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60" r:id="rId4"/>
    <p:sldId id="262" r:id="rId5"/>
    <p:sldId id="261" r:id="rId6"/>
    <p:sldId id="258" r:id="rId7"/>
    <p:sldId id="259" r:id="rId8"/>
    <p:sldId id="263" r:id="rId9"/>
    <p:sldId id="264" r:id="rId10"/>
    <p:sldId id="270" r:id="rId11"/>
    <p:sldId id="266" r:id="rId12"/>
    <p:sldId id="265" r:id="rId13"/>
    <p:sldId id="269" r:id="rId14"/>
    <p:sldId id="267" r:id="rId15"/>
    <p:sldId id="276" r:id="rId16"/>
    <p:sldId id="268" r:id="rId17"/>
    <p:sldId id="275" r:id="rId18"/>
    <p:sldId id="271" r:id="rId19"/>
    <p:sldId id="272" r:id="rId20"/>
    <p:sldId id="273" r:id="rId21"/>
  </p:sldIdLst>
  <p:sldSz cx="9906000" cy="6858000" type="A4"/>
  <p:notesSz cx="6811963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-984" y="-93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CALCULOS%20PPRESUPUEST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CALCULOS%20PPRESUPUEST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CALCULOS%20PPRESUPUESTO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CALCULOS%20PPRESUPUEST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PY"/>
  <c:chart>
    <c:view3D>
      <c:rAngAx val="1"/>
    </c:view3D>
    <c:plotArea>
      <c:layout>
        <c:manualLayout>
          <c:layoutTarget val="inner"/>
          <c:xMode val="edge"/>
          <c:yMode val="edge"/>
          <c:x val="6.5504851666268973E-2"/>
          <c:y val="0"/>
          <c:w val="0.93449514833373104"/>
          <c:h val="1"/>
        </c:manualLayout>
      </c:layout>
      <c:pie3DChart>
        <c:varyColors val="1"/>
        <c:ser>
          <c:idx val="0"/>
          <c:order val="0"/>
          <c:explosion val="34"/>
          <c:dPt>
            <c:idx val="0"/>
            <c:explosion val="11"/>
          </c:dPt>
          <c:dPt>
            <c:idx val="1"/>
            <c:explosion val="9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800" b="1"/>
                      <a:t>1</a:t>
                    </a:r>
                    <a:r>
                      <a:rPr lang="en-US"/>
                      <a:t>1.136</a:t>
                    </a:r>
                  </a:p>
                  <a:p>
                    <a:r>
                      <a:rPr lang="en-US"/>
                      <a:t>76%</a:t>
                    </a:r>
                  </a:p>
                </c:rich>
              </c:tx>
              <c:showVal val="1"/>
              <c:showPercent val="1"/>
            </c:dLbl>
            <c:dLbl>
              <c:idx val="1"/>
              <c:layout>
                <c:manualLayout>
                  <c:x val="0.13102232959516424"/>
                  <c:y val="2.054080256542521E-3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/>
                      <a:t>3</a:t>
                    </a:r>
                    <a:r>
                      <a:rPr lang="en-US" dirty="0"/>
                      <a:t>.552</a:t>
                    </a:r>
                  </a:p>
                  <a:p>
                    <a:r>
                      <a:rPr lang="en-US" dirty="0"/>
                      <a:t>24%</a:t>
                    </a:r>
                  </a:p>
                </c:rich>
              </c:tx>
              <c:showVal val="1"/>
              <c:showPercent val="1"/>
            </c:dLbl>
            <c:txPr>
              <a:bodyPr/>
              <a:lstStyle/>
              <a:p>
                <a:pPr>
                  <a:defRPr sz="1800" b="1"/>
                </a:pPr>
                <a:endParaRPr lang="es-PY"/>
              </a:p>
            </c:txPr>
            <c:showVal val="1"/>
            <c:showPercent val="1"/>
            <c:showLeaderLines val="1"/>
          </c:dLbls>
          <c:cat>
            <c:strRef>
              <c:f>Hoja5!$D$2:$E$2</c:f>
              <c:strCache>
                <c:ptCount val="2"/>
                <c:pt idx="0">
                  <c:v>PROCESADOS</c:v>
                </c:pt>
                <c:pt idx="1">
                  <c:v>CONDENADOS</c:v>
                </c:pt>
              </c:strCache>
            </c:strRef>
          </c:cat>
          <c:val>
            <c:numRef>
              <c:f>Hoja5!$D$3:$E$3</c:f>
              <c:numCache>
                <c:formatCode>#,##0</c:formatCode>
                <c:ptCount val="2"/>
                <c:pt idx="0">
                  <c:v>11136</c:v>
                </c:pt>
                <c:pt idx="1">
                  <c:v>3552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35839228138440749"/>
          <c:y val="0.78175142471831904"/>
          <c:w val="0.34527907787750317"/>
          <c:h val="0.17524986172308571"/>
        </c:manualLayout>
      </c:layout>
      <c:txPr>
        <a:bodyPr/>
        <a:lstStyle/>
        <a:p>
          <a:pPr>
            <a:defRPr sz="1800"/>
          </a:pPr>
          <a:endParaRPr lang="es-PY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PY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7581557060789609E-2"/>
          <c:y val="1.9803119046624434E-2"/>
          <c:w val="0.94999595594218278"/>
          <c:h val="0.91927317450864754"/>
        </c:manualLayout>
      </c:layout>
      <c:pie3DChart>
        <c:varyColors val="1"/>
        <c:ser>
          <c:idx val="0"/>
          <c:order val="0"/>
          <c:explosion val="25"/>
          <c:dPt>
            <c:idx val="0"/>
            <c:explosion val="9"/>
          </c:dPt>
          <c:dLbls>
            <c:dLbl>
              <c:idx val="0"/>
              <c:layout>
                <c:manualLayout>
                  <c:x val="-0.17964760086892079"/>
                  <c:y val="1.4779543118195166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5.091419966257308E-2"/>
                  <c:y val="-9.2226098679017612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5.8029102667594486E-2"/>
                  <c:y val="-1.3916703016360776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1.5963791080612397E-2"/>
                  <c:y val="-2.961083321270741E-2"/>
                </c:manualLayout>
              </c:layout>
              <c:tx>
                <c:rich>
                  <a:bodyPr/>
                  <a:lstStyle/>
                  <a:p>
                    <a:r>
                      <a:rPr lang="es-PY" sz="1400" dirty="0"/>
                      <a:t>GASTOS POR </a:t>
                    </a:r>
                    <a:r>
                      <a:rPr lang="es-PY" sz="1400" dirty="0" smtClean="0"/>
                      <a:t>MANT. </a:t>
                    </a:r>
                    <a:r>
                      <a:rPr lang="es-PY" sz="1400" dirty="0"/>
                      <a:t>Y REPARACIÓN
3%</a:t>
                    </a:r>
                  </a:p>
                </c:rich>
              </c:tx>
              <c:showCatName val="1"/>
              <c:showPercent val="1"/>
            </c:dLbl>
            <c:dLbl>
              <c:idx val="4"/>
              <c:layout>
                <c:manualLayout>
                  <c:x val="8.2406435011148457E-2"/>
                  <c:y val="-0.19442503979199294"/>
                </c:manualLayout>
              </c:layout>
              <c:showCatName val="1"/>
              <c:showPercent val="1"/>
            </c:dLbl>
            <c:dLbl>
              <c:idx val="5"/>
              <c:layout>
                <c:manualLayout>
                  <c:x val="1.4032648140593408E-2"/>
                  <c:y val="-3.4884267846550895E-2"/>
                </c:manualLayout>
              </c:layout>
              <c:showCatName val="1"/>
              <c:showPercent val="1"/>
            </c:dLbl>
            <c:dLbl>
              <c:idx val="7"/>
              <c:layout>
                <c:manualLayout>
                  <c:x val="3.0114984300001178E-2"/>
                  <c:y val="-2.7143263778315174E-2"/>
                </c:manualLayout>
              </c:layout>
              <c:showCatName val="1"/>
              <c:showPercent val="1"/>
            </c:dLbl>
            <c:dLbl>
              <c:idx val="8"/>
              <c:layout>
                <c:manualLayout>
                  <c:x val="0.13378730097541194"/>
                  <c:y val="5.7716645141076141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400" b="1"/>
                </a:pPr>
                <a:endParaRPr lang="es-PY"/>
              </a:p>
            </c:txPr>
            <c:showCatName val="1"/>
            <c:showPercent val="1"/>
            <c:showLeaderLines val="1"/>
          </c:dLbls>
          <c:cat>
            <c:strRef>
              <c:f>Hoja3!$F$4:$F$13</c:f>
              <c:strCache>
                <c:ptCount val="10"/>
                <c:pt idx="0">
                  <c:v>SERVICIOS PERSONALES</c:v>
                </c:pt>
                <c:pt idx="1">
                  <c:v>SERVICIOS BASICOS</c:v>
                </c:pt>
                <c:pt idx="2">
                  <c:v>PASAJES Y VIATICOS</c:v>
                </c:pt>
                <c:pt idx="3">
                  <c:v>GASTOS POR SERVICIO DE ASEO MANTENIMIENTO Y REPARACIÓN</c:v>
                </c:pt>
                <c:pt idx="4">
                  <c:v>SERVICIO SOCIAL</c:v>
                </c:pt>
                <c:pt idx="5">
                  <c:v>OTROS SERVICIOS EN GENERAL</c:v>
                </c:pt>
                <c:pt idx="6">
                  <c:v>PRODUCTOS ALIMENTICIOS</c:v>
                </c:pt>
                <c:pt idx="7">
                  <c:v>COMBUSTIBLES Y LUBRICANTES</c:v>
                </c:pt>
                <c:pt idx="8">
                  <c:v>INVERSIÓN FÍSICA</c:v>
                </c:pt>
                <c:pt idx="9">
                  <c:v>OTROS  </c:v>
                </c:pt>
              </c:strCache>
            </c:strRef>
          </c:cat>
          <c:val>
            <c:numRef>
              <c:f>Hoja3!$G$4:$G$13</c:f>
              <c:numCache>
                <c:formatCode>#,##0</c:formatCode>
                <c:ptCount val="10"/>
                <c:pt idx="0">
                  <c:v>168262960422</c:v>
                </c:pt>
                <c:pt idx="1">
                  <c:v>10385280012</c:v>
                </c:pt>
                <c:pt idx="2">
                  <c:v>4604800000</c:v>
                </c:pt>
                <c:pt idx="3">
                  <c:v>8773355000</c:v>
                </c:pt>
                <c:pt idx="4">
                  <c:v>19304720000</c:v>
                </c:pt>
                <c:pt idx="5">
                  <c:v>4108000000</c:v>
                </c:pt>
                <c:pt idx="6">
                  <c:v>65255028000</c:v>
                </c:pt>
                <c:pt idx="7">
                  <c:v>2525322000</c:v>
                </c:pt>
                <c:pt idx="8">
                  <c:v>58327500000</c:v>
                </c:pt>
                <c:pt idx="9">
                  <c:v>17625162660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PY"/>
  <c:chart>
    <c:autoTitleDeleted val="1"/>
    <c:plotArea>
      <c:layout/>
      <c:lineChart>
        <c:grouping val="stacked"/>
        <c:ser>
          <c:idx val="0"/>
          <c:order val="0"/>
          <c:tx>
            <c:strRef>
              <c:f>Hoja4!$E$1</c:f>
              <c:strCache>
                <c:ptCount val="1"/>
                <c:pt idx="0">
                  <c:v>PRESUPUESTO INICIAL</c:v>
                </c:pt>
              </c:strCache>
            </c:strRef>
          </c:tx>
          <c:dLbls>
            <c:dLbl>
              <c:idx val="0"/>
              <c:layout>
                <c:manualLayout>
                  <c:x val="-5.2083333333333461E-2"/>
                  <c:y val="-5.2674897119341688E-2"/>
                </c:manualLayout>
              </c:layout>
              <c:showVal val="1"/>
            </c:dLbl>
            <c:dLbl>
              <c:idx val="1"/>
              <c:layout>
                <c:manualLayout>
                  <c:x val="-0.1111111111111111"/>
                  <c:y val="7.5720164609053495E-2"/>
                </c:manualLayout>
              </c:layout>
              <c:showVal val="1"/>
            </c:dLbl>
            <c:dLbl>
              <c:idx val="2"/>
              <c:layout>
                <c:manualLayout>
                  <c:x val="-0.12152777777777779"/>
                  <c:y val="4.9382716049382831E-2"/>
                </c:manualLayout>
              </c:layout>
              <c:showVal val="1"/>
            </c:dLbl>
            <c:dLbl>
              <c:idx val="3"/>
              <c:layout>
                <c:manualLayout>
                  <c:x val="-4.8611111111111112E-2"/>
                  <c:y val="-4.9382716049382831E-2"/>
                </c:manualLayout>
              </c:layout>
              <c:showVal val="1"/>
            </c:dLbl>
            <c:dLbl>
              <c:idx val="4"/>
              <c:layout>
                <c:manualLayout>
                  <c:x val="-4.3402777777777783E-2"/>
                  <c:y val="5.9259259259259262E-2"/>
                </c:manualLayout>
              </c:layout>
              <c:showVal val="1"/>
            </c:dLbl>
            <c:dLbl>
              <c:idx val="5"/>
              <c:layout>
                <c:manualLayout>
                  <c:x val="-2.6041666666666713E-2"/>
                  <c:y val="-4.2798353909465077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es-PY"/>
              </a:p>
            </c:txPr>
            <c:showVal val="1"/>
          </c:dLbls>
          <c:cat>
            <c:strRef>
              <c:f>Hoja4!$D$2:$D$7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PROYECTO 2019</c:v>
                </c:pt>
              </c:strCache>
            </c:strRef>
          </c:cat>
          <c:val>
            <c:numRef>
              <c:f>Hoja4!$E$2:$E$7</c:f>
              <c:numCache>
                <c:formatCode>#,##0</c:formatCode>
                <c:ptCount val="6"/>
                <c:pt idx="0">
                  <c:v>19525036384</c:v>
                </c:pt>
                <c:pt idx="1">
                  <c:v>19525036384</c:v>
                </c:pt>
                <c:pt idx="2">
                  <c:v>14086389005</c:v>
                </c:pt>
                <c:pt idx="3">
                  <c:v>12240389005</c:v>
                </c:pt>
                <c:pt idx="4">
                  <c:v>10420800000</c:v>
                </c:pt>
                <c:pt idx="5">
                  <c:v>12425535173</c:v>
                </c:pt>
              </c:numCache>
            </c:numRef>
          </c:val>
        </c:ser>
        <c:marker val="1"/>
        <c:axId val="31894912"/>
        <c:axId val="31904896"/>
      </c:lineChart>
      <c:catAx>
        <c:axId val="31894912"/>
        <c:scaling>
          <c:orientation val="minMax"/>
        </c:scaling>
        <c:axPos val="b"/>
        <c:tickLblPos val="nextTo"/>
        <c:txPr>
          <a:bodyPr/>
          <a:lstStyle/>
          <a:p>
            <a: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s-PY"/>
          </a:p>
        </c:txPr>
        <c:crossAx val="31904896"/>
        <c:crosses val="autoZero"/>
        <c:auto val="1"/>
        <c:lblAlgn val="ctr"/>
        <c:lblOffset val="100"/>
      </c:catAx>
      <c:valAx>
        <c:axId val="31904896"/>
        <c:scaling>
          <c:orientation val="minMax"/>
        </c:scaling>
        <c:delete val="1"/>
        <c:axPos val="l"/>
        <c:majorGridlines/>
        <c:numFmt formatCode="#,##0" sourceLinked="1"/>
        <c:tickLblPos val="none"/>
        <c:crossAx val="31894912"/>
        <c:crosses val="autoZero"/>
        <c:crossBetween val="between"/>
      </c:valAx>
    </c:plotArea>
    <c:plotVisOnly val="1"/>
  </c:chart>
  <c:spPr>
    <a:solidFill>
      <a:schemeClr val="bg1"/>
    </a:solidFill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PY"/>
  <c:chart>
    <c:title>
      <c:tx>
        <c:rich>
          <a:bodyPr/>
          <a:lstStyle/>
          <a:p>
            <a:pPr>
              <a:defRPr sz="2400"/>
            </a:pPr>
            <a:r>
              <a:rPr lang="es-PY" sz="2400" dirty="0"/>
              <a:t>PRESUPUESTO </a:t>
            </a:r>
            <a:r>
              <a:rPr lang="es-PY" sz="2400" dirty="0" smtClean="0"/>
              <a:t>JORNALES</a:t>
            </a:r>
            <a:endParaRPr lang="es-PY" sz="2400" dirty="0"/>
          </a:p>
        </c:rich>
      </c:tx>
      <c:layout>
        <c:manualLayout>
          <c:xMode val="edge"/>
          <c:yMode val="edge"/>
          <c:x val="0.19320548396462392"/>
          <c:y val="7.1296304959694884E-2"/>
        </c:manualLayout>
      </c:layout>
    </c:title>
    <c:plotArea>
      <c:layout>
        <c:manualLayout>
          <c:layoutTarget val="inner"/>
          <c:xMode val="edge"/>
          <c:yMode val="edge"/>
          <c:x val="0.19392353595868767"/>
          <c:y val="0.22987129749578322"/>
          <c:w val="0.77911567452440911"/>
          <c:h val="0.71600475308699763"/>
        </c:manualLayout>
      </c:layout>
      <c:lineChart>
        <c:grouping val="stacked"/>
        <c:ser>
          <c:idx val="0"/>
          <c:order val="0"/>
          <c:tx>
            <c:strRef>
              <c:f>Hoja6!$E$4</c:f>
              <c:strCache>
                <c:ptCount val="1"/>
                <c:pt idx="0">
                  <c:v>PRESUPUESTO INICIAL</c:v>
                </c:pt>
              </c:strCache>
            </c:strRef>
          </c:tx>
          <c:dLbls>
            <c:dLbl>
              <c:idx val="0"/>
              <c:layout>
                <c:manualLayout>
                  <c:x val="-2.1604938854998743E-2"/>
                  <c:y val="-4.3209881793754429E-2"/>
                </c:manualLayout>
              </c:layout>
              <c:showVal val="1"/>
            </c:dLbl>
            <c:dLbl>
              <c:idx val="1"/>
              <c:layout>
                <c:manualLayout>
                  <c:x val="3.1207133901664852E-2"/>
                  <c:y val="8.641976358750891E-3"/>
                </c:manualLayout>
              </c:layout>
              <c:showVal val="1"/>
            </c:dLbl>
            <c:dLbl>
              <c:idx val="2"/>
              <c:layout>
                <c:manualLayout>
                  <c:x val="-1.9204390093332212E-2"/>
                  <c:y val="-4.3209881793754429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1.7283952717501869E-2"/>
                </c:manualLayout>
              </c:layout>
              <c:showVal val="1"/>
            </c:dLbl>
            <c:dLbl>
              <c:idx val="4"/>
              <c:layout>
                <c:manualLayout>
                  <c:x val="-3.6008231424997886E-2"/>
                  <c:y val="4.5370375883442303E-2"/>
                </c:manualLayout>
              </c:layout>
              <c:showVal val="1"/>
            </c:dLbl>
            <c:showVal val="1"/>
          </c:dLbls>
          <c:cat>
            <c:numRef>
              <c:f>Hoja6!$D$5:$D$9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Hoja6!$E$5:$E$9</c:f>
              <c:numCache>
                <c:formatCode>#,##0</c:formatCode>
                <c:ptCount val="5"/>
                <c:pt idx="0">
                  <c:v>19525036384</c:v>
                </c:pt>
                <c:pt idx="1">
                  <c:v>19525036384</c:v>
                </c:pt>
                <c:pt idx="2">
                  <c:v>14086389005</c:v>
                </c:pt>
                <c:pt idx="3">
                  <c:v>12240389005</c:v>
                </c:pt>
                <c:pt idx="4">
                  <c:v>10420800000</c:v>
                </c:pt>
              </c:numCache>
            </c:numRef>
          </c:val>
        </c:ser>
        <c:marker val="1"/>
        <c:axId val="31918336"/>
        <c:axId val="31944704"/>
      </c:lineChart>
      <c:catAx>
        <c:axId val="31918336"/>
        <c:scaling>
          <c:orientation val="minMax"/>
        </c:scaling>
        <c:axPos val="b"/>
        <c:numFmt formatCode="General" sourceLinked="1"/>
        <c:tickLblPos val="nextTo"/>
        <c:crossAx val="31944704"/>
        <c:crosses val="autoZero"/>
        <c:auto val="1"/>
        <c:lblAlgn val="ctr"/>
        <c:lblOffset val="100"/>
      </c:catAx>
      <c:valAx>
        <c:axId val="31944704"/>
        <c:scaling>
          <c:orientation val="minMax"/>
        </c:scaling>
        <c:axPos val="l"/>
        <c:majorGridlines/>
        <c:numFmt formatCode="#,##0" sourceLinked="1"/>
        <c:tickLblPos val="nextTo"/>
        <c:crossAx val="31918336"/>
        <c:crosses val="autoZero"/>
        <c:crossBetween val="between"/>
      </c:valAx>
    </c:plotArea>
    <c:plotVisOnly val="1"/>
  </c:chart>
  <c:spPr>
    <a:solidFill>
      <a:schemeClr val="bg1"/>
    </a:solidFill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PY"/>
  <c:chart>
    <c:title>
      <c:tx>
        <c:rich>
          <a:bodyPr/>
          <a:lstStyle/>
          <a:p>
            <a:pPr>
              <a:defRPr sz="2400"/>
            </a:pPr>
            <a:r>
              <a:rPr lang="en-US" sz="2000" dirty="0"/>
              <a:t>POBLACIÓN</a:t>
            </a:r>
            <a:r>
              <a:rPr lang="en-US" sz="2400" dirty="0"/>
              <a:t> </a:t>
            </a:r>
            <a:r>
              <a:rPr lang="en-US" sz="2000" dirty="0"/>
              <a:t>PENITENCIARIA</a:t>
            </a:r>
          </a:p>
        </c:rich>
      </c:tx>
      <c:layout>
        <c:manualLayout>
          <c:xMode val="edge"/>
          <c:yMode val="edge"/>
          <c:x val="0.19149659470280045"/>
          <c:y val="8.6401270945890826E-2"/>
        </c:manualLayout>
      </c:layout>
    </c:title>
    <c:plotArea>
      <c:layout>
        <c:manualLayout>
          <c:layoutTarget val="inner"/>
          <c:xMode val="edge"/>
          <c:yMode val="edge"/>
          <c:x val="0.17145000947448322"/>
          <c:y val="0.24787950939800088"/>
          <c:w val="0.8048722571879805"/>
          <c:h val="0.69882559118700072"/>
        </c:manualLayout>
      </c:layout>
      <c:lineChart>
        <c:grouping val="stacked"/>
        <c:ser>
          <c:idx val="0"/>
          <c:order val="0"/>
          <c:tx>
            <c:strRef>
              <c:f>Hoja6!$E$14</c:f>
              <c:strCache>
                <c:ptCount val="1"/>
                <c:pt idx="0">
                  <c:v>POBLACIÓN PENITENCIARIA</c:v>
                </c:pt>
              </c:strCache>
            </c:strRef>
          </c:tx>
          <c:dLbls>
            <c:dLbl>
              <c:idx val="1"/>
              <c:layout>
                <c:manualLayout>
                  <c:x val="2.152521212503338E-3"/>
                  <c:y val="1.2764402794298638E-2"/>
                </c:manualLayout>
              </c:layout>
              <c:showVal val="1"/>
            </c:dLbl>
            <c:dLbl>
              <c:idx val="2"/>
              <c:layout>
                <c:manualLayout>
                  <c:x val="4.3050424250066742E-3"/>
                  <c:y val="1.4891803260015086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1.9146604191447963E-2"/>
                </c:manualLayout>
              </c:layout>
              <c:showVal val="1"/>
            </c:dLbl>
            <c:dLbl>
              <c:idx val="4"/>
              <c:layout>
                <c:manualLayout>
                  <c:x val="-4.3050424250066742E-3"/>
                  <c:y val="1.4891803260015086E-2"/>
                </c:manualLayout>
              </c:layout>
              <c:showVal val="1"/>
            </c:dLbl>
            <c:showVal val="1"/>
          </c:dLbls>
          <c:cat>
            <c:numRef>
              <c:f>Hoja6!$D$15:$D$19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Hoja6!$E$15:$E$19</c:f>
              <c:numCache>
                <c:formatCode>#,##0</c:formatCode>
                <c:ptCount val="5"/>
                <c:pt idx="0">
                  <c:v>11247</c:v>
                </c:pt>
                <c:pt idx="1">
                  <c:v>12814</c:v>
                </c:pt>
                <c:pt idx="2">
                  <c:v>13345</c:v>
                </c:pt>
                <c:pt idx="3">
                  <c:v>14058</c:v>
                </c:pt>
                <c:pt idx="4">
                  <c:v>14970</c:v>
                </c:pt>
              </c:numCache>
            </c:numRef>
          </c:val>
        </c:ser>
        <c:marker val="1"/>
        <c:axId val="31956352"/>
        <c:axId val="31970432"/>
      </c:lineChart>
      <c:catAx>
        <c:axId val="31956352"/>
        <c:scaling>
          <c:orientation val="minMax"/>
        </c:scaling>
        <c:axPos val="b"/>
        <c:numFmt formatCode="General" sourceLinked="1"/>
        <c:tickLblPos val="nextTo"/>
        <c:crossAx val="31970432"/>
        <c:crosses val="autoZero"/>
        <c:auto val="1"/>
        <c:lblAlgn val="ctr"/>
        <c:lblOffset val="100"/>
      </c:catAx>
      <c:valAx>
        <c:axId val="31970432"/>
        <c:scaling>
          <c:orientation val="minMax"/>
        </c:scaling>
        <c:axPos val="l"/>
        <c:majorGridlines/>
        <c:numFmt formatCode="#,##0" sourceLinked="1"/>
        <c:tickLblPos val="nextTo"/>
        <c:crossAx val="31956352"/>
        <c:crosses val="autoZero"/>
        <c:crossBetween val="between"/>
      </c:valAx>
    </c:plotArea>
    <c:plotVisOnly val="1"/>
  </c:chart>
  <c:spPr>
    <a:solidFill>
      <a:prstClr val="white"/>
    </a:solidFill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4E1F15-9B72-4E1F-A471-D7BAB302D6A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Y"/>
        </a:p>
      </dgm:t>
    </dgm:pt>
    <dgm:pt modelId="{F0B426B6-FC7A-4BE6-A692-626932F215AD}">
      <dgm:prSet phldrT="[Texto]" custT="1"/>
      <dgm:spPr/>
      <dgm:t>
        <a:bodyPr/>
        <a:lstStyle/>
        <a:p>
          <a:pPr algn="ctr"/>
          <a:r>
            <a:rPr lang="es-PY" sz="1600" dirty="0" smtClean="0"/>
            <a:t>1</a:t>
          </a:r>
          <a:endParaRPr lang="es-PY" sz="1600" dirty="0"/>
        </a:p>
      </dgm:t>
    </dgm:pt>
    <dgm:pt modelId="{59A4E7D7-A83D-442B-8541-35F029EF72E5}" type="parTrans" cxnId="{0F9CA2DE-043B-4F93-8222-B1F9FC9A6000}">
      <dgm:prSet/>
      <dgm:spPr/>
      <dgm:t>
        <a:bodyPr/>
        <a:lstStyle/>
        <a:p>
          <a:pPr algn="just"/>
          <a:endParaRPr lang="es-PY" sz="1800"/>
        </a:p>
      </dgm:t>
    </dgm:pt>
    <dgm:pt modelId="{D1224F4B-77D2-4F12-83A8-4F93CA76E2D8}" type="sibTrans" cxnId="{0F9CA2DE-043B-4F93-8222-B1F9FC9A6000}">
      <dgm:prSet/>
      <dgm:spPr/>
      <dgm:t>
        <a:bodyPr/>
        <a:lstStyle/>
        <a:p>
          <a:pPr algn="just"/>
          <a:endParaRPr lang="es-PY" sz="1800"/>
        </a:p>
      </dgm:t>
    </dgm:pt>
    <dgm:pt modelId="{7BFEFD60-A59A-4FFD-8E6B-7153029224CF}">
      <dgm:prSet phldrT="[Texto]" custT="1"/>
      <dgm:spPr/>
      <dgm:t>
        <a:bodyPr/>
        <a:lstStyle/>
        <a:p>
          <a:pPr algn="just"/>
          <a:r>
            <a:rPr lang="es-PY" sz="1600" b="0" i="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Asegurar y promover la atención y el tratamiento adecuado de las personas privadas de libertad para una efectiva reinserción social.</a:t>
          </a:r>
          <a:endParaRPr lang="es-PY" sz="1600" dirty="0"/>
        </a:p>
      </dgm:t>
    </dgm:pt>
    <dgm:pt modelId="{D543F16B-0B1D-46C6-A513-3DCE31DC04CC}" type="parTrans" cxnId="{B98F3A7C-7334-424D-9E22-6F499F9D8A3E}">
      <dgm:prSet/>
      <dgm:spPr/>
      <dgm:t>
        <a:bodyPr/>
        <a:lstStyle/>
        <a:p>
          <a:pPr algn="just"/>
          <a:endParaRPr lang="es-PY" sz="1800"/>
        </a:p>
      </dgm:t>
    </dgm:pt>
    <dgm:pt modelId="{D73588CC-36B8-439C-848C-D279496FFD0F}" type="sibTrans" cxnId="{B98F3A7C-7334-424D-9E22-6F499F9D8A3E}">
      <dgm:prSet/>
      <dgm:spPr/>
      <dgm:t>
        <a:bodyPr/>
        <a:lstStyle/>
        <a:p>
          <a:pPr algn="just"/>
          <a:endParaRPr lang="es-PY" sz="1800"/>
        </a:p>
      </dgm:t>
    </dgm:pt>
    <dgm:pt modelId="{D53A99CC-4DB9-4AFB-8FA5-CB15E0AFA050}">
      <dgm:prSet phldrT="[Texto]" custT="1"/>
      <dgm:spPr/>
      <dgm:t>
        <a:bodyPr/>
        <a:lstStyle/>
        <a:p>
          <a:pPr algn="ctr"/>
          <a:r>
            <a:rPr lang="es-PY" sz="1600" dirty="0" smtClean="0"/>
            <a:t>2</a:t>
          </a:r>
          <a:endParaRPr lang="es-PY" sz="1600" dirty="0"/>
        </a:p>
      </dgm:t>
    </dgm:pt>
    <dgm:pt modelId="{AE224186-0452-4B1B-A14C-F97FAB0ABD3B}" type="parTrans" cxnId="{05750E6A-BFBD-41D4-AD53-811D9D096E64}">
      <dgm:prSet/>
      <dgm:spPr/>
      <dgm:t>
        <a:bodyPr/>
        <a:lstStyle/>
        <a:p>
          <a:pPr algn="just"/>
          <a:endParaRPr lang="es-PY" sz="1800"/>
        </a:p>
      </dgm:t>
    </dgm:pt>
    <dgm:pt modelId="{11A41BB9-3315-4423-91BA-AF31F78F4590}" type="sibTrans" cxnId="{05750E6A-BFBD-41D4-AD53-811D9D096E64}">
      <dgm:prSet/>
      <dgm:spPr/>
      <dgm:t>
        <a:bodyPr/>
        <a:lstStyle/>
        <a:p>
          <a:pPr algn="just"/>
          <a:endParaRPr lang="es-PY" sz="1800"/>
        </a:p>
      </dgm:t>
    </dgm:pt>
    <dgm:pt modelId="{0FE40103-6C07-47B3-9E8F-BE7198F706C8}">
      <dgm:prSet phldrT="[Texto]" custT="1"/>
      <dgm:spPr/>
      <dgm:t>
        <a:bodyPr/>
        <a:lstStyle/>
        <a:p>
          <a:pPr algn="just"/>
          <a:r>
            <a:rPr lang="es-PY" sz="1600" b="0" i="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Garantizar y Promover el acceso al derecho de la identidad de todas las personas, con un servicio confiable, seguro, eficiente y de fácil acceso a los usuarios.</a:t>
          </a:r>
          <a:endParaRPr lang="es-PY" sz="1600" dirty="0"/>
        </a:p>
      </dgm:t>
    </dgm:pt>
    <dgm:pt modelId="{0593C5DD-F39D-4CCE-B432-ECCAA967FF84}" type="parTrans" cxnId="{96C2FBA7-6737-4E96-9B63-16D38F3E2B99}">
      <dgm:prSet/>
      <dgm:spPr/>
      <dgm:t>
        <a:bodyPr/>
        <a:lstStyle/>
        <a:p>
          <a:pPr algn="just"/>
          <a:endParaRPr lang="es-PY" sz="1800"/>
        </a:p>
      </dgm:t>
    </dgm:pt>
    <dgm:pt modelId="{B88985A7-59D0-42B0-85C3-86B1A05DEFFD}" type="sibTrans" cxnId="{96C2FBA7-6737-4E96-9B63-16D38F3E2B99}">
      <dgm:prSet/>
      <dgm:spPr/>
      <dgm:t>
        <a:bodyPr/>
        <a:lstStyle/>
        <a:p>
          <a:pPr algn="just"/>
          <a:endParaRPr lang="es-PY" sz="1800"/>
        </a:p>
      </dgm:t>
    </dgm:pt>
    <dgm:pt modelId="{23B9B076-22D9-4F2A-9BE2-E3F7D221E784}">
      <dgm:prSet phldrT="[Texto]" custT="1"/>
      <dgm:spPr/>
      <dgm:t>
        <a:bodyPr/>
        <a:lstStyle/>
        <a:p>
          <a:pPr algn="ctr"/>
          <a:r>
            <a:rPr lang="es-PY" sz="1600" dirty="0" smtClean="0"/>
            <a:t>3</a:t>
          </a:r>
          <a:endParaRPr lang="es-PY" sz="1600" dirty="0"/>
        </a:p>
      </dgm:t>
    </dgm:pt>
    <dgm:pt modelId="{CF378CFF-BD7D-498D-A5B9-3E188A2624CA}" type="parTrans" cxnId="{1CB36181-3F2F-459E-A3BA-6BB32CBE5812}">
      <dgm:prSet/>
      <dgm:spPr/>
      <dgm:t>
        <a:bodyPr/>
        <a:lstStyle/>
        <a:p>
          <a:pPr algn="just"/>
          <a:endParaRPr lang="es-PY" sz="1800"/>
        </a:p>
      </dgm:t>
    </dgm:pt>
    <dgm:pt modelId="{2FCB25D3-DDE7-45D1-8EC1-1F425BBDCB9F}" type="sibTrans" cxnId="{1CB36181-3F2F-459E-A3BA-6BB32CBE5812}">
      <dgm:prSet/>
      <dgm:spPr/>
      <dgm:t>
        <a:bodyPr/>
        <a:lstStyle/>
        <a:p>
          <a:pPr algn="just"/>
          <a:endParaRPr lang="es-PY" sz="1800"/>
        </a:p>
      </dgm:t>
    </dgm:pt>
    <dgm:pt modelId="{FEBAF119-0987-4B06-A2BD-C99466BDA10A}">
      <dgm:prSet phldrT="[Texto]" custT="1"/>
      <dgm:spPr/>
      <dgm:t>
        <a:bodyPr/>
        <a:lstStyle/>
        <a:p>
          <a:pPr algn="just"/>
          <a:r>
            <a:rPr lang="es-PY" sz="1600" b="0" i="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Promover y velar por el desarrollo personal, la salud integral y la educación de los adolescentes en conflicto con la ley penal para su efectiva inserción social.</a:t>
          </a:r>
          <a:endParaRPr lang="es-PY" sz="1600" dirty="0"/>
        </a:p>
      </dgm:t>
    </dgm:pt>
    <dgm:pt modelId="{09C381A0-28AD-4AD9-A12E-8B1AEBB60F20}" type="parTrans" cxnId="{1889934C-F773-4D9E-8772-DDD33BF55D1E}">
      <dgm:prSet/>
      <dgm:spPr/>
      <dgm:t>
        <a:bodyPr/>
        <a:lstStyle/>
        <a:p>
          <a:pPr algn="just"/>
          <a:endParaRPr lang="es-PY" sz="1800"/>
        </a:p>
      </dgm:t>
    </dgm:pt>
    <dgm:pt modelId="{832485F9-7516-447F-A134-EBF94241497B}" type="sibTrans" cxnId="{1889934C-F773-4D9E-8772-DDD33BF55D1E}">
      <dgm:prSet/>
      <dgm:spPr/>
      <dgm:t>
        <a:bodyPr/>
        <a:lstStyle/>
        <a:p>
          <a:pPr algn="just"/>
          <a:endParaRPr lang="es-PY" sz="1800"/>
        </a:p>
      </dgm:t>
    </dgm:pt>
    <dgm:pt modelId="{1835E0EB-AFF6-4888-9E96-2F17E2E54DE0}">
      <dgm:prSet phldrT="[Texto]" custT="1"/>
      <dgm:spPr/>
      <dgm:t>
        <a:bodyPr/>
        <a:lstStyle/>
        <a:p>
          <a:pPr algn="ctr"/>
          <a:r>
            <a:rPr lang="es-PY" sz="1600" dirty="0" smtClean="0"/>
            <a:t>4</a:t>
          </a:r>
          <a:endParaRPr lang="es-PY" sz="1600" dirty="0"/>
        </a:p>
      </dgm:t>
    </dgm:pt>
    <dgm:pt modelId="{6B58B6BF-E8BE-42FA-83D0-51D396626351}" type="parTrans" cxnId="{75C69394-7D60-4392-A81E-F00A43D35962}">
      <dgm:prSet/>
      <dgm:spPr/>
      <dgm:t>
        <a:bodyPr/>
        <a:lstStyle/>
        <a:p>
          <a:pPr algn="just"/>
          <a:endParaRPr lang="es-PY" sz="1800"/>
        </a:p>
      </dgm:t>
    </dgm:pt>
    <dgm:pt modelId="{F75AE78D-BE04-4A6E-8A45-7C7C8663D02F}" type="sibTrans" cxnId="{75C69394-7D60-4392-A81E-F00A43D35962}">
      <dgm:prSet/>
      <dgm:spPr/>
      <dgm:t>
        <a:bodyPr/>
        <a:lstStyle/>
        <a:p>
          <a:pPr algn="just"/>
          <a:endParaRPr lang="es-PY" sz="1800"/>
        </a:p>
      </dgm:t>
    </dgm:pt>
    <dgm:pt modelId="{B2C5A3B4-F674-4865-AB5C-221509736545}">
      <dgm:prSet phldrT="[Texto]" custT="1"/>
      <dgm:spPr/>
      <dgm:t>
        <a:bodyPr/>
        <a:lstStyle/>
        <a:p>
          <a:pPr algn="ctr"/>
          <a:r>
            <a:rPr lang="es-PY" sz="1600" dirty="0" smtClean="0"/>
            <a:t>5</a:t>
          </a:r>
          <a:endParaRPr lang="es-PY" sz="1600" dirty="0"/>
        </a:p>
      </dgm:t>
    </dgm:pt>
    <dgm:pt modelId="{A03B2497-464A-415D-949C-3D3139274384}" type="parTrans" cxnId="{E4A4E9B0-6C18-4185-8B06-41802BF08C55}">
      <dgm:prSet/>
      <dgm:spPr/>
      <dgm:t>
        <a:bodyPr/>
        <a:lstStyle/>
        <a:p>
          <a:pPr algn="just"/>
          <a:endParaRPr lang="es-PY" sz="1800"/>
        </a:p>
      </dgm:t>
    </dgm:pt>
    <dgm:pt modelId="{55949388-5043-417E-A4CB-24D04AED0C76}" type="sibTrans" cxnId="{E4A4E9B0-6C18-4185-8B06-41802BF08C55}">
      <dgm:prSet/>
      <dgm:spPr/>
      <dgm:t>
        <a:bodyPr/>
        <a:lstStyle/>
        <a:p>
          <a:pPr algn="just"/>
          <a:endParaRPr lang="es-PY" sz="1800"/>
        </a:p>
      </dgm:t>
    </dgm:pt>
    <dgm:pt modelId="{39F90CFA-C963-41F2-BAE2-D98A64634502}">
      <dgm:prSet phldrT="[Texto]" custT="1"/>
      <dgm:spPr/>
      <dgm:t>
        <a:bodyPr/>
        <a:lstStyle/>
        <a:p>
          <a:pPr algn="ctr"/>
          <a:r>
            <a:rPr lang="es-PY" sz="1600" dirty="0" smtClean="0"/>
            <a:t>6</a:t>
          </a:r>
          <a:endParaRPr lang="es-PY" sz="1600" dirty="0"/>
        </a:p>
      </dgm:t>
    </dgm:pt>
    <dgm:pt modelId="{CB6BA19D-E879-4E4F-9A45-9B4AAE0215DE}" type="parTrans" cxnId="{D47A8D16-111E-49CB-A7F2-06A14A7BC69A}">
      <dgm:prSet/>
      <dgm:spPr/>
      <dgm:t>
        <a:bodyPr/>
        <a:lstStyle/>
        <a:p>
          <a:pPr algn="just"/>
          <a:endParaRPr lang="es-PY" sz="1800"/>
        </a:p>
      </dgm:t>
    </dgm:pt>
    <dgm:pt modelId="{34560F22-E908-452A-9977-5CB4E531EB48}" type="sibTrans" cxnId="{D47A8D16-111E-49CB-A7F2-06A14A7BC69A}">
      <dgm:prSet/>
      <dgm:spPr/>
      <dgm:t>
        <a:bodyPr/>
        <a:lstStyle/>
        <a:p>
          <a:pPr algn="just"/>
          <a:endParaRPr lang="es-PY" sz="1800"/>
        </a:p>
      </dgm:t>
    </dgm:pt>
    <dgm:pt modelId="{8286D484-05D4-49EA-A908-9458DE46AC8D}">
      <dgm:prSet phldrT="[Texto]" custT="1"/>
      <dgm:spPr/>
      <dgm:t>
        <a:bodyPr/>
        <a:lstStyle/>
        <a:p>
          <a:pPr algn="ctr"/>
          <a:r>
            <a:rPr lang="es-PY" sz="1600" dirty="0" smtClean="0"/>
            <a:t>7</a:t>
          </a:r>
          <a:endParaRPr lang="es-PY" sz="1600" dirty="0"/>
        </a:p>
      </dgm:t>
    </dgm:pt>
    <dgm:pt modelId="{6B50CE2A-A710-4CAE-9F99-40F6E4B8A9F9}" type="parTrans" cxnId="{612496FC-28F8-4642-B52A-F4EEADD4F7BE}">
      <dgm:prSet/>
      <dgm:spPr/>
      <dgm:t>
        <a:bodyPr/>
        <a:lstStyle/>
        <a:p>
          <a:pPr algn="just"/>
          <a:endParaRPr lang="es-PY" sz="1800"/>
        </a:p>
      </dgm:t>
    </dgm:pt>
    <dgm:pt modelId="{F57C667E-783D-4764-B1C3-36F42AC00375}" type="sibTrans" cxnId="{612496FC-28F8-4642-B52A-F4EEADD4F7BE}">
      <dgm:prSet/>
      <dgm:spPr/>
      <dgm:t>
        <a:bodyPr/>
        <a:lstStyle/>
        <a:p>
          <a:pPr algn="just"/>
          <a:endParaRPr lang="es-PY" sz="1800"/>
        </a:p>
      </dgm:t>
    </dgm:pt>
    <dgm:pt modelId="{36FCC430-9D9D-4C64-A1D6-364797203C35}">
      <dgm:prSet custT="1"/>
      <dgm:spPr/>
      <dgm:t>
        <a:bodyPr/>
        <a:lstStyle/>
        <a:p>
          <a:pPr algn="just"/>
          <a:r>
            <a:rPr lang="es-PY" sz="1600" b="0" i="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Promover, respetar y proteger los derechos humanos, con énfasis en la población en situación de vulnerabilidad, en coordinación con las demás instituciones del Estado.</a:t>
          </a:r>
          <a:endParaRPr lang="es-PY" sz="1600" dirty="0"/>
        </a:p>
      </dgm:t>
    </dgm:pt>
    <dgm:pt modelId="{09DF2AC3-6FBA-4A0D-8EB1-3095AAB8B740}" type="parTrans" cxnId="{DA02F0BD-84A5-41FA-BB87-6CA470D90F39}">
      <dgm:prSet/>
      <dgm:spPr/>
      <dgm:t>
        <a:bodyPr/>
        <a:lstStyle/>
        <a:p>
          <a:pPr algn="just"/>
          <a:endParaRPr lang="es-PY" sz="1800"/>
        </a:p>
      </dgm:t>
    </dgm:pt>
    <dgm:pt modelId="{FCDC8D59-D3F6-4346-BF00-32AA70CEC957}" type="sibTrans" cxnId="{DA02F0BD-84A5-41FA-BB87-6CA470D90F39}">
      <dgm:prSet/>
      <dgm:spPr/>
      <dgm:t>
        <a:bodyPr/>
        <a:lstStyle/>
        <a:p>
          <a:pPr algn="just"/>
          <a:endParaRPr lang="es-PY" sz="1800"/>
        </a:p>
      </dgm:t>
    </dgm:pt>
    <dgm:pt modelId="{960378DA-0538-40ED-BE50-99FF9C83944D}">
      <dgm:prSet custT="1"/>
      <dgm:spPr/>
      <dgm:t>
        <a:bodyPr/>
        <a:lstStyle/>
        <a:p>
          <a:pPr algn="just"/>
          <a:r>
            <a:rPr lang="es-PY" sz="1600" b="0" i="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Facilitar el acceso a la justicia, especialmente a los sectores más vulnerables, y el libre acceso de las personas a la información pública.</a:t>
          </a:r>
          <a:endParaRPr lang="es-PY" sz="1600" dirty="0"/>
        </a:p>
      </dgm:t>
    </dgm:pt>
    <dgm:pt modelId="{4C3CF298-376F-44F2-B6EC-8CD13E5CB56C}" type="parTrans" cxnId="{9C62276D-CE14-4CA5-BA1A-7E7AA22CD7C1}">
      <dgm:prSet/>
      <dgm:spPr/>
      <dgm:t>
        <a:bodyPr/>
        <a:lstStyle/>
        <a:p>
          <a:pPr algn="just"/>
          <a:endParaRPr lang="es-PY" sz="1800"/>
        </a:p>
      </dgm:t>
    </dgm:pt>
    <dgm:pt modelId="{05D86B09-229C-4A8B-8224-EDBFB333014A}" type="sibTrans" cxnId="{9C62276D-CE14-4CA5-BA1A-7E7AA22CD7C1}">
      <dgm:prSet/>
      <dgm:spPr/>
      <dgm:t>
        <a:bodyPr/>
        <a:lstStyle/>
        <a:p>
          <a:pPr algn="just"/>
          <a:endParaRPr lang="es-PY" sz="1800"/>
        </a:p>
      </dgm:t>
    </dgm:pt>
    <dgm:pt modelId="{0503E351-BE85-49B1-A935-6AD2FCCB4955}">
      <dgm:prSet custT="1"/>
      <dgm:spPr/>
      <dgm:t>
        <a:bodyPr/>
        <a:lstStyle/>
        <a:p>
          <a:pPr algn="just"/>
          <a:r>
            <a:rPr lang="es-PY" sz="1600" b="0" i="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Promover y desarrollar un sistema de protección jurídica del Estado al arraigo de capital extranjero y nacional en materia de inversión, en sinergia con otros organismos competentes.</a:t>
          </a:r>
          <a:endParaRPr lang="es-PY" sz="1600" dirty="0"/>
        </a:p>
      </dgm:t>
    </dgm:pt>
    <dgm:pt modelId="{35A93940-6598-43C1-B56D-4DB0FD18299F}" type="parTrans" cxnId="{4AD785F6-331E-4F42-9529-AB8B8DC91464}">
      <dgm:prSet/>
      <dgm:spPr/>
      <dgm:t>
        <a:bodyPr/>
        <a:lstStyle/>
        <a:p>
          <a:pPr algn="just"/>
          <a:endParaRPr lang="es-PY" sz="1800"/>
        </a:p>
      </dgm:t>
    </dgm:pt>
    <dgm:pt modelId="{73AAD9E6-CB08-48F0-9344-299562A29C09}" type="sibTrans" cxnId="{4AD785F6-331E-4F42-9529-AB8B8DC91464}">
      <dgm:prSet/>
      <dgm:spPr/>
      <dgm:t>
        <a:bodyPr/>
        <a:lstStyle/>
        <a:p>
          <a:pPr algn="just"/>
          <a:endParaRPr lang="es-PY" sz="1800"/>
        </a:p>
      </dgm:t>
    </dgm:pt>
    <dgm:pt modelId="{73C81D9C-A3F8-493B-B4F1-F8933AEB193F}">
      <dgm:prSet custT="1"/>
      <dgm:spPr/>
      <dgm:t>
        <a:bodyPr/>
        <a:lstStyle/>
        <a:p>
          <a:pPr algn="just"/>
          <a:r>
            <a:rPr lang="es-PY" sz="1400" b="0" i="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Modernizar, desarrollar y fortalecer la capacidad de gestión y de articulación con otros estamentos del Estado, la sociedad civil y organismos internacionales, para el cumplimiento efectivo de los objetivos institucionales.</a:t>
          </a:r>
          <a:endParaRPr lang="es-PY" sz="1400" dirty="0"/>
        </a:p>
      </dgm:t>
    </dgm:pt>
    <dgm:pt modelId="{6A7AD13E-54D4-44ED-8EAB-C67E95FB4593}" type="parTrans" cxnId="{2F93A49E-41D8-469A-89AA-DF7A3F8801BB}">
      <dgm:prSet/>
      <dgm:spPr/>
      <dgm:t>
        <a:bodyPr/>
        <a:lstStyle/>
        <a:p>
          <a:pPr algn="just"/>
          <a:endParaRPr lang="es-PY" sz="1800"/>
        </a:p>
      </dgm:t>
    </dgm:pt>
    <dgm:pt modelId="{A0076445-01CE-448C-81D1-F2185FCEACE5}" type="sibTrans" cxnId="{2F93A49E-41D8-469A-89AA-DF7A3F8801BB}">
      <dgm:prSet/>
      <dgm:spPr/>
      <dgm:t>
        <a:bodyPr/>
        <a:lstStyle/>
        <a:p>
          <a:pPr algn="just"/>
          <a:endParaRPr lang="es-PY" sz="1800"/>
        </a:p>
      </dgm:t>
    </dgm:pt>
    <dgm:pt modelId="{67E275C7-657D-40DE-A7CB-F35D56F7FC3B}" type="pres">
      <dgm:prSet presAssocID="{884E1F15-9B72-4E1F-A471-D7BAB302D6A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Y"/>
        </a:p>
      </dgm:t>
    </dgm:pt>
    <dgm:pt modelId="{2707BF45-E264-47A9-BACE-4C1E98ED31D9}" type="pres">
      <dgm:prSet presAssocID="{F0B426B6-FC7A-4BE6-A692-626932F215AD}" presName="composite" presStyleCnt="0"/>
      <dgm:spPr/>
    </dgm:pt>
    <dgm:pt modelId="{8291FB58-DA02-4FA2-9F82-AA6CC99FC988}" type="pres">
      <dgm:prSet presAssocID="{F0B426B6-FC7A-4BE6-A692-626932F215AD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9DAE83EB-BD18-4940-8F54-1EDE14D21771}" type="pres">
      <dgm:prSet presAssocID="{F0B426B6-FC7A-4BE6-A692-626932F215AD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DE4FB008-1C2F-4066-A3D1-D5625B2BEF9D}" type="pres">
      <dgm:prSet presAssocID="{D1224F4B-77D2-4F12-83A8-4F93CA76E2D8}" presName="sp" presStyleCnt="0"/>
      <dgm:spPr/>
    </dgm:pt>
    <dgm:pt modelId="{B6EF81E0-0982-4951-8D56-F6529CA8E4F0}" type="pres">
      <dgm:prSet presAssocID="{D53A99CC-4DB9-4AFB-8FA5-CB15E0AFA050}" presName="composite" presStyleCnt="0"/>
      <dgm:spPr/>
    </dgm:pt>
    <dgm:pt modelId="{9D428672-8E13-4A31-A463-0910037C63B8}" type="pres">
      <dgm:prSet presAssocID="{D53A99CC-4DB9-4AFB-8FA5-CB15E0AFA050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B94BE85E-1202-4B62-8CF0-06E52C6D9CED}" type="pres">
      <dgm:prSet presAssocID="{D53A99CC-4DB9-4AFB-8FA5-CB15E0AFA050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EAD9C003-E22C-4E19-A34A-6A8B2E46D4F3}" type="pres">
      <dgm:prSet presAssocID="{11A41BB9-3315-4423-91BA-AF31F78F4590}" presName="sp" presStyleCnt="0"/>
      <dgm:spPr/>
    </dgm:pt>
    <dgm:pt modelId="{BD1D7B63-F927-4E9A-9204-5484CAFE956A}" type="pres">
      <dgm:prSet presAssocID="{23B9B076-22D9-4F2A-9BE2-E3F7D221E784}" presName="composite" presStyleCnt="0"/>
      <dgm:spPr/>
    </dgm:pt>
    <dgm:pt modelId="{0D7B0733-519F-4A18-8223-9865CEEC19ED}" type="pres">
      <dgm:prSet presAssocID="{23B9B076-22D9-4F2A-9BE2-E3F7D221E784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5453E0C0-35F5-4DA1-8B92-F5AA22C01020}" type="pres">
      <dgm:prSet presAssocID="{23B9B076-22D9-4F2A-9BE2-E3F7D221E784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6EB6AE91-01AA-48AD-B499-006DDA64E5B9}" type="pres">
      <dgm:prSet presAssocID="{2FCB25D3-DDE7-45D1-8EC1-1F425BBDCB9F}" presName="sp" presStyleCnt="0"/>
      <dgm:spPr/>
    </dgm:pt>
    <dgm:pt modelId="{2CDB1787-D8CE-46D6-9F5C-1045CB19080F}" type="pres">
      <dgm:prSet presAssocID="{1835E0EB-AFF6-4888-9E96-2F17E2E54DE0}" presName="composite" presStyleCnt="0"/>
      <dgm:spPr/>
    </dgm:pt>
    <dgm:pt modelId="{EACB9A03-A15D-48B0-95A0-4DA389431B8B}" type="pres">
      <dgm:prSet presAssocID="{1835E0EB-AFF6-4888-9E96-2F17E2E54DE0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1F31A049-6133-4C68-9E05-F6C483A0AEBE}" type="pres">
      <dgm:prSet presAssocID="{1835E0EB-AFF6-4888-9E96-2F17E2E54DE0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035D57FA-001D-470D-BF66-6501D61F95FE}" type="pres">
      <dgm:prSet presAssocID="{F75AE78D-BE04-4A6E-8A45-7C7C8663D02F}" presName="sp" presStyleCnt="0"/>
      <dgm:spPr/>
    </dgm:pt>
    <dgm:pt modelId="{90D4A308-AD4C-4811-B6B0-794D6CE5912E}" type="pres">
      <dgm:prSet presAssocID="{B2C5A3B4-F674-4865-AB5C-221509736545}" presName="composite" presStyleCnt="0"/>
      <dgm:spPr/>
    </dgm:pt>
    <dgm:pt modelId="{EB840908-A04B-429E-82B0-748DA2627BB7}" type="pres">
      <dgm:prSet presAssocID="{B2C5A3B4-F674-4865-AB5C-221509736545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63745C16-46A6-4311-A990-C2061921A842}" type="pres">
      <dgm:prSet presAssocID="{B2C5A3B4-F674-4865-AB5C-221509736545}" presName="descendantText" presStyleLbl="alignAcc1" presStyleIdx="4" presStyleCnt="7" custLinFactNeighborY="-7132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ECB50356-0888-40B3-9FEF-C3F2FD684552}" type="pres">
      <dgm:prSet presAssocID="{55949388-5043-417E-A4CB-24D04AED0C76}" presName="sp" presStyleCnt="0"/>
      <dgm:spPr/>
    </dgm:pt>
    <dgm:pt modelId="{7D833190-45B2-428A-97FE-468BB7EF3F8D}" type="pres">
      <dgm:prSet presAssocID="{39F90CFA-C963-41F2-BAE2-D98A64634502}" presName="composite" presStyleCnt="0"/>
      <dgm:spPr/>
    </dgm:pt>
    <dgm:pt modelId="{51969DB1-D339-40D8-A8C1-07D9C05C578F}" type="pres">
      <dgm:prSet presAssocID="{39F90CFA-C963-41F2-BAE2-D98A64634502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1858DD31-426F-4A5E-BBCF-D9B27D952FCB}" type="pres">
      <dgm:prSet presAssocID="{39F90CFA-C963-41F2-BAE2-D98A64634502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42BFB014-6B47-4EF0-9641-33BF8724F286}" type="pres">
      <dgm:prSet presAssocID="{34560F22-E908-452A-9977-5CB4E531EB48}" presName="sp" presStyleCnt="0"/>
      <dgm:spPr/>
    </dgm:pt>
    <dgm:pt modelId="{548F9D11-A185-424D-AE17-AD133148B1EE}" type="pres">
      <dgm:prSet presAssocID="{8286D484-05D4-49EA-A908-9458DE46AC8D}" presName="composite" presStyleCnt="0"/>
      <dgm:spPr/>
    </dgm:pt>
    <dgm:pt modelId="{AE2F0D61-B2B9-4F3F-9464-6702857F77F4}" type="pres">
      <dgm:prSet presAssocID="{8286D484-05D4-49EA-A908-9458DE46AC8D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4E4BFF4D-908E-4D77-9811-E7A212294212}" type="pres">
      <dgm:prSet presAssocID="{8286D484-05D4-49EA-A908-9458DE46AC8D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</dgm:ptLst>
  <dgm:cxnLst>
    <dgm:cxn modelId="{B98F3A7C-7334-424D-9E22-6F499F9D8A3E}" srcId="{F0B426B6-FC7A-4BE6-A692-626932F215AD}" destId="{7BFEFD60-A59A-4FFD-8E6B-7153029224CF}" srcOrd="0" destOrd="0" parTransId="{D543F16B-0B1D-46C6-A513-3DCE31DC04CC}" sibTransId="{D73588CC-36B8-439C-848C-D279496FFD0F}"/>
    <dgm:cxn modelId="{9C62276D-CE14-4CA5-BA1A-7E7AA22CD7C1}" srcId="{B2C5A3B4-F674-4865-AB5C-221509736545}" destId="{960378DA-0538-40ED-BE50-99FF9C83944D}" srcOrd="0" destOrd="0" parTransId="{4C3CF298-376F-44F2-B6EC-8CD13E5CB56C}" sibTransId="{05D86B09-229C-4A8B-8224-EDBFB333014A}"/>
    <dgm:cxn modelId="{D47A8D16-111E-49CB-A7F2-06A14A7BC69A}" srcId="{884E1F15-9B72-4E1F-A471-D7BAB302D6A6}" destId="{39F90CFA-C963-41F2-BAE2-D98A64634502}" srcOrd="5" destOrd="0" parTransId="{CB6BA19D-E879-4E4F-9A45-9B4AAE0215DE}" sibTransId="{34560F22-E908-452A-9977-5CB4E531EB48}"/>
    <dgm:cxn modelId="{A98031C8-2D0F-4D1F-B97C-468879EA6E79}" type="presOf" srcId="{7BFEFD60-A59A-4FFD-8E6B-7153029224CF}" destId="{9DAE83EB-BD18-4940-8F54-1EDE14D21771}" srcOrd="0" destOrd="0" presId="urn:microsoft.com/office/officeart/2005/8/layout/chevron2"/>
    <dgm:cxn modelId="{EABFFE84-3268-42A5-8DA2-90CA10837B92}" type="presOf" srcId="{1835E0EB-AFF6-4888-9E96-2F17E2E54DE0}" destId="{EACB9A03-A15D-48B0-95A0-4DA389431B8B}" srcOrd="0" destOrd="0" presId="urn:microsoft.com/office/officeart/2005/8/layout/chevron2"/>
    <dgm:cxn modelId="{E4A4E9B0-6C18-4185-8B06-41802BF08C55}" srcId="{884E1F15-9B72-4E1F-A471-D7BAB302D6A6}" destId="{B2C5A3B4-F674-4865-AB5C-221509736545}" srcOrd="4" destOrd="0" parTransId="{A03B2497-464A-415D-949C-3D3139274384}" sibTransId="{55949388-5043-417E-A4CB-24D04AED0C76}"/>
    <dgm:cxn modelId="{75C69394-7D60-4392-A81E-F00A43D35962}" srcId="{884E1F15-9B72-4E1F-A471-D7BAB302D6A6}" destId="{1835E0EB-AFF6-4888-9E96-2F17E2E54DE0}" srcOrd="3" destOrd="0" parTransId="{6B58B6BF-E8BE-42FA-83D0-51D396626351}" sibTransId="{F75AE78D-BE04-4A6E-8A45-7C7C8663D02F}"/>
    <dgm:cxn modelId="{858EDC73-AA96-4336-8081-3E47DF23CF3B}" type="presOf" srcId="{0FE40103-6C07-47B3-9E8F-BE7198F706C8}" destId="{B94BE85E-1202-4B62-8CF0-06E52C6D9CED}" srcOrd="0" destOrd="0" presId="urn:microsoft.com/office/officeart/2005/8/layout/chevron2"/>
    <dgm:cxn modelId="{96C2FBA7-6737-4E96-9B63-16D38F3E2B99}" srcId="{D53A99CC-4DB9-4AFB-8FA5-CB15E0AFA050}" destId="{0FE40103-6C07-47B3-9E8F-BE7198F706C8}" srcOrd="0" destOrd="0" parTransId="{0593C5DD-F39D-4CCE-B432-ECCAA967FF84}" sibTransId="{B88985A7-59D0-42B0-85C3-86B1A05DEFFD}"/>
    <dgm:cxn modelId="{1889934C-F773-4D9E-8772-DDD33BF55D1E}" srcId="{23B9B076-22D9-4F2A-9BE2-E3F7D221E784}" destId="{FEBAF119-0987-4B06-A2BD-C99466BDA10A}" srcOrd="0" destOrd="0" parTransId="{09C381A0-28AD-4AD9-A12E-8B1AEBB60F20}" sibTransId="{832485F9-7516-447F-A134-EBF94241497B}"/>
    <dgm:cxn modelId="{0F9CA2DE-043B-4F93-8222-B1F9FC9A6000}" srcId="{884E1F15-9B72-4E1F-A471-D7BAB302D6A6}" destId="{F0B426B6-FC7A-4BE6-A692-626932F215AD}" srcOrd="0" destOrd="0" parTransId="{59A4E7D7-A83D-442B-8541-35F029EF72E5}" sibTransId="{D1224F4B-77D2-4F12-83A8-4F93CA76E2D8}"/>
    <dgm:cxn modelId="{1CB36181-3F2F-459E-A3BA-6BB32CBE5812}" srcId="{884E1F15-9B72-4E1F-A471-D7BAB302D6A6}" destId="{23B9B076-22D9-4F2A-9BE2-E3F7D221E784}" srcOrd="2" destOrd="0" parTransId="{CF378CFF-BD7D-498D-A5B9-3E188A2624CA}" sibTransId="{2FCB25D3-DDE7-45D1-8EC1-1F425BBDCB9F}"/>
    <dgm:cxn modelId="{9BC5D51D-DA0F-4E44-8CAF-2412FF69F6E4}" type="presOf" srcId="{73C81D9C-A3F8-493B-B4F1-F8933AEB193F}" destId="{4E4BFF4D-908E-4D77-9811-E7A212294212}" srcOrd="0" destOrd="0" presId="urn:microsoft.com/office/officeart/2005/8/layout/chevron2"/>
    <dgm:cxn modelId="{BD816515-972A-42C4-BD87-FAF62C6C447E}" type="presOf" srcId="{39F90CFA-C963-41F2-BAE2-D98A64634502}" destId="{51969DB1-D339-40D8-A8C1-07D9C05C578F}" srcOrd="0" destOrd="0" presId="urn:microsoft.com/office/officeart/2005/8/layout/chevron2"/>
    <dgm:cxn modelId="{7BCBD1C1-E455-432B-8306-6FD2AB408CFA}" type="presOf" srcId="{36FCC430-9D9D-4C64-A1D6-364797203C35}" destId="{1F31A049-6133-4C68-9E05-F6C483A0AEBE}" srcOrd="0" destOrd="0" presId="urn:microsoft.com/office/officeart/2005/8/layout/chevron2"/>
    <dgm:cxn modelId="{47476478-8B8A-4858-9BAC-0E5E29E9F6B7}" type="presOf" srcId="{23B9B076-22D9-4F2A-9BE2-E3F7D221E784}" destId="{0D7B0733-519F-4A18-8223-9865CEEC19ED}" srcOrd="0" destOrd="0" presId="urn:microsoft.com/office/officeart/2005/8/layout/chevron2"/>
    <dgm:cxn modelId="{1537AC2E-566F-4F90-82CB-A6B53F64EF1B}" type="presOf" srcId="{F0B426B6-FC7A-4BE6-A692-626932F215AD}" destId="{8291FB58-DA02-4FA2-9F82-AA6CC99FC988}" srcOrd="0" destOrd="0" presId="urn:microsoft.com/office/officeart/2005/8/layout/chevron2"/>
    <dgm:cxn modelId="{DA02F0BD-84A5-41FA-BB87-6CA470D90F39}" srcId="{1835E0EB-AFF6-4888-9E96-2F17E2E54DE0}" destId="{36FCC430-9D9D-4C64-A1D6-364797203C35}" srcOrd="0" destOrd="0" parTransId="{09DF2AC3-6FBA-4A0D-8EB1-3095AAB8B740}" sibTransId="{FCDC8D59-D3F6-4346-BF00-32AA70CEC957}"/>
    <dgm:cxn modelId="{66B164EE-6AAA-4B1B-8AAA-0BC9B700D221}" type="presOf" srcId="{D53A99CC-4DB9-4AFB-8FA5-CB15E0AFA050}" destId="{9D428672-8E13-4A31-A463-0910037C63B8}" srcOrd="0" destOrd="0" presId="urn:microsoft.com/office/officeart/2005/8/layout/chevron2"/>
    <dgm:cxn modelId="{E78492B2-B2EF-4E15-9590-A5E91381B456}" type="presOf" srcId="{FEBAF119-0987-4B06-A2BD-C99466BDA10A}" destId="{5453E0C0-35F5-4DA1-8B92-F5AA22C01020}" srcOrd="0" destOrd="0" presId="urn:microsoft.com/office/officeart/2005/8/layout/chevron2"/>
    <dgm:cxn modelId="{44B64EA5-9BB2-467F-A00C-CF0D932D5D2D}" type="presOf" srcId="{B2C5A3B4-F674-4865-AB5C-221509736545}" destId="{EB840908-A04B-429E-82B0-748DA2627BB7}" srcOrd="0" destOrd="0" presId="urn:microsoft.com/office/officeart/2005/8/layout/chevron2"/>
    <dgm:cxn modelId="{80DEB9DD-5491-48A1-B14E-7D569277D32D}" type="presOf" srcId="{8286D484-05D4-49EA-A908-9458DE46AC8D}" destId="{AE2F0D61-B2B9-4F3F-9464-6702857F77F4}" srcOrd="0" destOrd="0" presId="urn:microsoft.com/office/officeart/2005/8/layout/chevron2"/>
    <dgm:cxn modelId="{9BEC98BD-F587-4ECC-8705-8094D29D4916}" type="presOf" srcId="{884E1F15-9B72-4E1F-A471-D7BAB302D6A6}" destId="{67E275C7-657D-40DE-A7CB-F35D56F7FC3B}" srcOrd="0" destOrd="0" presId="urn:microsoft.com/office/officeart/2005/8/layout/chevron2"/>
    <dgm:cxn modelId="{05750E6A-BFBD-41D4-AD53-811D9D096E64}" srcId="{884E1F15-9B72-4E1F-A471-D7BAB302D6A6}" destId="{D53A99CC-4DB9-4AFB-8FA5-CB15E0AFA050}" srcOrd="1" destOrd="0" parTransId="{AE224186-0452-4B1B-A14C-F97FAB0ABD3B}" sibTransId="{11A41BB9-3315-4423-91BA-AF31F78F4590}"/>
    <dgm:cxn modelId="{612496FC-28F8-4642-B52A-F4EEADD4F7BE}" srcId="{884E1F15-9B72-4E1F-A471-D7BAB302D6A6}" destId="{8286D484-05D4-49EA-A908-9458DE46AC8D}" srcOrd="6" destOrd="0" parTransId="{6B50CE2A-A710-4CAE-9F99-40F6E4B8A9F9}" sibTransId="{F57C667E-783D-4764-B1C3-36F42AC00375}"/>
    <dgm:cxn modelId="{2F93A49E-41D8-469A-89AA-DF7A3F8801BB}" srcId="{8286D484-05D4-49EA-A908-9458DE46AC8D}" destId="{73C81D9C-A3F8-493B-B4F1-F8933AEB193F}" srcOrd="0" destOrd="0" parTransId="{6A7AD13E-54D4-44ED-8EAB-C67E95FB4593}" sibTransId="{A0076445-01CE-448C-81D1-F2185FCEACE5}"/>
    <dgm:cxn modelId="{4AD785F6-331E-4F42-9529-AB8B8DC91464}" srcId="{39F90CFA-C963-41F2-BAE2-D98A64634502}" destId="{0503E351-BE85-49B1-A935-6AD2FCCB4955}" srcOrd="0" destOrd="0" parTransId="{35A93940-6598-43C1-B56D-4DB0FD18299F}" sibTransId="{73AAD9E6-CB08-48F0-9344-299562A29C09}"/>
    <dgm:cxn modelId="{230BC828-92EA-42E0-99E7-24461E754CEE}" type="presOf" srcId="{0503E351-BE85-49B1-A935-6AD2FCCB4955}" destId="{1858DD31-426F-4A5E-BBCF-D9B27D952FCB}" srcOrd="0" destOrd="0" presId="urn:microsoft.com/office/officeart/2005/8/layout/chevron2"/>
    <dgm:cxn modelId="{72D08F9C-1D18-4E37-97FC-365EEF8B762E}" type="presOf" srcId="{960378DA-0538-40ED-BE50-99FF9C83944D}" destId="{63745C16-46A6-4311-A990-C2061921A842}" srcOrd="0" destOrd="0" presId="urn:microsoft.com/office/officeart/2005/8/layout/chevron2"/>
    <dgm:cxn modelId="{7855FF65-4010-4ECA-A0E0-AF8D774081C6}" type="presParOf" srcId="{67E275C7-657D-40DE-A7CB-F35D56F7FC3B}" destId="{2707BF45-E264-47A9-BACE-4C1E98ED31D9}" srcOrd="0" destOrd="0" presId="urn:microsoft.com/office/officeart/2005/8/layout/chevron2"/>
    <dgm:cxn modelId="{7EF46DD5-9580-4946-9E52-25BD0C5A1EE0}" type="presParOf" srcId="{2707BF45-E264-47A9-BACE-4C1E98ED31D9}" destId="{8291FB58-DA02-4FA2-9F82-AA6CC99FC988}" srcOrd="0" destOrd="0" presId="urn:microsoft.com/office/officeart/2005/8/layout/chevron2"/>
    <dgm:cxn modelId="{61BC5EA0-5939-4E16-B19D-BFCB91AB224F}" type="presParOf" srcId="{2707BF45-E264-47A9-BACE-4C1E98ED31D9}" destId="{9DAE83EB-BD18-4940-8F54-1EDE14D21771}" srcOrd="1" destOrd="0" presId="urn:microsoft.com/office/officeart/2005/8/layout/chevron2"/>
    <dgm:cxn modelId="{D0F67828-B9C2-4FFF-9CA6-4BF43AC9794E}" type="presParOf" srcId="{67E275C7-657D-40DE-A7CB-F35D56F7FC3B}" destId="{DE4FB008-1C2F-4066-A3D1-D5625B2BEF9D}" srcOrd="1" destOrd="0" presId="urn:microsoft.com/office/officeart/2005/8/layout/chevron2"/>
    <dgm:cxn modelId="{A7DEB4F3-989F-40F4-B1B2-3576412D38EC}" type="presParOf" srcId="{67E275C7-657D-40DE-A7CB-F35D56F7FC3B}" destId="{B6EF81E0-0982-4951-8D56-F6529CA8E4F0}" srcOrd="2" destOrd="0" presId="urn:microsoft.com/office/officeart/2005/8/layout/chevron2"/>
    <dgm:cxn modelId="{8F918DEC-5A22-4BA1-B9E5-BED7AC724BC7}" type="presParOf" srcId="{B6EF81E0-0982-4951-8D56-F6529CA8E4F0}" destId="{9D428672-8E13-4A31-A463-0910037C63B8}" srcOrd="0" destOrd="0" presId="urn:microsoft.com/office/officeart/2005/8/layout/chevron2"/>
    <dgm:cxn modelId="{8FB50302-D5CA-4E4E-891C-9C69C4BF6912}" type="presParOf" srcId="{B6EF81E0-0982-4951-8D56-F6529CA8E4F0}" destId="{B94BE85E-1202-4B62-8CF0-06E52C6D9CED}" srcOrd="1" destOrd="0" presId="urn:microsoft.com/office/officeart/2005/8/layout/chevron2"/>
    <dgm:cxn modelId="{AD9D657A-2E77-4849-A7E4-11974EA019A1}" type="presParOf" srcId="{67E275C7-657D-40DE-A7CB-F35D56F7FC3B}" destId="{EAD9C003-E22C-4E19-A34A-6A8B2E46D4F3}" srcOrd="3" destOrd="0" presId="urn:microsoft.com/office/officeart/2005/8/layout/chevron2"/>
    <dgm:cxn modelId="{079946FA-92D7-4A15-8BC7-CAD98D2B745C}" type="presParOf" srcId="{67E275C7-657D-40DE-A7CB-F35D56F7FC3B}" destId="{BD1D7B63-F927-4E9A-9204-5484CAFE956A}" srcOrd="4" destOrd="0" presId="urn:microsoft.com/office/officeart/2005/8/layout/chevron2"/>
    <dgm:cxn modelId="{B93F98D4-C4B5-4118-B048-A569D977BBAA}" type="presParOf" srcId="{BD1D7B63-F927-4E9A-9204-5484CAFE956A}" destId="{0D7B0733-519F-4A18-8223-9865CEEC19ED}" srcOrd="0" destOrd="0" presId="urn:microsoft.com/office/officeart/2005/8/layout/chevron2"/>
    <dgm:cxn modelId="{4A0EE8FC-680B-4852-89B9-133B8868DB14}" type="presParOf" srcId="{BD1D7B63-F927-4E9A-9204-5484CAFE956A}" destId="{5453E0C0-35F5-4DA1-8B92-F5AA22C01020}" srcOrd="1" destOrd="0" presId="urn:microsoft.com/office/officeart/2005/8/layout/chevron2"/>
    <dgm:cxn modelId="{0C4C02D4-FDFB-4BFD-B614-99C1AC0C9129}" type="presParOf" srcId="{67E275C7-657D-40DE-A7CB-F35D56F7FC3B}" destId="{6EB6AE91-01AA-48AD-B499-006DDA64E5B9}" srcOrd="5" destOrd="0" presId="urn:microsoft.com/office/officeart/2005/8/layout/chevron2"/>
    <dgm:cxn modelId="{3BC8FF3C-C23C-46B8-874A-EBE046BB7A60}" type="presParOf" srcId="{67E275C7-657D-40DE-A7CB-F35D56F7FC3B}" destId="{2CDB1787-D8CE-46D6-9F5C-1045CB19080F}" srcOrd="6" destOrd="0" presId="urn:microsoft.com/office/officeart/2005/8/layout/chevron2"/>
    <dgm:cxn modelId="{6F63D1C3-C7A9-4F8D-B79A-AC238E12D745}" type="presParOf" srcId="{2CDB1787-D8CE-46D6-9F5C-1045CB19080F}" destId="{EACB9A03-A15D-48B0-95A0-4DA389431B8B}" srcOrd="0" destOrd="0" presId="urn:microsoft.com/office/officeart/2005/8/layout/chevron2"/>
    <dgm:cxn modelId="{4BB6471E-86CF-4F2A-A532-A2EEDE07B0A9}" type="presParOf" srcId="{2CDB1787-D8CE-46D6-9F5C-1045CB19080F}" destId="{1F31A049-6133-4C68-9E05-F6C483A0AEBE}" srcOrd="1" destOrd="0" presId="urn:microsoft.com/office/officeart/2005/8/layout/chevron2"/>
    <dgm:cxn modelId="{99919E84-3961-4421-B992-0049970A7C70}" type="presParOf" srcId="{67E275C7-657D-40DE-A7CB-F35D56F7FC3B}" destId="{035D57FA-001D-470D-BF66-6501D61F95FE}" srcOrd="7" destOrd="0" presId="urn:microsoft.com/office/officeart/2005/8/layout/chevron2"/>
    <dgm:cxn modelId="{D5377B8C-35A7-4C4D-9D43-F0195A9F2874}" type="presParOf" srcId="{67E275C7-657D-40DE-A7CB-F35D56F7FC3B}" destId="{90D4A308-AD4C-4811-B6B0-794D6CE5912E}" srcOrd="8" destOrd="0" presId="urn:microsoft.com/office/officeart/2005/8/layout/chevron2"/>
    <dgm:cxn modelId="{E26DF1B2-F4AF-43A3-81B6-8E647B6EB2C6}" type="presParOf" srcId="{90D4A308-AD4C-4811-B6B0-794D6CE5912E}" destId="{EB840908-A04B-429E-82B0-748DA2627BB7}" srcOrd="0" destOrd="0" presId="urn:microsoft.com/office/officeart/2005/8/layout/chevron2"/>
    <dgm:cxn modelId="{C2E2577E-56B9-482F-BFAC-0F205ADC1F8E}" type="presParOf" srcId="{90D4A308-AD4C-4811-B6B0-794D6CE5912E}" destId="{63745C16-46A6-4311-A990-C2061921A842}" srcOrd="1" destOrd="0" presId="urn:microsoft.com/office/officeart/2005/8/layout/chevron2"/>
    <dgm:cxn modelId="{6A321124-99D8-4211-BD90-D6A38433D2E4}" type="presParOf" srcId="{67E275C7-657D-40DE-A7CB-F35D56F7FC3B}" destId="{ECB50356-0888-40B3-9FEF-C3F2FD684552}" srcOrd="9" destOrd="0" presId="urn:microsoft.com/office/officeart/2005/8/layout/chevron2"/>
    <dgm:cxn modelId="{2A004591-81DB-4D51-B601-B8065D3F04C7}" type="presParOf" srcId="{67E275C7-657D-40DE-A7CB-F35D56F7FC3B}" destId="{7D833190-45B2-428A-97FE-468BB7EF3F8D}" srcOrd="10" destOrd="0" presId="urn:microsoft.com/office/officeart/2005/8/layout/chevron2"/>
    <dgm:cxn modelId="{A680F5DC-09AB-495B-BF5D-3972CF6FAC58}" type="presParOf" srcId="{7D833190-45B2-428A-97FE-468BB7EF3F8D}" destId="{51969DB1-D339-40D8-A8C1-07D9C05C578F}" srcOrd="0" destOrd="0" presId="urn:microsoft.com/office/officeart/2005/8/layout/chevron2"/>
    <dgm:cxn modelId="{8A104348-6873-4DC1-9A7A-229365BB9C41}" type="presParOf" srcId="{7D833190-45B2-428A-97FE-468BB7EF3F8D}" destId="{1858DD31-426F-4A5E-BBCF-D9B27D952FCB}" srcOrd="1" destOrd="0" presId="urn:microsoft.com/office/officeart/2005/8/layout/chevron2"/>
    <dgm:cxn modelId="{5D259434-9088-49D4-B72C-BFC1FD20080A}" type="presParOf" srcId="{67E275C7-657D-40DE-A7CB-F35D56F7FC3B}" destId="{42BFB014-6B47-4EF0-9641-33BF8724F286}" srcOrd="11" destOrd="0" presId="urn:microsoft.com/office/officeart/2005/8/layout/chevron2"/>
    <dgm:cxn modelId="{684591A2-2BD8-48F6-BA6F-9A39C7D28D1E}" type="presParOf" srcId="{67E275C7-657D-40DE-A7CB-F35D56F7FC3B}" destId="{548F9D11-A185-424D-AE17-AD133148B1EE}" srcOrd="12" destOrd="0" presId="urn:microsoft.com/office/officeart/2005/8/layout/chevron2"/>
    <dgm:cxn modelId="{57E931CC-0D8B-4991-815C-8565589570AD}" type="presParOf" srcId="{548F9D11-A185-424D-AE17-AD133148B1EE}" destId="{AE2F0D61-B2B9-4F3F-9464-6702857F77F4}" srcOrd="0" destOrd="0" presId="urn:microsoft.com/office/officeart/2005/8/layout/chevron2"/>
    <dgm:cxn modelId="{55981D5E-7B3E-48A7-8849-A79C990A9B0C}" type="presParOf" srcId="{548F9D11-A185-424D-AE17-AD133148B1EE}" destId="{4E4BFF4D-908E-4D77-9811-E7A212294212}" srcOrd="1" destOrd="0" presId="urn:microsoft.com/office/officeart/2005/8/layout/chevron2"/>
  </dgm:cxnLst>
  <dgm:bg>
    <a:solidFill>
      <a:prstClr val="white"/>
    </a:solidFill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91FB58-DA02-4FA2-9F82-AA6CC99FC988}">
      <dsp:nvSpPr>
        <dsp:cNvPr id="0" name=""/>
        <dsp:cNvSpPr/>
      </dsp:nvSpPr>
      <dsp:spPr>
        <a:xfrm rot="5400000">
          <a:off x="-126677" y="130660"/>
          <a:ext cx="844518" cy="5911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800" kern="1200" dirty="0" smtClean="0"/>
            <a:t>1</a:t>
          </a:r>
          <a:endParaRPr lang="es-PY" sz="1800" kern="1200" dirty="0"/>
        </a:p>
      </dsp:txBody>
      <dsp:txXfrm rot="5400000">
        <a:off x="-126677" y="130660"/>
        <a:ext cx="844518" cy="591162"/>
      </dsp:txXfrm>
    </dsp:sp>
    <dsp:sp modelId="{9DAE83EB-BD18-4940-8F54-1EDE14D21771}">
      <dsp:nvSpPr>
        <dsp:cNvPr id="0" name=""/>
        <dsp:cNvSpPr/>
      </dsp:nvSpPr>
      <dsp:spPr>
        <a:xfrm rot="5400000">
          <a:off x="5771528" y="-5176383"/>
          <a:ext cx="549225" cy="109099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Y" sz="1800" b="0" i="0" kern="12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Asegurar y promover la atención y el tratamiento adecuado de las personas privadas de libertad para una efectiva reinserción social.</a:t>
          </a:r>
          <a:endParaRPr lang="es-PY" sz="1800" kern="1200" dirty="0"/>
        </a:p>
      </dsp:txBody>
      <dsp:txXfrm rot="5400000">
        <a:off x="5771528" y="-5176383"/>
        <a:ext cx="549225" cy="10909957"/>
      </dsp:txXfrm>
    </dsp:sp>
    <dsp:sp modelId="{9D428672-8E13-4A31-A463-0910037C63B8}">
      <dsp:nvSpPr>
        <dsp:cNvPr id="0" name=""/>
        <dsp:cNvSpPr/>
      </dsp:nvSpPr>
      <dsp:spPr>
        <a:xfrm rot="5400000">
          <a:off x="-126677" y="891690"/>
          <a:ext cx="844518" cy="5911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800" kern="1200" dirty="0" smtClean="0"/>
            <a:t>2</a:t>
          </a:r>
          <a:endParaRPr lang="es-PY" sz="1800" kern="1200" dirty="0"/>
        </a:p>
      </dsp:txBody>
      <dsp:txXfrm rot="5400000">
        <a:off x="-126677" y="891690"/>
        <a:ext cx="844518" cy="591162"/>
      </dsp:txXfrm>
    </dsp:sp>
    <dsp:sp modelId="{B94BE85E-1202-4B62-8CF0-06E52C6D9CED}">
      <dsp:nvSpPr>
        <dsp:cNvPr id="0" name=""/>
        <dsp:cNvSpPr/>
      </dsp:nvSpPr>
      <dsp:spPr>
        <a:xfrm rot="5400000">
          <a:off x="5771672" y="-4415497"/>
          <a:ext cx="548936" cy="109099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Y" sz="1800" b="0" i="0" kern="12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Garantizar y Promover el acceso al derecho de la identidad de todas las personas, con un servicio confiable, seguro, eficiente y de fácil acceso a los usuarios.</a:t>
          </a:r>
          <a:endParaRPr lang="es-PY" sz="1800" kern="1200" dirty="0"/>
        </a:p>
      </dsp:txBody>
      <dsp:txXfrm rot="5400000">
        <a:off x="5771672" y="-4415497"/>
        <a:ext cx="548936" cy="10909957"/>
      </dsp:txXfrm>
    </dsp:sp>
    <dsp:sp modelId="{0D7B0733-519F-4A18-8223-9865CEEC19ED}">
      <dsp:nvSpPr>
        <dsp:cNvPr id="0" name=""/>
        <dsp:cNvSpPr/>
      </dsp:nvSpPr>
      <dsp:spPr>
        <a:xfrm rot="5400000">
          <a:off x="-126677" y="1652721"/>
          <a:ext cx="844518" cy="5911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800" kern="1200" dirty="0" smtClean="0"/>
            <a:t>3</a:t>
          </a:r>
          <a:endParaRPr lang="es-PY" sz="1800" kern="1200" dirty="0"/>
        </a:p>
      </dsp:txBody>
      <dsp:txXfrm rot="5400000">
        <a:off x="-126677" y="1652721"/>
        <a:ext cx="844518" cy="591162"/>
      </dsp:txXfrm>
    </dsp:sp>
    <dsp:sp modelId="{5453E0C0-35F5-4DA1-8B92-F5AA22C01020}">
      <dsp:nvSpPr>
        <dsp:cNvPr id="0" name=""/>
        <dsp:cNvSpPr/>
      </dsp:nvSpPr>
      <dsp:spPr>
        <a:xfrm rot="5400000">
          <a:off x="5771672" y="-3654466"/>
          <a:ext cx="548936" cy="109099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Y" sz="1800" b="0" i="0" kern="12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Promover y velar por el desarrollo personal, la salud integral y la educación de los adolescentes en conflicto con la ley penal para su efectiva inserción social.</a:t>
          </a:r>
          <a:endParaRPr lang="es-PY" sz="1800" kern="1200" dirty="0"/>
        </a:p>
      </dsp:txBody>
      <dsp:txXfrm rot="5400000">
        <a:off x="5771672" y="-3654466"/>
        <a:ext cx="548936" cy="10909957"/>
      </dsp:txXfrm>
    </dsp:sp>
    <dsp:sp modelId="{EACB9A03-A15D-48B0-95A0-4DA389431B8B}">
      <dsp:nvSpPr>
        <dsp:cNvPr id="0" name=""/>
        <dsp:cNvSpPr/>
      </dsp:nvSpPr>
      <dsp:spPr>
        <a:xfrm rot="5400000">
          <a:off x="-126677" y="2413752"/>
          <a:ext cx="844518" cy="5911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800" kern="1200" dirty="0" smtClean="0"/>
            <a:t>4</a:t>
          </a:r>
          <a:endParaRPr lang="es-PY" sz="1800" kern="1200" dirty="0"/>
        </a:p>
      </dsp:txBody>
      <dsp:txXfrm rot="5400000">
        <a:off x="-126677" y="2413752"/>
        <a:ext cx="844518" cy="591162"/>
      </dsp:txXfrm>
    </dsp:sp>
    <dsp:sp modelId="{1F31A049-6133-4C68-9E05-F6C483A0AEBE}">
      <dsp:nvSpPr>
        <dsp:cNvPr id="0" name=""/>
        <dsp:cNvSpPr/>
      </dsp:nvSpPr>
      <dsp:spPr>
        <a:xfrm rot="5400000">
          <a:off x="5771672" y="-2893435"/>
          <a:ext cx="548936" cy="109099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Y" sz="1800" b="0" i="0" kern="12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Promover, respetar y proteger los derechos humanos, con énfasis en la población en situación de vulnerabilidad, en coordinación con las demás instituciones del Estado.</a:t>
          </a:r>
          <a:endParaRPr lang="es-PY" sz="1800" kern="1200" dirty="0"/>
        </a:p>
      </dsp:txBody>
      <dsp:txXfrm rot="5400000">
        <a:off x="5771672" y="-2893435"/>
        <a:ext cx="548936" cy="10909957"/>
      </dsp:txXfrm>
    </dsp:sp>
    <dsp:sp modelId="{EB840908-A04B-429E-82B0-748DA2627BB7}">
      <dsp:nvSpPr>
        <dsp:cNvPr id="0" name=""/>
        <dsp:cNvSpPr/>
      </dsp:nvSpPr>
      <dsp:spPr>
        <a:xfrm rot="5400000">
          <a:off x="-126677" y="3174782"/>
          <a:ext cx="844518" cy="5911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800" kern="1200" dirty="0" smtClean="0"/>
            <a:t>5</a:t>
          </a:r>
          <a:endParaRPr lang="es-PY" sz="1800" kern="1200" dirty="0"/>
        </a:p>
      </dsp:txBody>
      <dsp:txXfrm rot="5400000">
        <a:off x="-126677" y="3174782"/>
        <a:ext cx="844518" cy="591162"/>
      </dsp:txXfrm>
    </dsp:sp>
    <dsp:sp modelId="{63745C16-46A6-4311-A990-C2061921A842}">
      <dsp:nvSpPr>
        <dsp:cNvPr id="0" name=""/>
        <dsp:cNvSpPr/>
      </dsp:nvSpPr>
      <dsp:spPr>
        <a:xfrm rot="5400000">
          <a:off x="5771672" y="-2171555"/>
          <a:ext cx="548936" cy="109099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Y" sz="1800" b="0" i="0" kern="12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Facilitar el acceso a la justicia, especialmente a los sectores más vulnerables, y el libre acceso de las personas a la información pública.</a:t>
          </a:r>
          <a:endParaRPr lang="es-PY" sz="1800" kern="1200" dirty="0"/>
        </a:p>
      </dsp:txBody>
      <dsp:txXfrm rot="5400000">
        <a:off x="5771672" y="-2171555"/>
        <a:ext cx="548936" cy="10909957"/>
      </dsp:txXfrm>
    </dsp:sp>
    <dsp:sp modelId="{51969DB1-D339-40D8-A8C1-07D9C05C578F}">
      <dsp:nvSpPr>
        <dsp:cNvPr id="0" name=""/>
        <dsp:cNvSpPr/>
      </dsp:nvSpPr>
      <dsp:spPr>
        <a:xfrm rot="5400000">
          <a:off x="-126677" y="3935813"/>
          <a:ext cx="844518" cy="5911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800" kern="1200" dirty="0" smtClean="0"/>
            <a:t>6</a:t>
          </a:r>
          <a:endParaRPr lang="es-PY" sz="1800" kern="1200" dirty="0"/>
        </a:p>
      </dsp:txBody>
      <dsp:txXfrm rot="5400000">
        <a:off x="-126677" y="3935813"/>
        <a:ext cx="844518" cy="591162"/>
      </dsp:txXfrm>
    </dsp:sp>
    <dsp:sp modelId="{1858DD31-426F-4A5E-BBCF-D9B27D952FCB}">
      <dsp:nvSpPr>
        <dsp:cNvPr id="0" name=""/>
        <dsp:cNvSpPr/>
      </dsp:nvSpPr>
      <dsp:spPr>
        <a:xfrm rot="5400000">
          <a:off x="5771672" y="-1371374"/>
          <a:ext cx="548936" cy="109099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Y" sz="1800" b="0" i="0" kern="12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Promover y desarrollar un sistema de protección jurídica del Estado al arraigo de capital extranjero y nacional en materia de inversión, en sinergia con otros organismos competentes.</a:t>
          </a:r>
          <a:endParaRPr lang="es-PY" sz="1800" kern="1200" dirty="0"/>
        </a:p>
      </dsp:txBody>
      <dsp:txXfrm rot="5400000">
        <a:off x="5771672" y="-1371374"/>
        <a:ext cx="548936" cy="10909957"/>
      </dsp:txXfrm>
    </dsp:sp>
    <dsp:sp modelId="{AE2F0D61-B2B9-4F3F-9464-6702857F77F4}">
      <dsp:nvSpPr>
        <dsp:cNvPr id="0" name=""/>
        <dsp:cNvSpPr/>
      </dsp:nvSpPr>
      <dsp:spPr>
        <a:xfrm rot="5400000">
          <a:off x="-126677" y="4696844"/>
          <a:ext cx="844518" cy="5911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800" kern="1200" dirty="0" smtClean="0"/>
            <a:t>7</a:t>
          </a:r>
          <a:endParaRPr lang="es-PY" sz="1800" kern="1200" dirty="0"/>
        </a:p>
      </dsp:txBody>
      <dsp:txXfrm rot="5400000">
        <a:off x="-126677" y="4696844"/>
        <a:ext cx="844518" cy="591162"/>
      </dsp:txXfrm>
    </dsp:sp>
    <dsp:sp modelId="{4E4BFF4D-908E-4D77-9811-E7A212294212}">
      <dsp:nvSpPr>
        <dsp:cNvPr id="0" name=""/>
        <dsp:cNvSpPr/>
      </dsp:nvSpPr>
      <dsp:spPr>
        <a:xfrm rot="5400000">
          <a:off x="5771672" y="-610343"/>
          <a:ext cx="548936" cy="109099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Y" sz="1800" b="0" i="0" kern="12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Modernizar, desarrollar y fortalecer la capacidad de gestión y de articulación con otros estamentos del Estado, la sociedad civil y organismos internacionales, para el cumplimiento efectivo de los objetivos institucionales.</a:t>
          </a:r>
          <a:endParaRPr lang="es-PY" sz="1800" kern="1200" dirty="0"/>
        </a:p>
      </dsp:txBody>
      <dsp:txXfrm rot="5400000">
        <a:off x="5771672" y="-610343"/>
        <a:ext cx="548936" cy="10909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0" y="6400800"/>
            <a:ext cx="990342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990342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758952"/>
            <a:ext cx="817245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792" y="4455620"/>
            <a:ext cx="817245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6" indent="0" algn="ctr">
              <a:buNone/>
              <a:defRPr sz="2400"/>
            </a:lvl2pPr>
            <a:lvl3pPr marL="914411" indent="0" algn="ctr">
              <a:buNone/>
              <a:defRPr sz="2400"/>
            </a:lvl3pPr>
            <a:lvl4pPr marL="1371617" indent="0" algn="ctr">
              <a:buNone/>
              <a:defRPr sz="2000"/>
            </a:lvl4pPr>
            <a:lvl5pPr marL="1828823" indent="0" algn="ctr">
              <a:buNone/>
              <a:defRPr sz="2000"/>
            </a:lvl5pPr>
            <a:lvl6pPr marL="2286029" indent="0" algn="ctr">
              <a:buNone/>
              <a:defRPr sz="2000"/>
            </a:lvl6pPr>
            <a:lvl7pPr marL="2743234" indent="0" algn="ctr">
              <a:buNone/>
              <a:defRPr sz="2000"/>
            </a:lvl7pPr>
            <a:lvl8pPr marL="3200440" indent="0" algn="ctr">
              <a:buNone/>
              <a:defRPr sz="2000"/>
            </a:lvl8pPr>
            <a:lvl9pPr marL="3657646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5274928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67107171"/>
      </p:ext>
    </p:extLst>
  </p:cSld>
  <p:clrMapOvr>
    <a:masterClrMapping/>
  </p:clrMapOvr>
  <p:transition/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0" y="6400800"/>
            <a:ext cx="990342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990342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414780"/>
            <a:ext cx="2135981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414778"/>
            <a:ext cx="6284119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0453165"/>
      </p:ext>
    </p:extLst>
  </p:cSld>
  <p:clrMapOvr>
    <a:masterClrMapping/>
  </p:clrMapOvr>
  <p:transition/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45858630"/>
      </p:ext>
    </p:extLst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0" y="6400800"/>
            <a:ext cx="990342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990342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758952"/>
            <a:ext cx="817245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4453128"/>
            <a:ext cx="817245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8962218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1540" y="286604"/>
            <a:ext cx="817245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38" y="1845734"/>
            <a:ext cx="4011930" cy="402336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2060" y="1845735"/>
            <a:ext cx="4011930" cy="402336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68098943"/>
      </p:ext>
    </p:extLst>
  </p:cSld>
  <p:clrMapOvr>
    <a:masterClrMapping/>
  </p:clrMapOvr>
  <p:transition/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1540" y="286604"/>
            <a:ext cx="817245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40" y="2582334"/>
            <a:ext cx="4011930" cy="33782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206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2582334"/>
            <a:ext cx="4011930" cy="33782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1993989"/>
      </p:ext>
    </p:extLst>
  </p:cSld>
  <p:clrMapOvr>
    <a:masterClrMapping/>
  </p:clrMapOvr>
  <p:transition/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2547234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80" y="6400800"/>
            <a:ext cx="990342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4" y="6334316"/>
            <a:ext cx="990342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0253068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29126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282559" y="0"/>
            <a:ext cx="52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594359"/>
            <a:ext cx="2600325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0489" y="731520"/>
            <a:ext cx="5274945" cy="52578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476" y="2926080"/>
            <a:ext cx="2600325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8228" y="6459787"/>
            <a:ext cx="2127539" cy="365125"/>
          </a:xfrm>
        </p:spPr>
        <p:txBody>
          <a:bodyPr/>
          <a:lstStyle>
            <a:lvl1pPr algn="l">
              <a:defRPr/>
            </a:lvl1pPr>
          </a:lstStyle>
          <a:p>
            <a:fld id="{C35BB1C6-BF8F-4481-8AB2-603A1C8A906A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0488" y="6459787"/>
            <a:ext cx="3776663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0392534"/>
      </p:ext>
    </p:extLst>
  </p:cSld>
  <p:clrMapOvr>
    <a:masterClrMapping/>
  </p:clrMapOvr>
  <p:transition/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9903420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4" y="4915076"/>
            <a:ext cx="990342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1" y="5074920"/>
            <a:ext cx="8217027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" y="0"/>
            <a:ext cx="9905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541" y="5907023"/>
            <a:ext cx="8217027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3897941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6400800"/>
            <a:ext cx="9906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9906002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540" y="286604"/>
            <a:ext cx="817245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845734"/>
            <a:ext cx="817245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542" y="6459787"/>
            <a:ext cx="20087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35BB1C6-BF8F-4481-8AB2-603A1C8A906A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5026" y="6459787"/>
            <a:ext cx="3918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4124" y="6459787"/>
            <a:ext cx="10660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69746" y="1737845"/>
            <a:ext cx="809815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7581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/>
  <p:hf sldNum="0" hdr="0" ftr="0" dt="0"/>
  <p:txStyles>
    <p:titleStyle>
      <a:lvl1pPr algn="l" defTabSz="914411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1" indent="-91441" algn="l" defTabSz="914411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53" indent="-182882" algn="l" defTabSz="914411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35" indent="-182882" algn="l" defTabSz="914411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18" indent="-182882" algn="l" defTabSz="914411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700" indent="-182882" algn="l" defTabSz="914411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14" indent="-228603" algn="l" defTabSz="914411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16" indent="-228603" algn="l" defTabSz="914411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19" indent="-228603" algn="l" defTabSz="914411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21" indent="-228603" algn="l" defTabSz="914411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HacinamientoTacumbuHD.mp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4DB5450-922F-42EE-8155-C67A8952BB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007" y="862150"/>
            <a:ext cx="9528898" cy="2226285"/>
          </a:xfrm>
        </p:spPr>
        <p:txBody>
          <a:bodyPr anchor="ctr">
            <a:noAutofit/>
          </a:bodyPr>
          <a:lstStyle/>
          <a:p>
            <a:pPr algn="ctr"/>
            <a:r>
              <a:rPr lang="es-PY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MINISTERIO DE JUSTICIA </a:t>
            </a:r>
            <a:br>
              <a:rPr lang="es-PY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s-PY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es-PY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s-PY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PROYECTO </a:t>
            </a:r>
            <a:r>
              <a:rPr lang="es-PY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 </a:t>
            </a:r>
            <a:r>
              <a:rPr lang="es-PY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PRESUPUESTO</a:t>
            </a:r>
            <a:endParaRPr lang="es-PY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7E3E5ED-86A2-42A5-95B9-B5F0E3B04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9956" y="3153833"/>
            <a:ext cx="7926089" cy="737032"/>
          </a:xfrm>
        </p:spPr>
        <p:txBody>
          <a:bodyPr>
            <a:normAutofit/>
          </a:bodyPr>
          <a:lstStyle/>
          <a:p>
            <a:pPr algn="ctr"/>
            <a:r>
              <a:rPr lang="es-PY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EJERCICIO FISCAL 2019</a:t>
            </a:r>
          </a:p>
        </p:txBody>
      </p:sp>
      <p:pic>
        <p:nvPicPr>
          <p:cNvPr id="1026" name="Picture 2" descr="Encabezado_bilingue.jpg">
            <a:extLst>
              <a:ext uri="{FF2B5EF4-FFF2-40B4-BE49-F238E27FC236}">
                <a16:creationId xmlns="" xmlns:a16="http://schemas.microsoft.com/office/drawing/2014/main" id="{EB38C79F-23BE-477E-86D9-06E768786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07" y="4599469"/>
            <a:ext cx="9006026" cy="14752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32748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PY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PENITENCIARIA</a:t>
            </a:r>
            <a:r>
              <a:rPr lang="es-PY" dirty="0" smtClean="0"/>
              <a:t/>
            </a:r>
            <a:br>
              <a:rPr lang="es-PY" dirty="0" smtClean="0"/>
            </a:br>
            <a:r>
              <a:rPr lang="es-PY" sz="2800" dirty="0" smtClean="0"/>
              <a:t>TOTAL: 14.688 </a:t>
            </a:r>
            <a:endParaRPr lang="es-PY" dirty="0"/>
          </a:p>
        </p:txBody>
      </p:sp>
      <p:graphicFrame>
        <p:nvGraphicFramePr>
          <p:cNvPr id="4" name="6 Gráfico"/>
          <p:cNvGraphicFramePr>
            <a:graphicFrameLocks noGrp="1"/>
          </p:cNvGraphicFramePr>
          <p:nvPr>
            <p:ph idx="1"/>
          </p:nvPr>
        </p:nvGraphicFramePr>
        <p:xfrm>
          <a:off x="891282" y="1846264"/>
          <a:ext cx="817245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314CEE06-A7D0-4556-8F24-133B1A65ACFA}"/>
              </a:ext>
            </a:extLst>
          </p:cNvPr>
          <p:cNvSpPr txBox="1">
            <a:spLocks/>
          </p:cNvSpPr>
          <p:nvPr/>
        </p:nvSpPr>
        <p:spPr>
          <a:xfrm>
            <a:off x="167324" y="169820"/>
            <a:ext cx="9528898" cy="8752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algn="l" defTabSz="914411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HACINAMIENTO EN EL PENAL DE TACUMBÚ</a:t>
            </a:r>
            <a:endParaRPr lang="es-PY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HacinamientoTacumbuHD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7977" y="1084217"/>
            <a:ext cx="9637122" cy="55647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049508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PY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MINISTERIO DE JUSTICIA</a:t>
            </a:r>
            <a:endParaRPr lang="es-PY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04715" y="1573309"/>
          <a:ext cx="9416957" cy="2786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2095"/>
                <a:gridCol w="1523805"/>
                <a:gridCol w="1495473"/>
                <a:gridCol w="1506712"/>
                <a:gridCol w="1528872"/>
              </a:tblGrid>
              <a:tr h="1145131">
                <a:tc>
                  <a:txBody>
                    <a:bodyPr/>
                    <a:lstStyle/>
                    <a:p>
                      <a:pPr algn="ctr"/>
                      <a:r>
                        <a:rPr lang="es-PY" sz="2000" dirty="0" smtClean="0"/>
                        <a:t>ENTIDAD</a:t>
                      </a:r>
                      <a:endParaRPr lang="es-PY" sz="2000" dirty="0"/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800" dirty="0" smtClean="0"/>
                        <a:t>PRESUPUESTO VIGENTE AL </a:t>
                      </a:r>
                    </a:p>
                    <a:p>
                      <a:pPr algn="ctr"/>
                      <a:r>
                        <a:rPr lang="es-PY" sz="1800" dirty="0" smtClean="0"/>
                        <a:t>31/08</a:t>
                      </a:r>
                      <a:endParaRPr lang="es-PY" sz="1800" dirty="0"/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800" dirty="0" smtClean="0"/>
                        <a:t>EJECUCIÓN AL 31/08</a:t>
                      </a:r>
                      <a:endParaRPr lang="es-PY" sz="1800" dirty="0"/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800" dirty="0" smtClean="0"/>
                        <a:t>PROYECTO 2019</a:t>
                      </a:r>
                      <a:endParaRPr lang="es-PY" sz="1800" dirty="0"/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800" dirty="0" smtClean="0"/>
                        <a:t>DIFERENCIA</a:t>
                      </a:r>
                      <a:endParaRPr lang="es-PY" sz="1800" dirty="0"/>
                    </a:p>
                  </a:txBody>
                  <a:tcPr marL="74295" marR="74295" anchor="ctr"/>
                </a:tc>
              </a:tr>
              <a:tr h="607587">
                <a:tc>
                  <a:txBody>
                    <a:bodyPr/>
                    <a:lstStyle/>
                    <a:p>
                      <a:r>
                        <a:rPr lang="es-PY" b="1" dirty="0" smtClean="0"/>
                        <a:t>MINISTERIO</a:t>
                      </a:r>
                      <a:r>
                        <a:rPr lang="es-PY" b="1" baseline="0" dirty="0" smtClean="0"/>
                        <a:t> DE JUSTICIA</a:t>
                      </a:r>
                      <a:endParaRPr lang="es-PY" b="1" dirty="0"/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400" b="1" dirty="0" smtClean="0"/>
                        <a:t>399.109.231.761</a:t>
                      </a:r>
                      <a:endParaRPr lang="es-PY" sz="1400" b="1" dirty="0"/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400" b="1" dirty="0" smtClean="0"/>
                        <a:t>204.299.402.387</a:t>
                      </a:r>
                      <a:endParaRPr lang="es-PY" sz="1400" b="1" dirty="0"/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400" b="1" dirty="0" smtClean="0"/>
                        <a:t>359.172.128.094</a:t>
                      </a:r>
                      <a:endParaRPr lang="es-PY" sz="1400" b="1" dirty="0"/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400" b="1" dirty="0" smtClean="0"/>
                        <a:t>-39.937.103.667</a:t>
                      </a:r>
                      <a:endParaRPr lang="es-PY" sz="1400" b="1" dirty="0"/>
                    </a:p>
                  </a:txBody>
                  <a:tcPr marL="74295" marR="74295" anchor="ctr"/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s-PY" dirty="0" smtClean="0"/>
                        <a:t>FUENTE</a:t>
                      </a:r>
                      <a:r>
                        <a:rPr lang="es-PY" baseline="0" dirty="0" smtClean="0"/>
                        <a:t> DE FINANCIAMIENTO 10</a:t>
                      </a:r>
                      <a:endParaRPr lang="es-PY" dirty="0"/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400" dirty="0" smtClean="0"/>
                        <a:t>234.699.871.401</a:t>
                      </a:r>
                      <a:endParaRPr lang="es-PY" sz="1400" dirty="0"/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400" dirty="0" smtClean="0"/>
                        <a:t>140.033.183.755</a:t>
                      </a:r>
                      <a:endParaRPr lang="es-PY" sz="1400" dirty="0"/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400" dirty="0" smtClean="0"/>
                        <a:t>237.947.073.686</a:t>
                      </a:r>
                      <a:endParaRPr lang="es-PY" sz="1400" dirty="0"/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400" dirty="0" smtClean="0"/>
                        <a:t>3.247.202.285</a:t>
                      </a:r>
                      <a:endParaRPr lang="es-PY" sz="1400" dirty="0"/>
                    </a:p>
                  </a:txBody>
                  <a:tcPr marL="74295" marR="74295" anchor="ctr"/>
                </a:tc>
              </a:tr>
              <a:tr h="485558">
                <a:tc>
                  <a:txBody>
                    <a:bodyPr/>
                    <a:lstStyle/>
                    <a:p>
                      <a:pPr marL="0" marR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Y" dirty="0" smtClean="0"/>
                        <a:t>FUENTE</a:t>
                      </a:r>
                      <a:r>
                        <a:rPr lang="es-PY" baseline="0" dirty="0" smtClean="0"/>
                        <a:t> DE FINANCIAMIENTO 30</a:t>
                      </a:r>
                      <a:endParaRPr lang="es-PY" dirty="0" smtClean="0"/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400" dirty="0" smtClean="0"/>
                        <a:t>164.409.360.360</a:t>
                      </a:r>
                      <a:endParaRPr lang="es-PY" sz="1400" dirty="0"/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400" dirty="0" smtClean="0"/>
                        <a:t>64.266.218.632</a:t>
                      </a:r>
                      <a:endParaRPr lang="es-PY" sz="1400" dirty="0"/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400" dirty="0" smtClean="0"/>
                        <a:t>121.225.054.408</a:t>
                      </a:r>
                      <a:endParaRPr lang="es-PY" sz="1400" dirty="0"/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400" dirty="0" smtClean="0"/>
                        <a:t>-43.184.305.952</a:t>
                      </a:r>
                      <a:endParaRPr lang="es-PY" sz="1400" dirty="0"/>
                    </a:p>
                  </a:txBody>
                  <a:tcPr marL="74295" marR="74295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46131" y="0"/>
            <a:ext cx="8172450" cy="1071934"/>
          </a:xfrm>
        </p:spPr>
        <p:txBody>
          <a:bodyPr>
            <a:normAutofit/>
          </a:bodyPr>
          <a:lstStyle/>
          <a:p>
            <a:pPr algn="ctr"/>
            <a:r>
              <a:rPr lang="es-PY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 2019</a:t>
            </a:r>
            <a:endParaRPr lang="es-PY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91319" y="1151478"/>
          <a:ext cx="9089409" cy="4796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3445"/>
                <a:gridCol w="2641780"/>
                <a:gridCol w="1234184"/>
              </a:tblGrid>
              <a:tr h="531548">
                <a:tc>
                  <a:txBody>
                    <a:bodyPr/>
                    <a:lstStyle/>
                    <a:p>
                      <a:pPr algn="ctr" fontAlgn="b"/>
                      <a:r>
                        <a:rPr lang="es-PY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DESCRIPCIÓN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PROYECTO 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PART.</a:t>
                      </a:r>
                    </a:p>
                  </a:txBody>
                  <a:tcPr marL="0" marR="0" marT="0" marB="0" anchor="b"/>
                </a:tc>
              </a:tr>
              <a:tr h="378561">
                <a:tc>
                  <a:txBody>
                    <a:bodyPr/>
                    <a:lstStyle/>
                    <a:p>
                      <a:pPr algn="l" fontAlgn="b"/>
                      <a:r>
                        <a:rPr lang="es-PY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SERVICIOS PERSONALES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168.262.960.422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47%</a:t>
                      </a:r>
                    </a:p>
                  </a:txBody>
                  <a:tcPr marL="0" marR="0" marT="0" marB="0" anchor="b"/>
                </a:tc>
              </a:tr>
              <a:tr h="378561">
                <a:tc>
                  <a:txBody>
                    <a:bodyPr/>
                    <a:lstStyle/>
                    <a:p>
                      <a:pPr algn="l" fontAlgn="b"/>
                      <a:r>
                        <a:rPr lang="es-PY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SERVICIOS BASICOS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10.385.280.012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0" marR="0" marT="0" marB="0" anchor="b"/>
                </a:tc>
              </a:tr>
              <a:tr h="378561">
                <a:tc>
                  <a:txBody>
                    <a:bodyPr/>
                    <a:lstStyle/>
                    <a:p>
                      <a:pPr algn="l" fontAlgn="b"/>
                      <a:r>
                        <a:rPr lang="es-PY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PASAJES Y VIATICOS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4.604.800.000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0" marR="0" marT="0" marB="0" anchor="b"/>
                </a:tc>
              </a:tr>
              <a:tr h="415811">
                <a:tc>
                  <a:txBody>
                    <a:bodyPr/>
                    <a:lstStyle/>
                    <a:p>
                      <a:pPr algn="l" fontAlgn="b"/>
                      <a:r>
                        <a:rPr lang="es-PY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GASTOS POR </a:t>
                      </a:r>
                      <a:r>
                        <a:rPr lang="es-PY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SERV. </a:t>
                      </a:r>
                      <a:r>
                        <a:rPr lang="es-PY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ASEO </a:t>
                      </a:r>
                      <a:r>
                        <a:rPr lang="es-PY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MANT. </a:t>
                      </a:r>
                      <a:r>
                        <a:rPr lang="es-PY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 </a:t>
                      </a:r>
                      <a:r>
                        <a:rPr lang="es-PY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REP.</a:t>
                      </a:r>
                      <a:endParaRPr lang="es-PY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8.773.355.000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0" marR="0" marT="0" marB="0" anchor="b"/>
                </a:tc>
              </a:tr>
              <a:tr h="378561">
                <a:tc>
                  <a:txBody>
                    <a:bodyPr/>
                    <a:lstStyle/>
                    <a:p>
                      <a:pPr algn="l" fontAlgn="b"/>
                      <a:r>
                        <a:rPr lang="es-PY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 SOCIAL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19.304.720.000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0" marR="0" marT="0" marB="0" anchor="b"/>
                </a:tc>
              </a:tr>
              <a:tr h="378561">
                <a:tc>
                  <a:txBody>
                    <a:bodyPr/>
                    <a:lstStyle/>
                    <a:p>
                      <a:pPr algn="l" fontAlgn="b"/>
                      <a:r>
                        <a:rPr lang="es-PY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OTROS SERVICIOS EN GENERAL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4.108.000.000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0" marR="0" marT="0" marB="0" anchor="b"/>
                </a:tc>
              </a:tr>
              <a:tr h="378561">
                <a:tc>
                  <a:txBody>
                    <a:bodyPr/>
                    <a:lstStyle/>
                    <a:p>
                      <a:pPr algn="l" fontAlgn="b"/>
                      <a:r>
                        <a:rPr lang="es-PY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PRODUCTOS ALIMENTICIOS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65.255.028.000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18%</a:t>
                      </a:r>
                    </a:p>
                  </a:txBody>
                  <a:tcPr marL="0" marR="0" marT="0" marB="0" anchor="b"/>
                </a:tc>
              </a:tr>
              <a:tr h="378561">
                <a:tc>
                  <a:txBody>
                    <a:bodyPr/>
                    <a:lstStyle/>
                    <a:p>
                      <a:pPr algn="l" fontAlgn="b"/>
                      <a:r>
                        <a:rPr lang="es-PY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COMBUSTIBLES Y LUBRICANTES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2.525.322.000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0" marR="0" marT="0" marB="0" anchor="b"/>
                </a:tc>
              </a:tr>
              <a:tr h="378561">
                <a:tc>
                  <a:txBody>
                    <a:bodyPr/>
                    <a:lstStyle/>
                    <a:p>
                      <a:pPr algn="l" fontAlgn="b"/>
                      <a:r>
                        <a:rPr lang="es-PY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INVERSIÓN FÍSICA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58.327.500.000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16%</a:t>
                      </a:r>
                    </a:p>
                  </a:txBody>
                  <a:tcPr marL="0" marR="0" marT="0" marB="0" anchor="b"/>
                </a:tc>
              </a:tr>
              <a:tr h="378561">
                <a:tc>
                  <a:txBody>
                    <a:bodyPr/>
                    <a:lstStyle/>
                    <a:p>
                      <a:pPr algn="l" fontAlgn="b"/>
                      <a:r>
                        <a:rPr lang="es-PY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OTROS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17.625.162.660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0" marR="0" marT="0" marB="0" anchor="b"/>
                </a:tc>
              </a:tr>
              <a:tr h="441654">
                <a:tc>
                  <a:txBody>
                    <a:bodyPr/>
                    <a:lstStyle/>
                    <a:p>
                      <a:pPr algn="l" fontAlgn="b"/>
                      <a:r>
                        <a:rPr lang="es-PY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  <a:endParaRPr lang="es-PY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359.172.128.094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30679" y="1423852"/>
            <a:ext cx="8671288" cy="404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06631" y="156756"/>
            <a:ext cx="8172450" cy="1084216"/>
          </a:xfrm>
        </p:spPr>
        <p:txBody>
          <a:bodyPr>
            <a:noAutofit/>
          </a:bodyPr>
          <a:lstStyle/>
          <a:p>
            <a:pPr algn="ctr"/>
            <a:r>
              <a:rPr lang="es-PY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 DE PRESUPUESTO 2019</a:t>
            </a:r>
            <a:endParaRPr lang="es-PY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1 Gráfico"/>
          <p:cNvGraphicFramePr>
            <a:graphicFrameLocks noGrp="1"/>
          </p:cNvGraphicFramePr>
          <p:nvPr>
            <p:ph idx="1"/>
          </p:nvPr>
        </p:nvGraphicFramePr>
        <p:xfrm>
          <a:off x="436728" y="1332413"/>
          <a:ext cx="9235773" cy="5146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 descr="Sin títul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155951"/>
            <a:ext cx="9277350" cy="61912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1540" y="286603"/>
            <a:ext cx="8172450" cy="1424631"/>
          </a:xfrm>
        </p:spPr>
        <p:txBody>
          <a:bodyPr>
            <a:noAutofit/>
          </a:bodyPr>
          <a:lstStyle/>
          <a:p>
            <a:pPr algn="ctr"/>
            <a:r>
              <a:rPr lang="es-PY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PRESUPUESTO HISTÓRICO JORNALES</a:t>
            </a:r>
            <a:endParaRPr lang="es-PY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4 Gráfico"/>
          <p:cNvGraphicFramePr>
            <a:graphicFrameLocks noGrp="1"/>
          </p:cNvGraphicFramePr>
          <p:nvPr>
            <p:ph idx="1"/>
          </p:nvPr>
        </p:nvGraphicFramePr>
        <p:xfrm>
          <a:off x="532263" y="1689509"/>
          <a:ext cx="8871043" cy="4315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05321" y="222436"/>
          <a:ext cx="9329997" cy="6019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7209"/>
                <a:gridCol w="1758878"/>
                <a:gridCol w="1773910"/>
              </a:tblGrid>
              <a:tr h="309827">
                <a:tc>
                  <a:txBody>
                    <a:bodyPr/>
                    <a:lstStyle/>
                    <a:p>
                      <a:pPr algn="l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ESTABLECIMIENTOS PENITENCIARIOS/ CENTROS PENITENCIARIOS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CANTIDAD DE FUNCIONARIOS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POBLACIÓN PENITENCIARIA</a:t>
                      </a:r>
                    </a:p>
                  </a:txBody>
                  <a:tcPr marL="9525" marR="9525" marT="9525" marB="0" anchor="ctr"/>
                </a:tc>
              </a:tr>
              <a:tr h="201573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UNIDAD PENITENCIARIA INDUSTRIAL ESPERANZA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278</a:t>
                      </a:r>
                    </a:p>
                  </a:txBody>
                  <a:tcPr marL="9525" marR="9525" marT="9525" marB="0" anchor="b"/>
                </a:tc>
              </a:tr>
              <a:tr h="226196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PENITENCIARIA REGIONAL PADRE JUAN ANTONIO DE LA VEGA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1.257</a:t>
                      </a:r>
                    </a:p>
                  </a:txBody>
                  <a:tcPr marL="9525" marR="9525" marT="9525" marB="0" anchor="b"/>
                </a:tc>
              </a:tr>
              <a:tr h="201573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PENITENCIARIA REGIONAL DE VILLARICA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305</a:t>
                      </a:r>
                    </a:p>
                  </a:txBody>
                  <a:tcPr marL="9525" marR="9525" marT="9525" marB="0" anchor="b"/>
                </a:tc>
              </a:tr>
              <a:tr h="157626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PENITENCIARIA REGIONAL DE SAN PEDRO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384</a:t>
                      </a:r>
                    </a:p>
                  </a:txBody>
                  <a:tcPr marL="9525" marR="9525" marT="9525" marB="0" anchor="b"/>
                </a:tc>
              </a:tr>
              <a:tr h="201573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PENITENCIARIA REGIONAL DE PEDRO JUAN CABALLERO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899</a:t>
                      </a:r>
                    </a:p>
                  </a:txBody>
                  <a:tcPr marL="9525" marR="9525" marT="9525" marB="0" anchor="b"/>
                </a:tc>
              </a:tr>
              <a:tr h="201573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PENITENCIARIA REGIONAL DE MISIONES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1.454</a:t>
                      </a:r>
                    </a:p>
                  </a:txBody>
                  <a:tcPr marL="9525" marR="9525" marT="9525" marB="0" anchor="b"/>
                </a:tc>
              </a:tr>
              <a:tr h="201573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PENITENCIARIA REGIONAL DE EMBOSCADA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1.299</a:t>
                      </a:r>
                    </a:p>
                  </a:txBody>
                  <a:tcPr marL="9525" marR="9525" marT="9525" marB="0" anchor="b"/>
                </a:tc>
              </a:tr>
              <a:tr h="201573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PENITENCIARIA REGIONAL DE CORONEL OVIEDO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1.236</a:t>
                      </a:r>
                    </a:p>
                  </a:txBody>
                  <a:tcPr marL="9525" marR="9525" marT="9525" marB="0" anchor="b"/>
                </a:tc>
              </a:tr>
              <a:tr h="265723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PENITENCIARIA REGIONAL DE CONCEPCIÓN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837</a:t>
                      </a:r>
                    </a:p>
                  </a:txBody>
                  <a:tcPr marL="9525" marR="9525" marT="9525" marB="0" anchor="b"/>
                </a:tc>
              </a:tr>
              <a:tr h="87663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PENITENCIARIA REGIONAL DE CIUDAD DEL ESTE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1.443</a:t>
                      </a:r>
                    </a:p>
                  </a:txBody>
                  <a:tcPr marL="9525" marR="9525" marT="9525" marB="0" anchor="b"/>
                </a:tc>
              </a:tr>
              <a:tr h="248448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PENITENCIARÍA NACIONAL DE TACUMBU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3.561</a:t>
                      </a:r>
                    </a:p>
                  </a:txBody>
                  <a:tcPr marL="9525" marR="9525" marT="9525" marB="0" anchor="b"/>
                </a:tc>
              </a:tr>
              <a:tr h="159271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HOGAR NUEVA OPORTUNIDAD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217392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GRANJA PENITENCIARIA KOE PYAHU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</a:tr>
              <a:tr h="202160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GRANJA PENITENCIARIA ITA PORA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</a:tr>
              <a:tr h="201864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CENTRO PENITENCIARIO SERAFINA DAVALOS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CENTRO PENITENCIARIO JUANA MARIA DE LARA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b"/>
                </a:tc>
              </a:tr>
              <a:tr h="151256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CENTRO PENITENCIARIO DE MUJERES CASA DEL BUEN PASTOR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471</a:t>
                      </a:r>
                    </a:p>
                  </a:txBody>
                  <a:tcPr marL="9525" marR="9525" marT="9525" marB="0" anchor="b"/>
                </a:tc>
              </a:tr>
              <a:tr h="20186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CENTRO EDUCATIVO VIRGEN DE FATIMA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</a:tr>
              <a:tr h="217392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CENTRO EDUCATIVO SEMBRADOR VILLARICA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</a:tr>
              <a:tr h="201573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CENTRO EDUCATIVO PEDRO JUAN CABALLERO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</a:tr>
              <a:tr h="233211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CENTRO EDUCATIVO CAMBYRETA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</a:tr>
              <a:tr h="232921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CENTRO EDUCATIVO INTEGRAL LA ESPERANZA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</a:tr>
              <a:tr h="232920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CENTRO EDUCATIVO INTEGRAL ITAGUA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123</a:t>
                      </a:r>
                    </a:p>
                  </a:txBody>
                  <a:tcPr marL="9525" marR="9525" marT="9525" marB="0" anchor="b"/>
                </a:tc>
              </a:tr>
              <a:tr h="217392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CENTRO EDUCATIVO DE CONCEPCIÓN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</a:tr>
              <a:tr h="201573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CENTRO EDUCATIVO CIUDAD DEL ESTE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6 Gráfico"/>
          <p:cNvGraphicFramePr/>
          <p:nvPr/>
        </p:nvGraphicFramePr>
        <p:xfrm>
          <a:off x="392702" y="261258"/>
          <a:ext cx="4643321" cy="5878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5 Gráfico"/>
          <p:cNvGraphicFramePr/>
          <p:nvPr/>
        </p:nvGraphicFramePr>
        <p:xfrm>
          <a:off x="5036024" y="182880"/>
          <a:ext cx="4599295" cy="5969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1540" y="286603"/>
            <a:ext cx="8172450" cy="875991"/>
          </a:xfrm>
        </p:spPr>
        <p:txBody>
          <a:bodyPr/>
          <a:lstStyle/>
          <a:p>
            <a:pPr algn="ctr"/>
            <a:r>
              <a:rPr lang="es-PY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OBRAS PREVISTAS</a:t>
            </a:r>
            <a:endParaRPr lang="es-PY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8917" y="1291553"/>
            <a:ext cx="8620471" cy="1246931"/>
          </a:xfrm>
          <a:solidFill>
            <a:prstClr val="white"/>
          </a:solidFill>
        </p:spPr>
        <p:txBody>
          <a:bodyPr>
            <a:normAutofit fontScale="92500"/>
          </a:bodyPr>
          <a:lstStyle/>
          <a:p>
            <a:pPr marL="623888" indent="-623888" algn="just">
              <a:buFont typeface="Wingdings" pitchFamily="2" charset="2"/>
              <a:buChar char="q"/>
            </a:pPr>
            <a:r>
              <a:rPr lang="es-PY" sz="2400" dirty="0" smtClean="0"/>
              <a:t>PARA ENERO DEL 2019 SE PRETENDE CULMINAR EN LA PENITENCIARÍA DE SAN PEDRO LA CONSTRUCCIÓN DE DOS PABELLONES CON UNA CAPACIDAD APROXIMADA DE 350 INTERNOS.</a:t>
            </a:r>
            <a:endParaRPr lang="es-PY" sz="2400" dirty="0"/>
          </a:p>
        </p:txBody>
      </p:sp>
      <p:pic>
        <p:nvPicPr>
          <p:cNvPr id="1028" name="Picture 4" descr="C:\Users\USER\Desktop\FOTOS\IMG-20180922-WA01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8448" y="2548615"/>
            <a:ext cx="3211462" cy="3740727"/>
          </a:xfrm>
          <a:prstGeom prst="rect">
            <a:avLst/>
          </a:prstGeom>
          <a:noFill/>
        </p:spPr>
      </p:pic>
      <p:pic>
        <p:nvPicPr>
          <p:cNvPr id="1029" name="Picture 5" descr="C:\Users\USER\Desktop\FOTOS\IMG-20180922-WA01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37414" y="2548823"/>
            <a:ext cx="3005571" cy="3782290"/>
          </a:xfrm>
          <a:prstGeom prst="rect">
            <a:avLst/>
          </a:prstGeom>
          <a:noFill/>
        </p:spPr>
      </p:pic>
      <p:pic>
        <p:nvPicPr>
          <p:cNvPr id="1030" name="Picture 6" descr="C:\Users\USER\Desktop\FOTOS\IMG-20180922-WA019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09" y="2579329"/>
            <a:ext cx="3191307" cy="375219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314CEE06-A7D0-4556-8F24-133B1A65ACFA}"/>
              </a:ext>
            </a:extLst>
          </p:cNvPr>
          <p:cNvSpPr txBox="1">
            <a:spLocks/>
          </p:cNvSpPr>
          <p:nvPr/>
        </p:nvSpPr>
        <p:spPr>
          <a:xfrm>
            <a:off x="156710" y="195945"/>
            <a:ext cx="9528898" cy="8752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algn="l" defTabSz="914411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OBJETIVOS ESTRATÉGICOS</a:t>
            </a:r>
          </a:p>
        </p:txBody>
      </p:sp>
      <p:graphicFrame>
        <p:nvGraphicFramePr>
          <p:cNvPr id="4" name="3 Diagrama"/>
          <p:cNvGraphicFramePr/>
          <p:nvPr/>
        </p:nvGraphicFramePr>
        <p:xfrm>
          <a:off x="281849" y="1112763"/>
          <a:ext cx="934466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1049508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91FB58-DA02-4FA2-9F82-AA6CC99FC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8291FB58-DA02-4FA2-9F82-AA6CC99FC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8291FB58-DA02-4FA2-9F82-AA6CC99FC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AE83EB-BD18-4940-8F54-1EDE14D217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9DAE83EB-BD18-4940-8F54-1EDE14D217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9DAE83EB-BD18-4940-8F54-1EDE14D217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428672-8E13-4A31-A463-0910037C6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9D428672-8E13-4A31-A463-0910037C6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9D428672-8E13-4A31-A463-0910037C6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4BE85E-1202-4B62-8CF0-06E52C6D9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B94BE85E-1202-4B62-8CF0-06E52C6D9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B94BE85E-1202-4B62-8CF0-06E52C6D9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7B0733-519F-4A18-8223-9865CEEC1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0D7B0733-519F-4A18-8223-9865CEEC1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0D7B0733-519F-4A18-8223-9865CEEC1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53E0C0-35F5-4DA1-8B92-F5AA22C010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5453E0C0-35F5-4DA1-8B92-F5AA22C010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5453E0C0-35F5-4DA1-8B92-F5AA22C010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CB9A03-A15D-48B0-95A0-4DA389431B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EACB9A03-A15D-48B0-95A0-4DA389431B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EACB9A03-A15D-48B0-95A0-4DA389431B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31A049-6133-4C68-9E05-F6C483A0AE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1F31A049-6133-4C68-9E05-F6C483A0AE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1F31A049-6133-4C68-9E05-F6C483A0AE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840908-A04B-429E-82B0-748DA2627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EB840908-A04B-429E-82B0-748DA2627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EB840908-A04B-429E-82B0-748DA2627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745C16-46A6-4311-A990-C2061921A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63745C16-46A6-4311-A990-C2061921A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63745C16-46A6-4311-A990-C2061921A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969DB1-D339-40D8-A8C1-07D9C05C5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51969DB1-D339-40D8-A8C1-07D9C05C5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51969DB1-D339-40D8-A8C1-07D9C05C5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58DD31-426F-4A5E-BBCF-D9B27D952F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1858DD31-426F-4A5E-BBCF-D9B27D952F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1858DD31-426F-4A5E-BBCF-D9B27D952F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2F0D61-B2B9-4F3F-9464-6702857F7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AE2F0D61-B2B9-4F3F-9464-6702857F7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AE2F0D61-B2B9-4F3F-9464-6702857F7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4BFF4D-908E-4D77-9811-E7A212294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4E4BFF4D-908E-4D77-9811-E7A212294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dgm id="{4E4BFF4D-908E-4D77-9811-E7A212294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1540" y="286604"/>
            <a:ext cx="8172450" cy="682388"/>
          </a:xfrm>
        </p:spPr>
        <p:txBody>
          <a:bodyPr>
            <a:normAutofit fontScale="90000"/>
          </a:bodyPr>
          <a:lstStyle/>
          <a:p>
            <a:pPr algn="ctr"/>
            <a:r>
              <a:rPr lang="es-PY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OBRAS PREVISTAS</a:t>
            </a:r>
            <a:endParaRPr lang="es-PY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786" y="1086836"/>
            <a:ext cx="9280476" cy="5163839"/>
          </a:xfrm>
          <a:solidFill>
            <a:prstClr val="white"/>
          </a:solidFill>
        </p:spPr>
        <p:txBody>
          <a:bodyPr>
            <a:noAutofit/>
          </a:bodyPr>
          <a:lstStyle/>
          <a:p>
            <a:pPr marL="623888" indent="-623888" algn="just">
              <a:buFont typeface="Wingdings" pitchFamily="2" charset="2"/>
              <a:buChar char="q"/>
            </a:pPr>
            <a:r>
              <a:rPr lang="es-PY" sz="2400" dirty="0" smtClean="0"/>
              <a:t>Construcción de AULAS en la Penitenciaría de </a:t>
            </a:r>
            <a:r>
              <a:rPr lang="es-PY" sz="2400" dirty="0" err="1" smtClean="0"/>
              <a:t>Tacumbú</a:t>
            </a:r>
            <a:r>
              <a:rPr lang="es-PY" sz="2400" dirty="0" smtClean="0"/>
              <a:t> ye </a:t>
            </a:r>
            <a:r>
              <a:rPr lang="es-PY" sz="2400" dirty="0" err="1" smtClean="0"/>
              <a:t>Itaguá</a:t>
            </a:r>
            <a:r>
              <a:rPr lang="es-PY" sz="2400" dirty="0" smtClean="0"/>
              <a:t> para aproximadamente 150 alumnos cada uno. Remodelación de la Cocina y Sala de Abogados.</a:t>
            </a:r>
          </a:p>
          <a:p>
            <a:pPr marL="623888" indent="-623888" algn="just">
              <a:buFont typeface="Wingdings" pitchFamily="2" charset="2"/>
              <a:buChar char="q"/>
            </a:pPr>
            <a:r>
              <a:rPr lang="es-PY" sz="2400" dirty="0" smtClean="0"/>
              <a:t>Remodelación y Mantenimiento de los Centros Penitenciarios. </a:t>
            </a:r>
          </a:p>
          <a:p>
            <a:pPr marL="623888" indent="-623888" algn="just">
              <a:buNone/>
            </a:pPr>
            <a:r>
              <a:rPr lang="es-PY" sz="2400" dirty="0" smtClean="0"/>
              <a:t>A través del MOPC</a:t>
            </a:r>
          </a:p>
          <a:p>
            <a:pPr marL="623888" indent="-623888" algn="just">
              <a:buFont typeface="Wingdings" pitchFamily="2" charset="2"/>
              <a:buChar char="q"/>
            </a:pPr>
            <a:r>
              <a:rPr lang="es-PY" sz="2400" dirty="0" smtClean="0"/>
              <a:t>Construcción de la Penitenciaria de Emboscada (capacidad 2.000 internos)</a:t>
            </a:r>
          </a:p>
          <a:p>
            <a:pPr marL="623888" indent="-623888" algn="just">
              <a:buFont typeface="Wingdings" pitchFamily="2" charset="2"/>
              <a:buChar char="q"/>
            </a:pPr>
            <a:r>
              <a:rPr lang="es-PY" sz="2400" dirty="0" smtClean="0"/>
              <a:t>Construcción de Penitenciaría de Mujeres en </a:t>
            </a:r>
            <a:r>
              <a:rPr lang="es-PY" sz="2400" dirty="0" err="1" smtClean="0"/>
              <a:t>Itagua</a:t>
            </a:r>
            <a:r>
              <a:rPr lang="es-PY" sz="2400" dirty="0" smtClean="0"/>
              <a:t> (capacidad 710 internas)</a:t>
            </a:r>
          </a:p>
          <a:p>
            <a:pPr marL="623888" indent="-623888" algn="just">
              <a:buFont typeface="Wingdings" pitchFamily="2" charset="2"/>
              <a:buChar char="q"/>
            </a:pPr>
            <a:r>
              <a:rPr lang="es-PY" sz="2400" dirty="0" smtClean="0"/>
              <a:t>Construcción de la Penitenciaría de </a:t>
            </a:r>
            <a:r>
              <a:rPr lang="es-PY" sz="2400" dirty="0" err="1" smtClean="0"/>
              <a:t>de</a:t>
            </a:r>
            <a:r>
              <a:rPr lang="es-PY" sz="2400" dirty="0" smtClean="0"/>
              <a:t> Minga Guazú (capacidad 1.650 internos)</a:t>
            </a:r>
          </a:p>
          <a:p>
            <a:pPr marL="623888" indent="-623888" algn="ctr">
              <a:buNone/>
            </a:pPr>
            <a:r>
              <a:rPr lang="es-PY" sz="2400" b="1" dirty="0" smtClean="0"/>
              <a:t>(Todos con pabellones de máxima seguridad)</a:t>
            </a:r>
            <a:endParaRPr lang="es-PY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679" y="286604"/>
            <a:ext cx="8756196" cy="1255594"/>
          </a:xfrm>
        </p:spPr>
        <p:txBody>
          <a:bodyPr>
            <a:noAutofit/>
          </a:bodyPr>
          <a:lstStyle/>
          <a:p>
            <a:pPr algn="ctr"/>
            <a:r>
              <a:rPr lang="es-PY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Evolución de la población penitenciaria </a:t>
            </a:r>
            <a:r>
              <a:rPr lang="es-PY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PY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Y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(por año)</a:t>
            </a:r>
            <a:endParaRPr lang="es-PY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880193" y="1600603"/>
          <a:ext cx="8172452" cy="4304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3113"/>
                <a:gridCol w="2043113"/>
                <a:gridCol w="2043113"/>
                <a:gridCol w="2043113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2400" i="0" dirty="0">
                          <a:latin typeface="Times New Roman"/>
                          <a:ea typeface="Calibri"/>
                          <a:cs typeface="Times New Roman"/>
                        </a:rPr>
                        <a:t>Año</a:t>
                      </a:r>
                      <a:endParaRPr lang="es-PY" sz="20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2400" i="0" dirty="0">
                          <a:latin typeface="Times New Roman"/>
                          <a:ea typeface="Calibri"/>
                          <a:cs typeface="Times New Roman"/>
                        </a:rPr>
                        <a:t>Población</a:t>
                      </a:r>
                      <a:endParaRPr lang="es-PY" sz="20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2400" i="0">
                          <a:latin typeface="Times New Roman"/>
                          <a:ea typeface="Calibri"/>
                          <a:cs typeface="Times New Roman"/>
                        </a:rPr>
                        <a:t>Aumento p/año</a:t>
                      </a:r>
                      <a:endParaRPr lang="es-PY" sz="200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2400" i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es-PY" sz="200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2400" i="0" dirty="0">
                          <a:latin typeface="Times New Roman"/>
                          <a:ea typeface="Calibri"/>
                          <a:cs typeface="Times New Roman"/>
                        </a:rPr>
                        <a:t>2.010</a:t>
                      </a:r>
                      <a:endParaRPr lang="es-PY" sz="20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2400" i="0">
                          <a:latin typeface="Times New Roman"/>
                          <a:ea typeface="Calibri"/>
                          <a:cs typeface="Times New Roman"/>
                        </a:rPr>
                        <a:t>6.502</a:t>
                      </a:r>
                      <a:endParaRPr lang="es-PY" sz="200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2400" i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PY" sz="200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2400" i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PY" sz="200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2400" i="0">
                          <a:latin typeface="Times New Roman"/>
                          <a:ea typeface="Calibri"/>
                          <a:cs typeface="Times New Roman"/>
                        </a:rPr>
                        <a:t>2.011</a:t>
                      </a:r>
                      <a:endParaRPr lang="es-PY" sz="200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2400" i="0">
                          <a:latin typeface="Times New Roman"/>
                          <a:ea typeface="Calibri"/>
                          <a:cs typeface="Times New Roman"/>
                        </a:rPr>
                        <a:t>7.358</a:t>
                      </a:r>
                      <a:endParaRPr lang="es-PY" sz="200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2400" i="0">
                          <a:latin typeface="Times New Roman"/>
                          <a:ea typeface="Calibri"/>
                          <a:cs typeface="Times New Roman"/>
                        </a:rPr>
                        <a:t>856</a:t>
                      </a:r>
                      <a:endParaRPr lang="es-PY" sz="200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2400" i="0">
                          <a:latin typeface="Times New Roman"/>
                          <a:ea typeface="Calibri"/>
                          <a:cs typeface="Times New Roman"/>
                        </a:rPr>
                        <a:t>12%</a:t>
                      </a:r>
                      <a:endParaRPr lang="es-PY" sz="200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2400" i="0">
                          <a:latin typeface="Times New Roman"/>
                          <a:ea typeface="Calibri"/>
                          <a:cs typeface="Times New Roman"/>
                        </a:rPr>
                        <a:t>2.012</a:t>
                      </a:r>
                      <a:endParaRPr lang="es-PY" sz="200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2400" i="0">
                          <a:latin typeface="Times New Roman"/>
                          <a:ea typeface="Calibri"/>
                          <a:cs typeface="Times New Roman"/>
                        </a:rPr>
                        <a:t>8.116</a:t>
                      </a:r>
                      <a:endParaRPr lang="es-PY" sz="200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2400" i="0">
                          <a:latin typeface="Times New Roman"/>
                          <a:ea typeface="Calibri"/>
                          <a:cs typeface="Times New Roman"/>
                        </a:rPr>
                        <a:t>758</a:t>
                      </a:r>
                      <a:endParaRPr lang="es-PY" sz="200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2400" i="0">
                          <a:latin typeface="Times New Roman"/>
                          <a:ea typeface="Calibri"/>
                          <a:cs typeface="Times New Roman"/>
                        </a:rPr>
                        <a:t>9%</a:t>
                      </a:r>
                      <a:endParaRPr lang="es-PY" sz="200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2400" i="0">
                          <a:latin typeface="Times New Roman"/>
                          <a:ea typeface="Calibri"/>
                          <a:cs typeface="Times New Roman"/>
                        </a:rPr>
                        <a:t>2.013</a:t>
                      </a:r>
                      <a:endParaRPr lang="es-PY" sz="200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2400" i="0">
                          <a:latin typeface="Times New Roman"/>
                          <a:ea typeface="Calibri"/>
                          <a:cs typeface="Times New Roman"/>
                        </a:rPr>
                        <a:t>9.565</a:t>
                      </a:r>
                      <a:endParaRPr lang="es-PY" sz="200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2400" i="0">
                          <a:latin typeface="Times New Roman"/>
                          <a:ea typeface="Calibri"/>
                          <a:cs typeface="Times New Roman"/>
                        </a:rPr>
                        <a:t>1.449</a:t>
                      </a:r>
                      <a:endParaRPr lang="es-PY" sz="200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2400" i="0">
                          <a:latin typeface="Times New Roman"/>
                          <a:ea typeface="Calibri"/>
                          <a:cs typeface="Times New Roman"/>
                        </a:rPr>
                        <a:t>15%</a:t>
                      </a:r>
                      <a:endParaRPr lang="es-PY" sz="200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2400" i="0">
                          <a:latin typeface="Times New Roman"/>
                          <a:ea typeface="Calibri"/>
                          <a:cs typeface="Times New Roman"/>
                        </a:rPr>
                        <a:t>2.014</a:t>
                      </a:r>
                      <a:endParaRPr lang="es-PY" sz="200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2400" i="0">
                          <a:latin typeface="Times New Roman"/>
                          <a:ea typeface="Calibri"/>
                          <a:cs typeface="Times New Roman"/>
                        </a:rPr>
                        <a:t>11.247</a:t>
                      </a:r>
                      <a:endParaRPr lang="es-PY" sz="200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2400" i="0">
                          <a:latin typeface="Times New Roman"/>
                          <a:ea typeface="Calibri"/>
                          <a:cs typeface="Times New Roman"/>
                        </a:rPr>
                        <a:t>1.682</a:t>
                      </a:r>
                      <a:endParaRPr lang="es-PY" sz="200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2400" i="0">
                          <a:latin typeface="Times New Roman"/>
                          <a:ea typeface="Calibri"/>
                          <a:cs typeface="Times New Roman"/>
                        </a:rPr>
                        <a:t>15%</a:t>
                      </a:r>
                      <a:endParaRPr lang="es-PY" sz="200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2400" i="0">
                          <a:latin typeface="Times New Roman"/>
                          <a:ea typeface="Calibri"/>
                          <a:cs typeface="Times New Roman"/>
                        </a:rPr>
                        <a:t>2.015</a:t>
                      </a:r>
                      <a:endParaRPr lang="es-PY" sz="200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2400" i="0">
                          <a:latin typeface="Times New Roman"/>
                          <a:ea typeface="Calibri"/>
                          <a:cs typeface="Times New Roman"/>
                        </a:rPr>
                        <a:t>12.814</a:t>
                      </a:r>
                      <a:endParaRPr lang="es-PY" sz="200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2400" i="0">
                          <a:latin typeface="Times New Roman"/>
                          <a:ea typeface="Calibri"/>
                          <a:cs typeface="Times New Roman"/>
                        </a:rPr>
                        <a:t>1.567</a:t>
                      </a:r>
                      <a:endParaRPr lang="es-PY" sz="200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2400" i="0">
                          <a:latin typeface="Times New Roman"/>
                          <a:ea typeface="Calibri"/>
                          <a:cs typeface="Times New Roman"/>
                        </a:rPr>
                        <a:t>12%</a:t>
                      </a:r>
                      <a:endParaRPr lang="es-PY" sz="200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2400" i="0">
                          <a:latin typeface="Times New Roman"/>
                          <a:ea typeface="Calibri"/>
                          <a:cs typeface="Times New Roman"/>
                        </a:rPr>
                        <a:t>2.016</a:t>
                      </a:r>
                      <a:endParaRPr lang="es-PY" sz="200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2400" i="0">
                          <a:latin typeface="Times New Roman"/>
                          <a:ea typeface="Calibri"/>
                          <a:cs typeface="Times New Roman"/>
                        </a:rPr>
                        <a:t>13.345</a:t>
                      </a:r>
                      <a:endParaRPr lang="es-PY" sz="200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2400" i="0">
                          <a:latin typeface="Times New Roman"/>
                          <a:ea typeface="Calibri"/>
                          <a:cs typeface="Times New Roman"/>
                        </a:rPr>
                        <a:t>531</a:t>
                      </a:r>
                      <a:endParaRPr lang="es-PY" sz="200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2400" i="0">
                          <a:latin typeface="Times New Roman"/>
                          <a:ea typeface="Calibri"/>
                          <a:cs typeface="Times New Roman"/>
                        </a:rPr>
                        <a:t>4%</a:t>
                      </a:r>
                      <a:endParaRPr lang="es-PY" sz="200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2400" i="0">
                          <a:latin typeface="Times New Roman"/>
                          <a:ea typeface="Calibri"/>
                          <a:cs typeface="Times New Roman"/>
                        </a:rPr>
                        <a:t>2.017</a:t>
                      </a:r>
                      <a:endParaRPr lang="es-PY" sz="200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2400" i="0">
                          <a:latin typeface="Times New Roman"/>
                          <a:ea typeface="Calibri"/>
                          <a:cs typeface="Times New Roman"/>
                        </a:rPr>
                        <a:t>14.058</a:t>
                      </a:r>
                      <a:endParaRPr lang="es-PY" sz="200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2400" i="0">
                          <a:latin typeface="Times New Roman"/>
                          <a:ea typeface="Calibri"/>
                          <a:cs typeface="Times New Roman"/>
                        </a:rPr>
                        <a:t>713</a:t>
                      </a:r>
                      <a:endParaRPr lang="es-PY" sz="200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2400" i="0">
                          <a:latin typeface="Times New Roman"/>
                          <a:ea typeface="Calibri"/>
                          <a:cs typeface="Times New Roman"/>
                        </a:rPr>
                        <a:t>5%</a:t>
                      </a:r>
                      <a:endParaRPr lang="es-PY" sz="200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2400" i="0">
                          <a:latin typeface="Times New Roman"/>
                          <a:ea typeface="Calibri"/>
                          <a:cs typeface="Times New Roman"/>
                        </a:rPr>
                        <a:t>AGOSTO 2018</a:t>
                      </a:r>
                      <a:endParaRPr lang="es-PY" sz="200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2400" i="0">
                          <a:latin typeface="Times New Roman"/>
                          <a:ea typeface="Calibri"/>
                          <a:cs typeface="Times New Roman"/>
                        </a:rPr>
                        <a:t>14.970</a:t>
                      </a:r>
                      <a:endParaRPr lang="es-PY" sz="200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2400" i="0" dirty="0">
                          <a:latin typeface="Times New Roman"/>
                          <a:ea typeface="Calibri"/>
                          <a:cs typeface="Times New Roman"/>
                        </a:rPr>
                        <a:t>912</a:t>
                      </a:r>
                      <a:endParaRPr lang="es-PY" sz="20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2400" i="0" dirty="0">
                          <a:latin typeface="Times New Roman"/>
                          <a:ea typeface="Calibri"/>
                          <a:cs typeface="Times New Roman"/>
                        </a:rPr>
                        <a:t>6%</a:t>
                      </a:r>
                      <a:endParaRPr lang="es-PY" sz="20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b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1688" y="0"/>
            <a:ext cx="8766810" cy="653143"/>
          </a:xfrm>
        </p:spPr>
        <p:txBody>
          <a:bodyPr>
            <a:noAutofit/>
          </a:bodyPr>
          <a:lstStyle/>
          <a:p>
            <a:pPr algn="ctr"/>
            <a:r>
              <a:rPr lang="es-PY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Capacidad edilicia vs. población penitenciaria</a:t>
            </a:r>
            <a:endParaRPr lang="es-PY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212271" y="788099"/>
          <a:ext cx="9371786" cy="5629056"/>
        </p:xfrm>
        <a:graphic>
          <a:graphicData uri="http://schemas.openxmlformats.org/drawingml/2006/table">
            <a:tbl>
              <a:tblPr/>
              <a:tblGrid>
                <a:gridCol w="475994"/>
                <a:gridCol w="3356745"/>
                <a:gridCol w="1846349"/>
                <a:gridCol w="1846349"/>
                <a:gridCol w="1846349"/>
              </a:tblGrid>
              <a:tr h="408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  ÍTEM       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PENITENCIARIAS 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CAPACIDAD POBLACIONAL </a:t>
                      </a:r>
                      <a:endParaRPr lang="es-PY" sz="1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TOTAL 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DIFERENCIA</a:t>
                      </a:r>
                      <a:endParaRPr lang="es-PY" sz="1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312"/>
                    </a:solidFill>
                  </a:tcPr>
                </a:tc>
              </a:tr>
              <a:tr h="269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1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NACIONAL</a:t>
                      </a:r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s-PY" sz="1600" b="0" i="0" u="none" strike="noStrike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1.530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3.561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-2.031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9CC"/>
                    </a:solidFill>
                  </a:tcPr>
                </a:tc>
              </a:tr>
              <a:tr h="269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2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ESPERANZA</a:t>
                      </a:r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s-PY" sz="1600" b="0" i="0" u="none" strike="noStrike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288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278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10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</a:tr>
              <a:tr h="269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3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EMBOSCADA</a:t>
                      </a:r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s-PY" sz="1600" b="0" i="0" u="none" strike="noStrike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408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1.299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-891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9CC"/>
                    </a:solidFill>
                  </a:tcPr>
                </a:tc>
              </a:tr>
              <a:tr h="269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4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PADRE JUAN A. DE LA VEGA</a:t>
                      </a:r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s-PY" sz="1600" b="0" i="0" u="none" strike="noStrike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720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1.257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-537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</a:tr>
              <a:tr h="269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5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ENCARNACION</a:t>
                      </a:r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s-PY" sz="1600" b="0" i="0" u="none" strike="noStrike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939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1.062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-123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9CC"/>
                    </a:solidFill>
                  </a:tcPr>
                </a:tc>
              </a:tr>
              <a:tr h="269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6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MISIONES</a:t>
                      </a:r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s-PY" sz="1600" b="0" i="0" u="none" strike="noStrike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920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1.454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-534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</a:tr>
              <a:tr h="269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7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CONCEPCION</a:t>
                      </a:r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s-PY" sz="1600" b="0" i="0" u="none" strike="noStrike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889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837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52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9CC"/>
                    </a:solidFill>
                  </a:tcPr>
                </a:tc>
              </a:tr>
              <a:tr h="269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8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CNEL. OVIEDO</a:t>
                      </a:r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s-PY" sz="1600" b="0" i="0" u="none" strike="noStrike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960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1.236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-276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</a:tr>
              <a:tr h="269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9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SAN PEDRO</a:t>
                      </a:r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s-PY" sz="1600" b="0" i="0" u="none" strike="noStrike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296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384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-88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9CC"/>
                    </a:solidFill>
                  </a:tcPr>
                </a:tc>
              </a:tr>
              <a:tr h="269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10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VILLARRICA</a:t>
                      </a:r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s-PY" sz="1600" b="0" i="0" u="none" strike="noStrike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290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305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-15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</a:tr>
              <a:tr h="269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11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PEDRO J. CABALLERO</a:t>
                      </a:r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s-PY" sz="1600" b="0" i="0" u="none" strike="noStrike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920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899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21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9CC"/>
                    </a:solidFill>
                  </a:tcPr>
                </a:tc>
              </a:tr>
              <a:tr h="269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12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CIUDAD DEL ESTE</a:t>
                      </a:r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s-PY" sz="1600" b="0" i="0" u="none" strike="noStrike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636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1.443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-807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</a:tr>
              <a:tr h="269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13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BUEN PASTOR</a:t>
                      </a:r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s-PY" sz="1600" b="0" i="0" u="none" strike="noStrike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470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471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-1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9CC"/>
                    </a:solidFill>
                  </a:tcPr>
                </a:tc>
              </a:tr>
              <a:tr h="269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14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JUANA Ma. DE LARA</a:t>
                      </a:r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s-PY" sz="1600" b="0" i="0" u="none" strike="noStrike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102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96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6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</a:tr>
              <a:tr h="269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15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GRANJA ITA PORA</a:t>
                      </a:r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s-PY" sz="1600" b="0" i="0" u="none" strike="noStrike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48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20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28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9CC"/>
                    </a:solidFill>
                  </a:tcPr>
                </a:tc>
              </a:tr>
              <a:tr h="269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16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GRANJA KO E PYAHU</a:t>
                      </a:r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s-PY" sz="1600" b="0" i="0" u="none" strike="noStrike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13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23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-10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</a:tr>
              <a:tr h="269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17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SERAFINA DAVALOS</a:t>
                      </a:r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s-PY" sz="1600" b="0" i="0" u="none" strike="noStrike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62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61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1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9CC"/>
                    </a:solidFill>
                  </a:tcPr>
                </a:tc>
              </a:tr>
              <a:tr h="269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18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NUEVA OPORTUNIDAD</a:t>
                      </a:r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s-PY" sz="1600" b="0" i="0" u="none" strike="noStrike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20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2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18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</a:tr>
              <a:tr h="218064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Y" sz="1600" b="1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TOTALES</a:t>
                      </a:r>
                      <a:r>
                        <a:rPr lang="es-PY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s-PY" sz="1600" b="1" i="0" u="none" strike="noStrike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800" b="1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9.511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800" b="1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14.688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800" b="1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-5.177</a:t>
                      </a:r>
                    </a:p>
                  </a:txBody>
                  <a:tcPr marL="5704" marR="5704" marT="70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9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2392" y="875993"/>
            <a:ext cx="8172450" cy="927463"/>
          </a:xfrm>
        </p:spPr>
        <p:txBody>
          <a:bodyPr>
            <a:normAutofit fontScale="90000"/>
          </a:bodyPr>
          <a:lstStyle/>
          <a:p>
            <a:pPr algn="ctr"/>
            <a:r>
              <a:rPr lang="es-PY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penitenciaria según condición de procesado o condenado, por sexo.</a:t>
            </a:r>
            <a:endParaRPr lang="es-PY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700213" y="2620368"/>
          <a:ext cx="8268071" cy="2121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1947"/>
                <a:gridCol w="1419367"/>
                <a:gridCol w="1341745"/>
                <a:gridCol w="1375012"/>
              </a:tblGrid>
              <a:tr h="545912">
                <a:tc>
                  <a:txBody>
                    <a:bodyPr/>
                    <a:lstStyle/>
                    <a:p>
                      <a:pPr algn="ctr" fontAlgn="b"/>
                      <a:r>
                        <a:rPr lang="es-PY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CONDICION</a:t>
                      </a: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HOMBRES</a:t>
                      </a: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MUJERES</a:t>
                      </a: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739" marR="7739" marT="9525" marB="0" anchor="ctr"/>
                </a:tc>
              </a:tr>
              <a:tr h="417182">
                <a:tc>
                  <a:txBody>
                    <a:bodyPr/>
                    <a:lstStyle/>
                    <a:p>
                      <a:pPr algn="l" fontAlgn="b"/>
                      <a:r>
                        <a:rPr lang="es-PY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PROCESADOS</a:t>
                      </a:r>
                    </a:p>
                  </a:txBody>
                  <a:tcPr marL="7739" marR="773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10.572</a:t>
                      </a:r>
                    </a:p>
                  </a:txBody>
                  <a:tcPr marL="7739" marR="773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564</a:t>
                      </a:r>
                    </a:p>
                  </a:txBody>
                  <a:tcPr marL="7739" marR="773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11.136</a:t>
                      </a:r>
                    </a:p>
                  </a:txBody>
                  <a:tcPr marL="7739" marR="7739" marT="9525" marB="0" anchor="b"/>
                </a:tc>
              </a:tr>
              <a:tr h="417182">
                <a:tc>
                  <a:txBody>
                    <a:bodyPr/>
                    <a:lstStyle/>
                    <a:p>
                      <a:pPr algn="l" fontAlgn="b"/>
                      <a:r>
                        <a:rPr lang="es-PY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CONDENADOS</a:t>
                      </a:r>
                    </a:p>
                  </a:txBody>
                  <a:tcPr marL="7739" marR="773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3.231</a:t>
                      </a:r>
                    </a:p>
                  </a:txBody>
                  <a:tcPr marL="7739" marR="773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321</a:t>
                      </a:r>
                    </a:p>
                  </a:txBody>
                  <a:tcPr marL="7739" marR="773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3.552</a:t>
                      </a:r>
                    </a:p>
                  </a:txBody>
                  <a:tcPr marL="7739" marR="7739" marT="9525" marB="0" anchor="b"/>
                </a:tc>
              </a:tr>
              <a:tr h="417182">
                <a:tc>
                  <a:txBody>
                    <a:bodyPr/>
                    <a:lstStyle/>
                    <a:p>
                      <a:pPr algn="l" fontAlgn="b"/>
                      <a:r>
                        <a:rPr lang="es-PY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POBLACIÓN PENITENCIARIA TOTAL</a:t>
                      </a:r>
                    </a:p>
                  </a:txBody>
                  <a:tcPr marL="7739" marR="773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13.803</a:t>
                      </a:r>
                    </a:p>
                  </a:txBody>
                  <a:tcPr marL="7739" marR="773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885</a:t>
                      </a:r>
                    </a:p>
                  </a:txBody>
                  <a:tcPr marL="7739" marR="773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14.688</a:t>
                      </a:r>
                    </a:p>
                  </a:txBody>
                  <a:tcPr marL="7739" marR="7739" marT="9525" marB="0" anchor="b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24 Imagen" descr="map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114300"/>
            <a:ext cx="9696450" cy="61909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9270131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19 Grupo"/>
          <p:cNvGrpSpPr/>
          <p:nvPr/>
        </p:nvGrpSpPr>
        <p:grpSpPr>
          <a:xfrm>
            <a:off x="49614" y="0"/>
            <a:ext cx="9683031" cy="6858001"/>
            <a:chOff x="49614" y="0"/>
            <a:chExt cx="9683031" cy="6858001"/>
          </a:xfrm>
        </p:grpSpPr>
        <p:sp>
          <p:nvSpPr>
            <p:cNvPr id="6" name="CuadroTexto 5">
              <a:extLst>
                <a:ext uri="{FF2B5EF4-FFF2-40B4-BE49-F238E27FC236}">
                  <a16:creationId xmlns="" xmlns:a16="http://schemas.microsoft.com/office/drawing/2014/main" id="{4113B1CD-B1EE-4EB0-8F3A-F95E99646194}"/>
                </a:ext>
              </a:extLst>
            </p:cNvPr>
            <p:cNvSpPr txBox="1"/>
            <p:nvPr/>
          </p:nvSpPr>
          <p:spPr>
            <a:xfrm>
              <a:off x="902154" y="6396336"/>
              <a:ext cx="84377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Y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PENITENCIARIAS </a:t>
              </a:r>
              <a:endParaRPr lang="es-PY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" name="Imagen 4">
              <a:extLst>
                <a:ext uri="{FF2B5EF4-FFF2-40B4-BE49-F238E27FC236}">
                  <a16:creationId xmlns="" xmlns:a16="http://schemas.microsoft.com/office/drawing/2014/main" id="{D0701EE6-0167-4464-831D-FB5CC10F4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44685" y="0"/>
              <a:ext cx="5417502" cy="6343650"/>
            </a:xfrm>
            <a:prstGeom prst="rect">
              <a:avLst/>
            </a:prstGeom>
          </p:spPr>
        </p:pic>
        <p:sp>
          <p:nvSpPr>
            <p:cNvPr id="7" name="Rectángulo 6">
              <a:extLst>
                <a:ext uri="{FF2B5EF4-FFF2-40B4-BE49-F238E27FC236}">
                  <a16:creationId xmlns="" xmlns:a16="http://schemas.microsoft.com/office/drawing/2014/main" id="{ED49554B-578B-491F-B1C7-5B2BA26D878F}"/>
                </a:ext>
              </a:extLst>
            </p:cNvPr>
            <p:cNvSpPr/>
            <p:nvPr/>
          </p:nvSpPr>
          <p:spPr>
            <a:xfrm>
              <a:off x="5434714" y="457223"/>
              <a:ext cx="2066330" cy="13069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PY" sz="11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s-PY" sz="11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PENITENCIARÍA PEDRO JUAN CABALLERO</a:t>
              </a:r>
              <a:endParaRPr lang="es-PY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s-PY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CAPACIDAD POBLACIONAL</a:t>
              </a:r>
              <a:r>
                <a:rPr lang="es-PY" sz="1100" dirty="0" smtClean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: 920</a:t>
              </a:r>
              <a:endParaRPr lang="es-PY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s-PY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POBLACIÓN ACTUAL: </a:t>
              </a:r>
              <a:r>
                <a:rPr lang="es-PY" sz="1100" dirty="0" smtClean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899</a:t>
              </a:r>
              <a:endParaRPr lang="es-PY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s-PY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PROCESADOS</a:t>
              </a:r>
              <a:r>
                <a:rPr lang="es-PY" sz="1100" dirty="0" smtClean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: 770</a:t>
              </a:r>
              <a:endParaRPr lang="es-PY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s-PY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CONDENADOS: </a:t>
              </a:r>
              <a:r>
                <a:rPr lang="es-PY" sz="1100" dirty="0" smtClean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129</a:t>
              </a:r>
              <a:endParaRPr lang="es-PY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PY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PY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ángulo 7">
              <a:extLst>
                <a:ext uri="{FF2B5EF4-FFF2-40B4-BE49-F238E27FC236}">
                  <a16:creationId xmlns="" xmlns:a16="http://schemas.microsoft.com/office/drawing/2014/main" id="{B06BBB1C-9841-4C17-BF0C-F21DAECF64ED}"/>
                </a:ext>
              </a:extLst>
            </p:cNvPr>
            <p:cNvSpPr/>
            <p:nvPr/>
          </p:nvSpPr>
          <p:spPr>
            <a:xfrm>
              <a:off x="61043" y="2517424"/>
              <a:ext cx="2066330" cy="12650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s-PY" sz="11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PY" sz="11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PENITENCIARÍA JUANA DE LA VEGA (EMBOSCADA)</a:t>
              </a:r>
              <a:endParaRPr lang="es-PY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s-PY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CAPACIDAD POBLACIONAL</a:t>
              </a:r>
              <a:r>
                <a:rPr lang="es-PY" sz="1100" dirty="0" smtClean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: 720</a:t>
              </a:r>
              <a:endParaRPr lang="es-PY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s-PY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POBLACIÓN ACTUAL: </a:t>
              </a:r>
              <a:r>
                <a:rPr lang="es-PY" sz="1100" dirty="0" smtClean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1257</a:t>
              </a:r>
              <a:endParaRPr lang="es-PY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s-PY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PROCESADOS</a:t>
              </a:r>
              <a:r>
                <a:rPr lang="es-PY" sz="1100" dirty="0" smtClean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: 877</a:t>
              </a:r>
              <a:endParaRPr lang="es-PY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s-PY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CONDENADOS: </a:t>
              </a:r>
              <a:r>
                <a:rPr lang="es-PY" sz="1100" dirty="0" smtClean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380</a:t>
              </a:r>
              <a:endParaRPr lang="es-PY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PY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PY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ángulo 8">
              <a:extLst>
                <a:ext uri="{FF2B5EF4-FFF2-40B4-BE49-F238E27FC236}">
                  <a16:creationId xmlns="" xmlns:a16="http://schemas.microsoft.com/office/drawing/2014/main" id="{B420CDBD-B717-43C8-882A-C79FCC83C5C3}"/>
                </a:ext>
              </a:extLst>
            </p:cNvPr>
            <p:cNvSpPr/>
            <p:nvPr/>
          </p:nvSpPr>
          <p:spPr>
            <a:xfrm>
              <a:off x="49614" y="3866083"/>
              <a:ext cx="2066330" cy="11218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s-PY" sz="1100" dirty="0">
                <a:solidFill>
                  <a:srgbClr val="000000"/>
                </a:solidFill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PY" sz="11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PENITENCIARÍA DE TACUMBÚ</a:t>
              </a:r>
              <a:endParaRPr lang="es-PY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s-PY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CAPACIDAD POBLACIONAL</a:t>
              </a:r>
              <a:r>
                <a:rPr lang="es-PY" sz="1100" dirty="0" smtClean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: 1530</a:t>
              </a:r>
              <a:endParaRPr lang="es-PY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s-PY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POBLACIÓN ACTUAL: </a:t>
              </a:r>
              <a:r>
                <a:rPr lang="es-PY" sz="1100" dirty="0" smtClean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3561</a:t>
              </a:r>
              <a:endParaRPr lang="es-PY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s-PY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PROCESADOS</a:t>
              </a:r>
              <a:r>
                <a:rPr lang="es-PY" sz="1100" dirty="0" smtClean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: 2605</a:t>
              </a:r>
              <a:endParaRPr lang="es-PY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s-PY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CONDENADOS: </a:t>
              </a:r>
              <a:r>
                <a:rPr lang="es-PY" sz="1100" dirty="0" smtClean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956</a:t>
              </a:r>
              <a:endParaRPr lang="es-PY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PY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PY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="" xmlns:a16="http://schemas.microsoft.com/office/drawing/2014/main" id="{A8EAB352-B167-40C6-9CD1-2901DD506590}"/>
                </a:ext>
              </a:extLst>
            </p:cNvPr>
            <p:cNvSpPr/>
            <p:nvPr/>
          </p:nvSpPr>
          <p:spPr>
            <a:xfrm>
              <a:off x="49614" y="5037984"/>
              <a:ext cx="2066330" cy="11995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s-PY" sz="11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PY" sz="11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PENITENCIARÍA NACIONAL DEL BUEN PASTOR</a:t>
              </a:r>
              <a:endParaRPr lang="es-PY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s-PY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CAPACIDAD POBLACIONAL</a:t>
              </a:r>
              <a:r>
                <a:rPr lang="es-PY" sz="1100" dirty="0" smtClean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: 470</a:t>
              </a:r>
              <a:endParaRPr lang="es-PY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s-PY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POBLACIÓN ACTUAL: </a:t>
              </a:r>
              <a:r>
                <a:rPr lang="es-PY" sz="1100" dirty="0" smtClean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471</a:t>
              </a:r>
              <a:endParaRPr lang="es-PY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s-PY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PROCESADAS</a:t>
              </a:r>
              <a:r>
                <a:rPr lang="es-PY" sz="1100" dirty="0" smtClean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: 264</a:t>
              </a:r>
              <a:endParaRPr lang="es-PY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s-PY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CONDENADAS: </a:t>
              </a:r>
              <a:r>
                <a:rPr lang="es-PY" sz="1100" dirty="0" smtClean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207</a:t>
              </a:r>
              <a:endParaRPr lang="es-PY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PY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PY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="" xmlns:a16="http://schemas.microsoft.com/office/drawing/2014/main" id="{2C1C5D10-2A41-4170-8D48-F4077F099576}"/>
                </a:ext>
              </a:extLst>
            </p:cNvPr>
            <p:cNvSpPr/>
            <p:nvPr/>
          </p:nvSpPr>
          <p:spPr>
            <a:xfrm>
              <a:off x="2180186" y="3866083"/>
              <a:ext cx="2066330" cy="11218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PY" sz="11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s-PY" sz="11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PENITENCIARÍA LA ESPERANZA </a:t>
              </a:r>
              <a:endParaRPr lang="es-PY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s-PY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CAPACIDAD POBLACIONAL</a:t>
              </a:r>
              <a:r>
                <a:rPr lang="es-PY" sz="1100" dirty="0" smtClean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: 288</a:t>
              </a:r>
              <a:endParaRPr lang="es-PY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s-PY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POBLACIÓN ACTUAL: </a:t>
              </a:r>
              <a:r>
                <a:rPr lang="es-PY" sz="1100" dirty="0" smtClean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278</a:t>
              </a:r>
              <a:endParaRPr lang="es-PY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s-PY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PROCESADOS</a:t>
              </a:r>
              <a:r>
                <a:rPr lang="es-PY" sz="1100" dirty="0" smtClean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: 0</a:t>
              </a:r>
              <a:endParaRPr lang="es-PY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s-PY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CONDENADOS: </a:t>
              </a:r>
              <a:r>
                <a:rPr lang="es-PY" sz="1100" dirty="0" smtClean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275</a:t>
              </a:r>
              <a:endParaRPr lang="es-PY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s-PY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PY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="" xmlns:a16="http://schemas.microsoft.com/office/drawing/2014/main" id="{23AA0D2B-424F-47E0-8CBB-FF5D8590A173}"/>
                </a:ext>
              </a:extLst>
            </p:cNvPr>
            <p:cNvSpPr/>
            <p:nvPr/>
          </p:nvSpPr>
          <p:spPr>
            <a:xfrm>
              <a:off x="163773" y="992693"/>
              <a:ext cx="2066330" cy="12650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s-PY" sz="11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PY" sz="11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PENITENCIARÍA DE NACIONAL EMBOSCADA</a:t>
              </a:r>
              <a:endParaRPr lang="es-PY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s-PY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CAPACIDAD POBLACIONAL</a:t>
              </a:r>
              <a:r>
                <a:rPr lang="es-PY" sz="1100" dirty="0" smtClean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: 408</a:t>
              </a:r>
              <a:endParaRPr lang="es-PY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s-PY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POBLACIÓN ACTUAL: </a:t>
              </a:r>
              <a:r>
                <a:rPr lang="es-PY" sz="1100" dirty="0" smtClean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1299</a:t>
              </a:r>
              <a:endParaRPr lang="es-PY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s-PY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PROCESADOS</a:t>
              </a:r>
              <a:r>
                <a:rPr lang="es-PY" sz="1100" dirty="0" smtClean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: 1259</a:t>
              </a:r>
              <a:endParaRPr lang="es-PY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s-PY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CONDENADOS: </a:t>
              </a:r>
              <a:r>
                <a:rPr lang="es-PY" sz="1100" dirty="0" smtClean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40</a:t>
              </a:r>
              <a:endParaRPr lang="es-PY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PY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PY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="" xmlns:a16="http://schemas.microsoft.com/office/drawing/2014/main" id="{4201FE02-DB7C-4705-8DCA-581C5C59E768}"/>
                </a:ext>
              </a:extLst>
            </p:cNvPr>
            <p:cNvSpPr/>
            <p:nvPr/>
          </p:nvSpPr>
          <p:spPr>
            <a:xfrm>
              <a:off x="2180187" y="5037983"/>
              <a:ext cx="2066330" cy="11972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s-PY" sz="11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PY" sz="11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CENTRO EDUCATIVO ITAGUA</a:t>
              </a:r>
              <a:endParaRPr lang="es-PY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s-PY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CAPACIDAD POBLACIONAL</a:t>
              </a:r>
              <a:r>
                <a:rPr lang="es-PY" sz="1100" dirty="0" smtClean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endParaRPr lang="es-PY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s-PY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POBLACIÓN ACTUAL: </a:t>
              </a:r>
              <a:endParaRPr lang="es-PY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s-PY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PROCESADOS:</a:t>
              </a:r>
              <a:endParaRPr lang="es-PY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s-PY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CONDENADOS: </a:t>
              </a:r>
              <a:endParaRPr lang="es-PY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PY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PY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="" xmlns:a16="http://schemas.microsoft.com/office/drawing/2014/main" id="{4C3861ED-DA01-4E49-8F32-21A429945D22}"/>
                </a:ext>
              </a:extLst>
            </p:cNvPr>
            <p:cNvSpPr/>
            <p:nvPr/>
          </p:nvSpPr>
          <p:spPr>
            <a:xfrm>
              <a:off x="7631723" y="173847"/>
              <a:ext cx="2066330" cy="13069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s-PY" sz="11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PY" sz="11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PENITENCIARÍA JUANA MARÍA DE LARA (MUJERES)</a:t>
              </a:r>
              <a:endParaRPr lang="es-PY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s-PY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CAPACIDAD POBLACIONAL</a:t>
              </a:r>
              <a:r>
                <a:rPr lang="es-PY" sz="1100" dirty="0" smtClean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: 102</a:t>
              </a:r>
              <a:endParaRPr lang="es-PY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s-PY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POBLACIÓN ACTUAL: </a:t>
              </a:r>
              <a:r>
                <a:rPr lang="es-PY" sz="1100" dirty="0" smtClean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96</a:t>
              </a:r>
              <a:endParaRPr lang="es-PY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s-PY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PROCESADAS</a:t>
              </a:r>
              <a:r>
                <a:rPr lang="es-PY" sz="1100" dirty="0" smtClean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: 62</a:t>
              </a:r>
              <a:endParaRPr lang="es-PY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s-PY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CONDENADAS: </a:t>
              </a:r>
              <a:r>
                <a:rPr lang="es-PY" sz="1100" dirty="0" smtClean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34</a:t>
              </a:r>
              <a:endParaRPr lang="es-PY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PY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PY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ángulo 9">
              <a:extLst>
                <a:ext uri="{FF2B5EF4-FFF2-40B4-BE49-F238E27FC236}">
                  <a16:creationId xmlns="" xmlns:a16="http://schemas.microsoft.com/office/drawing/2014/main" id="{A8EAB352-B167-40C6-9CD1-2901DD506590}"/>
                </a:ext>
              </a:extLst>
            </p:cNvPr>
            <p:cNvSpPr/>
            <p:nvPr/>
          </p:nvSpPr>
          <p:spPr>
            <a:xfrm>
              <a:off x="7645394" y="1611162"/>
              <a:ext cx="2066330" cy="1027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s-PY" sz="11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PY" sz="1100" b="1" dirty="0" smtClean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GRANJA ITA PORA</a:t>
              </a:r>
              <a:endParaRPr lang="es-PY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s-PY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CAPACIDAD POBLACIONAL</a:t>
              </a:r>
              <a:r>
                <a:rPr lang="es-PY" sz="1100" dirty="0" smtClean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: 48</a:t>
              </a:r>
              <a:endParaRPr lang="es-PY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s-PY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POBLACIÓN ACTUAL: </a:t>
              </a:r>
              <a:r>
                <a:rPr lang="es-PY" sz="1100" dirty="0" smtClean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20</a:t>
              </a:r>
              <a:endParaRPr lang="es-PY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s-PY" sz="1100" dirty="0" smtClean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PROCESADOS: 0</a:t>
              </a:r>
              <a:endParaRPr lang="es-PY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s-PY" sz="1100" dirty="0" smtClean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CONDENADOS: 20</a:t>
              </a:r>
              <a:endParaRPr lang="es-PY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PY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PY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ángulo 9">
              <a:extLst>
                <a:ext uri="{FF2B5EF4-FFF2-40B4-BE49-F238E27FC236}">
                  <a16:creationId xmlns="" xmlns:a16="http://schemas.microsoft.com/office/drawing/2014/main" id="{A8EAB352-B167-40C6-9CD1-2901DD506590}"/>
                </a:ext>
              </a:extLst>
            </p:cNvPr>
            <p:cNvSpPr/>
            <p:nvPr/>
          </p:nvSpPr>
          <p:spPr>
            <a:xfrm>
              <a:off x="7652469" y="2717149"/>
              <a:ext cx="2066330" cy="107108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s-PY" sz="11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PY" sz="1100" b="1" dirty="0" smtClean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GRANJA KO E PYAHU</a:t>
              </a:r>
              <a:endParaRPr lang="es-PY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s-PY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CAPACIDAD POBLACIONAL</a:t>
              </a:r>
              <a:r>
                <a:rPr lang="es-PY" sz="1100" dirty="0" smtClean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: 13</a:t>
              </a:r>
              <a:endParaRPr lang="es-PY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s-PY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POBLACIÓN ACTUAL: </a:t>
              </a:r>
              <a:r>
                <a:rPr lang="es-PY" sz="1100" dirty="0" smtClean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23</a:t>
              </a:r>
              <a:endParaRPr lang="es-PY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s-PY" sz="1100" dirty="0" smtClean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PROCESADOS: 0</a:t>
              </a:r>
              <a:endParaRPr lang="es-PY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s-PY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CONDENADAS: </a:t>
              </a:r>
              <a:r>
                <a:rPr lang="es-PY" sz="1100" dirty="0" smtClean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23</a:t>
              </a:r>
              <a:endParaRPr lang="es-PY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PY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PY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ángulo 9">
              <a:extLst>
                <a:ext uri="{FF2B5EF4-FFF2-40B4-BE49-F238E27FC236}">
                  <a16:creationId xmlns="" xmlns:a16="http://schemas.microsoft.com/office/drawing/2014/main" id="{A8EAB352-B167-40C6-9CD1-2901DD506590}"/>
                </a:ext>
              </a:extLst>
            </p:cNvPr>
            <p:cNvSpPr/>
            <p:nvPr/>
          </p:nvSpPr>
          <p:spPr>
            <a:xfrm>
              <a:off x="7659239" y="3879741"/>
              <a:ext cx="2066330" cy="11995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s-PY" sz="11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PY" sz="1100" b="1" dirty="0" smtClean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SERAFINA DAVALOS</a:t>
              </a:r>
              <a:endParaRPr lang="es-PY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s-PY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CAPACIDAD POBLACIONAL</a:t>
              </a:r>
              <a:r>
                <a:rPr lang="es-PY" sz="1100" dirty="0" smtClean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: 62</a:t>
              </a:r>
              <a:endParaRPr lang="es-PY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s-PY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POBLACIÓN ACTUAL: </a:t>
              </a:r>
              <a:r>
                <a:rPr lang="es-PY" sz="1100" dirty="0" smtClean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61</a:t>
              </a:r>
              <a:endParaRPr lang="es-PY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s-PY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PROCESADAS</a:t>
              </a:r>
              <a:r>
                <a:rPr lang="es-PY" sz="1100" dirty="0" smtClean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: 49</a:t>
              </a:r>
              <a:endParaRPr lang="es-PY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s-PY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CONDENADAS: </a:t>
              </a:r>
              <a:r>
                <a:rPr lang="es-PY" sz="1100" dirty="0" smtClean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12</a:t>
              </a:r>
              <a:endParaRPr lang="es-PY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PY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PY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ángulo 9">
              <a:extLst>
                <a:ext uri="{FF2B5EF4-FFF2-40B4-BE49-F238E27FC236}">
                  <a16:creationId xmlns="" xmlns:a16="http://schemas.microsoft.com/office/drawing/2014/main" id="{A8EAB352-B167-40C6-9CD1-2901DD506590}"/>
                </a:ext>
              </a:extLst>
            </p:cNvPr>
            <p:cNvSpPr/>
            <p:nvPr/>
          </p:nvSpPr>
          <p:spPr>
            <a:xfrm>
              <a:off x="7666315" y="5168611"/>
              <a:ext cx="2066330" cy="10754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s-PY" sz="11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PY" sz="1100" b="1" dirty="0" smtClean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NUEVA OPORTUNIDAD</a:t>
              </a:r>
              <a:endParaRPr lang="es-PY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s-PY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CAPACIDAD POBLACIONAL</a:t>
              </a:r>
              <a:r>
                <a:rPr lang="es-PY" sz="1100" dirty="0" smtClean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: 20</a:t>
              </a:r>
              <a:endParaRPr lang="es-PY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s-PY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POBLACIÓN ACTUAL: </a:t>
              </a:r>
              <a:r>
                <a:rPr lang="es-PY" sz="1100" dirty="0" smtClean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2</a:t>
              </a:r>
              <a:endParaRPr lang="es-PY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s-PY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PROCESADAS</a:t>
              </a:r>
              <a:r>
                <a:rPr lang="es-PY" sz="1100" dirty="0" smtClean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: 0</a:t>
              </a:r>
              <a:endParaRPr lang="es-PY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s-PY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CONDENADAS: </a:t>
              </a:r>
              <a:r>
                <a:rPr lang="es-PY" sz="1100" dirty="0" smtClean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s-PY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PY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PY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965629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5157" y="208811"/>
            <a:ext cx="8872946" cy="1150311"/>
          </a:xfrm>
        </p:spPr>
        <p:txBody>
          <a:bodyPr>
            <a:noAutofit/>
          </a:bodyPr>
          <a:lstStyle/>
          <a:p>
            <a:pPr algn="ctr"/>
            <a:r>
              <a:rPr lang="es-PY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Capacidad edilicia y población de los Centros Educativos, según condición de procesado o condenado, por sexo y rango de edades.</a:t>
            </a:r>
            <a:endParaRPr lang="es-PY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24543" y="1454377"/>
          <a:ext cx="8904787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9406"/>
                <a:gridCol w="705444"/>
                <a:gridCol w="786397"/>
                <a:gridCol w="717009"/>
                <a:gridCol w="670750"/>
                <a:gridCol w="844220"/>
                <a:gridCol w="786398"/>
                <a:gridCol w="705163"/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Centros </a:t>
                      </a:r>
                      <a:r>
                        <a:rPr lang="es-PY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Educativos</a:t>
                      </a:r>
                      <a:endParaRPr lang="es-PY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Hombres</a:t>
                      </a:r>
                      <a:endParaRPr lang="es-PY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Mujeres</a:t>
                      </a:r>
                      <a:endParaRPr lang="es-PY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 a 17</a:t>
                      </a:r>
                      <a:br>
                        <a:rPr lang="es-PY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s-PY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años</a:t>
                      </a:r>
                      <a:endParaRPr lang="es-PY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 a 20</a:t>
                      </a:r>
                      <a:br>
                        <a:rPr lang="es-PY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s-PY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años</a:t>
                      </a:r>
                      <a:endParaRPr lang="es-PY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Sub-Total</a:t>
                      </a:r>
                      <a:endParaRPr lang="es-PY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400" b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Proc</a:t>
                      </a:r>
                      <a:r>
                        <a:rPr lang="es-PY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  <a:endParaRPr lang="es-PY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400" b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Cond</a:t>
                      </a:r>
                      <a:r>
                        <a:rPr lang="es-PY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  <a:endParaRPr lang="es-PY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400" b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Proc</a:t>
                      </a:r>
                      <a:r>
                        <a:rPr lang="es-PY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  <a:endParaRPr lang="es-PY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400" b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Cond</a:t>
                      </a:r>
                      <a:r>
                        <a:rPr lang="es-PY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  <a:endParaRPr lang="es-PY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C.E. Virgen de </a:t>
                      </a:r>
                      <a:r>
                        <a:rPr lang="es-PY" sz="14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Fatima</a:t>
                      </a:r>
                      <a:r>
                        <a:rPr lang="es-PY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ASUNCIÓN                                  </a:t>
                      </a:r>
                      <a:endParaRPr lang="es-PY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PY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PY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s-PY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PY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s-PY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PY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es-PY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400" dirty="0">
                          <a:latin typeface="Arial"/>
                          <a:ea typeface="Times New Roman"/>
                          <a:cs typeface="Times New Roman"/>
                        </a:rPr>
                        <a:t>C.E. </a:t>
                      </a:r>
                      <a:r>
                        <a:rPr lang="es-PY" sz="1400" dirty="0" err="1">
                          <a:latin typeface="Arial"/>
                          <a:ea typeface="Times New Roman"/>
                          <a:cs typeface="Times New Roman"/>
                        </a:rPr>
                        <a:t>Itauguá</a:t>
                      </a:r>
                      <a:r>
                        <a:rPr lang="es-PY" sz="1400" dirty="0">
                          <a:latin typeface="Arial"/>
                          <a:ea typeface="Times New Roman"/>
                          <a:cs typeface="Times New Roman"/>
                        </a:rPr>
                        <a:t>  - CENTRAL                                       </a:t>
                      </a:r>
                      <a:endParaRPr lang="es-PY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93</a:t>
                      </a:r>
                      <a:endParaRPr lang="es-PY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s-PY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PY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PY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109</a:t>
                      </a:r>
                      <a:endParaRPr lang="es-PY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es-PY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123</a:t>
                      </a:r>
                      <a:endParaRPr lang="es-PY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C.E.I. La Esperanza  -  CENTRAL                                              </a:t>
                      </a:r>
                      <a:endParaRPr lang="es-PY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es-PY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PY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PY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PY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es-PY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PY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  <a:endParaRPr lang="es-PY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C.E. Concepción  -   CONCEPCION                              </a:t>
                      </a:r>
                      <a:endParaRPr lang="es-PY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s-PY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PY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PY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PY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s-PY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PY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es-PY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4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C.E.Sembrador</a:t>
                      </a:r>
                      <a:r>
                        <a:rPr lang="es-PY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-  GUAIRA                             </a:t>
                      </a:r>
                      <a:endParaRPr lang="es-PY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36</a:t>
                      </a:r>
                      <a:endParaRPr lang="es-PY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PY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PY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PY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33</a:t>
                      </a:r>
                      <a:endParaRPr lang="es-PY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s-PY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41</a:t>
                      </a:r>
                      <a:endParaRPr lang="es-PY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C.E  Ciudad del Este  -  ALTO PARANA                             </a:t>
                      </a:r>
                      <a:endParaRPr lang="es-PY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</a:t>
                      </a:r>
                      <a:endParaRPr lang="es-PY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PY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PY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PY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s-PY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PY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34</a:t>
                      </a:r>
                      <a:endParaRPr lang="es-PY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C.E. </a:t>
                      </a:r>
                      <a:r>
                        <a:rPr lang="es-PY" sz="14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Kambyreta</a:t>
                      </a:r>
                      <a:r>
                        <a:rPr lang="es-PY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-  ITAPUA                                            </a:t>
                      </a:r>
                      <a:endParaRPr lang="es-PY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s-PY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s-PY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PY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PY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s-PY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s-PY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</a:t>
                      </a:r>
                      <a:endParaRPr lang="es-PY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C.E. Pedro J. Caballero -  AMAMBAY                      </a:t>
                      </a:r>
                      <a:endParaRPr lang="es-PY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es-PY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PY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PY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PY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es-PY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PY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es-PY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CASA VIRGEN DE CAACUPE Dpto. Central </a:t>
                      </a:r>
                      <a:endParaRPr lang="es-PY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PY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PY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PY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PY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PY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PY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PY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SUB- TOTAL</a:t>
                      </a:r>
                      <a:endParaRPr lang="es-PY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6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208</a:t>
                      </a:r>
                      <a:endParaRPr lang="es-PY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60</a:t>
                      </a:r>
                      <a:endParaRPr lang="es-PY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s-PY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PY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235</a:t>
                      </a:r>
                      <a:endParaRPr lang="es-PY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47</a:t>
                      </a:r>
                      <a:endParaRPr lang="es-PY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282</a:t>
                      </a:r>
                      <a:endParaRPr lang="es-PY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16" marR="36116" marT="0" marB="0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1540" y="286604"/>
            <a:ext cx="8172450" cy="1111123"/>
          </a:xfrm>
        </p:spPr>
        <p:txBody>
          <a:bodyPr>
            <a:normAutofit fontScale="90000"/>
          </a:bodyPr>
          <a:lstStyle/>
          <a:p>
            <a:pPr algn="ctr"/>
            <a:r>
              <a:rPr lang="es-PY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Penitenciaria </a:t>
            </a:r>
            <a:br>
              <a:rPr lang="es-PY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Y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Procesados vs. Condenados</a:t>
            </a:r>
            <a:endParaRPr lang="es-PY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859441" y="1477238"/>
          <a:ext cx="8339150" cy="4792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936"/>
                <a:gridCol w="2804724"/>
                <a:gridCol w="1667830"/>
                <a:gridCol w="1667830"/>
                <a:gridCol w="1667830"/>
              </a:tblGrid>
              <a:tr h="3482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  ÍTEM       </a:t>
                      </a: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PENITENCIARIAS </a:t>
                      </a: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 </a:t>
                      </a: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PROCESADOS</a:t>
                      </a: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CONDENADOS</a:t>
                      </a:r>
                    </a:p>
                  </a:txBody>
                  <a:tcPr marL="7739" marR="7739" marT="9525" marB="0" anchor="ctr"/>
                </a:tc>
              </a:tr>
              <a:tr h="1698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</a:t>
                      </a: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NACIONAL DE TACUMBU</a:t>
                      </a: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3.561</a:t>
                      </a: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2.605</a:t>
                      </a: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956</a:t>
                      </a:r>
                    </a:p>
                  </a:txBody>
                  <a:tcPr marL="7739" marR="7739" marT="9525" marB="0" anchor="ctr"/>
                </a:tc>
              </a:tr>
              <a:tr h="15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2</a:t>
                      </a: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ESPERANZA</a:t>
                      </a:r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s-PY" sz="1400" b="0" i="0" u="none" strike="noStrike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278</a:t>
                      </a: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0</a:t>
                      </a: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278</a:t>
                      </a:r>
                    </a:p>
                  </a:txBody>
                  <a:tcPr marL="7739" marR="7739" marT="9525" marB="0" anchor="ctr"/>
                </a:tc>
              </a:tr>
              <a:tr h="1812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3</a:t>
                      </a: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EMBOSCADA</a:t>
                      </a:r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s-PY" sz="1400" b="0" i="0" u="none" strike="noStrike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1.299</a:t>
                      </a: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1.259</a:t>
                      </a: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40</a:t>
                      </a:r>
                    </a:p>
                  </a:txBody>
                  <a:tcPr marL="7739" marR="7739" marT="9525" marB="0" anchor="ctr"/>
                </a:tc>
              </a:tr>
              <a:tr h="12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4</a:t>
                      </a: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PADRE JUAN A. DE LA VEGA</a:t>
                      </a:r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s-PY" sz="1400" b="0" i="0" u="none" strike="noStrike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1.257</a:t>
                      </a: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877</a:t>
                      </a: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380</a:t>
                      </a:r>
                    </a:p>
                  </a:txBody>
                  <a:tcPr marL="7739" marR="7739" marT="9525" marB="0" anchor="ctr"/>
                </a:tc>
              </a:tr>
              <a:tr h="1012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5</a:t>
                      </a: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ENCARNACION</a:t>
                      </a:r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s-PY" sz="1400" b="0" i="0" u="none" strike="noStrike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1.062</a:t>
                      </a: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781</a:t>
                      </a: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281</a:t>
                      </a:r>
                    </a:p>
                  </a:txBody>
                  <a:tcPr marL="7739" marR="7739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6</a:t>
                      </a: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MISIONES</a:t>
                      </a:r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s-PY" sz="1400" b="0" i="0" u="none" strike="noStrike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1.454</a:t>
                      </a: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1.301</a:t>
                      </a: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153</a:t>
                      </a:r>
                    </a:p>
                  </a:txBody>
                  <a:tcPr marL="7739" marR="7739" marT="9525" marB="0" anchor="ctr"/>
                </a:tc>
              </a:tr>
              <a:tr h="996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7</a:t>
                      </a: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CONCEPCION</a:t>
                      </a:r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837</a:t>
                      </a: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491</a:t>
                      </a: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346</a:t>
                      </a:r>
                    </a:p>
                  </a:txBody>
                  <a:tcPr marL="7739" marR="7739" marT="9525" marB="0" anchor="ctr"/>
                </a:tc>
              </a:tr>
              <a:tr h="2163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8</a:t>
                      </a: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CNEL. OVIEDO</a:t>
                      </a:r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s-PY" sz="1400" b="0" i="0" u="none" strike="noStrike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1.236</a:t>
                      </a: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1.089</a:t>
                      </a: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147</a:t>
                      </a:r>
                    </a:p>
                  </a:txBody>
                  <a:tcPr marL="7739" marR="7739" marT="9525" marB="0" anchor="ctr"/>
                </a:tc>
              </a:tr>
              <a:tr h="2416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9</a:t>
                      </a: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SAN PEDRO</a:t>
                      </a:r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s-PY" sz="1400" b="0" i="0" u="none" strike="noStrike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384</a:t>
                      </a: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246</a:t>
                      </a: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138</a:t>
                      </a:r>
                    </a:p>
                  </a:txBody>
                  <a:tcPr marL="7739" marR="7739" marT="9525" marB="0" anchor="ctr"/>
                </a:tc>
              </a:tr>
              <a:tr h="2351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10</a:t>
                      </a: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VILLARRICA</a:t>
                      </a:r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s-PY" sz="1400" b="0" i="0" u="none" strike="noStrike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305</a:t>
                      </a: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174</a:t>
                      </a: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131</a:t>
                      </a:r>
                    </a:p>
                  </a:txBody>
                  <a:tcPr marL="7739" marR="7739" marT="9525" marB="0" anchor="ctr"/>
                </a:tc>
              </a:tr>
              <a:tr h="3004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11</a:t>
                      </a: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PEDRO J. CABALLERO</a:t>
                      </a:r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s-PY" sz="1400" b="0" i="0" u="none" strike="noStrike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899</a:t>
                      </a: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770</a:t>
                      </a: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129</a:t>
                      </a:r>
                    </a:p>
                  </a:txBody>
                  <a:tcPr marL="7739" marR="7739" marT="9525" marB="0" anchor="ctr"/>
                </a:tc>
              </a:tr>
              <a:tr h="1698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12</a:t>
                      </a: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CIUDAD DEL ESTE</a:t>
                      </a:r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s-PY" sz="1400" b="0" i="0" u="none" strike="noStrike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1.443</a:t>
                      </a: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1.168</a:t>
                      </a: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275</a:t>
                      </a:r>
                    </a:p>
                  </a:txBody>
                  <a:tcPr marL="7739" marR="7739" marT="9525" marB="0" anchor="ctr"/>
                </a:tc>
              </a:tr>
              <a:tr h="2735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13</a:t>
                      </a: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BUEN PASTOR</a:t>
                      </a:r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s-PY" sz="1400" b="0" i="0" u="none" strike="noStrike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471</a:t>
                      </a: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264</a:t>
                      </a: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207</a:t>
                      </a:r>
                    </a:p>
                  </a:txBody>
                  <a:tcPr marL="7739" marR="7739" marT="9525" marB="0" anchor="ctr"/>
                </a:tc>
              </a:tr>
              <a:tr h="2090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14</a:t>
                      </a: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JUANA Ma. DE LARA</a:t>
                      </a:r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s-PY" sz="1400" b="0" i="0" u="none" strike="noStrike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96</a:t>
                      </a: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62</a:t>
                      </a: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34</a:t>
                      </a:r>
                    </a:p>
                  </a:txBody>
                  <a:tcPr marL="7739" marR="7739" marT="9525" marB="0" anchor="ctr"/>
                </a:tc>
              </a:tr>
              <a:tr h="2735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15</a:t>
                      </a: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GRANJA ITA PORA</a:t>
                      </a:r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s-PY" sz="1400" b="0" i="0" u="none" strike="noStrike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20</a:t>
                      </a: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0</a:t>
                      </a: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20</a:t>
                      </a:r>
                    </a:p>
                  </a:txBody>
                  <a:tcPr marL="7739" marR="7739" marT="9525" marB="0" anchor="ctr"/>
                </a:tc>
              </a:tr>
              <a:tr h="1045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16</a:t>
                      </a: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GRANJA KO E PYAHU</a:t>
                      </a:r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s-PY" sz="1400" b="0" i="0" u="none" strike="noStrike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23</a:t>
                      </a: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0</a:t>
                      </a: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23</a:t>
                      </a:r>
                    </a:p>
                  </a:txBody>
                  <a:tcPr marL="7739" marR="7739" marT="9525" marB="0" anchor="ctr"/>
                </a:tc>
              </a:tr>
              <a:tr h="1951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17</a:t>
                      </a: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SERAFINA DAVALOS</a:t>
                      </a:r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s-PY" sz="1400" b="0" i="0" u="none" strike="noStrike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61</a:t>
                      </a: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49</a:t>
                      </a: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12</a:t>
                      </a:r>
                    </a:p>
                  </a:txBody>
                  <a:tcPr marL="7739" marR="7739" marT="9525" marB="0" anchor="ctr"/>
                </a:tc>
              </a:tr>
              <a:tr h="2204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18</a:t>
                      </a: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NUEVA OPORTUNIDAD</a:t>
                      </a:r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s-PY" sz="1400" b="0" i="0" u="none" strike="noStrike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2</a:t>
                      </a: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0</a:t>
                      </a: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2</a:t>
                      </a:r>
                    </a:p>
                  </a:txBody>
                  <a:tcPr marL="7739" marR="7739" marT="9525" marB="0" anchor="ctr"/>
                </a:tc>
              </a:tr>
              <a:tr h="206557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TOTALES</a:t>
                      </a:r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7739" marR="7739" marT="9525" marB="0" anchor="ctr"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14.688</a:t>
                      </a: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11.136</a:t>
                      </a:r>
                    </a:p>
                  </a:txBody>
                  <a:tcPr marL="7739" marR="7739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3.552</a:t>
                      </a:r>
                    </a:p>
                  </a:txBody>
                  <a:tcPr marL="7739" marR="7739" marT="9525" marB="0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3459</TotalTime>
  <Words>1418</Words>
  <Application>Microsoft Office PowerPoint</Application>
  <PresentationFormat>A4 (210 x 297 mm)</PresentationFormat>
  <Paragraphs>631</Paragraphs>
  <Slides>20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Retrospección</vt:lpstr>
      <vt:lpstr>MINISTERIO DE JUSTICIA   PROYECTO DE PRESUPUESTO</vt:lpstr>
      <vt:lpstr>Diapositiva 2</vt:lpstr>
      <vt:lpstr>Evolución de la población penitenciaria  (por año)</vt:lpstr>
      <vt:lpstr>Capacidad edilicia vs. población penitenciaria</vt:lpstr>
      <vt:lpstr>Población penitenciaria según condición de procesado o condenado, por sexo.</vt:lpstr>
      <vt:lpstr>Diapositiva 6</vt:lpstr>
      <vt:lpstr>Diapositiva 7</vt:lpstr>
      <vt:lpstr>Capacidad edilicia y población de los Centros Educativos, según condición de procesado o condenado, por sexo y rango de edades.</vt:lpstr>
      <vt:lpstr>Población Penitenciaria  Procesados vs. Condenados</vt:lpstr>
      <vt:lpstr>POBLACIÓN PENITENCIARIA TOTAL: 14.688 </vt:lpstr>
      <vt:lpstr>Diapositiva 11</vt:lpstr>
      <vt:lpstr>MINISTERIO DE JUSTICIA</vt:lpstr>
      <vt:lpstr>PROYECTO 2019</vt:lpstr>
      <vt:lpstr>PROYECTO DE PRESUPUESTO 2019</vt:lpstr>
      <vt:lpstr>Diapositiva 15</vt:lpstr>
      <vt:lpstr>PRESUPUESTO HISTÓRICO JORNALES</vt:lpstr>
      <vt:lpstr>Diapositiva 17</vt:lpstr>
      <vt:lpstr>Diapositiva 18</vt:lpstr>
      <vt:lpstr>OBRAS PREVISTAS</vt:lpstr>
      <vt:lpstr>OBRAS PREVISTAS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DE PRESUPUESTO</dc:title>
  <dc:creator>DIGAFI 1</dc:creator>
  <cp:lastModifiedBy>USER</cp:lastModifiedBy>
  <cp:revision>95</cp:revision>
  <dcterms:created xsi:type="dcterms:W3CDTF">2018-09-20T19:27:58Z</dcterms:created>
  <dcterms:modified xsi:type="dcterms:W3CDTF">2018-09-24T18:26:22Z</dcterms:modified>
</cp:coreProperties>
</file>