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0"/>
  </p:notesMasterIdLst>
  <p:handoutMasterIdLst>
    <p:handoutMasterId r:id="rId41"/>
  </p:handoutMasterIdLst>
  <p:sldIdLst>
    <p:sldId id="297" r:id="rId2"/>
    <p:sldId id="536" r:id="rId3"/>
    <p:sldId id="487" r:id="rId4"/>
    <p:sldId id="488" r:id="rId5"/>
    <p:sldId id="443" r:id="rId6"/>
    <p:sldId id="499" r:id="rId7"/>
    <p:sldId id="500" r:id="rId8"/>
    <p:sldId id="502" r:id="rId9"/>
    <p:sldId id="501" r:id="rId10"/>
    <p:sldId id="509" r:id="rId11"/>
    <p:sldId id="504" r:id="rId12"/>
    <p:sldId id="534" r:id="rId13"/>
    <p:sldId id="513" r:id="rId14"/>
    <p:sldId id="515" r:id="rId15"/>
    <p:sldId id="516" r:id="rId16"/>
    <p:sldId id="517" r:id="rId17"/>
    <p:sldId id="518" r:id="rId18"/>
    <p:sldId id="519" r:id="rId19"/>
    <p:sldId id="520" r:id="rId20"/>
    <p:sldId id="531" r:id="rId21"/>
    <p:sldId id="484" r:id="rId22"/>
    <p:sldId id="524" r:id="rId23"/>
    <p:sldId id="528" r:id="rId24"/>
    <p:sldId id="529" r:id="rId25"/>
    <p:sldId id="508" r:id="rId26"/>
    <p:sldId id="492" r:id="rId27"/>
    <p:sldId id="491" r:id="rId28"/>
    <p:sldId id="472" r:id="rId29"/>
    <p:sldId id="535" r:id="rId30"/>
    <p:sldId id="510" r:id="rId31"/>
    <p:sldId id="511" r:id="rId32"/>
    <p:sldId id="523" r:id="rId33"/>
    <p:sldId id="512" r:id="rId34"/>
    <p:sldId id="435" r:id="rId35"/>
    <p:sldId id="532" r:id="rId36"/>
    <p:sldId id="533" r:id="rId37"/>
    <p:sldId id="530" r:id="rId38"/>
    <p:sldId id="410" r:id="rId39"/>
  </p:sldIdLst>
  <p:sldSz cx="9144000" cy="6858000" type="screen4x3"/>
  <p:notesSz cx="6950075" cy="11979275"/>
  <p:defaultTextStyle>
    <a:defPPr>
      <a:defRPr lang="es-PY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  <a:srgbClr val="00FF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24" autoAdjust="0"/>
    <p:restoredTop sz="94624" autoAdjust="0"/>
  </p:normalViewPr>
  <p:slideViewPr>
    <p:cSldViewPr>
      <p:cViewPr>
        <p:scale>
          <a:sx n="61" d="100"/>
          <a:sy n="61" d="100"/>
        </p:scale>
        <p:origin x="-1596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Presupuesto%20DGAF%202018\Calculo%20de%20Presupuesto%20de%20Soldado\Anteproyecto%202019\Presentaciones%20para%20el%20Comnadante%20FF%20MM\PRES%202012%20hasta%202019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../embeddings/oleObject23.bin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Documents\Presupuesto%20DGAF%202018\Calculo%20de%20Presupuesto%20de%20Soldado\Anteproyecto%202019\Presentaciones%20para%20el%20Comnadante%20FF%20MM\Calculo%20para%20Defensa%20Proyecto%20Presupuesto%202019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Presupuesto%20DGAF%202018\Calculo%20de%20Presupuesto%20de%20Soldado\Anteproyecto%202019\Presentaciones%20para%20el%20Comnadante%20FF%20MM\PRES%202012%20hasta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consolidado!$A$6</c:f>
              <c:strCache>
                <c:ptCount val="1"/>
                <c:pt idx="0">
                  <c:v>GASTOS</c:v>
                </c:pt>
              </c:strCache>
            </c:strRef>
          </c:tx>
          <c:cat>
            <c:strRef>
              <c:f>consolidado!$B$5:$I$5</c:f>
              <c:strCache>
                <c:ptCount val="8"/>
                <c:pt idx="0">
                  <c:v>AÑO 2012</c:v>
                </c:pt>
                <c:pt idx="1">
                  <c:v>AÑO 2013</c:v>
                </c:pt>
                <c:pt idx="2">
                  <c:v>AÑO 2014</c:v>
                </c:pt>
                <c:pt idx="3">
                  <c:v>AÑO 2015</c:v>
                </c:pt>
                <c:pt idx="4">
                  <c:v>AÑO 2016</c:v>
                </c:pt>
                <c:pt idx="5">
                  <c:v>AÑO 2017</c:v>
                </c:pt>
                <c:pt idx="6">
                  <c:v>AÑO 2018</c:v>
                </c:pt>
                <c:pt idx="7">
                  <c:v>AÑO 2019</c:v>
                </c:pt>
              </c:strCache>
            </c:strRef>
          </c:cat>
          <c:val>
            <c:numRef>
              <c:f>consolidado!$B$6:$I$6</c:f>
              <c:numCache>
                <c:formatCode>#,##0</c:formatCode>
                <c:ptCount val="8"/>
                <c:pt idx="0">
                  <c:v>203941465504</c:v>
                </c:pt>
                <c:pt idx="1">
                  <c:v>162509546230</c:v>
                </c:pt>
                <c:pt idx="2">
                  <c:v>166963982251</c:v>
                </c:pt>
                <c:pt idx="3">
                  <c:v>185636658430</c:v>
                </c:pt>
                <c:pt idx="4">
                  <c:v>169478949199</c:v>
                </c:pt>
                <c:pt idx="5">
                  <c:v>161411003147</c:v>
                </c:pt>
                <c:pt idx="6">
                  <c:v>188076177052</c:v>
                </c:pt>
                <c:pt idx="7">
                  <c:v>220710206659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consolidado!$A$7</c:f>
              <c:strCache>
                <c:ptCount val="1"/>
                <c:pt idx="0">
                  <c:v>INVERSION</c:v>
                </c:pt>
              </c:strCache>
            </c:strRef>
          </c:tx>
          <c:cat>
            <c:strRef>
              <c:f>consolidado!$B$5:$I$5</c:f>
              <c:strCache>
                <c:ptCount val="8"/>
                <c:pt idx="0">
                  <c:v>AÑO 2012</c:v>
                </c:pt>
                <c:pt idx="1">
                  <c:v>AÑO 2013</c:v>
                </c:pt>
                <c:pt idx="2">
                  <c:v>AÑO 2014</c:v>
                </c:pt>
                <c:pt idx="3">
                  <c:v>AÑO 2015</c:v>
                </c:pt>
                <c:pt idx="4">
                  <c:v>AÑO 2016</c:v>
                </c:pt>
                <c:pt idx="5">
                  <c:v>AÑO 2017</c:v>
                </c:pt>
                <c:pt idx="6">
                  <c:v>AÑO 2018</c:v>
                </c:pt>
                <c:pt idx="7">
                  <c:v>AÑO 2019</c:v>
                </c:pt>
              </c:strCache>
            </c:strRef>
          </c:cat>
          <c:val>
            <c:numRef>
              <c:f>consolidado!$B$7:$I$7</c:f>
              <c:numCache>
                <c:formatCode>#,##0</c:formatCode>
                <c:ptCount val="8"/>
                <c:pt idx="0">
                  <c:v>344045067000</c:v>
                </c:pt>
                <c:pt idx="1">
                  <c:v>293327995702</c:v>
                </c:pt>
                <c:pt idx="2">
                  <c:v>149993340071</c:v>
                </c:pt>
                <c:pt idx="3">
                  <c:v>225649853589</c:v>
                </c:pt>
                <c:pt idx="4">
                  <c:v>115956403923</c:v>
                </c:pt>
                <c:pt idx="5">
                  <c:v>125438178183</c:v>
                </c:pt>
                <c:pt idx="6">
                  <c:v>106578747962</c:v>
                </c:pt>
                <c:pt idx="7">
                  <c:v>84713519502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551552"/>
        <c:axId val="84553088"/>
      </c:lineChart>
      <c:catAx>
        <c:axId val="8455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s-ES"/>
          </a:p>
        </c:txPr>
        <c:crossAx val="84553088"/>
        <c:crosses val="autoZero"/>
        <c:auto val="1"/>
        <c:lblAlgn val="ctr"/>
        <c:lblOffset val="100"/>
        <c:noMultiLvlLbl val="0"/>
      </c:catAx>
      <c:valAx>
        <c:axId val="8455308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crossAx val="845515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4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40262995472471"/>
          <c:y val="0.26661713319935681"/>
          <c:w val="0.77129416819247021"/>
          <c:h val="0.552443226153670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.13838071927730369"/>
                  <c:y val="-4.07175368817969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GASTOS SERVICIOS PERSONALES</a:t>
                    </a:r>
                    <a:r>
                      <a:rPr lang="en-US" dirty="0"/>
                      <a:t>
81%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8410223382384211"/>
                  <c:y val="5.120739865527057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31170107759293481"/>
                  <c:y val="3.96730594764224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'grafico 2019'!$A$4:$A$6</c:f>
              <c:strCache>
                <c:ptCount val="3"/>
                <c:pt idx="0">
                  <c:v>GASTO PERSONALES</c:v>
                </c:pt>
                <c:pt idx="1">
                  <c:v>GASTOS OPERATIVOS</c:v>
                </c:pt>
                <c:pt idx="2">
                  <c:v>GASTOS DE INVERSION</c:v>
                </c:pt>
              </c:strCache>
            </c:strRef>
          </c:cat>
          <c:val>
            <c:numRef>
              <c:f>'grafico 2019'!$B$4:$B$6</c:f>
              <c:numCache>
                <c:formatCode>#,##0</c:formatCode>
                <c:ptCount val="3"/>
                <c:pt idx="0">
                  <c:v>1434463614247</c:v>
                </c:pt>
                <c:pt idx="1">
                  <c:v>252770474723</c:v>
                </c:pt>
                <c:pt idx="2">
                  <c:v>86181224416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consolidado!$A$6</c:f>
              <c:strCache>
                <c:ptCount val="1"/>
                <c:pt idx="0">
                  <c:v>GASTOS</c:v>
                </c:pt>
              </c:strCache>
            </c:strRef>
          </c:tx>
          <c:cat>
            <c:strRef>
              <c:f>consolidado!$B$5:$I$5</c:f>
              <c:strCache>
                <c:ptCount val="8"/>
                <c:pt idx="0">
                  <c:v>AÑO 2012</c:v>
                </c:pt>
                <c:pt idx="1">
                  <c:v>AÑO 2013</c:v>
                </c:pt>
                <c:pt idx="2">
                  <c:v>AÑO 2014</c:v>
                </c:pt>
                <c:pt idx="3">
                  <c:v>AÑO 2015</c:v>
                </c:pt>
                <c:pt idx="4">
                  <c:v>AÑO 2016</c:v>
                </c:pt>
                <c:pt idx="5">
                  <c:v>AÑO 2017</c:v>
                </c:pt>
                <c:pt idx="6">
                  <c:v>AÑO 2018</c:v>
                </c:pt>
                <c:pt idx="7">
                  <c:v>AÑO 2019</c:v>
                </c:pt>
              </c:strCache>
            </c:strRef>
          </c:cat>
          <c:val>
            <c:numRef>
              <c:f>consolidado!$B$6:$I$6</c:f>
              <c:numCache>
                <c:formatCode>#,##0</c:formatCode>
                <c:ptCount val="8"/>
                <c:pt idx="0">
                  <c:v>203941465504</c:v>
                </c:pt>
                <c:pt idx="1">
                  <c:v>162509546230</c:v>
                </c:pt>
                <c:pt idx="2">
                  <c:v>166963982251</c:v>
                </c:pt>
                <c:pt idx="3">
                  <c:v>185636658430</c:v>
                </c:pt>
                <c:pt idx="4">
                  <c:v>169478949199</c:v>
                </c:pt>
                <c:pt idx="5">
                  <c:v>161411003147</c:v>
                </c:pt>
                <c:pt idx="6">
                  <c:v>188076177052</c:v>
                </c:pt>
                <c:pt idx="7">
                  <c:v>220710206659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consolidado!$A$7</c:f>
              <c:strCache>
                <c:ptCount val="1"/>
                <c:pt idx="0">
                  <c:v>INVERSION</c:v>
                </c:pt>
              </c:strCache>
            </c:strRef>
          </c:tx>
          <c:cat>
            <c:strRef>
              <c:f>consolidado!$B$5:$I$5</c:f>
              <c:strCache>
                <c:ptCount val="8"/>
                <c:pt idx="0">
                  <c:v>AÑO 2012</c:v>
                </c:pt>
                <c:pt idx="1">
                  <c:v>AÑO 2013</c:v>
                </c:pt>
                <c:pt idx="2">
                  <c:v>AÑO 2014</c:v>
                </c:pt>
                <c:pt idx="3">
                  <c:v>AÑO 2015</c:v>
                </c:pt>
                <c:pt idx="4">
                  <c:v>AÑO 2016</c:v>
                </c:pt>
                <c:pt idx="5">
                  <c:v>AÑO 2017</c:v>
                </c:pt>
                <c:pt idx="6">
                  <c:v>AÑO 2018</c:v>
                </c:pt>
                <c:pt idx="7">
                  <c:v>AÑO 2019</c:v>
                </c:pt>
              </c:strCache>
            </c:strRef>
          </c:cat>
          <c:val>
            <c:numRef>
              <c:f>consolidado!$B$7:$I$7</c:f>
              <c:numCache>
                <c:formatCode>#,##0</c:formatCode>
                <c:ptCount val="8"/>
                <c:pt idx="0">
                  <c:v>344045067000</c:v>
                </c:pt>
                <c:pt idx="1">
                  <c:v>293327995702</c:v>
                </c:pt>
                <c:pt idx="2">
                  <c:v>149993340071</c:v>
                </c:pt>
                <c:pt idx="3">
                  <c:v>225649853589</c:v>
                </c:pt>
                <c:pt idx="4">
                  <c:v>115956403923</c:v>
                </c:pt>
                <c:pt idx="5">
                  <c:v>125438178183</c:v>
                </c:pt>
                <c:pt idx="6">
                  <c:v>106578747962</c:v>
                </c:pt>
                <c:pt idx="7">
                  <c:v>84713519502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424576"/>
        <c:axId val="87012096"/>
      </c:lineChart>
      <c:catAx>
        <c:axId val="8642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s-ES"/>
          </a:p>
        </c:txPr>
        <c:crossAx val="87012096"/>
        <c:crosses val="autoZero"/>
        <c:auto val="1"/>
        <c:lblAlgn val="ctr"/>
        <c:lblOffset val="100"/>
        <c:noMultiLvlLbl val="0"/>
      </c:catAx>
      <c:valAx>
        <c:axId val="8701209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crossAx val="8642457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0.46389</cdr:x>
      <cdr:y>0.04072</cdr:y>
    </cdr:from>
    <cdr:to>
      <cdr:x>0.66856</cdr:x>
      <cdr:y>0.09799</cdr:y>
    </cdr:to>
    <cdr:cxnSp macro="">
      <cdr:nvCxnSpPr>
        <cdr:cNvPr id="3" name="2 Conector recto"/>
        <cdr:cNvCxnSpPr/>
      </cdr:nvCxnSpPr>
      <cdr:spPr>
        <a:xfrm xmlns:a="http://schemas.openxmlformats.org/drawingml/2006/main" flipV="1">
          <a:off x="3427289" y="204814"/>
          <a:ext cx="1512168" cy="28803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1699" cy="599173"/>
          </a:xfrm>
          <a:prstGeom prst="rect">
            <a:avLst/>
          </a:prstGeom>
        </p:spPr>
        <p:txBody>
          <a:bodyPr vert="horz" lIns="94569" tIns="47284" rIns="94569" bIns="47284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36769" y="1"/>
            <a:ext cx="3011699" cy="599173"/>
          </a:xfrm>
          <a:prstGeom prst="rect">
            <a:avLst/>
          </a:prstGeom>
        </p:spPr>
        <p:txBody>
          <a:bodyPr vert="horz" lIns="94569" tIns="47284" rIns="94569" bIns="47284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69CA428-CB11-4B85-AED1-EBD535FEB0C2}" type="datetimeFigureOut">
              <a:rPr lang="es-MX"/>
              <a:pPr>
                <a:defRPr/>
              </a:pPr>
              <a:t>19/09/2018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11378008"/>
            <a:ext cx="3011699" cy="599173"/>
          </a:xfrm>
          <a:prstGeom prst="rect">
            <a:avLst/>
          </a:prstGeom>
        </p:spPr>
        <p:txBody>
          <a:bodyPr vert="horz" lIns="94569" tIns="47284" rIns="94569" bIns="47284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36769" y="11378008"/>
            <a:ext cx="3011699" cy="599173"/>
          </a:xfrm>
          <a:prstGeom prst="rect">
            <a:avLst/>
          </a:prstGeom>
        </p:spPr>
        <p:txBody>
          <a:bodyPr vert="horz" wrap="square" lIns="94569" tIns="47284" rIns="94569" bIns="472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010C884-2256-4CB8-BE69-DBB894A1013B}" type="slidenum">
              <a:rPr lang="es-MX" altLang="es-PY"/>
              <a:pPr/>
              <a:t>‹Nº›</a:t>
            </a:fld>
            <a:endParaRPr lang="es-MX" altLang="es-PY"/>
          </a:p>
        </p:txBody>
      </p:sp>
    </p:spTree>
    <p:extLst>
      <p:ext uri="{BB962C8B-B14F-4D97-AF65-F5344CB8AC3E}">
        <p14:creationId xmlns:p14="http://schemas.microsoft.com/office/powerpoint/2010/main" val="893641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1699" cy="599173"/>
          </a:xfrm>
          <a:prstGeom prst="rect">
            <a:avLst/>
          </a:prstGeom>
        </p:spPr>
        <p:txBody>
          <a:bodyPr vert="horz" lIns="113482" tIns="56741" rIns="113482" bIns="5674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36769" y="1"/>
            <a:ext cx="3011699" cy="599173"/>
          </a:xfrm>
          <a:prstGeom prst="rect">
            <a:avLst/>
          </a:prstGeom>
        </p:spPr>
        <p:txBody>
          <a:bodyPr vert="horz" lIns="113482" tIns="56741" rIns="113482" bIns="5674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F7FFD22E-B2CA-4086-9409-33417FCC0534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898525"/>
            <a:ext cx="5984875" cy="4489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3482" tIns="56741" rIns="113482" bIns="56741" rtlCol="0" anchor="ctr"/>
          <a:lstStyle/>
          <a:p>
            <a:pPr lvl="0"/>
            <a:endParaRPr lang="es-PY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3400" y="5690051"/>
            <a:ext cx="5563278" cy="5390465"/>
          </a:xfrm>
          <a:prstGeom prst="rect">
            <a:avLst/>
          </a:prstGeom>
        </p:spPr>
        <p:txBody>
          <a:bodyPr vert="horz" lIns="113482" tIns="56741" rIns="113482" bIns="56741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PY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11378008"/>
            <a:ext cx="3011699" cy="599173"/>
          </a:xfrm>
          <a:prstGeom prst="rect">
            <a:avLst/>
          </a:prstGeom>
        </p:spPr>
        <p:txBody>
          <a:bodyPr vert="horz" lIns="113482" tIns="56741" rIns="113482" bIns="5674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36769" y="11378008"/>
            <a:ext cx="3011699" cy="599173"/>
          </a:xfrm>
          <a:prstGeom prst="rect">
            <a:avLst/>
          </a:prstGeom>
        </p:spPr>
        <p:txBody>
          <a:bodyPr vert="horz" wrap="square" lIns="113482" tIns="56741" rIns="113482" bIns="5674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itchFamily="34" charset="0"/>
              </a:defRPr>
            </a:lvl1pPr>
          </a:lstStyle>
          <a:p>
            <a:fld id="{10B3B759-27A8-4DEE-BA68-926B1E2BF695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194600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PY" dirty="0" smtClean="0"/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9140BB-CE96-4C04-853B-0C8ED08B5474}" type="slidenum">
              <a:rPr lang="es-ES_tradnl" altLang="es-PY">
                <a:solidFill>
                  <a:srgbClr val="000000"/>
                </a:solidFill>
              </a:rPr>
              <a:pPr/>
              <a:t>1</a:t>
            </a:fld>
            <a:endParaRPr lang="es-ES_tradnl" altLang="es-PY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98F2BD-70C8-452B-906F-D9CFDD7EA107}" type="slidenum">
              <a:rPr lang="es-PY" altLang="es-PY"/>
              <a:pPr/>
              <a:t>6</a:t>
            </a:fld>
            <a:endParaRPr lang="es-PY" altLang="es-PY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98F2BD-70C8-452B-906F-D9CFDD7EA107}" type="slidenum">
              <a:rPr lang="es-PY" altLang="es-PY"/>
              <a:pPr/>
              <a:t>7</a:t>
            </a:fld>
            <a:endParaRPr lang="es-PY" altLang="es-PY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98F2BD-70C8-452B-906F-D9CFDD7EA107}" type="slidenum">
              <a:rPr lang="es-PY" altLang="es-PY"/>
              <a:pPr/>
              <a:t>8</a:t>
            </a:fld>
            <a:endParaRPr lang="es-PY" altLang="es-PY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98F2BD-70C8-452B-906F-D9CFDD7EA107}" type="slidenum">
              <a:rPr lang="es-PY" altLang="es-PY"/>
              <a:pPr/>
              <a:t>9</a:t>
            </a:fld>
            <a:endParaRPr lang="es-PY" altLang="es-PY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98F2BD-70C8-452B-906F-D9CFDD7EA107}" type="slidenum">
              <a:rPr lang="es-PY" altLang="es-PY"/>
              <a:pPr/>
              <a:t>10</a:t>
            </a:fld>
            <a:endParaRPr lang="es-PY" altLang="es-PY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98F2BD-70C8-452B-906F-D9CFDD7EA107}" type="slidenum">
              <a:rPr lang="es-PY" altLang="es-PY"/>
              <a:pPr/>
              <a:t>11</a:t>
            </a:fld>
            <a:endParaRPr lang="es-PY" altLang="es-PY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98F2BD-70C8-452B-906F-D9CFDD7EA107}" type="slidenum">
              <a:rPr lang="es-PY" altLang="es-PY"/>
              <a:pPr/>
              <a:t>12</a:t>
            </a:fld>
            <a:endParaRPr lang="es-PY" altLang="es-PY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BFDD4D1F-BA00-4B10-86B4-BE98CA56F64A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E59E5-404C-49A2-8150-BC578E04A89E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5710ED7A-1FAB-4825-8C80-C27A2B90C792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7E7FCB-CA21-4612-AE8A-20F4B2B2954C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48C0DBB8-341D-4229-ADC7-27075BDAE5F9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019DC3-C6DE-4333-B836-DE7212A4A046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18268A56-5A08-4D65-BE37-F7B0BDAF075B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E73CADB-A6E4-4E2B-989E-8046F90E34D1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08111DF9-C8C2-45F3-831F-6711C4926C67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6CFFF0-9CB1-4246-BD28-1D933840AEAB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6CC3135D-D47F-47A2-9803-D8ECE7844A96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2CE6FEE-5828-43D9-80A5-438492CA2D0C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F0778E14-D103-487F-9290-53538991DBEB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7324CA-C560-4757-B20F-39991D3AAEF8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AE84EF64-1542-40B8-9DA7-219733652600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65A3DE6-191C-416F-9FEB-958EDB6599DF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9D75CBB3-C95C-4228-A01D-54C51F530BAC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A96D30-59D1-47C0-8FB9-102E19A34CAB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18E549A8-D5FD-4441-B580-1B151EB35981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B38C2C-32AE-4EE5-9EBF-F383766442EB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D06553CC-DEF6-4EBE-B032-313E88B9AF9D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BF64A0A-E5C9-4307-8161-F93156E022AC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F7C0E172-426B-493E-B32F-29CE8C7C702B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7D0B7D-07EE-461B-B956-54DFC3068BF7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título del patrón</a:t>
            </a:r>
            <a:endParaRPr lang="es-PY" alt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texto del patrón</a:t>
            </a:r>
          </a:p>
          <a:p>
            <a:pPr lvl="1"/>
            <a:r>
              <a:rPr lang="es-ES" altLang="es-PY" smtClean="0"/>
              <a:t>Segundo nivel</a:t>
            </a:r>
          </a:p>
          <a:p>
            <a:pPr lvl="2"/>
            <a:r>
              <a:rPr lang="es-ES" altLang="es-PY" smtClean="0"/>
              <a:t>Tercer nivel</a:t>
            </a:r>
          </a:p>
          <a:p>
            <a:pPr lvl="3"/>
            <a:r>
              <a:rPr lang="es-ES" altLang="es-PY" smtClean="0"/>
              <a:t>Cuarto nivel</a:t>
            </a:r>
          </a:p>
          <a:p>
            <a:pPr lvl="4"/>
            <a:r>
              <a:rPr lang="es-ES" altLang="es-PY" smtClean="0"/>
              <a:t>Quinto nivel</a:t>
            </a:r>
            <a:endParaRPr lang="es-PY" alt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7CC6C6-8BEC-4B2E-9134-8134A1FBE143}" type="datetimeFigureOut">
              <a:rPr lang="es-PY"/>
              <a:pPr>
                <a:defRPr/>
              </a:pPr>
              <a:t>19/09/2018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9D859FD-277D-4A41-8D42-403B35BAC8D1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48" r:id="rId1"/>
    <p:sldLayoutId id="2147485249" r:id="rId2"/>
    <p:sldLayoutId id="2147485250" r:id="rId3"/>
    <p:sldLayoutId id="2147485251" r:id="rId4"/>
    <p:sldLayoutId id="2147485252" r:id="rId5"/>
    <p:sldLayoutId id="2147485253" r:id="rId6"/>
    <p:sldLayoutId id="2147485254" r:id="rId7"/>
    <p:sldLayoutId id="2147485255" r:id="rId8"/>
    <p:sldLayoutId id="2147485256" r:id="rId9"/>
    <p:sldLayoutId id="2147485257" r:id="rId10"/>
    <p:sldLayoutId id="2147485258" r:id="rId11"/>
    <p:sldLayoutId id="214748525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chart" Target="../charts/chart1.x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2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.png"/><Relationship Id="rId5" Type="http://schemas.openxmlformats.org/officeDocument/2006/relationships/chart" Target="../charts/chart4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0" y="5805488"/>
            <a:ext cx="9153525" cy="10525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PY" sz="3600" b="1" dirty="0"/>
              <a:t>PROYECTO DE PRESUPUESTO EJERCICIO FISCAL </a:t>
            </a:r>
            <a:r>
              <a:rPr lang="es-PY" sz="3600" b="1" dirty="0" smtClean="0"/>
              <a:t>2019</a:t>
            </a:r>
            <a:endParaRPr lang="es-PY" sz="3600" b="1" dirty="0"/>
          </a:p>
        </p:txBody>
      </p:sp>
      <p:graphicFrame>
        <p:nvGraphicFramePr>
          <p:cNvPr id="16387" name="3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957616"/>
              </p:ext>
            </p:extLst>
          </p:nvPr>
        </p:nvGraphicFramePr>
        <p:xfrm>
          <a:off x="741363" y="1008112"/>
          <a:ext cx="7267575" cy="4511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06" name="Imagen" r:id="rId4" imgW="4191000" imgH="5155692" progId="Word.Picture.8">
                  <p:embed/>
                </p:oleObj>
              </mc:Choice>
              <mc:Fallback>
                <p:oleObj name="Imagen" r:id="rId4" imgW="4191000" imgH="5155692" progId="Word.Picture.8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8000" contrast="-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1008112"/>
                        <a:ext cx="7267575" cy="451162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07" name="Documento" r:id="rId6" imgW="1411224" imgH="1606296" progId="">
                  <p:embed/>
                </p:oleObj>
              </mc:Choice>
              <mc:Fallback>
                <p:oleObj name="Documento" r:id="rId6" imgW="1411224" imgH="1606296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3" y="0"/>
            <a:ext cx="86409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17932"/>
              </p:ext>
            </p:extLst>
          </p:nvPr>
        </p:nvGraphicFramePr>
        <p:xfrm>
          <a:off x="179388" y="909638"/>
          <a:ext cx="8713787" cy="5472115"/>
        </p:xfrm>
        <a:graphic>
          <a:graphicData uri="http://schemas.openxmlformats.org/drawingml/2006/table">
            <a:tbl>
              <a:tblPr/>
              <a:tblGrid>
                <a:gridCol w="8188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4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2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49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6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96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7737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10 RECURSOS DEL TESORO 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4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1.372.609.522.378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1.417.440.436.029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44.830.913.651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63.510.029.102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64.573.094.458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1.063.065.356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106.642.495.377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108.201.228.679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1.558.733.302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91.934.354.676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74.942.347.095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-16.992.007.581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-18,48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5.853.913.795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5.814.667.144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-39.246.651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18.084.962.294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13.190.005.809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-4.894.956.485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-27,07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952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1.658.635.277.622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1.684.161.779.214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25.526.501.592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9531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08" name="Documento" r:id="rId4" imgW="1411224" imgH="1606296" progId="">
                  <p:embed/>
                </p:oleObj>
              </mc:Choice>
              <mc:Fallback>
                <p:oleObj name="Documento" r:id="rId4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32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316913" y="6524625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9" name="6 Pentágono"/>
          <p:cNvSpPr/>
          <p:nvPr/>
        </p:nvSpPr>
        <p:spPr>
          <a:xfrm>
            <a:off x="179389" y="4293096"/>
            <a:ext cx="5040683" cy="1440160"/>
          </a:xfrm>
          <a:prstGeom prst="homePlate">
            <a:avLst>
              <a:gd name="adj" fmla="val 2048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 800,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DESTINADO PARA PAGO DE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INDEMNIZACIONES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INVALIDEZ O BAJA DEL PERSONAL EN ACTOS DE SERVICIO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BECAS POR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CURSOS DE CAPACITACION (38 PERSONAL EN EL EXTERIOR Y 75 EN INSTITUCIONES NACIONALES DE CAPACITACION)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 </a:t>
            </a:r>
            <a:endParaRPr lang="es-ES" sz="1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83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341869"/>
              </p:ext>
            </p:extLst>
          </p:nvPr>
        </p:nvGraphicFramePr>
        <p:xfrm>
          <a:off x="179388" y="909638"/>
          <a:ext cx="8713787" cy="5472115"/>
        </p:xfrm>
        <a:graphic>
          <a:graphicData uri="http://schemas.openxmlformats.org/drawingml/2006/table">
            <a:tbl>
              <a:tblPr/>
              <a:tblGrid>
                <a:gridCol w="8188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4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2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49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6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96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7737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10 RECURSOS DEL TESORO 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4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1.372.609.522.378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1.417.440.436.029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44.830.913.651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63.510.029.102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64.573.094.458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1.063.065.356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106.642.495.377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108.201.228.679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1.558.733.302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91.934.354.676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74.942.347.095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-16.992.007.581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-18,48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5.853.913.795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5.814.667.144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-39.246.651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18.084.962.294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13.190.005.809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-4.894.956.485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-27,07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952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1.658.635.277.622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1.684.161.779.214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25.526.501.592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9531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25" name="Documento" r:id="rId4" imgW="1411224" imgH="1606296" progId="">
                  <p:embed/>
                </p:oleObj>
              </mc:Choice>
              <mc:Fallback>
                <p:oleObj name="Documento" r:id="rId4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32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316913" y="6524625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8" name="6 Pentágono"/>
          <p:cNvSpPr/>
          <p:nvPr/>
        </p:nvSpPr>
        <p:spPr>
          <a:xfrm>
            <a:off x="190500" y="4941168"/>
            <a:ext cx="5029572" cy="792088"/>
          </a:xfrm>
          <a:prstGeom prst="homePlate">
            <a:avLst>
              <a:gd name="adj" fmla="val 2048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PAGO DE IMPUESTOS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DESPACHOS ADUANEROS, TASAS MUNICIPALES,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JUDICIALES 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GASTOS RESERVADOS</a:t>
            </a:r>
            <a:endParaRPr lang="es-ES" sz="1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11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237032"/>
              </p:ext>
            </p:extLst>
          </p:nvPr>
        </p:nvGraphicFramePr>
        <p:xfrm>
          <a:off x="179388" y="909638"/>
          <a:ext cx="8713787" cy="5472115"/>
        </p:xfrm>
        <a:graphic>
          <a:graphicData uri="http://schemas.openxmlformats.org/drawingml/2006/table">
            <a:tbl>
              <a:tblPr/>
              <a:tblGrid>
                <a:gridCol w="8188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4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2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49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6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96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7737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10 RECURSOS DEL TESORO 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4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1.372.609.522.378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1.417.440.436.029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44.830.913.651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63.510.029.102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64.573.094.458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1.063.065.356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106.642.495.377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108.201.228.679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1.558.733.302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91.934.354.676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74.942.347.095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-16.992.007.581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-18,48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5.853.913.795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5.814.667.144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-39.246.651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18.084.962.294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13.190.005.809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-4.894.956.485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-27,07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952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1.658.635.277.622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1.684.161.779.214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25.526.501.592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9531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94" name="Documento" r:id="rId4" imgW="1411224" imgH="1606296" progId="">
                  <p:embed/>
                </p:oleObj>
              </mc:Choice>
              <mc:Fallback>
                <p:oleObj name="Documento" r:id="rId4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32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316913" y="6524625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7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31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189482"/>
              </p:ext>
            </p:extLst>
          </p:nvPr>
        </p:nvGraphicFramePr>
        <p:xfrm>
          <a:off x="250825" y="1123950"/>
          <a:ext cx="8497888" cy="5186363"/>
        </p:xfrm>
        <a:graphic>
          <a:graphicData uri="http://schemas.openxmlformats.org/drawingml/2006/table">
            <a:tbl>
              <a:tblPr/>
              <a:tblGrid>
                <a:gridCol w="798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3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0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573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30 RECURSOS INSTITUCIONALES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18.754.140.684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17.023.178.218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-1.730.962.466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11.074.898.840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12.147.475.254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1.072.576.414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23.273.235.925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22.746.188.705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-527.047.220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19.145.259.851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11.238.877.321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-7.906.382.530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-41,30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2.772.666.645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4.939.314.674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2.166.648.029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7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88.467.049.663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89.253.534.172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786.484.509,00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7 Pentágono"/>
          <p:cNvSpPr/>
          <p:nvPr/>
        </p:nvSpPr>
        <p:spPr>
          <a:xfrm>
            <a:off x="179388" y="1700808"/>
            <a:ext cx="4896667" cy="1296144"/>
          </a:xfrm>
          <a:prstGeom prst="homePlate">
            <a:avLst>
              <a:gd name="adj" fmla="val 204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PAGO DE PERSONAL </a:t>
            </a:r>
            <a:r>
              <a:rPr lang="es-ES" sz="1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CONTRATADO DE </a:t>
            </a:r>
            <a:r>
              <a:rPr lang="es-ES" sz="1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UNIDADES Y GRATIFICACION POR  SERVICIOS ESPECIALES A PERSONAL QUE PRESTA SERVICIO BAJO MANDATO DE LA ONU.</a:t>
            </a:r>
            <a:endParaRPr lang="es-ES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03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4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430998"/>
              </p:ext>
            </p:extLst>
          </p:nvPr>
        </p:nvGraphicFramePr>
        <p:xfrm>
          <a:off x="250825" y="1123950"/>
          <a:ext cx="8497888" cy="5186363"/>
        </p:xfrm>
        <a:graphic>
          <a:graphicData uri="http://schemas.openxmlformats.org/drawingml/2006/table">
            <a:tbl>
              <a:tblPr/>
              <a:tblGrid>
                <a:gridCol w="798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3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0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573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30 RECURSOS INSTITUCIONALES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18.754.140.684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17.023.178.218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-1.730.962.466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11.074.898.840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12.147.475.254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1.072.576.414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23.273.235.925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22.746.188.705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-527.047.220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19.145.259.851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11.238.877.321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-7.906.382.530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-41,30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2.772.666.645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4.939.314.674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2.166.648.029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7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88.467.049.663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89.253.534.172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786.484.509,00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7 Pentágono"/>
          <p:cNvSpPr/>
          <p:nvPr/>
        </p:nvSpPr>
        <p:spPr>
          <a:xfrm>
            <a:off x="158999" y="2348880"/>
            <a:ext cx="4896667" cy="1296144"/>
          </a:xfrm>
          <a:prstGeom prst="homePlate">
            <a:avLst>
              <a:gd name="adj" fmla="val 204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200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ES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EL MANTENIMIENTO Y REPARACION DE LAS INSTALACIONES EDILICIAS, DEL PARQUE AUTOMOTOR Y EQUIPOS EN GENERAL</a:t>
            </a:r>
            <a:endParaRPr lang="es-ES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10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48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657291"/>
              </p:ext>
            </p:extLst>
          </p:nvPr>
        </p:nvGraphicFramePr>
        <p:xfrm>
          <a:off x="250825" y="1123950"/>
          <a:ext cx="8497888" cy="5186363"/>
        </p:xfrm>
        <a:graphic>
          <a:graphicData uri="http://schemas.openxmlformats.org/drawingml/2006/table">
            <a:tbl>
              <a:tblPr/>
              <a:tblGrid>
                <a:gridCol w="798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3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0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573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30 RECURSOS INSTITUCIONALES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18.754.140.684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17.023.178.218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-1.730.962.466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11.074.898.840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12.147.475.254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1.072.576.414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23.273.235.925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22.746.188.705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-527.047.220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19.145.259.851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11.238.877.321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-7.906.382.530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-41,30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2.772.666.645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4.939.314.674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2.166.648.029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7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88.467.049.663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89.253.534.172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786.484.509,00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7 Pentágono"/>
          <p:cNvSpPr/>
          <p:nvPr/>
        </p:nvSpPr>
        <p:spPr>
          <a:xfrm>
            <a:off x="188037" y="2852936"/>
            <a:ext cx="4896667" cy="1440160"/>
          </a:xfrm>
          <a:prstGeom prst="homePlate">
            <a:avLst>
              <a:gd name="adj" fmla="val 204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ES PARA MANTENER LA OPERATIVIDAD DE LAS UNIDADES MILITARES CON LA ADQUISICION DE BIENES DE CONSUMO (PRODUCTOS ALIMENTICIOS, VESTUARIOS, COMBUSTIBLES, UTILES DE OFICINA, ELEMENTOS DE LIMPIEZA,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REPUESTOS, MUNICIONES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OTROS).</a:t>
            </a:r>
          </a:p>
          <a:p>
            <a:pPr algn="just" eaLnBrk="1" hangingPunct="1">
              <a:defRPr/>
            </a:pP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77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73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010923"/>
              </p:ext>
            </p:extLst>
          </p:nvPr>
        </p:nvGraphicFramePr>
        <p:xfrm>
          <a:off x="250825" y="1123950"/>
          <a:ext cx="8497888" cy="5186363"/>
        </p:xfrm>
        <a:graphic>
          <a:graphicData uri="http://schemas.openxmlformats.org/drawingml/2006/table">
            <a:tbl>
              <a:tblPr/>
              <a:tblGrid>
                <a:gridCol w="798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3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0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573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30 RECURSOS INSTITUCIONALES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18.754.140.684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17.023.178.218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-1.730.962.466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11.074.898.840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12.147.475.254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1.072.576.414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23.273.235.925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22.746.188.705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-527.047.220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19.145.259.851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11.238.877.321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-7.906.382.530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-41,30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2.772.666.645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4.939.314.674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2.166.648.029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7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88.467.049.663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89.253.534.172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786.484.509,00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7 Pentágono"/>
          <p:cNvSpPr/>
          <p:nvPr/>
        </p:nvSpPr>
        <p:spPr>
          <a:xfrm>
            <a:off x="188037" y="3356992"/>
            <a:ext cx="4896667" cy="1296144"/>
          </a:xfrm>
          <a:prstGeom prst="homePlate">
            <a:avLst>
              <a:gd name="adj" fmla="val 204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4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00, PARA  COMPRA DE EXPLOSIVOS Y MATERIA PRIMA PARA ELABORACION DE CARTUCHOS </a:t>
            </a:r>
            <a:endParaRPr lang="es-ES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4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97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010923"/>
              </p:ext>
            </p:extLst>
          </p:nvPr>
        </p:nvGraphicFramePr>
        <p:xfrm>
          <a:off x="250825" y="1123950"/>
          <a:ext cx="8497888" cy="5186363"/>
        </p:xfrm>
        <a:graphic>
          <a:graphicData uri="http://schemas.openxmlformats.org/drawingml/2006/table">
            <a:tbl>
              <a:tblPr/>
              <a:tblGrid>
                <a:gridCol w="798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3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0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573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30 RECURSOS INSTITUCIONALES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18.754.140.684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17.023.178.218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-1.730.962.466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11.074.898.840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12.147.475.254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1.072.576.414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23.273.235.925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22.746.188.705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-527.047.220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19.145.259.851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11.238.877.321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-7.906.382.530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-41,30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2.772.666.645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4.939.314.674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2.166.648.029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7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88.467.049.663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89.253.534.172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786.484.509,00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7 Pentágono"/>
          <p:cNvSpPr/>
          <p:nvPr/>
        </p:nvSpPr>
        <p:spPr>
          <a:xfrm>
            <a:off x="188037" y="3861048"/>
            <a:ext cx="4896667" cy="1296144"/>
          </a:xfrm>
          <a:prstGeom prst="homePlate">
            <a:avLst>
              <a:gd name="adj" fmla="val 204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5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COMPRA DE MAQUINARIAS, EQUIPOS DE OFICINA Y OBRAS 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MEJORAR LA INFRAESTRUCTURA DE LAS UNIDADES.</a:t>
            </a:r>
          </a:p>
          <a:p>
            <a:pPr algn="just" eaLnBrk="1" hangingPunct="1">
              <a:defRPr/>
            </a:pP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4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21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010923"/>
              </p:ext>
            </p:extLst>
          </p:nvPr>
        </p:nvGraphicFramePr>
        <p:xfrm>
          <a:off x="250825" y="1123950"/>
          <a:ext cx="8497888" cy="5186363"/>
        </p:xfrm>
        <a:graphic>
          <a:graphicData uri="http://schemas.openxmlformats.org/drawingml/2006/table">
            <a:tbl>
              <a:tblPr/>
              <a:tblGrid>
                <a:gridCol w="798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3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0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573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30 RECURSOS INSTITUCIONALES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18.754.140.684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17.023.178.218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-1.730.962.466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11.074.898.840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12.147.475.254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1.072.576.414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23.273.235.925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22.746.188.705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-527.047.220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19.145.259.851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11.238.877.321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-7.906.382.530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-41,30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2.772.666.645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4.939.314.674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2.166.648.029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7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88.467.049.663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89.253.534.172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786.484.509,00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7 Pentágono"/>
          <p:cNvSpPr/>
          <p:nvPr/>
        </p:nvSpPr>
        <p:spPr>
          <a:xfrm>
            <a:off x="188035" y="4653136"/>
            <a:ext cx="4896667" cy="1080120"/>
          </a:xfrm>
          <a:prstGeom prst="homePlate">
            <a:avLst>
              <a:gd name="adj" fmla="val 204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8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ESTA DESTINADO PARA EL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PAGO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INDEMNIZACION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BECAS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CURSOS DE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CAPACITACION.</a:t>
            </a:r>
            <a:endParaRPr lang="es-ES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4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47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010923"/>
              </p:ext>
            </p:extLst>
          </p:nvPr>
        </p:nvGraphicFramePr>
        <p:xfrm>
          <a:off x="250825" y="1123950"/>
          <a:ext cx="8497888" cy="5186363"/>
        </p:xfrm>
        <a:graphic>
          <a:graphicData uri="http://schemas.openxmlformats.org/drawingml/2006/table">
            <a:tbl>
              <a:tblPr/>
              <a:tblGrid>
                <a:gridCol w="798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3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0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573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30 RECURSOS INSTITUCIONALES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18.754.140.684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17.023.178.218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-1.730.962.466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11.074.898.840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12.147.475.254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1.072.576.414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23.273.235.925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22.746.188.705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-527.047.220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19.145.259.851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11.238.877.321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-7.906.382.530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-41,30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2.772.666.645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4.939.314.674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2.166.648.029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7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88.467.049.663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89.253.534.172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786.484.509,00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7 Pentágono"/>
          <p:cNvSpPr/>
          <p:nvPr/>
        </p:nvSpPr>
        <p:spPr>
          <a:xfrm>
            <a:off x="188036" y="5301207"/>
            <a:ext cx="4896667" cy="936105"/>
          </a:xfrm>
          <a:prstGeom prst="homePlate">
            <a:avLst>
              <a:gd name="adj" fmla="val 204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9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PAGO DE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IMPUESTOS, DESPACHOS ADUANEROS, TASAS MUNICIPALES,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JUDICIALES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GASTOS RESERVADOS</a:t>
            </a:r>
            <a:endParaRPr lang="es-ES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4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Object 12"/>
          <p:cNvGraphicFramePr>
            <a:graphicFrameLocks noChangeAspect="1"/>
          </p:cNvGraphicFramePr>
          <p:nvPr/>
        </p:nvGraphicFramePr>
        <p:xfrm>
          <a:off x="8001000" y="5238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1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38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PROYECTO DE PRESUPUESTO 2018</a:t>
            </a:r>
          </a:p>
        </p:txBody>
      </p:sp>
      <p:sp>
        <p:nvSpPr>
          <p:cNvPr id="7" name="1 CuadroTexto"/>
          <p:cNvSpPr txBox="1">
            <a:spLocks noChangeArrowheads="1"/>
          </p:cNvSpPr>
          <p:nvPr/>
        </p:nvSpPr>
        <p:spPr bwMode="auto">
          <a:xfrm>
            <a:off x="1214437" y="38467"/>
            <a:ext cx="6715125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EVOLUCION DEL PRESUPUESTO DE LA </a:t>
            </a:r>
          </a:p>
          <a:p>
            <a:pPr algn="ctr" eaLnBrk="1" hangingPunct="1"/>
            <a:r>
              <a:rPr lang="es-ES" altLang="es-PY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FF AA DE LOS ULTIMOS </a:t>
            </a:r>
            <a:r>
              <a:rPr lang="es-ES" altLang="es-PY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s-ES" altLang="es-PY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AÑOS</a:t>
            </a:r>
            <a:endParaRPr lang="es-ES" altLang="es-PY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929002"/>
              </p:ext>
            </p:extLst>
          </p:nvPr>
        </p:nvGraphicFramePr>
        <p:xfrm>
          <a:off x="71438" y="1052736"/>
          <a:ext cx="8965059" cy="1271221"/>
        </p:xfrm>
        <a:graphic>
          <a:graphicData uri="http://schemas.openxmlformats.org/drawingml/2006/table">
            <a:tbl>
              <a:tblPr/>
              <a:tblGrid>
                <a:gridCol w="1112429"/>
                <a:gridCol w="965564"/>
                <a:gridCol w="965564"/>
                <a:gridCol w="949940"/>
                <a:gridCol w="965564"/>
                <a:gridCol w="965564"/>
                <a:gridCol w="965564"/>
                <a:gridCol w="1012437"/>
                <a:gridCol w="1062433"/>
              </a:tblGrid>
              <a:tr h="2867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DETALLE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2013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2014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2015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2016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2017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2018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4481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GASTOS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203.941.465.504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162.509.546.230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166.963.982.251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185.636.658.430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169.478.949.199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161.411.003.147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188.076.177.052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220.710.206.659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INVERSION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344.045.067.000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293.327.995.702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149.993.340.071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225.649.853.589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115.956.403.923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125.438.178.183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106.578.747.962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84.713.519.502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0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547.986.532.504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455.837.541.932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316.957.322.322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411.286.512.019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285.435.353.122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286.849.181.330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294.654.925.014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305.423.726.161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242930"/>
              </p:ext>
            </p:extLst>
          </p:nvPr>
        </p:nvGraphicFramePr>
        <p:xfrm>
          <a:off x="251520" y="2420888"/>
          <a:ext cx="8712967" cy="4141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35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31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28555"/>
              </p:ext>
            </p:extLst>
          </p:nvPr>
        </p:nvGraphicFramePr>
        <p:xfrm>
          <a:off x="250825" y="1123950"/>
          <a:ext cx="8497888" cy="5186363"/>
        </p:xfrm>
        <a:graphic>
          <a:graphicData uri="http://schemas.openxmlformats.org/drawingml/2006/table">
            <a:tbl>
              <a:tblPr/>
              <a:tblGrid>
                <a:gridCol w="798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3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0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573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30 RECURSOS INSTITUCIONALES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18.754.140.684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17.023.178.218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-1.730.962.466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11.074.898.840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12.147.475.254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1.072.576.414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0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23.273.235.925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22.746.188.705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-527.047.220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19.145.259.851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11.238.877.321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-7.906.382.530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-41,30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5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2.772.666.645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4.939.314.674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2.166.648.029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7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88.467.049.663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89.253.534.172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786.484.509,00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7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1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 bwMode="auto">
          <a:xfrm>
            <a:off x="1115615" y="115888"/>
            <a:ext cx="6813947" cy="7858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PY" sz="1700" b="1" dirty="0">
                <a:solidFill>
                  <a:schemeClr val="tx1"/>
                </a:solidFill>
              </a:rPr>
              <a:t>PORCENTAJE DE DISTRIBUCION DEL PROYECTO DE PRESUPUESTO </a:t>
            </a:r>
            <a:r>
              <a:rPr lang="es-PY" sz="1700" b="1" dirty="0" smtClean="0">
                <a:solidFill>
                  <a:schemeClr val="tx1"/>
                </a:solidFill>
              </a:rPr>
              <a:t>2019</a:t>
            </a:r>
          </a:p>
          <a:p>
            <a:pPr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PY" sz="1700" b="1" dirty="0" smtClean="0">
                <a:solidFill>
                  <a:schemeClr val="tx1"/>
                </a:solidFill>
              </a:rPr>
              <a:t>FF 10  y FF 30 </a:t>
            </a:r>
            <a:endParaRPr lang="es-PY" sz="1700" b="1" dirty="0">
              <a:solidFill>
                <a:schemeClr val="tx1"/>
              </a:solidFill>
            </a:endParaRPr>
          </a:p>
        </p:txBody>
      </p:sp>
      <p:graphicFrame>
        <p:nvGraphicFramePr>
          <p:cNvPr id="27652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35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8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536111"/>
              </p:ext>
            </p:extLst>
          </p:nvPr>
        </p:nvGraphicFramePr>
        <p:xfrm>
          <a:off x="705124" y="1160883"/>
          <a:ext cx="7827689" cy="5697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966090"/>
              </p:ext>
            </p:extLst>
          </p:nvPr>
        </p:nvGraphicFramePr>
        <p:xfrm>
          <a:off x="928687" y="1423986"/>
          <a:ext cx="7388225" cy="5029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60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46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60" name="Documento" r:id="rId3" imgW="1411224" imgH="1606296" progId="Word.Document.8">
                  <p:embed/>
                </p:oleObj>
              </mc:Choice>
              <mc:Fallback>
                <p:oleObj name="Documento" r:id="rId3" imgW="1411224" imgH="16062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Rectángulo"/>
          <p:cNvSpPr/>
          <p:nvPr/>
        </p:nvSpPr>
        <p:spPr>
          <a:xfrm>
            <a:off x="8316913" y="6453188"/>
            <a:ext cx="431800" cy="36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PROYECTOS DE EJECUCION DEL PRESUPUESTO DE INVERSION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005739"/>
              </p:ext>
            </p:extLst>
          </p:nvPr>
        </p:nvGraphicFramePr>
        <p:xfrm>
          <a:off x="143508" y="1052736"/>
          <a:ext cx="8856984" cy="5557628"/>
        </p:xfrm>
        <a:graphic>
          <a:graphicData uri="http://schemas.openxmlformats.org/drawingml/2006/table">
            <a:tbl>
              <a:tblPr/>
              <a:tblGrid>
                <a:gridCol w="7051191"/>
                <a:gridCol w="1805793"/>
              </a:tblGrid>
              <a:tr h="41837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 </a:t>
                      </a:r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GRUPO DEL GASTO 520 CONSTRUCCIONES</a:t>
                      </a:r>
                    </a:p>
                  </a:txBody>
                  <a:tcPr marL="9525" marR="9525" marT="95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445726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itchFamily="2" charset="2"/>
                        <a:buChar char="Ø"/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Construcción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la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tercera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etapa de obras de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Arroyito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(polvorines, casetas de seguridad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hangar y helipuerto para helicópteros )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4.786.333.958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itchFamily="2" charset="2"/>
                        <a:buChar char="Ø"/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Construcción de la segunda etapa del salón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auditorio y aulas para la Escuela de Pilotaje de la Fuerza Aérea en el Grupo Aéreo de Instrucción (Ciudad de Concepción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 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itchFamily="2" charset="2"/>
                        <a:buChar char="Ø"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Construcción de Pabellón  de Sub Oficiales del Comando Logístico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3.900.000.000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itchFamily="2" charset="2"/>
                        <a:buChar char="Ø"/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Construcción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la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2da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Etapa de la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Escuela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Sub Oficiales de la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Armada.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285750" marR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Construcción de aulas para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Escuela de formación de Sub Oficiales de la Fuerza Aérea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538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itchFamily="2" charset="2"/>
                        <a:buChar char="Ø"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Obras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mejoramiento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los Destacamentos Militares del Chaco Paraguayo.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3.879.109.947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839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itchFamily="2" charset="2"/>
                        <a:buChar char="Ø"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Primera  etapa de obras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construcción, remodelación y equipamiento de la Academia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Militar Francisco Solano Lopez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5.000.000.000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31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DEL PROYECTO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29.355.443.905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04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46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82" name="Documento" r:id="rId3" imgW="1411224" imgH="1606296" progId="Word.Document.8">
                  <p:embed/>
                </p:oleObj>
              </mc:Choice>
              <mc:Fallback>
                <p:oleObj name="Documento" r:id="rId3" imgW="1411224" imgH="16062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Rectángulo"/>
          <p:cNvSpPr/>
          <p:nvPr/>
        </p:nvSpPr>
        <p:spPr>
          <a:xfrm>
            <a:off x="8316913" y="6453188"/>
            <a:ext cx="431800" cy="36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551982"/>
              </p:ext>
            </p:extLst>
          </p:nvPr>
        </p:nvGraphicFramePr>
        <p:xfrm>
          <a:off x="123130" y="1124744"/>
          <a:ext cx="8841358" cy="2376264"/>
        </p:xfrm>
        <a:graphic>
          <a:graphicData uri="http://schemas.openxmlformats.org/drawingml/2006/table">
            <a:tbl>
              <a:tblPr/>
              <a:tblGrid>
                <a:gridCol w="6895095">
                  <a:extLst>
                    <a:ext uri="{9D8B030D-6E8A-4147-A177-3AD203B41FA5}">
                      <a16:colId xmlns="" xmlns:a16="http://schemas.microsoft.com/office/drawing/2014/main" val="1222693501"/>
                    </a:ext>
                  </a:extLst>
                </a:gridCol>
                <a:gridCol w="1946263">
                  <a:extLst>
                    <a:ext uri="{9D8B030D-6E8A-4147-A177-3AD203B41FA5}">
                      <a16:colId xmlns="" xmlns:a16="http://schemas.microsoft.com/office/drawing/2014/main" val="2091049524"/>
                    </a:ext>
                  </a:extLst>
                </a:gridCol>
              </a:tblGrid>
              <a:tr h="297033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SUB GRUPO DEL GASTO 530 ADQUISICION DE MAQUINARIAS,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55143656"/>
                  </a:ext>
                </a:extLst>
              </a:tr>
              <a:tr h="297033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EQUIPOS Y HERRAMIENTAS EN GRAL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60973692"/>
                  </a:ext>
                </a:extLst>
              </a:tr>
              <a:tr h="17821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Adquisición 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equipos de campañas (módulos rodantes de cocina , baños y lavanderías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móvil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), motor generador,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equipos de comunicaciones, tractores y maquinarias de limpieza, 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equipos de imprentas digital,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 herramientas  en general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(fortalecimiento de los talleres)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es-E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13.231.445.178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9132581"/>
                  </a:ext>
                </a:extLst>
              </a:tr>
            </a:tbl>
          </a:graphicData>
        </a:graphic>
      </p:graphicFrame>
      <p:graphicFrame>
        <p:nvGraphicFramePr>
          <p:cNvPr id="9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239245"/>
              </p:ext>
            </p:extLst>
          </p:nvPr>
        </p:nvGraphicFramePr>
        <p:xfrm>
          <a:off x="179512" y="4077072"/>
          <a:ext cx="8784975" cy="1799654"/>
        </p:xfrm>
        <a:graphic>
          <a:graphicData uri="http://schemas.openxmlformats.org/drawingml/2006/table">
            <a:tbl>
              <a:tblPr/>
              <a:tblGrid>
                <a:gridCol w="6833223">
                  <a:extLst>
                    <a:ext uri="{9D8B030D-6E8A-4147-A177-3AD203B41FA5}">
                      <a16:colId xmlns="" xmlns:a16="http://schemas.microsoft.com/office/drawing/2014/main" val="4136135710"/>
                    </a:ext>
                  </a:extLst>
                </a:gridCol>
                <a:gridCol w="1951752">
                  <a:extLst>
                    <a:ext uri="{9D8B030D-6E8A-4147-A177-3AD203B41FA5}">
                      <a16:colId xmlns="" xmlns:a16="http://schemas.microsoft.com/office/drawing/2014/main" val="867820390"/>
                    </a:ext>
                  </a:extLst>
                </a:gridCol>
              </a:tblGrid>
              <a:tr h="651469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SUB GRUPO DEL GASTO 540 ADQUISICION DE EQUIPOS DE OFICINA Y COMPUTACION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4654042"/>
                  </a:ext>
                </a:extLst>
              </a:tr>
              <a:tr h="1148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Adquisición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muebles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electrodomésticos en general y equipos informáticos para las nuevas instalaciones a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ser construidas.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7.820.112.840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34905661"/>
                  </a:ext>
                </a:extLst>
              </a:tr>
            </a:tbl>
          </a:graphicData>
        </a:graphic>
      </p:graphicFrame>
      <p:sp>
        <p:nvSpPr>
          <p:cNvPr id="10" name="1 CuadroTexto"/>
          <p:cNvSpPr txBox="1">
            <a:spLocks noChangeArrowheads="1"/>
          </p:cNvSpPr>
          <p:nvPr/>
        </p:nvSpPr>
        <p:spPr bwMode="auto">
          <a:xfrm>
            <a:off x="1259632" y="139009"/>
            <a:ext cx="6499101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PROYECTOS DE EJECUCION DEL PRESUPUESTO DE INVERSION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7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46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05" name="Documento" r:id="rId3" imgW="1411224" imgH="1606296" progId="Word.Document.8">
                  <p:embed/>
                </p:oleObj>
              </mc:Choice>
              <mc:Fallback>
                <p:oleObj name="Documento" r:id="rId3" imgW="1411224" imgH="16062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Rectángulo"/>
          <p:cNvSpPr/>
          <p:nvPr/>
        </p:nvSpPr>
        <p:spPr>
          <a:xfrm>
            <a:off x="8316913" y="6453188"/>
            <a:ext cx="431800" cy="36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521948"/>
              </p:ext>
            </p:extLst>
          </p:nvPr>
        </p:nvGraphicFramePr>
        <p:xfrm>
          <a:off x="186258" y="1124744"/>
          <a:ext cx="8771484" cy="2291009"/>
        </p:xfrm>
        <a:graphic>
          <a:graphicData uri="http://schemas.openxmlformats.org/drawingml/2006/table">
            <a:tbl>
              <a:tblPr/>
              <a:tblGrid>
                <a:gridCol w="6822730">
                  <a:extLst>
                    <a:ext uri="{9D8B030D-6E8A-4147-A177-3AD203B41FA5}">
                      <a16:colId xmlns="" xmlns:a16="http://schemas.microsoft.com/office/drawing/2014/main" val="504305344"/>
                    </a:ext>
                  </a:extLst>
                </a:gridCol>
                <a:gridCol w="1948754">
                  <a:extLst>
                    <a:ext uri="{9D8B030D-6E8A-4147-A177-3AD203B41FA5}">
                      <a16:colId xmlns="" xmlns:a16="http://schemas.microsoft.com/office/drawing/2014/main" val="1932985964"/>
                    </a:ext>
                  </a:extLst>
                </a:gridCol>
              </a:tblGrid>
              <a:tr h="444973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SUB GRUPO DEL GASTO 550 ADQUISICION DE EQUIPOS MILITARES Y DE SEGURIDAD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54426586"/>
                  </a:ext>
                </a:extLst>
              </a:tr>
              <a:tr h="1846036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Adquisición repuestos mayores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y accesorios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para Aeronaves (Helicópteros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y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Aviones) y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 equipos militares y tecnológicos para las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Fuerzas Armadas.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41.456.763.086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21592023"/>
                  </a:ext>
                </a:extLst>
              </a:tr>
            </a:tbl>
          </a:graphicData>
        </a:graphic>
      </p:graphicFrame>
      <p:graphicFrame>
        <p:nvGraphicFramePr>
          <p:cNvPr id="11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771877"/>
              </p:ext>
            </p:extLst>
          </p:nvPr>
        </p:nvGraphicFramePr>
        <p:xfrm>
          <a:off x="179513" y="4149179"/>
          <a:ext cx="8784976" cy="1872109"/>
        </p:xfrm>
        <a:graphic>
          <a:graphicData uri="http://schemas.openxmlformats.org/drawingml/2006/table">
            <a:tbl>
              <a:tblPr/>
              <a:tblGrid>
                <a:gridCol w="6618826">
                  <a:extLst>
                    <a:ext uri="{9D8B030D-6E8A-4147-A177-3AD203B41FA5}">
                      <a16:colId xmlns="" xmlns:a16="http://schemas.microsoft.com/office/drawing/2014/main" val="3111367199"/>
                    </a:ext>
                  </a:extLst>
                </a:gridCol>
                <a:gridCol w="2166150">
                  <a:extLst>
                    <a:ext uri="{9D8B030D-6E8A-4147-A177-3AD203B41FA5}">
                      <a16:colId xmlns="" xmlns:a16="http://schemas.microsoft.com/office/drawing/2014/main" val="580048186"/>
                    </a:ext>
                  </a:extLst>
                </a:gridCol>
              </a:tblGrid>
              <a:tr h="606229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SUB GRUPO DEL GASTO 590 OTROS GASTOS DE </a:t>
                      </a:r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</a:t>
                      </a:r>
                    </a:p>
                    <a:p>
                      <a:pPr algn="ctr" rtl="0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 REPARACIONES MAYORES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53614252"/>
                  </a:ext>
                </a:extLst>
              </a:tr>
              <a:tr h="1265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Mantenimiento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y Reparaciones mayores de aeronaves,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reparaciones de bases navales, aéreas, y destacamentos del ejército.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6.096.942.70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11144650"/>
                  </a:ext>
                </a:extLst>
              </a:tr>
            </a:tbl>
          </a:graphicData>
        </a:graphic>
      </p:graphicFrame>
      <p:sp>
        <p:nvSpPr>
          <p:cNvPr id="9" name="1 CuadroTexto"/>
          <p:cNvSpPr txBox="1">
            <a:spLocks noChangeArrowheads="1"/>
          </p:cNvSpPr>
          <p:nvPr/>
        </p:nvSpPr>
        <p:spPr bwMode="auto">
          <a:xfrm>
            <a:off x="1331640" y="114296"/>
            <a:ext cx="6499101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PROYECTOS DE EJECUCION DEL PRESUPUESTO DE INVERSION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4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46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86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259632" y="142875"/>
            <a:ext cx="6741368" cy="10001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EJECUCION PRESUPUESTARIA AL </a:t>
            </a:r>
            <a:r>
              <a:rPr lang="es-E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31/08/2018</a:t>
            </a:r>
            <a:endParaRPr lang="es-E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FF 10</a:t>
            </a:r>
            <a:r>
              <a:rPr lang="es-E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REC. DEL TESORO Y </a:t>
            </a:r>
            <a:r>
              <a:rPr lang="es-E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FF 30 </a:t>
            </a:r>
            <a:r>
              <a:rPr lang="es-E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REC. INSTITUCIONALES</a:t>
            </a:r>
            <a:r>
              <a:rPr lang="es-ES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s-PY" sz="1200" b="1" i="1" dirty="0"/>
          </a:p>
        </p:txBody>
      </p:sp>
      <p:sp>
        <p:nvSpPr>
          <p:cNvPr id="6" name="5 Rectángulo"/>
          <p:cNvSpPr/>
          <p:nvPr/>
        </p:nvSpPr>
        <p:spPr>
          <a:xfrm>
            <a:off x="8316913" y="6453188"/>
            <a:ext cx="431800" cy="36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07150"/>
              </p:ext>
            </p:extLst>
          </p:nvPr>
        </p:nvGraphicFramePr>
        <p:xfrm>
          <a:off x="179513" y="1628798"/>
          <a:ext cx="8784974" cy="4824394"/>
        </p:xfrm>
        <a:graphic>
          <a:graphicData uri="http://schemas.openxmlformats.org/drawingml/2006/table">
            <a:tbl>
              <a:tblPr/>
              <a:tblGrid>
                <a:gridCol w="766524"/>
                <a:gridCol w="2885740"/>
                <a:gridCol w="2224424"/>
                <a:gridCol w="2062854"/>
                <a:gridCol w="845432"/>
              </a:tblGrid>
              <a:tr h="76014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GRUPO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PRESUPUESTO VIGENTE 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EJECUCION PRESUPUESTARIA 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 EJEC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202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SERVICIOS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1.391.363.663.062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840.632.062.964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60,42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SERVICIOS NO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74.584.927.942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42.287.928.820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56,70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BIENES DE CONSUMO E INSUMOS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129.915.731.302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70.148.490.711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BIENES DE CAMBIO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8.509.310.379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64,8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INVERSION FISICA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111.079.614.527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41.199.161.342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37,09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TRANSFERENCIAS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6.163.913.795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2.811.544.720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45,61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OTROS GASTOS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20.857.628.939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13.710.316.534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65,73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30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1.747.102.327.285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1.019.298.815.470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58,34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94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999"/>
            <a:ext cx="8229600" cy="1139825"/>
          </a:xfrm>
        </p:spPr>
        <p:txBody>
          <a:bodyPr/>
          <a:lstStyle/>
          <a:p>
            <a:r>
              <a:rPr lang="es-AR" b="1" dirty="0" smtClean="0">
                <a:solidFill>
                  <a:srgbClr val="00B050"/>
                </a:solidFill>
              </a:rPr>
              <a:t>SUMARIO</a:t>
            </a:r>
            <a:endParaRPr lang="en-US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8001000" y="5238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28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5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38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PY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PROYECTO DE PRESUPUESTO </a:t>
            </a:r>
            <a:r>
              <a:rPr kumimoji="0" lang="es-ES" altLang="es-PY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2019</a:t>
            </a:r>
            <a:endParaRPr kumimoji="0" lang="es-ES" altLang="es-PY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Marcador de texto 2"/>
          <p:cNvSpPr>
            <a:spLocks noGrp="1"/>
          </p:cNvSpPr>
          <p:nvPr>
            <p:ph type="body" sz="half" idx="1"/>
          </p:nvPr>
        </p:nvSpPr>
        <p:spPr>
          <a:xfrm>
            <a:off x="71438" y="1772816"/>
            <a:ext cx="9037066" cy="4495800"/>
          </a:xfrm>
        </p:spPr>
        <p:txBody>
          <a:bodyPr/>
          <a:lstStyle/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Presupuesto consolidado del Ministerio de Defensa Nacional FF-10 y FF-30.</a:t>
            </a:r>
          </a:p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Justificativa del Presupuesto por nivel de ejecución.</a:t>
            </a:r>
          </a:p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Proyectos de Ejecución del Presupuesto de Inversión</a:t>
            </a:r>
          </a:p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Ejecución Presupuestaria al 31 de agosto del 2018</a:t>
            </a:r>
            <a:endParaRPr lang="es-A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16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887491"/>
          </a:xfrm>
        </p:spPr>
        <p:txBody>
          <a:bodyPr/>
          <a:lstStyle/>
          <a:p>
            <a:r>
              <a:rPr lang="es-PY" sz="4800" b="1" dirty="0" smtClean="0">
                <a:solidFill>
                  <a:srgbClr val="00B050"/>
                </a:solidFill>
              </a:rPr>
              <a:t>OBJETIVO</a:t>
            </a:r>
            <a:r>
              <a:rPr lang="es-PY" b="1" dirty="0" smtClean="0"/>
              <a:t/>
            </a:r>
            <a:br>
              <a:rPr lang="es-PY" b="1" dirty="0" smtClean="0"/>
            </a:br>
            <a:r>
              <a:rPr lang="es-PY" b="1" dirty="0" smtClean="0">
                <a:solidFill>
                  <a:schemeClr val="tx2">
                    <a:lumMod val="75000"/>
                  </a:schemeClr>
                </a:solidFill>
              </a:rPr>
              <a:t>IDENTIFICAR LA JUSTIFICATIVA DEL PROYECTO DE PRESUPUESTO DEL MDN PARA EL EJERCICIO FISCAL 2019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8001000" y="5238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50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38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PY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PROYECTO DE PRESUPUESTO </a:t>
            </a:r>
            <a:r>
              <a:rPr kumimoji="0" lang="es-ES" altLang="es-PY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2019</a:t>
            </a:r>
            <a:endParaRPr kumimoji="0" lang="es-ES" altLang="es-PY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9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428750"/>
            <a:ext cx="7772400" cy="314325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5400" b="1" dirty="0"/>
              <a:t>MUCHAS GRACIAS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Object 12"/>
          <p:cNvGraphicFramePr>
            <a:graphicFrameLocks noChangeAspect="1"/>
          </p:cNvGraphicFramePr>
          <p:nvPr/>
        </p:nvGraphicFramePr>
        <p:xfrm>
          <a:off x="8001000" y="5238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8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38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PROYECTO DE PRESUPUESTO 2018</a:t>
            </a:r>
          </a:p>
        </p:txBody>
      </p:sp>
      <p:sp>
        <p:nvSpPr>
          <p:cNvPr id="7" name="1 CuadroTexto"/>
          <p:cNvSpPr txBox="1">
            <a:spLocks noChangeArrowheads="1"/>
          </p:cNvSpPr>
          <p:nvPr/>
        </p:nvSpPr>
        <p:spPr bwMode="auto">
          <a:xfrm>
            <a:off x="1214437" y="38467"/>
            <a:ext cx="6715125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EVOLUCION DEL PRESUPUESTO DE LA </a:t>
            </a:r>
          </a:p>
          <a:p>
            <a:pPr algn="ctr" eaLnBrk="1" hangingPunct="1"/>
            <a:r>
              <a:rPr lang="es-ES" altLang="es-PY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FF AA DE LOS ULTIMOS </a:t>
            </a:r>
            <a:r>
              <a:rPr lang="es-ES" altLang="es-PY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s-ES" altLang="es-PY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AÑOS</a:t>
            </a:r>
            <a:endParaRPr lang="es-ES" altLang="es-PY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346760"/>
              </p:ext>
            </p:extLst>
          </p:nvPr>
        </p:nvGraphicFramePr>
        <p:xfrm>
          <a:off x="71438" y="1052736"/>
          <a:ext cx="8965059" cy="1271221"/>
        </p:xfrm>
        <a:graphic>
          <a:graphicData uri="http://schemas.openxmlformats.org/drawingml/2006/table">
            <a:tbl>
              <a:tblPr/>
              <a:tblGrid>
                <a:gridCol w="1112429"/>
                <a:gridCol w="965564"/>
                <a:gridCol w="965564"/>
                <a:gridCol w="949940"/>
                <a:gridCol w="965564"/>
                <a:gridCol w="965564"/>
                <a:gridCol w="965564"/>
                <a:gridCol w="1012437"/>
                <a:gridCol w="1062433"/>
              </a:tblGrid>
              <a:tr h="2867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DETALLE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2013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2014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2015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2016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2017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2018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 2019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4481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GASTOS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203.941.465.504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162.509.546.230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166.963.982.251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185.636.658.430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169.478.949.199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161.411.003.147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188.076.177.052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220.710.206.659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INVERSION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344.045.067.000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293.327.995.702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149.993.340.071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225.649.853.589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115.956.403.923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125.438.178.183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106.578.747.962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84.713.519.502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0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547.986.532.504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455.837.541.932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316.957.322.322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411.286.512.019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285.435.353.122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286.849.181.330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294.654.925.014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305.423.726.161</a:t>
                      </a:r>
                    </a:p>
                  </a:txBody>
                  <a:tcPr marL="8620" marR="8620" marT="8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796380"/>
              </p:ext>
            </p:extLst>
          </p:nvPr>
        </p:nvGraphicFramePr>
        <p:xfrm>
          <a:off x="251520" y="2420888"/>
          <a:ext cx="8712967" cy="4141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39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887491"/>
          </a:xfrm>
        </p:spPr>
        <p:txBody>
          <a:bodyPr/>
          <a:lstStyle/>
          <a:p>
            <a:r>
              <a:rPr lang="es-PY" sz="4800" b="1" dirty="0" smtClean="0">
                <a:solidFill>
                  <a:srgbClr val="00B050"/>
                </a:solidFill>
              </a:rPr>
              <a:t>OBJETIVO</a:t>
            </a:r>
            <a:r>
              <a:rPr lang="es-PY" b="1" dirty="0" smtClean="0"/>
              <a:t/>
            </a:r>
            <a:br>
              <a:rPr lang="es-PY" b="1" dirty="0" smtClean="0"/>
            </a:br>
            <a:r>
              <a:rPr lang="es-PY" b="1" dirty="0" smtClean="0">
                <a:solidFill>
                  <a:schemeClr val="tx2">
                    <a:lumMod val="75000"/>
                  </a:schemeClr>
                </a:solidFill>
              </a:rPr>
              <a:t>IDENTIFICAR LA JUSTIFICATIVA DEL PROYECTO DE PRESUPUESTO DEL MDN PARA EL EJERCICIO FISCAL 2019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8001000" y="5238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80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18435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38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45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46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54" name="Documento" r:id="rId3" imgW="1411224" imgH="1606296" progId="Word.Document.8">
                  <p:embed/>
                </p:oleObj>
              </mc:Choice>
              <mc:Fallback>
                <p:oleObj name="Documento" r:id="rId3" imgW="1411224" imgH="16062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071563" y="142875"/>
            <a:ext cx="6929437" cy="7858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EJECUCION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PRESUPUESTARIA  DE LA FTC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296869"/>
              </p:ext>
            </p:extLst>
          </p:nvPr>
        </p:nvGraphicFramePr>
        <p:xfrm>
          <a:off x="71440" y="1196752"/>
          <a:ext cx="8965055" cy="3522360"/>
        </p:xfrm>
        <a:graphic>
          <a:graphicData uri="http://schemas.openxmlformats.org/drawingml/2006/table">
            <a:tbl>
              <a:tblPr/>
              <a:tblGrid>
                <a:gridCol w="663355"/>
                <a:gridCol w="2497339"/>
                <a:gridCol w="1547830"/>
                <a:gridCol w="1651886"/>
                <a:gridCol w="1629123"/>
                <a:gridCol w="975522"/>
              </a:tblGrid>
              <a:tr h="85507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GRUPO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DESCRIPCION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PRESUPUESTO VIGENTE 2018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EJECUCION PRESUPUESTO 2018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SALDO </a:t>
                      </a:r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PRESUPUESTARIO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 EJEC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2478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SERVICIOS PERSONALES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16.474.470.004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11.085.279.017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5.389.190.987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78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SERVICIOS NO PERSONALES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189.755.024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134.845.000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54.910.024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3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BIENES DE CONSUMO E INSUMOS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12.390.529.996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5.491.554.091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6.898.975.905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78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INVERSION FISICA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24.645.000.000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7.563.034.335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17.081.965.665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78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OTROS GASTOS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6.000.000.000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4.000.000.000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2.000.000.000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78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TOTAL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59.699.755.024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28.274.712.443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31.425.042.581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395536" y="5013176"/>
            <a:ext cx="8352928" cy="151216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Se transfirió GS. 3.394.284.976  al Programa 2-3-8 para compra de Sistema de  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      Conversión de Helicópteros UH-50/AS350.</a:t>
            </a:r>
          </a:p>
          <a:p>
            <a:pPr marL="285750" indent="-28575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Se transfirió Gs. 800.000.000 al Programa 2-3-8 para compra de camionetas      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      blindadas</a:t>
            </a:r>
          </a:p>
        </p:txBody>
      </p:sp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41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46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8" name="Documento" r:id="rId3" imgW="1411224" imgH="1606296" progId="Word.Document.8">
                  <p:embed/>
                </p:oleObj>
              </mc:Choice>
              <mc:Fallback>
                <p:oleObj name="Documento" r:id="rId3" imgW="1411224" imgH="16062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071563" y="142875"/>
            <a:ext cx="6929437" cy="7858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COMPARATIVO DE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PRESUPUESTO</a:t>
            </a:r>
          </a:p>
          <a:p>
            <a:pPr marL="0" marR="0" lvl="0" indent="0" algn="ctr" defTabSz="914400" rtl="0" eaLnBrk="0" fontAlgn="b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 LA FTC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387073"/>
              </p:ext>
            </p:extLst>
          </p:nvPr>
        </p:nvGraphicFramePr>
        <p:xfrm>
          <a:off x="71440" y="1196752"/>
          <a:ext cx="8749031" cy="4968553"/>
        </p:xfrm>
        <a:graphic>
          <a:graphicData uri="http://schemas.openxmlformats.org/drawingml/2006/table">
            <a:tbl>
              <a:tblPr/>
              <a:tblGrid>
                <a:gridCol w="726415"/>
                <a:gridCol w="2734740"/>
                <a:gridCol w="1694969"/>
                <a:gridCol w="1808917"/>
                <a:gridCol w="1783990"/>
              </a:tblGrid>
              <a:tr h="12061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GRUPO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DESCRIPCION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PRESUPUESTO </a:t>
                      </a:r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2018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PROYECTO </a:t>
                      </a:r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PRESUPUESTO </a:t>
                      </a:r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DIFERENCIA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991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SERVICIOS PERSONALES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16.474.470.004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21.291.999.981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4.817.529.977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1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SERVICIOS NO PERSONALES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1.839.040.000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1.176.000.000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-663.040.000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48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BIENES DE CONSUMO E INSUMOS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12.390.529.996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14.454.293.364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2.063.763.368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1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INVERSION FISICA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27.190.000.000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12.197.186.999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-14.992.813.001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1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900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OTROS GASTOS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6.000.000.000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6.000.000.000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18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TOTAL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63.894.040.000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55.119.480.344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-8.774.559.656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13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46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8" name="Documento" r:id="rId3" imgW="1411224" imgH="1606296" progId="Word.Document.8">
                  <p:embed/>
                </p:oleObj>
              </mc:Choice>
              <mc:Fallback>
                <p:oleObj name="Documento" r:id="rId3" imgW="1411224" imgH="16062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071563" y="142875"/>
            <a:ext cx="6929437" cy="7858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COMPARATIVO DE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PRESUPUESTO</a:t>
            </a:r>
          </a:p>
          <a:p>
            <a:pPr marL="0" marR="0" lvl="0" indent="0" algn="ctr" defTabSz="914400" rtl="0" eaLnBrk="0" fontAlgn="b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 LA FTC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325255"/>
              </p:ext>
            </p:extLst>
          </p:nvPr>
        </p:nvGraphicFramePr>
        <p:xfrm>
          <a:off x="179512" y="1124750"/>
          <a:ext cx="8856984" cy="5616613"/>
        </p:xfrm>
        <a:graphic>
          <a:graphicData uri="http://schemas.openxmlformats.org/drawingml/2006/table">
            <a:tbl>
              <a:tblPr/>
              <a:tblGrid>
                <a:gridCol w="907694"/>
                <a:gridCol w="3592368"/>
                <a:gridCol w="1536095"/>
                <a:gridCol w="1438342"/>
                <a:gridCol w="1382485"/>
              </a:tblGrid>
              <a:tr h="68231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OBJETO DEL GASTO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DESCRIPCION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PRES. VIGENTE 2018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PROYECTO DE PRESUPUESTO 2019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DIFERENCIA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BONIF. Y GRATIFICACIONES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269.000.000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1.141.999.989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872.999.989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GRATIFICACIONES POR SERVICIOS ESPECIALES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16.205.470.004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20.149.999.992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3.944.529.988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PASAJES Y VIATICOS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36.540.000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       36.540.000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MANTENIMIENTOS Y REPARACIONES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1.150.000.000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48.000.000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  1.102.000.000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SERVICIOS TECNICOS Y PROFESIONALES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652.500.000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1.128.000.000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475.500.000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PRODUCTOS ALIMENTICIOS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4.400.000.000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4.699.996.800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299.996.800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TEXTILES Y VESTUARIOS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455.529.996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650.000.000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194.470.004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PRODUCTOS DE PAPEL, CARTON E IMPRESOS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60.000.000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56.952.864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         3.047.136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BIENES DE CONSUMO DE OFICINA E INSUMOS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1.090.000.000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867.304.000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     222.696.000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PRODUCTOS MEDICINALES E INST. QUIMICOS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140.000.000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105.067.500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       34.932.500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COMBUSTIBLES Y LUBRICANTES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5.300.000.000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5.500.002.200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200.002.200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OTROS BIENES DE CONSUMO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945.000.000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2.574.970.000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1.629.970.000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ADQ. DE MAQ. EQUIPOS Y HERRAMIENTAS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2.250.000.000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2.256.287.800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6.287.800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ADQ. DE EQUIPOS DE COMPUTACION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3.045.000.000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450.003.000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  2.594.997.000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ADQ. DE EQUIPOS MILITARES Y DE SEGURIDAD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21.895.000.000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9.490.896.199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12.404.103.801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970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GASTOS RESERVADOS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6.000.000.000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6.000.000.000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         -  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TOTAL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63.894.040.000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55.119.480.344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  8.774.559.656   </a:t>
                      </a:r>
                    </a:p>
                  </a:txBody>
                  <a:tcPr marL="8727" marR="8727" marT="87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96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46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2" name="Documento" r:id="rId3" imgW="1411224" imgH="1606296" progId="Word.Document.8">
                  <p:embed/>
                </p:oleObj>
              </mc:Choice>
              <mc:Fallback>
                <p:oleObj name="Documento" r:id="rId3" imgW="1411224" imgH="16062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071563" y="142875"/>
            <a:ext cx="6929437" cy="7858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PROYECTO PRESUPUESTO FTC 2019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5802"/>
              </p:ext>
            </p:extLst>
          </p:nvPr>
        </p:nvGraphicFramePr>
        <p:xfrm>
          <a:off x="251519" y="1239980"/>
          <a:ext cx="8712970" cy="5287227"/>
        </p:xfrm>
        <a:graphic>
          <a:graphicData uri="http://schemas.openxmlformats.org/drawingml/2006/table">
            <a:tbl>
              <a:tblPr/>
              <a:tblGrid>
                <a:gridCol w="555871">
                  <a:extLst>
                    <a:ext uri="{9D8B030D-6E8A-4147-A177-3AD203B41FA5}">
                      <a16:colId xmlns:a16="http://schemas.microsoft.com/office/drawing/2014/main" xmlns="" val="2220684348"/>
                    </a:ext>
                  </a:extLst>
                </a:gridCol>
                <a:gridCol w="6308500">
                  <a:extLst>
                    <a:ext uri="{9D8B030D-6E8A-4147-A177-3AD203B41FA5}">
                      <a16:colId xmlns:a16="http://schemas.microsoft.com/office/drawing/2014/main" xmlns="" val="1581674760"/>
                    </a:ext>
                  </a:extLst>
                </a:gridCol>
                <a:gridCol w="1848599">
                  <a:extLst>
                    <a:ext uri="{9D8B030D-6E8A-4147-A177-3AD203B41FA5}">
                      <a16:colId xmlns:a16="http://schemas.microsoft.com/office/drawing/2014/main" xmlns="" val="3605981032"/>
                    </a:ext>
                  </a:extLst>
                </a:gridCol>
              </a:tblGrid>
              <a:tr h="551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OG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Descripción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de Presupuesto </a:t>
                      </a:r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 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3411156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BONIFICACIONES Y GRATIFICACIONES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1.141.999.999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2221745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GRATIFICACIONES POR SERVICIOS ESPECIALES 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20.149.999.992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71432922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GASTOS POR ASEO, MANTENIMIENTO Y REPARACIONES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48.000.000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77294589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TECNICOS Y PROFESIONALES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1.128.000.000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0611924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PRODUCTOS ALIMENTICIOS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4.699.996.800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34212583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TEXTILES Y VESTUARIOS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650.000.000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93215775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PRODUCTOS DE PAPEL, CARTON E IMPRESOS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56.952.864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9469562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ADQUISICIÓN DE BIENES DE OFICINA E INSUMOS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867.304.000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5960508"/>
                  </a:ext>
                </a:extLst>
              </a:tr>
              <a:tr h="551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PRODUCTOS E INSTRUMENTALES, QUIMICOS Y MEDICINALES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105.067.500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9693589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COMBUSTIBLES Y LUBRICANTES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5.500.002.200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3376651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VARIOS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2.574.970.000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0966751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ADQUISICIÓN DE MAQUINARIAS, EQUIPOS Y HERRAMIENTAS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2.256.287.800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4491196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ADQUISICIÓN DE EQUIPOS DE OFICINA Y COMPUTACIÓN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450.003.000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343931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ADQUISICIÓN DE EQUIPOS MILITARES Y DE SEGURIDAD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9.490.896.199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42735471"/>
                  </a:ext>
                </a:extLst>
              </a:tr>
              <a:tr h="278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970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GASTOS RESERVADOS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6.000.000.000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8655844"/>
                  </a:ext>
                </a:extLst>
              </a:tr>
              <a:tr h="27888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429" marR="6429" marT="6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55.119.480.344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" marR="6429" marT="642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4486304"/>
                  </a:ext>
                </a:extLst>
              </a:tr>
            </a:tbl>
          </a:graphicData>
        </a:graphic>
      </p:graphicFrame>
      <p:pic>
        <p:nvPicPr>
          <p:cNvPr id="6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4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9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3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259632" y="142875"/>
            <a:ext cx="6741368" cy="5715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GASTOS – FTC DE </a:t>
            </a:r>
            <a:r>
              <a:rPr lang="es-E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AGOSTO 2013 </a:t>
            </a:r>
            <a:r>
              <a:rPr lang="es-E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DICIEMBRE </a:t>
            </a:r>
            <a:r>
              <a:rPr lang="es-E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  <a:endParaRPr lang="es-PY" sz="1800" b="1" i="1" dirty="0"/>
          </a:p>
        </p:txBody>
      </p:sp>
      <p:pic>
        <p:nvPicPr>
          <p:cNvPr id="8" name="5 Imagen" descr="Image1"/>
          <p:cNvPicPr/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742113" y="19558000"/>
            <a:ext cx="742950" cy="857250"/>
          </a:xfrm>
          <a:prstGeom prst="rect">
            <a:avLst/>
          </a:prstGeom>
          <a:noFill/>
        </p:spPr>
      </p:pic>
      <p:sp>
        <p:nvSpPr>
          <p:cNvPr id="9" name="Line 1"/>
          <p:cNvSpPr>
            <a:spLocks noChangeShapeType="1"/>
          </p:cNvSpPr>
          <p:nvPr/>
        </p:nvSpPr>
        <p:spPr bwMode="auto">
          <a:xfrm>
            <a:off x="6761163" y="21018500"/>
            <a:ext cx="5715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787748"/>
              </p:ext>
            </p:extLst>
          </p:nvPr>
        </p:nvGraphicFramePr>
        <p:xfrm>
          <a:off x="107789" y="928688"/>
          <a:ext cx="8856983" cy="5759947"/>
        </p:xfrm>
        <a:graphic>
          <a:graphicData uri="http://schemas.openxmlformats.org/drawingml/2006/table">
            <a:tbl>
              <a:tblPr/>
              <a:tblGrid>
                <a:gridCol w="356382"/>
                <a:gridCol w="1115887"/>
                <a:gridCol w="1016567"/>
                <a:gridCol w="1133413"/>
                <a:gridCol w="1039936"/>
                <a:gridCol w="1039936"/>
                <a:gridCol w="1039936"/>
                <a:gridCol w="1016567"/>
                <a:gridCol w="1098359"/>
              </a:tblGrid>
              <a:tr h="419434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PARTE DEL PRESUPUESTO ORDINARIO DE LAS FUERZAS MILITARES DESTINADOS AL SOSTENIMIENTO DE LA FUERZA TAREA CONJUNTA DESDE AGOSTO 2013 HASTA EL 31 DICIEMBRE DEL 2017</a:t>
                      </a:r>
                    </a:p>
                  </a:txBody>
                  <a:tcPr marL="5414" marR="5414" marT="54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52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GRUPO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DETALLE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DGAF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CF Nº 1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CF Nº 2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CF Nº 3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CF Nº 4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CF Nº 5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TOTAL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452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GRATIF. P' SERV. ESP.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25.478.378.493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5.269.909.918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5.439.782.106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36.188.070.517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2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PASAJES Y VIATICOS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637.002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637.002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44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GAST. P' ASEO Y MANT.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1.948.672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196.020.000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3.583.997.481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33.163.500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3.815.129.653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4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 TEC. Y PROFESIONALES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2.650.000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2.650.000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2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ALIMENTOS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2.021.461.950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93.672.692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1.033.853.551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964.970.374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4.961.167.153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9.075.125.720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2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TEXTILES VESTUARIOS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6.723.000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341.140.000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50.762.000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398.625.000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691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PRODUCTOS DE PAPEL CARTON E IMPRESOS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21.555.425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21.555.425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4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BIENES DE CONSUMO DE OFICINA E INSUMOS.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3.573.750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19.597.000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24.666.000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47.836.750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986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PRODUCTOS E INSTRUMENTALES QUIMICOS Y MEDICINALES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19.131.000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19.131.000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2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COMB. Y LUBRICANTES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5.292.483.767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2.812.202.099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3.580.242.580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542.327.200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2.010.123.220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226.101.100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14.463.479.966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4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OTROS BIENES DE CONSUMO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295.304.200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47.920.000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343.224.200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967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ADQ. DE MAQ. EQUPOS Y HERRAM. MAYORES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8.881.500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175.000.000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217.663.600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401.545.100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451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ADQ. DE EQ. DE OFICINA Y COMPUTACION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29.774.500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27.445.000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81.311.900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138.531.400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967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ADQ. DE EQ. MILITARES Y DE SEGURIDAD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73.148.073.864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2.900.000.000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76.048.073.864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2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GASTOS RESERVADOS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717.936.790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3.665.567.418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645.984.296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790.000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24.847.556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5.055.126.060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28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TOTAL GRAL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6.019.229.981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82.209.090.456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29.860.924.561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7.235.940.669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15.098.720.737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5.594.835.253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146.018.741.657</a:t>
                      </a:r>
                    </a:p>
                  </a:txBody>
                  <a:tcPr marL="5414" marR="5414" marT="54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10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9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47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071563" y="142875"/>
            <a:ext cx="6929437" cy="5715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Distribución de Gastos del Grupo 900</a:t>
            </a:r>
            <a:endParaRPr lang="es-PY" sz="2800" b="1" i="1" dirty="0"/>
          </a:p>
        </p:txBody>
      </p:sp>
      <p:pic>
        <p:nvPicPr>
          <p:cNvPr id="8" name="5 Imagen" descr="Image1"/>
          <p:cNvPicPr/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742113" y="19558000"/>
            <a:ext cx="742950" cy="857250"/>
          </a:xfrm>
          <a:prstGeom prst="rect">
            <a:avLst/>
          </a:prstGeom>
          <a:noFill/>
        </p:spPr>
      </p:pic>
      <p:sp>
        <p:nvSpPr>
          <p:cNvPr id="9" name="Line 1"/>
          <p:cNvSpPr>
            <a:spLocks noChangeShapeType="1"/>
          </p:cNvSpPr>
          <p:nvPr/>
        </p:nvSpPr>
        <p:spPr bwMode="auto">
          <a:xfrm>
            <a:off x="6761163" y="21018500"/>
            <a:ext cx="5715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945711"/>
              </p:ext>
            </p:extLst>
          </p:nvPr>
        </p:nvGraphicFramePr>
        <p:xfrm>
          <a:off x="500063" y="928688"/>
          <a:ext cx="8176392" cy="4590448"/>
        </p:xfrm>
        <a:graphic>
          <a:graphicData uri="http://schemas.openxmlformats.org/drawingml/2006/table">
            <a:tbl>
              <a:tblPr/>
              <a:tblGrid>
                <a:gridCol w="727437"/>
                <a:gridCol w="741985"/>
                <a:gridCol w="756535"/>
                <a:gridCol w="771083"/>
                <a:gridCol w="3477149"/>
                <a:gridCol w="1702203"/>
              </a:tblGrid>
              <a:tr h="25486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GASTOS RESERVADOS 2019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8792"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0" marR="9440" marT="94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0" marR="9440" marT="94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0" marR="9440" marT="94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0" marR="9440" marT="94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0" marR="9440" marT="94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0" marR="9440" marT="94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TIPO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S/PROG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FF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DESCRIPCION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MONTO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COMANDO EN JEFE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400.000.000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REGIMIENTO ESCOLTA PRESIDENCIAL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240.000.000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BATALLON CONJUNTO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82.000.000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FTC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6.000.000.000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FUERZAS MILITARES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1.400.000.000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CENTRO FINANCIERO Nº 2 CMDO EJTO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200.000.000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CMDO EJTO - CTEL GRAL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950.000.000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ARMADA PARAGUAYA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388.800.000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FUERZA AEREA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200.000.000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COMANDO LOGISTICO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277.119.566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MDN - ADMINISTRACION GENERAL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800.000.000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2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10.937.919.566   </a:t>
                      </a:r>
                    </a:p>
                  </a:txBody>
                  <a:tcPr marL="9440" marR="9440" marT="9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"/>
          <p:cNvSpPr/>
          <p:nvPr/>
        </p:nvSpPr>
        <p:spPr>
          <a:xfrm>
            <a:off x="1331640" y="5949280"/>
            <a:ext cx="5410473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2-3-8   se cargo 2.000.000.000  en 910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10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02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9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71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071563" y="142875"/>
            <a:ext cx="6929437" cy="5715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Distribución de Gastos del Grupo 900</a:t>
            </a:r>
            <a:endParaRPr lang="es-PY" sz="2800" b="1" i="1" dirty="0"/>
          </a:p>
        </p:txBody>
      </p:sp>
      <p:pic>
        <p:nvPicPr>
          <p:cNvPr id="8" name="5 Imagen" descr="Image1"/>
          <p:cNvPicPr/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742113" y="19558000"/>
            <a:ext cx="742950" cy="857250"/>
          </a:xfrm>
          <a:prstGeom prst="rect">
            <a:avLst/>
          </a:prstGeom>
          <a:noFill/>
        </p:spPr>
      </p:pic>
      <p:sp>
        <p:nvSpPr>
          <p:cNvPr id="9" name="Line 1"/>
          <p:cNvSpPr>
            <a:spLocks noChangeShapeType="1"/>
          </p:cNvSpPr>
          <p:nvPr/>
        </p:nvSpPr>
        <p:spPr bwMode="auto">
          <a:xfrm>
            <a:off x="6761163" y="21018500"/>
            <a:ext cx="5715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3 Rectángulo"/>
          <p:cNvSpPr/>
          <p:nvPr/>
        </p:nvSpPr>
        <p:spPr>
          <a:xfrm>
            <a:off x="1636440" y="4581128"/>
            <a:ext cx="5410473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DIMABEL   se cargo 2.400.000.000  en 910</a:t>
            </a: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INGENIERIA  se cargo 1.036.000.000 en 910</a:t>
            </a:r>
            <a:endParaRPr lang="es-ES" dirty="0">
              <a:solidFill>
                <a:schemeClr val="tx1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857825"/>
              </p:ext>
            </p:extLst>
          </p:nvPr>
        </p:nvGraphicFramePr>
        <p:xfrm>
          <a:off x="611560" y="1196752"/>
          <a:ext cx="7992888" cy="2665730"/>
        </p:xfrm>
        <a:graphic>
          <a:graphicData uri="http://schemas.openxmlformats.org/drawingml/2006/table">
            <a:tbl>
              <a:tblPr/>
              <a:tblGrid>
                <a:gridCol w="711111"/>
                <a:gridCol w="725333"/>
                <a:gridCol w="739556"/>
                <a:gridCol w="753778"/>
                <a:gridCol w="3399110"/>
                <a:gridCol w="1664000"/>
              </a:tblGrid>
              <a:tr h="25717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GASTOS RESERVADOS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S/PROG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MONTO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DIMABEL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500.000.000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DIMABEL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500.000.000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CMDO EJTO - CTEL GRAL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50.000.000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BRIGADA LOGISITICA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50.000.000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COMANDO LOGISTICO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74.668.000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6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1.174.668.000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9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9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27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1071563" y="142875"/>
            <a:ext cx="6929437" cy="5715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Parque automotor de la FTC</a:t>
            </a:r>
            <a:endParaRPr lang="es-PY" sz="1200" b="1" i="1" dirty="0"/>
          </a:p>
        </p:txBody>
      </p:sp>
      <p:pic>
        <p:nvPicPr>
          <p:cNvPr id="8" name="5 Imagen" descr="Image1"/>
          <p:cNvPicPr/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742113" y="19558000"/>
            <a:ext cx="742950" cy="857250"/>
          </a:xfrm>
          <a:prstGeom prst="rect">
            <a:avLst/>
          </a:prstGeom>
          <a:noFill/>
        </p:spPr>
      </p:pic>
      <p:sp>
        <p:nvSpPr>
          <p:cNvPr id="9" name="Line 1"/>
          <p:cNvSpPr>
            <a:spLocks noChangeShapeType="1"/>
          </p:cNvSpPr>
          <p:nvPr/>
        </p:nvSpPr>
        <p:spPr bwMode="auto">
          <a:xfrm>
            <a:off x="6761163" y="21018500"/>
            <a:ext cx="5715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645425"/>
              </p:ext>
            </p:extLst>
          </p:nvPr>
        </p:nvGraphicFramePr>
        <p:xfrm>
          <a:off x="71440" y="1196752"/>
          <a:ext cx="8677025" cy="2672800"/>
        </p:xfrm>
        <a:graphic>
          <a:graphicData uri="http://schemas.openxmlformats.org/drawingml/2006/table">
            <a:tbl>
              <a:tblPr/>
              <a:tblGrid>
                <a:gridCol w="4247264"/>
                <a:gridCol w="2770675"/>
                <a:gridCol w="1659086"/>
              </a:tblGrid>
              <a:tr h="85507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DESCRIPCION</a:t>
                      </a: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CANTIDAD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247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CAMIONES Y CAMIONETAS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7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MOTOS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386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URUTU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7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CASCAVEL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58" marR="8958" marT="89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2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 bwMode="auto">
          <a:xfrm>
            <a:off x="1143000" y="142875"/>
            <a:ext cx="6604000" cy="6207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ANEXO DEL PERSONAL  </a:t>
            </a:r>
            <a:r>
              <a:rPr lang="es-E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2.019</a:t>
            </a:r>
            <a:endParaRPr lang="es-PY" sz="2400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75063"/>
              </p:ext>
            </p:extLst>
          </p:nvPr>
        </p:nvGraphicFramePr>
        <p:xfrm>
          <a:off x="179511" y="1428750"/>
          <a:ext cx="8867652" cy="3841682"/>
        </p:xfrm>
        <a:graphic>
          <a:graphicData uri="http://schemas.openxmlformats.org/drawingml/2006/table">
            <a:tbl>
              <a:tblPr firstRow="1" firstCol="1" bandRow="1"/>
              <a:tblGrid>
                <a:gridCol w="18754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21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88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98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1709"/>
                <a:gridCol w="13795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82403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FUERZAS ARMADAS DE LA NACION ANEXO </a:t>
                      </a:r>
                      <a:r>
                        <a:rPr lang="es-ES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es-PY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JERARQUIA</a:t>
                      </a:r>
                      <a:endParaRPr lang="es-PY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410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EJERCITO</a:t>
                      </a:r>
                      <a:endParaRPr lang="es-PY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ARMADA</a:t>
                      </a:r>
                      <a:endParaRPr lang="es-PY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FUERZA AEREA</a:t>
                      </a:r>
                      <a:endParaRPr lang="es-PY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MDN</a:t>
                      </a:r>
                      <a:endParaRPr lang="es-PY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s-PY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2403">
                <a:tc>
                  <a:txBody>
                    <a:bodyPr/>
                    <a:lstStyle/>
                    <a:p>
                      <a:pPr marL="111760" indent="-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SSOO</a:t>
                      </a:r>
                      <a:endParaRPr lang="es-P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1.975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2.946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endParaRPr lang="es-P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7.241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2.155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1.581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10.977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CADETES</a:t>
                      </a:r>
                      <a:endParaRPr lang="es-P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1.442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1.892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SDO. PROF.</a:t>
                      </a:r>
                      <a:endParaRPr lang="es-P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792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64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90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946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CONSCRIPTOS</a:t>
                      </a:r>
                      <a:endParaRPr lang="es-P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3032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835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4067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FF.PP</a:t>
                      </a:r>
                      <a:endParaRPr lang="es-P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1.936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588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171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349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3.044</a:t>
                      </a:r>
                      <a:endParaRPr lang="es-PY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3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TOTALES</a:t>
                      </a:r>
                      <a:endParaRPr lang="es-PY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4" marR="60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16.416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23.872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45118" name="Object 12"/>
          <p:cNvGraphicFramePr>
            <a:graphicFrameLocks noChangeAspect="1"/>
          </p:cNvGraphicFramePr>
          <p:nvPr/>
        </p:nvGraphicFramePr>
        <p:xfrm>
          <a:off x="8075613" y="71438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9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71438"/>
                        <a:ext cx="1068387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999"/>
            <a:ext cx="8229600" cy="1139825"/>
          </a:xfrm>
        </p:spPr>
        <p:txBody>
          <a:bodyPr/>
          <a:lstStyle/>
          <a:p>
            <a:r>
              <a:rPr lang="es-AR" b="1" dirty="0" smtClean="0">
                <a:solidFill>
                  <a:srgbClr val="00B050"/>
                </a:solidFill>
              </a:rPr>
              <a:t>SUMARIO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71438" y="1772816"/>
            <a:ext cx="9037066" cy="4495800"/>
          </a:xfrm>
        </p:spPr>
        <p:txBody>
          <a:bodyPr/>
          <a:lstStyle/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Presupuesto consolidado del Ministerio de Defensa Nacional FF-10 y FF-30.</a:t>
            </a:r>
          </a:p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Justificativa del Presupuesto por nivel de ejecución.</a:t>
            </a:r>
          </a:p>
          <a:p>
            <a:r>
              <a:rPr lang="es-AR" dirty="0">
                <a:solidFill>
                  <a:schemeClr val="tx2">
                    <a:lumMod val="75000"/>
                  </a:schemeClr>
                </a:solidFill>
              </a:rPr>
              <a:t>Proyectos de Ejecución del Presupuesto de </a:t>
            </a: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Inversión</a:t>
            </a:r>
          </a:p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Ejecución Presupuestaria al 31 de agosto del 2018</a:t>
            </a:r>
            <a:endParaRPr lang="es-AR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8001000" y="5238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04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38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72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Object 12"/>
          <p:cNvGraphicFramePr>
            <a:graphicFrameLocks noChangeAspect="1"/>
          </p:cNvGraphicFramePr>
          <p:nvPr/>
        </p:nvGraphicFramePr>
        <p:xfrm>
          <a:off x="8001000" y="5238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97" name="Documento" r:id="rId3" imgW="1411224" imgH="1606296" progId="">
                  <p:embed/>
                </p:oleObj>
              </mc:Choice>
              <mc:Fallback>
                <p:oleObj name="Documento" r:id="rId3" imgW="1411224" imgH="1606296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38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8316913" y="6381750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92985"/>
              </p:ext>
            </p:extLst>
          </p:nvPr>
        </p:nvGraphicFramePr>
        <p:xfrm>
          <a:off x="323850" y="1006475"/>
          <a:ext cx="8424864" cy="5302248"/>
        </p:xfrm>
        <a:graphic>
          <a:graphicData uri="http://schemas.openxmlformats.org/drawingml/2006/table">
            <a:tbl>
              <a:tblPr/>
              <a:tblGrid>
                <a:gridCol w="7916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07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18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097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47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6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26404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10 </a:t>
                      </a:r>
                      <a:r>
                        <a:rPr lang="es-PY" sz="13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RECURSO</a:t>
                      </a:r>
                      <a:r>
                        <a:rPr lang="es-PY" sz="1300" b="1" i="0" u="none" strike="noStrike" baseline="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S DEL TESORO </a:t>
                      </a:r>
                      <a:r>
                        <a:rPr lang="es-PY" sz="13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Y </a:t>
                      </a:r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FF 30 </a:t>
                      </a:r>
                      <a:r>
                        <a:rPr lang="es-PY" sz="13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RECURSOS </a:t>
                      </a:r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INSTITUCIONALES</a:t>
                      </a:r>
                    </a:p>
                  </a:txBody>
                  <a:tcPr marL="9525" marR="9525" marT="9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960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8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SERVICIOS PERSONALES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1.391.363.663.062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1.434.463.614.247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43.099.951.185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SERVICIOS NO PERSONALES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74.584.927.942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76.720.569.712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2.135.641.770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BIENES DE CONSUMO E INSUMOS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129.915.731.302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130.947.417.384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1.031.686.082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8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400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BIENES DE CAMBIO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13.136.847.718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20.010.000.000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6.873.152.282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8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500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INVERSION FISICA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111.079.614.527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86.181.224.416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-24.898.390.111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-22,41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8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800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TRANSFERENCIAS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6.163.913.795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6.963.167.144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799.253.349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8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900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OTROS GASTOS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20.857.628.939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18.129.320.483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-2.728.308.456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-13,08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7854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1.747.102.327.285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1.773.415.313.386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26.312.986.101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7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133505"/>
              </p:ext>
            </p:extLst>
          </p:nvPr>
        </p:nvGraphicFramePr>
        <p:xfrm>
          <a:off x="179388" y="909638"/>
          <a:ext cx="8713787" cy="5472115"/>
        </p:xfrm>
        <a:graphic>
          <a:graphicData uri="http://schemas.openxmlformats.org/drawingml/2006/table">
            <a:tbl>
              <a:tblPr/>
              <a:tblGrid>
                <a:gridCol w="8188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4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2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49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6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96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7737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10 RECURSOS DEL TESORO 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4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1.372.609.522.378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1.417.440.436.029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44.830.913.651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63.510.029.102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64.573.094.458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1.063.065.356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106.642.495.377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108.201.228.679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1.558.733.302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91.934.354.676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74.942.347.095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-16.992.007.581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-18,48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5.853.913.795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5.814.667.144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-39.246.651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18.084.962.294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13.190.005.809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-4.894.956.485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-27,07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952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1.658.635.277.622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1.684.161.779.214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25.526.501.592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9531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79" name="Documento" r:id="rId4" imgW="1411224" imgH="1606296" progId="">
                  <p:embed/>
                </p:oleObj>
              </mc:Choice>
              <mc:Fallback>
                <p:oleObj name="Documento" r:id="rId4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32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316913" y="6524625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9" name="6 Pentágono"/>
          <p:cNvSpPr/>
          <p:nvPr/>
        </p:nvSpPr>
        <p:spPr>
          <a:xfrm>
            <a:off x="179389" y="1556793"/>
            <a:ext cx="4896667" cy="1296144"/>
          </a:xfrm>
          <a:prstGeom prst="homePlate">
            <a:avLst>
              <a:gd name="adj" fmla="val 2048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AUMENTO DEL GRUPO 100, ES POR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CRECIMIENTO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VEGETATIVO (AUMENTO DE EGRESADOS DE LA ESCUELA DE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FORMACION Y EL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 DEL SALARIO MINIMO LEGAL VIGENTE.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3,5%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DAR CUMPLIMIENTO A LA LEY N° 4493/11.)</a:t>
            </a:r>
          </a:p>
        </p:txBody>
      </p:sp>
      <p:pic>
        <p:nvPicPr>
          <p:cNvPr id="8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81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842071"/>
              </p:ext>
            </p:extLst>
          </p:nvPr>
        </p:nvGraphicFramePr>
        <p:xfrm>
          <a:off x="179388" y="909638"/>
          <a:ext cx="8713787" cy="5472115"/>
        </p:xfrm>
        <a:graphic>
          <a:graphicData uri="http://schemas.openxmlformats.org/drawingml/2006/table">
            <a:tbl>
              <a:tblPr/>
              <a:tblGrid>
                <a:gridCol w="8188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4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2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49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6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96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7737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10 RECURSOS DEL TESORO 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4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1.372.609.522.378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1.417.440.436.029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44.830.913.651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63.510.029.102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64.573.094.458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1.063.065.356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106.642.495.377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108.201.228.679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1.558.733.302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91.934.354.676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74.942.347.095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-16.992.007.581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-18,48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5.853.913.795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5.814.667.144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-39.246.651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18.084.962.294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13.190.005.809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-4.894.956.485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-27,07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952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1.658.635.277.622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1.684.161.779.214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25.526.501.592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9531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02" name="Documento" r:id="rId4" imgW="1411224" imgH="1606296" progId="">
                  <p:embed/>
                </p:oleObj>
              </mc:Choice>
              <mc:Fallback>
                <p:oleObj name="Documento" r:id="rId4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32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316913" y="6524625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8" name="6 Pentágono"/>
          <p:cNvSpPr/>
          <p:nvPr/>
        </p:nvSpPr>
        <p:spPr>
          <a:xfrm>
            <a:off x="158750" y="2021047"/>
            <a:ext cx="4989314" cy="1511548"/>
          </a:xfrm>
          <a:prstGeom prst="homePlate">
            <a:avLst>
              <a:gd name="adj" fmla="val 2048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200, ES PARA HONRAR LA DEUDA HISTORICA CON LAS EMPRESAS PRESTATARIAS DE SERVICIOS BASICOS, PARA EL MANTENIMIENTO Y REPARACION DE LAS INSTALACIONES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EDILICIAS, DEL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PARQUE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AUTOMOTOR Y EQUIPOS EN GENERAL.</a:t>
            </a:r>
            <a:endParaRPr lang="es-ES" sz="1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31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798663"/>
              </p:ext>
            </p:extLst>
          </p:nvPr>
        </p:nvGraphicFramePr>
        <p:xfrm>
          <a:off x="179388" y="909638"/>
          <a:ext cx="8713787" cy="5472115"/>
        </p:xfrm>
        <a:graphic>
          <a:graphicData uri="http://schemas.openxmlformats.org/drawingml/2006/table">
            <a:tbl>
              <a:tblPr/>
              <a:tblGrid>
                <a:gridCol w="8188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4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2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49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6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96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7737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10 RECURSOS DEL TESORO 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4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1.372.609.522.378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1.417.440.436.029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44.830.913.651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63.510.029.102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64.573.094.458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1.063.065.356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106.642.495.377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108.201.228.679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1.558.733.302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91.934.354.676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74.942.347.095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-16.992.007.581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-18,48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5.853.913.795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5.814.667.144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-39.246.651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18.084.962.294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13.190.005.809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-4.894.956.485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-27,07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952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1.658.635.277.622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1.684.161.779.214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25.526.501.592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9531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25" name="Documento" r:id="rId4" imgW="1411224" imgH="1606296" progId="">
                  <p:embed/>
                </p:oleObj>
              </mc:Choice>
              <mc:Fallback>
                <p:oleObj name="Documento" r:id="rId4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32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316913" y="6524625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8" name="6 Pentágono"/>
          <p:cNvSpPr/>
          <p:nvPr/>
        </p:nvSpPr>
        <p:spPr>
          <a:xfrm>
            <a:off x="179512" y="2708920"/>
            <a:ext cx="4945942" cy="1368152"/>
          </a:xfrm>
          <a:prstGeom prst="homePlate">
            <a:avLst>
              <a:gd name="adj" fmla="val 2048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300, ES PARA MANTENER LA OPERATIVIDAD DE LAS UNIDADES MILITARES CON LA ADQUISICION DE BIENES DE CONSUMO (PRODUCTOS ALIMENTICIOS, VESTUARIOS, COMBUSTIBLES, UTILES DE OFICINA, ELEMENTOS DE LIMPIEZA, REPUESTOS Y OTROS).</a:t>
            </a: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3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736134"/>
              </p:ext>
            </p:extLst>
          </p:nvPr>
        </p:nvGraphicFramePr>
        <p:xfrm>
          <a:off x="179388" y="909638"/>
          <a:ext cx="8713787" cy="5472115"/>
        </p:xfrm>
        <a:graphic>
          <a:graphicData uri="http://schemas.openxmlformats.org/drawingml/2006/table">
            <a:tbl>
              <a:tblPr/>
              <a:tblGrid>
                <a:gridCol w="8188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4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2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49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6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96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07737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FF 10 RECURSOS DEL TESORO </a:t>
                      </a:r>
                    </a:p>
                  </a:txBody>
                  <a:tcPr marL="9526" marR="9526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4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DESCRIPCION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PRESUPUESTO VIG. AL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31/08/2018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PROYECTO EJECUTIVO </a:t>
                      </a:r>
                      <a:r>
                        <a:rPr lang="es-PY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DIFERENCIA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DIF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1.372.609.522.378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1.417.440.436.029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44.830.913.651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63.510.029.102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64.573.094.458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1.063.065.356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58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CONSUMO E INSUMOS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106.642.495.377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108.201.228.679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1.558.733.302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CAMBIO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INVERSION FISICA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91.934.354.676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74.942.347.095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-16.992.007.581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-18,48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5.853.913.795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5.814.667.144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-39.246.651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18.084.962.294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13.190.005.809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-4.894.956.485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-27,07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952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1.658.635.277.622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1.684.161.779.214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25.526.501.592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9531" name="Object 12"/>
          <p:cNvGraphicFramePr>
            <a:graphicFrameLocks noChangeAspect="1"/>
          </p:cNvGraphicFramePr>
          <p:nvPr/>
        </p:nvGraphicFramePr>
        <p:xfrm>
          <a:off x="8001000" y="71438"/>
          <a:ext cx="10683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50" name="Documento" r:id="rId4" imgW="1411224" imgH="1606296" progId="">
                  <p:embed/>
                </p:oleObj>
              </mc:Choice>
              <mc:Fallback>
                <p:oleObj name="Documento" r:id="rId4" imgW="1411224" imgH="160629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71438"/>
                        <a:ext cx="1068388" cy="928687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32" name="1 CuadroTexto"/>
          <p:cNvSpPr txBox="1">
            <a:spLocks noChangeArrowheads="1"/>
          </p:cNvSpPr>
          <p:nvPr/>
        </p:nvSpPr>
        <p:spPr bwMode="auto">
          <a:xfrm>
            <a:off x="1214438" y="214313"/>
            <a:ext cx="6715125" cy="46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PY" sz="2400" b="1" dirty="0">
                <a:latin typeface="Times New Roman" pitchFamily="18" charset="0"/>
                <a:cs typeface="Times New Roman" pitchFamily="18" charset="0"/>
              </a:rPr>
              <a:t>PROYECTO DE PRESUPUESTO </a:t>
            </a:r>
            <a:r>
              <a:rPr lang="es-ES" altLang="es-PY" sz="2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s-ES" altLang="es-P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316913" y="6524625"/>
            <a:ext cx="4318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8" name="6 Pentágono"/>
          <p:cNvSpPr/>
          <p:nvPr/>
        </p:nvSpPr>
        <p:spPr>
          <a:xfrm>
            <a:off x="244926" y="3717652"/>
            <a:ext cx="4969247" cy="1295524"/>
          </a:xfrm>
          <a:prstGeom prst="homePlate">
            <a:avLst>
              <a:gd name="adj" fmla="val 2048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500, EL MAYOR PORCENTAJE SERA DESTINADO PARA EL EQUIPAMIENTO Y ADQUISICION DE TECNOLOGIA PARA </a:t>
            </a:r>
            <a:r>
              <a:rPr lang="es-ES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FUERZAS ARMADAS </a:t>
            </a:r>
            <a:r>
              <a:rPr lang="es-ES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OBRAS  PARA MEJORAR LA INFRAESTRUCTURA DE LAS UNIDADES.</a:t>
            </a:r>
          </a:p>
        </p:txBody>
      </p:sp>
      <p:pic>
        <p:nvPicPr>
          <p:cNvPr id="9" name="Picture 115" descr="Resultado de imagen para escudo de paragu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" y="0"/>
            <a:ext cx="103293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3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13099</TotalTime>
  <Words>3376</Words>
  <Application>Microsoft Office PowerPoint</Application>
  <PresentationFormat>Presentación en pantalla (4:3)</PresentationFormat>
  <Paragraphs>1644</Paragraphs>
  <Slides>38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38</vt:i4>
      </vt:variant>
    </vt:vector>
  </HeadingPairs>
  <TitlesOfParts>
    <vt:vector size="41" baseType="lpstr">
      <vt:lpstr>Tema de Office</vt:lpstr>
      <vt:lpstr>Imagen</vt:lpstr>
      <vt:lpstr>Documento</vt:lpstr>
      <vt:lpstr>Presentación de PowerPoint</vt:lpstr>
      <vt:lpstr>Presentación de PowerPoint</vt:lpstr>
      <vt:lpstr>OBJETIVO IDENTIFICAR LA JUSTIFICATIVA DEL PROYECTO DE PRESUPUESTO DEL MDN PARA EL EJERCICIO FISCAL 2019</vt:lpstr>
      <vt:lpstr>SUMARIO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SUMARIO</vt:lpstr>
      <vt:lpstr>OBJETIVO IDENTIFICAR LA JUSTIFICATIVA DEL PROYECTO DE PRESUPUESTO DEL MDN PARA EL EJERCICIO FISCAL 2019</vt:lpstr>
      <vt:lpstr>MUCHAS GRACIAS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EJECUCION PRESUPUESTARIA</dc:title>
  <dc:creator>User</dc:creator>
  <cp:lastModifiedBy>user</cp:lastModifiedBy>
  <cp:revision>513</cp:revision>
  <cp:lastPrinted>2018-09-19T11:36:21Z</cp:lastPrinted>
  <dcterms:created xsi:type="dcterms:W3CDTF">2011-09-14T09:56:14Z</dcterms:created>
  <dcterms:modified xsi:type="dcterms:W3CDTF">2018-09-19T11:37:42Z</dcterms:modified>
</cp:coreProperties>
</file>