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charts/chart6.xml" ContentType="application/vnd.openxmlformats-officedocument.drawingml.chart+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984" r:id="rId2"/>
    <p:sldMasterId id="2147483997" r:id="rId3"/>
  </p:sldMasterIdLst>
  <p:notesMasterIdLst>
    <p:notesMasterId r:id="rId129"/>
  </p:notesMasterIdLst>
  <p:handoutMasterIdLst>
    <p:handoutMasterId r:id="rId130"/>
  </p:handoutMasterIdLst>
  <p:sldIdLst>
    <p:sldId id="556" r:id="rId4"/>
    <p:sldId id="626" r:id="rId5"/>
    <p:sldId id="645" r:id="rId6"/>
    <p:sldId id="646" r:id="rId7"/>
    <p:sldId id="649" r:id="rId8"/>
    <p:sldId id="650" r:id="rId9"/>
    <p:sldId id="651" r:id="rId10"/>
    <p:sldId id="652" r:id="rId11"/>
    <p:sldId id="653" r:id="rId12"/>
    <p:sldId id="654" r:id="rId13"/>
    <p:sldId id="655" r:id="rId14"/>
    <p:sldId id="648" r:id="rId15"/>
    <p:sldId id="647" r:id="rId16"/>
    <p:sldId id="799" r:id="rId17"/>
    <p:sldId id="800" r:id="rId18"/>
    <p:sldId id="798" r:id="rId19"/>
    <p:sldId id="802" r:id="rId20"/>
    <p:sldId id="803" r:id="rId21"/>
    <p:sldId id="804" r:id="rId22"/>
    <p:sldId id="805" r:id="rId23"/>
    <p:sldId id="806" r:id="rId24"/>
    <p:sldId id="808" r:id="rId25"/>
    <p:sldId id="809" r:id="rId26"/>
    <p:sldId id="813" r:id="rId27"/>
    <p:sldId id="644" r:id="rId28"/>
    <p:sldId id="633" r:id="rId29"/>
    <p:sldId id="730" r:id="rId30"/>
    <p:sldId id="635" r:id="rId31"/>
    <p:sldId id="557" r:id="rId32"/>
    <p:sldId id="783" r:id="rId33"/>
    <p:sldId id="634" r:id="rId34"/>
    <p:sldId id="797" r:id="rId35"/>
    <p:sldId id="638" r:id="rId36"/>
    <p:sldId id="790" r:id="rId37"/>
    <p:sldId id="785" r:id="rId38"/>
    <p:sldId id="561" r:id="rId39"/>
    <p:sldId id="510" r:id="rId40"/>
    <p:sldId id="714" r:id="rId41"/>
    <p:sldId id="598" r:id="rId42"/>
    <p:sldId id="715" r:id="rId43"/>
    <p:sldId id="786" r:id="rId44"/>
    <p:sldId id="787" r:id="rId45"/>
    <p:sldId id="789" r:id="rId46"/>
    <p:sldId id="788" r:id="rId47"/>
    <p:sldId id="623" r:id="rId48"/>
    <p:sldId id="545" r:id="rId49"/>
    <p:sldId id="717" r:id="rId50"/>
    <p:sldId id="500" r:id="rId51"/>
    <p:sldId id="718" r:id="rId52"/>
    <p:sldId id="673" r:id="rId53"/>
    <p:sldId id="518" r:id="rId54"/>
    <p:sldId id="501" r:id="rId55"/>
    <p:sldId id="554" r:id="rId56"/>
    <p:sldId id="519" r:id="rId57"/>
    <p:sldId id="521" r:id="rId58"/>
    <p:sldId id="522" r:id="rId59"/>
    <p:sldId id="539" r:id="rId60"/>
    <p:sldId id="719" r:id="rId61"/>
    <p:sldId id="537" r:id="rId62"/>
    <p:sldId id="684" r:id="rId63"/>
    <p:sldId id="763" r:id="rId64"/>
    <p:sldId id="685" r:id="rId65"/>
    <p:sldId id="686" r:id="rId66"/>
    <p:sldId id="687" r:id="rId67"/>
    <p:sldId id="688" r:id="rId68"/>
    <p:sldId id="732" r:id="rId69"/>
    <p:sldId id="747" r:id="rId70"/>
    <p:sldId id="761" r:id="rId71"/>
    <p:sldId id="771" r:id="rId72"/>
    <p:sldId id="772" r:id="rId73"/>
    <p:sldId id="689" r:id="rId74"/>
    <p:sldId id="733" r:id="rId75"/>
    <p:sldId id="735" r:id="rId76"/>
    <p:sldId id="737" r:id="rId77"/>
    <p:sldId id="738" r:id="rId78"/>
    <p:sldId id="740" r:id="rId79"/>
    <p:sldId id="742" r:id="rId80"/>
    <p:sldId id="744" r:id="rId81"/>
    <p:sldId id="746" r:id="rId82"/>
    <p:sldId id="795" r:id="rId83"/>
    <p:sldId id="792" r:id="rId84"/>
    <p:sldId id="796" r:id="rId85"/>
    <p:sldId id="731" r:id="rId86"/>
    <p:sldId id="690" r:id="rId87"/>
    <p:sldId id="749" r:id="rId88"/>
    <p:sldId id="765" r:id="rId89"/>
    <p:sldId id="758" r:id="rId90"/>
    <p:sldId id="750" r:id="rId91"/>
    <p:sldId id="751" r:id="rId92"/>
    <p:sldId id="752" r:id="rId93"/>
    <p:sldId id="754" r:id="rId94"/>
    <p:sldId id="693" r:id="rId95"/>
    <p:sldId id="694" r:id="rId96"/>
    <p:sldId id="728" r:id="rId97"/>
    <p:sldId id="773" r:id="rId98"/>
    <p:sldId id="774" r:id="rId99"/>
    <p:sldId id="775" r:id="rId100"/>
    <p:sldId id="776" r:id="rId101"/>
    <p:sldId id="777" r:id="rId102"/>
    <p:sldId id="778" r:id="rId103"/>
    <p:sldId id="691" r:id="rId104"/>
    <p:sldId id="683" r:id="rId105"/>
    <p:sldId id="766" r:id="rId106"/>
    <p:sldId id="767" r:id="rId107"/>
    <p:sldId id="692" r:id="rId108"/>
    <p:sldId id="768" r:id="rId109"/>
    <p:sldId id="769" r:id="rId110"/>
    <p:sldId id="770" r:id="rId111"/>
    <p:sldId id="695" r:id="rId112"/>
    <p:sldId id="697" r:id="rId113"/>
    <p:sldId id="698" r:id="rId114"/>
    <p:sldId id="720" r:id="rId115"/>
    <p:sldId id="721" r:id="rId116"/>
    <p:sldId id="722" r:id="rId117"/>
    <p:sldId id="723" r:id="rId118"/>
    <p:sldId id="724" r:id="rId119"/>
    <p:sldId id="725" r:id="rId120"/>
    <p:sldId id="726" r:id="rId121"/>
    <p:sldId id="727" r:id="rId122"/>
    <p:sldId id="553" r:id="rId123"/>
    <p:sldId id="505" r:id="rId124"/>
    <p:sldId id="506" r:id="rId125"/>
    <p:sldId id="542" r:id="rId126"/>
    <p:sldId id="507" r:id="rId127"/>
    <p:sldId id="560" r:id="rId128"/>
  </p:sldIdLst>
  <p:sldSz cx="9144000" cy="6858000" type="screen4x3"/>
  <p:notesSz cx="700405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ción predeterminada" id="{670F3BF4-4552-4E4F-9B16-65936DF77D97}">
          <p14:sldIdLst>
            <p14:sldId id="556"/>
            <p14:sldId id="626"/>
            <p14:sldId id="645"/>
            <p14:sldId id="646"/>
            <p14:sldId id="649"/>
            <p14:sldId id="650"/>
            <p14:sldId id="651"/>
            <p14:sldId id="652"/>
            <p14:sldId id="653"/>
            <p14:sldId id="654"/>
            <p14:sldId id="655"/>
            <p14:sldId id="648"/>
            <p14:sldId id="647"/>
            <p14:sldId id="799"/>
            <p14:sldId id="800"/>
            <p14:sldId id="798"/>
            <p14:sldId id="802"/>
            <p14:sldId id="803"/>
            <p14:sldId id="804"/>
            <p14:sldId id="805"/>
            <p14:sldId id="806"/>
            <p14:sldId id="808"/>
            <p14:sldId id="809"/>
            <p14:sldId id="813"/>
            <p14:sldId id="644"/>
            <p14:sldId id="633"/>
            <p14:sldId id="730"/>
            <p14:sldId id="635"/>
            <p14:sldId id="557"/>
            <p14:sldId id="783"/>
            <p14:sldId id="634"/>
            <p14:sldId id="797"/>
            <p14:sldId id="638"/>
            <p14:sldId id="790"/>
            <p14:sldId id="785"/>
            <p14:sldId id="561"/>
            <p14:sldId id="510"/>
            <p14:sldId id="714"/>
            <p14:sldId id="598"/>
            <p14:sldId id="715"/>
            <p14:sldId id="786"/>
            <p14:sldId id="787"/>
            <p14:sldId id="789"/>
            <p14:sldId id="788"/>
            <p14:sldId id="623"/>
            <p14:sldId id="545"/>
            <p14:sldId id="717"/>
            <p14:sldId id="500"/>
            <p14:sldId id="718"/>
            <p14:sldId id="673"/>
            <p14:sldId id="518"/>
            <p14:sldId id="501"/>
            <p14:sldId id="554"/>
            <p14:sldId id="519"/>
            <p14:sldId id="521"/>
            <p14:sldId id="522"/>
            <p14:sldId id="539"/>
            <p14:sldId id="719"/>
            <p14:sldId id="537"/>
            <p14:sldId id="684"/>
            <p14:sldId id="763"/>
            <p14:sldId id="685"/>
            <p14:sldId id="686"/>
            <p14:sldId id="687"/>
            <p14:sldId id="688"/>
            <p14:sldId id="732"/>
            <p14:sldId id="747"/>
            <p14:sldId id="761"/>
            <p14:sldId id="771"/>
            <p14:sldId id="772"/>
            <p14:sldId id="689"/>
            <p14:sldId id="733"/>
            <p14:sldId id="735"/>
            <p14:sldId id="737"/>
            <p14:sldId id="738"/>
            <p14:sldId id="740"/>
            <p14:sldId id="742"/>
            <p14:sldId id="744"/>
            <p14:sldId id="746"/>
            <p14:sldId id="795"/>
            <p14:sldId id="792"/>
            <p14:sldId id="796"/>
            <p14:sldId id="731"/>
            <p14:sldId id="690"/>
            <p14:sldId id="749"/>
            <p14:sldId id="765"/>
            <p14:sldId id="758"/>
            <p14:sldId id="750"/>
            <p14:sldId id="751"/>
            <p14:sldId id="752"/>
            <p14:sldId id="754"/>
            <p14:sldId id="693"/>
            <p14:sldId id="694"/>
            <p14:sldId id="728"/>
            <p14:sldId id="773"/>
            <p14:sldId id="774"/>
            <p14:sldId id="775"/>
            <p14:sldId id="776"/>
            <p14:sldId id="777"/>
            <p14:sldId id="778"/>
            <p14:sldId id="691"/>
            <p14:sldId id="683"/>
            <p14:sldId id="766"/>
            <p14:sldId id="767"/>
            <p14:sldId id="692"/>
            <p14:sldId id="768"/>
            <p14:sldId id="769"/>
            <p14:sldId id="770"/>
            <p14:sldId id="695"/>
            <p14:sldId id="697"/>
            <p14:sldId id="698"/>
            <p14:sldId id="720"/>
            <p14:sldId id="721"/>
            <p14:sldId id="722"/>
            <p14:sldId id="723"/>
            <p14:sldId id="724"/>
            <p14:sldId id="725"/>
            <p14:sldId id="726"/>
            <p14:sldId id="727"/>
            <p14:sldId id="553"/>
            <p14:sldId id="505"/>
            <p14:sldId id="506"/>
            <p14:sldId id="542"/>
            <p14:sldId id="507"/>
            <p14:sldId id="56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99"/>
    <a:srgbClr val="FFFFCC"/>
    <a:srgbClr val="FFCC99"/>
    <a:srgbClr val="99CCFF"/>
    <a:srgbClr val="FF9900"/>
    <a:srgbClr val="0066CC"/>
    <a:srgbClr val="660066"/>
    <a:srgbClr val="339966"/>
    <a:srgbClr val="FFCCFF"/>
    <a:srgbClr val="99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horzBarState="maximized">
    <p:restoredLeft sz="15204" autoAdjust="0"/>
    <p:restoredTop sz="92189" autoAdjust="0"/>
  </p:normalViewPr>
  <p:slideViewPr>
    <p:cSldViewPr>
      <p:cViewPr>
        <p:scale>
          <a:sx n="90" d="100"/>
          <a:sy n="90" d="100"/>
        </p:scale>
        <p:origin x="-558" y="-72"/>
      </p:cViewPr>
      <p:guideLst>
        <p:guide orient="horz" pos="2160"/>
        <p:guide pos="2880"/>
      </p:guideLst>
    </p:cSldViewPr>
  </p:slideViewPr>
  <p:outlineViewPr>
    <p:cViewPr>
      <p:scale>
        <a:sx n="33" d="100"/>
        <a:sy n="33" d="100"/>
      </p:scale>
      <p:origin x="0" y="4182"/>
    </p:cViewPr>
  </p:outlineViewPr>
  <p:notesTextViewPr>
    <p:cViewPr>
      <p:scale>
        <a:sx n="100" d="100"/>
        <a:sy n="100" d="100"/>
      </p:scale>
      <p:origin x="0" y="0"/>
    </p:cViewPr>
  </p:notesTextViewPr>
  <p:sorterViewPr>
    <p:cViewPr>
      <p:scale>
        <a:sx n="120" d="100"/>
        <a:sy n="120" d="100"/>
      </p:scale>
      <p:origin x="0" y="33042"/>
    </p:cViewPr>
  </p:sorterViewPr>
  <p:notesViewPr>
    <p:cSldViewPr>
      <p:cViewPr varScale="1">
        <p:scale>
          <a:sx n="88" d="100"/>
          <a:sy n="88" d="100"/>
        </p:scale>
        <p:origin x="-3870" y="-120"/>
      </p:cViewPr>
      <p:guideLst>
        <p:guide orient="horz" pos="2928"/>
        <p:guide pos="220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Office_Excel6.xlsx"/></Relationships>
</file>

<file path=ppt/charts/chart1.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manualLayout>
          <c:layoutTarget val="inner"/>
          <c:xMode val="edge"/>
          <c:yMode val="edge"/>
          <c:x val="0.12019084071017568"/>
          <c:y val="0.2411427541205203"/>
          <c:w val="0.76785987536430034"/>
          <c:h val="0.745030727531799"/>
        </c:manualLayout>
      </c:layout>
      <c:pie3DChart>
        <c:varyColors val="1"/>
        <c:dLbls/>
      </c:pie3DChart>
    </c:plotArea>
    <c:plotVisOnly val="1"/>
    <c:dispBlanksAs val="zero"/>
  </c:chart>
  <c:txPr>
    <a:bodyPr/>
    <a:lstStyle/>
    <a:p>
      <a:pPr>
        <a:defRPr sz="18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manualLayout>
          <c:layoutTarget val="inner"/>
          <c:xMode val="edge"/>
          <c:yMode val="edge"/>
          <c:x val="9.3217528867642424E-2"/>
          <c:y val="0.11509720291608756"/>
          <c:w val="0.87114047480061252"/>
          <c:h val="0.84521410642319306"/>
        </c:manualLayout>
      </c:layout>
      <c:pie3DChart>
        <c:varyColors val="1"/>
        <c:ser>
          <c:idx val="0"/>
          <c:order val="0"/>
          <c:tx>
            <c:strRef>
              <c:f>Hoja1!$B$1</c:f>
              <c:strCache>
                <c:ptCount val="1"/>
                <c:pt idx="0">
                  <c:v>Ventas</c:v>
                </c:pt>
              </c:strCache>
            </c:strRef>
          </c:tx>
          <c:explosion val="21"/>
          <c:dPt>
            <c:idx val="0"/>
            <c:spPr>
              <a:solidFill>
                <a:srgbClr val="FF0000"/>
              </a:solidFill>
            </c:spPr>
          </c:dPt>
          <c:dPt>
            <c:idx val="1"/>
            <c:spPr>
              <a:solidFill>
                <a:srgbClr val="92D050"/>
              </a:solidFill>
            </c:spPr>
          </c:dPt>
          <c:dLbls>
            <c:dLbl>
              <c:idx val="0"/>
              <c:tx>
                <c:rich>
                  <a:bodyPr/>
                  <a:lstStyle/>
                  <a:p>
                    <a:r>
                      <a:rPr lang="en-US" dirty="0"/>
                      <a:t>FONDOS PROPIOS
</a:t>
                    </a:r>
                    <a:r>
                      <a:rPr lang="en-US" sz="2000" dirty="0" smtClean="0"/>
                      <a:t>87,4%</a:t>
                    </a:r>
                    <a:endParaRPr lang="en-US" sz="2000" dirty="0"/>
                  </a:p>
                </c:rich>
              </c:tx>
              <c:showVal val="1"/>
              <c:showCatName val="1"/>
              <c:separator>
</c:separator>
            </c:dLbl>
            <c:dLbl>
              <c:idx val="1"/>
              <c:layout>
                <c:manualLayout>
                  <c:x val="-0.17848156028613771"/>
                  <c:y val="0.13692598277948348"/>
                </c:manualLayout>
              </c:layout>
              <c:tx>
                <c:rich>
                  <a:bodyPr/>
                  <a:lstStyle/>
                  <a:p>
                    <a:r>
                      <a:rPr lang="en-US" dirty="0"/>
                      <a:t>FONDOS EXTERNOS
</a:t>
                    </a:r>
                    <a:r>
                      <a:rPr lang="en-US" sz="2000" dirty="0" smtClean="0"/>
                      <a:t>12,6%</a:t>
                    </a:r>
                    <a:endParaRPr lang="en-US" sz="2000" dirty="0"/>
                  </a:p>
                </c:rich>
              </c:tx>
              <c:showVal val="1"/>
              <c:showCatName val="1"/>
              <c:separator>
</c:separator>
            </c:dLbl>
            <c:txPr>
              <a:bodyPr/>
              <a:lstStyle/>
              <a:p>
                <a:pPr>
                  <a:defRPr lang="es-ES" sz="1400" b="1">
                    <a:latin typeface="+mj-lt"/>
                  </a:defRPr>
                </a:pPr>
                <a:endParaRPr lang="es-ES"/>
              </a:p>
            </c:txPr>
            <c:showVal val="1"/>
            <c:showCatName val="1"/>
            <c:separator>
</c:separator>
            <c:showLeaderLines val="1"/>
          </c:dLbls>
          <c:cat>
            <c:strRef>
              <c:f>Hoja1!$A$2:$A$3</c:f>
              <c:strCache>
                <c:ptCount val="2"/>
                <c:pt idx="0">
                  <c:v>FONDOS PROPIOS</c:v>
                </c:pt>
                <c:pt idx="1">
                  <c:v>FONDOS EXTERNOS</c:v>
                </c:pt>
              </c:strCache>
            </c:strRef>
          </c:cat>
          <c:val>
            <c:numRef>
              <c:f>Hoja1!$B$2:$B$3</c:f>
              <c:numCache>
                <c:formatCode>0.00%</c:formatCode>
                <c:ptCount val="2"/>
                <c:pt idx="0">
                  <c:v>0.87500000000000033</c:v>
                </c:pt>
                <c:pt idx="1">
                  <c:v>0.125</c:v>
                </c:pt>
              </c:numCache>
            </c:numRef>
          </c:val>
        </c:ser>
        <c:dLbls/>
      </c:pie3DChart>
    </c:plotArea>
    <c:plotVisOnly val="1"/>
    <c:dispBlanksAs val="zero"/>
  </c:chart>
  <c:txPr>
    <a:bodyPr/>
    <a:lstStyle/>
    <a:p>
      <a:pPr>
        <a:defRPr sz="1800"/>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manualLayout>
          <c:layoutTarget val="inner"/>
          <c:xMode val="edge"/>
          <c:yMode val="edge"/>
          <c:x val="9.3217528867642424E-2"/>
          <c:y val="0.11509720291608755"/>
          <c:w val="0.87114047480061252"/>
          <c:h val="0.84521410642319306"/>
        </c:manualLayout>
      </c:layout>
      <c:pie3DChart>
        <c:varyColors val="1"/>
        <c:ser>
          <c:idx val="0"/>
          <c:order val="0"/>
          <c:tx>
            <c:strRef>
              <c:f>Hoja1!$B$1</c:f>
              <c:strCache>
                <c:ptCount val="1"/>
                <c:pt idx="0">
                  <c:v>Ventas</c:v>
                </c:pt>
              </c:strCache>
            </c:strRef>
          </c:tx>
          <c:explosion val="21"/>
          <c:dPt>
            <c:idx val="0"/>
            <c:spPr>
              <a:solidFill>
                <a:srgbClr val="FF0000"/>
              </a:solidFill>
            </c:spPr>
          </c:dPt>
          <c:dPt>
            <c:idx val="1"/>
            <c:spPr>
              <a:solidFill>
                <a:srgbClr val="92D050"/>
              </a:solidFill>
            </c:spPr>
          </c:dPt>
          <c:dLbls>
            <c:dLbl>
              <c:idx val="0"/>
              <c:tx>
                <c:rich>
                  <a:bodyPr/>
                  <a:lstStyle/>
                  <a:p>
                    <a:r>
                      <a:rPr lang="en-US" dirty="0"/>
                      <a:t>FONDOS PROPIOS
</a:t>
                    </a:r>
                    <a:r>
                      <a:rPr lang="en-US" sz="2000" dirty="0" smtClean="0"/>
                      <a:t>87,6%</a:t>
                    </a:r>
                    <a:endParaRPr lang="en-US" sz="2000" dirty="0"/>
                  </a:p>
                </c:rich>
              </c:tx>
              <c:showVal val="1"/>
              <c:showCatName val="1"/>
              <c:separator>
</c:separator>
            </c:dLbl>
            <c:dLbl>
              <c:idx val="1"/>
              <c:layout>
                <c:manualLayout>
                  <c:x val="-0.17848156028613771"/>
                  <c:y val="0.13692598277948348"/>
                </c:manualLayout>
              </c:layout>
              <c:tx>
                <c:rich>
                  <a:bodyPr/>
                  <a:lstStyle/>
                  <a:p>
                    <a:r>
                      <a:rPr lang="en-US" dirty="0"/>
                      <a:t>FONDOS EXTERNOS
</a:t>
                    </a:r>
                    <a:r>
                      <a:rPr lang="en-US" sz="2000" dirty="0" smtClean="0"/>
                      <a:t>12,4%</a:t>
                    </a:r>
                    <a:endParaRPr lang="en-US" sz="2000" dirty="0"/>
                  </a:p>
                </c:rich>
              </c:tx>
              <c:showVal val="1"/>
              <c:showCatName val="1"/>
              <c:separator>
</c:separator>
            </c:dLbl>
            <c:txPr>
              <a:bodyPr/>
              <a:lstStyle/>
              <a:p>
                <a:pPr>
                  <a:defRPr lang="es-ES" sz="1400" b="1">
                    <a:latin typeface="+mj-lt"/>
                  </a:defRPr>
                </a:pPr>
                <a:endParaRPr lang="es-ES"/>
              </a:p>
            </c:txPr>
            <c:showVal val="1"/>
            <c:showCatName val="1"/>
            <c:separator>
</c:separator>
            <c:showLeaderLines val="1"/>
          </c:dLbls>
          <c:cat>
            <c:strRef>
              <c:f>Hoja1!$A$2:$A$3</c:f>
              <c:strCache>
                <c:ptCount val="2"/>
                <c:pt idx="0">
                  <c:v>FONDOS PROPIOS</c:v>
                </c:pt>
                <c:pt idx="1">
                  <c:v>FONDOS EXTERNOS</c:v>
                </c:pt>
              </c:strCache>
            </c:strRef>
          </c:cat>
          <c:val>
            <c:numRef>
              <c:f>Hoja1!$B$2:$B$3</c:f>
              <c:numCache>
                <c:formatCode>0.00%</c:formatCode>
                <c:ptCount val="2"/>
                <c:pt idx="0">
                  <c:v>0.87500000000000033</c:v>
                </c:pt>
                <c:pt idx="1">
                  <c:v>0.125</c:v>
                </c:pt>
              </c:numCache>
            </c:numRef>
          </c:val>
        </c:ser>
        <c:dLbls/>
      </c:pie3DChart>
    </c:plotArea>
    <c:plotVisOnly val="1"/>
    <c:dispBlanksAs val="zero"/>
  </c:chart>
  <c:txPr>
    <a:bodyPr/>
    <a:lstStyle/>
    <a:p>
      <a:pPr>
        <a:defRPr sz="1800"/>
      </a:pPr>
      <a:endParaRPr lang="es-E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pie3DChart>
        <c:varyColors val="1"/>
        <c:ser>
          <c:idx val="0"/>
          <c:order val="0"/>
          <c:tx>
            <c:strRef>
              <c:f>Hoja1!$B$1</c:f>
              <c:strCache>
                <c:ptCount val="1"/>
                <c:pt idx="0">
                  <c:v>Ventas</c:v>
                </c:pt>
              </c:strCache>
            </c:strRef>
          </c:tx>
          <c:dPt>
            <c:idx val="0"/>
            <c:spPr>
              <a:solidFill>
                <a:srgbClr val="00B050"/>
              </a:solidFill>
            </c:spPr>
          </c:dPt>
          <c:dPt>
            <c:idx val="1"/>
            <c:spPr>
              <a:solidFill>
                <a:srgbClr val="FF9999"/>
              </a:solidFill>
            </c:spPr>
          </c:dPt>
          <c:dPt>
            <c:idx val="2"/>
            <c:spPr>
              <a:solidFill>
                <a:srgbClr val="3366CC"/>
              </a:solidFill>
            </c:spPr>
          </c:dPt>
          <c:dLbls>
            <c:dLbl>
              <c:idx val="0"/>
              <c:layout>
                <c:manualLayout>
                  <c:x val="-6.7899744282923932E-2"/>
                  <c:y val="5.5634106863033474E-2"/>
                </c:manualLayout>
              </c:layout>
              <c:tx>
                <c:rich>
                  <a:bodyPr/>
                  <a:lstStyle/>
                  <a:p>
                    <a:r>
                      <a:rPr lang="en-US" dirty="0" smtClean="0"/>
                      <a:t>BID</a:t>
                    </a:r>
                    <a:r>
                      <a:rPr lang="en-US" dirty="0"/>
                      <a:t>
9%</a:t>
                    </a:r>
                  </a:p>
                </c:rich>
              </c:tx>
              <c:dLblPos val="bestFit"/>
              <c:showCatName val="1"/>
              <c:showPercent val="1"/>
            </c:dLbl>
            <c:dLbl>
              <c:idx val="1"/>
              <c:layout>
                <c:manualLayout>
                  <c:x val="-0.19459495003878952"/>
                  <c:y val="-0.36325650786115127"/>
                </c:manualLayout>
              </c:layout>
              <c:dLblPos val="bestFit"/>
              <c:showCatName val="1"/>
              <c:showPercent val="1"/>
            </c:dLbl>
            <c:dLbl>
              <c:idx val="3"/>
              <c:dLblPos val="ctr"/>
              <c:showVal val="1"/>
              <c:showCatName val="1"/>
              <c:showPercent val="1"/>
            </c:dLbl>
            <c:txPr>
              <a:bodyPr/>
              <a:lstStyle/>
              <a:p>
                <a:pPr>
                  <a:defRPr lang="es-ES" sz="2400" b="1">
                    <a:latin typeface="+mj-lt"/>
                  </a:defRPr>
                </a:pPr>
                <a:endParaRPr lang="es-ES"/>
              </a:p>
            </c:txPr>
            <c:dLblPos val="ctr"/>
            <c:showCatName val="1"/>
            <c:showPercent val="1"/>
            <c:showLeaderLines val="1"/>
          </c:dLbls>
          <c:cat>
            <c:strRef>
              <c:f>Hoja1!$A$2:$A$4</c:f>
              <c:strCache>
                <c:ptCount val="3"/>
                <c:pt idx="0">
                  <c:v>BIB</c:v>
                </c:pt>
                <c:pt idx="1">
                  <c:v>BIRF</c:v>
                </c:pt>
                <c:pt idx="2">
                  <c:v>CAF</c:v>
                </c:pt>
              </c:strCache>
            </c:strRef>
          </c:cat>
          <c:val>
            <c:numRef>
              <c:f>Hoja1!$B$2:$B$4</c:f>
              <c:numCache>
                <c:formatCode>0%</c:formatCode>
                <c:ptCount val="3"/>
                <c:pt idx="0">
                  <c:v>9.0000000000000024E-2</c:v>
                </c:pt>
                <c:pt idx="1">
                  <c:v>0.65000000000000036</c:v>
                </c:pt>
                <c:pt idx="2">
                  <c:v>0.26</c:v>
                </c:pt>
              </c:numCache>
            </c:numRef>
          </c:val>
        </c:ser>
        <c:dLbls/>
      </c:pie3DChart>
    </c:plotArea>
    <c:plotVisOnly val="1"/>
    <c:dispBlanksAs val="zero"/>
  </c:chart>
  <c:txPr>
    <a:bodyPr/>
    <a:lstStyle/>
    <a:p>
      <a:pPr>
        <a:defRPr sz="1800"/>
      </a:pPr>
      <a:endParaRPr lang="es-E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manualLayout>
          <c:layoutTarget val="inner"/>
          <c:xMode val="edge"/>
          <c:yMode val="edge"/>
          <c:x val="6.5613200264905819E-4"/>
          <c:y val="5.1195888144560484E-2"/>
          <c:w val="0.99934386799735053"/>
          <c:h val="0.94880411185543945"/>
        </c:manualLayout>
      </c:layout>
      <c:pie3DChart>
        <c:varyColors val="1"/>
        <c:ser>
          <c:idx val="0"/>
          <c:order val="0"/>
          <c:tx>
            <c:strRef>
              <c:f>Hoja1!$B$1</c:f>
              <c:strCache>
                <c:ptCount val="1"/>
                <c:pt idx="0">
                  <c:v>Ventas</c:v>
                </c:pt>
              </c:strCache>
            </c:strRef>
          </c:tx>
          <c:dPt>
            <c:idx val="0"/>
            <c:spPr>
              <a:solidFill>
                <a:srgbClr val="7030A0"/>
              </a:solidFill>
            </c:spPr>
          </c:dPt>
          <c:dPt>
            <c:idx val="1"/>
            <c:spPr>
              <a:solidFill>
                <a:srgbClr val="009999"/>
              </a:solidFill>
            </c:spPr>
          </c:dPt>
          <c:dPt>
            <c:idx val="3"/>
            <c:spPr>
              <a:solidFill>
                <a:srgbClr val="92D050"/>
              </a:solidFill>
            </c:spPr>
          </c:dPt>
          <c:dPt>
            <c:idx val="4"/>
            <c:spPr>
              <a:solidFill>
                <a:srgbClr val="003399"/>
              </a:solidFill>
            </c:spPr>
          </c:dPt>
          <c:dPt>
            <c:idx val="5"/>
            <c:spPr>
              <a:solidFill>
                <a:srgbClr val="800000"/>
              </a:solidFill>
            </c:spPr>
          </c:dPt>
          <c:dLbls>
            <c:dLbl>
              <c:idx val="0"/>
              <c:layout>
                <c:manualLayout>
                  <c:x val="-5.2721291759834608E-2"/>
                  <c:y val="5.2385419635514192E-2"/>
                </c:manualLayout>
              </c:layout>
              <c:spPr/>
              <c:txPr>
                <a:bodyPr/>
                <a:lstStyle/>
                <a:p>
                  <a:pPr>
                    <a:defRPr lang="es-ES" sz="1500" b="1">
                      <a:latin typeface="+mj-lt"/>
                    </a:defRPr>
                  </a:pPr>
                  <a:endParaRPr lang="es-ES"/>
                </a:p>
              </c:txPr>
              <c:showVal val="1"/>
              <c:showCatName val="1"/>
              <c:separator>
</c:separator>
            </c:dLbl>
            <c:dLbl>
              <c:idx val="1"/>
              <c:layout>
                <c:manualLayout>
                  <c:x val="0.12803422048506105"/>
                  <c:y val="0"/>
                </c:manualLayout>
              </c:layout>
              <c:showVal val="1"/>
              <c:showCatName val="1"/>
              <c:separator>
</c:separator>
            </c:dLbl>
            <c:dLbl>
              <c:idx val="2"/>
              <c:layout>
                <c:manualLayout>
                  <c:x val="0.15917928310995749"/>
                  <c:y val="0.11739836714839487"/>
                </c:manualLayout>
              </c:layout>
              <c:showVal val="1"/>
              <c:showCatName val="1"/>
              <c:separator>
</c:separator>
            </c:dLbl>
            <c:dLbl>
              <c:idx val="3"/>
              <c:showVal val="1"/>
              <c:showCatName val="1"/>
            </c:dLbl>
            <c:dLbl>
              <c:idx val="4"/>
              <c:layout>
                <c:manualLayout>
                  <c:x val="0.24127024857934534"/>
                  <c:y val="-0.33508776802577522"/>
                </c:manualLayout>
              </c:layout>
              <c:tx>
                <c:rich>
                  <a:bodyPr/>
                  <a:lstStyle/>
                  <a:p>
                    <a:pPr>
                      <a:defRPr lang="es-ES" sz="1600" b="1">
                        <a:solidFill>
                          <a:schemeClr val="bg1"/>
                        </a:solidFill>
                        <a:latin typeface="+mj-lt"/>
                      </a:defRPr>
                    </a:pPr>
                    <a:r>
                      <a:rPr lang="en-US" dirty="0" smtClean="0"/>
                      <a:t>CAF</a:t>
                    </a:r>
                    <a:r>
                      <a:rPr lang="en-US" dirty="0"/>
                      <a:t>
62%</a:t>
                    </a:r>
                  </a:p>
                </c:rich>
              </c:tx>
              <c:spPr/>
              <c:showVal val="1"/>
              <c:showCatName val="1"/>
              <c:separator>
</c:separator>
            </c:dLbl>
            <c:dLbl>
              <c:idx val="5"/>
              <c:layout>
                <c:manualLayout>
                  <c:x val="-0.11944803751964063"/>
                  <c:y val="1.1916844074382133E-3"/>
                </c:manualLayout>
              </c:layout>
              <c:showVal val="1"/>
              <c:showCatName val="1"/>
              <c:separator>
</c:separator>
            </c:dLbl>
            <c:dLbl>
              <c:idx val="6"/>
              <c:layout>
                <c:manualLayout>
                  <c:x val="4.5642849617838967E-2"/>
                  <c:y val="5.2385419635514192E-2"/>
                </c:manualLayout>
              </c:layout>
              <c:spPr/>
              <c:txPr>
                <a:bodyPr/>
                <a:lstStyle/>
                <a:p>
                  <a:pPr>
                    <a:defRPr lang="es-ES" sz="1500" b="1">
                      <a:latin typeface="+mj-lt"/>
                    </a:defRPr>
                  </a:pPr>
                  <a:endParaRPr lang="es-ES"/>
                </a:p>
              </c:txPr>
              <c:showVal val="1"/>
              <c:showCatName val="1"/>
              <c:separator>
</c:separator>
            </c:dLbl>
            <c:txPr>
              <a:bodyPr/>
              <a:lstStyle/>
              <a:p>
                <a:pPr>
                  <a:defRPr lang="es-ES" sz="1600" b="1">
                    <a:latin typeface="+mj-lt"/>
                  </a:defRPr>
                </a:pPr>
                <a:endParaRPr lang="es-ES"/>
              </a:p>
            </c:txPr>
            <c:showVal val="1"/>
            <c:showCatName val="1"/>
            <c:separator>
</c:separator>
            <c:showLeaderLines val="1"/>
            <c:leaderLines>
              <c:spPr>
                <a:ln>
                  <a:solidFill>
                    <a:schemeClr val="bg1">
                      <a:lumMod val="75000"/>
                    </a:schemeClr>
                  </a:solidFill>
                  <a:prstDash val="lgDashDotDot"/>
                </a:ln>
              </c:spPr>
            </c:leaderLines>
          </c:dLbls>
          <c:cat>
            <c:strRef>
              <c:f>Hoja1!$A$2:$A$7</c:f>
              <c:strCache>
                <c:ptCount val="6"/>
                <c:pt idx="0">
                  <c:v>BEI</c:v>
                </c:pt>
                <c:pt idx="1">
                  <c:v>BID</c:v>
                </c:pt>
                <c:pt idx="2">
                  <c:v>BIRF</c:v>
                </c:pt>
                <c:pt idx="3">
                  <c:v>BONOS</c:v>
                </c:pt>
                <c:pt idx="4">
                  <c:v>CAF</c:v>
                </c:pt>
                <c:pt idx="5">
                  <c:v>OFID</c:v>
                </c:pt>
              </c:strCache>
            </c:strRef>
          </c:cat>
          <c:val>
            <c:numRef>
              <c:f>Hoja1!$B$2:$B$7</c:f>
              <c:numCache>
                <c:formatCode>0%</c:formatCode>
                <c:ptCount val="6"/>
                <c:pt idx="0">
                  <c:v>8.0000000000000043E-2</c:v>
                </c:pt>
                <c:pt idx="1">
                  <c:v>4.0000000000000022E-2</c:v>
                </c:pt>
                <c:pt idx="2">
                  <c:v>1.0000000000000005E-2</c:v>
                </c:pt>
                <c:pt idx="3">
                  <c:v>0.15000000000000008</c:v>
                </c:pt>
                <c:pt idx="4">
                  <c:v>0.62000000000000033</c:v>
                </c:pt>
                <c:pt idx="5">
                  <c:v>8.0000000000000043E-2</c:v>
                </c:pt>
              </c:numCache>
            </c:numRef>
          </c:val>
        </c:ser>
        <c:dLbls/>
      </c:pie3DChart>
    </c:plotArea>
    <c:plotVisOnly val="1"/>
    <c:dispBlanksAs val="zero"/>
  </c:chart>
  <c:txPr>
    <a:bodyPr/>
    <a:lstStyle/>
    <a:p>
      <a:pPr>
        <a:defRPr sz="1800"/>
      </a:pPr>
      <a:endParaRPr lang="es-E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30"/>
      <c:perspective val="30"/>
    </c:view3D>
    <c:plotArea>
      <c:layout>
        <c:manualLayout>
          <c:layoutTarget val="inner"/>
          <c:xMode val="edge"/>
          <c:yMode val="edge"/>
          <c:x val="1.9703693088697721E-2"/>
          <c:y val="0.13964824321845376"/>
          <c:w val="0.90060813003309192"/>
          <c:h val="0.86035175678154652"/>
        </c:manualLayout>
      </c:layout>
      <c:pie3DChart>
        <c:varyColors val="1"/>
        <c:ser>
          <c:idx val="0"/>
          <c:order val="0"/>
          <c:tx>
            <c:strRef>
              <c:f>Hoja1!$B$1</c:f>
              <c:strCache>
                <c:ptCount val="1"/>
                <c:pt idx="0">
                  <c:v>Ventas</c:v>
                </c:pt>
              </c:strCache>
            </c:strRef>
          </c:tx>
          <c:dPt>
            <c:idx val="0"/>
            <c:spPr>
              <a:solidFill>
                <a:srgbClr val="009999"/>
              </a:solidFill>
            </c:spPr>
          </c:dPt>
          <c:dPt>
            <c:idx val="2"/>
            <c:spPr>
              <a:solidFill>
                <a:srgbClr val="3366CC"/>
              </a:solidFill>
            </c:spPr>
          </c:dPt>
          <c:dPt>
            <c:idx val="3"/>
            <c:spPr>
              <a:solidFill>
                <a:srgbClr val="FFC000"/>
              </a:solidFill>
            </c:spPr>
          </c:dPt>
          <c:dLbls>
            <c:dLbl>
              <c:idx val="0"/>
              <c:layout>
                <c:manualLayout>
                  <c:x val="-0.16573572834645678"/>
                  <c:y val="-0.25225565944881873"/>
                </c:manualLayout>
              </c:layout>
              <c:dLblPos val="bestFit"/>
              <c:showVal val="1"/>
              <c:showCatName val="1"/>
              <c:separator>
</c:separator>
            </c:dLbl>
            <c:dLbl>
              <c:idx val="1"/>
              <c:delete val="1"/>
            </c:dLbl>
            <c:dLbl>
              <c:idx val="2"/>
              <c:layout>
                <c:manualLayout>
                  <c:x val="-0.12470385619038106"/>
                  <c:y val="1.3015349715664667E-4"/>
                </c:manualLayout>
              </c:layout>
              <c:showVal val="1"/>
              <c:showCatName val="1"/>
              <c:separator>
</c:separator>
            </c:dLbl>
            <c:dLbl>
              <c:idx val="3"/>
              <c:layout>
                <c:manualLayout>
                  <c:x val="0.22940437188172774"/>
                  <c:y val="0"/>
                </c:manualLayout>
              </c:layout>
              <c:showVal val="1"/>
              <c:showCatName val="1"/>
              <c:separator>
</c:separator>
            </c:dLbl>
            <c:dLbl>
              <c:idx val="4"/>
              <c:delete val="1"/>
            </c:dLbl>
            <c:txPr>
              <a:bodyPr/>
              <a:lstStyle/>
              <a:p>
                <a:pPr>
                  <a:defRPr lang="es-ES" b="1">
                    <a:latin typeface="+mj-lt"/>
                  </a:defRPr>
                </a:pPr>
                <a:endParaRPr lang="es-ES"/>
              </a:p>
            </c:txPr>
            <c:showVal val="1"/>
            <c:showCatName val="1"/>
            <c:separator>
</c:separator>
            <c:showLeaderLines val="1"/>
            <c:leaderLines>
              <c:spPr>
                <a:ln>
                  <a:solidFill>
                    <a:schemeClr val="bg1">
                      <a:lumMod val="75000"/>
                    </a:schemeClr>
                  </a:solidFill>
                  <a:prstDash val="lgDashDotDot"/>
                </a:ln>
              </c:spPr>
            </c:leaderLines>
          </c:dLbls>
          <c:cat>
            <c:strRef>
              <c:f>Hoja1!$A$2:$A$6</c:f>
              <c:strCache>
                <c:ptCount val="5"/>
                <c:pt idx="0">
                  <c:v>BID</c:v>
                </c:pt>
                <c:pt idx="1">
                  <c:v>BIRF</c:v>
                </c:pt>
                <c:pt idx="2">
                  <c:v>CAF</c:v>
                </c:pt>
                <c:pt idx="3">
                  <c:v>OFID</c:v>
                </c:pt>
                <c:pt idx="4">
                  <c:v>BONOS</c:v>
                </c:pt>
              </c:strCache>
            </c:strRef>
          </c:cat>
          <c:val>
            <c:numRef>
              <c:f>Hoja1!$B$2:$B$6</c:f>
              <c:numCache>
                <c:formatCode>0%</c:formatCode>
                <c:ptCount val="5"/>
                <c:pt idx="0">
                  <c:v>0.87000000000000033</c:v>
                </c:pt>
                <c:pt idx="1">
                  <c:v>0</c:v>
                </c:pt>
                <c:pt idx="2">
                  <c:v>0.1</c:v>
                </c:pt>
                <c:pt idx="3">
                  <c:v>3.0000000000000002E-2</c:v>
                </c:pt>
                <c:pt idx="4">
                  <c:v>0</c:v>
                </c:pt>
              </c:numCache>
            </c:numRef>
          </c:val>
        </c:ser>
        <c:dLbls/>
      </c:pie3DChart>
    </c:plotArea>
    <c:plotVisOnly val="1"/>
    <c:dispBlanksAs val="zero"/>
  </c:chart>
  <c:txPr>
    <a:bodyPr/>
    <a:lstStyle/>
    <a:p>
      <a:pPr>
        <a:defRPr sz="1800"/>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s-PY"/>
        </a:p>
      </dgm:t>
    </dgm:pt>
    <dgm:pt modelId="{83EC66A1-629A-40E7-AC1A-2FFA436EA3F1}">
      <dgm:prSet phldrT="[Texto]" custT="1">
        <dgm:style>
          <a:lnRef idx="2">
            <a:schemeClr val="accent2"/>
          </a:lnRef>
          <a:fillRef idx="1">
            <a:schemeClr val="lt1"/>
          </a:fillRef>
          <a:effectRef idx="0">
            <a:schemeClr val="accent2"/>
          </a:effectRef>
          <a:fontRef idx="minor">
            <a:schemeClr val="dk1"/>
          </a:fontRef>
        </dgm:style>
      </dgm:prSet>
      <dgm:spPr>
        <a:ln/>
      </dgm:spPr>
      <dgm:t>
        <a:bodyPr/>
        <a:lstStyle/>
        <a:p>
          <a:r>
            <a:rPr lang="es-PY" sz="1500" dirty="0" smtClean="0">
              <a:latin typeface="Verdana" pitchFamily="34" charset="0"/>
              <a:cs typeface="Times New Roman" pitchFamily="18" charset="0"/>
            </a:rPr>
            <a:t> ₲ 5.796.266 millones, equivalente a </a:t>
          </a:r>
          <a:r>
            <a:rPr lang="es-PY" sz="1500" b="1" dirty="0" smtClean="0">
              <a:latin typeface="Verdana" pitchFamily="34" charset="0"/>
              <a:cs typeface="Times New Roman" pitchFamily="18" charset="0"/>
            </a:rPr>
            <a:t>USD 975,3 millones</a:t>
          </a:r>
          <a:r>
            <a:rPr lang="es-PY" sz="1500" dirty="0" smtClean="0">
              <a:latin typeface="Verdana" pitchFamily="34" charset="0"/>
              <a:cs typeface="Times New Roman" pitchFamily="18" charset="0"/>
            </a:rPr>
            <a:t>. </a:t>
          </a:r>
          <a:endParaRPr lang="es-PY" sz="1500" dirty="0"/>
        </a:p>
      </dgm:t>
    </dgm:pt>
    <dgm:pt modelId="{B589FA78-3470-4D35-9FFF-87C3656F87F1}" type="parTrans" cxnId="{8B1A822F-9731-45F8-9A6B-F9B4AF949F56}">
      <dgm:prSet/>
      <dgm:spPr/>
      <dgm:t>
        <a:bodyPr/>
        <a:lstStyle/>
        <a:p>
          <a:endParaRPr lang="es-PY"/>
        </a:p>
      </dgm:t>
    </dgm:pt>
    <dgm:pt modelId="{D39BD089-6256-45C9-BEFB-AEEF0C147113}" type="sibTrans" cxnId="{8B1A822F-9731-45F8-9A6B-F9B4AF949F56}">
      <dgm:prSet/>
      <dgm:spPr/>
      <dgm:t>
        <a:bodyPr/>
        <a:lstStyle/>
        <a:p>
          <a:endParaRPr lang="es-PY"/>
        </a:p>
      </dgm:t>
    </dgm:pt>
    <dgm:pt modelId="{EF80C0CC-C7DA-4F1E-A75E-289A7A3C461C}">
      <dgm:prSet phldrT="[Texto]" custT="1">
        <dgm:style>
          <a:lnRef idx="2">
            <a:schemeClr val="accent2"/>
          </a:lnRef>
          <a:fillRef idx="1">
            <a:schemeClr val="lt1"/>
          </a:fillRef>
          <a:effectRef idx="0">
            <a:schemeClr val="accent2"/>
          </a:effectRef>
          <a:fontRef idx="minor">
            <a:schemeClr val="dk1"/>
          </a:fontRef>
        </dgm:style>
      </dgm:prSet>
      <dgm:spPr>
        <a:ln/>
      </dgm:spPr>
      <dgm:t>
        <a:bodyPr/>
        <a:lstStyle/>
        <a:p>
          <a:r>
            <a:rPr lang="es-PY" sz="1500" dirty="0" smtClean="0">
              <a:latin typeface="Verdana" pitchFamily="34" charset="0"/>
              <a:cs typeface="Times New Roman" pitchFamily="18" charset="0"/>
            </a:rPr>
            <a:t> ₲ 835.215 millones, equivalente a </a:t>
          </a:r>
          <a:r>
            <a:rPr lang="es-PY" sz="1500" b="1" dirty="0" smtClean="0">
              <a:latin typeface="Verdana" pitchFamily="34" charset="0"/>
              <a:cs typeface="Times New Roman" pitchFamily="18" charset="0"/>
            </a:rPr>
            <a:t>USD 140,6 millones</a:t>
          </a:r>
          <a:r>
            <a:rPr lang="es-PY" sz="1500" dirty="0" smtClean="0">
              <a:latin typeface="Verdana" pitchFamily="34" charset="0"/>
              <a:cs typeface="Times New Roman" pitchFamily="18" charset="0"/>
            </a:rPr>
            <a:t>. </a:t>
          </a:r>
          <a:endParaRPr lang="es-PY" sz="1500" dirty="0"/>
        </a:p>
      </dgm:t>
    </dgm:pt>
    <dgm:pt modelId="{BE5F100F-6BE7-410C-8217-F3C6C2660E2B}" type="parTrans" cxnId="{3C265E77-6D62-4A6A-8D16-245F012CD362}">
      <dgm:prSet/>
      <dgm:spPr/>
      <dgm:t>
        <a:bodyPr/>
        <a:lstStyle/>
        <a:p>
          <a:endParaRPr lang="es-PY"/>
        </a:p>
      </dgm:t>
    </dgm:pt>
    <dgm:pt modelId="{A3E8498D-DE66-4CD8-9E0C-C242916213FC}" type="sibTrans" cxnId="{3C265E77-6D62-4A6A-8D16-245F012CD362}">
      <dgm:prSet/>
      <dgm:spPr/>
      <dgm:t>
        <a:bodyPr/>
        <a:lstStyle/>
        <a:p>
          <a:endParaRPr lang="es-PY"/>
        </a:p>
      </dgm:t>
    </dgm:pt>
    <dgm:pt modelId="{A40FBCBC-D19C-407E-B39C-AA2FFD9A40FA}">
      <dgm:prSet phldrT="[Texto]" custT="1"/>
      <dgm:spPr>
        <a:solidFill>
          <a:srgbClr val="FFCC99"/>
        </a:solidFill>
        <a:ln>
          <a:noFill/>
        </a:ln>
        <a:effectLst/>
        <a:scene3d>
          <a:camera prst="orthographicFront">
            <a:rot lat="0" lon="0" rev="0"/>
          </a:camera>
          <a:lightRig rig="contrasting" dir="t">
            <a:rot lat="0" lon="0" rev="7800000"/>
          </a:lightRig>
        </a:scene3d>
        <a:sp3d>
          <a:bevelT w="139700" h="139700"/>
        </a:sp3d>
      </dgm:spPr>
      <dgm:t>
        <a:bodyPr/>
        <a:lstStyle/>
        <a:p>
          <a:r>
            <a:rPr lang="es-PY" sz="1600" b="1" dirty="0" smtClean="0">
              <a:solidFill>
                <a:srgbClr val="336699"/>
              </a:solidFill>
              <a:latin typeface="Verdana" pitchFamily="34" charset="0"/>
              <a:cs typeface="Times New Roman" pitchFamily="18" charset="0"/>
            </a:rPr>
            <a:t>Recursos Externos FF 20 </a:t>
          </a:r>
          <a:endParaRPr lang="es-PY" sz="1600" b="1" dirty="0">
            <a:solidFill>
              <a:srgbClr val="336699"/>
            </a:solidFill>
            <a:latin typeface="Verdana" pitchFamily="34" charset="0"/>
            <a:cs typeface="Times New Roman" pitchFamily="18" charset="0"/>
          </a:endParaRPr>
        </a:p>
      </dgm:t>
    </dgm:pt>
    <dgm:pt modelId="{75791D75-55E7-4E40-9C34-01AD09B4E56D}" type="parTrans" cxnId="{39B15660-A193-4DBA-AE27-EFE854522E22}">
      <dgm:prSet/>
      <dgm:spPr/>
      <dgm:t>
        <a:bodyPr/>
        <a:lstStyle/>
        <a:p>
          <a:endParaRPr lang="es-PY"/>
        </a:p>
      </dgm:t>
    </dgm:pt>
    <dgm:pt modelId="{E3C4271E-F5DE-42B0-9AB6-961F1A0AE4A0}" type="sibTrans" cxnId="{39B15660-A193-4DBA-AE27-EFE854522E22}">
      <dgm:prSet/>
      <dgm:spPr/>
      <dgm:t>
        <a:bodyPr/>
        <a:lstStyle/>
        <a:p>
          <a:endParaRPr lang="es-PY"/>
        </a:p>
      </dgm:t>
    </dgm:pt>
    <dgm:pt modelId="{AF2058B4-71E1-474A-9DEC-FDB2F09A40B6}">
      <dgm:prSet phldrT="[Texto]" custT="1"/>
      <dgm:spPr>
        <a:solidFill>
          <a:srgbClr val="FFCC99"/>
        </a:solidFill>
        <a:ln>
          <a:noFill/>
        </a:ln>
        <a:effectLst/>
        <a:scene3d>
          <a:camera prst="orthographicFront">
            <a:rot lat="0" lon="0" rev="0"/>
          </a:camera>
          <a:lightRig rig="contrasting" dir="t">
            <a:rot lat="0" lon="0" rev="7800000"/>
          </a:lightRig>
        </a:scene3d>
        <a:sp3d>
          <a:bevelT w="139700" h="139700"/>
        </a:sp3d>
      </dgm:spPr>
      <dgm:t>
        <a:bodyPr/>
        <a:lstStyle/>
        <a:p>
          <a:r>
            <a:rPr lang="es-PY" sz="1600" b="1" dirty="0" smtClean="0">
              <a:solidFill>
                <a:srgbClr val="336699"/>
              </a:solidFill>
              <a:latin typeface="Verdana" pitchFamily="34" charset="0"/>
              <a:cs typeface="Times New Roman" pitchFamily="18" charset="0"/>
            </a:rPr>
            <a:t>Recursos Institucionales FF 30 </a:t>
          </a:r>
          <a:endParaRPr lang="es-PY" sz="1600" b="1" dirty="0">
            <a:solidFill>
              <a:srgbClr val="336699"/>
            </a:solidFill>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t>
        <a:bodyPr/>
        <a:lstStyle/>
        <a:p>
          <a:endParaRPr lang="es-ES"/>
        </a:p>
      </dgm:t>
    </dgm:pt>
    <dgm:pt modelId="{9DF099C7-F1AF-4E6A-95EE-8C972C7D5FC6}" type="pres">
      <dgm:prSet presAssocID="{AF2058B4-71E1-474A-9DEC-FDB2F09A40B6}" presName="parentLeftMargin" presStyleLbl="node1" presStyleIdx="0" presStyleCnt="2"/>
      <dgm:spPr/>
      <dgm:t>
        <a:bodyPr/>
        <a:lstStyle/>
        <a:p>
          <a:endParaRPr lang="es-PY"/>
        </a:p>
      </dgm:t>
    </dgm:pt>
    <dgm:pt modelId="{DF955EA3-8484-4CA1-A608-E41A6A1E56D5}" type="pres">
      <dgm:prSet presAssocID="{AF2058B4-71E1-474A-9DEC-FDB2F09A40B6}" presName="parentText" presStyleLbl="node1" presStyleIdx="0" presStyleCnt="2" custScaleX="96609" custScaleY="95819"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t>
        <a:bodyPr/>
        <a:lstStyle/>
        <a:p>
          <a:endParaRPr lang="es-ES"/>
        </a:p>
      </dgm:t>
    </dgm:pt>
    <dgm:pt modelId="{2651B348-171F-48CC-84C3-73CC7691A7A5}" type="pres">
      <dgm:prSet presAssocID="{AF2058B4-71E1-474A-9DEC-FDB2F09A40B6}" presName="childText" presStyleLbl="conFgAcc1" presStyleIdx="0" presStyleCnt="2">
        <dgm:presLayoutVars>
          <dgm:bulletEnabled val="1"/>
        </dgm:presLayoutVars>
      </dgm:prSet>
      <dgm:spPr/>
      <dgm:t>
        <a:bodyPr/>
        <a:lstStyle/>
        <a:p>
          <a:endParaRPr lang="es-PY"/>
        </a:p>
      </dgm:t>
    </dgm:pt>
    <dgm:pt modelId="{11A3D364-5634-452C-87CD-74441D64C832}" type="pres">
      <dgm:prSet presAssocID="{971144E6-F3FC-4E49-A91F-EBE47C0E85C9}" presName="spaceBetweenRectangles" presStyleCnt="0"/>
      <dgm:spPr/>
      <dgm:t>
        <a:bodyPr/>
        <a:lstStyle/>
        <a:p>
          <a:endParaRPr lang="es-ES"/>
        </a:p>
      </dgm:t>
    </dgm:pt>
    <dgm:pt modelId="{6FC209C8-0335-4CBF-8300-B86BD0E8A137}" type="pres">
      <dgm:prSet presAssocID="{A40FBCBC-D19C-407E-B39C-AA2FFD9A40FA}" presName="parentLin" presStyleCnt="0"/>
      <dgm:spPr/>
      <dgm:t>
        <a:bodyPr/>
        <a:lstStyle/>
        <a:p>
          <a:endParaRPr lang="es-ES"/>
        </a:p>
      </dgm:t>
    </dgm:pt>
    <dgm:pt modelId="{781DE5E7-4589-46DF-BF12-EBA9D67F377B}" type="pres">
      <dgm:prSet presAssocID="{A40FBCBC-D19C-407E-B39C-AA2FFD9A40FA}" presName="parentLeftMargin" presStyleLbl="node1" presStyleIdx="0" presStyleCnt="2"/>
      <dgm:spPr/>
      <dgm:t>
        <a:bodyPr/>
        <a:lstStyle/>
        <a:p>
          <a:endParaRPr lang="es-PY"/>
        </a:p>
      </dgm:t>
    </dgm:pt>
    <dgm:pt modelId="{0D2EDEDF-0328-4B2A-9D02-6CC929FFFBEC}" type="pres">
      <dgm:prSet presAssocID="{A40FBCBC-D19C-407E-B39C-AA2FFD9A40FA}" presName="parentText" presStyleLbl="node1" presStyleIdx="1" presStyleCnt="2" custScaleX="96643" custScaleY="101626">
        <dgm:presLayoutVars>
          <dgm:chMax val="0"/>
          <dgm:bulletEnabled val="1"/>
        </dgm:presLayoutVars>
      </dgm:prSet>
      <dgm:spPr/>
      <dgm:t>
        <a:bodyPr/>
        <a:lstStyle/>
        <a:p>
          <a:endParaRPr lang="es-PY"/>
        </a:p>
      </dgm:t>
    </dgm:pt>
    <dgm:pt modelId="{C3466D3E-0D8D-4D6C-B331-F248D33519A1}" type="pres">
      <dgm:prSet presAssocID="{A40FBCBC-D19C-407E-B39C-AA2FFD9A40FA}" presName="negativeSpace" presStyleCnt="0"/>
      <dgm:spPr/>
      <dgm:t>
        <a:bodyPr/>
        <a:lstStyle/>
        <a:p>
          <a:endParaRPr lang="es-ES"/>
        </a:p>
      </dgm:t>
    </dgm:pt>
    <dgm:pt modelId="{1436CDD0-8B3A-450C-A730-943E7E591BF7}" type="pres">
      <dgm:prSet presAssocID="{A40FBCBC-D19C-407E-B39C-AA2FFD9A40FA}" presName="childText" presStyleLbl="conFgAcc1" presStyleIdx="1" presStyleCnt="2">
        <dgm:presLayoutVars>
          <dgm:bulletEnabled val="1"/>
        </dgm:presLayoutVars>
      </dgm:prSet>
      <dgm:spPr/>
      <dgm:t>
        <a:bodyPr/>
        <a:lstStyle/>
        <a:p>
          <a:endParaRPr lang="es-PY"/>
        </a:p>
      </dgm:t>
    </dgm:pt>
  </dgm:ptLst>
  <dgm:cxnLst>
    <dgm:cxn modelId="{A6DDB02A-E581-43A1-8822-743D136F76AC}" type="presOf" srcId="{AF2058B4-71E1-474A-9DEC-FDB2F09A40B6}" destId="{9DF099C7-F1AF-4E6A-95EE-8C972C7D5FC6}" srcOrd="0" destOrd="0" presId="urn:microsoft.com/office/officeart/2005/8/layout/list1"/>
    <dgm:cxn modelId="{2278AD58-578A-4594-AF8F-184590814D83}" type="presOf" srcId="{A40FBCBC-D19C-407E-B39C-AA2FFD9A40FA}" destId="{0D2EDEDF-0328-4B2A-9D02-6CC929FFFBEC}" srcOrd="1" destOrd="0" presId="urn:microsoft.com/office/officeart/2005/8/layout/list1"/>
    <dgm:cxn modelId="{5B5A437F-6307-46A5-81E6-7C5795013CBA}" type="presOf" srcId="{A40FBCBC-D19C-407E-B39C-AA2FFD9A40FA}" destId="{781DE5E7-4589-46DF-BF12-EBA9D67F377B}" srcOrd="0" destOrd="0" presId="urn:microsoft.com/office/officeart/2005/8/layout/list1"/>
    <dgm:cxn modelId="{9928A9A1-698C-4F84-9D26-346E4752B710}" type="presOf" srcId="{83EC66A1-629A-40E7-AC1A-2FFA436EA3F1}" destId="{2651B348-171F-48CC-84C3-73CC7691A7A5}" srcOrd="0" destOrd="0" presId="urn:microsoft.com/office/officeart/2005/8/layout/list1"/>
    <dgm:cxn modelId="{8B1A822F-9731-45F8-9A6B-F9B4AF949F56}" srcId="{AF2058B4-71E1-474A-9DEC-FDB2F09A40B6}" destId="{83EC66A1-629A-40E7-AC1A-2FFA436EA3F1}" srcOrd="0" destOrd="0" parTransId="{B589FA78-3470-4D35-9FFF-87C3656F87F1}" sibTransId="{D39BD089-6256-45C9-BEFB-AEEF0C147113}"/>
    <dgm:cxn modelId="{745B77FF-08AE-40FA-8845-12748660E2BA}" type="presOf" srcId="{16E442D7-97AA-4A86-B135-74FA7E40C75E}" destId="{AFF59F7E-04B8-46B5-900C-E8B7B7BBA966}" srcOrd="0" destOrd="0" presId="urn:microsoft.com/office/officeart/2005/8/layout/list1"/>
    <dgm:cxn modelId="{E798438E-65BA-4148-A29F-505F8640D730}" type="presOf" srcId="{EF80C0CC-C7DA-4F1E-A75E-289A7A3C461C}" destId="{1436CDD0-8B3A-450C-A730-943E7E591BF7}" srcOrd="0" destOrd="0" presId="urn:microsoft.com/office/officeart/2005/8/layout/list1"/>
    <dgm:cxn modelId="{39B15660-A193-4DBA-AE27-EFE854522E22}" srcId="{16E442D7-97AA-4A86-B135-74FA7E40C75E}" destId="{A40FBCBC-D19C-407E-B39C-AA2FFD9A40FA}" srcOrd="1" destOrd="0" parTransId="{75791D75-55E7-4E40-9C34-01AD09B4E56D}" sibTransId="{E3C4271E-F5DE-42B0-9AB6-961F1A0AE4A0}"/>
    <dgm:cxn modelId="{476FD407-E2FE-422B-81ED-B73CE014B40C}" srcId="{16E442D7-97AA-4A86-B135-74FA7E40C75E}" destId="{AF2058B4-71E1-474A-9DEC-FDB2F09A40B6}" srcOrd="0" destOrd="0" parTransId="{EC548119-234F-4661-8FA4-891FA450A16F}" sibTransId="{971144E6-F3FC-4E49-A91F-EBE47C0E85C9}"/>
    <dgm:cxn modelId="{3C265E77-6D62-4A6A-8D16-245F012CD362}" srcId="{A40FBCBC-D19C-407E-B39C-AA2FFD9A40FA}" destId="{EF80C0CC-C7DA-4F1E-A75E-289A7A3C461C}" srcOrd="0" destOrd="0" parTransId="{BE5F100F-6BE7-410C-8217-F3C6C2660E2B}" sibTransId="{A3E8498D-DE66-4CD8-9E0C-C242916213FC}"/>
    <dgm:cxn modelId="{B7BC0795-961D-4164-A6F2-FE8B0025EE60}" type="presOf" srcId="{AF2058B4-71E1-474A-9DEC-FDB2F09A40B6}" destId="{DF955EA3-8484-4CA1-A608-E41A6A1E56D5}" srcOrd="1" destOrd="0" presId="urn:microsoft.com/office/officeart/2005/8/layout/list1"/>
    <dgm:cxn modelId="{60515E29-5B83-4D47-B598-B083C8F1E7C6}" type="presParOf" srcId="{AFF59F7E-04B8-46B5-900C-E8B7B7BBA966}" destId="{34848EE6-2EE1-4341-A2DB-B3C6BA4580DE}" srcOrd="0" destOrd="0" presId="urn:microsoft.com/office/officeart/2005/8/layout/list1"/>
    <dgm:cxn modelId="{8FC6FF61-6C74-4DE0-9643-76541444771B}" type="presParOf" srcId="{34848EE6-2EE1-4341-A2DB-B3C6BA4580DE}" destId="{9DF099C7-F1AF-4E6A-95EE-8C972C7D5FC6}" srcOrd="0" destOrd="0" presId="urn:microsoft.com/office/officeart/2005/8/layout/list1"/>
    <dgm:cxn modelId="{7C1E5D5E-CAC1-48ED-A8D3-480A5746E68E}" type="presParOf" srcId="{34848EE6-2EE1-4341-A2DB-B3C6BA4580DE}" destId="{DF955EA3-8484-4CA1-A608-E41A6A1E56D5}" srcOrd="1" destOrd="0" presId="urn:microsoft.com/office/officeart/2005/8/layout/list1"/>
    <dgm:cxn modelId="{084FF11E-6ED2-483A-AF72-395FB1742E9D}" type="presParOf" srcId="{AFF59F7E-04B8-46B5-900C-E8B7B7BBA966}" destId="{08AE222A-55E2-4A98-86F2-74804CC1BF70}" srcOrd="1" destOrd="0" presId="urn:microsoft.com/office/officeart/2005/8/layout/list1"/>
    <dgm:cxn modelId="{7DA14148-AD2F-4DD6-8164-89A0339CC1CC}" type="presParOf" srcId="{AFF59F7E-04B8-46B5-900C-E8B7B7BBA966}" destId="{2651B348-171F-48CC-84C3-73CC7691A7A5}" srcOrd="2" destOrd="0" presId="urn:microsoft.com/office/officeart/2005/8/layout/list1"/>
    <dgm:cxn modelId="{4284AB27-CAC5-43EB-B16A-7B5261EA4EEC}" type="presParOf" srcId="{AFF59F7E-04B8-46B5-900C-E8B7B7BBA966}" destId="{11A3D364-5634-452C-87CD-74441D64C832}" srcOrd="3" destOrd="0" presId="urn:microsoft.com/office/officeart/2005/8/layout/list1"/>
    <dgm:cxn modelId="{50C18AF1-3D7A-4E0E-94DC-7B25D67EFC5A}" type="presParOf" srcId="{AFF59F7E-04B8-46B5-900C-E8B7B7BBA966}" destId="{6FC209C8-0335-4CBF-8300-B86BD0E8A137}" srcOrd="4" destOrd="0" presId="urn:microsoft.com/office/officeart/2005/8/layout/list1"/>
    <dgm:cxn modelId="{DBD0F65C-920A-4EE3-891B-CB212E810CB9}" type="presParOf" srcId="{6FC209C8-0335-4CBF-8300-B86BD0E8A137}" destId="{781DE5E7-4589-46DF-BF12-EBA9D67F377B}" srcOrd="0" destOrd="0" presId="urn:microsoft.com/office/officeart/2005/8/layout/list1"/>
    <dgm:cxn modelId="{DE22602A-665A-4AC4-8D26-F934E06157CD}" type="presParOf" srcId="{6FC209C8-0335-4CBF-8300-B86BD0E8A137}" destId="{0D2EDEDF-0328-4B2A-9D02-6CC929FFFBEC}" srcOrd="1" destOrd="0" presId="urn:microsoft.com/office/officeart/2005/8/layout/list1"/>
    <dgm:cxn modelId="{B901A9D6-CCAF-4201-9CC6-C8B8094EF11E}" type="presParOf" srcId="{AFF59F7E-04B8-46B5-900C-E8B7B7BBA966}" destId="{C3466D3E-0D8D-4D6C-B331-F248D33519A1}" srcOrd="5" destOrd="0" presId="urn:microsoft.com/office/officeart/2005/8/layout/list1"/>
    <dgm:cxn modelId="{33B97371-16BB-4E26-9788-86A63F101AC3}" type="presParOf" srcId="{AFF59F7E-04B8-46B5-900C-E8B7B7BBA966}" destId="{1436CDD0-8B3A-450C-A730-943E7E591BF7}"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83EC66A1-629A-40E7-AC1A-2FFA436EA3F1}">
      <dgm:prSet phldrT="[Texto]" custT="1"/>
      <dgm:spPr>
        <a:solidFill>
          <a:srgbClr val="FFFFCC">
            <a:alpha val="90000"/>
          </a:srgbClr>
        </a:solidFill>
      </dgm:spPr>
      <dgm:t>
        <a:bodyPr anchor="ctr" anchorCtr="0"/>
        <a:lstStyle/>
        <a:p>
          <a:r>
            <a:rPr lang="es-PY" sz="1600" b="1" dirty="0" smtClean="0">
              <a:solidFill>
                <a:srgbClr val="C00000"/>
              </a:solidFill>
              <a:latin typeface="Verdana" pitchFamily="34" charset="0"/>
              <a:cs typeface="Times New Roman" pitchFamily="18" charset="0"/>
            </a:rPr>
            <a:t>USD 111 millones</a:t>
          </a:r>
          <a:r>
            <a:rPr lang="es-PY" sz="1600" dirty="0" smtClean="0">
              <a:solidFill>
                <a:srgbClr val="C00000"/>
              </a:solidFill>
              <a:latin typeface="Verdana" pitchFamily="34" charset="0"/>
              <a:cs typeface="Times New Roman" pitchFamily="18" charset="0"/>
            </a:rPr>
            <a:t>. </a:t>
          </a:r>
          <a:endParaRPr lang="es-PY" sz="1600" dirty="0">
            <a:solidFill>
              <a:srgbClr val="C00000"/>
            </a:solidFill>
          </a:endParaRPr>
        </a:p>
      </dgm:t>
    </dgm:pt>
    <dgm:pt modelId="{B589FA78-3470-4D35-9FFF-87C3656F87F1}" type="parTrans" cxnId="{8B1A822F-9731-45F8-9A6B-F9B4AF949F56}">
      <dgm:prSet/>
      <dgm:spPr/>
      <dgm:t>
        <a:bodyPr/>
        <a:lstStyle/>
        <a:p>
          <a:endParaRPr lang="es-PY"/>
        </a:p>
      </dgm:t>
    </dgm:pt>
    <dgm:pt modelId="{D39BD089-6256-45C9-BEFB-AEEF0C147113}" type="sibTrans" cxnId="{8B1A822F-9731-45F8-9A6B-F9B4AF949F56}">
      <dgm:prSet/>
      <dgm:spPr/>
      <dgm:t>
        <a:bodyPr/>
        <a:lstStyle/>
        <a:p>
          <a:endParaRPr lang="es-PY"/>
        </a:p>
      </dgm:t>
    </dgm:pt>
    <dgm:pt modelId="{AF2058B4-71E1-474A-9DEC-FDB2F09A40B6}">
      <dgm:prSet phldrT="[Texto]" custT="1"/>
      <dgm:spPr>
        <a:solidFill>
          <a:srgbClr val="336699"/>
        </a:solidFill>
      </dgm:spPr>
      <dgm:t>
        <a:bodyPr/>
        <a:lstStyle/>
        <a:p>
          <a:pPr algn="ctr"/>
          <a:r>
            <a:rPr lang="es-PY" sz="1500" b="1" dirty="0" smtClean="0">
              <a:solidFill>
                <a:schemeClr val="bg1"/>
              </a:solidFill>
              <a:latin typeface="Verdana" pitchFamily="34" charset="0"/>
              <a:ea typeface="Verdana" pitchFamily="34" charset="0"/>
              <a:cs typeface="Verdana" pitchFamily="34" charset="0"/>
            </a:rPr>
            <a:t>COSTO TOTAL</a:t>
          </a:r>
          <a:endParaRPr lang="es-PY" sz="1500" b="1" dirty="0">
            <a:solidFill>
              <a:schemeClr val="bg1"/>
            </a:solidFill>
            <a:latin typeface="Verdana" pitchFamily="34" charset="0"/>
            <a:ea typeface="Verdana" pitchFamily="34" charset="0"/>
            <a:cs typeface="Verdana" pitchFamily="34" charset="0"/>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25179" custScaleY="195976"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1" custScaleX="107589" custScaleY="138189" custLinFactY="-5393" custLinFactNeighborX="1248" custLinFactNeighborY="-100000">
        <dgm:presLayoutVars>
          <dgm:bulletEnabled val="1"/>
        </dgm:presLayoutVars>
      </dgm:prSet>
      <dgm:spPr/>
      <dgm:t>
        <a:bodyPr/>
        <a:lstStyle/>
        <a:p>
          <a:endParaRPr lang="es-PY"/>
        </a:p>
      </dgm:t>
    </dgm:pt>
  </dgm:ptLst>
  <dgm:cxnLst>
    <dgm:cxn modelId="{8B1A822F-9731-45F8-9A6B-F9B4AF949F56}" srcId="{AF2058B4-71E1-474A-9DEC-FDB2F09A40B6}" destId="{83EC66A1-629A-40E7-AC1A-2FFA436EA3F1}" srcOrd="0" destOrd="0" parTransId="{B589FA78-3470-4D35-9FFF-87C3656F87F1}" sibTransId="{D39BD089-6256-45C9-BEFB-AEEF0C147113}"/>
    <dgm:cxn modelId="{476FD407-E2FE-422B-81ED-B73CE014B40C}" srcId="{16E442D7-97AA-4A86-B135-74FA7E40C75E}" destId="{AF2058B4-71E1-474A-9DEC-FDB2F09A40B6}" srcOrd="0" destOrd="0" parTransId="{EC548119-234F-4661-8FA4-891FA450A16F}" sibTransId="{971144E6-F3FC-4E49-A91F-EBE47C0E85C9}"/>
    <dgm:cxn modelId="{8A6EE348-5337-4B7E-BCA3-82E4CB869B45}" type="presOf" srcId="{16E442D7-97AA-4A86-B135-74FA7E40C75E}" destId="{AFF59F7E-04B8-46B5-900C-E8B7B7BBA966}" srcOrd="0" destOrd="0" presId="urn:microsoft.com/office/officeart/2005/8/layout/list1"/>
    <dgm:cxn modelId="{0C179603-F2EF-45A5-9FC2-D7D3B436E589}" type="presOf" srcId="{AF2058B4-71E1-474A-9DEC-FDB2F09A40B6}" destId="{DF955EA3-8484-4CA1-A608-E41A6A1E56D5}" srcOrd="1" destOrd="0" presId="urn:microsoft.com/office/officeart/2005/8/layout/list1"/>
    <dgm:cxn modelId="{74D8A7A9-206F-4539-B181-944C36CDB36D}" type="presOf" srcId="{83EC66A1-629A-40E7-AC1A-2FFA436EA3F1}" destId="{2651B348-171F-48CC-84C3-73CC7691A7A5}" srcOrd="0" destOrd="0" presId="urn:microsoft.com/office/officeart/2005/8/layout/list1"/>
    <dgm:cxn modelId="{4589472F-5EC5-4B89-81AC-C1591F5BC828}" type="presOf" srcId="{AF2058B4-71E1-474A-9DEC-FDB2F09A40B6}" destId="{9DF099C7-F1AF-4E6A-95EE-8C972C7D5FC6}" srcOrd="0" destOrd="0" presId="urn:microsoft.com/office/officeart/2005/8/layout/list1"/>
    <dgm:cxn modelId="{C827F6F4-68F0-4EFA-A8C1-D7F07F5E66F7}" type="presParOf" srcId="{AFF59F7E-04B8-46B5-900C-E8B7B7BBA966}" destId="{34848EE6-2EE1-4341-A2DB-B3C6BA4580DE}" srcOrd="0" destOrd="0" presId="urn:microsoft.com/office/officeart/2005/8/layout/list1"/>
    <dgm:cxn modelId="{76E73BFF-2E17-4E20-84E1-C999E371BF81}" type="presParOf" srcId="{34848EE6-2EE1-4341-A2DB-B3C6BA4580DE}" destId="{9DF099C7-F1AF-4E6A-95EE-8C972C7D5FC6}" srcOrd="0" destOrd="0" presId="urn:microsoft.com/office/officeart/2005/8/layout/list1"/>
    <dgm:cxn modelId="{FAEFEBA2-2EC6-49E6-82E4-0F74B4DD3637}" type="presParOf" srcId="{34848EE6-2EE1-4341-A2DB-B3C6BA4580DE}" destId="{DF955EA3-8484-4CA1-A608-E41A6A1E56D5}" srcOrd="1" destOrd="0" presId="urn:microsoft.com/office/officeart/2005/8/layout/list1"/>
    <dgm:cxn modelId="{F81C99CB-8AC1-4716-9DE6-749AA5263FC6}" type="presParOf" srcId="{AFF59F7E-04B8-46B5-900C-E8B7B7BBA966}" destId="{08AE222A-55E2-4A98-86F2-74804CC1BF70}" srcOrd="1" destOrd="0" presId="urn:microsoft.com/office/officeart/2005/8/layout/list1"/>
    <dgm:cxn modelId="{4C681A8D-74AD-435D-BB51-1BB23FD0AA9A}"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40FBCBC-D19C-407E-B39C-AA2FFD9A40FA}">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Contrapartida </a:t>
          </a:r>
          <a:r>
            <a:rPr lang="es-PY" sz="1400" b="1" dirty="0" smtClean="0">
              <a:solidFill>
                <a:srgbClr val="FFFF00"/>
              </a:solidFill>
              <a:latin typeface="Verdana" pitchFamily="34" charset="0"/>
              <a:cs typeface="Times New Roman" pitchFamily="18" charset="0"/>
            </a:rPr>
            <a:t>ANDE</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30 millones.</a:t>
          </a:r>
          <a:endParaRPr lang="es-PY" sz="1600" b="1" dirty="0">
            <a:solidFill>
              <a:schemeClr val="bg1"/>
            </a:solidFill>
            <a:latin typeface="Verdana" pitchFamily="34" charset="0"/>
            <a:cs typeface="Times New Roman" pitchFamily="18" charset="0"/>
          </a:endParaRPr>
        </a:p>
      </dgm:t>
    </dgm:pt>
    <dgm:pt modelId="{75791D75-55E7-4E40-9C34-01AD09B4E56D}" type="parTrans" cxnId="{39B15660-A193-4DBA-AE27-EFE854522E22}">
      <dgm:prSet/>
      <dgm:spPr/>
      <dgm:t>
        <a:bodyPr/>
        <a:lstStyle/>
        <a:p>
          <a:endParaRPr lang="es-PY">
            <a:solidFill>
              <a:schemeClr val="tx1"/>
            </a:solidFill>
          </a:endParaRPr>
        </a:p>
      </dgm:t>
    </dgm:pt>
    <dgm:pt modelId="{E3C4271E-F5DE-42B0-9AB6-961F1A0AE4A0}" type="sibTrans" cxnId="{39B15660-A193-4DBA-AE27-EFE854522E22}">
      <dgm:prSet/>
      <dgm:spPr/>
      <dgm:t>
        <a:bodyPr/>
        <a:lstStyle/>
        <a:p>
          <a:endParaRPr lang="es-PY">
            <a:solidFill>
              <a:schemeClr val="tx1"/>
            </a:solidFill>
          </a:endParaRPr>
        </a:p>
      </dgm:t>
    </dgm:pt>
    <dgm:pt modelId="{AF2058B4-71E1-474A-9DEC-FDB2F09A40B6}">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Préstamo de la </a:t>
          </a:r>
          <a:r>
            <a:rPr lang="es-PY" sz="1400" b="1" dirty="0" smtClean="0">
              <a:solidFill>
                <a:srgbClr val="FFFF00"/>
              </a:solidFill>
              <a:latin typeface="Verdana" pitchFamily="34" charset="0"/>
              <a:cs typeface="Times New Roman" pitchFamily="18" charset="0"/>
            </a:rPr>
            <a:t>CAF</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150 millones. </a:t>
          </a:r>
          <a:endParaRPr lang="es-PY" sz="1600" b="1" dirty="0">
            <a:solidFill>
              <a:schemeClr val="bg1"/>
            </a:solidFill>
          </a:endParaRPr>
        </a:p>
      </dgm:t>
    </dgm:pt>
    <dgm:pt modelId="{971144E6-F3FC-4E49-A91F-EBE47C0E85C9}" type="sibTrans" cxnId="{476FD407-E2FE-422B-81ED-B73CE014B40C}">
      <dgm:prSet/>
      <dgm:spPr/>
      <dgm:t>
        <a:bodyPr/>
        <a:lstStyle/>
        <a:p>
          <a:endParaRPr lang="es-PY">
            <a:solidFill>
              <a:schemeClr val="tx1"/>
            </a:solidFill>
          </a:endParaRPr>
        </a:p>
      </dgm:t>
    </dgm:pt>
    <dgm:pt modelId="{EC548119-234F-4661-8FA4-891FA450A16F}" type="parTrans" cxnId="{476FD407-E2FE-422B-81ED-B73CE014B40C}">
      <dgm:prSet/>
      <dgm:spPr/>
      <dgm:t>
        <a:bodyPr/>
        <a:lstStyle/>
        <a:p>
          <a:endParaRPr lang="es-PY">
            <a:solidFill>
              <a:schemeClr val="tx1"/>
            </a:solidFill>
          </a:endParaRPr>
        </a:p>
      </dgm:t>
    </dgm:pt>
    <dgm:pt modelId="{3AFC35D3-1A8B-46F7-A367-272233803F5B}">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Préstamo de la </a:t>
          </a:r>
          <a:r>
            <a:rPr lang="es-PY" sz="1400" b="1" dirty="0" smtClean="0">
              <a:solidFill>
                <a:srgbClr val="FFFF00"/>
              </a:solidFill>
              <a:latin typeface="Verdana" pitchFamily="34" charset="0"/>
              <a:cs typeface="Times New Roman" pitchFamily="18" charset="0"/>
            </a:rPr>
            <a:t>OFID</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32 millones.</a:t>
          </a:r>
          <a:endParaRPr lang="es-PY" sz="1600" b="1" dirty="0">
            <a:solidFill>
              <a:schemeClr val="bg1"/>
            </a:solidFill>
            <a:latin typeface="Verdana" pitchFamily="34" charset="0"/>
            <a:cs typeface="Times New Roman" pitchFamily="18" charset="0"/>
          </a:endParaRPr>
        </a:p>
      </dgm:t>
    </dgm:pt>
    <dgm:pt modelId="{8625EB3B-45B6-479D-BCAA-503179CE0E2E}" type="parTrans" cxnId="{8B6C9459-2088-4E18-85B4-CE239FC7B238}">
      <dgm:prSet/>
      <dgm:spPr/>
      <dgm:t>
        <a:bodyPr/>
        <a:lstStyle/>
        <a:p>
          <a:endParaRPr lang="es-PY">
            <a:solidFill>
              <a:schemeClr val="tx1"/>
            </a:solidFill>
          </a:endParaRPr>
        </a:p>
      </dgm:t>
    </dgm:pt>
    <dgm:pt modelId="{1770855F-B40C-403C-891E-9CF9383DD9FB}" type="sibTrans" cxnId="{8B6C9459-2088-4E18-85B4-CE239FC7B238}">
      <dgm:prSet/>
      <dgm:spPr/>
      <dgm:t>
        <a:bodyPr/>
        <a:lstStyle/>
        <a:p>
          <a:endParaRPr lang="es-PY">
            <a:solidFill>
              <a:schemeClr val="tx1"/>
            </a:solidFill>
          </a:endParaRPr>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3"/>
      <dgm:spPr/>
      <dgm:t>
        <a:bodyPr/>
        <a:lstStyle/>
        <a:p>
          <a:endParaRPr lang="es-PY"/>
        </a:p>
      </dgm:t>
    </dgm:pt>
    <dgm:pt modelId="{DF955EA3-8484-4CA1-A608-E41A6A1E56D5}" type="pres">
      <dgm:prSet presAssocID="{AF2058B4-71E1-474A-9DEC-FDB2F09A40B6}" presName="parentText" presStyleLbl="node1" presStyleIdx="0" presStyleCnt="3" custScaleX="142997" custScaleY="110975"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3" custLinFactY="-14365" custLinFactNeighborY="-100000">
        <dgm:presLayoutVars>
          <dgm:bulletEnabled val="1"/>
        </dgm:presLayoutVars>
      </dgm:prSet>
      <dgm:spPr/>
      <dgm:t>
        <a:bodyPr/>
        <a:lstStyle/>
        <a:p>
          <a:endParaRPr lang="es-PY"/>
        </a:p>
      </dgm:t>
    </dgm:pt>
    <dgm:pt modelId="{11A3D364-5634-452C-87CD-74441D64C832}" type="pres">
      <dgm:prSet presAssocID="{971144E6-F3FC-4E49-A91F-EBE47C0E85C9}" presName="spaceBetweenRectangles" presStyleCnt="0"/>
      <dgm:spPr/>
    </dgm:pt>
    <dgm:pt modelId="{E62B8718-17B2-48B9-A23B-267BF3E68DC9}" type="pres">
      <dgm:prSet presAssocID="{3AFC35D3-1A8B-46F7-A367-272233803F5B}" presName="parentLin" presStyleCnt="0"/>
      <dgm:spPr/>
    </dgm:pt>
    <dgm:pt modelId="{D516494F-9653-48FE-BFBA-A29E9623FC79}" type="pres">
      <dgm:prSet presAssocID="{3AFC35D3-1A8B-46F7-A367-272233803F5B}" presName="parentLeftMargin" presStyleLbl="node1" presStyleIdx="0" presStyleCnt="3"/>
      <dgm:spPr/>
      <dgm:t>
        <a:bodyPr/>
        <a:lstStyle/>
        <a:p>
          <a:endParaRPr lang="es-PY"/>
        </a:p>
      </dgm:t>
    </dgm:pt>
    <dgm:pt modelId="{083824A3-CADF-4890-A4FC-E9D72B3A04F3}" type="pres">
      <dgm:prSet presAssocID="{3AFC35D3-1A8B-46F7-A367-272233803F5B}" presName="parentText" presStyleLbl="node1" presStyleIdx="1" presStyleCnt="3" custScaleX="142857" custScaleY="103957">
        <dgm:presLayoutVars>
          <dgm:chMax val="0"/>
          <dgm:bulletEnabled val="1"/>
        </dgm:presLayoutVars>
      </dgm:prSet>
      <dgm:spPr/>
      <dgm:t>
        <a:bodyPr/>
        <a:lstStyle/>
        <a:p>
          <a:endParaRPr lang="es-PY"/>
        </a:p>
      </dgm:t>
    </dgm:pt>
    <dgm:pt modelId="{99CC9ACD-06A8-4395-8039-EB594E7E8A1D}" type="pres">
      <dgm:prSet presAssocID="{3AFC35D3-1A8B-46F7-A367-272233803F5B}" presName="negativeSpace" presStyleCnt="0"/>
      <dgm:spPr/>
    </dgm:pt>
    <dgm:pt modelId="{466532DD-935B-4097-9A1E-85E25E467D5D}" type="pres">
      <dgm:prSet presAssocID="{3AFC35D3-1A8B-46F7-A367-272233803F5B}" presName="childText" presStyleLbl="conFgAcc1" presStyleIdx="1" presStyleCnt="3">
        <dgm:presLayoutVars>
          <dgm:bulletEnabled val="1"/>
        </dgm:presLayoutVars>
      </dgm:prSet>
      <dgm:spPr/>
    </dgm:pt>
    <dgm:pt modelId="{133D3CAF-2EC9-4DC5-B224-1CB1D9256E1F}" type="pres">
      <dgm:prSet presAssocID="{1770855F-B40C-403C-891E-9CF9383DD9FB}" presName="spaceBetweenRectangles" presStyleCnt="0"/>
      <dgm:spPr/>
    </dgm:pt>
    <dgm:pt modelId="{6FC209C8-0335-4CBF-8300-B86BD0E8A137}" type="pres">
      <dgm:prSet presAssocID="{A40FBCBC-D19C-407E-B39C-AA2FFD9A40FA}" presName="parentLin" presStyleCnt="0"/>
      <dgm:spPr/>
    </dgm:pt>
    <dgm:pt modelId="{781DE5E7-4589-46DF-BF12-EBA9D67F377B}" type="pres">
      <dgm:prSet presAssocID="{A40FBCBC-D19C-407E-B39C-AA2FFD9A40FA}" presName="parentLeftMargin" presStyleLbl="node1" presStyleIdx="1" presStyleCnt="3"/>
      <dgm:spPr/>
      <dgm:t>
        <a:bodyPr/>
        <a:lstStyle/>
        <a:p>
          <a:endParaRPr lang="es-PY"/>
        </a:p>
      </dgm:t>
    </dgm:pt>
    <dgm:pt modelId="{0D2EDEDF-0328-4B2A-9D02-6CC929FFFBEC}" type="pres">
      <dgm:prSet presAssocID="{A40FBCBC-D19C-407E-B39C-AA2FFD9A40FA}" presName="parentText" presStyleLbl="node1" presStyleIdx="2" presStyleCnt="3" custScaleX="142857" custScaleY="109773">
        <dgm:presLayoutVars>
          <dgm:chMax val="0"/>
          <dgm:bulletEnabled val="1"/>
        </dgm:presLayoutVars>
      </dgm:prSet>
      <dgm:spPr/>
      <dgm:t>
        <a:bodyPr/>
        <a:lstStyle/>
        <a:p>
          <a:endParaRPr lang="es-PY"/>
        </a:p>
      </dgm:t>
    </dgm:pt>
    <dgm:pt modelId="{C3466D3E-0D8D-4D6C-B331-F248D33519A1}" type="pres">
      <dgm:prSet presAssocID="{A40FBCBC-D19C-407E-B39C-AA2FFD9A40FA}" presName="negativeSpace" presStyleCnt="0"/>
      <dgm:spPr/>
    </dgm:pt>
    <dgm:pt modelId="{1436CDD0-8B3A-450C-A730-943E7E591BF7}" type="pres">
      <dgm:prSet presAssocID="{A40FBCBC-D19C-407E-B39C-AA2FFD9A40FA}" presName="childText" presStyleLbl="conFgAcc1" presStyleIdx="2" presStyleCnt="3">
        <dgm:presLayoutVars>
          <dgm:bulletEnabled val="1"/>
        </dgm:presLayoutVars>
      </dgm:prSet>
      <dgm:spPr/>
      <dgm:t>
        <a:bodyPr/>
        <a:lstStyle/>
        <a:p>
          <a:endParaRPr lang="es-PY"/>
        </a:p>
      </dgm:t>
    </dgm:pt>
  </dgm:ptLst>
  <dgm:cxnLst>
    <dgm:cxn modelId="{9B93C9F9-4C8D-48FE-BB39-D3CEF339C830}" type="presOf" srcId="{A40FBCBC-D19C-407E-B39C-AA2FFD9A40FA}" destId="{781DE5E7-4589-46DF-BF12-EBA9D67F377B}" srcOrd="0" destOrd="0" presId="urn:microsoft.com/office/officeart/2005/8/layout/list1"/>
    <dgm:cxn modelId="{39B15660-A193-4DBA-AE27-EFE854522E22}" srcId="{16E442D7-97AA-4A86-B135-74FA7E40C75E}" destId="{A40FBCBC-D19C-407E-B39C-AA2FFD9A40FA}" srcOrd="2" destOrd="0" parTransId="{75791D75-55E7-4E40-9C34-01AD09B4E56D}" sibTransId="{E3C4271E-F5DE-42B0-9AB6-961F1A0AE4A0}"/>
    <dgm:cxn modelId="{476FD407-E2FE-422B-81ED-B73CE014B40C}" srcId="{16E442D7-97AA-4A86-B135-74FA7E40C75E}" destId="{AF2058B4-71E1-474A-9DEC-FDB2F09A40B6}" srcOrd="0" destOrd="0" parTransId="{EC548119-234F-4661-8FA4-891FA450A16F}" sibTransId="{971144E6-F3FC-4E49-A91F-EBE47C0E85C9}"/>
    <dgm:cxn modelId="{C275635C-661D-406C-A87A-74AA83FCD8FE}" type="presOf" srcId="{16E442D7-97AA-4A86-B135-74FA7E40C75E}" destId="{AFF59F7E-04B8-46B5-900C-E8B7B7BBA966}" srcOrd="0" destOrd="0" presId="urn:microsoft.com/office/officeart/2005/8/layout/list1"/>
    <dgm:cxn modelId="{90A8AA2D-E5C8-47AB-8AB8-AD4DC65A107C}" type="presOf" srcId="{AF2058B4-71E1-474A-9DEC-FDB2F09A40B6}" destId="{DF955EA3-8484-4CA1-A608-E41A6A1E56D5}" srcOrd="1" destOrd="0" presId="urn:microsoft.com/office/officeart/2005/8/layout/list1"/>
    <dgm:cxn modelId="{1D31184E-925A-42E9-A120-969637D8BBDE}" type="presOf" srcId="{A40FBCBC-D19C-407E-B39C-AA2FFD9A40FA}" destId="{0D2EDEDF-0328-4B2A-9D02-6CC929FFFBEC}" srcOrd="1" destOrd="0" presId="urn:microsoft.com/office/officeart/2005/8/layout/list1"/>
    <dgm:cxn modelId="{747CCF6B-005F-42C5-A85F-AF071AC6E672}" type="presOf" srcId="{AF2058B4-71E1-474A-9DEC-FDB2F09A40B6}" destId="{9DF099C7-F1AF-4E6A-95EE-8C972C7D5FC6}" srcOrd="0" destOrd="0" presId="urn:microsoft.com/office/officeart/2005/8/layout/list1"/>
    <dgm:cxn modelId="{C3594643-1881-4DA9-880A-E5D152C98C8C}" type="presOf" srcId="{3AFC35D3-1A8B-46F7-A367-272233803F5B}" destId="{D516494F-9653-48FE-BFBA-A29E9623FC79}" srcOrd="0" destOrd="0" presId="urn:microsoft.com/office/officeart/2005/8/layout/list1"/>
    <dgm:cxn modelId="{D8D952B2-6379-44C0-8198-BA0641EF2F15}" type="presOf" srcId="{3AFC35D3-1A8B-46F7-A367-272233803F5B}" destId="{083824A3-CADF-4890-A4FC-E9D72B3A04F3}" srcOrd="1" destOrd="0" presId="urn:microsoft.com/office/officeart/2005/8/layout/list1"/>
    <dgm:cxn modelId="{8B6C9459-2088-4E18-85B4-CE239FC7B238}" srcId="{16E442D7-97AA-4A86-B135-74FA7E40C75E}" destId="{3AFC35D3-1A8B-46F7-A367-272233803F5B}" srcOrd="1" destOrd="0" parTransId="{8625EB3B-45B6-479D-BCAA-503179CE0E2E}" sibTransId="{1770855F-B40C-403C-891E-9CF9383DD9FB}"/>
    <dgm:cxn modelId="{0F48F137-760A-4C40-963A-F183D1BEB0BC}" type="presParOf" srcId="{AFF59F7E-04B8-46B5-900C-E8B7B7BBA966}" destId="{34848EE6-2EE1-4341-A2DB-B3C6BA4580DE}" srcOrd="0" destOrd="0" presId="urn:microsoft.com/office/officeart/2005/8/layout/list1"/>
    <dgm:cxn modelId="{2CC1032E-295F-4950-A18D-7F1E1B76101C}" type="presParOf" srcId="{34848EE6-2EE1-4341-A2DB-B3C6BA4580DE}" destId="{9DF099C7-F1AF-4E6A-95EE-8C972C7D5FC6}" srcOrd="0" destOrd="0" presId="urn:microsoft.com/office/officeart/2005/8/layout/list1"/>
    <dgm:cxn modelId="{B2FBAB90-F84A-4675-9F46-DB19827930BD}" type="presParOf" srcId="{34848EE6-2EE1-4341-A2DB-B3C6BA4580DE}" destId="{DF955EA3-8484-4CA1-A608-E41A6A1E56D5}" srcOrd="1" destOrd="0" presId="urn:microsoft.com/office/officeart/2005/8/layout/list1"/>
    <dgm:cxn modelId="{08C34FCF-ECB2-4713-9487-E11E2FB0FCF2}" type="presParOf" srcId="{AFF59F7E-04B8-46B5-900C-E8B7B7BBA966}" destId="{08AE222A-55E2-4A98-86F2-74804CC1BF70}" srcOrd="1" destOrd="0" presId="urn:microsoft.com/office/officeart/2005/8/layout/list1"/>
    <dgm:cxn modelId="{05E81A4E-BC1A-461F-854D-0BDD557A909C}" type="presParOf" srcId="{AFF59F7E-04B8-46B5-900C-E8B7B7BBA966}" destId="{2651B348-171F-48CC-84C3-73CC7691A7A5}" srcOrd="2" destOrd="0" presId="urn:microsoft.com/office/officeart/2005/8/layout/list1"/>
    <dgm:cxn modelId="{5D4C6B49-2D49-4099-A2A9-D496CF22E978}" type="presParOf" srcId="{AFF59F7E-04B8-46B5-900C-E8B7B7BBA966}" destId="{11A3D364-5634-452C-87CD-74441D64C832}" srcOrd="3" destOrd="0" presId="urn:microsoft.com/office/officeart/2005/8/layout/list1"/>
    <dgm:cxn modelId="{8613C03F-90B2-4DBC-AC95-FC8FB4471E50}" type="presParOf" srcId="{AFF59F7E-04B8-46B5-900C-E8B7B7BBA966}" destId="{E62B8718-17B2-48B9-A23B-267BF3E68DC9}" srcOrd="4" destOrd="0" presId="urn:microsoft.com/office/officeart/2005/8/layout/list1"/>
    <dgm:cxn modelId="{55E4B94E-9A02-4AAA-850B-DFAD0E468255}" type="presParOf" srcId="{E62B8718-17B2-48B9-A23B-267BF3E68DC9}" destId="{D516494F-9653-48FE-BFBA-A29E9623FC79}" srcOrd="0" destOrd="0" presId="urn:microsoft.com/office/officeart/2005/8/layout/list1"/>
    <dgm:cxn modelId="{57DBF377-34A8-4939-944A-AAD1FA168EDC}" type="presParOf" srcId="{E62B8718-17B2-48B9-A23B-267BF3E68DC9}" destId="{083824A3-CADF-4890-A4FC-E9D72B3A04F3}" srcOrd="1" destOrd="0" presId="urn:microsoft.com/office/officeart/2005/8/layout/list1"/>
    <dgm:cxn modelId="{158855E3-5050-42D3-8DE4-CE751BE33C5B}" type="presParOf" srcId="{AFF59F7E-04B8-46B5-900C-E8B7B7BBA966}" destId="{99CC9ACD-06A8-4395-8039-EB594E7E8A1D}" srcOrd="5" destOrd="0" presId="urn:microsoft.com/office/officeart/2005/8/layout/list1"/>
    <dgm:cxn modelId="{9A2C3DE0-78F7-4361-A76E-7B022482E6FD}" type="presParOf" srcId="{AFF59F7E-04B8-46B5-900C-E8B7B7BBA966}" destId="{466532DD-935B-4097-9A1E-85E25E467D5D}" srcOrd="6" destOrd="0" presId="urn:microsoft.com/office/officeart/2005/8/layout/list1"/>
    <dgm:cxn modelId="{635E80F7-79B0-4C5D-8C3D-8DC12BB04392}" type="presParOf" srcId="{AFF59F7E-04B8-46B5-900C-E8B7B7BBA966}" destId="{133D3CAF-2EC9-4DC5-B224-1CB1D9256E1F}" srcOrd="7" destOrd="0" presId="urn:microsoft.com/office/officeart/2005/8/layout/list1"/>
    <dgm:cxn modelId="{94FDE8E2-EA26-4B8F-9A0D-EB322D5F35F2}" type="presParOf" srcId="{AFF59F7E-04B8-46B5-900C-E8B7B7BBA966}" destId="{6FC209C8-0335-4CBF-8300-B86BD0E8A137}" srcOrd="8" destOrd="0" presId="urn:microsoft.com/office/officeart/2005/8/layout/list1"/>
    <dgm:cxn modelId="{B6032217-C5A4-4821-8573-92C270381832}" type="presParOf" srcId="{6FC209C8-0335-4CBF-8300-B86BD0E8A137}" destId="{781DE5E7-4589-46DF-BF12-EBA9D67F377B}" srcOrd="0" destOrd="0" presId="urn:microsoft.com/office/officeart/2005/8/layout/list1"/>
    <dgm:cxn modelId="{C30A0BFE-8E1D-4C2F-B71E-58E6BFB65CBC}" type="presParOf" srcId="{6FC209C8-0335-4CBF-8300-B86BD0E8A137}" destId="{0D2EDEDF-0328-4B2A-9D02-6CC929FFFBEC}" srcOrd="1" destOrd="0" presId="urn:microsoft.com/office/officeart/2005/8/layout/list1"/>
    <dgm:cxn modelId="{F7FEAA0E-0954-46D4-B456-69FC796E8A74}" type="presParOf" srcId="{AFF59F7E-04B8-46B5-900C-E8B7B7BBA966}" destId="{C3466D3E-0D8D-4D6C-B331-F248D33519A1}" srcOrd="9" destOrd="0" presId="urn:microsoft.com/office/officeart/2005/8/layout/list1"/>
    <dgm:cxn modelId="{124F88FF-D987-4DA0-86D2-845CB8131E6C}" type="presParOf" srcId="{AFF59F7E-04B8-46B5-900C-E8B7B7BBA966}" destId="{1436CDD0-8B3A-450C-A730-943E7E591BF7}"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83EC66A1-629A-40E7-AC1A-2FFA436EA3F1}">
      <dgm:prSet phldrT="[Texto]" custT="1"/>
      <dgm:spPr>
        <a:solidFill>
          <a:srgbClr val="FFFFCC">
            <a:alpha val="90000"/>
          </a:srgbClr>
        </a:solidFill>
      </dgm:spPr>
      <dgm:t>
        <a:bodyPr anchor="ctr" anchorCtr="0"/>
        <a:lstStyle/>
        <a:p>
          <a:r>
            <a:rPr lang="es-PY" sz="1600" b="1" dirty="0" smtClean="0">
              <a:solidFill>
                <a:srgbClr val="C00000"/>
              </a:solidFill>
              <a:latin typeface="Verdana" pitchFamily="34" charset="0"/>
              <a:cs typeface="Times New Roman" pitchFamily="18" charset="0"/>
            </a:rPr>
            <a:t>USD 212 millones</a:t>
          </a:r>
          <a:r>
            <a:rPr lang="es-PY" sz="1600" dirty="0" smtClean="0">
              <a:solidFill>
                <a:srgbClr val="C00000"/>
              </a:solidFill>
              <a:latin typeface="Verdana" pitchFamily="34" charset="0"/>
              <a:cs typeface="Times New Roman" pitchFamily="18" charset="0"/>
            </a:rPr>
            <a:t>. </a:t>
          </a:r>
          <a:endParaRPr lang="es-PY" sz="1600" dirty="0">
            <a:solidFill>
              <a:srgbClr val="C00000"/>
            </a:solidFill>
          </a:endParaRPr>
        </a:p>
      </dgm:t>
    </dgm:pt>
    <dgm:pt modelId="{B589FA78-3470-4D35-9FFF-87C3656F87F1}" type="parTrans" cxnId="{8B1A822F-9731-45F8-9A6B-F9B4AF949F56}">
      <dgm:prSet/>
      <dgm:spPr/>
      <dgm:t>
        <a:bodyPr/>
        <a:lstStyle/>
        <a:p>
          <a:endParaRPr lang="es-PY"/>
        </a:p>
      </dgm:t>
    </dgm:pt>
    <dgm:pt modelId="{D39BD089-6256-45C9-BEFB-AEEF0C147113}" type="sibTrans" cxnId="{8B1A822F-9731-45F8-9A6B-F9B4AF949F56}">
      <dgm:prSet/>
      <dgm:spPr/>
      <dgm:t>
        <a:bodyPr/>
        <a:lstStyle/>
        <a:p>
          <a:endParaRPr lang="es-PY"/>
        </a:p>
      </dgm:t>
    </dgm:pt>
    <dgm:pt modelId="{AF2058B4-71E1-474A-9DEC-FDB2F09A40B6}">
      <dgm:prSet phldrT="[Texto]" custT="1"/>
      <dgm:spPr>
        <a:solidFill>
          <a:srgbClr val="336699"/>
        </a:solidFill>
      </dgm:spPr>
      <dgm:t>
        <a:bodyPr/>
        <a:lstStyle/>
        <a:p>
          <a:pPr algn="ctr"/>
          <a:r>
            <a:rPr lang="es-PY" sz="1500" b="1" dirty="0" smtClean="0">
              <a:solidFill>
                <a:schemeClr val="bg1"/>
              </a:solidFill>
              <a:latin typeface="Verdana" pitchFamily="34" charset="0"/>
              <a:ea typeface="Verdana" pitchFamily="34" charset="0"/>
              <a:cs typeface="Verdana" pitchFamily="34" charset="0"/>
            </a:rPr>
            <a:t>COSTO TOTAL</a:t>
          </a:r>
          <a:endParaRPr lang="es-PY" sz="1500" b="1" dirty="0">
            <a:solidFill>
              <a:schemeClr val="bg1"/>
            </a:solidFill>
            <a:latin typeface="Verdana" pitchFamily="34" charset="0"/>
            <a:ea typeface="Verdana" pitchFamily="34" charset="0"/>
            <a:cs typeface="Verdana" pitchFamily="34" charset="0"/>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25179" custScaleY="195976"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1" custScaleX="107589" custScaleY="138189" custLinFactY="-5393" custLinFactNeighborX="1248" custLinFactNeighborY="-100000">
        <dgm:presLayoutVars>
          <dgm:bulletEnabled val="1"/>
        </dgm:presLayoutVars>
      </dgm:prSet>
      <dgm:spPr/>
      <dgm:t>
        <a:bodyPr/>
        <a:lstStyle/>
        <a:p>
          <a:endParaRPr lang="es-PY"/>
        </a:p>
      </dgm:t>
    </dgm:pt>
  </dgm:ptLst>
  <dgm:cxnLst>
    <dgm:cxn modelId="{A5B923DC-664B-487C-9FD9-C8EEC9BC56E4}" type="presOf" srcId="{AF2058B4-71E1-474A-9DEC-FDB2F09A40B6}" destId="{9DF099C7-F1AF-4E6A-95EE-8C972C7D5FC6}" srcOrd="0" destOrd="0" presId="urn:microsoft.com/office/officeart/2005/8/layout/list1"/>
    <dgm:cxn modelId="{15AD82FC-6D04-4E55-BDE7-C8D9A3C76154}" type="presOf" srcId="{16E442D7-97AA-4A86-B135-74FA7E40C75E}" destId="{AFF59F7E-04B8-46B5-900C-E8B7B7BBA966}" srcOrd="0" destOrd="0" presId="urn:microsoft.com/office/officeart/2005/8/layout/list1"/>
    <dgm:cxn modelId="{8B1A822F-9731-45F8-9A6B-F9B4AF949F56}" srcId="{AF2058B4-71E1-474A-9DEC-FDB2F09A40B6}" destId="{83EC66A1-629A-40E7-AC1A-2FFA436EA3F1}" srcOrd="0" destOrd="0" parTransId="{B589FA78-3470-4D35-9FFF-87C3656F87F1}" sibTransId="{D39BD089-6256-45C9-BEFB-AEEF0C147113}"/>
    <dgm:cxn modelId="{39298210-C1F3-4FE8-A9AC-39C57575658F}" type="presOf" srcId="{83EC66A1-629A-40E7-AC1A-2FFA436EA3F1}" destId="{2651B348-171F-48CC-84C3-73CC7691A7A5}" srcOrd="0"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138609E4-D35C-44C4-A9F1-0688786B793C}" type="presOf" srcId="{AF2058B4-71E1-474A-9DEC-FDB2F09A40B6}" destId="{DF955EA3-8484-4CA1-A608-E41A6A1E56D5}" srcOrd="1" destOrd="0" presId="urn:microsoft.com/office/officeart/2005/8/layout/list1"/>
    <dgm:cxn modelId="{BD403B33-E629-4ED3-9A6D-DBCB7128FC52}" type="presParOf" srcId="{AFF59F7E-04B8-46B5-900C-E8B7B7BBA966}" destId="{34848EE6-2EE1-4341-A2DB-B3C6BA4580DE}" srcOrd="0" destOrd="0" presId="urn:microsoft.com/office/officeart/2005/8/layout/list1"/>
    <dgm:cxn modelId="{1FE6BAA5-8C79-449A-A619-ACEA978DF153}" type="presParOf" srcId="{34848EE6-2EE1-4341-A2DB-B3C6BA4580DE}" destId="{9DF099C7-F1AF-4E6A-95EE-8C972C7D5FC6}" srcOrd="0" destOrd="0" presId="urn:microsoft.com/office/officeart/2005/8/layout/list1"/>
    <dgm:cxn modelId="{1A9B9F29-8833-4DD3-AB2C-907C792F0728}" type="presParOf" srcId="{34848EE6-2EE1-4341-A2DB-B3C6BA4580DE}" destId="{DF955EA3-8484-4CA1-A608-E41A6A1E56D5}" srcOrd="1" destOrd="0" presId="urn:microsoft.com/office/officeart/2005/8/layout/list1"/>
    <dgm:cxn modelId="{0D3A3D49-351A-42D5-9D0C-4626A6FDE0BD}" type="presParOf" srcId="{AFF59F7E-04B8-46B5-900C-E8B7B7BBA966}" destId="{08AE222A-55E2-4A98-86F2-74804CC1BF70}" srcOrd="1" destOrd="0" presId="urn:microsoft.com/office/officeart/2005/8/layout/list1"/>
    <dgm:cxn modelId="{1FD30F03-2C81-4765-9F04-CE4813A32467}"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40FBCBC-D19C-407E-B39C-AA2FFD9A40FA}">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Contrapartida </a:t>
          </a:r>
          <a:r>
            <a:rPr lang="es-PY" sz="1500" b="1" dirty="0" smtClean="0">
              <a:solidFill>
                <a:srgbClr val="FFFF00"/>
              </a:solidFill>
              <a:latin typeface="Verdana" pitchFamily="34" charset="0"/>
              <a:cs typeface="Times New Roman" pitchFamily="18" charset="0"/>
            </a:rPr>
            <a:t>ANDE</a:t>
          </a:r>
          <a:r>
            <a:rPr lang="es-PY" sz="1500" b="1" dirty="0" smtClean="0">
              <a:solidFill>
                <a:schemeClr val="bg1"/>
              </a:solidFill>
              <a:latin typeface="Verdana" pitchFamily="34" charset="0"/>
              <a:cs typeface="Times New Roman" pitchFamily="18" charset="0"/>
            </a:rPr>
            <a:t>: USD 81,8 millones</a:t>
          </a:r>
          <a:endParaRPr lang="es-PY" sz="1500" b="1" dirty="0">
            <a:solidFill>
              <a:schemeClr val="bg1"/>
            </a:solidFill>
          </a:endParaRPr>
        </a:p>
      </dgm:t>
    </dgm:pt>
    <dgm:pt modelId="{75791D75-55E7-4E40-9C34-01AD09B4E56D}" type="parTrans" cxnId="{39B15660-A193-4DBA-AE27-EFE854522E22}">
      <dgm:prSet/>
      <dgm:spPr/>
      <dgm:t>
        <a:bodyPr/>
        <a:lstStyle/>
        <a:p>
          <a:endParaRPr lang="es-PY"/>
        </a:p>
      </dgm:t>
    </dgm:pt>
    <dgm:pt modelId="{E3C4271E-F5DE-42B0-9AB6-961F1A0AE4A0}" type="sibTrans" cxnId="{39B15660-A193-4DBA-AE27-EFE854522E22}">
      <dgm:prSet/>
      <dgm:spPr/>
      <dgm:t>
        <a:bodyPr/>
        <a:lstStyle/>
        <a:p>
          <a:endParaRPr lang="es-PY"/>
        </a:p>
      </dgm:t>
    </dgm:pt>
    <dgm:pt modelId="{AF2058B4-71E1-474A-9DEC-FDB2F09A40B6}">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Préstamo del </a:t>
          </a:r>
          <a:r>
            <a:rPr lang="es-PY" sz="1500" b="1" dirty="0" smtClean="0">
              <a:solidFill>
                <a:srgbClr val="FFFF00"/>
              </a:solidFill>
              <a:latin typeface="Verdana" pitchFamily="34" charset="0"/>
              <a:cs typeface="Times New Roman" pitchFamily="18" charset="0"/>
            </a:rPr>
            <a:t>BID</a:t>
          </a:r>
          <a:r>
            <a:rPr lang="es-PY" sz="1500" b="1" dirty="0" smtClean="0">
              <a:solidFill>
                <a:schemeClr val="bg1"/>
              </a:solidFill>
              <a:latin typeface="Verdana" pitchFamily="34" charset="0"/>
              <a:cs typeface="Times New Roman" pitchFamily="18" charset="0"/>
            </a:rPr>
            <a:t>: USD 50 millones</a:t>
          </a:r>
          <a:r>
            <a:rPr lang="es-PY" sz="1500" dirty="0" smtClean="0">
              <a:solidFill>
                <a:schemeClr val="bg1"/>
              </a:solidFill>
              <a:latin typeface="Verdana" pitchFamily="34" charset="0"/>
              <a:cs typeface="Times New Roman" pitchFamily="18" charset="0"/>
            </a:rPr>
            <a:t>. </a:t>
          </a:r>
          <a:endParaRPr lang="es-PY" sz="1500" b="1" dirty="0">
            <a:solidFill>
              <a:schemeClr val="bg1"/>
            </a:solidFill>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3AFC35D3-1A8B-46F7-A367-272233803F5B}">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Préstamo del </a:t>
          </a:r>
          <a:r>
            <a:rPr lang="es-PY" sz="1500" b="1" dirty="0" smtClean="0">
              <a:solidFill>
                <a:srgbClr val="FFFF00"/>
              </a:solidFill>
              <a:latin typeface="Verdana" pitchFamily="34" charset="0"/>
              <a:cs typeface="Times New Roman" pitchFamily="18" charset="0"/>
            </a:rPr>
            <a:t>BEI</a:t>
          </a:r>
          <a:r>
            <a:rPr lang="es-PY" sz="1500" b="1" dirty="0" smtClean="0">
              <a:solidFill>
                <a:schemeClr val="bg1"/>
              </a:solidFill>
              <a:latin typeface="Verdana" pitchFamily="34" charset="0"/>
              <a:cs typeface="Times New Roman" pitchFamily="18" charset="0"/>
            </a:rPr>
            <a:t>: USD 101,9 millones.</a:t>
          </a:r>
          <a:endParaRPr lang="es-PY" sz="1500" b="1" dirty="0">
            <a:solidFill>
              <a:schemeClr val="bg1"/>
            </a:solidFill>
            <a:latin typeface="Verdana" pitchFamily="34" charset="0"/>
            <a:cs typeface="Times New Roman" pitchFamily="18" charset="0"/>
          </a:endParaRPr>
        </a:p>
      </dgm:t>
    </dgm:pt>
    <dgm:pt modelId="{8625EB3B-45B6-479D-BCAA-503179CE0E2E}" type="parTrans" cxnId="{8B6C9459-2088-4E18-85B4-CE239FC7B238}">
      <dgm:prSet/>
      <dgm:spPr/>
      <dgm:t>
        <a:bodyPr/>
        <a:lstStyle/>
        <a:p>
          <a:endParaRPr lang="es-PY"/>
        </a:p>
      </dgm:t>
    </dgm:pt>
    <dgm:pt modelId="{1770855F-B40C-403C-891E-9CF9383DD9FB}" type="sibTrans" cxnId="{8B6C9459-2088-4E18-85B4-CE239FC7B238}">
      <dgm:prSet/>
      <dgm:spPr/>
      <dgm:t>
        <a:bodyPr/>
        <a:lstStyle/>
        <a:p>
          <a:endParaRPr lang="es-PY"/>
        </a:p>
      </dgm:t>
    </dgm:pt>
    <dgm:pt modelId="{9A0ACBD5-1B74-4322-946D-764FEA6E3F9A}">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Préstamo de la </a:t>
          </a:r>
          <a:r>
            <a:rPr lang="es-PY" sz="1500" b="1" dirty="0" smtClean="0">
              <a:solidFill>
                <a:srgbClr val="FFFF00"/>
              </a:solidFill>
              <a:latin typeface="Verdana" pitchFamily="34" charset="0"/>
              <a:cs typeface="Times New Roman" pitchFamily="18" charset="0"/>
            </a:rPr>
            <a:t>CA</a:t>
          </a:r>
          <a:r>
            <a:rPr lang="es-PY" sz="1500" b="1" dirty="0" smtClean="0">
              <a:solidFill>
                <a:schemeClr val="bg1"/>
              </a:solidFill>
              <a:latin typeface="Verdana" pitchFamily="34" charset="0"/>
              <a:cs typeface="Times New Roman" pitchFamily="18" charset="0"/>
            </a:rPr>
            <a:t>F: USD 50 millones </a:t>
          </a:r>
          <a:endParaRPr lang="es-PY" sz="1500" b="1" dirty="0">
            <a:solidFill>
              <a:schemeClr val="bg1"/>
            </a:solidFill>
            <a:latin typeface="Verdana" pitchFamily="34" charset="0"/>
            <a:cs typeface="Times New Roman" pitchFamily="18" charset="0"/>
          </a:endParaRPr>
        </a:p>
      </dgm:t>
    </dgm:pt>
    <dgm:pt modelId="{77FE01BE-3A65-4ABB-97D1-19CECEB441DC}" type="parTrans" cxnId="{A066EE1C-C7B1-4282-9432-0A899C4DC2DF}">
      <dgm:prSet/>
      <dgm:spPr/>
      <dgm:t>
        <a:bodyPr/>
        <a:lstStyle/>
        <a:p>
          <a:endParaRPr lang="es-PY"/>
        </a:p>
      </dgm:t>
    </dgm:pt>
    <dgm:pt modelId="{AB3E9405-94A0-43E3-8D3B-CF6A74ABAD67}" type="sibTrans" cxnId="{A066EE1C-C7B1-4282-9432-0A899C4DC2DF}">
      <dgm:prSet/>
      <dgm:spPr/>
      <dgm:t>
        <a:bodyPr/>
        <a:lstStyle/>
        <a:p>
          <a:endParaRPr lang="es-PY"/>
        </a:p>
      </dgm:t>
    </dgm:pt>
    <dgm:pt modelId="{0C3EF407-F41D-4CFA-A5C2-BF8CD60404A0}">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Donación </a:t>
          </a:r>
          <a:r>
            <a:rPr lang="es-PY" sz="1500" b="1" dirty="0" smtClean="0">
              <a:solidFill>
                <a:srgbClr val="FFFF00"/>
              </a:solidFill>
              <a:latin typeface="Verdana" pitchFamily="34" charset="0"/>
              <a:cs typeface="Times New Roman" pitchFamily="18" charset="0"/>
            </a:rPr>
            <a:t>LAIF</a:t>
          </a:r>
          <a:r>
            <a:rPr lang="es-PY" sz="1500" b="1" dirty="0" smtClean="0">
              <a:solidFill>
                <a:schemeClr val="bg1"/>
              </a:solidFill>
              <a:latin typeface="Verdana" pitchFamily="34" charset="0"/>
              <a:cs typeface="Times New Roman" pitchFamily="18" charset="0"/>
            </a:rPr>
            <a:t>: USD 13,6 millones</a:t>
          </a:r>
          <a:endParaRPr lang="es-PY" sz="1500" b="1" dirty="0">
            <a:solidFill>
              <a:schemeClr val="bg1"/>
            </a:solidFill>
            <a:latin typeface="Verdana" pitchFamily="34" charset="0"/>
            <a:cs typeface="Times New Roman" pitchFamily="18" charset="0"/>
          </a:endParaRPr>
        </a:p>
      </dgm:t>
    </dgm:pt>
    <dgm:pt modelId="{6E25D034-B69B-4843-AE8B-633DC04CBD69}" type="parTrans" cxnId="{D2F316FA-E354-4B08-9400-5BDBE28685F7}">
      <dgm:prSet/>
      <dgm:spPr/>
      <dgm:t>
        <a:bodyPr/>
        <a:lstStyle/>
        <a:p>
          <a:endParaRPr lang="es-PY"/>
        </a:p>
      </dgm:t>
    </dgm:pt>
    <dgm:pt modelId="{67B41CBD-9C2F-47BA-95D1-768687912472}" type="sibTrans" cxnId="{D2F316FA-E354-4B08-9400-5BDBE28685F7}">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5"/>
      <dgm:spPr/>
      <dgm:t>
        <a:bodyPr/>
        <a:lstStyle/>
        <a:p>
          <a:endParaRPr lang="es-PY"/>
        </a:p>
      </dgm:t>
    </dgm:pt>
    <dgm:pt modelId="{DF955EA3-8484-4CA1-A608-E41A6A1E56D5}" type="pres">
      <dgm:prSet presAssocID="{AF2058B4-71E1-474A-9DEC-FDB2F09A40B6}" presName="parentText" presStyleLbl="node1" presStyleIdx="0" presStyleCnt="5" custScaleX="142997" custScaleY="113240"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5" custLinFactY="-14365" custLinFactNeighborY="-100000">
        <dgm:presLayoutVars>
          <dgm:bulletEnabled val="1"/>
        </dgm:presLayoutVars>
      </dgm:prSet>
      <dgm:spPr/>
      <dgm:t>
        <a:bodyPr/>
        <a:lstStyle/>
        <a:p>
          <a:endParaRPr lang="es-PY"/>
        </a:p>
      </dgm:t>
    </dgm:pt>
    <dgm:pt modelId="{11A3D364-5634-452C-87CD-74441D64C832}" type="pres">
      <dgm:prSet presAssocID="{971144E6-F3FC-4E49-A91F-EBE47C0E85C9}" presName="spaceBetweenRectangles" presStyleCnt="0"/>
      <dgm:spPr/>
    </dgm:pt>
    <dgm:pt modelId="{E62B8718-17B2-48B9-A23B-267BF3E68DC9}" type="pres">
      <dgm:prSet presAssocID="{3AFC35D3-1A8B-46F7-A367-272233803F5B}" presName="parentLin" presStyleCnt="0"/>
      <dgm:spPr/>
    </dgm:pt>
    <dgm:pt modelId="{D516494F-9653-48FE-BFBA-A29E9623FC79}" type="pres">
      <dgm:prSet presAssocID="{3AFC35D3-1A8B-46F7-A367-272233803F5B}" presName="parentLeftMargin" presStyleLbl="node1" presStyleIdx="0" presStyleCnt="5"/>
      <dgm:spPr/>
      <dgm:t>
        <a:bodyPr/>
        <a:lstStyle/>
        <a:p>
          <a:endParaRPr lang="es-PY"/>
        </a:p>
      </dgm:t>
    </dgm:pt>
    <dgm:pt modelId="{083824A3-CADF-4890-A4FC-E9D72B3A04F3}" type="pres">
      <dgm:prSet presAssocID="{3AFC35D3-1A8B-46F7-A367-272233803F5B}" presName="parentText" presStyleLbl="node1" presStyleIdx="1" presStyleCnt="5" custScaleX="142857" custScaleY="113240">
        <dgm:presLayoutVars>
          <dgm:chMax val="0"/>
          <dgm:bulletEnabled val="1"/>
        </dgm:presLayoutVars>
      </dgm:prSet>
      <dgm:spPr/>
      <dgm:t>
        <a:bodyPr/>
        <a:lstStyle/>
        <a:p>
          <a:endParaRPr lang="es-PY"/>
        </a:p>
      </dgm:t>
    </dgm:pt>
    <dgm:pt modelId="{99CC9ACD-06A8-4395-8039-EB594E7E8A1D}" type="pres">
      <dgm:prSet presAssocID="{3AFC35D3-1A8B-46F7-A367-272233803F5B}" presName="negativeSpace" presStyleCnt="0"/>
      <dgm:spPr/>
    </dgm:pt>
    <dgm:pt modelId="{466532DD-935B-4097-9A1E-85E25E467D5D}" type="pres">
      <dgm:prSet presAssocID="{3AFC35D3-1A8B-46F7-A367-272233803F5B}" presName="childText" presStyleLbl="conFgAcc1" presStyleIdx="1" presStyleCnt="5">
        <dgm:presLayoutVars>
          <dgm:bulletEnabled val="1"/>
        </dgm:presLayoutVars>
      </dgm:prSet>
      <dgm:spPr/>
    </dgm:pt>
    <dgm:pt modelId="{133D3CAF-2EC9-4DC5-B224-1CB1D9256E1F}" type="pres">
      <dgm:prSet presAssocID="{1770855F-B40C-403C-891E-9CF9383DD9FB}" presName="spaceBetweenRectangles" presStyleCnt="0"/>
      <dgm:spPr/>
    </dgm:pt>
    <dgm:pt modelId="{B972DD48-37FF-4B66-BBDA-6927DE87B972}" type="pres">
      <dgm:prSet presAssocID="{9A0ACBD5-1B74-4322-946D-764FEA6E3F9A}" presName="parentLin" presStyleCnt="0"/>
      <dgm:spPr/>
    </dgm:pt>
    <dgm:pt modelId="{C349E28E-FB91-419F-898F-5B726701EEF3}" type="pres">
      <dgm:prSet presAssocID="{9A0ACBD5-1B74-4322-946D-764FEA6E3F9A}" presName="parentLeftMargin" presStyleLbl="node1" presStyleIdx="1" presStyleCnt="5"/>
      <dgm:spPr/>
      <dgm:t>
        <a:bodyPr/>
        <a:lstStyle/>
        <a:p>
          <a:endParaRPr lang="es-PY"/>
        </a:p>
      </dgm:t>
    </dgm:pt>
    <dgm:pt modelId="{301684C5-04DF-441A-A06F-1D380DCE54FB}" type="pres">
      <dgm:prSet presAssocID="{9A0ACBD5-1B74-4322-946D-764FEA6E3F9A}" presName="parentText" presStyleLbl="node1" presStyleIdx="2" presStyleCnt="5" custScaleX="142857" custScaleY="113240">
        <dgm:presLayoutVars>
          <dgm:chMax val="0"/>
          <dgm:bulletEnabled val="1"/>
        </dgm:presLayoutVars>
      </dgm:prSet>
      <dgm:spPr/>
      <dgm:t>
        <a:bodyPr/>
        <a:lstStyle/>
        <a:p>
          <a:endParaRPr lang="es-PY"/>
        </a:p>
      </dgm:t>
    </dgm:pt>
    <dgm:pt modelId="{9E89BB87-893B-42EE-8651-B8C8322832DF}" type="pres">
      <dgm:prSet presAssocID="{9A0ACBD5-1B74-4322-946D-764FEA6E3F9A}" presName="negativeSpace" presStyleCnt="0"/>
      <dgm:spPr/>
    </dgm:pt>
    <dgm:pt modelId="{15D5003C-031A-4515-973A-BF5FF6A6A59A}" type="pres">
      <dgm:prSet presAssocID="{9A0ACBD5-1B74-4322-946D-764FEA6E3F9A}" presName="childText" presStyleLbl="conFgAcc1" presStyleIdx="2" presStyleCnt="5">
        <dgm:presLayoutVars>
          <dgm:bulletEnabled val="1"/>
        </dgm:presLayoutVars>
      </dgm:prSet>
      <dgm:spPr/>
    </dgm:pt>
    <dgm:pt modelId="{7FB44C26-2BCB-45CA-92EB-44F4D00C5208}" type="pres">
      <dgm:prSet presAssocID="{AB3E9405-94A0-43E3-8D3B-CF6A74ABAD67}" presName="spaceBetweenRectangles" presStyleCnt="0"/>
      <dgm:spPr/>
    </dgm:pt>
    <dgm:pt modelId="{251F00A4-F3E4-4F1C-B9F3-2EB01794D505}" type="pres">
      <dgm:prSet presAssocID="{0C3EF407-F41D-4CFA-A5C2-BF8CD60404A0}" presName="parentLin" presStyleCnt="0"/>
      <dgm:spPr/>
    </dgm:pt>
    <dgm:pt modelId="{39AD9128-4137-4D45-A35D-16B5B4A7D53B}" type="pres">
      <dgm:prSet presAssocID="{0C3EF407-F41D-4CFA-A5C2-BF8CD60404A0}" presName="parentLeftMargin" presStyleLbl="node1" presStyleIdx="2" presStyleCnt="5"/>
      <dgm:spPr/>
      <dgm:t>
        <a:bodyPr/>
        <a:lstStyle/>
        <a:p>
          <a:endParaRPr lang="es-PY"/>
        </a:p>
      </dgm:t>
    </dgm:pt>
    <dgm:pt modelId="{E10C9929-E83B-43B2-AACA-97F048ECABC5}" type="pres">
      <dgm:prSet presAssocID="{0C3EF407-F41D-4CFA-A5C2-BF8CD60404A0}" presName="parentText" presStyleLbl="node1" presStyleIdx="3" presStyleCnt="5" custScaleX="142997" custScaleY="113240">
        <dgm:presLayoutVars>
          <dgm:chMax val="0"/>
          <dgm:bulletEnabled val="1"/>
        </dgm:presLayoutVars>
      </dgm:prSet>
      <dgm:spPr/>
      <dgm:t>
        <a:bodyPr/>
        <a:lstStyle/>
        <a:p>
          <a:endParaRPr lang="es-PY"/>
        </a:p>
      </dgm:t>
    </dgm:pt>
    <dgm:pt modelId="{05B26BA9-1D9C-438C-85DC-918726A3E756}" type="pres">
      <dgm:prSet presAssocID="{0C3EF407-F41D-4CFA-A5C2-BF8CD60404A0}" presName="negativeSpace" presStyleCnt="0"/>
      <dgm:spPr/>
    </dgm:pt>
    <dgm:pt modelId="{BA3A54C0-72F2-4B3B-B51A-EC22408FC0AF}" type="pres">
      <dgm:prSet presAssocID="{0C3EF407-F41D-4CFA-A5C2-BF8CD60404A0}" presName="childText" presStyleLbl="conFgAcc1" presStyleIdx="3" presStyleCnt="5">
        <dgm:presLayoutVars>
          <dgm:bulletEnabled val="1"/>
        </dgm:presLayoutVars>
      </dgm:prSet>
      <dgm:spPr/>
    </dgm:pt>
    <dgm:pt modelId="{5DDAB304-23BA-4B15-BC17-4CA42C8A7EDA}" type="pres">
      <dgm:prSet presAssocID="{67B41CBD-9C2F-47BA-95D1-768687912472}" presName="spaceBetweenRectangles" presStyleCnt="0"/>
      <dgm:spPr/>
    </dgm:pt>
    <dgm:pt modelId="{6FC209C8-0335-4CBF-8300-B86BD0E8A137}" type="pres">
      <dgm:prSet presAssocID="{A40FBCBC-D19C-407E-B39C-AA2FFD9A40FA}" presName="parentLin" presStyleCnt="0"/>
      <dgm:spPr/>
    </dgm:pt>
    <dgm:pt modelId="{781DE5E7-4589-46DF-BF12-EBA9D67F377B}" type="pres">
      <dgm:prSet presAssocID="{A40FBCBC-D19C-407E-B39C-AA2FFD9A40FA}" presName="parentLeftMargin" presStyleLbl="node1" presStyleIdx="3" presStyleCnt="5"/>
      <dgm:spPr/>
      <dgm:t>
        <a:bodyPr/>
        <a:lstStyle/>
        <a:p>
          <a:endParaRPr lang="es-PY"/>
        </a:p>
      </dgm:t>
    </dgm:pt>
    <dgm:pt modelId="{0D2EDEDF-0328-4B2A-9D02-6CC929FFFBEC}" type="pres">
      <dgm:prSet presAssocID="{A40FBCBC-D19C-407E-B39C-AA2FFD9A40FA}" presName="parentText" presStyleLbl="node1" presStyleIdx="4" presStyleCnt="5" custScaleX="142857" custScaleY="113240">
        <dgm:presLayoutVars>
          <dgm:chMax val="0"/>
          <dgm:bulletEnabled val="1"/>
        </dgm:presLayoutVars>
      </dgm:prSet>
      <dgm:spPr/>
      <dgm:t>
        <a:bodyPr/>
        <a:lstStyle/>
        <a:p>
          <a:endParaRPr lang="es-PY"/>
        </a:p>
      </dgm:t>
    </dgm:pt>
    <dgm:pt modelId="{C3466D3E-0D8D-4D6C-B331-F248D33519A1}" type="pres">
      <dgm:prSet presAssocID="{A40FBCBC-D19C-407E-B39C-AA2FFD9A40FA}" presName="negativeSpace" presStyleCnt="0"/>
      <dgm:spPr/>
    </dgm:pt>
    <dgm:pt modelId="{1436CDD0-8B3A-450C-A730-943E7E591BF7}" type="pres">
      <dgm:prSet presAssocID="{A40FBCBC-D19C-407E-B39C-AA2FFD9A40FA}" presName="childText" presStyleLbl="conFgAcc1" presStyleIdx="4" presStyleCnt="5">
        <dgm:presLayoutVars>
          <dgm:bulletEnabled val="1"/>
        </dgm:presLayoutVars>
      </dgm:prSet>
      <dgm:spPr/>
      <dgm:t>
        <a:bodyPr/>
        <a:lstStyle/>
        <a:p>
          <a:endParaRPr lang="es-PY"/>
        </a:p>
      </dgm:t>
    </dgm:pt>
  </dgm:ptLst>
  <dgm:cxnLst>
    <dgm:cxn modelId="{2A710EFA-5C27-4A2C-91D9-2430E046F07D}" type="presOf" srcId="{AF2058B4-71E1-474A-9DEC-FDB2F09A40B6}" destId="{DF955EA3-8484-4CA1-A608-E41A6A1E56D5}" srcOrd="1" destOrd="0" presId="urn:microsoft.com/office/officeart/2005/8/layout/list1"/>
    <dgm:cxn modelId="{C31E68E1-8282-42E2-A348-1C00FB24DBB0}" type="presOf" srcId="{A40FBCBC-D19C-407E-B39C-AA2FFD9A40FA}" destId="{781DE5E7-4589-46DF-BF12-EBA9D67F377B}" srcOrd="0" destOrd="0" presId="urn:microsoft.com/office/officeart/2005/8/layout/list1"/>
    <dgm:cxn modelId="{A55E320C-628E-4A40-9E3F-FEA639103D99}" type="presOf" srcId="{9A0ACBD5-1B74-4322-946D-764FEA6E3F9A}" destId="{C349E28E-FB91-419F-898F-5B726701EEF3}" srcOrd="0" destOrd="0" presId="urn:microsoft.com/office/officeart/2005/8/layout/list1"/>
    <dgm:cxn modelId="{8B6C9459-2088-4E18-85B4-CE239FC7B238}" srcId="{16E442D7-97AA-4A86-B135-74FA7E40C75E}" destId="{3AFC35D3-1A8B-46F7-A367-272233803F5B}" srcOrd="1" destOrd="0" parTransId="{8625EB3B-45B6-479D-BCAA-503179CE0E2E}" sibTransId="{1770855F-B40C-403C-891E-9CF9383DD9FB}"/>
    <dgm:cxn modelId="{E807DD5A-4D6A-4C28-8F7E-A4CC1B2F3302}" type="presOf" srcId="{3AFC35D3-1A8B-46F7-A367-272233803F5B}" destId="{083824A3-CADF-4890-A4FC-E9D72B3A04F3}" srcOrd="1" destOrd="0" presId="urn:microsoft.com/office/officeart/2005/8/layout/list1"/>
    <dgm:cxn modelId="{42FE8A22-84E8-4859-A48C-69562F640C5D}" type="presOf" srcId="{3AFC35D3-1A8B-46F7-A367-272233803F5B}" destId="{D516494F-9653-48FE-BFBA-A29E9623FC79}" srcOrd="0" destOrd="0" presId="urn:microsoft.com/office/officeart/2005/8/layout/list1"/>
    <dgm:cxn modelId="{0E573D2C-2FC9-4FA8-B67F-8AAABE64F01B}" type="presOf" srcId="{9A0ACBD5-1B74-4322-946D-764FEA6E3F9A}" destId="{301684C5-04DF-441A-A06F-1D380DCE54FB}" srcOrd="1" destOrd="0" presId="urn:microsoft.com/office/officeart/2005/8/layout/list1"/>
    <dgm:cxn modelId="{895A2CF9-0E16-4B1D-95D3-83E24190716A}" type="presOf" srcId="{A40FBCBC-D19C-407E-B39C-AA2FFD9A40FA}" destId="{0D2EDEDF-0328-4B2A-9D02-6CC929FFFBEC}" srcOrd="1" destOrd="0" presId="urn:microsoft.com/office/officeart/2005/8/layout/list1"/>
    <dgm:cxn modelId="{39B15660-A193-4DBA-AE27-EFE854522E22}" srcId="{16E442D7-97AA-4A86-B135-74FA7E40C75E}" destId="{A40FBCBC-D19C-407E-B39C-AA2FFD9A40FA}" srcOrd="4" destOrd="0" parTransId="{75791D75-55E7-4E40-9C34-01AD09B4E56D}" sibTransId="{E3C4271E-F5DE-42B0-9AB6-961F1A0AE4A0}"/>
    <dgm:cxn modelId="{A066EE1C-C7B1-4282-9432-0A899C4DC2DF}" srcId="{16E442D7-97AA-4A86-B135-74FA7E40C75E}" destId="{9A0ACBD5-1B74-4322-946D-764FEA6E3F9A}" srcOrd="2" destOrd="0" parTransId="{77FE01BE-3A65-4ABB-97D1-19CECEB441DC}" sibTransId="{AB3E9405-94A0-43E3-8D3B-CF6A74ABAD67}"/>
    <dgm:cxn modelId="{21F6C7A5-6A85-4258-B6D1-C54222E791AD}" type="presOf" srcId="{AF2058B4-71E1-474A-9DEC-FDB2F09A40B6}" destId="{9DF099C7-F1AF-4E6A-95EE-8C972C7D5FC6}" srcOrd="0"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D2F316FA-E354-4B08-9400-5BDBE28685F7}" srcId="{16E442D7-97AA-4A86-B135-74FA7E40C75E}" destId="{0C3EF407-F41D-4CFA-A5C2-BF8CD60404A0}" srcOrd="3" destOrd="0" parTransId="{6E25D034-B69B-4843-AE8B-633DC04CBD69}" sibTransId="{67B41CBD-9C2F-47BA-95D1-768687912472}"/>
    <dgm:cxn modelId="{46759E91-8998-416A-B670-A36704A90295}" type="presOf" srcId="{0C3EF407-F41D-4CFA-A5C2-BF8CD60404A0}" destId="{E10C9929-E83B-43B2-AACA-97F048ECABC5}" srcOrd="1" destOrd="0" presId="urn:microsoft.com/office/officeart/2005/8/layout/list1"/>
    <dgm:cxn modelId="{0AA4A2B6-3F6A-43D0-8ADD-C09E62B631D4}" type="presOf" srcId="{16E442D7-97AA-4A86-B135-74FA7E40C75E}" destId="{AFF59F7E-04B8-46B5-900C-E8B7B7BBA966}" srcOrd="0" destOrd="0" presId="urn:microsoft.com/office/officeart/2005/8/layout/list1"/>
    <dgm:cxn modelId="{2D46F135-EAAC-4182-BE4F-5E6F044D1D80}" type="presOf" srcId="{0C3EF407-F41D-4CFA-A5C2-BF8CD60404A0}" destId="{39AD9128-4137-4D45-A35D-16B5B4A7D53B}" srcOrd="0" destOrd="0" presId="urn:microsoft.com/office/officeart/2005/8/layout/list1"/>
    <dgm:cxn modelId="{488B17DD-6D26-429A-B6D9-801365776E0C}" type="presParOf" srcId="{AFF59F7E-04B8-46B5-900C-E8B7B7BBA966}" destId="{34848EE6-2EE1-4341-A2DB-B3C6BA4580DE}" srcOrd="0" destOrd="0" presId="urn:microsoft.com/office/officeart/2005/8/layout/list1"/>
    <dgm:cxn modelId="{00A34A48-FAAA-4043-994A-6EE2076AAD73}" type="presParOf" srcId="{34848EE6-2EE1-4341-A2DB-B3C6BA4580DE}" destId="{9DF099C7-F1AF-4E6A-95EE-8C972C7D5FC6}" srcOrd="0" destOrd="0" presId="urn:microsoft.com/office/officeart/2005/8/layout/list1"/>
    <dgm:cxn modelId="{65C07C8F-75B4-4EC8-88D5-DFD58652283F}" type="presParOf" srcId="{34848EE6-2EE1-4341-A2DB-B3C6BA4580DE}" destId="{DF955EA3-8484-4CA1-A608-E41A6A1E56D5}" srcOrd="1" destOrd="0" presId="urn:microsoft.com/office/officeart/2005/8/layout/list1"/>
    <dgm:cxn modelId="{67E30BBF-627E-48D4-B17B-5130342D1483}" type="presParOf" srcId="{AFF59F7E-04B8-46B5-900C-E8B7B7BBA966}" destId="{08AE222A-55E2-4A98-86F2-74804CC1BF70}" srcOrd="1" destOrd="0" presId="urn:microsoft.com/office/officeart/2005/8/layout/list1"/>
    <dgm:cxn modelId="{13BFB509-251A-4636-A924-911F24BB74E2}" type="presParOf" srcId="{AFF59F7E-04B8-46B5-900C-E8B7B7BBA966}" destId="{2651B348-171F-48CC-84C3-73CC7691A7A5}" srcOrd="2" destOrd="0" presId="urn:microsoft.com/office/officeart/2005/8/layout/list1"/>
    <dgm:cxn modelId="{1F41EE90-CF5D-41AE-BD4F-0C6B4DC5EF10}" type="presParOf" srcId="{AFF59F7E-04B8-46B5-900C-E8B7B7BBA966}" destId="{11A3D364-5634-452C-87CD-74441D64C832}" srcOrd="3" destOrd="0" presId="urn:microsoft.com/office/officeart/2005/8/layout/list1"/>
    <dgm:cxn modelId="{2696CF5A-1EBB-45BE-821A-8DF6A95A13CD}" type="presParOf" srcId="{AFF59F7E-04B8-46B5-900C-E8B7B7BBA966}" destId="{E62B8718-17B2-48B9-A23B-267BF3E68DC9}" srcOrd="4" destOrd="0" presId="urn:microsoft.com/office/officeart/2005/8/layout/list1"/>
    <dgm:cxn modelId="{C7923E98-38F2-4995-B0B2-27C862FA04EF}" type="presParOf" srcId="{E62B8718-17B2-48B9-A23B-267BF3E68DC9}" destId="{D516494F-9653-48FE-BFBA-A29E9623FC79}" srcOrd="0" destOrd="0" presId="urn:microsoft.com/office/officeart/2005/8/layout/list1"/>
    <dgm:cxn modelId="{C3E32BC3-F199-4F8B-8355-0A0ADE6D4702}" type="presParOf" srcId="{E62B8718-17B2-48B9-A23B-267BF3E68DC9}" destId="{083824A3-CADF-4890-A4FC-E9D72B3A04F3}" srcOrd="1" destOrd="0" presId="urn:microsoft.com/office/officeart/2005/8/layout/list1"/>
    <dgm:cxn modelId="{1008C944-06D1-4422-8CE3-284E53A2588B}" type="presParOf" srcId="{AFF59F7E-04B8-46B5-900C-E8B7B7BBA966}" destId="{99CC9ACD-06A8-4395-8039-EB594E7E8A1D}" srcOrd="5" destOrd="0" presId="urn:microsoft.com/office/officeart/2005/8/layout/list1"/>
    <dgm:cxn modelId="{DB7517DE-757E-46A5-BA3D-011CF40B2C21}" type="presParOf" srcId="{AFF59F7E-04B8-46B5-900C-E8B7B7BBA966}" destId="{466532DD-935B-4097-9A1E-85E25E467D5D}" srcOrd="6" destOrd="0" presId="urn:microsoft.com/office/officeart/2005/8/layout/list1"/>
    <dgm:cxn modelId="{15B887FA-8212-466E-B896-1B93E042881F}" type="presParOf" srcId="{AFF59F7E-04B8-46B5-900C-E8B7B7BBA966}" destId="{133D3CAF-2EC9-4DC5-B224-1CB1D9256E1F}" srcOrd="7" destOrd="0" presId="urn:microsoft.com/office/officeart/2005/8/layout/list1"/>
    <dgm:cxn modelId="{AB20A0C5-834A-472D-BAEE-4DDC1FB7958E}" type="presParOf" srcId="{AFF59F7E-04B8-46B5-900C-E8B7B7BBA966}" destId="{B972DD48-37FF-4B66-BBDA-6927DE87B972}" srcOrd="8" destOrd="0" presId="urn:microsoft.com/office/officeart/2005/8/layout/list1"/>
    <dgm:cxn modelId="{DBD1106E-5BDD-447A-A177-1919E3364488}" type="presParOf" srcId="{B972DD48-37FF-4B66-BBDA-6927DE87B972}" destId="{C349E28E-FB91-419F-898F-5B726701EEF3}" srcOrd="0" destOrd="0" presId="urn:microsoft.com/office/officeart/2005/8/layout/list1"/>
    <dgm:cxn modelId="{C368B062-6CFC-449E-9D93-FAF988D1D2AB}" type="presParOf" srcId="{B972DD48-37FF-4B66-BBDA-6927DE87B972}" destId="{301684C5-04DF-441A-A06F-1D380DCE54FB}" srcOrd="1" destOrd="0" presId="urn:microsoft.com/office/officeart/2005/8/layout/list1"/>
    <dgm:cxn modelId="{C416BDF9-2174-4B40-A689-CE630A69FFC2}" type="presParOf" srcId="{AFF59F7E-04B8-46B5-900C-E8B7B7BBA966}" destId="{9E89BB87-893B-42EE-8651-B8C8322832DF}" srcOrd="9" destOrd="0" presId="urn:microsoft.com/office/officeart/2005/8/layout/list1"/>
    <dgm:cxn modelId="{08D561E5-5FDA-4AD3-903B-7731D315FFFA}" type="presParOf" srcId="{AFF59F7E-04B8-46B5-900C-E8B7B7BBA966}" destId="{15D5003C-031A-4515-973A-BF5FF6A6A59A}" srcOrd="10" destOrd="0" presId="urn:microsoft.com/office/officeart/2005/8/layout/list1"/>
    <dgm:cxn modelId="{2E1A6B28-F1E8-412C-BCAD-2B325C0BCB4B}" type="presParOf" srcId="{AFF59F7E-04B8-46B5-900C-E8B7B7BBA966}" destId="{7FB44C26-2BCB-45CA-92EB-44F4D00C5208}" srcOrd="11" destOrd="0" presId="urn:microsoft.com/office/officeart/2005/8/layout/list1"/>
    <dgm:cxn modelId="{EAB3BA4F-1802-4E5F-87A9-82BE8CBBFE07}" type="presParOf" srcId="{AFF59F7E-04B8-46B5-900C-E8B7B7BBA966}" destId="{251F00A4-F3E4-4F1C-B9F3-2EB01794D505}" srcOrd="12" destOrd="0" presId="urn:microsoft.com/office/officeart/2005/8/layout/list1"/>
    <dgm:cxn modelId="{C7621066-F0B9-4D91-814B-8BAB863199B3}" type="presParOf" srcId="{251F00A4-F3E4-4F1C-B9F3-2EB01794D505}" destId="{39AD9128-4137-4D45-A35D-16B5B4A7D53B}" srcOrd="0" destOrd="0" presId="urn:microsoft.com/office/officeart/2005/8/layout/list1"/>
    <dgm:cxn modelId="{816E7C55-FDC7-4A41-89A7-835542CC6E83}" type="presParOf" srcId="{251F00A4-F3E4-4F1C-B9F3-2EB01794D505}" destId="{E10C9929-E83B-43B2-AACA-97F048ECABC5}" srcOrd="1" destOrd="0" presId="urn:microsoft.com/office/officeart/2005/8/layout/list1"/>
    <dgm:cxn modelId="{6626271C-F291-42B4-9BA6-B54DA6808118}" type="presParOf" srcId="{AFF59F7E-04B8-46B5-900C-E8B7B7BBA966}" destId="{05B26BA9-1D9C-438C-85DC-918726A3E756}" srcOrd="13" destOrd="0" presId="urn:microsoft.com/office/officeart/2005/8/layout/list1"/>
    <dgm:cxn modelId="{B0FDE710-E0AD-42EE-A5F8-4BFA08A28199}" type="presParOf" srcId="{AFF59F7E-04B8-46B5-900C-E8B7B7BBA966}" destId="{BA3A54C0-72F2-4B3B-B51A-EC22408FC0AF}" srcOrd="14" destOrd="0" presId="urn:microsoft.com/office/officeart/2005/8/layout/list1"/>
    <dgm:cxn modelId="{395961FB-F6BA-44EB-9476-0BE3492FADEA}" type="presParOf" srcId="{AFF59F7E-04B8-46B5-900C-E8B7B7BBA966}" destId="{5DDAB304-23BA-4B15-BC17-4CA42C8A7EDA}" srcOrd="15" destOrd="0" presId="urn:microsoft.com/office/officeart/2005/8/layout/list1"/>
    <dgm:cxn modelId="{FBF11A59-010E-41AF-A3ED-7CFF82D109EC}" type="presParOf" srcId="{AFF59F7E-04B8-46B5-900C-E8B7B7BBA966}" destId="{6FC209C8-0335-4CBF-8300-B86BD0E8A137}" srcOrd="16" destOrd="0" presId="urn:microsoft.com/office/officeart/2005/8/layout/list1"/>
    <dgm:cxn modelId="{DC6EFC6B-CC27-4483-9396-5E4D4441DB2E}" type="presParOf" srcId="{6FC209C8-0335-4CBF-8300-B86BD0E8A137}" destId="{781DE5E7-4589-46DF-BF12-EBA9D67F377B}" srcOrd="0" destOrd="0" presId="urn:microsoft.com/office/officeart/2005/8/layout/list1"/>
    <dgm:cxn modelId="{2F38854E-8950-4DA7-8C21-8ECEBD57B0B9}" type="presParOf" srcId="{6FC209C8-0335-4CBF-8300-B86BD0E8A137}" destId="{0D2EDEDF-0328-4B2A-9D02-6CC929FFFBEC}" srcOrd="1" destOrd="0" presId="urn:microsoft.com/office/officeart/2005/8/layout/list1"/>
    <dgm:cxn modelId="{27AFE138-425C-4B58-A832-A7A644E3ED84}" type="presParOf" srcId="{AFF59F7E-04B8-46B5-900C-E8B7B7BBA966}" destId="{C3466D3E-0D8D-4D6C-B331-F248D33519A1}" srcOrd="17" destOrd="0" presId="urn:microsoft.com/office/officeart/2005/8/layout/list1"/>
    <dgm:cxn modelId="{6F538F17-A792-46EA-A18A-9F094A5FEF50}" type="presParOf" srcId="{AFF59F7E-04B8-46B5-900C-E8B7B7BBA966}" destId="{1436CDD0-8B3A-450C-A730-943E7E591BF7}"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83EC66A1-629A-40E7-AC1A-2FFA436EA3F1}">
      <dgm:prSet phldrT="[Texto]" custT="1"/>
      <dgm:spPr>
        <a:solidFill>
          <a:srgbClr val="FFFFCC">
            <a:alpha val="90000"/>
          </a:srgbClr>
        </a:solidFill>
      </dgm:spPr>
      <dgm:t>
        <a:bodyPr anchor="ctr" anchorCtr="0"/>
        <a:lstStyle/>
        <a:p>
          <a:r>
            <a:rPr lang="es-PY" sz="1400" b="1" dirty="0" smtClean="0">
              <a:solidFill>
                <a:srgbClr val="C00000"/>
              </a:solidFill>
              <a:latin typeface="Verdana" pitchFamily="34" charset="0"/>
              <a:cs typeface="Times New Roman" pitchFamily="18" charset="0"/>
            </a:rPr>
            <a:t>USD 297,3 millones</a:t>
          </a:r>
          <a:r>
            <a:rPr lang="es-PY" sz="1400" dirty="0" smtClean="0">
              <a:solidFill>
                <a:srgbClr val="C00000"/>
              </a:solidFill>
              <a:latin typeface="Verdana" pitchFamily="34" charset="0"/>
              <a:cs typeface="Times New Roman" pitchFamily="18" charset="0"/>
            </a:rPr>
            <a:t>. </a:t>
          </a:r>
          <a:endParaRPr lang="es-PY" sz="1400" dirty="0">
            <a:solidFill>
              <a:srgbClr val="C00000"/>
            </a:solidFill>
          </a:endParaRPr>
        </a:p>
      </dgm:t>
    </dgm:pt>
    <dgm:pt modelId="{B589FA78-3470-4D35-9FFF-87C3656F87F1}" type="parTrans" cxnId="{8B1A822F-9731-45F8-9A6B-F9B4AF949F56}">
      <dgm:prSet/>
      <dgm:spPr/>
      <dgm:t>
        <a:bodyPr/>
        <a:lstStyle/>
        <a:p>
          <a:endParaRPr lang="es-PY"/>
        </a:p>
      </dgm:t>
    </dgm:pt>
    <dgm:pt modelId="{D39BD089-6256-45C9-BEFB-AEEF0C147113}" type="sibTrans" cxnId="{8B1A822F-9731-45F8-9A6B-F9B4AF949F56}">
      <dgm:prSet/>
      <dgm:spPr/>
      <dgm:t>
        <a:bodyPr/>
        <a:lstStyle/>
        <a:p>
          <a:endParaRPr lang="es-PY"/>
        </a:p>
      </dgm:t>
    </dgm:pt>
    <dgm:pt modelId="{AF2058B4-71E1-474A-9DEC-FDB2F09A40B6}">
      <dgm:prSet phldrT="[Texto]" custT="1"/>
      <dgm:spPr>
        <a:solidFill>
          <a:srgbClr val="336699"/>
        </a:solidFill>
      </dgm:spPr>
      <dgm:t>
        <a:bodyPr/>
        <a:lstStyle/>
        <a:p>
          <a:pPr algn="ctr"/>
          <a:r>
            <a:rPr lang="es-PY" sz="1500" b="1" dirty="0" smtClean="0">
              <a:solidFill>
                <a:schemeClr val="bg1"/>
              </a:solidFill>
              <a:latin typeface="Verdana" pitchFamily="34" charset="0"/>
              <a:ea typeface="Verdana" pitchFamily="34" charset="0"/>
              <a:cs typeface="Verdana" pitchFamily="34" charset="0"/>
            </a:rPr>
            <a:t>COSTO TOTAL</a:t>
          </a:r>
          <a:endParaRPr lang="es-PY" sz="1500" b="1" dirty="0">
            <a:solidFill>
              <a:schemeClr val="bg1"/>
            </a:solidFill>
            <a:latin typeface="Verdana" pitchFamily="34" charset="0"/>
            <a:ea typeface="Verdana" pitchFamily="34" charset="0"/>
            <a:cs typeface="Verdana" pitchFamily="34" charset="0"/>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42997" custScaleY="195077" custLinFactNeighborX="-75413" custLinFactNeighborY="-36660">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1" custScaleX="107589" custScaleY="141487" custLinFactNeighborY="-25782">
        <dgm:presLayoutVars>
          <dgm:bulletEnabled val="1"/>
        </dgm:presLayoutVars>
      </dgm:prSet>
      <dgm:spPr/>
      <dgm:t>
        <a:bodyPr/>
        <a:lstStyle/>
        <a:p>
          <a:endParaRPr lang="es-PY"/>
        </a:p>
      </dgm:t>
    </dgm:pt>
  </dgm:ptLst>
  <dgm:cxnLst>
    <dgm:cxn modelId="{1252E62C-2DFC-4ED1-A1A6-2C4937448FA3}" type="presOf" srcId="{16E442D7-97AA-4A86-B135-74FA7E40C75E}" destId="{AFF59F7E-04B8-46B5-900C-E8B7B7BBA966}" srcOrd="0" destOrd="0" presId="urn:microsoft.com/office/officeart/2005/8/layout/list1"/>
    <dgm:cxn modelId="{5952C967-B9B4-46E2-B552-9F14D439C799}" type="presOf" srcId="{AF2058B4-71E1-474A-9DEC-FDB2F09A40B6}" destId="{9DF099C7-F1AF-4E6A-95EE-8C972C7D5FC6}" srcOrd="0" destOrd="0" presId="urn:microsoft.com/office/officeart/2005/8/layout/list1"/>
    <dgm:cxn modelId="{A135AE59-DBC5-49B3-B940-5B701866229C}" type="presOf" srcId="{83EC66A1-629A-40E7-AC1A-2FFA436EA3F1}" destId="{2651B348-171F-48CC-84C3-73CC7691A7A5}" srcOrd="0" destOrd="0" presId="urn:microsoft.com/office/officeart/2005/8/layout/list1"/>
    <dgm:cxn modelId="{8B1A822F-9731-45F8-9A6B-F9B4AF949F56}" srcId="{AF2058B4-71E1-474A-9DEC-FDB2F09A40B6}" destId="{83EC66A1-629A-40E7-AC1A-2FFA436EA3F1}" srcOrd="0" destOrd="0" parTransId="{B589FA78-3470-4D35-9FFF-87C3656F87F1}" sibTransId="{D39BD089-6256-45C9-BEFB-AEEF0C147113}"/>
    <dgm:cxn modelId="{03C5CFB9-8AF8-4C75-B479-C90960604799}" type="presOf" srcId="{AF2058B4-71E1-474A-9DEC-FDB2F09A40B6}" destId="{DF955EA3-8484-4CA1-A608-E41A6A1E56D5}" srcOrd="1"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7EA7294B-A4B4-4969-89ED-2665A4557EBA}" type="presParOf" srcId="{AFF59F7E-04B8-46B5-900C-E8B7B7BBA966}" destId="{34848EE6-2EE1-4341-A2DB-B3C6BA4580DE}" srcOrd="0" destOrd="0" presId="urn:microsoft.com/office/officeart/2005/8/layout/list1"/>
    <dgm:cxn modelId="{E8833701-81A5-4902-8490-C13B4DB07B3A}" type="presParOf" srcId="{34848EE6-2EE1-4341-A2DB-B3C6BA4580DE}" destId="{9DF099C7-F1AF-4E6A-95EE-8C972C7D5FC6}" srcOrd="0" destOrd="0" presId="urn:microsoft.com/office/officeart/2005/8/layout/list1"/>
    <dgm:cxn modelId="{C6D83260-0BF1-44B0-A58A-446C4B9A4FDF}" type="presParOf" srcId="{34848EE6-2EE1-4341-A2DB-B3C6BA4580DE}" destId="{DF955EA3-8484-4CA1-A608-E41A6A1E56D5}" srcOrd="1" destOrd="0" presId="urn:microsoft.com/office/officeart/2005/8/layout/list1"/>
    <dgm:cxn modelId="{4F885DB3-F2B2-4E90-95B1-6146F1800514}" type="presParOf" srcId="{AFF59F7E-04B8-46B5-900C-E8B7B7BBA966}" destId="{08AE222A-55E2-4A98-86F2-74804CC1BF70}" srcOrd="1" destOrd="0" presId="urn:microsoft.com/office/officeart/2005/8/layout/list1"/>
    <dgm:cxn modelId="{5F1AFD5F-D999-4919-A6C0-0F2F7F8A17CF}"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16327-AAF5-4731-827D-B5834EAB51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1B4B9066-4E20-4F05-BBF3-93B5A0E01F0F}">
      <dgm:prSet phldrT="[Texto]" custT="1"/>
      <dgm:spPr>
        <a:solidFill>
          <a:srgbClr val="FFCC99"/>
        </a:solidFill>
        <a:ln>
          <a:noFill/>
        </a:ln>
        <a:effectLst/>
        <a:scene3d>
          <a:camera prst="orthographicFront">
            <a:rot lat="0" lon="0" rev="0"/>
          </a:camera>
          <a:lightRig rig="contrasting" dir="t">
            <a:rot lat="0" lon="0" rev="7800000"/>
          </a:lightRig>
        </a:scene3d>
        <a:sp3d>
          <a:bevelT w="139700" h="139700"/>
        </a:sp3d>
      </dgm:spPr>
      <dgm:t>
        <a:bodyPr/>
        <a:lstStyle/>
        <a:p>
          <a:r>
            <a:rPr lang="es-ES" sz="1600" b="1" dirty="0" smtClean="0">
              <a:solidFill>
                <a:srgbClr val="336699"/>
              </a:solidFill>
              <a:latin typeface="Verdana" pitchFamily="34" charset="0"/>
              <a:cs typeface="Times New Roman" pitchFamily="18" charset="0"/>
            </a:rPr>
            <a:t>Grupo 100 - Servicios Personales </a:t>
          </a:r>
          <a:endParaRPr lang="es-ES" sz="1600" b="1" dirty="0">
            <a:solidFill>
              <a:srgbClr val="336699"/>
            </a:solidFill>
            <a:latin typeface="Verdana" pitchFamily="34" charset="0"/>
            <a:cs typeface="Times New Roman" pitchFamily="18" charset="0"/>
          </a:endParaRPr>
        </a:p>
      </dgm:t>
    </dgm:pt>
    <dgm:pt modelId="{6DE55438-EE22-47F7-AF10-0501B61D911F}" type="parTrans" cxnId="{8B6A55A6-F5A7-4365-B801-672A7C95D96C}">
      <dgm:prSet/>
      <dgm:spPr/>
      <dgm:t>
        <a:bodyPr/>
        <a:lstStyle/>
        <a:p>
          <a:endParaRPr lang="es-ES"/>
        </a:p>
      </dgm:t>
    </dgm:pt>
    <dgm:pt modelId="{6CDE36C2-DA3F-474C-9B66-2BD7CA39B841}" type="sibTrans" cxnId="{8B6A55A6-F5A7-4365-B801-672A7C95D96C}">
      <dgm:prSet/>
      <dgm:spPr/>
      <dgm:t>
        <a:bodyPr/>
        <a:lstStyle/>
        <a:p>
          <a:endParaRPr lang="es-ES"/>
        </a:p>
      </dgm:t>
    </dgm:pt>
    <dgm:pt modelId="{DAEA5987-B89B-4E06-9006-3F376F76B9A1}">
      <dgm:prSet phldrT="[Texto]" custT="1"/>
      <dgm:spPr>
        <a:solidFill>
          <a:srgbClr val="FFCC99"/>
        </a:solidFill>
        <a:ln>
          <a:noFill/>
        </a:ln>
        <a:effectLst/>
        <a:scene3d>
          <a:camera prst="orthographicFront">
            <a:rot lat="0" lon="0" rev="0"/>
          </a:camera>
          <a:lightRig rig="contrasting" dir="t">
            <a:rot lat="0" lon="0" rev="7800000"/>
          </a:lightRig>
        </a:scene3d>
        <a:sp3d>
          <a:bevelT w="139700" h="139700"/>
        </a:sp3d>
      </dgm:spPr>
      <dgm:t>
        <a:bodyPr/>
        <a:lstStyle/>
        <a:p>
          <a:r>
            <a:rPr lang="es-ES" sz="1600" b="1" dirty="0" smtClean="0">
              <a:solidFill>
                <a:srgbClr val="336699"/>
              </a:solidFill>
              <a:latin typeface="Verdana" pitchFamily="34" charset="0"/>
              <a:cs typeface="Times New Roman" pitchFamily="18" charset="0"/>
            </a:rPr>
            <a:t>Grupo 200 - Servicios no Personales </a:t>
          </a:r>
          <a:endParaRPr lang="es-ES" sz="1600" b="1" dirty="0">
            <a:solidFill>
              <a:srgbClr val="336699"/>
            </a:solidFill>
            <a:latin typeface="Verdana" pitchFamily="34" charset="0"/>
            <a:cs typeface="Times New Roman" pitchFamily="18" charset="0"/>
          </a:endParaRPr>
        </a:p>
      </dgm:t>
    </dgm:pt>
    <dgm:pt modelId="{D8959E84-E498-47A7-B1E8-2CB7182A7AA2}" type="parTrans" cxnId="{F9CA2CCD-4C10-4785-BB0D-C7DDBDDE3CCC}">
      <dgm:prSet/>
      <dgm:spPr/>
      <dgm:t>
        <a:bodyPr/>
        <a:lstStyle/>
        <a:p>
          <a:endParaRPr lang="es-ES"/>
        </a:p>
      </dgm:t>
    </dgm:pt>
    <dgm:pt modelId="{8F13DA6E-A166-4029-9D74-C2191AE453A0}" type="sibTrans" cxnId="{F9CA2CCD-4C10-4785-BB0D-C7DDBDDE3CCC}">
      <dgm:prSet/>
      <dgm:spPr/>
      <dgm:t>
        <a:bodyPr/>
        <a:lstStyle/>
        <a:p>
          <a:endParaRPr lang="es-ES"/>
        </a:p>
      </dgm:t>
    </dgm:pt>
    <dgm:pt modelId="{F678A330-EF35-4F88-B6EF-608AAC4B8834}">
      <dgm:prSet phldrT="[Texto]" custT="1"/>
      <dgm:spPr>
        <a:solidFill>
          <a:srgbClr val="FFCC99"/>
        </a:solidFill>
        <a:ln>
          <a:noFill/>
        </a:ln>
        <a:effectLst/>
        <a:scene3d>
          <a:camera prst="orthographicFront">
            <a:rot lat="0" lon="0" rev="0"/>
          </a:camera>
          <a:lightRig rig="contrasting" dir="t">
            <a:rot lat="0" lon="0" rev="7800000"/>
          </a:lightRig>
        </a:scene3d>
        <a:sp3d>
          <a:bevelT w="139700" h="139700"/>
        </a:sp3d>
      </dgm:spPr>
      <dgm:t>
        <a:bodyPr/>
        <a:lstStyle/>
        <a:p>
          <a:r>
            <a:rPr lang="es-ES" sz="1600" b="1" dirty="0" smtClean="0">
              <a:solidFill>
                <a:srgbClr val="336699"/>
              </a:solidFill>
              <a:latin typeface="Verdana" pitchFamily="34" charset="0"/>
              <a:cs typeface="Times New Roman" pitchFamily="18" charset="0"/>
            </a:rPr>
            <a:t>Grupo 500 - Inversión Física </a:t>
          </a:r>
          <a:endParaRPr lang="es-ES" sz="1600" b="1" dirty="0">
            <a:solidFill>
              <a:srgbClr val="336699"/>
            </a:solidFill>
            <a:latin typeface="Verdana" pitchFamily="34" charset="0"/>
            <a:cs typeface="Times New Roman" pitchFamily="18" charset="0"/>
          </a:endParaRPr>
        </a:p>
      </dgm:t>
    </dgm:pt>
    <dgm:pt modelId="{E71D1642-91F4-4E29-87F1-E37E34AE900D}" type="parTrans" cxnId="{AE2FE6C5-6C1E-49D9-BA62-AE5FF804E420}">
      <dgm:prSet/>
      <dgm:spPr/>
      <dgm:t>
        <a:bodyPr/>
        <a:lstStyle/>
        <a:p>
          <a:endParaRPr lang="es-ES"/>
        </a:p>
      </dgm:t>
    </dgm:pt>
    <dgm:pt modelId="{FF12DBCF-C20B-4874-A4B8-8D660CAAF47D}" type="sibTrans" cxnId="{AE2FE6C5-6C1E-49D9-BA62-AE5FF804E420}">
      <dgm:prSet/>
      <dgm:spPr/>
      <dgm:t>
        <a:bodyPr/>
        <a:lstStyle/>
        <a:p>
          <a:endParaRPr lang="es-ES"/>
        </a:p>
      </dgm:t>
    </dgm:pt>
    <dgm:pt modelId="{2460FA2A-5E37-4626-952F-C5A19113EEAB}">
      <dgm:prSet/>
      <dgm:spPr/>
      <dgm:t>
        <a:bodyPr/>
        <a:lstStyle/>
        <a:p>
          <a:r>
            <a:rPr lang="es-ES" b="1" dirty="0" smtClean="0">
              <a:solidFill>
                <a:srgbClr val="000000"/>
              </a:solidFill>
              <a:latin typeface="Verdana" pitchFamily="34" charset="0"/>
              <a:cs typeface="Times New Roman" pitchFamily="18" charset="0"/>
            </a:rPr>
            <a:t>   ₲ 116.968 millones, </a:t>
          </a:r>
          <a:r>
            <a:rPr lang="es-ES" b="0" dirty="0" smtClean="0">
              <a:solidFill>
                <a:srgbClr val="000000"/>
              </a:solidFill>
              <a:latin typeface="Verdana" pitchFamily="34" charset="0"/>
              <a:cs typeface="Times New Roman" pitchFamily="18" charset="0"/>
            </a:rPr>
            <a:t>equivalente a</a:t>
          </a:r>
          <a:r>
            <a:rPr lang="es-ES" b="1" dirty="0" smtClean="0">
              <a:solidFill>
                <a:srgbClr val="000000"/>
              </a:solidFill>
              <a:latin typeface="Verdana" pitchFamily="34" charset="0"/>
              <a:cs typeface="Times New Roman" pitchFamily="18" charset="0"/>
            </a:rPr>
            <a:t> </a:t>
          </a:r>
          <a:r>
            <a:rPr lang="es-ES" b="1" dirty="0" smtClean="0">
              <a:latin typeface="Verdana" pitchFamily="34" charset="0"/>
              <a:cs typeface="Times New Roman" pitchFamily="18" charset="0"/>
            </a:rPr>
            <a:t>USD 19,6 millones </a:t>
          </a:r>
          <a:endParaRPr lang="es-ES" dirty="0"/>
        </a:p>
      </dgm:t>
    </dgm:pt>
    <dgm:pt modelId="{7F624E9F-E10D-47F0-85F4-061C56D073A1}" type="parTrans" cxnId="{4F5B2499-5BFE-494A-9909-6CD5803FAF8C}">
      <dgm:prSet/>
      <dgm:spPr/>
      <dgm:t>
        <a:bodyPr/>
        <a:lstStyle/>
        <a:p>
          <a:endParaRPr lang="es-ES"/>
        </a:p>
      </dgm:t>
    </dgm:pt>
    <dgm:pt modelId="{CDE7C128-BCCE-4403-8661-840F008AAF0A}" type="sibTrans" cxnId="{4F5B2499-5BFE-494A-9909-6CD5803FAF8C}">
      <dgm:prSet/>
      <dgm:spPr/>
      <dgm:t>
        <a:bodyPr/>
        <a:lstStyle/>
        <a:p>
          <a:endParaRPr lang="es-ES"/>
        </a:p>
      </dgm:t>
    </dgm:pt>
    <dgm:pt modelId="{070AF97C-D83A-4C51-A36E-D9F76ED68A9A}">
      <dgm:prSet/>
      <dgm:spPr/>
      <dgm:t>
        <a:bodyPr/>
        <a:lstStyle/>
        <a:p>
          <a:r>
            <a:rPr lang="es-ES" b="1" dirty="0" smtClean="0">
              <a:latin typeface="Verdana" pitchFamily="34" charset="0"/>
              <a:cs typeface="Times New Roman" pitchFamily="18" charset="0"/>
            </a:rPr>
            <a:t>    ₲ 21.198 millones, </a:t>
          </a:r>
          <a:r>
            <a:rPr lang="es-ES" b="0" dirty="0" smtClean="0">
              <a:latin typeface="Verdana" pitchFamily="34" charset="0"/>
              <a:cs typeface="Times New Roman" pitchFamily="18" charset="0"/>
            </a:rPr>
            <a:t>equivalente a</a:t>
          </a:r>
          <a:r>
            <a:rPr lang="es-ES" b="1" dirty="0" smtClean="0">
              <a:latin typeface="Verdana" pitchFamily="34" charset="0"/>
              <a:cs typeface="Times New Roman" pitchFamily="18" charset="0"/>
            </a:rPr>
            <a:t> USD 3,5 millones </a:t>
          </a:r>
          <a:endParaRPr lang="es-ES" dirty="0"/>
        </a:p>
      </dgm:t>
    </dgm:pt>
    <dgm:pt modelId="{AA4B0173-A6C2-4F4C-A5CD-9EEB97266A66}" type="parTrans" cxnId="{C69AFD4C-CDCD-48BB-AF58-0B4C6E503EF1}">
      <dgm:prSet/>
      <dgm:spPr/>
      <dgm:t>
        <a:bodyPr/>
        <a:lstStyle/>
        <a:p>
          <a:endParaRPr lang="es-ES"/>
        </a:p>
      </dgm:t>
    </dgm:pt>
    <dgm:pt modelId="{69DCB3F1-8A70-4A90-A074-1EC66B0FE535}" type="sibTrans" cxnId="{C69AFD4C-CDCD-48BB-AF58-0B4C6E503EF1}">
      <dgm:prSet/>
      <dgm:spPr/>
      <dgm:t>
        <a:bodyPr/>
        <a:lstStyle/>
        <a:p>
          <a:endParaRPr lang="es-ES"/>
        </a:p>
      </dgm:t>
    </dgm:pt>
    <dgm:pt modelId="{0941DE66-FF9C-4559-98E5-914CBA913791}">
      <dgm:prSet/>
      <dgm:spPr/>
      <dgm:t>
        <a:bodyPr/>
        <a:lstStyle/>
        <a:p>
          <a:r>
            <a:rPr lang="es-ES" b="1" dirty="0" smtClean="0">
              <a:latin typeface="Verdana" pitchFamily="34" charset="0"/>
              <a:cs typeface="Times New Roman" pitchFamily="18" charset="0"/>
            </a:rPr>
            <a:t>    </a:t>
          </a:r>
          <a:r>
            <a:rPr lang="es-ES" b="1" dirty="0" smtClean="0">
              <a:solidFill>
                <a:srgbClr val="FF0000"/>
              </a:solidFill>
              <a:latin typeface="Verdana" pitchFamily="34" charset="0"/>
              <a:cs typeface="Times New Roman" pitchFamily="18" charset="0"/>
            </a:rPr>
            <a:t>₲ - 36.057 millones</a:t>
          </a:r>
          <a:r>
            <a:rPr lang="es-ES" b="1" dirty="0" smtClean="0">
              <a:latin typeface="Verdana" pitchFamily="34" charset="0"/>
              <a:cs typeface="Times New Roman" pitchFamily="18" charset="0"/>
            </a:rPr>
            <a:t>, </a:t>
          </a:r>
          <a:r>
            <a:rPr lang="es-ES" b="0" dirty="0" smtClean="0">
              <a:latin typeface="Verdana" pitchFamily="34" charset="0"/>
              <a:cs typeface="Times New Roman" pitchFamily="18" charset="0"/>
            </a:rPr>
            <a:t>equivalente a</a:t>
          </a:r>
          <a:r>
            <a:rPr lang="es-ES" b="1" dirty="0" smtClean="0">
              <a:latin typeface="Verdana" pitchFamily="34" charset="0"/>
              <a:cs typeface="Times New Roman" pitchFamily="18" charset="0"/>
            </a:rPr>
            <a:t> </a:t>
          </a:r>
          <a:r>
            <a:rPr lang="es-ES" b="1" dirty="0" smtClean="0">
              <a:solidFill>
                <a:srgbClr val="FF0000"/>
              </a:solidFill>
              <a:latin typeface="Verdana" pitchFamily="34" charset="0"/>
              <a:cs typeface="Times New Roman" pitchFamily="18" charset="0"/>
            </a:rPr>
            <a:t>USD - 6 millones</a:t>
          </a:r>
          <a:r>
            <a:rPr lang="es-ES" b="1" dirty="0" smtClean="0">
              <a:latin typeface="Verdana" pitchFamily="34" charset="0"/>
              <a:cs typeface="Times New Roman" pitchFamily="18" charset="0"/>
            </a:rPr>
            <a:t> </a:t>
          </a:r>
          <a:endParaRPr lang="es-ES" dirty="0"/>
        </a:p>
      </dgm:t>
    </dgm:pt>
    <dgm:pt modelId="{D36B0086-8F9C-48AB-8780-F3E82605909A}" type="parTrans" cxnId="{7090FF2F-600A-48F9-902D-9E7A447D4F8D}">
      <dgm:prSet/>
      <dgm:spPr/>
      <dgm:t>
        <a:bodyPr/>
        <a:lstStyle/>
        <a:p>
          <a:endParaRPr lang="es-ES"/>
        </a:p>
      </dgm:t>
    </dgm:pt>
    <dgm:pt modelId="{DA87BFAF-AB8B-48D4-B651-34C0024A9031}" type="sibTrans" cxnId="{7090FF2F-600A-48F9-902D-9E7A447D4F8D}">
      <dgm:prSet/>
      <dgm:spPr/>
      <dgm:t>
        <a:bodyPr/>
        <a:lstStyle/>
        <a:p>
          <a:endParaRPr lang="es-ES"/>
        </a:p>
      </dgm:t>
    </dgm:pt>
    <dgm:pt modelId="{D634FEB0-3715-4F47-8C56-3212AF2599D1}" type="pres">
      <dgm:prSet presAssocID="{89416327-AAF5-4731-827D-B5834EAB5132}" presName="linear" presStyleCnt="0">
        <dgm:presLayoutVars>
          <dgm:dir/>
          <dgm:animLvl val="lvl"/>
          <dgm:resizeHandles val="exact"/>
        </dgm:presLayoutVars>
      </dgm:prSet>
      <dgm:spPr/>
      <dgm:t>
        <a:bodyPr/>
        <a:lstStyle/>
        <a:p>
          <a:endParaRPr lang="es-ES"/>
        </a:p>
      </dgm:t>
    </dgm:pt>
    <dgm:pt modelId="{1D91A94D-3A8F-47A2-8904-0A47EB0D32FC}" type="pres">
      <dgm:prSet presAssocID="{1B4B9066-4E20-4F05-BBF3-93B5A0E01F0F}" presName="parentLin" presStyleCnt="0"/>
      <dgm:spPr/>
    </dgm:pt>
    <dgm:pt modelId="{FA71191D-0370-4971-9671-A30433B32512}" type="pres">
      <dgm:prSet presAssocID="{1B4B9066-4E20-4F05-BBF3-93B5A0E01F0F}" presName="parentLeftMargin" presStyleLbl="node1" presStyleIdx="0" presStyleCnt="3"/>
      <dgm:spPr/>
      <dgm:t>
        <a:bodyPr/>
        <a:lstStyle/>
        <a:p>
          <a:endParaRPr lang="es-ES"/>
        </a:p>
      </dgm:t>
    </dgm:pt>
    <dgm:pt modelId="{977564B1-4BC4-409E-B8B1-BD465AE9C628}" type="pres">
      <dgm:prSet presAssocID="{1B4B9066-4E20-4F05-BBF3-93B5A0E01F0F}" presName="parentText" presStyleLbl="node1" presStyleIdx="0" presStyleCnt="3">
        <dgm:presLayoutVars>
          <dgm:chMax val="0"/>
          <dgm:bulletEnabled val="1"/>
        </dgm:presLayoutVars>
      </dgm:prSet>
      <dgm:spPr/>
      <dgm:t>
        <a:bodyPr/>
        <a:lstStyle/>
        <a:p>
          <a:endParaRPr lang="es-ES"/>
        </a:p>
      </dgm:t>
    </dgm:pt>
    <dgm:pt modelId="{20140ED1-9359-49D8-B99F-CFB321BF5A41}" type="pres">
      <dgm:prSet presAssocID="{1B4B9066-4E20-4F05-BBF3-93B5A0E01F0F}" presName="negativeSpace" presStyleCnt="0"/>
      <dgm:spPr/>
    </dgm:pt>
    <dgm:pt modelId="{0D01515B-3BCE-4834-BC33-964C8AFB9A15}" type="pres">
      <dgm:prSet presAssocID="{1B4B9066-4E20-4F05-BBF3-93B5A0E01F0F}" presName="childText" presStyleLbl="conFgAcc1" presStyleIdx="0" presStyleCnt="3">
        <dgm:presLayoutVars>
          <dgm:bulletEnabled val="1"/>
        </dgm:presLayoutVars>
      </dgm:prSet>
      <dgm:spPr/>
      <dgm:t>
        <a:bodyPr/>
        <a:lstStyle/>
        <a:p>
          <a:endParaRPr lang="es-ES"/>
        </a:p>
      </dgm:t>
    </dgm:pt>
    <dgm:pt modelId="{23167F38-9F4D-423C-8715-EEC91AE544B0}" type="pres">
      <dgm:prSet presAssocID="{6CDE36C2-DA3F-474C-9B66-2BD7CA39B841}" presName="spaceBetweenRectangles" presStyleCnt="0"/>
      <dgm:spPr/>
    </dgm:pt>
    <dgm:pt modelId="{37FF9200-3CC9-4F6A-8BC3-2D497275F4B9}" type="pres">
      <dgm:prSet presAssocID="{DAEA5987-B89B-4E06-9006-3F376F76B9A1}" presName="parentLin" presStyleCnt="0"/>
      <dgm:spPr/>
    </dgm:pt>
    <dgm:pt modelId="{0E6E4739-35F6-40C1-9015-FF6F4A0DD710}" type="pres">
      <dgm:prSet presAssocID="{DAEA5987-B89B-4E06-9006-3F376F76B9A1}" presName="parentLeftMargin" presStyleLbl="node1" presStyleIdx="0" presStyleCnt="3"/>
      <dgm:spPr/>
      <dgm:t>
        <a:bodyPr/>
        <a:lstStyle/>
        <a:p>
          <a:endParaRPr lang="es-ES"/>
        </a:p>
      </dgm:t>
    </dgm:pt>
    <dgm:pt modelId="{8213C045-01D2-4960-9C42-8B043AD158F6}" type="pres">
      <dgm:prSet presAssocID="{DAEA5987-B89B-4E06-9006-3F376F76B9A1}" presName="parentText" presStyleLbl="node1" presStyleIdx="1" presStyleCnt="3">
        <dgm:presLayoutVars>
          <dgm:chMax val="0"/>
          <dgm:bulletEnabled val="1"/>
        </dgm:presLayoutVars>
      </dgm:prSet>
      <dgm:spPr/>
      <dgm:t>
        <a:bodyPr/>
        <a:lstStyle/>
        <a:p>
          <a:endParaRPr lang="es-ES"/>
        </a:p>
      </dgm:t>
    </dgm:pt>
    <dgm:pt modelId="{29FC7DFB-8403-479D-9826-E4B3DA432A4D}" type="pres">
      <dgm:prSet presAssocID="{DAEA5987-B89B-4E06-9006-3F376F76B9A1}" presName="negativeSpace" presStyleCnt="0"/>
      <dgm:spPr/>
    </dgm:pt>
    <dgm:pt modelId="{A7D77A15-ABFB-4EA5-AB08-577351A28442}" type="pres">
      <dgm:prSet presAssocID="{DAEA5987-B89B-4E06-9006-3F376F76B9A1}" presName="childText" presStyleLbl="conFgAcc1" presStyleIdx="1" presStyleCnt="3">
        <dgm:presLayoutVars>
          <dgm:bulletEnabled val="1"/>
        </dgm:presLayoutVars>
      </dgm:prSet>
      <dgm:spPr/>
      <dgm:t>
        <a:bodyPr/>
        <a:lstStyle/>
        <a:p>
          <a:endParaRPr lang="es-ES"/>
        </a:p>
      </dgm:t>
    </dgm:pt>
    <dgm:pt modelId="{D4C1FB08-C455-4063-83E8-0B487BE1B912}" type="pres">
      <dgm:prSet presAssocID="{8F13DA6E-A166-4029-9D74-C2191AE453A0}" presName="spaceBetweenRectangles" presStyleCnt="0"/>
      <dgm:spPr/>
    </dgm:pt>
    <dgm:pt modelId="{99E7CE61-0BB5-45F8-B252-A83D1AC7B990}" type="pres">
      <dgm:prSet presAssocID="{F678A330-EF35-4F88-B6EF-608AAC4B8834}" presName="parentLin" presStyleCnt="0"/>
      <dgm:spPr/>
    </dgm:pt>
    <dgm:pt modelId="{C2EF5F09-BF8B-4993-87CE-A20F4A9B6490}" type="pres">
      <dgm:prSet presAssocID="{F678A330-EF35-4F88-B6EF-608AAC4B8834}" presName="parentLeftMargin" presStyleLbl="node1" presStyleIdx="1" presStyleCnt="3"/>
      <dgm:spPr/>
      <dgm:t>
        <a:bodyPr/>
        <a:lstStyle/>
        <a:p>
          <a:endParaRPr lang="es-ES"/>
        </a:p>
      </dgm:t>
    </dgm:pt>
    <dgm:pt modelId="{28749316-BACE-4F76-9C1F-5C0C8281385D}" type="pres">
      <dgm:prSet presAssocID="{F678A330-EF35-4F88-B6EF-608AAC4B8834}" presName="parentText" presStyleLbl="node1" presStyleIdx="2" presStyleCnt="3">
        <dgm:presLayoutVars>
          <dgm:chMax val="0"/>
          <dgm:bulletEnabled val="1"/>
        </dgm:presLayoutVars>
      </dgm:prSet>
      <dgm:spPr/>
      <dgm:t>
        <a:bodyPr/>
        <a:lstStyle/>
        <a:p>
          <a:endParaRPr lang="es-ES"/>
        </a:p>
      </dgm:t>
    </dgm:pt>
    <dgm:pt modelId="{4B9FA448-F1D3-4C27-AB6A-B0D97129A530}" type="pres">
      <dgm:prSet presAssocID="{F678A330-EF35-4F88-B6EF-608AAC4B8834}" presName="negativeSpace" presStyleCnt="0"/>
      <dgm:spPr/>
    </dgm:pt>
    <dgm:pt modelId="{9E6ED5B8-DA26-49EB-B0FF-607E7D42CE46}" type="pres">
      <dgm:prSet presAssocID="{F678A330-EF35-4F88-B6EF-608AAC4B8834}" presName="childText" presStyleLbl="conFgAcc1" presStyleIdx="2" presStyleCnt="3">
        <dgm:presLayoutVars>
          <dgm:bulletEnabled val="1"/>
        </dgm:presLayoutVars>
      </dgm:prSet>
      <dgm:spPr/>
      <dgm:t>
        <a:bodyPr/>
        <a:lstStyle/>
        <a:p>
          <a:endParaRPr lang="es-ES"/>
        </a:p>
      </dgm:t>
    </dgm:pt>
  </dgm:ptLst>
  <dgm:cxnLst>
    <dgm:cxn modelId="{B87C6159-76EA-415F-ACA0-9F5E224090D6}" type="presOf" srcId="{F678A330-EF35-4F88-B6EF-608AAC4B8834}" destId="{C2EF5F09-BF8B-4993-87CE-A20F4A9B6490}" srcOrd="0" destOrd="0" presId="urn:microsoft.com/office/officeart/2005/8/layout/list1"/>
    <dgm:cxn modelId="{A9E8F53E-9369-42E6-934D-4998E2BB7B49}" type="presOf" srcId="{DAEA5987-B89B-4E06-9006-3F376F76B9A1}" destId="{8213C045-01D2-4960-9C42-8B043AD158F6}" srcOrd="1" destOrd="0" presId="urn:microsoft.com/office/officeart/2005/8/layout/list1"/>
    <dgm:cxn modelId="{7090FF2F-600A-48F9-902D-9E7A447D4F8D}" srcId="{F678A330-EF35-4F88-B6EF-608AAC4B8834}" destId="{0941DE66-FF9C-4559-98E5-914CBA913791}" srcOrd="0" destOrd="0" parTransId="{D36B0086-8F9C-48AB-8780-F3E82605909A}" sibTransId="{DA87BFAF-AB8B-48D4-B651-34C0024A9031}"/>
    <dgm:cxn modelId="{4F5B2499-5BFE-494A-9909-6CD5803FAF8C}" srcId="{1B4B9066-4E20-4F05-BBF3-93B5A0E01F0F}" destId="{2460FA2A-5E37-4626-952F-C5A19113EEAB}" srcOrd="0" destOrd="0" parTransId="{7F624E9F-E10D-47F0-85F4-061C56D073A1}" sibTransId="{CDE7C128-BCCE-4403-8661-840F008AAF0A}"/>
    <dgm:cxn modelId="{849423D8-8425-4B05-9DFA-41877D9DAD40}" type="presOf" srcId="{0941DE66-FF9C-4559-98E5-914CBA913791}" destId="{9E6ED5B8-DA26-49EB-B0FF-607E7D42CE46}" srcOrd="0" destOrd="0" presId="urn:microsoft.com/office/officeart/2005/8/layout/list1"/>
    <dgm:cxn modelId="{A63B29C1-EB55-40E7-85A9-1D7F1A146766}" type="presOf" srcId="{DAEA5987-B89B-4E06-9006-3F376F76B9A1}" destId="{0E6E4739-35F6-40C1-9015-FF6F4A0DD710}" srcOrd="0" destOrd="0" presId="urn:microsoft.com/office/officeart/2005/8/layout/list1"/>
    <dgm:cxn modelId="{C69AFD4C-CDCD-48BB-AF58-0B4C6E503EF1}" srcId="{DAEA5987-B89B-4E06-9006-3F376F76B9A1}" destId="{070AF97C-D83A-4C51-A36E-D9F76ED68A9A}" srcOrd="0" destOrd="0" parTransId="{AA4B0173-A6C2-4F4C-A5CD-9EEB97266A66}" sibTransId="{69DCB3F1-8A70-4A90-A074-1EC66B0FE535}"/>
    <dgm:cxn modelId="{AE2FE6C5-6C1E-49D9-BA62-AE5FF804E420}" srcId="{89416327-AAF5-4731-827D-B5834EAB5132}" destId="{F678A330-EF35-4F88-B6EF-608AAC4B8834}" srcOrd="2" destOrd="0" parTransId="{E71D1642-91F4-4E29-87F1-E37E34AE900D}" sibTransId="{FF12DBCF-C20B-4874-A4B8-8D660CAAF47D}"/>
    <dgm:cxn modelId="{96778E2F-F4E6-437E-951E-EE82ABE85CAB}" type="presOf" srcId="{89416327-AAF5-4731-827D-B5834EAB5132}" destId="{D634FEB0-3715-4F47-8C56-3212AF2599D1}" srcOrd="0" destOrd="0" presId="urn:microsoft.com/office/officeart/2005/8/layout/list1"/>
    <dgm:cxn modelId="{8B6A55A6-F5A7-4365-B801-672A7C95D96C}" srcId="{89416327-AAF5-4731-827D-B5834EAB5132}" destId="{1B4B9066-4E20-4F05-BBF3-93B5A0E01F0F}" srcOrd="0" destOrd="0" parTransId="{6DE55438-EE22-47F7-AF10-0501B61D911F}" sibTransId="{6CDE36C2-DA3F-474C-9B66-2BD7CA39B841}"/>
    <dgm:cxn modelId="{F9CA2CCD-4C10-4785-BB0D-C7DDBDDE3CCC}" srcId="{89416327-AAF5-4731-827D-B5834EAB5132}" destId="{DAEA5987-B89B-4E06-9006-3F376F76B9A1}" srcOrd="1" destOrd="0" parTransId="{D8959E84-E498-47A7-B1E8-2CB7182A7AA2}" sibTransId="{8F13DA6E-A166-4029-9D74-C2191AE453A0}"/>
    <dgm:cxn modelId="{B0B2469A-8E62-4D6C-91AD-3EA5CE259424}" type="presOf" srcId="{2460FA2A-5E37-4626-952F-C5A19113EEAB}" destId="{0D01515B-3BCE-4834-BC33-964C8AFB9A15}" srcOrd="0" destOrd="0" presId="urn:microsoft.com/office/officeart/2005/8/layout/list1"/>
    <dgm:cxn modelId="{89E68CA7-91BC-4EF7-B6A5-9EE0A1664353}" type="presOf" srcId="{F678A330-EF35-4F88-B6EF-608AAC4B8834}" destId="{28749316-BACE-4F76-9C1F-5C0C8281385D}" srcOrd="1" destOrd="0" presId="urn:microsoft.com/office/officeart/2005/8/layout/list1"/>
    <dgm:cxn modelId="{CFB9B8CA-B1FE-4EAF-91B0-560AAD9A253A}" type="presOf" srcId="{1B4B9066-4E20-4F05-BBF3-93B5A0E01F0F}" destId="{FA71191D-0370-4971-9671-A30433B32512}" srcOrd="0" destOrd="0" presId="urn:microsoft.com/office/officeart/2005/8/layout/list1"/>
    <dgm:cxn modelId="{4495B3FF-E38C-45EF-9E30-6F2020ED6B72}" type="presOf" srcId="{070AF97C-D83A-4C51-A36E-D9F76ED68A9A}" destId="{A7D77A15-ABFB-4EA5-AB08-577351A28442}" srcOrd="0" destOrd="0" presId="urn:microsoft.com/office/officeart/2005/8/layout/list1"/>
    <dgm:cxn modelId="{71765017-5558-44BA-9581-C89697D786AE}" type="presOf" srcId="{1B4B9066-4E20-4F05-BBF3-93B5A0E01F0F}" destId="{977564B1-4BC4-409E-B8B1-BD465AE9C628}" srcOrd="1" destOrd="0" presId="urn:microsoft.com/office/officeart/2005/8/layout/list1"/>
    <dgm:cxn modelId="{C55FB05B-DE1B-43DA-8BD6-D9AFE7A6DA63}" type="presParOf" srcId="{D634FEB0-3715-4F47-8C56-3212AF2599D1}" destId="{1D91A94D-3A8F-47A2-8904-0A47EB0D32FC}" srcOrd="0" destOrd="0" presId="urn:microsoft.com/office/officeart/2005/8/layout/list1"/>
    <dgm:cxn modelId="{38E03717-7984-48C4-B024-E196936474FB}" type="presParOf" srcId="{1D91A94D-3A8F-47A2-8904-0A47EB0D32FC}" destId="{FA71191D-0370-4971-9671-A30433B32512}" srcOrd="0" destOrd="0" presId="urn:microsoft.com/office/officeart/2005/8/layout/list1"/>
    <dgm:cxn modelId="{5301AA83-C158-4361-AB2C-3C18F892D68E}" type="presParOf" srcId="{1D91A94D-3A8F-47A2-8904-0A47EB0D32FC}" destId="{977564B1-4BC4-409E-B8B1-BD465AE9C628}" srcOrd="1" destOrd="0" presId="urn:microsoft.com/office/officeart/2005/8/layout/list1"/>
    <dgm:cxn modelId="{93A26CAB-5B07-4881-802D-5BD535B1C83B}" type="presParOf" srcId="{D634FEB0-3715-4F47-8C56-3212AF2599D1}" destId="{20140ED1-9359-49D8-B99F-CFB321BF5A41}" srcOrd="1" destOrd="0" presId="urn:microsoft.com/office/officeart/2005/8/layout/list1"/>
    <dgm:cxn modelId="{B05B4E24-AC03-4972-A33E-EB9F81194350}" type="presParOf" srcId="{D634FEB0-3715-4F47-8C56-3212AF2599D1}" destId="{0D01515B-3BCE-4834-BC33-964C8AFB9A15}" srcOrd="2" destOrd="0" presId="urn:microsoft.com/office/officeart/2005/8/layout/list1"/>
    <dgm:cxn modelId="{647336FB-EAE2-43A0-9263-1C04460ED7C1}" type="presParOf" srcId="{D634FEB0-3715-4F47-8C56-3212AF2599D1}" destId="{23167F38-9F4D-423C-8715-EEC91AE544B0}" srcOrd="3" destOrd="0" presId="urn:microsoft.com/office/officeart/2005/8/layout/list1"/>
    <dgm:cxn modelId="{C2D7BC27-81A6-44D1-AFB2-1427A01789AC}" type="presParOf" srcId="{D634FEB0-3715-4F47-8C56-3212AF2599D1}" destId="{37FF9200-3CC9-4F6A-8BC3-2D497275F4B9}" srcOrd="4" destOrd="0" presId="urn:microsoft.com/office/officeart/2005/8/layout/list1"/>
    <dgm:cxn modelId="{94521BDA-25C6-4BF4-9EE5-61E56C26AAF6}" type="presParOf" srcId="{37FF9200-3CC9-4F6A-8BC3-2D497275F4B9}" destId="{0E6E4739-35F6-40C1-9015-FF6F4A0DD710}" srcOrd="0" destOrd="0" presId="urn:microsoft.com/office/officeart/2005/8/layout/list1"/>
    <dgm:cxn modelId="{A158A01D-3D72-489C-849A-5DC69B6ED30E}" type="presParOf" srcId="{37FF9200-3CC9-4F6A-8BC3-2D497275F4B9}" destId="{8213C045-01D2-4960-9C42-8B043AD158F6}" srcOrd="1" destOrd="0" presId="urn:microsoft.com/office/officeart/2005/8/layout/list1"/>
    <dgm:cxn modelId="{DE1461F2-31CA-4A68-B94E-0637EE90F64B}" type="presParOf" srcId="{D634FEB0-3715-4F47-8C56-3212AF2599D1}" destId="{29FC7DFB-8403-479D-9826-E4B3DA432A4D}" srcOrd="5" destOrd="0" presId="urn:microsoft.com/office/officeart/2005/8/layout/list1"/>
    <dgm:cxn modelId="{9EA20E4A-6A62-4D35-B534-76855F8D82EF}" type="presParOf" srcId="{D634FEB0-3715-4F47-8C56-3212AF2599D1}" destId="{A7D77A15-ABFB-4EA5-AB08-577351A28442}" srcOrd="6" destOrd="0" presId="urn:microsoft.com/office/officeart/2005/8/layout/list1"/>
    <dgm:cxn modelId="{AE1944EC-8452-479D-8855-8C8EA0F096D9}" type="presParOf" srcId="{D634FEB0-3715-4F47-8C56-3212AF2599D1}" destId="{D4C1FB08-C455-4063-83E8-0B487BE1B912}" srcOrd="7" destOrd="0" presId="urn:microsoft.com/office/officeart/2005/8/layout/list1"/>
    <dgm:cxn modelId="{2B94309C-C2B2-4673-8C43-EC085AA75E1C}" type="presParOf" srcId="{D634FEB0-3715-4F47-8C56-3212AF2599D1}" destId="{99E7CE61-0BB5-45F8-B252-A83D1AC7B990}" srcOrd="8" destOrd="0" presId="urn:microsoft.com/office/officeart/2005/8/layout/list1"/>
    <dgm:cxn modelId="{C79F0BF3-1C51-4BEF-9D67-0DECC5E9D5CD}" type="presParOf" srcId="{99E7CE61-0BB5-45F8-B252-A83D1AC7B990}" destId="{C2EF5F09-BF8B-4993-87CE-A20F4A9B6490}" srcOrd="0" destOrd="0" presId="urn:microsoft.com/office/officeart/2005/8/layout/list1"/>
    <dgm:cxn modelId="{02547D08-C300-44F1-ABAA-FB7FBB08D340}" type="presParOf" srcId="{99E7CE61-0BB5-45F8-B252-A83D1AC7B990}" destId="{28749316-BACE-4F76-9C1F-5C0C8281385D}" srcOrd="1" destOrd="0" presId="urn:microsoft.com/office/officeart/2005/8/layout/list1"/>
    <dgm:cxn modelId="{D68B9ABD-960B-4BA4-8378-3D135C3C7537}" type="presParOf" srcId="{D634FEB0-3715-4F47-8C56-3212AF2599D1}" destId="{4B9FA448-F1D3-4C27-AB6A-B0D97129A530}" srcOrd="9" destOrd="0" presId="urn:microsoft.com/office/officeart/2005/8/layout/list1"/>
    <dgm:cxn modelId="{7117073B-8EF7-43B7-96C9-951C6C15E450}" type="presParOf" srcId="{D634FEB0-3715-4F47-8C56-3212AF2599D1}" destId="{9E6ED5B8-DA26-49EB-B0FF-607E7D42CE46}"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F2058B4-71E1-474A-9DEC-FDB2F09A40B6}">
      <dgm:prSet phldrT="[Texto]" custT="1"/>
      <dgm:spPr>
        <a:noFill/>
        <a:ln>
          <a:noFill/>
        </a:ln>
      </dgm:spPr>
      <dgm:t>
        <a:bodyPr/>
        <a:lstStyle/>
        <a:p>
          <a:pPr marL="450850" indent="-450850" algn="just">
            <a:lnSpc>
              <a:spcPct val="60000"/>
            </a:lnSpc>
          </a:pPr>
          <a:r>
            <a:rPr lang="es-ES" sz="5400" b="1" kern="1200" dirty="0" smtClean="0">
              <a:solidFill>
                <a:srgbClr val="006699"/>
              </a:solidFill>
            </a:rPr>
            <a:t>1</a:t>
          </a:r>
          <a:r>
            <a:rPr lang="es-ES" sz="2000" b="1" kern="1200" dirty="0" smtClean="0">
              <a:solidFill>
                <a:srgbClr val="006699"/>
              </a:solidFill>
            </a:rPr>
            <a:t>  </a:t>
          </a:r>
          <a:r>
            <a:rPr kumimoji="0" lang="es-ES" sz="2000" b="1" kern="1200" dirty="0" smtClean="0">
              <a:solidFill>
                <a:schemeClr val="dk1"/>
              </a:solidFill>
              <a:latin typeface="+mj-lt"/>
              <a:ea typeface="+mn-ea"/>
              <a:cs typeface="+mn-cs"/>
            </a:rPr>
            <a:t>DESPRECARIZACIÓN LABORAL  </a:t>
          </a:r>
          <a:r>
            <a:rPr lang="es-ES" sz="2100" b="1" kern="1200" dirty="0" smtClean="0">
              <a:ln w="635">
                <a:noFill/>
              </a:ln>
              <a:solidFill>
                <a:schemeClr val="tx1"/>
              </a:solidFill>
              <a:effectLst/>
              <a:latin typeface="+mj-lt"/>
              <a:ea typeface="+mj-ea"/>
              <a:cs typeface="+mj-cs"/>
            </a:rPr>
            <a:t>(</a:t>
          </a:r>
          <a:r>
            <a:rPr kumimoji="0" lang="es-ES" sz="2100" b="1" kern="1200" dirty="0" smtClean="0">
              <a:solidFill>
                <a:srgbClr val="006699"/>
              </a:solidFill>
              <a:effectLst/>
              <a:latin typeface="+mj-lt"/>
              <a:ea typeface="+mn-ea"/>
              <a:cs typeface="+mn-cs"/>
            </a:rPr>
            <a:t>₲ 7.967</a:t>
          </a:r>
          <a:r>
            <a:rPr kumimoji="0" lang="es-ES" sz="2100" b="1" kern="1200" baseline="0" dirty="0" smtClean="0">
              <a:solidFill>
                <a:srgbClr val="006699"/>
              </a:solidFill>
              <a:effectLst/>
              <a:latin typeface="+mj-lt"/>
              <a:ea typeface="+mn-ea"/>
              <a:cs typeface="+mn-cs"/>
            </a:rPr>
            <a:t> Millones</a:t>
          </a:r>
          <a:r>
            <a:rPr lang="es-ES" sz="2100" b="1" kern="1200" dirty="0" smtClean="0">
              <a:ln w="635">
                <a:noFill/>
              </a:ln>
              <a:solidFill>
                <a:schemeClr val="tx1"/>
              </a:solidFill>
              <a:effectLst/>
              <a:latin typeface="+mj-lt"/>
              <a:ea typeface="+mj-ea"/>
              <a:cs typeface="+mj-cs"/>
            </a:rPr>
            <a:t>)</a:t>
          </a:r>
          <a:endParaRPr lang="es-PY" sz="2100" b="1" kern="1200" dirty="0">
            <a:ln w="635">
              <a:noFill/>
            </a:ln>
            <a:solidFill>
              <a:schemeClr val="tx1"/>
            </a:solidFill>
            <a:effectLst/>
            <a:latin typeface="+mj-lt"/>
            <a:ea typeface="+mj-ea"/>
            <a:cs typeface="+mj-cs"/>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0173F4AF-44C2-48B8-BB36-09660440F3F6}">
      <dgm:prSet custT="1"/>
      <dgm:spPr>
        <a:noFill/>
        <a:ln>
          <a:noFill/>
        </a:ln>
      </dgm:spPr>
      <dgm:t>
        <a:bodyPr/>
        <a:lstStyle/>
        <a:p>
          <a:pPr algn="just"/>
          <a:endParaRPr lang="es-PY" sz="1400" dirty="0"/>
        </a:p>
      </dgm:t>
    </dgm:pt>
    <dgm:pt modelId="{D2B66755-5F69-4FDF-9C39-A8F68CAED4CF}" type="parTrans" cxnId="{55F0A41C-90FA-4238-8FA3-6C44DDFA35DF}">
      <dgm:prSet/>
      <dgm:spPr/>
      <dgm:t>
        <a:bodyPr/>
        <a:lstStyle/>
        <a:p>
          <a:endParaRPr lang="es-PY"/>
        </a:p>
      </dgm:t>
    </dgm:pt>
    <dgm:pt modelId="{0F55B567-E611-42F5-8ECF-0CD9D5EEEE48}" type="sibTrans" cxnId="{55F0A41C-90FA-4238-8FA3-6C44DDFA35DF}">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t>
        <a:bodyPr/>
        <a:lstStyle/>
        <a:p>
          <a:endParaRPr lang="es-PY"/>
        </a:p>
      </dgm:t>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39797" custScaleY="49543" custLinFactNeighborX="-46991" custLinFactNeighborY="-6294">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t>
        <a:bodyPr/>
        <a:lstStyle/>
        <a:p>
          <a:endParaRPr lang="es-PY"/>
        </a:p>
      </dgm:t>
    </dgm:pt>
    <dgm:pt modelId="{2651B348-171F-48CC-84C3-73CC7691A7A5}" type="pres">
      <dgm:prSet presAssocID="{AF2058B4-71E1-474A-9DEC-FDB2F09A40B6}" presName="childText" presStyleLbl="conFgAcc1" presStyleIdx="0" presStyleCnt="1" custScaleX="95259" custScaleY="85714" custLinFactNeighborX="851" custLinFactNeighborY="-1069">
        <dgm:presLayoutVars>
          <dgm:bulletEnabled val="1"/>
        </dgm:presLayoutVars>
      </dgm:prSet>
      <dgm:spPr/>
      <dgm:t>
        <a:bodyPr/>
        <a:lstStyle/>
        <a:p>
          <a:endParaRPr lang="es-PY"/>
        </a:p>
      </dgm:t>
    </dgm:pt>
  </dgm:ptLst>
  <dgm:cxnLst>
    <dgm:cxn modelId="{BEF6D7B2-4DCF-47D4-B286-C695D37B9944}" type="presOf" srcId="{AF2058B4-71E1-474A-9DEC-FDB2F09A40B6}" destId="{DF955EA3-8484-4CA1-A608-E41A6A1E56D5}" srcOrd="1" destOrd="0" presId="urn:microsoft.com/office/officeart/2005/8/layout/list1"/>
    <dgm:cxn modelId="{35D025B4-48D2-41AD-8405-BFE15757008A}" type="presOf" srcId="{16E442D7-97AA-4A86-B135-74FA7E40C75E}" destId="{AFF59F7E-04B8-46B5-900C-E8B7B7BBA966}" srcOrd="0" destOrd="0" presId="urn:microsoft.com/office/officeart/2005/8/layout/list1"/>
    <dgm:cxn modelId="{55F0A41C-90FA-4238-8FA3-6C44DDFA35DF}" srcId="{AF2058B4-71E1-474A-9DEC-FDB2F09A40B6}" destId="{0173F4AF-44C2-48B8-BB36-09660440F3F6}" srcOrd="0" destOrd="0" parTransId="{D2B66755-5F69-4FDF-9C39-A8F68CAED4CF}" sibTransId="{0F55B567-E611-42F5-8ECF-0CD9D5EEEE48}"/>
    <dgm:cxn modelId="{48D7F710-5225-4F0C-A6D7-661E07DE6E9C}" type="presOf" srcId="{AF2058B4-71E1-474A-9DEC-FDB2F09A40B6}" destId="{9DF099C7-F1AF-4E6A-95EE-8C972C7D5FC6}" srcOrd="0"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A47F8A68-E13F-40DF-AC7E-E97D0BF36500}" type="presOf" srcId="{0173F4AF-44C2-48B8-BB36-09660440F3F6}" destId="{2651B348-171F-48CC-84C3-73CC7691A7A5}" srcOrd="0" destOrd="0" presId="urn:microsoft.com/office/officeart/2005/8/layout/list1"/>
    <dgm:cxn modelId="{786780F3-AEDC-45FF-8715-338D9A768B5E}" type="presParOf" srcId="{AFF59F7E-04B8-46B5-900C-E8B7B7BBA966}" destId="{34848EE6-2EE1-4341-A2DB-B3C6BA4580DE}" srcOrd="0" destOrd="0" presId="urn:microsoft.com/office/officeart/2005/8/layout/list1"/>
    <dgm:cxn modelId="{005793CC-DC48-47BA-9DE1-DC9DE667AFA5}" type="presParOf" srcId="{34848EE6-2EE1-4341-A2DB-B3C6BA4580DE}" destId="{9DF099C7-F1AF-4E6A-95EE-8C972C7D5FC6}" srcOrd="0" destOrd="0" presId="urn:microsoft.com/office/officeart/2005/8/layout/list1"/>
    <dgm:cxn modelId="{6E0D29D9-295A-4DCD-913D-1815AC21B848}" type="presParOf" srcId="{34848EE6-2EE1-4341-A2DB-B3C6BA4580DE}" destId="{DF955EA3-8484-4CA1-A608-E41A6A1E56D5}" srcOrd="1" destOrd="0" presId="urn:microsoft.com/office/officeart/2005/8/layout/list1"/>
    <dgm:cxn modelId="{EE33393D-4736-44A7-94C6-B110C2BC1B43}" type="presParOf" srcId="{AFF59F7E-04B8-46B5-900C-E8B7B7BBA966}" destId="{08AE222A-55E2-4A98-86F2-74804CC1BF70}" srcOrd="1" destOrd="0" presId="urn:microsoft.com/office/officeart/2005/8/layout/list1"/>
    <dgm:cxn modelId="{78F8D37B-E3DC-47E6-9875-758A7F2F81B3}"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F2058B4-71E1-474A-9DEC-FDB2F09A40B6}">
      <dgm:prSet phldrT="[Texto]" custT="1"/>
      <dgm:spPr>
        <a:noFill/>
        <a:ln>
          <a:noFill/>
        </a:ln>
      </dgm:spPr>
      <dgm:t>
        <a:bodyPr/>
        <a:lstStyle/>
        <a:p>
          <a:pPr marL="450850" indent="-450850" algn="just">
            <a:lnSpc>
              <a:spcPct val="60000"/>
            </a:lnSpc>
          </a:pPr>
          <a:r>
            <a:rPr lang="es-ES" sz="5400" b="1" kern="1200" dirty="0" smtClean="0">
              <a:solidFill>
                <a:srgbClr val="006699"/>
              </a:solidFill>
            </a:rPr>
            <a:t>2</a:t>
          </a:r>
          <a:r>
            <a:rPr lang="es-ES" sz="2000" b="1" kern="1200" dirty="0" smtClean="0">
              <a:solidFill>
                <a:srgbClr val="006699"/>
              </a:solidFill>
            </a:rPr>
            <a:t>  </a:t>
          </a:r>
          <a:r>
            <a:rPr kumimoji="0" lang="es-ES" sz="2000" b="1" kern="1200" dirty="0" smtClean="0">
              <a:solidFill>
                <a:schemeClr val="dk1"/>
              </a:solidFill>
              <a:latin typeface="+mj-lt"/>
              <a:ea typeface="+mn-ea"/>
              <a:cs typeface="+mn-cs"/>
            </a:rPr>
            <a:t>AJUSTE  SALARIAL DEL 15% </a:t>
          </a:r>
          <a:r>
            <a:rPr lang="es-ES" sz="2100" b="1" kern="1200" dirty="0" smtClean="0">
              <a:ln w="635">
                <a:noFill/>
              </a:ln>
              <a:solidFill>
                <a:schemeClr val="tx1"/>
              </a:solidFill>
              <a:effectLst/>
              <a:latin typeface="+mj-lt"/>
              <a:ea typeface="+mj-ea"/>
              <a:cs typeface="+mj-cs"/>
            </a:rPr>
            <a:t>(</a:t>
          </a:r>
          <a:r>
            <a:rPr kumimoji="0" lang="es-ES" sz="2100" b="1" kern="1200" dirty="0" smtClean="0">
              <a:solidFill>
                <a:srgbClr val="006699"/>
              </a:solidFill>
              <a:effectLst/>
              <a:latin typeface="+mj-lt"/>
              <a:ea typeface="+mn-ea"/>
              <a:cs typeface="+mn-cs"/>
            </a:rPr>
            <a:t>₲ 44.235 Millones</a:t>
          </a:r>
          <a:r>
            <a:rPr lang="es-ES" sz="2100" b="1" kern="1200" dirty="0" smtClean="0">
              <a:ln w="635">
                <a:noFill/>
              </a:ln>
              <a:solidFill>
                <a:schemeClr val="tx1"/>
              </a:solidFill>
              <a:effectLst/>
              <a:latin typeface="+mj-lt"/>
              <a:ea typeface="+mj-ea"/>
              <a:cs typeface="+mj-cs"/>
            </a:rPr>
            <a:t>)</a:t>
          </a:r>
          <a:endParaRPr lang="es-PY" sz="2100" b="1" kern="1200" dirty="0">
            <a:ln w="635">
              <a:noFill/>
            </a:ln>
            <a:solidFill>
              <a:schemeClr val="tx1"/>
            </a:solidFill>
            <a:effectLst/>
            <a:latin typeface="+mj-lt"/>
            <a:ea typeface="+mj-ea"/>
            <a:cs typeface="+mj-cs"/>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0173F4AF-44C2-48B8-BB36-09660440F3F6}">
      <dgm:prSet custT="1"/>
      <dgm:spPr>
        <a:noFill/>
        <a:ln>
          <a:noFill/>
        </a:ln>
      </dgm:spPr>
      <dgm:t>
        <a:bodyPr/>
        <a:lstStyle/>
        <a:p>
          <a:pPr algn="just"/>
          <a:endParaRPr lang="es-PY" sz="1400" dirty="0"/>
        </a:p>
      </dgm:t>
    </dgm:pt>
    <dgm:pt modelId="{D2B66755-5F69-4FDF-9C39-A8F68CAED4CF}" type="parTrans" cxnId="{55F0A41C-90FA-4238-8FA3-6C44DDFA35DF}">
      <dgm:prSet/>
      <dgm:spPr/>
      <dgm:t>
        <a:bodyPr/>
        <a:lstStyle/>
        <a:p>
          <a:endParaRPr lang="es-PY"/>
        </a:p>
      </dgm:t>
    </dgm:pt>
    <dgm:pt modelId="{0F55B567-E611-42F5-8ECF-0CD9D5EEEE48}" type="sibTrans" cxnId="{55F0A41C-90FA-4238-8FA3-6C44DDFA35DF}">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t>
        <a:bodyPr/>
        <a:lstStyle/>
        <a:p>
          <a:endParaRPr lang="es-PY"/>
        </a:p>
      </dgm:t>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39797" custScaleY="49543" custLinFactNeighborX="-46762" custLinFactNeighborY="-6294">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t>
        <a:bodyPr/>
        <a:lstStyle/>
        <a:p>
          <a:endParaRPr lang="es-PY"/>
        </a:p>
      </dgm:t>
    </dgm:pt>
    <dgm:pt modelId="{2651B348-171F-48CC-84C3-73CC7691A7A5}" type="pres">
      <dgm:prSet presAssocID="{AF2058B4-71E1-474A-9DEC-FDB2F09A40B6}" presName="childText" presStyleLbl="conFgAcc1" presStyleIdx="0" presStyleCnt="1" custScaleX="95259" custScaleY="85714" custLinFactNeighborX="1724" custLinFactNeighborY="9297">
        <dgm:presLayoutVars>
          <dgm:bulletEnabled val="1"/>
        </dgm:presLayoutVars>
      </dgm:prSet>
      <dgm:spPr/>
      <dgm:t>
        <a:bodyPr/>
        <a:lstStyle/>
        <a:p>
          <a:endParaRPr lang="es-PY"/>
        </a:p>
      </dgm:t>
    </dgm:pt>
  </dgm:ptLst>
  <dgm:cxnLst>
    <dgm:cxn modelId="{E2F1EE65-E7AE-440C-B14D-CE7E7C39B8A3}" type="presOf" srcId="{AF2058B4-71E1-474A-9DEC-FDB2F09A40B6}" destId="{9DF099C7-F1AF-4E6A-95EE-8C972C7D5FC6}" srcOrd="0" destOrd="0" presId="urn:microsoft.com/office/officeart/2005/8/layout/list1"/>
    <dgm:cxn modelId="{A11E35C6-A036-4354-9A05-5051103F2D43}" type="presOf" srcId="{0173F4AF-44C2-48B8-BB36-09660440F3F6}" destId="{2651B348-171F-48CC-84C3-73CC7691A7A5}" srcOrd="0" destOrd="0" presId="urn:microsoft.com/office/officeart/2005/8/layout/list1"/>
    <dgm:cxn modelId="{55F0A41C-90FA-4238-8FA3-6C44DDFA35DF}" srcId="{AF2058B4-71E1-474A-9DEC-FDB2F09A40B6}" destId="{0173F4AF-44C2-48B8-BB36-09660440F3F6}" srcOrd="0" destOrd="0" parTransId="{D2B66755-5F69-4FDF-9C39-A8F68CAED4CF}" sibTransId="{0F55B567-E611-42F5-8ECF-0CD9D5EEEE48}"/>
    <dgm:cxn modelId="{02D53EDF-A0DE-4B0D-A8BF-13BBCAB69FEF}" type="presOf" srcId="{16E442D7-97AA-4A86-B135-74FA7E40C75E}" destId="{AFF59F7E-04B8-46B5-900C-E8B7B7BBA966}" srcOrd="0"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BFEB8C7E-7D50-4FEE-8C0C-489CC57640C0}" type="presOf" srcId="{AF2058B4-71E1-474A-9DEC-FDB2F09A40B6}" destId="{DF955EA3-8484-4CA1-A608-E41A6A1E56D5}" srcOrd="1" destOrd="0" presId="urn:microsoft.com/office/officeart/2005/8/layout/list1"/>
    <dgm:cxn modelId="{76351F8F-D0D0-4E31-8459-5FAE435F0BA6}" type="presParOf" srcId="{AFF59F7E-04B8-46B5-900C-E8B7B7BBA966}" destId="{34848EE6-2EE1-4341-A2DB-B3C6BA4580DE}" srcOrd="0" destOrd="0" presId="urn:microsoft.com/office/officeart/2005/8/layout/list1"/>
    <dgm:cxn modelId="{6F5AA0D3-B773-4639-B154-A66E55E2AF89}" type="presParOf" srcId="{34848EE6-2EE1-4341-A2DB-B3C6BA4580DE}" destId="{9DF099C7-F1AF-4E6A-95EE-8C972C7D5FC6}" srcOrd="0" destOrd="0" presId="urn:microsoft.com/office/officeart/2005/8/layout/list1"/>
    <dgm:cxn modelId="{D303687A-3F08-4E96-9FE1-7931D95BD16D}" type="presParOf" srcId="{34848EE6-2EE1-4341-A2DB-B3C6BA4580DE}" destId="{DF955EA3-8484-4CA1-A608-E41A6A1E56D5}" srcOrd="1" destOrd="0" presId="urn:microsoft.com/office/officeart/2005/8/layout/list1"/>
    <dgm:cxn modelId="{E955672E-AEBB-41D4-BB32-D4E9ADE0BE26}" type="presParOf" srcId="{AFF59F7E-04B8-46B5-900C-E8B7B7BBA966}" destId="{08AE222A-55E2-4A98-86F2-74804CC1BF70}" srcOrd="1" destOrd="0" presId="urn:microsoft.com/office/officeart/2005/8/layout/list1"/>
    <dgm:cxn modelId="{6242D105-33F7-48C8-99A3-CFE24813EC43}"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F2058B4-71E1-474A-9DEC-FDB2F09A40B6}">
      <dgm:prSet phldrT="[Texto]" custT="1"/>
      <dgm:spPr>
        <a:noFill/>
        <a:ln>
          <a:noFill/>
        </a:ln>
      </dgm:spPr>
      <dgm:t>
        <a:bodyPr/>
        <a:lstStyle/>
        <a:p>
          <a:pPr marL="447675" indent="-430213" algn="just">
            <a:lnSpc>
              <a:spcPts val="2000"/>
            </a:lnSpc>
            <a:spcAft>
              <a:spcPts val="600"/>
            </a:spcAft>
          </a:pPr>
          <a:r>
            <a:rPr lang="es-ES" sz="5400" b="1" kern="1200" dirty="0" smtClean="0">
              <a:solidFill>
                <a:srgbClr val="006699"/>
              </a:solidFill>
            </a:rPr>
            <a:t>3</a:t>
          </a:r>
          <a:r>
            <a:rPr lang="es-ES" sz="2000" b="1" kern="1200" dirty="0" smtClean="0">
              <a:solidFill>
                <a:srgbClr val="006699"/>
              </a:solidFill>
            </a:rPr>
            <a:t>  </a:t>
          </a:r>
          <a:r>
            <a:rPr kumimoji="0" lang="es-ES" sz="2000" b="1" kern="1200" dirty="0" smtClean="0">
              <a:solidFill>
                <a:schemeClr val="dk1"/>
              </a:solidFill>
              <a:latin typeface="+mj-lt"/>
              <a:ea typeface="+mn-ea"/>
              <a:cs typeface="+mn-cs"/>
            </a:rPr>
            <a:t>INCREMENTO EN LOS OTROS RUBROS DEL GRUPO 100 “SERVICIOS PERSONALES” PARA DAR COBERTURA A PAGOS ASOCIADOS INDICADOS EN LOS PUNTOS 1 Y 2.</a:t>
          </a:r>
          <a:r>
            <a:rPr kumimoji="0" lang="es-ES" sz="2000" b="0" kern="1200" dirty="0" smtClean="0">
              <a:solidFill>
                <a:schemeClr val="dk1"/>
              </a:solidFill>
              <a:effectLst/>
              <a:latin typeface="+mj-lt"/>
              <a:ea typeface="+mn-ea"/>
              <a:cs typeface="+mn-cs"/>
            </a:rPr>
            <a:t> (</a:t>
          </a:r>
          <a:r>
            <a:rPr kumimoji="0" lang="es-ES" sz="2000" b="1" kern="1200" dirty="0" smtClean="0">
              <a:solidFill>
                <a:srgbClr val="006699"/>
              </a:solidFill>
              <a:effectLst/>
              <a:latin typeface="+mj-lt"/>
              <a:ea typeface="+mn-ea"/>
              <a:cs typeface="+mn-cs"/>
            </a:rPr>
            <a:t>₲ 64.766 Millones)</a:t>
          </a:r>
          <a:endParaRPr lang="es-PY" sz="2100" b="1" kern="1200" dirty="0">
            <a:ln w="635">
              <a:noFill/>
            </a:ln>
            <a:solidFill>
              <a:schemeClr val="tx1"/>
            </a:solidFill>
            <a:effectLst/>
            <a:latin typeface="+mj-lt"/>
            <a:ea typeface="+mj-ea"/>
            <a:cs typeface="+mj-cs"/>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0173F4AF-44C2-48B8-BB36-09660440F3F6}">
      <dgm:prSet custT="1"/>
      <dgm:spPr>
        <a:noFill/>
        <a:ln>
          <a:noFill/>
        </a:ln>
      </dgm:spPr>
      <dgm:t>
        <a:bodyPr/>
        <a:lstStyle/>
        <a:p>
          <a:pPr algn="just"/>
          <a:endParaRPr lang="es-PY" sz="1400" dirty="0"/>
        </a:p>
      </dgm:t>
    </dgm:pt>
    <dgm:pt modelId="{D2B66755-5F69-4FDF-9C39-A8F68CAED4CF}" type="parTrans" cxnId="{55F0A41C-90FA-4238-8FA3-6C44DDFA35DF}">
      <dgm:prSet/>
      <dgm:spPr/>
      <dgm:t>
        <a:bodyPr/>
        <a:lstStyle/>
        <a:p>
          <a:endParaRPr lang="es-PY"/>
        </a:p>
      </dgm:t>
    </dgm:pt>
    <dgm:pt modelId="{0F55B567-E611-42F5-8ECF-0CD9D5EEEE48}" type="sibTrans" cxnId="{55F0A41C-90FA-4238-8FA3-6C44DDFA35DF}">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t>
        <a:bodyPr/>
        <a:lstStyle/>
        <a:p>
          <a:endParaRPr lang="es-PY"/>
        </a:p>
      </dgm:t>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39797" custScaleY="74239" custLinFactNeighborX="-46762" custLinFactNeighborY="-6294">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t>
        <a:bodyPr/>
        <a:lstStyle/>
        <a:p>
          <a:endParaRPr lang="es-PY"/>
        </a:p>
      </dgm:t>
    </dgm:pt>
    <dgm:pt modelId="{2651B348-171F-48CC-84C3-73CC7691A7A5}" type="pres">
      <dgm:prSet presAssocID="{AF2058B4-71E1-474A-9DEC-FDB2F09A40B6}" presName="childText" presStyleLbl="conFgAcc1" presStyleIdx="0" presStyleCnt="1" custScaleX="95259" custScaleY="85714" custLinFactNeighborX="1292" custLinFactNeighborY="8277">
        <dgm:presLayoutVars>
          <dgm:bulletEnabled val="1"/>
        </dgm:presLayoutVars>
      </dgm:prSet>
      <dgm:spPr/>
      <dgm:t>
        <a:bodyPr/>
        <a:lstStyle/>
        <a:p>
          <a:endParaRPr lang="es-PY"/>
        </a:p>
      </dgm:t>
    </dgm:pt>
  </dgm:ptLst>
  <dgm:cxnLst>
    <dgm:cxn modelId="{E1A1E3A9-1EC2-40B7-A57A-9CD5FCAE018D}" type="presOf" srcId="{AF2058B4-71E1-474A-9DEC-FDB2F09A40B6}" destId="{9DF099C7-F1AF-4E6A-95EE-8C972C7D5FC6}" srcOrd="0" destOrd="0" presId="urn:microsoft.com/office/officeart/2005/8/layout/list1"/>
    <dgm:cxn modelId="{DBF046FD-404B-4BC6-B6B0-BCD738F9C0B7}" type="presOf" srcId="{16E442D7-97AA-4A86-B135-74FA7E40C75E}" destId="{AFF59F7E-04B8-46B5-900C-E8B7B7BBA966}" srcOrd="0" destOrd="0" presId="urn:microsoft.com/office/officeart/2005/8/layout/list1"/>
    <dgm:cxn modelId="{D5160B01-9C6D-4F4C-A183-E4B19DB91B39}" type="presOf" srcId="{0173F4AF-44C2-48B8-BB36-09660440F3F6}" destId="{2651B348-171F-48CC-84C3-73CC7691A7A5}" srcOrd="0" destOrd="0" presId="urn:microsoft.com/office/officeart/2005/8/layout/list1"/>
    <dgm:cxn modelId="{55F0A41C-90FA-4238-8FA3-6C44DDFA35DF}" srcId="{AF2058B4-71E1-474A-9DEC-FDB2F09A40B6}" destId="{0173F4AF-44C2-48B8-BB36-09660440F3F6}" srcOrd="0" destOrd="0" parTransId="{D2B66755-5F69-4FDF-9C39-A8F68CAED4CF}" sibTransId="{0F55B567-E611-42F5-8ECF-0CD9D5EEEE48}"/>
    <dgm:cxn modelId="{FA512B0F-3D13-42A2-9DF0-325A7E696029}" type="presOf" srcId="{AF2058B4-71E1-474A-9DEC-FDB2F09A40B6}" destId="{DF955EA3-8484-4CA1-A608-E41A6A1E56D5}" srcOrd="1"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F31BD803-50E6-4060-9613-64F98AE3DAF2}" type="presParOf" srcId="{AFF59F7E-04B8-46B5-900C-E8B7B7BBA966}" destId="{34848EE6-2EE1-4341-A2DB-B3C6BA4580DE}" srcOrd="0" destOrd="0" presId="urn:microsoft.com/office/officeart/2005/8/layout/list1"/>
    <dgm:cxn modelId="{722234A7-AE01-4201-8583-1F722C3C5621}" type="presParOf" srcId="{34848EE6-2EE1-4341-A2DB-B3C6BA4580DE}" destId="{9DF099C7-F1AF-4E6A-95EE-8C972C7D5FC6}" srcOrd="0" destOrd="0" presId="urn:microsoft.com/office/officeart/2005/8/layout/list1"/>
    <dgm:cxn modelId="{CE2B4390-E2D2-492F-9341-AD7890B3E3E0}" type="presParOf" srcId="{34848EE6-2EE1-4341-A2DB-B3C6BA4580DE}" destId="{DF955EA3-8484-4CA1-A608-E41A6A1E56D5}" srcOrd="1" destOrd="0" presId="urn:microsoft.com/office/officeart/2005/8/layout/list1"/>
    <dgm:cxn modelId="{33386498-77B5-4512-9500-51E847FC2DF7}" type="presParOf" srcId="{AFF59F7E-04B8-46B5-900C-E8B7B7BBA966}" destId="{08AE222A-55E2-4A98-86F2-74804CC1BF70}" srcOrd="1" destOrd="0" presId="urn:microsoft.com/office/officeart/2005/8/layout/list1"/>
    <dgm:cxn modelId="{11971545-285F-4A03-9F15-CFF3FDD8354A}"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9C869C-6019-4E94-BDD3-98FDFAD930A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8B261532-12F6-4855-B633-63EFEEB8CAD8}">
      <dgm:prSet phldrT="[Texto]"/>
      <dgm:spPr>
        <a:solidFill>
          <a:srgbClr val="33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PY" b="1"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BIRF</a:t>
          </a:r>
          <a:endParaRPr lang="es-ES" dirty="0">
            <a:solidFill>
              <a:schemeClr val="bg1"/>
            </a:solidFill>
          </a:endParaRPr>
        </a:p>
      </dgm:t>
    </dgm:pt>
    <dgm:pt modelId="{5559628A-DA06-4FAE-9F45-E3DC9DB12036}" type="parTrans" cxnId="{0A02B5A3-0D96-4564-BFC4-7AD253630AF2}">
      <dgm:prSet/>
      <dgm:spPr/>
      <dgm:t>
        <a:bodyPr/>
        <a:lstStyle/>
        <a:p>
          <a:endParaRPr lang="es-ES"/>
        </a:p>
      </dgm:t>
    </dgm:pt>
    <dgm:pt modelId="{62B96160-3B82-48F6-9585-FACE3B2E6D31}" type="sibTrans" cxnId="{0A02B5A3-0D96-4564-BFC4-7AD253630AF2}">
      <dgm:prSet/>
      <dgm:spPr/>
      <dgm:t>
        <a:bodyPr/>
        <a:lstStyle/>
        <a:p>
          <a:endParaRPr lang="es-ES"/>
        </a:p>
      </dgm:t>
    </dgm:pt>
    <dgm:pt modelId="{4728B63E-FAC9-4761-BE6D-B34C2A11D8FA}">
      <dgm:prSet phldrT="[Texto]" custT="1"/>
      <dgm:spPr/>
      <dgm:t>
        <a:bodyPr/>
        <a:lstStyle/>
        <a:p>
          <a:r>
            <a:rPr lang="es-PY" sz="1400" b="1" dirty="0" smtClean="0">
              <a:solidFill>
                <a:schemeClr val="tx1"/>
              </a:solidFill>
              <a:latin typeface="Verdana" pitchFamily="34" charset="0"/>
              <a:cs typeface="Times New Roman" pitchFamily="18" charset="0"/>
            </a:rPr>
            <a:t>BIRF:</a:t>
          </a:r>
          <a:endParaRPr lang="es-ES" sz="1400" dirty="0">
            <a:solidFill>
              <a:schemeClr val="tx1"/>
            </a:solidFill>
          </a:endParaRPr>
        </a:p>
      </dgm:t>
    </dgm:pt>
    <dgm:pt modelId="{ADABB1A1-7A35-418C-A4B2-BFB53BDF1587}" type="parTrans" cxnId="{9442DC5C-496F-445A-8D6F-4EB9A95B8F1B}">
      <dgm:prSet/>
      <dgm:spPr/>
      <dgm:t>
        <a:bodyPr/>
        <a:lstStyle/>
        <a:p>
          <a:endParaRPr lang="es-ES"/>
        </a:p>
      </dgm:t>
    </dgm:pt>
    <dgm:pt modelId="{B31A2155-A3C5-4CD6-8E1A-628774C643D1}" type="sibTrans" cxnId="{9442DC5C-496F-445A-8D6F-4EB9A95B8F1B}">
      <dgm:prSet/>
      <dgm:spPr/>
      <dgm:t>
        <a:bodyPr/>
        <a:lstStyle/>
        <a:p>
          <a:endParaRPr lang="es-ES"/>
        </a:p>
      </dgm:t>
    </dgm:pt>
    <dgm:pt modelId="{6FB76163-4F49-4ED0-9CFC-3890C287C7EB}">
      <dgm:prSet phldrT="[Texto]" custT="1"/>
      <dgm:spPr/>
      <dgm:t>
        <a:bodyPr/>
        <a:lstStyle/>
        <a:p>
          <a:r>
            <a:rPr lang="es-PY" sz="1400" b="1" dirty="0" smtClean="0">
              <a:solidFill>
                <a:schemeClr val="tx1"/>
              </a:solidFill>
              <a:latin typeface="Verdana" pitchFamily="34" charset="0"/>
              <a:cs typeface="Times New Roman" pitchFamily="18" charset="0"/>
            </a:rPr>
            <a:t>ANDE:</a:t>
          </a:r>
          <a:endParaRPr lang="es-ES" sz="1400" dirty="0">
            <a:solidFill>
              <a:schemeClr val="tx1"/>
            </a:solidFill>
          </a:endParaRPr>
        </a:p>
      </dgm:t>
    </dgm:pt>
    <dgm:pt modelId="{AEE5B250-0FBD-4992-8EFB-BC9E4CC91852}" type="parTrans" cxnId="{D982F7A3-BF1F-49FC-94EF-004CF883E3AA}">
      <dgm:prSet/>
      <dgm:spPr/>
      <dgm:t>
        <a:bodyPr/>
        <a:lstStyle/>
        <a:p>
          <a:endParaRPr lang="es-ES"/>
        </a:p>
      </dgm:t>
    </dgm:pt>
    <dgm:pt modelId="{72FA86D2-F588-4966-8962-119BEC8B6208}" type="sibTrans" cxnId="{D982F7A3-BF1F-49FC-94EF-004CF883E3AA}">
      <dgm:prSet/>
      <dgm:spPr/>
      <dgm:t>
        <a:bodyPr/>
        <a:lstStyle/>
        <a:p>
          <a:endParaRPr lang="es-ES"/>
        </a:p>
      </dgm:t>
    </dgm:pt>
    <dgm:pt modelId="{BF491098-26D4-46BE-9D78-6FAD7EED101E}">
      <dgm:prSet phldrT="[Texto]"/>
      <dgm:spPr>
        <a:solidFill>
          <a:srgbClr val="33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PY" b="1"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CAF/OFID</a:t>
          </a:r>
          <a:endParaRPr lang="es-ES" dirty="0">
            <a:solidFill>
              <a:schemeClr val="bg1"/>
            </a:solidFill>
          </a:endParaRPr>
        </a:p>
      </dgm:t>
    </dgm:pt>
    <dgm:pt modelId="{CC7DC31E-E908-466A-8CC5-E7186458AC54}" type="parTrans" cxnId="{838737D4-21D5-46D5-8D20-0EF1E53456AB}">
      <dgm:prSet/>
      <dgm:spPr/>
      <dgm:t>
        <a:bodyPr/>
        <a:lstStyle/>
        <a:p>
          <a:endParaRPr lang="es-ES"/>
        </a:p>
      </dgm:t>
    </dgm:pt>
    <dgm:pt modelId="{603098B2-9143-4BFB-A87E-220962396098}" type="sibTrans" cxnId="{838737D4-21D5-46D5-8D20-0EF1E53456AB}">
      <dgm:prSet/>
      <dgm:spPr/>
      <dgm:t>
        <a:bodyPr/>
        <a:lstStyle/>
        <a:p>
          <a:endParaRPr lang="es-ES"/>
        </a:p>
      </dgm:t>
    </dgm:pt>
    <dgm:pt modelId="{BF9A7D60-C0D6-467D-9859-EE67FD92FA2C}">
      <dgm:prSet phldrT="[Texto]" custT="1"/>
      <dgm:spPr/>
      <dgm:t>
        <a:bodyPr/>
        <a:lstStyle/>
        <a:p>
          <a:r>
            <a:rPr lang="es-PY" sz="1400" b="1" dirty="0" smtClean="0">
              <a:solidFill>
                <a:schemeClr val="tx1"/>
              </a:solidFill>
              <a:latin typeface="Verdana" pitchFamily="34" charset="0"/>
              <a:cs typeface="Times New Roman" pitchFamily="18" charset="0"/>
            </a:rPr>
            <a:t>CAF:</a:t>
          </a:r>
          <a:endParaRPr lang="es-ES" sz="1400" dirty="0">
            <a:solidFill>
              <a:schemeClr val="tx1"/>
            </a:solidFill>
          </a:endParaRPr>
        </a:p>
      </dgm:t>
    </dgm:pt>
    <dgm:pt modelId="{20D8AA5F-A388-499C-A36E-E5FE4859C626}" type="parTrans" cxnId="{B9B51153-82C4-49AF-942D-E63BDA0AF836}">
      <dgm:prSet/>
      <dgm:spPr/>
      <dgm:t>
        <a:bodyPr/>
        <a:lstStyle/>
        <a:p>
          <a:endParaRPr lang="es-ES"/>
        </a:p>
      </dgm:t>
    </dgm:pt>
    <dgm:pt modelId="{8D1F235C-82EA-486E-8313-AA6FFB0CA4D4}" type="sibTrans" cxnId="{B9B51153-82C4-49AF-942D-E63BDA0AF836}">
      <dgm:prSet/>
      <dgm:spPr/>
      <dgm:t>
        <a:bodyPr/>
        <a:lstStyle/>
        <a:p>
          <a:endParaRPr lang="es-ES"/>
        </a:p>
      </dgm:t>
    </dgm:pt>
    <dgm:pt modelId="{97795E1A-991C-42FD-9612-FF4AB77E5375}">
      <dgm:prSet phldrT="[Texto]"/>
      <dgm:spPr>
        <a:solidFill>
          <a:srgbClr val="33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PY" b="1"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BID/BEI/CAF</a:t>
          </a:r>
          <a:endParaRPr lang="es-ES" dirty="0">
            <a:solidFill>
              <a:schemeClr val="bg1"/>
            </a:solidFill>
          </a:endParaRPr>
        </a:p>
      </dgm:t>
    </dgm:pt>
    <dgm:pt modelId="{C10201AA-FB34-4AAC-A2D0-5C08D800F3FD}" type="parTrans" cxnId="{D27BF174-8B7C-4F60-8960-04258C401517}">
      <dgm:prSet/>
      <dgm:spPr/>
      <dgm:t>
        <a:bodyPr/>
        <a:lstStyle/>
        <a:p>
          <a:endParaRPr lang="es-ES"/>
        </a:p>
      </dgm:t>
    </dgm:pt>
    <dgm:pt modelId="{7265CBD0-5798-43A4-86F5-FB1D774E010F}" type="sibTrans" cxnId="{D27BF174-8B7C-4F60-8960-04258C401517}">
      <dgm:prSet/>
      <dgm:spPr/>
      <dgm:t>
        <a:bodyPr/>
        <a:lstStyle/>
        <a:p>
          <a:endParaRPr lang="es-ES"/>
        </a:p>
      </dgm:t>
    </dgm:pt>
    <dgm:pt modelId="{5B3F29C5-AD6E-45D6-B594-C00A2312B267}">
      <dgm:prSet phldrT="[Texto]" custT="1"/>
      <dgm:spPr/>
      <dgm:t>
        <a:bodyPr/>
        <a:lstStyle/>
        <a:p>
          <a:r>
            <a:rPr lang="es-PY" sz="1400" b="1" dirty="0" smtClean="0">
              <a:solidFill>
                <a:schemeClr val="tx1"/>
              </a:solidFill>
              <a:latin typeface="Verdana" pitchFamily="34" charset="0"/>
              <a:cs typeface="Times New Roman" pitchFamily="18" charset="0"/>
            </a:rPr>
            <a:t>BID</a:t>
          </a:r>
          <a:r>
            <a:rPr lang="es-PY" sz="1200" b="1" dirty="0" smtClean="0">
              <a:solidFill>
                <a:schemeClr val="tx1"/>
              </a:solidFill>
              <a:latin typeface="Verdana" pitchFamily="34" charset="0"/>
              <a:cs typeface="Times New Roman" pitchFamily="18" charset="0"/>
            </a:rPr>
            <a:t>:</a:t>
          </a:r>
          <a:endParaRPr lang="es-ES" sz="1200" dirty="0">
            <a:solidFill>
              <a:schemeClr val="tx1"/>
            </a:solidFill>
          </a:endParaRPr>
        </a:p>
      </dgm:t>
    </dgm:pt>
    <dgm:pt modelId="{ECC7F217-DFA5-42DA-84DF-FA2B99029A2D}" type="parTrans" cxnId="{E3CB0959-5C24-4625-8F5E-62C345FE1A89}">
      <dgm:prSet/>
      <dgm:spPr/>
      <dgm:t>
        <a:bodyPr/>
        <a:lstStyle/>
        <a:p>
          <a:endParaRPr lang="es-ES"/>
        </a:p>
      </dgm:t>
    </dgm:pt>
    <dgm:pt modelId="{86ED7E8D-F5DA-4F2C-B10B-8700C2D2DF68}" type="sibTrans" cxnId="{E3CB0959-5C24-4625-8F5E-62C345FE1A89}">
      <dgm:prSet/>
      <dgm:spPr/>
      <dgm:t>
        <a:bodyPr/>
        <a:lstStyle/>
        <a:p>
          <a:endParaRPr lang="es-ES"/>
        </a:p>
      </dgm:t>
    </dgm:pt>
    <dgm:pt modelId="{7A8055C3-AD35-4EA8-A2CB-FFAB79BEFB8B}">
      <dgm:prSet phldrT="[Texto]"/>
      <dgm:spPr>
        <a:solidFill>
          <a:srgbClr val="33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BONOS</a:t>
          </a:r>
          <a:endParaRPr lang="es-ES" b="1" dirty="0">
            <a:ln w="635">
              <a:noFill/>
            </a:ln>
            <a:solidFill>
              <a:schemeClr val="bg1"/>
            </a:solidFill>
            <a:effectLst>
              <a:outerShdw blurRad="38100" dist="38100" dir="2700000" algn="tl">
                <a:srgbClr val="000000">
                  <a:alpha val="43137"/>
                </a:srgbClr>
              </a:outerShdw>
            </a:effectLst>
            <a:latin typeface="Arial Black" pitchFamily="34" charset="0"/>
            <a:ea typeface="+mj-ea"/>
            <a:cs typeface="+mj-cs"/>
          </a:endParaRPr>
        </a:p>
      </dgm:t>
    </dgm:pt>
    <dgm:pt modelId="{E44C4533-AD4E-433A-9B90-2FD6ADDA6C99}" type="parTrans" cxnId="{47DEDA18-99B0-42B4-BC44-351E0C83E747}">
      <dgm:prSet/>
      <dgm:spPr/>
      <dgm:t>
        <a:bodyPr/>
        <a:lstStyle/>
        <a:p>
          <a:endParaRPr lang="es-ES"/>
        </a:p>
      </dgm:t>
    </dgm:pt>
    <dgm:pt modelId="{8836E7A0-B13A-4E7A-94AA-3483CD7037B2}" type="sibTrans" cxnId="{47DEDA18-99B0-42B4-BC44-351E0C83E747}">
      <dgm:prSet/>
      <dgm:spPr/>
      <dgm:t>
        <a:bodyPr/>
        <a:lstStyle/>
        <a:p>
          <a:endParaRPr lang="es-ES"/>
        </a:p>
      </dgm:t>
    </dgm:pt>
    <dgm:pt modelId="{B1C05527-BA2A-42AA-9C6F-F3D479CC89ED}">
      <dgm:prSet phldrT="[Texto]" custT="1"/>
      <dgm:spPr/>
      <dgm:t>
        <a:bodyPr/>
        <a:lstStyle/>
        <a:p>
          <a:r>
            <a:rPr lang="es-PY" sz="1400" b="1" dirty="0" smtClean="0">
              <a:solidFill>
                <a:schemeClr val="tx1"/>
              </a:solidFill>
              <a:latin typeface="Verdana" pitchFamily="34" charset="0"/>
              <a:cs typeface="Times New Roman" pitchFamily="18" charset="0"/>
            </a:rPr>
            <a:t>ANDE:</a:t>
          </a:r>
          <a:endParaRPr lang="es-ES" sz="1400" dirty="0">
            <a:solidFill>
              <a:schemeClr val="tx1"/>
            </a:solidFill>
          </a:endParaRPr>
        </a:p>
      </dgm:t>
    </dgm:pt>
    <dgm:pt modelId="{545C0D18-7195-482C-9313-4F144C241100}" type="sibTrans" cxnId="{A095BF36-DB93-4E43-B2C9-0928491BF2AA}">
      <dgm:prSet/>
      <dgm:spPr/>
      <dgm:t>
        <a:bodyPr/>
        <a:lstStyle/>
        <a:p>
          <a:endParaRPr lang="es-ES"/>
        </a:p>
      </dgm:t>
    </dgm:pt>
    <dgm:pt modelId="{823267ED-6020-4162-9170-1D94D63AB843}" type="parTrans" cxnId="{A095BF36-DB93-4E43-B2C9-0928491BF2AA}">
      <dgm:prSet/>
      <dgm:spPr/>
      <dgm:t>
        <a:bodyPr/>
        <a:lstStyle/>
        <a:p>
          <a:endParaRPr lang="es-ES"/>
        </a:p>
      </dgm:t>
    </dgm:pt>
    <dgm:pt modelId="{6EED0F6E-1F5F-45E7-A971-A164B2C35367}">
      <dgm:prSet phldrT="[Texto]" custT="1"/>
      <dgm:spPr/>
      <dgm:t>
        <a:bodyPr/>
        <a:lstStyle/>
        <a:p>
          <a:r>
            <a:rPr lang="es-PY" sz="1400" b="1" dirty="0" smtClean="0">
              <a:solidFill>
                <a:schemeClr val="tx1"/>
              </a:solidFill>
              <a:latin typeface="Verdana" pitchFamily="34" charset="0"/>
              <a:cs typeface="Times New Roman" pitchFamily="18" charset="0"/>
            </a:rPr>
            <a:t>LAIF:</a:t>
          </a:r>
          <a:endParaRPr lang="es-ES" sz="1400" dirty="0">
            <a:solidFill>
              <a:schemeClr val="tx1"/>
            </a:solidFill>
          </a:endParaRPr>
        </a:p>
      </dgm:t>
    </dgm:pt>
    <dgm:pt modelId="{1063BA67-3861-41C5-8D55-CD58CC7598C5}" type="sibTrans" cxnId="{33CE74C7-E374-4A3E-A5B1-57B372C81863}">
      <dgm:prSet/>
      <dgm:spPr/>
      <dgm:t>
        <a:bodyPr/>
        <a:lstStyle/>
        <a:p>
          <a:endParaRPr lang="es-ES"/>
        </a:p>
      </dgm:t>
    </dgm:pt>
    <dgm:pt modelId="{C2EE946A-E81D-40FF-AE18-DF07E28CDC10}" type="parTrans" cxnId="{33CE74C7-E374-4A3E-A5B1-57B372C81863}">
      <dgm:prSet/>
      <dgm:spPr/>
      <dgm:t>
        <a:bodyPr/>
        <a:lstStyle/>
        <a:p>
          <a:endParaRPr lang="es-ES"/>
        </a:p>
      </dgm:t>
    </dgm:pt>
    <dgm:pt modelId="{F3E3E1CB-088C-4E26-AD37-B4D1D84FDBA6}">
      <dgm:prSet phldrT="[Texto]" custT="1"/>
      <dgm:spPr/>
      <dgm:t>
        <a:bodyPr/>
        <a:lstStyle/>
        <a:p>
          <a:r>
            <a:rPr lang="es-PY" sz="1400" b="1" dirty="0" smtClean="0">
              <a:solidFill>
                <a:schemeClr val="tx1"/>
              </a:solidFill>
              <a:latin typeface="Verdana" pitchFamily="34" charset="0"/>
              <a:cs typeface="Times New Roman" pitchFamily="18" charset="0"/>
            </a:rPr>
            <a:t>CAF</a:t>
          </a:r>
          <a:r>
            <a:rPr lang="es-PY" sz="1200" b="1" dirty="0" smtClean="0">
              <a:solidFill>
                <a:schemeClr val="tx1"/>
              </a:solidFill>
              <a:latin typeface="Verdana" pitchFamily="34" charset="0"/>
              <a:cs typeface="Times New Roman" pitchFamily="18" charset="0"/>
            </a:rPr>
            <a:t>:</a:t>
          </a:r>
          <a:endParaRPr lang="es-ES" sz="1200" dirty="0">
            <a:solidFill>
              <a:schemeClr val="tx1"/>
            </a:solidFill>
          </a:endParaRPr>
        </a:p>
      </dgm:t>
    </dgm:pt>
    <dgm:pt modelId="{2B4BAA68-38F0-4389-A863-CC21B3AD6445}" type="sibTrans" cxnId="{576502F9-D97A-420F-A20C-D391A2EC7731}">
      <dgm:prSet/>
      <dgm:spPr/>
      <dgm:t>
        <a:bodyPr/>
        <a:lstStyle/>
        <a:p>
          <a:endParaRPr lang="es-ES"/>
        </a:p>
      </dgm:t>
    </dgm:pt>
    <dgm:pt modelId="{87BB82D0-3AAB-49C3-8C28-2181B3AEA309}" type="parTrans" cxnId="{576502F9-D97A-420F-A20C-D391A2EC7731}">
      <dgm:prSet/>
      <dgm:spPr/>
      <dgm:t>
        <a:bodyPr/>
        <a:lstStyle/>
        <a:p>
          <a:endParaRPr lang="es-ES"/>
        </a:p>
      </dgm:t>
    </dgm:pt>
    <dgm:pt modelId="{E149B1B0-73F8-4932-B36A-3D89CCFBE02B}">
      <dgm:prSet phldrT="[Texto]" custT="1"/>
      <dgm:spPr/>
      <dgm:t>
        <a:bodyPr/>
        <a:lstStyle/>
        <a:p>
          <a:r>
            <a:rPr lang="es-PY" sz="1400" b="1" dirty="0" smtClean="0">
              <a:solidFill>
                <a:schemeClr val="tx1"/>
              </a:solidFill>
              <a:latin typeface="Verdana" pitchFamily="34" charset="0"/>
              <a:cs typeface="Times New Roman" pitchFamily="18" charset="0"/>
            </a:rPr>
            <a:t>BEI:</a:t>
          </a:r>
          <a:endParaRPr lang="es-ES" sz="1400" dirty="0">
            <a:solidFill>
              <a:schemeClr val="tx1"/>
            </a:solidFill>
          </a:endParaRPr>
        </a:p>
      </dgm:t>
    </dgm:pt>
    <dgm:pt modelId="{0F524B3C-CDD3-4C31-A773-F07057372156}" type="sibTrans" cxnId="{0A2EAC47-1454-4831-9854-E7B7F7348875}">
      <dgm:prSet/>
      <dgm:spPr/>
      <dgm:t>
        <a:bodyPr/>
        <a:lstStyle/>
        <a:p>
          <a:endParaRPr lang="es-ES"/>
        </a:p>
      </dgm:t>
    </dgm:pt>
    <dgm:pt modelId="{099C832E-8792-43C6-95FF-258485086391}" type="parTrans" cxnId="{0A2EAC47-1454-4831-9854-E7B7F7348875}">
      <dgm:prSet/>
      <dgm:spPr/>
      <dgm:t>
        <a:bodyPr/>
        <a:lstStyle/>
        <a:p>
          <a:endParaRPr lang="es-ES"/>
        </a:p>
      </dgm:t>
    </dgm:pt>
    <dgm:pt modelId="{D8B1A88C-3174-49AC-A4C6-E0D1C6EDA35E}">
      <dgm:prSet phldrT="[Texto]" custT="1"/>
      <dgm:spPr/>
      <dgm:t>
        <a:bodyPr/>
        <a:lstStyle/>
        <a:p>
          <a:r>
            <a:rPr lang="es-PY" sz="1400" b="1" dirty="0" smtClean="0">
              <a:solidFill>
                <a:schemeClr val="tx1"/>
              </a:solidFill>
              <a:latin typeface="Verdana" pitchFamily="34" charset="0"/>
              <a:cs typeface="Times New Roman" pitchFamily="18" charset="0"/>
            </a:rPr>
            <a:t>ANDE</a:t>
          </a:r>
          <a:r>
            <a:rPr lang="es-PY" sz="1200" b="1" dirty="0" smtClean="0">
              <a:solidFill>
                <a:schemeClr val="tx1"/>
              </a:solidFill>
              <a:latin typeface="Verdana" pitchFamily="34" charset="0"/>
              <a:cs typeface="Times New Roman" pitchFamily="18" charset="0"/>
            </a:rPr>
            <a:t>:</a:t>
          </a:r>
          <a:endParaRPr lang="es-ES" sz="1200" dirty="0">
            <a:solidFill>
              <a:schemeClr val="tx1"/>
            </a:solidFill>
          </a:endParaRPr>
        </a:p>
      </dgm:t>
    </dgm:pt>
    <dgm:pt modelId="{B1634CDD-C11A-40F5-AE74-06A64C752E49}" type="sibTrans" cxnId="{BE790A69-98B4-48CB-87E3-14451FDCD953}">
      <dgm:prSet/>
      <dgm:spPr/>
      <dgm:t>
        <a:bodyPr/>
        <a:lstStyle/>
        <a:p>
          <a:endParaRPr lang="es-ES"/>
        </a:p>
      </dgm:t>
    </dgm:pt>
    <dgm:pt modelId="{BABE133E-5BFD-460F-A291-5F04CA8EB24B}" type="parTrans" cxnId="{BE790A69-98B4-48CB-87E3-14451FDCD953}">
      <dgm:prSet/>
      <dgm:spPr/>
      <dgm:t>
        <a:bodyPr/>
        <a:lstStyle/>
        <a:p>
          <a:endParaRPr lang="es-ES"/>
        </a:p>
      </dgm:t>
    </dgm:pt>
    <dgm:pt modelId="{520A0D1E-67C2-4403-940E-A50CC6FA18A4}">
      <dgm:prSet phldrT="[Texto]" custT="1"/>
      <dgm:spPr/>
      <dgm:t>
        <a:bodyPr/>
        <a:lstStyle/>
        <a:p>
          <a:r>
            <a:rPr lang="es-PY" sz="1400" b="1" dirty="0" smtClean="0">
              <a:solidFill>
                <a:schemeClr val="tx1"/>
              </a:solidFill>
              <a:latin typeface="Verdana" pitchFamily="34" charset="0"/>
              <a:cs typeface="Times New Roman" pitchFamily="18" charset="0"/>
            </a:rPr>
            <a:t>OFID:</a:t>
          </a:r>
          <a:endParaRPr lang="es-ES" sz="1400" dirty="0">
            <a:solidFill>
              <a:schemeClr val="tx1"/>
            </a:solidFill>
          </a:endParaRPr>
        </a:p>
      </dgm:t>
    </dgm:pt>
    <dgm:pt modelId="{31E76195-62B6-4404-BB91-560BD8385B87}" type="sibTrans" cxnId="{9ABB0754-13C6-438E-867D-B4EA0A4BB3DA}">
      <dgm:prSet/>
      <dgm:spPr/>
      <dgm:t>
        <a:bodyPr/>
        <a:lstStyle/>
        <a:p>
          <a:endParaRPr lang="es-ES"/>
        </a:p>
      </dgm:t>
    </dgm:pt>
    <dgm:pt modelId="{D7CA7EDA-808B-42BD-BBE7-4C9C735D8F3E}" type="parTrans" cxnId="{9ABB0754-13C6-438E-867D-B4EA0A4BB3DA}">
      <dgm:prSet/>
      <dgm:spPr/>
      <dgm:t>
        <a:bodyPr/>
        <a:lstStyle/>
        <a:p>
          <a:endParaRPr lang="es-ES"/>
        </a:p>
      </dgm:t>
    </dgm:pt>
    <dgm:pt modelId="{8E239964-3950-471C-BED5-CB9C7CA13757}">
      <dgm:prSet custT="1"/>
      <dgm:spPr/>
      <dgm:t>
        <a:bodyPr/>
        <a:lstStyle/>
        <a:p>
          <a:r>
            <a:rPr lang="es-PY" sz="1400" b="1" dirty="0" smtClean="0">
              <a:solidFill>
                <a:schemeClr val="tx1"/>
              </a:solidFill>
              <a:latin typeface="Verdana" pitchFamily="34" charset="0"/>
              <a:cs typeface="Times New Roman" pitchFamily="18" charset="0"/>
            </a:rPr>
            <a:t>BONOS I:</a:t>
          </a:r>
          <a:endParaRPr lang="es-ES" sz="1400" dirty="0">
            <a:solidFill>
              <a:schemeClr val="tx1"/>
            </a:solidFill>
          </a:endParaRPr>
        </a:p>
      </dgm:t>
    </dgm:pt>
    <dgm:pt modelId="{7F29B026-1AD6-49CB-BDCB-D9724A25F6D6}" type="parTrans" cxnId="{3C685E25-D1E6-4F98-954C-37389EDB0DF5}">
      <dgm:prSet/>
      <dgm:spPr/>
      <dgm:t>
        <a:bodyPr/>
        <a:lstStyle/>
        <a:p>
          <a:endParaRPr lang="es-ES"/>
        </a:p>
      </dgm:t>
    </dgm:pt>
    <dgm:pt modelId="{61CDCDFD-FC70-4778-BAE4-EE9247E998D5}" type="sibTrans" cxnId="{3C685E25-D1E6-4F98-954C-37389EDB0DF5}">
      <dgm:prSet/>
      <dgm:spPr/>
      <dgm:t>
        <a:bodyPr/>
        <a:lstStyle/>
        <a:p>
          <a:endParaRPr lang="es-ES"/>
        </a:p>
      </dgm:t>
    </dgm:pt>
    <dgm:pt modelId="{3A63600F-B09C-4192-A052-43E5CA0DED16}">
      <dgm:prSet custT="1"/>
      <dgm:spPr/>
      <dgm:t>
        <a:bodyPr/>
        <a:lstStyle/>
        <a:p>
          <a:r>
            <a:rPr lang="es-PY" sz="1400" b="1" dirty="0" smtClean="0">
              <a:solidFill>
                <a:schemeClr val="tx1"/>
              </a:solidFill>
              <a:latin typeface="Verdana" pitchFamily="34" charset="0"/>
              <a:cs typeface="Times New Roman" pitchFamily="18" charset="0"/>
            </a:rPr>
            <a:t>BONOS II:</a:t>
          </a:r>
          <a:endParaRPr lang="es-ES" sz="1400" dirty="0">
            <a:solidFill>
              <a:schemeClr val="tx1"/>
            </a:solidFill>
          </a:endParaRPr>
        </a:p>
      </dgm:t>
    </dgm:pt>
    <dgm:pt modelId="{A63122C4-3930-4505-9E0B-FD6B12F8B5AC}" type="parTrans" cxnId="{32AC84DB-2058-42BF-A6FF-1D334D7DE6B0}">
      <dgm:prSet/>
      <dgm:spPr/>
      <dgm:t>
        <a:bodyPr/>
        <a:lstStyle/>
        <a:p>
          <a:endParaRPr lang="es-ES"/>
        </a:p>
      </dgm:t>
    </dgm:pt>
    <dgm:pt modelId="{429554E2-D1F3-4588-95CF-62EA7630A9A2}" type="sibTrans" cxnId="{32AC84DB-2058-42BF-A6FF-1D334D7DE6B0}">
      <dgm:prSet/>
      <dgm:spPr/>
      <dgm:t>
        <a:bodyPr/>
        <a:lstStyle/>
        <a:p>
          <a:endParaRPr lang="es-ES"/>
        </a:p>
      </dgm:t>
    </dgm:pt>
    <dgm:pt modelId="{1BB1C028-795B-4140-BD73-132BB8441662}">
      <dgm:prSet phldrT="[Texto]" custT="1"/>
      <dgm:spPr/>
      <dgm:t>
        <a:bodyPr/>
        <a:lstStyle/>
        <a:p>
          <a:r>
            <a:rPr lang="es-PY" sz="1200" b="1" dirty="0" smtClean="0">
              <a:solidFill>
                <a:srgbClr val="C00000"/>
              </a:solidFill>
              <a:latin typeface="Verdana" pitchFamily="34" charset="0"/>
              <a:cs typeface="Times New Roman" pitchFamily="18" charset="0"/>
            </a:rPr>
            <a:t>USD 125 millones</a:t>
          </a:r>
          <a:r>
            <a:rPr lang="es-PY" sz="1200" dirty="0" smtClean="0">
              <a:solidFill>
                <a:srgbClr val="C00000"/>
              </a:solidFill>
              <a:latin typeface="Verdana" pitchFamily="34" charset="0"/>
              <a:cs typeface="Times New Roman" pitchFamily="18" charset="0"/>
            </a:rPr>
            <a:t>.</a:t>
          </a:r>
          <a:endParaRPr lang="es-ES" sz="1200" dirty="0">
            <a:solidFill>
              <a:srgbClr val="C00000"/>
            </a:solidFill>
          </a:endParaRPr>
        </a:p>
      </dgm:t>
    </dgm:pt>
    <dgm:pt modelId="{B60A2625-8F1B-43B6-919B-4946A3D38B23}" type="parTrans" cxnId="{8236B7FD-8752-4716-982F-0174BA303A84}">
      <dgm:prSet/>
      <dgm:spPr/>
      <dgm:t>
        <a:bodyPr/>
        <a:lstStyle/>
        <a:p>
          <a:endParaRPr lang="es-ES"/>
        </a:p>
      </dgm:t>
    </dgm:pt>
    <dgm:pt modelId="{9646D3CA-868A-46ED-B4CB-6EA6D7D9312F}" type="sibTrans" cxnId="{8236B7FD-8752-4716-982F-0174BA303A84}">
      <dgm:prSet/>
      <dgm:spPr/>
      <dgm:t>
        <a:bodyPr/>
        <a:lstStyle/>
        <a:p>
          <a:endParaRPr lang="es-ES"/>
        </a:p>
      </dgm:t>
    </dgm:pt>
    <dgm:pt modelId="{0E00B150-35FD-471B-899B-9D4AD72EE443}">
      <dgm:prSet phldrT="[Texto]" custT="1"/>
      <dgm:spPr/>
      <dgm:t>
        <a:bodyPr/>
        <a:lstStyle/>
        <a:p>
          <a:r>
            <a:rPr lang="es-PY" sz="1200" b="1" dirty="0" smtClean="0">
              <a:solidFill>
                <a:srgbClr val="336699"/>
              </a:solidFill>
              <a:latin typeface="Verdana" pitchFamily="34" charset="0"/>
              <a:cs typeface="Times New Roman" pitchFamily="18" charset="0"/>
            </a:rPr>
            <a:t>USD 100 millones</a:t>
          </a:r>
          <a:endParaRPr lang="es-ES" sz="1200" dirty="0">
            <a:solidFill>
              <a:srgbClr val="336699"/>
            </a:solidFill>
          </a:endParaRPr>
        </a:p>
      </dgm:t>
    </dgm:pt>
    <dgm:pt modelId="{E2DD0BE3-71AC-4995-8CDD-349D4B34A031}" type="parTrans" cxnId="{4446080B-34B9-48EC-A315-EE42AB586FEA}">
      <dgm:prSet/>
      <dgm:spPr/>
      <dgm:t>
        <a:bodyPr/>
        <a:lstStyle/>
        <a:p>
          <a:endParaRPr lang="es-ES"/>
        </a:p>
      </dgm:t>
    </dgm:pt>
    <dgm:pt modelId="{B061415F-8C4D-4E49-8917-F15A7CA0B3A1}" type="sibTrans" cxnId="{4446080B-34B9-48EC-A315-EE42AB586FEA}">
      <dgm:prSet/>
      <dgm:spPr/>
      <dgm:t>
        <a:bodyPr/>
        <a:lstStyle/>
        <a:p>
          <a:endParaRPr lang="es-ES"/>
        </a:p>
      </dgm:t>
    </dgm:pt>
    <dgm:pt modelId="{BA40EA7C-E209-416E-978C-091E453609D7}">
      <dgm:prSet phldrT="[Texto]" custT="1"/>
      <dgm:spPr/>
      <dgm:t>
        <a:bodyPr/>
        <a:lstStyle/>
        <a:p>
          <a:r>
            <a:rPr lang="es-PY" sz="1200" b="1" dirty="0" smtClean="0">
              <a:solidFill>
                <a:srgbClr val="336699"/>
              </a:solidFill>
              <a:latin typeface="Verdana" pitchFamily="34" charset="0"/>
              <a:cs typeface="Times New Roman" pitchFamily="18" charset="0"/>
            </a:rPr>
            <a:t>USD 25 millones</a:t>
          </a:r>
          <a:endParaRPr lang="es-ES" sz="1200" dirty="0">
            <a:solidFill>
              <a:srgbClr val="336699"/>
            </a:solidFill>
          </a:endParaRPr>
        </a:p>
      </dgm:t>
    </dgm:pt>
    <dgm:pt modelId="{50ADBD08-35C9-417E-B3A6-A7E555C20249}" type="parTrans" cxnId="{4AD39BB6-D089-4FC8-B0E2-58321AA866FD}">
      <dgm:prSet/>
      <dgm:spPr/>
      <dgm:t>
        <a:bodyPr/>
        <a:lstStyle/>
        <a:p>
          <a:endParaRPr lang="es-ES"/>
        </a:p>
      </dgm:t>
    </dgm:pt>
    <dgm:pt modelId="{9B81D5AF-2D0C-4A19-9818-7A732D349949}" type="sibTrans" cxnId="{4AD39BB6-D089-4FC8-B0E2-58321AA866FD}">
      <dgm:prSet/>
      <dgm:spPr/>
      <dgm:t>
        <a:bodyPr/>
        <a:lstStyle/>
        <a:p>
          <a:endParaRPr lang="es-ES"/>
        </a:p>
      </dgm:t>
    </dgm:pt>
    <dgm:pt modelId="{F2E0F749-07C1-4BA8-97A4-FB8AF42015A3}">
      <dgm:prSet phldrT="[Texto]" custT="1"/>
      <dgm:spPr/>
      <dgm:t>
        <a:bodyPr/>
        <a:lstStyle/>
        <a:p>
          <a:endParaRPr lang="es-ES" sz="1050" dirty="0">
            <a:solidFill>
              <a:srgbClr val="336699"/>
            </a:solidFill>
          </a:endParaRPr>
        </a:p>
      </dgm:t>
    </dgm:pt>
    <dgm:pt modelId="{C97D0777-EFE9-4188-8664-073C46AA2907}" type="parTrans" cxnId="{53D9D8F2-1F5A-4EFB-B967-A2D8B6C006BD}">
      <dgm:prSet/>
      <dgm:spPr/>
      <dgm:t>
        <a:bodyPr/>
        <a:lstStyle/>
        <a:p>
          <a:endParaRPr lang="es-ES"/>
        </a:p>
      </dgm:t>
    </dgm:pt>
    <dgm:pt modelId="{DD6C693A-C44A-4424-A866-066C0E9752FE}" type="sibTrans" cxnId="{53D9D8F2-1F5A-4EFB-B967-A2D8B6C006BD}">
      <dgm:prSet/>
      <dgm:spPr/>
      <dgm:t>
        <a:bodyPr/>
        <a:lstStyle/>
        <a:p>
          <a:endParaRPr lang="es-ES"/>
        </a:p>
      </dgm:t>
    </dgm:pt>
    <dgm:pt modelId="{85BD99E2-0275-4DCD-8A80-95A16D0862C6}">
      <dgm:prSet phldrT="[Texto]" custT="1"/>
      <dgm:spPr/>
      <dgm:t>
        <a:bodyPr/>
        <a:lstStyle/>
        <a:p>
          <a:r>
            <a:rPr lang="es-PY" sz="1200" b="1" dirty="0" smtClean="0">
              <a:solidFill>
                <a:srgbClr val="336699"/>
              </a:solidFill>
              <a:latin typeface="Verdana" pitchFamily="34" charset="0"/>
              <a:cs typeface="Times New Roman" pitchFamily="18" charset="0"/>
            </a:rPr>
            <a:t>USD 75 millones. </a:t>
          </a:r>
          <a:endParaRPr lang="es-ES" sz="1200" dirty="0">
            <a:solidFill>
              <a:srgbClr val="336699"/>
            </a:solidFill>
          </a:endParaRPr>
        </a:p>
      </dgm:t>
    </dgm:pt>
    <dgm:pt modelId="{D5B2346E-1A98-4491-B465-C8A4B43C3452}" type="parTrans" cxnId="{9B121B6E-44AB-48E3-B38C-51A85B8F4B23}">
      <dgm:prSet/>
      <dgm:spPr/>
      <dgm:t>
        <a:bodyPr/>
        <a:lstStyle/>
        <a:p>
          <a:endParaRPr lang="es-ES"/>
        </a:p>
      </dgm:t>
    </dgm:pt>
    <dgm:pt modelId="{D9779B06-2F29-40FB-A0CC-C6EA7E5D0790}" type="sibTrans" cxnId="{9B121B6E-44AB-48E3-B38C-51A85B8F4B23}">
      <dgm:prSet/>
      <dgm:spPr/>
      <dgm:t>
        <a:bodyPr/>
        <a:lstStyle/>
        <a:p>
          <a:endParaRPr lang="es-ES"/>
        </a:p>
      </dgm:t>
    </dgm:pt>
    <dgm:pt modelId="{26712BD4-0978-4AEB-88A9-2692B80AC05A}">
      <dgm:prSet phldrT="[Texto]" custT="1"/>
      <dgm:spPr/>
      <dgm:t>
        <a:bodyPr/>
        <a:lstStyle/>
        <a:p>
          <a:r>
            <a:rPr lang="es-PY" sz="1050" b="1" dirty="0" smtClean="0">
              <a:solidFill>
                <a:srgbClr val="336699"/>
              </a:solidFill>
              <a:latin typeface="Verdana" pitchFamily="34" charset="0"/>
              <a:cs typeface="Times New Roman" pitchFamily="18" charset="0"/>
            </a:rPr>
            <a:t> </a:t>
          </a:r>
          <a:r>
            <a:rPr lang="es-PY" sz="1200" b="1" dirty="0" smtClean="0">
              <a:solidFill>
                <a:srgbClr val="336699"/>
              </a:solidFill>
              <a:latin typeface="Verdana" pitchFamily="34" charset="0"/>
              <a:cs typeface="Times New Roman" pitchFamily="18" charset="0"/>
            </a:rPr>
            <a:t>USD 150 millones.</a:t>
          </a:r>
          <a:endParaRPr lang="es-ES" sz="1200" b="1" dirty="0">
            <a:solidFill>
              <a:srgbClr val="336699"/>
            </a:solidFill>
            <a:latin typeface="Verdana" pitchFamily="34" charset="0"/>
            <a:cs typeface="Times New Roman" pitchFamily="18" charset="0"/>
          </a:endParaRPr>
        </a:p>
      </dgm:t>
    </dgm:pt>
    <dgm:pt modelId="{6C736476-74ED-4C0F-9E2B-19AAA45A5FC2}" type="parTrans" cxnId="{9BFC284B-B996-4486-9D76-7B4AC8DAB808}">
      <dgm:prSet/>
      <dgm:spPr/>
      <dgm:t>
        <a:bodyPr/>
        <a:lstStyle/>
        <a:p>
          <a:endParaRPr lang="es-ES"/>
        </a:p>
      </dgm:t>
    </dgm:pt>
    <dgm:pt modelId="{74169DC8-439E-43A3-8C48-AD04B8565039}" type="sibTrans" cxnId="{9BFC284B-B996-4486-9D76-7B4AC8DAB808}">
      <dgm:prSet/>
      <dgm:spPr/>
      <dgm:t>
        <a:bodyPr/>
        <a:lstStyle/>
        <a:p>
          <a:endParaRPr lang="es-ES"/>
        </a:p>
      </dgm:t>
    </dgm:pt>
    <dgm:pt modelId="{9BA6E7C6-AAAC-425B-BA13-9FE9EC276E67}">
      <dgm:prSet phldrT="[Texto]" custT="1"/>
      <dgm:spPr/>
      <dgm:t>
        <a:bodyPr/>
        <a:lstStyle/>
        <a:p>
          <a:endParaRPr lang="es-ES" sz="1050" dirty="0">
            <a:solidFill>
              <a:srgbClr val="336699"/>
            </a:solidFill>
          </a:endParaRPr>
        </a:p>
      </dgm:t>
    </dgm:pt>
    <dgm:pt modelId="{5A22E7C6-A532-4FAA-91E3-A62FDB799CC3}" type="parTrans" cxnId="{430D7FD0-83D9-41B1-A948-B5BAD05D3B09}">
      <dgm:prSet/>
      <dgm:spPr/>
      <dgm:t>
        <a:bodyPr/>
        <a:lstStyle/>
        <a:p>
          <a:endParaRPr lang="es-ES"/>
        </a:p>
      </dgm:t>
    </dgm:pt>
    <dgm:pt modelId="{7DC17D4A-BE0C-4354-BFC5-D495DA5B3965}" type="sibTrans" cxnId="{430D7FD0-83D9-41B1-A948-B5BAD05D3B09}">
      <dgm:prSet/>
      <dgm:spPr/>
      <dgm:t>
        <a:bodyPr/>
        <a:lstStyle/>
        <a:p>
          <a:endParaRPr lang="es-ES"/>
        </a:p>
      </dgm:t>
    </dgm:pt>
    <dgm:pt modelId="{6820BBBD-4E5A-40D8-9E05-3C5F0C1D10EB}">
      <dgm:prSet phldrT="[Texto]" custT="1"/>
      <dgm:spPr/>
      <dgm:t>
        <a:bodyPr/>
        <a:lstStyle/>
        <a:p>
          <a:r>
            <a:rPr lang="es-PY" sz="1200" b="1" dirty="0" smtClean="0">
              <a:solidFill>
                <a:srgbClr val="336699"/>
              </a:solidFill>
              <a:latin typeface="Verdana" pitchFamily="34" charset="0"/>
              <a:cs typeface="Times New Roman" pitchFamily="18" charset="0"/>
            </a:rPr>
            <a:t>USD 20 millones.</a:t>
          </a:r>
          <a:endParaRPr lang="es-ES" sz="1200" dirty="0">
            <a:solidFill>
              <a:srgbClr val="336699"/>
            </a:solidFill>
          </a:endParaRPr>
        </a:p>
      </dgm:t>
    </dgm:pt>
    <dgm:pt modelId="{7F4B96E9-F303-4633-BD9B-1F636BC4569D}" type="parTrans" cxnId="{EE187336-70BF-46C5-AE92-471C1489760B}">
      <dgm:prSet/>
      <dgm:spPr/>
      <dgm:t>
        <a:bodyPr/>
        <a:lstStyle/>
        <a:p>
          <a:endParaRPr lang="es-ES"/>
        </a:p>
      </dgm:t>
    </dgm:pt>
    <dgm:pt modelId="{5ADD6596-7B9B-48EB-B348-BE658E6F531D}" type="sibTrans" cxnId="{EE187336-70BF-46C5-AE92-471C1489760B}">
      <dgm:prSet/>
      <dgm:spPr/>
      <dgm:t>
        <a:bodyPr/>
        <a:lstStyle/>
        <a:p>
          <a:endParaRPr lang="es-ES"/>
        </a:p>
      </dgm:t>
    </dgm:pt>
    <dgm:pt modelId="{131A790D-76D4-43CC-BFD8-3B574DC03C05}">
      <dgm:prSet phldrT="[Texto]" custT="1"/>
      <dgm:spPr/>
      <dgm:t>
        <a:bodyPr/>
        <a:lstStyle/>
        <a:p>
          <a:r>
            <a:rPr lang="es-PY" sz="1200" b="1" dirty="0" smtClean="0">
              <a:solidFill>
                <a:srgbClr val="336699"/>
              </a:solidFill>
              <a:latin typeface="Verdana" pitchFamily="34" charset="0"/>
              <a:cs typeface="Times New Roman" pitchFamily="18" charset="0"/>
            </a:rPr>
            <a:t>USD 50 millones</a:t>
          </a:r>
          <a:r>
            <a:rPr lang="es-PY" sz="1200" dirty="0" smtClean="0">
              <a:solidFill>
                <a:srgbClr val="336699"/>
              </a:solidFill>
              <a:latin typeface="Verdana" pitchFamily="34" charset="0"/>
              <a:cs typeface="Times New Roman" pitchFamily="18" charset="0"/>
            </a:rPr>
            <a:t>. </a:t>
          </a:r>
          <a:endParaRPr lang="es-ES" sz="1200" dirty="0">
            <a:solidFill>
              <a:srgbClr val="336699"/>
            </a:solidFill>
          </a:endParaRPr>
        </a:p>
      </dgm:t>
    </dgm:pt>
    <dgm:pt modelId="{3C91BE6E-1A86-4DDF-A7EE-59446712EAB0}" type="parTrans" cxnId="{498A2503-A9DC-4ADA-A664-E52F6CD4D7E5}">
      <dgm:prSet/>
      <dgm:spPr/>
      <dgm:t>
        <a:bodyPr/>
        <a:lstStyle/>
        <a:p>
          <a:endParaRPr lang="es-ES"/>
        </a:p>
      </dgm:t>
    </dgm:pt>
    <dgm:pt modelId="{B9A517AB-8591-4242-B8CA-706D28631B00}" type="sibTrans" cxnId="{498A2503-A9DC-4ADA-A664-E52F6CD4D7E5}">
      <dgm:prSet/>
      <dgm:spPr/>
      <dgm:t>
        <a:bodyPr/>
        <a:lstStyle/>
        <a:p>
          <a:endParaRPr lang="es-ES"/>
        </a:p>
      </dgm:t>
    </dgm:pt>
    <dgm:pt modelId="{2BB0E987-CAAD-46DF-BC1A-7AD2AA24F366}">
      <dgm:prSet phldrT="[Texto]" custT="1"/>
      <dgm:spPr/>
      <dgm:t>
        <a:bodyPr/>
        <a:lstStyle/>
        <a:p>
          <a:endParaRPr lang="es-ES" sz="1050" dirty="0">
            <a:solidFill>
              <a:srgbClr val="336699"/>
            </a:solidFill>
          </a:endParaRPr>
        </a:p>
      </dgm:t>
    </dgm:pt>
    <dgm:pt modelId="{00A9F4CC-1E94-4C68-B8DF-736920C3B6B2}" type="parTrans" cxnId="{B8ED0EE1-83AC-4747-9A8A-425E0C9693F0}">
      <dgm:prSet/>
      <dgm:spPr/>
      <dgm:t>
        <a:bodyPr/>
        <a:lstStyle/>
        <a:p>
          <a:endParaRPr lang="es-ES"/>
        </a:p>
      </dgm:t>
    </dgm:pt>
    <dgm:pt modelId="{E0C8C7C5-436A-490B-9AB9-535D4A054627}" type="sibTrans" cxnId="{B8ED0EE1-83AC-4747-9A8A-425E0C9693F0}">
      <dgm:prSet/>
      <dgm:spPr/>
      <dgm:t>
        <a:bodyPr/>
        <a:lstStyle/>
        <a:p>
          <a:endParaRPr lang="es-ES"/>
        </a:p>
      </dgm:t>
    </dgm:pt>
    <dgm:pt modelId="{ECC391FD-A2E3-4D1B-BF5A-849CBB18FEEC}">
      <dgm:prSet phldrT="[Texto]" custT="1"/>
      <dgm:spPr/>
      <dgm:t>
        <a:bodyPr/>
        <a:lstStyle/>
        <a:p>
          <a:r>
            <a:rPr lang="es-PY" sz="1050" b="1" dirty="0" smtClean="0">
              <a:solidFill>
                <a:srgbClr val="336699"/>
              </a:solidFill>
              <a:latin typeface="Verdana" pitchFamily="34" charset="0"/>
              <a:cs typeface="Times New Roman" pitchFamily="18" charset="0"/>
            </a:rPr>
            <a:t>USD</a:t>
          </a:r>
          <a:r>
            <a:rPr lang="es-PY" sz="1100" b="1" dirty="0" smtClean="0">
              <a:solidFill>
                <a:srgbClr val="336699"/>
              </a:solidFill>
              <a:latin typeface="Verdana" pitchFamily="34" charset="0"/>
              <a:cs typeface="Times New Roman" pitchFamily="18" charset="0"/>
            </a:rPr>
            <a:t> 101,9 </a:t>
          </a:r>
          <a:r>
            <a:rPr lang="es-PY" sz="1050" b="1" dirty="0" smtClean="0">
              <a:solidFill>
                <a:srgbClr val="336699"/>
              </a:solidFill>
              <a:latin typeface="Verdana" pitchFamily="34" charset="0"/>
              <a:cs typeface="Times New Roman" pitchFamily="18" charset="0"/>
            </a:rPr>
            <a:t>millones</a:t>
          </a:r>
          <a:r>
            <a:rPr lang="es-PY" sz="1200" b="1" dirty="0" smtClean="0">
              <a:solidFill>
                <a:srgbClr val="336699"/>
              </a:solidFill>
              <a:latin typeface="Verdana" pitchFamily="34" charset="0"/>
              <a:cs typeface="Times New Roman" pitchFamily="18" charset="0"/>
            </a:rPr>
            <a:t>.</a:t>
          </a:r>
          <a:endParaRPr lang="es-ES" sz="1200" dirty="0">
            <a:solidFill>
              <a:srgbClr val="336699"/>
            </a:solidFill>
          </a:endParaRPr>
        </a:p>
      </dgm:t>
    </dgm:pt>
    <dgm:pt modelId="{BD5B06D8-D824-445C-A47F-C17A0C299ACA}" type="parTrans" cxnId="{1A64D129-C438-4A80-BCFF-003D1D4BE84C}">
      <dgm:prSet/>
      <dgm:spPr/>
      <dgm:t>
        <a:bodyPr/>
        <a:lstStyle/>
        <a:p>
          <a:endParaRPr lang="es-ES"/>
        </a:p>
      </dgm:t>
    </dgm:pt>
    <dgm:pt modelId="{67E129EC-7023-4E48-B9CA-A0499A27479D}" type="sibTrans" cxnId="{1A64D129-C438-4A80-BCFF-003D1D4BE84C}">
      <dgm:prSet/>
      <dgm:spPr/>
      <dgm:t>
        <a:bodyPr/>
        <a:lstStyle/>
        <a:p>
          <a:endParaRPr lang="es-ES"/>
        </a:p>
      </dgm:t>
    </dgm:pt>
    <dgm:pt modelId="{021FDE26-F949-4981-B6ED-7562515C8569}">
      <dgm:prSet phldrT="[Texto]" custT="1"/>
      <dgm:spPr/>
      <dgm:t>
        <a:bodyPr/>
        <a:lstStyle/>
        <a:p>
          <a:endParaRPr lang="es-ES" sz="1050" dirty="0">
            <a:solidFill>
              <a:srgbClr val="336699"/>
            </a:solidFill>
          </a:endParaRPr>
        </a:p>
      </dgm:t>
    </dgm:pt>
    <dgm:pt modelId="{F6BEAA35-5734-4EE3-BF4A-BF01C1098817}" type="parTrans" cxnId="{AFE084E2-A1FB-4E7E-ACCE-9252CFC28334}">
      <dgm:prSet/>
      <dgm:spPr/>
      <dgm:t>
        <a:bodyPr/>
        <a:lstStyle/>
        <a:p>
          <a:endParaRPr lang="es-ES"/>
        </a:p>
      </dgm:t>
    </dgm:pt>
    <dgm:pt modelId="{FEB21DEC-849A-4ABF-8380-F64CAFCBC356}" type="sibTrans" cxnId="{AFE084E2-A1FB-4E7E-ACCE-9252CFC28334}">
      <dgm:prSet/>
      <dgm:spPr/>
      <dgm:t>
        <a:bodyPr/>
        <a:lstStyle/>
        <a:p>
          <a:endParaRPr lang="es-ES"/>
        </a:p>
      </dgm:t>
    </dgm:pt>
    <dgm:pt modelId="{895F7CE0-8204-4190-A407-208D7B4372EB}">
      <dgm:prSet phldrT="[Texto]" custT="1"/>
      <dgm:spPr/>
      <dgm:t>
        <a:bodyPr/>
        <a:lstStyle/>
        <a:p>
          <a:r>
            <a:rPr lang="es-PY" sz="1200" b="1" dirty="0" smtClean="0">
              <a:solidFill>
                <a:srgbClr val="336699"/>
              </a:solidFill>
              <a:latin typeface="Verdana" pitchFamily="34" charset="0"/>
              <a:cs typeface="Times New Roman" pitchFamily="18" charset="0"/>
            </a:rPr>
            <a:t>USD 50 millones </a:t>
          </a:r>
          <a:endParaRPr lang="es-ES" sz="1200" dirty="0">
            <a:solidFill>
              <a:srgbClr val="336699"/>
            </a:solidFill>
          </a:endParaRPr>
        </a:p>
      </dgm:t>
    </dgm:pt>
    <dgm:pt modelId="{C4DB69DA-3360-409C-9CE4-66E3EDB5517C}" type="parTrans" cxnId="{3B2A507D-AE4E-4151-91EC-20393E21F953}">
      <dgm:prSet/>
      <dgm:spPr/>
      <dgm:t>
        <a:bodyPr/>
        <a:lstStyle/>
        <a:p>
          <a:endParaRPr lang="es-ES"/>
        </a:p>
      </dgm:t>
    </dgm:pt>
    <dgm:pt modelId="{75C5BF21-A553-432F-A64D-D6B14F5302AE}" type="sibTrans" cxnId="{3B2A507D-AE4E-4151-91EC-20393E21F953}">
      <dgm:prSet/>
      <dgm:spPr/>
      <dgm:t>
        <a:bodyPr/>
        <a:lstStyle/>
        <a:p>
          <a:endParaRPr lang="es-ES"/>
        </a:p>
      </dgm:t>
    </dgm:pt>
    <dgm:pt modelId="{39ED6ED3-1FF4-43DE-A685-D1495D8B7A4A}">
      <dgm:prSet phldrT="[Texto]" custT="1"/>
      <dgm:spPr/>
      <dgm:t>
        <a:bodyPr/>
        <a:lstStyle/>
        <a:p>
          <a:endParaRPr lang="es-ES" sz="1050" dirty="0">
            <a:solidFill>
              <a:srgbClr val="336699"/>
            </a:solidFill>
          </a:endParaRPr>
        </a:p>
      </dgm:t>
    </dgm:pt>
    <dgm:pt modelId="{240C2C63-E7A8-4CB5-963E-8C31B3F9AAF4}" type="parTrans" cxnId="{AACA5216-9A18-4C4A-8D36-73D0C774DD69}">
      <dgm:prSet/>
      <dgm:spPr/>
      <dgm:t>
        <a:bodyPr/>
        <a:lstStyle/>
        <a:p>
          <a:endParaRPr lang="es-ES"/>
        </a:p>
      </dgm:t>
    </dgm:pt>
    <dgm:pt modelId="{16C9B912-42CB-443E-AA4D-6FEB358771DC}" type="sibTrans" cxnId="{AACA5216-9A18-4C4A-8D36-73D0C774DD69}">
      <dgm:prSet/>
      <dgm:spPr/>
      <dgm:t>
        <a:bodyPr/>
        <a:lstStyle/>
        <a:p>
          <a:endParaRPr lang="es-ES"/>
        </a:p>
      </dgm:t>
    </dgm:pt>
    <dgm:pt modelId="{91982D19-C8D1-4BDA-9C9D-98366FEF8150}">
      <dgm:prSet phldrT="[Texto]" custT="1"/>
      <dgm:spPr/>
      <dgm:t>
        <a:bodyPr/>
        <a:lstStyle/>
        <a:p>
          <a:r>
            <a:rPr lang="es-PY" sz="1200" b="1" dirty="0" smtClean="0">
              <a:solidFill>
                <a:srgbClr val="336699"/>
              </a:solidFill>
              <a:latin typeface="Verdana" pitchFamily="34" charset="0"/>
              <a:cs typeface="Times New Roman" pitchFamily="18" charset="0"/>
            </a:rPr>
            <a:t>USD 13,6 millones</a:t>
          </a:r>
          <a:endParaRPr lang="es-ES" sz="1200" dirty="0">
            <a:solidFill>
              <a:srgbClr val="336699"/>
            </a:solidFill>
          </a:endParaRPr>
        </a:p>
      </dgm:t>
    </dgm:pt>
    <dgm:pt modelId="{5FCA4FD6-BB05-4EAD-807B-4EE75F61E70B}" type="parTrans" cxnId="{E2237B59-41A7-446A-93F5-26AA65090ACB}">
      <dgm:prSet/>
      <dgm:spPr/>
      <dgm:t>
        <a:bodyPr/>
        <a:lstStyle/>
        <a:p>
          <a:endParaRPr lang="es-ES"/>
        </a:p>
      </dgm:t>
    </dgm:pt>
    <dgm:pt modelId="{D5073536-6AF8-46C8-97E5-D9FEBD5B0FD3}" type="sibTrans" cxnId="{E2237B59-41A7-446A-93F5-26AA65090ACB}">
      <dgm:prSet/>
      <dgm:spPr/>
      <dgm:t>
        <a:bodyPr/>
        <a:lstStyle/>
        <a:p>
          <a:endParaRPr lang="es-ES"/>
        </a:p>
      </dgm:t>
    </dgm:pt>
    <dgm:pt modelId="{A6815C5C-CD2A-47BC-8415-3ABF803DC178}">
      <dgm:prSet phldrT="[Texto]" custT="1"/>
      <dgm:spPr/>
      <dgm:t>
        <a:bodyPr/>
        <a:lstStyle/>
        <a:p>
          <a:endParaRPr lang="es-ES" sz="1050" dirty="0">
            <a:solidFill>
              <a:srgbClr val="336699"/>
            </a:solidFill>
          </a:endParaRPr>
        </a:p>
      </dgm:t>
    </dgm:pt>
    <dgm:pt modelId="{0EFDCA4A-6719-4DC6-857E-98C40894F708}" type="parTrans" cxnId="{68DFE2A8-A95C-4D8D-890F-E09DB2F4B9E5}">
      <dgm:prSet/>
      <dgm:spPr/>
      <dgm:t>
        <a:bodyPr/>
        <a:lstStyle/>
        <a:p>
          <a:endParaRPr lang="es-ES"/>
        </a:p>
      </dgm:t>
    </dgm:pt>
    <dgm:pt modelId="{D846D6BE-2F4F-48F4-9C14-DD412FF84F9D}" type="sibTrans" cxnId="{68DFE2A8-A95C-4D8D-890F-E09DB2F4B9E5}">
      <dgm:prSet/>
      <dgm:spPr/>
      <dgm:t>
        <a:bodyPr/>
        <a:lstStyle/>
        <a:p>
          <a:endParaRPr lang="es-ES"/>
        </a:p>
      </dgm:t>
    </dgm:pt>
    <dgm:pt modelId="{84C05DA2-19B7-497C-97A8-62A85920BAC0}">
      <dgm:prSet phldrT="[Texto]" custT="1"/>
      <dgm:spPr/>
      <dgm:t>
        <a:bodyPr/>
        <a:lstStyle/>
        <a:p>
          <a:r>
            <a:rPr lang="es-PY" sz="1200" b="1" dirty="0" smtClean="0">
              <a:solidFill>
                <a:srgbClr val="336699"/>
              </a:solidFill>
              <a:latin typeface="Verdana" pitchFamily="34" charset="0"/>
              <a:cs typeface="Times New Roman" pitchFamily="18" charset="0"/>
            </a:rPr>
            <a:t>USD 81,8 millones</a:t>
          </a:r>
          <a:endParaRPr lang="es-ES" sz="1200" dirty="0">
            <a:solidFill>
              <a:srgbClr val="336699"/>
            </a:solidFill>
          </a:endParaRPr>
        </a:p>
      </dgm:t>
    </dgm:pt>
    <dgm:pt modelId="{47A451D0-AEE9-4567-98ED-C977F00813D1}" type="parTrans" cxnId="{34CCF4F3-7DA5-4095-8782-CF3DB3D822E2}">
      <dgm:prSet/>
      <dgm:spPr/>
      <dgm:t>
        <a:bodyPr/>
        <a:lstStyle/>
        <a:p>
          <a:endParaRPr lang="es-ES"/>
        </a:p>
      </dgm:t>
    </dgm:pt>
    <dgm:pt modelId="{9F464942-452E-485F-B989-11D8B6FCED90}" type="sibTrans" cxnId="{34CCF4F3-7DA5-4095-8782-CF3DB3D822E2}">
      <dgm:prSet/>
      <dgm:spPr/>
      <dgm:t>
        <a:bodyPr/>
        <a:lstStyle/>
        <a:p>
          <a:endParaRPr lang="es-ES"/>
        </a:p>
      </dgm:t>
    </dgm:pt>
    <dgm:pt modelId="{58B7248E-A318-448C-8216-FDFDBECF820E}">
      <dgm:prSet phldrT="[Texto]" custT="1"/>
      <dgm:spPr/>
      <dgm:t>
        <a:bodyPr/>
        <a:lstStyle/>
        <a:p>
          <a:r>
            <a:rPr lang="es-MX" sz="1400" b="1" dirty="0" smtClean="0">
              <a:solidFill>
                <a:schemeClr val="tx1"/>
              </a:solidFill>
              <a:latin typeface="Verdana" pitchFamily="34" charset="0"/>
              <a:cs typeface="Times New Roman" pitchFamily="18" charset="0"/>
            </a:rPr>
            <a:t>TOTAL:</a:t>
          </a:r>
          <a:endParaRPr lang="es-ES" sz="1100" dirty="0">
            <a:solidFill>
              <a:srgbClr val="336699"/>
            </a:solidFill>
          </a:endParaRPr>
        </a:p>
      </dgm:t>
    </dgm:pt>
    <dgm:pt modelId="{20E8A39E-87E1-4AEB-AD0D-501719189326}" type="parTrans" cxnId="{FA01DF10-D4B8-4632-839A-78C4CCF30944}">
      <dgm:prSet/>
      <dgm:spPr/>
      <dgm:t>
        <a:bodyPr/>
        <a:lstStyle/>
        <a:p>
          <a:endParaRPr lang="es-ES"/>
        </a:p>
      </dgm:t>
    </dgm:pt>
    <dgm:pt modelId="{B725F8D3-9709-48B5-97C7-D377FD4A63DB}" type="sibTrans" cxnId="{FA01DF10-D4B8-4632-839A-78C4CCF30944}">
      <dgm:prSet/>
      <dgm:spPr/>
      <dgm:t>
        <a:bodyPr/>
        <a:lstStyle/>
        <a:p>
          <a:endParaRPr lang="es-ES"/>
        </a:p>
      </dgm:t>
    </dgm:pt>
    <dgm:pt modelId="{3CD12090-C94B-4F80-8396-DA081E2B362F}">
      <dgm:prSet custT="1"/>
      <dgm:spPr/>
      <dgm:t>
        <a:bodyPr/>
        <a:lstStyle/>
        <a:p>
          <a:r>
            <a:rPr lang="es-PY" sz="1200" b="1" dirty="0" smtClean="0">
              <a:solidFill>
                <a:srgbClr val="336699"/>
              </a:solidFill>
              <a:latin typeface="Verdana" pitchFamily="34" charset="0"/>
              <a:cs typeface="Times New Roman" pitchFamily="18" charset="0"/>
            </a:rPr>
            <a:t>USD 200 millones</a:t>
          </a:r>
          <a:r>
            <a:rPr lang="es-PY" sz="1200" dirty="0" smtClean="0">
              <a:solidFill>
                <a:srgbClr val="336699"/>
              </a:solidFill>
              <a:latin typeface="Verdana" pitchFamily="34" charset="0"/>
              <a:cs typeface="Times New Roman" pitchFamily="18" charset="0"/>
            </a:rPr>
            <a:t>.</a:t>
          </a:r>
          <a:endParaRPr lang="es-ES" sz="1200" dirty="0"/>
        </a:p>
      </dgm:t>
    </dgm:pt>
    <dgm:pt modelId="{0E9BDA32-8709-40F0-B886-AC1C850E2C9C}" type="parTrans" cxnId="{CC708AC9-C4CA-47AD-9C34-18B51DCCCDE1}">
      <dgm:prSet/>
      <dgm:spPr/>
      <dgm:t>
        <a:bodyPr/>
        <a:lstStyle/>
        <a:p>
          <a:endParaRPr lang="es-ES"/>
        </a:p>
      </dgm:t>
    </dgm:pt>
    <dgm:pt modelId="{3DFB1183-E1B5-44D1-80CE-3C649E29CFC6}" type="sibTrans" cxnId="{CC708AC9-C4CA-47AD-9C34-18B51DCCCDE1}">
      <dgm:prSet/>
      <dgm:spPr/>
      <dgm:t>
        <a:bodyPr/>
        <a:lstStyle/>
        <a:p>
          <a:endParaRPr lang="es-ES"/>
        </a:p>
      </dgm:t>
    </dgm:pt>
    <dgm:pt modelId="{EF3C5827-5C84-4E76-99C3-6F0A97EAA960}">
      <dgm:prSet custT="1"/>
      <dgm:spPr/>
      <dgm:t>
        <a:bodyPr/>
        <a:lstStyle/>
        <a:p>
          <a:endParaRPr lang="es-ES" sz="1100" dirty="0"/>
        </a:p>
      </dgm:t>
    </dgm:pt>
    <dgm:pt modelId="{A05473DF-E5DE-42E8-AF19-A114EFFCA476}" type="parTrans" cxnId="{D021E2BB-49D9-46F2-B212-3C893AE00276}">
      <dgm:prSet/>
      <dgm:spPr/>
      <dgm:t>
        <a:bodyPr/>
        <a:lstStyle/>
        <a:p>
          <a:endParaRPr lang="es-ES"/>
        </a:p>
      </dgm:t>
    </dgm:pt>
    <dgm:pt modelId="{F06878E2-26AD-4759-80D0-6A2E6F06F7CB}" type="sibTrans" cxnId="{D021E2BB-49D9-46F2-B212-3C893AE00276}">
      <dgm:prSet/>
      <dgm:spPr/>
      <dgm:t>
        <a:bodyPr/>
        <a:lstStyle/>
        <a:p>
          <a:endParaRPr lang="es-ES"/>
        </a:p>
      </dgm:t>
    </dgm:pt>
    <dgm:pt modelId="{438E78BD-5CCA-4DC3-B79A-17CC3358E002}">
      <dgm:prSet custT="1"/>
      <dgm:spPr/>
      <dgm:t>
        <a:bodyPr/>
        <a:lstStyle/>
        <a:p>
          <a:r>
            <a:rPr lang="es-PY" sz="1200" b="1" dirty="0" smtClean="0">
              <a:solidFill>
                <a:srgbClr val="336699"/>
              </a:solidFill>
              <a:latin typeface="Verdana" pitchFamily="34" charset="0"/>
              <a:cs typeface="Times New Roman" pitchFamily="18" charset="0"/>
            </a:rPr>
            <a:t>USD 100 millones</a:t>
          </a:r>
          <a:r>
            <a:rPr lang="es-PY" sz="1200" dirty="0" smtClean="0">
              <a:solidFill>
                <a:srgbClr val="336699"/>
              </a:solidFill>
              <a:latin typeface="Verdana" pitchFamily="34" charset="0"/>
              <a:cs typeface="Times New Roman" pitchFamily="18" charset="0"/>
            </a:rPr>
            <a:t>.</a:t>
          </a:r>
          <a:endParaRPr lang="es-ES" sz="1200" dirty="0"/>
        </a:p>
      </dgm:t>
    </dgm:pt>
    <dgm:pt modelId="{518CAA89-2DF8-4BCB-B418-3BA36A657CF6}" type="parTrans" cxnId="{13EFA553-EBB5-406B-B54A-53F8F60E6538}">
      <dgm:prSet/>
      <dgm:spPr/>
      <dgm:t>
        <a:bodyPr/>
        <a:lstStyle/>
        <a:p>
          <a:endParaRPr lang="es-ES"/>
        </a:p>
      </dgm:t>
    </dgm:pt>
    <dgm:pt modelId="{D6A22EBB-58C1-4138-A77E-996D899C2C0E}" type="sibTrans" cxnId="{13EFA553-EBB5-406B-B54A-53F8F60E6538}">
      <dgm:prSet/>
      <dgm:spPr/>
      <dgm:t>
        <a:bodyPr/>
        <a:lstStyle/>
        <a:p>
          <a:endParaRPr lang="es-ES"/>
        </a:p>
      </dgm:t>
    </dgm:pt>
    <dgm:pt modelId="{0BE473DC-509F-45B6-8CCF-CF4F5C1C85AB}">
      <dgm:prSet phldrT="[Texto]" custT="1"/>
      <dgm:spPr/>
      <dgm:t>
        <a:bodyPr/>
        <a:lstStyle/>
        <a:p>
          <a:endParaRPr lang="es-ES" sz="1200" dirty="0">
            <a:solidFill>
              <a:srgbClr val="336699"/>
            </a:solidFill>
          </a:endParaRPr>
        </a:p>
      </dgm:t>
    </dgm:pt>
    <dgm:pt modelId="{B9C9DB2C-2A3A-438E-8825-3A379B9073B6}" type="parTrans" cxnId="{E7772DB1-37DF-4122-8364-4DAD12DC4F33}">
      <dgm:prSet/>
      <dgm:spPr/>
      <dgm:t>
        <a:bodyPr/>
        <a:lstStyle/>
        <a:p>
          <a:endParaRPr lang="es-ES"/>
        </a:p>
      </dgm:t>
    </dgm:pt>
    <dgm:pt modelId="{128D81D0-256E-4491-8D1B-B3F5676683BE}" type="sibTrans" cxnId="{E7772DB1-37DF-4122-8364-4DAD12DC4F33}">
      <dgm:prSet/>
      <dgm:spPr/>
      <dgm:t>
        <a:bodyPr/>
        <a:lstStyle/>
        <a:p>
          <a:endParaRPr lang="es-ES"/>
        </a:p>
      </dgm:t>
    </dgm:pt>
    <dgm:pt modelId="{CD9BF2DA-AA37-43D7-917D-936627335855}">
      <dgm:prSet phldrT="[Texto]" custT="1"/>
      <dgm:spPr/>
      <dgm:t>
        <a:bodyPr/>
        <a:lstStyle/>
        <a:p>
          <a:endParaRPr lang="es-ES" sz="1200" dirty="0">
            <a:solidFill>
              <a:srgbClr val="336699"/>
            </a:solidFill>
          </a:endParaRPr>
        </a:p>
      </dgm:t>
    </dgm:pt>
    <dgm:pt modelId="{14C9BD19-EC37-4569-9ABB-91350E886242}" type="parTrans" cxnId="{5326289D-274E-4E40-8AB5-33001AA4BBF9}">
      <dgm:prSet/>
      <dgm:spPr/>
      <dgm:t>
        <a:bodyPr/>
        <a:lstStyle/>
        <a:p>
          <a:endParaRPr lang="es-ES"/>
        </a:p>
      </dgm:t>
    </dgm:pt>
    <dgm:pt modelId="{7F0B40ED-5C9C-4D97-BCC1-C7C0183CE249}" type="sibTrans" cxnId="{5326289D-274E-4E40-8AB5-33001AA4BBF9}">
      <dgm:prSet/>
      <dgm:spPr/>
      <dgm:t>
        <a:bodyPr/>
        <a:lstStyle/>
        <a:p>
          <a:endParaRPr lang="es-ES"/>
        </a:p>
      </dgm:t>
    </dgm:pt>
    <dgm:pt modelId="{6870826D-0390-4A97-B46E-304F4D45421C}">
      <dgm:prSet phldrT="[Texto]" custT="1"/>
      <dgm:spPr/>
      <dgm:t>
        <a:bodyPr/>
        <a:lstStyle/>
        <a:p>
          <a:endParaRPr lang="es-ES" sz="1200" dirty="0">
            <a:solidFill>
              <a:srgbClr val="336699"/>
            </a:solidFill>
          </a:endParaRPr>
        </a:p>
      </dgm:t>
    </dgm:pt>
    <dgm:pt modelId="{2029FDB2-7FEB-49DD-8278-FA7B274F7155}" type="parTrans" cxnId="{55822CCF-2AC8-46AD-8266-F4E41312A9D0}">
      <dgm:prSet/>
      <dgm:spPr/>
      <dgm:t>
        <a:bodyPr/>
        <a:lstStyle/>
        <a:p>
          <a:endParaRPr lang="es-ES"/>
        </a:p>
      </dgm:t>
    </dgm:pt>
    <dgm:pt modelId="{FEB9208E-ED32-4555-B06F-F806A9A84C65}" type="sibTrans" cxnId="{55822CCF-2AC8-46AD-8266-F4E41312A9D0}">
      <dgm:prSet/>
      <dgm:spPr/>
      <dgm:t>
        <a:bodyPr/>
        <a:lstStyle/>
        <a:p>
          <a:endParaRPr lang="es-ES"/>
        </a:p>
      </dgm:t>
    </dgm:pt>
    <dgm:pt modelId="{23B9C146-F207-4F6C-97C6-0F0805B6F32B}">
      <dgm:prSet phldrT="[Texto]" custT="1"/>
      <dgm:spPr/>
      <dgm:t>
        <a:bodyPr/>
        <a:lstStyle/>
        <a:p>
          <a:endParaRPr lang="es-ES" sz="1200" dirty="0">
            <a:solidFill>
              <a:srgbClr val="336699"/>
            </a:solidFill>
          </a:endParaRPr>
        </a:p>
      </dgm:t>
    </dgm:pt>
    <dgm:pt modelId="{C80B600B-D613-4D4A-8FDF-E2F25B21F512}" type="parTrans" cxnId="{69764B89-D2B5-4DCE-9C2C-9C2488CAF22E}">
      <dgm:prSet/>
      <dgm:spPr/>
      <dgm:t>
        <a:bodyPr/>
        <a:lstStyle/>
        <a:p>
          <a:endParaRPr lang="es-ES"/>
        </a:p>
      </dgm:t>
    </dgm:pt>
    <dgm:pt modelId="{041BE4DF-31F2-4F1D-B21E-E939DD5C41DF}" type="sibTrans" cxnId="{69764B89-D2B5-4DCE-9C2C-9C2488CAF22E}">
      <dgm:prSet/>
      <dgm:spPr/>
      <dgm:t>
        <a:bodyPr/>
        <a:lstStyle/>
        <a:p>
          <a:endParaRPr lang="es-ES"/>
        </a:p>
      </dgm:t>
    </dgm:pt>
    <dgm:pt modelId="{C1F02D1C-E3F7-4546-985E-00695A952B3D}">
      <dgm:prSet phldrT="[Texto]" custT="1"/>
      <dgm:spPr/>
      <dgm:t>
        <a:bodyPr/>
        <a:lstStyle/>
        <a:p>
          <a:endParaRPr lang="es-ES" sz="1200" dirty="0">
            <a:solidFill>
              <a:srgbClr val="336699"/>
            </a:solidFill>
          </a:endParaRPr>
        </a:p>
      </dgm:t>
    </dgm:pt>
    <dgm:pt modelId="{F8529799-D47A-4E3E-9928-8D5046276384}" type="parTrans" cxnId="{5EB27FD4-F441-46BF-B57A-B12F21DE114D}">
      <dgm:prSet/>
      <dgm:spPr/>
      <dgm:t>
        <a:bodyPr/>
        <a:lstStyle/>
        <a:p>
          <a:endParaRPr lang="es-ES"/>
        </a:p>
      </dgm:t>
    </dgm:pt>
    <dgm:pt modelId="{E9666BE2-D34D-4B49-A487-304276DD56C4}" type="sibTrans" cxnId="{5EB27FD4-F441-46BF-B57A-B12F21DE114D}">
      <dgm:prSet/>
      <dgm:spPr/>
      <dgm:t>
        <a:bodyPr/>
        <a:lstStyle/>
        <a:p>
          <a:endParaRPr lang="es-ES"/>
        </a:p>
      </dgm:t>
    </dgm:pt>
    <dgm:pt modelId="{44F4E553-26C3-4CE8-A12C-CA2A3FE8BFD5}">
      <dgm:prSet phldrT="[Texto]" custT="1"/>
      <dgm:spPr/>
      <dgm:t>
        <a:bodyPr/>
        <a:lstStyle/>
        <a:p>
          <a:endParaRPr lang="es-ES" sz="1200" dirty="0">
            <a:solidFill>
              <a:srgbClr val="336699"/>
            </a:solidFill>
          </a:endParaRPr>
        </a:p>
      </dgm:t>
    </dgm:pt>
    <dgm:pt modelId="{709FB655-6247-4AB8-BA9D-F936E7724B37}" type="parTrans" cxnId="{D69384CD-CC9D-4F03-9E83-101B14F26245}">
      <dgm:prSet/>
      <dgm:spPr/>
      <dgm:t>
        <a:bodyPr/>
        <a:lstStyle/>
        <a:p>
          <a:endParaRPr lang="es-ES"/>
        </a:p>
      </dgm:t>
    </dgm:pt>
    <dgm:pt modelId="{D1F78EEF-9E2F-49DD-8747-FB5A45909890}" type="sibTrans" cxnId="{D69384CD-CC9D-4F03-9E83-101B14F26245}">
      <dgm:prSet/>
      <dgm:spPr/>
      <dgm:t>
        <a:bodyPr/>
        <a:lstStyle/>
        <a:p>
          <a:endParaRPr lang="es-ES"/>
        </a:p>
      </dgm:t>
    </dgm:pt>
    <dgm:pt modelId="{60CD6DD1-AFFC-4171-AAA3-59191201722B}">
      <dgm:prSet phldrT="[Texto]" custT="1"/>
      <dgm:spPr/>
      <dgm:t>
        <a:bodyPr/>
        <a:lstStyle/>
        <a:p>
          <a:endParaRPr lang="es-ES" sz="1200" b="1" dirty="0">
            <a:solidFill>
              <a:schemeClr val="tx1"/>
            </a:solidFill>
          </a:endParaRPr>
        </a:p>
      </dgm:t>
    </dgm:pt>
    <dgm:pt modelId="{82408D95-1470-4626-964C-2656D6E45E61}" type="parTrans" cxnId="{BC4B1ED3-2D15-449C-A622-C859EAFF7499}">
      <dgm:prSet/>
      <dgm:spPr/>
      <dgm:t>
        <a:bodyPr/>
        <a:lstStyle/>
        <a:p>
          <a:endParaRPr lang="es-ES"/>
        </a:p>
      </dgm:t>
    </dgm:pt>
    <dgm:pt modelId="{2F44B83C-9FCA-42DF-AFBA-4475EBC6ABB6}" type="sibTrans" cxnId="{BC4B1ED3-2D15-449C-A622-C859EAFF7499}">
      <dgm:prSet/>
      <dgm:spPr/>
      <dgm:t>
        <a:bodyPr/>
        <a:lstStyle/>
        <a:p>
          <a:endParaRPr lang="es-ES"/>
        </a:p>
      </dgm:t>
    </dgm:pt>
    <dgm:pt modelId="{86E67DB5-42A6-44CE-A156-148C3441FBE2}">
      <dgm:prSet phldrT="[Texto]" custT="1"/>
      <dgm:spPr/>
      <dgm:t>
        <a:bodyPr/>
        <a:lstStyle/>
        <a:p>
          <a:r>
            <a:rPr lang="es-MX" sz="1400" b="1" dirty="0" smtClean="0">
              <a:solidFill>
                <a:schemeClr val="tx1"/>
              </a:solidFill>
              <a:latin typeface="Verdana" pitchFamily="34" charset="0"/>
              <a:cs typeface="Times New Roman" pitchFamily="18" charset="0"/>
            </a:rPr>
            <a:t>TOTAL: </a:t>
          </a:r>
          <a:endParaRPr lang="es-ES" sz="1400" b="1" dirty="0">
            <a:solidFill>
              <a:schemeClr val="tx1"/>
            </a:solidFill>
          </a:endParaRPr>
        </a:p>
      </dgm:t>
    </dgm:pt>
    <dgm:pt modelId="{DF3BDDB5-E90F-4B45-B81C-55794B950364}" type="parTrans" cxnId="{7DA0A882-8D81-44E3-90FF-0CAE818B42FC}">
      <dgm:prSet/>
      <dgm:spPr/>
      <dgm:t>
        <a:bodyPr/>
        <a:lstStyle/>
        <a:p>
          <a:endParaRPr lang="es-ES"/>
        </a:p>
      </dgm:t>
    </dgm:pt>
    <dgm:pt modelId="{F8E35412-3030-48F1-B179-311226555DC9}" type="sibTrans" cxnId="{7DA0A882-8D81-44E3-90FF-0CAE818B42FC}">
      <dgm:prSet/>
      <dgm:spPr/>
      <dgm:t>
        <a:bodyPr/>
        <a:lstStyle/>
        <a:p>
          <a:endParaRPr lang="es-ES"/>
        </a:p>
      </dgm:t>
    </dgm:pt>
    <dgm:pt modelId="{7B05B459-495C-4C12-8CE5-31784DFA0A81}">
      <dgm:prSet phldrT="[Texto]" custT="1"/>
      <dgm:spPr/>
      <dgm:t>
        <a:bodyPr/>
        <a:lstStyle/>
        <a:p>
          <a:endParaRPr lang="es-ES" sz="1200" dirty="0">
            <a:solidFill>
              <a:srgbClr val="C00000"/>
            </a:solidFill>
          </a:endParaRPr>
        </a:p>
      </dgm:t>
    </dgm:pt>
    <dgm:pt modelId="{1CF0F6AE-370C-48B0-AAED-FFF75C529959}" type="parTrans" cxnId="{01DC0D96-B1D8-4D5C-B29F-821343E7038F}">
      <dgm:prSet/>
      <dgm:spPr/>
      <dgm:t>
        <a:bodyPr/>
        <a:lstStyle/>
        <a:p>
          <a:endParaRPr lang="es-ES"/>
        </a:p>
      </dgm:t>
    </dgm:pt>
    <dgm:pt modelId="{BA6753DC-957C-4D0A-BCB7-3DD1050BD349}" type="sibTrans" cxnId="{01DC0D96-B1D8-4D5C-B29F-821343E7038F}">
      <dgm:prSet/>
      <dgm:spPr/>
      <dgm:t>
        <a:bodyPr/>
        <a:lstStyle/>
        <a:p>
          <a:endParaRPr lang="es-ES"/>
        </a:p>
      </dgm:t>
    </dgm:pt>
    <dgm:pt modelId="{7FBB79BC-A14D-4CC8-A7B0-20A2EE764AA4}">
      <dgm:prSet phldrT="[Texto]" custT="1"/>
      <dgm:spPr/>
      <dgm:t>
        <a:bodyPr/>
        <a:lstStyle/>
        <a:p>
          <a:endParaRPr lang="es-ES" sz="1200" b="1" dirty="0">
            <a:solidFill>
              <a:srgbClr val="336699"/>
            </a:solidFill>
          </a:endParaRPr>
        </a:p>
      </dgm:t>
    </dgm:pt>
    <dgm:pt modelId="{816747CE-52B2-4882-AEF7-2E443CE4E265}" type="parTrans" cxnId="{CE44F4F0-25C3-4226-882E-E0A2385F2042}">
      <dgm:prSet/>
      <dgm:spPr/>
      <dgm:t>
        <a:bodyPr/>
        <a:lstStyle/>
        <a:p>
          <a:endParaRPr lang="es-ES"/>
        </a:p>
      </dgm:t>
    </dgm:pt>
    <dgm:pt modelId="{D717A658-4145-462E-A30D-CED28171D341}" type="sibTrans" cxnId="{CE44F4F0-25C3-4226-882E-E0A2385F2042}">
      <dgm:prSet/>
      <dgm:spPr/>
      <dgm:t>
        <a:bodyPr/>
        <a:lstStyle/>
        <a:p>
          <a:endParaRPr lang="es-ES"/>
        </a:p>
      </dgm:t>
    </dgm:pt>
    <dgm:pt modelId="{2F0021E9-D9E1-446C-A3B1-4569EC92C291}">
      <dgm:prSet phldrT="[Texto]" custT="1"/>
      <dgm:spPr/>
      <dgm:t>
        <a:bodyPr/>
        <a:lstStyle/>
        <a:p>
          <a:endParaRPr lang="es-ES" sz="1200" dirty="0">
            <a:solidFill>
              <a:srgbClr val="336699"/>
            </a:solidFill>
          </a:endParaRPr>
        </a:p>
      </dgm:t>
    </dgm:pt>
    <dgm:pt modelId="{CBD7EA4D-5A5E-419B-A290-50FF2467DFF2}" type="parTrans" cxnId="{3FB7EAD5-838C-408D-AF38-07625B1DB1EA}">
      <dgm:prSet/>
      <dgm:spPr/>
      <dgm:t>
        <a:bodyPr/>
        <a:lstStyle/>
        <a:p>
          <a:endParaRPr lang="es-ES"/>
        </a:p>
      </dgm:t>
    </dgm:pt>
    <dgm:pt modelId="{9C798355-1A65-4A11-B020-657C3BEB26BD}" type="sibTrans" cxnId="{3FB7EAD5-838C-408D-AF38-07625B1DB1EA}">
      <dgm:prSet/>
      <dgm:spPr/>
      <dgm:t>
        <a:bodyPr/>
        <a:lstStyle/>
        <a:p>
          <a:endParaRPr lang="es-ES"/>
        </a:p>
      </dgm:t>
    </dgm:pt>
    <dgm:pt modelId="{7778B8BE-C2D8-4D7C-B7DB-DE190CA26332}">
      <dgm:prSet phldrT="[Texto]" custT="1"/>
      <dgm:spPr/>
      <dgm:t>
        <a:bodyPr/>
        <a:lstStyle/>
        <a:p>
          <a:endParaRPr lang="es-ES" sz="1200" dirty="0">
            <a:solidFill>
              <a:srgbClr val="336699"/>
            </a:solidFill>
          </a:endParaRPr>
        </a:p>
      </dgm:t>
    </dgm:pt>
    <dgm:pt modelId="{E901661A-9C80-46C6-8348-60F4B3FF68A3}" type="parTrans" cxnId="{FA740163-ADA1-4395-8C33-A789D991C08E}">
      <dgm:prSet/>
      <dgm:spPr/>
      <dgm:t>
        <a:bodyPr/>
        <a:lstStyle/>
        <a:p>
          <a:endParaRPr lang="es-ES"/>
        </a:p>
      </dgm:t>
    </dgm:pt>
    <dgm:pt modelId="{6B27C467-52E8-4A89-A518-352A1A04F602}" type="sibTrans" cxnId="{FA740163-ADA1-4395-8C33-A789D991C08E}">
      <dgm:prSet/>
      <dgm:spPr/>
      <dgm:t>
        <a:bodyPr/>
        <a:lstStyle/>
        <a:p>
          <a:endParaRPr lang="es-ES"/>
        </a:p>
      </dgm:t>
    </dgm:pt>
    <dgm:pt modelId="{EB9C9DA9-69A6-4EAE-BD44-8211C617BC63}">
      <dgm:prSet phldrT="[Texto]" custT="1"/>
      <dgm:spPr/>
      <dgm:t>
        <a:bodyPr/>
        <a:lstStyle/>
        <a:p>
          <a:endParaRPr lang="es-ES" sz="1200" dirty="0">
            <a:solidFill>
              <a:srgbClr val="336699"/>
            </a:solidFill>
          </a:endParaRPr>
        </a:p>
      </dgm:t>
    </dgm:pt>
    <dgm:pt modelId="{C51795DB-2D95-4D68-AADC-6DBFDE4EF466}" type="parTrans" cxnId="{E1C97D12-44AE-485A-959E-50AE3AD67CB2}">
      <dgm:prSet/>
      <dgm:spPr/>
      <dgm:t>
        <a:bodyPr/>
        <a:lstStyle/>
        <a:p>
          <a:endParaRPr lang="es-ES"/>
        </a:p>
      </dgm:t>
    </dgm:pt>
    <dgm:pt modelId="{4F2033F1-F2D9-4B32-B35E-9D283F8ADD78}" type="sibTrans" cxnId="{E1C97D12-44AE-485A-959E-50AE3AD67CB2}">
      <dgm:prSet/>
      <dgm:spPr/>
      <dgm:t>
        <a:bodyPr/>
        <a:lstStyle/>
        <a:p>
          <a:endParaRPr lang="es-ES"/>
        </a:p>
      </dgm:t>
    </dgm:pt>
    <dgm:pt modelId="{412FAD5B-1E89-4AA1-AE8B-184BBC83C573}">
      <dgm:prSet phldrT="[Texto]" custT="1"/>
      <dgm:spPr/>
      <dgm:t>
        <a:bodyPr/>
        <a:lstStyle/>
        <a:p>
          <a:r>
            <a:rPr lang="es-MX" sz="1400" b="1" dirty="0" smtClean="0">
              <a:solidFill>
                <a:schemeClr val="tx1"/>
              </a:solidFill>
              <a:latin typeface="Verdana" pitchFamily="34" charset="0"/>
              <a:cs typeface="Times New Roman" pitchFamily="18" charset="0"/>
            </a:rPr>
            <a:t>TOTAL: </a:t>
          </a:r>
          <a:endParaRPr lang="es-ES" sz="1400" dirty="0">
            <a:solidFill>
              <a:schemeClr val="tx1"/>
            </a:solidFill>
          </a:endParaRPr>
        </a:p>
      </dgm:t>
    </dgm:pt>
    <dgm:pt modelId="{413A4948-C18F-4D96-A196-C4F796D66933}" type="parTrans" cxnId="{113DBC52-CABD-4BE7-ABAC-C37899AF429A}">
      <dgm:prSet/>
      <dgm:spPr/>
      <dgm:t>
        <a:bodyPr/>
        <a:lstStyle/>
        <a:p>
          <a:endParaRPr lang="es-ES"/>
        </a:p>
      </dgm:t>
    </dgm:pt>
    <dgm:pt modelId="{8233958E-DE5C-4195-96D7-BB2229389EAA}" type="sibTrans" cxnId="{113DBC52-CABD-4BE7-ABAC-C37899AF429A}">
      <dgm:prSet/>
      <dgm:spPr/>
      <dgm:t>
        <a:bodyPr/>
        <a:lstStyle/>
        <a:p>
          <a:endParaRPr lang="es-ES"/>
        </a:p>
      </dgm:t>
    </dgm:pt>
    <dgm:pt modelId="{3FEEF8E8-7655-4E1F-B3FA-B2C765D965E3}">
      <dgm:prSet phldrT="[Texto]" custT="1"/>
      <dgm:spPr/>
      <dgm:t>
        <a:bodyPr/>
        <a:lstStyle/>
        <a:p>
          <a:endParaRPr lang="es-ES" sz="1200" dirty="0">
            <a:solidFill>
              <a:srgbClr val="336699"/>
            </a:solidFill>
          </a:endParaRPr>
        </a:p>
      </dgm:t>
    </dgm:pt>
    <dgm:pt modelId="{93D29811-BAA6-4715-B086-6703003FE6BA}" type="parTrans" cxnId="{1C955E4C-0BBB-49EF-8682-384D1BFB1A69}">
      <dgm:prSet/>
      <dgm:spPr/>
      <dgm:t>
        <a:bodyPr/>
        <a:lstStyle/>
        <a:p>
          <a:endParaRPr lang="es-ES"/>
        </a:p>
      </dgm:t>
    </dgm:pt>
    <dgm:pt modelId="{F70BC303-AFCB-4042-9D47-4D409DBDC4EE}" type="sibTrans" cxnId="{1C955E4C-0BBB-49EF-8682-384D1BFB1A69}">
      <dgm:prSet/>
      <dgm:spPr/>
      <dgm:t>
        <a:bodyPr/>
        <a:lstStyle/>
        <a:p>
          <a:endParaRPr lang="es-ES"/>
        </a:p>
      </dgm:t>
    </dgm:pt>
    <dgm:pt modelId="{5ED9B5B7-5C4B-48DB-8CF8-A4EADDF54C07}">
      <dgm:prSet phldrT="[Texto]" custT="1"/>
      <dgm:spPr/>
      <dgm:t>
        <a:bodyPr/>
        <a:lstStyle/>
        <a:p>
          <a:endParaRPr lang="es-ES" sz="1200" dirty="0">
            <a:solidFill>
              <a:srgbClr val="336699"/>
            </a:solidFill>
          </a:endParaRPr>
        </a:p>
      </dgm:t>
    </dgm:pt>
    <dgm:pt modelId="{49371404-4186-4C17-9F2F-80FBF2232782}" type="parTrans" cxnId="{1BBE963B-7685-4B07-95FA-63769592CF58}">
      <dgm:prSet/>
      <dgm:spPr/>
      <dgm:t>
        <a:bodyPr/>
        <a:lstStyle/>
        <a:p>
          <a:endParaRPr lang="es-ES"/>
        </a:p>
      </dgm:t>
    </dgm:pt>
    <dgm:pt modelId="{CFDE5469-D7B4-4588-930E-FBA11B699465}" type="sibTrans" cxnId="{1BBE963B-7685-4B07-95FA-63769592CF58}">
      <dgm:prSet/>
      <dgm:spPr/>
      <dgm:t>
        <a:bodyPr/>
        <a:lstStyle/>
        <a:p>
          <a:endParaRPr lang="es-ES"/>
        </a:p>
      </dgm:t>
    </dgm:pt>
    <dgm:pt modelId="{081929E5-5D48-45B3-B0E0-8525743AC754}">
      <dgm:prSet custT="1"/>
      <dgm:spPr/>
      <dgm:t>
        <a:bodyPr/>
        <a:lstStyle/>
        <a:p>
          <a:r>
            <a:rPr lang="es-PY" sz="1100" b="1" dirty="0" smtClean="0">
              <a:solidFill>
                <a:srgbClr val="C00000"/>
              </a:solidFill>
              <a:latin typeface="Verdana" pitchFamily="34" charset="0"/>
              <a:cs typeface="Times New Roman" pitchFamily="18" charset="0"/>
            </a:rPr>
            <a:t>USD 323 millones</a:t>
          </a:r>
          <a:r>
            <a:rPr lang="es-PY" sz="1100" dirty="0" smtClean="0">
              <a:solidFill>
                <a:srgbClr val="C00000"/>
              </a:solidFill>
              <a:latin typeface="Verdana" pitchFamily="34" charset="0"/>
              <a:cs typeface="Times New Roman" pitchFamily="18" charset="0"/>
            </a:rPr>
            <a:t>.</a:t>
          </a:r>
          <a:endParaRPr lang="es-ES" sz="1100" dirty="0">
            <a:solidFill>
              <a:srgbClr val="C00000"/>
            </a:solidFill>
          </a:endParaRPr>
        </a:p>
      </dgm:t>
    </dgm:pt>
    <dgm:pt modelId="{30DF8A1B-8ECA-4CA2-A112-E55F3B24A96E}" type="parTrans" cxnId="{AE33FD03-3136-442F-8F4D-3A01B0D7378E}">
      <dgm:prSet/>
      <dgm:spPr/>
      <dgm:t>
        <a:bodyPr/>
        <a:lstStyle/>
        <a:p>
          <a:endParaRPr lang="es-ES"/>
        </a:p>
      </dgm:t>
    </dgm:pt>
    <dgm:pt modelId="{EF80A3D6-E05E-4940-8E3A-20C201151489}" type="sibTrans" cxnId="{AE33FD03-3136-442F-8F4D-3A01B0D7378E}">
      <dgm:prSet/>
      <dgm:spPr/>
      <dgm:t>
        <a:bodyPr/>
        <a:lstStyle/>
        <a:p>
          <a:endParaRPr lang="es-ES"/>
        </a:p>
      </dgm:t>
    </dgm:pt>
    <dgm:pt modelId="{54DF1895-285A-4F02-841B-CFE18E7851A6}">
      <dgm:prSet phldrT="[Texto]" custT="1"/>
      <dgm:spPr/>
      <dgm:t>
        <a:bodyPr/>
        <a:lstStyle/>
        <a:p>
          <a:endParaRPr lang="es-ES" sz="1200" dirty="0">
            <a:solidFill>
              <a:srgbClr val="336699"/>
            </a:solidFill>
          </a:endParaRPr>
        </a:p>
      </dgm:t>
    </dgm:pt>
    <dgm:pt modelId="{18CFF193-7910-4002-B205-EAA45AB7147D}" type="parTrans" cxnId="{BE17C048-CFC7-441E-81E4-2E4CB1E1A10A}">
      <dgm:prSet/>
      <dgm:spPr/>
      <dgm:t>
        <a:bodyPr/>
        <a:lstStyle/>
        <a:p>
          <a:endParaRPr lang="es-ES"/>
        </a:p>
      </dgm:t>
    </dgm:pt>
    <dgm:pt modelId="{25365AE5-DC61-4639-9C18-A19991D1CB8E}" type="sibTrans" cxnId="{BE17C048-CFC7-441E-81E4-2E4CB1E1A10A}">
      <dgm:prSet/>
      <dgm:spPr/>
      <dgm:t>
        <a:bodyPr/>
        <a:lstStyle/>
        <a:p>
          <a:endParaRPr lang="es-ES"/>
        </a:p>
      </dgm:t>
    </dgm:pt>
    <dgm:pt modelId="{08108786-019D-4603-8D97-DBC494F6D622}">
      <dgm:prSet phldrT="[Texto]" custT="1"/>
      <dgm:spPr/>
      <dgm:t>
        <a:bodyPr/>
        <a:lstStyle/>
        <a:p>
          <a:endParaRPr lang="es-ES" sz="1200" dirty="0">
            <a:solidFill>
              <a:srgbClr val="336699"/>
            </a:solidFill>
          </a:endParaRPr>
        </a:p>
      </dgm:t>
    </dgm:pt>
    <dgm:pt modelId="{F155BC94-E097-4541-AF94-BAC6905081A6}" type="parTrans" cxnId="{937E468F-AFFF-4840-8B8E-E8BA71AF1BA7}">
      <dgm:prSet/>
      <dgm:spPr/>
      <dgm:t>
        <a:bodyPr/>
        <a:lstStyle/>
        <a:p>
          <a:endParaRPr lang="es-ES"/>
        </a:p>
      </dgm:t>
    </dgm:pt>
    <dgm:pt modelId="{4050E380-6756-421E-99D8-22FC8D71343E}" type="sibTrans" cxnId="{937E468F-AFFF-4840-8B8E-E8BA71AF1BA7}">
      <dgm:prSet/>
      <dgm:spPr/>
      <dgm:t>
        <a:bodyPr/>
        <a:lstStyle/>
        <a:p>
          <a:endParaRPr lang="es-ES"/>
        </a:p>
      </dgm:t>
    </dgm:pt>
    <dgm:pt modelId="{76B99A04-0104-4D9D-B05A-87D6CF287836}">
      <dgm:prSet phldrT="[Texto]" custT="1"/>
      <dgm:spPr/>
      <dgm:t>
        <a:bodyPr/>
        <a:lstStyle/>
        <a:p>
          <a:endParaRPr lang="es-ES" sz="1200" dirty="0">
            <a:solidFill>
              <a:srgbClr val="336699"/>
            </a:solidFill>
          </a:endParaRPr>
        </a:p>
      </dgm:t>
    </dgm:pt>
    <dgm:pt modelId="{6E1E9780-EB83-404C-A3CB-5CC2A4513A24}" type="parTrans" cxnId="{BA3C8609-57D1-4036-9A63-8178E5146E0F}">
      <dgm:prSet/>
      <dgm:spPr/>
      <dgm:t>
        <a:bodyPr/>
        <a:lstStyle/>
        <a:p>
          <a:endParaRPr lang="es-ES"/>
        </a:p>
      </dgm:t>
    </dgm:pt>
    <dgm:pt modelId="{81C28852-ABF5-4136-AD17-F6E1DFC504B2}" type="sibTrans" cxnId="{BA3C8609-57D1-4036-9A63-8178E5146E0F}">
      <dgm:prSet/>
      <dgm:spPr/>
      <dgm:t>
        <a:bodyPr/>
        <a:lstStyle/>
        <a:p>
          <a:endParaRPr lang="es-ES"/>
        </a:p>
      </dgm:t>
    </dgm:pt>
    <dgm:pt modelId="{CDE0BE0D-970C-44B0-A232-D7807955F969}">
      <dgm:prSet custT="1"/>
      <dgm:spPr/>
      <dgm:t>
        <a:bodyPr/>
        <a:lstStyle/>
        <a:p>
          <a:r>
            <a:rPr lang="es-MX" sz="1400" b="1" dirty="0" smtClean="0">
              <a:solidFill>
                <a:schemeClr val="tx1"/>
              </a:solidFill>
              <a:latin typeface="Verdana" pitchFamily="34" charset="0"/>
              <a:cs typeface="Times New Roman" pitchFamily="18" charset="0"/>
            </a:rPr>
            <a:t>TOTAL:</a:t>
          </a:r>
          <a:endParaRPr lang="es-ES" sz="1400" b="1" dirty="0">
            <a:solidFill>
              <a:schemeClr val="tx1"/>
            </a:solidFill>
            <a:latin typeface="Verdana" pitchFamily="34" charset="0"/>
            <a:cs typeface="Times New Roman" pitchFamily="18" charset="0"/>
          </a:endParaRPr>
        </a:p>
      </dgm:t>
    </dgm:pt>
    <dgm:pt modelId="{265CC525-9996-4B7F-BFE1-1644A42A3ABB}" type="parTrans" cxnId="{3E642475-3E71-4D8A-B606-9B231C632ACA}">
      <dgm:prSet/>
      <dgm:spPr/>
      <dgm:t>
        <a:bodyPr/>
        <a:lstStyle/>
        <a:p>
          <a:endParaRPr lang="es-ES"/>
        </a:p>
      </dgm:t>
    </dgm:pt>
    <dgm:pt modelId="{CB7B6A0B-C5F0-4EC2-9E67-1A2977132A65}" type="sibTrans" cxnId="{3E642475-3E71-4D8A-B606-9B231C632ACA}">
      <dgm:prSet/>
      <dgm:spPr/>
      <dgm:t>
        <a:bodyPr/>
        <a:lstStyle/>
        <a:p>
          <a:endParaRPr lang="es-ES"/>
        </a:p>
      </dgm:t>
    </dgm:pt>
    <dgm:pt modelId="{7C92BD40-21E1-48B5-93C8-12CE15EE32F8}">
      <dgm:prSet custT="1"/>
      <dgm:spPr/>
      <dgm:t>
        <a:bodyPr/>
        <a:lstStyle/>
        <a:p>
          <a:endParaRPr lang="es-ES" sz="1200" dirty="0"/>
        </a:p>
      </dgm:t>
    </dgm:pt>
    <dgm:pt modelId="{D6901B0E-E0F5-4311-890E-90ECDBDFD40C}" type="parTrans" cxnId="{734245FA-23CD-4383-9FE9-200669E54692}">
      <dgm:prSet/>
      <dgm:spPr/>
      <dgm:t>
        <a:bodyPr/>
        <a:lstStyle/>
        <a:p>
          <a:endParaRPr lang="es-ES"/>
        </a:p>
      </dgm:t>
    </dgm:pt>
    <dgm:pt modelId="{90AADD45-4182-4B2D-8D51-B56066D9818A}" type="sibTrans" cxnId="{734245FA-23CD-4383-9FE9-200669E54692}">
      <dgm:prSet/>
      <dgm:spPr/>
      <dgm:t>
        <a:bodyPr/>
        <a:lstStyle/>
        <a:p>
          <a:endParaRPr lang="es-ES"/>
        </a:p>
      </dgm:t>
    </dgm:pt>
    <dgm:pt modelId="{CEEE1450-31A6-4C6C-827C-FBD924E21B7B}">
      <dgm:prSet custT="1"/>
      <dgm:spPr/>
      <dgm:t>
        <a:bodyPr/>
        <a:lstStyle/>
        <a:p>
          <a:endParaRPr lang="es-ES" sz="1100" b="1" dirty="0">
            <a:solidFill>
              <a:srgbClr val="336699"/>
            </a:solidFill>
          </a:endParaRPr>
        </a:p>
      </dgm:t>
    </dgm:pt>
    <dgm:pt modelId="{C8C3A29B-04FD-44B3-A9A2-AA788348C8DA}" type="parTrans" cxnId="{6CF9BC65-E799-4F20-AE37-9C2C7A518833}">
      <dgm:prSet/>
      <dgm:spPr/>
      <dgm:t>
        <a:bodyPr/>
        <a:lstStyle/>
        <a:p>
          <a:endParaRPr lang="es-ES"/>
        </a:p>
      </dgm:t>
    </dgm:pt>
    <dgm:pt modelId="{4429D655-CD43-4372-B6FD-E4125EF6E8AC}" type="sibTrans" cxnId="{6CF9BC65-E799-4F20-AE37-9C2C7A518833}">
      <dgm:prSet/>
      <dgm:spPr/>
      <dgm:t>
        <a:bodyPr/>
        <a:lstStyle/>
        <a:p>
          <a:endParaRPr lang="es-ES"/>
        </a:p>
      </dgm:t>
    </dgm:pt>
    <dgm:pt modelId="{9B36E025-5271-4BCD-816A-0BC69451AF0A}">
      <dgm:prSet custT="1"/>
      <dgm:spPr/>
      <dgm:t>
        <a:bodyPr/>
        <a:lstStyle/>
        <a:p>
          <a:r>
            <a:rPr lang="es-PY" sz="400" dirty="0" smtClean="0">
              <a:solidFill>
                <a:srgbClr val="336699"/>
              </a:solidFill>
              <a:latin typeface="Verdana" pitchFamily="34" charset="0"/>
              <a:cs typeface="Times New Roman" pitchFamily="18" charset="0"/>
            </a:rPr>
            <a:t>  </a:t>
          </a:r>
          <a:endParaRPr lang="es-ES" sz="700" dirty="0"/>
        </a:p>
      </dgm:t>
    </dgm:pt>
    <dgm:pt modelId="{01A68132-08A4-4742-9A05-1F9A871F3123}" type="parTrans" cxnId="{54C66FBC-EB80-4EF1-9F67-14D4803F2436}">
      <dgm:prSet/>
      <dgm:spPr/>
      <dgm:t>
        <a:bodyPr/>
        <a:lstStyle/>
        <a:p>
          <a:endParaRPr lang="es-ES"/>
        </a:p>
      </dgm:t>
    </dgm:pt>
    <dgm:pt modelId="{131AE887-FFBA-4E2E-9361-4F9E5254D967}" type="sibTrans" cxnId="{54C66FBC-EB80-4EF1-9F67-14D4803F2436}">
      <dgm:prSet/>
      <dgm:spPr/>
      <dgm:t>
        <a:bodyPr/>
        <a:lstStyle/>
        <a:p>
          <a:endParaRPr lang="es-ES"/>
        </a:p>
      </dgm:t>
    </dgm:pt>
    <dgm:pt modelId="{59A6AF0A-EDD5-498C-A7D3-74AB27AB92DA}">
      <dgm:prSet phldrT="[Texto]" custT="1"/>
      <dgm:spPr/>
      <dgm:t>
        <a:bodyPr/>
        <a:lstStyle/>
        <a:p>
          <a:r>
            <a:rPr lang="es-MX" sz="1100" b="1" dirty="0" smtClean="0">
              <a:solidFill>
                <a:srgbClr val="C00000"/>
              </a:solidFill>
              <a:latin typeface="Verdana" pitchFamily="34" charset="0"/>
              <a:cs typeface="Times New Roman" pitchFamily="18" charset="0"/>
            </a:rPr>
            <a:t>USD 297,3 millones </a:t>
          </a:r>
          <a:endParaRPr lang="es-ES" sz="1100" b="1" dirty="0">
            <a:solidFill>
              <a:srgbClr val="C00000"/>
            </a:solidFill>
            <a:latin typeface="Verdana" pitchFamily="34" charset="0"/>
            <a:cs typeface="Times New Roman" pitchFamily="18" charset="0"/>
          </a:endParaRPr>
        </a:p>
      </dgm:t>
    </dgm:pt>
    <dgm:pt modelId="{F78CD483-C5A6-4CCA-B406-76E411D69B28}" type="parTrans" cxnId="{5AE7DF7F-9130-43F5-8CDD-09E8CD520497}">
      <dgm:prSet/>
      <dgm:spPr/>
      <dgm:t>
        <a:bodyPr/>
        <a:lstStyle/>
        <a:p>
          <a:endParaRPr lang="es-ES"/>
        </a:p>
      </dgm:t>
    </dgm:pt>
    <dgm:pt modelId="{727EBC5C-97F4-42ED-8A8F-F1DAEE28AAE6}" type="sibTrans" cxnId="{5AE7DF7F-9130-43F5-8CDD-09E8CD520497}">
      <dgm:prSet/>
      <dgm:spPr/>
      <dgm:t>
        <a:bodyPr/>
        <a:lstStyle/>
        <a:p>
          <a:endParaRPr lang="es-ES"/>
        </a:p>
      </dgm:t>
    </dgm:pt>
    <dgm:pt modelId="{731BD72A-E995-4F7B-AB0F-EF184D6E27DD}">
      <dgm:prSet custT="1"/>
      <dgm:spPr/>
      <dgm:t>
        <a:bodyPr/>
        <a:lstStyle/>
        <a:p>
          <a:r>
            <a:rPr lang="es-MX" sz="1100" b="1" dirty="0" smtClean="0">
              <a:solidFill>
                <a:srgbClr val="C00000"/>
              </a:solidFill>
              <a:latin typeface="Verdana" pitchFamily="34" charset="0"/>
              <a:cs typeface="Times New Roman" pitchFamily="18" charset="0"/>
            </a:rPr>
            <a:t>USD 300 millones</a:t>
          </a:r>
          <a:endParaRPr lang="es-ES" sz="1100" b="1" dirty="0">
            <a:solidFill>
              <a:srgbClr val="C00000"/>
            </a:solidFill>
            <a:latin typeface="Verdana" pitchFamily="34" charset="0"/>
            <a:cs typeface="Times New Roman" pitchFamily="18" charset="0"/>
          </a:endParaRPr>
        </a:p>
      </dgm:t>
    </dgm:pt>
    <dgm:pt modelId="{31DE9A0B-E038-4717-9888-D7BF8B01F5B6}" type="parTrans" cxnId="{66E5648A-7899-42B2-A779-B31E7B9CD497}">
      <dgm:prSet/>
      <dgm:spPr/>
      <dgm:t>
        <a:bodyPr/>
        <a:lstStyle/>
        <a:p>
          <a:endParaRPr lang="es-ES"/>
        </a:p>
      </dgm:t>
    </dgm:pt>
    <dgm:pt modelId="{DDAA72C3-74F1-4A52-B552-41EE97B6BAB5}" type="sibTrans" cxnId="{66E5648A-7899-42B2-A779-B31E7B9CD497}">
      <dgm:prSet/>
      <dgm:spPr/>
      <dgm:t>
        <a:bodyPr/>
        <a:lstStyle/>
        <a:p>
          <a:endParaRPr lang="es-ES"/>
        </a:p>
      </dgm:t>
    </dgm:pt>
    <dgm:pt modelId="{958D36E7-EE5F-4DC9-B6D0-D50D8A0667F9}">
      <dgm:prSet phldrT="[Texto]" custT="1"/>
      <dgm:spPr/>
      <dgm:t>
        <a:bodyPr/>
        <a:lstStyle/>
        <a:p>
          <a:endParaRPr lang="es-ES" sz="1200" dirty="0">
            <a:solidFill>
              <a:srgbClr val="336699"/>
            </a:solidFill>
          </a:endParaRPr>
        </a:p>
      </dgm:t>
    </dgm:pt>
    <dgm:pt modelId="{69FCC7C4-E7FE-4152-B9EA-59B1571E392D}" type="parTrans" cxnId="{2141F5C6-FA3F-47F7-A62A-C34084C4E5AD}">
      <dgm:prSet/>
      <dgm:spPr/>
      <dgm:t>
        <a:bodyPr/>
        <a:lstStyle/>
        <a:p>
          <a:endParaRPr lang="es-ES"/>
        </a:p>
      </dgm:t>
    </dgm:pt>
    <dgm:pt modelId="{796EA3CF-AFFD-4EE3-94CF-C23979C502B0}" type="sibTrans" cxnId="{2141F5C6-FA3F-47F7-A62A-C34084C4E5AD}">
      <dgm:prSet/>
      <dgm:spPr/>
      <dgm:t>
        <a:bodyPr/>
        <a:lstStyle/>
        <a:p>
          <a:endParaRPr lang="es-ES"/>
        </a:p>
      </dgm:t>
    </dgm:pt>
    <dgm:pt modelId="{1FE3F982-B4FE-4165-AA63-6C25554C6A60}">
      <dgm:prSet phldrT="[Texto]" custT="1"/>
      <dgm:spPr/>
      <dgm:t>
        <a:bodyPr/>
        <a:lstStyle/>
        <a:p>
          <a:endParaRPr lang="es-ES" sz="1200" dirty="0">
            <a:solidFill>
              <a:srgbClr val="336699"/>
            </a:solidFill>
          </a:endParaRPr>
        </a:p>
      </dgm:t>
    </dgm:pt>
    <dgm:pt modelId="{04EC0A1B-DC5A-45B4-A937-61C783B1CA48}" type="parTrans" cxnId="{B1796BF3-0FB7-4989-8289-87B7FD7894E1}">
      <dgm:prSet/>
      <dgm:spPr/>
      <dgm:t>
        <a:bodyPr/>
        <a:lstStyle/>
        <a:p>
          <a:endParaRPr lang="es-ES"/>
        </a:p>
      </dgm:t>
    </dgm:pt>
    <dgm:pt modelId="{CE4F4515-1802-4293-8909-448345EF45A1}" type="sibTrans" cxnId="{B1796BF3-0FB7-4989-8289-87B7FD7894E1}">
      <dgm:prSet/>
      <dgm:spPr/>
      <dgm:t>
        <a:bodyPr/>
        <a:lstStyle/>
        <a:p>
          <a:endParaRPr lang="es-ES"/>
        </a:p>
      </dgm:t>
    </dgm:pt>
    <dgm:pt modelId="{F087F475-A8E9-4768-8F6A-856CC8CBB4EA}">
      <dgm:prSet phldrT="[Texto]" custT="1"/>
      <dgm:spPr/>
      <dgm:t>
        <a:bodyPr/>
        <a:lstStyle/>
        <a:p>
          <a:r>
            <a:rPr lang="es-PY" sz="1200" b="1" dirty="0" smtClean="0">
              <a:solidFill>
                <a:srgbClr val="336699"/>
              </a:solidFill>
              <a:latin typeface="Verdana" pitchFamily="34" charset="0"/>
              <a:cs typeface="Times New Roman" pitchFamily="18" charset="0"/>
            </a:rPr>
            <a:t>USD 16 millones.</a:t>
          </a:r>
          <a:endParaRPr lang="es-ES" sz="1200" dirty="0">
            <a:solidFill>
              <a:srgbClr val="336699"/>
            </a:solidFill>
          </a:endParaRPr>
        </a:p>
      </dgm:t>
    </dgm:pt>
    <dgm:pt modelId="{DF1E7E8E-F15F-4E05-82E7-686A87E8554E}" type="parTrans" cxnId="{2066E881-00AC-4004-8BDB-F64EB1232544}">
      <dgm:prSet/>
      <dgm:spPr/>
      <dgm:t>
        <a:bodyPr/>
        <a:lstStyle/>
        <a:p>
          <a:endParaRPr lang="es-ES"/>
        </a:p>
      </dgm:t>
    </dgm:pt>
    <dgm:pt modelId="{893CA4AD-7E03-470C-9233-62BBDABB421E}" type="sibTrans" cxnId="{2066E881-00AC-4004-8BDB-F64EB1232544}">
      <dgm:prSet/>
      <dgm:spPr/>
      <dgm:t>
        <a:bodyPr/>
        <a:lstStyle/>
        <a:p>
          <a:endParaRPr lang="es-ES"/>
        </a:p>
      </dgm:t>
    </dgm:pt>
    <dgm:pt modelId="{AA792A19-7A96-4597-A2F3-A4EE2A15AB50}">
      <dgm:prSet phldrT="[Texto]" custT="1"/>
      <dgm:spPr/>
      <dgm:t>
        <a:bodyPr/>
        <a:lstStyle/>
        <a:p>
          <a:endParaRPr lang="es-ES" sz="1200" dirty="0">
            <a:solidFill>
              <a:srgbClr val="336699"/>
            </a:solidFill>
          </a:endParaRPr>
        </a:p>
      </dgm:t>
    </dgm:pt>
    <dgm:pt modelId="{F08B504C-A743-4C43-B3F5-156733A232AE}" type="parTrans" cxnId="{33FEC4A0-D4BD-4B9B-A272-28C7A710C0D2}">
      <dgm:prSet/>
      <dgm:spPr/>
      <dgm:t>
        <a:bodyPr/>
        <a:lstStyle/>
        <a:p>
          <a:endParaRPr lang="es-ES"/>
        </a:p>
      </dgm:t>
    </dgm:pt>
    <dgm:pt modelId="{28F4102F-3487-4E23-A246-BBCAD3464636}" type="sibTrans" cxnId="{33FEC4A0-D4BD-4B9B-A272-28C7A710C0D2}">
      <dgm:prSet/>
      <dgm:spPr/>
      <dgm:t>
        <a:bodyPr/>
        <a:lstStyle/>
        <a:p>
          <a:endParaRPr lang="es-ES"/>
        </a:p>
      </dgm:t>
    </dgm:pt>
    <dgm:pt modelId="{DEFB3057-F33A-45BF-AF4F-4CC7AE240751}">
      <dgm:prSet phldrT="[Texto]" custT="1"/>
      <dgm:spPr/>
      <dgm:t>
        <a:bodyPr/>
        <a:lstStyle/>
        <a:p>
          <a:endParaRPr lang="es-ES" sz="1050" dirty="0">
            <a:solidFill>
              <a:srgbClr val="336699"/>
            </a:solidFill>
          </a:endParaRPr>
        </a:p>
      </dgm:t>
    </dgm:pt>
    <dgm:pt modelId="{E1DAF983-2E08-4233-ABFE-46628BA67F0B}" type="parTrans" cxnId="{F349398A-9FD7-4725-814E-5F590CA7F4E5}">
      <dgm:prSet/>
      <dgm:spPr/>
      <dgm:t>
        <a:bodyPr/>
        <a:lstStyle/>
        <a:p>
          <a:endParaRPr lang="es-ES"/>
        </a:p>
      </dgm:t>
    </dgm:pt>
    <dgm:pt modelId="{8F8E047D-6FDB-4468-A7CB-B9F8D603D420}" type="sibTrans" cxnId="{F349398A-9FD7-4725-814E-5F590CA7F4E5}">
      <dgm:prSet/>
      <dgm:spPr/>
      <dgm:t>
        <a:bodyPr/>
        <a:lstStyle/>
        <a:p>
          <a:endParaRPr lang="es-ES"/>
        </a:p>
      </dgm:t>
    </dgm:pt>
    <dgm:pt modelId="{A407EDD5-D9F0-4AAC-8CFA-63377CF0DAC6}">
      <dgm:prSet phldrT="[Texto]" custT="1"/>
      <dgm:spPr/>
      <dgm:t>
        <a:bodyPr/>
        <a:lstStyle/>
        <a:p>
          <a:endParaRPr lang="es-ES" sz="1200" b="1" dirty="0">
            <a:solidFill>
              <a:srgbClr val="336699"/>
            </a:solidFill>
            <a:latin typeface="Verdana" pitchFamily="34" charset="0"/>
            <a:cs typeface="Times New Roman" pitchFamily="18" charset="0"/>
          </a:endParaRPr>
        </a:p>
      </dgm:t>
    </dgm:pt>
    <dgm:pt modelId="{7AE26BF0-504F-4C24-871C-14F0E687C3E6}" type="parTrans" cxnId="{2E91BAA8-E115-45AE-8D59-3348869EC3C3}">
      <dgm:prSet/>
      <dgm:spPr/>
      <dgm:t>
        <a:bodyPr/>
        <a:lstStyle/>
        <a:p>
          <a:endParaRPr lang="es-PY"/>
        </a:p>
      </dgm:t>
    </dgm:pt>
    <dgm:pt modelId="{B3BB6B3E-921B-4EE0-8B60-DA144044DAC3}" type="sibTrans" cxnId="{2E91BAA8-E115-45AE-8D59-3348869EC3C3}">
      <dgm:prSet/>
      <dgm:spPr/>
      <dgm:t>
        <a:bodyPr/>
        <a:lstStyle/>
        <a:p>
          <a:endParaRPr lang="es-PY"/>
        </a:p>
      </dgm:t>
    </dgm:pt>
    <dgm:pt modelId="{311487AC-0480-4A8B-B101-0474D42D1698}">
      <dgm:prSet phldrT="[Texto]" custT="1"/>
      <dgm:spPr/>
      <dgm:t>
        <a:bodyPr/>
        <a:lstStyle/>
        <a:p>
          <a:r>
            <a:rPr lang="es-PY" sz="1200" b="1" dirty="0" smtClean="0">
              <a:solidFill>
                <a:srgbClr val="336699"/>
              </a:solidFill>
              <a:latin typeface="Verdana" pitchFamily="34" charset="0"/>
              <a:cs typeface="Times New Roman" pitchFamily="18" charset="0"/>
            </a:rPr>
            <a:t>USD 32 millones.</a:t>
          </a:r>
          <a:endParaRPr lang="es-ES" sz="1200" dirty="0">
            <a:solidFill>
              <a:srgbClr val="336699"/>
            </a:solidFill>
          </a:endParaRPr>
        </a:p>
      </dgm:t>
    </dgm:pt>
    <dgm:pt modelId="{481E43E0-A039-42DA-A318-88CDFC626B84}" type="parTrans" cxnId="{00485317-5797-4389-A277-EEA2304BA900}">
      <dgm:prSet/>
      <dgm:spPr/>
      <dgm:t>
        <a:bodyPr/>
        <a:lstStyle/>
        <a:p>
          <a:endParaRPr lang="es-PY"/>
        </a:p>
      </dgm:t>
    </dgm:pt>
    <dgm:pt modelId="{756999C1-2D95-4C92-BF2C-51B3D2A3F917}" type="sibTrans" cxnId="{00485317-5797-4389-A277-EEA2304BA900}">
      <dgm:prSet/>
      <dgm:spPr/>
      <dgm:t>
        <a:bodyPr/>
        <a:lstStyle/>
        <a:p>
          <a:endParaRPr lang="es-PY"/>
        </a:p>
      </dgm:t>
    </dgm:pt>
    <dgm:pt modelId="{41293E66-B60D-4E2F-8B63-E74CE5412575}">
      <dgm:prSet phldrT="[Texto]" custT="1"/>
      <dgm:spPr/>
      <dgm:t>
        <a:bodyPr/>
        <a:lstStyle/>
        <a:p>
          <a:r>
            <a:rPr lang="es-PY" sz="1200" b="1" dirty="0" smtClean="0">
              <a:solidFill>
                <a:srgbClr val="336699"/>
              </a:solidFill>
              <a:latin typeface="Verdana" pitchFamily="34" charset="0"/>
              <a:cs typeface="Times New Roman" pitchFamily="18" charset="0"/>
            </a:rPr>
            <a:t>USD 30 millones.</a:t>
          </a:r>
          <a:endParaRPr lang="es-ES" sz="1200" dirty="0">
            <a:solidFill>
              <a:srgbClr val="336699"/>
            </a:solidFill>
          </a:endParaRPr>
        </a:p>
      </dgm:t>
    </dgm:pt>
    <dgm:pt modelId="{E7F672A6-909A-41DE-BF59-E8BFCBFB1CCC}" type="parTrans" cxnId="{8EE48969-0AF0-46AF-A985-8831077858EE}">
      <dgm:prSet/>
      <dgm:spPr/>
      <dgm:t>
        <a:bodyPr/>
        <a:lstStyle/>
        <a:p>
          <a:endParaRPr lang="es-PY"/>
        </a:p>
      </dgm:t>
    </dgm:pt>
    <dgm:pt modelId="{4FAB2A74-D9EE-48AD-87CF-C624EED13E4B}" type="sibTrans" cxnId="{8EE48969-0AF0-46AF-A985-8831077858EE}">
      <dgm:prSet/>
      <dgm:spPr/>
      <dgm:t>
        <a:bodyPr/>
        <a:lstStyle/>
        <a:p>
          <a:endParaRPr lang="es-PY"/>
        </a:p>
      </dgm:t>
    </dgm:pt>
    <dgm:pt modelId="{7A48162C-269A-4534-803C-D5B6B572F2F1}" type="pres">
      <dgm:prSet presAssocID="{7E9C869C-6019-4E94-BDD3-98FDFAD930AC}" presName="Name0" presStyleCnt="0">
        <dgm:presLayoutVars>
          <dgm:dir/>
          <dgm:animLvl val="lvl"/>
          <dgm:resizeHandles val="exact"/>
        </dgm:presLayoutVars>
      </dgm:prSet>
      <dgm:spPr/>
      <dgm:t>
        <a:bodyPr/>
        <a:lstStyle/>
        <a:p>
          <a:endParaRPr lang="es-ES"/>
        </a:p>
      </dgm:t>
    </dgm:pt>
    <dgm:pt modelId="{4C37781D-F9EB-46E2-9836-1BC64D77BE35}" type="pres">
      <dgm:prSet presAssocID="{8B261532-12F6-4855-B633-63EFEEB8CAD8}" presName="composite" presStyleCnt="0"/>
      <dgm:spPr/>
    </dgm:pt>
    <dgm:pt modelId="{EEF6254B-8ABC-4BFA-8503-91DC23E33AED}" type="pres">
      <dgm:prSet presAssocID="{8B261532-12F6-4855-B633-63EFEEB8CAD8}" presName="parTx" presStyleLbl="alignNode1" presStyleIdx="0" presStyleCnt="4">
        <dgm:presLayoutVars>
          <dgm:chMax val="0"/>
          <dgm:chPref val="0"/>
          <dgm:bulletEnabled val="1"/>
        </dgm:presLayoutVars>
      </dgm:prSet>
      <dgm:spPr/>
      <dgm:t>
        <a:bodyPr/>
        <a:lstStyle/>
        <a:p>
          <a:endParaRPr lang="es-ES"/>
        </a:p>
      </dgm:t>
    </dgm:pt>
    <dgm:pt modelId="{8204C5A3-8263-4AB4-840E-8D8CE2B4AC3B}" type="pres">
      <dgm:prSet presAssocID="{8B261532-12F6-4855-B633-63EFEEB8CAD8}" presName="desTx" presStyleLbl="alignAccFollowNode1" presStyleIdx="0" presStyleCnt="4">
        <dgm:presLayoutVars>
          <dgm:bulletEnabled val="1"/>
        </dgm:presLayoutVars>
      </dgm:prSet>
      <dgm:spPr/>
      <dgm:t>
        <a:bodyPr/>
        <a:lstStyle/>
        <a:p>
          <a:endParaRPr lang="es-ES"/>
        </a:p>
      </dgm:t>
    </dgm:pt>
    <dgm:pt modelId="{61426065-BEAF-4171-A575-142BAA422F77}" type="pres">
      <dgm:prSet presAssocID="{62B96160-3B82-48F6-9585-FACE3B2E6D31}" presName="space" presStyleCnt="0"/>
      <dgm:spPr/>
    </dgm:pt>
    <dgm:pt modelId="{77B04A97-622D-4607-A0B3-0F0E17CAEB50}" type="pres">
      <dgm:prSet presAssocID="{BF491098-26D4-46BE-9D78-6FAD7EED101E}" presName="composite" presStyleCnt="0"/>
      <dgm:spPr/>
    </dgm:pt>
    <dgm:pt modelId="{7F55156F-219B-46DC-BD58-15ED3120EBF4}" type="pres">
      <dgm:prSet presAssocID="{BF491098-26D4-46BE-9D78-6FAD7EED101E}" presName="parTx" presStyleLbl="alignNode1" presStyleIdx="1" presStyleCnt="4">
        <dgm:presLayoutVars>
          <dgm:chMax val="0"/>
          <dgm:chPref val="0"/>
          <dgm:bulletEnabled val="1"/>
        </dgm:presLayoutVars>
      </dgm:prSet>
      <dgm:spPr/>
      <dgm:t>
        <a:bodyPr/>
        <a:lstStyle/>
        <a:p>
          <a:endParaRPr lang="es-ES"/>
        </a:p>
      </dgm:t>
    </dgm:pt>
    <dgm:pt modelId="{B7B6C98B-B9CC-4BF5-AF4D-A37DDE378482}" type="pres">
      <dgm:prSet presAssocID="{BF491098-26D4-46BE-9D78-6FAD7EED101E}" presName="desTx" presStyleLbl="alignAccFollowNode1" presStyleIdx="1" presStyleCnt="4">
        <dgm:presLayoutVars>
          <dgm:bulletEnabled val="1"/>
        </dgm:presLayoutVars>
      </dgm:prSet>
      <dgm:spPr/>
      <dgm:t>
        <a:bodyPr/>
        <a:lstStyle/>
        <a:p>
          <a:endParaRPr lang="es-ES"/>
        </a:p>
      </dgm:t>
    </dgm:pt>
    <dgm:pt modelId="{73DCF6C2-5D69-4ED7-89EB-E04827A2C465}" type="pres">
      <dgm:prSet presAssocID="{603098B2-9143-4BFB-A87E-220962396098}" presName="space" presStyleCnt="0"/>
      <dgm:spPr/>
    </dgm:pt>
    <dgm:pt modelId="{7BF110BE-1E0B-429B-9170-113BF774A722}" type="pres">
      <dgm:prSet presAssocID="{97795E1A-991C-42FD-9612-FF4AB77E5375}" presName="composite" presStyleCnt="0"/>
      <dgm:spPr/>
    </dgm:pt>
    <dgm:pt modelId="{917C3CC8-B834-409C-AA16-3F78CD52A711}" type="pres">
      <dgm:prSet presAssocID="{97795E1A-991C-42FD-9612-FF4AB77E5375}" presName="parTx" presStyleLbl="alignNode1" presStyleIdx="2" presStyleCnt="4" custLinFactNeighborX="-1230" custLinFactNeighborY="-5961">
        <dgm:presLayoutVars>
          <dgm:chMax val="0"/>
          <dgm:chPref val="0"/>
          <dgm:bulletEnabled val="1"/>
        </dgm:presLayoutVars>
      </dgm:prSet>
      <dgm:spPr/>
      <dgm:t>
        <a:bodyPr/>
        <a:lstStyle/>
        <a:p>
          <a:endParaRPr lang="es-ES"/>
        </a:p>
      </dgm:t>
    </dgm:pt>
    <dgm:pt modelId="{BD15EBD3-B2B7-4C84-9782-F5A9C3C8F298}" type="pres">
      <dgm:prSet presAssocID="{97795E1A-991C-42FD-9612-FF4AB77E5375}" presName="desTx" presStyleLbl="alignAccFollowNode1" presStyleIdx="2" presStyleCnt="4" custLinFactX="10314" custLinFactNeighborX="100000" custLinFactNeighborY="907">
        <dgm:presLayoutVars>
          <dgm:bulletEnabled val="1"/>
        </dgm:presLayoutVars>
      </dgm:prSet>
      <dgm:spPr/>
      <dgm:t>
        <a:bodyPr/>
        <a:lstStyle/>
        <a:p>
          <a:endParaRPr lang="es-ES"/>
        </a:p>
      </dgm:t>
    </dgm:pt>
    <dgm:pt modelId="{EA0DF5DE-F521-451E-A69C-22DA29FF203A}" type="pres">
      <dgm:prSet presAssocID="{7265CBD0-5798-43A4-86F5-FB1D774E010F}" presName="space" presStyleCnt="0"/>
      <dgm:spPr/>
    </dgm:pt>
    <dgm:pt modelId="{7B44172B-C329-4878-916F-FCC63150B217}" type="pres">
      <dgm:prSet presAssocID="{7A8055C3-AD35-4EA8-A2CB-FFAB79BEFB8B}" presName="composite" presStyleCnt="0"/>
      <dgm:spPr/>
    </dgm:pt>
    <dgm:pt modelId="{1E2FBAF8-4066-4328-BA86-30EC7F25B43E}" type="pres">
      <dgm:prSet presAssocID="{7A8055C3-AD35-4EA8-A2CB-FFAB79BEFB8B}" presName="parTx" presStyleLbl="alignNode1" presStyleIdx="3" presStyleCnt="4" custLinFactNeighborX="-3686" custLinFactNeighborY="-5961">
        <dgm:presLayoutVars>
          <dgm:chMax val="0"/>
          <dgm:chPref val="0"/>
          <dgm:bulletEnabled val="1"/>
        </dgm:presLayoutVars>
      </dgm:prSet>
      <dgm:spPr/>
      <dgm:t>
        <a:bodyPr/>
        <a:lstStyle/>
        <a:p>
          <a:endParaRPr lang="es-ES"/>
        </a:p>
      </dgm:t>
    </dgm:pt>
    <dgm:pt modelId="{3CB58722-C159-4209-8240-3AC86E39621D}" type="pres">
      <dgm:prSet presAssocID="{7A8055C3-AD35-4EA8-A2CB-FFAB79BEFB8B}" presName="desTx" presStyleLbl="alignAccFollowNode1" presStyleIdx="3" presStyleCnt="4" custScaleX="100010" custLinFactX="-15230" custLinFactNeighborX="-100000" custLinFactNeighborY="312">
        <dgm:presLayoutVars>
          <dgm:bulletEnabled val="1"/>
        </dgm:presLayoutVars>
      </dgm:prSet>
      <dgm:spPr/>
      <dgm:t>
        <a:bodyPr/>
        <a:lstStyle/>
        <a:p>
          <a:endParaRPr lang="es-ES"/>
        </a:p>
      </dgm:t>
    </dgm:pt>
  </dgm:ptLst>
  <dgm:cxnLst>
    <dgm:cxn modelId="{5EB27FD4-F441-46BF-B57A-B12F21DE114D}" srcId="{8B261532-12F6-4855-B633-63EFEEB8CAD8}" destId="{C1F02D1C-E3F7-4546-985E-00695A952B3D}" srcOrd="9" destOrd="0" parTransId="{F8529799-D47A-4E3E-9928-8D5046276384}" sibTransId="{E9666BE2-D34D-4B49-A487-304276DD56C4}"/>
    <dgm:cxn modelId="{D982F7A3-BF1F-49FC-94EF-004CF883E3AA}" srcId="{8B261532-12F6-4855-B633-63EFEEB8CAD8}" destId="{6FB76163-4F49-4ED0-9CFC-3890C287C7EB}" srcOrd="3" destOrd="0" parTransId="{AEE5B250-0FBD-4992-8EFB-BC9E4CC91852}" sibTransId="{72FA86D2-F588-4966-8962-119BEC8B6208}"/>
    <dgm:cxn modelId="{5B65DAC9-3B3E-42C9-B4AF-97DCC5E27DD9}" type="presOf" srcId="{6870826D-0390-4A97-B46E-304F4D45421C}" destId="{8204C5A3-8263-4AB4-840E-8D8CE2B4AC3B}" srcOrd="0" destOrd="7" presId="urn:microsoft.com/office/officeart/2005/8/layout/hList1"/>
    <dgm:cxn modelId="{33CE74C7-E374-4A3E-A5B1-57B372C81863}" srcId="{7A8055C3-AD35-4EA8-A2CB-FFAB79BEFB8B}" destId="{6EED0F6E-1F5F-45E7-A971-A164B2C35367}" srcOrd="9" destOrd="0" parTransId="{C2EE946A-E81D-40FF-AE18-DF07E28CDC10}" sibTransId="{1063BA67-3861-41C5-8D55-CD58CC7598C5}"/>
    <dgm:cxn modelId="{68DFE2A8-A95C-4D8D-890F-E09DB2F4B9E5}" srcId="{7A8055C3-AD35-4EA8-A2CB-FFAB79BEFB8B}" destId="{A6815C5C-CD2A-47BC-8415-3ABF803DC178}" srcOrd="11" destOrd="0" parTransId="{0EFDCA4A-6719-4DC6-857E-98C40894F708}" sibTransId="{D846D6BE-2F4F-48F4-9C14-DD412FF84F9D}"/>
    <dgm:cxn modelId="{C79D0EA6-DCD1-4206-B6AC-254CBEE7C08D}" type="presOf" srcId="{BA40EA7C-E209-416E-978C-091E453609D7}" destId="{8204C5A3-8263-4AB4-840E-8D8CE2B4AC3B}" srcOrd="0" destOrd="4" presId="urn:microsoft.com/office/officeart/2005/8/layout/hList1"/>
    <dgm:cxn modelId="{1482BBCD-EF9F-4C16-89F0-496F58492552}" type="presOf" srcId="{76B99A04-0104-4D9D-B05A-87D6CF287836}" destId="{B7B6C98B-B9CC-4BF5-AF4D-A37DDE378482}" srcOrd="0" destOrd="15" presId="urn:microsoft.com/office/officeart/2005/8/layout/hList1"/>
    <dgm:cxn modelId="{C8B49077-5EE1-4DFF-90BA-6B217BF0BBEB}" type="presOf" srcId="{3A63600F-B09C-4192-A052-43E5CA0DED16}" destId="{BD15EBD3-B2B7-4C84-9782-F5A9C3C8F298}" srcOrd="0" destOrd="3" presId="urn:microsoft.com/office/officeart/2005/8/layout/hList1"/>
    <dgm:cxn modelId="{88F74A74-8CD0-48A3-9B54-64AB68596BFF}" type="presOf" srcId="{ECC391FD-A2E3-4D1B-BF5A-849CBB18FEEC}" destId="{3CB58722-C159-4209-8240-3AC86E39621D}" srcOrd="0" destOrd="4" presId="urn:microsoft.com/office/officeart/2005/8/layout/hList1"/>
    <dgm:cxn modelId="{E7772DB1-37DF-4122-8364-4DAD12DC4F33}" srcId="{8B261532-12F6-4855-B633-63EFEEB8CAD8}" destId="{0BE473DC-509F-45B6-8CCF-CF4F5C1C85AB}" srcOrd="5" destOrd="0" parTransId="{B9C9DB2C-2A3A-438E-8825-3A379B9073B6}" sibTransId="{128D81D0-256E-4491-8D1B-B3F5676683BE}"/>
    <dgm:cxn modelId="{C811C925-7063-43D4-8116-B4D9838EBA73}" type="presOf" srcId="{5ED9B5B7-5C4B-48DB-8CF8-A4EADDF54C07}" destId="{B7B6C98B-B9CC-4BF5-AF4D-A37DDE378482}" srcOrd="0" destOrd="19" presId="urn:microsoft.com/office/officeart/2005/8/layout/hList1"/>
    <dgm:cxn modelId="{316B0D57-C2BA-4F76-B0CC-A28EBFA522C5}" type="presOf" srcId="{A407EDD5-D9F0-4AAC-8CFA-63377CF0DAC6}" destId="{B7B6C98B-B9CC-4BF5-AF4D-A37DDE378482}" srcOrd="0" destOrd="3" presId="urn:microsoft.com/office/officeart/2005/8/layout/hList1"/>
    <dgm:cxn modelId="{734245FA-23CD-4383-9FE9-200669E54692}" srcId="{97795E1A-991C-42FD-9612-FF4AB77E5375}" destId="{7C92BD40-21E1-48B5-93C8-12CE15EE32F8}" srcOrd="5" destOrd="0" parTransId="{D6901B0E-E0F5-4311-890E-90ECDBDFD40C}" sibTransId="{90AADD45-4182-4B2D-8D51-B56066D9818A}"/>
    <dgm:cxn modelId="{498A2503-A9DC-4ADA-A664-E52F6CD4D7E5}" srcId="{7A8055C3-AD35-4EA8-A2CB-FFAB79BEFB8B}" destId="{131A790D-76D4-43CC-BFD8-3B574DC03C05}" srcOrd="1" destOrd="0" parTransId="{3C91BE6E-1A86-4DDF-A7EE-59446712EAB0}" sibTransId="{B9A517AB-8591-4242-B8CA-706D28631B00}"/>
    <dgm:cxn modelId="{9BFC284B-B996-4486-9D76-7B4AC8DAB808}" srcId="{BF491098-26D4-46BE-9D78-6FAD7EED101E}" destId="{26712BD4-0978-4AEB-88A9-2692B80AC05A}" srcOrd="2" destOrd="0" parTransId="{6C736476-74ED-4C0F-9E2B-19AAA45A5FC2}" sibTransId="{74169DC8-439E-43A3-8C48-AD04B8565039}"/>
    <dgm:cxn modelId="{7B9419A2-17B4-4ABD-B1F2-1B0D01E17E9F}" type="presOf" srcId="{8B261532-12F6-4855-B633-63EFEEB8CAD8}" destId="{EEF6254B-8ABC-4BFA-8503-91DC23E33AED}" srcOrd="0" destOrd="0" presId="urn:microsoft.com/office/officeart/2005/8/layout/hList1"/>
    <dgm:cxn modelId="{1124EF5B-AB24-43D1-8E02-968A4A3DCD1A}" type="presOf" srcId="{26712BD4-0978-4AEB-88A9-2692B80AC05A}" destId="{B7B6C98B-B9CC-4BF5-AF4D-A37DDE378482}" srcOrd="0" destOrd="2" presId="urn:microsoft.com/office/officeart/2005/8/layout/hList1"/>
    <dgm:cxn modelId="{3E642475-3E71-4D8A-B606-9B231C632ACA}" srcId="{97795E1A-991C-42FD-9612-FF4AB77E5375}" destId="{CDE0BE0D-970C-44B0-A232-D7807955F969}" srcOrd="6" destOrd="0" parTransId="{265CC525-9996-4B7F-BFE1-1644A42A3ABB}" sibTransId="{CB7B6A0B-C5F0-4EC2-9E67-1A2977132A65}"/>
    <dgm:cxn modelId="{4B875733-6475-41BB-813A-424B12E8C9C2}" type="presOf" srcId="{84C05DA2-19B7-497C-97A8-62A85920BAC0}" destId="{3CB58722-C159-4209-8240-3AC86E39621D}" srcOrd="0" destOrd="13" presId="urn:microsoft.com/office/officeart/2005/8/layout/hList1"/>
    <dgm:cxn modelId="{861F1B35-D9A8-4D0F-A154-0DFC015314C5}" type="presOf" srcId="{7E9C869C-6019-4E94-BDD3-98FDFAD930AC}" destId="{7A48162C-269A-4534-803C-D5B6B572F2F1}" srcOrd="0" destOrd="0" presId="urn:microsoft.com/office/officeart/2005/8/layout/hList1"/>
    <dgm:cxn modelId="{741892FE-FD10-4781-8862-AFEA1D485661}" type="presOf" srcId="{CD9BF2DA-AA37-43D7-917D-936627335855}" destId="{8204C5A3-8263-4AB4-840E-8D8CE2B4AC3B}" srcOrd="0" destOrd="6" presId="urn:microsoft.com/office/officeart/2005/8/layout/hList1"/>
    <dgm:cxn modelId="{CE44F4F0-25C3-4226-882E-E0A2385F2042}" srcId="{7A8055C3-AD35-4EA8-A2CB-FFAB79BEFB8B}" destId="{7FBB79BC-A14D-4CC8-A7B0-20A2EE764AA4}" srcOrd="17" destOrd="0" parTransId="{816747CE-52B2-4882-AEF7-2E443CE4E265}" sibTransId="{D717A658-4145-462E-A30D-CED28171D341}"/>
    <dgm:cxn modelId="{700E0221-9B7B-4268-B526-3F936E232845}" type="presOf" srcId="{B1C05527-BA2A-42AA-9C6F-F3D479CC89ED}" destId="{3CB58722-C159-4209-8240-3AC86E39621D}" srcOrd="0" destOrd="12" presId="urn:microsoft.com/office/officeart/2005/8/layout/hList1"/>
    <dgm:cxn modelId="{C40C9009-F8DC-496F-ADEA-0A1912703C69}" type="presOf" srcId="{438E78BD-5CCA-4DC3-B79A-17CC3358E002}" destId="{BD15EBD3-B2B7-4C84-9782-F5A9C3C8F298}" srcOrd="0" destOrd="4" presId="urn:microsoft.com/office/officeart/2005/8/layout/hList1"/>
    <dgm:cxn modelId="{47DEDA18-99B0-42B4-BC44-351E0C83E747}" srcId="{7E9C869C-6019-4E94-BDD3-98FDFAD930AC}" destId="{7A8055C3-AD35-4EA8-A2CB-FFAB79BEFB8B}" srcOrd="3" destOrd="0" parTransId="{E44C4533-AD4E-433A-9B90-2FD6ADDA6C99}" sibTransId="{8836E7A0-B13A-4E7A-94AA-3483CD7037B2}"/>
    <dgm:cxn modelId="{576502F9-D97A-420F-A20C-D391A2EC7731}" srcId="{7A8055C3-AD35-4EA8-A2CB-FFAB79BEFB8B}" destId="{F3E3E1CB-088C-4E26-AD37-B4D1D84FDBA6}" srcOrd="6" destOrd="0" parTransId="{87BB82D0-3AAB-49C3-8C28-2181B3AEA309}" sibTransId="{2B4BAA68-38F0-4389-A863-CC21B3AD6445}"/>
    <dgm:cxn modelId="{B52BD7CA-C8DB-496A-93F3-09600F08182B}" type="presOf" srcId="{F087F475-A8E9-4768-8F6A-856CC8CBB4EA}" destId="{B7B6C98B-B9CC-4BF5-AF4D-A37DDE378482}" srcOrd="0" destOrd="9" presId="urn:microsoft.com/office/officeart/2005/8/layout/hList1"/>
    <dgm:cxn modelId="{AACA5216-9A18-4C4A-8D36-73D0C774DD69}" srcId="{7A8055C3-AD35-4EA8-A2CB-FFAB79BEFB8B}" destId="{39ED6ED3-1FF4-43DE-A685-D1495D8B7A4A}" srcOrd="8" destOrd="0" parTransId="{240C2C63-E7A8-4CB5-963E-8C31B3F9AAF4}" sibTransId="{16C9B912-42CB-443E-AA4D-6FEB358771DC}"/>
    <dgm:cxn modelId="{937E468F-AFFF-4840-8B8E-E8BA71AF1BA7}" srcId="{BF491098-26D4-46BE-9D78-6FAD7EED101E}" destId="{08108786-019D-4603-8D97-DBC494F6D622}" srcOrd="13" destOrd="0" parTransId="{F155BC94-E097-4541-AF94-BAC6905081A6}" sibTransId="{4050E380-6756-421E-99D8-22FC8D71343E}"/>
    <dgm:cxn modelId="{75D76964-874F-4987-9E43-685736B90550}" type="presOf" srcId="{7A8055C3-AD35-4EA8-A2CB-FFAB79BEFB8B}" destId="{1E2FBAF8-4066-4328-BA86-30EC7F25B43E}" srcOrd="0" destOrd="0" presId="urn:microsoft.com/office/officeart/2005/8/layout/hList1"/>
    <dgm:cxn modelId="{AE33FD03-3136-442F-8F4D-3A01B0D7378E}" srcId="{BF491098-26D4-46BE-9D78-6FAD7EED101E}" destId="{081929E5-5D48-45B3-B0E0-8525743AC754}" srcOrd="17" destOrd="0" parTransId="{30DF8A1B-8ECA-4CA2-A112-E55F3B24A96E}" sibTransId="{EF80A3D6-E05E-4940-8E3A-20C201151489}"/>
    <dgm:cxn modelId="{2141F5C6-FA3F-47F7-A62A-C34084C4E5AD}" srcId="{8B261532-12F6-4855-B633-63EFEEB8CAD8}" destId="{958D36E7-EE5F-4DC9-B6D0-D50D8A0667F9}" srcOrd="12" destOrd="0" parTransId="{69FCC7C4-E7FE-4152-B9EA-59B1571E392D}" sibTransId="{796EA3CF-AFFD-4EE3-94CF-C23979C502B0}"/>
    <dgm:cxn modelId="{994DEB57-318A-4F7A-BA42-879C30ECD945}" type="presOf" srcId="{DEFB3057-F33A-45BF-AF4F-4CC7AE240751}" destId="{3CB58722-C159-4209-8240-3AC86E39621D}" srcOrd="0" destOrd="14" presId="urn:microsoft.com/office/officeart/2005/8/layout/hList1"/>
    <dgm:cxn modelId="{A2F10AF4-8A03-47F9-8FBC-0CF9885DA132}" type="presOf" srcId="{E149B1B0-73F8-4932-B36A-3D89CCFBE02B}" destId="{3CB58722-C159-4209-8240-3AC86E39621D}" srcOrd="0" destOrd="3" presId="urn:microsoft.com/office/officeart/2005/8/layout/hList1"/>
    <dgm:cxn modelId="{E3CB0959-5C24-4625-8F5E-62C345FE1A89}" srcId="{7A8055C3-AD35-4EA8-A2CB-FFAB79BEFB8B}" destId="{5B3F29C5-AD6E-45D6-B594-C00A2312B267}" srcOrd="0" destOrd="0" parTransId="{ECC7F217-DFA5-42DA-84DF-FA2B99029A2D}" sibTransId="{86ED7E8D-F5DA-4F2C-B10B-8700C2D2DF68}"/>
    <dgm:cxn modelId="{F349398A-9FD7-4725-814E-5F590CA7F4E5}" srcId="{7A8055C3-AD35-4EA8-A2CB-FFAB79BEFB8B}" destId="{DEFB3057-F33A-45BF-AF4F-4CC7AE240751}" srcOrd="14" destOrd="0" parTransId="{E1DAF983-2E08-4233-ABFE-46628BA67F0B}" sibTransId="{8F8E047D-6FDB-4468-A7CB-B9F8D603D420}"/>
    <dgm:cxn modelId="{053A5D19-36D3-4CF6-9F8F-EAE565E946E3}" type="presOf" srcId="{08108786-019D-4603-8D97-DBC494F6D622}" destId="{B7B6C98B-B9CC-4BF5-AF4D-A37DDE378482}" srcOrd="0" destOrd="13" presId="urn:microsoft.com/office/officeart/2005/8/layout/hList1"/>
    <dgm:cxn modelId="{55822CCF-2AC8-46AD-8266-F4E41312A9D0}" srcId="{8B261532-12F6-4855-B633-63EFEEB8CAD8}" destId="{6870826D-0390-4A97-B46E-304F4D45421C}" srcOrd="7" destOrd="0" parTransId="{2029FDB2-7FEB-49DD-8278-FA7B274F7155}" sibTransId="{FEB9208E-ED32-4555-B06F-F806A9A84C65}"/>
    <dgm:cxn modelId="{E2237B59-41A7-446A-93F5-26AA65090ACB}" srcId="{7A8055C3-AD35-4EA8-A2CB-FFAB79BEFB8B}" destId="{91982D19-C8D1-4BDA-9C9D-98366FEF8150}" srcOrd="10" destOrd="0" parTransId="{5FCA4FD6-BB05-4EAD-807B-4EE75F61E70B}" sibTransId="{D5073536-6AF8-46C8-97E5-D9FEBD5B0FD3}"/>
    <dgm:cxn modelId="{A095BF36-DB93-4E43-B2C9-0928491BF2AA}" srcId="{7A8055C3-AD35-4EA8-A2CB-FFAB79BEFB8B}" destId="{B1C05527-BA2A-42AA-9C6F-F3D479CC89ED}" srcOrd="12" destOrd="0" parTransId="{823267ED-6020-4162-9170-1D94D63AB843}" sibTransId="{545C0D18-7195-482C-9313-4F144C241100}"/>
    <dgm:cxn modelId="{EE187336-70BF-46C5-AE92-471C1489760B}" srcId="{BF491098-26D4-46BE-9D78-6FAD7EED101E}" destId="{6820BBBD-4E5A-40D8-9E05-3C5F0C1D10EB}" srcOrd="5" destOrd="0" parTransId="{7F4B96E9-F303-4633-BD9B-1F636BC4569D}" sibTransId="{5ADD6596-7B9B-48EB-B348-BE658E6F531D}"/>
    <dgm:cxn modelId="{6CF9BC65-E799-4F20-AE37-9C2C7A518833}" srcId="{97795E1A-991C-42FD-9612-FF4AB77E5375}" destId="{CEEE1450-31A6-4C6C-827C-FBD924E21B7B}" srcOrd="8" destOrd="0" parTransId="{C8C3A29B-04FD-44B3-A9A2-AA788348C8DA}" sibTransId="{4429D655-CD43-4372-B6FD-E4125EF6E8AC}"/>
    <dgm:cxn modelId="{33FEC4A0-D4BD-4B9B-A272-28C7A710C0D2}" srcId="{8B261532-12F6-4855-B633-63EFEEB8CAD8}" destId="{AA792A19-7A96-4597-A2F3-A4EE2A15AB50}" srcOrd="13" destOrd="0" parTransId="{F08B504C-A743-4C43-B3F5-156733A232AE}" sibTransId="{28F4102F-3487-4E23-A246-BBCAD3464636}"/>
    <dgm:cxn modelId="{4558E7F5-2A79-4B0D-AF2D-5EAB807E6164}" type="presOf" srcId="{6EED0F6E-1F5F-45E7-A971-A164B2C35367}" destId="{3CB58722-C159-4209-8240-3AC86E39621D}" srcOrd="0" destOrd="9" presId="urn:microsoft.com/office/officeart/2005/8/layout/hList1"/>
    <dgm:cxn modelId="{838737D4-21D5-46D5-8D20-0EF1E53456AB}" srcId="{7E9C869C-6019-4E94-BDD3-98FDFAD930AC}" destId="{BF491098-26D4-46BE-9D78-6FAD7EED101E}" srcOrd="1" destOrd="0" parTransId="{CC7DC31E-E908-466A-8CC5-E7186458AC54}" sibTransId="{603098B2-9143-4BFB-A87E-220962396098}"/>
    <dgm:cxn modelId="{6D0D9FA1-C0C1-469B-BD07-54B17DBF43E3}" type="presOf" srcId="{D8B1A88C-3174-49AC-A4C6-E0D1C6EDA35E}" destId="{B7B6C98B-B9CC-4BF5-AF4D-A37DDE378482}" srcOrd="0" destOrd="8" presId="urn:microsoft.com/office/officeart/2005/8/layout/hList1"/>
    <dgm:cxn modelId="{61D4B75C-A5F6-47EB-8BC0-A0B1742C7FC0}" type="presOf" srcId="{7B05B459-495C-4C12-8CE5-31784DFA0A81}" destId="{8204C5A3-8263-4AB4-840E-8D8CE2B4AC3B}" srcOrd="0" destOrd="18" presId="urn:microsoft.com/office/officeart/2005/8/layout/hList1"/>
    <dgm:cxn modelId="{BA3C8609-57D1-4036-9A63-8178E5146E0F}" srcId="{BF491098-26D4-46BE-9D78-6FAD7EED101E}" destId="{76B99A04-0104-4D9D-B05A-87D6CF287836}" srcOrd="15" destOrd="0" parTransId="{6E1E9780-EB83-404C-A3CB-5CC2A4513A24}" sibTransId="{81C28852-ABF5-4136-AD17-F6E1DFC504B2}"/>
    <dgm:cxn modelId="{F33B6390-5785-455B-AB0D-75730722284F}" type="presOf" srcId="{44F4E553-26C3-4CE8-A12C-CA2A3FE8BFD5}" destId="{8204C5A3-8263-4AB4-840E-8D8CE2B4AC3B}" srcOrd="0" destOrd="10" presId="urn:microsoft.com/office/officeart/2005/8/layout/hList1"/>
    <dgm:cxn modelId="{BE17C048-CFC7-441E-81E4-2E4CB1E1A10A}" srcId="{BF491098-26D4-46BE-9D78-6FAD7EED101E}" destId="{54DF1895-285A-4F02-841B-CFE18E7851A6}" srcOrd="12" destOrd="0" parTransId="{18CFF193-7910-4002-B205-EAA45AB7147D}" sibTransId="{25365AE5-DC61-4639-9C18-A19991D1CB8E}"/>
    <dgm:cxn modelId="{0A02B5A3-0D96-4564-BFC4-7AD253630AF2}" srcId="{7E9C869C-6019-4E94-BDD3-98FDFAD930AC}" destId="{8B261532-12F6-4855-B633-63EFEEB8CAD8}" srcOrd="0" destOrd="0" parTransId="{5559628A-DA06-4FAE-9F45-E3DC9DB12036}" sibTransId="{62B96160-3B82-48F6-9585-FACE3B2E6D31}"/>
    <dgm:cxn modelId="{0A2EAC47-1454-4831-9854-E7B7F7348875}" srcId="{7A8055C3-AD35-4EA8-A2CB-FFAB79BEFB8B}" destId="{E149B1B0-73F8-4932-B36A-3D89CCFBE02B}" srcOrd="3" destOrd="0" parTransId="{099C832E-8792-43C6-95FF-258485086391}" sibTransId="{0F524B3C-CDD3-4C31-A773-F07057372156}"/>
    <dgm:cxn modelId="{60BE7494-A34C-442A-8F81-56176E14F4A5}" type="presOf" srcId="{AA792A19-7A96-4597-A2F3-A4EE2A15AB50}" destId="{8204C5A3-8263-4AB4-840E-8D8CE2B4AC3B}" srcOrd="0" destOrd="13" presId="urn:microsoft.com/office/officeart/2005/8/layout/hList1"/>
    <dgm:cxn modelId="{A7B9A7A8-58B7-4179-93BF-7BEC71B46951}" type="presOf" srcId="{60CD6DD1-AFFC-4171-AAA3-59191201722B}" destId="{8204C5A3-8263-4AB4-840E-8D8CE2B4AC3B}" srcOrd="0" destOrd="15" presId="urn:microsoft.com/office/officeart/2005/8/layout/hList1"/>
    <dgm:cxn modelId="{32AC84DB-2058-42BF-A6FF-1D334D7DE6B0}" srcId="{97795E1A-991C-42FD-9612-FF4AB77E5375}" destId="{3A63600F-B09C-4192-A052-43E5CA0DED16}" srcOrd="3" destOrd="0" parTransId="{A63122C4-3930-4505-9E0B-FD6B12F8B5AC}" sibTransId="{429554E2-D1F3-4588-95CF-62EA7630A9A2}"/>
    <dgm:cxn modelId="{3FB7EAD5-838C-408D-AF38-07625B1DB1EA}" srcId="{8B261532-12F6-4855-B633-63EFEEB8CAD8}" destId="{2F0021E9-D9E1-446C-A3B1-4569EC92C291}" srcOrd="11" destOrd="0" parTransId="{CBD7EA4D-5A5E-419B-A290-50FF2467DFF2}" sibTransId="{9C798355-1A65-4A11-B020-657C3BEB26BD}"/>
    <dgm:cxn modelId="{E058814B-A4D3-416B-B435-50DC214E0A48}" type="presOf" srcId="{6FB76163-4F49-4ED0-9CFC-3890C287C7EB}" destId="{8204C5A3-8263-4AB4-840E-8D8CE2B4AC3B}" srcOrd="0" destOrd="3" presId="urn:microsoft.com/office/officeart/2005/8/layout/hList1"/>
    <dgm:cxn modelId="{113DBC52-CABD-4BE7-ABAC-C37899AF429A}" srcId="{BF491098-26D4-46BE-9D78-6FAD7EED101E}" destId="{412FAD5B-1E89-4AA1-AE8B-184BBC83C573}" srcOrd="16" destOrd="0" parTransId="{413A4948-C18F-4D96-A196-C4F796D66933}" sibTransId="{8233958E-DE5C-4195-96D7-BB2229389EAA}"/>
    <dgm:cxn modelId="{2E91BAA8-E115-45AE-8D59-3348869EC3C3}" srcId="{BF491098-26D4-46BE-9D78-6FAD7EED101E}" destId="{A407EDD5-D9F0-4AAC-8CFA-63377CF0DAC6}" srcOrd="3" destOrd="0" parTransId="{7AE26BF0-504F-4C24-871C-14F0E687C3E6}" sibTransId="{B3BB6B3E-921B-4EE0-8B60-DA144044DAC3}"/>
    <dgm:cxn modelId="{E1C97D12-44AE-485A-959E-50AE3AD67CB2}" srcId="{BF491098-26D4-46BE-9D78-6FAD7EED101E}" destId="{EB9C9DA9-69A6-4EAE-BD44-8211C617BC63}" srcOrd="11" destOrd="0" parTransId="{C51795DB-2D95-4D68-AADC-6DBFDE4EF466}" sibTransId="{4F2033F1-F2D9-4B32-B35E-9D283F8ADD78}"/>
    <dgm:cxn modelId="{B887E808-9FDD-4654-AD09-38377986CCFA}" type="presOf" srcId="{A6815C5C-CD2A-47BC-8415-3ABF803DC178}" destId="{3CB58722-C159-4209-8240-3AC86E39621D}" srcOrd="0" destOrd="11" presId="urn:microsoft.com/office/officeart/2005/8/layout/hList1"/>
    <dgm:cxn modelId="{38F22508-FBEF-4298-ABA9-FCD7A9D4ADCD}" type="presOf" srcId="{731BD72A-E995-4F7B-AB0F-EF184D6E27DD}" destId="{BD15EBD3-B2B7-4C84-9782-F5A9C3C8F298}" srcOrd="0" destOrd="7" presId="urn:microsoft.com/office/officeart/2005/8/layout/hList1"/>
    <dgm:cxn modelId="{F86F49B3-1E74-41AF-AF3E-026C75C035A1}" type="presOf" srcId="{412FAD5B-1E89-4AA1-AE8B-184BBC83C573}" destId="{B7B6C98B-B9CC-4BF5-AF4D-A37DDE378482}" srcOrd="0" destOrd="16" presId="urn:microsoft.com/office/officeart/2005/8/layout/hList1"/>
    <dgm:cxn modelId="{01DC0D96-B1D8-4D5C-B29F-821343E7038F}" srcId="{8B261532-12F6-4855-B633-63EFEEB8CAD8}" destId="{7B05B459-495C-4C12-8CE5-31784DFA0A81}" srcOrd="18" destOrd="0" parTransId="{1CF0F6AE-370C-48B0-AAED-FFF75C529959}" sibTransId="{BA6753DC-957C-4D0A-BCB7-3DD1050BD349}"/>
    <dgm:cxn modelId="{9B121B6E-44AB-48E3-B38C-51A85B8F4B23}" srcId="{BF491098-26D4-46BE-9D78-6FAD7EED101E}" destId="{85BD99E2-0275-4DCD-8A80-95A16D0862C6}" srcOrd="1" destOrd="0" parTransId="{D5B2346E-1A98-4491-B465-C8A4B43C3452}" sibTransId="{D9779B06-2F29-40FB-A0CC-C6EA7E5D0790}"/>
    <dgm:cxn modelId="{2D597B1A-E33B-435F-9CC9-CFAD3A04C4E9}" type="presOf" srcId="{9BA6E7C6-AAAC-425B-BA13-9FE9EC276E67}" destId="{B7B6C98B-B9CC-4BF5-AF4D-A37DDE378482}" srcOrd="0" destOrd="7" presId="urn:microsoft.com/office/officeart/2005/8/layout/hList1"/>
    <dgm:cxn modelId="{9442DC5C-496F-445A-8D6F-4EB9A95B8F1B}" srcId="{8B261532-12F6-4855-B633-63EFEEB8CAD8}" destId="{4728B63E-FAC9-4761-BE6D-B34C2A11D8FA}" srcOrd="0" destOrd="0" parTransId="{ADABB1A1-7A35-418C-A4B2-BFB53BDF1587}" sibTransId="{B31A2155-A3C5-4CD6-8E1A-628774C643D1}"/>
    <dgm:cxn modelId="{2E82B62F-6400-4644-A5DA-9A094F3CDF6E}" type="presOf" srcId="{F3E3E1CB-088C-4E26-AD37-B4D1D84FDBA6}" destId="{3CB58722-C159-4209-8240-3AC86E39621D}" srcOrd="0" destOrd="6" presId="urn:microsoft.com/office/officeart/2005/8/layout/hList1"/>
    <dgm:cxn modelId="{FF46EE5C-C3DA-4F04-BB4E-34A8F0B51923}" type="presOf" srcId="{8E239964-3950-471C-BED5-CB9C7CA13757}" destId="{BD15EBD3-B2B7-4C84-9782-F5A9C3C8F298}" srcOrd="0" destOrd="0" presId="urn:microsoft.com/office/officeart/2005/8/layout/hList1"/>
    <dgm:cxn modelId="{BD12983F-B426-4006-88C6-3C9AB403AFD0}" type="presOf" srcId="{1BB1C028-795B-4140-BD73-132BB8441662}" destId="{8204C5A3-8263-4AB4-840E-8D8CE2B4AC3B}" srcOrd="0" destOrd="17" presId="urn:microsoft.com/office/officeart/2005/8/layout/hList1"/>
    <dgm:cxn modelId="{39EB4E47-9FF4-4C1E-A0C6-29712FDA601C}" type="presOf" srcId="{1FE3F982-B4FE-4165-AA63-6C25554C6A60}" destId="{B7B6C98B-B9CC-4BF5-AF4D-A37DDE378482}" srcOrd="0" destOrd="14" presId="urn:microsoft.com/office/officeart/2005/8/layout/hList1"/>
    <dgm:cxn modelId="{3C685E25-D1E6-4F98-954C-37389EDB0DF5}" srcId="{97795E1A-991C-42FD-9612-FF4AB77E5375}" destId="{8E239964-3950-471C-BED5-CB9C7CA13757}" srcOrd="0" destOrd="0" parTransId="{7F29B026-1AD6-49CB-BDCB-D9724A25F6D6}" sibTransId="{61CDCDFD-FC70-4778-BAE4-EE9247E998D5}"/>
    <dgm:cxn modelId="{D69384CD-CC9D-4F03-9E83-101B14F26245}" srcId="{8B261532-12F6-4855-B633-63EFEEB8CAD8}" destId="{44F4E553-26C3-4CE8-A12C-CA2A3FE8BFD5}" srcOrd="10" destOrd="0" parTransId="{709FB655-6247-4AB8-BA9D-F936E7724B37}" sibTransId="{D1F78EEF-9E2F-49DD-8747-FB5A45909890}"/>
    <dgm:cxn modelId="{86EF1A58-CA64-4768-B34C-A5084F7CA336}" type="presOf" srcId="{0BE473DC-509F-45B6-8CCF-CF4F5C1C85AB}" destId="{8204C5A3-8263-4AB4-840E-8D8CE2B4AC3B}" srcOrd="0" destOrd="5" presId="urn:microsoft.com/office/officeart/2005/8/layout/hList1"/>
    <dgm:cxn modelId="{A90CA035-0D4D-4199-8ACE-5E7B8EDF93E7}" type="presOf" srcId="{4728B63E-FAC9-4761-BE6D-B34C2A11D8FA}" destId="{8204C5A3-8263-4AB4-840E-8D8CE2B4AC3B}" srcOrd="0" destOrd="0" presId="urn:microsoft.com/office/officeart/2005/8/layout/hList1"/>
    <dgm:cxn modelId="{53D9D8F2-1F5A-4EFB-B967-A2D8B6C006BD}" srcId="{8B261532-12F6-4855-B633-63EFEEB8CAD8}" destId="{F2E0F749-07C1-4BA8-97A4-FB8AF42015A3}" srcOrd="2" destOrd="0" parTransId="{C97D0777-EFE9-4188-8664-073C46AA2907}" sibTransId="{DD6C693A-C44A-4424-A866-066C0E9752FE}"/>
    <dgm:cxn modelId="{F72BF309-4B8F-493A-87CB-011226D11F54}" type="presOf" srcId="{3FEEF8E8-7655-4E1F-B3FA-B2C765D965E3}" destId="{B7B6C98B-B9CC-4BF5-AF4D-A37DDE378482}" srcOrd="0" destOrd="18" presId="urn:microsoft.com/office/officeart/2005/8/layout/hList1"/>
    <dgm:cxn modelId="{3B2A507D-AE4E-4151-91EC-20393E21F953}" srcId="{7A8055C3-AD35-4EA8-A2CB-FFAB79BEFB8B}" destId="{895F7CE0-8204-4190-A407-208D7B4372EB}" srcOrd="7" destOrd="0" parTransId="{C4DB69DA-3360-409C-9CE4-66E3EDB5517C}" sibTransId="{75C5BF21-A553-432F-A64D-D6B14F5302AE}"/>
    <dgm:cxn modelId="{B940AA1D-8302-4E34-B62B-257E39B534BB}" type="presOf" srcId="{EB9C9DA9-69A6-4EAE-BD44-8211C617BC63}" destId="{B7B6C98B-B9CC-4BF5-AF4D-A37DDE378482}" srcOrd="0" destOrd="11" presId="urn:microsoft.com/office/officeart/2005/8/layout/hList1"/>
    <dgm:cxn modelId="{9ABB0754-13C6-438E-867D-B4EA0A4BB3DA}" srcId="{BF491098-26D4-46BE-9D78-6FAD7EED101E}" destId="{520A0D1E-67C2-4403-940E-A50CC6FA18A4}" srcOrd="4" destOrd="0" parTransId="{D7CA7EDA-808B-42BD-BBE7-4C9C735D8F3E}" sibTransId="{31E76195-62B6-4404-BB91-560BD8385B87}"/>
    <dgm:cxn modelId="{39C17070-3435-4004-8C6D-653B36F3963F}" type="presOf" srcId="{958D36E7-EE5F-4DC9-B6D0-D50D8A0667F9}" destId="{8204C5A3-8263-4AB4-840E-8D8CE2B4AC3B}" srcOrd="0" destOrd="12" presId="urn:microsoft.com/office/officeart/2005/8/layout/hList1"/>
    <dgm:cxn modelId="{BC4B1ED3-2D15-449C-A622-C859EAFF7499}" srcId="{8B261532-12F6-4855-B633-63EFEEB8CAD8}" destId="{60CD6DD1-AFFC-4171-AAA3-59191201722B}" srcOrd="15" destOrd="0" parTransId="{82408D95-1470-4626-964C-2656D6E45E61}" sibTransId="{2F44B83C-9FCA-42DF-AFBA-4475EBC6ABB6}"/>
    <dgm:cxn modelId="{1BBE963B-7685-4B07-95FA-63769592CF58}" srcId="{BF491098-26D4-46BE-9D78-6FAD7EED101E}" destId="{5ED9B5B7-5C4B-48DB-8CF8-A4EADDF54C07}" srcOrd="19" destOrd="0" parTransId="{49371404-4186-4C17-9F2F-80FBF2232782}" sibTransId="{CFDE5469-D7B4-4588-930E-FBA11B699465}"/>
    <dgm:cxn modelId="{7DA0A882-8D81-44E3-90FF-0CAE818B42FC}" srcId="{8B261532-12F6-4855-B633-63EFEEB8CAD8}" destId="{86E67DB5-42A6-44CE-A156-148C3441FBE2}" srcOrd="16" destOrd="0" parTransId="{DF3BDDB5-E90F-4B45-B81C-55794B950364}" sibTransId="{F8E35412-3030-48F1-B179-311226555DC9}"/>
    <dgm:cxn modelId="{FA740163-ADA1-4395-8C33-A789D991C08E}" srcId="{8B261532-12F6-4855-B633-63EFEEB8CAD8}" destId="{7778B8BE-C2D8-4D7C-B7DB-DE190CA26332}" srcOrd="14" destOrd="0" parTransId="{E901661A-9C80-46C6-8348-60F4B3FF68A3}" sibTransId="{6B27C467-52E8-4A89-A518-352A1A04F602}"/>
    <dgm:cxn modelId="{DA53665F-F0AC-490B-9538-806713970B51}" type="presOf" srcId="{311487AC-0480-4A8B-B101-0474D42D1698}" destId="{B7B6C98B-B9CC-4BF5-AF4D-A37DDE378482}" srcOrd="0" destOrd="6" presId="urn:microsoft.com/office/officeart/2005/8/layout/hList1"/>
    <dgm:cxn modelId="{5326289D-274E-4E40-8AB5-33001AA4BBF9}" srcId="{8B261532-12F6-4855-B633-63EFEEB8CAD8}" destId="{CD9BF2DA-AA37-43D7-917D-936627335855}" srcOrd="6" destOrd="0" parTransId="{14C9BD19-EC37-4569-9ABB-91350E886242}" sibTransId="{7F0B40ED-5C9C-4D97-BCC1-C7C0183CE249}"/>
    <dgm:cxn modelId="{5AE7DF7F-9130-43F5-8CDD-09E8CD520497}" srcId="{7A8055C3-AD35-4EA8-A2CB-FFAB79BEFB8B}" destId="{59A6AF0A-EDD5-498C-A7D3-74AB27AB92DA}" srcOrd="16" destOrd="0" parTransId="{F78CD483-C5A6-4CCA-B406-76E411D69B28}" sibTransId="{727EBC5C-97F4-42ED-8A8F-F1DAEE28AAE6}"/>
    <dgm:cxn modelId="{602AE102-7F69-4D45-AF2F-AD14459C05C7}" type="presOf" srcId="{2F0021E9-D9E1-446C-A3B1-4569EC92C291}" destId="{8204C5A3-8263-4AB4-840E-8D8CE2B4AC3B}" srcOrd="0" destOrd="11" presId="urn:microsoft.com/office/officeart/2005/8/layout/hList1"/>
    <dgm:cxn modelId="{4AD39BB6-D089-4FC8-B0E2-58321AA866FD}" srcId="{8B261532-12F6-4855-B633-63EFEEB8CAD8}" destId="{BA40EA7C-E209-416E-978C-091E453609D7}" srcOrd="4" destOrd="0" parTransId="{50ADBD08-35C9-417E-B3A6-A7E555C20249}" sibTransId="{9B81D5AF-2D0C-4A19-9818-7A732D349949}"/>
    <dgm:cxn modelId="{13EFA553-EBB5-406B-B54A-53F8F60E6538}" srcId="{97795E1A-991C-42FD-9612-FF4AB77E5375}" destId="{438E78BD-5CCA-4DC3-B79A-17CC3358E002}" srcOrd="4" destOrd="0" parTransId="{518CAA89-2DF8-4BCB-B418-3BA36A657CF6}" sibTransId="{D6A22EBB-58C1-4138-A77E-996D899C2C0E}"/>
    <dgm:cxn modelId="{E16BC502-39AB-4D02-A29E-039BD6A5A653}" type="presOf" srcId="{86E67DB5-42A6-44CE-A156-148C3441FBE2}" destId="{8204C5A3-8263-4AB4-840E-8D8CE2B4AC3B}" srcOrd="0" destOrd="16" presId="urn:microsoft.com/office/officeart/2005/8/layout/hList1"/>
    <dgm:cxn modelId="{B8ED0EE1-83AC-4747-9A8A-425E0C9693F0}" srcId="{7A8055C3-AD35-4EA8-A2CB-FFAB79BEFB8B}" destId="{2BB0E987-CAAD-46DF-BC1A-7AD2AA24F366}" srcOrd="2" destOrd="0" parTransId="{00A9F4CC-1E94-4C68-B8DF-736920C3B6B2}" sibTransId="{E0C8C7C5-436A-490B-9AB9-535D4A054627}"/>
    <dgm:cxn modelId="{A56B4A5B-96F0-4254-8F8B-E8D924E3A075}" type="presOf" srcId="{BF9A7D60-C0D6-467D-9859-EE67FD92FA2C}" destId="{B7B6C98B-B9CC-4BF5-AF4D-A37DDE378482}" srcOrd="0" destOrd="0" presId="urn:microsoft.com/office/officeart/2005/8/layout/hList1"/>
    <dgm:cxn modelId="{CC708AC9-C4CA-47AD-9C34-18B51DCCCDE1}" srcId="{97795E1A-991C-42FD-9612-FF4AB77E5375}" destId="{3CD12090-C94B-4F80-8396-DA081E2B362F}" srcOrd="1" destOrd="0" parTransId="{0E9BDA32-8709-40F0-B886-AC1C850E2C9C}" sibTransId="{3DFB1183-E1B5-44D1-80CE-3C649E29CFC6}"/>
    <dgm:cxn modelId="{FA01DF10-D4B8-4632-839A-78C4CCF30944}" srcId="{7A8055C3-AD35-4EA8-A2CB-FFAB79BEFB8B}" destId="{58B7248E-A318-448C-8216-FDFDBECF820E}" srcOrd="15" destOrd="0" parTransId="{20E8A39E-87E1-4AEB-AD0D-501719189326}" sibTransId="{B725F8D3-9709-48B5-97C7-D377FD4A63DB}"/>
    <dgm:cxn modelId="{472C616C-B7B1-4A55-B254-E569316F3C34}" type="presOf" srcId="{59A6AF0A-EDD5-498C-A7D3-74AB27AB92DA}" destId="{3CB58722-C159-4209-8240-3AC86E39621D}" srcOrd="0" destOrd="16" presId="urn:microsoft.com/office/officeart/2005/8/layout/hList1"/>
    <dgm:cxn modelId="{430D7FD0-83D9-41B1-A948-B5BAD05D3B09}" srcId="{BF491098-26D4-46BE-9D78-6FAD7EED101E}" destId="{9BA6E7C6-AAAC-425B-BA13-9FE9EC276E67}" srcOrd="7" destOrd="0" parTransId="{5A22E7C6-A532-4FAA-91E3-A62FDB799CC3}" sibTransId="{7DC17D4A-BE0C-4354-BFC5-D495DA5B3965}"/>
    <dgm:cxn modelId="{5968057F-0AB4-434E-A392-5D18CD3D64EF}" type="presOf" srcId="{6820BBBD-4E5A-40D8-9E05-3C5F0C1D10EB}" destId="{B7B6C98B-B9CC-4BF5-AF4D-A37DDE378482}" srcOrd="0" destOrd="5" presId="urn:microsoft.com/office/officeart/2005/8/layout/hList1"/>
    <dgm:cxn modelId="{E4836F5F-76B2-4474-BCBA-9F20CAF1FF87}" type="presOf" srcId="{41293E66-B60D-4E2F-8B63-E74CE5412575}" destId="{B7B6C98B-B9CC-4BF5-AF4D-A37DDE378482}" srcOrd="0" destOrd="10" presId="urn:microsoft.com/office/officeart/2005/8/layout/hList1"/>
    <dgm:cxn modelId="{BE790A69-98B4-48CB-87E3-14451FDCD953}" srcId="{BF491098-26D4-46BE-9D78-6FAD7EED101E}" destId="{D8B1A88C-3174-49AC-A4C6-E0D1C6EDA35E}" srcOrd="8" destOrd="0" parTransId="{BABE133E-5BFD-460F-A291-5F04CA8EB24B}" sibTransId="{B1634CDD-C11A-40F5-AE74-06A64C752E49}"/>
    <dgm:cxn modelId="{62A0516B-E161-461C-ADC0-EAA38CB0DA72}" type="presOf" srcId="{0E00B150-35FD-471B-899B-9D4AD72EE443}" destId="{8204C5A3-8263-4AB4-840E-8D8CE2B4AC3B}" srcOrd="0" destOrd="1" presId="urn:microsoft.com/office/officeart/2005/8/layout/hList1"/>
    <dgm:cxn modelId="{B9B51153-82C4-49AF-942D-E63BDA0AF836}" srcId="{BF491098-26D4-46BE-9D78-6FAD7EED101E}" destId="{BF9A7D60-C0D6-467D-9859-EE67FD92FA2C}" srcOrd="0" destOrd="0" parTransId="{20D8AA5F-A388-499C-A36E-E5FE4859C626}" sibTransId="{8D1F235C-82EA-486E-8313-AA6FFB0CA4D4}"/>
    <dgm:cxn modelId="{B1796BF3-0FB7-4989-8289-87B7FD7894E1}" srcId="{BF491098-26D4-46BE-9D78-6FAD7EED101E}" destId="{1FE3F982-B4FE-4165-AA63-6C25554C6A60}" srcOrd="14" destOrd="0" parTransId="{04EC0A1B-DC5A-45B4-A937-61C783B1CA48}" sibTransId="{CE4F4515-1802-4293-8909-448345EF45A1}"/>
    <dgm:cxn modelId="{AEAC1DA1-01DB-46B0-80DE-20D452B5CB51}" type="presOf" srcId="{23B9C146-F207-4F6C-97C6-0F0805B6F32B}" destId="{8204C5A3-8263-4AB4-840E-8D8CE2B4AC3B}" srcOrd="0" destOrd="8" presId="urn:microsoft.com/office/officeart/2005/8/layout/hList1"/>
    <dgm:cxn modelId="{6033A58C-0957-416F-81CD-4347814128A7}" type="presOf" srcId="{CEEE1450-31A6-4C6C-827C-FBD924E21B7B}" destId="{BD15EBD3-B2B7-4C84-9782-F5A9C3C8F298}" srcOrd="0" destOrd="8" presId="urn:microsoft.com/office/officeart/2005/8/layout/hList1"/>
    <dgm:cxn modelId="{D021E2BB-49D9-46F2-B212-3C893AE00276}" srcId="{97795E1A-991C-42FD-9612-FF4AB77E5375}" destId="{EF3C5827-5C84-4E76-99C3-6F0A97EAA960}" srcOrd="2" destOrd="0" parTransId="{A05473DF-E5DE-42E8-AF19-A114EFFCA476}" sibTransId="{F06878E2-26AD-4759-80D0-6A2E6F06F7CB}"/>
    <dgm:cxn modelId="{0C0E74DD-6840-4248-A0C0-C791EC9E394D}" type="presOf" srcId="{39ED6ED3-1FF4-43DE-A685-D1495D8B7A4A}" destId="{3CB58722-C159-4209-8240-3AC86E39621D}" srcOrd="0" destOrd="8" presId="urn:microsoft.com/office/officeart/2005/8/layout/hList1"/>
    <dgm:cxn modelId="{5BF21D2E-1C5C-4983-AAA5-AFD9D285F09C}" type="presOf" srcId="{021FDE26-F949-4981-B6ED-7562515C8569}" destId="{3CB58722-C159-4209-8240-3AC86E39621D}" srcOrd="0" destOrd="5" presId="urn:microsoft.com/office/officeart/2005/8/layout/hList1"/>
    <dgm:cxn modelId="{D4FD96C4-06A4-416E-B7DD-AB0910F9237A}" type="presOf" srcId="{081929E5-5D48-45B3-B0E0-8525743AC754}" destId="{B7B6C98B-B9CC-4BF5-AF4D-A37DDE378482}" srcOrd="0" destOrd="17" presId="urn:microsoft.com/office/officeart/2005/8/layout/hList1"/>
    <dgm:cxn modelId="{DD936CDA-A3DD-405B-8617-FE1BFBE132F2}" type="presOf" srcId="{7FBB79BC-A14D-4CC8-A7B0-20A2EE764AA4}" destId="{3CB58722-C159-4209-8240-3AC86E39621D}" srcOrd="0" destOrd="17" presId="urn:microsoft.com/office/officeart/2005/8/layout/hList1"/>
    <dgm:cxn modelId="{54C66FBC-EB80-4EF1-9F67-14D4803F2436}" srcId="{97795E1A-991C-42FD-9612-FF4AB77E5375}" destId="{9B36E025-5271-4BCD-816A-0BC69451AF0A}" srcOrd="9" destOrd="0" parTransId="{01A68132-08A4-4742-9A05-1F9A871F3123}" sibTransId="{131AE887-FFBA-4E2E-9361-4F9E5254D967}"/>
    <dgm:cxn modelId="{4446080B-34B9-48EC-A315-EE42AB586FEA}" srcId="{8B261532-12F6-4855-B633-63EFEEB8CAD8}" destId="{0E00B150-35FD-471B-899B-9D4AD72EE443}" srcOrd="1" destOrd="0" parTransId="{E2DD0BE3-71AC-4995-8CDD-349D4B34A031}" sibTransId="{B061415F-8C4D-4E49-8917-F15A7CA0B3A1}"/>
    <dgm:cxn modelId="{34CCF4F3-7DA5-4095-8782-CF3DB3D822E2}" srcId="{7A8055C3-AD35-4EA8-A2CB-FFAB79BEFB8B}" destId="{84C05DA2-19B7-497C-97A8-62A85920BAC0}" srcOrd="13" destOrd="0" parTransId="{47A451D0-AEE9-4567-98ED-C977F00813D1}" sibTransId="{9F464942-452E-485F-B989-11D8B6FCED90}"/>
    <dgm:cxn modelId="{AFE084E2-A1FB-4E7E-ACCE-9252CFC28334}" srcId="{7A8055C3-AD35-4EA8-A2CB-FFAB79BEFB8B}" destId="{021FDE26-F949-4981-B6ED-7562515C8569}" srcOrd="5" destOrd="0" parTransId="{F6BEAA35-5734-4EE3-BF4A-BF01C1098817}" sibTransId="{FEB21DEC-849A-4ABF-8380-F64CAFCBC356}"/>
    <dgm:cxn modelId="{508D1E72-79E7-4DC2-B0A6-485AD775DA5B}" type="presOf" srcId="{EF3C5827-5C84-4E76-99C3-6F0A97EAA960}" destId="{BD15EBD3-B2B7-4C84-9782-F5A9C3C8F298}" srcOrd="0" destOrd="2" presId="urn:microsoft.com/office/officeart/2005/8/layout/hList1"/>
    <dgm:cxn modelId="{66E5648A-7899-42B2-A779-B31E7B9CD497}" srcId="{97795E1A-991C-42FD-9612-FF4AB77E5375}" destId="{731BD72A-E995-4F7B-AB0F-EF184D6E27DD}" srcOrd="7" destOrd="0" parTransId="{31DE9A0B-E038-4717-9888-D7BF8B01F5B6}" sibTransId="{DDAA72C3-74F1-4A52-B552-41EE97B6BAB5}"/>
    <dgm:cxn modelId="{00485317-5797-4389-A277-EEA2304BA900}" srcId="{BF491098-26D4-46BE-9D78-6FAD7EED101E}" destId="{311487AC-0480-4A8B-B101-0474D42D1698}" srcOrd="6" destOrd="0" parTransId="{481E43E0-A039-42DA-A318-88CDFC626B84}" sibTransId="{756999C1-2D95-4C92-BF2C-51B3D2A3F917}"/>
    <dgm:cxn modelId="{E0E3714E-63AF-4E33-BACA-DB018AC77A05}" type="presOf" srcId="{7778B8BE-C2D8-4D7C-B7DB-DE190CA26332}" destId="{8204C5A3-8263-4AB4-840E-8D8CE2B4AC3B}" srcOrd="0" destOrd="14" presId="urn:microsoft.com/office/officeart/2005/8/layout/hList1"/>
    <dgm:cxn modelId="{35E1204C-004D-4DF2-9D4A-14E5773D2745}" type="presOf" srcId="{97795E1A-991C-42FD-9612-FF4AB77E5375}" destId="{917C3CC8-B834-409C-AA16-3F78CD52A711}" srcOrd="0" destOrd="0" presId="urn:microsoft.com/office/officeart/2005/8/layout/hList1"/>
    <dgm:cxn modelId="{D27BF174-8B7C-4F60-8960-04258C401517}" srcId="{7E9C869C-6019-4E94-BDD3-98FDFAD930AC}" destId="{97795E1A-991C-42FD-9612-FF4AB77E5375}" srcOrd="2" destOrd="0" parTransId="{C10201AA-FB34-4AAC-A2D0-5C08D800F3FD}" sibTransId="{7265CBD0-5798-43A4-86F5-FB1D774E010F}"/>
    <dgm:cxn modelId="{2416DB24-5964-48E3-B023-5670BF0B4165}" type="presOf" srcId="{3CD12090-C94B-4F80-8396-DA081E2B362F}" destId="{BD15EBD3-B2B7-4C84-9782-F5A9C3C8F298}" srcOrd="0" destOrd="1" presId="urn:microsoft.com/office/officeart/2005/8/layout/hList1"/>
    <dgm:cxn modelId="{2DCB354E-B117-4FDB-8C53-63A21F5240AC}" type="presOf" srcId="{58B7248E-A318-448C-8216-FDFDBECF820E}" destId="{3CB58722-C159-4209-8240-3AC86E39621D}" srcOrd="0" destOrd="15" presId="urn:microsoft.com/office/officeart/2005/8/layout/hList1"/>
    <dgm:cxn modelId="{A49D4E0D-2569-4184-AD39-D4DA01991447}" type="presOf" srcId="{85BD99E2-0275-4DCD-8A80-95A16D0862C6}" destId="{B7B6C98B-B9CC-4BF5-AF4D-A37DDE378482}" srcOrd="0" destOrd="1" presId="urn:microsoft.com/office/officeart/2005/8/layout/hList1"/>
    <dgm:cxn modelId="{5388F711-AF01-4F9B-8571-EAE2D6DB0359}" type="presOf" srcId="{9B36E025-5271-4BCD-816A-0BC69451AF0A}" destId="{BD15EBD3-B2B7-4C84-9782-F5A9C3C8F298}" srcOrd="0" destOrd="9" presId="urn:microsoft.com/office/officeart/2005/8/layout/hList1"/>
    <dgm:cxn modelId="{ED3F1078-26F2-4496-8446-97B018094FCF}" type="presOf" srcId="{7C92BD40-21E1-48B5-93C8-12CE15EE32F8}" destId="{BD15EBD3-B2B7-4C84-9782-F5A9C3C8F298}" srcOrd="0" destOrd="5" presId="urn:microsoft.com/office/officeart/2005/8/layout/hList1"/>
    <dgm:cxn modelId="{21C83476-DB39-426F-B811-28F63850245B}" type="presOf" srcId="{520A0D1E-67C2-4403-940E-A50CC6FA18A4}" destId="{B7B6C98B-B9CC-4BF5-AF4D-A37DDE378482}" srcOrd="0" destOrd="4" presId="urn:microsoft.com/office/officeart/2005/8/layout/hList1"/>
    <dgm:cxn modelId="{DF337760-D78B-4750-AFF7-C71C0F2C7C52}" type="presOf" srcId="{CDE0BE0D-970C-44B0-A232-D7807955F969}" destId="{BD15EBD3-B2B7-4C84-9782-F5A9C3C8F298}" srcOrd="0" destOrd="6" presId="urn:microsoft.com/office/officeart/2005/8/layout/hList1"/>
    <dgm:cxn modelId="{57C6DE7C-894B-4481-86FA-6BCDBDA7EF48}" type="presOf" srcId="{C1F02D1C-E3F7-4546-985E-00695A952B3D}" destId="{8204C5A3-8263-4AB4-840E-8D8CE2B4AC3B}" srcOrd="0" destOrd="9" presId="urn:microsoft.com/office/officeart/2005/8/layout/hList1"/>
    <dgm:cxn modelId="{1D7F8585-9EF9-4E78-AD89-BB8740F89D82}" type="presOf" srcId="{BF491098-26D4-46BE-9D78-6FAD7EED101E}" destId="{7F55156F-219B-46DC-BD58-15ED3120EBF4}" srcOrd="0" destOrd="0" presId="urn:microsoft.com/office/officeart/2005/8/layout/hList1"/>
    <dgm:cxn modelId="{B29B4739-DF06-4D60-912A-ADBA92A8FB49}" type="presOf" srcId="{91982D19-C8D1-4BDA-9C9D-98366FEF8150}" destId="{3CB58722-C159-4209-8240-3AC86E39621D}" srcOrd="0" destOrd="10" presId="urn:microsoft.com/office/officeart/2005/8/layout/hList1"/>
    <dgm:cxn modelId="{69764B89-D2B5-4DCE-9C2C-9C2488CAF22E}" srcId="{8B261532-12F6-4855-B633-63EFEEB8CAD8}" destId="{23B9C146-F207-4F6C-97C6-0F0805B6F32B}" srcOrd="8" destOrd="0" parTransId="{C80B600B-D613-4D4A-8FDF-E2F25B21F512}" sibTransId="{041BE4DF-31F2-4F1D-B21E-E939DD5C41DF}"/>
    <dgm:cxn modelId="{ADAD75FA-EB67-4503-B45B-634A1B0CDD1C}" type="presOf" srcId="{F2E0F749-07C1-4BA8-97A4-FB8AF42015A3}" destId="{8204C5A3-8263-4AB4-840E-8D8CE2B4AC3B}" srcOrd="0" destOrd="2" presId="urn:microsoft.com/office/officeart/2005/8/layout/hList1"/>
    <dgm:cxn modelId="{89320CE4-5635-4A49-8E34-DF45BD1BE4F9}" type="presOf" srcId="{5B3F29C5-AD6E-45D6-B594-C00A2312B267}" destId="{3CB58722-C159-4209-8240-3AC86E39621D}" srcOrd="0" destOrd="0" presId="urn:microsoft.com/office/officeart/2005/8/layout/hList1"/>
    <dgm:cxn modelId="{1A64D129-C438-4A80-BCFF-003D1D4BE84C}" srcId="{7A8055C3-AD35-4EA8-A2CB-FFAB79BEFB8B}" destId="{ECC391FD-A2E3-4D1B-BF5A-849CBB18FEEC}" srcOrd="4" destOrd="0" parTransId="{BD5B06D8-D824-445C-A47F-C17A0C299ACA}" sibTransId="{67E129EC-7023-4E48-B9CA-A0499A27479D}"/>
    <dgm:cxn modelId="{A0477AB8-83D9-47CE-A5EC-5859022C360C}" type="presOf" srcId="{895F7CE0-8204-4190-A407-208D7B4372EB}" destId="{3CB58722-C159-4209-8240-3AC86E39621D}" srcOrd="0" destOrd="7" presId="urn:microsoft.com/office/officeart/2005/8/layout/hList1"/>
    <dgm:cxn modelId="{9BCB8EBB-8BC6-4D83-A187-C41D13AE20FB}" type="presOf" srcId="{54DF1895-285A-4F02-841B-CFE18E7851A6}" destId="{B7B6C98B-B9CC-4BF5-AF4D-A37DDE378482}" srcOrd="0" destOrd="12" presId="urn:microsoft.com/office/officeart/2005/8/layout/hList1"/>
    <dgm:cxn modelId="{8EE48969-0AF0-46AF-A985-8831077858EE}" srcId="{BF491098-26D4-46BE-9D78-6FAD7EED101E}" destId="{41293E66-B60D-4E2F-8B63-E74CE5412575}" srcOrd="10" destOrd="0" parTransId="{E7F672A6-909A-41DE-BF59-E8BFCBFB1CCC}" sibTransId="{4FAB2A74-D9EE-48AD-87CF-C624EED13E4B}"/>
    <dgm:cxn modelId="{09A5F75F-A11E-4FDD-B48B-5F61392191C0}" type="presOf" srcId="{131A790D-76D4-43CC-BFD8-3B574DC03C05}" destId="{3CB58722-C159-4209-8240-3AC86E39621D}" srcOrd="0" destOrd="1" presId="urn:microsoft.com/office/officeart/2005/8/layout/hList1"/>
    <dgm:cxn modelId="{EC94B6FE-4083-4BD0-A72A-8EB8677FE134}" type="presOf" srcId="{2BB0E987-CAAD-46DF-BC1A-7AD2AA24F366}" destId="{3CB58722-C159-4209-8240-3AC86E39621D}" srcOrd="0" destOrd="2" presId="urn:microsoft.com/office/officeart/2005/8/layout/hList1"/>
    <dgm:cxn modelId="{1C955E4C-0BBB-49EF-8682-384D1BFB1A69}" srcId="{BF491098-26D4-46BE-9D78-6FAD7EED101E}" destId="{3FEEF8E8-7655-4E1F-B3FA-B2C765D965E3}" srcOrd="18" destOrd="0" parTransId="{93D29811-BAA6-4715-B086-6703003FE6BA}" sibTransId="{F70BC303-AFCB-4042-9D47-4D409DBDC4EE}"/>
    <dgm:cxn modelId="{2066E881-00AC-4004-8BDB-F64EB1232544}" srcId="{BF491098-26D4-46BE-9D78-6FAD7EED101E}" destId="{F087F475-A8E9-4768-8F6A-856CC8CBB4EA}" srcOrd="9" destOrd="0" parTransId="{DF1E7E8E-F15F-4E05-82E7-686A87E8554E}" sibTransId="{893CA4AD-7E03-470C-9233-62BBDABB421E}"/>
    <dgm:cxn modelId="{8236B7FD-8752-4716-982F-0174BA303A84}" srcId="{8B261532-12F6-4855-B633-63EFEEB8CAD8}" destId="{1BB1C028-795B-4140-BD73-132BB8441662}" srcOrd="17" destOrd="0" parTransId="{B60A2625-8F1B-43B6-919B-4946A3D38B23}" sibTransId="{9646D3CA-868A-46ED-B4CB-6EA6D7D9312F}"/>
    <dgm:cxn modelId="{AF67D9FF-54AD-4260-AA7D-9A73573B2142}" type="presParOf" srcId="{7A48162C-269A-4534-803C-D5B6B572F2F1}" destId="{4C37781D-F9EB-46E2-9836-1BC64D77BE35}" srcOrd="0" destOrd="0" presId="urn:microsoft.com/office/officeart/2005/8/layout/hList1"/>
    <dgm:cxn modelId="{606D74CC-0F65-478B-90EB-004AF91686D4}" type="presParOf" srcId="{4C37781D-F9EB-46E2-9836-1BC64D77BE35}" destId="{EEF6254B-8ABC-4BFA-8503-91DC23E33AED}" srcOrd="0" destOrd="0" presId="urn:microsoft.com/office/officeart/2005/8/layout/hList1"/>
    <dgm:cxn modelId="{CE027060-88B5-427E-86FD-0E0E3DE63924}" type="presParOf" srcId="{4C37781D-F9EB-46E2-9836-1BC64D77BE35}" destId="{8204C5A3-8263-4AB4-840E-8D8CE2B4AC3B}" srcOrd="1" destOrd="0" presId="urn:microsoft.com/office/officeart/2005/8/layout/hList1"/>
    <dgm:cxn modelId="{3F62141D-D45C-4BC8-8DAE-36EB6A34BD36}" type="presParOf" srcId="{7A48162C-269A-4534-803C-D5B6B572F2F1}" destId="{61426065-BEAF-4171-A575-142BAA422F77}" srcOrd="1" destOrd="0" presId="urn:microsoft.com/office/officeart/2005/8/layout/hList1"/>
    <dgm:cxn modelId="{7DBE7C1D-D2CE-4187-857A-92AB528ACEB5}" type="presParOf" srcId="{7A48162C-269A-4534-803C-D5B6B572F2F1}" destId="{77B04A97-622D-4607-A0B3-0F0E17CAEB50}" srcOrd="2" destOrd="0" presId="urn:microsoft.com/office/officeart/2005/8/layout/hList1"/>
    <dgm:cxn modelId="{C969EFAB-038D-46CD-B14B-A5BDD245D5B4}" type="presParOf" srcId="{77B04A97-622D-4607-A0B3-0F0E17CAEB50}" destId="{7F55156F-219B-46DC-BD58-15ED3120EBF4}" srcOrd="0" destOrd="0" presId="urn:microsoft.com/office/officeart/2005/8/layout/hList1"/>
    <dgm:cxn modelId="{2BA1E847-5013-4065-8901-D1D960C07932}" type="presParOf" srcId="{77B04A97-622D-4607-A0B3-0F0E17CAEB50}" destId="{B7B6C98B-B9CC-4BF5-AF4D-A37DDE378482}" srcOrd="1" destOrd="0" presId="urn:microsoft.com/office/officeart/2005/8/layout/hList1"/>
    <dgm:cxn modelId="{28B48230-C95E-4419-ABC8-A08C1B9F768C}" type="presParOf" srcId="{7A48162C-269A-4534-803C-D5B6B572F2F1}" destId="{73DCF6C2-5D69-4ED7-89EB-E04827A2C465}" srcOrd="3" destOrd="0" presId="urn:microsoft.com/office/officeart/2005/8/layout/hList1"/>
    <dgm:cxn modelId="{85B0F3ED-C6C5-40ED-B816-55F7777A0C86}" type="presParOf" srcId="{7A48162C-269A-4534-803C-D5B6B572F2F1}" destId="{7BF110BE-1E0B-429B-9170-113BF774A722}" srcOrd="4" destOrd="0" presId="urn:microsoft.com/office/officeart/2005/8/layout/hList1"/>
    <dgm:cxn modelId="{13CAFB6A-9600-4AAC-B389-6A4100CA241E}" type="presParOf" srcId="{7BF110BE-1E0B-429B-9170-113BF774A722}" destId="{917C3CC8-B834-409C-AA16-3F78CD52A711}" srcOrd="0" destOrd="0" presId="urn:microsoft.com/office/officeart/2005/8/layout/hList1"/>
    <dgm:cxn modelId="{75007D42-3AD4-44D2-AB02-DF4953958689}" type="presParOf" srcId="{7BF110BE-1E0B-429B-9170-113BF774A722}" destId="{BD15EBD3-B2B7-4C84-9782-F5A9C3C8F298}" srcOrd="1" destOrd="0" presId="urn:microsoft.com/office/officeart/2005/8/layout/hList1"/>
    <dgm:cxn modelId="{A9C82FD8-C6D1-48E0-BFC3-1D0D281FB2E6}" type="presParOf" srcId="{7A48162C-269A-4534-803C-D5B6B572F2F1}" destId="{EA0DF5DE-F521-451E-A69C-22DA29FF203A}" srcOrd="5" destOrd="0" presId="urn:microsoft.com/office/officeart/2005/8/layout/hList1"/>
    <dgm:cxn modelId="{379F7387-0E2A-4B69-BE18-5C3096B44FA1}" type="presParOf" srcId="{7A48162C-269A-4534-803C-D5B6B572F2F1}" destId="{7B44172B-C329-4878-916F-FCC63150B217}" srcOrd="6" destOrd="0" presId="urn:microsoft.com/office/officeart/2005/8/layout/hList1"/>
    <dgm:cxn modelId="{0B15DE92-4C4C-438F-AA9A-453F86F9AD2B}" type="presParOf" srcId="{7B44172B-C329-4878-916F-FCC63150B217}" destId="{1E2FBAF8-4066-4328-BA86-30EC7F25B43E}" srcOrd="0" destOrd="0" presId="urn:microsoft.com/office/officeart/2005/8/layout/hList1"/>
    <dgm:cxn modelId="{437FFBA1-0269-4AA0-9334-BCF5B2B85827}" type="presParOf" srcId="{7B44172B-C329-4878-916F-FCC63150B217}" destId="{3CB58722-C159-4209-8240-3AC86E39621D}"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40FBCBC-D19C-407E-B39C-AA2FFD9A40FA}">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Contrapartida </a:t>
          </a:r>
          <a:r>
            <a:rPr lang="es-PY" sz="1500" b="1" dirty="0" smtClean="0">
              <a:solidFill>
                <a:srgbClr val="FFFF00"/>
              </a:solidFill>
              <a:latin typeface="Verdana" pitchFamily="34" charset="0"/>
              <a:cs typeface="Times New Roman" pitchFamily="18" charset="0"/>
            </a:rPr>
            <a:t>AND</a:t>
          </a:r>
          <a:r>
            <a:rPr lang="es-PY" sz="1500" b="1" dirty="0" smtClean="0">
              <a:solidFill>
                <a:schemeClr val="bg1"/>
              </a:solidFill>
              <a:latin typeface="Verdana" pitchFamily="34" charset="0"/>
              <a:cs typeface="Times New Roman" pitchFamily="18" charset="0"/>
            </a:rPr>
            <a:t>E: USD 25 millones</a:t>
          </a:r>
          <a:endParaRPr lang="es-PY" sz="1500" b="1" dirty="0">
            <a:solidFill>
              <a:schemeClr val="bg1"/>
            </a:solidFill>
          </a:endParaRPr>
        </a:p>
      </dgm:t>
    </dgm:pt>
    <dgm:pt modelId="{75791D75-55E7-4E40-9C34-01AD09B4E56D}" type="parTrans" cxnId="{39B15660-A193-4DBA-AE27-EFE854522E22}">
      <dgm:prSet/>
      <dgm:spPr/>
      <dgm:t>
        <a:bodyPr/>
        <a:lstStyle/>
        <a:p>
          <a:endParaRPr lang="es-PY"/>
        </a:p>
      </dgm:t>
    </dgm:pt>
    <dgm:pt modelId="{E3C4271E-F5DE-42B0-9AB6-961F1A0AE4A0}" type="sibTrans" cxnId="{39B15660-A193-4DBA-AE27-EFE854522E22}">
      <dgm:prSet/>
      <dgm:spPr/>
      <dgm:t>
        <a:bodyPr/>
        <a:lstStyle/>
        <a:p>
          <a:endParaRPr lang="es-PY"/>
        </a:p>
      </dgm:t>
    </dgm:pt>
    <dgm:pt modelId="{AF2058B4-71E1-474A-9DEC-FDB2F09A40B6}">
      <dgm:prSet phldrT="[Texto]" custT="1"/>
      <dgm:spPr>
        <a:solidFill>
          <a:srgbClr val="336699"/>
        </a:solidFill>
      </dgm:spPr>
      <dgm:t>
        <a:bodyPr/>
        <a:lstStyle/>
        <a:p>
          <a:r>
            <a:rPr lang="es-PY" sz="1500" b="1" dirty="0" smtClean="0">
              <a:solidFill>
                <a:schemeClr val="bg1"/>
              </a:solidFill>
              <a:latin typeface="Verdana" pitchFamily="34" charset="0"/>
              <a:cs typeface="Times New Roman" pitchFamily="18" charset="0"/>
            </a:rPr>
            <a:t>Préstamo del </a:t>
          </a:r>
          <a:r>
            <a:rPr lang="es-PY" sz="1500" b="1" dirty="0" smtClean="0">
              <a:solidFill>
                <a:srgbClr val="FFFF00"/>
              </a:solidFill>
              <a:latin typeface="Verdana" pitchFamily="34" charset="0"/>
              <a:cs typeface="Times New Roman" pitchFamily="18" charset="0"/>
            </a:rPr>
            <a:t>BIRF</a:t>
          </a:r>
          <a:r>
            <a:rPr lang="es-PY" sz="1500" b="1" dirty="0" smtClean="0">
              <a:solidFill>
                <a:schemeClr val="bg1"/>
              </a:solidFill>
              <a:latin typeface="Verdana" pitchFamily="34" charset="0"/>
              <a:cs typeface="Times New Roman" pitchFamily="18" charset="0"/>
            </a:rPr>
            <a:t>: USD 100 millones</a:t>
          </a:r>
          <a:r>
            <a:rPr lang="es-PY" sz="1500" dirty="0" smtClean="0">
              <a:solidFill>
                <a:schemeClr val="bg1"/>
              </a:solidFill>
              <a:latin typeface="Verdana" pitchFamily="34" charset="0"/>
              <a:cs typeface="Times New Roman" pitchFamily="18" charset="0"/>
            </a:rPr>
            <a:t>. </a:t>
          </a:r>
          <a:endParaRPr lang="es-PY" sz="1500" b="1" dirty="0">
            <a:solidFill>
              <a:schemeClr val="bg1"/>
            </a:solidFill>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2"/>
      <dgm:spPr/>
      <dgm:t>
        <a:bodyPr/>
        <a:lstStyle/>
        <a:p>
          <a:endParaRPr lang="es-PY"/>
        </a:p>
      </dgm:t>
    </dgm:pt>
    <dgm:pt modelId="{DF955EA3-8484-4CA1-A608-E41A6A1E56D5}" type="pres">
      <dgm:prSet presAssocID="{AF2058B4-71E1-474A-9DEC-FDB2F09A40B6}" presName="parentText" presStyleLbl="node1" presStyleIdx="0" presStyleCnt="2" custScaleX="141774" custScaleY="75800"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2">
        <dgm:presLayoutVars>
          <dgm:bulletEnabled val="1"/>
        </dgm:presLayoutVars>
      </dgm:prSet>
      <dgm:spPr/>
      <dgm:t>
        <a:bodyPr/>
        <a:lstStyle/>
        <a:p>
          <a:endParaRPr lang="es-PY"/>
        </a:p>
      </dgm:t>
    </dgm:pt>
    <dgm:pt modelId="{11A3D364-5634-452C-87CD-74441D64C832}" type="pres">
      <dgm:prSet presAssocID="{971144E6-F3FC-4E49-A91F-EBE47C0E85C9}" presName="spaceBetweenRectangles" presStyleCnt="0"/>
      <dgm:spPr/>
    </dgm:pt>
    <dgm:pt modelId="{6FC209C8-0335-4CBF-8300-B86BD0E8A137}" type="pres">
      <dgm:prSet presAssocID="{A40FBCBC-D19C-407E-B39C-AA2FFD9A40FA}" presName="parentLin" presStyleCnt="0"/>
      <dgm:spPr/>
    </dgm:pt>
    <dgm:pt modelId="{781DE5E7-4589-46DF-BF12-EBA9D67F377B}" type="pres">
      <dgm:prSet presAssocID="{A40FBCBC-D19C-407E-B39C-AA2FFD9A40FA}" presName="parentLeftMargin" presStyleLbl="node1" presStyleIdx="0" presStyleCnt="2"/>
      <dgm:spPr/>
      <dgm:t>
        <a:bodyPr/>
        <a:lstStyle/>
        <a:p>
          <a:endParaRPr lang="es-PY"/>
        </a:p>
      </dgm:t>
    </dgm:pt>
    <dgm:pt modelId="{0D2EDEDF-0328-4B2A-9D02-6CC929FFFBEC}" type="pres">
      <dgm:prSet presAssocID="{A40FBCBC-D19C-407E-B39C-AA2FFD9A40FA}" presName="parentText" presStyleLbl="node1" presStyleIdx="1" presStyleCnt="2" custScaleX="142857" custScaleY="82079">
        <dgm:presLayoutVars>
          <dgm:chMax val="0"/>
          <dgm:bulletEnabled val="1"/>
        </dgm:presLayoutVars>
      </dgm:prSet>
      <dgm:spPr/>
      <dgm:t>
        <a:bodyPr/>
        <a:lstStyle/>
        <a:p>
          <a:endParaRPr lang="es-PY"/>
        </a:p>
      </dgm:t>
    </dgm:pt>
    <dgm:pt modelId="{C3466D3E-0D8D-4D6C-B331-F248D33519A1}" type="pres">
      <dgm:prSet presAssocID="{A40FBCBC-D19C-407E-B39C-AA2FFD9A40FA}" presName="negativeSpace" presStyleCnt="0"/>
      <dgm:spPr/>
    </dgm:pt>
    <dgm:pt modelId="{1436CDD0-8B3A-450C-A730-943E7E591BF7}" type="pres">
      <dgm:prSet presAssocID="{A40FBCBC-D19C-407E-B39C-AA2FFD9A40FA}" presName="childText" presStyleLbl="conFgAcc1" presStyleIdx="1" presStyleCnt="2">
        <dgm:presLayoutVars>
          <dgm:bulletEnabled val="1"/>
        </dgm:presLayoutVars>
      </dgm:prSet>
      <dgm:spPr/>
      <dgm:t>
        <a:bodyPr/>
        <a:lstStyle/>
        <a:p>
          <a:endParaRPr lang="es-PY"/>
        </a:p>
      </dgm:t>
    </dgm:pt>
  </dgm:ptLst>
  <dgm:cxnLst>
    <dgm:cxn modelId="{04789F55-D3C3-4B4F-8A5B-30898F719C03}" type="presOf" srcId="{AF2058B4-71E1-474A-9DEC-FDB2F09A40B6}" destId="{9DF099C7-F1AF-4E6A-95EE-8C972C7D5FC6}" srcOrd="0" destOrd="0" presId="urn:microsoft.com/office/officeart/2005/8/layout/list1"/>
    <dgm:cxn modelId="{7E8ADDA9-1CD9-48BB-A798-4C2CF5BAC2B3}" type="presOf" srcId="{A40FBCBC-D19C-407E-B39C-AA2FFD9A40FA}" destId="{0D2EDEDF-0328-4B2A-9D02-6CC929FFFBEC}" srcOrd="1" destOrd="0" presId="urn:microsoft.com/office/officeart/2005/8/layout/list1"/>
    <dgm:cxn modelId="{39B15660-A193-4DBA-AE27-EFE854522E22}" srcId="{16E442D7-97AA-4A86-B135-74FA7E40C75E}" destId="{A40FBCBC-D19C-407E-B39C-AA2FFD9A40FA}" srcOrd="1" destOrd="0" parTransId="{75791D75-55E7-4E40-9C34-01AD09B4E56D}" sibTransId="{E3C4271E-F5DE-42B0-9AB6-961F1A0AE4A0}"/>
    <dgm:cxn modelId="{C0AC413A-87F8-40F8-81EA-621722DDD5F4}" type="presOf" srcId="{AF2058B4-71E1-474A-9DEC-FDB2F09A40B6}" destId="{DF955EA3-8484-4CA1-A608-E41A6A1E56D5}" srcOrd="1"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8891D1FF-EED4-4746-922C-220C0D0DAC45}" type="presOf" srcId="{A40FBCBC-D19C-407E-B39C-AA2FFD9A40FA}" destId="{781DE5E7-4589-46DF-BF12-EBA9D67F377B}" srcOrd="0" destOrd="0" presId="urn:microsoft.com/office/officeart/2005/8/layout/list1"/>
    <dgm:cxn modelId="{9E6EDC3B-9369-439B-9606-4CA12FE74DF9}" type="presOf" srcId="{16E442D7-97AA-4A86-B135-74FA7E40C75E}" destId="{AFF59F7E-04B8-46B5-900C-E8B7B7BBA966}" srcOrd="0" destOrd="0" presId="urn:microsoft.com/office/officeart/2005/8/layout/list1"/>
    <dgm:cxn modelId="{B894EF7D-EA2B-4ADF-AA27-3AF980AEA5B8}" type="presParOf" srcId="{AFF59F7E-04B8-46B5-900C-E8B7B7BBA966}" destId="{34848EE6-2EE1-4341-A2DB-B3C6BA4580DE}" srcOrd="0" destOrd="0" presId="urn:microsoft.com/office/officeart/2005/8/layout/list1"/>
    <dgm:cxn modelId="{CD571EF6-9F75-45AA-8149-83F8B80F8598}" type="presParOf" srcId="{34848EE6-2EE1-4341-A2DB-B3C6BA4580DE}" destId="{9DF099C7-F1AF-4E6A-95EE-8C972C7D5FC6}" srcOrd="0" destOrd="0" presId="urn:microsoft.com/office/officeart/2005/8/layout/list1"/>
    <dgm:cxn modelId="{CECE98F4-79BE-4B06-9420-DFE40943676B}" type="presParOf" srcId="{34848EE6-2EE1-4341-A2DB-B3C6BA4580DE}" destId="{DF955EA3-8484-4CA1-A608-E41A6A1E56D5}" srcOrd="1" destOrd="0" presId="urn:microsoft.com/office/officeart/2005/8/layout/list1"/>
    <dgm:cxn modelId="{CDC09A81-F2CB-48DB-9057-043BBDB4E928}" type="presParOf" srcId="{AFF59F7E-04B8-46B5-900C-E8B7B7BBA966}" destId="{08AE222A-55E2-4A98-86F2-74804CC1BF70}" srcOrd="1" destOrd="0" presId="urn:microsoft.com/office/officeart/2005/8/layout/list1"/>
    <dgm:cxn modelId="{72EC025B-EEB6-4F22-B851-601647FE06CA}" type="presParOf" srcId="{AFF59F7E-04B8-46B5-900C-E8B7B7BBA966}" destId="{2651B348-171F-48CC-84C3-73CC7691A7A5}" srcOrd="2" destOrd="0" presId="urn:microsoft.com/office/officeart/2005/8/layout/list1"/>
    <dgm:cxn modelId="{6E7C4353-220A-487C-9821-E43404771FF0}" type="presParOf" srcId="{AFF59F7E-04B8-46B5-900C-E8B7B7BBA966}" destId="{11A3D364-5634-452C-87CD-74441D64C832}" srcOrd="3" destOrd="0" presId="urn:microsoft.com/office/officeart/2005/8/layout/list1"/>
    <dgm:cxn modelId="{247DFD7A-4596-4B47-A068-B944CA9EBB20}" type="presParOf" srcId="{AFF59F7E-04B8-46B5-900C-E8B7B7BBA966}" destId="{6FC209C8-0335-4CBF-8300-B86BD0E8A137}" srcOrd="4" destOrd="0" presId="urn:microsoft.com/office/officeart/2005/8/layout/list1"/>
    <dgm:cxn modelId="{D24889E6-D26F-4637-9ADE-63922D50661C}" type="presParOf" srcId="{6FC209C8-0335-4CBF-8300-B86BD0E8A137}" destId="{781DE5E7-4589-46DF-BF12-EBA9D67F377B}" srcOrd="0" destOrd="0" presId="urn:microsoft.com/office/officeart/2005/8/layout/list1"/>
    <dgm:cxn modelId="{0DC609C4-D020-413D-B9DE-1DF9966BACCE}" type="presParOf" srcId="{6FC209C8-0335-4CBF-8300-B86BD0E8A137}" destId="{0D2EDEDF-0328-4B2A-9D02-6CC929FFFBEC}" srcOrd="1" destOrd="0" presId="urn:microsoft.com/office/officeart/2005/8/layout/list1"/>
    <dgm:cxn modelId="{F996168C-DFF0-4677-B3EF-11801DEFAAC9}" type="presParOf" srcId="{AFF59F7E-04B8-46B5-900C-E8B7B7BBA966}" destId="{C3466D3E-0D8D-4D6C-B331-F248D33519A1}" srcOrd="5" destOrd="0" presId="urn:microsoft.com/office/officeart/2005/8/layout/list1"/>
    <dgm:cxn modelId="{E39867AC-8A47-47DF-B5B7-8B326D89BEDC}" type="presParOf" srcId="{AFF59F7E-04B8-46B5-900C-E8B7B7BBA966}" destId="{1436CDD0-8B3A-450C-A730-943E7E591BF7}"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83EC66A1-629A-40E7-AC1A-2FFA436EA3F1}">
      <dgm:prSet phldrT="[Texto]" custT="1"/>
      <dgm:spPr>
        <a:solidFill>
          <a:srgbClr val="FFFFCC">
            <a:alpha val="89804"/>
          </a:srgbClr>
        </a:solidFill>
      </dgm:spPr>
      <dgm:t>
        <a:bodyPr anchor="ctr" anchorCtr="0"/>
        <a:lstStyle/>
        <a:p>
          <a:r>
            <a:rPr lang="es-PY" sz="1600" b="1" dirty="0" smtClean="0">
              <a:solidFill>
                <a:srgbClr val="C00000"/>
              </a:solidFill>
              <a:latin typeface="Verdana" pitchFamily="34" charset="0"/>
              <a:cs typeface="Times New Roman" pitchFamily="18" charset="0"/>
            </a:rPr>
            <a:t>USD 125 millones</a:t>
          </a:r>
          <a:r>
            <a:rPr lang="es-PY" sz="1600" dirty="0" smtClean="0">
              <a:solidFill>
                <a:srgbClr val="336699"/>
              </a:solidFill>
              <a:latin typeface="Verdana" pitchFamily="34" charset="0"/>
              <a:cs typeface="Times New Roman" pitchFamily="18" charset="0"/>
            </a:rPr>
            <a:t>. </a:t>
          </a:r>
          <a:endParaRPr lang="es-PY" sz="1600" dirty="0">
            <a:solidFill>
              <a:srgbClr val="336699"/>
            </a:solidFill>
          </a:endParaRPr>
        </a:p>
      </dgm:t>
    </dgm:pt>
    <dgm:pt modelId="{B589FA78-3470-4D35-9FFF-87C3656F87F1}" type="parTrans" cxnId="{8B1A822F-9731-45F8-9A6B-F9B4AF949F56}">
      <dgm:prSet/>
      <dgm:spPr/>
      <dgm:t>
        <a:bodyPr/>
        <a:lstStyle/>
        <a:p>
          <a:endParaRPr lang="es-PY"/>
        </a:p>
      </dgm:t>
    </dgm:pt>
    <dgm:pt modelId="{D39BD089-6256-45C9-BEFB-AEEF0C147113}" type="sibTrans" cxnId="{8B1A822F-9731-45F8-9A6B-F9B4AF949F56}">
      <dgm:prSet/>
      <dgm:spPr/>
      <dgm:t>
        <a:bodyPr/>
        <a:lstStyle/>
        <a:p>
          <a:endParaRPr lang="es-PY"/>
        </a:p>
      </dgm:t>
    </dgm:pt>
    <dgm:pt modelId="{AF2058B4-71E1-474A-9DEC-FDB2F09A40B6}">
      <dgm:prSet phldrT="[Texto]" custT="1"/>
      <dgm:spPr>
        <a:solidFill>
          <a:srgbClr val="336699"/>
        </a:solidFill>
      </dgm:spPr>
      <dgm:t>
        <a:bodyPr/>
        <a:lstStyle/>
        <a:p>
          <a:pPr algn="ctr"/>
          <a:r>
            <a:rPr lang="es-PY" sz="1500" b="1" dirty="0" smtClean="0">
              <a:solidFill>
                <a:schemeClr val="bg1"/>
              </a:solidFill>
              <a:latin typeface="Verdana" pitchFamily="34" charset="0"/>
              <a:ea typeface="Verdana" pitchFamily="34" charset="0"/>
              <a:cs typeface="Verdana" pitchFamily="34" charset="0"/>
            </a:rPr>
            <a:t>COSTO TOTAL</a:t>
          </a:r>
          <a:endParaRPr lang="es-PY" sz="1500" b="1" dirty="0">
            <a:solidFill>
              <a:schemeClr val="bg1"/>
            </a:solidFill>
            <a:latin typeface="Verdana" pitchFamily="34" charset="0"/>
            <a:ea typeface="Verdana" pitchFamily="34" charset="0"/>
            <a:cs typeface="Verdana" pitchFamily="34" charset="0"/>
          </a:endParaRPr>
        </a:p>
      </dgm:t>
    </dgm:pt>
    <dgm:pt modelId="{971144E6-F3FC-4E49-A91F-EBE47C0E85C9}" type="sibTrans" cxnId="{476FD407-E2FE-422B-81ED-B73CE014B40C}">
      <dgm:prSet/>
      <dgm:spPr/>
      <dgm:t>
        <a:bodyPr/>
        <a:lstStyle/>
        <a:p>
          <a:endParaRPr lang="es-PY"/>
        </a:p>
      </dgm:t>
    </dgm:pt>
    <dgm:pt modelId="{EC548119-234F-4661-8FA4-891FA450A16F}" type="parTrans" cxnId="{476FD407-E2FE-422B-81ED-B73CE014B40C}">
      <dgm:prSet/>
      <dgm:spPr/>
      <dgm:t>
        <a:bodyPr/>
        <a:lstStyle/>
        <a:p>
          <a:endParaRPr lang="es-PY"/>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1"/>
      <dgm:spPr/>
      <dgm:t>
        <a:bodyPr/>
        <a:lstStyle/>
        <a:p>
          <a:endParaRPr lang="es-PY"/>
        </a:p>
      </dgm:t>
    </dgm:pt>
    <dgm:pt modelId="{DF955EA3-8484-4CA1-A608-E41A6A1E56D5}" type="pres">
      <dgm:prSet presAssocID="{AF2058B4-71E1-474A-9DEC-FDB2F09A40B6}" presName="parentText" presStyleLbl="node1" presStyleIdx="0" presStyleCnt="1" custScaleX="125179" custScaleY="195976" custLinFactY="-22566" custLinFactNeighborX="-3846" custLinFactNeighborY="-100000">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1" custScaleX="107589" custScaleY="138189" custLinFactY="-5393" custLinFactNeighborX="1248" custLinFactNeighborY="-100000">
        <dgm:presLayoutVars>
          <dgm:bulletEnabled val="1"/>
        </dgm:presLayoutVars>
      </dgm:prSet>
      <dgm:spPr/>
      <dgm:t>
        <a:bodyPr/>
        <a:lstStyle/>
        <a:p>
          <a:endParaRPr lang="es-PY"/>
        </a:p>
      </dgm:t>
    </dgm:pt>
  </dgm:ptLst>
  <dgm:cxnLst>
    <dgm:cxn modelId="{C26F09B6-B93D-4921-A73F-2BB4329C75CF}" type="presOf" srcId="{AF2058B4-71E1-474A-9DEC-FDB2F09A40B6}" destId="{DF955EA3-8484-4CA1-A608-E41A6A1E56D5}" srcOrd="1" destOrd="0" presId="urn:microsoft.com/office/officeart/2005/8/layout/list1"/>
    <dgm:cxn modelId="{8B1A822F-9731-45F8-9A6B-F9B4AF949F56}" srcId="{AF2058B4-71E1-474A-9DEC-FDB2F09A40B6}" destId="{83EC66A1-629A-40E7-AC1A-2FFA436EA3F1}" srcOrd="0" destOrd="0" parTransId="{B589FA78-3470-4D35-9FFF-87C3656F87F1}" sibTransId="{D39BD089-6256-45C9-BEFB-AEEF0C147113}"/>
    <dgm:cxn modelId="{597EB0DF-9856-48B3-9CD9-F77A91B2B8E6}" type="presOf" srcId="{AF2058B4-71E1-474A-9DEC-FDB2F09A40B6}" destId="{9DF099C7-F1AF-4E6A-95EE-8C972C7D5FC6}" srcOrd="0" destOrd="0" presId="urn:microsoft.com/office/officeart/2005/8/layout/list1"/>
    <dgm:cxn modelId="{3D21BACA-1FEC-45A1-9908-D4B0DDA1221F}" type="presOf" srcId="{83EC66A1-629A-40E7-AC1A-2FFA436EA3F1}" destId="{2651B348-171F-48CC-84C3-73CC7691A7A5}" srcOrd="0" destOrd="0" presId="urn:microsoft.com/office/officeart/2005/8/layout/list1"/>
    <dgm:cxn modelId="{476FD407-E2FE-422B-81ED-B73CE014B40C}" srcId="{16E442D7-97AA-4A86-B135-74FA7E40C75E}" destId="{AF2058B4-71E1-474A-9DEC-FDB2F09A40B6}" srcOrd="0" destOrd="0" parTransId="{EC548119-234F-4661-8FA4-891FA450A16F}" sibTransId="{971144E6-F3FC-4E49-A91F-EBE47C0E85C9}"/>
    <dgm:cxn modelId="{376942C7-4FFE-4FB4-BDC7-F9B0AB03BEF7}" type="presOf" srcId="{16E442D7-97AA-4A86-B135-74FA7E40C75E}" destId="{AFF59F7E-04B8-46B5-900C-E8B7B7BBA966}" srcOrd="0" destOrd="0" presId="urn:microsoft.com/office/officeart/2005/8/layout/list1"/>
    <dgm:cxn modelId="{A6B3D0BD-ACAF-418E-B36E-BF81C2D2D5A8}" type="presParOf" srcId="{AFF59F7E-04B8-46B5-900C-E8B7B7BBA966}" destId="{34848EE6-2EE1-4341-A2DB-B3C6BA4580DE}" srcOrd="0" destOrd="0" presId="urn:microsoft.com/office/officeart/2005/8/layout/list1"/>
    <dgm:cxn modelId="{809E988D-3E83-4EB5-8A5C-361C192000B6}" type="presParOf" srcId="{34848EE6-2EE1-4341-A2DB-B3C6BA4580DE}" destId="{9DF099C7-F1AF-4E6A-95EE-8C972C7D5FC6}" srcOrd="0" destOrd="0" presId="urn:microsoft.com/office/officeart/2005/8/layout/list1"/>
    <dgm:cxn modelId="{88F650E6-2389-4A19-A5D3-444F7411BED0}" type="presParOf" srcId="{34848EE6-2EE1-4341-A2DB-B3C6BA4580DE}" destId="{DF955EA3-8484-4CA1-A608-E41A6A1E56D5}" srcOrd="1" destOrd="0" presId="urn:microsoft.com/office/officeart/2005/8/layout/list1"/>
    <dgm:cxn modelId="{9C7F27A2-BFB4-4623-A4EE-215D305B8595}" type="presParOf" srcId="{AFF59F7E-04B8-46B5-900C-E8B7B7BBA966}" destId="{08AE222A-55E2-4A98-86F2-74804CC1BF70}" srcOrd="1" destOrd="0" presId="urn:microsoft.com/office/officeart/2005/8/layout/list1"/>
    <dgm:cxn modelId="{3A8D7C65-8705-4BA9-A144-ED45E62C3E48}" type="presParOf" srcId="{AFF59F7E-04B8-46B5-900C-E8B7B7BBA966}" destId="{2651B348-171F-48CC-84C3-73CC7691A7A5}" srcOrd="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E442D7-97AA-4A86-B135-74FA7E40C75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PY"/>
        </a:p>
      </dgm:t>
    </dgm:pt>
    <dgm:pt modelId="{A40FBCBC-D19C-407E-B39C-AA2FFD9A40FA}">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Contrapartida </a:t>
          </a:r>
          <a:r>
            <a:rPr lang="es-PY" sz="1400" b="1" dirty="0" smtClean="0">
              <a:solidFill>
                <a:srgbClr val="FFFF00"/>
              </a:solidFill>
              <a:latin typeface="Verdana" pitchFamily="34" charset="0"/>
              <a:cs typeface="Times New Roman" pitchFamily="18" charset="0"/>
            </a:rPr>
            <a:t>ANDE</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16 millones.</a:t>
          </a:r>
          <a:endParaRPr lang="es-PY" sz="1600" b="1" dirty="0">
            <a:solidFill>
              <a:schemeClr val="bg1"/>
            </a:solidFill>
            <a:latin typeface="Verdana" pitchFamily="34" charset="0"/>
            <a:cs typeface="Times New Roman" pitchFamily="18" charset="0"/>
          </a:endParaRPr>
        </a:p>
      </dgm:t>
    </dgm:pt>
    <dgm:pt modelId="{75791D75-55E7-4E40-9C34-01AD09B4E56D}" type="parTrans" cxnId="{39B15660-A193-4DBA-AE27-EFE854522E22}">
      <dgm:prSet/>
      <dgm:spPr/>
      <dgm:t>
        <a:bodyPr/>
        <a:lstStyle/>
        <a:p>
          <a:endParaRPr lang="es-PY">
            <a:solidFill>
              <a:schemeClr val="tx1"/>
            </a:solidFill>
          </a:endParaRPr>
        </a:p>
      </dgm:t>
    </dgm:pt>
    <dgm:pt modelId="{E3C4271E-F5DE-42B0-9AB6-961F1A0AE4A0}" type="sibTrans" cxnId="{39B15660-A193-4DBA-AE27-EFE854522E22}">
      <dgm:prSet/>
      <dgm:spPr/>
      <dgm:t>
        <a:bodyPr/>
        <a:lstStyle/>
        <a:p>
          <a:endParaRPr lang="es-PY">
            <a:solidFill>
              <a:schemeClr val="tx1"/>
            </a:solidFill>
          </a:endParaRPr>
        </a:p>
      </dgm:t>
    </dgm:pt>
    <dgm:pt modelId="{AF2058B4-71E1-474A-9DEC-FDB2F09A40B6}">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Préstamo de la </a:t>
          </a:r>
          <a:r>
            <a:rPr lang="es-PY" sz="1400" b="1" dirty="0" smtClean="0">
              <a:solidFill>
                <a:srgbClr val="FFFF00"/>
              </a:solidFill>
              <a:latin typeface="Verdana" pitchFamily="34" charset="0"/>
              <a:cs typeface="Times New Roman" pitchFamily="18" charset="0"/>
            </a:rPr>
            <a:t>CAF</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75 millones. </a:t>
          </a:r>
          <a:endParaRPr lang="es-PY" sz="1600" b="1" dirty="0">
            <a:solidFill>
              <a:schemeClr val="bg1"/>
            </a:solidFill>
          </a:endParaRPr>
        </a:p>
      </dgm:t>
    </dgm:pt>
    <dgm:pt modelId="{971144E6-F3FC-4E49-A91F-EBE47C0E85C9}" type="sibTrans" cxnId="{476FD407-E2FE-422B-81ED-B73CE014B40C}">
      <dgm:prSet/>
      <dgm:spPr/>
      <dgm:t>
        <a:bodyPr/>
        <a:lstStyle/>
        <a:p>
          <a:endParaRPr lang="es-PY">
            <a:solidFill>
              <a:schemeClr val="tx1"/>
            </a:solidFill>
          </a:endParaRPr>
        </a:p>
      </dgm:t>
    </dgm:pt>
    <dgm:pt modelId="{EC548119-234F-4661-8FA4-891FA450A16F}" type="parTrans" cxnId="{476FD407-E2FE-422B-81ED-B73CE014B40C}">
      <dgm:prSet/>
      <dgm:spPr/>
      <dgm:t>
        <a:bodyPr/>
        <a:lstStyle/>
        <a:p>
          <a:endParaRPr lang="es-PY">
            <a:solidFill>
              <a:schemeClr val="tx1"/>
            </a:solidFill>
          </a:endParaRPr>
        </a:p>
      </dgm:t>
    </dgm:pt>
    <dgm:pt modelId="{3AFC35D3-1A8B-46F7-A367-272233803F5B}">
      <dgm:prSet phldrT="[Texto]" custT="1"/>
      <dgm:spPr>
        <a:solidFill>
          <a:srgbClr val="336699"/>
        </a:solidFill>
      </dgm:spPr>
      <dgm:t>
        <a:bodyPr/>
        <a:lstStyle/>
        <a:p>
          <a:r>
            <a:rPr lang="es-PY" sz="1400" b="1" dirty="0" smtClean="0">
              <a:solidFill>
                <a:schemeClr val="bg1"/>
              </a:solidFill>
              <a:latin typeface="Verdana" pitchFamily="34" charset="0"/>
              <a:cs typeface="Times New Roman" pitchFamily="18" charset="0"/>
            </a:rPr>
            <a:t>Préstamo de la </a:t>
          </a:r>
          <a:r>
            <a:rPr lang="es-PY" sz="1400" b="1" dirty="0" smtClean="0">
              <a:solidFill>
                <a:srgbClr val="FFFF00"/>
              </a:solidFill>
              <a:latin typeface="Verdana" pitchFamily="34" charset="0"/>
              <a:cs typeface="Times New Roman" pitchFamily="18" charset="0"/>
            </a:rPr>
            <a:t>OFID</a:t>
          </a:r>
          <a:r>
            <a:rPr lang="es-PY" sz="1400" b="1" dirty="0" smtClean="0">
              <a:solidFill>
                <a:schemeClr val="bg1"/>
              </a:solidFill>
              <a:latin typeface="Verdana" pitchFamily="34" charset="0"/>
              <a:cs typeface="Times New Roman" pitchFamily="18" charset="0"/>
            </a:rPr>
            <a:t>: </a:t>
          </a:r>
          <a:r>
            <a:rPr lang="es-PY" sz="1600" b="1" dirty="0" smtClean="0">
              <a:solidFill>
                <a:schemeClr val="bg1"/>
              </a:solidFill>
              <a:latin typeface="Verdana" pitchFamily="34" charset="0"/>
              <a:cs typeface="Times New Roman" pitchFamily="18" charset="0"/>
            </a:rPr>
            <a:t>USD 20 millones.</a:t>
          </a:r>
          <a:endParaRPr lang="es-PY" sz="1600" b="1" dirty="0">
            <a:solidFill>
              <a:schemeClr val="bg1"/>
            </a:solidFill>
            <a:latin typeface="Verdana" pitchFamily="34" charset="0"/>
            <a:cs typeface="Times New Roman" pitchFamily="18" charset="0"/>
          </a:endParaRPr>
        </a:p>
      </dgm:t>
    </dgm:pt>
    <dgm:pt modelId="{8625EB3B-45B6-479D-BCAA-503179CE0E2E}" type="parTrans" cxnId="{8B6C9459-2088-4E18-85B4-CE239FC7B238}">
      <dgm:prSet/>
      <dgm:spPr/>
      <dgm:t>
        <a:bodyPr/>
        <a:lstStyle/>
        <a:p>
          <a:endParaRPr lang="es-PY">
            <a:solidFill>
              <a:schemeClr val="tx1"/>
            </a:solidFill>
          </a:endParaRPr>
        </a:p>
      </dgm:t>
    </dgm:pt>
    <dgm:pt modelId="{1770855F-B40C-403C-891E-9CF9383DD9FB}" type="sibTrans" cxnId="{8B6C9459-2088-4E18-85B4-CE239FC7B238}">
      <dgm:prSet/>
      <dgm:spPr/>
      <dgm:t>
        <a:bodyPr/>
        <a:lstStyle/>
        <a:p>
          <a:endParaRPr lang="es-PY">
            <a:solidFill>
              <a:schemeClr val="tx1"/>
            </a:solidFill>
          </a:endParaRPr>
        </a:p>
      </dgm:t>
    </dgm:pt>
    <dgm:pt modelId="{AFF59F7E-04B8-46B5-900C-E8B7B7BBA966}" type="pres">
      <dgm:prSet presAssocID="{16E442D7-97AA-4A86-B135-74FA7E40C75E}" presName="linear" presStyleCnt="0">
        <dgm:presLayoutVars>
          <dgm:dir/>
          <dgm:animLvl val="lvl"/>
          <dgm:resizeHandles val="exact"/>
        </dgm:presLayoutVars>
      </dgm:prSet>
      <dgm:spPr/>
      <dgm:t>
        <a:bodyPr/>
        <a:lstStyle/>
        <a:p>
          <a:endParaRPr lang="es-PY"/>
        </a:p>
      </dgm:t>
    </dgm:pt>
    <dgm:pt modelId="{34848EE6-2EE1-4341-A2DB-B3C6BA4580DE}" type="pres">
      <dgm:prSet presAssocID="{AF2058B4-71E1-474A-9DEC-FDB2F09A40B6}" presName="parentLin" presStyleCnt="0"/>
      <dgm:spPr/>
    </dgm:pt>
    <dgm:pt modelId="{9DF099C7-F1AF-4E6A-95EE-8C972C7D5FC6}" type="pres">
      <dgm:prSet presAssocID="{AF2058B4-71E1-474A-9DEC-FDB2F09A40B6}" presName="parentLeftMargin" presStyleLbl="node1" presStyleIdx="0" presStyleCnt="3"/>
      <dgm:spPr/>
      <dgm:t>
        <a:bodyPr/>
        <a:lstStyle/>
        <a:p>
          <a:endParaRPr lang="es-PY"/>
        </a:p>
      </dgm:t>
    </dgm:pt>
    <dgm:pt modelId="{DF955EA3-8484-4CA1-A608-E41A6A1E56D5}" type="pres">
      <dgm:prSet presAssocID="{AF2058B4-71E1-474A-9DEC-FDB2F09A40B6}" presName="parentText" presStyleLbl="node1" presStyleIdx="0" presStyleCnt="3" custScaleX="142997" custScaleY="110975" custLinFactY="-100000" custLinFactNeighborX="-3846" custLinFactNeighborY="-147073">
        <dgm:presLayoutVars>
          <dgm:chMax val="0"/>
          <dgm:bulletEnabled val="1"/>
        </dgm:presLayoutVars>
      </dgm:prSet>
      <dgm:spPr/>
      <dgm:t>
        <a:bodyPr/>
        <a:lstStyle/>
        <a:p>
          <a:endParaRPr lang="es-PY"/>
        </a:p>
      </dgm:t>
    </dgm:pt>
    <dgm:pt modelId="{08AE222A-55E2-4A98-86F2-74804CC1BF70}" type="pres">
      <dgm:prSet presAssocID="{AF2058B4-71E1-474A-9DEC-FDB2F09A40B6}" presName="negativeSpace" presStyleCnt="0"/>
      <dgm:spPr/>
    </dgm:pt>
    <dgm:pt modelId="{2651B348-171F-48CC-84C3-73CC7691A7A5}" type="pres">
      <dgm:prSet presAssocID="{AF2058B4-71E1-474A-9DEC-FDB2F09A40B6}" presName="childText" presStyleLbl="conFgAcc1" presStyleIdx="0" presStyleCnt="3" custLinFactY="-14365" custLinFactNeighborY="-100000">
        <dgm:presLayoutVars>
          <dgm:bulletEnabled val="1"/>
        </dgm:presLayoutVars>
      </dgm:prSet>
      <dgm:spPr/>
      <dgm:t>
        <a:bodyPr/>
        <a:lstStyle/>
        <a:p>
          <a:endParaRPr lang="es-PY"/>
        </a:p>
      </dgm:t>
    </dgm:pt>
    <dgm:pt modelId="{11A3D364-5634-452C-87CD-74441D64C832}" type="pres">
      <dgm:prSet presAssocID="{971144E6-F3FC-4E49-A91F-EBE47C0E85C9}" presName="spaceBetweenRectangles" presStyleCnt="0"/>
      <dgm:spPr/>
    </dgm:pt>
    <dgm:pt modelId="{E62B8718-17B2-48B9-A23B-267BF3E68DC9}" type="pres">
      <dgm:prSet presAssocID="{3AFC35D3-1A8B-46F7-A367-272233803F5B}" presName="parentLin" presStyleCnt="0"/>
      <dgm:spPr/>
    </dgm:pt>
    <dgm:pt modelId="{D516494F-9653-48FE-BFBA-A29E9623FC79}" type="pres">
      <dgm:prSet presAssocID="{3AFC35D3-1A8B-46F7-A367-272233803F5B}" presName="parentLeftMargin" presStyleLbl="node1" presStyleIdx="0" presStyleCnt="3"/>
      <dgm:spPr/>
      <dgm:t>
        <a:bodyPr/>
        <a:lstStyle/>
        <a:p>
          <a:endParaRPr lang="es-PY"/>
        </a:p>
      </dgm:t>
    </dgm:pt>
    <dgm:pt modelId="{083824A3-CADF-4890-A4FC-E9D72B3A04F3}" type="pres">
      <dgm:prSet presAssocID="{3AFC35D3-1A8B-46F7-A367-272233803F5B}" presName="parentText" presStyleLbl="node1" presStyleIdx="1" presStyleCnt="3" custScaleX="142857" custScaleY="103957">
        <dgm:presLayoutVars>
          <dgm:chMax val="0"/>
          <dgm:bulletEnabled val="1"/>
        </dgm:presLayoutVars>
      </dgm:prSet>
      <dgm:spPr/>
      <dgm:t>
        <a:bodyPr/>
        <a:lstStyle/>
        <a:p>
          <a:endParaRPr lang="es-PY"/>
        </a:p>
      </dgm:t>
    </dgm:pt>
    <dgm:pt modelId="{99CC9ACD-06A8-4395-8039-EB594E7E8A1D}" type="pres">
      <dgm:prSet presAssocID="{3AFC35D3-1A8B-46F7-A367-272233803F5B}" presName="negativeSpace" presStyleCnt="0"/>
      <dgm:spPr/>
    </dgm:pt>
    <dgm:pt modelId="{466532DD-935B-4097-9A1E-85E25E467D5D}" type="pres">
      <dgm:prSet presAssocID="{3AFC35D3-1A8B-46F7-A367-272233803F5B}" presName="childText" presStyleLbl="conFgAcc1" presStyleIdx="1" presStyleCnt="3">
        <dgm:presLayoutVars>
          <dgm:bulletEnabled val="1"/>
        </dgm:presLayoutVars>
      </dgm:prSet>
      <dgm:spPr/>
    </dgm:pt>
    <dgm:pt modelId="{133D3CAF-2EC9-4DC5-B224-1CB1D9256E1F}" type="pres">
      <dgm:prSet presAssocID="{1770855F-B40C-403C-891E-9CF9383DD9FB}" presName="spaceBetweenRectangles" presStyleCnt="0"/>
      <dgm:spPr/>
    </dgm:pt>
    <dgm:pt modelId="{6FC209C8-0335-4CBF-8300-B86BD0E8A137}" type="pres">
      <dgm:prSet presAssocID="{A40FBCBC-D19C-407E-B39C-AA2FFD9A40FA}" presName="parentLin" presStyleCnt="0"/>
      <dgm:spPr/>
    </dgm:pt>
    <dgm:pt modelId="{781DE5E7-4589-46DF-BF12-EBA9D67F377B}" type="pres">
      <dgm:prSet presAssocID="{A40FBCBC-D19C-407E-B39C-AA2FFD9A40FA}" presName="parentLeftMargin" presStyleLbl="node1" presStyleIdx="1" presStyleCnt="3"/>
      <dgm:spPr/>
      <dgm:t>
        <a:bodyPr/>
        <a:lstStyle/>
        <a:p>
          <a:endParaRPr lang="es-PY"/>
        </a:p>
      </dgm:t>
    </dgm:pt>
    <dgm:pt modelId="{0D2EDEDF-0328-4B2A-9D02-6CC929FFFBEC}" type="pres">
      <dgm:prSet presAssocID="{A40FBCBC-D19C-407E-B39C-AA2FFD9A40FA}" presName="parentText" presStyleLbl="node1" presStyleIdx="2" presStyleCnt="3" custScaleX="142857" custScaleY="109773">
        <dgm:presLayoutVars>
          <dgm:chMax val="0"/>
          <dgm:bulletEnabled val="1"/>
        </dgm:presLayoutVars>
      </dgm:prSet>
      <dgm:spPr/>
      <dgm:t>
        <a:bodyPr/>
        <a:lstStyle/>
        <a:p>
          <a:endParaRPr lang="es-PY"/>
        </a:p>
      </dgm:t>
    </dgm:pt>
    <dgm:pt modelId="{C3466D3E-0D8D-4D6C-B331-F248D33519A1}" type="pres">
      <dgm:prSet presAssocID="{A40FBCBC-D19C-407E-B39C-AA2FFD9A40FA}" presName="negativeSpace" presStyleCnt="0"/>
      <dgm:spPr/>
    </dgm:pt>
    <dgm:pt modelId="{1436CDD0-8B3A-450C-A730-943E7E591BF7}" type="pres">
      <dgm:prSet presAssocID="{A40FBCBC-D19C-407E-B39C-AA2FFD9A40FA}" presName="childText" presStyleLbl="conFgAcc1" presStyleIdx="2" presStyleCnt="3">
        <dgm:presLayoutVars>
          <dgm:bulletEnabled val="1"/>
        </dgm:presLayoutVars>
      </dgm:prSet>
      <dgm:spPr/>
      <dgm:t>
        <a:bodyPr/>
        <a:lstStyle/>
        <a:p>
          <a:endParaRPr lang="es-PY"/>
        </a:p>
      </dgm:t>
    </dgm:pt>
  </dgm:ptLst>
  <dgm:cxnLst>
    <dgm:cxn modelId="{74D1FEFD-229F-4DFE-815A-04CF5A21A31B}" type="presOf" srcId="{3AFC35D3-1A8B-46F7-A367-272233803F5B}" destId="{083824A3-CADF-4890-A4FC-E9D72B3A04F3}" srcOrd="1" destOrd="0" presId="urn:microsoft.com/office/officeart/2005/8/layout/list1"/>
    <dgm:cxn modelId="{39B15660-A193-4DBA-AE27-EFE854522E22}" srcId="{16E442D7-97AA-4A86-B135-74FA7E40C75E}" destId="{A40FBCBC-D19C-407E-B39C-AA2FFD9A40FA}" srcOrd="2" destOrd="0" parTransId="{75791D75-55E7-4E40-9C34-01AD09B4E56D}" sibTransId="{E3C4271E-F5DE-42B0-9AB6-961F1A0AE4A0}"/>
    <dgm:cxn modelId="{476FD407-E2FE-422B-81ED-B73CE014B40C}" srcId="{16E442D7-97AA-4A86-B135-74FA7E40C75E}" destId="{AF2058B4-71E1-474A-9DEC-FDB2F09A40B6}" srcOrd="0" destOrd="0" parTransId="{EC548119-234F-4661-8FA4-891FA450A16F}" sibTransId="{971144E6-F3FC-4E49-A91F-EBE47C0E85C9}"/>
    <dgm:cxn modelId="{16A71B4B-9312-4BB1-B9E4-2A4F49CAD126}" type="presOf" srcId="{16E442D7-97AA-4A86-B135-74FA7E40C75E}" destId="{AFF59F7E-04B8-46B5-900C-E8B7B7BBA966}" srcOrd="0" destOrd="0" presId="urn:microsoft.com/office/officeart/2005/8/layout/list1"/>
    <dgm:cxn modelId="{22DCC77B-684A-48EB-A759-DAB760E88C95}" type="presOf" srcId="{AF2058B4-71E1-474A-9DEC-FDB2F09A40B6}" destId="{DF955EA3-8484-4CA1-A608-E41A6A1E56D5}" srcOrd="1" destOrd="0" presId="urn:microsoft.com/office/officeart/2005/8/layout/list1"/>
    <dgm:cxn modelId="{7F7A136D-2401-4881-8691-2110F12128F1}" type="presOf" srcId="{3AFC35D3-1A8B-46F7-A367-272233803F5B}" destId="{D516494F-9653-48FE-BFBA-A29E9623FC79}" srcOrd="0" destOrd="0" presId="urn:microsoft.com/office/officeart/2005/8/layout/list1"/>
    <dgm:cxn modelId="{99028A36-AF2F-467C-B40E-1B8D20E942BA}" type="presOf" srcId="{AF2058B4-71E1-474A-9DEC-FDB2F09A40B6}" destId="{9DF099C7-F1AF-4E6A-95EE-8C972C7D5FC6}" srcOrd="0" destOrd="0" presId="urn:microsoft.com/office/officeart/2005/8/layout/list1"/>
    <dgm:cxn modelId="{50AA7988-F9B1-492D-BBC6-F204D08E367F}" type="presOf" srcId="{A40FBCBC-D19C-407E-B39C-AA2FFD9A40FA}" destId="{0D2EDEDF-0328-4B2A-9D02-6CC929FFFBEC}" srcOrd="1" destOrd="0" presId="urn:microsoft.com/office/officeart/2005/8/layout/list1"/>
    <dgm:cxn modelId="{FEC5F048-26AE-464A-9BEE-7531B5488FC9}" type="presOf" srcId="{A40FBCBC-D19C-407E-B39C-AA2FFD9A40FA}" destId="{781DE5E7-4589-46DF-BF12-EBA9D67F377B}" srcOrd="0" destOrd="0" presId="urn:microsoft.com/office/officeart/2005/8/layout/list1"/>
    <dgm:cxn modelId="{8B6C9459-2088-4E18-85B4-CE239FC7B238}" srcId="{16E442D7-97AA-4A86-B135-74FA7E40C75E}" destId="{3AFC35D3-1A8B-46F7-A367-272233803F5B}" srcOrd="1" destOrd="0" parTransId="{8625EB3B-45B6-479D-BCAA-503179CE0E2E}" sibTransId="{1770855F-B40C-403C-891E-9CF9383DD9FB}"/>
    <dgm:cxn modelId="{82611631-1046-4318-A75D-C33EC62228F1}" type="presParOf" srcId="{AFF59F7E-04B8-46B5-900C-E8B7B7BBA966}" destId="{34848EE6-2EE1-4341-A2DB-B3C6BA4580DE}" srcOrd="0" destOrd="0" presId="urn:microsoft.com/office/officeart/2005/8/layout/list1"/>
    <dgm:cxn modelId="{285DB695-1700-48F0-811B-6AFA9313340C}" type="presParOf" srcId="{34848EE6-2EE1-4341-A2DB-B3C6BA4580DE}" destId="{9DF099C7-F1AF-4E6A-95EE-8C972C7D5FC6}" srcOrd="0" destOrd="0" presId="urn:microsoft.com/office/officeart/2005/8/layout/list1"/>
    <dgm:cxn modelId="{484E6372-023E-4296-9A17-96C45B2001B3}" type="presParOf" srcId="{34848EE6-2EE1-4341-A2DB-B3C6BA4580DE}" destId="{DF955EA3-8484-4CA1-A608-E41A6A1E56D5}" srcOrd="1" destOrd="0" presId="urn:microsoft.com/office/officeart/2005/8/layout/list1"/>
    <dgm:cxn modelId="{C4362F1D-9F58-41FB-9CCB-1FCC399727A5}" type="presParOf" srcId="{AFF59F7E-04B8-46B5-900C-E8B7B7BBA966}" destId="{08AE222A-55E2-4A98-86F2-74804CC1BF70}" srcOrd="1" destOrd="0" presId="urn:microsoft.com/office/officeart/2005/8/layout/list1"/>
    <dgm:cxn modelId="{887529E6-CE48-4E96-B1CF-635845E6251E}" type="presParOf" srcId="{AFF59F7E-04B8-46B5-900C-E8B7B7BBA966}" destId="{2651B348-171F-48CC-84C3-73CC7691A7A5}" srcOrd="2" destOrd="0" presId="urn:microsoft.com/office/officeart/2005/8/layout/list1"/>
    <dgm:cxn modelId="{5699D496-5FF2-4521-BC99-C76D86EE35F1}" type="presParOf" srcId="{AFF59F7E-04B8-46B5-900C-E8B7B7BBA966}" destId="{11A3D364-5634-452C-87CD-74441D64C832}" srcOrd="3" destOrd="0" presId="urn:microsoft.com/office/officeart/2005/8/layout/list1"/>
    <dgm:cxn modelId="{DDC6DCE5-F612-45F5-B6B6-693A7F4164BE}" type="presParOf" srcId="{AFF59F7E-04B8-46B5-900C-E8B7B7BBA966}" destId="{E62B8718-17B2-48B9-A23B-267BF3E68DC9}" srcOrd="4" destOrd="0" presId="urn:microsoft.com/office/officeart/2005/8/layout/list1"/>
    <dgm:cxn modelId="{F0B1D269-6D03-426E-B1D1-4E1FCBB0C76D}" type="presParOf" srcId="{E62B8718-17B2-48B9-A23B-267BF3E68DC9}" destId="{D516494F-9653-48FE-BFBA-A29E9623FC79}" srcOrd="0" destOrd="0" presId="urn:microsoft.com/office/officeart/2005/8/layout/list1"/>
    <dgm:cxn modelId="{7DC8E18F-DF0D-4959-A5DC-6BA10F16C503}" type="presParOf" srcId="{E62B8718-17B2-48B9-A23B-267BF3E68DC9}" destId="{083824A3-CADF-4890-A4FC-E9D72B3A04F3}" srcOrd="1" destOrd="0" presId="urn:microsoft.com/office/officeart/2005/8/layout/list1"/>
    <dgm:cxn modelId="{705AC8E2-DF11-4A0D-998F-B752135B075A}" type="presParOf" srcId="{AFF59F7E-04B8-46B5-900C-E8B7B7BBA966}" destId="{99CC9ACD-06A8-4395-8039-EB594E7E8A1D}" srcOrd="5" destOrd="0" presId="urn:microsoft.com/office/officeart/2005/8/layout/list1"/>
    <dgm:cxn modelId="{DBDE3D9B-2BE7-4C19-A275-B8C544036F71}" type="presParOf" srcId="{AFF59F7E-04B8-46B5-900C-E8B7B7BBA966}" destId="{466532DD-935B-4097-9A1E-85E25E467D5D}" srcOrd="6" destOrd="0" presId="urn:microsoft.com/office/officeart/2005/8/layout/list1"/>
    <dgm:cxn modelId="{98ECB9BC-54D3-40E5-96A5-3864D0BF627B}" type="presParOf" srcId="{AFF59F7E-04B8-46B5-900C-E8B7B7BBA966}" destId="{133D3CAF-2EC9-4DC5-B224-1CB1D9256E1F}" srcOrd="7" destOrd="0" presId="urn:microsoft.com/office/officeart/2005/8/layout/list1"/>
    <dgm:cxn modelId="{AE5BFBF0-ABC4-4219-882E-618B41CE9630}" type="presParOf" srcId="{AFF59F7E-04B8-46B5-900C-E8B7B7BBA966}" destId="{6FC209C8-0335-4CBF-8300-B86BD0E8A137}" srcOrd="8" destOrd="0" presId="urn:microsoft.com/office/officeart/2005/8/layout/list1"/>
    <dgm:cxn modelId="{1F3C9017-CD01-4E9D-819F-5CA5813B2BC9}" type="presParOf" srcId="{6FC209C8-0335-4CBF-8300-B86BD0E8A137}" destId="{781DE5E7-4589-46DF-BF12-EBA9D67F377B}" srcOrd="0" destOrd="0" presId="urn:microsoft.com/office/officeart/2005/8/layout/list1"/>
    <dgm:cxn modelId="{AB810369-F32D-441E-9B8A-E006B23FAF83}" type="presParOf" srcId="{6FC209C8-0335-4CBF-8300-B86BD0E8A137}" destId="{0D2EDEDF-0328-4B2A-9D02-6CC929FFFBEC}" srcOrd="1" destOrd="0" presId="urn:microsoft.com/office/officeart/2005/8/layout/list1"/>
    <dgm:cxn modelId="{8535A3C3-2790-4326-9FCD-7C960145176E}" type="presParOf" srcId="{AFF59F7E-04B8-46B5-900C-E8B7B7BBA966}" destId="{C3466D3E-0D8D-4D6C-B331-F248D33519A1}" srcOrd="9" destOrd="0" presId="urn:microsoft.com/office/officeart/2005/8/layout/list1"/>
    <dgm:cxn modelId="{A0C5951B-75FA-40A2-A6C5-3B284F89805D}" type="presParOf" srcId="{AFF59F7E-04B8-46B5-900C-E8B7B7BBA966}" destId="{1436CDD0-8B3A-450C-A730-943E7E591BF7}"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196896"/>
          <a:ext cx="7488832" cy="617400"/>
        </a:xfrm>
        <a:prstGeom prst="rect">
          <a:avLst/>
        </a:prstGeom>
        <a:solidFill>
          <a:schemeClr val="lt1"/>
        </a:solidFill>
        <a:ln w="25400" cap="flat" cmpd="sng" algn="ctr">
          <a:solidFill>
            <a:schemeClr val="accent2"/>
          </a:solidFill>
          <a:prstDash val="solid"/>
        </a:ln>
        <a:effectLst/>
        <a:scene3d>
          <a:camera prst="orthographicFront">
            <a:rot lat="0" lon="0" rev="0"/>
          </a:camera>
          <a:lightRig rig="contrasting" dir="t">
            <a:rot lat="0" lon="0" rev="1200000"/>
          </a:lightRig>
        </a:scene3d>
        <a:sp3d z="300000"/>
      </dsp:spPr>
      <dsp:style>
        <a:lnRef idx="2">
          <a:schemeClr val="accent2"/>
        </a:lnRef>
        <a:fillRef idx="1">
          <a:schemeClr val="lt1"/>
        </a:fillRef>
        <a:effectRef idx="0">
          <a:schemeClr val="accent2"/>
        </a:effectRef>
        <a:fontRef idx="minor">
          <a:schemeClr val="dk1"/>
        </a:fontRef>
      </dsp:style>
      <dsp:txBody>
        <a:bodyPr spcFirstLastPara="0" vert="horz" wrap="square" lIns="581217" tIns="291592" rIns="581217" bIns="106680" numCol="1" spcCol="1270" anchor="t" anchorCtr="0">
          <a:noAutofit/>
        </a:bodyPr>
        <a:lstStyle/>
        <a:p>
          <a:pPr marL="114300" lvl="1" indent="-114300" algn="l" defTabSz="666750">
            <a:lnSpc>
              <a:spcPct val="90000"/>
            </a:lnSpc>
            <a:spcBef>
              <a:spcPct val="0"/>
            </a:spcBef>
            <a:spcAft>
              <a:spcPct val="15000"/>
            </a:spcAft>
            <a:buChar char="••"/>
          </a:pPr>
          <a:r>
            <a:rPr lang="es-PY" sz="1500" kern="1200" dirty="0" smtClean="0">
              <a:latin typeface="Verdana" pitchFamily="34" charset="0"/>
              <a:cs typeface="Times New Roman" pitchFamily="18" charset="0"/>
            </a:rPr>
            <a:t> ₲ 5.796.266 millones, equivalente a </a:t>
          </a:r>
          <a:r>
            <a:rPr lang="es-PY" sz="1500" b="1" kern="1200" dirty="0" smtClean="0">
              <a:latin typeface="Verdana" pitchFamily="34" charset="0"/>
              <a:cs typeface="Times New Roman" pitchFamily="18" charset="0"/>
            </a:rPr>
            <a:t>USD 975,3 millones</a:t>
          </a:r>
          <a:r>
            <a:rPr lang="es-PY" sz="1500" kern="1200" dirty="0" smtClean="0">
              <a:latin typeface="Verdana" pitchFamily="34" charset="0"/>
              <a:cs typeface="Times New Roman" pitchFamily="18" charset="0"/>
            </a:rPr>
            <a:t>. </a:t>
          </a:r>
          <a:endParaRPr lang="es-PY" sz="1500" kern="1200" dirty="0"/>
        </a:p>
      </dsp:txBody>
      <dsp:txXfrm>
        <a:off x="0" y="196896"/>
        <a:ext cx="7488832" cy="617400"/>
      </dsp:txXfrm>
    </dsp:sp>
    <dsp:sp modelId="{DF955EA3-8484-4CA1-A608-E41A6A1E56D5}">
      <dsp:nvSpPr>
        <dsp:cNvPr id="0" name=""/>
        <dsp:cNvSpPr/>
      </dsp:nvSpPr>
      <dsp:spPr>
        <a:xfrm>
          <a:off x="359688" y="0"/>
          <a:ext cx="5059474" cy="396000"/>
        </a:xfrm>
        <a:prstGeom prst="roundRect">
          <a:avLst/>
        </a:prstGeom>
        <a:solidFill>
          <a:srgbClr val="FFCC99"/>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2">
          <a:scrgbClr r="0" g="0" b="0"/>
        </a:effectRef>
        <a:fontRef idx="minor">
          <a:schemeClr val="lt1"/>
        </a:fontRef>
      </dsp:style>
      <dsp:txBody>
        <a:bodyPr spcFirstLastPara="0" vert="horz" wrap="square" lIns="198142" tIns="0" rIns="198142" bIns="0" numCol="1" spcCol="1270" anchor="ctr" anchorCtr="0">
          <a:noAutofit/>
        </a:bodyPr>
        <a:lstStyle/>
        <a:p>
          <a:pPr lvl="0" algn="l" defTabSz="711200">
            <a:lnSpc>
              <a:spcPct val="90000"/>
            </a:lnSpc>
            <a:spcBef>
              <a:spcPct val="0"/>
            </a:spcBef>
            <a:spcAft>
              <a:spcPct val="35000"/>
            </a:spcAft>
          </a:pPr>
          <a:r>
            <a:rPr lang="es-PY" sz="1600" b="1" kern="1200" dirty="0" smtClean="0">
              <a:solidFill>
                <a:srgbClr val="336699"/>
              </a:solidFill>
              <a:latin typeface="Verdana" pitchFamily="34" charset="0"/>
              <a:cs typeface="Times New Roman" pitchFamily="18" charset="0"/>
            </a:rPr>
            <a:t>Recursos Institucionales FF 30 </a:t>
          </a:r>
          <a:endParaRPr lang="es-PY" sz="1600" b="1" kern="1200" dirty="0">
            <a:solidFill>
              <a:srgbClr val="336699"/>
            </a:solidFill>
          </a:endParaRPr>
        </a:p>
      </dsp:txBody>
      <dsp:txXfrm>
        <a:off x="379019" y="19331"/>
        <a:ext cx="5020812" cy="357338"/>
      </dsp:txXfrm>
    </dsp:sp>
    <dsp:sp modelId="{1436CDD0-8B3A-450C-A730-943E7E591BF7}">
      <dsp:nvSpPr>
        <dsp:cNvPr id="0" name=""/>
        <dsp:cNvSpPr/>
      </dsp:nvSpPr>
      <dsp:spPr>
        <a:xfrm>
          <a:off x="0" y="1103256"/>
          <a:ext cx="7488832" cy="617400"/>
        </a:xfrm>
        <a:prstGeom prst="rect">
          <a:avLst/>
        </a:prstGeom>
        <a:solidFill>
          <a:schemeClr val="lt1"/>
        </a:solidFill>
        <a:ln w="25400" cap="flat" cmpd="sng" algn="ctr">
          <a:solidFill>
            <a:schemeClr val="accent2"/>
          </a:solidFill>
          <a:prstDash val="solid"/>
        </a:ln>
        <a:effectLst/>
        <a:scene3d>
          <a:camera prst="orthographicFront">
            <a:rot lat="0" lon="0" rev="0"/>
          </a:camera>
          <a:lightRig rig="contrasting" dir="t">
            <a:rot lat="0" lon="0" rev="1200000"/>
          </a:lightRig>
        </a:scene3d>
        <a:sp3d z="300000"/>
      </dsp:spPr>
      <dsp:style>
        <a:lnRef idx="2">
          <a:schemeClr val="accent2"/>
        </a:lnRef>
        <a:fillRef idx="1">
          <a:schemeClr val="lt1"/>
        </a:fillRef>
        <a:effectRef idx="0">
          <a:schemeClr val="accent2"/>
        </a:effectRef>
        <a:fontRef idx="minor">
          <a:schemeClr val="dk1"/>
        </a:fontRef>
      </dsp:style>
      <dsp:txBody>
        <a:bodyPr spcFirstLastPara="0" vert="horz" wrap="square" lIns="581217" tIns="291592" rIns="581217" bIns="106680" numCol="1" spcCol="1270" anchor="t" anchorCtr="0">
          <a:noAutofit/>
        </a:bodyPr>
        <a:lstStyle/>
        <a:p>
          <a:pPr marL="114300" lvl="1" indent="-114300" algn="l" defTabSz="666750">
            <a:lnSpc>
              <a:spcPct val="90000"/>
            </a:lnSpc>
            <a:spcBef>
              <a:spcPct val="0"/>
            </a:spcBef>
            <a:spcAft>
              <a:spcPct val="15000"/>
            </a:spcAft>
            <a:buChar char="••"/>
          </a:pPr>
          <a:r>
            <a:rPr lang="es-PY" sz="1500" kern="1200" dirty="0" smtClean="0">
              <a:latin typeface="Verdana" pitchFamily="34" charset="0"/>
              <a:cs typeface="Times New Roman" pitchFamily="18" charset="0"/>
            </a:rPr>
            <a:t> ₲ 835.215 millones, equivalente a </a:t>
          </a:r>
          <a:r>
            <a:rPr lang="es-PY" sz="1500" b="1" kern="1200" dirty="0" smtClean="0">
              <a:latin typeface="Verdana" pitchFamily="34" charset="0"/>
              <a:cs typeface="Times New Roman" pitchFamily="18" charset="0"/>
            </a:rPr>
            <a:t>USD 140,6 millones</a:t>
          </a:r>
          <a:r>
            <a:rPr lang="es-PY" sz="1500" kern="1200" dirty="0" smtClean="0">
              <a:latin typeface="Verdana" pitchFamily="34" charset="0"/>
              <a:cs typeface="Times New Roman" pitchFamily="18" charset="0"/>
            </a:rPr>
            <a:t>. </a:t>
          </a:r>
          <a:endParaRPr lang="es-PY" sz="1500" kern="1200" dirty="0"/>
        </a:p>
      </dsp:txBody>
      <dsp:txXfrm>
        <a:off x="0" y="1103256"/>
        <a:ext cx="7488832" cy="617400"/>
      </dsp:txXfrm>
    </dsp:sp>
    <dsp:sp modelId="{0D2EDEDF-0328-4B2A-9D02-6CC929FFFBEC}">
      <dsp:nvSpPr>
        <dsp:cNvPr id="0" name=""/>
        <dsp:cNvSpPr/>
      </dsp:nvSpPr>
      <dsp:spPr>
        <a:xfrm>
          <a:off x="374075" y="889896"/>
          <a:ext cx="5061254" cy="419999"/>
        </a:xfrm>
        <a:prstGeom prst="roundRect">
          <a:avLst/>
        </a:prstGeom>
        <a:solidFill>
          <a:srgbClr val="FFCC99"/>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2">
          <a:scrgbClr r="0" g="0" b="0"/>
        </a:effectRef>
        <a:fontRef idx="minor">
          <a:schemeClr val="lt1"/>
        </a:fontRef>
      </dsp:style>
      <dsp:txBody>
        <a:bodyPr spcFirstLastPara="0" vert="horz" wrap="square" lIns="198142" tIns="0" rIns="198142" bIns="0" numCol="1" spcCol="1270" anchor="ctr" anchorCtr="0">
          <a:noAutofit/>
        </a:bodyPr>
        <a:lstStyle/>
        <a:p>
          <a:pPr lvl="0" algn="l" defTabSz="711200">
            <a:lnSpc>
              <a:spcPct val="90000"/>
            </a:lnSpc>
            <a:spcBef>
              <a:spcPct val="0"/>
            </a:spcBef>
            <a:spcAft>
              <a:spcPct val="35000"/>
            </a:spcAft>
          </a:pPr>
          <a:r>
            <a:rPr lang="es-PY" sz="1600" b="1" kern="1200" dirty="0" smtClean="0">
              <a:solidFill>
                <a:srgbClr val="336699"/>
              </a:solidFill>
              <a:latin typeface="Verdana" pitchFamily="34" charset="0"/>
              <a:cs typeface="Times New Roman" pitchFamily="18" charset="0"/>
            </a:rPr>
            <a:t>Recursos Externos FF 20 </a:t>
          </a:r>
          <a:endParaRPr lang="es-PY" sz="1600" b="1" kern="1200" dirty="0">
            <a:solidFill>
              <a:srgbClr val="336699"/>
            </a:solidFill>
            <a:latin typeface="Verdana" pitchFamily="34" charset="0"/>
            <a:cs typeface="Times New Roman" pitchFamily="18" charset="0"/>
          </a:endParaRPr>
        </a:p>
      </dsp:txBody>
      <dsp:txXfrm>
        <a:off x="394578" y="910399"/>
        <a:ext cx="5020248" cy="3789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213293"/>
          <a:ext cx="2808312" cy="401862"/>
        </a:xfrm>
        <a:prstGeom prst="rect">
          <a:avLst/>
        </a:prstGeom>
        <a:solidFill>
          <a:srgbClr val="FFFFCC">
            <a:alpha val="90000"/>
          </a:srgb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7956" tIns="170456" rIns="217956" bIns="113792" numCol="1" spcCol="1270" anchor="ctr" anchorCtr="0">
          <a:noAutofit/>
        </a:bodyPr>
        <a:lstStyle/>
        <a:p>
          <a:pPr marL="171450" lvl="1" indent="-171450" algn="l" defTabSz="711200">
            <a:lnSpc>
              <a:spcPct val="90000"/>
            </a:lnSpc>
            <a:spcBef>
              <a:spcPct val="0"/>
            </a:spcBef>
            <a:spcAft>
              <a:spcPct val="15000"/>
            </a:spcAft>
            <a:buChar char="••"/>
          </a:pPr>
          <a:r>
            <a:rPr lang="es-PY" sz="1600" b="1" kern="1200" dirty="0" smtClean="0">
              <a:solidFill>
                <a:srgbClr val="C00000"/>
              </a:solidFill>
              <a:latin typeface="Verdana" pitchFamily="34" charset="0"/>
              <a:cs typeface="Times New Roman" pitchFamily="18" charset="0"/>
            </a:rPr>
            <a:t>USD 111 millones</a:t>
          </a:r>
          <a:r>
            <a:rPr lang="es-PY" sz="1600" kern="1200" dirty="0" smtClean="0">
              <a:solidFill>
                <a:srgbClr val="C00000"/>
              </a:solidFill>
              <a:latin typeface="Verdana" pitchFamily="34" charset="0"/>
              <a:cs typeface="Times New Roman" pitchFamily="18" charset="0"/>
            </a:rPr>
            <a:t>. </a:t>
          </a:r>
          <a:endParaRPr lang="es-PY" sz="1600" kern="1200" dirty="0">
            <a:solidFill>
              <a:srgbClr val="C00000"/>
            </a:solidFill>
          </a:endParaRPr>
        </a:p>
      </dsp:txBody>
      <dsp:txXfrm>
        <a:off x="0" y="213293"/>
        <a:ext cx="2808312" cy="401862"/>
      </dsp:txXfrm>
    </dsp:sp>
    <dsp:sp modelId="{DF955EA3-8484-4CA1-A608-E41A6A1E56D5}">
      <dsp:nvSpPr>
        <dsp:cNvPr id="0" name=""/>
        <dsp:cNvSpPr/>
      </dsp:nvSpPr>
      <dsp:spPr>
        <a:xfrm>
          <a:off x="134883" y="0"/>
          <a:ext cx="2458388" cy="288695"/>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4303" tIns="0" rIns="74303" bIns="0" numCol="1" spcCol="1270" anchor="ctr" anchorCtr="0">
          <a:noAutofit/>
        </a:bodyPr>
        <a:lstStyle/>
        <a:p>
          <a:pPr lvl="0" algn="ctr" defTabSz="666750">
            <a:lnSpc>
              <a:spcPct val="90000"/>
            </a:lnSpc>
            <a:spcBef>
              <a:spcPct val="0"/>
            </a:spcBef>
            <a:spcAft>
              <a:spcPct val="35000"/>
            </a:spcAft>
          </a:pPr>
          <a:r>
            <a:rPr lang="es-PY" sz="1500" b="1" kern="1200" dirty="0" smtClean="0">
              <a:solidFill>
                <a:schemeClr val="bg1"/>
              </a:solidFill>
              <a:latin typeface="Verdana" pitchFamily="34" charset="0"/>
              <a:ea typeface="Verdana" pitchFamily="34" charset="0"/>
              <a:cs typeface="Verdana" pitchFamily="34" charset="0"/>
            </a:rPr>
            <a:t>COSTO TOTAL</a:t>
          </a:r>
          <a:endParaRPr lang="es-PY" sz="1500" b="1" kern="1200" dirty="0">
            <a:solidFill>
              <a:schemeClr val="bg1"/>
            </a:solidFill>
            <a:latin typeface="Verdana" pitchFamily="34" charset="0"/>
            <a:ea typeface="Verdana" pitchFamily="34" charset="0"/>
            <a:cs typeface="Verdana" pitchFamily="34" charset="0"/>
          </a:endParaRPr>
        </a:p>
      </dsp:txBody>
      <dsp:txXfrm>
        <a:off x="148976" y="14093"/>
        <a:ext cx="2430202" cy="2605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177164"/>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955EA3-8484-4CA1-A608-E41A6A1E56D5}">
      <dsp:nvSpPr>
        <dsp:cNvPr id="0" name=""/>
        <dsp:cNvSpPr/>
      </dsp:nvSpPr>
      <dsp:spPr>
        <a:xfrm>
          <a:off x="217330" y="0"/>
          <a:ext cx="4524896" cy="458637"/>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Préstamo de la </a:t>
          </a:r>
          <a:r>
            <a:rPr lang="es-PY" sz="1400" b="1" kern="1200" dirty="0" smtClean="0">
              <a:solidFill>
                <a:srgbClr val="FFFF00"/>
              </a:solidFill>
              <a:latin typeface="Verdana" pitchFamily="34" charset="0"/>
              <a:cs typeface="Times New Roman" pitchFamily="18" charset="0"/>
            </a:rPr>
            <a:t>CAF</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150 millones. </a:t>
          </a:r>
          <a:endParaRPr lang="es-PY" sz="1600" b="1" kern="1200" dirty="0">
            <a:solidFill>
              <a:schemeClr val="bg1"/>
            </a:solidFill>
          </a:endParaRPr>
        </a:p>
      </dsp:txBody>
      <dsp:txXfrm>
        <a:off x="239719" y="22389"/>
        <a:ext cx="4480118" cy="413859"/>
      </dsp:txXfrm>
    </dsp:sp>
    <dsp:sp modelId="{466532DD-935B-4097-9A1E-85E25E467D5D}">
      <dsp:nvSpPr>
        <dsp:cNvPr id="0" name=""/>
        <dsp:cNvSpPr/>
      </dsp:nvSpPr>
      <dsp:spPr>
        <a:xfrm>
          <a:off x="0" y="954838"/>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83824A3-CADF-4890-A4FC-E9D72B3A04F3}">
      <dsp:nvSpPr>
        <dsp:cNvPr id="0" name=""/>
        <dsp:cNvSpPr/>
      </dsp:nvSpPr>
      <dsp:spPr>
        <a:xfrm>
          <a:off x="226255" y="731844"/>
          <a:ext cx="4525107" cy="429633"/>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Préstamo de la </a:t>
          </a:r>
          <a:r>
            <a:rPr lang="es-PY" sz="1400" b="1" kern="1200" dirty="0" smtClean="0">
              <a:solidFill>
                <a:srgbClr val="FFFF00"/>
              </a:solidFill>
              <a:latin typeface="Verdana" pitchFamily="34" charset="0"/>
              <a:cs typeface="Times New Roman" pitchFamily="18" charset="0"/>
            </a:rPr>
            <a:t>OFID</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32 millones.</a:t>
          </a:r>
          <a:endParaRPr lang="es-PY" sz="1600" b="1" kern="1200" dirty="0">
            <a:solidFill>
              <a:schemeClr val="bg1"/>
            </a:solidFill>
            <a:latin typeface="Verdana" pitchFamily="34" charset="0"/>
            <a:cs typeface="Times New Roman" pitchFamily="18" charset="0"/>
          </a:endParaRPr>
        </a:p>
      </dsp:txBody>
      <dsp:txXfrm>
        <a:off x="247228" y="752817"/>
        <a:ext cx="4483161" cy="387687"/>
      </dsp:txXfrm>
    </dsp:sp>
    <dsp:sp modelId="{1436CDD0-8B3A-450C-A730-943E7E591BF7}">
      <dsp:nvSpPr>
        <dsp:cNvPr id="0" name=""/>
        <dsp:cNvSpPr/>
      </dsp:nvSpPr>
      <dsp:spPr>
        <a:xfrm>
          <a:off x="0" y="1630267"/>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D2EDEDF-0328-4B2A-9D02-6CC929FFFBEC}">
      <dsp:nvSpPr>
        <dsp:cNvPr id="0" name=""/>
        <dsp:cNvSpPr/>
      </dsp:nvSpPr>
      <dsp:spPr>
        <a:xfrm>
          <a:off x="226255" y="1383238"/>
          <a:ext cx="4525107" cy="4536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Contrapartida </a:t>
          </a:r>
          <a:r>
            <a:rPr lang="es-PY" sz="1400" b="1" kern="1200" dirty="0" smtClean="0">
              <a:solidFill>
                <a:srgbClr val="FFFF00"/>
              </a:solidFill>
              <a:latin typeface="Verdana" pitchFamily="34" charset="0"/>
              <a:cs typeface="Times New Roman" pitchFamily="18" charset="0"/>
            </a:rPr>
            <a:t>ANDE</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30 millones.</a:t>
          </a:r>
          <a:endParaRPr lang="es-PY" sz="1600" b="1" kern="1200" dirty="0">
            <a:solidFill>
              <a:schemeClr val="bg1"/>
            </a:solidFill>
            <a:latin typeface="Verdana" pitchFamily="34" charset="0"/>
            <a:cs typeface="Times New Roman" pitchFamily="18" charset="0"/>
          </a:endParaRPr>
        </a:p>
      </dsp:txBody>
      <dsp:txXfrm>
        <a:off x="248401" y="1405384"/>
        <a:ext cx="4480815" cy="4093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213293"/>
          <a:ext cx="2808312" cy="401862"/>
        </a:xfrm>
        <a:prstGeom prst="rect">
          <a:avLst/>
        </a:prstGeom>
        <a:solidFill>
          <a:srgbClr val="FFFFCC">
            <a:alpha val="90000"/>
          </a:srgb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7956" tIns="170456" rIns="217956" bIns="113792" numCol="1" spcCol="1270" anchor="ctr" anchorCtr="0">
          <a:noAutofit/>
        </a:bodyPr>
        <a:lstStyle/>
        <a:p>
          <a:pPr marL="171450" lvl="1" indent="-171450" algn="l" defTabSz="711200">
            <a:lnSpc>
              <a:spcPct val="90000"/>
            </a:lnSpc>
            <a:spcBef>
              <a:spcPct val="0"/>
            </a:spcBef>
            <a:spcAft>
              <a:spcPct val="15000"/>
            </a:spcAft>
            <a:buChar char="••"/>
          </a:pPr>
          <a:r>
            <a:rPr lang="es-PY" sz="1600" b="1" kern="1200" dirty="0" smtClean="0">
              <a:solidFill>
                <a:srgbClr val="C00000"/>
              </a:solidFill>
              <a:latin typeface="Verdana" pitchFamily="34" charset="0"/>
              <a:cs typeface="Times New Roman" pitchFamily="18" charset="0"/>
            </a:rPr>
            <a:t>USD 212 millones</a:t>
          </a:r>
          <a:r>
            <a:rPr lang="es-PY" sz="1600" kern="1200" dirty="0" smtClean="0">
              <a:solidFill>
                <a:srgbClr val="C00000"/>
              </a:solidFill>
              <a:latin typeface="Verdana" pitchFamily="34" charset="0"/>
              <a:cs typeface="Times New Roman" pitchFamily="18" charset="0"/>
            </a:rPr>
            <a:t>. </a:t>
          </a:r>
          <a:endParaRPr lang="es-PY" sz="1600" kern="1200" dirty="0">
            <a:solidFill>
              <a:srgbClr val="C00000"/>
            </a:solidFill>
          </a:endParaRPr>
        </a:p>
      </dsp:txBody>
      <dsp:txXfrm>
        <a:off x="0" y="213293"/>
        <a:ext cx="2808312" cy="401862"/>
      </dsp:txXfrm>
    </dsp:sp>
    <dsp:sp modelId="{DF955EA3-8484-4CA1-A608-E41A6A1E56D5}">
      <dsp:nvSpPr>
        <dsp:cNvPr id="0" name=""/>
        <dsp:cNvSpPr/>
      </dsp:nvSpPr>
      <dsp:spPr>
        <a:xfrm>
          <a:off x="134883" y="0"/>
          <a:ext cx="2458388" cy="288695"/>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4303" tIns="0" rIns="74303" bIns="0" numCol="1" spcCol="1270" anchor="ctr" anchorCtr="0">
          <a:noAutofit/>
        </a:bodyPr>
        <a:lstStyle/>
        <a:p>
          <a:pPr lvl="0" algn="ctr" defTabSz="666750">
            <a:lnSpc>
              <a:spcPct val="90000"/>
            </a:lnSpc>
            <a:spcBef>
              <a:spcPct val="0"/>
            </a:spcBef>
            <a:spcAft>
              <a:spcPct val="35000"/>
            </a:spcAft>
          </a:pPr>
          <a:r>
            <a:rPr lang="es-PY" sz="1500" b="1" kern="1200" dirty="0" smtClean="0">
              <a:solidFill>
                <a:schemeClr val="bg1"/>
              </a:solidFill>
              <a:latin typeface="Verdana" pitchFamily="34" charset="0"/>
              <a:ea typeface="Verdana" pitchFamily="34" charset="0"/>
              <a:cs typeface="Verdana" pitchFamily="34" charset="0"/>
            </a:rPr>
            <a:t>COSTO TOTAL</a:t>
          </a:r>
          <a:endParaRPr lang="es-PY" sz="1500" b="1" kern="1200" dirty="0">
            <a:solidFill>
              <a:schemeClr val="bg1"/>
            </a:solidFill>
            <a:latin typeface="Verdana" pitchFamily="34" charset="0"/>
            <a:ea typeface="Verdana" pitchFamily="34" charset="0"/>
            <a:cs typeface="Verdana" pitchFamily="34" charset="0"/>
          </a:endParaRPr>
        </a:p>
      </dsp:txBody>
      <dsp:txXfrm>
        <a:off x="148976" y="14093"/>
        <a:ext cx="2430202" cy="2605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215489"/>
          <a:ext cx="5006360"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955EA3-8484-4CA1-A608-E41A6A1E56D5}">
      <dsp:nvSpPr>
        <dsp:cNvPr id="0" name=""/>
        <dsp:cNvSpPr/>
      </dsp:nvSpPr>
      <dsp:spPr>
        <a:xfrm>
          <a:off x="228938" y="0"/>
          <a:ext cx="4766570" cy="4345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2460" tIns="0" rIns="132460"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Préstamo del </a:t>
          </a:r>
          <a:r>
            <a:rPr lang="es-PY" sz="1500" b="1" kern="1200" dirty="0" smtClean="0">
              <a:solidFill>
                <a:srgbClr val="FFFF00"/>
              </a:solidFill>
              <a:latin typeface="Verdana" pitchFamily="34" charset="0"/>
              <a:cs typeface="Times New Roman" pitchFamily="18" charset="0"/>
            </a:rPr>
            <a:t>BID</a:t>
          </a:r>
          <a:r>
            <a:rPr lang="es-PY" sz="1500" b="1" kern="1200" dirty="0" smtClean="0">
              <a:solidFill>
                <a:schemeClr val="bg1"/>
              </a:solidFill>
              <a:latin typeface="Verdana" pitchFamily="34" charset="0"/>
              <a:cs typeface="Times New Roman" pitchFamily="18" charset="0"/>
            </a:rPr>
            <a:t>: USD 50 millones</a:t>
          </a:r>
          <a:r>
            <a:rPr lang="es-PY" sz="1500" kern="1200" dirty="0" smtClean="0">
              <a:solidFill>
                <a:schemeClr val="bg1"/>
              </a:solidFill>
              <a:latin typeface="Verdana" pitchFamily="34" charset="0"/>
              <a:cs typeface="Times New Roman" pitchFamily="18" charset="0"/>
            </a:rPr>
            <a:t>. </a:t>
          </a:r>
          <a:endParaRPr lang="es-PY" sz="1500" b="1" kern="1200" dirty="0">
            <a:solidFill>
              <a:schemeClr val="bg1"/>
            </a:solidFill>
          </a:endParaRPr>
        </a:p>
      </dsp:txBody>
      <dsp:txXfrm>
        <a:off x="250152" y="21214"/>
        <a:ext cx="4724142" cy="392141"/>
      </dsp:txXfrm>
    </dsp:sp>
    <dsp:sp modelId="{466532DD-935B-4097-9A1E-85E25E467D5D}">
      <dsp:nvSpPr>
        <dsp:cNvPr id="0" name=""/>
        <dsp:cNvSpPr/>
      </dsp:nvSpPr>
      <dsp:spPr>
        <a:xfrm>
          <a:off x="0" y="973239"/>
          <a:ext cx="5006360"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83824A3-CADF-4890-A4FC-E9D72B3A04F3}">
      <dsp:nvSpPr>
        <dsp:cNvPr id="0" name=""/>
        <dsp:cNvSpPr/>
      </dsp:nvSpPr>
      <dsp:spPr>
        <a:xfrm>
          <a:off x="238339" y="730549"/>
          <a:ext cx="4766793" cy="4345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2460" tIns="0" rIns="132460"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Préstamo del </a:t>
          </a:r>
          <a:r>
            <a:rPr lang="es-PY" sz="1500" b="1" kern="1200" dirty="0" smtClean="0">
              <a:solidFill>
                <a:srgbClr val="FFFF00"/>
              </a:solidFill>
              <a:latin typeface="Verdana" pitchFamily="34" charset="0"/>
              <a:cs typeface="Times New Roman" pitchFamily="18" charset="0"/>
            </a:rPr>
            <a:t>BEI</a:t>
          </a:r>
          <a:r>
            <a:rPr lang="es-PY" sz="1500" b="1" kern="1200" dirty="0" smtClean="0">
              <a:solidFill>
                <a:schemeClr val="bg1"/>
              </a:solidFill>
              <a:latin typeface="Verdana" pitchFamily="34" charset="0"/>
              <a:cs typeface="Times New Roman" pitchFamily="18" charset="0"/>
            </a:rPr>
            <a:t>: USD 101,9 millones.</a:t>
          </a:r>
          <a:endParaRPr lang="es-PY" sz="1500" b="1" kern="1200" dirty="0">
            <a:solidFill>
              <a:schemeClr val="bg1"/>
            </a:solidFill>
            <a:latin typeface="Verdana" pitchFamily="34" charset="0"/>
            <a:cs typeface="Times New Roman" pitchFamily="18" charset="0"/>
          </a:endParaRPr>
        </a:p>
      </dsp:txBody>
      <dsp:txXfrm>
        <a:off x="259553" y="751763"/>
        <a:ext cx="4724365" cy="392141"/>
      </dsp:txXfrm>
    </dsp:sp>
    <dsp:sp modelId="{15D5003C-031A-4515-973A-BF5FF6A6A59A}">
      <dsp:nvSpPr>
        <dsp:cNvPr id="0" name=""/>
        <dsp:cNvSpPr/>
      </dsp:nvSpPr>
      <dsp:spPr>
        <a:xfrm>
          <a:off x="0" y="1613728"/>
          <a:ext cx="5006360"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01684C5-04DF-441A-A06F-1D380DCE54FB}">
      <dsp:nvSpPr>
        <dsp:cNvPr id="0" name=""/>
        <dsp:cNvSpPr/>
      </dsp:nvSpPr>
      <dsp:spPr>
        <a:xfrm>
          <a:off x="238339" y="1371039"/>
          <a:ext cx="4766793" cy="4345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2460" tIns="0" rIns="132460"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Préstamo de la </a:t>
          </a:r>
          <a:r>
            <a:rPr lang="es-PY" sz="1500" b="1" kern="1200" dirty="0" smtClean="0">
              <a:solidFill>
                <a:srgbClr val="FFFF00"/>
              </a:solidFill>
              <a:latin typeface="Verdana" pitchFamily="34" charset="0"/>
              <a:cs typeface="Times New Roman" pitchFamily="18" charset="0"/>
            </a:rPr>
            <a:t>CA</a:t>
          </a:r>
          <a:r>
            <a:rPr lang="es-PY" sz="1500" b="1" kern="1200" dirty="0" smtClean="0">
              <a:solidFill>
                <a:schemeClr val="bg1"/>
              </a:solidFill>
              <a:latin typeface="Verdana" pitchFamily="34" charset="0"/>
              <a:cs typeface="Times New Roman" pitchFamily="18" charset="0"/>
            </a:rPr>
            <a:t>F: USD 50 millones </a:t>
          </a:r>
          <a:endParaRPr lang="es-PY" sz="1500" b="1" kern="1200" dirty="0">
            <a:solidFill>
              <a:schemeClr val="bg1"/>
            </a:solidFill>
            <a:latin typeface="Verdana" pitchFamily="34" charset="0"/>
            <a:cs typeface="Times New Roman" pitchFamily="18" charset="0"/>
          </a:endParaRPr>
        </a:p>
      </dsp:txBody>
      <dsp:txXfrm>
        <a:off x="259553" y="1392253"/>
        <a:ext cx="4724365" cy="392141"/>
      </dsp:txXfrm>
    </dsp:sp>
    <dsp:sp modelId="{BA3A54C0-72F2-4B3B-B51A-EC22408FC0AF}">
      <dsp:nvSpPr>
        <dsp:cNvPr id="0" name=""/>
        <dsp:cNvSpPr/>
      </dsp:nvSpPr>
      <dsp:spPr>
        <a:xfrm>
          <a:off x="0" y="2254218"/>
          <a:ext cx="5006360"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10C9929-E83B-43B2-AACA-97F048ECABC5}">
      <dsp:nvSpPr>
        <dsp:cNvPr id="0" name=""/>
        <dsp:cNvSpPr/>
      </dsp:nvSpPr>
      <dsp:spPr>
        <a:xfrm>
          <a:off x="238095" y="2011528"/>
          <a:ext cx="4766570" cy="4345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2460" tIns="0" rIns="132460"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Donación </a:t>
          </a:r>
          <a:r>
            <a:rPr lang="es-PY" sz="1500" b="1" kern="1200" dirty="0" smtClean="0">
              <a:solidFill>
                <a:srgbClr val="FFFF00"/>
              </a:solidFill>
              <a:latin typeface="Verdana" pitchFamily="34" charset="0"/>
              <a:cs typeface="Times New Roman" pitchFamily="18" charset="0"/>
            </a:rPr>
            <a:t>LAIF</a:t>
          </a:r>
          <a:r>
            <a:rPr lang="es-PY" sz="1500" b="1" kern="1200" dirty="0" smtClean="0">
              <a:solidFill>
                <a:schemeClr val="bg1"/>
              </a:solidFill>
              <a:latin typeface="Verdana" pitchFamily="34" charset="0"/>
              <a:cs typeface="Times New Roman" pitchFamily="18" charset="0"/>
            </a:rPr>
            <a:t>: USD 13,6 millones</a:t>
          </a:r>
          <a:endParaRPr lang="es-PY" sz="1500" b="1" kern="1200" dirty="0">
            <a:solidFill>
              <a:schemeClr val="bg1"/>
            </a:solidFill>
            <a:latin typeface="Verdana" pitchFamily="34" charset="0"/>
            <a:cs typeface="Times New Roman" pitchFamily="18" charset="0"/>
          </a:endParaRPr>
        </a:p>
      </dsp:txBody>
      <dsp:txXfrm>
        <a:off x="259309" y="2032742"/>
        <a:ext cx="4724142" cy="392141"/>
      </dsp:txXfrm>
    </dsp:sp>
    <dsp:sp modelId="{1436CDD0-8B3A-450C-A730-943E7E591BF7}">
      <dsp:nvSpPr>
        <dsp:cNvPr id="0" name=""/>
        <dsp:cNvSpPr/>
      </dsp:nvSpPr>
      <dsp:spPr>
        <a:xfrm>
          <a:off x="0" y="2894708"/>
          <a:ext cx="5006360"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D2EDEDF-0328-4B2A-9D02-6CC929FFFBEC}">
      <dsp:nvSpPr>
        <dsp:cNvPr id="0" name=""/>
        <dsp:cNvSpPr/>
      </dsp:nvSpPr>
      <dsp:spPr>
        <a:xfrm>
          <a:off x="238339" y="2652018"/>
          <a:ext cx="4766793" cy="4345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2460" tIns="0" rIns="132460"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Contrapartida </a:t>
          </a:r>
          <a:r>
            <a:rPr lang="es-PY" sz="1500" b="1" kern="1200" dirty="0" smtClean="0">
              <a:solidFill>
                <a:srgbClr val="FFFF00"/>
              </a:solidFill>
              <a:latin typeface="Verdana" pitchFamily="34" charset="0"/>
              <a:cs typeface="Times New Roman" pitchFamily="18" charset="0"/>
            </a:rPr>
            <a:t>ANDE</a:t>
          </a:r>
          <a:r>
            <a:rPr lang="es-PY" sz="1500" b="1" kern="1200" dirty="0" smtClean="0">
              <a:solidFill>
                <a:schemeClr val="bg1"/>
              </a:solidFill>
              <a:latin typeface="Verdana" pitchFamily="34" charset="0"/>
              <a:cs typeface="Times New Roman" pitchFamily="18" charset="0"/>
            </a:rPr>
            <a:t>: USD 81,8 millones</a:t>
          </a:r>
          <a:endParaRPr lang="es-PY" sz="1500" b="1" kern="1200" dirty="0">
            <a:solidFill>
              <a:schemeClr val="bg1"/>
            </a:solidFill>
          </a:endParaRPr>
        </a:p>
      </dsp:txBody>
      <dsp:txXfrm>
        <a:off x="259553" y="2673232"/>
        <a:ext cx="4724365" cy="3921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535773"/>
          <a:ext cx="2876142" cy="400332"/>
        </a:xfrm>
        <a:prstGeom prst="rect">
          <a:avLst/>
        </a:prstGeom>
        <a:solidFill>
          <a:srgbClr val="FFFFCC">
            <a:alpha val="90000"/>
          </a:srgb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3221" tIns="170456" rIns="223221" bIns="99568" numCol="1" spcCol="1270" anchor="ctr" anchorCtr="0">
          <a:noAutofit/>
        </a:bodyPr>
        <a:lstStyle/>
        <a:p>
          <a:pPr marL="114300" lvl="1" indent="-114300" algn="l" defTabSz="622300">
            <a:lnSpc>
              <a:spcPct val="90000"/>
            </a:lnSpc>
            <a:spcBef>
              <a:spcPct val="0"/>
            </a:spcBef>
            <a:spcAft>
              <a:spcPct val="15000"/>
            </a:spcAft>
            <a:buChar char="••"/>
          </a:pPr>
          <a:r>
            <a:rPr lang="es-PY" sz="1400" b="1" kern="1200" dirty="0" smtClean="0">
              <a:solidFill>
                <a:srgbClr val="C00000"/>
              </a:solidFill>
              <a:latin typeface="Verdana" pitchFamily="34" charset="0"/>
              <a:cs typeface="Times New Roman" pitchFamily="18" charset="0"/>
            </a:rPr>
            <a:t>USD 297,3 millones</a:t>
          </a:r>
          <a:r>
            <a:rPr lang="es-PY" sz="1400" kern="1200" dirty="0" smtClean="0">
              <a:solidFill>
                <a:srgbClr val="C00000"/>
              </a:solidFill>
              <a:latin typeface="Verdana" pitchFamily="34" charset="0"/>
              <a:cs typeface="Times New Roman" pitchFamily="18" charset="0"/>
            </a:rPr>
            <a:t>. </a:t>
          </a:r>
          <a:endParaRPr lang="es-PY" sz="1400" kern="1200" dirty="0">
            <a:solidFill>
              <a:srgbClr val="C00000"/>
            </a:solidFill>
          </a:endParaRPr>
        </a:p>
      </dsp:txBody>
      <dsp:txXfrm>
        <a:off x="0" y="535773"/>
        <a:ext cx="2876142" cy="400332"/>
      </dsp:txXfrm>
    </dsp:sp>
    <dsp:sp modelId="{DF955EA3-8484-4CA1-A608-E41A6A1E56D5}">
      <dsp:nvSpPr>
        <dsp:cNvPr id="0" name=""/>
        <dsp:cNvSpPr/>
      </dsp:nvSpPr>
      <dsp:spPr>
        <a:xfrm>
          <a:off x="33631" y="287043"/>
          <a:ext cx="2738383" cy="287371"/>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098" tIns="0" rIns="76098" bIns="0" numCol="1" spcCol="1270" anchor="ctr" anchorCtr="0">
          <a:noAutofit/>
        </a:bodyPr>
        <a:lstStyle/>
        <a:p>
          <a:pPr lvl="0" algn="ctr" defTabSz="666750">
            <a:lnSpc>
              <a:spcPct val="90000"/>
            </a:lnSpc>
            <a:spcBef>
              <a:spcPct val="0"/>
            </a:spcBef>
            <a:spcAft>
              <a:spcPct val="35000"/>
            </a:spcAft>
          </a:pPr>
          <a:r>
            <a:rPr lang="es-PY" sz="1500" b="1" kern="1200" dirty="0" smtClean="0">
              <a:solidFill>
                <a:schemeClr val="bg1"/>
              </a:solidFill>
              <a:latin typeface="Verdana" pitchFamily="34" charset="0"/>
              <a:ea typeface="Verdana" pitchFamily="34" charset="0"/>
              <a:cs typeface="Verdana" pitchFamily="34" charset="0"/>
            </a:rPr>
            <a:t>COSTO TOTAL</a:t>
          </a:r>
          <a:endParaRPr lang="es-PY" sz="1500" b="1" kern="1200" dirty="0">
            <a:solidFill>
              <a:schemeClr val="bg1"/>
            </a:solidFill>
            <a:latin typeface="Verdana" pitchFamily="34" charset="0"/>
            <a:ea typeface="Verdana" pitchFamily="34" charset="0"/>
            <a:cs typeface="Verdana" pitchFamily="34" charset="0"/>
          </a:endParaRPr>
        </a:p>
      </dsp:txBody>
      <dsp:txXfrm>
        <a:off x="47659" y="301071"/>
        <a:ext cx="2710327" cy="259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1515B-3BCE-4834-BC33-964C8AFB9A15}">
      <dsp:nvSpPr>
        <dsp:cNvPr id="0" name=""/>
        <dsp:cNvSpPr/>
      </dsp:nvSpPr>
      <dsp:spPr>
        <a:xfrm>
          <a:off x="0" y="251083"/>
          <a:ext cx="785837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897" tIns="333248" rIns="609897"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smtClean="0">
              <a:solidFill>
                <a:srgbClr val="000000"/>
              </a:solidFill>
              <a:latin typeface="Verdana" pitchFamily="34" charset="0"/>
              <a:cs typeface="Times New Roman" pitchFamily="18" charset="0"/>
            </a:rPr>
            <a:t>   ₲ 116.968 millones, </a:t>
          </a:r>
          <a:r>
            <a:rPr lang="es-ES" sz="1600" b="0" kern="1200" dirty="0" smtClean="0">
              <a:solidFill>
                <a:srgbClr val="000000"/>
              </a:solidFill>
              <a:latin typeface="Verdana" pitchFamily="34" charset="0"/>
              <a:cs typeface="Times New Roman" pitchFamily="18" charset="0"/>
            </a:rPr>
            <a:t>equivalente a</a:t>
          </a:r>
          <a:r>
            <a:rPr lang="es-ES" sz="1600" b="1" kern="1200" dirty="0" smtClean="0">
              <a:solidFill>
                <a:srgbClr val="000000"/>
              </a:solidFill>
              <a:latin typeface="Verdana" pitchFamily="34" charset="0"/>
              <a:cs typeface="Times New Roman" pitchFamily="18" charset="0"/>
            </a:rPr>
            <a:t> </a:t>
          </a:r>
          <a:r>
            <a:rPr lang="es-ES" sz="1600" b="1" kern="1200" dirty="0" smtClean="0">
              <a:latin typeface="Verdana" pitchFamily="34" charset="0"/>
              <a:cs typeface="Times New Roman" pitchFamily="18" charset="0"/>
            </a:rPr>
            <a:t>USD 19,6 millones </a:t>
          </a:r>
          <a:endParaRPr lang="es-ES" sz="1600" kern="1200" dirty="0"/>
        </a:p>
      </dsp:txBody>
      <dsp:txXfrm>
        <a:off x="0" y="251083"/>
        <a:ext cx="7858372" cy="680400"/>
      </dsp:txXfrm>
    </dsp:sp>
    <dsp:sp modelId="{977564B1-4BC4-409E-B8B1-BD465AE9C628}">
      <dsp:nvSpPr>
        <dsp:cNvPr id="0" name=""/>
        <dsp:cNvSpPr/>
      </dsp:nvSpPr>
      <dsp:spPr>
        <a:xfrm>
          <a:off x="392918" y="14923"/>
          <a:ext cx="5500860" cy="472320"/>
        </a:xfrm>
        <a:prstGeom prst="roundRect">
          <a:avLst/>
        </a:prstGeom>
        <a:solidFill>
          <a:srgbClr val="FFCC99"/>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7919" tIns="0" rIns="207919" bIns="0" numCol="1" spcCol="1270" anchor="ctr" anchorCtr="0">
          <a:noAutofit/>
        </a:bodyPr>
        <a:lstStyle/>
        <a:p>
          <a:pPr lvl="0" algn="l" defTabSz="711200">
            <a:lnSpc>
              <a:spcPct val="90000"/>
            </a:lnSpc>
            <a:spcBef>
              <a:spcPct val="0"/>
            </a:spcBef>
            <a:spcAft>
              <a:spcPct val="35000"/>
            </a:spcAft>
          </a:pPr>
          <a:r>
            <a:rPr lang="es-ES" sz="1600" b="1" kern="1200" dirty="0" smtClean="0">
              <a:solidFill>
                <a:srgbClr val="336699"/>
              </a:solidFill>
              <a:latin typeface="Verdana" pitchFamily="34" charset="0"/>
              <a:cs typeface="Times New Roman" pitchFamily="18" charset="0"/>
            </a:rPr>
            <a:t>Grupo 100 - Servicios Personales </a:t>
          </a:r>
          <a:endParaRPr lang="es-ES" sz="1600" b="1" kern="1200" dirty="0">
            <a:solidFill>
              <a:srgbClr val="336699"/>
            </a:solidFill>
            <a:latin typeface="Verdana" pitchFamily="34" charset="0"/>
            <a:cs typeface="Times New Roman" pitchFamily="18" charset="0"/>
          </a:endParaRPr>
        </a:p>
      </dsp:txBody>
      <dsp:txXfrm>
        <a:off x="415975" y="37980"/>
        <a:ext cx="5454746" cy="426206"/>
      </dsp:txXfrm>
    </dsp:sp>
    <dsp:sp modelId="{A7D77A15-ABFB-4EA5-AB08-577351A28442}">
      <dsp:nvSpPr>
        <dsp:cNvPr id="0" name=""/>
        <dsp:cNvSpPr/>
      </dsp:nvSpPr>
      <dsp:spPr>
        <a:xfrm>
          <a:off x="0" y="1254044"/>
          <a:ext cx="785837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897" tIns="333248" rIns="609897"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smtClean="0">
              <a:latin typeface="Verdana" pitchFamily="34" charset="0"/>
              <a:cs typeface="Times New Roman" pitchFamily="18" charset="0"/>
            </a:rPr>
            <a:t>    ₲ 21.198 millones, </a:t>
          </a:r>
          <a:r>
            <a:rPr lang="es-ES" sz="1600" b="0" kern="1200" dirty="0" smtClean="0">
              <a:latin typeface="Verdana" pitchFamily="34" charset="0"/>
              <a:cs typeface="Times New Roman" pitchFamily="18" charset="0"/>
            </a:rPr>
            <a:t>equivalente a</a:t>
          </a:r>
          <a:r>
            <a:rPr lang="es-ES" sz="1600" b="1" kern="1200" dirty="0" smtClean="0">
              <a:latin typeface="Verdana" pitchFamily="34" charset="0"/>
              <a:cs typeface="Times New Roman" pitchFamily="18" charset="0"/>
            </a:rPr>
            <a:t> USD 3,5 millones </a:t>
          </a:r>
          <a:endParaRPr lang="es-ES" sz="1600" kern="1200" dirty="0"/>
        </a:p>
      </dsp:txBody>
      <dsp:txXfrm>
        <a:off x="0" y="1254044"/>
        <a:ext cx="7858372" cy="680400"/>
      </dsp:txXfrm>
    </dsp:sp>
    <dsp:sp modelId="{8213C045-01D2-4960-9C42-8B043AD158F6}">
      <dsp:nvSpPr>
        <dsp:cNvPr id="0" name=""/>
        <dsp:cNvSpPr/>
      </dsp:nvSpPr>
      <dsp:spPr>
        <a:xfrm>
          <a:off x="392918" y="1017883"/>
          <a:ext cx="5500860" cy="472320"/>
        </a:xfrm>
        <a:prstGeom prst="roundRect">
          <a:avLst/>
        </a:prstGeom>
        <a:solidFill>
          <a:srgbClr val="FFCC99"/>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7919" tIns="0" rIns="207919" bIns="0" numCol="1" spcCol="1270" anchor="ctr" anchorCtr="0">
          <a:noAutofit/>
        </a:bodyPr>
        <a:lstStyle/>
        <a:p>
          <a:pPr lvl="0" algn="l" defTabSz="711200">
            <a:lnSpc>
              <a:spcPct val="90000"/>
            </a:lnSpc>
            <a:spcBef>
              <a:spcPct val="0"/>
            </a:spcBef>
            <a:spcAft>
              <a:spcPct val="35000"/>
            </a:spcAft>
          </a:pPr>
          <a:r>
            <a:rPr lang="es-ES" sz="1600" b="1" kern="1200" dirty="0" smtClean="0">
              <a:solidFill>
                <a:srgbClr val="336699"/>
              </a:solidFill>
              <a:latin typeface="Verdana" pitchFamily="34" charset="0"/>
              <a:cs typeface="Times New Roman" pitchFamily="18" charset="0"/>
            </a:rPr>
            <a:t>Grupo 200 - Servicios no Personales </a:t>
          </a:r>
          <a:endParaRPr lang="es-ES" sz="1600" b="1" kern="1200" dirty="0">
            <a:solidFill>
              <a:srgbClr val="336699"/>
            </a:solidFill>
            <a:latin typeface="Verdana" pitchFamily="34" charset="0"/>
            <a:cs typeface="Times New Roman" pitchFamily="18" charset="0"/>
          </a:endParaRPr>
        </a:p>
      </dsp:txBody>
      <dsp:txXfrm>
        <a:off x="415975" y="1040940"/>
        <a:ext cx="5454746" cy="426206"/>
      </dsp:txXfrm>
    </dsp:sp>
    <dsp:sp modelId="{9E6ED5B8-DA26-49EB-B0FF-607E7D42CE46}">
      <dsp:nvSpPr>
        <dsp:cNvPr id="0" name=""/>
        <dsp:cNvSpPr/>
      </dsp:nvSpPr>
      <dsp:spPr>
        <a:xfrm>
          <a:off x="0" y="2257004"/>
          <a:ext cx="785837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897" tIns="333248" rIns="609897"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smtClean="0">
              <a:latin typeface="Verdana" pitchFamily="34" charset="0"/>
              <a:cs typeface="Times New Roman" pitchFamily="18" charset="0"/>
            </a:rPr>
            <a:t>    </a:t>
          </a:r>
          <a:r>
            <a:rPr lang="es-ES" sz="1600" b="1" kern="1200" dirty="0" smtClean="0">
              <a:solidFill>
                <a:srgbClr val="FF0000"/>
              </a:solidFill>
              <a:latin typeface="Verdana" pitchFamily="34" charset="0"/>
              <a:cs typeface="Times New Roman" pitchFamily="18" charset="0"/>
            </a:rPr>
            <a:t>₲ - 36.057 millones</a:t>
          </a:r>
          <a:r>
            <a:rPr lang="es-ES" sz="1600" b="1" kern="1200" dirty="0" smtClean="0">
              <a:latin typeface="Verdana" pitchFamily="34" charset="0"/>
              <a:cs typeface="Times New Roman" pitchFamily="18" charset="0"/>
            </a:rPr>
            <a:t>, </a:t>
          </a:r>
          <a:r>
            <a:rPr lang="es-ES" sz="1600" b="0" kern="1200" dirty="0" smtClean="0">
              <a:latin typeface="Verdana" pitchFamily="34" charset="0"/>
              <a:cs typeface="Times New Roman" pitchFamily="18" charset="0"/>
            </a:rPr>
            <a:t>equivalente a</a:t>
          </a:r>
          <a:r>
            <a:rPr lang="es-ES" sz="1600" b="1" kern="1200" dirty="0" smtClean="0">
              <a:latin typeface="Verdana" pitchFamily="34" charset="0"/>
              <a:cs typeface="Times New Roman" pitchFamily="18" charset="0"/>
            </a:rPr>
            <a:t> </a:t>
          </a:r>
          <a:r>
            <a:rPr lang="es-ES" sz="1600" b="1" kern="1200" dirty="0" smtClean="0">
              <a:solidFill>
                <a:srgbClr val="FF0000"/>
              </a:solidFill>
              <a:latin typeface="Verdana" pitchFamily="34" charset="0"/>
              <a:cs typeface="Times New Roman" pitchFamily="18" charset="0"/>
            </a:rPr>
            <a:t>USD - 6 millones</a:t>
          </a:r>
          <a:r>
            <a:rPr lang="es-ES" sz="1600" b="1" kern="1200" dirty="0" smtClean="0">
              <a:latin typeface="Verdana" pitchFamily="34" charset="0"/>
              <a:cs typeface="Times New Roman" pitchFamily="18" charset="0"/>
            </a:rPr>
            <a:t> </a:t>
          </a:r>
          <a:endParaRPr lang="es-ES" sz="1600" kern="1200" dirty="0"/>
        </a:p>
      </dsp:txBody>
      <dsp:txXfrm>
        <a:off x="0" y="2257004"/>
        <a:ext cx="7858372" cy="680400"/>
      </dsp:txXfrm>
    </dsp:sp>
    <dsp:sp modelId="{28749316-BACE-4F76-9C1F-5C0C8281385D}">
      <dsp:nvSpPr>
        <dsp:cNvPr id="0" name=""/>
        <dsp:cNvSpPr/>
      </dsp:nvSpPr>
      <dsp:spPr>
        <a:xfrm>
          <a:off x="392918" y="2020844"/>
          <a:ext cx="5500860" cy="472320"/>
        </a:xfrm>
        <a:prstGeom prst="roundRect">
          <a:avLst/>
        </a:prstGeom>
        <a:solidFill>
          <a:srgbClr val="FFCC99"/>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7919" tIns="0" rIns="207919" bIns="0" numCol="1" spcCol="1270" anchor="ctr" anchorCtr="0">
          <a:noAutofit/>
        </a:bodyPr>
        <a:lstStyle/>
        <a:p>
          <a:pPr lvl="0" algn="l" defTabSz="711200">
            <a:lnSpc>
              <a:spcPct val="90000"/>
            </a:lnSpc>
            <a:spcBef>
              <a:spcPct val="0"/>
            </a:spcBef>
            <a:spcAft>
              <a:spcPct val="35000"/>
            </a:spcAft>
          </a:pPr>
          <a:r>
            <a:rPr lang="es-ES" sz="1600" b="1" kern="1200" dirty="0" smtClean="0">
              <a:solidFill>
                <a:srgbClr val="336699"/>
              </a:solidFill>
              <a:latin typeface="Verdana" pitchFamily="34" charset="0"/>
              <a:cs typeface="Times New Roman" pitchFamily="18" charset="0"/>
            </a:rPr>
            <a:t>Grupo 500 - Inversión Física </a:t>
          </a:r>
          <a:endParaRPr lang="es-ES" sz="1600" b="1" kern="1200" dirty="0">
            <a:solidFill>
              <a:srgbClr val="336699"/>
            </a:solidFill>
            <a:latin typeface="Verdana" pitchFamily="34" charset="0"/>
            <a:cs typeface="Times New Roman" pitchFamily="18" charset="0"/>
          </a:endParaRPr>
        </a:p>
      </dsp:txBody>
      <dsp:txXfrm>
        <a:off x="415975" y="2043901"/>
        <a:ext cx="545474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71075" y="0"/>
          <a:ext cx="7956031" cy="993596"/>
        </a:xfrm>
        <a:prstGeom prst="rect">
          <a:avLst/>
        </a:prstGeom>
        <a:noFill/>
        <a:ln w="9525" cap="flat" cmpd="sng" algn="ctr">
          <a:no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208" tIns="958088" rIns="648208" bIns="99568" numCol="1" spcCol="1270" anchor="t" anchorCtr="0">
          <a:noAutofit/>
        </a:bodyPr>
        <a:lstStyle/>
        <a:p>
          <a:pPr marL="114300" lvl="1" indent="-114300" algn="just" defTabSz="622300">
            <a:lnSpc>
              <a:spcPct val="90000"/>
            </a:lnSpc>
            <a:spcBef>
              <a:spcPct val="0"/>
            </a:spcBef>
            <a:spcAft>
              <a:spcPct val="15000"/>
            </a:spcAft>
            <a:buChar char="••"/>
          </a:pPr>
          <a:endParaRPr lang="es-PY" sz="1400" kern="1200" dirty="0"/>
        </a:p>
      </dsp:txBody>
      <dsp:txXfrm>
        <a:off x="71075" y="0"/>
        <a:ext cx="7956031" cy="993596"/>
      </dsp:txXfrm>
    </dsp:sp>
    <dsp:sp modelId="{DF955EA3-8484-4CA1-A608-E41A6A1E56D5}">
      <dsp:nvSpPr>
        <dsp:cNvPr id="0" name=""/>
        <dsp:cNvSpPr/>
      </dsp:nvSpPr>
      <dsp:spPr>
        <a:xfrm>
          <a:off x="215096" y="0"/>
          <a:ext cx="7941627" cy="672754"/>
        </a:xfrm>
        <a:prstGeom prst="roundRect">
          <a:avLst/>
        </a:prstGeom>
        <a:no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0" rIns="220980" bIns="0" numCol="1" spcCol="1270" anchor="ctr" anchorCtr="0">
          <a:noAutofit/>
        </a:bodyPr>
        <a:lstStyle/>
        <a:p>
          <a:pPr marL="450850" lvl="0" indent="-450850" algn="just" defTabSz="2400300">
            <a:lnSpc>
              <a:spcPct val="60000"/>
            </a:lnSpc>
            <a:spcBef>
              <a:spcPct val="0"/>
            </a:spcBef>
            <a:spcAft>
              <a:spcPct val="35000"/>
            </a:spcAft>
          </a:pPr>
          <a:r>
            <a:rPr lang="es-ES" sz="5400" b="1" kern="1200" dirty="0" smtClean="0">
              <a:solidFill>
                <a:srgbClr val="006699"/>
              </a:solidFill>
            </a:rPr>
            <a:t>1</a:t>
          </a:r>
          <a:r>
            <a:rPr lang="es-ES" sz="2000" b="1" kern="1200" dirty="0" smtClean="0">
              <a:solidFill>
                <a:srgbClr val="006699"/>
              </a:solidFill>
            </a:rPr>
            <a:t>  </a:t>
          </a:r>
          <a:r>
            <a:rPr kumimoji="0" lang="es-ES" sz="2000" b="1" kern="1200" dirty="0" smtClean="0">
              <a:solidFill>
                <a:schemeClr val="dk1"/>
              </a:solidFill>
              <a:latin typeface="+mj-lt"/>
              <a:ea typeface="+mn-ea"/>
              <a:cs typeface="+mn-cs"/>
            </a:rPr>
            <a:t>DESPRECARIZACIÓN LABORAL  </a:t>
          </a:r>
          <a:r>
            <a:rPr lang="es-ES" sz="2100" b="1" kern="1200" dirty="0" smtClean="0">
              <a:ln w="635">
                <a:noFill/>
              </a:ln>
              <a:solidFill>
                <a:schemeClr val="tx1"/>
              </a:solidFill>
              <a:effectLst/>
              <a:latin typeface="+mj-lt"/>
              <a:ea typeface="+mj-ea"/>
              <a:cs typeface="+mj-cs"/>
            </a:rPr>
            <a:t>(</a:t>
          </a:r>
          <a:r>
            <a:rPr kumimoji="0" lang="es-ES" sz="2100" b="1" kern="1200" dirty="0" smtClean="0">
              <a:solidFill>
                <a:srgbClr val="006699"/>
              </a:solidFill>
              <a:effectLst/>
              <a:latin typeface="+mj-lt"/>
              <a:ea typeface="+mn-ea"/>
              <a:cs typeface="+mn-cs"/>
            </a:rPr>
            <a:t>₲ 7.967</a:t>
          </a:r>
          <a:r>
            <a:rPr kumimoji="0" lang="es-ES" sz="2100" b="1" kern="1200" baseline="0" dirty="0" smtClean="0">
              <a:solidFill>
                <a:srgbClr val="006699"/>
              </a:solidFill>
              <a:effectLst/>
              <a:latin typeface="+mj-lt"/>
              <a:ea typeface="+mn-ea"/>
              <a:cs typeface="+mn-cs"/>
            </a:rPr>
            <a:t> Millones</a:t>
          </a:r>
          <a:r>
            <a:rPr lang="es-ES" sz="2100" b="1" kern="1200" dirty="0" smtClean="0">
              <a:ln w="635">
                <a:noFill/>
              </a:ln>
              <a:solidFill>
                <a:schemeClr val="tx1"/>
              </a:solidFill>
              <a:effectLst/>
              <a:latin typeface="+mj-lt"/>
              <a:ea typeface="+mj-ea"/>
              <a:cs typeface="+mj-cs"/>
            </a:rPr>
            <a:t>)</a:t>
          </a:r>
          <a:endParaRPr lang="es-PY" sz="2100" b="1" kern="1200" dirty="0">
            <a:ln w="635">
              <a:noFill/>
            </a:ln>
            <a:solidFill>
              <a:schemeClr val="tx1"/>
            </a:solidFill>
            <a:effectLst/>
            <a:latin typeface="+mj-lt"/>
            <a:ea typeface="+mj-ea"/>
            <a:cs typeface="+mj-cs"/>
          </a:endParaRPr>
        </a:p>
      </dsp:txBody>
      <dsp:txXfrm>
        <a:off x="247937" y="32841"/>
        <a:ext cx="7875945" cy="607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143988" y="14515"/>
          <a:ext cx="7956031" cy="993596"/>
        </a:xfrm>
        <a:prstGeom prst="rect">
          <a:avLst/>
        </a:prstGeom>
        <a:noFill/>
        <a:ln w="9525" cap="flat" cmpd="sng" algn="ctr">
          <a:no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208" tIns="958088" rIns="648208" bIns="99568" numCol="1" spcCol="1270" anchor="t" anchorCtr="0">
          <a:noAutofit/>
        </a:bodyPr>
        <a:lstStyle/>
        <a:p>
          <a:pPr marL="114300" lvl="1" indent="-114300" algn="just" defTabSz="622300">
            <a:lnSpc>
              <a:spcPct val="90000"/>
            </a:lnSpc>
            <a:spcBef>
              <a:spcPct val="0"/>
            </a:spcBef>
            <a:spcAft>
              <a:spcPct val="15000"/>
            </a:spcAft>
            <a:buChar char="••"/>
          </a:pPr>
          <a:endParaRPr lang="es-PY" sz="1400" kern="1200" dirty="0"/>
        </a:p>
      </dsp:txBody>
      <dsp:txXfrm>
        <a:off x="143988" y="14515"/>
        <a:ext cx="7956031" cy="993596"/>
      </dsp:txXfrm>
    </dsp:sp>
    <dsp:sp modelId="{DF955EA3-8484-4CA1-A608-E41A6A1E56D5}">
      <dsp:nvSpPr>
        <dsp:cNvPr id="0" name=""/>
        <dsp:cNvSpPr/>
      </dsp:nvSpPr>
      <dsp:spPr>
        <a:xfrm>
          <a:off x="216025" y="0"/>
          <a:ext cx="7941627" cy="672754"/>
        </a:xfrm>
        <a:prstGeom prst="roundRect">
          <a:avLst/>
        </a:prstGeom>
        <a:no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0" rIns="220980" bIns="0" numCol="1" spcCol="1270" anchor="ctr" anchorCtr="0">
          <a:noAutofit/>
        </a:bodyPr>
        <a:lstStyle/>
        <a:p>
          <a:pPr marL="450850" lvl="0" indent="-450850" algn="just" defTabSz="2400300">
            <a:lnSpc>
              <a:spcPct val="60000"/>
            </a:lnSpc>
            <a:spcBef>
              <a:spcPct val="0"/>
            </a:spcBef>
            <a:spcAft>
              <a:spcPct val="35000"/>
            </a:spcAft>
          </a:pPr>
          <a:r>
            <a:rPr lang="es-ES" sz="5400" b="1" kern="1200" dirty="0" smtClean="0">
              <a:solidFill>
                <a:srgbClr val="006699"/>
              </a:solidFill>
            </a:rPr>
            <a:t>2</a:t>
          </a:r>
          <a:r>
            <a:rPr lang="es-ES" sz="2000" b="1" kern="1200" dirty="0" smtClean="0">
              <a:solidFill>
                <a:srgbClr val="006699"/>
              </a:solidFill>
            </a:rPr>
            <a:t>  </a:t>
          </a:r>
          <a:r>
            <a:rPr kumimoji="0" lang="es-ES" sz="2000" b="1" kern="1200" dirty="0" smtClean="0">
              <a:solidFill>
                <a:schemeClr val="dk1"/>
              </a:solidFill>
              <a:latin typeface="+mj-lt"/>
              <a:ea typeface="+mn-ea"/>
              <a:cs typeface="+mn-cs"/>
            </a:rPr>
            <a:t>AJUSTE  SALARIAL DEL 15% </a:t>
          </a:r>
          <a:r>
            <a:rPr lang="es-ES" sz="2100" b="1" kern="1200" dirty="0" smtClean="0">
              <a:ln w="635">
                <a:noFill/>
              </a:ln>
              <a:solidFill>
                <a:schemeClr val="tx1"/>
              </a:solidFill>
              <a:effectLst/>
              <a:latin typeface="+mj-lt"/>
              <a:ea typeface="+mj-ea"/>
              <a:cs typeface="+mj-cs"/>
            </a:rPr>
            <a:t>(</a:t>
          </a:r>
          <a:r>
            <a:rPr kumimoji="0" lang="es-ES" sz="2100" b="1" kern="1200" dirty="0" smtClean="0">
              <a:solidFill>
                <a:srgbClr val="006699"/>
              </a:solidFill>
              <a:effectLst/>
              <a:latin typeface="+mj-lt"/>
              <a:ea typeface="+mn-ea"/>
              <a:cs typeface="+mn-cs"/>
            </a:rPr>
            <a:t>₲ 44.235 Millones</a:t>
          </a:r>
          <a:r>
            <a:rPr lang="es-ES" sz="2100" b="1" kern="1200" dirty="0" smtClean="0">
              <a:ln w="635">
                <a:noFill/>
              </a:ln>
              <a:solidFill>
                <a:schemeClr val="tx1"/>
              </a:solidFill>
              <a:effectLst/>
              <a:latin typeface="+mj-lt"/>
              <a:ea typeface="+mj-ea"/>
              <a:cs typeface="+mj-cs"/>
            </a:rPr>
            <a:t>)</a:t>
          </a:r>
          <a:endParaRPr lang="es-PY" sz="2100" b="1" kern="1200" dirty="0">
            <a:ln w="635">
              <a:noFill/>
            </a:ln>
            <a:solidFill>
              <a:schemeClr val="tx1"/>
            </a:solidFill>
            <a:effectLst/>
            <a:latin typeface="+mj-lt"/>
            <a:ea typeface="+mj-ea"/>
            <a:cs typeface="+mj-cs"/>
          </a:endParaRPr>
        </a:p>
      </dsp:txBody>
      <dsp:txXfrm>
        <a:off x="248866" y="32841"/>
        <a:ext cx="7875945" cy="6070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107907" y="316939"/>
          <a:ext cx="7956031" cy="907196"/>
        </a:xfrm>
        <a:prstGeom prst="rect">
          <a:avLst/>
        </a:prstGeom>
        <a:noFill/>
        <a:ln w="9525" cap="flat" cmpd="sng" algn="ctr">
          <a:no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208" tIns="874776" rIns="648208" bIns="99568" numCol="1" spcCol="1270" anchor="t" anchorCtr="0">
          <a:noAutofit/>
        </a:bodyPr>
        <a:lstStyle/>
        <a:p>
          <a:pPr marL="114300" lvl="1" indent="-114300" algn="just" defTabSz="622300">
            <a:lnSpc>
              <a:spcPct val="90000"/>
            </a:lnSpc>
            <a:spcBef>
              <a:spcPct val="0"/>
            </a:spcBef>
            <a:spcAft>
              <a:spcPct val="15000"/>
            </a:spcAft>
            <a:buChar char="••"/>
          </a:pPr>
          <a:endParaRPr lang="es-PY" sz="1400" kern="1200" dirty="0"/>
        </a:p>
      </dsp:txBody>
      <dsp:txXfrm>
        <a:off x="107907" y="316939"/>
        <a:ext cx="7956031" cy="907196"/>
      </dsp:txXfrm>
    </dsp:sp>
    <dsp:sp modelId="{DF955EA3-8484-4CA1-A608-E41A6A1E56D5}">
      <dsp:nvSpPr>
        <dsp:cNvPr id="0" name=""/>
        <dsp:cNvSpPr/>
      </dsp:nvSpPr>
      <dsp:spPr>
        <a:xfrm>
          <a:off x="216025" y="0"/>
          <a:ext cx="7941627" cy="920444"/>
        </a:xfrm>
        <a:prstGeom prst="roundRect">
          <a:avLst/>
        </a:prstGeom>
        <a:no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0" rIns="220980" bIns="0" numCol="1" spcCol="1270" anchor="ctr" anchorCtr="0">
          <a:noAutofit/>
        </a:bodyPr>
        <a:lstStyle/>
        <a:p>
          <a:pPr marL="447675" lvl="0" indent="-430213" algn="just" defTabSz="2400300">
            <a:lnSpc>
              <a:spcPts val="2000"/>
            </a:lnSpc>
            <a:spcBef>
              <a:spcPct val="0"/>
            </a:spcBef>
            <a:spcAft>
              <a:spcPts val="600"/>
            </a:spcAft>
          </a:pPr>
          <a:r>
            <a:rPr lang="es-ES" sz="5400" b="1" kern="1200" dirty="0" smtClean="0">
              <a:solidFill>
                <a:srgbClr val="006699"/>
              </a:solidFill>
            </a:rPr>
            <a:t>3</a:t>
          </a:r>
          <a:r>
            <a:rPr lang="es-ES" sz="2000" b="1" kern="1200" dirty="0" smtClean="0">
              <a:solidFill>
                <a:srgbClr val="006699"/>
              </a:solidFill>
            </a:rPr>
            <a:t>  </a:t>
          </a:r>
          <a:r>
            <a:rPr kumimoji="0" lang="es-ES" sz="2000" b="1" kern="1200" dirty="0" smtClean="0">
              <a:solidFill>
                <a:schemeClr val="dk1"/>
              </a:solidFill>
              <a:latin typeface="+mj-lt"/>
              <a:ea typeface="+mn-ea"/>
              <a:cs typeface="+mn-cs"/>
            </a:rPr>
            <a:t>INCREMENTO EN LOS OTROS RUBROS DEL GRUPO 100 “SERVICIOS PERSONALES” PARA DAR COBERTURA A PAGOS ASOCIADOS INDICADOS EN LOS PUNTOS 1 Y 2.</a:t>
          </a:r>
          <a:r>
            <a:rPr kumimoji="0" lang="es-ES" sz="2000" b="0" kern="1200" dirty="0" smtClean="0">
              <a:solidFill>
                <a:schemeClr val="dk1"/>
              </a:solidFill>
              <a:effectLst/>
              <a:latin typeface="+mj-lt"/>
              <a:ea typeface="+mn-ea"/>
              <a:cs typeface="+mn-cs"/>
            </a:rPr>
            <a:t> (</a:t>
          </a:r>
          <a:r>
            <a:rPr kumimoji="0" lang="es-ES" sz="2000" b="1" kern="1200" dirty="0" smtClean="0">
              <a:solidFill>
                <a:srgbClr val="006699"/>
              </a:solidFill>
              <a:effectLst/>
              <a:latin typeface="+mj-lt"/>
              <a:ea typeface="+mn-ea"/>
              <a:cs typeface="+mn-cs"/>
            </a:rPr>
            <a:t>₲ 64.766 Millones)</a:t>
          </a:r>
          <a:endParaRPr lang="es-PY" sz="2100" b="1" kern="1200" dirty="0">
            <a:ln w="635">
              <a:noFill/>
            </a:ln>
            <a:solidFill>
              <a:schemeClr val="tx1"/>
            </a:solidFill>
            <a:effectLst/>
            <a:latin typeface="+mj-lt"/>
            <a:ea typeface="+mj-ea"/>
            <a:cs typeface="+mj-cs"/>
          </a:endParaRPr>
        </a:p>
      </dsp:txBody>
      <dsp:txXfrm>
        <a:off x="260957" y="44932"/>
        <a:ext cx="7851763" cy="8305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6254B-8ABC-4BFA-8503-91DC23E33AED}">
      <dsp:nvSpPr>
        <dsp:cNvPr id="0" name=""/>
        <dsp:cNvSpPr/>
      </dsp:nvSpPr>
      <dsp:spPr>
        <a:xfrm>
          <a:off x="3019" y="301531"/>
          <a:ext cx="1872102" cy="547200"/>
        </a:xfrm>
        <a:prstGeom prst="rect">
          <a:avLst/>
        </a:prstGeom>
        <a:solidFill>
          <a:srgbClr val="3366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PY" sz="1900" b="1" kern="1200"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BIRF</a:t>
          </a:r>
          <a:endParaRPr lang="es-ES" sz="1900" kern="1200" dirty="0">
            <a:solidFill>
              <a:schemeClr val="bg1"/>
            </a:solidFill>
          </a:endParaRPr>
        </a:p>
      </dsp:txBody>
      <dsp:txXfrm>
        <a:off x="3019" y="301531"/>
        <a:ext cx="1872102" cy="547200"/>
      </dsp:txXfrm>
    </dsp:sp>
    <dsp:sp modelId="{8204C5A3-8263-4AB4-840E-8D8CE2B4AC3B}">
      <dsp:nvSpPr>
        <dsp:cNvPr id="0" name=""/>
        <dsp:cNvSpPr/>
      </dsp:nvSpPr>
      <dsp:spPr>
        <a:xfrm>
          <a:off x="3019" y="848731"/>
          <a:ext cx="1872102" cy="43223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BIRF:</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100 millones</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ANDE:</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25 millones</a:t>
          </a: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b="1" kern="1200" dirty="0">
            <a:solidFill>
              <a:schemeClr val="tx1"/>
            </a:solidFill>
          </a:endParaRPr>
        </a:p>
        <a:p>
          <a:pPr marL="114300" lvl="1" indent="-114300" algn="l" defTabSz="622300">
            <a:lnSpc>
              <a:spcPct val="90000"/>
            </a:lnSpc>
            <a:spcBef>
              <a:spcPct val="0"/>
            </a:spcBef>
            <a:spcAft>
              <a:spcPct val="15000"/>
            </a:spcAft>
            <a:buChar char="••"/>
          </a:pPr>
          <a:r>
            <a:rPr lang="es-MX" sz="1400" b="1" kern="1200" dirty="0" smtClean="0">
              <a:solidFill>
                <a:schemeClr val="tx1"/>
              </a:solidFill>
              <a:latin typeface="Verdana" pitchFamily="34" charset="0"/>
              <a:cs typeface="Times New Roman" pitchFamily="18" charset="0"/>
            </a:rPr>
            <a:t>TOTAL: </a:t>
          </a:r>
          <a:endParaRPr lang="es-ES" sz="1400" b="1"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C00000"/>
              </a:solidFill>
              <a:latin typeface="Verdana" pitchFamily="34" charset="0"/>
              <a:cs typeface="Times New Roman" pitchFamily="18" charset="0"/>
            </a:rPr>
            <a:t>USD 125 millones</a:t>
          </a:r>
          <a:r>
            <a:rPr lang="es-PY" sz="1200" kern="1200" dirty="0" smtClean="0">
              <a:solidFill>
                <a:srgbClr val="C00000"/>
              </a:solidFill>
              <a:latin typeface="Verdana" pitchFamily="34" charset="0"/>
              <a:cs typeface="Times New Roman" pitchFamily="18" charset="0"/>
            </a:rPr>
            <a:t>.</a:t>
          </a:r>
          <a:endParaRPr lang="es-ES" sz="1200" kern="1200" dirty="0">
            <a:solidFill>
              <a:srgbClr val="C00000"/>
            </a:solidFill>
          </a:endParaRPr>
        </a:p>
        <a:p>
          <a:pPr marL="114300" lvl="1" indent="-114300" algn="l" defTabSz="533400">
            <a:lnSpc>
              <a:spcPct val="90000"/>
            </a:lnSpc>
            <a:spcBef>
              <a:spcPct val="0"/>
            </a:spcBef>
            <a:spcAft>
              <a:spcPct val="15000"/>
            </a:spcAft>
            <a:buChar char="••"/>
          </a:pPr>
          <a:endParaRPr lang="es-ES" sz="1200" kern="1200" dirty="0">
            <a:solidFill>
              <a:srgbClr val="C00000"/>
            </a:solidFill>
          </a:endParaRPr>
        </a:p>
      </dsp:txBody>
      <dsp:txXfrm>
        <a:off x="3019" y="848731"/>
        <a:ext cx="1872102" cy="4322345"/>
      </dsp:txXfrm>
    </dsp:sp>
    <dsp:sp modelId="{7F55156F-219B-46DC-BD58-15ED3120EBF4}">
      <dsp:nvSpPr>
        <dsp:cNvPr id="0" name=""/>
        <dsp:cNvSpPr/>
      </dsp:nvSpPr>
      <dsp:spPr>
        <a:xfrm>
          <a:off x="2137216" y="301531"/>
          <a:ext cx="1872102" cy="547200"/>
        </a:xfrm>
        <a:prstGeom prst="rect">
          <a:avLst/>
        </a:prstGeom>
        <a:solidFill>
          <a:srgbClr val="3366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PY" sz="1900" b="1" kern="1200"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CAF/OFID</a:t>
          </a:r>
          <a:endParaRPr lang="es-ES" sz="1900" kern="1200" dirty="0">
            <a:solidFill>
              <a:schemeClr val="bg1"/>
            </a:solidFill>
          </a:endParaRPr>
        </a:p>
      </dsp:txBody>
      <dsp:txXfrm>
        <a:off x="2137216" y="301531"/>
        <a:ext cx="1872102" cy="547200"/>
      </dsp:txXfrm>
    </dsp:sp>
    <dsp:sp modelId="{B7B6C98B-B9CC-4BF5-AF4D-A37DDE378482}">
      <dsp:nvSpPr>
        <dsp:cNvPr id="0" name=""/>
        <dsp:cNvSpPr/>
      </dsp:nvSpPr>
      <dsp:spPr>
        <a:xfrm>
          <a:off x="2137216" y="848731"/>
          <a:ext cx="1872102" cy="43223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CAF:</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75 millones. </a:t>
          </a:r>
          <a:endParaRPr lang="es-ES" sz="1200" kern="1200" dirty="0">
            <a:solidFill>
              <a:srgbClr val="336699"/>
            </a:solidFill>
          </a:endParaRPr>
        </a:p>
        <a:p>
          <a:pPr marL="57150" lvl="1" indent="-57150" algn="l" defTabSz="466725">
            <a:lnSpc>
              <a:spcPct val="90000"/>
            </a:lnSpc>
            <a:spcBef>
              <a:spcPct val="0"/>
            </a:spcBef>
            <a:spcAft>
              <a:spcPct val="15000"/>
            </a:spcAft>
            <a:buChar char="••"/>
          </a:pPr>
          <a:r>
            <a:rPr lang="es-PY" sz="1050" b="1" kern="1200" dirty="0" smtClean="0">
              <a:solidFill>
                <a:srgbClr val="336699"/>
              </a:solidFill>
              <a:latin typeface="Verdana" pitchFamily="34" charset="0"/>
              <a:cs typeface="Times New Roman" pitchFamily="18" charset="0"/>
            </a:rPr>
            <a:t> </a:t>
          </a:r>
          <a:r>
            <a:rPr lang="es-PY" sz="1200" b="1" kern="1200" dirty="0" smtClean="0">
              <a:solidFill>
                <a:srgbClr val="336699"/>
              </a:solidFill>
              <a:latin typeface="Verdana" pitchFamily="34" charset="0"/>
              <a:cs typeface="Times New Roman" pitchFamily="18" charset="0"/>
            </a:rPr>
            <a:t>USD 150 millones.</a:t>
          </a:r>
          <a:endParaRPr lang="es-ES" sz="1200" b="1" kern="1200" dirty="0">
            <a:solidFill>
              <a:srgbClr val="336699"/>
            </a:solidFill>
            <a:latin typeface="Verdana" pitchFamily="34" charset="0"/>
            <a:cs typeface="Times New Roman" pitchFamily="18" charset="0"/>
          </a:endParaRPr>
        </a:p>
        <a:p>
          <a:pPr marL="114300" lvl="1" indent="-114300" algn="l" defTabSz="533400">
            <a:lnSpc>
              <a:spcPct val="90000"/>
            </a:lnSpc>
            <a:spcBef>
              <a:spcPct val="0"/>
            </a:spcBef>
            <a:spcAft>
              <a:spcPct val="15000"/>
            </a:spcAft>
            <a:buChar char="••"/>
          </a:pPr>
          <a:endParaRPr lang="es-ES" sz="1200" b="1" kern="1200" dirty="0">
            <a:solidFill>
              <a:srgbClr val="336699"/>
            </a:solidFill>
            <a:latin typeface="Verdana" pitchFamily="34" charset="0"/>
            <a:cs typeface="Times New Roman" pitchFamily="18" charset="0"/>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OFID:</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20 millones.</a:t>
          </a:r>
          <a:endParaRPr lang="es-ES" sz="1200" kern="1200" dirty="0">
            <a:solidFill>
              <a:srgbClr val="336699"/>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32 millones.</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ANDE</a:t>
          </a:r>
          <a:r>
            <a:rPr lang="es-PY" sz="1200" b="1" kern="1200" dirty="0" smtClean="0">
              <a:solidFill>
                <a:schemeClr val="tx1"/>
              </a:solidFill>
              <a:latin typeface="Verdana" pitchFamily="34" charset="0"/>
              <a:cs typeface="Times New Roman" pitchFamily="18" charset="0"/>
            </a:rPr>
            <a:t>:</a:t>
          </a:r>
          <a:endParaRPr lang="es-ES" sz="12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16 millones.</a:t>
          </a:r>
          <a:endParaRPr lang="es-ES" sz="1200" kern="1200" dirty="0">
            <a:solidFill>
              <a:srgbClr val="336699"/>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30 millones.</a:t>
          </a: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622300">
            <a:lnSpc>
              <a:spcPct val="90000"/>
            </a:lnSpc>
            <a:spcBef>
              <a:spcPct val="0"/>
            </a:spcBef>
            <a:spcAft>
              <a:spcPct val="15000"/>
            </a:spcAft>
            <a:buChar char="••"/>
          </a:pPr>
          <a:r>
            <a:rPr lang="es-MX" sz="1400" b="1" kern="1200" dirty="0" smtClean="0">
              <a:solidFill>
                <a:schemeClr val="tx1"/>
              </a:solidFill>
              <a:latin typeface="Verdana" pitchFamily="34" charset="0"/>
              <a:cs typeface="Times New Roman" pitchFamily="18" charset="0"/>
            </a:rPr>
            <a:t>TOTAL: </a:t>
          </a:r>
          <a:endParaRPr lang="es-ES" sz="1400" kern="1200" dirty="0">
            <a:solidFill>
              <a:schemeClr val="tx1"/>
            </a:solidFill>
          </a:endParaRPr>
        </a:p>
        <a:p>
          <a:pPr marL="57150" lvl="1" indent="-57150" algn="l" defTabSz="488950">
            <a:lnSpc>
              <a:spcPct val="90000"/>
            </a:lnSpc>
            <a:spcBef>
              <a:spcPct val="0"/>
            </a:spcBef>
            <a:spcAft>
              <a:spcPct val="15000"/>
            </a:spcAft>
            <a:buChar char="••"/>
          </a:pPr>
          <a:r>
            <a:rPr lang="es-PY" sz="1100" b="1" kern="1200" dirty="0" smtClean="0">
              <a:solidFill>
                <a:srgbClr val="C00000"/>
              </a:solidFill>
              <a:latin typeface="Verdana" pitchFamily="34" charset="0"/>
              <a:cs typeface="Times New Roman" pitchFamily="18" charset="0"/>
            </a:rPr>
            <a:t>USD 323 millones</a:t>
          </a:r>
          <a:r>
            <a:rPr lang="es-PY" sz="1100" kern="1200" dirty="0" smtClean="0">
              <a:solidFill>
                <a:srgbClr val="C00000"/>
              </a:solidFill>
              <a:latin typeface="Verdana" pitchFamily="34" charset="0"/>
              <a:cs typeface="Times New Roman" pitchFamily="18" charset="0"/>
            </a:rPr>
            <a:t>.</a:t>
          </a:r>
          <a:endParaRPr lang="es-ES" sz="1100" kern="1200" dirty="0">
            <a:solidFill>
              <a:srgbClr val="C00000"/>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a:p>
          <a:pPr marL="114300" lvl="1" indent="-114300" algn="l" defTabSz="533400">
            <a:lnSpc>
              <a:spcPct val="90000"/>
            </a:lnSpc>
            <a:spcBef>
              <a:spcPct val="0"/>
            </a:spcBef>
            <a:spcAft>
              <a:spcPct val="15000"/>
            </a:spcAft>
            <a:buChar char="••"/>
          </a:pPr>
          <a:endParaRPr lang="es-ES" sz="1200" kern="1200" dirty="0">
            <a:solidFill>
              <a:srgbClr val="336699"/>
            </a:solidFill>
          </a:endParaRPr>
        </a:p>
      </dsp:txBody>
      <dsp:txXfrm>
        <a:off x="2137216" y="848731"/>
        <a:ext cx="1872102" cy="4322345"/>
      </dsp:txXfrm>
    </dsp:sp>
    <dsp:sp modelId="{917C3CC8-B834-409C-AA16-3F78CD52A711}">
      <dsp:nvSpPr>
        <dsp:cNvPr id="0" name=""/>
        <dsp:cNvSpPr/>
      </dsp:nvSpPr>
      <dsp:spPr>
        <a:xfrm>
          <a:off x="4248386" y="268912"/>
          <a:ext cx="1872102" cy="547200"/>
        </a:xfrm>
        <a:prstGeom prst="rect">
          <a:avLst/>
        </a:prstGeom>
        <a:solidFill>
          <a:srgbClr val="3366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PY" sz="1900" b="1" kern="1200"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BID/BEI/CAF</a:t>
          </a:r>
          <a:endParaRPr lang="es-ES" sz="1900" kern="1200" dirty="0">
            <a:solidFill>
              <a:schemeClr val="bg1"/>
            </a:solidFill>
          </a:endParaRPr>
        </a:p>
      </dsp:txBody>
      <dsp:txXfrm>
        <a:off x="4248386" y="268912"/>
        <a:ext cx="1872102" cy="547200"/>
      </dsp:txXfrm>
    </dsp:sp>
    <dsp:sp modelId="{BD15EBD3-B2B7-4C84-9782-F5A9C3C8F298}">
      <dsp:nvSpPr>
        <dsp:cNvPr id="0" name=""/>
        <dsp:cNvSpPr/>
      </dsp:nvSpPr>
      <dsp:spPr>
        <a:xfrm>
          <a:off x="6336604" y="887934"/>
          <a:ext cx="1872102" cy="43223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BONOS I:</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200 millones</a:t>
          </a:r>
          <a:r>
            <a:rPr lang="es-PY" sz="1200" kern="1200" dirty="0" smtClean="0">
              <a:solidFill>
                <a:srgbClr val="336699"/>
              </a:solidFill>
              <a:latin typeface="Verdana" pitchFamily="34" charset="0"/>
              <a:cs typeface="Times New Roman" pitchFamily="18" charset="0"/>
            </a:rPr>
            <a:t>.</a:t>
          </a:r>
          <a:endParaRPr lang="es-ES" sz="1200" kern="1200" dirty="0"/>
        </a:p>
        <a:p>
          <a:pPr marL="57150" lvl="1" indent="-57150" algn="l" defTabSz="488950">
            <a:lnSpc>
              <a:spcPct val="90000"/>
            </a:lnSpc>
            <a:spcBef>
              <a:spcPct val="0"/>
            </a:spcBef>
            <a:spcAft>
              <a:spcPct val="15000"/>
            </a:spcAft>
            <a:buChar char="••"/>
          </a:pPr>
          <a:endParaRPr lang="es-ES" sz="1100" kern="1200" dirty="0"/>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BONOS II:</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100 millones</a:t>
          </a:r>
          <a:r>
            <a:rPr lang="es-PY" sz="1200" kern="1200" dirty="0" smtClean="0">
              <a:solidFill>
                <a:srgbClr val="336699"/>
              </a:solidFill>
              <a:latin typeface="Verdana" pitchFamily="34" charset="0"/>
              <a:cs typeface="Times New Roman" pitchFamily="18" charset="0"/>
            </a:rPr>
            <a:t>.</a:t>
          </a:r>
          <a:endParaRPr lang="es-ES" sz="1200" kern="1200" dirty="0"/>
        </a:p>
        <a:p>
          <a:pPr marL="114300" lvl="1" indent="-114300" algn="l" defTabSz="533400">
            <a:lnSpc>
              <a:spcPct val="90000"/>
            </a:lnSpc>
            <a:spcBef>
              <a:spcPct val="0"/>
            </a:spcBef>
            <a:spcAft>
              <a:spcPct val="15000"/>
            </a:spcAft>
            <a:buChar char="••"/>
          </a:pPr>
          <a:endParaRPr lang="es-ES" sz="1200" kern="1200" dirty="0"/>
        </a:p>
        <a:p>
          <a:pPr marL="114300" lvl="1" indent="-114300" algn="l" defTabSz="622300">
            <a:lnSpc>
              <a:spcPct val="90000"/>
            </a:lnSpc>
            <a:spcBef>
              <a:spcPct val="0"/>
            </a:spcBef>
            <a:spcAft>
              <a:spcPct val="15000"/>
            </a:spcAft>
            <a:buChar char="••"/>
          </a:pPr>
          <a:r>
            <a:rPr lang="es-MX" sz="1400" b="1" kern="1200" dirty="0" smtClean="0">
              <a:solidFill>
                <a:schemeClr val="tx1"/>
              </a:solidFill>
              <a:latin typeface="Verdana" pitchFamily="34" charset="0"/>
              <a:cs typeface="Times New Roman" pitchFamily="18" charset="0"/>
            </a:rPr>
            <a:t>TOTAL:</a:t>
          </a:r>
          <a:endParaRPr lang="es-ES" sz="1400" b="1" kern="1200" dirty="0">
            <a:solidFill>
              <a:schemeClr val="tx1"/>
            </a:solidFill>
            <a:latin typeface="Verdana" pitchFamily="34" charset="0"/>
            <a:cs typeface="Times New Roman" pitchFamily="18" charset="0"/>
          </a:endParaRPr>
        </a:p>
        <a:p>
          <a:pPr marL="57150" lvl="1" indent="-57150" algn="l" defTabSz="488950">
            <a:lnSpc>
              <a:spcPct val="90000"/>
            </a:lnSpc>
            <a:spcBef>
              <a:spcPct val="0"/>
            </a:spcBef>
            <a:spcAft>
              <a:spcPct val="15000"/>
            </a:spcAft>
            <a:buChar char="••"/>
          </a:pPr>
          <a:r>
            <a:rPr lang="es-MX" sz="1100" b="1" kern="1200" dirty="0" smtClean="0">
              <a:solidFill>
                <a:srgbClr val="C00000"/>
              </a:solidFill>
              <a:latin typeface="Verdana" pitchFamily="34" charset="0"/>
              <a:cs typeface="Times New Roman" pitchFamily="18" charset="0"/>
            </a:rPr>
            <a:t>USD 300 millones</a:t>
          </a:r>
          <a:endParaRPr lang="es-ES" sz="1100" b="1" kern="1200" dirty="0">
            <a:solidFill>
              <a:srgbClr val="C00000"/>
            </a:solidFill>
            <a:latin typeface="Verdana" pitchFamily="34" charset="0"/>
            <a:cs typeface="Times New Roman" pitchFamily="18" charset="0"/>
          </a:endParaRPr>
        </a:p>
        <a:p>
          <a:pPr marL="57150" lvl="1" indent="-57150" algn="l" defTabSz="488950">
            <a:lnSpc>
              <a:spcPct val="90000"/>
            </a:lnSpc>
            <a:spcBef>
              <a:spcPct val="0"/>
            </a:spcBef>
            <a:spcAft>
              <a:spcPct val="15000"/>
            </a:spcAft>
            <a:buChar char="••"/>
          </a:pPr>
          <a:endParaRPr lang="es-ES" sz="1100" b="1" kern="1200" dirty="0">
            <a:solidFill>
              <a:srgbClr val="336699"/>
            </a:solidFill>
          </a:endParaRPr>
        </a:p>
        <a:p>
          <a:pPr marL="57150" lvl="1" indent="-57150" algn="l" defTabSz="177800">
            <a:lnSpc>
              <a:spcPct val="90000"/>
            </a:lnSpc>
            <a:spcBef>
              <a:spcPct val="0"/>
            </a:spcBef>
            <a:spcAft>
              <a:spcPct val="15000"/>
            </a:spcAft>
            <a:buChar char="••"/>
          </a:pPr>
          <a:r>
            <a:rPr lang="es-PY" sz="400" kern="1200" dirty="0" smtClean="0">
              <a:solidFill>
                <a:srgbClr val="336699"/>
              </a:solidFill>
              <a:latin typeface="Verdana" pitchFamily="34" charset="0"/>
              <a:cs typeface="Times New Roman" pitchFamily="18" charset="0"/>
            </a:rPr>
            <a:t>  </a:t>
          </a:r>
          <a:endParaRPr lang="es-ES" sz="700" kern="1200" dirty="0"/>
        </a:p>
      </dsp:txBody>
      <dsp:txXfrm>
        <a:off x="6336604" y="887934"/>
        <a:ext cx="1872102" cy="4322345"/>
      </dsp:txXfrm>
    </dsp:sp>
    <dsp:sp modelId="{1E2FBAF8-4066-4328-BA86-30EC7F25B43E}">
      <dsp:nvSpPr>
        <dsp:cNvPr id="0" name=""/>
        <dsp:cNvSpPr/>
      </dsp:nvSpPr>
      <dsp:spPr>
        <a:xfrm>
          <a:off x="6336698" y="268912"/>
          <a:ext cx="1872102" cy="547200"/>
        </a:xfrm>
        <a:prstGeom prst="rect">
          <a:avLst/>
        </a:prstGeom>
        <a:solidFill>
          <a:srgbClr val="3366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MX" sz="1900" b="1" kern="1200" dirty="0" smtClean="0">
              <a:ln w="635">
                <a:noFill/>
              </a:ln>
              <a:solidFill>
                <a:schemeClr val="bg1"/>
              </a:solidFill>
              <a:effectLst>
                <a:outerShdw blurRad="38100" dist="38100" dir="2700000" algn="tl">
                  <a:srgbClr val="000000">
                    <a:alpha val="43137"/>
                  </a:srgbClr>
                </a:outerShdw>
              </a:effectLst>
              <a:latin typeface="Arial Black" pitchFamily="34" charset="0"/>
              <a:ea typeface="+mj-ea"/>
              <a:cs typeface="+mj-cs"/>
            </a:rPr>
            <a:t>BONOS</a:t>
          </a:r>
          <a:endParaRPr lang="es-ES" sz="1900" b="1" kern="1200" dirty="0">
            <a:ln w="635">
              <a:noFill/>
            </a:ln>
            <a:solidFill>
              <a:schemeClr val="bg1"/>
            </a:solidFill>
            <a:effectLst>
              <a:outerShdw blurRad="38100" dist="38100" dir="2700000" algn="tl">
                <a:srgbClr val="000000">
                  <a:alpha val="43137"/>
                </a:srgbClr>
              </a:outerShdw>
            </a:effectLst>
            <a:latin typeface="Arial Black" pitchFamily="34" charset="0"/>
            <a:ea typeface="+mj-ea"/>
            <a:cs typeface="+mj-cs"/>
          </a:endParaRPr>
        </a:p>
      </dsp:txBody>
      <dsp:txXfrm>
        <a:off x="6336698" y="268912"/>
        <a:ext cx="1872102" cy="547200"/>
      </dsp:txXfrm>
    </dsp:sp>
    <dsp:sp modelId="{3CB58722-C159-4209-8240-3AC86E39621D}">
      <dsp:nvSpPr>
        <dsp:cNvPr id="0" name=""/>
        <dsp:cNvSpPr/>
      </dsp:nvSpPr>
      <dsp:spPr>
        <a:xfrm>
          <a:off x="4248386" y="862216"/>
          <a:ext cx="1872289" cy="43223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BID</a:t>
          </a:r>
          <a:r>
            <a:rPr lang="es-PY" sz="1200" b="1" kern="1200" dirty="0" smtClean="0">
              <a:solidFill>
                <a:schemeClr val="tx1"/>
              </a:solidFill>
              <a:latin typeface="Verdana" pitchFamily="34" charset="0"/>
              <a:cs typeface="Times New Roman" pitchFamily="18" charset="0"/>
            </a:rPr>
            <a:t>:</a:t>
          </a:r>
          <a:endParaRPr lang="es-ES" sz="12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50 millones</a:t>
          </a:r>
          <a:r>
            <a:rPr lang="es-PY" sz="1200" kern="1200" dirty="0" smtClean="0">
              <a:solidFill>
                <a:srgbClr val="336699"/>
              </a:solidFill>
              <a:latin typeface="Verdana" pitchFamily="34" charset="0"/>
              <a:cs typeface="Times New Roman" pitchFamily="18" charset="0"/>
            </a:rPr>
            <a:t>. </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BEI:</a:t>
          </a:r>
          <a:endParaRPr lang="es-ES" sz="1400" kern="1200" dirty="0">
            <a:solidFill>
              <a:schemeClr val="tx1"/>
            </a:solidFill>
          </a:endParaRPr>
        </a:p>
        <a:p>
          <a:pPr marL="57150" lvl="1" indent="-57150" algn="l" defTabSz="466725">
            <a:lnSpc>
              <a:spcPct val="90000"/>
            </a:lnSpc>
            <a:spcBef>
              <a:spcPct val="0"/>
            </a:spcBef>
            <a:spcAft>
              <a:spcPct val="15000"/>
            </a:spcAft>
            <a:buChar char="••"/>
          </a:pPr>
          <a:r>
            <a:rPr lang="es-PY" sz="1050" b="1" kern="1200" dirty="0" smtClean="0">
              <a:solidFill>
                <a:srgbClr val="336699"/>
              </a:solidFill>
              <a:latin typeface="Verdana" pitchFamily="34" charset="0"/>
              <a:cs typeface="Times New Roman" pitchFamily="18" charset="0"/>
            </a:rPr>
            <a:t>USD</a:t>
          </a:r>
          <a:r>
            <a:rPr lang="es-PY" sz="1100" b="1" kern="1200" dirty="0" smtClean="0">
              <a:solidFill>
                <a:srgbClr val="336699"/>
              </a:solidFill>
              <a:latin typeface="Verdana" pitchFamily="34" charset="0"/>
              <a:cs typeface="Times New Roman" pitchFamily="18" charset="0"/>
            </a:rPr>
            <a:t> 101,9 </a:t>
          </a:r>
          <a:r>
            <a:rPr lang="es-PY" sz="1050" b="1" kern="1200" dirty="0" smtClean="0">
              <a:solidFill>
                <a:srgbClr val="336699"/>
              </a:solidFill>
              <a:latin typeface="Verdana" pitchFamily="34" charset="0"/>
              <a:cs typeface="Times New Roman" pitchFamily="18" charset="0"/>
            </a:rPr>
            <a:t>millones</a:t>
          </a:r>
          <a:r>
            <a:rPr lang="es-PY" sz="1200" b="1" kern="1200" dirty="0" smtClean="0">
              <a:solidFill>
                <a:srgbClr val="336699"/>
              </a:solidFill>
              <a:latin typeface="Verdana" pitchFamily="34" charset="0"/>
              <a:cs typeface="Times New Roman" pitchFamily="18" charset="0"/>
            </a:rPr>
            <a:t>.</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CAF</a:t>
          </a:r>
          <a:r>
            <a:rPr lang="es-PY" sz="1200" b="1" kern="1200" dirty="0" smtClean="0">
              <a:solidFill>
                <a:schemeClr val="tx1"/>
              </a:solidFill>
              <a:latin typeface="Verdana" pitchFamily="34" charset="0"/>
              <a:cs typeface="Times New Roman" pitchFamily="18" charset="0"/>
            </a:rPr>
            <a:t>:</a:t>
          </a:r>
          <a:endParaRPr lang="es-ES" sz="12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50 millones </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LAIF:</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13,6 millones</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PY" sz="1400" b="1" kern="1200" dirty="0" smtClean="0">
              <a:solidFill>
                <a:schemeClr val="tx1"/>
              </a:solidFill>
              <a:latin typeface="Verdana" pitchFamily="34" charset="0"/>
              <a:cs typeface="Times New Roman" pitchFamily="18" charset="0"/>
            </a:rPr>
            <a:t>ANDE:</a:t>
          </a:r>
          <a:endParaRPr lang="es-ES" sz="1400" kern="1200" dirty="0">
            <a:solidFill>
              <a:schemeClr val="tx1"/>
            </a:solidFill>
          </a:endParaRPr>
        </a:p>
        <a:p>
          <a:pPr marL="114300" lvl="1" indent="-114300" algn="l" defTabSz="533400">
            <a:lnSpc>
              <a:spcPct val="90000"/>
            </a:lnSpc>
            <a:spcBef>
              <a:spcPct val="0"/>
            </a:spcBef>
            <a:spcAft>
              <a:spcPct val="15000"/>
            </a:spcAft>
            <a:buChar char="••"/>
          </a:pPr>
          <a:r>
            <a:rPr lang="es-PY" sz="1200" b="1" kern="1200" dirty="0" smtClean="0">
              <a:solidFill>
                <a:srgbClr val="336699"/>
              </a:solidFill>
              <a:latin typeface="Verdana" pitchFamily="34" charset="0"/>
              <a:cs typeface="Times New Roman" pitchFamily="18" charset="0"/>
            </a:rPr>
            <a:t>USD 81,8 millones</a:t>
          </a:r>
          <a:endParaRPr lang="es-ES" sz="1200" kern="1200" dirty="0">
            <a:solidFill>
              <a:srgbClr val="336699"/>
            </a:solidFill>
          </a:endParaRPr>
        </a:p>
        <a:p>
          <a:pPr marL="57150" lvl="1" indent="-57150" algn="l" defTabSz="466725">
            <a:lnSpc>
              <a:spcPct val="90000"/>
            </a:lnSpc>
            <a:spcBef>
              <a:spcPct val="0"/>
            </a:spcBef>
            <a:spcAft>
              <a:spcPct val="15000"/>
            </a:spcAft>
            <a:buChar char="••"/>
          </a:pPr>
          <a:endParaRPr lang="es-ES" sz="1050" kern="1200" dirty="0">
            <a:solidFill>
              <a:srgbClr val="336699"/>
            </a:solidFill>
          </a:endParaRPr>
        </a:p>
        <a:p>
          <a:pPr marL="114300" lvl="1" indent="-114300" algn="l" defTabSz="622300">
            <a:lnSpc>
              <a:spcPct val="90000"/>
            </a:lnSpc>
            <a:spcBef>
              <a:spcPct val="0"/>
            </a:spcBef>
            <a:spcAft>
              <a:spcPct val="15000"/>
            </a:spcAft>
            <a:buChar char="••"/>
          </a:pPr>
          <a:r>
            <a:rPr lang="es-MX" sz="1400" b="1" kern="1200" dirty="0" smtClean="0">
              <a:solidFill>
                <a:schemeClr val="tx1"/>
              </a:solidFill>
              <a:latin typeface="Verdana" pitchFamily="34" charset="0"/>
              <a:cs typeface="Times New Roman" pitchFamily="18" charset="0"/>
            </a:rPr>
            <a:t>TOTAL:</a:t>
          </a:r>
          <a:endParaRPr lang="es-ES" sz="1100" kern="1200" dirty="0">
            <a:solidFill>
              <a:srgbClr val="336699"/>
            </a:solidFill>
          </a:endParaRPr>
        </a:p>
        <a:p>
          <a:pPr marL="57150" lvl="1" indent="-57150" algn="l" defTabSz="488950">
            <a:lnSpc>
              <a:spcPct val="90000"/>
            </a:lnSpc>
            <a:spcBef>
              <a:spcPct val="0"/>
            </a:spcBef>
            <a:spcAft>
              <a:spcPct val="15000"/>
            </a:spcAft>
            <a:buChar char="••"/>
          </a:pPr>
          <a:r>
            <a:rPr lang="es-MX" sz="1100" b="1" kern="1200" dirty="0" smtClean="0">
              <a:solidFill>
                <a:srgbClr val="C00000"/>
              </a:solidFill>
              <a:latin typeface="Verdana" pitchFamily="34" charset="0"/>
              <a:cs typeface="Times New Roman" pitchFamily="18" charset="0"/>
            </a:rPr>
            <a:t>USD 297,3 millones </a:t>
          </a:r>
          <a:endParaRPr lang="es-ES" sz="1100" b="1" kern="1200" dirty="0">
            <a:solidFill>
              <a:srgbClr val="C00000"/>
            </a:solidFill>
            <a:latin typeface="Verdana" pitchFamily="34" charset="0"/>
            <a:cs typeface="Times New Roman" pitchFamily="18" charset="0"/>
          </a:endParaRPr>
        </a:p>
        <a:p>
          <a:pPr marL="114300" lvl="1" indent="-114300" algn="l" defTabSz="533400">
            <a:lnSpc>
              <a:spcPct val="90000"/>
            </a:lnSpc>
            <a:spcBef>
              <a:spcPct val="0"/>
            </a:spcBef>
            <a:spcAft>
              <a:spcPct val="15000"/>
            </a:spcAft>
            <a:buChar char="••"/>
          </a:pPr>
          <a:endParaRPr lang="es-ES" sz="1200" b="1" kern="1200" dirty="0">
            <a:solidFill>
              <a:srgbClr val="336699"/>
            </a:solidFill>
          </a:endParaRPr>
        </a:p>
      </dsp:txBody>
      <dsp:txXfrm>
        <a:off x="4248386" y="862216"/>
        <a:ext cx="1872289" cy="4322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201080"/>
          <a:ext cx="4752528"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955EA3-8484-4CA1-A608-E41A6A1E56D5}">
      <dsp:nvSpPr>
        <dsp:cNvPr id="0" name=""/>
        <dsp:cNvSpPr/>
      </dsp:nvSpPr>
      <dsp:spPr>
        <a:xfrm>
          <a:off x="219115" y="0"/>
          <a:ext cx="4523044" cy="514651"/>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Préstamo del </a:t>
          </a:r>
          <a:r>
            <a:rPr lang="es-PY" sz="1500" b="1" kern="1200" dirty="0" smtClean="0">
              <a:solidFill>
                <a:srgbClr val="FFFF00"/>
              </a:solidFill>
              <a:latin typeface="Verdana" pitchFamily="34" charset="0"/>
              <a:cs typeface="Times New Roman" pitchFamily="18" charset="0"/>
            </a:rPr>
            <a:t>BIRF</a:t>
          </a:r>
          <a:r>
            <a:rPr lang="es-PY" sz="1500" b="1" kern="1200" dirty="0" smtClean="0">
              <a:solidFill>
                <a:schemeClr val="bg1"/>
              </a:solidFill>
              <a:latin typeface="Verdana" pitchFamily="34" charset="0"/>
              <a:cs typeface="Times New Roman" pitchFamily="18" charset="0"/>
            </a:rPr>
            <a:t>: USD 100 millones</a:t>
          </a:r>
          <a:r>
            <a:rPr lang="es-PY" sz="1500" kern="1200" dirty="0" smtClean="0">
              <a:solidFill>
                <a:schemeClr val="bg1"/>
              </a:solidFill>
              <a:latin typeface="Verdana" pitchFamily="34" charset="0"/>
              <a:cs typeface="Times New Roman" pitchFamily="18" charset="0"/>
            </a:rPr>
            <a:t>. </a:t>
          </a:r>
          <a:endParaRPr lang="es-PY" sz="1500" b="1" kern="1200" dirty="0">
            <a:solidFill>
              <a:schemeClr val="bg1"/>
            </a:solidFill>
          </a:endParaRPr>
        </a:p>
      </dsp:txBody>
      <dsp:txXfrm>
        <a:off x="244238" y="25123"/>
        <a:ext cx="4472798" cy="464405"/>
      </dsp:txXfrm>
    </dsp:sp>
    <dsp:sp modelId="{1436CDD0-8B3A-450C-A730-943E7E591BF7}">
      <dsp:nvSpPr>
        <dsp:cNvPr id="0" name=""/>
        <dsp:cNvSpPr/>
      </dsp:nvSpPr>
      <dsp:spPr>
        <a:xfrm>
          <a:off x="0" y="1122683"/>
          <a:ext cx="4752528" cy="57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D2EDEDF-0328-4B2A-9D02-6CC929FFFBEC}">
      <dsp:nvSpPr>
        <dsp:cNvPr id="0" name=""/>
        <dsp:cNvSpPr/>
      </dsp:nvSpPr>
      <dsp:spPr>
        <a:xfrm>
          <a:off x="226255" y="904880"/>
          <a:ext cx="4525107" cy="557283"/>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66750">
            <a:lnSpc>
              <a:spcPct val="90000"/>
            </a:lnSpc>
            <a:spcBef>
              <a:spcPct val="0"/>
            </a:spcBef>
            <a:spcAft>
              <a:spcPct val="35000"/>
            </a:spcAft>
          </a:pPr>
          <a:r>
            <a:rPr lang="es-PY" sz="1500" b="1" kern="1200" dirty="0" smtClean="0">
              <a:solidFill>
                <a:schemeClr val="bg1"/>
              </a:solidFill>
              <a:latin typeface="Verdana" pitchFamily="34" charset="0"/>
              <a:cs typeface="Times New Roman" pitchFamily="18" charset="0"/>
            </a:rPr>
            <a:t>Contrapartida </a:t>
          </a:r>
          <a:r>
            <a:rPr lang="es-PY" sz="1500" b="1" kern="1200" dirty="0" smtClean="0">
              <a:solidFill>
                <a:srgbClr val="FFFF00"/>
              </a:solidFill>
              <a:latin typeface="Verdana" pitchFamily="34" charset="0"/>
              <a:cs typeface="Times New Roman" pitchFamily="18" charset="0"/>
            </a:rPr>
            <a:t>AND</a:t>
          </a:r>
          <a:r>
            <a:rPr lang="es-PY" sz="1500" b="1" kern="1200" dirty="0" smtClean="0">
              <a:solidFill>
                <a:schemeClr val="bg1"/>
              </a:solidFill>
              <a:latin typeface="Verdana" pitchFamily="34" charset="0"/>
              <a:cs typeface="Times New Roman" pitchFamily="18" charset="0"/>
            </a:rPr>
            <a:t>E: USD 25 millones</a:t>
          </a:r>
          <a:endParaRPr lang="es-PY" sz="1500" b="1" kern="1200" dirty="0">
            <a:solidFill>
              <a:schemeClr val="bg1"/>
            </a:solidFill>
          </a:endParaRPr>
        </a:p>
      </dsp:txBody>
      <dsp:txXfrm>
        <a:off x="253459" y="932084"/>
        <a:ext cx="4470699" cy="5028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321306"/>
          <a:ext cx="2808312" cy="401862"/>
        </a:xfrm>
        <a:prstGeom prst="rect">
          <a:avLst/>
        </a:prstGeom>
        <a:solidFill>
          <a:srgbClr val="FFFFCC">
            <a:alpha val="89804"/>
          </a:srgb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7956" tIns="170456" rIns="217956" bIns="113792" numCol="1" spcCol="1270" anchor="ctr" anchorCtr="0">
          <a:noAutofit/>
        </a:bodyPr>
        <a:lstStyle/>
        <a:p>
          <a:pPr marL="171450" lvl="1" indent="-171450" algn="l" defTabSz="711200">
            <a:lnSpc>
              <a:spcPct val="90000"/>
            </a:lnSpc>
            <a:spcBef>
              <a:spcPct val="0"/>
            </a:spcBef>
            <a:spcAft>
              <a:spcPct val="15000"/>
            </a:spcAft>
            <a:buChar char="••"/>
          </a:pPr>
          <a:r>
            <a:rPr lang="es-PY" sz="1600" b="1" kern="1200" dirty="0" smtClean="0">
              <a:solidFill>
                <a:srgbClr val="C00000"/>
              </a:solidFill>
              <a:latin typeface="Verdana" pitchFamily="34" charset="0"/>
              <a:cs typeface="Times New Roman" pitchFamily="18" charset="0"/>
            </a:rPr>
            <a:t>USD 125 millones</a:t>
          </a:r>
          <a:r>
            <a:rPr lang="es-PY" sz="1600" kern="1200" dirty="0" smtClean="0">
              <a:solidFill>
                <a:srgbClr val="336699"/>
              </a:solidFill>
              <a:latin typeface="Verdana" pitchFamily="34" charset="0"/>
              <a:cs typeface="Times New Roman" pitchFamily="18" charset="0"/>
            </a:rPr>
            <a:t>. </a:t>
          </a:r>
          <a:endParaRPr lang="es-PY" sz="1600" kern="1200" dirty="0">
            <a:solidFill>
              <a:srgbClr val="336699"/>
            </a:solidFill>
          </a:endParaRPr>
        </a:p>
      </dsp:txBody>
      <dsp:txXfrm>
        <a:off x="0" y="321306"/>
        <a:ext cx="2808312" cy="401862"/>
      </dsp:txXfrm>
    </dsp:sp>
    <dsp:sp modelId="{DF955EA3-8484-4CA1-A608-E41A6A1E56D5}">
      <dsp:nvSpPr>
        <dsp:cNvPr id="0" name=""/>
        <dsp:cNvSpPr/>
      </dsp:nvSpPr>
      <dsp:spPr>
        <a:xfrm>
          <a:off x="134883" y="15051"/>
          <a:ext cx="2458388" cy="288695"/>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4303" tIns="0" rIns="74303" bIns="0" numCol="1" spcCol="1270" anchor="ctr" anchorCtr="0">
          <a:noAutofit/>
        </a:bodyPr>
        <a:lstStyle/>
        <a:p>
          <a:pPr lvl="0" algn="ctr" defTabSz="666750">
            <a:lnSpc>
              <a:spcPct val="90000"/>
            </a:lnSpc>
            <a:spcBef>
              <a:spcPct val="0"/>
            </a:spcBef>
            <a:spcAft>
              <a:spcPct val="35000"/>
            </a:spcAft>
          </a:pPr>
          <a:r>
            <a:rPr lang="es-PY" sz="1500" b="1" kern="1200" dirty="0" smtClean="0">
              <a:solidFill>
                <a:schemeClr val="bg1"/>
              </a:solidFill>
              <a:latin typeface="Verdana" pitchFamily="34" charset="0"/>
              <a:ea typeface="Verdana" pitchFamily="34" charset="0"/>
              <a:cs typeface="Verdana" pitchFamily="34" charset="0"/>
            </a:rPr>
            <a:t>COSTO TOTAL</a:t>
          </a:r>
          <a:endParaRPr lang="es-PY" sz="1500" b="1" kern="1200" dirty="0">
            <a:solidFill>
              <a:schemeClr val="bg1"/>
            </a:solidFill>
            <a:latin typeface="Verdana" pitchFamily="34" charset="0"/>
            <a:ea typeface="Verdana" pitchFamily="34" charset="0"/>
            <a:cs typeface="Verdana" pitchFamily="34" charset="0"/>
          </a:endParaRPr>
        </a:p>
      </dsp:txBody>
      <dsp:txXfrm>
        <a:off x="148976" y="29144"/>
        <a:ext cx="2430202" cy="2605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1B348-171F-48CC-84C3-73CC7691A7A5}">
      <dsp:nvSpPr>
        <dsp:cNvPr id="0" name=""/>
        <dsp:cNvSpPr/>
      </dsp:nvSpPr>
      <dsp:spPr>
        <a:xfrm>
          <a:off x="0" y="177164"/>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955EA3-8484-4CA1-A608-E41A6A1E56D5}">
      <dsp:nvSpPr>
        <dsp:cNvPr id="0" name=""/>
        <dsp:cNvSpPr/>
      </dsp:nvSpPr>
      <dsp:spPr>
        <a:xfrm>
          <a:off x="217330" y="0"/>
          <a:ext cx="4524896" cy="458637"/>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Préstamo de la </a:t>
          </a:r>
          <a:r>
            <a:rPr lang="es-PY" sz="1400" b="1" kern="1200" dirty="0" smtClean="0">
              <a:solidFill>
                <a:srgbClr val="FFFF00"/>
              </a:solidFill>
              <a:latin typeface="Verdana" pitchFamily="34" charset="0"/>
              <a:cs typeface="Times New Roman" pitchFamily="18" charset="0"/>
            </a:rPr>
            <a:t>CAF</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75 millones. </a:t>
          </a:r>
          <a:endParaRPr lang="es-PY" sz="1600" b="1" kern="1200" dirty="0">
            <a:solidFill>
              <a:schemeClr val="bg1"/>
            </a:solidFill>
          </a:endParaRPr>
        </a:p>
      </dsp:txBody>
      <dsp:txXfrm>
        <a:off x="239719" y="22389"/>
        <a:ext cx="4480118" cy="413859"/>
      </dsp:txXfrm>
    </dsp:sp>
    <dsp:sp modelId="{466532DD-935B-4097-9A1E-85E25E467D5D}">
      <dsp:nvSpPr>
        <dsp:cNvPr id="0" name=""/>
        <dsp:cNvSpPr/>
      </dsp:nvSpPr>
      <dsp:spPr>
        <a:xfrm>
          <a:off x="0" y="954838"/>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83824A3-CADF-4890-A4FC-E9D72B3A04F3}">
      <dsp:nvSpPr>
        <dsp:cNvPr id="0" name=""/>
        <dsp:cNvSpPr/>
      </dsp:nvSpPr>
      <dsp:spPr>
        <a:xfrm>
          <a:off x="226255" y="731844"/>
          <a:ext cx="4525107" cy="429633"/>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Préstamo de la </a:t>
          </a:r>
          <a:r>
            <a:rPr lang="es-PY" sz="1400" b="1" kern="1200" dirty="0" smtClean="0">
              <a:solidFill>
                <a:srgbClr val="FFFF00"/>
              </a:solidFill>
              <a:latin typeface="Verdana" pitchFamily="34" charset="0"/>
              <a:cs typeface="Times New Roman" pitchFamily="18" charset="0"/>
            </a:rPr>
            <a:t>OFID</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20 millones.</a:t>
          </a:r>
          <a:endParaRPr lang="es-PY" sz="1600" b="1" kern="1200" dirty="0">
            <a:solidFill>
              <a:schemeClr val="bg1"/>
            </a:solidFill>
            <a:latin typeface="Verdana" pitchFamily="34" charset="0"/>
            <a:cs typeface="Times New Roman" pitchFamily="18" charset="0"/>
          </a:endParaRPr>
        </a:p>
      </dsp:txBody>
      <dsp:txXfrm>
        <a:off x="247228" y="752817"/>
        <a:ext cx="4483161" cy="387687"/>
      </dsp:txXfrm>
    </dsp:sp>
    <dsp:sp modelId="{1436CDD0-8B3A-450C-A730-943E7E591BF7}">
      <dsp:nvSpPr>
        <dsp:cNvPr id="0" name=""/>
        <dsp:cNvSpPr/>
      </dsp:nvSpPr>
      <dsp:spPr>
        <a:xfrm>
          <a:off x="0" y="1630267"/>
          <a:ext cx="475252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D2EDEDF-0328-4B2A-9D02-6CC929FFFBEC}">
      <dsp:nvSpPr>
        <dsp:cNvPr id="0" name=""/>
        <dsp:cNvSpPr/>
      </dsp:nvSpPr>
      <dsp:spPr>
        <a:xfrm>
          <a:off x="226255" y="1383238"/>
          <a:ext cx="4525107" cy="453669"/>
        </a:xfrm>
        <a:prstGeom prst="roundRect">
          <a:avLst/>
        </a:prstGeom>
        <a:solidFill>
          <a:srgbClr val="336699"/>
        </a:soli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44" tIns="0" rIns="125744" bIns="0" numCol="1" spcCol="1270" anchor="ctr" anchorCtr="0">
          <a:noAutofit/>
        </a:bodyPr>
        <a:lstStyle/>
        <a:p>
          <a:pPr lvl="0" algn="l" defTabSz="622300">
            <a:lnSpc>
              <a:spcPct val="90000"/>
            </a:lnSpc>
            <a:spcBef>
              <a:spcPct val="0"/>
            </a:spcBef>
            <a:spcAft>
              <a:spcPct val="35000"/>
            </a:spcAft>
          </a:pPr>
          <a:r>
            <a:rPr lang="es-PY" sz="1400" b="1" kern="1200" dirty="0" smtClean="0">
              <a:solidFill>
                <a:schemeClr val="bg1"/>
              </a:solidFill>
              <a:latin typeface="Verdana" pitchFamily="34" charset="0"/>
              <a:cs typeface="Times New Roman" pitchFamily="18" charset="0"/>
            </a:rPr>
            <a:t>Contrapartida </a:t>
          </a:r>
          <a:r>
            <a:rPr lang="es-PY" sz="1400" b="1" kern="1200" dirty="0" smtClean="0">
              <a:solidFill>
                <a:srgbClr val="FFFF00"/>
              </a:solidFill>
              <a:latin typeface="Verdana" pitchFamily="34" charset="0"/>
              <a:cs typeface="Times New Roman" pitchFamily="18" charset="0"/>
            </a:rPr>
            <a:t>ANDE</a:t>
          </a:r>
          <a:r>
            <a:rPr lang="es-PY" sz="1400" b="1" kern="1200" dirty="0" smtClean="0">
              <a:solidFill>
                <a:schemeClr val="bg1"/>
              </a:solidFill>
              <a:latin typeface="Verdana" pitchFamily="34" charset="0"/>
              <a:cs typeface="Times New Roman" pitchFamily="18" charset="0"/>
            </a:rPr>
            <a:t>: </a:t>
          </a:r>
          <a:r>
            <a:rPr lang="es-PY" sz="1600" b="1" kern="1200" dirty="0" smtClean="0">
              <a:solidFill>
                <a:schemeClr val="bg1"/>
              </a:solidFill>
              <a:latin typeface="Verdana" pitchFamily="34" charset="0"/>
              <a:cs typeface="Times New Roman" pitchFamily="18" charset="0"/>
            </a:rPr>
            <a:t>USD 16 millones.</a:t>
          </a:r>
          <a:endParaRPr lang="es-PY" sz="1600" b="1" kern="1200" dirty="0">
            <a:solidFill>
              <a:schemeClr val="bg1"/>
            </a:solidFill>
            <a:latin typeface="Verdana" pitchFamily="34" charset="0"/>
            <a:cs typeface="Times New Roman" pitchFamily="18" charset="0"/>
          </a:endParaRPr>
        </a:p>
      </dsp:txBody>
      <dsp:txXfrm>
        <a:off x="248401" y="1405384"/>
        <a:ext cx="4480815" cy="4093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5088" cy="464820"/>
          </a:xfrm>
          <a:prstGeom prst="rect">
            <a:avLst/>
          </a:prstGeom>
        </p:spPr>
        <p:txBody>
          <a:bodyPr vert="horz" lIns="93141" tIns="46570" rIns="93141" bIns="46570" rtlCol="0"/>
          <a:lstStyle>
            <a:lvl1pPr algn="l">
              <a:defRPr sz="1200"/>
            </a:lvl1pPr>
          </a:lstStyle>
          <a:p>
            <a:endParaRPr lang="es-PY" dirty="0"/>
          </a:p>
        </p:txBody>
      </p:sp>
      <p:sp>
        <p:nvSpPr>
          <p:cNvPr id="3" name="2 Marcador de fecha"/>
          <p:cNvSpPr>
            <a:spLocks noGrp="1"/>
          </p:cNvSpPr>
          <p:nvPr>
            <p:ph type="dt" sz="quarter" idx="1"/>
          </p:nvPr>
        </p:nvSpPr>
        <p:spPr>
          <a:xfrm>
            <a:off x="3967341" y="0"/>
            <a:ext cx="3035088" cy="464820"/>
          </a:xfrm>
          <a:prstGeom prst="rect">
            <a:avLst/>
          </a:prstGeom>
        </p:spPr>
        <p:txBody>
          <a:bodyPr vert="horz" lIns="93141" tIns="46570" rIns="93141" bIns="46570" rtlCol="0"/>
          <a:lstStyle>
            <a:lvl1pPr algn="r">
              <a:defRPr sz="1200"/>
            </a:lvl1pPr>
          </a:lstStyle>
          <a:p>
            <a:fld id="{6A5C7CBA-0F93-41FE-B25E-CE0EC7A0F46B}" type="datetimeFigureOut">
              <a:rPr lang="es-PY" smtClean="0"/>
              <a:pPr/>
              <a:t>10/10/2017</a:t>
            </a:fld>
            <a:endParaRPr lang="es-PY" dirty="0"/>
          </a:p>
        </p:txBody>
      </p:sp>
      <p:sp>
        <p:nvSpPr>
          <p:cNvPr id="4" name="3 Marcador de pie de página"/>
          <p:cNvSpPr>
            <a:spLocks noGrp="1"/>
          </p:cNvSpPr>
          <p:nvPr>
            <p:ph type="ftr" sz="quarter" idx="2"/>
          </p:nvPr>
        </p:nvSpPr>
        <p:spPr>
          <a:xfrm>
            <a:off x="0" y="8829967"/>
            <a:ext cx="3035088" cy="464820"/>
          </a:xfrm>
          <a:prstGeom prst="rect">
            <a:avLst/>
          </a:prstGeom>
        </p:spPr>
        <p:txBody>
          <a:bodyPr vert="horz" lIns="93141" tIns="46570" rIns="93141" bIns="46570" rtlCol="0" anchor="b"/>
          <a:lstStyle>
            <a:lvl1pPr algn="l">
              <a:defRPr sz="1200"/>
            </a:lvl1pPr>
          </a:lstStyle>
          <a:p>
            <a:endParaRPr lang="es-PY" dirty="0"/>
          </a:p>
        </p:txBody>
      </p:sp>
      <p:sp>
        <p:nvSpPr>
          <p:cNvPr id="5" name="4 Marcador de número de diapositiva"/>
          <p:cNvSpPr>
            <a:spLocks noGrp="1"/>
          </p:cNvSpPr>
          <p:nvPr>
            <p:ph type="sldNum" sz="quarter" idx="3"/>
          </p:nvPr>
        </p:nvSpPr>
        <p:spPr>
          <a:xfrm>
            <a:off x="3967341" y="8829967"/>
            <a:ext cx="3035088" cy="464820"/>
          </a:xfrm>
          <a:prstGeom prst="rect">
            <a:avLst/>
          </a:prstGeom>
        </p:spPr>
        <p:txBody>
          <a:bodyPr vert="horz" lIns="93141" tIns="46570" rIns="93141" bIns="46570" rtlCol="0" anchor="b"/>
          <a:lstStyle>
            <a:lvl1pPr algn="r">
              <a:defRPr sz="1200"/>
            </a:lvl1pPr>
          </a:lstStyle>
          <a:p>
            <a:fld id="{41B04675-462C-41E6-B8C5-06D1CB824C0A}" type="slidenum">
              <a:rPr lang="es-PY" smtClean="0"/>
              <a:pPr/>
              <a:t>‹Nº›</a:t>
            </a:fld>
            <a:endParaRPr lang="es-PY" dirty="0"/>
          </a:p>
        </p:txBody>
      </p:sp>
    </p:spTree>
    <p:extLst>
      <p:ext uri="{BB962C8B-B14F-4D97-AF65-F5344CB8AC3E}">
        <p14:creationId xmlns:p14="http://schemas.microsoft.com/office/powerpoint/2010/main" xmlns="" val="2027454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5088" cy="464820"/>
          </a:xfrm>
          <a:prstGeom prst="rect">
            <a:avLst/>
          </a:prstGeom>
        </p:spPr>
        <p:txBody>
          <a:bodyPr vert="horz" lIns="93136" tIns="46568" rIns="93136" bIns="46568" rtlCol="0"/>
          <a:lstStyle>
            <a:lvl1pPr algn="l">
              <a:defRPr sz="1200"/>
            </a:lvl1pPr>
          </a:lstStyle>
          <a:p>
            <a:endParaRPr lang="es-ES" dirty="0"/>
          </a:p>
        </p:txBody>
      </p:sp>
      <p:sp>
        <p:nvSpPr>
          <p:cNvPr id="3" name="2 Marcador de fecha"/>
          <p:cNvSpPr>
            <a:spLocks noGrp="1"/>
          </p:cNvSpPr>
          <p:nvPr>
            <p:ph type="dt" idx="1"/>
          </p:nvPr>
        </p:nvSpPr>
        <p:spPr>
          <a:xfrm>
            <a:off x="3967341" y="0"/>
            <a:ext cx="3035088" cy="464820"/>
          </a:xfrm>
          <a:prstGeom prst="rect">
            <a:avLst/>
          </a:prstGeom>
        </p:spPr>
        <p:txBody>
          <a:bodyPr vert="horz" lIns="93136" tIns="46568" rIns="93136" bIns="46568" rtlCol="0"/>
          <a:lstStyle>
            <a:lvl1pPr algn="r">
              <a:defRPr sz="1200"/>
            </a:lvl1pPr>
          </a:lstStyle>
          <a:p>
            <a:fld id="{7C6E7DB9-8788-4A90-914B-670259C57589}" type="datetimeFigureOut">
              <a:rPr lang="es-ES" smtClean="0"/>
              <a:pPr/>
              <a:t>10/10/2017</a:t>
            </a:fld>
            <a:endParaRPr lang="es-ES" dirty="0"/>
          </a:p>
        </p:txBody>
      </p:sp>
      <p:sp>
        <p:nvSpPr>
          <p:cNvPr id="4" name="3 Marcador de imagen de diapositiva"/>
          <p:cNvSpPr>
            <a:spLocks noGrp="1" noRot="1" noChangeAspect="1"/>
          </p:cNvSpPr>
          <p:nvPr>
            <p:ph type="sldImg" idx="2"/>
          </p:nvPr>
        </p:nvSpPr>
        <p:spPr>
          <a:xfrm>
            <a:off x="1177925" y="696913"/>
            <a:ext cx="4648200" cy="3486150"/>
          </a:xfrm>
          <a:prstGeom prst="rect">
            <a:avLst/>
          </a:prstGeom>
          <a:noFill/>
          <a:ln w="12700">
            <a:solidFill>
              <a:prstClr val="black"/>
            </a:solidFill>
          </a:ln>
        </p:spPr>
        <p:txBody>
          <a:bodyPr vert="horz" lIns="93136" tIns="46568" rIns="93136" bIns="46568" rtlCol="0" anchor="ctr"/>
          <a:lstStyle/>
          <a:p>
            <a:endParaRPr lang="es-ES" dirty="0"/>
          </a:p>
        </p:txBody>
      </p:sp>
      <p:sp>
        <p:nvSpPr>
          <p:cNvPr id="5" name="4 Marcador de notas"/>
          <p:cNvSpPr>
            <a:spLocks noGrp="1"/>
          </p:cNvSpPr>
          <p:nvPr>
            <p:ph type="body" sz="quarter" idx="3"/>
          </p:nvPr>
        </p:nvSpPr>
        <p:spPr>
          <a:xfrm>
            <a:off x="700405" y="4415790"/>
            <a:ext cx="5603240" cy="4183380"/>
          </a:xfrm>
          <a:prstGeom prst="rect">
            <a:avLst/>
          </a:prstGeom>
        </p:spPr>
        <p:txBody>
          <a:bodyPr vert="horz" lIns="93136" tIns="46568" rIns="93136" bIns="4656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829967"/>
            <a:ext cx="3035088" cy="464820"/>
          </a:xfrm>
          <a:prstGeom prst="rect">
            <a:avLst/>
          </a:prstGeom>
        </p:spPr>
        <p:txBody>
          <a:bodyPr vert="horz" lIns="93136" tIns="46568" rIns="93136" bIns="46568"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967341" y="8829967"/>
            <a:ext cx="3035088" cy="464820"/>
          </a:xfrm>
          <a:prstGeom prst="rect">
            <a:avLst/>
          </a:prstGeom>
        </p:spPr>
        <p:txBody>
          <a:bodyPr vert="horz" lIns="93136" tIns="46568" rIns="93136" bIns="46568" rtlCol="0" anchor="b"/>
          <a:lstStyle>
            <a:lvl1pPr algn="r">
              <a:defRPr sz="1200"/>
            </a:lvl1pPr>
          </a:lstStyle>
          <a:p>
            <a:fld id="{36E5295B-2CB5-4663-B1C5-8DC93DCC26A3}" type="slidenum">
              <a:rPr lang="es-ES" smtClean="0"/>
              <a:pPr/>
              <a:t>‹Nº›</a:t>
            </a:fld>
            <a:endParaRPr lang="es-ES" dirty="0"/>
          </a:p>
        </p:txBody>
      </p:sp>
    </p:spTree>
    <p:extLst>
      <p:ext uri="{BB962C8B-B14F-4D97-AF65-F5344CB8AC3E}">
        <p14:creationId xmlns:p14="http://schemas.microsoft.com/office/powerpoint/2010/main" xmlns="" val="359285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rgbClr val="336699"/>
                </a:solidFill>
                <a:effectLst>
                  <a:outerShdw blurRad="53975" dist="22860" dir="5400000" algn="tl" rotWithShape="0">
                    <a:srgbClr val="000000">
                      <a:alpha val="55000"/>
                    </a:srgbClr>
                  </a:outerShdw>
                </a:effectLst>
              </a:defRPr>
            </a:lvl1pPr>
            <a:extLst/>
          </a:lstStyle>
          <a:p>
            <a:r>
              <a:rPr kumimoji="0" lang="es-ES" dirty="0" smtClean="0"/>
              <a:t>Haga clic para modificar el estilo de título del patrón</a:t>
            </a:r>
            <a:endParaRPr kumimoji="0" lang="en-US" dirty="0"/>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dirty="0" smtClean="0"/>
              <a:t>Haga clic en el icono para agregar una imagen</a:t>
            </a:r>
            <a:endParaRPr kumimoji="0"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prstGeom prst="rect">
            <a:avLst/>
          </a:prstGeo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251520" y="692696"/>
            <a:ext cx="8784976" cy="1008112"/>
          </a:xfrm>
          <a:prstGeom prst="rect">
            <a:avLst/>
          </a:prstGeom>
        </p:spPr>
        <p:txBody>
          <a:bodyPr/>
          <a:lstStyle>
            <a:lvl1pPr algn="ctr">
              <a:defRPr sz="3000" b="1">
                <a:latin typeface="+mj-lt"/>
              </a:defRPr>
            </a:lvl1pPr>
          </a:lstStyle>
          <a:p>
            <a:r>
              <a:rPr lang="es-ES" smtClean="0"/>
              <a:t>Haga clic para modificar el estilo de título del patrón</a:t>
            </a:r>
            <a:endParaRPr lang="es-PY"/>
          </a:p>
        </p:txBody>
      </p:sp>
      <p:sp>
        <p:nvSpPr>
          <p:cNvPr id="3" name="2 Marcador de número de diapositiva"/>
          <p:cNvSpPr>
            <a:spLocks noGrp="1"/>
          </p:cNvSpPr>
          <p:nvPr>
            <p:ph type="sldNum" sz="quarter" idx="10"/>
          </p:nvPr>
        </p:nvSpPr>
        <p:spPr/>
        <p:txBody>
          <a:bodyPr/>
          <a:lstStyle/>
          <a:p>
            <a:fld id="{59DE6EB8-52AB-45EA-A660-3E1EBFA72987}" type="slidenum">
              <a:rPr lang="en-US" smtClean="0"/>
              <a:pPr/>
              <a:t>‹Nº›</a:t>
            </a:fld>
            <a:endParaRPr lang="en-US" dirty="0"/>
          </a:p>
        </p:txBody>
      </p:sp>
    </p:spTree>
    <p:extLst>
      <p:ext uri="{BB962C8B-B14F-4D97-AF65-F5344CB8AC3E}">
        <p14:creationId xmlns:p14="http://schemas.microsoft.com/office/powerpoint/2010/main" xmlns="" val="2158334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s-ES" dirty="0" smtClean="0"/>
              <a:t>Haga clic para modificar el estilo de título del patrón</a:t>
            </a:r>
            <a:endParaRPr kumimoji="0" lang="en-US" dirty="0"/>
          </a:p>
        </p:txBody>
      </p:sp>
      <p:sp>
        <p:nvSpPr>
          <p:cNvPr id="5" name="4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6" name="5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s-ES" dirty="0" smtClean="0"/>
              <a:t>Haga clic para modificar el estilo de título del patrón</a:t>
            </a:r>
            <a:endParaRPr kumimoji="0" lang="en-US" dirty="0"/>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8" name="7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a:prstGeom prst="rect">
            <a:avLst/>
          </a:prstGeo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4" name="3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fecha"/>
          <p:cNvSpPr>
            <a:spLocks noGrp="1"/>
          </p:cNvSpPr>
          <p:nvPr>
            <p:ph type="dt" sz="half" idx="10"/>
          </p:nvPr>
        </p:nvSpPr>
        <p:spPr/>
        <p:txBody>
          <a:bodyPr/>
          <a:lstStyle/>
          <a:p>
            <a:r>
              <a:rPr lang="es-ES" dirty="0" smtClean="0"/>
              <a:t>GERENCIA FINANCIERA</a:t>
            </a:r>
            <a:endParaRPr lang="es-ES" dirty="0"/>
          </a:p>
        </p:txBody>
      </p:sp>
      <p:sp>
        <p:nvSpPr>
          <p:cNvPr id="4" name="3 Marcador de pie de página"/>
          <p:cNvSpPr>
            <a:spLocks noGrp="1"/>
          </p:cNvSpPr>
          <p:nvPr>
            <p:ph type="ftr" sz="quarter" idx="11"/>
          </p:nvPr>
        </p:nvSpPr>
        <p:spPr/>
        <p:txBody>
          <a:bodyPr/>
          <a:lstStyle/>
          <a:p>
            <a:r>
              <a:rPr lang="es-ES" dirty="0" smtClean="0"/>
              <a:t>ADMINISTRACIÓN NACIONAL DE ELECTRICIDAD</a:t>
            </a:r>
            <a:endParaRPr lang="es-ES" dirty="0"/>
          </a:p>
        </p:txBody>
      </p:sp>
    </p:spTree>
    <p:extLst>
      <p:ext uri="{BB962C8B-B14F-4D97-AF65-F5344CB8AC3E}">
        <p14:creationId xmlns:p14="http://schemas.microsoft.com/office/powerpoint/2010/main" xmlns="" val="844844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3" name="2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6" name="5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s-ES" dirty="0" smtClean="0"/>
              <a:t>Haga clic para modificar el estilo de título del patrón</a:t>
            </a:r>
            <a:endParaRPr kumimoji="0" lang="en-US" dirty="0"/>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dirty="0" smtClean="0"/>
              <a:t>Haga clic para modificar el estilo de texto del patrón</a:t>
            </a:r>
          </a:p>
        </p:txBody>
      </p:sp>
      <p:sp>
        <p:nvSpPr>
          <p:cNvPr id="7" name="Slide Number Placeholder 6"/>
          <p:cNvSpPr>
            <a:spLocks noGrp="1"/>
          </p:cNvSpPr>
          <p:nvPr>
            <p:ph type="sldNum" sz="quarter" idx="12"/>
          </p:nvPr>
        </p:nvSpPr>
        <p:spPr>
          <a:xfrm>
            <a:off x="8077200" y="6356350"/>
            <a:ext cx="609600" cy="365125"/>
          </a:xfrm>
        </p:spPr>
        <p:txBody>
          <a:bodyPr/>
          <a:lstStyle/>
          <a:p>
            <a:fld id="{6E2D2B3B-882E-40F3-A32F-6DD516915044}" type="slidenum">
              <a:rPr lang="en-US" smtClean="0"/>
              <a:pPr/>
              <a:t>‹Nº›</a:t>
            </a:fld>
            <a:endParaRPr lang="en-US" dirty="0"/>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7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dirty="0"/>
          </a:p>
        </p:txBody>
      </p:sp>
      <p:sp>
        <p:nvSpPr>
          <p:cNvPr id="5" name="4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a:prstGeom prst="rect">
            <a:avLst/>
          </a:prstGeom>
        </p:spPr>
        <p:txBody>
          <a:bodyPr/>
          <a:lstStyle>
            <a:lvl1pPr>
              <a:defRPr>
                <a:solidFill>
                  <a:srgbClr val="336699"/>
                </a:solidFill>
              </a:defRPr>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882808"/>
            <a:ext cx="8229600" cy="45720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a:xfrm>
            <a:off x="6581775" y="6481763"/>
            <a:ext cx="2133600" cy="301625"/>
          </a:xfrm>
          <a:prstGeom prst="rect">
            <a:avLst/>
          </a:prstGeom>
        </p:spPr>
        <p:txBody>
          <a:bodyPr/>
          <a:lstStyle>
            <a:lvl1pPr>
              <a:defRPr/>
            </a:lvl1pPr>
          </a:lstStyle>
          <a:p>
            <a:pPr>
              <a:defRPr/>
            </a:pPr>
            <a:r>
              <a:rPr lang="es-ES" dirty="0"/>
              <a:t>GERENCIA FINANCIERA</a:t>
            </a:r>
          </a:p>
        </p:txBody>
      </p:sp>
      <p:sp>
        <p:nvSpPr>
          <p:cNvPr id="5" name="2 Marcador de pie de página"/>
          <p:cNvSpPr>
            <a:spLocks noGrp="1"/>
          </p:cNvSpPr>
          <p:nvPr>
            <p:ph type="ftr" sz="quarter" idx="11"/>
          </p:nvPr>
        </p:nvSpPr>
        <p:spPr>
          <a:xfrm>
            <a:off x="457200" y="6481763"/>
            <a:ext cx="4259263" cy="301625"/>
          </a:xfrm>
          <a:prstGeom prst="rect">
            <a:avLst/>
          </a:prstGeom>
        </p:spPr>
        <p:txBody>
          <a:bodyPr/>
          <a:lstStyle>
            <a:lvl1pPr>
              <a:defRPr/>
            </a:lvl1pPr>
          </a:lstStyle>
          <a:p>
            <a:pPr>
              <a:defRPr/>
            </a:pPr>
            <a:r>
              <a:rPr lang="es-ES" dirty="0"/>
              <a:t>ADMINISTRACIÓN NACIONAL DE ELECTRICIDAD</a:t>
            </a:r>
          </a:p>
        </p:txBody>
      </p:sp>
    </p:spTree>
    <p:extLst>
      <p:ext uri="{BB962C8B-B14F-4D97-AF65-F5344CB8AC3E}">
        <p14:creationId xmlns:p14="http://schemas.microsoft.com/office/powerpoint/2010/main" xmlns="" val="2670084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s-ES" dirty="0" smtClean="0"/>
              <a:t>Haga clic para modificar el estilo de título del patrón</a:t>
            </a:r>
            <a:endParaRPr kumimoji="0" lang="en-US" dirty="0"/>
          </a:p>
        </p:txBody>
      </p:sp>
      <p:sp>
        <p:nvSpPr>
          <p:cNvPr id="5" name="4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extLst>
      <p:ext uri="{BB962C8B-B14F-4D97-AF65-F5344CB8AC3E}">
        <p14:creationId xmlns:p14="http://schemas.microsoft.com/office/powerpoint/2010/main" xmlns="" val="16140418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Y"/>
          </a:p>
        </p:txBody>
      </p:sp>
      <p:sp>
        <p:nvSpPr>
          <p:cNvPr id="4" name="3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11"/>
          </p:nvPr>
        </p:nvSpPr>
        <p:spPr/>
        <p:txBody>
          <a:bodyPr/>
          <a:lstStyle/>
          <a:p>
            <a:endParaRPr lang="es-PY" dirty="0"/>
          </a:p>
        </p:txBody>
      </p:sp>
      <p:sp>
        <p:nvSpPr>
          <p:cNvPr id="6" name="5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1077262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11"/>
          </p:nvPr>
        </p:nvSpPr>
        <p:spPr/>
        <p:txBody>
          <a:bodyPr/>
          <a:lstStyle/>
          <a:p>
            <a:endParaRPr lang="es-PY" dirty="0"/>
          </a:p>
        </p:txBody>
      </p:sp>
      <p:sp>
        <p:nvSpPr>
          <p:cNvPr id="6" name="5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729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11"/>
          </p:nvPr>
        </p:nvSpPr>
        <p:spPr/>
        <p:txBody>
          <a:bodyPr/>
          <a:lstStyle/>
          <a:p>
            <a:endParaRPr lang="es-PY" dirty="0"/>
          </a:p>
        </p:txBody>
      </p:sp>
      <p:sp>
        <p:nvSpPr>
          <p:cNvPr id="6" name="5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314785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34" y="571480"/>
            <a:ext cx="8183880" cy="1051560"/>
          </a:xfrm>
        </p:spPr>
        <p:txBody>
          <a:bodyPr/>
          <a:lstStyle/>
          <a:p>
            <a:r>
              <a:rPr kumimoji="0" lang="es-ES" dirty="0" smtClean="0"/>
              <a:t>Haga clic para modificar el estilo de título del patrón</a:t>
            </a:r>
            <a:endParaRPr kumimoji="0" lang="en-US" dirty="0"/>
          </a:p>
        </p:txBody>
      </p:sp>
      <p:sp>
        <p:nvSpPr>
          <p:cNvPr id="3" name="2 Marcador de contenido"/>
          <p:cNvSpPr>
            <a:spLocks noGrp="1"/>
          </p:cNvSpPr>
          <p:nvPr>
            <p:ph idx="1"/>
          </p:nvPr>
        </p:nvSpPr>
        <p:spPr>
          <a:xfrm>
            <a:off x="500034" y="1714488"/>
            <a:ext cx="8183880" cy="41879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5" name="4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6" name="5 Marcador de pie de página"/>
          <p:cNvSpPr>
            <a:spLocks noGrp="1"/>
          </p:cNvSpPr>
          <p:nvPr>
            <p:ph type="ftr" sz="quarter" idx="11"/>
          </p:nvPr>
        </p:nvSpPr>
        <p:spPr/>
        <p:txBody>
          <a:bodyPr/>
          <a:lstStyle/>
          <a:p>
            <a:endParaRPr lang="es-PY" dirty="0"/>
          </a:p>
        </p:txBody>
      </p:sp>
      <p:sp>
        <p:nvSpPr>
          <p:cNvPr id="7" name="6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3375483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7" name="6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8" name="7 Marcador de pie de página"/>
          <p:cNvSpPr>
            <a:spLocks noGrp="1"/>
          </p:cNvSpPr>
          <p:nvPr>
            <p:ph type="ftr" sz="quarter" idx="11"/>
          </p:nvPr>
        </p:nvSpPr>
        <p:spPr/>
        <p:txBody>
          <a:bodyPr/>
          <a:lstStyle/>
          <a:p>
            <a:endParaRPr lang="es-PY" dirty="0"/>
          </a:p>
        </p:txBody>
      </p:sp>
      <p:sp>
        <p:nvSpPr>
          <p:cNvPr id="9" name="8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10184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4" name="3 Marcador de pie de página"/>
          <p:cNvSpPr>
            <a:spLocks noGrp="1"/>
          </p:cNvSpPr>
          <p:nvPr>
            <p:ph type="ftr" sz="quarter" idx="11"/>
          </p:nvPr>
        </p:nvSpPr>
        <p:spPr/>
        <p:txBody>
          <a:bodyPr/>
          <a:lstStyle/>
          <a:p>
            <a:endParaRPr lang="es-PY" dirty="0"/>
          </a:p>
        </p:txBody>
      </p:sp>
      <p:sp>
        <p:nvSpPr>
          <p:cNvPr id="5" name="4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1909896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3" name="2 Marcador de pie de página"/>
          <p:cNvSpPr>
            <a:spLocks noGrp="1"/>
          </p:cNvSpPr>
          <p:nvPr>
            <p:ph type="ftr" sz="quarter" idx="11"/>
          </p:nvPr>
        </p:nvSpPr>
        <p:spPr/>
        <p:txBody>
          <a:bodyPr/>
          <a:lstStyle/>
          <a:p>
            <a:endParaRPr lang="es-PY" dirty="0"/>
          </a:p>
        </p:txBody>
      </p:sp>
      <p:sp>
        <p:nvSpPr>
          <p:cNvPr id="4" name="3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4272129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6" name="5 Marcador de pie de página"/>
          <p:cNvSpPr>
            <a:spLocks noGrp="1"/>
          </p:cNvSpPr>
          <p:nvPr>
            <p:ph type="ftr" sz="quarter" idx="11"/>
          </p:nvPr>
        </p:nvSpPr>
        <p:spPr/>
        <p:txBody>
          <a:bodyPr/>
          <a:lstStyle/>
          <a:p>
            <a:endParaRPr lang="es-PY" dirty="0"/>
          </a:p>
        </p:txBody>
      </p:sp>
      <p:sp>
        <p:nvSpPr>
          <p:cNvPr id="7" name="6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1308416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Y"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6" name="5 Marcador de pie de página"/>
          <p:cNvSpPr>
            <a:spLocks noGrp="1"/>
          </p:cNvSpPr>
          <p:nvPr>
            <p:ph type="ftr" sz="quarter" idx="11"/>
          </p:nvPr>
        </p:nvSpPr>
        <p:spPr/>
        <p:txBody>
          <a:bodyPr/>
          <a:lstStyle/>
          <a:p>
            <a:endParaRPr lang="es-PY" dirty="0"/>
          </a:p>
        </p:txBody>
      </p:sp>
      <p:sp>
        <p:nvSpPr>
          <p:cNvPr id="7" name="6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3355270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11"/>
          </p:nvPr>
        </p:nvSpPr>
        <p:spPr/>
        <p:txBody>
          <a:bodyPr/>
          <a:lstStyle/>
          <a:p>
            <a:endParaRPr lang="es-PY" dirty="0"/>
          </a:p>
        </p:txBody>
      </p:sp>
      <p:sp>
        <p:nvSpPr>
          <p:cNvPr id="6" name="5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3064281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10"/>
          </p:nvPr>
        </p:nvSpPr>
        <p:spPr/>
        <p:txBody>
          <a:body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11"/>
          </p:nvPr>
        </p:nvSpPr>
        <p:spPr/>
        <p:txBody>
          <a:bodyPr/>
          <a:lstStyle/>
          <a:p>
            <a:endParaRPr lang="es-PY" dirty="0"/>
          </a:p>
        </p:txBody>
      </p:sp>
      <p:sp>
        <p:nvSpPr>
          <p:cNvPr id="6" name="5 Marcador de número de diapositiva"/>
          <p:cNvSpPr>
            <a:spLocks noGrp="1"/>
          </p:cNvSpPr>
          <p:nvPr>
            <p:ph type="sldNum" sz="quarter" idx="12"/>
          </p:nvPr>
        </p:nvSpPr>
        <p:spPr/>
        <p:txBody>
          <a:bodyPr/>
          <a:lstStyle/>
          <a:p>
            <a:fld id="{9251C3BC-5663-4B49-BB8D-5D7AEDEE5B55}" type="slidenum">
              <a:rPr lang="es-PY" smtClean="0"/>
              <a:pPr/>
              <a:t>‹Nº›</a:t>
            </a:fld>
            <a:endParaRPr lang="es-PY" dirty="0"/>
          </a:p>
        </p:txBody>
      </p:sp>
    </p:spTree>
    <p:extLst>
      <p:ext uri="{BB962C8B-B14F-4D97-AF65-F5344CB8AC3E}">
        <p14:creationId xmlns:p14="http://schemas.microsoft.com/office/powerpoint/2010/main" xmlns="" val="77611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500034" y="500042"/>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dirty="0" smtClean="0"/>
              <a:t>Haga clic para modificar el estilo de título del patrón</a:t>
            </a:r>
            <a:endParaRPr kumimoji="0" lang="en-US" dirty="0"/>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500034" y="157161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714876" y="157161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71472" y="571480"/>
            <a:ext cx="8183880" cy="1051560"/>
          </a:xfrm>
        </p:spPr>
        <p:txBody>
          <a:bodyPr anchor="b"/>
          <a:lstStyle>
            <a:lvl1pPr>
              <a:defRPr b="1"/>
            </a:lvl1pPr>
            <a:extLst/>
          </a:lstStyle>
          <a:p>
            <a:r>
              <a:rPr kumimoji="0" lang="es-ES" dirty="0" smtClean="0"/>
              <a:t>Haga clic para modificar el estilo de título del patrón</a:t>
            </a:r>
            <a:endParaRPr kumimoji="0" lang="en-US" dirty="0"/>
          </a:p>
        </p:txBody>
      </p:sp>
      <p:sp>
        <p:nvSpPr>
          <p:cNvPr id="3" name="2 Marcador de texto"/>
          <p:cNvSpPr>
            <a:spLocks noGrp="1"/>
          </p:cNvSpPr>
          <p:nvPr>
            <p:ph type="body" idx="1"/>
          </p:nvPr>
        </p:nvSpPr>
        <p:spPr>
          <a:xfrm>
            <a:off x="571472" y="1643050"/>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dirty="0" smtClean="0"/>
              <a:t>Haga clic para modificar el estilo de texto del patrón</a:t>
            </a:r>
          </a:p>
        </p:txBody>
      </p:sp>
      <p:sp>
        <p:nvSpPr>
          <p:cNvPr id="4" name="3 Marcador de texto"/>
          <p:cNvSpPr>
            <a:spLocks noGrp="1"/>
          </p:cNvSpPr>
          <p:nvPr>
            <p:ph type="body" sz="half" idx="3"/>
          </p:nvPr>
        </p:nvSpPr>
        <p:spPr>
          <a:xfrm>
            <a:off x="4643438" y="1643050"/>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dirty="0" smtClean="0"/>
              <a:t>Haga clic para modificar el estilo de texto del patrón</a:t>
            </a:r>
          </a:p>
        </p:txBody>
      </p:sp>
      <p:sp>
        <p:nvSpPr>
          <p:cNvPr id="5" name="4 Marcador de contenido"/>
          <p:cNvSpPr>
            <a:spLocks noGrp="1"/>
          </p:cNvSpPr>
          <p:nvPr>
            <p:ph sz="quarter" idx="2"/>
          </p:nvPr>
        </p:nvSpPr>
        <p:spPr>
          <a:xfrm>
            <a:off x="571472" y="2500306"/>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dirty="0" smtClean="0"/>
              <a:t>Haga clic para modificar el estilo de texto del patrón</a:t>
            </a:r>
          </a:p>
          <a:p>
            <a:pPr lvl="1" eaLnBrk="1" latinLnBrk="0" hangingPunct="1"/>
            <a:r>
              <a:rPr lang="es-ES" dirty="0" smtClean="0"/>
              <a:t>Segundo nivel</a:t>
            </a:r>
          </a:p>
          <a:p>
            <a:pPr lvl="2" eaLnBrk="1" latinLnBrk="0" hangingPunct="1"/>
            <a:r>
              <a:rPr lang="es-ES" dirty="0" smtClean="0"/>
              <a:t>Tercer nivel</a:t>
            </a:r>
          </a:p>
          <a:p>
            <a:pPr lvl="3" eaLnBrk="1" latinLnBrk="0" hangingPunct="1"/>
            <a:r>
              <a:rPr lang="es-ES" dirty="0" smtClean="0"/>
              <a:t>Cuarto nivel</a:t>
            </a:r>
          </a:p>
          <a:p>
            <a:pPr lvl="4" eaLnBrk="1" latinLnBrk="0" hangingPunct="1"/>
            <a:r>
              <a:rPr lang="es-ES" dirty="0" smtClean="0"/>
              <a:t>Quinto nivel</a:t>
            </a:r>
            <a:endParaRPr kumimoji="0" lang="en-US" dirty="0"/>
          </a:p>
        </p:txBody>
      </p:sp>
      <p:sp>
        <p:nvSpPr>
          <p:cNvPr id="6" name="5 Marcador de contenido"/>
          <p:cNvSpPr>
            <a:spLocks noGrp="1"/>
          </p:cNvSpPr>
          <p:nvPr>
            <p:ph sz="quarter" idx="4"/>
          </p:nvPr>
        </p:nvSpPr>
        <p:spPr>
          <a:xfrm>
            <a:off x="4643438" y="2500306"/>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resupuesto 2012">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no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6 Rectángulo redondeado"/>
          <p:cNvSpPr/>
          <p:nvPr userDrawn="1"/>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no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Rectángulo redondeado"/>
          <p:cNvSpPr/>
          <p:nvPr/>
        </p:nvSpPr>
        <p:spPr>
          <a:xfrm>
            <a:off x="428596" y="50004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Marcador de título"/>
          <p:cNvSpPr>
            <a:spLocks noGrp="1"/>
          </p:cNvSpPr>
          <p:nvPr>
            <p:ph type="title"/>
          </p:nvPr>
        </p:nvSpPr>
        <p:spPr>
          <a:xfrm>
            <a:off x="500034" y="571480"/>
            <a:ext cx="8183880" cy="1051560"/>
          </a:xfrm>
          <a:prstGeom prst="rect">
            <a:avLst/>
          </a:prstGeom>
        </p:spPr>
        <p:txBody>
          <a:bodyPr vert="horz" anchor="b">
            <a:normAutofit/>
          </a:bodyPr>
          <a:lstStyle/>
          <a:p>
            <a:r>
              <a:rPr kumimoji="0" lang="es-ES" dirty="0" smtClean="0"/>
              <a:t>Haga clic para modificar el estilo de título del patrón</a:t>
            </a:r>
            <a:endParaRPr kumimoji="0" lang="en-US" dirty="0"/>
          </a:p>
        </p:txBody>
      </p:sp>
      <p:sp>
        <p:nvSpPr>
          <p:cNvPr id="4" name="3 Marcador de texto"/>
          <p:cNvSpPr>
            <a:spLocks noGrp="1"/>
          </p:cNvSpPr>
          <p:nvPr>
            <p:ph type="body" idx="1"/>
          </p:nvPr>
        </p:nvSpPr>
        <p:spPr>
          <a:xfrm>
            <a:off x="500034" y="1785926"/>
            <a:ext cx="8183880" cy="4187952"/>
          </a:xfrm>
          <a:prstGeom prst="rect">
            <a:avLst/>
          </a:prstGeom>
        </p:spPr>
        <p:txBody>
          <a:bodyPr vert="horz" lIns="182880" tIns="91440">
            <a:normAutofit/>
          </a:bodyPr>
          <a:lstStyle/>
          <a:p>
            <a:pPr lvl="0" eaLnBrk="1" latinLnBrk="0" hangingPunct="1"/>
            <a:r>
              <a:rPr kumimoji="0" lang="es-ES" dirty="0" smtClean="0"/>
              <a:t>Haga clic para modificar el estilo de texto del patrón</a:t>
            </a:r>
          </a:p>
          <a:p>
            <a:pPr lvl="1" eaLnBrk="1" latinLnBrk="0" hangingPunct="1"/>
            <a:r>
              <a:rPr kumimoji="0" lang="es-ES" dirty="0" smtClean="0"/>
              <a:t>Segundo nivel</a:t>
            </a:r>
          </a:p>
          <a:p>
            <a:pPr lvl="2" eaLnBrk="1" latinLnBrk="0" hangingPunct="1"/>
            <a:r>
              <a:rPr kumimoji="0" lang="es-ES" dirty="0" smtClean="0"/>
              <a:t>Tercer nivel</a:t>
            </a:r>
          </a:p>
          <a:p>
            <a:pPr lvl="3" eaLnBrk="1" latinLnBrk="0" hangingPunct="1"/>
            <a:r>
              <a:rPr kumimoji="0" lang="es-ES" dirty="0" smtClean="0"/>
              <a:t>Cuarto nivel</a:t>
            </a:r>
          </a:p>
          <a:p>
            <a:pPr lvl="4" eaLnBrk="1" latinLnBrk="0" hangingPunct="1"/>
            <a:r>
              <a:rPr kumimoji="0" lang="es-ES" dirty="0" smtClean="0"/>
              <a:t>Quinto nivel</a:t>
            </a:r>
            <a:endParaRPr kumimoji="0" lang="en-US" dirty="0"/>
          </a:p>
        </p:txBody>
      </p:sp>
      <p:sp>
        <p:nvSpPr>
          <p:cNvPr id="25" name="24 Marcador de fecha"/>
          <p:cNvSpPr>
            <a:spLocks noGrp="1"/>
          </p:cNvSpPr>
          <p:nvPr>
            <p:ph type="dt" sz="half" idx="2"/>
          </p:nvPr>
        </p:nvSpPr>
        <p:spPr>
          <a:xfrm>
            <a:off x="642938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r>
              <a:rPr lang="es-ES" dirty="0" smtClean="0"/>
              <a:t>GERENCIA FINANCIERA</a:t>
            </a:r>
            <a:endParaRPr lang="es-ES" dirty="0"/>
          </a:p>
        </p:txBody>
      </p:sp>
      <p:sp>
        <p:nvSpPr>
          <p:cNvPr id="18" name="17 Marcador de pie de página"/>
          <p:cNvSpPr>
            <a:spLocks noGrp="1"/>
          </p:cNvSpPr>
          <p:nvPr>
            <p:ph type="ftr" sz="quarter" idx="3"/>
          </p:nvPr>
        </p:nvSpPr>
        <p:spPr>
          <a:xfrm>
            <a:off x="438482" y="6111875"/>
            <a:ext cx="3419138"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r>
              <a:rPr lang="es-ES" dirty="0" smtClean="0"/>
              <a:t>ADMINISTRACIÓN NACIONAL DE ELECTRICIDAD</a:t>
            </a:r>
            <a:endParaRPr lang="es-ES" dirty="0"/>
          </a:p>
        </p:txBody>
      </p:sp>
    </p:spTree>
  </p:cSld>
  <p:clrMap bg1="lt1" tx1="dk1" bg2="lt2" tx2="dk2" accent1="accent1" accent2="accent2" accent3="accent3" accent4="accent4" accent5="accent5" accent6="accent6" hlink="hlink" folHlink="folHlink"/>
  <p:sldLayoutIdLst>
    <p:sldLayoutId id="2147483853" r:id="rId1"/>
    <p:sldLayoutId id="2147483996"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iming>
    <p:tnLst>
      <p:par>
        <p:cTn id="1" dur="indefinite" restart="never" nodeType="tmRoot"/>
      </p:par>
    </p:tnLst>
  </p:timing>
  <p:hf sldNum="0" hdr="0"/>
  <p:txStyles>
    <p:titleStyle>
      <a:lvl1pPr algn="l" rtl="0" eaLnBrk="1" latinLnBrk="0" hangingPunct="1">
        <a:spcBef>
          <a:spcPct val="0"/>
        </a:spcBef>
        <a:buNone/>
        <a:defRPr kumimoji="0" sz="3600" b="1" kern="1200">
          <a:solidFill>
            <a:srgbClr val="336699"/>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86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16">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504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pPr/>
              <a:t>‹Nº›</a:t>
            </a:fld>
            <a:endParaRPr lang="en-US" dirty="0"/>
          </a:p>
        </p:txBody>
      </p:sp>
      <p:sp>
        <p:nvSpPr>
          <p:cNvPr id="3" name="2 CuadroTexto"/>
          <p:cNvSpPr txBox="1"/>
          <p:nvPr userDrawn="1"/>
        </p:nvSpPr>
        <p:spPr>
          <a:xfrm>
            <a:off x="6516216" y="-46548"/>
            <a:ext cx="1187624" cy="461665"/>
          </a:xfrm>
          <a:prstGeom prst="rect">
            <a:avLst/>
          </a:prstGeom>
          <a:noFill/>
        </p:spPr>
        <p:txBody>
          <a:bodyPr wrap="square" rtlCol="0">
            <a:spAutoFit/>
          </a:bodyPr>
          <a:lstStyle/>
          <a:p>
            <a:pPr algn="ctr"/>
            <a:r>
              <a:rPr lang="es-PY" sz="2400" b="1" dirty="0" smtClean="0">
                <a:solidFill>
                  <a:schemeClr val="bg1"/>
                </a:solidFill>
                <a:latin typeface="Arial Black" pitchFamily="34" charset="0"/>
              </a:rPr>
              <a:t>ANDE</a:t>
            </a:r>
            <a:endParaRPr lang="es-PY" sz="2800" b="1" dirty="0">
              <a:solidFill>
                <a:schemeClr val="bg1"/>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985" r:id="rId1"/>
    <p:sldLayoutId id="2147484009"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4010" r:id="rId13"/>
    <p:sldLayoutId id="2147484011" r:id="rId14"/>
  </p:sldLayoutIdLst>
  <p:timing>
    <p:tnLst>
      <p:par>
        <p:cTn id="1" dur="indefinite" restart="never" nodeType="tmRoot"/>
      </p:par>
    </p:tnLst>
  </p:timing>
  <p:hf sldNum="0"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Y"/>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292AC-6397-4C45-B159-CAD32913D375}" type="datetimeFigureOut">
              <a:rPr lang="es-PY" smtClean="0"/>
              <a:pPr/>
              <a:t>10/10/2017</a:t>
            </a:fld>
            <a:endParaRPr lang="es-PY"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Y"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1C3BC-5663-4B49-BB8D-5D7AEDEE5B55}" type="slidenum">
              <a:rPr lang="es-PY" smtClean="0"/>
              <a:pPr/>
              <a:t>‹Nº›</a:t>
            </a:fld>
            <a:endParaRPr lang="es-PY" dirty="0"/>
          </a:p>
        </p:txBody>
      </p:sp>
      <p:sp>
        <p:nvSpPr>
          <p:cNvPr id="7" name="6 CuadroTexto"/>
          <p:cNvSpPr txBox="1"/>
          <p:nvPr userDrawn="1"/>
        </p:nvSpPr>
        <p:spPr>
          <a:xfrm>
            <a:off x="-36512" y="6597352"/>
            <a:ext cx="3168352" cy="276999"/>
          </a:xfrm>
          <a:prstGeom prst="rect">
            <a:avLst/>
          </a:prstGeom>
          <a:noFill/>
        </p:spPr>
        <p:txBody>
          <a:bodyPr wrap="square" rtlCol="0">
            <a:spAutoFit/>
          </a:bodyPr>
          <a:lstStyle/>
          <a:p>
            <a:r>
              <a:rPr lang="es-PY" sz="1200" b="1" i="0" dirty="0" smtClean="0">
                <a:solidFill>
                  <a:schemeClr val="tx2">
                    <a:lumMod val="65000"/>
                    <a:lumOff val="35000"/>
                  </a:schemeClr>
                </a:solidFill>
                <a:latin typeface="+mj-lt"/>
              </a:rPr>
              <a:t>GERENCIA FINANCIERA</a:t>
            </a:r>
            <a:endParaRPr lang="es-PY" sz="1200" b="1" i="0" dirty="0">
              <a:solidFill>
                <a:schemeClr val="tx2">
                  <a:lumMod val="65000"/>
                  <a:lumOff val="35000"/>
                </a:schemeClr>
              </a:solidFill>
              <a:latin typeface="+mj-lt"/>
            </a:endParaRPr>
          </a:p>
        </p:txBody>
      </p:sp>
    </p:spTree>
    <p:extLst>
      <p:ext uri="{BB962C8B-B14F-4D97-AF65-F5344CB8AC3E}">
        <p14:creationId xmlns:p14="http://schemas.microsoft.com/office/powerpoint/2010/main" xmlns="" val="270920589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14.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emf"/><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diagramLayout" Target="../diagrams/layout7.xml"/><Relationship Id="rId7" Type="http://schemas.openxmlformats.org/officeDocument/2006/relationships/diagramLayout" Target="../diagrams/layout8.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openxmlformats.org/officeDocument/2006/relationships/diagramData" Target="../diagrams/data8.xml"/><Relationship Id="rId11" Type="http://schemas.microsoft.com/office/2007/relationships/diagramDrawing" Target="../diagrams/drawing8.xml"/><Relationship Id="rId5" Type="http://schemas.openxmlformats.org/officeDocument/2006/relationships/diagramColors" Target="../diagrams/colors7.xml"/><Relationship Id="rId10" Type="http://schemas.microsoft.com/office/2007/relationships/diagramDrawing" Target="../diagrams/drawing7.xml"/><Relationship Id="rId4" Type="http://schemas.openxmlformats.org/officeDocument/2006/relationships/diagramQuickStyle" Target="../diagrams/quickStyle7.xml"/><Relationship Id="rId9" Type="http://schemas.openxmlformats.org/officeDocument/2006/relationships/diagramColors" Target="../diagrams/colors8.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diagramLayout" Target="../diagrams/layout9.xml"/><Relationship Id="rId7" Type="http://schemas.openxmlformats.org/officeDocument/2006/relationships/diagramLayout" Target="../diagrams/layout10.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openxmlformats.org/officeDocument/2006/relationships/diagramData" Target="../diagrams/data10.xml"/><Relationship Id="rId11" Type="http://schemas.microsoft.com/office/2007/relationships/diagramDrawing" Target="../diagrams/drawing10.xml"/><Relationship Id="rId5" Type="http://schemas.openxmlformats.org/officeDocument/2006/relationships/diagramColors" Target="../diagrams/colors9.xml"/><Relationship Id="rId10" Type="http://schemas.microsoft.com/office/2007/relationships/diagramDrawing" Target="../diagrams/drawing9.xml"/><Relationship Id="rId4" Type="http://schemas.openxmlformats.org/officeDocument/2006/relationships/diagramQuickStyle" Target="../diagrams/quickStyle9.xml"/><Relationship Id="rId9" Type="http://schemas.openxmlformats.org/officeDocument/2006/relationships/diagramColors" Target="../diagrams/colors10.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diagramLayout" Target="../diagrams/layout11.xml"/><Relationship Id="rId7" Type="http://schemas.openxmlformats.org/officeDocument/2006/relationships/diagramLayout" Target="../diagrams/layout12.xml"/><Relationship Id="rId2" Type="http://schemas.openxmlformats.org/officeDocument/2006/relationships/diagramData" Target="../diagrams/data11.xml"/><Relationship Id="rId1" Type="http://schemas.openxmlformats.org/officeDocument/2006/relationships/slideLayout" Target="../slideLayouts/slideLayout20.xml"/><Relationship Id="rId6" Type="http://schemas.openxmlformats.org/officeDocument/2006/relationships/diagramData" Target="../diagrams/data12.xml"/><Relationship Id="rId11" Type="http://schemas.microsoft.com/office/2007/relationships/diagramDrawing" Target="../diagrams/drawing12.xml"/><Relationship Id="rId5" Type="http://schemas.openxmlformats.org/officeDocument/2006/relationships/diagramColors" Target="../diagrams/colors11.xml"/><Relationship Id="rId10" Type="http://schemas.microsoft.com/office/2007/relationships/diagramDrawing" Target="../diagrams/drawing11.xml"/><Relationship Id="rId4" Type="http://schemas.openxmlformats.org/officeDocument/2006/relationships/diagramQuickStyle" Target="../diagrams/quickStyle11.xml"/><Relationship Id="rId9" Type="http://schemas.openxmlformats.org/officeDocument/2006/relationships/diagramColors" Target="../diagrams/colors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diagramLayout" Target="../diagrams/layout13.xml"/><Relationship Id="rId7" Type="http://schemas.openxmlformats.org/officeDocument/2006/relationships/diagramLayout" Target="../diagrams/layout14.xml"/><Relationship Id="rId2" Type="http://schemas.openxmlformats.org/officeDocument/2006/relationships/diagramData" Target="../diagrams/data13.xml"/><Relationship Id="rId1" Type="http://schemas.openxmlformats.org/officeDocument/2006/relationships/slideLayout" Target="../slideLayouts/slideLayout20.xml"/><Relationship Id="rId6" Type="http://schemas.openxmlformats.org/officeDocument/2006/relationships/diagramData" Target="../diagrams/data14.xml"/><Relationship Id="rId11" Type="http://schemas.microsoft.com/office/2007/relationships/diagramDrawing" Target="../diagrams/drawing14.xml"/><Relationship Id="rId5" Type="http://schemas.openxmlformats.org/officeDocument/2006/relationships/diagramColors" Target="../diagrams/colors13.xml"/><Relationship Id="rId10" Type="http://schemas.microsoft.com/office/2007/relationships/diagramDrawing" Target="../diagrams/drawing13.xml"/><Relationship Id="rId4" Type="http://schemas.openxmlformats.org/officeDocument/2006/relationships/diagramQuickStyle" Target="../diagrams/quickStyle13.xml"/><Relationship Id="rId9" Type="http://schemas.openxmlformats.org/officeDocument/2006/relationships/diagramColors" Target="../diagrams/colors14.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5466"/>
            <a:ext cx="9144000" cy="68525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5" name="1 Título"/>
          <p:cNvSpPr txBox="1">
            <a:spLocks/>
          </p:cNvSpPr>
          <p:nvPr/>
        </p:nvSpPr>
        <p:spPr>
          <a:xfrm>
            <a:off x="395536" y="2996952"/>
            <a:ext cx="8567936" cy="1008112"/>
          </a:xfrm>
          <a:prstGeom prst="rect">
            <a:avLst/>
          </a:prstGeom>
        </p:spPr>
        <p:txBody>
          <a:bodyPr vert="horz" lIns="45720" rIns="45720" bIns="45720" anchor="b">
            <a:noAutofit/>
          </a:bodyPr>
          <a:lstStyle/>
          <a:p>
            <a:pPr algn="ctr">
              <a:spcBef>
                <a:spcPct val="0"/>
              </a:spcBef>
              <a:defRPr/>
            </a:pPr>
            <a:endParaRPr lang="es-ES" sz="2200" b="1" dirty="0" smtClean="0">
              <a:ln w="635">
                <a:noFill/>
              </a:ln>
              <a:solidFill>
                <a:srgbClr val="006699"/>
              </a:solidFill>
              <a:effectLst>
                <a:outerShdw blurRad="38100" dist="25400" dir="5400000" algn="tl" rotWithShape="0">
                  <a:srgbClr val="000000">
                    <a:alpha val="43000"/>
                  </a:srgbClr>
                </a:outerShdw>
              </a:effectLst>
              <a:latin typeface="Arial Black" pitchFamily="34" charset="0"/>
              <a:ea typeface="+mj-ea"/>
              <a:cs typeface="+mj-cs"/>
            </a:endParaRPr>
          </a:p>
          <a:p>
            <a:pPr algn="ctr">
              <a:spcBef>
                <a:spcPct val="0"/>
              </a:spcBef>
              <a:defRPr/>
            </a:pPr>
            <a:r>
              <a:rPr lang="es-ES" sz="4000" b="1" dirty="0" smtClean="0">
                <a:ln w="635">
                  <a:noFill/>
                </a:ln>
                <a:effectLst>
                  <a:outerShdw blurRad="38100" dist="25400" dir="5400000" algn="tl" rotWithShape="0">
                    <a:srgbClr val="000000">
                      <a:alpha val="43000"/>
                    </a:srgbClr>
                  </a:outerShdw>
                </a:effectLst>
                <a:latin typeface="+mj-lt"/>
                <a:ea typeface="+mj-ea"/>
                <a:cs typeface="+mj-cs"/>
              </a:rPr>
              <a:t>PROYECTO DE PRESUPUESTO </a:t>
            </a:r>
            <a:endParaRPr lang="es-ES" sz="4000" b="1" dirty="0">
              <a:ln w="635">
                <a:noFill/>
              </a:ln>
              <a:effectLst>
                <a:outerShdw blurRad="38100" dist="25400" dir="5400000" algn="tl" rotWithShape="0">
                  <a:srgbClr val="000000">
                    <a:alpha val="43000"/>
                  </a:srgbClr>
                </a:outerShdw>
              </a:effectLst>
              <a:latin typeface="+mj-lt"/>
              <a:ea typeface="+mj-ea"/>
              <a:cs typeface="+mj-cs"/>
            </a:endParaRPr>
          </a:p>
          <a:p>
            <a:pPr algn="ctr">
              <a:spcBef>
                <a:spcPct val="0"/>
              </a:spcBef>
              <a:defRPr/>
            </a:pPr>
            <a:r>
              <a:rPr lang="es-ES" sz="4000" b="1" dirty="0">
                <a:ln w="635">
                  <a:noFill/>
                </a:ln>
                <a:effectLst>
                  <a:outerShdw blurRad="38100" dist="25400" dir="5400000" algn="tl" rotWithShape="0">
                    <a:srgbClr val="000000">
                      <a:alpha val="43000"/>
                    </a:srgbClr>
                  </a:outerShdw>
                </a:effectLst>
                <a:latin typeface="+mj-lt"/>
                <a:ea typeface="+mj-ea"/>
                <a:cs typeface="+mj-cs"/>
              </a:rPr>
              <a:t>EJERCICIO FISCAL </a:t>
            </a:r>
            <a:r>
              <a:rPr lang="es-ES" sz="4000" b="1" dirty="0" smtClean="0">
                <a:ln w="635">
                  <a:noFill/>
                </a:ln>
                <a:effectLst>
                  <a:outerShdw blurRad="38100" dist="25400" dir="5400000" algn="tl" rotWithShape="0">
                    <a:srgbClr val="000000">
                      <a:alpha val="43000"/>
                    </a:srgbClr>
                  </a:outerShdw>
                </a:effectLst>
                <a:latin typeface="+mj-lt"/>
                <a:ea typeface="+mj-ea"/>
                <a:cs typeface="+mj-cs"/>
              </a:rPr>
              <a:t>2018</a:t>
            </a:r>
            <a:endParaRPr lang="es-PY" sz="4000" b="1" dirty="0">
              <a:ln w="635">
                <a:noFill/>
              </a:ln>
              <a:effectLst>
                <a:outerShdw blurRad="38100" dist="25400" dir="5400000" algn="tl" rotWithShape="0">
                  <a:srgbClr val="000000">
                    <a:alpha val="43000"/>
                  </a:srgbClr>
                </a:outerShdw>
              </a:effectLst>
              <a:latin typeface="+mj-lt"/>
              <a:ea typeface="+mj-ea"/>
              <a:cs typeface="+mj-cs"/>
            </a:endParaRPr>
          </a:p>
        </p:txBody>
      </p:sp>
      <p:pic>
        <p:nvPicPr>
          <p:cNvPr id="37" name="Picture 37" descr="titulo"/>
          <p:cNvPicPr>
            <a:picLocks noChangeAspect="1" noChangeArrowheads="1"/>
          </p:cNvPicPr>
          <p:nvPr/>
        </p:nvPicPr>
        <p:blipFill>
          <a:blip r:embed="rId2" cstate="print"/>
          <a:srcRect l="48218" r="33571" b="44357"/>
          <a:stretch>
            <a:fillRect/>
          </a:stretch>
        </p:blipFill>
        <p:spPr bwMode="auto">
          <a:xfrm>
            <a:off x="3619868" y="367090"/>
            <a:ext cx="1456188" cy="894087"/>
          </a:xfrm>
          <a:prstGeom prst="rect">
            <a:avLst/>
          </a:prstGeom>
          <a:noFill/>
          <a:ln>
            <a:noFill/>
          </a:ln>
        </p:spPr>
      </p:pic>
      <p:sp>
        <p:nvSpPr>
          <p:cNvPr id="61" name="Freeform 7"/>
          <p:cNvSpPr>
            <a:spLocks/>
          </p:cNvSpPr>
          <p:nvPr/>
        </p:nvSpPr>
        <p:spPr bwMode="auto">
          <a:xfrm>
            <a:off x="33448" y="4077072"/>
            <a:ext cx="4284000" cy="324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74" b="37466"/>
          <a:stretch/>
        </p:blipFill>
        <p:spPr bwMode="auto">
          <a:xfrm>
            <a:off x="33447" y="5084595"/>
            <a:ext cx="9072000" cy="1793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4" name="1 Título"/>
          <p:cNvSpPr txBox="1">
            <a:spLocks/>
          </p:cNvSpPr>
          <p:nvPr/>
        </p:nvSpPr>
        <p:spPr>
          <a:xfrm>
            <a:off x="33449" y="1196752"/>
            <a:ext cx="9110552" cy="576064"/>
          </a:xfrm>
          <a:prstGeom prst="rect">
            <a:avLst/>
          </a:prstGeom>
        </p:spPr>
        <p:txBody>
          <a:bodyPr vert="horz" anchor="ctr">
            <a:normAutofit/>
          </a:bodyPr>
          <a:lstStyle/>
          <a:p>
            <a:pPr algn="ctr">
              <a:spcBef>
                <a:spcPct val="0"/>
              </a:spcBef>
              <a:defRPr/>
            </a:pPr>
            <a:r>
              <a:rPr lang="es-ES" sz="1400" dirty="0" smtClean="0">
                <a:ln w="6350">
                  <a:solidFill>
                    <a:schemeClr val="accent1">
                      <a:shade val="43000"/>
                    </a:schemeClr>
                  </a:solidFill>
                </a:ln>
                <a:solidFill>
                  <a:sysClr val="windowText" lastClr="000000"/>
                </a:solidFill>
                <a:latin typeface="+mj-lt"/>
                <a:ea typeface="+mj-ea"/>
                <a:cs typeface="+mj-cs"/>
              </a:rPr>
              <a:t>ADMINISTRACION NACIONAL DE ELECTRICIDAD</a:t>
            </a:r>
            <a:endParaRPr lang="es-ES" sz="1400" dirty="0">
              <a:ln w="6350">
                <a:solidFill>
                  <a:schemeClr val="accent1">
                    <a:shade val="43000"/>
                  </a:schemeClr>
                </a:solidFill>
              </a:ln>
              <a:solidFill>
                <a:sysClr val="windowText" lastClr="000000"/>
              </a:solidFill>
              <a:latin typeface="+mj-lt"/>
              <a:ea typeface="+mj-ea"/>
              <a:cs typeface="+mj-cs"/>
            </a:endParaRPr>
          </a:p>
        </p:txBody>
      </p:sp>
    </p:spTree>
    <p:extLst>
      <p:ext uri="{BB962C8B-B14F-4D97-AF65-F5344CB8AC3E}">
        <p14:creationId xmlns:p14="http://schemas.microsoft.com/office/powerpoint/2010/main" xmlns="" val="2047127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601524"/>
            <a:ext cx="9143999" cy="1046440"/>
          </a:xfrm>
          <a:prstGeom prst="rect">
            <a:avLst/>
          </a:prstGeom>
        </p:spPr>
        <p:txBody>
          <a:bodyPr wrap="square">
            <a:spAutoFit/>
          </a:bodyPr>
          <a:lstStyle/>
          <a:p>
            <a:pPr lvl="0"/>
            <a:r>
              <a:rPr lang="es-MX"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MX" sz="3000" b="1" dirty="0" smtClean="0">
                <a:ln w="635">
                  <a:noFill/>
                </a:ln>
                <a:effectLst>
                  <a:outerShdw blurRad="38100" dist="25400" dir="5400000" algn="tl" rotWithShape="0">
                    <a:srgbClr val="000000">
                      <a:alpha val="43000"/>
                    </a:srgbClr>
                  </a:outerShdw>
                </a:effectLst>
                <a:latin typeface="+mj-lt"/>
                <a:ea typeface="+mj-ea"/>
                <a:cs typeface="+mj-cs"/>
              </a:rPr>
              <a:t>ADENDA  - GRUPO 200  </a:t>
            </a:r>
            <a:r>
              <a:rPr lang="es-MX" sz="2100" b="1" dirty="0">
                <a:solidFill>
                  <a:srgbClr val="006699"/>
                </a:solidFill>
                <a:latin typeface="+mj-lt"/>
              </a:rPr>
              <a:t>(</a:t>
            </a:r>
            <a:r>
              <a:rPr lang="es-ES" sz="2100" b="1" dirty="0" smtClean="0">
                <a:solidFill>
                  <a:srgbClr val="006699"/>
                </a:solidFill>
                <a:latin typeface="+mj-lt"/>
              </a:rPr>
              <a:t>₲ </a:t>
            </a:r>
            <a:r>
              <a:rPr lang="es-ES" sz="2100" b="1" dirty="0">
                <a:solidFill>
                  <a:srgbClr val="006699"/>
                </a:solidFill>
                <a:latin typeface="+mj-lt"/>
              </a:rPr>
              <a:t>21.198 </a:t>
            </a:r>
            <a:r>
              <a:rPr lang="es-ES" sz="2100" b="1" dirty="0" smtClean="0">
                <a:solidFill>
                  <a:srgbClr val="006699"/>
                </a:solidFill>
                <a:latin typeface="+mj-lt"/>
              </a:rPr>
              <a:t>millones)</a:t>
            </a:r>
            <a:endParaRPr lang="es-ES" sz="2100" b="1" dirty="0">
              <a:solidFill>
                <a:srgbClr val="006699"/>
              </a:solidFill>
              <a:latin typeface="+mj-lt"/>
            </a:endParaRPr>
          </a:p>
          <a:p>
            <a:endParaRPr lang="es-PY" sz="3000" b="1" dirty="0">
              <a:ln w="635">
                <a:noFill/>
              </a:ln>
              <a:effectLst>
                <a:outerShdw blurRad="38100" dist="25400" dir="5400000" algn="tl" rotWithShape="0">
                  <a:srgbClr val="000000">
                    <a:alpha val="43000"/>
                  </a:srgbClr>
                </a:outerShdw>
              </a:effectLst>
              <a:latin typeface="+mj-lt"/>
              <a:ea typeface="+mj-ea"/>
              <a:cs typeface="+mj-cs"/>
            </a:endParaRPr>
          </a:p>
        </p:txBody>
      </p:sp>
      <p:graphicFrame>
        <p:nvGraphicFramePr>
          <p:cNvPr id="4" name="3 Tabla"/>
          <p:cNvGraphicFramePr>
            <a:graphicFrameLocks noGrp="1"/>
          </p:cNvGraphicFramePr>
          <p:nvPr>
            <p:extLst>
              <p:ext uri="{D42A27DB-BD31-4B8C-83A1-F6EECF244321}">
                <p14:modId xmlns:p14="http://schemas.microsoft.com/office/powerpoint/2010/main" xmlns="" val="2270165921"/>
              </p:ext>
            </p:extLst>
          </p:nvPr>
        </p:nvGraphicFramePr>
        <p:xfrm>
          <a:off x="366571" y="1916832"/>
          <a:ext cx="8122825" cy="3816685"/>
        </p:xfrm>
        <a:graphic>
          <a:graphicData uri="http://schemas.openxmlformats.org/drawingml/2006/table">
            <a:tbl>
              <a:tblPr firstRow="1" bandRow="1">
                <a:tableStyleId>{5C22544A-7EE6-4342-B048-85BDC9FD1C3A}</a:tableStyleId>
              </a:tblPr>
              <a:tblGrid>
                <a:gridCol w="8122825"/>
              </a:tblGrid>
              <a:tr h="2016224">
                <a:tc>
                  <a:txBody>
                    <a:bodyPr/>
                    <a:lstStyle/>
                    <a:p>
                      <a:pPr marL="457200" lvl="0" indent="-457200" algn="just" rtl="0" eaLnBrk="1" latinLnBrk="0" hangingPunct="1">
                        <a:buClr>
                          <a:srgbClr val="336699"/>
                        </a:buClr>
                        <a:buSzPct val="150000"/>
                        <a:buFont typeface="+mj-lt"/>
                        <a:buAutoNum type="arabicPeriod"/>
                      </a:pPr>
                      <a:r>
                        <a:rPr kumimoji="0" lang="es-ES" sz="1800" b="0" kern="1200" dirty="0" smtClean="0">
                          <a:solidFill>
                            <a:schemeClr val="dk1"/>
                          </a:solidFill>
                          <a:latin typeface="+mj-lt"/>
                          <a:ea typeface="+mn-ea"/>
                          <a:cs typeface="+mn-cs"/>
                        </a:rPr>
                        <a:t>Llamado para la “Contratación de Servicio de Atención de Reclamos por falta de Energía Eléctrica en Baja Tensión y Alumbrado Público en localidades distantes y/o de difícil acceso”.</a:t>
                      </a:r>
                    </a:p>
                    <a:p>
                      <a:pPr marL="742950" marR="0" lvl="1" indent="-285750" algn="just" defTabSz="914400" rtl="0" eaLnBrk="1" fontAlgn="auto" latinLnBrk="0" hangingPunct="1">
                        <a:lnSpc>
                          <a:spcPct val="100000"/>
                        </a:lnSpc>
                        <a:spcBef>
                          <a:spcPts val="0"/>
                        </a:spcBef>
                        <a:spcAft>
                          <a:spcPts val="0"/>
                        </a:spcAft>
                        <a:buClr>
                          <a:srgbClr val="002060"/>
                        </a:buClr>
                        <a:buSzPct val="110000"/>
                        <a:buFont typeface="Courier New" pitchFamily="49" charset="0"/>
                        <a:buChar char="o"/>
                        <a:tabLst/>
                        <a:defRPr/>
                      </a:pPr>
                      <a:r>
                        <a:rPr kumimoji="0" lang="es-ES" sz="1800" b="0" kern="1200" dirty="0" smtClean="0">
                          <a:solidFill>
                            <a:schemeClr val="dk1"/>
                          </a:solidFill>
                          <a:latin typeface="+mj-lt"/>
                          <a:ea typeface="+mn-ea"/>
                          <a:cs typeface="+mn-cs"/>
                        </a:rPr>
                        <a:t>Será realizada por contratistas de las zonas afectadas. </a:t>
                      </a:r>
                    </a:p>
                    <a:p>
                      <a:pPr marL="457200" marR="0" lvl="1" indent="0" algn="just" defTabSz="914400" rtl="0" eaLnBrk="1" fontAlgn="auto" latinLnBrk="0" hangingPunct="1">
                        <a:lnSpc>
                          <a:spcPct val="100000"/>
                        </a:lnSpc>
                        <a:spcBef>
                          <a:spcPts val="0"/>
                        </a:spcBef>
                        <a:spcAft>
                          <a:spcPts val="0"/>
                        </a:spcAft>
                        <a:buClr>
                          <a:srgbClr val="002060"/>
                        </a:buClr>
                        <a:buSzPct val="110000"/>
                        <a:buFont typeface="Courier New" pitchFamily="49" charset="0"/>
                        <a:buNone/>
                        <a:tabLst/>
                        <a:defRPr/>
                      </a:pPr>
                      <a:endParaRPr kumimoji="0" lang="es-ES" sz="800" b="0" kern="1200" dirty="0" smtClean="0">
                        <a:solidFill>
                          <a:schemeClr val="dk1"/>
                        </a:solidFill>
                        <a:latin typeface="+mj-lt"/>
                        <a:ea typeface="+mn-ea"/>
                        <a:cs typeface="+mn-cs"/>
                      </a:endParaRPr>
                    </a:p>
                    <a:p>
                      <a:pPr marL="742950" marR="0" lvl="1" indent="-285750" algn="just" defTabSz="914400" rtl="0" eaLnBrk="1" fontAlgn="auto" latinLnBrk="0" hangingPunct="1">
                        <a:lnSpc>
                          <a:spcPct val="100000"/>
                        </a:lnSpc>
                        <a:spcBef>
                          <a:spcPts val="0"/>
                        </a:spcBef>
                        <a:spcAft>
                          <a:spcPts val="0"/>
                        </a:spcAft>
                        <a:buClr>
                          <a:srgbClr val="002060"/>
                        </a:buClr>
                        <a:buSzPct val="110000"/>
                        <a:buFont typeface="Courier New" pitchFamily="49" charset="0"/>
                        <a:buChar char="o"/>
                        <a:tabLst/>
                        <a:defRPr/>
                      </a:pPr>
                      <a:r>
                        <a:rPr kumimoji="0" lang="es-ES" sz="1800" b="0" kern="1200" dirty="0" smtClean="0">
                          <a:solidFill>
                            <a:schemeClr val="dk1"/>
                          </a:solidFill>
                          <a:latin typeface="+mj-lt"/>
                          <a:ea typeface="+mn-ea"/>
                          <a:cs typeface="+mn-cs"/>
                        </a:rPr>
                        <a:t>Serán atendidos 395 localidades del interior del país que se encuentran muy distantes del centro de atención de reclamos de la ANDE.</a:t>
                      </a:r>
                    </a:p>
                    <a:p>
                      <a:pPr marL="457200" lvl="0" indent="-457200" algn="just" rtl="0" eaLnBrk="1" latinLnBrk="0" hangingPunct="1">
                        <a:buFont typeface="+mj-lt"/>
                        <a:buAutoNum type="arabicPeriod"/>
                      </a:pPr>
                      <a:endParaRPr kumimoji="0" lang="es-ES" sz="800" b="0" kern="1200" dirty="0" smtClean="0">
                        <a:solidFill>
                          <a:schemeClr val="dk1"/>
                        </a:solidFill>
                        <a:latin typeface="+mj-lt"/>
                        <a:ea typeface="+mn-ea"/>
                        <a:cs typeface="+mn-cs"/>
                      </a:endParaRP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1800461">
                <a:tc>
                  <a:txBody>
                    <a:bodyPr/>
                    <a:lstStyle/>
                    <a:p>
                      <a:pPr marL="457200" marR="0" lvl="0" indent="-457200" algn="just" defTabSz="914400" rtl="0" eaLnBrk="1" fontAlgn="auto" latinLnBrk="0" hangingPunct="1">
                        <a:lnSpc>
                          <a:spcPct val="100000"/>
                        </a:lnSpc>
                        <a:spcBef>
                          <a:spcPts val="0"/>
                        </a:spcBef>
                        <a:spcAft>
                          <a:spcPts val="0"/>
                        </a:spcAft>
                        <a:buClr>
                          <a:srgbClr val="336699"/>
                        </a:buClr>
                        <a:buSzPct val="150000"/>
                        <a:buFont typeface="+mj-lt"/>
                        <a:buAutoNum type="arabicPeriod" startAt="2"/>
                        <a:tabLst/>
                        <a:defRPr/>
                      </a:pPr>
                      <a:r>
                        <a:rPr kumimoji="0" lang="es-ES" sz="1800" b="0" kern="1200" dirty="0" smtClean="0">
                          <a:solidFill>
                            <a:schemeClr val="dk1"/>
                          </a:solidFill>
                          <a:latin typeface="+mj-lt"/>
                          <a:ea typeface="+mn-ea"/>
                          <a:cs typeface="+mn-cs"/>
                        </a:rPr>
                        <a:t>Atención del “Servicio de Podas de Árboles sobre redes energizadas de distribución”, el cual resulta insuficiente teniendo en cuenta que el contacto de las ramas de árboles con las líneas energizadas de la ANDE es el motivo principal de los fuera de servicio en el suministro de energía eléctrica y se requiere intensificar este tipo de trabajos. </a:t>
                      </a: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1 Rectángulo"/>
          <p:cNvSpPr/>
          <p:nvPr/>
        </p:nvSpPr>
        <p:spPr>
          <a:xfrm>
            <a:off x="251520" y="1155522"/>
            <a:ext cx="8352928" cy="430887"/>
          </a:xfrm>
          <a:prstGeom prst="rect">
            <a:avLst/>
          </a:prstGeom>
        </p:spPr>
        <p:txBody>
          <a:bodyPr wrap="square">
            <a:spAutoFit/>
          </a:bodyPr>
          <a:lstStyle/>
          <a:p>
            <a:r>
              <a:rPr lang="es-ES" sz="2200" dirty="0">
                <a:solidFill>
                  <a:schemeClr val="dk1"/>
                </a:solidFill>
                <a:latin typeface="+mj-lt"/>
              </a:rPr>
              <a:t>Monto adicional </a:t>
            </a:r>
            <a:r>
              <a:rPr lang="es-ES" sz="2200" dirty="0" smtClean="0">
                <a:solidFill>
                  <a:schemeClr val="dk1"/>
                </a:solidFill>
                <a:latin typeface="+mj-lt"/>
              </a:rPr>
              <a:t>será destinado para dar cobertura a:</a:t>
            </a:r>
            <a:endParaRPr lang="es-ES" sz="2200" dirty="0">
              <a:solidFill>
                <a:schemeClr val="dk1"/>
              </a:solidFill>
              <a:latin typeface="+mj-lt"/>
            </a:endParaRPr>
          </a:p>
        </p:txBody>
      </p:sp>
    </p:spTree>
    <p:extLst>
      <p:ext uri="{BB962C8B-B14F-4D97-AF65-F5344CB8AC3E}">
        <p14:creationId xmlns:p14="http://schemas.microsoft.com/office/powerpoint/2010/main" xmlns="" val="22779381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E1BBEC43-AC64-4E63-91F2-C5936AFE8E50}"/>
              </a:ext>
            </a:extLst>
          </p:cNvPr>
          <p:cNvPicPr>
            <a:picLocks noChangeAspect="1"/>
          </p:cNvPicPr>
          <p:nvPr/>
        </p:nvPicPr>
        <p:blipFill>
          <a:blip r:embed="rId2"/>
          <a:stretch>
            <a:fillRect/>
          </a:stretch>
        </p:blipFill>
        <p:spPr>
          <a:xfrm>
            <a:off x="179512" y="908720"/>
            <a:ext cx="8964488" cy="3816424"/>
          </a:xfrm>
          <a:prstGeom prst="rect">
            <a:avLst/>
          </a:prstGeom>
        </p:spPr>
      </p:pic>
    </p:spTree>
    <p:extLst>
      <p:ext uri="{BB962C8B-B14F-4D97-AF65-F5344CB8AC3E}">
        <p14:creationId xmlns:p14="http://schemas.microsoft.com/office/powerpoint/2010/main" xmlns="" val="33505990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 xmlns:a16="http://schemas.microsoft.com/office/drawing/2014/main" id="{892EFB29-4F77-4C7F-A9F9-14D80FA6EA68}"/>
              </a:ext>
            </a:extLst>
          </p:cNvPr>
          <p:cNvSpPr txBox="1">
            <a:spLocks noChangeArrowheads="1"/>
          </p:cNvSpPr>
          <p:nvPr/>
        </p:nvSpPr>
        <p:spPr bwMode="auto">
          <a:xfrm>
            <a:off x="27493" y="6237312"/>
            <a:ext cx="8650112" cy="432048"/>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0">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PY" b="1" dirty="0"/>
              <a:t>Construcción e Interconexión de la Subestación </a:t>
            </a:r>
            <a:r>
              <a:rPr lang="es-PY" sz="1600" b="1" dirty="0"/>
              <a:t>en 220 kV </a:t>
            </a:r>
            <a:r>
              <a:rPr lang="es-PY" sz="1600" b="1" dirty="0" smtClean="0">
                <a:solidFill>
                  <a:srgbClr val="C00000"/>
                </a:solidFill>
              </a:rPr>
              <a:t>VILLA AURELIA </a:t>
            </a:r>
            <a:r>
              <a:rPr lang="es-PY" b="1" dirty="0" smtClean="0"/>
              <a:t>- BONOS II</a:t>
            </a:r>
            <a:endParaRPr lang="es-ES" b="1" dirty="0"/>
          </a:p>
        </p:txBody>
      </p:sp>
      <p:graphicFrame>
        <p:nvGraphicFramePr>
          <p:cNvPr id="7" name="2 Tabla">
            <a:extLst>
              <a:ext uri="{FF2B5EF4-FFF2-40B4-BE49-F238E27FC236}">
                <a16:creationId xmlns:a16="http://schemas.microsoft.com/office/drawing/2014/main" xmlns="" id="{DDB7A5BE-B95D-407E-9C11-E22435B365F1}"/>
              </a:ext>
            </a:extLst>
          </p:cNvPr>
          <p:cNvGraphicFramePr>
            <a:graphicFrameLocks noGrp="1"/>
          </p:cNvGraphicFramePr>
          <p:nvPr>
            <p:extLst>
              <p:ext uri="{D42A27DB-BD31-4B8C-83A1-F6EECF244321}">
                <p14:modId xmlns:p14="http://schemas.microsoft.com/office/powerpoint/2010/main" xmlns="" val="3008972666"/>
              </p:ext>
            </p:extLst>
          </p:nvPr>
        </p:nvGraphicFramePr>
        <p:xfrm>
          <a:off x="179512" y="332656"/>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rtl="0" eaLnBrk="1" fontAlgn="ctr" latinLnBrk="0" hangingPunct="1"/>
                      <a:r>
                        <a:rPr kumimoji="0" lang="es-ES" sz="1400" b="0" kern="1200" dirty="0">
                          <a:solidFill>
                            <a:schemeClr val="dk1"/>
                          </a:solidFill>
                          <a:effectLst/>
                          <a:latin typeface="Arial Black" panose="020B0A04020102020204" pitchFamily="34" charset="0"/>
                          <a:ea typeface="+mn-ea"/>
                          <a:cs typeface="+mn-cs"/>
                        </a:rPr>
                        <a:t>PROYECTO DE CONSTRUCCIÓN E INTERCONEXIÓN DE LA SUBESTACIÓN VILLA AURELIA EN 220 </a:t>
                      </a:r>
                      <a:r>
                        <a:rPr kumimoji="0" lang="es-ES" sz="1400" b="0" kern="1200" dirty="0" smtClean="0">
                          <a:solidFill>
                            <a:schemeClr val="dk1"/>
                          </a:solidFill>
                          <a:effectLst/>
                          <a:latin typeface="Arial Black" panose="020B0A04020102020204" pitchFamily="34" charset="0"/>
                          <a:ea typeface="+mn-ea"/>
                          <a:cs typeface="+mn-cs"/>
                        </a:rPr>
                        <a:t>kV</a:t>
                      </a:r>
                      <a:endParaRPr kumimoji="0" lang="es-PY" sz="1400" b="0" kern="1200" dirty="0">
                        <a:solidFill>
                          <a:schemeClr val="dk1"/>
                        </a:solidFill>
                        <a:effectLst/>
                        <a:latin typeface="Arial Black" panose="020B0A040201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026"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262976"/>
            <a:ext cx="8316000" cy="49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043514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29" y="1412776"/>
            <a:ext cx="9083675" cy="453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 Box 12">
            <a:extLst>
              <a:ext uri="{FF2B5EF4-FFF2-40B4-BE49-F238E27FC236}">
                <a16:creationId xmlns:a16="http://schemas.microsoft.com/office/drawing/2014/main" xmlns="" id="{836A6D0D-4DC0-44E6-842A-68EDCE4750C2}"/>
              </a:ext>
            </a:extLst>
          </p:cNvPr>
          <p:cNvSpPr txBox="1">
            <a:spLocks noChangeArrowheads="1"/>
          </p:cNvSpPr>
          <p:nvPr/>
        </p:nvSpPr>
        <p:spPr bwMode="auto">
          <a:xfrm>
            <a:off x="179512" y="5373216"/>
            <a:ext cx="3456384" cy="1097905"/>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just"/>
            <a:r>
              <a:rPr lang="es-PY" dirty="0"/>
              <a:t>Construcción de la Subestación en 220/66/23 </a:t>
            </a:r>
            <a:r>
              <a:rPr lang="es-PY" dirty="0" smtClean="0"/>
              <a:t> </a:t>
            </a:r>
            <a:r>
              <a:rPr lang="es-PY" sz="1600" dirty="0" smtClean="0">
                <a:solidFill>
                  <a:srgbClr val="C00000"/>
                </a:solidFill>
              </a:rPr>
              <a:t>BARRIO MOLINO </a:t>
            </a:r>
            <a:r>
              <a:rPr lang="es-PY" dirty="0" smtClean="0"/>
              <a:t>- BONOS </a:t>
            </a:r>
            <a:r>
              <a:rPr lang="es-PY" dirty="0"/>
              <a:t>II</a:t>
            </a:r>
            <a:endParaRPr lang="es-ES" dirty="0"/>
          </a:p>
        </p:txBody>
      </p:sp>
      <p:sp>
        <p:nvSpPr>
          <p:cNvPr id="16" name="Text Box 12">
            <a:extLst>
              <a:ext uri="{FF2B5EF4-FFF2-40B4-BE49-F238E27FC236}">
                <a16:creationId xmlns:a16="http://schemas.microsoft.com/office/drawing/2014/main" xmlns="" id="{3BD38CA2-A5A0-4341-9127-BDA1CA268045}"/>
              </a:ext>
            </a:extLst>
          </p:cNvPr>
          <p:cNvSpPr txBox="1">
            <a:spLocks noChangeArrowheads="1"/>
          </p:cNvSpPr>
          <p:nvPr/>
        </p:nvSpPr>
        <p:spPr bwMode="auto">
          <a:xfrm>
            <a:off x="3943920" y="5517232"/>
            <a:ext cx="4804543" cy="1097905"/>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just">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PY" dirty="0"/>
              <a:t>Construcción de la Línea de Transmisión de 220 kV entre las Subestaciones </a:t>
            </a:r>
            <a:r>
              <a:rPr lang="es-PY" sz="1600" dirty="0" smtClean="0">
                <a:solidFill>
                  <a:srgbClr val="C00000"/>
                </a:solidFill>
              </a:rPr>
              <a:t>PUERTO BOTÁNICO Y BARRIO MOLINO </a:t>
            </a:r>
            <a:r>
              <a:rPr lang="es-PY" dirty="0"/>
              <a:t>- </a:t>
            </a:r>
            <a:r>
              <a:rPr lang="es-PY" dirty="0" smtClean="0"/>
              <a:t>BONOS </a:t>
            </a:r>
            <a:r>
              <a:rPr lang="es-PY" dirty="0"/>
              <a:t>II</a:t>
            </a:r>
            <a:endParaRPr lang="es-ES" dirty="0"/>
          </a:p>
        </p:txBody>
      </p:sp>
      <p:graphicFrame>
        <p:nvGraphicFramePr>
          <p:cNvPr id="7" name="2 Tabla">
            <a:extLst>
              <a:ext uri="{FF2B5EF4-FFF2-40B4-BE49-F238E27FC236}">
                <a16:creationId xmlns:a16="http://schemas.microsoft.com/office/drawing/2014/main" xmlns="" id="{CDEF682F-CF4A-444A-90CD-1EEF8DDA8549}"/>
              </a:ext>
            </a:extLst>
          </p:cNvPr>
          <p:cNvGraphicFramePr>
            <a:graphicFrameLocks noGrp="1"/>
          </p:cNvGraphicFramePr>
          <p:nvPr>
            <p:extLst>
              <p:ext uri="{D42A27DB-BD31-4B8C-83A1-F6EECF244321}">
                <p14:modId xmlns:p14="http://schemas.microsoft.com/office/powerpoint/2010/main" xmlns="" val="4149995561"/>
              </p:ext>
            </p:extLst>
          </p:nvPr>
        </p:nvGraphicFramePr>
        <p:xfrm>
          <a:off x="179512" y="332656"/>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ES" sz="1400" b="0" kern="1200" dirty="0">
                          <a:solidFill>
                            <a:schemeClr val="dk1"/>
                          </a:solidFill>
                          <a:effectLst/>
                          <a:latin typeface="Arial Black" panose="020B0A04020102020204" pitchFamily="34" charset="0"/>
                          <a:ea typeface="+mn-ea"/>
                          <a:cs typeface="+mn-cs"/>
                        </a:rPr>
                        <a:t>CONSTRUCCIÓN DE LA SUB ESTACIÓN BARRIO MOLINO Y DE LA LT 220 </a:t>
                      </a:r>
                      <a:r>
                        <a:rPr lang="es-ES" sz="1400" b="0" kern="1200" dirty="0" smtClean="0">
                          <a:solidFill>
                            <a:schemeClr val="dk1"/>
                          </a:solidFill>
                          <a:effectLst/>
                          <a:latin typeface="Arial Black" panose="020B0A04020102020204" pitchFamily="34" charset="0"/>
                          <a:ea typeface="+mn-ea"/>
                          <a:cs typeface="+mn-cs"/>
                        </a:rPr>
                        <a:t>kV </a:t>
                      </a:r>
                      <a:r>
                        <a:rPr lang="es-ES" sz="1400" b="0" kern="1200" dirty="0">
                          <a:solidFill>
                            <a:schemeClr val="dk1"/>
                          </a:solidFill>
                          <a:effectLst/>
                          <a:latin typeface="Arial Black" panose="020B0A04020102020204" pitchFamily="34" charset="0"/>
                          <a:ea typeface="+mn-ea"/>
                          <a:cs typeface="+mn-cs"/>
                        </a:rPr>
                        <a:t>PUERTO BOTÁNICO - BARRIO MOLINO</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358851232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8148" y="692696"/>
            <a:ext cx="8316000" cy="56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643726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480" y="980728"/>
            <a:ext cx="8763000" cy="5265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1903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61036" y="1273034"/>
            <a:ext cx="5494337" cy="4579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958" y="1264686"/>
            <a:ext cx="3763963" cy="4521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 Box 12">
            <a:extLst>
              <a:ext uri="{FF2B5EF4-FFF2-40B4-BE49-F238E27FC236}">
                <a16:creationId xmlns:a16="http://schemas.microsoft.com/office/drawing/2014/main" xmlns="" id="{AD17E2C8-9B4C-4AB9-825C-10730566DB41}"/>
              </a:ext>
            </a:extLst>
          </p:cNvPr>
          <p:cNvSpPr txBox="1">
            <a:spLocks noChangeArrowheads="1"/>
          </p:cNvSpPr>
          <p:nvPr/>
        </p:nvSpPr>
        <p:spPr bwMode="auto">
          <a:xfrm>
            <a:off x="3853482" y="5821767"/>
            <a:ext cx="4896543" cy="864096"/>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just"/>
            <a:r>
              <a:rPr lang="es-PY" dirty="0"/>
              <a:t>Construcción de la línea de transmisión 2 x 220 kV </a:t>
            </a:r>
            <a:r>
              <a:rPr lang="es-PY" dirty="0" smtClean="0">
                <a:solidFill>
                  <a:srgbClr val="C00000"/>
                </a:solidFill>
              </a:rPr>
              <a:t>ACARAY - PTE. FRANCO </a:t>
            </a:r>
            <a:r>
              <a:rPr lang="es-PY" dirty="0"/>
              <a:t>- </a:t>
            </a:r>
            <a:r>
              <a:rPr lang="es-PY" dirty="0" smtClean="0"/>
              <a:t>BONOS </a:t>
            </a:r>
            <a:r>
              <a:rPr lang="es-PY" dirty="0"/>
              <a:t>II</a:t>
            </a:r>
            <a:endParaRPr lang="es-ES" dirty="0"/>
          </a:p>
        </p:txBody>
      </p:sp>
      <p:sp>
        <p:nvSpPr>
          <p:cNvPr id="5" name="Text Box 12">
            <a:extLst>
              <a:ext uri="{FF2B5EF4-FFF2-40B4-BE49-F238E27FC236}">
                <a16:creationId xmlns:a16="http://schemas.microsoft.com/office/drawing/2014/main" xmlns="" id="{46177095-C8CC-47D1-8E92-97454AC2E490}"/>
              </a:ext>
            </a:extLst>
          </p:cNvPr>
          <p:cNvSpPr txBox="1">
            <a:spLocks noChangeArrowheads="1"/>
          </p:cNvSpPr>
          <p:nvPr/>
        </p:nvSpPr>
        <p:spPr bwMode="auto">
          <a:xfrm>
            <a:off x="185519" y="5622672"/>
            <a:ext cx="3168352" cy="1095367"/>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just"/>
            <a:r>
              <a:rPr lang="es-MX" dirty="0"/>
              <a:t>Ampliación de la Subestación </a:t>
            </a:r>
            <a:r>
              <a:rPr lang="es-MX" sz="1600" dirty="0" smtClean="0">
                <a:solidFill>
                  <a:srgbClr val="C00000"/>
                </a:solidFill>
              </a:rPr>
              <a:t>ACARAY Y PTE. FRANCO </a:t>
            </a:r>
            <a:r>
              <a:rPr lang="es-MX" dirty="0" smtClean="0"/>
              <a:t>- BONOS </a:t>
            </a:r>
            <a:r>
              <a:rPr lang="es-MX" dirty="0"/>
              <a:t>II</a:t>
            </a:r>
            <a:endParaRPr lang="es-ES" dirty="0"/>
          </a:p>
        </p:txBody>
      </p:sp>
      <p:graphicFrame>
        <p:nvGraphicFramePr>
          <p:cNvPr id="6" name="2 Tabla">
            <a:extLst>
              <a:ext uri="{FF2B5EF4-FFF2-40B4-BE49-F238E27FC236}">
                <a16:creationId xmlns:a16="http://schemas.microsoft.com/office/drawing/2014/main" xmlns="" id="{A82C51AB-75D0-465F-AD06-AC5CCE93625F}"/>
              </a:ext>
            </a:extLst>
          </p:cNvPr>
          <p:cNvGraphicFramePr>
            <a:graphicFrameLocks noGrp="1"/>
          </p:cNvGraphicFramePr>
          <p:nvPr>
            <p:extLst>
              <p:ext uri="{D42A27DB-BD31-4B8C-83A1-F6EECF244321}">
                <p14:modId xmlns:p14="http://schemas.microsoft.com/office/powerpoint/2010/main" xmlns="" val="3972132836"/>
              </p:ext>
            </p:extLst>
          </p:nvPr>
        </p:nvGraphicFramePr>
        <p:xfrm>
          <a:off x="179512" y="339652"/>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ES" sz="1400" b="0" kern="1200" dirty="0">
                          <a:solidFill>
                            <a:schemeClr val="dk1"/>
                          </a:solidFill>
                          <a:effectLst/>
                          <a:latin typeface="Arial Black" panose="020B0A04020102020204" pitchFamily="34" charset="0"/>
                          <a:ea typeface="+mn-ea"/>
                          <a:cs typeface="+mn-cs"/>
                        </a:rPr>
                        <a:t>AMPLIACIÓN DE LA LT 220 </a:t>
                      </a:r>
                      <a:r>
                        <a:rPr lang="es-ES" sz="1400" b="0" kern="1200" dirty="0" smtClean="0">
                          <a:solidFill>
                            <a:schemeClr val="dk1"/>
                          </a:solidFill>
                          <a:effectLst/>
                          <a:latin typeface="Arial Black" panose="020B0A04020102020204" pitchFamily="34" charset="0"/>
                          <a:ea typeface="+mn-ea"/>
                          <a:cs typeface="+mn-cs"/>
                        </a:rPr>
                        <a:t>kV </a:t>
                      </a:r>
                      <a:r>
                        <a:rPr lang="es-ES" sz="1400" b="0" kern="1200" dirty="0">
                          <a:solidFill>
                            <a:schemeClr val="dk1"/>
                          </a:solidFill>
                          <a:effectLst/>
                          <a:latin typeface="Arial Black" panose="020B0A04020102020204" pitchFamily="34" charset="0"/>
                          <a:ea typeface="+mn-ea"/>
                          <a:cs typeface="+mn-cs"/>
                        </a:rPr>
                        <a:t>ACARAY - PUERTO PRESIDENTE FRANCO</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274276515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836712"/>
            <a:ext cx="8556625" cy="561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18993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19" y="919632"/>
            <a:ext cx="8640000" cy="554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22790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033" y="836712"/>
            <a:ext cx="8907463" cy="56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8990372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0884" y="1268760"/>
            <a:ext cx="8460000" cy="518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2 Tabla">
            <a:extLst>
              <a:ext uri="{FF2B5EF4-FFF2-40B4-BE49-F238E27FC236}">
                <a16:creationId xmlns:a16="http://schemas.microsoft.com/office/drawing/2014/main" xmlns="" id="{A1C99702-1E4B-4DE3-8776-75AC2E64C0FE}"/>
              </a:ext>
            </a:extLst>
          </p:cNvPr>
          <p:cNvGraphicFramePr>
            <a:graphicFrameLocks noGrp="1"/>
          </p:cNvGraphicFramePr>
          <p:nvPr>
            <p:extLst>
              <p:ext uri="{D42A27DB-BD31-4B8C-83A1-F6EECF244321}">
                <p14:modId xmlns:p14="http://schemas.microsoft.com/office/powerpoint/2010/main" xmlns="" val="921120044"/>
              </p:ext>
            </p:extLst>
          </p:nvPr>
        </p:nvGraphicFramePr>
        <p:xfrm>
          <a:off x="179512" y="332657"/>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ES" sz="1400" b="0" kern="1200" dirty="0">
                          <a:solidFill>
                            <a:schemeClr val="dk1"/>
                          </a:solidFill>
                          <a:effectLst/>
                          <a:latin typeface="Arial Black" panose="020B0A04020102020204" pitchFamily="34" charset="0"/>
                          <a:ea typeface="+mn-ea"/>
                          <a:cs typeface="+mn-cs"/>
                        </a:rPr>
                        <a:t>CONSTRUCCIÓN E INTERCONEXION DE LA SUBESTACION FRAM 66 </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9" name="Text Box 12">
            <a:extLst>
              <a:ext uri="{FF2B5EF4-FFF2-40B4-BE49-F238E27FC236}">
                <a16:creationId xmlns="" xmlns:a16="http://schemas.microsoft.com/office/drawing/2014/main" id="{D7963F68-3A08-4B4B-B2FA-EF7BADF6D66F}"/>
              </a:ext>
            </a:extLst>
          </p:cNvPr>
          <p:cNvSpPr txBox="1">
            <a:spLocks noChangeArrowheads="1"/>
          </p:cNvSpPr>
          <p:nvPr/>
        </p:nvSpPr>
        <p:spPr bwMode="auto">
          <a:xfrm>
            <a:off x="1811224" y="6116358"/>
            <a:ext cx="5425072" cy="408986"/>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PY" dirty="0"/>
              <a:t>Construcción e Interconexión de la Subestación </a:t>
            </a:r>
            <a:r>
              <a:rPr lang="es-PY" dirty="0" smtClean="0"/>
              <a:t>66 </a:t>
            </a:r>
            <a:r>
              <a:rPr lang="es-PY" dirty="0"/>
              <a:t>kV </a:t>
            </a:r>
            <a:r>
              <a:rPr lang="es-PY" sz="1600" dirty="0">
                <a:solidFill>
                  <a:srgbClr val="C00000"/>
                </a:solidFill>
              </a:rPr>
              <a:t>FRAM</a:t>
            </a:r>
            <a:r>
              <a:rPr lang="es-PY" dirty="0"/>
              <a:t> - </a:t>
            </a:r>
            <a:r>
              <a:rPr lang="es-PY" dirty="0" smtClean="0"/>
              <a:t>BONOS II</a:t>
            </a:r>
            <a:endParaRPr lang="es-ES" dirty="0"/>
          </a:p>
        </p:txBody>
      </p:sp>
    </p:spTree>
    <p:extLst>
      <p:ext uri="{BB962C8B-B14F-4D97-AF65-F5344CB8AC3E}">
        <p14:creationId xmlns:p14="http://schemas.microsoft.com/office/powerpoint/2010/main" xmlns="" val="1842118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601524"/>
            <a:ext cx="9143999" cy="1046440"/>
          </a:xfrm>
          <a:prstGeom prst="rect">
            <a:avLst/>
          </a:prstGeom>
        </p:spPr>
        <p:txBody>
          <a:bodyPr wrap="square">
            <a:spAutoFit/>
          </a:bodyPr>
          <a:lstStyle/>
          <a:p>
            <a:pPr lvl="0"/>
            <a:r>
              <a:rPr lang="es-MX"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MX" sz="3000" b="1" dirty="0" smtClean="0">
                <a:ln w="635">
                  <a:noFill/>
                </a:ln>
                <a:effectLst>
                  <a:outerShdw blurRad="38100" dist="25400" dir="5400000" algn="tl" rotWithShape="0">
                    <a:srgbClr val="000000">
                      <a:alpha val="43000"/>
                    </a:srgbClr>
                  </a:outerShdw>
                </a:effectLst>
                <a:latin typeface="+mj-lt"/>
                <a:ea typeface="+mj-ea"/>
                <a:cs typeface="+mj-cs"/>
              </a:rPr>
              <a:t>ADENDA  - GRUPO 500  </a:t>
            </a:r>
            <a:r>
              <a:rPr lang="es-MX" sz="2100" b="1" dirty="0">
                <a:solidFill>
                  <a:srgbClr val="006699"/>
                </a:solidFill>
                <a:latin typeface="+mj-lt"/>
              </a:rPr>
              <a:t>(</a:t>
            </a:r>
            <a:r>
              <a:rPr lang="es-ES" sz="2100" b="1" dirty="0">
                <a:solidFill>
                  <a:srgbClr val="006699"/>
                </a:solidFill>
                <a:latin typeface="+mj-lt"/>
              </a:rPr>
              <a:t>₲ 10.000 </a:t>
            </a:r>
            <a:r>
              <a:rPr lang="es-ES" sz="2100" b="1" dirty="0" smtClean="0">
                <a:solidFill>
                  <a:srgbClr val="006699"/>
                </a:solidFill>
                <a:latin typeface="+mj-lt"/>
              </a:rPr>
              <a:t>millones)</a:t>
            </a:r>
            <a:endParaRPr lang="es-ES" sz="2100" b="1" dirty="0">
              <a:solidFill>
                <a:srgbClr val="006699"/>
              </a:solidFill>
              <a:latin typeface="+mj-lt"/>
            </a:endParaRPr>
          </a:p>
          <a:p>
            <a:endParaRPr lang="es-PY" sz="3000" b="1" dirty="0">
              <a:ln w="635">
                <a:noFill/>
              </a:ln>
              <a:effectLst>
                <a:outerShdw blurRad="38100" dist="25400" dir="5400000" algn="tl" rotWithShape="0">
                  <a:srgbClr val="000000">
                    <a:alpha val="43000"/>
                  </a:srgbClr>
                </a:outerShdw>
              </a:effectLst>
              <a:latin typeface="+mj-lt"/>
              <a:ea typeface="+mj-ea"/>
              <a:cs typeface="+mj-cs"/>
            </a:endParaRPr>
          </a:p>
        </p:txBody>
      </p:sp>
      <p:graphicFrame>
        <p:nvGraphicFramePr>
          <p:cNvPr id="4" name="3 Tabla"/>
          <p:cNvGraphicFramePr>
            <a:graphicFrameLocks noGrp="1"/>
          </p:cNvGraphicFramePr>
          <p:nvPr>
            <p:extLst>
              <p:ext uri="{D42A27DB-BD31-4B8C-83A1-F6EECF244321}">
                <p14:modId xmlns:p14="http://schemas.microsoft.com/office/powerpoint/2010/main" xmlns="" val="1639746684"/>
              </p:ext>
            </p:extLst>
          </p:nvPr>
        </p:nvGraphicFramePr>
        <p:xfrm>
          <a:off x="366571" y="2132856"/>
          <a:ext cx="8122825" cy="3448392"/>
        </p:xfrm>
        <a:graphic>
          <a:graphicData uri="http://schemas.openxmlformats.org/drawingml/2006/table">
            <a:tbl>
              <a:tblPr firstRow="1" bandRow="1">
                <a:tableStyleId>{5C22544A-7EE6-4342-B048-85BDC9FD1C3A}</a:tableStyleId>
              </a:tblPr>
              <a:tblGrid>
                <a:gridCol w="8122825"/>
              </a:tblGrid>
              <a:tr h="720080">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Reparación y mantenimiento correctivo de líneas aéreas y subterráneas de media y baja tensión.</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720080">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Reparación y mantenimiento de obras electromecánicas tales como puestos de distribución  afectados por inundaciones.</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504056">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Reparación por caídas de estructuras de alumbrado público.</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498336">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Reparación y reposición de acometidas sueltas.</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618376">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Reposición de transformadores de distribución averiados por descargas o por rotura de la columna que lo sostiene. </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352048">
                <a:tc>
                  <a:txBody>
                    <a:bodyPr/>
                    <a:lstStyle/>
                    <a:p>
                      <a:pPr marL="285750" marR="0" lvl="0" indent="-285750" algn="just" defTabSz="914400" rtl="0" eaLnBrk="1" fontAlgn="auto" latinLnBrk="0" hangingPunct="1">
                        <a:lnSpc>
                          <a:spcPct val="100000"/>
                        </a:lnSpc>
                        <a:spcBef>
                          <a:spcPts val="0"/>
                        </a:spcBef>
                        <a:spcAft>
                          <a:spcPts val="0"/>
                        </a:spcAft>
                        <a:buClr>
                          <a:srgbClr val="336699"/>
                        </a:buClr>
                        <a:buSzPct val="130000"/>
                        <a:buFont typeface="Courier New" pitchFamily="49" charset="0"/>
                        <a:buChar char="o"/>
                        <a:tabLst/>
                        <a:defRPr/>
                      </a:pPr>
                      <a:r>
                        <a:rPr kumimoji="0" lang="es-ES" sz="1800" b="0" kern="1200" dirty="0" smtClean="0">
                          <a:solidFill>
                            <a:schemeClr val="dk1"/>
                          </a:solidFill>
                          <a:latin typeface="+mj-lt"/>
                          <a:ea typeface="+mn-ea"/>
                          <a:cs typeface="+mn-cs"/>
                        </a:rPr>
                        <a:t>Empalme de cables.</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1 Rectángulo"/>
          <p:cNvSpPr/>
          <p:nvPr/>
        </p:nvSpPr>
        <p:spPr>
          <a:xfrm>
            <a:off x="251520" y="1155522"/>
            <a:ext cx="8352928" cy="923330"/>
          </a:xfrm>
          <a:prstGeom prst="rect">
            <a:avLst/>
          </a:prstGeom>
        </p:spPr>
        <p:txBody>
          <a:bodyPr wrap="square">
            <a:spAutoFit/>
          </a:bodyPr>
          <a:lstStyle/>
          <a:p>
            <a:pPr algn="just"/>
            <a:r>
              <a:rPr lang="es-ES" dirty="0" smtClean="0">
                <a:solidFill>
                  <a:schemeClr val="dk1"/>
                </a:solidFill>
                <a:latin typeface="+mj-lt"/>
              </a:rPr>
              <a:t>Monto adicional será destinado para la Contratación </a:t>
            </a:r>
            <a:r>
              <a:rPr lang="es-ES" dirty="0">
                <a:solidFill>
                  <a:schemeClr val="dk1"/>
                </a:solidFill>
                <a:latin typeface="+mj-lt"/>
              </a:rPr>
              <a:t>de empresas </a:t>
            </a:r>
            <a:r>
              <a:rPr lang="es-ES" dirty="0" smtClean="0">
                <a:solidFill>
                  <a:schemeClr val="dk1"/>
                </a:solidFill>
                <a:latin typeface="+mj-lt"/>
              </a:rPr>
              <a:t>que realizarán las </a:t>
            </a:r>
            <a:r>
              <a:rPr lang="es-ES" dirty="0">
                <a:solidFill>
                  <a:schemeClr val="dk1"/>
                </a:solidFill>
                <a:latin typeface="+mj-lt"/>
              </a:rPr>
              <a:t>tareas de reposición del servicio de energía eléctrica en los casos de emergencias </a:t>
            </a:r>
            <a:r>
              <a:rPr lang="es-ES" dirty="0" smtClean="0">
                <a:solidFill>
                  <a:schemeClr val="dk1"/>
                </a:solidFill>
                <a:latin typeface="+mj-lt"/>
              </a:rPr>
              <a:t>eléctricas, destinados a:</a:t>
            </a:r>
            <a:endParaRPr lang="es-ES" dirty="0">
              <a:solidFill>
                <a:schemeClr val="dk1"/>
              </a:solidFill>
              <a:latin typeface="+mj-lt"/>
            </a:endParaRPr>
          </a:p>
        </p:txBody>
      </p:sp>
      <p:sp>
        <p:nvSpPr>
          <p:cNvPr id="5" name="4 Rectángulo"/>
          <p:cNvSpPr/>
          <p:nvPr/>
        </p:nvSpPr>
        <p:spPr>
          <a:xfrm>
            <a:off x="403920" y="5674022"/>
            <a:ext cx="8352928" cy="923330"/>
          </a:xfrm>
          <a:prstGeom prst="rect">
            <a:avLst/>
          </a:prstGeom>
        </p:spPr>
        <p:txBody>
          <a:bodyPr wrap="square">
            <a:spAutoFit/>
          </a:bodyPr>
          <a:lstStyle/>
          <a:p>
            <a:pPr algn="just"/>
            <a:r>
              <a:rPr lang="es-ES" b="1" dirty="0" smtClean="0">
                <a:solidFill>
                  <a:schemeClr val="dk1"/>
                </a:solidFill>
                <a:latin typeface="+mj-lt"/>
              </a:rPr>
              <a:t>Se solicita disminuir en el </a:t>
            </a:r>
            <a:r>
              <a:rPr lang="es-ES" b="1" dirty="0">
                <a:solidFill>
                  <a:schemeClr val="dk1"/>
                </a:solidFill>
                <a:latin typeface="+mj-lt"/>
              </a:rPr>
              <a:t>Rubro 590 - OTROS GASTOS DE INVERSIÓN Y REP. MAYORES</a:t>
            </a:r>
          </a:p>
          <a:p>
            <a:pPr lvl="0" algn="just"/>
            <a:r>
              <a:rPr lang="es-ES" b="1" dirty="0">
                <a:solidFill>
                  <a:schemeClr val="dk1"/>
                </a:solidFill>
                <a:latin typeface="+mj-lt"/>
              </a:rPr>
              <a:t> la suma de ₲ </a:t>
            </a:r>
            <a:r>
              <a:rPr lang="es-ES" b="1" dirty="0" smtClean="0">
                <a:solidFill>
                  <a:schemeClr val="dk1"/>
                </a:solidFill>
                <a:latin typeface="+mj-lt"/>
              </a:rPr>
              <a:t>46.057 </a:t>
            </a:r>
            <a:r>
              <a:rPr lang="es-ES" b="1" dirty="0">
                <a:solidFill>
                  <a:schemeClr val="dk1"/>
                </a:solidFill>
                <a:latin typeface="+mj-lt"/>
              </a:rPr>
              <a:t>millones, previsión que no fue realizada por esta </a:t>
            </a:r>
            <a:r>
              <a:rPr lang="es-ES" b="1" dirty="0" smtClean="0">
                <a:solidFill>
                  <a:schemeClr val="dk1"/>
                </a:solidFill>
                <a:latin typeface="+mj-lt"/>
              </a:rPr>
              <a:t>Institución.</a:t>
            </a:r>
            <a:endParaRPr lang="es-ES" b="1" dirty="0">
              <a:solidFill>
                <a:schemeClr val="dk1"/>
              </a:solidFill>
              <a:latin typeface="+mj-lt"/>
            </a:endParaRPr>
          </a:p>
          <a:p>
            <a:pPr algn="just"/>
            <a:r>
              <a:rPr lang="es-ES" b="1" dirty="0" smtClean="0">
                <a:solidFill>
                  <a:schemeClr val="dk1"/>
                </a:solidFill>
                <a:latin typeface="+mj-lt"/>
              </a:rPr>
              <a:t> </a:t>
            </a:r>
            <a:endParaRPr lang="es-ES" b="1" dirty="0">
              <a:solidFill>
                <a:schemeClr val="dk1"/>
              </a:solidFill>
              <a:latin typeface="+mj-lt"/>
            </a:endParaRPr>
          </a:p>
        </p:txBody>
      </p:sp>
    </p:spTree>
    <p:extLst>
      <p:ext uri="{BB962C8B-B14F-4D97-AF65-F5344CB8AC3E}">
        <p14:creationId xmlns:p14="http://schemas.microsoft.com/office/powerpoint/2010/main" xmlns="" val="16636718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Tabla">
            <a:extLst>
              <a:ext uri="{FF2B5EF4-FFF2-40B4-BE49-F238E27FC236}">
                <a16:creationId xmlns:a16="http://schemas.microsoft.com/office/drawing/2014/main" xmlns="" id="{1729C3C3-9915-4676-90C4-8FC1C3798B9E}"/>
              </a:ext>
            </a:extLst>
          </p:cNvPr>
          <p:cNvGraphicFramePr>
            <a:graphicFrameLocks noGrp="1"/>
          </p:cNvGraphicFramePr>
          <p:nvPr>
            <p:extLst>
              <p:ext uri="{D42A27DB-BD31-4B8C-83A1-F6EECF244321}">
                <p14:modId xmlns:p14="http://schemas.microsoft.com/office/powerpoint/2010/main" xmlns="" val="2557828910"/>
              </p:ext>
            </p:extLst>
          </p:nvPr>
        </p:nvGraphicFramePr>
        <p:xfrm>
          <a:off x="179512" y="476672"/>
          <a:ext cx="8784976" cy="792087"/>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792087">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ES" sz="1400" b="0" kern="1200" dirty="0">
                          <a:solidFill>
                            <a:schemeClr val="dk1"/>
                          </a:solidFill>
                          <a:effectLst/>
                          <a:latin typeface="Arial Black" panose="020B0A04020102020204" pitchFamily="34" charset="0"/>
                          <a:ea typeface="+mn-ea"/>
                          <a:cs typeface="+mn-cs"/>
                        </a:rPr>
                        <a:t>MEJORAMIENTO SISTEMA DE DISTRIBUCIÓN DE ENERGÍA ELÉCTRICA</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580" y="1141561"/>
            <a:ext cx="8724900" cy="531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758297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1340768"/>
            <a:ext cx="8983663" cy="42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2 Tabla">
            <a:extLst>
              <a:ext uri="{FF2B5EF4-FFF2-40B4-BE49-F238E27FC236}">
                <a16:creationId xmlns:a16="http://schemas.microsoft.com/office/drawing/2014/main" xmlns="" id="{A1C99702-1E4B-4DE3-8776-75AC2E64C0FE}"/>
              </a:ext>
            </a:extLst>
          </p:cNvPr>
          <p:cNvGraphicFramePr>
            <a:graphicFrameLocks noGrp="1"/>
          </p:cNvGraphicFramePr>
          <p:nvPr>
            <p:extLst>
              <p:ext uri="{D42A27DB-BD31-4B8C-83A1-F6EECF244321}">
                <p14:modId xmlns:p14="http://schemas.microsoft.com/office/powerpoint/2010/main" xmlns="" val="249044992"/>
              </p:ext>
            </p:extLst>
          </p:nvPr>
        </p:nvGraphicFramePr>
        <p:xfrm>
          <a:off x="179512" y="260648"/>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kumimoji="0" lang="es-ES" sz="1400" b="0" kern="1200" dirty="0">
                          <a:solidFill>
                            <a:schemeClr val="dk1"/>
                          </a:solidFill>
                          <a:effectLst/>
                          <a:latin typeface="Arial Black" panose="020B0A04020102020204" pitchFamily="34" charset="0"/>
                          <a:ea typeface="+mn-ea"/>
                          <a:cs typeface="+mn-cs"/>
                        </a:rPr>
                        <a:t>CONSTRUCCIÓN DE LA SUBESTACIÓN ALTOS 220 </a:t>
                      </a:r>
                      <a:r>
                        <a:rPr kumimoji="0" lang="es-ES" sz="1400" b="0" kern="1200" dirty="0" smtClean="0">
                          <a:solidFill>
                            <a:schemeClr val="dk1"/>
                          </a:solidFill>
                          <a:effectLst/>
                          <a:latin typeface="Arial Black" panose="020B0A04020102020204" pitchFamily="34" charset="0"/>
                          <a:ea typeface="+mn-ea"/>
                          <a:cs typeface="+mn-cs"/>
                        </a:rPr>
                        <a:t>kV </a:t>
                      </a:r>
                      <a:r>
                        <a:rPr kumimoji="0" lang="es-ES" sz="1400" b="0" kern="1200" dirty="0">
                          <a:solidFill>
                            <a:schemeClr val="dk1"/>
                          </a:solidFill>
                          <a:effectLst/>
                          <a:latin typeface="Arial Black" panose="020B0A04020102020204" pitchFamily="34" charset="0"/>
                          <a:ea typeface="+mn-ea"/>
                          <a:cs typeface="+mn-cs"/>
                        </a:rPr>
                        <a:t>EN CORDILLERA</a:t>
                      </a:r>
                      <a:endParaRPr kumimoji="0" lang="es-PY" sz="1400" b="0" kern="1200" dirty="0">
                        <a:solidFill>
                          <a:schemeClr val="dk1"/>
                        </a:solidFill>
                        <a:effectLst/>
                        <a:latin typeface="Arial Black" panose="020B0A040201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8" name="Text Box 12">
            <a:extLst>
              <a:ext uri="{FF2B5EF4-FFF2-40B4-BE49-F238E27FC236}">
                <a16:creationId xmlns="" xmlns:a16="http://schemas.microsoft.com/office/drawing/2014/main" id="{D7963F68-3A08-4B4B-B2FA-EF7BADF6D66F}"/>
              </a:ext>
            </a:extLst>
          </p:cNvPr>
          <p:cNvSpPr txBox="1">
            <a:spLocks noChangeArrowheads="1"/>
          </p:cNvSpPr>
          <p:nvPr/>
        </p:nvSpPr>
        <p:spPr bwMode="auto">
          <a:xfrm>
            <a:off x="2340270" y="5588768"/>
            <a:ext cx="4873480" cy="576536"/>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ES" dirty="0"/>
              <a:t>Construcción e Interconexión de la Subestación en 220 kV</a:t>
            </a:r>
            <a:r>
              <a:rPr lang="es-PY" dirty="0"/>
              <a:t> </a:t>
            </a:r>
            <a:r>
              <a:rPr lang="es-PY" dirty="0" smtClean="0"/>
              <a:t> </a:t>
            </a:r>
            <a:r>
              <a:rPr lang="es-ES" sz="1600" dirty="0" smtClean="0">
                <a:solidFill>
                  <a:srgbClr val="C00000"/>
                </a:solidFill>
              </a:rPr>
              <a:t>ALTOS</a:t>
            </a:r>
            <a:r>
              <a:rPr lang="es-ES" dirty="0" smtClean="0"/>
              <a:t> </a:t>
            </a:r>
            <a:r>
              <a:rPr lang="es-PY" dirty="0" smtClean="0"/>
              <a:t>- BONOS </a:t>
            </a:r>
            <a:r>
              <a:rPr lang="es-PY" dirty="0"/>
              <a:t>II</a:t>
            </a:r>
            <a:endParaRPr lang="es-ES" dirty="0"/>
          </a:p>
        </p:txBody>
      </p:sp>
    </p:spTree>
    <p:extLst>
      <p:ext uri="{BB962C8B-B14F-4D97-AF65-F5344CB8AC3E}">
        <p14:creationId xmlns:p14="http://schemas.microsoft.com/office/powerpoint/2010/main" xmlns="" val="24463154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preferRelativeResize="0">
            <a:picLocks noChangeArrowheads="1"/>
          </p:cNvPicPr>
          <p:nvPr/>
        </p:nvPicPr>
        <p:blipFill rotWithShape="1">
          <a:blip r:embed="rId2">
            <a:extLst>
              <a:ext uri="{28A0092B-C50C-407E-A947-70E740481C1C}">
                <a14:useLocalDpi xmlns:a14="http://schemas.microsoft.com/office/drawing/2010/main" xmlns="" val="0"/>
              </a:ext>
            </a:extLst>
          </a:blip>
          <a:srcRect l="1480" t="2337" r="4432" b="4537"/>
          <a:stretch/>
        </p:blipFill>
        <p:spPr bwMode="auto">
          <a:xfrm>
            <a:off x="202017" y="1196752"/>
            <a:ext cx="8028000" cy="543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Box 4"/>
          <p:cNvSpPr txBox="1">
            <a:spLocks noChangeArrowheads="1"/>
          </p:cNvSpPr>
          <p:nvPr/>
        </p:nvSpPr>
        <p:spPr bwMode="auto">
          <a:xfrm>
            <a:off x="611560" y="548680"/>
            <a:ext cx="6264696" cy="665004"/>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Construcción de la Subestación FERNANDO DE LA MORA y Ampliación de la Subestación SAN LORENZO - </a:t>
            </a:r>
            <a:r>
              <a:rPr lang="es-MX" dirty="0" smtClean="0"/>
              <a:t>BONOS </a:t>
            </a:r>
            <a:r>
              <a:rPr lang="es-MX" dirty="0"/>
              <a:t>I</a:t>
            </a:r>
            <a:endParaRPr lang="es-PY" dirty="0"/>
          </a:p>
        </p:txBody>
      </p:sp>
      <p:sp>
        <p:nvSpPr>
          <p:cNvPr id="6" name="Text Box 4"/>
          <p:cNvSpPr txBox="1">
            <a:spLocks noChangeArrowheads="1"/>
          </p:cNvSpPr>
          <p:nvPr/>
        </p:nvSpPr>
        <p:spPr bwMode="auto">
          <a:xfrm>
            <a:off x="6444208" y="5733256"/>
            <a:ext cx="2699792" cy="1080120"/>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l"/>
            <a:r>
              <a:rPr lang="es-MX" dirty="0"/>
              <a:t>Construcción de la LT 66 kV subterránea </a:t>
            </a:r>
            <a:r>
              <a:rPr lang="es-MX" sz="1600" dirty="0">
                <a:solidFill>
                  <a:srgbClr val="C00000"/>
                </a:solidFill>
              </a:rPr>
              <a:t>SAN LORENZO – FDO. DE LA MORA</a:t>
            </a:r>
            <a:r>
              <a:rPr lang="es-MX" dirty="0"/>
              <a:t> </a:t>
            </a:r>
            <a:r>
              <a:rPr lang="es-MX" dirty="0" smtClean="0"/>
              <a:t>- BONOS </a:t>
            </a:r>
            <a:r>
              <a:rPr lang="es-MX" dirty="0"/>
              <a:t>I</a:t>
            </a:r>
            <a:endParaRPr lang="es-PY" dirty="0"/>
          </a:p>
        </p:txBody>
      </p:sp>
    </p:spTree>
    <p:extLst>
      <p:ext uri="{BB962C8B-B14F-4D97-AF65-F5344CB8AC3E}">
        <p14:creationId xmlns:p14="http://schemas.microsoft.com/office/powerpoint/2010/main" xmlns="" val="26028281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729336"/>
            <a:ext cx="8640000" cy="55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 Box 12"/>
          <p:cNvSpPr txBox="1">
            <a:spLocks noChangeArrowheads="1"/>
          </p:cNvSpPr>
          <p:nvPr/>
        </p:nvSpPr>
        <p:spPr bwMode="auto">
          <a:xfrm>
            <a:off x="539552" y="5949280"/>
            <a:ext cx="7791065" cy="564213"/>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PY" dirty="0"/>
              <a:t>Construcción de la Línea de Transmisión Aérea 220 kV </a:t>
            </a:r>
            <a:r>
              <a:rPr lang="es-MX" dirty="0"/>
              <a:t>Itakyry </a:t>
            </a:r>
            <a:r>
              <a:rPr lang="es-PY" dirty="0"/>
              <a:t>- </a:t>
            </a:r>
            <a:r>
              <a:rPr lang="es-PY" sz="1600" dirty="0" smtClean="0">
                <a:solidFill>
                  <a:srgbClr val="C00000"/>
                </a:solidFill>
              </a:rPr>
              <a:t>CURUGUATY – CPTAN. BADO – CERRO CORÁ</a:t>
            </a:r>
            <a:r>
              <a:rPr lang="es-PY" dirty="0" smtClean="0"/>
              <a:t>  - BONOS </a:t>
            </a:r>
            <a:r>
              <a:rPr lang="es-PY" dirty="0"/>
              <a:t>I</a:t>
            </a:r>
          </a:p>
        </p:txBody>
      </p:sp>
    </p:spTree>
    <p:extLst>
      <p:ext uri="{BB962C8B-B14F-4D97-AF65-F5344CB8AC3E}">
        <p14:creationId xmlns:p14="http://schemas.microsoft.com/office/powerpoint/2010/main" xmlns="" val="13959701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889"/>
          <a:stretch/>
        </p:blipFill>
        <p:spPr bwMode="auto">
          <a:xfrm>
            <a:off x="395536" y="764704"/>
            <a:ext cx="8423397" cy="2376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1536413" y="2906943"/>
            <a:ext cx="5904655" cy="954105"/>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Construcción de la Subestación </a:t>
            </a:r>
            <a:r>
              <a:rPr lang="es-MX" dirty="0" smtClean="0"/>
              <a:t>220/23 kV </a:t>
            </a:r>
            <a:r>
              <a:rPr lang="es-MX" sz="1600" dirty="0" smtClean="0">
                <a:solidFill>
                  <a:srgbClr val="C00000"/>
                </a:solidFill>
              </a:rPr>
              <a:t>CURUGUATY </a:t>
            </a:r>
            <a:r>
              <a:rPr lang="es-MX" dirty="0" smtClean="0"/>
              <a:t> - </a:t>
            </a:r>
            <a:r>
              <a:rPr lang="es-MX" dirty="0"/>
              <a:t>BONOS I</a:t>
            </a:r>
            <a:endParaRPr lang="es-PY"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3429000"/>
            <a:ext cx="8351389" cy="2902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996353" y="6093296"/>
            <a:ext cx="6984776" cy="796485"/>
          </a:xfrm>
          <a:prstGeom prst="rect">
            <a:avLst/>
          </a:prstGeom>
          <a:no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Construcción de la Subestación </a:t>
            </a:r>
            <a:r>
              <a:rPr lang="es-MX" dirty="0" smtClean="0"/>
              <a:t>220/23 KV </a:t>
            </a:r>
            <a:r>
              <a:rPr lang="es-MX" sz="1600" dirty="0">
                <a:solidFill>
                  <a:srgbClr val="C00000"/>
                </a:solidFill>
              </a:rPr>
              <a:t>CAPITÁN BADO </a:t>
            </a:r>
            <a:r>
              <a:rPr lang="es-MX" dirty="0"/>
              <a:t>- </a:t>
            </a:r>
            <a:r>
              <a:rPr lang="es-MX" dirty="0" smtClean="0"/>
              <a:t>BONOS </a:t>
            </a:r>
            <a:r>
              <a:rPr lang="es-MX" dirty="0"/>
              <a:t>I</a:t>
            </a:r>
            <a:endParaRPr lang="es-PY" dirty="0"/>
          </a:p>
        </p:txBody>
      </p:sp>
    </p:spTree>
    <p:extLst>
      <p:ext uri="{BB962C8B-B14F-4D97-AF65-F5344CB8AC3E}">
        <p14:creationId xmlns:p14="http://schemas.microsoft.com/office/powerpoint/2010/main" xmlns="" val="42421903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08" r="3926"/>
          <a:stretch/>
        </p:blipFill>
        <p:spPr bwMode="auto">
          <a:xfrm>
            <a:off x="420989" y="692696"/>
            <a:ext cx="8543499"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Box 10"/>
          <p:cNvSpPr txBox="1">
            <a:spLocks noChangeArrowheads="1"/>
          </p:cNvSpPr>
          <p:nvPr/>
        </p:nvSpPr>
        <p:spPr bwMode="auto">
          <a:xfrm>
            <a:off x="755576" y="6244991"/>
            <a:ext cx="7632848" cy="560705"/>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Ampliación de la Subestación </a:t>
            </a:r>
            <a:r>
              <a:rPr lang="es-MX" sz="1600" dirty="0">
                <a:solidFill>
                  <a:srgbClr val="C00000"/>
                </a:solidFill>
              </a:rPr>
              <a:t>HERNANDARIAS </a:t>
            </a:r>
            <a:r>
              <a:rPr lang="es-MX" dirty="0" smtClean="0"/>
              <a:t>- </a:t>
            </a:r>
            <a:r>
              <a:rPr lang="es-MX" dirty="0"/>
              <a:t>BONOS I</a:t>
            </a:r>
            <a:endParaRPr lang="es-PY" dirty="0"/>
          </a:p>
        </p:txBody>
      </p:sp>
    </p:spTree>
    <p:extLst>
      <p:ext uri="{BB962C8B-B14F-4D97-AF65-F5344CB8AC3E}">
        <p14:creationId xmlns:p14="http://schemas.microsoft.com/office/powerpoint/2010/main" xmlns="" val="38123115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836712"/>
            <a:ext cx="9072000" cy="4958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Box 12"/>
          <p:cNvSpPr txBox="1">
            <a:spLocks noChangeArrowheads="1"/>
          </p:cNvSpPr>
          <p:nvPr/>
        </p:nvSpPr>
        <p:spPr bwMode="auto">
          <a:xfrm>
            <a:off x="251521" y="5517232"/>
            <a:ext cx="8352928" cy="840740"/>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just"/>
            <a:r>
              <a:rPr lang="es-PY" dirty="0"/>
              <a:t>Construcción de LT Subterránea 66 kV - Refuerzo del </a:t>
            </a:r>
            <a:r>
              <a:rPr lang="es-PY" sz="1600" dirty="0" smtClean="0">
                <a:solidFill>
                  <a:srgbClr val="C00000"/>
                </a:solidFill>
              </a:rPr>
              <a:t>SISTEMA METROPOLITANO </a:t>
            </a:r>
            <a:r>
              <a:rPr lang="es-PY" dirty="0" smtClean="0"/>
              <a:t>– </a:t>
            </a:r>
            <a:r>
              <a:rPr lang="es-PY" dirty="0" smtClean="0">
                <a:solidFill>
                  <a:srgbClr val="C00000"/>
                </a:solidFill>
              </a:rPr>
              <a:t>SAN LORENZO - FERNANDO DE LA MORA </a:t>
            </a:r>
            <a:r>
              <a:rPr lang="es-PY" dirty="0" smtClean="0"/>
              <a:t>- </a:t>
            </a:r>
            <a:r>
              <a:rPr lang="es-PY" dirty="0"/>
              <a:t>BONOS I</a:t>
            </a:r>
          </a:p>
        </p:txBody>
      </p:sp>
    </p:spTree>
    <p:extLst>
      <p:ext uri="{BB962C8B-B14F-4D97-AF65-F5344CB8AC3E}">
        <p14:creationId xmlns:p14="http://schemas.microsoft.com/office/powerpoint/2010/main" xmlns="" val="21696445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836711"/>
            <a:ext cx="9072000" cy="51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 Box 12"/>
          <p:cNvSpPr txBox="1">
            <a:spLocks noChangeArrowheads="1"/>
          </p:cNvSpPr>
          <p:nvPr/>
        </p:nvSpPr>
        <p:spPr bwMode="auto">
          <a:xfrm>
            <a:off x="251520" y="5450547"/>
            <a:ext cx="4032448" cy="786765"/>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ctr">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pPr algn="just"/>
            <a:r>
              <a:rPr lang="es-MX" dirty="0"/>
              <a:t>Ejecución de Trabajos de Normalización de Líneas de Autoayuda en </a:t>
            </a:r>
            <a:r>
              <a:rPr lang="es-MX" sz="1600" dirty="0">
                <a:solidFill>
                  <a:srgbClr val="C00000"/>
                </a:solidFill>
              </a:rPr>
              <a:t>MT y BT </a:t>
            </a:r>
            <a:r>
              <a:rPr lang="es-MX" sz="1600" dirty="0" smtClean="0">
                <a:solidFill>
                  <a:srgbClr val="C00000"/>
                </a:solidFill>
              </a:rPr>
              <a:t>CANINDEYÚ, MARACANÁ </a:t>
            </a:r>
            <a:r>
              <a:rPr lang="es-MX" dirty="0" smtClean="0"/>
              <a:t>- BONOS </a:t>
            </a:r>
            <a:r>
              <a:rPr lang="es-MX" dirty="0"/>
              <a:t>I</a:t>
            </a:r>
            <a:endParaRPr lang="es-PY" dirty="0"/>
          </a:p>
        </p:txBody>
      </p:sp>
      <p:sp>
        <p:nvSpPr>
          <p:cNvPr id="4" name="Text Box 12"/>
          <p:cNvSpPr txBox="1">
            <a:spLocks noChangeArrowheads="1"/>
          </p:cNvSpPr>
          <p:nvPr/>
        </p:nvSpPr>
        <p:spPr bwMode="auto">
          <a:xfrm>
            <a:off x="4960885" y="5594563"/>
            <a:ext cx="3715571" cy="786765"/>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just">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Ejecución de trabajos de normalización de líneas de autoayuda en MT y BT, en </a:t>
            </a:r>
            <a:r>
              <a:rPr lang="es-MX" sz="1600" dirty="0" smtClean="0">
                <a:solidFill>
                  <a:srgbClr val="C00000"/>
                </a:solidFill>
              </a:rPr>
              <a:t>EL DPTO. DE ITAPÚA, DISTRITO DE TOMAS ROMERO PEREIRA</a:t>
            </a:r>
            <a:r>
              <a:rPr lang="es-MX" dirty="0" smtClean="0"/>
              <a:t> </a:t>
            </a:r>
            <a:r>
              <a:rPr lang="es-MX" dirty="0"/>
              <a:t>- </a:t>
            </a:r>
            <a:r>
              <a:rPr lang="es-MX" dirty="0" smtClean="0"/>
              <a:t>BONOS </a:t>
            </a:r>
            <a:r>
              <a:rPr lang="es-MX" dirty="0"/>
              <a:t>I</a:t>
            </a:r>
            <a:endParaRPr lang="es-PY" dirty="0"/>
          </a:p>
        </p:txBody>
      </p:sp>
    </p:spTree>
    <p:extLst>
      <p:ext uri="{BB962C8B-B14F-4D97-AF65-F5344CB8AC3E}">
        <p14:creationId xmlns:p14="http://schemas.microsoft.com/office/powerpoint/2010/main" xmlns="" val="21121089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532" y="1373907"/>
            <a:ext cx="8855075" cy="5151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Box 12"/>
          <p:cNvSpPr txBox="1">
            <a:spLocks noChangeArrowheads="1"/>
          </p:cNvSpPr>
          <p:nvPr/>
        </p:nvSpPr>
        <p:spPr bwMode="auto">
          <a:xfrm>
            <a:off x="223660" y="845086"/>
            <a:ext cx="8920340" cy="567690"/>
          </a:xfrm>
          <a:prstGeom prst="rect">
            <a:avLst/>
          </a:prstGeom>
          <a:noFill/>
          <a:ln w="9525">
            <a:no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MX" sz="1400" dirty="0">
                <a:effectLst/>
                <a:latin typeface="Cambria"/>
                <a:ea typeface="Times New Roman"/>
                <a:cs typeface="Times New Roman"/>
              </a:rPr>
              <a:t>Ejecución de Trabajos de Normalización de Líneas de Autoayuda de BT y MT </a:t>
            </a:r>
            <a:r>
              <a:rPr lang="es-PY" sz="1400" dirty="0" smtClean="0">
                <a:effectLst/>
                <a:latin typeface="Cambria"/>
                <a:ea typeface="Times New Roman"/>
                <a:cs typeface="Tahoma"/>
              </a:rPr>
              <a:t>- </a:t>
            </a:r>
            <a:r>
              <a:rPr lang="es-PY" sz="1400" dirty="0">
                <a:effectLst/>
                <a:latin typeface="Cambria"/>
                <a:ea typeface="Times New Roman"/>
                <a:cs typeface="Tahoma"/>
              </a:rPr>
              <a:t>BONOS I</a:t>
            </a:r>
            <a:endParaRPr lang="es-PY" sz="1100" dirty="0">
              <a:effectLst/>
              <a:latin typeface="Calibri"/>
              <a:ea typeface="Times New Roman"/>
              <a:cs typeface="Times New Roman"/>
            </a:endParaRPr>
          </a:p>
        </p:txBody>
      </p:sp>
    </p:spTree>
    <p:extLst>
      <p:ext uri="{BB962C8B-B14F-4D97-AF65-F5344CB8AC3E}">
        <p14:creationId xmlns:p14="http://schemas.microsoft.com/office/powerpoint/2010/main" xmlns="" val="35298331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64" t="2508" r="3659"/>
          <a:stretch/>
        </p:blipFill>
        <p:spPr bwMode="auto">
          <a:xfrm>
            <a:off x="107504" y="873456"/>
            <a:ext cx="8820000" cy="5003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 Box 12"/>
          <p:cNvSpPr txBox="1">
            <a:spLocks noChangeArrowheads="1"/>
          </p:cNvSpPr>
          <p:nvPr/>
        </p:nvSpPr>
        <p:spPr bwMode="auto">
          <a:xfrm>
            <a:off x="251520" y="5517232"/>
            <a:ext cx="8675984" cy="786765"/>
          </a:xfrm>
          <a:prstGeom prst="rect">
            <a:avLst/>
          </a:prstGeom>
          <a:solidFill>
            <a:srgbClr val="FFFFFF"/>
          </a:solidFill>
          <a:ln w="9525">
            <a:noFill/>
            <a:miter lim="800000"/>
            <a:headEnd/>
            <a:tailEnd/>
          </a:ln>
          <a:effectLst/>
        </p:spPr>
        <p:txBody>
          <a:bodyPr rot="0" vert="horz" wrap="square" lIns="91440" tIns="45720" rIns="91440" bIns="45720" anchor="t" anchorCtr="0" upright="1">
            <a:noAutofit/>
          </a:bodyPr>
          <a:lstStyle>
            <a:defPPr>
              <a:defRPr lang="es-ES"/>
            </a:defPPr>
            <a:lvl1pPr algn="just">
              <a:lnSpc>
                <a:spcPct val="115000"/>
              </a:lnSpc>
              <a:spcAft>
                <a:spcPts val="1000"/>
              </a:spcAft>
              <a:defRPr sz="1400" b="1">
                <a:effectLst/>
                <a:latin typeface="Cambria" panose="02040503050406030204" pitchFamily="18" charset="0"/>
                <a:ea typeface="Times New Roman" panose="02020603050405020304" pitchFamily="18" charset="0"/>
                <a:cs typeface="Times New Roman" panose="02020603050405020304" pitchFamily="18" charset="0"/>
              </a:defRPr>
            </a:lvl1pPr>
          </a:lstStyle>
          <a:p>
            <a:r>
              <a:rPr lang="es-MX" dirty="0"/>
              <a:t>Ampliación de Línea de MT y BT, Montaje de Puesto de Distribución para el </a:t>
            </a:r>
            <a:r>
              <a:rPr lang="es-MX" sz="1600" dirty="0" smtClean="0">
                <a:solidFill>
                  <a:srgbClr val="C00000"/>
                </a:solidFill>
              </a:rPr>
              <a:t>ASENTAMIENTO ÑU PYAHU, DISTRITO DE TAVA´Í, DPTO. DE CAAZAPÁ </a:t>
            </a:r>
            <a:r>
              <a:rPr lang="es-MX" dirty="0"/>
              <a:t>- </a:t>
            </a:r>
            <a:r>
              <a:rPr lang="es-MX" dirty="0" smtClean="0"/>
              <a:t> </a:t>
            </a:r>
            <a:r>
              <a:rPr lang="es-MX" dirty="0"/>
              <a:t>BONOS I</a:t>
            </a:r>
            <a:endParaRPr lang="es-PY" dirty="0"/>
          </a:p>
        </p:txBody>
      </p:sp>
    </p:spTree>
    <p:extLst>
      <p:ext uri="{BB962C8B-B14F-4D97-AF65-F5344CB8AC3E}">
        <p14:creationId xmlns:p14="http://schemas.microsoft.com/office/powerpoint/2010/main" xmlns="" val="3813151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57200" y="404664"/>
            <a:ext cx="8229600" cy="661176"/>
          </a:xfrm>
        </p:spPr>
        <p:txBody>
          <a:bodyPr vert="horz" lIns="45720" rIns="45720" bIns="45720" anchor="b">
            <a:noAutofit/>
          </a:bodyPr>
          <a:lstStyle/>
          <a:p>
            <a:pPr algn="ctr"/>
            <a:r>
              <a:rPr lang="es-ES" sz="2800" b="1" dirty="0">
                <a:ln w="635">
                  <a:noFill/>
                </a:ln>
                <a:solidFill>
                  <a:srgbClr val="006699"/>
                </a:solidFill>
                <a:effectLst>
                  <a:outerShdw blurRad="38100" dist="25400" dir="5400000" algn="tl" rotWithShape="0">
                    <a:srgbClr val="000000">
                      <a:alpha val="43000"/>
                    </a:srgbClr>
                  </a:outerShdw>
                </a:effectLst>
              </a:rPr>
              <a:t>PROYECTO DE PRESUPUESTO </a:t>
            </a:r>
            <a:r>
              <a:rPr lang="es-ES" sz="2800" b="1" dirty="0" smtClean="0">
                <a:ln w="635">
                  <a:noFill/>
                </a:ln>
                <a:solidFill>
                  <a:srgbClr val="006699"/>
                </a:solidFill>
                <a:effectLst>
                  <a:outerShdw blurRad="38100" dist="25400" dir="5400000" algn="tl" rotWithShape="0">
                    <a:srgbClr val="000000">
                      <a:alpha val="43000"/>
                    </a:srgbClr>
                  </a:outerShdw>
                </a:effectLst>
              </a:rPr>
              <a:t>DE GASTOS</a:t>
            </a:r>
            <a:endParaRPr lang="es-ES" sz="2800" b="1" dirty="0">
              <a:ln w="635">
                <a:noFill/>
              </a:ln>
              <a:solidFill>
                <a:srgbClr val="006699"/>
              </a:solidFill>
              <a:effectLst>
                <a:outerShdw blurRad="38100" dist="25400" dir="5400000" algn="tl" rotWithShape="0">
                  <a:srgbClr val="000000">
                    <a:alpha val="43000"/>
                  </a:srgbClr>
                </a:outerShdw>
              </a:effectLst>
            </a:endParaRPr>
          </a:p>
        </p:txBody>
      </p:sp>
      <p:sp>
        <p:nvSpPr>
          <p:cNvPr id="4" name="6 Marcador de contenido"/>
          <p:cNvSpPr txBox="1">
            <a:spLocks/>
          </p:cNvSpPr>
          <p:nvPr/>
        </p:nvSpPr>
        <p:spPr>
          <a:xfrm>
            <a:off x="285720" y="1124743"/>
            <a:ext cx="8501122" cy="360041"/>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buClrTx/>
              <a:buSzPct val="75000"/>
              <a:buNone/>
            </a:pPr>
            <a:r>
              <a:rPr lang="es-PY" sz="1500" b="1" dirty="0" smtClean="0">
                <a:solidFill>
                  <a:srgbClr val="000000"/>
                </a:solidFill>
                <a:latin typeface="Verdana" pitchFamily="34" charset="0"/>
                <a:cs typeface="Times New Roman" pitchFamily="18" charset="0"/>
              </a:rPr>
              <a:t>Adenda </a:t>
            </a:r>
            <a:r>
              <a:rPr lang="es-PY" sz="1500" b="1" dirty="0">
                <a:solidFill>
                  <a:srgbClr val="000000"/>
                </a:solidFill>
                <a:latin typeface="Verdana" pitchFamily="34" charset="0"/>
                <a:cs typeface="Times New Roman" pitchFamily="18" charset="0"/>
              </a:rPr>
              <a:t>solicitada al Ministerio de </a:t>
            </a:r>
            <a:r>
              <a:rPr lang="es-PY" sz="1500" b="1" dirty="0" smtClean="0">
                <a:solidFill>
                  <a:srgbClr val="000000"/>
                </a:solidFill>
                <a:latin typeface="Verdana" pitchFamily="34" charset="0"/>
                <a:cs typeface="Times New Roman" pitchFamily="18" charset="0"/>
              </a:rPr>
              <a:t>Hacienda</a:t>
            </a:r>
            <a:endParaRPr lang="es-PY" sz="1500" dirty="0" smtClean="0">
              <a:solidFill>
                <a:srgbClr val="000000"/>
              </a:solidFill>
              <a:latin typeface="Verdana" pitchFamily="34" charset="0"/>
              <a:cs typeface="Times New Roman" pitchFamily="18" charset="0"/>
            </a:endParaRPr>
          </a:p>
          <a:p>
            <a:pPr marL="0" lvl="1" indent="0" algn="just">
              <a:buClrTx/>
              <a:buSzPct val="75000"/>
              <a:buNone/>
            </a:pPr>
            <a:endParaRPr lang="es-PY" sz="1500" dirty="0">
              <a:solidFill>
                <a:srgbClr val="000000"/>
              </a:solidFill>
              <a:latin typeface="Verdana" pitchFamily="34" charset="0"/>
              <a:cs typeface="Times New Roman" pitchFamily="18" charset="0"/>
            </a:endParaRPr>
          </a:p>
          <a:p>
            <a:endParaRPr lang="es-ES" sz="1600" dirty="0"/>
          </a:p>
          <a:p>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p:txBody>
      </p:sp>
      <p:pic>
        <p:nvPicPr>
          <p:cNvPr id="5" name="4 Imagen"/>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556792"/>
            <a:ext cx="8316000" cy="4536000"/>
          </a:xfrm>
          <a:prstGeom prst="rect">
            <a:avLst/>
          </a:prstGeom>
          <a:noFill/>
          <a:ln>
            <a:noFill/>
          </a:ln>
        </p:spPr>
      </p:pic>
      <p:sp>
        <p:nvSpPr>
          <p:cNvPr id="6" name="5 Rectángulo"/>
          <p:cNvSpPr/>
          <p:nvPr/>
        </p:nvSpPr>
        <p:spPr>
          <a:xfrm>
            <a:off x="395536" y="2528928"/>
            <a:ext cx="8280000" cy="612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a:off x="395536" y="3789040"/>
            <a:ext cx="8280000" cy="288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xmlns="" val="30729163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11464" y="1484784"/>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8" name="7 Tabla"/>
          <p:cNvGraphicFramePr>
            <a:graphicFrameLocks noGrp="1"/>
          </p:cNvGraphicFramePr>
          <p:nvPr>
            <p:extLst>
              <p:ext uri="{D42A27DB-BD31-4B8C-83A1-F6EECF244321}">
                <p14:modId xmlns:p14="http://schemas.microsoft.com/office/powerpoint/2010/main" xmlns="" val="1958170472"/>
              </p:ext>
            </p:extLst>
          </p:nvPr>
        </p:nvGraphicFramePr>
        <p:xfrm>
          <a:off x="467544" y="1763014"/>
          <a:ext cx="8233987" cy="1484005"/>
        </p:xfrm>
        <a:graphic>
          <a:graphicData uri="http://schemas.openxmlformats.org/drawingml/2006/table">
            <a:tbl>
              <a:tblPr>
                <a:effectLst/>
                <a:tableStyleId>{5C22544A-7EE6-4342-B048-85BDC9FD1C3A}</a:tableStyleId>
              </a:tblPr>
              <a:tblGrid>
                <a:gridCol w="3351889"/>
                <a:gridCol w="1093007"/>
                <a:gridCol w="1238742"/>
                <a:gridCol w="1093007"/>
                <a:gridCol w="655804"/>
                <a:gridCol w="801538"/>
              </a:tblGrid>
              <a:tr h="729882">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60040">
                <a:tc>
                  <a:txBody>
                    <a:bodyPr/>
                    <a:lstStyle/>
                    <a:p>
                      <a:pPr marL="531813" indent="-977900" algn="l" rtl="0" eaLnBrk="1" fontAlgn="b" latinLnBrk="0" hangingPunct="1"/>
                      <a:r>
                        <a:rPr kumimoji="0" lang="es-MX" sz="1600" b="1" u="none" strike="noStrike" kern="1200" baseline="0" dirty="0" smtClean="0">
                          <a:solidFill>
                            <a:srgbClr val="006699"/>
                          </a:solidFill>
                          <a:effectLst/>
                          <a:latin typeface="+mj-lt"/>
                          <a:ea typeface="+mn-ea"/>
                          <a:cs typeface="+mn-cs"/>
                        </a:rPr>
                        <a:t>650 </a:t>
                      </a:r>
                      <a:r>
                        <a:rPr kumimoji="0" lang="es-MX" sz="1400" b="0" u="none" strike="noStrike" kern="1200" baseline="0" dirty="0" smtClean="0">
                          <a:solidFill>
                            <a:srgbClr val="006699"/>
                          </a:solidFill>
                          <a:effectLst/>
                          <a:latin typeface="+mj-lt"/>
                          <a:ea typeface="+mn-ea"/>
                          <a:cs typeface="+mn-cs"/>
                        </a:rPr>
                        <a:t>– DEPÓSITOS A PLAZO</a:t>
                      </a:r>
                    </a:p>
                    <a:p>
                      <a:pPr marL="531813" indent="-977900" algn="l" rtl="0" eaLnBrk="1" fontAlgn="b" latinLnBrk="0" hangingPunct="1"/>
                      <a:endParaRPr kumimoji="0" lang="es-PY" sz="500" b="0" u="none" strike="noStrike" kern="1200" baseline="0" dirty="0">
                        <a:solidFill>
                          <a:srgbClr val="006699"/>
                        </a:solidFill>
                        <a:effectLst/>
                        <a:latin typeface="+mj-lt"/>
                        <a:ea typeface="+mn-ea"/>
                        <a:cs typeface="+mn-cs"/>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0" i="0" u="none" strike="noStrike" dirty="0" smtClean="0">
                          <a:solidFill>
                            <a:srgbClr val="000000"/>
                          </a:solidFill>
                          <a:effectLst/>
                          <a:latin typeface="+mj-lt"/>
                        </a:rPr>
                        <a:t>0</a:t>
                      </a:r>
                    </a:p>
                    <a:p>
                      <a:pPr algn="ctr" fontAlgn="b"/>
                      <a:endParaRPr lang="es-PY" sz="500" b="0" i="0" u="none" strike="noStrike" dirty="0">
                        <a:solidFill>
                          <a:srgbClr val="000000"/>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0" i="0" u="none" strike="noStrike" dirty="0" smtClean="0">
                          <a:solidFill>
                            <a:srgbClr val="000000"/>
                          </a:solidFill>
                          <a:effectLst/>
                          <a:latin typeface="+mj-lt"/>
                        </a:rPr>
                        <a:t>50.000</a:t>
                      </a:r>
                    </a:p>
                    <a:p>
                      <a:pPr algn="ctr" fontAlgn="b"/>
                      <a:endParaRPr lang="es-PY" sz="500" b="0" i="0" u="none" strike="noStrike" dirty="0">
                        <a:solidFill>
                          <a:srgbClr val="000000"/>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marL="0" lvl="0" indent="-276225" algn="ctr" fontAlgn="b"/>
                      <a:r>
                        <a:rPr lang="es-PY" sz="1400" b="0" i="0" u="none" strike="noStrike" dirty="0" smtClean="0">
                          <a:solidFill>
                            <a:srgbClr val="000000"/>
                          </a:solidFill>
                          <a:effectLst/>
                          <a:latin typeface="+mj-lt"/>
                        </a:rPr>
                        <a:t>8,41</a:t>
                      </a:r>
                    </a:p>
                    <a:p>
                      <a:pPr marL="0" lvl="0" indent="-276225" algn="ctr" fontAlgn="b"/>
                      <a:endParaRPr lang="es-PY" sz="500" b="0" i="0" u="none" strike="noStrike" dirty="0">
                        <a:solidFill>
                          <a:srgbClr val="000000"/>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FF0000"/>
                          </a:solidFill>
                          <a:effectLst/>
                          <a:latin typeface="+mj-lt"/>
                        </a:rPr>
                        <a:t> </a:t>
                      </a:r>
                      <a:r>
                        <a:rPr lang="es-PY" sz="1400" b="1" i="0" u="none" strike="noStrike" dirty="0" smtClean="0">
                          <a:solidFill>
                            <a:srgbClr val="006699"/>
                          </a:solidFill>
                          <a:effectLst/>
                          <a:latin typeface="+mj-lt"/>
                        </a:rPr>
                        <a:t>-- </a:t>
                      </a:r>
                    </a:p>
                    <a:p>
                      <a:pPr algn="ctr" fontAlgn="b"/>
                      <a:endParaRPr lang="es-PY" sz="500" b="1" i="0" u="none" strike="noStrike" dirty="0">
                        <a:solidFill>
                          <a:srgbClr val="006699"/>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006699"/>
                          </a:solidFill>
                          <a:effectLst/>
                          <a:latin typeface="+mj-lt"/>
                        </a:rPr>
                        <a:t>100%</a:t>
                      </a:r>
                    </a:p>
                    <a:p>
                      <a:pPr algn="ctr" fontAlgn="b"/>
                      <a:endParaRPr lang="es-PY" sz="500" b="1" i="0" u="none" strike="noStrike" dirty="0">
                        <a:solidFill>
                          <a:srgbClr val="006699"/>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25373">
                <a:tc>
                  <a:txBody>
                    <a:bodyPr/>
                    <a:lstStyle/>
                    <a:p>
                      <a:pPr algn="l" fontAlgn="b"/>
                      <a:r>
                        <a:rPr lang="es-MX" sz="1600" b="1" i="0" u="none" strike="noStrike" dirty="0" smtClean="0">
                          <a:solidFill>
                            <a:schemeClr val="bg1"/>
                          </a:solidFill>
                          <a:effectLst/>
                          <a:latin typeface="+mj-lt"/>
                        </a:rPr>
                        <a:t>TOTAL</a:t>
                      </a:r>
                      <a:endParaRPr lang="es-PY" sz="1600" b="1" i="0" u="none" strike="noStrike" dirty="0">
                        <a:solidFill>
                          <a:schemeClr val="bg1"/>
                        </a:solidFill>
                        <a:effectLst/>
                        <a:latin typeface="+mj-lt"/>
                      </a:endParaRPr>
                    </a:p>
                  </a:txBody>
                  <a:tcPr marL="9525" marR="9525" marT="9525" marB="0" anchor="b">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fontAlgn="b"/>
                      <a:r>
                        <a:rPr lang="es-PY" sz="1600" b="1" i="0" u="none" strike="noStrike" dirty="0" smtClean="0">
                          <a:solidFill>
                            <a:schemeClr val="bg1"/>
                          </a:solidFill>
                          <a:effectLst/>
                          <a:latin typeface="+mj-lt"/>
                        </a:rPr>
                        <a:t>0</a:t>
                      </a:r>
                      <a:endParaRPr lang="es-PY" sz="1600" b="1" i="0" u="none" strike="noStrike" dirty="0">
                        <a:solidFill>
                          <a:schemeClr val="bg1"/>
                        </a:solidFill>
                        <a:effectLst/>
                        <a:latin typeface="+mj-lt"/>
                      </a:endParaRPr>
                    </a:p>
                  </a:txBody>
                  <a:tcPr marL="9525" marR="9525" marT="9525" marB="0" anchor="b">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fontAlgn="b"/>
                      <a:r>
                        <a:rPr lang="es-PY" sz="1600" b="1" i="0" u="none" strike="noStrike" dirty="0" smtClean="0">
                          <a:solidFill>
                            <a:schemeClr val="bg1"/>
                          </a:solidFill>
                          <a:effectLst/>
                          <a:latin typeface="+mj-lt"/>
                        </a:rPr>
                        <a:t>50.000</a:t>
                      </a:r>
                      <a:endParaRPr lang="es-PY" sz="1600" b="1" i="0" u="none" strike="noStrike" dirty="0">
                        <a:solidFill>
                          <a:schemeClr val="bg1"/>
                        </a:solidFill>
                        <a:effectLst/>
                        <a:latin typeface="+mj-lt"/>
                      </a:endParaRPr>
                    </a:p>
                  </a:txBody>
                  <a:tcPr marL="9525" marR="9525" marT="9525" marB="0" anchor="b">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lvl="0" algn="ctr" fontAlgn="b"/>
                      <a:r>
                        <a:rPr lang="es-PY" sz="1600" b="1" i="0" u="none" strike="noStrike" dirty="0" smtClean="0">
                          <a:solidFill>
                            <a:schemeClr val="bg1"/>
                          </a:solidFill>
                          <a:effectLst/>
                          <a:latin typeface="+mj-lt"/>
                        </a:rPr>
                        <a:t>8,41</a:t>
                      </a:r>
                      <a:endParaRPr lang="es-PY" sz="1600" b="1" i="0" u="none" strike="noStrike" dirty="0">
                        <a:solidFill>
                          <a:schemeClr val="bg1"/>
                        </a:solidFill>
                        <a:effectLst/>
                        <a:latin typeface="+mj-lt"/>
                      </a:endParaRPr>
                    </a:p>
                  </a:txBody>
                  <a:tcPr marL="9525" marR="9525" marT="9525" marB="0" anchor="b">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fontAlgn="b"/>
                      <a:r>
                        <a:rPr lang="es-PY" sz="1600" b="1" i="0" u="none" strike="noStrike" dirty="0" smtClean="0">
                          <a:solidFill>
                            <a:schemeClr val="bg1"/>
                          </a:solidFill>
                          <a:effectLst/>
                          <a:latin typeface="+mj-lt"/>
                        </a:rPr>
                        <a:t>--</a:t>
                      </a:r>
                      <a:endParaRPr lang="es-PY" sz="1600" b="1" i="0" u="none" strike="noStrike" dirty="0">
                        <a:solidFill>
                          <a:schemeClr val="bg1"/>
                        </a:solidFill>
                        <a:effectLst/>
                        <a:latin typeface="+mj-lt"/>
                      </a:endParaRPr>
                    </a:p>
                  </a:txBody>
                  <a:tcPr marL="9525" marR="9525" marT="9525" marB="0" anchor="b">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fontAlgn="b"/>
                      <a:r>
                        <a:rPr lang="es-PY" sz="1600" b="1" i="0" u="none" strike="noStrike" dirty="0" smtClean="0">
                          <a:solidFill>
                            <a:schemeClr val="bg1"/>
                          </a:solidFill>
                          <a:effectLst/>
                          <a:latin typeface="+mj-lt"/>
                        </a:rPr>
                        <a:t>100%</a:t>
                      </a:r>
                      <a:endParaRPr lang="es-PY" sz="1600" b="1" i="0" u="none" strike="noStrike" dirty="0">
                        <a:solidFill>
                          <a:schemeClr val="bg1"/>
                        </a:solidFill>
                        <a:effectLst/>
                        <a:latin typeface="+mj-lt"/>
                      </a:endParaRPr>
                    </a:p>
                  </a:txBody>
                  <a:tcPr marL="9525" marR="9525" marT="9525" marB="0" anchor="b">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9" name="1 Título"/>
          <p:cNvSpPr txBox="1">
            <a:spLocks/>
          </p:cNvSpPr>
          <p:nvPr/>
        </p:nvSpPr>
        <p:spPr>
          <a:xfrm>
            <a:off x="331531"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600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INVERSION FINANCIERA</a:t>
            </a:r>
            <a:endParaRPr lang="es-ES" sz="2500" dirty="0">
              <a:solidFill>
                <a:schemeClr val="tx1"/>
              </a:solidFill>
              <a:effectLst/>
              <a:latin typeface="+mj-lt"/>
            </a:endParaRPr>
          </a:p>
        </p:txBody>
      </p:sp>
      <p:sp>
        <p:nvSpPr>
          <p:cNvPr id="10" name="9 CuadroTexto"/>
          <p:cNvSpPr txBox="1"/>
          <p:nvPr/>
        </p:nvSpPr>
        <p:spPr>
          <a:xfrm>
            <a:off x="395536" y="3212976"/>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Tree>
    <p:extLst>
      <p:ext uri="{BB962C8B-B14F-4D97-AF65-F5344CB8AC3E}">
        <p14:creationId xmlns:p14="http://schemas.microsoft.com/office/powerpoint/2010/main" xmlns="" val="518001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85054" y="1027538"/>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7" name="6 Tabla"/>
          <p:cNvGraphicFramePr>
            <a:graphicFrameLocks noGrp="1"/>
          </p:cNvGraphicFramePr>
          <p:nvPr>
            <p:extLst>
              <p:ext uri="{D42A27DB-BD31-4B8C-83A1-F6EECF244321}">
                <p14:modId xmlns:p14="http://schemas.microsoft.com/office/powerpoint/2010/main" xmlns="" val="2997048841"/>
              </p:ext>
            </p:extLst>
          </p:nvPr>
        </p:nvGraphicFramePr>
        <p:xfrm>
          <a:off x="251520" y="1340769"/>
          <a:ext cx="8640960" cy="5056772"/>
        </p:xfrm>
        <a:graphic>
          <a:graphicData uri="http://schemas.openxmlformats.org/drawingml/2006/table">
            <a:tbl>
              <a:tblPr>
                <a:effectLst/>
                <a:tableStyleId>{5C22544A-7EE6-4342-B048-85BDC9FD1C3A}</a:tableStyleId>
              </a:tblPr>
              <a:tblGrid>
                <a:gridCol w="4536504"/>
                <a:gridCol w="936104"/>
                <a:gridCol w="1080120"/>
                <a:gridCol w="1008112"/>
                <a:gridCol w="576064"/>
                <a:gridCol w="504056"/>
              </a:tblGrid>
              <a:tr h="514196">
                <a:tc>
                  <a:txBody>
                    <a:bodyPr/>
                    <a:lstStyle/>
                    <a:p>
                      <a:pPr algn="ctr" fontAlgn="ctr"/>
                      <a:r>
                        <a:rPr lang="es-PY" sz="1200" b="1" u="none" strike="noStrike" dirty="0">
                          <a:solidFill>
                            <a:srgbClr val="006699"/>
                          </a:solidFill>
                          <a:effectLst/>
                          <a:latin typeface="+mj-lt"/>
                        </a:rPr>
                        <a:t>GRUPO</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200" b="1" u="none" strike="noStrike" kern="1200" dirty="0">
                          <a:solidFill>
                            <a:srgbClr val="006699"/>
                          </a:solidFill>
                          <a:effectLst/>
                          <a:latin typeface="+mj-lt"/>
                          <a:ea typeface="+mn-ea"/>
                          <a:cs typeface="+mn-cs"/>
                        </a:rPr>
                        <a:t>PRESUPUESTO </a:t>
                      </a:r>
                      <a:endParaRPr kumimoji="0" lang="es-PY" sz="1200" b="1" u="none" strike="noStrike" kern="1200" dirty="0" smtClean="0">
                        <a:solidFill>
                          <a:srgbClr val="006699"/>
                        </a:solidFill>
                        <a:effectLst/>
                        <a:latin typeface="+mj-lt"/>
                        <a:ea typeface="+mn-ea"/>
                        <a:cs typeface="+mn-cs"/>
                      </a:endParaRPr>
                    </a:p>
                    <a:p>
                      <a:pPr algn="ctr" fontAlgn="ctr"/>
                      <a:r>
                        <a:rPr kumimoji="0" lang="es-PY" sz="1200" b="1" u="none" strike="noStrike" kern="1200" dirty="0" smtClean="0">
                          <a:solidFill>
                            <a:srgbClr val="006699"/>
                          </a:solidFill>
                          <a:effectLst/>
                          <a:latin typeface="+mj-lt"/>
                          <a:ea typeface="+mn-ea"/>
                          <a:cs typeface="+mn-cs"/>
                        </a:rPr>
                        <a:t>AÑO</a:t>
                      </a:r>
                      <a:r>
                        <a:rPr kumimoji="0" lang="es-PY" sz="1200" b="1" u="none" strike="noStrike" kern="1200" baseline="0" dirty="0" smtClean="0">
                          <a:solidFill>
                            <a:srgbClr val="006699"/>
                          </a:solidFill>
                          <a:effectLst/>
                          <a:latin typeface="+mj-lt"/>
                          <a:ea typeface="+mn-ea"/>
                          <a:cs typeface="+mn-cs"/>
                        </a:rPr>
                        <a:t> </a:t>
                      </a:r>
                      <a:r>
                        <a:rPr kumimoji="0" lang="es-PY" sz="1200" b="1" u="none" strike="noStrike" kern="1200" dirty="0" smtClean="0">
                          <a:solidFill>
                            <a:srgbClr val="006699"/>
                          </a:solidFill>
                          <a:effectLst/>
                          <a:latin typeface="+mj-lt"/>
                          <a:ea typeface="+mn-ea"/>
                          <a:cs typeface="+mn-cs"/>
                        </a:rPr>
                        <a:t>2017</a:t>
                      </a:r>
                    </a:p>
                    <a:p>
                      <a:pPr algn="ctr" fontAlgn="ctr"/>
                      <a:r>
                        <a:rPr kumimoji="0" lang="es-PY" sz="1200" b="1" u="none" strike="noStrike" kern="1200" dirty="0" smtClean="0">
                          <a:solidFill>
                            <a:srgbClr val="006699"/>
                          </a:solidFill>
                          <a:effectLst/>
                          <a:latin typeface="+mj-lt"/>
                          <a:ea typeface="+mn-ea"/>
                          <a:cs typeface="+mn-cs"/>
                        </a:rPr>
                        <a:t>Millones</a:t>
                      </a:r>
                      <a:r>
                        <a:rPr kumimoji="0" lang="es-PY" sz="1200" b="1" u="none" strike="noStrike" kern="1200" baseline="0" dirty="0" smtClean="0">
                          <a:solidFill>
                            <a:srgbClr val="006699"/>
                          </a:solidFill>
                          <a:effectLst/>
                          <a:latin typeface="+mj-lt"/>
                          <a:ea typeface="+mn-ea"/>
                          <a:cs typeface="+mn-cs"/>
                        </a:rPr>
                        <a:t>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2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smtClean="0">
                          <a:solidFill>
                            <a:srgbClr val="006699"/>
                          </a:solidFill>
                          <a:effectLst/>
                          <a:latin typeface="+mj-lt"/>
                        </a:rPr>
                        <a:t>AÑO </a:t>
                      </a:r>
                      <a:r>
                        <a:rPr lang="es-PY" sz="1200" b="1" u="none" strike="noStrike" dirty="0">
                          <a:solidFill>
                            <a:srgbClr val="006699"/>
                          </a:solidFill>
                          <a:effectLst/>
                          <a:latin typeface="+mj-lt"/>
                        </a:rPr>
                        <a:t>2018 </a:t>
                      </a:r>
                      <a:r>
                        <a:rPr lang="es-PY" sz="1200" b="1" u="none" strike="noStrike" dirty="0" smtClean="0">
                          <a:solidFill>
                            <a:srgbClr val="006699"/>
                          </a:solidFill>
                          <a:effectLst/>
                          <a:latin typeface="+mj-lt"/>
                        </a:rPr>
                        <a:t>         EQUIVALENTE</a:t>
                      </a:r>
                    </a:p>
                    <a:p>
                      <a:pPr algn="ctr" fontAlgn="ctr"/>
                      <a:r>
                        <a:rPr lang="es-PY" sz="1200" b="1" u="none" strike="noStrike" dirty="0" smtClean="0">
                          <a:solidFill>
                            <a:srgbClr val="006699"/>
                          </a:solidFill>
                          <a:effectLst/>
                          <a:latin typeface="+mj-lt"/>
                        </a:rPr>
                        <a:t>Millones USD</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a:solidFill>
                            <a:srgbClr val="006699"/>
                          </a:solidFill>
                          <a:effectLst/>
                          <a:latin typeface="+mj-lt"/>
                        </a:rPr>
                        <a:t>% VAR</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a:solidFill>
                            <a:srgbClr val="006699"/>
                          </a:solidFill>
                          <a:effectLst/>
                          <a:latin typeface="+mj-lt"/>
                        </a:rPr>
                        <a:t>PART.</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401880">
                <a:tc>
                  <a:txBody>
                    <a:bodyPr/>
                    <a:lstStyle/>
                    <a:p>
                      <a:pPr marL="449263" indent="-449263" algn="l" fontAlgn="b"/>
                      <a:r>
                        <a:rPr lang="es-PY" sz="1600" b="1" u="none" strike="noStrike" dirty="0" smtClean="0">
                          <a:solidFill>
                            <a:srgbClr val="006699"/>
                          </a:solidFill>
                          <a:effectLst/>
                          <a:latin typeface="+mj-lt"/>
                        </a:rPr>
                        <a:t>712</a:t>
                      </a:r>
                      <a:r>
                        <a:rPr lang="es-PY" sz="1200" b="1" u="none" strike="noStrike" baseline="0" dirty="0" smtClean="0">
                          <a:solidFill>
                            <a:srgbClr val="006699"/>
                          </a:solidFill>
                          <a:effectLst/>
                          <a:latin typeface="+mj-lt"/>
                        </a:rPr>
                        <a:t> – </a:t>
                      </a:r>
                      <a:r>
                        <a:rPr lang="es-PY" sz="1200" b="0" u="none" strike="noStrike" baseline="0" dirty="0" smtClean="0">
                          <a:solidFill>
                            <a:srgbClr val="006699"/>
                          </a:solidFill>
                          <a:effectLst/>
                          <a:latin typeface="+mj-lt"/>
                        </a:rPr>
                        <a:t>INTERESES DE LA DEUDA CON EL SECTOR PÚBLICO NO FINANCIERO</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88.717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93.502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15,7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33406">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719</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INTERESES DE LA DEUDA PÚBLICA INTERNA VARIAS</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7.757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5.811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5525">
                <a:tc>
                  <a:txBody>
                    <a:bodyPr/>
                    <a:lstStyle/>
                    <a:p>
                      <a:pPr marL="446088" marR="0" indent="-446088" algn="l" defTabSz="914400" rtl="0" eaLnBrk="1" fontAlgn="b" latinLnBrk="0" hangingPunct="1">
                        <a:lnSpc>
                          <a:spcPct val="100000"/>
                        </a:lnSpc>
                        <a:spcBef>
                          <a:spcPts val="0"/>
                        </a:spcBef>
                        <a:spcAft>
                          <a:spcPts val="0"/>
                        </a:spcAft>
                        <a:buClrTx/>
                        <a:buSzTx/>
                        <a:buFontTx/>
                        <a:buNone/>
                        <a:tabLst/>
                        <a:defRPr/>
                      </a:pPr>
                      <a:r>
                        <a:rPr lang="es-PY" sz="1600" b="1" u="none" strike="noStrike" dirty="0" smtClean="0">
                          <a:solidFill>
                            <a:srgbClr val="006699"/>
                          </a:solidFill>
                          <a:effectLst/>
                          <a:latin typeface="+mj-lt"/>
                        </a:rPr>
                        <a:t>721</a:t>
                      </a:r>
                      <a:r>
                        <a:rPr lang="es-PY" sz="1200" b="1" u="none" strike="noStrike" dirty="0" smtClean="0">
                          <a:solidFill>
                            <a:srgbClr val="006699"/>
                          </a:solidFill>
                          <a:effectLst/>
                          <a:latin typeface="+mj-lt"/>
                        </a:rPr>
                        <a:t> – </a:t>
                      </a:r>
                      <a:r>
                        <a:rPr lang="es-PY" sz="1200" b="0" u="none" strike="noStrike" dirty="0" smtClean="0">
                          <a:solidFill>
                            <a:srgbClr val="006699"/>
                          </a:solidFill>
                          <a:effectLst/>
                          <a:latin typeface="+mj-lt"/>
                        </a:rPr>
                        <a:t>INTERESES</a:t>
                      </a:r>
                      <a:r>
                        <a:rPr lang="es-PY" sz="1200" b="0" u="none" strike="noStrike" baseline="0" dirty="0" smtClean="0">
                          <a:solidFill>
                            <a:srgbClr val="006699"/>
                          </a:solidFill>
                          <a:effectLst/>
                          <a:latin typeface="+mj-lt"/>
                        </a:rPr>
                        <a:t> DE LA DEUDA CON ORGANISMOS MULTILARERALES</a:t>
                      </a:r>
                      <a:endParaRPr kumimoji="0" lang="es-PY" sz="1200" b="0"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47.204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94.511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15,9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01880">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722</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INTERESES DE LA DEUDA CON GOBIERNOS EXTRANJEROS Y AGENCIAS FINANCIERAS</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5.577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4.272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01880">
                <a:tc>
                  <a:txBody>
                    <a:bodyPr/>
                    <a:lstStyle/>
                    <a:p>
                      <a:pPr marL="446088" indent="-446088" algn="l" rtl="0" eaLnBrk="1" fontAlgn="b" latinLnBrk="0" hangingPunct="1">
                        <a:tabLst/>
                      </a:pPr>
                      <a:r>
                        <a:rPr kumimoji="0" lang="es-MX" sz="1600" b="1" u="none" strike="noStrike" kern="1200" baseline="0" dirty="0" smtClean="0">
                          <a:solidFill>
                            <a:srgbClr val="006699"/>
                          </a:solidFill>
                          <a:effectLst/>
                          <a:latin typeface="+mj-lt"/>
                          <a:ea typeface="+mn-ea"/>
                          <a:cs typeface="+mn-cs"/>
                        </a:rPr>
                        <a:t>723</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INTERESES DE LA DEUDA CON ENTES FINANCIEROS PRIVADOS EXTERNOS</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12.492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9.844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33406">
                <a:tc>
                  <a:txBody>
                    <a:bodyPr/>
                    <a:lstStyle/>
                    <a:p>
                      <a:pPr marL="449263" indent="-449263" algn="l" fontAlgn="b"/>
                      <a:r>
                        <a:rPr lang="es-PY" sz="1600" b="1" u="none" strike="noStrike" dirty="0" smtClean="0">
                          <a:solidFill>
                            <a:srgbClr val="006699"/>
                          </a:solidFill>
                          <a:effectLst/>
                          <a:latin typeface="+mj-lt"/>
                        </a:rPr>
                        <a:t>739</a:t>
                      </a:r>
                      <a:r>
                        <a:rPr lang="es-PY" sz="1200" b="1" u="none" strike="noStrike" dirty="0" smtClean="0">
                          <a:solidFill>
                            <a:srgbClr val="006699"/>
                          </a:solidFill>
                          <a:effectLst/>
                          <a:latin typeface="+mj-lt"/>
                        </a:rPr>
                        <a:t> – </a:t>
                      </a:r>
                      <a:r>
                        <a:rPr lang="es-PY" sz="1200" b="0" u="none" strike="noStrike" dirty="0" smtClean="0">
                          <a:solidFill>
                            <a:srgbClr val="006699"/>
                          </a:solidFill>
                          <a:effectLst/>
                          <a:latin typeface="+mj-lt"/>
                        </a:rPr>
                        <a:t>AMORTIZACIÓN DE LA DEUDNA PÚBLICA INTERNA VARIAS</a:t>
                      </a:r>
                      <a:endParaRPr kumimoji="0" lang="es-PY" sz="5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13.462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15.070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01880">
                <a:tc>
                  <a:txBody>
                    <a:bodyPr/>
                    <a:lstStyle/>
                    <a:p>
                      <a:pPr marL="449263" indent="-449263" algn="l" rtl="0" eaLnBrk="1" fontAlgn="b" latinLnBrk="0" hangingPunct="1"/>
                      <a:r>
                        <a:rPr lang="es-PY" sz="1600" b="1" u="none" strike="noStrike" dirty="0" smtClean="0">
                          <a:solidFill>
                            <a:srgbClr val="006699"/>
                          </a:solidFill>
                          <a:effectLst/>
                          <a:latin typeface="+mj-lt"/>
                        </a:rPr>
                        <a:t>741</a:t>
                      </a:r>
                      <a:r>
                        <a:rPr lang="es-PY" sz="1200" b="1" u="none" strike="noStrike" dirty="0" smtClean="0">
                          <a:solidFill>
                            <a:srgbClr val="006699"/>
                          </a:solidFill>
                          <a:effectLst/>
                          <a:latin typeface="+mj-lt"/>
                        </a:rPr>
                        <a:t> – </a:t>
                      </a:r>
                      <a:r>
                        <a:rPr lang="es-PY" sz="1200" b="0" i="0" u="none" strike="noStrike" dirty="0" smtClean="0">
                          <a:solidFill>
                            <a:srgbClr val="006699"/>
                          </a:solidFill>
                          <a:effectLst/>
                          <a:latin typeface="+mj-lt"/>
                        </a:rPr>
                        <a:t>AMORTIZACIÓN</a:t>
                      </a:r>
                      <a:r>
                        <a:rPr lang="es-PY" sz="1200" b="0" i="0" u="none" strike="noStrike" baseline="0" dirty="0" smtClean="0">
                          <a:solidFill>
                            <a:srgbClr val="006699"/>
                          </a:solidFill>
                          <a:effectLst/>
                          <a:latin typeface="+mj-lt"/>
                        </a:rPr>
                        <a:t> DE LA DEUDA CON ORGANISMO MULTILATERALES</a:t>
                      </a:r>
                      <a:endParaRPr kumimoji="0" lang="es-PY" sz="1200" b="0" i="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64.503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99.017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16,7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01880">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742</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AMORTIZACION DE LA DEUDA CON GOBIERNOS EXTRANJEROS Y AGENCIAS FINANCIERAS </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59.332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24.966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72077">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743 </a:t>
                      </a:r>
                      <a:r>
                        <a:rPr kumimoji="0" lang="es-MX" sz="1200" b="1" u="none" strike="noStrike" kern="1200" baseline="0" dirty="0" smtClean="0">
                          <a:solidFill>
                            <a:srgbClr val="006699"/>
                          </a:solidFill>
                          <a:effectLst/>
                          <a:latin typeface="+mj-lt"/>
                          <a:ea typeface="+mn-ea"/>
                          <a:cs typeface="+mn-cs"/>
                        </a:rPr>
                        <a:t>– </a:t>
                      </a:r>
                      <a:r>
                        <a:rPr kumimoji="0" lang="es-MX" sz="1200" b="0" u="none" strike="noStrike" kern="1200" baseline="0" dirty="0" smtClean="0">
                          <a:solidFill>
                            <a:srgbClr val="006699"/>
                          </a:solidFill>
                          <a:effectLst/>
                          <a:latin typeface="+mj-lt"/>
                          <a:ea typeface="+mn-ea"/>
                          <a:cs typeface="+mn-cs"/>
                        </a:rPr>
                        <a:t>AMORTIZACIÓN DE LA DEUDA CON ENTRES FINANCIEROS PRIVADOS EXTERNOS</a:t>
                      </a:r>
                    </a:p>
                    <a:p>
                      <a:pPr marL="449263" indent="-449263" algn="l" rtl="0" eaLnBrk="1" fontAlgn="b" latinLnBrk="0" hangingPunct="1"/>
                      <a:endParaRPr kumimoji="0" lang="es-PY" sz="5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24.234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26.902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9564">
                <a:tc>
                  <a:txBody>
                    <a:bodyPr/>
                    <a:lstStyle/>
                    <a:p>
                      <a:pPr marL="449263" indent="-449263" algn="l" rtl="0" eaLnBrk="1" fontAlgn="b" latinLnBrk="0" hangingPunct="1">
                        <a:tabLst>
                          <a:tab pos="449263" algn="l"/>
                        </a:tabLst>
                      </a:pPr>
                      <a:r>
                        <a:rPr kumimoji="0" lang="es-MX" sz="1600" b="1" u="none" strike="noStrike" kern="1200" baseline="0" dirty="0" smtClean="0">
                          <a:solidFill>
                            <a:srgbClr val="006699"/>
                          </a:solidFill>
                          <a:effectLst/>
                          <a:latin typeface="+mj-lt"/>
                          <a:ea typeface="+mn-ea"/>
                          <a:cs typeface="+mn-cs"/>
                        </a:rPr>
                        <a:t>752</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COMISIONES Y OTROS GASTOS DE LA DEUDA EXTERNA</a:t>
                      </a:r>
                    </a:p>
                    <a:p>
                      <a:pPr marL="449263" indent="-449263" algn="l" rtl="0" eaLnBrk="1" fontAlgn="b" latinLnBrk="0" hangingPunct="1">
                        <a:tabLst>
                          <a:tab pos="449263" algn="l"/>
                        </a:tabLst>
                      </a:pPr>
                      <a:endParaRPr kumimoji="0" lang="es-PY" sz="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6.059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5.848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70C0"/>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5525">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765</a:t>
                      </a:r>
                      <a:r>
                        <a:rPr kumimoji="0" lang="es-MX" sz="1200" b="1" u="none" strike="noStrike" kern="1200" baseline="0" dirty="0" smtClean="0">
                          <a:solidFill>
                            <a:srgbClr val="006699"/>
                          </a:solidFill>
                          <a:effectLst/>
                          <a:latin typeface="+mj-lt"/>
                          <a:ea typeface="+mn-ea"/>
                          <a:cs typeface="+mn-cs"/>
                        </a:rPr>
                        <a:t> – </a:t>
                      </a:r>
                      <a:r>
                        <a:rPr kumimoji="0" lang="es-MX" sz="1200" b="0" u="none" strike="noStrike" kern="1200" baseline="0" dirty="0" smtClean="0">
                          <a:solidFill>
                            <a:srgbClr val="006699"/>
                          </a:solidFill>
                          <a:effectLst/>
                          <a:latin typeface="+mj-lt"/>
                          <a:ea typeface="+mn-ea"/>
                          <a:cs typeface="+mn-cs"/>
                        </a:rPr>
                        <a:t>COMISIONES Y OTROS GASTOS DE LA DEUDA PÚBLICA EXTERNA</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10.240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7.800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70C0"/>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33406">
                <a:tc>
                  <a:txBody>
                    <a:bodyPr/>
                    <a:lstStyle/>
                    <a:p>
                      <a:pPr algn="l" fontAlgn="b"/>
                      <a:r>
                        <a:rPr lang="es-MX" sz="1600" b="1" i="0" u="none" strike="noStrike" dirty="0" smtClean="0">
                          <a:solidFill>
                            <a:schemeClr val="bg1"/>
                          </a:solidFill>
                          <a:effectLst/>
                          <a:latin typeface="+mj-lt"/>
                        </a:rPr>
                        <a:t>TOTAL</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339.576</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387.541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65,2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14%</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8" name="1 Título"/>
          <p:cNvSpPr txBox="1">
            <a:spLocks/>
          </p:cNvSpPr>
          <p:nvPr/>
        </p:nvSpPr>
        <p:spPr>
          <a:xfrm>
            <a:off x="331531" y="764704"/>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700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SERVICIO DE LA DEUDA PUBLICA</a:t>
            </a:r>
            <a:endParaRPr lang="es-ES" sz="2500" dirty="0">
              <a:solidFill>
                <a:schemeClr val="tx1"/>
              </a:solidFill>
              <a:effectLst/>
              <a:latin typeface="+mj-lt"/>
            </a:endParaRPr>
          </a:p>
        </p:txBody>
      </p:sp>
      <p:sp>
        <p:nvSpPr>
          <p:cNvPr id="5" name="4 CuadroTexto"/>
          <p:cNvSpPr txBox="1"/>
          <p:nvPr/>
        </p:nvSpPr>
        <p:spPr>
          <a:xfrm>
            <a:off x="6231407" y="6536377"/>
            <a:ext cx="2664296" cy="276999"/>
          </a:xfrm>
          <a:prstGeom prst="rect">
            <a:avLst/>
          </a:prstGeom>
          <a:noFill/>
        </p:spPr>
        <p:txBody>
          <a:bodyPr wrap="square" rtlCol="0">
            <a:spAutoFit/>
          </a:bodyPr>
          <a:lstStyle/>
          <a:p>
            <a:pPr algn="r"/>
            <a:r>
              <a:rPr lang="es-MX" sz="1200" b="1" dirty="0" smtClean="0">
                <a:latin typeface="+mj-lt"/>
              </a:rPr>
              <a:t>TIPO DE CAMBIO </a:t>
            </a:r>
            <a:r>
              <a:rPr lang="es-MX" sz="1200" b="1" dirty="0" smtClean="0">
                <a:latin typeface="Calibri"/>
              </a:rPr>
              <a:t>₲/USD 5.942</a:t>
            </a:r>
            <a:endParaRPr lang="es-PY" sz="1200" b="1" dirty="0">
              <a:latin typeface="+mj-lt"/>
            </a:endParaRPr>
          </a:p>
        </p:txBody>
      </p:sp>
    </p:spTree>
    <p:extLst>
      <p:ext uri="{BB962C8B-B14F-4D97-AF65-F5344CB8AC3E}">
        <p14:creationId xmlns:p14="http://schemas.microsoft.com/office/powerpoint/2010/main" xmlns="" val="13145080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135777"/>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7" name="6 Tabla"/>
          <p:cNvGraphicFramePr>
            <a:graphicFrameLocks noGrp="1"/>
          </p:cNvGraphicFramePr>
          <p:nvPr>
            <p:extLst>
              <p:ext uri="{D42A27DB-BD31-4B8C-83A1-F6EECF244321}">
                <p14:modId xmlns:p14="http://schemas.microsoft.com/office/powerpoint/2010/main" xmlns="" val="2148818235"/>
              </p:ext>
            </p:extLst>
          </p:nvPr>
        </p:nvGraphicFramePr>
        <p:xfrm>
          <a:off x="467544" y="1461356"/>
          <a:ext cx="8233987" cy="3839852"/>
        </p:xfrm>
        <a:graphic>
          <a:graphicData uri="http://schemas.openxmlformats.org/drawingml/2006/table">
            <a:tbl>
              <a:tblPr>
                <a:effectLst/>
                <a:tableStyleId>{5C22544A-7EE6-4342-B048-85BDC9FD1C3A}</a:tableStyleId>
              </a:tblPr>
              <a:tblGrid>
                <a:gridCol w="4146027"/>
                <a:gridCol w="936104"/>
                <a:gridCol w="1080120"/>
                <a:gridCol w="1008112"/>
                <a:gridCol w="534493"/>
                <a:gridCol w="529131"/>
              </a:tblGrid>
              <a:tr h="706439">
                <a:tc>
                  <a:txBody>
                    <a:bodyPr/>
                    <a:lstStyle/>
                    <a:p>
                      <a:pPr algn="ctr" fontAlgn="ctr"/>
                      <a:r>
                        <a:rPr lang="es-PY" sz="1200" b="1" u="none" strike="noStrike" dirty="0">
                          <a:solidFill>
                            <a:srgbClr val="006699"/>
                          </a:solidFill>
                          <a:effectLst/>
                          <a:latin typeface="+mj-lt"/>
                        </a:rPr>
                        <a:t>GRUPO</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200" b="1" u="none" strike="noStrike" kern="1200" dirty="0">
                          <a:solidFill>
                            <a:srgbClr val="006699"/>
                          </a:solidFill>
                          <a:effectLst/>
                          <a:latin typeface="+mj-lt"/>
                          <a:ea typeface="+mn-ea"/>
                          <a:cs typeface="+mn-cs"/>
                        </a:rPr>
                        <a:t>PRESUPUESTO </a:t>
                      </a:r>
                      <a:endParaRPr kumimoji="0" lang="es-PY" sz="1200" b="1" u="none" strike="noStrike" kern="1200" dirty="0" smtClean="0">
                        <a:solidFill>
                          <a:srgbClr val="006699"/>
                        </a:solidFill>
                        <a:effectLst/>
                        <a:latin typeface="+mj-lt"/>
                        <a:ea typeface="+mn-ea"/>
                        <a:cs typeface="+mn-cs"/>
                      </a:endParaRPr>
                    </a:p>
                    <a:p>
                      <a:pPr algn="ctr" fontAlgn="ctr"/>
                      <a:r>
                        <a:rPr kumimoji="0" lang="es-PY" sz="1200" b="1" u="none" strike="noStrike" kern="1200" dirty="0" smtClean="0">
                          <a:solidFill>
                            <a:srgbClr val="006699"/>
                          </a:solidFill>
                          <a:effectLst/>
                          <a:latin typeface="+mj-lt"/>
                          <a:ea typeface="+mn-ea"/>
                          <a:cs typeface="+mn-cs"/>
                        </a:rPr>
                        <a:t>AÑO</a:t>
                      </a:r>
                      <a:r>
                        <a:rPr kumimoji="0" lang="es-PY" sz="1200" b="1" u="none" strike="noStrike" kern="1200" baseline="0" dirty="0" smtClean="0">
                          <a:solidFill>
                            <a:srgbClr val="006699"/>
                          </a:solidFill>
                          <a:effectLst/>
                          <a:latin typeface="+mj-lt"/>
                          <a:ea typeface="+mn-ea"/>
                          <a:cs typeface="+mn-cs"/>
                        </a:rPr>
                        <a:t> </a:t>
                      </a:r>
                      <a:r>
                        <a:rPr kumimoji="0" lang="es-PY" sz="1200" b="1" u="none" strike="noStrike" kern="1200" dirty="0" smtClean="0">
                          <a:solidFill>
                            <a:srgbClr val="006699"/>
                          </a:solidFill>
                          <a:effectLst/>
                          <a:latin typeface="+mj-lt"/>
                          <a:ea typeface="+mn-ea"/>
                          <a:cs typeface="+mn-cs"/>
                        </a:rPr>
                        <a:t>2017</a:t>
                      </a:r>
                    </a:p>
                    <a:p>
                      <a:pPr algn="ctr" fontAlgn="ctr"/>
                      <a:r>
                        <a:rPr kumimoji="0" lang="es-PY" sz="1200" b="1" u="none" strike="noStrike" kern="1200" dirty="0" smtClean="0">
                          <a:solidFill>
                            <a:srgbClr val="006699"/>
                          </a:solidFill>
                          <a:effectLst/>
                          <a:latin typeface="+mj-lt"/>
                          <a:ea typeface="+mn-ea"/>
                          <a:cs typeface="+mn-cs"/>
                        </a:rPr>
                        <a:t>Millones</a:t>
                      </a:r>
                      <a:r>
                        <a:rPr kumimoji="0" lang="es-PY" sz="1200" b="1" u="none" strike="noStrike" kern="1200" baseline="0" dirty="0" smtClean="0">
                          <a:solidFill>
                            <a:srgbClr val="006699"/>
                          </a:solidFill>
                          <a:effectLst/>
                          <a:latin typeface="+mj-lt"/>
                          <a:ea typeface="+mn-ea"/>
                          <a:cs typeface="+mn-cs"/>
                        </a:rPr>
                        <a:t>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smtClean="0">
                          <a:solidFill>
                            <a:srgbClr val="006699"/>
                          </a:solidFill>
                          <a:effectLst/>
                          <a:latin typeface="+mj-lt"/>
                        </a:rPr>
                        <a:t>AÑO </a:t>
                      </a:r>
                      <a:r>
                        <a:rPr lang="es-PY" sz="1200" b="1" u="none" strike="noStrike" dirty="0">
                          <a:solidFill>
                            <a:srgbClr val="006699"/>
                          </a:solidFill>
                          <a:effectLst/>
                          <a:latin typeface="+mj-lt"/>
                        </a:rPr>
                        <a:t>2018 </a:t>
                      </a:r>
                      <a:r>
                        <a:rPr lang="es-PY" sz="1200" b="1" u="none" strike="noStrike" dirty="0" smtClean="0">
                          <a:solidFill>
                            <a:srgbClr val="006699"/>
                          </a:solidFill>
                          <a:effectLst/>
                          <a:latin typeface="+mj-lt"/>
                        </a:rPr>
                        <a:t>         EQUIVALENTE</a:t>
                      </a:r>
                    </a:p>
                    <a:p>
                      <a:pPr algn="ctr" fontAlgn="ctr"/>
                      <a:r>
                        <a:rPr lang="es-PY" sz="1200" b="1" u="none" strike="noStrike" dirty="0" smtClean="0">
                          <a:solidFill>
                            <a:srgbClr val="006699"/>
                          </a:solidFill>
                          <a:effectLst/>
                          <a:latin typeface="+mj-lt"/>
                        </a:rPr>
                        <a:t>Millones USD</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a:solidFill>
                            <a:srgbClr val="006699"/>
                          </a:solidFill>
                          <a:effectLst/>
                          <a:latin typeface="+mj-lt"/>
                        </a:rPr>
                        <a:t>% VAR</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200" b="1" u="none" strike="noStrike" dirty="0">
                          <a:solidFill>
                            <a:srgbClr val="006699"/>
                          </a:solidFill>
                          <a:effectLst/>
                          <a:latin typeface="+mj-lt"/>
                        </a:rPr>
                        <a:t>PART.</a:t>
                      </a:r>
                      <a:endParaRPr lang="es-PY" sz="12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594311">
                <a:tc>
                  <a:txBody>
                    <a:bodyPr/>
                    <a:lstStyle/>
                    <a:p>
                      <a:pPr algn="l" rtl="0" fontAlgn="b"/>
                      <a:r>
                        <a:rPr lang="es-ES" sz="1600" b="1" i="0" u="none" strike="noStrike" dirty="0">
                          <a:solidFill>
                            <a:srgbClr val="006699"/>
                          </a:solidFill>
                          <a:effectLst/>
                          <a:latin typeface="Calibri"/>
                        </a:rPr>
                        <a:t>812</a:t>
                      </a:r>
                      <a:r>
                        <a:rPr lang="es-ES" sz="1200" b="1" i="0" u="none" strike="noStrike" dirty="0">
                          <a:solidFill>
                            <a:srgbClr val="006699"/>
                          </a:solidFill>
                          <a:effectLst/>
                          <a:latin typeface="Calibri"/>
                        </a:rPr>
                        <a:t>- </a:t>
                      </a:r>
                      <a:r>
                        <a:rPr lang="es-ES" sz="1200" b="0" i="0" u="none" strike="noStrike" dirty="0">
                          <a:solidFill>
                            <a:srgbClr val="006699"/>
                          </a:solidFill>
                          <a:effectLst/>
                          <a:latin typeface="Calibri"/>
                        </a:rPr>
                        <a:t>TRANSFERENCIA CONSOLIDADA DE ENTIDADES DESCENTRALIZADAS A LA ADMINISTRACION CENTRAL</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109.776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09383">
                <a:tc>
                  <a:txBody>
                    <a:bodyPr/>
                    <a:lstStyle/>
                    <a:p>
                      <a:pPr algn="l" rtl="0" fontAlgn="b"/>
                      <a:r>
                        <a:rPr lang="es-PY" sz="1600" b="1" i="0" u="none" strike="noStrike" dirty="0">
                          <a:solidFill>
                            <a:srgbClr val="006699"/>
                          </a:solidFill>
                          <a:effectLst/>
                          <a:latin typeface="Calibri"/>
                        </a:rPr>
                        <a:t>839</a:t>
                      </a:r>
                      <a:r>
                        <a:rPr lang="es-PY" sz="1200" b="1" i="0" u="none" strike="noStrike" dirty="0">
                          <a:solidFill>
                            <a:srgbClr val="006699"/>
                          </a:solidFill>
                          <a:effectLst/>
                          <a:latin typeface="Calibri"/>
                        </a:rPr>
                        <a:t>– </a:t>
                      </a:r>
                      <a:r>
                        <a:rPr lang="es-PY" sz="1200" b="0" i="0" u="none" strike="noStrike" dirty="0">
                          <a:solidFill>
                            <a:srgbClr val="006699"/>
                          </a:solidFill>
                          <a:effectLst/>
                          <a:latin typeface="Calibri"/>
                        </a:rPr>
                        <a:t>OTRAS TRANSFERENCIAS CORRIENTES AL SECTOR PUBLICO</a:t>
                      </a:r>
                      <a:endParaRPr lang="es-PY"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336699"/>
                          </a:solidFill>
                          <a:effectLst/>
                          <a:latin typeface="Calibri"/>
                        </a:rPr>
                        <a:t> --</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93516">
                <a:tc>
                  <a:txBody>
                    <a:bodyPr/>
                    <a:lstStyle/>
                    <a:p>
                      <a:pPr algn="l" rtl="0" fontAlgn="b"/>
                      <a:r>
                        <a:rPr lang="es-ES" sz="1600" b="1" i="0" u="none" strike="noStrike" dirty="0">
                          <a:solidFill>
                            <a:srgbClr val="006699"/>
                          </a:solidFill>
                          <a:effectLst/>
                          <a:latin typeface="Calibri"/>
                        </a:rPr>
                        <a:t>841</a:t>
                      </a:r>
                      <a:r>
                        <a:rPr lang="es-ES" sz="1200" b="1" i="0" u="none" strike="noStrike" dirty="0">
                          <a:solidFill>
                            <a:srgbClr val="006699"/>
                          </a:solidFill>
                          <a:effectLst/>
                          <a:latin typeface="Calibri"/>
                        </a:rPr>
                        <a:t> – </a:t>
                      </a:r>
                      <a:r>
                        <a:rPr lang="es-ES" sz="1200" b="0" i="0" u="none" strike="noStrike" dirty="0">
                          <a:solidFill>
                            <a:srgbClr val="006699"/>
                          </a:solidFill>
                          <a:effectLst/>
                          <a:latin typeface="Calibri"/>
                        </a:rPr>
                        <a:t>BECAS</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3.441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01734">
                <a:tc>
                  <a:txBody>
                    <a:bodyPr/>
                    <a:lstStyle/>
                    <a:p>
                      <a:pPr algn="l" rtl="0" fontAlgn="b"/>
                      <a:r>
                        <a:rPr lang="es-ES" sz="1600" b="1" i="0" u="none" strike="noStrike" dirty="0">
                          <a:solidFill>
                            <a:srgbClr val="006699"/>
                          </a:solidFill>
                          <a:effectLst/>
                          <a:latin typeface="Calibri"/>
                        </a:rPr>
                        <a:t>845 </a:t>
                      </a:r>
                      <a:r>
                        <a:rPr lang="es-ES" sz="1200" b="1" i="0" u="none" strike="noStrike" dirty="0">
                          <a:solidFill>
                            <a:srgbClr val="006699"/>
                          </a:solidFill>
                          <a:effectLst/>
                          <a:latin typeface="Calibri"/>
                        </a:rPr>
                        <a:t>– </a:t>
                      </a:r>
                      <a:r>
                        <a:rPr lang="es-ES" sz="1200" b="0" i="0" u="none" strike="noStrike" dirty="0">
                          <a:solidFill>
                            <a:srgbClr val="006699"/>
                          </a:solidFill>
                          <a:effectLst/>
                          <a:latin typeface="Calibri"/>
                        </a:rPr>
                        <a:t>INDEMNIZACIONES</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105.183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67.548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86%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32048">
                <a:tc>
                  <a:txBody>
                    <a:bodyPr/>
                    <a:lstStyle/>
                    <a:p>
                      <a:pPr algn="l" rtl="0" fontAlgn="b"/>
                      <a:r>
                        <a:rPr lang="es-ES" sz="1600" b="1" i="0" u="none" strike="noStrike" dirty="0">
                          <a:solidFill>
                            <a:srgbClr val="006699"/>
                          </a:solidFill>
                          <a:effectLst/>
                          <a:latin typeface="Calibri"/>
                        </a:rPr>
                        <a:t>849</a:t>
                      </a:r>
                      <a:r>
                        <a:rPr lang="es-ES" sz="1200" b="1" i="0" u="none" strike="noStrike" dirty="0">
                          <a:solidFill>
                            <a:srgbClr val="006699"/>
                          </a:solidFill>
                          <a:effectLst/>
                          <a:latin typeface="Calibri"/>
                        </a:rPr>
                        <a:t> – </a:t>
                      </a:r>
                      <a:r>
                        <a:rPr lang="es-ES" sz="1200" b="0" i="0" u="none" strike="noStrike" dirty="0">
                          <a:solidFill>
                            <a:srgbClr val="006699"/>
                          </a:solidFill>
                          <a:effectLst/>
                          <a:latin typeface="Calibri"/>
                        </a:rPr>
                        <a:t>OTRAS TRANSFERENCIAS CORRIENTES</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2056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2.101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432048">
                <a:tc>
                  <a:txBody>
                    <a:bodyPr/>
                    <a:lstStyle/>
                    <a:p>
                      <a:pPr algn="l" rtl="0" fontAlgn="b"/>
                      <a:r>
                        <a:rPr lang="es-ES" sz="1600" b="1" i="0" u="none" strike="noStrike" dirty="0">
                          <a:solidFill>
                            <a:srgbClr val="006699"/>
                          </a:solidFill>
                          <a:effectLst/>
                          <a:latin typeface="Calibri"/>
                        </a:rPr>
                        <a:t>851</a:t>
                      </a:r>
                      <a:r>
                        <a:rPr lang="es-ES" sz="1200" b="1" i="0" u="none" strike="noStrike" dirty="0">
                          <a:solidFill>
                            <a:srgbClr val="006699"/>
                          </a:solidFill>
                          <a:effectLst/>
                          <a:latin typeface="Calibri"/>
                        </a:rPr>
                        <a:t> –</a:t>
                      </a:r>
                      <a:r>
                        <a:rPr lang="es-ES" sz="800" b="1" i="0" u="none" strike="noStrike" dirty="0">
                          <a:solidFill>
                            <a:srgbClr val="006699"/>
                          </a:solidFill>
                          <a:effectLst/>
                          <a:latin typeface="Calibri"/>
                        </a:rPr>
                        <a:t> </a:t>
                      </a:r>
                      <a:r>
                        <a:rPr lang="es-ES" sz="1200" b="0" i="0" u="none" strike="noStrike" dirty="0">
                          <a:solidFill>
                            <a:srgbClr val="006699"/>
                          </a:solidFill>
                          <a:effectLst/>
                          <a:latin typeface="Calibri"/>
                        </a:rPr>
                        <a:t>TRANSFERENCIAS CORRIENTES AL SECTOR EXTERNO</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703,5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7532">
                <a:tc>
                  <a:txBody>
                    <a:bodyPr/>
                    <a:lstStyle/>
                    <a:p>
                      <a:pPr algn="l" rtl="0" fontAlgn="b"/>
                      <a:r>
                        <a:rPr lang="es-ES" sz="1600" b="1" i="0" u="none" strike="noStrike" dirty="0">
                          <a:solidFill>
                            <a:srgbClr val="006699"/>
                          </a:solidFill>
                          <a:effectLst/>
                          <a:latin typeface="Calibri"/>
                        </a:rPr>
                        <a:t>881</a:t>
                      </a:r>
                      <a:r>
                        <a:rPr lang="es-ES" sz="1200" b="1" i="0" u="none" strike="noStrike" dirty="0">
                          <a:solidFill>
                            <a:srgbClr val="006699"/>
                          </a:solidFill>
                          <a:effectLst/>
                          <a:latin typeface="Calibri"/>
                        </a:rPr>
                        <a:t> – </a:t>
                      </a:r>
                      <a:r>
                        <a:rPr lang="es-ES" sz="1200" b="0" i="0" u="none" strike="noStrike" dirty="0">
                          <a:solidFill>
                            <a:srgbClr val="006699"/>
                          </a:solidFill>
                          <a:effectLst/>
                          <a:latin typeface="Calibri"/>
                        </a:rPr>
                        <a:t>TRANSFERENCIA DE CAPITAL AL SECTOR EXTERNO</a:t>
                      </a:r>
                      <a:endParaRPr lang="es-ES" sz="16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5.515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1648">
                <a:tc>
                  <a:txBody>
                    <a:bodyPr/>
                    <a:lstStyle/>
                    <a:p>
                      <a:pPr algn="l" rtl="0" fontAlgn="b"/>
                      <a:r>
                        <a:rPr lang="es-ES" sz="1600" b="1" i="0" u="none" strike="noStrike" dirty="0">
                          <a:solidFill>
                            <a:srgbClr val="FFFFFF"/>
                          </a:solidFill>
                          <a:effectLst/>
                          <a:latin typeface="Calibri"/>
                        </a:rPr>
                        <a:t>TOTAL</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227.333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78.840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13,3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-69%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xmlns="" val="3099457447"/>
              </p:ext>
            </p:extLst>
          </p:nvPr>
        </p:nvGraphicFramePr>
        <p:xfrm>
          <a:off x="467544" y="5595325"/>
          <a:ext cx="8280920" cy="840863"/>
        </p:xfrm>
        <a:graphic>
          <a:graphicData uri="http://schemas.openxmlformats.org/drawingml/2006/table">
            <a:tbl>
              <a:tblPr>
                <a:effectLst/>
                <a:tableStyleId>{5C22544A-7EE6-4342-B048-85BDC9FD1C3A}</a:tableStyleId>
              </a:tblPr>
              <a:tblGrid>
                <a:gridCol w="4176464"/>
                <a:gridCol w="936104"/>
                <a:gridCol w="1080120"/>
                <a:gridCol w="1008112"/>
                <a:gridCol w="504056"/>
                <a:gridCol w="576064"/>
              </a:tblGrid>
              <a:tr h="255649">
                <a:tc>
                  <a:txBody>
                    <a:bodyPr/>
                    <a:lstStyle/>
                    <a:p>
                      <a:pPr algn="l" fontAlgn="b"/>
                      <a:r>
                        <a:rPr lang="es-PY" sz="1600" b="1" u="none" strike="noStrike" dirty="0" smtClean="0">
                          <a:solidFill>
                            <a:srgbClr val="006699"/>
                          </a:solidFill>
                          <a:effectLst/>
                          <a:latin typeface="+mj-lt"/>
                        </a:rPr>
                        <a:t> FONDOS EXTERNOS – 20 </a:t>
                      </a:r>
                      <a:r>
                        <a:rPr lang="es-PY" sz="1300" b="0" u="none" strike="noStrike" dirty="0" smtClean="0">
                          <a:solidFill>
                            <a:srgbClr val="006699"/>
                          </a:solidFill>
                          <a:effectLst/>
                          <a:latin typeface="+mj-lt"/>
                        </a:rPr>
                        <a:t>(RUBROS 841 Y 845)</a:t>
                      </a:r>
                      <a:endParaRPr kumimoji="0" lang="es-PY" sz="13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49.681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6.876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-86%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 FONDOS ANDE – 30</a:t>
                      </a:r>
                    </a:p>
                    <a:p>
                      <a:pPr marL="0" algn="l" rtl="0" eaLnBrk="1" fontAlgn="b" latinLnBrk="0" hangingPunct="1"/>
                      <a:endParaRPr kumimoji="0" lang="es-PY" sz="500" b="0" u="none" strike="noStrike" kern="1200" baseline="0" dirty="0">
                        <a:solidFill>
                          <a:srgbClr val="006699"/>
                        </a:solidFill>
                        <a:effectLst/>
                        <a:latin typeface="+mj-lt"/>
                        <a:ea typeface="+mn-ea"/>
                        <a:cs typeface="+mn-cs"/>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177.652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71.964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-59%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algn="l" fontAlgn="b"/>
                      <a:r>
                        <a:rPr lang="es-MX" sz="1600" b="1" i="0" u="none" strike="noStrike" dirty="0" smtClean="0">
                          <a:solidFill>
                            <a:schemeClr val="bg1"/>
                          </a:solidFill>
                          <a:effectLst/>
                          <a:latin typeface="+mj-lt"/>
                        </a:rPr>
                        <a:t> TOTAL</a:t>
                      </a:r>
                      <a:endParaRPr lang="es-PY" sz="1600" b="1" i="0" u="none" strike="noStrike" dirty="0">
                        <a:solidFill>
                          <a:schemeClr val="bg1"/>
                        </a:solidFill>
                        <a:effectLst/>
                        <a:latin typeface="+mj-lt"/>
                      </a:endParaRPr>
                    </a:p>
                  </a:txBody>
                  <a:tcPr marL="9525" marR="9525" marT="9525" marB="0" anchor="b">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227.333</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78.840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13,3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-65%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0" name="1 Título"/>
          <p:cNvSpPr txBox="1">
            <a:spLocks/>
          </p:cNvSpPr>
          <p:nvPr/>
        </p:nvSpPr>
        <p:spPr>
          <a:xfrm>
            <a:off x="312043"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800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TRANSFERENCIAS</a:t>
            </a:r>
            <a:endParaRPr lang="es-ES" sz="2500" dirty="0">
              <a:solidFill>
                <a:schemeClr val="tx1"/>
              </a:solidFill>
              <a:effectLst/>
              <a:latin typeface="+mj-lt"/>
            </a:endParaRPr>
          </a:p>
        </p:txBody>
      </p:sp>
      <p:sp>
        <p:nvSpPr>
          <p:cNvPr id="6" name="5 CuadroTexto"/>
          <p:cNvSpPr txBox="1"/>
          <p:nvPr/>
        </p:nvSpPr>
        <p:spPr>
          <a:xfrm>
            <a:off x="6228184" y="6608385"/>
            <a:ext cx="2664296" cy="276999"/>
          </a:xfrm>
          <a:prstGeom prst="rect">
            <a:avLst/>
          </a:prstGeom>
          <a:noFill/>
        </p:spPr>
        <p:txBody>
          <a:bodyPr wrap="square" rtlCol="0">
            <a:spAutoFit/>
          </a:bodyPr>
          <a:lstStyle/>
          <a:p>
            <a:pPr algn="r"/>
            <a:r>
              <a:rPr lang="es-MX" sz="1200" b="1" dirty="0" smtClean="0">
                <a:latin typeface="+mj-lt"/>
              </a:rPr>
              <a:t>TIPO DE CAMBIO </a:t>
            </a:r>
            <a:r>
              <a:rPr lang="es-MX" sz="1200" b="1" dirty="0" smtClean="0">
                <a:latin typeface="Calibri"/>
              </a:rPr>
              <a:t>₲/USD 5.942</a:t>
            </a:r>
            <a:endParaRPr lang="es-PY" sz="1200" b="1" dirty="0">
              <a:latin typeface="+mj-lt"/>
            </a:endParaRPr>
          </a:p>
        </p:txBody>
      </p:sp>
    </p:spTree>
    <p:extLst>
      <p:ext uri="{BB962C8B-B14F-4D97-AF65-F5344CB8AC3E}">
        <p14:creationId xmlns:p14="http://schemas.microsoft.com/office/powerpoint/2010/main" xmlns="" val="8994999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xmlns="" val="4207562023"/>
              </p:ext>
            </p:extLst>
          </p:nvPr>
        </p:nvGraphicFramePr>
        <p:xfrm>
          <a:off x="1475657" y="4148659"/>
          <a:ext cx="6078785" cy="2376262"/>
        </p:xfrm>
        <a:graphic>
          <a:graphicData uri="http://schemas.openxmlformats.org/drawingml/2006/table">
            <a:tbl>
              <a:tblPr>
                <a:effectLst/>
                <a:tableStyleId>{5C22544A-7EE6-4342-B048-85BDC9FD1C3A}</a:tableStyleId>
              </a:tblPr>
              <a:tblGrid>
                <a:gridCol w="1224136"/>
                <a:gridCol w="1110233"/>
                <a:gridCol w="1296144"/>
                <a:gridCol w="1152128"/>
                <a:gridCol w="720080"/>
                <a:gridCol w="576064"/>
              </a:tblGrid>
              <a:tr h="699314">
                <a:tc>
                  <a:txBody>
                    <a:bodyPr/>
                    <a:lstStyle/>
                    <a:p>
                      <a:pPr algn="ctr" fontAlgn="ctr"/>
                      <a:r>
                        <a:rPr lang="es-PY" sz="1300" b="1" u="none" strike="noStrike" dirty="0" smtClean="0">
                          <a:solidFill>
                            <a:srgbClr val="006699"/>
                          </a:solidFill>
                          <a:effectLst/>
                          <a:latin typeface="+mj-lt"/>
                        </a:rPr>
                        <a:t>ORGANISMO </a:t>
                      </a:r>
                    </a:p>
                    <a:p>
                      <a:pPr algn="ctr" fontAlgn="ctr"/>
                      <a:r>
                        <a:rPr lang="es-PY" sz="1300" b="1" u="none" strike="noStrike" dirty="0" smtClean="0">
                          <a:solidFill>
                            <a:srgbClr val="006699"/>
                          </a:solidFill>
                          <a:effectLst/>
                          <a:latin typeface="+mj-lt"/>
                        </a:rPr>
                        <a:t>FINANCIADOR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ANTEPROYECTO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79908">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BID</a:t>
                      </a:r>
                      <a:r>
                        <a:rPr kumimoji="0" lang="es-PY" sz="1300" b="1" u="none" strike="noStrike" kern="1200" dirty="0" smtClean="0">
                          <a:solidFill>
                            <a:srgbClr val="006699"/>
                          </a:solidFill>
                          <a:effectLst/>
                          <a:latin typeface="+mj-lt"/>
                          <a:ea typeface="+mn-ea"/>
                          <a:cs typeface="+mn-cs"/>
                        </a:rPr>
                        <a:t> – 401</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42.647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6.000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-86%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87%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77408">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BIRF</a:t>
                      </a:r>
                      <a:r>
                        <a:rPr kumimoji="0" lang="es-PY" sz="1300" b="1" u="none" strike="noStrike" kern="1200" dirty="0" smtClean="0">
                          <a:solidFill>
                            <a:srgbClr val="006699"/>
                          </a:solidFill>
                          <a:effectLst/>
                          <a:latin typeface="+mj-lt"/>
                          <a:ea typeface="+mn-ea"/>
                          <a:cs typeface="+mn-cs"/>
                        </a:rPr>
                        <a:t> – 402</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9908">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CAF </a:t>
                      </a:r>
                      <a:r>
                        <a:rPr kumimoji="0" lang="es-PY" sz="1300" b="1" u="none" strike="noStrike" kern="1200" dirty="0" smtClean="0">
                          <a:solidFill>
                            <a:srgbClr val="006699"/>
                          </a:solidFill>
                          <a:effectLst/>
                          <a:latin typeface="+mj-lt"/>
                          <a:ea typeface="+mn-ea"/>
                          <a:cs typeface="+mn-cs"/>
                        </a:rPr>
                        <a:t>– 405</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260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9908">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OFID</a:t>
                      </a:r>
                      <a:r>
                        <a:rPr kumimoji="0" lang="es-PY" sz="1300" b="1" u="none" strike="noStrike" kern="1200" dirty="0" smtClean="0">
                          <a:solidFill>
                            <a:srgbClr val="006699"/>
                          </a:solidFill>
                          <a:effectLst/>
                          <a:latin typeface="+mj-lt"/>
                          <a:ea typeface="+mn-ea"/>
                          <a:cs typeface="+mn-cs"/>
                        </a:rPr>
                        <a:t> – 406</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smtClean="0">
                          <a:solidFill>
                            <a:srgbClr val="006699"/>
                          </a:solidFill>
                          <a:effectLst/>
                          <a:latin typeface="Calibri"/>
                        </a:rPr>
                        <a:t>-</a:t>
                      </a:r>
                      <a:endParaRPr lang="es-ES" sz="14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9908">
                <a:tc>
                  <a:txBody>
                    <a:bodyPr/>
                    <a:lstStyle/>
                    <a:p>
                      <a:pPr marL="0" lvl="0" algn="l" rtl="0" eaLnBrk="1" fontAlgn="ctr" latinLnBrk="0" hangingPunct="1"/>
                      <a:r>
                        <a:rPr kumimoji="0" lang="es-MX" sz="1600" b="1" u="none" strike="noStrike" kern="1200" dirty="0" smtClean="0">
                          <a:solidFill>
                            <a:srgbClr val="006699"/>
                          </a:solidFill>
                          <a:effectLst/>
                          <a:latin typeface="+mj-lt"/>
                          <a:ea typeface="+mn-ea"/>
                          <a:cs typeface="+mn-cs"/>
                        </a:rPr>
                        <a:t>BONOS</a:t>
                      </a:r>
                      <a:r>
                        <a:rPr kumimoji="0" lang="es-MX" sz="16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 </a:t>
                      </a:r>
                      <a:r>
                        <a:rPr kumimoji="0" lang="es-MX" sz="1300" b="1" u="none" strike="noStrike" kern="1200" baseline="0" dirty="0" smtClean="0">
                          <a:solidFill>
                            <a:srgbClr val="006699"/>
                          </a:solidFill>
                          <a:effectLst/>
                          <a:latin typeface="+mj-lt"/>
                          <a:ea typeface="+mn-ea"/>
                          <a:cs typeface="+mn-cs"/>
                        </a:rPr>
                        <a:t>004</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6.642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9908">
                <a:tc>
                  <a:txBody>
                    <a:bodyPr/>
                    <a:lstStyle/>
                    <a:p>
                      <a:pPr algn="l" fontAlgn="b"/>
                      <a:r>
                        <a:rPr lang="es-MX" sz="1600" b="1" i="0" u="none" strike="noStrike" dirty="0" smtClean="0">
                          <a:solidFill>
                            <a:schemeClr val="bg1"/>
                          </a:solidFill>
                          <a:effectLst/>
                          <a:latin typeface="+mj-lt"/>
                        </a:rPr>
                        <a:t>TOTAL</a:t>
                      </a:r>
                      <a:endParaRPr lang="es-PY" sz="1600" b="1" i="0" u="none" strike="noStrike" dirty="0">
                        <a:solidFill>
                          <a:schemeClr val="bg1"/>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49.681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6.876</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-86%</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1479819" y="3861048"/>
            <a:ext cx="2116320" cy="276999"/>
          </a:xfrm>
          <a:prstGeom prst="rect">
            <a:avLst/>
          </a:prstGeom>
          <a:noFill/>
        </p:spPr>
        <p:txBody>
          <a:bodyPr wrap="square" rtlCol="0">
            <a:spAutoFit/>
          </a:bodyPr>
          <a:lstStyle>
            <a:defPPr>
              <a:defRPr lang="es-ES"/>
            </a:defPPr>
            <a:lvl1pPr>
              <a:defRPr sz="1200" b="1">
                <a:latin typeface="+mj-lt"/>
              </a:defRPr>
            </a:lvl1pPr>
          </a:lstStyle>
          <a:p>
            <a:r>
              <a:rPr lang="es-MX" dirty="0"/>
              <a:t>EN MILLONES DE GUARANIES</a:t>
            </a:r>
            <a:endParaRPr lang="es-PY" dirty="0"/>
          </a:p>
        </p:txBody>
      </p:sp>
      <p:sp>
        <p:nvSpPr>
          <p:cNvPr id="6" name="1 Título"/>
          <p:cNvSpPr txBox="1">
            <a:spLocks/>
          </p:cNvSpPr>
          <p:nvPr/>
        </p:nvSpPr>
        <p:spPr>
          <a:xfrm>
            <a:off x="0" y="620688"/>
            <a:ext cx="9144000" cy="444376"/>
          </a:xfrm>
          <a:prstGeom prst="rect">
            <a:avLst/>
          </a:prstGeom>
        </p:spPr>
        <p:txBody>
          <a:bodyPr anchor="b"/>
          <a:lstStyle/>
          <a:p>
            <a:pPr algn="ctr">
              <a:spcBef>
                <a:spcPct val="0"/>
              </a:spcBef>
              <a:defRPr/>
            </a:pPr>
            <a:r>
              <a:rPr lang="es-ES" sz="28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ES" sz="2800" b="1" dirty="0" smtClean="0">
                <a:ln w="635">
                  <a:noFill/>
                </a:ln>
                <a:effectLst>
                  <a:outerShdw blurRad="38100" dist="25400" dir="5400000" algn="tl" rotWithShape="0">
                    <a:srgbClr val="000000">
                      <a:alpha val="43000"/>
                    </a:srgbClr>
                  </a:outerShdw>
                </a:effectLst>
                <a:latin typeface="+mj-lt"/>
                <a:ea typeface="+mj-ea"/>
                <a:cs typeface="+mj-cs"/>
              </a:rPr>
              <a:t>GRUPO 800 - </a:t>
            </a:r>
            <a:r>
              <a:rPr lang="es-ES" sz="2400" b="1" dirty="0" smtClean="0">
                <a:ln w="635">
                  <a:noFill/>
                </a:ln>
                <a:effectLst>
                  <a:outerShdw blurRad="38100" dist="25400" dir="5400000" algn="tl" rotWithShape="0">
                    <a:srgbClr val="000000">
                      <a:alpha val="43000"/>
                    </a:srgbClr>
                  </a:outerShdw>
                </a:effectLst>
                <a:latin typeface="+mj-lt"/>
                <a:ea typeface="+mj-ea"/>
                <a:cs typeface="+mj-cs"/>
              </a:rPr>
              <a:t>TRANSFERENCIA </a:t>
            </a:r>
            <a:r>
              <a:rPr lang="es-ES" sz="2400" b="1" dirty="0">
                <a:ln w="635">
                  <a:noFill/>
                </a:ln>
                <a:effectLst>
                  <a:outerShdw blurRad="38100" dist="25400" dir="5400000" algn="tl" rotWithShape="0">
                    <a:srgbClr val="000000">
                      <a:alpha val="43000"/>
                    </a:srgbClr>
                  </a:outerShdw>
                </a:effectLst>
                <a:latin typeface="+mj-lt"/>
                <a:ea typeface="+mj-ea"/>
                <a:cs typeface="+mj-cs"/>
              </a:rPr>
              <a:t>– RECURSOS EXTERNOS</a:t>
            </a:r>
          </a:p>
        </p:txBody>
      </p:sp>
      <p:graphicFrame>
        <p:nvGraphicFramePr>
          <p:cNvPr id="9" name="8 Gráfico"/>
          <p:cNvGraphicFramePr/>
          <p:nvPr>
            <p:extLst>
              <p:ext uri="{D42A27DB-BD31-4B8C-83A1-F6EECF244321}">
                <p14:modId xmlns:p14="http://schemas.microsoft.com/office/powerpoint/2010/main" xmlns="" val="2683375721"/>
              </p:ext>
            </p:extLst>
          </p:nvPr>
        </p:nvGraphicFramePr>
        <p:xfrm>
          <a:off x="1763688" y="1020137"/>
          <a:ext cx="5616624" cy="29849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0778185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1464" y="1393031"/>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7" name="6 Tabla"/>
          <p:cNvGraphicFramePr>
            <a:graphicFrameLocks noGrp="1"/>
          </p:cNvGraphicFramePr>
          <p:nvPr>
            <p:extLst>
              <p:ext uri="{D42A27DB-BD31-4B8C-83A1-F6EECF244321}">
                <p14:modId xmlns:p14="http://schemas.microsoft.com/office/powerpoint/2010/main" xmlns="" val="4049533209"/>
              </p:ext>
            </p:extLst>
          </p:nvPr>
        </p:nvGraphicFramePr>
        <p:xfrm>
          <a:off x="467544" y="1671261"/>
          <a:ext cx="8233987" cy="2386066"/>
        </p:xfrm>
        <a:graphic>
          <a:graphicData uri="http://schemas.openxmlformats.org/drawingml/2006/table">
            <a:tbl>
              <a:tblPr>
                <a:effectLst/>
                <a:tableStyleId>{5C22544A-7EE6-4342-B048-85BDC9FD1C3A}</a:tableStyleId>
              </a:tblPr>
              <a:tblGrid>
                <a:gridCol w="3351889"/>
                <a:gridCol w="1093007"/>
                <a:gridCol w="1238742"/>
                <a:gridCol w="1093007"/>
                <a:gridCol w="655804"/>
                <a:gridCol w="801538"/>
              </a:tblGrid>
              <a:tr h="792088">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PRESUPUESTO </a:t>
                      </a: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2017</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679960">
                <a:tc>
                  <a:txBody>
                    <a:bodyPr/>
                    <a:lstStyle/>
                    <a:p>
                      <a:pPr marL="531813" indent="-977900" algn="l" rtl="0" eaLnBrk="1" fontAlgn="b" latinLnBrk="0" hangingPunct="1"/>
                      <a:r>
                        <a:rPr kumimoji="0" lang="es-MX" sz="1600" b="1" u="none" strike="noStrike" kern="1200" baseline="0" dirty="0" smtClean="0">
                          <a:solidFill>
                            <a:srgbClr val="006699"/>
                          </a:solidFill>
                          <a:effectLst/>
                          <a:latin typeface="+mj-lt"/>
                          <a:ea typeface="+mn-ea"/>
                          <a:cs typeface="+mn-cs"/>
                        </a:rPr>
                        <a:t>910 </a:t>
                      </a:r>
                      <a:r>
                        <a:rPr kumimoji="0" lang="es-MX" sz="1400" b="0" u="none" strike="noStrike" kern="1200" baseline="0" dirty="0" smtClean="0">
                          <a:solidFill>
                            <a:srgbClr val="006699"/>
                          </a:solidFill>
                          <a:effectLst/>
                          <a:latin typeface="+mj-lt"/>
                          <a:ea typeface="+mn-ea"/>
                          <a:cs typeface="+mn-cs"/>
                        </a:rPr>
                        <a:t>– PAGO DE IMPUESTOS, TASAS, GASTOS JUDICIALES Y OTROS</a:t>
                      </a:r>
                    </a:p>
                    <a:p>
                      <a:pPr marL="531813" indent="-977900" algn="l" rtl="0" eaLnBrk="1" fontAlgn="b" latinLnBrk="0" hangingPunct="1"/>
                      <a:endParaRPr kumimoji="0" lang="es-PY" sz="5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431.130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416.145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70,03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99,60%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504056">
                <a:tc>
                  <a:txBody>
                    <a:bodyPr/>
                    <a:lstStyle/>
                    <a:p>
                      <a:pPr marL="446088" indent="-446088" algn="l" rtl="0" eaLnBrk="1" fontAlgn="b" latinLnBrk="0" hangingPunct="1"/>
                      <a:r>
                        <a:rPr kumimoji="0" lang="es-MX" sz="1600" b="1" u="none" strike="noStrike" kern="1200" baseline="0" dirty="0" smtClean="0">
                          <a:solidFill>
                            <a:srgbClr val="006699"/>
                          </a:solidFill>
                          <a:effectLst/>
                          <a:latin typeface="+mj-lt"/>
                          <a:ea typeface="+mn-ea"/>
                          <a:cs typeface="+mn-cs"/>
                        </a:rPr>
                        <a:t>920 </a:t>
                      </a:r>
                      <a:r>
                        <a:rPr kumimoji="0" lang="es-MX" sz="1400" b="0" u="none" strike="noStrike" kern="1200" baseline="0" dirty="0" smtClean="0">
                          <a:solidFill>
                            <a:srgbClr val="006699"/>
                          </a:solidFill>
                          <a:effectLst/>
                          <a:latin typeface="+mj-lt"/>
                          <a:ea typeface="+mn-ea"/>
                          <a:cs typeface="+mn-cs"/>
                        </a:rPr>
                        <a:t>– DEVOLUCIÓN DE IMPUESTOS Y OTROS INGRESOS NO TRIBUTARIOS </a:t>
                      </a:r>
                    </a:p>
                    <a:p>
                      <a:pPr marL="0" algn="l" rtl="0" eaLnBrk="1" fontAlgn="b" latinLnBrk="0" hangingPunct="1"/>
                      <a:endParaRPr kumimoji="0" lang="es-PY" sz="8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1.450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0,40%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25373">
                <a:tc>
                  <a:txBody>
                    <a:bodyPr/>
                    <a:lstStyle/>
                    <a:p>
                      <a:pPr algn="l" fontAlgn="b"/>
                      <a:r>
                        <a:rPr lang="es-MX" sz="1600" b="1" i="0" u="none" strike="noStrike" dirty="0" smtClean="0">
                          <a:solidFill>
                            <a:schemeClr val="bg1"/>
                          </a:solidFill>
                          <a:effectLst/>
                          <a:latin typeface="+mj-lt"/>
                        </a:rPr>
                        <a:t>TOTAL</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432.580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417.645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70,28</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4" name="1 Título"/>
          <p:cNvSpPr txBox="1">
            <a:spLocks/>
          </p:cNvSpPr>
          <p:nvPr/>
        </p:nvSpPr>
        <p:spPr>
          <a:xfrm>
            <a:off x="331531"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900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OTROS GASTOS</a:t>
            </a:r>
            <a:endParaRPr lang="es-ES" sz="2500" dirty="0">
              <a:solidFill>
                <a:schemeClr val="tx1"/>
              </a:solidFill>
              <a:effectLst/>
              <a:latin typeface="+mj-lt"/>
            </a:endParaRPr>
          </a:p>
        </p:txBody>
      </p:sp>
      <p:sp>
        <p:nvSpPr>
          <p:cNvPr id="8" name="7 CuadroTexto"/>
          <p:cNvSpPr txBox="1"/>
          <p:nvPr/>
        </p:nvSpPr>
        <p:spPr>
          <a:xfrm>
            <a:off x="323528" y="4129335"/>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Tree>
    <p:extLst>
      <p:ext uri="{BB962C8B-B14F-4D97-AF65-F5344CB8AC3E}">
        <p14:creationId xmlns:p14="http://schemas.microsoft.com/office/powerpoint/2010/main" xmlns="" val="130329201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18446" y="-27385"/>
            <a:ext cx="9162446" cy="688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14216" y="2132857"/>
            <a:ext cx="9129784" cy="720080"/>
          </a:xfrm>
        </p:spPr>
        <p:txBody>
          <a:bodyPr>
            <a:noAutofit/>
          </a:bodyPr>
          <a:lstStyle/>
          <a:p>
            <a:pPr algn="ctr"/>
            <a:r>
              <a:rPr lang="es-ES" sz="4800" b="1" dirty="0">
                <a:ln w="635">
                  <a:noFill/>
                </a:ln>
                <a:solidFill>
                  <a:schemeClr val="tx1"/>
                </a:solidFill>
                <a:effectLst>
                  <a:outerShdw blurRad="38100" dist="25400" dir="5400000" algn="tl" rotWithShape="0">
                    <a:srgbClr val="000000">
                      <a:alpha val="43000"/>
                    </a:srgbClr>
                  </a:outerShdw>
                </a:effectLst>
              </a:rPr>
              <a:t>MUCHAS GRACIAS</a:t>
            </a:r>
          </a:p>
        </p:txBody>
      </p:sp>
      <p:sp>
        <p:nvSpPr>
          <p:cNvPr id="38" name="1 Título"/>
          <p:cNvSpPr txBox="1">
            <a:spLocks/>
          </p:cNvSpPr>
          <p:nvPr/>
        </p:nvSpPr>
        <p:spPr>
          <a:xfrm>
            <a:off x="14216" y="2780928"/>
            <a:ext cx="9129784" cy="576064"/>
          </a:xfrm>
          <a:prstGeom prst="rect">
            <a:avLst/>
          </a:prstGeom>
        </p:spPr>
        <p:txBody>
          <a:bodyPr vert="horz" anchor="ctr">
            <a:normAutofit/>
          </a:bodyPr>
          <a:lstStyle/>
          <a:p>
            <a:pPr algn="ctr">
              <a:spcBef>
                <a:spcPct val="0"/>
              </a:spcBef>
              <a:defRPr/>
            </a:pPr>
            <a:r>
              <a:rPr lang="es-ES" dirty="0">
                <a:ln w="6350">
                  <a:solidFill>
                    <a:schemeClr val="accent1">
                      <a:shade val="43000"/>
                    </a:schemeClr>
                  </a:solidFill>
                </a:ln>
                <a:solidFill>
                  <a:sysClr val="windowText" lastClr="000000"/>
                </a:solidFill>
                <a:latin typeface="+mj-lt"/>
                <a:ea typeface="+mj-ea"/>
                <a:cs typeface="+mj-cs"/>
              </a:rPr>
              <a:t> htpps://</a:t>
            </a:r>
            <a:r>
              <a:rPr lang="es-ES" dirty="0" smtClean="0">
                <a:ln w="6350">
                  <a:solidFill>
                    <a:schemeClr val="accent1">
                      <a:shade val="43000"/>
                    </a:schemeClr>
                  </a:solidFill>
                </a:ln>
                <a:solidFill>
                  <a:sysClr val="windowText" lastClr="000000"/>
                </a:solidFill>
                <a:latin typeface="+mj-lt"/>
                <a:ea typeface="+mj-ea"/>
                <a:cs typeface="+mj-cs"/>
              </a:rPr>
              <a:t>www.ande.gov.py</a:t>
            </a:r>
            <a:endParaRPr lang="es-ES" dirty="0">
              <a:ln w="6350">
                <a:solidFill>
                  <a:schemeClr val="accent1">
                    <a:shade val="43000"/>
                  </a:schemeClr>
                </a:solidFill>
              </a:ln>
              <a:solidFill>
                <a:sysClr val="windowText" lastClr="000000"/>
              </a:solidFill>
              <a:latin typeface="+mj-lt"/>
              <a:ea typeface="+mj-ea"/>
              <a:cs typeface="+mj-cs"/>
            </a:endParaRPr>
          </a:p>
        </p:txBody>
      </p:sp>
      <p:grpSp>
        <p:nvGrpSpPr>
          <p:cNvPr id="11" name="10 Grupo"/>
          <p:cNvGrpSpPr/>
          <p:nvPr/>
        </p:nvGrpSpPr>
        <p:grpSpPr>
          <a:xfrm>
            <a:off x="-18445" y="4293096"/>
            <a:ext cx="9176662" cy="2564904"/>
            <a:chOff x="-18446" y="4293095"/>
            <a:chExt cx="9194193" cy="2160240"/>
          </a:xfrm>
        </p:grpSpPr>
        <p:grpSp>
          <p:nvGrpSpPr>
            <p:cNvPr id="10" name="9 Grupo"/>
            <p:cNvGrpSpPr/>
            <p:nvPr/>
          </p:nvGrpSpPr>
          <p:grpSpPr>
            <a:xfrm>
              <a:off x="-65" y="4293095"/>
              <a:ext cx="9175812" cy="2160240"/>
              <a:chOff x="-65" y="4293095"/>
              <a:chExt cx="9175812" cy="2160240"/>
            </a:xfrm>
          </p:grpSpPr>
          <p:grpSp>
            <p:nvGrpSpPr>
              <p:cNvPr id="5" name="4 Grupo"/>
              <p:cNvGrpSpPr/>
              <p:nvPr/>
            </p:nvGrpSpPr>
            <p:grpSpPr>
              <a:xfrm>
                <a:off x="-65" y="4293096"/>
                <a:ext cx="9175812" cy="2160239"/>
                <a:chOff x="-14281" y="-7144"/>
                <a:chExt cx="9175812" cy="2160239"/>
              </a:xfrm>
            </p:grpSpPr>
            <p:sp>
              <p:nvSpPr>
                <p:cNvPr id="2" name="1 Rectángulo"/>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54" name="Freeform 6"/>
                <p:cNvSpPr>
                  <a:spLocks/>
                </p:cNvSpPr>
                <p:nvPr/>
              </p:nvSpPr>
              <p:spPr bwMode="auto">
                <a:xfrm>
                  <a:off x="-9525" y="0"/>
                  <a:ext cx="9163050"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292"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55" name="Freeform 7"/>
                <p:cNvSpPr>
                  <a:spLocks/>
                </p:cNvSpPr>
                <p:nvPr/>
              </p:nvSpPr>
              <p:spPr bwMode="auto">
                <a:xfrm>
                  <a:off x="4053728" y="-7144"/>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59"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60" name="Freeform 7"/>
              <p:cNvSpPr>
                <a:spLocks/>
              </p:cNvSpPr>
              <p:nvPr/>
            </p:nvSpPr>
            <p:spPr bwMode="auto">
              <a:xfrm>
                <a:off x="4057972" y="4293095"/>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7" name="6 Rectángulo"/>
            <p:cNvSpPr/>
            <p:nvPr/>
          </p:nvSpPr>
          <p:spPr>
            <a:xfrm>
              <a:off x="-18446" y="5482866"/>
              <a:ext cx="1782134" cy="93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Tree>
    <p:extLst>
      <p:ext uri="{BB962C8B-B14F-4D97-AF65-F5344CB8AC3E}">
        <p14:creationId xmlns:p14="http://schemas.microsoft.com/office/powerpoint/2010/main" xmlns="" val="2893295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57200" y="404664"/>
            <a:ext cx="8229600" cy="661176"/>
          </a:xfrm>
        </p:spPr>
        <p:txBody>
          <a:bodyPr vert="horz" lIns="45720" rIns="45720" bIns="45720" anchor="b">
            <a:noAutofit/>
          </a:bodyPr>
          <a:lstStyle/>
          <a:p>
            <a:pPr algn="ctr"/>
            <a:r>
              <a:rPr lang="es-MX" sz="2800" b="1" dirty="0" smtClean="0">
                <a:ln w="635">
                  <a:noFill/>
                </a:ln>
                <a:solidFill>
                  <a:srgbClr val="006699"/>
                </a:solidFill>
                <a:effectLst>
                  <a:outerShdw blurRad="38100" dist="25400" dir="5400000" algn="tl" rotWithShape="0">
                    <a:srgbClr val="000000">
                      <a:alpha val="43000"/>
                    </a:srgbClr>
                  </a:outerShdw>
                </a:effectLst>
              </a:rPr>
              <a:t>PROYECTO DE PRESUPUESTO DE INGRESOS </a:t>
            </a:r>
            <a:endParaRPr lang="es-ES" sz="2800" b="1" dirty="0">
              <a:ln w="635">
                <a:noFill/>
              </a:ln>
              <a:solidFill>
                <a:srgbClr val="006699"/>
              </a:solidFill>
              <a:effectLst>
                <a:outerShdw blurRad="38100" dist="25400" dir="5400000" algn="tl" rotWithShape="0">
                  <a:srgbClr val="000000">
                    <a:alpha val="43000"/>
                  </a:srgbClr>
                </a:outerShdw>
              </a:effectLst>
            </a:endParaRPr>
          </a:p>
        </p:txBody>
      </p:sp>
      <p:sp>
        <p:nvSpPr>
          <p:cNvPr id="4" name="6 Marcador de contenido"/>
          <p:cNvSpPr txBox="1">
            <a:spLocks/>
          </p:cNvSpPr>
          <p:nvPr/>
        </p:nvSpPr>
        <p:spPr>
          <a:xfrm>
            <a:off x="285720" y="1124743"/>
            <a:ext cx="8501122" cy="360041"/>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ctr">
              <a:buClrTx/>
              <a:buSzPct val="75000"/>
              <a:buNone/>
            </a:pPr>
            <a:r>
              <a:rPr lang="es-PY" sz="1500" b="1" dirty="0" smtClean="0">
                <a:solidFill>
                  <a:srgbClr val="000000"/>
                </a:solidFill>
                <a:latin typeface="Verdana" pitchFamily="34" charset="0"/>
                <a:cs typeface="Times New Roman" pitchFamily="18" charset="0"/>
              </a:rPr>
              <a:t>Adenda </a:t>
            </a:r>
            <a:r>
              <a:rPr lang="es-PY" sz="1500" b="1" dirty="0">
                <a:solidFill>
                  <a:srgbClr val="000000"/>
                </a:solidFill>
                <a:latin typeface="Verdana" pitchFamily="34" charset="0"/>
                <a:cs typeface="Times New Roman" pitchFamily="18" charset="0"/>
              </a:rPr>
              <a:t>solicitada al Ministerio de </a:t>
            </a:r>
            <a:r>
              <a:rPr lang="es-PY" sz="1500" b="1" dirty="0" smtClean="0">
                <a:solidFill>
                  <a:srgbClr val="000000"/>
                </a:solidFill>
                <a:latin typeface="Verdana" pitchFamily="34" charset="0"/>
                <a:cs typeface="Times New Roman" pitchFamily="18" charset="0"/>
              </a:rPr>
              <a:t>Hacienda</a:t>
            </a:r>
            <a:endParaRPr lang="es-PY" sz="1500" dirty="0" smtClean="0">
              <a:solidFill>
                <a:srgbClr val="000000"/>
              </a:solidFill>
              <a:latin typeface="Verdana" pitchFamily="34" charset="0"/>
              <a:cs typeface="Times New Roman" pitchFamily="18" charset="0"/>
            </a:endParaRPr>
          </a:p>
          <a:p>
            <a:pPr marL="0" lvl="1" indent="0" algn="just">
              <a:buClrTx/>
              <a:buSzPct val="75000"/>
              <a:buNone/>
            </a:pPr>
            <a:endParaRPr lang="es-PY" sz="1500" dirty="0">
              <a:solidFill>
                <a:srgbClr val="000000"/>
              </a:solidFill>
              <a:latin typeface="Verdana" pitchFamily="34" charset="0"/>
              <a:cs typeface="Times New Roman" pitchFamily="18" charset="0"/>
            </a:endParaRPr>
          </a:p>
          <a:p>
            <a:endParaRPr lang="es-ES" sz="1600" dirty="0"/>
          </a:p>
          <a:p>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p:txBody>
      </p:sp>
      <p:pic>
        <p:nvPicPr>
          <p:cNvPr id="7" name="6 Imagen"/>
          <p:cNvPicPr preferRelativeResize="0">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464" y="1772816"/>
            <a:ext cx="8280000" cy="3711730"/>
          </a:xfrm>
          <a:prstGeom prst="rect">
            <a:avLst/>
          </a:prstGeom>
          <a:noFill/>
          <a:ln>
            <a:noFill/>
          </a:ln>
        </p:spPr>
      </p:pic>
      <p:sp>
        <p:nvSpPr>
          <p:cNvPr id="2" name="1 Rectángulo"/>
          <p:cNvSpPr/>
          <p:nvPr/>
        </p:nvSpPr>
        <p:spPr>
          <a:xfrm>
            <a:off x="468464" y="3032984"/>
            <a:ext cx="8244000" cy="252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xmlns="" val="424649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bras 2016-2017\Funcionarios de ANDE\14567415_1253957511292879_6918241871391625470_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68" t="57343" r="261" b="2427"/>
          <a:stretch/>
        </p:blipFill>
        <p:spPr bwMode="auto">
          <a:xfrm>
            <a:off x="-36512" y="3789041"/>
            <a:ext cx="9180512"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E:\Obras 2016-2017\Funcionarios de ANDE\14567415_1253957511292879_6918241871391625470_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268" t="1082" r="261" b="61035"/>
          <a:stretch/>
        </p:blipFill>
        <p:spPr bwMode="auto">
          <a:xfrm>
            <a:off x="-22732" y="-27385"/>
            <a:ext cx="9180512" cy="298708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14691976_1253957551292875_5212723812290635061_o.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64" t="2037" r="1276" b="82399"/>
          <a:stretch/>
        </p:blipFill>
        <p:spPr bwMode="auto">
          <a:xfrm>
            <a:off x="-2" y="2959701"/>
            <a:ext cx="9143999" cy="829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0000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Obras 2016-2017\Funcionarios de ANDE\14615810_1253957634626200_7573942666219037165_o (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4922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150"/>
          <a:stretch/>
        </p:blipFill>
        <p:spPr bwMode="auto">
          <a:xfrm>
            <a:off x="-1" y="0"/>
            <a:ext cx="9144002"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7695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Obras 2016-2017\Funcionarios de ANDE\14691976_1253957551292875_5212723812290635061_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21" t="2656" r="957"/>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8674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Obras 2016-2017\Funcionarios de ANDE\14711284_1253957487959548_5103875083196967694_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86" t="2448" r="1962" b="2043"/>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4687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Obras 2016-2017\Funcionarios de ANDE\14711601_1253957587959538_5183177603164117728_o.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37" t="2566" r="2376" b="5116"/>
          <a:stretch/>
        </p:blipFill>
        <p:spPr bwMode="auto">
          <a:xfrm>
            <a:off x="1861" y="0"/>
            <a:ext cx="9142139"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1695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57200" y="404664"/>
            <a:ext cx="8229600" cy="661176"/>
          </a:xfrm>
        </p:spPr>
        <p:txBody>
          <a:bodyPr vert="horz" lIns="45720" rIns="45720" bIns="45720" anchor="b">
            <a:noAutofit/>
          </a:bodyPr>
          <a:lstStyle/>
          <a:p>
            <a:pPr algn="ctr"/>
            <a:r>
              <a:rPr lang="es-ES" sz="2800" b="1" dirty="0">
                <a:ln w="635">
                  <a:noFill/>
                </a:ln>
                <a:solidFill>
                  <a:srgbClr val="006699"/>
                </a:solidFill>
                <a:effectLst>
                  <a:outerShdw blurRad="38100" dist="25400" dir="5400000" algn="tl" rotWithShape="0">
                    <a:srgbClr val="000000">
                      <a:alpha val="43000"/>
                    </a:srgbClr>
                  </a:outerShdw>
                </a:effectLst>
              </a:rPr>
              <a:t>PROYECTO DE PRESUPUESTO - EJERCICIO FISCAL </a:t>
            </a:r>
            <a:r>
              <a:rPr lang="es-ES" sz="2800" b="1" dirty="0" smtClean="0">
                <a:ln w="635">
                  <a:noFill/>
                </a:ln>
                <a:solidFill>
                  <a:srgbClr val="006699"/>
                </a:solidFill>
                <a:effectLst>
                  <a:outerShdw blurRad="38100" dist="25400" dir="5400000" algn="tl" rotWithShape="0">
                    <a:srgbClr val="000000">
                      <a:alpha val="43000"/>
                    </a:srgbClr>
                  </a:outerShdw>
                </a:effectLst>
              </a:rPr>
              <a:t>2018</a:t>
            </a:r>
            <a:endParaRPr lang="es-ES" sz="2800" b="1" dirty="0">
              <a:ln w="635">
                <a:noFill/>
              </a:ln>
              <a:solidFill>
                <a:srgbClr val="006699"/>
              </a:solidFill>
              <a:effectLst>
                <a:outerShdw blurRad="38100" dist="25400" dir="5400000" algn="tl" rotWithShape="0">
                  <a:srgbClr val="000000">
                    <a:alpha val="43000"/>
                  </a:srgbClr>
                </a:outerShdw>
              </a:effectLst>
            </a:endParaRPr>
          </a:p>
        </p:txBody>
      </p:sp>
      <p:sp>
        <p:nvSpPr>
          <p:cNvPr id="4" name="6 Marcador de contenido"/>
          <p:cNvSpPr txBox="1">
            <a:spLocks/>
          </p:cNvSpPr>
          <p:nvPr/>
        </p:nvSpPr>
        <p:spPr>
          <a:xfrm>
            <a:off x="285720" y="1124743"/>
            <a:ext cx="8501122" cy="5544617"/>
          </a:xfrm>
          <a:prstGeom prst="rect">
            <a:avLst/>
          </a:prstGeom>
        </p:spPr>
        <p:txBody>
          <a:bodyPr>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85725" lvl="1" indent="-20638" algn="just">
              <a:buClr>
                <a:schemeClr val="folHlink"/>
              </a:buClr>
              <a:buSzPct val="75000"/>
              <a:buFont typeface="Wingdings 2"/>
              <a:buNone/>
            </a:pPr>
            <a:r>
              <a:rPr lang="es-PY" sz="1600" dirty="0" smtClean="0">
                <a:solidFill>
                  <a:srgbClr val="000000"/>
                </a:solidFill>
                <a:latin typeface="+mj-lt"/>
                <a:cs typeface="Times New Roman" pitchFamily="18" charset="0"/>
              </a:rPr>
              <a:t>El Proyecto de Presupuesto para la ANDE presentado por el Poder Ejecutivo al Congreso Nacional asciende a </a:t>
            </a:r>
            <a:r>
              <a:rPr lang="es-PY" sz="1600" b="1" dirty="0" smtClean="0">
                <a:solidFill>
                  <a:srgbClr val="000000"/>
                </a:solidFill>
                <a:latin typeface="+mj-lt"/>
                <a:cs typeface="Times New Roman" pitchFamily="18" charset="0"/>
              </a:rPr>
              <a:t>₲ 6.631.481 millones</a:t>
            </a:r>
            <a:r>
              <a:rPr lang="es-PY" sz="1600" dirty="0" smtClean="0">
                <a:solidFill>
                  <a:srgbClr val="000000"/>
                </a:solidFill>
                <a:latin typeface="+mj-lt"/>
                <a:cs typeface="Times New Roman" pitchFamily="18" charset="0"/>
              </a:rPr>
              <a:t>, equivalente a </a:t>
            </a:r>
            <a:r>
              <a:rPr lang="es-PY" sz="1600" b="1" dirty="0" smtClean="0">
                <a:solidFill>
                  <a:srgbClr val="006699"/>
                </a:solidFill>
                <a:latin typeface="+mj-lt"/>
                <a:cs typeface="Times New Roman" pitchFamily="18" charset="0"/>
              </a:rPr>
              <a:t>USD 1.115,9 millones</a:t>
            </a:r>
            <a:r>
              <a:rPr lang="es-PY" sz="1600" dirty="0" smtClean="0">
                <a:latin typeface="+mj-lt"/>
                <a:cs typeface="Times New Roman" pitchFamily="18" charset="0"/>
              </a:rPr>
              <a:t>,</a:t>
            </a:r>
            <a:r>
              <a:rPr lang="es-PY" sz="1600" dirty="0" smtClean="0">
                <a:solidFill>
                  <a:srgbClr val="006699"/>
                </a:solidFill>
                <a:latin typeface="+mj-lt"/>
                <a:cs typeface="Times New Roman" pitchFamily="18" charset="0"/>
              </a:rPr>
              <a:t> </a:t>
            </a:r>
            <a:r>
              <a:rPr lang="es-PY" sz="1600" dirty="0" smtClean="0">
                <a:solidFill>
                  <a:srgbClr val="000000"/>
                </a:solidFill>
                <a:latin typeface="+mj-lt"/>
                <a:cs typeface="Times New Roman" pitchFamily="18" charset="0"/>
              </a:rPr>
              <a:t>compuesto de la siguiente manera:</a:t>
            </a:r>
          </a:p>
          <a:p>
            <a:pPr marL="85725" indent="-20638" algn="just">
              <a:buClr>
                <a:schemeClr val="folHlink"/>
              </a:buClr>
              <a:buSzPct val="75000"/>
              <a:buFont typeface="Wingdings 2"/>
              <a:buNone/>
            </a:pPr>
            <a:endParaRPr lang="es-PY" sz="16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1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endParaRPr lang="es-PY" sz="900" dirty="0" smtClean="0">
              <a:solidFill>
                <a:srgbClr val="000000"/>
              </a:solidFill>
              <a:latin typeface="+mj-lt"/>
              <a:cs typeface="Times New Roman" pitchFamily="18" charset="0"/>
            </a:endParaRPr>
          </a:p>
          <a:p>
            <a:pPr marL="85725" lvl="1" indent="-20638" algn="just">
              <a:buClr>
                <a:schemeClr val="folHlink"/>
              </a:buClr>
              <a:buSzPct val="75000"/>
              <a:buFont typeface="Wingdings 2"/>
              <a:buNone/>
            </a:pPr>
            <a:r>
              <a:rPr lang="es-PY" sz="1600" dirty="0" smtClean="0">
                <a:solidFill>
                  <a:srgbClr val="000000"/>
                </a:solidFill>
                <a:latin typeface="+mj-lt"/>
                <a:cs typeface="Times New Roman" pitchFamily="18" charset="0"/>
              </a:rPr>
              <a:t>El Anteproyecto de Presupuesto de la ANDE remitido al Ministerio de Hacienda fue de </a:t>
            </a:r>
            <a:r>
              <a:rPr lang="es-PY" sz="1600" b="1" dirty="0" smtClean="0">
                <a:solidFill>
                  <a:srgbClr val="000000"/>
                </a:solidFill>
                <a:latin typeface="+mj-lt"/>
                <a:cs typeface="Times New Roman" pitchFamily="18" charset="0"/>
              </a:rPr>
              <a:t>₲ 6.697.393 millones</a:t>
            </a:r>
            <a:r>
              <a:rPr lang="es-PY" sz="1600" dirty="0" smtClean="0">
                <a:solidFill>
                  <a:srgbClr val="000000"/>
                </a:solidFill>
                <a:latin typeface="+mj-lt"/>
                <a:cs typeface="Times New Roman" pitchFamily="18" charset="0"/>
              </a:rPr>
              <a:t> equivalente </a:t>
            </a:r>
            <a:r>
              <a:rPr lang="es-PY" sz="1600" dirty="0" smtClean="0">
                <a:latin typeface="+mj-lt"/>
                <a:cs typeface="Times New Roman" pitchFamily="18" charset="0"/>
              </a:rPr>
              <a:t>a</a:t>
            </a:r>
            <a:r>
              <a:rPr lang="es-PY" sz="1600" b="1" dirty="0" smtClean="0">
                <a:latin typeface="+mj-lt"/>
                <a:cs typeface="Times New Roman" pitchFamily="18" charset="0"/>
              </a:rPr>
              <a:t> </a:t>
            </a:r>
            <a:r>
              <a:rPr lang="es-PY" sz="1600" b="1" dirty="0" smtClean="0">
                <a:solidFill>
                  <a:srgbClr val="006699"/>
                </a:solidFill>
                <a:latin typeface="+mj-lt"/>
                <a:cs typeface="Times New Roman" pitchFamily="18" charset="0"/>
              </a:rPr>
              <a:t>USD 1.127,1 millones</a:t>
            </a:r>
            <a:r>
              <a:rPr lang="es-PY" sz="1600" b="1" dirty="0" smtClean="0">
                <a:latin typeface="+mj-lt"/>
                <a:cs typeface="Times New Roman" pitchFamily="18" charset="0"/>
              </a:rPr>
              <a:t>. </a:t>
            </a:r>
            <a:r>
              <a:rPr lang="es-PY" sz="1600" dirty="0" smtClean="0">
                <a:solidFill>
                  <a:srgbClr val="000000"/>
                </a:solidFill>
                <a:latin typeface="+mj-lt"/>
                <a:cs typeface="Times New Roman" pitchFamily="18" charset="0"/>
              </a:rPr>
              <a:t>Las modificaciones introducidas por el MH al Proyecto de ANDE fueron:</a:t>
            </a: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a:p>
            <a:pPr marL="350837" lvl="1" indent="-285750" algn="just">
              <a:buClr>
                <a:schemeClr val="folHlink"/>
              </a:buClr>
              <a:buSzPct val="75000"/>
            </a:pPr>
            <a:r>
              <a:rPr lang="es-PY" sz="1400" b="1" i="1" dirty="0" smtClean="0">
                <a:ln w="635">
                  <a:noFill/>
                </a:ln>
                <a:solidFill>
                  <a:srgbClr val="006699"/>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rPr>
              <a:t>Disminución</a:t>
            </a:r>
            <a:r>
              <a:rPr lang="es-PY" sz="1600" dirty="0" smtClean="0">
                <a:solidFill>
                  <a:srgbClr val="00B0F0"/>
                </a:solidFill>
                <a:latin typeface="+mj-lt"/>
                <a:cs typeface="Times New Roman" pitchFamily="18" charset="0"/>
              </a:rPr>
              <a:t> </a:t>
            </a:r>
            <a:r>
              <a:rPr lang="es-PY" sz="1600" dirty="0" smtClean="0">
                <a:solidFill>
                  <a:srgbClr val="000000"/>
                </a:solidFill>
                <a:latin typeface="+mj-lt"/>
                <a:cs typeface="Times New Roman" pitchFamily="18" charset="0"/>
              </a:rPr>
              <a:t>de las previsiones solicitadas del grupo </a:t>
            </a:r>
            <a:r>
              <a:rPr lang="es-PY" sz="1600" u="sng" dirty="0" smtClean="0">
                <a:solidFill>
                  <a:srgbClr val="000000"/>
                </a:solidFill>
                <a:latin typeface="+mj-lt"/>
                <a:cs typeface="Times New Roman" pitchFamily="18" charset="0"/>
              </a:rPr>
              <a:t>100 “Servicios Personales” </a:t>
            </a:r>
            <a:r>
              <a:rPr lang="es-PY" sz="1600" dirty="0" smtClean="0">
                <a:solidFill>
                  <a:srgbClr val="000000"/>
                </a:solidFill>
                <a:latin typeface="+mj-lt"/>
                <a:cs typeface="Times New Roman" pitchFamily="18" charset="0"/>
              </a:rPr>
              <a:t>por un total de </a:t>
            </a:r>
            <a:r>
              <a:rPr lang="es-PY" sz="1600" b="1" dirty="0" smtClean="0">
                <a:solidFill>
                  <a:srgbClr val="000000"/>
                </a:solidFill>
                <a:latin typeface="+mj-lt"/>
                <a:cs typeface="Times New Roman" pitchFamily="18" charset="0"/>
              </a:rPr>
              <a:t>₲ 116.968 millones</a:t>
            </a:r>
            <a:r>
              <a:rPr lang="es-PY" sz="1600" dirty="0" smtClean="0">
                <a:solidFill>
                  <a:srgbClr val="000000"/>
                </a:solidFill>
                <a:latin typeface="+mj-lt"/>
                <a:cs typeface="Times New Roman" pitchFamily="18" charset="0"/>
              </a:rPr>
              <a:t> equivalente a </a:t>
            </a:r>
            <a:r>
              <a:rPr lang="es-PY" sz="1600" b="1" dirty="0" smtClean="0">
                <a:solidFill>
                  <a:srgbClr val="006699"/>
                </a:solidFill>
                <a:latin typeface="+mj-lt"/>
                <a:cs typeface="Times New Roman" pitchFamily="18" charset="0"/>
              </a:rPr>
              <a:t>USD 19,6 millones. </a:t>
            </a:r>
          </a:p>
          <a:p>
            <a:pPr marL="350837" lvl="1" indent="-285750" algn="just">
              <a:buClr>
                <a:schemeClr val="folHlink"/>
              </a:buClr>
              <a:buSzPct val="75000"/>
            </a:pPr>
            <a:endParaRPr lang="es-PY" sz="800" b="1" dirty="0" smtClean="0">
              <a:solidFill>
                <a:srgbClr val="006699"/>
              </a:solidFill>
              <a:latin typeface="+mj-lt"/>
              <a:cs typeface="Times New Roman" pitchFamily="18" charset="0"/>
            </a:endParaRPr>
          </a:p>
          <a:p>
            <a:pPr marL="350837" lvl="1" indent="-285750" algn="just">
              <a:buClr>
                <a:schemeClr val="folHlink"/>
              </a:buClr>
              <a:buSzPct val="75000"/>
            </a:pPr>
            <a:r>
              <a:rPr lang="es-PY" sz="1400" b="1" i="1" dirty="0" smtClean="0">
                <a:ln w="635">
                  <a:noFill/>
                </a:ln>
                <a:solidFill>
                  <a:srgbClr val="006699"/>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rPr>
              <a:t>Aumento</a:t>
            </a:r>
            <a:r>
              <a:rPr lang="es-PY" sz="14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PY" sz="1600" dirty="0">
                <a:solidFill>
                  <a:srgbClr val="000000"/>
                </a:solidFill>
                <a:latin typeface="+mj-lt"/>
                <a:cs typeface="Times New Roman" pitchFamily="18" charset="0"/>
              </a:rPr>
              <a:t>de las previsiones solicitadas del grupo </a:t>
            </a:r>
            <a:r>
              <a:rPr lang="es-PY" sz="1600" u="sng" dirty="0" smtClean="0">
                <a:solidFill>
                  <a:srgbClr val="000000"/>
                </a:solidFill>
                <a:latin typeface="+mj-lt"/>
                <a:cs typeface="Times New Roman" pitchFamily="18" charset="0"/>
              </a:rPr>
              <a:t>500 “Inversiones Físicas” </a:t>
            </a:r>
            <a:r>
              <a:rPr lang="es-PY" sz="1600" dirty="0">
                <a:solidFill>
                  <a:srgbClr val="000000"/>
                </a:solidFill>
                <a:latin typeface="+mj-lt"/>
                <a:cs typeface="Times New Roman" pitchFamily="18" charset="0"/>
              </a:rPr>
              <a:t>por un total de </a:t>
            </a:r>
            <a:r>
              <a:rPr lang="es-PY" sz="1600" dirty="0" smtClean="0">
                <a:solidFill>
                  <a:srgbClr val="000000"/>
                </a:solidFill>
                <a:latin typeface="+mj-lt"/>
                <a:cs typeface="Times New Roman" pitchFamily="18" charset="0"/>
              </a:rPr>
              <a:t>         </a:t>
            </a:r>
            <a:r>
              <a:rPr lang="es-PY" sz="1600" b="1" dirty="0" smtClean="0">
                <a:solidFill>
                  <a:srgbClr val="000000"/>
                </a:solidFill>
                <a:latin typeface="+mj-lt"/>
                <a:cs typeface="Times New Roman" pitchFamily="18" charset="0"/>
              </a:rPr>
              <a:t>₲ 46.057 </a:t>
            </a:r>
            <a:r>
              <a:rPr lang="es-PY" sz="1600" b="1" dirty="0">
                <a:solidFill>
                  <a:srgbClr val="000000"/>
                </a:solidFill>
                <a:latin typeface="+mj-lt"/>
                <a:cs typeface="Times New Roman" pitchFamily="18" charset="0"/>
              </a:rPr>
              <a:t>millones</a:t>
            </a:r>
            <a:r>
              <a:rPr lang="es-PY" sz="1600" dirty="0">
                <a:solidFill>
                  <a:srgbClr val="000000"/>
                </a:solidFill>
                <a:latin typeface="+mj-lt"/>
                <a:cs typeface="Times New Roman" pitchFamily="18" charset="0"/>
              </a:rPr>
              <a:t> equivalente a </a:t>
            </a:r>
            <a:r>
              <a:rPr lang="es-PY" sz="1600" b="1" dirty="0">
                <a:solidFill>
                  <a:srgbClr val="006699"/>
                </a:solidFill>
                <a:latin typeface="+mj-lt"/>
                <a:cs typeface="Times New Roman" pitchFamily="18" charset="0"/>
              </a:rPr>
              <a:t>USD </a:t>
            </a:r>
            <a:r>
              <a:rPr lang="es-PY" sz="1600" b="1" dirty="0" smtClean="0">
                <a:solidFill>
                  <a:srgbClr val="006699"/>
                </a:solidFill>
                <a:latin typeface="+mj-lt"/>
                <a:cs typeface="Times New Roman" pitchFamily="18" charset="0"/>
              </a:rPr>
              <a:t>7,7 </a:t>
            </a:r>
            <a:r>
              <a:rPr lang="es-PY" sz="1600" b="1" dirty="0">
                <a:solidFill>
                  <a:srgbClr val="006699"/>
                </a:solidFill>
                <a:latin typeface="+mj-lt"/>
                <a:cs typeface="Times New Roman" pitchFamily="18" charset="0"/>
              </a:rPr>
              <a:t>millones. </a:t>
            </a:r>
            <a:endParaRPr lang="es-PY" sz="1600" b="1" dirty="0" smtClean="0">
              <a:solidFill>
                <a:srgbClr val="006699"/>
              </a:solidFill>
              <a:latin typeface="+mj-lt"/>
              <a:cs typeface="Times New Roman" pitchFamily="18" charset="0"/>
            </a:endParaRPr>
          </a:p>
          <a:p>
            <a:pPr marL="350837" lvl="1" indent="-285750" algn="just">
              <a:buClr>
                <a:schemeClr val="folHlink"/>
              </a:buClr>
              <a:buSzPct val="75000"/>
            </a:pPr>
            <a:endParaRPr lang="es-PY" sz="800" b="1" dirty="0">
              <a:solidFill>
                <a:srgbClr val="006699"/>
              </a:solidFill>
              <a:latin typeface="+mj-lt"/>
              <a:cs typeface="Times New Roman" pitchFamily="18" charset="0"/>
            </a:endParaRPr>
          </a:p>
          <a:p>
            <a:pPr marL="350837" lvl="1" indent="-285750" algn="just">
              <a:buClr>
                <a:schemeClr val="folHlink"/>
              </a:buClr>
              <a:buSzPct val="75000"/>
            </a:pPr>
            <a:r>
              <a:rPr lang="es-PY" sz="1400" b="1" i="1" dirty="0" smtClean="0">
                <a:ln w="635">
                  <a:noFill/>
                </a:ln>
                <a:solidFill>
                  <a:srgbClr val="006699"/>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rPr>
              <a:t>Inclusión</a:t>
            </a:r>
            <a:r>
              <a:rPr lang="es-PY" sz="1600" dirty="0" smtClean="0">
                <a:solidFill>
                  <a:srgbClr val="000000"/>
                </a:solidFill>
                <a:latin typeface="+mj-lt"/>
                <a:cs typeface="Times New Roman" pitchFamily="18" charset="0"/>
              </a:rPr>
              <a:t> de Transferencias corrientes al Sector Público - </a:t>
            </a:r>
            <a:r>
              <a:rPr lang="es-PY" sz="1600" u="sng" dirty="0" smtClean="0">
                <a:solidFill>
                  <a:srgbClr val="000000"/>
                </a:solidFill>
                <a:latin typeface="+mj-lt"/>
                <a:cs typeface="Times New Roman" pitchFamily="18" charset="0"/>
              </a:rPr>
              <a:t>Rubro 839</a:t>
            </a:r>
            <a:r>
              <a:rPr lang="es-PY" sz="1600" dirty="0" smtClean="0">
                <a:solidFill>
                  <a:srgbClr val="000000"/>
                </a:solidFill>
                <a:latin typeface="+mj-lt"/>
                <a:cs typeface="Times New Roman" pitchFamily="18" charset="0"/>
              </a:rPr>
              <a:t> por un total de                           </a:t>
            </a:r>
            <a:r>
              <a:rPr lang="es-PY" sz="1600" b="1" dirty="0" smtClean="0">
                <a:solidFill>
                  <a:srgbClr val="000000"/>
                </a:solidFill>
                <a:latin typeface="+mj-lt"/>
                <a:cs typeface="Times New Roman" pitchFamily="18" charset="0"/>
              </a:rPr>
              <a:t>₲ 5.000 millones</a:t>
            </a:r>
            <a:r>
              <a:rPr lang="es-PY" sz="1600" dirty="0" smtClean="0">
                <a:solidFill>
                  <a:srgbClr val="000000"/>
                </a:solidFill>
                <a:latin typeface="+mj-lt"/>
                <a:cs typeface="Times New Roman" pitchFamily="18" charset="0"/>
              </a:rPr>
              <a:t>, equivalente a </a:t>
            </a:r>
            <a:r>
              <a:rPr lang="es-PY" sz="1600" b="1" dirty="0" smtClean="0">
                <a:solidFill>
                  <a:srgbClr val="006699"/>
                </a:solidFill>
                <a:latin typeface="+mj-lt"/>
                <a:cs typeface="Times New Roman" pitchFamily="18" charset="0"/>
              </a:rPr>
              <a:t>USD 0,84 millones. </a:t>
            </a:r>
          </a:p>
          <a:p>
            <a:pPr marL="85725" lvl="1" indent="-20638" algn="just">
              <a:buClr>
                <a:schemeClr val="folHlink"/>
              </a:buClr>
              <a:buSzPct val="75000"/>
              <a:buFont typeface="Wingdings 2"/>
              <a:buNone/>
            </a:pPr>
            <a:endParaRPr lang="es-PY" sz="1000" dirty="0" smtClean="0">
              <a:solidFill>
                <a:srgbClr val="000000"/>
              </a:solidFill>
              <a:latin typeface="+mj-lt"/>
              <a:cs typeface="Times New Roman" pitchFamily="18" charset="0"/>
            </a:endParaRPr>
          </a:p>
          <a:p>
            <a:pPr marL="85725" indent="-20638" algn="just">
              <a:buClr>
                <a:schemeClr val="folHlink"/>
              </a:buClr>
              <a:buSzPct val="75000"/>
              <a:buFont typeface="Wingdings 2"/>
              <a:buNone/>
            </a:pPr>
            <a:endParaRPr lang="es-ES" sz="1500" dirty="0" smtClean="0">
              <a:solidFill>
                <a:srgbClr val="000000"/>
              </a:solidFill>
              <a:latin typeface="+mj-lt"/>
              <a:cs typeface="Times New Roman" pitchFamily="18" charset="0"/>
            </a:endParaRPr>
          </a:p>
          <a:p>
            <a:endParaRPr lang="es-ES" sz="1500" dirty="0">
              <a:solidFill>
                <a:srgbClr val="000000"/>
              </a:solidFill>
              <a:latin typeface="+mj-lt"/>
            </a:endParaRPr>
          </a:p>
        </p:txBody>
      </p:sp>
      <p:graphicFrame>
        <p:nvGraphicFramePr>
          <p:cNvPr id="5" name="4 Diagrama"/>
          <p:cNvGraphicFramePr/>
          <p:nvPr>
            <p:extLst>
              <p:ext uri="{D42A27DB-BD31-4B8C-83A1-F6EECF244321}">
                <p14:modId xmlns:p14="http://schemas.microsoft.com/office/powerpoint/2010/main" xmlns="" val="2783652130"/>
              </p:ext>
            </p:extLst>
          </p:nvPr>
        </p:nvGraphicFramePr>
        <p:xfrm>
          <a:off x="971600" y="1988840"/>
          <a:ext cx="7488832"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Elipse"/>
          <p:cNvSpPr/>
          <p:nvPr/>
        </p:nvSpPr>
        <p:spPr>
          <a:xfrm>
            <a:off x="1403648" y="2420888"/>
            <a:ext cx="288032"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Elipse"/>
          <p:cNvSpPr/>
          <p:nvPr/>
        </p:nvSpPr>
        <p:spPr>
          <a:xfrm>
            <a:off x="1412032" y="3356992"/>
            <a:ext cx="288032"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xmlns="" val="584985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Obras 2016-2017\Funcionarios de ANDE\19905255_1544545622234065_2330043053955851971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07" y="3861048"/>
            <a:ext cx="7013266" cy="29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E:\Obras 2016-2017\Funcionarios de ANDE\16832112_1419235531443774_7473099550609251717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06" y="369348"/>
            <a:ext cx="4677358" cy="34917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E:\Obras 2016-2017\Funcionarios de ANDE\14642169_1297938230240172_1716118487635137663_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76257" y="3861047"/>
            <a:ext cx="2267744" cy="300182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14691976_1253957551292875_5212723812290635061_o.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164" t="2037" r="1276" b="82399"/>
          <a:stretch/>
        </p:blipFill>
        <p:spPr bwMode="auto">
          <a:xfrm>
            <a:off x="-2" y="-17370"/>
            <a:ext cx="9143999" cy="82933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Obras 2016-2017\Funcionarios de ANDE\21687425_1611947848827175_3207332766213768334_n.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84364" y="768757"/>
            <a:ext cx="4424141" cy="30922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5575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Obras 2016-2017\Funcionarios de ANDE\18557306_1733105620039231_1187987301860363863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7383"/>
            <a:ext cx="4644008" cy="6048672"/>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E:\Obras 2016-2017\Funcionarios de ANDE\18620370_1733105480039245_5186366829481831792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27384"/>
            <a:ext cx="4499989" cy="604867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14691976_1253957551292875_5212723812290635061_o.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164" t="2037" r="1276" b="82399"/>
          <a:stretch/>
        </p:blipFill>
        <p:spPr bwMode="auto">
          <a:xfrm>
            <a:off x="-2" y="6021288"/>
            <a:ext cx="9143999" cy="829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3421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Obras 2016-2017\Funcionarios de ANDE\19961356_1545276695494291_3244415505538445475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64704"/>
            <a:ext cx="4541194" cy="6093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267" name="Picture 3" descr="E:\Obras 2016-2017\Funcionarios de ANDE\19989401_1545276615494299_7956784129845322169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41194" y="792238"/>
            <a:ext cx="4567310" cy="6065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14691976_1253957551292875_5212723812290635061_o.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164" t="2037" r="1276" b="82399"/>
          <a:stretch/>
        </p:blipFill>
        <p:spPr bwMode="auto">
          <a:xfrm>
            <a:off x="9605" y="-27384"/>
            <a:ext cx="9143999" cy="829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5377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Obras 2016-2017\Funcionarios de ANDE\20479465_1437402586353137_8860769698183969876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4716016" cy="6021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21768045_1617031671652126_6245829594885136386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016" y="0"/>
            <a:ext cx="4430329" cy="6021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E:\Obras 2016-2017\Funcionarios de ANDE\14691976_1253957551292875_5212723812290635061_o.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164" t="2037" r="1276" b="82399"/>
          <a:stretch/>
        </p:blipFill>
        <p:spPr bwMode="auto">
          <a:xfrm>
            <a:off x="-2" y="6021288"/>
            <a:ext cx="9143999" cy="829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05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6" name="Picture 2" descr="E:\Obras 2016-2017\Funcionarios de ANDE\Screenshot_2017-10-07-11-02-15.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232" r="2369" b="15194"/>
          <a:stretch/>
        </p:blipFill>
        <p:spPr bwMode="auto">
          <a:xfrm>
            <a:off x="1925211" y="188639"/>
            <a:ext cx="5023053" cy="5867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2" descr="E:\Obras 2016-2017\Funcionarios de ANDE\14691976_1253957551292875_5212723812290635061_o.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64" t="2037" r="1276" b="82399"/>
          <a:stretch/>
        </p:blipFill>
        <p:spPr bwMode="auto">
          <a:xfrm>
            <a:off x="1" y="6056045"/>
            <a:ext cx="9143999" cy="829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2022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1911"/>
            <a:ext cx="9199959" cy="685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659904" y="2060848"/>
            <a:ext cx="7512496" cy="1002035"/>
          </a:xfrm>
        </p:spPr>
        <p:txBody>
          <a:bodyPr>
            <a:noAutofit/>
          </a:bodyPr>
          <a:lstStyle/>
          <a:p>
            <a:r>
              <a:rPr lang="es-ES" sz="4000" b="1" dirty="0" smtClean="0">
                <a:ln w="635">
                  <a:noFill/>
                </a:ln>
                <a:solidFill>
                  <a:schemeClr val="tx1"/>
                </a:solidFill>
                <a:effectLst>
                  <a:outerShdw blurRad="38100" dist="25400" dir="5400000" algn="tl" rotWithShape="0">
                    <a:srgbClr val="000000">
                      <a:alpha val="43000"/>
                    </a:srgbClr>
                  </a:outerShdw>
                </a:effectLst>
              </a:rPr>
              <a:t>PROYECTO DEL EJECUTIVO </a:t>
            </a:r>
            <a:endParaRPr lang="es-ES" sz="4000" b="1" dirty="0">
              <a:ln w="635">
                <a:noFill/>
              </a:ln>
              <a:solidFill>
                <a:schemeClr val="tx1"/>
              </a:solidFill>
              <a:effectLst>
                <a:outerShdw blurRad="38100" dist="25400" dir="5400000" algn="tl" rotWithShape="0">
                  <a:srgbClr val="000000">
                    <a:alpha val="43000"/>
                  </a:srgbClr>
                </a:outerShdw>
              </a:effectLst>
            </a:endParaRPr>
          </a:p>
        </p:txBody>
      </p:sp>
      <p:grpSp>
        <p:nvGrpSpPr>
          <p:cNvPr id="63" name="62 Grupo"/>
          <p:cNvGrpSpPr/>
          <p:nvPr/>
        </p:nvGrpSpPr>
        <p:grpSpPr>
          <a:xfrm>
            <a:off x="511" y="3926979"/>
            <a:ext cx="9216000" cy="1116000"/>
            <a:chOff x="-189435" y="4149080"/>
            <a:chExt cx="9440066" cy="2664318"/>
          </a:xfrm>
        </p:grpSpPr>
        <p:grpSp>
          <p:nvGrpSpPr>
            <p:cNvPr id="11" name="10 Grupo"/>
            <p:cNvGrpSpPr/>
            <p:nvPr/>
          </p:nvGrpSpPr>
          <p:grpSpPr>
            <a:xfrm>
              <a:off x="-189435" y="4221086"/>
              <a:ext cx="9440066" cy="2592312"/>
              <a:chOff x="-189435" y="4232448"/>
              <a:chExt cx="9440066" cy="2183325"/>
            </a:xfrm>
          </p:grpSpPr>
          <p:grpSp>
            <p:nvGrpSpPr>
              <p:cNvPr id="10" name="9 Grupo"/>
              <p:cNvGrpSpPr/>
              <p:nvPr/>
            </p:nvGrpSpPr>
            <p:grpSpPr>
              <a:xfrm>
                <a:off x="-186071" y="4232448"/>
                <a:ext cx="9436702" cy="2153095"/>
                <a:chOff x="-186071" y="4232448"/>
                <a:chExt cx="9436702" cy="2153095"/>
              </a:xfrm>
            </p:grpSpPr>
            <p:grpSp>
              <p:nvGrpSpPr>
                <p:cNvPr id="5" name="4 Grupo"/>
                <p:cNvGrpSpPr/>
                <p:nvPr/>
              </p:nvGrpSpPr>
              <p:grpSpPr>
                <a:xfrm>
                  <a:off x="-186071" y="4232448"/>
                  <a:ext cx="9436702" cy="2153095"/>
                  <a:chOff x="-200287" y="-67792"/>
                  <a:chExt cx="9436702" cy="2153095"/>
                </a:xfrm>
              </p:grpSpPr>
              <p:sp>
                <p:nvSpPr>
                  <p:cNvPr id="54"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55"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59"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60"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7" name="6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62"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64" name="1 Título"/>
          <p:cNvSpPr txBox="1">
            <a:spLocks/>
          </p:cNvSpPr>
          <p:nvPr/>
        </p:nvSpPr>
        <p:spPr>
          <a:xfrm>
            <a:off x="611560" y="3068960"/>
            <a:ext cx="7512496" cy="858019"/>
          </a:xfrm>
          <a:prstGeom prst="rect">
            <a:avLst/>
          </a:prstGeom>
        </p:spPr>
        <p:txBody>
          <a:bodyPr vert="horz" anchor="ctr">
            <a:normAutofit/>
          </a:bodyPr>
          <a:lstStyle/>
          <a:p>
            <a:pP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spTree>
    <p:extLst>
      <p:ext uri="{BB962C8B-B14F-4D97-AF65-F5344CB8AC3E}">
        <p14:creationId xmlns:p14="http://schemas.microsoft.com/office/powerpoint/2010/main" xmlns="" val="412119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1268760"/>
            <a:ext cx="5111287" cy="5074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11 CuadroTexto"/>
          <p:cNvSpPr txBox="1"/>
          <p:nvPr/>
        </p:nvSpPr>
        <p:spPr>
          <a:xfrm>
            <a:off x="2483768" y="6453336"/>
            <a:ext cx="1368152" cy="400110"/>
          </a:xfrm>
          <a:prstGeom prst="rect">
            <a:avLst/>
          </a:prstGeom>
          <a:noFill/>
        </p:spPr>
        <p:txBody>
          <a:bodyPr wrap="square" rtlCol="0">
            <a:spAutoFit/>
          </a:bodyPr>
          <a:lstStyle/>
          <a:p>
            <a:pPr algn="ctr"/>
            <a:r>
              <a:rPr lang="es-MX" sz="2000" b="1" dirty="0" smtClean="0">
                <a:latin typeface="+mj-lt"/>
              </a:rPr>
              <a:t>GASTOS</a:t>
            </a:r>
            <a:endParaRPr lang="es-PY" sz="2000" b="1" dirty="0">
              <a:latin typeface="+mj-lt"/>
            </a:endParaRPr>
          </a:p>
        </p:txBody>
      </p:sp>
      <p:sp>
        <p:nvSpPr>
          <p:cNvPr id="6" name="1 Título"/>
          <p:cNvSpPr txBox="1">
            <a:spLocks/>
          </p:cNvSpPr>
          <p:nvPr/>
        </p:nvSpPr>
        <p:spPr>
          <a:xfrm>
            <a:off x="0" y="620688"/>
            <a:ext cx="9144000" cy="864096"/>
          </a:xfrm>
          <a:prstGeom prst="rect">
            <a:avLst/>
          </a:prstGeom>
          <a:noFill/>
        </p:spPr>
        <p:txBody>
          <a:bodyPr anchor="b"/>
          <a:lstStyle>
            <a:defPPr>
              <a:defRPr lang="es-ES"/>
            </a:defPPr>
            <a:lvl1pPr fontAlgn="auto">
              <a:spcBef>
                <a:spcPct val="0"/>
              </a:spcBef>
              <a:spcAft>
                <a:spcPts val="0"/>
              </a:spcAft>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endParaRPr lang="es-ES" sz="2000" dirty="0" smtClean="0">
              <a:solidFill>
                <a:schemeClr val="tx1"/>
              </a:solidFill>
            </a:endParaRPr>
          </a:p>
          <a:p>
            <a:pPr algn="ctr"/>
            <a:endParaRPr lang="es-ES" sz="2000" dirty="0">
              <a:solidFill>
                <a:schemeClr val="tx1"/>
              </a:solidFill>
            </a:endParaRPr>
          </a:p>
          <a:p>
            <a:pPr algn="ctr"/>
            <a:endParaRPr lang="es-ES" sz="2000" dirty="0" smtClean="0">
              <a:solidFill>
                <a:schemeClr val="tx1"/>
              </a:solidFill>
            </a:endParaRPr>
          </a:p>
          <a:p>
            <a:pPr algn="ctr"/>
            <a:endParaRPr lang="es-ES" sz="2000" dirty="0">
              <a:solidFill>
                <a:schemeClr val="tx1"/>
              </a:solidFill>
            </a:endParaRPr>
          </a:p>
          <a:p>
            <a:pPr algn="ctr"/>
            <a:endParaRPr lang="es-ES" sz="2000" dirty="0" smtClean="0">
              <a:solidFill>
                <a:schemeClr val="tx1"/>
              </a:solidFill>
            </a:endParaRPr>
          </a:p>
          <a:p>
            <a:pPr algn="ctr"/>
            <a:endParaRPr lang="es-ES" sz="2000" dirty="0">
              <a:solidFill>
                <a:schemeClr val="tx1"/>
              </a:solidFill>
            </a:endParaRPr>
          </a:p>
          <a:p>
            <a:pPr algn="ctr"/>
            <a:r>
              <a:rPr lang="es-ES" sz="1900" dirty="0" smtClean="0">
                <a:solidFill>
                  <a:schemeClr val="tx1"/>
                </a:solidFill>
              </a:rPr>
              <a:t>PROYECTO </a:t>
            </a:r>
            <a:r>
              <a:rPr lang="es-ES" sz="1900" dirty="0">
                <a:solidFill>
                  <a:schemeClr val="tx1"/>
                </a:solidFill>
              </a:rPr>
              <a:t>DE PRESUPUESTO </a:t>
            </a:r>
            <a:r>
              <a:rPr lang="es-ES" sz="1900" dirty="0" smtClean="0">
                <a:solidFill>
                  <a:schemeClr val="tx1"/>
                </a:solidFill>
              </a:rPr>
              <a:t>2018  </a:t>
            </a:r>
          </a:p>
          <a:p>
            <a:pPr algn="ctr"/>
            <a:r>
              <a:rPr lang="es-ES" sz="1900" dirty="0" smtClean="0">
                <a:solidFill>
                  <a:schemeClr val="tx1"/>
                </a:solidFill>
              </a:rPr>
              <a:t> COMPOSICIÓN </a:t>
            </a:r>
            <a:r>
              <a:rPr lang="es-ES" sz="1900" dirty="0">
                <a:solidFill>
                  <a:schemeClr val="tx1"/>
                </a:solidFill>
              </a:rPr>
              <a:t>DE INGRESOS Y </a:t>
            </a:r>
            <a:r>
              <a:rPr lang="es-ES" sz="1900" dirty="0" smtClean="0">
                <a:solidFill>
                  <a:schemeClr val="tx1"/>
                </a:solidFill>
              </a:rPr>
              <a:t>GASTOS  FF30 + FF20</a:t>
            </a:r>
          </a:p>
          <a:p>
            <a:pPr algn="ctr"/>
            <a:r>
              <a:rPr lang="es-PY" sz="1600" dirty="0" smtClean="0">
                <a:solidFill>
                  <a:schemeClr val="tx1"/>
                </a:solidFill>
                <a:effectLst/>
              </a:rPr>
              <a:t>6.631.481 MILLONES </a:t>
            </a:r>
            <a:r>
              <a:rPr lang="es-PY" sz="1600" dirty="0">
                <a:solidFill>
                  <a:schemeClr val="tx1"/>
                </a:solidFill>
                <a:effectLst/>
              </a:rPr>
              <a:t>DE GUARANÍES</a:t>
            </a:r>
            <a:endParaRPr lang="es-ES" sz="1600" dirty="0">
              <a:solidFill>
                <a:schemeClr val="tx1"/>
              </a:solidFill>
              <a:effectLst/>
            </a:endParaRPr>
          </a:p>
        </p:txBody>
      </p:sp>
      <p:sp>
        <p:nvSpPr>
          <p:cNvPr id="32" name="31 CuadroTexto"/>
          <p:cNvSpPr txBox="1"/>
          <p:nvPr/>
        </p:nvSpPr>
        <p:spPr>
          <a:xfrm>
            <a:off x="7884369" y="6088916"/>
            <a:ext cx="621376" cy="369332"/>
          </a:xfrm>
          <a:prstGeom prst="rect">
            <a:avLst/>
          </a:prstGeom>
          <a:noFill/>
        </p:spPr>
        <p:txBody>
          <a:bodyPr wrap="square" rtlCol="0">
            <a:spAutoFit/>
          </a:bodyPr>
          <a:lstStyle/>
          <a:p>
            <a:pPr algn="ctr"/>
            <a:r>
              <a:rPr lang="es-MX" b="1" dirty="0" smtClean="0">
                <a:solidFill>
                  <a:schemeClr val="bg1"/>
                </a:solidFill>
                <a:latin typeface="+mj-lt"/>
              </a:rPr>
              <a:t>21%</a:t>
            </a:r>
            <a:endParaRPr lang="es-PY" b="1" dirty="0">
              <a:solidFill>
                <a:schemeClr val="bg1"/>
              </a:solidFill>
              <a:latin typeface="+mj-lt"/>
            </a:endParaRPr>
          </a:p>
        </p:txBody>
      </p:sp>
      <p:sp>
        <p:nvSpPr>
          <p:cNvPr id="11" name="1 CuadroTexto"/>
          <p:cNvSpPr txBox="1"/>
          <p:nvPr/>
        </p:nvSpPr>
        <p:spPr>
          <a:xfrm>
            <a:off x="6156176" y="1988840"/>
            <a:ext cx="2304256" cy="19701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rtl="0" eaLnBrk="1" latinLnBrk="0" hangingPunct="1"/>
            <a:r>
              <a:rPr lang="es-MX" sz="1300" b="1" dirty="0">
                <a:effectLst/>
                <a:latin typeface="+mj-lt"/>
              </a:rPr>
              <a:t>▪ </a:t>
            </a:r>
            <a:r>
              <a:rPr lang="es-MX" sz="1300" dirty="0">
                <a:effectLst/>
                <a:latin typeface="+mj-lt"/>
              </a:rPr>
              <a:t>Ingresos por </a:t>
            </a:r>
            <a:r>
              <a:rPr lang="es-MX" sz="1300" dirty="0" smtClean="0">
                <a:effectLst/>
                <a:latin typeface="+mj-lt"/>
              </a:rPr>
              <a:t>Venta</a:t>
            </a:r>
          </a:p>
          <a:p>
            <a:pPr marL="85725" indent="-85725" rtl="0" eaLnBrk="1" latinLnBrk="0" hangingPunct="1"/>
            <a:r>
              <a:rPr lang="es-MX" sz="1300" dirty="0" smtClean="0">
                <a:effectLst/>
                <a:latin typeface="+mj-lt"/>
              </a:rPr>
              <a:t>▪ </a:t>
            </a:r>
            <a:r>
              <a:rPr lang="es-PY" sz="1300" dirty="0">
                <a:effectLst/>
                <a:latin typeface="+mj-lt"/>
              </a:rPr>
              <a:t>Venta de Activos de Capital</a:t>
            </a:r>
          </a:p>
          <a:p>
            <a:pPr marL="85725" indent="-85725" rtl="0" eaLnBrk="1" latinLnBrk="0" hangingPunct="1"/>
            <a:r>
              <a:rPr lang="es-MX" sz="1300" dirty="0">
                <a:effectLst/>
                <a:latin typeface="+mj-lt"/>
              </a:rPr>
              <a:t>▪ Intereses Bancarios</a:t>
            </a:r>
            <a:endParaRPr lang="es-PY" sz="1300" dirty="0">
              <a:effectLst/>
              <a:latin typeface="+mj-lt"/>
            </a:endParaRPr>
          </a:p>
          <a:p>
            <a:pPr marL="85725" indent="-85725" rtl="0" eaLnBrk="1" latinLnBrk="0" hangingPunct="1"/>
            <a:r>
              <a:rPr lang="es-MX" sz="1300" dirty="0">
                <a:effectLst/>
                <a:latin typeface="+mj-lt"/>
              </a:rPr>
              <a:t>▪ Arrendamiento</a:t>
            </a:r>
            <a:r>
              <a:rPr lang="es-MX" sz="1300" baseline="0" dirty="0">
                <a:effectLst/>
                <a:latin typeface="+mj-lt"/>
              </a:rPr>
              <a:t> de Tierras</a:t>
            </a:r>
            <a:endParaRPr lang="es-PY" sz="1300" dirty="0">
              <a:effectLst/>
              <a:latin typeface="+mj-lt"/>
            </a:endParaRPr>
          </a:p>
          <a:p>
            <a:pPr marL="85725" indent="-85725" rtl="0" eaLnBrk="1" latinLnBrk="0" hangingPunct="1"/>
            <a:r>
              <a:rPr lang="es-MX" sz="1300" dirty="0">
                <a:effectLst/>
                <a:latin typeface="+mj-lt"/>
              </a:rPr>
              <a:t>▪ Multas</a:t>
            </a:r>
          </a:p>
          <a:p>
            <a:pPr marL="85725" indent="-85725" rtl="0" eaLnBrk="1" latinLnBrk="0" hangingPunct="1"/>
            <a:r>
              <a:rPr lang="es-MX" sz="1300" dirty="0">
                <a:effectLst/>
                <a:latin typeface="+mj-lt"/>
              </a:rPr>
              <a:t>▪ Recuperación de Deudas</a:t>
            </a:r>
          </a:p>
          <a:p>
            <a:pPr marL="85725" indent="-85725" rtl="0" eaLnBrk="1" latinLnBrk="0" hangingPunct="1"/>
            <a:r>
              <a:rPr lang="es-MX" sz="1300" dirty="0">
                <a:effectLst/>
                <a:latin typeface="+mj-lt"/>
              </a:rPr>
              <a:t>▪ Tarifa</a:t>
            </a:r>
            <a:r>
              <a:rPr lang="es-MX" sz="1300" baseline="0" dirty="0">
                <a:effectLst/>
                <a:latin typeface="+mj-lt"/>
              </a:rPr>
              <a:t> Social</a:t>
            </a:r>
            <a:endParaRPr lang="es-PY" sz="1300" dirty="0">
              <a:effectLst/>
              <a:latin typeface="+mj-lt"/>
            </a:endParaRPr>
          </a:p>
        </p:txBody>
      </p:sp>
      <p:sp>
        <p:nvSpPr>
          <p:cNvPr id="14" name="1 CuadroTexto"/>
          <p:cNvSpPr txBox="1"/>
          <p:nvPr/>
        </p:nvSpPr>
        <p:spPr>
          <a:xfrm>
            <a:off x="107504" y="2003537"/>
            <a:ext cx="2376000" cy="1390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algn="l" rtl="0" eaLnBrk="1" latinLnBrk="0" hangingPunct="1"/>
            <a:r>
              <a:rPr lang="es-MX" sz="1300" b="1" dirty="0">
                <a:effectLst/>
                <a:latin typeface="+mj-lt"/>
                <a:ea typeface="+mn-ea"/>
                <a:cs typeface="+mn-cs"/>
              </a:rPr>
              <a:t>▪ </a:t>
            </a:r>
            <a:r>
              <a:rPr lang="es-PY" sz="1300" dirty="0">
                <a:effectLst/>
                <a:latin typeface="+mj-lt"/>
              </a:rPr>
              <a:t>Servicios</a:t>
            </a:r>
            <a:r>
              <a:rPr lang="es-PY" sz="1300" baseline="0" dirty="0">
                <a:effectLst/>
                <a:latin typeface="+mj-lt"/>
              </a:rPr>
              <a:t> Personales</a:t>
            </a:r>
            <a:endParaRPr lang="es-PY" sz="1300" dirty="0">
              <a:effectLst/>
              <a:latin typeface="+mj-lt"/>
            </a:endParaRPr>
          </a:p>
          <a:p>
            <a:pPr marL="85725" indent="-85725" algn="l" rtl="0" eaLnBrk="1" latinLnBrk="0" hangingPunct="1"/>
            <a:r>
              <a:rPr lang="es-MX" sz="1300" dirty="0">
                <a:effectLst/>
                <a:latin typeface="+mj-lt"/>
              </a:rPr>
              <a:t>▪ </a:t>
            </a:r>
            <a:r>
              <a:rPr lang="es-PY" sz="1300" dirty="0">
                <a:effectLst/>
                <a:latin typeface="+mj-lt"/>
              </a:rPr>
              <a:t>Servicios no</a:t>
            </a:r>
            <a:r>
              <a:rPr lang="es-PY" sz="1300" baseline="0" dirty="0">
                <a:effectLst/>
                <a:latin typeface="+mj-lt"/>
              </a:rPr>
              <a:t> Personales</a:t>
            </a:r>
            <a:endParaRPr lang="es-PY" sz="1300" dirty="0">
              <a:effectLst/>
              <a:latin typeface="+mj-lt"/>
            </a:endParaRPr>
          </a:p>
          <a:p>
            <a:pPr marL="85725" indent="-85725" algn="l" rtl="0" eaLnBrk="1" latinLnBrk="0" hangingPunct="1"/>
            <a:r>
              <a:rPr lang="es-MX" sz="1300" dirty="0">
                <a:effectLst/>
                <a:latin typeface="+mj-lt"/>
              </a:rPr>
              <a:t>▪ Bienes</a:t>
            </a:r>
            <a:r>
              <a:rPr lang="es-MX" sz="1300" baseline="0" dirty="0">
                <a:effectLst/>
                <a:latin typeface="+mj-lt"/>
              </a:rPr>
              <a:t> de Consumo e Insumos</a:t>
            </a:r>
            <a:endParaRPr lang="es-PY" sz="1300" dirty="0">
              <a:effectLst/>
              <a:latin typeface="+mj-lt"/>
            </a:endParaRPr>
          </a:p>
          <a:p>
            <a:pPr marL="85725" indent="-85725" algn="l" rtl="0" eaLnBrk="1" latinLnBrk="0" hangingPunct="1"/>
            <a:r>
              <a:rPr lang="es-MX" sz="1300" dirty="0">
                <a:effectLst/>
                <a:latin typeface="+mj-lt"/>
              </a:rPr>
              <a:t>▪ </a:t>
            </a:r>
            <a:r>
              <a:rPr lang="es-PY" sz="1300" dirty="0">
                <a:effectLst/>
                <a:latin typeface="+mj-lt"/>
              </a:rPr>
              <a:t>Construcciones</a:t>
            </a:r>
          </a:p>
          <a:p>
            <a:pPr marL="85725" indent="-85725" algn="l" rtl="0" eaLnBrk="1" latinLnBrk="0" hangingPunct="1"/>
            <a:r>
              <a:rPr lang="es-MX" sz="1300" dirty="0">
                <a:effectLst/>
                <a:latin typeface="+mj-lt"/>
              </a:rPr>
              <a:t>▪ Inversión Financiera</a:t>
            </a:r>
          </a:p>
          <a:p>
            <a:pPr marL="85725" indent="-85725" algn="l" rtl="0" eaLnBrk="1" latinLnBrk="0" hangingPunct="1"/>
            <a:r>
              <a:rPr lang="es-MX" sz="1300" dirty="0">
                <a:effectLst/>
                <a:latin typeface="+mj-lt"/>
              </a:rPr>
              <a:t>▪ Transferencias</a:t>
            </a:r>
          </a:p>
          <a:p>
            <a:pPr marL="85725" indent="-85725" algn="l" rtl="0" eaLnBrk="1" latinLnBrk="0" hangingPunct="1"/>
            <a:r>
              <a:rPr lang="es-MX" sz="1300" dirty="0">
                <a:effectLst/>
                <a:latin typeface="+mj-lt"/>
              </a:rPr>
              <a:t>▪ Pago de Impuestos, Tasas,  Gastos</a:t>
            </a:r>
            <a:r>
              <a:rPr lang="es-MX" sz="1300" baseline="0" dirty="0">
                <a:effectLst/>
                <a:latin typeface="+mj-lt"/>
              </a:rPr>
              <a:t> Judiciales y Otros</a:t>
            </a:r>
            <a:endParaRPr lang="es-PY" sz="1300" dirty="0">
              <a:effectLst/>
              <a:latin typeface="+mj-lt"/>
            </a:endParaRPr>
          </a:p>
        </p:txBody>
      </p:sp>
      <p:sp>
        <p:nvSpPr>
          <p:cNvPr id="15" name="1 CuadroTexto"/>
          <p:cNvSpPr txBox="1"/>
          <p:nvPr/>
        </p:nvSpPr>
        <p:spPr>
          <a:xfrm>
            <a:off x="107504" y="4077072"/>
            <a:ext cx="2376000" cy="1295661"/>
          </a:xfrm>
          <a:prstGeom prst="rect">
            <a:avLst/>
          </a:prstGeom>
        </p:spPr>
        <p:txBody>
          <a:bodyPr wrap="square" rtlCol="0"/>
          <a:lstStyle>
            <a:defPPr>
              <a:defRPr lang="es-ES"/>
            </a:defPPr>
            <a:lvl1pPr marL="85725" indent="-85725">
              <a:defRPr sz="1300" b="1">
                <a:effectLst/>
                <a:latin typeface="+mj-l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s-MX" dirty="0"/>
              <a:t>▪ </a:t>
            </a:r>
            <a:r>
              <a:rPr lang="es-PY" b="0" dirty="0"/>
              <a:t>Servicio de la Deuda Pública </a:t>
            </a:r>
          </a:p>
          <a:p>
            <a:r>
              <a:rPr lang="es-MX" b="0" dirty="0"/>
              <a:t>▪ Compra de Energía de ITAIPÚ y YACYRETÁ</a:t>
            </a:r>
            <a:endParaRPr lang="es-PY" b="0" dirty="0"/>
          </a:p>
          <a:p>
            <a:r>
              <a:rPr lang="es-MX" b="0" dirty="0"/>
              <a:t>▪ Adquisición de Suministros y Materiales del </a:t>
            </a:r>
            <a:r>
              <a:rPr lang="es-MX" b="0" dirty="0" smtClean="0"/>
              <a:t>Exterior</a:t>
            </a:r>
          </a:p>
          <a:p>
            <a:pPr marL="0" indent="0"/>
            <a:r>
              <a:rPr lang="es-MX" b="0" dirty="0"/>
              <a:t>▪ </a:t>
            </a:r>
            <a:r>
              <a:rPr lang="es-MX" b="0" dirty="0" smtClean="0"/>
              <a:t>Leasing Operativo</a:t>
            </a:r>
            <a:endParaRPr lang="es-MX" b="0" dirty="0"/>
          </a:p>
          <a:p>
            <a:endParaRPr lang="es-PY" dirty="0">
              <a:solidFill>
                <a:srgbClr val="006699"/>
              </a:solidFill>
            </a:endParaRPr>
          </a:p>
        </p:txBody>
      </p:sp>
      <p:cxnSp>
        <p:nvCxnSpPr>
          <p:cNvPr id="3" name="2 Conector recto"/>
          <p:cNvCxnSpPr/>
          <p:nvPr/>
        </p:nvCxnSpPr>
        <p:spPr>
          <a:xfrm flipH="1">
            <a:off x="143768" y="1987935"/>
            <a:ext cx="2340000"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107504" y="3933056"/>
            <a:ext cx="2376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H="1">
            <a:off x="6156176" y="1987935"/>
            <a:ext cx="2232248"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6357858" y="6158794"/>
            <a:ext cx="1234988" cy="369332"/>
          </a:xfrm>
          <a:prstGeom prst="rect">
            <a:avLst/>
          </a:prstGeom>
          <a:solidFill>
            <a:schemeClr val="bg1"/>
          </a:solidFill>
        </p:spPr>
        <p:txBody>
          <a:bodyPr wrap="square" rtlCol="0">
            <a:spAutoFit/>
          </a:bodyPr>
          <a:lstStyle/>
          <a:p>
            <a:pPr algn="ctr"/>
            <a:r>
              <a:rPr lang="es-MX" b="1" dirty="0" smtClean="0">
                <a:solidFill>
                  <a:schemeClr val="bg1"/>
                </a:solidFill>
                <a:latin typeface="+mj-lt"/>
              </a:rPr>
              <a:t>53%</a:t>
            </a:r>
            <a:endParaRPr lang="es-PY" b="1" dirty="0">
              <a:solidFill>
                <a:schemeClr val="bg1"/>
              </a:solidFill>
              <a:latin typeface="+mj-lt"/>
            </a:endParaRPr>
          </a:p>
        </p:txBody>
      </p:sp>
      <p:sp>
        <p:nvSpPr>
          <p:cNvPr id="13" name="1 CuadroTexto"/>
          <p:cNvSpPr txBox="1"/>
          <p:nvPr/>
        </p:nvSpPr>
        <p:spPr>
          <a:xfrm>
            <a:off x="6300191" y="5399677"/>
            <a:ext cx="2519623" cy="1250376"/>
          </a:xfrm>
          <a:prstGeom prst="rect">
            <a:avLst/>
          </a:prstGeom>
          <a:noFill/>
          <a:ln>
            <a:solidFill>
              <a:schemeClr val="bg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rtl="0" eaLnBrk="1" latinLnBrk="0" hangingPunct="1"/>
            <a:r>
              <a:rPr lang="es-MX" sz="1200" b="1" dirty="0">
                <a:effectLst/>
                <a:latin typeface="+mj-lt"/>
              </a:rPr>
              <a:t>▪ </a:t>
            </a:r>
            <a:r>
              <a:rPr lang="es-MX" sz="1300" dirty="0">
                <a:effectLst/>
                <a:latin typeface="+mj-lt"/>
              </a:rPr>
              <a:t>Ingresos por Venta de Energía  </a:t>
            </a:r>
            <a:endParaRPr lang="es-MX" sz="1300" dirty="0" smtClean="0">
              <a:effectLst/>
              <a:latin typeface="+mj-lt"/>
            </a:endParaRPr>
          </a:p>
          <a:p>
            <a:pPr marL="85725" indent="-85725" rtl="0" eaLnBrk="1" latinLnBrk="0" hangingPunct="1"/>
            <a:r>
              <a:rPr lang="es-MX" sz="1300" dirty="0" smtClean="0">
                <a:effectLst/>
                <a:latin typeface="+mj-lt"/>
              </a:rPr>
              <a:t>▪ </a:t>
            </a:r>
            <a:r>
              <a:rPr lang="es-MX" sz="1300" dirty="0">
                <a:effectLst/>
                <a:latin typeface="+mj-lt"/>
              </a:rPr>
              <a:t>Utilidad y Resarcimientos de ITAIPÚ y YACYRETÁ</a:t>
            </a:r>
            <a:endParaRPr lang="es-PY" sz="1300" dirty="0">
              <a:effectLst/>
              <a:latin typeface="+mj-lt"/>
            </a:endParaRPr>
          </a:p>
          <a:p>
            <a:pPr marL="85725" indent="-85725" rtl="0" eaLnBrk="1" latinLnBrk="0" hangingPunct="1"/>
            <a:r>
              <a:rPr lang="es-MX" sz="1300" dirty="0">
                <a:effectLst/>
                <a:latin typeface="+mj-lt"/>
              </a:rPr>
              <a:t>▪ Donaciones LAIF</a:t>
            </a:r>
            <a:endParaRPr lang="es-PY" sz="1300" dirty="0">
              <a:effectLst/>
              <a:latin typeface="+mj-lt"/>
            </a:endParaRPr>
          </a:p>
          <a:p>
            <a:pPr marL="85725" indent="-85725" rtl="0" eaLnBrk="1" latinLnBrk="0" hangingPunct="1"/>
            <a:r>
              <a:rPr lang="es-MX" sz="1300" dirty="0">
                <a:effectLst/>
                <a:latin typeface="+mj-lt"/>
              </a:rPr>
              <a:t>▪ Desembolsos de Préstamos Externos</a:t>
            </a:r>
            <a:endParaRPr lang="es-PY" sz="1300" dirty="0">
              <a:effectLst/>
              <a:latin typeface="+mj-lt"/>
            </a:endParaRPr>
          </a:p>
          <a:p>
            <a:pPr rtl="0" eaLnBrk="1" latinLnBrk="0" hangingPunct="1"/>
            <a:r>
              <a:rPr lang="es-MX" sz="1300" dirty="0">
                <a:effectLst/>
                <a:latin typeface="+mj-lt"/>
              </a:rPr>
              <a:t>▪ Bonos </a:t>
            </a:r>
            <a:r>
              <a:rPr lang="es-MX" sz="1300" dirty="0" smtClean="0">
                <a:effectLst/>
                <a:latin typeface="+mj-lt"/>
              </a:rPr>
              <a:t>Soberanos</a:t>
            </a:r>
            <a:endParaRPr lang="es-PY" sz="1300" dirty="0">
              <a:effectLst/>
              <a:latin typeface="+mj-lt"/>
            </a:endParaRPr>
          </a:p>
        </p:txBody>
      </p:sp>
      <p:cxnSp>
        <p:nvCxnSpPr>
          <p:cNvPr id="21" name="20 Conector recto"/>
          <p:cNvCxnSpPr/>
          <p:nvPr/>
        </p:nvCxnSpPr>
        <p:spPr>
          <a:xfrm flipH="1">
            <a:off x="6156176" y="5399677"/>
            <a:ext cx="223224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4" name="33 CuadroTexto"/>
          <p:cNvSpPr txBox="1"/>
          <p:nvPr/>
        </p:nvSpPr>
        <p:spPr>
          <a:xfrm>
            <a:off x="4626006" y="6453336"/>
            <a:ext cx="1746194" cy="400110"/>
          </a:xfrm>
          <a:prstGeom prst="rect">
            <a:avLst/>
          </a:prstGeom>
          <a:noFill/>
        </p:spPr>
        <p:txBody>
          <a:bodyPr wrap="square" rtlCol="0">
            <a:spAutoFit/>
          </a:bodyPr>
          <a:lstStyle/>
          <a:p>
            <a:pPr algn="ctr"/>
            <a:r>
              <a:rPr lang="es-MX" sz="2000" b="1" dirty="0" smtClean="0">
                <a:latin typeface="+mj-lt"/>
              </a:rPr>
              <a:t>INGRESOS</a:t>
            </a:r>
            <a:endParaRPr lang="es-PY" sz="2000" b="1" dirty="0">
              <a:latin typeface="+mj-lt"/>
            </a:endParaRPr>
          </a:p>
        </p:txBody>
      </p:sp>
      <p:cxnSp>
        <p:nvCxnSpPr>
          <p:cNvPr id="4" name="3 Conector recto"/>
          <p:cNvCxnSpPr/>
          <p:nvPr/>
        </p:nvCxnSpPr>
        <p:spPr>
          <a:xfrm>
            <a:off x="4283968" y="2025376"/>
            <a:ext cx="0" cy="4788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370" r="19006" b="94268"/>
          <a:stretch/>
        </p:blipFill>
        <p:spPr bwMode="auto">
          <a:xfrm>
            <a:off x="2210078" y="1454349"/>
            <a:ext cx="4162122" cy="39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1867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5" y="1830832"/>
            <a:ext cx="4968553" cy="44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11 CuadroTexto"/>
          <p:cNvSpPr txBox="1"/>
          <p:nvPr/>
        </p:nvSpPr>
        <p:spPr>
          <a:xfrm>
            <a:off x="2483768" y="6453336"/>
            <a:ext cx="1368152" cy="400110"/>
          </a:xfrm>
          <a:prstGeom prst="rect">
            <a:avLst/>
          </a:prstGeom>
          <a:noFill/>
        </p:spPr>
        <p:txBody>
          <a:bodyPr wrap="square" rtlCol="0">
            <a:spAutoFit/>
          </a:bodyPr>
          <a:lstStyle/>
          <a:p>
            <a:pPr algn="ctr"/>
            <a:r>
              <a:rPr lang="es-MX" sz="2000" b="1" dirty="0" smtClean="0">
                <a:latin typeface="+mj-lt"/>
              </a:rPr>
              <a:t>GASTOS</a:t>
            </a:r>
            <a:endParaRPr lang="es-PY" sz="2000" b="1" dirty="0">
              <a:latin typeface="+mj-lt"/>
            </a:endParaRPr>
          </a:p>
        </p:txBody>
      </p:sp>
      <p:sp>
        <p:nvSpPr>
          <p:cNvPr id="6" name="1 Título"/>
          <p:cNvSpPr txBox="1">
            <a:spLocks/>
          </p:cNvSpPr>
          <p:nvPr/>
        </p:nvSpPr>
        <p:spPr>
          <a:xfrm>
            <a:off x="36512" y="620688"/>
            <a:ext cx="9144000" cy="864096"/>
          </a:xfrm>
          <a:prstGeom prst="rect">
            <a:avLst/>
          </a:prstGeom>
          <a:noFill/>
        </p:spPr>
        <p:txBody>
          <a:bodyPr anchor="b"/>
          <a:lstStyle>
            <a:defPPr>
              <a:defRPr lang="es-ES"/>
            </a:defPPr>
            <a:lvl1pPr fontAlgn="auto">
              <a:spcBef>
                <a:spcPct val="0"/>
              </a:spcBef>
              <a:spcAft>
                <a:spcPts val="0"/>
              </a:spcAft>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endParaRPr lang="es-ES" sz="2000" dirty="0" smtClean="0">
              <a:solidFill>
                <a:schemeClr val="tx1"/>
              </a:solidFill>
            </a:endParaRPr>
          </a:p>
          <a:p>
            <a:pPr algn="ctr"/>
            <a:endParaRPr lang="es-ES" sz="2000" dirty="0">
              <a:solidFill>
                <a:schemeClr val="tx1"/>
              </a:solidFill>
            </a:endParaRPr>
          </a:p>
          <a:p>
            <a:pPr algn="ctr"/>
            <a:endParaRPr lang="es-ES" sz="2000" dirty="0" smtClean="0">
              <a:solidFill>
                <a:schemeClr val="tx1"/>
              </a:solidFill>
            </a:endParaRPr>
          </a:p>
          <a:p>
            <a:pPr algn="ctr"/>
            <a:endParaRPr lang="es-ES" sz="2000" dirty="0">
              <a:solidFill>
                <a:schemeClr val="tx1"/>
              </a:solidFill>
            </a:endParaRPr>
          </a:p>
          <a:p>
            <a:pPr algn="ctr"/>
            <a:endParaRPr lang="es-ES" sz="2000" dirty="0" smtClean="0">
              <a:solidFill>
                <a:schemeClr val="tx1"/>
              </a:solidFill>
            </a:endParaRPr>
          </a:p>
          <a:p>
            <a:pPr algn="ctr"/>
            <a:endParaRPr lang="es-ES" sz="2000" dirty="0">
              <a:solidFill>
                <a:schemeClr val="tx1"/>
              </a:solidFill>
            </a:endParaRPr>
          </a:p>
          <a:p>
            <a:pPr algn="ctr"/>
            <a:r>
              <a:rPr lang="es-ES" sz="1900" dirty="0" smtClean="0">
                <a:solidFill>
                  <a:schemeClr val="tx1"/>
                </a:solidFill>
              </a:rPr>
              <a:t>PROYECTO </a:t>
            </a:r>
            <a:r>
              <a:rPr lang="es-ES" sz="1900" dirty="0">
                <a:solidFill>
                  <a:schemeClr val="tx1"/>
                </a:solidFill>
              </a:rPr>
              <a:t>DE PRESUPUESTO </a:t>
            </a:r>
            <a:r>
              <a:rPr lang="es-ES" sz="1900" dirty="0" smtClean="0">
                <a:solidFill>
                  <a:schemeClr val="tx1"/>
                </a:solidFill>
              </a:rPr>
              <a:t>2018   - </a:t>
            </a:r>
            <a:r>
              <a:rPr lang="es-ES" sz="1900" dirty="0" smtClean="0">
                <a:solidFill>
                  <a:srgbClr val="00B0F0"/>
                </a:solidFill>
              </a:rPr>
              <a:t>CON ADENDA</a:t>
            </a:r>
          </a:p>
          <a:p>
            <a:pPr algn="ctr"/>
            <a:r>
              <a:rPr lang="es-ES" sz="1900" dirty="0" smtClean="0">
                <a:solidFill>
                  <a:schemeClr val="tx1"/>
                </a:solidFill>
              </a:rPr>
              <a:t> COMPOSICIÓN </a:t>
            </a:r>
            <a:r>
              <a:rPr lang="es-ES" sz="1900" dirty="0">
                <a:solidFill>
                  <a:schemeClr val="tx1"/>
                </a:solidFill>
              </a:rPr>
              <a:t>DE INGRESOS Y </a:t>
            </a:r>
            <a:r>
              <a:rPr lang="es-ES" sz="1900" dirty="0" smtClean="0">
                <a:solidFill>
                  <a:schemeClr val="tx1"/>
                </a:solidFill>
              </a:rPr>
              <a:t>GASTOS  FF30 + FF20</a:t>
            </a:r>
          </a:p>
          <a:p>
            <a:pPr algn="ctr"/>
            <a:r>
              <a:rPr lang="es-PY" sz="1600" dirty="0" smtClean="0">
                <a:solidFill>
                  <a:schemeClr val="tx1"/>
                </a:solidFill>
                <a:effectLst/>
              </a:rPr>
              <a:t>6.733.591 MILLONES </a:t>
            </a:r>
            <a:r>
              <a:rPr lang="es-PY" sz="1600" dirty="0">
                <a:solidFill>
                  <a:schemeClr val="tx1"/>
                </a:solidFill>
                <a:effectLst/>
              </a:rPr>
              <a:t>DE GUARANÍES</a:t>
            </a:r>
            <a:endParaRPr lang="es-ES" sz="1600" dirty="0">
              <a:solidFill>
                <a:schemeClr val="tx1"/>
              </a:solidFill>
              <a:effectLst/>
            </a:endParaRPr>
          </a:p>
        </p:txBody>
      </p:sp>
      <p:sp>
        <p:nvSpPr>
          <p:cNvPr id="32" name="31 CuadroTexto"/>
          <p:cNvSpPr txBox="1"/>
          <p:nvPr/>
        </p:nvSpPr>
        <p:spPr>
          <a:xfrm>
            <a:off x="7884369" y="6088916"/>
            <a:ext cx="621376" cy="369332"/>
          </a:xfrm>
          <a:prstGeom prst="rect">
            <a:avLst/>
          </a:prstGeom>
          <a:noFill/>
        </p:spPr>
        <p:txBody>
          <a:bodyPr wrap="square" rtlCol="0">
            <a:spAutoFit/>
          </a:bodyPr>
          <a:lstStyle/>
          <a:p>
            <a:pPr algn="ctr"/>
            <a:r>
              <a:rPr lang="es-MX" b="1" dirty="0" smtClean="0">
                <a:solidFill>
                  <a:schemeClr val="bg1"/>
                </a:solidFill>
                <a:latin typeface="+mj-lt"/>
              </a:rPr>
              <a:t>21%</a:t>
            </a:r>
            <a:endParaRPr lang="es-PY" b="1" dirty="0">
              <a:solidFill>
                <a:schemeClr val="bg1"/>
              </a:solidFill>
              <a:latin typeface="+mj-lt"/>
            </a:endParaRPr>
          </a:p>
        </p:txBody>
      </p:sp>
      <p:sp>
        <p:nvSpPr>
          <p:cNvPr id="11" name="1 CuadroTexto"/>
          <p:cNvSpPr txBox="1"/>
          <p:nvPr/>
        </p:nvSpPr>
        <p:spPr>
          <a:xfrm>
            <a:off x="6156176" y="1988840"/>
            <a:ext cx="2304256" cy="19701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rtl="0" eaLnBrk="1" latinLnBrk="0" hangingPunct="1"/>
            <a:r>
              <a:rPr lang="es-MX" sz="1300" b="1" dirty="0">
                <a:effectLst/>
                <a:latin typeface="+mj-lt"/>
              </a:rPr>
              <a:t>▪ </a:t>
            </a:r>
            <a:r>
              <a:rPr lang="es-MX" sz="1300" b="1" dirty="0">
                <a:solidFill>
                  <a:srgbClr val="00B0F0"/>
                </a:solidFill>
                <a:effectLst/>
                <a:latin typeface="+mj-lt"/>
              </a:rPr>
              <a:t>Ingresos por </a:t>
            </a:r>
            <a:r>
              <a:rPr lang="es-MX" sz="1300" b="1" dirty="0" smtClean="0">
                <a:solidFill>
                  <a:srgbClr val="00B0F0"/>
                </a:solidFill>
                <a:effectLst/>
                <a:latin typeface="+mj-lt"/>
              </a:rPr>
              <a:t>Venta</a:t>
            </a:r>
          </a:p>
          <a:p>
            <a:pPr marL="85725" indent="-85725" rtl="0" eaLnBrk="1" latinLnBrk="0" hangingPunct="1"/>
            <a:r>
              <a:rPr lang="es-MX" sz="1300" dirty="0" smtClean="0">
                <a:effectLst/>
                <a:latin typeface="+mj-lt"/>
              </a:rPr>
              <a:t>▪ </a:t>
            </a:r>
            <a:r>
              <a:rPr lang="es-PY" sz="1300" dirty="0">
                <a:effectLst/>
                <a:latin typeface="+mj-lt"/>
              </a:rPr>
              <a:t>Venta de Activos de Capital</a:t>
            </a:r>
          </a:p>
          <a:p>
            <a:pPr marL="85725" indent="-85725" rtl="0" eaLnBrk="1" latinLnBrk="0" hangingPunct="1"/>
            <a:r>
              <a:rPr lang="es-MX" sz="1300" dirty="0">
                <a:effectLst/>
                <a:latin typeface="+mj-lt"/>
              </a:rPr>
              <a:t>▪ Intereses Bancarios</a:t>
            </a:r>
            <a:endParaRPr lang="es-PY" sz="1300" dirty="0">
              <a:effectLst/>
              <a:latin typeface="+mj-lt"/>
            </a:endParaRPr>
          </a:p>
          <a:p>
            <a:pPr marL="85725" indent="-85725" rtl="0" eaLnBrk="1" latinLnBrk="0" hangingPunct="1"/>
            <a:r>
              <a:rPr lang="es-MX" sz="1300" dirty="0">
                <a:effectLst/>
                <a:latin typeface="+mj-lt"/>
              </a:rPr>
              <a:t>▪ Arrendamiento</a:t>
            </a:r>
            <a:r>
              <a:rPr lang="es-MX" sz="1300" baseline="0" dirty="0">
                <a:effectLst/>
                <a:latin typeface="+mj-lt"/>
              </a:rPr>
              <a:t> de Tierras</a:t>
            </a:r>
            <a:endParaRPr lang="es-PY" sz="1300" dirty="0">
              <a:effectLst/>
              <a:latin typeface="+mj-lt"/>
            </a:endParaRPr>
          </a:p>
          <a:p>
            <a:pPr marL="85725" indent="-85725" rtl="0" eaLnBrk="1" latinLnBrk="0" hangingPunct="1"/>
            <a:r>
              <a:rPr lang="es-MX" sz="1300" dirty="0">
                <a:effectLst/>
                <a:latin typeface="+mj-lt"/>
              </a:rPr>
              <a:t>▪ Multas</a:t>
            </a:r>
          </a:p>
          <a:p>
            <a:pPr marL="85725" indent="-85725" rtl="0" eaLnBrk="1" latinLnBrk="0" hangingPunct="1"/>
            <a:r>
              <a:rPr lang="es-MX" sz="1300" dirty="0">
                <a:effectLst/>
                <a:latin typeface="+mj-lt"/>
              </a:rPr>
              <a:t>▪ Recuperación de Deudas</a:t>
            </a:r>
          </a:p>
          <a:p>
            <a:pPr marL="85725" indent="-85725" rtl="0" eaLnBrk="1" latinLnBrk="0" hangingPunct="1"/>
            <a:r>
              <a:rPr lang="es-MX" sz="1300" dirty="0">
                <a:effectLst/>
                <a:latin typeface="+mj-lt"/>
              </a:rPr>
              <a:t>▪ Tarifa</a:t>
            </a:r>
            <a:r>
              <a:rPr lang="es-MX" sz="1300" baseline="0" dirty="0">
                <a:effectLst/>
                <a:latin typeface="+mj-lt"/>
              </a:rPr>
              <a:t> Social</a:t>
            </a:r>
            <a:endParaRPr lang="es-PY" sz="1300" dirty="0">
              <a:effectLst/>
              <a:latin typeface="+mj-lt"/>
            </a:endParaRPr>
          </a:p>
        </p:txBody>
      </p:sp>
      <p:sp>
        <p:nvSpPr>
          <p:cNvPr id="14" name="1 CuadroTexto"/>
          <p:cNvSpPr txBox="1"/>
          <p:nvPr/>
        </p:nvSpPr>
        <p:spPr>
          <a:xfrm>
            <a:off x="107504" y="2003537"/>
            <a:ext cx="2376000" cy="1390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algn="l" rtl="0" eaLnBrk="1" latinLnBrk="0" hangingPunct="1"/>
            <a:r>
              <a:rPr lang="es-MX" sz="1300" b="1" dirty="0">
                <a:effectLst/>
                <a:latin typeface="+mj-lt"/>
                <a:ea typeface="+mn-ea"/>
                <a:cs typeface="+mn-cs"/>
              </a:rPr>
              <a:t>▪ </a:t>
            </a:r>
            <a:r>
              <a:rPr lang="es-PY" sz="1300" b="1" dirty="0">
                <a:solidFill>
                  <a:srgbClr val="00B0F0"/>
                </a:solidFill>
                <a:effectLst/>
                <a:latin typeface="+mj-lt"/>
              </a:rPr>
              <a:t>Servicios</a:t>
            </a:r>
            <a:r>
              <a:rPr lang="es-PY" sz="1300" b="1" baseline="0" dirty="0">
                <a:solidFill>
                  <a:srgbClr val="00B0F0"/>
                </a:solidFill>
                <a:effectLst/>
                <a:latin typeface="+mj-lt"/>
              </a:rPr>
              <a:t> Personales</a:t>
            </a:r>
            <a:endParaRPr lang="es-PY" sz="1300" b="1" dirty="0">
              <a:solidFill>
                <a:srgbClr val="00B0F0"/>
              </a:solidFill>
              <a:effectLst/>
              <a:latin typeface="+mj-lt"/>
            </a:endParaRPr>
          </a:p>
          <a:p>
            <a:pPr marL="85725" indent="-85725" algn="l" rtl="0" eaLnBrk="1" latinLnBrk="0" hangingPunct="1"/>
            <a:r>
              <a:rPr lang="es-MX" sz="1300" dirty="0">
                <a:effectLst/>
                <a:latin typeface="+mj-lt"/>
              </a:rPr>
              <a:t>▪ </a:t>
            </a:r>
            <a:r>
              <a:rPr lang="es-PY" sz="1300" b="1" dirty="0">
                <a:solidFill>
                  <a:srgbClr val="00B0F0"/>
                </a:solidFill>
                <a:effectLst/>
                <a:latin typeface="+mj-lt"/>
              </a:rPr>
              <a:t>Servicios no</a:t>
            </a:r>
            <a:r>
              <a:rPr lang="es-PY" sz="1300" b="1" baseline="0" dirty="0">
                <a:solidFill>
                  <a:srgbClr val="00B0F0"/>
                </a:solidFill>
                <a:effectLst/>
                <a:latin typeface="+mj-lt"/>
              </a:rPr>
              <a:t> Personales</a:t>
            </a:r>
            <a:endParaRPr lang="es-PY" sz="1300" b="1" dirty="0">
              <a:solidFill>
                <a:srgbClr val="00B0F0"/>
              </a:solidFill>
              <a:effectLst/>
              <a:latin typeface="+mj-lt"/>
            </a:endParaRPr>
          </a:p>
          <a:p>
            <a:pPr marL="85725" indent="-85725" algn="l" rtl="0" eaLnBrk="1" latinLnBrk="0" hangingPunct="1"/>
            <a:r>
              <a:rPr lang="es-MX" sz="1300" dirty="0">
                <a:effectLst/>
                <a:latin typeface="+mj-lt"/>
              </a:rPr>
              <a:t>▪ Bienes</a:t>
            </a:r>
            <a:r>
              <a:rPr lang="es-MX" sz="1300" baseline="0" dirty="0">
                <a:effectLst/>
                <a:latin typeface="+mj-lt"/>
              </a:rPr>
              <a:t> de Consumo e Insumos</a:t>
            </a:r>
            <a:endParaRPr lang="es-PY" sz="1300" dirty="0">
              <a:effectLst/>
              <a:latin typeface="+mj-lt"/>
            </a:endParaRPr>
          </a:p>
          <a:p>
            <a:pPr marL="85725" indent="-85725" algn="l" rtl="0" eaLnBrk="1" latinLnBrk="0" hangingPunct="1"/>
            <a:r>
              <a:rPr lang="es-MX" sz="1300" dirty="0">
                <a:effectLst/>
                <a:latin typeface="+mj-lt"/>
              </a:rPr>
              <a:t>▪ </a:t>
            </a:r>
            <a:r>
              <a:rPr lang="es-PY" sz="1300" b="1" dirty="0">
                <a:solidFill>
                  <a:srgbClr val="00B0F0"/>
                </a:solidFill>
                <a:effectLst/>
                <a:latin typeface="+mj-lt"/>
              </a:rPr>
              <a:t>Construcciones</a:t>
            </a:r>
          </a:p>
          <a:p>
            <a:pPr marL="85725" indent="-85725" algn="l" rtl="0" eaLnBrk="1" latinLnBrk="0" hangingPunct="1"/>
            <a:r>
              <a:rPr lang="es-MX" sz="1300" dirty="0">
                <a:effectLst/>
                <a:latin typeface="+mj-lt"/>
              </a:rPr>
              <a:t>▪ Inversión Financiera</a:t>
            </a:r>
          </a:p>
          <a:p>
            <a:pPr marL="85725" indent="-85725" algn="l" rtl="0" eaLnBrk="1" latinLnBrk="0" hangingPunct="1"/>
            <a:r>
              <a:rPr lang="es-MX" sz="1300" dirty="0">
                <a:effectLst/>
                <a:latin typeface="+mj-lt"/>
              </a:rPr>
              <a:t>▪ Transferencias</a:t>
            </a:r>
          </a:p>
          <a:p>
            <a:pPr marL="85725" indent="-85725" algn="l" rtl="0" eaLnBrk="1" latinLnBrk="0" hangingPunct="1"/>
            <a:r>
              <a:rPr lang="es-MX" sz="1300" dirty="0">
                <a:effectLst/>
                <a:latin typeface="+mj-lt"/>
              </a:rPr>
              <a:t>▪ Pago de Impuestos, Tasas,  Gastos</a:t>
            </a:r>
            <a:r>
              <a:rPr lang="es-MX" sz="1300" baseline="0" dirty="0">
                <a:effectLst/>
                <a:latin typeface="+mj-lt"/>
              </a:rPr>
              <a:t> Judiciales y Otros</a:t>
            </a:r>
            <a:endParaRPr lang="es-PY" sz="1300" dirty="0">
              <a:effectLst/>
              <a:latin typeface="+mj-lt"/>
            </a:endParaRPr>
          </a:p>
        </p:txBody>
      </p:sp>
      <p:sp>
        <p:nvSpPr>
          <p:cNvPr id="15" name="1 CuadroTexto"/>
          <p:cNvSpPr txBox="1"/>
          <p:nvPr/>
        </p:nvSpPr>
        <p:spPr>
          <a:xfrm>
            <a:off x="107504" y="4077555"/>
            <a:ext cx="2376000" cy="1295661"/>
          </a:xfrm>
          <a:prstGeom prst="rect">
            <a:avLst/>
          </a:prstGeom>
        </p:spPr>
        <p:txBody>
          <a:bodyPr wrap="square" rtlCol="0"/>
          <a:lstStyle>
            <a:defPPr>
              <a:defRPr lang="es-ES"/>
            </a:defPPr>
            <a:lvl1pPr marL="85725" indent="-85725">
              <a:defRPr sz="1300" b="1">
                <a:effectLst/>
                <a:latin typeface="+mj-lt"/>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s-MX" dirty="0"/>
              <a:t>▪ </a:t>
            </a:r>
            <a:r>
              <a:rPr lang="es-PY" b="0" dirty="0"/>
              <a:t>Servicio de la Deuda Pública </a:t>
            </a:r>
          </a:p>
          <a:p>
            <a:r>
              <a:rPr lang="es-MX" b="0" dirty="0"/>
              <a:t>▪ Compra de Energía de ITAIPÚ y YACYRETÁ</a:t>
            </a:r>
            <a:endParaRPr lang="es-PY" b="0" dirty="0"/>
          </a:p>
          <a:p>
            <a:r>
              <a:rPr lang="es-MX" b="0" dirty="0"/>
              <a:t>▪ Adquisición de Suministros y Materiales del </a:t>
            </a:r>
            <a:r>
              <a:rPr lang="es-MX" b="0" dirty="0" smtClean="0"/>
              <a:t>Exterior</a:t>
            </a:r>
          </a:p>
          <a:p>
            <a:pPr marL="0" indent="0"/>
            <a:r>
              <a:rPr lang="es-MX" b="0" dirty="0"/>
              <a:t>▪ </a:t>
            </a:r>
            <a:r>
              <a:rPr lang="es-MX" b="0" dirty="0" smtClean="0"/>
              <a:t>Leasing Operativo</a:t>
            </a:r>
            <a:endParaRPr lang="es-MX" b="0" dirty="0"/>
          </a:p>
          <a:p>
            <a:endParaRPr lang="es-PY" dirty="0">
              <a:solidFill>
                <a:srgbClr val="006699"/>
              </a:solidFill>
            </a:endParaRPr>
          </a:p>
        </p:txBody>
      </p:sp>
      <p:cxnSp>
        <p:nvCxnSpPr>
          <p:cNvPr id="3" name="2 Conector recto"/>
          <p:cNvCxnSpPr/>
          <p:nvPr/>
        </p:nvCxnSpPr>
        <p:spPr>
          <a:xfrm flipH="1">
            <a:off x="143768" y="1987935"/>
            <a:ext cx="2340000"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107504" y="3933056"/>
            <a:ext cx="2376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H="1">
            <a:off x="6156176" y="1987935"/>
            <a:ext cx="2232248"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6357858" y="6158794"/>
            <a:ext cx="1234988" cy="369332"/>
          </a:xfrm>
          <a:prstGeom prst="rect">
            <a:avLst/>
          </a:prstGeom>
          <a:solidFill>
            <a:schemeClr val="bg1"/>
          </a:solidFill>
        </p:spPr>
        <p:txBody>
          <a:bodyPr wrap="square" rtlCol="0">
            <a:spAutoFit/>
          </a:bodyPr>
          <a:lstStyle/>
          <a:p>
            <a:pPr algn="ctr"/>
            <a:r>
              <a:rPr lang="es-MX" b="1" dirty="0" smtClean="0">
                <a:solidFill>
                  <a:schemeClr val="bg1"/>
                </a:solidFill>
                <a:latin typeface="+mj-lt"/>
              </a:rPr>
              <a:t>53%</a:t>
            </a:r>
            <a:endParaRPr lang="es-PY" b="1" dirty="0">
              <a:solidFill>
                <a:schemeClr val="bg1"/>
              </a:solidFill>
              <a:latin typeface="+mj-lt"/>
            </a:endParaRPr>
          </a:p>
        </p:txBody>
      </p:sp>
      <p:sp>
        <p:nvSpPr>
          <p:cNvPr id="13" name="1 CuadroTexto"/>
          <p:cNvSpPr txBox="1"/>
          <p:nvPr/>
        </p:nvSpPr>
        <p:spPr>
          <a:xfrm>
            <a:off x="6300191" y="5418984"/>
            <a:ext cx="2519623" cy="1250376"/>
          </a:xfrm>
          <a:prstGeom prst="rect">
            <a:avLst/>
          </a:prstGeom>
          <a:noFill/>
          <a:ln>
            <a:solidFill>
              <a:schemeClr val="bg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85725" indent="-85725" rtl="0" eaLnBrk="1" latinLnBrk="0" hangingPunct="1"/>
            <a:r>
              <a:rPr lang="es-MX" sz="1200" b="1" dirty="0">
                <a:effectLst/>
                <a:latin typeface="+mj-lt"/>
              </a:rPr>
              <a:t>▪ </a:t>
            </a:r>
            <a:r>
              <a:rPr lang="es-MX" sz="1300" dirty="0">
                <a:effectLst/>
                <a:latin typeface="+mj-lt"/>
              </a:rPr>
              <a:t>Ingresos por Venta de Energía  </a:t>
            </a:r>
            <a:endParaRPr lang="es-MX" sz="1300" dirty="0" smtClean="0">
              <a:effectLst/>
              <a:latin typeface="+mj-lt"/>
            </a:endParaRPr>
          </a:p>
          <a:p>
            <a:pPr marL="85725" indent="-85725" rtl="0" eaLnBrk="1" latinLnBrk="0" hangingPunct="1"/>
            <a:r>
              <a:rPr lang="es-MX" sz="1300" dirty="0" smtClean="0">
                <a:effectLst/>
                <a:latin typeface="+mj-lt"/>
              </a:rPr>
              <a:t>▪ </a:t>
            </a:r>
            <a:r>
              <a:rPr lang="es-MX" sz="1300" dirty="0">
                <a:effectLst/>
                <a:latin typeface="+mj-lt"/>
              </a:rPr>
              <a:t>Utilidad y Resarcimientos de ITAIPÚ y YACYRETÁ</a:t>
            </a:r>
            <a:endParaRPr lang="es-PY" sz="1300" dirty="0">
              <a:effectLst/>
              <a:latin typeface="+mj-lt"/>
            </a:endParaRPr>
          </a:p>
          <a:p>
            <a:pPr marL="85725" indent="-85725" rtl="0" eaLnBrk="1" latinLnBrk="0" hangingPunct="1"/>
            <a:r>
              <a:rPr lang="es-MX" sz="1300" dirty="0">
                <a:effectLst/>
                <a:latin typeface="+mj-lt"/>
              </a:rPr>
              <a:t>▪ Donaciones LAIF</a:t>
            </a:r>
            <a:endParaRPr lang="es-PY" sz="1300" dirty="0">
              <a:effectLst/>
              <a:latin typeface="+mj-lt"/>
            </a:endParaRPr>
          </a:p>
          <a:p>
            <a:pPr marL="85725" indent="-85725" rtl="0" eaLnBrk="1" latinLnBrk="0" hangingPunct="1"/>
            <a:r>
              <a:rPr lang="es-MX" sz="1300" dirty="0">
                <a:effectLst/>
                <a:latin typeface="+mj-lt"/>
              </a:rPr>
              <a:t>▪ Desembolsos de Préstamos Externos</a:t>
            </a:r>
            <a:endParaRPr lang="es-PY" sz="1300" dirty="0">
              <a:effectLst/>
              <a:latin typeface="+mj-lt"/>
            </a:endParaRPr>
          </a:p>
          <a:p>
            <a:pPr rtl="0" eaLnBrk="1" latinLnBrk="0" hangingPunct="1"/>
            <a:r>
              <a:rPr lang="es-MX" sz="1300" dirty="0">
                <a:effectLst/>
                <a:latin typeface="+mj-lt"/>
              </a:rPr>
              <a:t>▪ Bonos </a:t>
            </a:r>
            <a:r>
              <a:rPr lang="es-MX" sz="1300" dirty="0" smtClean="0">
                <a:effectLst/>
                <a:latin typeface="+mj-lt"/>
              </a:rPr>
              <a:t>Soberanos</a:t>
            </a:r>
            <a:endParaRPr lang="es-PY" sz="1300" dirty="0">
              <a:effectLst/>
              <a:latin typeface="+mj-lt"/>
            </a:endParaRPr>
          </a:p>
        </p:txBody>
      </p:sp>
      <p:cxnSp>
        <p:nvCxnSpPr>
          <p:cNvPr id="21" name="20 Conector recto"/>
          <p:cNvCxnSpPr/>
          <p:nvPr/>
        </p:nvCxnSpPr>
        <p:spPr>
          <a:xfrm flipH="1">
            <a:off x="6156176" y="5445224"/>
            <a:ext cx="223224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4" name="33 CuadroTexto"/>
          <p:cNvSpPr txBox="1"/>
          <p:nvPr/>
        </p:nvSpPr>
        <p:spPr>
          <a:xfrm>
            <a:off x="4626006" y="6453336"/>
            <a:ext cx="1746194" cy="400110"/>
          </a:xfrm>
          <a:prstGeom prst="rect">
            <a:avLst/>
          </a:prstGeom>
          <a:noFill/>
        </p:spPr>
        <p:txBody>
          <a:bodyPr wrap="square" rtlCol="0">
            <a:spAutoFit/>
          </a:bodyPr>
          <a:lstStyle/>
          <a:p>
            <a:pPr algn="ctr"/>
            <a:r>
              <a:rPr lang="es-MX" sz="2000" b="1" dirty="0" smtClean="0">
                <a:latin typeface="+mj-lt"/>
              </a:rPr>
              <a:t>INGRESOS</a:t>
            </a:r>
            <a:endParaRPr lang="es-PY" sz="2000" b="1" dirty="0">
              <a:latin typeface="+mj-lt"/>
            </a:endParaRPr>
          </a:p>
        </p:txBody>
      </p:sp>
      <p:cxnSp>
        <p:nvCxnSpPr>
          <p:cNvPr id="4" name="3 Conector recto"/>
          <p:cNvCxnSpPr/>
          <p:nvPr/>
        </p:nvCxnSpPr>
        <p:spPr>
          <a:xfrm>
            <a:off x="4283968" y="2025376"/>
            <a:ext cx="0" cy="4788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370" r="19006" b="94268"/>
          <a:stretch/>
        </p:blipFill>
        <p:spPr bwMode="auto">
          <a:xfrm>
            <a:off x="2210078" y="1454349"/>
            <a:ext cx="4162122" cy="39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216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980728"/>
            <a:ext cx="8229600" cy="661176"/>
          </a:xfrm>
        </p:spPr>
        <p:txBody>
          <a:bodyPr vert="horz" anchor="ctr">
            <a:noAutofit/>
          </a:bodyPr>
          <a:lstStyle/>
          <a:p>
            <a:pPr marL="0" algn="ctr">
              <a:defRPr/>
            </a:pPr>
            <a:r>
              <a:rPr lang="es-ES" sz="2200" b="1" dirty="0" smtClean="0">
                <a:solidFill>
                  <a:srgbClr val="333333"/>
                </a:solidFill>
                <a:effectLst>
                  <a:outerShdw blurRad="53975" dist="22860" dir="5400000" algn="tl" rotWithShape="0">
                    <a:srgbClr val="000000">
                      <a:alpha val="55000"/>
                    </a:srgbClr>
                  </a:outerShdw>
                </a:effectLst>
              </a:rPr>
              <a:t>COMPOSICIÓN DE LOS GASTOS EN DÓLARES AMERICANOS</a:t>
            </a:r>
            <a:br>
              <a:rPr lang="es-ES" sz="2200" b="1" dirty="0" smtClean="0">
                <a:solidFill>
                  <a:srgbClr val="333333"/>
                </a:solidFill>
                <a:effectLst>
                  <a:outerShdw blurRad="53975" dist="22860" dir="5400000" algn="tl" rotWithShape="0">
                    <a:srgbClr val="000000">
                      <a:alpha val="55000"/>
                    </a:srgbClr>
                  </a:outerShdw>
                </a:effectLst>
              </a:rPr>
            </a:br>
            <a:r>
              <a:rPr lang="es-ES" sz="2200" b="1" dirty="0">
                <a:solidFill>
                  <a:srgbClr val="333333"/>
                </a:solidFill>
                <a:effectLst>
                  <a:outerShdw blurRad="53975" dist="22860" dir="5400000" algn="tl" rotWithShape="0">
                    <a:srgbClr val="000000">
                      <a:alpha val="55000"/>
                    </a:srgbClr>
                  </a:outerShdw>
                </a:effectLst>
              </a:rPr>
              <a:t>FUENTE DE FINANCIAMIENTO – FF </a:t>
            </a:r>
            <a:r>
              <a:rPr lang="es-ES" sz="2200" b="1" dirty="0" smtClean="0">
                <a:solidFill>
                  <a:srgbClr val="333333"/>
                </a:solidFill>
                <a:effectLst>
                  <a:outerShdw blurRad="53975" dist="22860" dir="5400000" algn="tl" rotWithShape="0">
                    <a:srgbClr val="000000">
                      <a:alpha val="55000"/>
                    </a:srgbClr>
                  </a:outerShdw>
                </a:effectLst>
              </a:rPr>
              <a:t>20</a:t>
            </a:r>
            <a:endParaRPr lang="es-ES" sz="2200" b="1" dirty="0">
              <a:solidFill>
                <a:srgbClr val="333333"/>
              </a:solidFill>
              <a:effectLst>
                <a:outerShdw blurRad="53975" dist="22860" dir="5400000" algn="tl" rotWithShape="0">
                  <a:srgbClr val="000000">
                    <a:alpha val="55000"/>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xmlns="" val="4183955268"/>
              </p:ext>
            </p:extLst>
          </p:nvPr>
        </p:nvGraphicFramePr>
        <p:xfrm>
          <a:off x="539552" y="1988840"/>
          <a:ext cx="8280920" cy="2946283"/>
        </p:xfrm>
        <a:graphic>
          <a:graphicData uri="http://schemas.openxmlformats.org/drawingml/2006/table">
            <a:tbl>
              <a:tblPr>
                <a:tableStyleId>{5C22544A-7EE6-4342-B048-85BDC9FD1C3A}</a:tableStyleId>
              </a:tblPr>
              <a:tblGrid>
                <a:gridCol w="4608512"/>
                <a:gridCol w="1656184"/>
                <a:gridCol w="1080120"/>
                <a:gridCol w="936104"/>
              </a:tblGrid>
              <a:tr h="804618">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CONCEPTO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435072">
                <a:tc>
                  <a:txBody>
                    <a:bodyPr/>
                    <a:lstStyle/>
                    <a:p>
                      <a:pPr algn="l" fontAlgn="ctr"/>
                      <a:r>
                        <a:rPr lang="es-PY" sz="1400" b="1" u="none" strike="noStrike" dirty="0" smtClean="0">
                          <a:solidFill>
                            <a:srgbClr val="006699"/>
                          </a:solidFill>
                          <a:effectLst/>
                          <a:latin typeface="+mj-lt"/>
                        </a:rPr>
                        <a:t>CONTRATO</a:t>
                      </a:r>
                      <a:r>
                        <a:rPr lang="es-PY" sz="1400" b="1" u="none" strike="noStrike" baseline="0" dirty="0" smtClean="0">
                          <a:solidFill>
                            <a:srgbClr val="006699"/>
                          </a:solidFill>
                          <a:effectLst/>
                          <a:latin typeface="+mj-lt"/>
                        </a:rPr>
                        <a:t> BAJO MODALIDAD DE LEASING OPERATIVO</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b="0" i="0" u="none" strike="noStrike" kern="1200" dirty="0" smtClean="0">
                          <a:solidFill>
                            <a:srgbClr val="000000"/>
                          </a:solidFill>
                          <a:effectLst/>
                          <a:latin typeface="+mj-lt"/>
                          <a:ea typeface="+mn-ea"/>
                          <a:cs typeface="+mn-cs"/>
                        </a:rPr>
                        <a:t>118.051</a:t>
                      </a:r>
                      <a:endParaRPr kumimoji="0" lang="es-PY" sz="1400" b="0" i="0" u="none" strike="noStrike" kern="1200" dirty="0">
                        <a:solidFill>
                          <a:srgbClr val="00000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smtClean="0">
                          <a:effectLst/>
                          <a:latin typeface="+mj-lt"/>
                        </a:rPr>
                        <a:t>19,87</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4%</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smtClean="0">
                          <a:solidFill>
                            <a:srgbClr val="006699"/>
                          </a:solidFill>
                          <a:effectLst/>
                          <a:latin typeface="+mj-lt"/>
                        </a:rPr>
                        <a:t>COMPRA DE ENERGIA</a:t>
                      </a:r>
                      <a:r>
                        <a:rPr lang="es-PY" sz="1400" b="1" u="none" strike="noStrike" baseline="0" dirty="0" smtClean="0">
                          <a:solidFill>
                            <a:srgbClr val="006699"/>
                          </a:solidFill>
                          <a:effectLst/>
                          <a:latin typeface="+mj-lt"/>
                        </a:rPr>
                        <a:t> DE LAS BINACIONALES</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b="0" i="0" u="none" strike="noStrike" kern="1200" dirty="0" smtClean="0">
                          <a:solidFill>
                            <a:srgbClr val="000000"/>
                          </a:solidFill>
                          <a:effectLst/>
                          <a:latin typeface="+mj-lt"/>
                          <a:ea typeface="+mn-ea"/>
                          <a:cs typeface="+mn-cs"/>
                        </a:rPr>
                        <a:t>2.954.025</a:t>
                      </a:r>
                      <a:endParaRPr kumimoji="0" lang="es-PY" sz="1400" b="0" i="0" u="none" strike="noStrike" kern="1200" dirty="0">
                        <a:solidFill>
                          <a:srgbClr val="00000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0" i="0" u="none" strike="noStrike" dirty="0" smtClean="0">
                          <a:solidFill>
                            <a:schemeClr val="dk1"/>
                          </a:solidFill>
                          <a:effectLst/>
                          <a:latin typeface="+mj-lt"/>
                        </a:rPr>
                        <a:t>497,14</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80%</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i="0" u="none" strike="noStrike" dirty="0" smtClean="0">
                          <a:solidFill>
                            <a:srgbClr val="006699"/>
                          </a:solidFill>
                          <a:effectLst/>
                          <a:latin typeface="+mj-lt"/>
                        </a:rPr>
                        <a:t>INVERSIÓN</a:t>
                      </a:r>
                      <a:r>
                        <a:rPr lang="es-PY" sz="1400" b="1" i="0" u="none" strike="noStrike" baseline="0" dirty="0" smtClean="0">
                          <a:solidFill>
                            <a:srgbClr val="006699"/>
                          </a:solidFill>
                          <a:effectLst/>
                          <a:latin typeface="+mj-lt"/>
                        </a:rPr>
                        <a:t> FÍSICA </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0" i="0" u="none" strike="noStrike" dirty="0" smtClean="0">
                          <a:solidFill>
                            <a:srgbClr val="000000"/>
                          </a:solidFill>
                          <a:effectLst/>
                          <a:latin typeface="+mj-lt"/>
                        </a:rPr>
                        <a:t>200.427</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0" i="0" u="none" strike="noStrike" dirty="0" smtClean="0">
                          <a:solidFill>
                            <a:schemeClr val="dk1"/>
                          </a:solidFill>
                          <a:effectLst/>
                          <a:latin typeface="+mj-lt"/>
                        </a:rPr>
                        <a:t>33,73</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5%</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i="0" u="none" strike="noStrike" dirty="0" smtClean="0">
                          <a:solidFill>
                            <a:srgbClr val="006699"/>
                          </a:solidFill>
                          <a:effectLst/>
                          <a:latin typeface="+mj-lt"/>
                        </a:rPr>
                        <a:t>SERVICIO</a:t>
                      </a:r>
                      <a:r>
                        <a:rPr lang="es-PY" sz="1400" b="1" i="0" u="none" strike="noStrike" baseline="0" dirty="0" smtClean="0">
                          <a:solidFill>
                            <a:srgbClr val="006699"/>
                          </a:solidFill>
                          <a:effectLst/>
                          <a:latin typeface="+mj-lt"/>
                        </a:rPr>
                        <a:t> DE LA DEUDA PÚBLICA</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0" i="0" u="none" strike="noStrike" dirty="0" smtClean="0">
                          <a:solidFill>
                            <a:srgbClr val="000000"/>
                          </a:solidFill>
                          <a:effectLst/>
                          <a:latin typeface="+mj-lt"/>
                        </a:rPr>
                        <a:t>387.541</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0" i="0" u="none" strike="noStrike" dirty="0" smtClean="0">
                          <a:solidFill>
                            <a:schemeClr val="dk1"/>
                          </a:solidFill>
                          <a:effectLst/>
                          <a:latin typeface="+mj-lt"/>
                        </a:rPr>
                        <a:t>65,22</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11%</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01377">
                <a:tc>
                  <a:txBody>
                    <a:bodyPr/>
                    <a:lstStyle/>
                    <a:p>
                      <a:pPr marL="0" algn="ctr" rtl="0" eaLnBrk="1" fontAlgn="b" latinLnBrk="0" hangingPunct="1"/>
                      <a:r>
                        <a:rPr kumimoji="0" lang="es-PY" sz="1600" b="1" i="0" u="none" strike="noStrike" kern="1200" dirty="0">
                          <a:solidFill>
                            <a:schemeClr val="bg1"/>
                          </a:solidFill>
                          <a:effectLst/>
                          <a:latin typeface="+mj-lt"/>
                          <a:ea typeface="+mn-ea"/>
                          <a:cs typeface="+mn-cs"/>
                        </a:rPr>
                        <a:t>TOTAL </a:t>
                      </a:r>
                    </a:p>
                  </a:txBody>
                  <a:tcPr marL="9525" marR="9525" marT="9525" marB="0" anchor="ctr">
                    <a:lnL w="3175"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algn="ctr" fontAlgn="ctr"/>
                      <a:r>
                        <a:rPr lang="es-PY" sz="1600" b="1" i="0" u="none" strike="noStrike" dirty="0" smtClean="0">
                          <a:solidFill>
                            <a:schemeClr val="bg1"/>
                          </a:solidFill>
                          <a:effectLst/>
                          <a:latin typeface="+mj-lt"/>
                        </a:rPr>
                        <a:t>3.660.044</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algn="ctr" fontAlgn="ctr"/>
                      <a:r>
                        <a:rPr lang="es-PY" sz="1600" b="1" u="none" strike="noStrike" dirty="0">
                          <a:solidFill>
                            <a:schemeClr val="bg1"/>
                          </a:solidFill>
                          <a:effectLst/>
                          <a:latin typeface="+mj-lt"/>
                        </a:rPr>
                        <a:t> </a:t>
                      </a:r>
                      <a:r>
                        <a:rPr lang="es-PY" sz="1600" b="1" u="none" strike="noStrike" dirty="0" smtClean="0">
                          <a:solidFill>
                            <a:schemeClr val="bg1"/>
                          </a:solidFill>
                          <a:effectLst/>
                          <a:latin typeface="+mj-lt"/>
                        </a:rPr>
                        <a:t>615,96 </a:t>
                      </a:r>
                      <a:endParaRPr lang="es-PY" sz="16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algn="ctr" fontAlgn="ctr"/>
                      <a:r>
                        <a:rPr lang="es-PY" sz="1600" b="1" i="0" u="none" strike="noStrike" dirty="0" smtClean="0">
                          <a:solidFill>
                            <a:schemeClr val="bg1"/>
                          </a:solidFill>
                          <a:effectLst/>
                          <a:latin typeface="+mj-lt"/>
                        </a:rPr>
                        <a:t>100%</a:t>
                      </a:r>
                      <a:endParaRPr lang="es-PY" sz="1600" b="1" i="0" u="none" strike="noStrike" dirty="0">
                        <a:solidFill>
                          <a:schemeClr val="bg1"/>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r>
            </a:tbl>
          </a:graphicData>
        </a:graphic>
      </p:graphicFrame>
    </p:spTree>
    <p:extLst>
      <p:ext uri="{BB962C8B-B14F-4D97-AF65-F5344CB8AC3E}">
        <p14:creationId xmlns:p14="http://schemas.microsoft.com/office/powerpoint/2010/main" xmlns="" val="159851865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1911"/>
            <a:ext cx="9199959" cy="685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659904" y="1700808"/>
            <a:ext cx="7512496" cy="1362075"/>
          </a:xfrm>
        </p:spPr>
        <p:txBody>
          <a:bodyPr>
            <a:noAutofit/>
          </a:bodyPr>
          <a:lstStyle/>
          <a:p>
            <a:r>
              <a:rPr lang="es-ES" sz="4000" b="1" dirty="0">
                <a:ln w="635">
                  <a:noFill/>
                </a:ln>
                <a:solidFill>
                  <a:schemeClr val="tx1"/>
                </a:solidFill>
                <a:effectLst>
                  <a:outerShdw blurRad="38100" dist="25400" dir="5400000" algn="tl" rotWithShape="0">
                    <a:srgbClr val="000000">
                      <a:alpha val="43000"/>
                    </a:srgbClr>
                  </a:outerShdw>
                </a:effectLst>
              </a:rPr>
              <a:t>PROYECTO DE PRESUPUESTO </a:t>
            </a:r>
            <a:r>
              <a:rPr lang="es-ES" sz="4000" b="1" dirty="0" smtClean="0">
                <a:ln w="635">
                  <a:noFill/>
                </a:ln>
                <a:solidFill>
                  <a:schemeClr val="tx1"/>
                </a:solidFill>
                <a:effectLst>
                  <a:outerShdw blurRad="38100" dist="25400" dir="5400000" algn="tl" rotWithShape="0">
                    <a:srgbClr val="000000">
                      <a:alpha val="43000"/>
                    </a:srgbClr>
                  </a:outerShdw>
                </a:effectLst>
              </a:rPr>
              <a:t/>
            </a:r>
            <a:br>
              <a:rPr lang="es-ES" sz="4000" b="1" dirty="0" smtClean="0">
                <a:ln w="635">
                  <a:noFill/>
                </a:ln>
                <a:solidFill>
                  <a:schemeClr val="tx1"/>
                </a:solidFill>
                <a:effectLst>
                  <a:outerShdw blurRad="38100" dist="25400" dir="5400000" algn="tl" rotWithShape="0">
                    <a:srgbClr val="000000">
                      <a:alpha val="43000"/>
                    </a:srgbClr>
                  </a:outerShdw>
                </a:effectLst>
              </a:rPr>
            </a:br>
            <a:r>
              <a:rPr lang="es-ES" sz="4000" b="1" dirty="0" smtClean="0">
                <a:ln w="635">
                  <a:noFill/>
                </a:ln>
                <a:solidFill>
                  <a:schemeClr val="tx1"/>
                </a:solidFill>
                <a:effectLst>
                  <a:outerShdw blurRad="38100" dist="25400" dir="5400000" algn="tl" rotWithShape="0">
                    <a:srgbClr val="000000">
                      <a:alpha val="43000"/>
                    </a:srgbClr>
                  </a:outerShdw>
                </a:effectLst>
              </a:rPr>
              <a:t>DE </a:t>
            </a:r>
            <a:r>
              <a:rPr lang="es-ES" sz="4000" b="1" dirty="0">
                <a:ln w="635">
                  <a:noFill/>
                </a:ln>
                <a:solidFill>
                  <a:schemeClr val="tx1"/>
                </a:solidFill>
                <a:effectLst>
                  <a:outerShdw blurRad="38100" dist="25400" dir="5400000" algn="tl" rotWithShape="0">
                    <a:srgbClr val="000000">
                      <a:alpha val="43000"/>
                    </a:srgbClr>
                  </a:outerShdw>
                </a:effectLst>
              </a:rPr>
              <a:t>INGRESOS </a:t>
            </a:r>
          </a:p>
        </p:txBody>
      </p:sp>
      <p:sp>
        <p:nvSpPr>
          <p:cNvPr id="64" name="1 Título"/>
          <p:cNvSpPr txBox="1">
            <a:spLocks/>
          </p:cNvSpPr>
          <p:nvPr/>
        </p:nvSpPr>
        <p:spPr>
          <a:xfrm>
            <a:off x="611560" y="3068960"/>
            <a:ext cx="7512496" cy="858019"/>
          </a:xfrm>
          <a:prstGeom prst="rect">
            <a:avLst/>
          </a:prstGeom>
        </p:spPr>
        <p:txBody>
          <a:bodyPr vert="horz" anchor="ctr">
            <a:normAutofit/>
          </a:bodyPr>
          <a:lstStyle/>
          <a:p>
            <a:pP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grpSp>
        <p:nvGrpSpPr>
          <p:cNvPr id="15" name="14 Grupo"/>
          <p:cNvGrpSpPr/>
          <p:nvPr/>
        </p:nvGrpSpPr>
        <p:grpSpPr>
          <a:xfrm>
            <a:off x="511" y="3926979"/>
            <a:ext cx="9216000" cy="1116000"/>
            <a:chOff x="-189435" y="4149080"/>
            <a:chExt cx="9440066" cy="2664318"/>
          </a:xfrm>
        </p:grpSpPr>
        <p:grpSp>
          <p:nvGrpSpPr>
            <p:cNvPr id="16" name="15 Grupo"/>
            <p:cNvGrpSpPr/>
            <p:nvPr/>
          </p:nvGrpSpPr>
          <p:grpSpPr>
            <a:xfrm>
              <a:off x="-189435" y="4221086"/>
              <a:ext cx="9440066" cy="2592312"/>
              <a:chOff x="-189435" y="4232448"/>
              <a:chExt cx="9440066" cy="2183325"/>
            </a:xfrm>
          </p:grpSpPr>
          <p:grpSp>
            <p:nvGrpSpPr>
              <p:cNvPr id="18" name="17 Grupo"/>
              <p:cNvGrpSpPr/>
              <p:nvPr/>
            </p:nvGrpSpPr>
            <p:grpSpPr>
              <a:xfrm>
                <a:off x="-186071" y="4232448"/>
                <a:ext cx="9436702" cy="2153095"/>
                <a:chOff x="-186071" y="4232448"/>
                <a:chExt cx="9436702" cy="2153095"/>
              </a:xfrm>
            </p:grpSpPr>
            <p:grpSp>
              <p:nvGrpSpPr>
                <p:cNvPr id="20" name="19 Grupo"/>
                <p:cNvGrpSpPr/>
                <p:nvPr/>
              </p:nvGrpSpPr>
              <p:grpSpPr>
                <a:xfrm>
                  <a:off x="-186071" y="4232448"/>
                  <a:ext cx="9436702" cy="2153095"/>
                  <a:chOff x="-200287" y="-67792"/>
                  <a:chExt cx="9436702" cy="2153095"/>
                </a:xfrm>
              </p:grpSpPr>
              <p:sp>
                <p:nvSpPr>
                  <p:cNvPr id="22"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3"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4"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21"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19" name="18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17"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Tree>
    <p:extLst>
      <p:ext uri="{BB962C8B-B14F-4D97-AF65-F5344CB8AC3E}">
        <p14:creationId xmlns:p14="http://schemas.microsoft.com/office/powerpoint/2010/main" xmlns="" val="198822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1911"/>
            <a:ext cx="9199959" cy="685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659904" y="1700808"/>
            <a:ext cx="7944544" cy="1362075"/>
          </a:xfrm>
        </p:spPr>
        <p:txBody>
          <a:bodyPr>
            <a:noAutofit/>
          </a:bodyPr>
          <a:lstStyle/>
          <a:p>
            <a:pPr algn="ctr"/>
            <a:r>
              <a:rPr lang="es-ES" sz="4000" b="1" dirty="0" smtClean="0">
                <a:ln w="635">
                  <a:noFill/>
                </a:ln>
                <a:solidFill>
                  <a:schemeClr val="tx1"/>
                </a:solidFill>
                <a:effectLst>
                  <a:outerShdw blurRad="38100" dist="25400" dir="5400000" algn="tl" rotWithShape="0">
                    <a:srgbClr val="000000">
                      <a:alpha val="43000"/>
                    </a:srgbClr>
                  </a:outerShdw>
                </a:effectLst>
              </a:rPr>
              <a:t>ADENDA PRESENTADA AL MINISTERIO DE HACIENDA</a:t>
            </a:r>
            <a:endParaRPr lang="es-ES" sz="4000" b="1" dirty="0">
              <a:ln w="635">
                <a:noFill/>
              </a:ln>
              <a:solidFill>
                <a:schemeClr val="tx1"/>
              </a:solidFill>
              <a:effectLst>
                <a:outerShdw blurRad="38100" dist="25400" dir="5400000" algn="tl" rotWithShape="0">
                  <a:srgbClr val="000000">
                    <a:alpha val="43000"/>
                  </a:srgbClr>
                </a:outerShdw>
              </a:effectLst>
            </a:endParaRPr>
          </a:p>
        </p:txBody>
      </p:sp>
      <p:sp>
        <p:nvSpPr>
          <p:cNvPr id="64" name="1 Título"/>
          <p:cNvSpPr txBox="1">
            <a:spLocks/>
          </p:cNvSpPr>
          <p:nvPr/>
        </p:nvSpPr>
        <p:spPr>
          <a:xfrm>
            <a:off x="611560" y="3068960"/>
            <a:ext cx="7512496" cy="858019"/>
          </a:xfrm>
          <a:prstGeom prst="rect">
            <a:avLst/>
          </a:prstGeom>
        </p:spPr>
        <p:txBody>
          <a:bodyPr vert="horz" anchor="ctr">
            <a:normAutofit/>
          </a:bodyPr>
          <a:lstStyle/>
          <a:p>
            <a:pPr algn="ct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grpSp>
        <p:nvGrpSpPr>
          <p:cNvPr id="15" name="14 Grupo"/>
          <p:cNvGrpSpPr/>
          <p:nvPr/>
        </p:nvGrpSpPr>
        <p:grpSpPr>
          <a:xfrm>
            <a:off x="511" y="3926979"/>
            <a:ext cx="9216000" cy="1116000"/>
            <a:chOff x="-189435" y="4149080"/>
            <a:chExt cx="9440066" cy="2664318"/>
          </a:xfrm>
        </p:grpSpPr>
        <p:grpSp>
          <p:nvGrpSpPr>
            <p:cNvPr id="16" name="15 Grupo"/>
            <p:cNvGrpSpPr/>
            <p:nvPr/>
          </p:nvGrpSpPr>
          <p:grpSpPr>
            <a:xfrm>
              <a:off x="-189435" y="4221086"/>
              <a:ext cx="9440066" cy="2592312"/>
              <a:chOff x="-189435" y="4232448"/>
              <a:chExt cx="9440066" cy="2183325"/>
            </a:xfrm>
          </p:grpSpPr>
          <p:grpSp>
            <p:nvGrpSpPr>
              <p:cNvPr id="18" name="17 Grupo"/>
              <p:cNvGrpSpPr/>
              <p:nvPr/>
            </p:nvGrpSpPr>
            <p:grpSpPr>
              <a:xfrm>
                <a:off x="-186071" y="4232448"/>
                <a:ext cx="9436702" cy="2153095"/>
                <a:chOff x="-186071" y="4232448"/>
                <a:chExt cx="9436702" cy="2153095"/>
              </a:xfrm>
            </p:grpSpPr>
            <p:grpSp>
              <p:nvGrpSpPr>
                <p:cNvPr id="20" name="19 Grupo"/>
                <p:cNvGrpSpPr/>
                <p:nvPr/>
              </p:nvGrpSpPr>
              <p:grpSpPr>
                <a:xfrm>
                  <a:off x="-186071" y="4232448"/>
                  <a:ext cx="9436702" cy="2153095"/>
                  <a:chOff x="-200287" y="-67792"/>
                  <a:chExt cx="9436702" cy="2153095"/>
                </a:xfrm>
              </p:grpSpPr>
              <p:sp>
                <p:nvSpPr>
                  <p:cNvPr id="22"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3"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4"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21"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19" name="18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17"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Tree>
    <p:extLst>
      <p:ext uri="{BB962C8B-B14F-4D97-AF65-F5344CB8AC3E}">
        <p14:creationId xmlns:p14="http://schemas.microsoft.com/office/powerpoint/2010/main" xmlns="" val="1025123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2096"/>
          <a:stretch/>
        </p:blipFill>
        <p:spPr bwMode="auto">
          <a:xfrm>
            <a:off x="323528" y="1412776"/>
            <a:ext cx="8244000" cy="5243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1 Título"/>
          <p:cNvSpPr txBox="1">
            <a:spLocks/>
          </p:cNvSpPr>
          <p:nvPr/>
        </p:nvSpPr>
        <p:spPr>
          <a:xfrm>
            <a:off x="179512" y="620688"/>
            <a:ext cx="8712968" cy="627552"/>
          </a:xfrm>
          <a:prstGeom prst="rect">
            <a:avLst/>
          </a:prstGeom>
        </p:spPr>
        <p:txBody>
          <a:bodyPr vert="horz" lIns="45720" rIns="45720" bIns="45720" anchor="b">
            <a:noAutofit/>
          </a:bodyPr>
          <a:lstStyle>
            <a:defPPr>
              <a:defRPr lang="es-ES"/>
            </a:defPPr>
            <a:lvl1pPr lvl="0" algn="ctr">
              <a:spcBef>
                <a:spcPct val="0"/>
              </a:spcBef>
              <a:defRPr sz="3000" b="1">
                <a:ln w="635">
                  <a:noFill/>
                </a:ln>
                <a:solidFill>
                  <a:srgbClr val="008080"/>
                </a:solidFill>
                <a:effectLst>
                  <a:outerShdw blurRad="38100" dist="25400" dir="5400000" algn="tl" rotWithShape="0">
                    <a:srgbClr val="000000">
                      <a:alpha val="43000"/>
                    </a:srgbClr>
                  </a:outerShdw>
                </a:effectLst>
                <a:latin typeface="+mj-lt"/>
                <a:ea typeface="+mj-ea"/>
                <a:cs typeface="+mj-cs"/>
              </a:defRPr>
            </a:lvl1pPr>
          </a:lstStyle>
          <a:p>
            <a:r>
              <a:rPr lang="es-ES" sz="2800" dirty="0">
                <a:solidFill>
                  <a:srgbClr val="006699"/>
                </a:solidFill>
              </a:rPr>
              <a:t> </a:t>
            </a:r>
            <a:r>
              <a:rPr lang="es-ES" sz="2800" dirty="0" smtClean="0">
                <a:solidFill>
                  <a:srgbClr val="006699"/>
                </a:solidFill>
              </a:rPr>
              <a:t>  </a:t>
            </a:r>
            <a:r>
              <a:rPr lang="es-ES" sz="2400" dirty="0" smtClean="0">
                <a:solidFill>
                  <a:schemeClr val="tx1"/>
                </a:solidFill>
              </a:rPr>
              <a:t>PROYECTO DE PRESUPUESTO - </a:t>
            </a:r>
            <a:r>
              <a:rPr lang="es-ES" sz="2000" dirty="0" smtClean="0">
                <a:solidFill>
                  <a:schemeClr val="tx1"/>
                </a:solidFill>
              </a:rPr>
              <a:t>COMPOSICIÓN </a:t>
            </a:r>
            <a:r>
              <a:rPr lang="es-ES" sz="2000" dirty="0">
                <a:solidFill>
                  <a:schemeClr val="tx1"/>
                </a:solidFill>
              </a:rPr>
              <a:t>DE </a:t>
            </a:r>
            <a:r>
              <a:rPr lang="es-ES" sz="2000" dirty="0" smtClean="0">
                <a:solidFill>
                  <a:schemeClr val="tx1"/>
                </a:solidFill>
              </a:rPr>
              <a:t>INGRESOS </a:t>
            </a:r>
            <a:endParaRPr lang="es-ES" sz="2400" dirty="0" smtClean="0">
              <a:solidFill>
                <a:schemeClr val="tx1"/>
              </a:solidFill>
            </a:endParaRPr>
          </a:p>
          <a:p>
            <a:r>
              <a:rPr lang="es-MX" sz="1800" dirty="0" smtClean="0">
                <a:solidFill>
                  <a:schemeClr val="tx1"/>
                </a:solidFill>
              </a:rPr>
              <a:t>Millones de Guaraníes</a:t>
            </a:r>
            <a:endParaRPr lang="es-ES" sz="1800" dirty="0">
              <a:solidFill>
                <a:schemeClr val="tx1"/>
              </a:solidFill>
            </a:endParaRPr>
          </a:p>
        </p:txBody>
      </p:sp>
      <p:sp>
        <p:nvSpPr>
          <p:cNvPr id="2" name="1 CuadroTexto"/>
          <p:cNvSpPr txBox="1"/>
          <p:nvPr/>
        </p:nvSpPr>
        <p:spPr>
          <a:xfrm>
            <a:off x="0" y="6309320"/>
            <a:ext cx="1619672" cy="548680"/>
          </a:xfrm>
          <a:prstGeom prst="rect">
            <a:avLst/>
          </a:prstGeom>
          <a:solidFill>
            <a:schemeClr val="bg1"/>
          </a:solidFill>
        </p:spPr>
        <p:txBody>
          <a:bodyPr wrap="square" rtlCol="0">
            <a:spAutoFit/>
          </a:bodyPr>
          <a:lstStyle/>
          <a:p>
            <a:endParaRPr lang="es-ES" dirty="0"/>
          </a:p>
        </p:txBody>
      </p:sp>
      <p:sp>
        <p:nvSpPr>
          <p:cNvPr id="4" name="3 CuadroTexto"/>
          <p:cNvSpPr txBox="1"/>
          <p:nvPr/>
        </p:nvSpPr>
        <p:spPr>
          <a:xfrm>
            <a:off x="755576" y="1907540"/>
            <a:ext cx="1728192" cy="369332"/>
          </a:xfrm>
          <a:prstGeom prst="rect">
            <a:avLst/>
          </a:prstGeom>
          <a:noFill/>
        </p:spPr>
        <p:txBody>
          <a:bodyPr wrap="square" rtlCol="0">
            <a:spAutoFit/>
          </a:bodyPr>
          <a:lstStyle/>
          <a:p>
            <a:pPr algn="ctr"/>
            <a:r>
              <a:rPr lang="es-MX" b="1" dirty="0" smtClean="0">
                <a:latin typeface="+mj-lt"/>
              </a:rPr>
              <a:t>6.631.481</a:t>
            </a:r>
            <a:endParaRPr lang="es-ES" b="1" dirty="0">
              <a:latin typeface="+mj-lt"/>
            </a:endParaRPr>
          </a:p>
        </p:txBody>
      </p:sp>
      <p:sp>
        <p:nvSpPr>
          <p:cNvPr id="13" name="12 CuadroTexto"/>
          <p:cNvSpPr txBox="1"/>
          <p:nvPr/>
        </p:nvSpPr>
        <p:spPr>
          <a:xfrm>
            <a:off x="4499992" y="1844824"/>
            <a:ext cx="1728192" cy="369332"/>
          </a:xfrm>
          <a:prstGeom prst="rect">
            <a:avLst/>
          </a:prstGeom>
          <a:noFill/>
        </p:spPr>
        <p:txBody>
          <a:bodyPr wrap="square" rtlCol="0">
            <a:spAutoFit/>
          </a:bodyPr>
          <a:lstStyle/>
          <a:p>
            <a:pPr algn="ctr"/>
            <a:r>
              <a:rPr lang="es-MX" b="1" dirty="0" smtClean="0">
                <a:latin typeface="+mj-lt"/>
              </a:rPr>
              <a:t>6.733.591</a:t>
            </a:r>
            <a:endParaRPr lang="es-ES" b="1" dirty="0">
              <a:latin typeface="+mj-lt"/>
            </a:endParaRPr>
          </a:p>
        </p:txBody>
      </p:sp>
    </p:spTree>
    <p:extLst>
      <p:ext uri="{BB962C8B-B14F-4D97-AF65-F5344CB8AC3E}">
        <p14:creationId xmlns:p14="http://schemas.microsoft.com/office/powerpoint/2010/main" xmlns="" val="1304575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07584"/>
            <a:ext cx="8229600" cy="661176"/>
          </a:xfrm>
        </p:spPr>
        <p:txBody>
          <a:bodyPr vert="horz" anchor="ctr">
            <a:noAutofit/>
          </a:bodyPr>
          <a:lstStyle/>
          <a:p>
            <a:pPr marL="0" algn="ctr">
              <a:defRPr/>
            </a:pPr>
            <a:r>
              <a:rPr lang="es-ES" sz="2200" b="1" dirty="0" smtClean="0">
                <a:ln>
                  <a:noFill/>
                </a:ln>
                <a:solidFill>
                  <a:srgbClr val="333333"/>
                </a:solidFill>
                <a:effectLst>
                  <a:outerShdw blurRad="53975" dist="22860" dir="5400000" algn="tl" rotWithShape="0">
                    <a:srgbClr val="000000">
                      <a:alpha val="55000"/>
                    </a:srgbClr>
                  </a:outerShdw>
                </a:effectLst>
              </a:rPr>
              <a:t>PROYECTO DE PRESUPUESTO - EJERCICIO FISCAL 2018</a:t>
            </a:r>
            <a:endParaRPr lang="es-ES" sz="2400" b="1" dirty="0" smtClean="0">
              <a:ln>
                <a:noFill/>
              </a:ln>
              <a:solidFill>
                <a:srgbClr val="333333"/>
              </a:solidFill>
              <a:effectLst>
                <a:outerShdw blurRad="53975" dist="22860" dir="5400000" algn="tl" rotWithShape="0">
                  <a:srgbClr val="000000">
                    <a:alpha val="55000"/>
                  </a:srgbClr>
                </a:outerShdw>
              </a:effectLst>
            </a:endParaRPr>
          </a:p>
        </p:txBody>
      </p:sp>
      <p:sp>
        <p:nvSpPr>
          <p:cNvPr id="13" name="6 Marcador de contenido"/>
          <p:cNvSpPr>
            <a:spLocks noGrp="1"/>
          </p:cNvSpPr>
          <p:nvPr>
            <p:ph idx="1"/>
          </p:nvPr>
        </p:nvSpPr>
        <p:spPr>
          <a:xfrm>
            <a:off x="285720" y="1294409"/>
            <a:ext cx="8501122" cy="5374951"/>
          </a:xfrm>
        </p:spPr>
        <p:txBody>
          <a:bodyPr>
            <a:normAutofit/>
          </a:bodyPr>
          <a:lstStyle/>
          <a:p>
            <a:pPr marL="542925" lvl="2" indent="-276225" algn="just">
              <a:buClrTx/>
              <a:buSzPct val="75000"/>
              <a:buNone/>
            </a:pPr>
            <a:r>
              <a:rPr lang="es-PY" sz="1600" b="1" dirty="0" smtClean="0">
                <a:solidFill>
                  <a:srgbClr val="000000"/>
                </a:solidFill>
                <a:latin typeface="Verdana" pitchFamily="34" charset="0"/>
                <a:cs typeface="Times New Roman" pitchFamily="18" charset="0"/>
              </a:rPr>
              <a:t>Los Recursos Externos están compuestos de:</a:t>
            </a:r>
          </a:p>
          <a:p>
            <a:pPr marL="906780" lvl="2" indent="-201613" algn="just">
              <a:buClrTx/>
              <a:buSzPct val="75000"/>
              <a:buNone/>
            </a:pPr>
            <a:endParaRPr lang="es-PY" sz="1200" b="1" dirty="0" smtClean="0">
              <a:solidFill>
                <a:srgbClr val="000000"/>
              </a:solidFill>
              <a:latin typeface="Verdana" pitchFamily="34" charset="0"/>
              <a:cs typeface="Times New Roman" pitchFamily="18" charset="0"/>
            </a:endParaRPr>
          </a:p>
          <a:p>
            <a:pPr marL="628650" lvl="2" indent="-361950" algn="just">
              <a:buClrTx/>
              <a:buSzPct val="75000"/>
              <a:buFont typeface="Wingdings" pitchFamily="2" charset="2"/>
              <a:buChar char="ü"/>
            </a:pPr>
            <a:r>
              <a:rPr lang="es-PY" sz="1400" dirty="0" smtClean="0">
                <a:solidFill>
                  <a:srgbClr val="000000"/>
                </a:solidFill>
                <a:latin typeface="Verdana" pitchFamily="34" charset="0"/>
                <a:cs typeface="Times New Roman" pitchFamily="18" charset="0"/>
              </a:rPr>
              <a:t>BANCO INTERNACIONAL DE RECONSTRUCCIÓN Y FOMENTO </a:t>
            </a:r>
            <a:r>
              <a:rPr lang="es-PY" sz="1400" b="1" dirty="0" smtClean="0">
                <a:solidFill>
                  <a:srgbClr val="000000"/>
                </a:solidFill>
                <a:latin typeface="Verdana" pitchFamily="34" charset="0"/>
                <a:cs typeface="Times New Roman" pitchFamily="18" charset="0"/>
              </a:rPr>
              <a:t>(BIRF) </a:t>
            </a:r>
            <a:r>
              <a:rPr lang="es-PY" sz="1400" dirty="0" smtClean="0">
                <a:solidFill>
                  <a:srgbClr val="000000"/>
                </a:solidFill>
                <a:latin typeface="Verdana" pitchFamily="34" charset="0"/>
                <a:cs typeface="Times New Roman" pitchFamily="18" charset="0"/>
              </a:rPr>
              <a:t>para la ejecución del Proyecto de Fortalecimiento del Sector de la Energía, por un monto de </a:t>
            </a:r>
            <a:r>
              <a:rPr lang="es-PY" sz="1400" b="1" dirty="0">
                <a:solidFill>
                  <a:srgbClr val="000000"/>
                </a:solidFill>
                <a:latin typeface="Verdana" pitchFamily="34" charset="0"/>
                <a:cs typeface="Times New Roman" pitchFamily="18" charset="0"/>
              </a:rPr>
              <a:t>₲ </a:t>
            </a:r>
            <a:r>
              <a:rPr lang="es-PY" sz="1400" b="1" dirty="0" smtClean="0">
                <a:solidFill>
                  <a:srgbClr val="000000"/>
                </a:solidFill>
                <a:latin typeface="Verdana" pitchFamily="34" charset="0"/>
                <a:cs typeface="Times New Roman" pitchFamily="18" charset="0"/>
              </a:rPr>
              <a:t>11.688 millones</a:t>
            </a:r>
            <a:r>
              <a:rPr lang="es-PY" sz="1400" dirty="0" smtClean="0">
                <a:solidFill>
                  <a:srgbClr val="000000"/>
                </a:solidFill>
                <a:latin typeface="Verdana" pitchFamily="34" charset="0"/>
                <a:cs typeface="Times New Roman" pitchFamily="18" charset="0"/>
              </a:rPr>
              <a:t>, equivalentes a </a:t>
            </a:r>
            <a:r>
              <a:rPr lang="es-PY" sz="1400" b="1" dirty="0">
                <a:solidFill>
                  <a:srgbClr val="006699"/>
                </a:solidFill>
                <a:latin typeface="Verdana" pitchFamily="34" charset="0"/>
                <a:ea typeface="Verdana" pitchFamily="34" charset="0"/>
                <a:cs typeface="Verdana" pitchFamily="34" charset="0"/>
              </a:rPr>
              <a:t>USD 2 millones.</a:t>
            </a:r>
          </a:p>
          <a:p>
            <a:pPr marL="266700" lvl="2" indent="0" algn="just">
              <a:buClrTx/>
              <a:buSzPct val="75000"/>
              <a:buNone/>
            </a:pPr>
            <a:endParaRPr lang="es-PY" sz="1200" dirty="0" smtClean="0">
              <a:solidFill>
                <a:srgbClr val="000000"/>
              </a:solidFill>
              <a:latin typeface="Verdana" pitchFamily="34" charset="0"/>
              <a:cs typeface="Times New Roman" pitchFamily="18" charset="0"/>
            </a:endParaRPr>
          </a:p>
          <a:p>
            <a:pPr marL="628650" lvl="2" indent="-361950" algn="just">
              <a:buClrTx/>
              <a:buSzPct val="75000"/>
              <a:buFont typeface="Wingdings" pitchFamily="2" charset="2"/>
              <a:buChar char="ü"/>
            </a:pPr>
            <a:r>
              <a:rPr lang="es-PY" sz="1400" dirty="0" smtClean="0">
                <a:solidFill>
                  <a:srgbClr val="000000"/>
                </a:solidFill>
                <a:latin typeface="Verdana" pitchFamily="34" charset="0"/>
                <a:cs typeface="Times New Roman" pitchFamily="18" charset="0"/>
              </a:rPr>
              <a:t>CORPORACIÓN ANDINA DE FOMENTO </a:t>
            </a:r>
            <a:r>
              <a:rPr lang="es-PY" sz="1400" b="1" dirty="0" smtClean="0">
                <a:solidFill>
                  <a:srgbClr val="000000"/>
                </a:solidFill>
                <a:latin typeface="Verdana" pitchFamily="34" charset="0"/>
                <a:cs typeface="Times New Roman" pitchFamily="18" charset="0"/>
              </a:rPr>
              <a:t>(CAF) </a:t>
            </a:r>
            <a:r>
              <a:rPr lang="es-PY" sz="1400" dirty="0" smtClean="0">
                <a:solidFill>
                  <a:srgbClr val="000000"/>
                </a:solidFill>
                <a:latin typeface="Verdana" pitchFamily="34" charset="0"/>
                <a:cs typeface="Times New Roman" pitchFamily="18" charset="0"/>
              </a:rPr>
              <a:t>Y EL FONDO DE LA OPEP PARA EL DESARROLLO INTERNACIONAL </a:t>
            </a:r>
            <a:r>
              <a:rPr lang="es-PY" sz="1400" b="1" dirty="0" smtClean="0">
                <a:solidFill>
                  <a:srgbClr val="000000"/>
                </a:solidFill>
                <a:latin typeface="Verdana" pitchFamily="34" charset="0"/>
                <a:cs typeface="Times New Roman" pitchFamily="18" charset="0"/>
              </a:rPr>
              <a:t>(OFID) </a:t>
            </a:r>
            <a:r>
              <a:rPr lang="es-PY" sz="1400" dirty="0" smtClean="0">
                <a:solidFill>
                  <a:srgbClr val="000000"/>
                </a:solidFill>
                <a:latin typeface="Verdana" pitchFamily="34" charset="0"/>
                <a:cs typeface="Times New Roman" pitchFamily="18" charset="0"/>
              </a:rPr>
              <a:t>para el financiamiento del Programa Apoyo a la Red de Transmisión y Distribución del Sistema Interconectado Nacional, por un monto de </a:t>
            </a:r>
            <a:r>
              <a:rPr lang="es-PY" sz="1400" b="1" dirty="0">
                <a:solidFill>
                  <a:srgbClr val="000000"/>
                </a:solidFill>
                <a:latin typeface="Verdana" pitchFamily="34" charset="0"/>
                <a:cs typeface="Times New Roman" pitchFamily="18" charset="0"/>
              </a:rPr>
              <a:t>₲ </a:t>
            </a:r>
            <a:r>
              <a:rPr lang="es-PY" sz="1400" b="1" dirty="0" smtClean="0">
                <a:solidFill>
                  <a:srgbClr val="000000"/>
                </a:solidFill>
                <a:latin typeface="Verdana" pitchFamily="34" charset="0"/>
                <a:cs typeface="Times New Roman" pitchFamily="18" charset="0"/>
              </a:rPr>
              <a:t>483.706 millones</a:t>
            </a:r>
            <a:r>
              <a:rPr lang="es-PY" sz="1400" dirty="0" smtClean="0">
                <a:solidFill>
                  <a:srgbClr val="000000"/>
                </a:solidFill>
                <a:latin typeface="Verdana" pitchFamily="34" charset="0"/>
                <a:cs typeface="Times New Roman" pitchFamily="18" charset="0"/>
              </a:rPr>
              <a:t>, equivalentes a </a:t>
            </a:r>
            <a:r>
              <a:rPr lang="es-PY" sz="1400" b="1" dirty="0">
                <a:solidFill>
                  <a:srgbClr val="006699"/>
                </a:solidFill>
                <a:latin typeface="Verdana" pitchFamily="34" charset="0"/>
                <a:ea typeface="Verdana" pitchFamily="34" charset="0"/>
                <a:cs typeface="Verdana" pitchFamily="34" charset="0"/>
              </a:rPr>
              <a:t>USD 81,4 millones</a:t>
            </a:r>
            <a:r>
              <a:rPr lang="es-PY" sz="1400" dirty="0" smtClean="0">
                <a:solidFill>
                  <a:srgbClr val="000000"/>
                </a:solidFill>
                <a:latin typeface="Verdana" pitchFamily="34" charset="0"/>
                <a:cs typeface="Times New Roman" pitchFamily="18" charset="0"/>
              </a:rPr>
              <a:t>.</a:t>
            </a:r>
          </a:p>
          <a:p>
            <a:pPr marL="266700" lvl="2" indent="0" algn="just">
              <a:buClrTx/>
              <a:buSzPct val="75000"/>
              <a:buNone/>
            </a:pPr>
            <a:endParaRPr lang="es-PY" sz="1200" dirty="0" smtClean="0">
              <a:solidFill>
                <a:srgbClr val="000000"/>
              </a:solidFill>
              <a:latin typeface="Verdana" pitchFamily="34" charset="0"/>
              <a:cs typeface="Times New Roman" pitchFamily="18" charset="0"/>
            </a:endParaRPr>
          </a:p>
          <a:p>
            <a:pPr marL="628650" lvl="2" indent="-361950" algn="just">
              <a:buClrTx/>
              <a:buSzPct val="75000"/>
              <a:buFont typeface="Wingdings" pitchFamily="2" charset="2"/>
              <a:buChar char="ü"/>
              <a:tabLst>
                <a:tab pos="266700" algn="l"/>
              </a:tabLst>
            </a:pPr>
            <a:r>
              <a:rPr lang="es-PY" sz="1400" dirty="0" smtClean="0">
                <a:solidFill>
                  <a:srgbClr val="000000"/>
                </a:solidFill>
                <a:latin typeface="Verdana" pitchFamily="34" charset="0"/>
                <a:cs typeface="Times New Roman" pitchFamily="18" charset="0"/>
              </a:rPr>
              <a:t>BANCO INTERAMERICANO DE DESARROLLO </a:t>
            </a:r>
            <a:r>
              <a:rPr lang="es-PY" sz="1400" b="1" dirty="0" smtClean="0">
                <a:solidFill>
                  <a:srgbClr val="000000"/>
                </a:solidFill>
                <a:latin typeface="Verdana" pitchFamily="34" charset="0"/>
                <a:cs typeface="Times New Roman" pitchFamily="18" charset="0"/>
              </a:rPr>
              <a:t>(BID), </a:t>
            </a:r>
            <a:r>
              <a:rPr lang="es-PY" sz="1400" dirty="0" smtClean="0">
                <a:solidFill>
                  <a:srgbClr val="000000"/>
                </a:solidFill>
                <a:latin typeface="Verdana" pitchFamily="34" charset="0"/>
                <a:cs typeface="Times New Roman" pitchFamily="18" charset="0"/>
              </a:rPr>
              <a:t>BANCO EUROPEO DE INVERSIONES </a:t>
            </a:r>
            <a:r>
              <a:rPr lang="es-PY" sz="1400" b="1" dirty="0" smtClean="0">
                <a:solidFill>
                  <a:srgbClr val="000000"/>
                </a:solidFill>
                <a:latin typeface="Verdana" pitchFamily="34" charset="0"/>
                <a:cs typeface="Times New Roman" pitchFamily="18" charset="0"/>
              </a:rPr>
              <a:t>(BEI) </a:t>
            </a:r>
            <a:r>
              <a:rPr lang="es-PY" sz="1400" dirty="0" smtClean="0">
                <a:solidFill>
                  <a:srgbClr val="000000"/>
                </a:solidFill>
                <a:latin typeface="Verdana" pitchFamily="34" charset="0"/>
                <a:cs typeface="Times New Roman" pitchFamily="18" charset="0"/>
              </a:rPr>
              <a:t>Y LA CORPORACIÓN ANDINA DE FOMENTO </a:t>
            </a:r>
            <a:r>
              <a:rPr lang="es-PY" sz="1400" b="1" dirty="0" smtClean="0">
                <a:solidFill>
                  <a:srgbClr val="000000"/>
                </a:solidFill>
                <a:latin typeface="Verdana" pitchFamily="34" charset="0"/>
                <a:cs typeface="Times New Roman" pitchFamily="18" charset="0"/>
              </a:rPr>
              <a:t>(CAF) </a:t>
            </a:r>
            <a:r>
              <a:rPr lang="es-PY" sz="1400" dirty="0" smtClean="0">
                <a:solidFill>
                  <a:srgbClr val="000000"/>
                </a:solidFill>
                <a:latin typeface="Verdana" pitchFamily="34" charset="0"/>
                <a:cs typeface="Times New Roman" pitchFamily="18" charset="0"/>
              </a:rPr>
              <a:t>para el financiamiento del Proyecto de Construcción de la Línea de Transmisión 500 kV Yacyretá – Villa Hayes, por un monto de </a:t>
            </a:r>
            <a:r>
              <a:rPr lang="es-PY" sz="1400" b="1" dirty="0">
                <a:solidFill>
                  <a:srgbClr val="000000"/>
                </a:solidFill>
                <a:latin typeface="Verdana" pitchFamily="34" charset="0"/>
                <a:cs typeface="Times New Roman" pitchFamily="18" charset="0"/>
              </a:rPr>
              <a:t>₲ </a:t>
            </a:r>
            <a:r>
              <a:rPr lang="es-PY" sz="1400" b="1" dirty="0" smtClean="0">
                <a:solidFill>
                  <a:srgbClr val="000000"/>
                </a:solidFill>
                <a:latin typeface="Verdana" pitchFamily="34" charset="0"/>
                <a:cs typeface="Times New Roman" pitchFamily="18" charset="0"/>
              </a:rPr>
              <a:t>215.050 millones</a:t>
            </a:r>
            <a:r>
              <a:rPr lang="es-PY" sz="1400" dirty="0" smtClean="0">
                <a:solidFill>
                  <a:srgbClr val="000000"/>
                </a:solidFill>
                <a:latin typeface="Verdana" pitchFamily="34" charset="0"/>
                <a:cs typeface="Times New Roman" pitchFamily="18" charset="0"/>
              </a:rPr>
              <a:t>, equivalentes a </a:t>
            </a:r>
            <a:r>
              <a:rPr lang="es-PY" sz="1400" b="1" dirty="0">
                <a:solidFill>
                  <a:srgbClr val="006699"/>
                </a:solidFill>
                <a:latin typeface="Verdana" pitchFamily="34" charset="0"/>
                <a:ea typeface="Verdana" pitchFamily="34" charset="0"/>
                <a:cs typeface="Verdana" pitchFamily="34" charset="0"/>
              </a:rPr>
              <a:t>USD 36,2 millones.</a:t>
            </a:r>
          </a:p>
          <a:p>
            <a:pPr marL="266700" lvl="2" indent="0" algn="just">
              <a:buClrTx/>
              <a:buSzPct val="75000"/>
              <a:buNone/>
              <a:tabLst>
                <a:tab pos="266700" algn="l"/>
              </a:tabLst>
            </a:pPr>
            <a:endParaRPr lang="es-PY" sz="1200" dirty="0" smtClean="0">
              <a:solidFill>
                <a:srgbClr val="000000"/>
              </a:solidFill>
              <a:latin typeface="Verdana" pitchFamily="34" charset="0"/>
              <a:cs typeface="Times New Roman" pitchFamily="18" charset="0"/>
            </a:endParaRPr>
          </a:p>
          <a:p>
            <a:pPr marL="628650" lvl="2" indent="-361950" algn="just">
              <a:buClrTx/>
              <a:buSzPct val="75000"/>
              <a:buFont typeface="Wingdings" pitchFamily="2" charset="2"/>
              <a:buChar char="ü"/>
            </a:pPr>
            <a:r>
              <a:rPr lang="es-PY" sz="1400" b="1" dirty="0" smtClean="0">
                <a:solidFill>
                  <a:srgbClr val="000000"/>
                </a:solidFill>
                <a:latin typeface="Verdana" pitchFamily="34" charset="0"/>
                <a:cs typeface="Times New Roman" pitchFamily="18" charset="0"/>
              </a:rPr>
              <a:t>BONOS SOBERANOS </a:t>
            </a:r>
            <a:r>
              <a:rPr lang="es-PY" sz="1400" dirty="0" smtClean="0">
                <a:solidFill>
                  <a:srgbClr val="000000"/>
                </a:solidFill>
                <a:latin typeface="Verdana" pitchFamily="34" charset="0"/>
                <a:cs typeface="Times New Roman" pitchFamily="18" charset="0"/>
              </a:rPr>
              <a:t>(Primera y Segunda emisión) por valor de </a:t>
            </a:r>
            <a:r>
              <a:rPr lang="es-PY" sz="1400" b="1" dirty="0">
                <a:solidFill>
                  <a:srgbClr val="000000"/>
                </a:solidFill>
                <a:latin typeface="Verdana" pitchFamily="34" charset="0"/>
                <a:cs typeface="Times New Roman" pitchFamily="18" charset="0"/>
              </a:rPr>
              <a:t>₲ </a:t>
            </a:r>
            <a:r>
              <a:rPr lang="es-PY" sz="1400" b="1" dirty="0" smtClean="0">
                <a:solidFill>
                  <a:srgbClr val="000000"/>
                </a:solidFill>
                <a:latin typeface="Verdana" pitchFamily="34" charset="0"/>
                <a:cs typeface="Times New Roman" pitchFamily="18" charset="0"/>
              </a:rPr>
              <a:t>124.771 millones</a:t>
            </a:r>
            <a:r>
              <a:rPr lang="es-PY" sz="1400" dirty="0" smtClean="0">
                <a:solidFill>
                  <a:srgbClr val="000000"/>
                </a:solidFill>
                <a:latin typeface="Verdana" pitchFamily="34" charset="0"/>
                <a:cs typeface="Times New Roman" pitchFamily="18" charset="0"/>
              </a:rPr>
              <a:t>, equivalentes a </a:t>
            </a:r>
            <a:r>
              <a:rPr lang="es-PY" sz="1400" b="1" dirty="0">
                <a:solidFill>
                  <a:srgbClr val="006699"/>
                </a:solidFill>
                <a:latin typeface="Verdana" pitchFamily="34" charset="0"/>
                <a:ea typeface="Verdana" pitchFamily="34" charset="0"/>
                <a:cs typeface="Verdana" pitchFamily="34" charset="0"/>
              </a:rPr>
              <a:t>USD 21 millones</a:t>
            </a:r>
            <a:r>
              <a:rPr lang="es-PY" sz="1400" dirty="0" smtClean="0">
                <a:solidFill>
                  <a:srgbClr val="000000"/>
                </a:solidFill>
                <a:latin typeface="Verdana" pitchFamily="34" charset="0"/>
                <a:cs typeface="Times New Roman" pitchFamily="18" charset="0"/>
              </a:rPr>
              <a:t>, cuyos proyectos son de ejecución plurianual. </a:t>
            </a:r>
            <a:endParaRPr lang="es-ES" sz="1400" dirty="0" smtClean="0">
              <a:solidFill>
                <a:srgbClr val="000000"/>
              </a:solidFill>
              <a:latin typeface="Verdana" pitchFamily="34" charset="0"/>
              <a:cs typeface="Times New Roman" pitchFamily="18" charset="0"/>
            </a:endParaRPr>
          </a:p>
          <a:p>
            <a:pPr marL="85725" indent="-20638" algn="just">
              <a:buClr>
                <a:schemeClr val="folHlink"/>
              </a:buClr>
              <a:buSzPct val="75000"/>
              <a:buNone/>
            </a:pPr>
            <a:endParaRPr lang="es-ES" sz="1600" dirty="0" smtClean="0">
              <a:solidFill>
                <a:srgbClr val="000000"/>
              </a:solidFill>
              <a:latin typeface="Verdana" pitchFamily="34" charset="0"/>
              <a:cs typeface="Times New Roman" pitchFamily="18" charset="0"/>
            </a:endParaRPr>
          </a:p>
          <a:p>
            <a:endParaRPr lang="es-ES" sz="1600" dirty="0">
              <a:solidFill>
                <a:srgbClr val="000000"/>
              </a:solidFill>
            </a:endParaRPr>
          </a:p>
        </p:txBody>
      </p:sp>
    </p:spTree>
    <p:extLst>
      <p:ext uri="{BB962C8B-B14F-4D97-AF65-F5344CB8AC3E}">
        <p14:creationId xmlns:p14="http://schemas.microsoft.com/office/powerpoint/2010/main" xmlns="" val="426482026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8596" y="752376"/>
            <a:ext cx="9125403" cy="444376"/>
          </a:xfrm>
          <a:prstGeom prst="rect">
            <a:avLst/>
          </a:prstGeom>
          <a:solidFill>
            <a:schemeClr val="bg1"/>
          </a:solidFill>
        </p:spPr>
        <p:txBody>
          <a:bodyPr anchor="b"/>
          <a:lstStyle>
            <a:defPPr>
              <a:defRPr lang="es-ES"/>
            </a:defPPr>
            <a:lvl1pPr>
              <a:spcBef>
                <a:spcPct val="0"/>
              </a:spcBef>
              <a:defRPr sz="28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defRPr/>
            </a:pPr>
            <a:r>
              <a:rPr lang="es-ES" sz="3000" dirty="0" smtClean="0"/>
              <a:t>     </a:t>
            </a:r>
            <a:r>
              <a:rPr lang="es-ES" sz="3000" dirty="0">
                <a:solidFill>
                  <a:schemeClr val="tx1"/>
                </a:solidFill>
              </a:rPr>
              <a:t>INGRESOS – RECURSOS EXTERNOS</a:t>
            </a:r>
          </a:p>
        </p:txBody>
      </p:sp>
      <p:graphicFrame>
        <p:nvGraphicFramePr>
          <p:cNvPr id="2" name="1 Tabla"/>
          <p:cNvGraphicFramePr>
            <a:graphicFrameLocks noGrp="1"/>
          </p:cNvGraphicFramePr>
          <p:nvPr>
            <p:extLst>
              <p:ext uri="{D42A27DB-BD31-4B8C-83A1-F6EECF244321}">
                <p14:modId xmlns:p14="http://schemas.microsoft.com/office/powerpoint/2010/main" xmlns="" val="1270258061"/>
              </p:ext>
            </p:extLst>
          </p:nvPr>
        </p:nvGraphicFramePr>
        <p:xfrm>
          <a:off x="611560" y="1700808"/>
          <a:ext cx="7776863" cy="3816427"/>
        </p:xfrm>
        <a:graphic>
          <a:graphicData uri="http://schemas.openxmlformats.org/drawingml/2006/table">
            <a:tbl>
              <a:tblPr>
                <a:tableStyleId>{5C22544A-7EE6-4342-B048-85BDC9FD1C3A}</a:tableStyleId>
              </a:tblPr>
              <a:tblGrid>
                <a:gridCol w="2120963"/>
                <a:gridCol w="1335421"/>
                <a:gridCol w="1423217"/>
                <a:gridCol w="1143656"/>
                <a:gridCol w="732402"/>
                <a:gridCol w="1021204"/>
              </a:tblGrid>
              <a:tr h="804618">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CONCEPTO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PRESUPUESTO</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 AÑO 2017</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435072">
                <a:tc>
                  <a:txBody>
                    <a:bodyPr/>
                    <a:lstStyle/>
                    <a:p>
                      <a:pPr algn="l" fontAlgn="ctr"/>
                      <a:r>
                        <a:rPr lang="es-PY" sz="1400" b="1" u="none" strike="noStrike" dirty="0">
                          <a:solidFill>
                            <a:srgbClr val="006699"/>
                          </a:solidFill>
                          <a:effectLst/>
                          <a:latin typeface="+mj-lt"/>
                        </a:rPr>
                        <a:t>BONOS SOBERANOS I</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u="none" strike="noStrike" kern="1200" dirty="0">
                          <a:solidFill>
                            <a:schemeClr val="dk1"/>
                          </a:solidFill>
                          <a:effectLst/>
                          <a:latin typeface="+mj-lt"/>
                          <a:ea typeface="+mn-ea"/>
                          <a:cs typeface="+mn-cs"/>
                        </a:rPr>
                        <a:t>211.445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18.979</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3</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u="none" strike="noStrike" dirty="0">
                          <a:solidFill>
                            <a:srgbClr val="FF0000"/>
                          </a:solidFill>
                          <a:effectLst/>
                          <a:latin typeface="+mj-lt"/>
                        </a:rPr>
                        <a:t>-91%</a:t>
                      </a:r>
                      <a:endParaRPr lang="es-PY" sz="1400" b="1" i="0" u="none" strike="noStrike" dirty="0">
                        <a:solidFill>
                          <a:srgbClr val="FF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3%</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a:solidFill>
                            <a:srgbClr val="006699"/>
                          </a:solidFill>
                          <a:effectLst/>
                          <a:latin typeface="+mj-lt"/>
                        </a:rPr>
                        <a:t>BONOS SOBERANOS II</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u="none" strike="noStrike" kern="1200" dirty="0">
                          <a:solidFill>
                            <a:schemeClr val="dk1"/>
                          </a:solidFill>
                          <a:effectLst/>
                          <a:latin typeface="+mj-lt"/>
                          <a:ea typeface="+mn-ea"/>
                          <a:cs typeface="+mn-cs"/>
                        </a:rPr>
                        <a:t>323.956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105.792</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18</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u="none" strike="noStrike" dirty="0">
                          <a:solidFill>
                            <a:srgbClr val="FF0000"/>
                          </a:solidFill>
                          <a:effectLst/>
                          <a:latin typeface="+mj-lt"/>
                        </a:rPr>
                        <a:t>-67%</a:t>
                      </a:r>
                      <a:endParaRPr lang="es-PY" sz="1400" b="1" i="0" u="none" strike="noStrike" dirty="0">
                        <a:solidFill>
                          <a:srgbClr val="FF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13%</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a:solidFill>
                            <a:srgbClr val="006699"/>
                          </a:solidFill>
                          <a:effectLst/>
                          <a:latin typeface="+mj-lt"/>
                        </a:rPr>
                        <a:t>BID</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u="none" strike="noStrike" kern="1200" dirty="0" smtClean="0">
                          <a:solidFill>
                            <a:schemeClr val="dk1"/>
                          </a:solidFill>
                          <a:effectLst/>
                          <a:latin typeface="+mj-lt"/>
                          <a:ea typeface="+mn-ea"/>
                          <a:cs typeface="+mn-cs"/>
                        </a:rPr>
                        <a:t> 23.955 </a:t>
                      </a:r>
                      <a:endParaRPr kumimoji="0" lang="es-PY" sz="1400" u="none" strike="noStrike" kern="1200" dirty="0">
                        <a:solidFill>
                          <a:schemeClr val="dk1"/>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0</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0</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u="none" strike="noStrike" dirty="0">
                          <a:solidFill>
                            <a:srgbClr val="FF0000"/>
                          </a:solidFill>
                          <a:effectLst/>
                          <a:latin typeface="+mj-lt"/>
                        </a:rPr>
                        <a:t>-100%</a:t>
                      </a:r>
                      <a:endParaRPr lang="es-PY" sz="1400" b="1" i="0" u="none" strike="noStrike" dirty="0">
                        <a:solidFill>
                          <a:srgbClr val="FF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0%</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a:solidFill>
                            <a:srgbClr val="006699"/>
                          </a:solidFill>
                          <a:effectLst/>
                          <a:latin typeface="+mj-lt"/>
                        </a:rPr>
                        <a:t>CAF/OFID</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u="none" strike="noStrike" kern="1200" dirty="0" smtClean="0">
                          <a:solidFill>
                            <a:schemeClr val="dk1"/>
                          </a:solidFill>
                          <a:effectLst/>
                          <a:latin typeface="+mj-lt"/>
                          <a:ea typeface="+mn-ea"/>
                          <a:cs typeface="+mn-cs"/>
                        </a:rPr>
                        <a:t>352.322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483.706</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81</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b="1" i="0" u="none" strike="noStrike" kern="1200" dirty="0" smtClean="0">
                          <a:solidFill>
                            <a:srgbClr val="006699"/>
                          </a:solidFill>
                          <a:effectLst/>
                          <a:latin typeface="+mj-lt"/>
                          <a:ea typeface="+mn-ea"/>
                          <a:cs typeface="+mn-cs"/>
                        </a:rPr>
                        <a:t>37%</a:t>
                      </a:r>
                      <a:endParaRPr kumimoji="0" lang="es-PY" sz="1400" b="1" i="0"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57%</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a:solidFill>
                            <a:srgbClr val="006699"/>
                          </a:solidFill>
                          <a:effectLst/>
                          <a:latin typeface="+mj-lt"/>
                        </a:rPr>
                        <a:t>BID/BEI/CAF</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marL="0" algn="ctr" rtl="0" eaLnBrk="1" fontAlgn="ctr" latinLnBrk="0" hangingPunct="1"/>
                      <a:r>
                        <a:rPr kumimoji="0" lang="es-PY" sz="1400" u="none" strike="noStrike" kern="1200" dirty="0" smtClean="0">
                          <a:solidFill>
                            <a:schemeClr val="dk1"/>
                          </a:solidFill>
                          <a:effectLst/>
                          <a:latin typeface="+mj-lt"/>
                          <a:ea typeface="+mn-ea"/>
                          <a:cs typeface="+mn-cs"/>
                        </a:rPr>
                        <a:t> 575.384 </a:t>
                      </a:r>
                      <a:endParaRPr kumimoji="0" lang="es-PY" sz="1400" u="none" strike="noStrike" kern="1200" dirty="0">
                        <a:solidFill>
                          <a:schemeClr val="dk1"/>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215.050</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u="none" strike="noStrike" dirty="0">
                          <a:effectLst/>
                          <a:latin typeface="+mj-lt"/>
                        </a:rPr>
                        <a:t>36</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u="none" strike="noStrike" dirty="0">
                          <a:solidFill>
                            <a:srgbClr val="FF0000"/>
                          </a:solidFill>
                          <a:effectLst/>
                          <a:latin typeface="+mj-lt"/>
                        </a:rPr>
                        <a:t>-63%</a:t>
                      </a:r>
                      <a:endParaRPr lang="es-PY" sz="1400" b="1" i="0" u="none" strike="noStrike" dirty="0">
                        <a:solidFill>
                          <a:srgbClr val="FF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25%</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noFill/>
                  </a:tcPr>
                </a:tc>
              </a:tr>
              <a:tr h="435072">
                <a:tc>
                  <a:txBody>
                    <a:bodyPr/>
                    <a:lstStyle/>
                    <a:p>
                      <a:pPr algn="l" fontAlgn="ctr"/>
                      <a:r>
                        <a:rPr lang="es-PY" sz="1400" b="1" u="none" strike="noStrike" dirty="0">
                          <a:solidFill>
                            <a:srgbClr val="006699"/>
                          </a:solidFill>
                          <a:effectLst/>
                          <a:latin typeface="+mj-lt"/>
                        </a:rPr>
                        <a:t>BIRF</a:t>
                      </a:r>
                      <a:endParaRPr lang="es-PY" sz="14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ES" sz="1400" u="none" strike="noStrike" kern="1200" dirty="0" smtClean="0">
                          <a:solidFill>
                            <a:schemeClr val="dk1"/>
                          </a:solidFill>
                          <a:effectLst/>
                          <a:latin typeface="+mj-lt"/>
                          <a:ea typeface="+mn-ea"/>
                          <a:cs typeface="+mn-cs"/>
                        </a:rPr>
                        <a:t> 194.626 </a:t>
                      </a:r>
                      <a:endParaRPr kumimoji="0" lang="es-ES" sz="1400" u="none" strike="noStrike" kern="1200" dirty="0">
                        <a:solidFill>
                          <a:schemeClr val="dk1"/>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c>
                  <a:txBody>
                    <a:bodyPr/>
                    <a:lstStyle/>
                    <a:p>
                      <a:pPr algn="ctr" fontAlgn="ctr"/>
                      <a:r>
                        <a:rPr lang="es-PY" sz="1400" u="none" strike="noStrike" dirty="0">
                          <a:effectLst/>
                          <a:latin typeface="+mj-lt"/>
                        </a:rPr>
                        <a:t>11.688</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c>
                  <a:txBody>
                    <a:bodyPr/>
                    <a:lstStyle/>
                    <a:p>
                      <a:pPr algn="ctr" fontAlgn="ctr"/>
                      <a:r>
                        <a:rPr lang="es-PY" sz="1400" u="none" strike="noStrike" dirty="0">
                          <a:effectLst/>
                          <a:latin typeface="+mj-lt"/>
                        </a:rPr>
                        <a:t>2</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c>
                  <a:txBody>
                    <a:bodyPr/>
                    <a:lstStyle/>
                    <a:p>
                      <a:pPr algn="ctr" fontAlgn="ctr"/>
                      <a:r>
                        <a:rPr lang="es-PY" sz="1400" b="1" u="none" strike="noStrike" dirty="0">
                          <a:solidFill>
                            <a:srgbClr val="FF0000"/>
                          </a:solidFill>
                          <a:effectLst/>
                          <a:latin typeface="+mj-lt"/>
                        </a:rPr>
                        <a:t>-94%</a:t>
                      </a:r>
                      <a:endParaRPr lang="es-PY" sz="1400" b="1" i="0" u="none" strike="noStrike" dirty="0">
                        <a:solidFill>
                          <a:srgbClr val="FF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c>
                  <a:txBody>
                    <a:bodyPr/>
                    <a:lstStyle/>
                    <a:p>
                      <a:pPr algn="ctr" fontAlgn="ctr"/>
                      <a:r>
                        <a:rPr lang="es-PY" sz="1400" b="1" i="0" u="none" strike="noStrike" dirty="0" smtClean="0">
                          <a:solidFill>
                            <a:srgbClr val="006699"/>
                          </a:solidFill>
                          <a:effectLst/>
                          <a:latin typeface="+mj-lt"/>
                        </a:rPr>
                        <a:t>2%</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28575" cap="flat" cmpd="sng" algn="ctr">
                      <a:solidFill>
                        <a:srgbClr val="006699"/>
                      </a:solidFill>
                      <a:prstDash val="solid"/>
                      <a:round/>
                      <a:headEnd type="none" w="med" len="med"/>
                      <a:tailEnd type="none" w="med" len="med"/>
                    </a:lnB>
                    <a:noFill/>
                  </a:tcPr>
                </a:tc>
              </a:tr>
              <a:tr h="401377">
                <a:tc>
                  <a:txBody>
                    <a:bodyPr/>
                    <a:lstStyle/>
                    <a:p>
                      <a:pPr marL="0" algn="ctr" rtl="0" eaLnBrk="1" fontAlgn="b" latinLnBrk="0" hangingPunct="1"/>
                      <a:r>
                        <a:rPr kumimoji="0" lang="es-PY" sz="1600" b="1" i="0" u="none" strike="noStrike" kern="1200" dirty="0">
                          <a:solidFill>
                            <a:schemeClr val="bg1"/>
                          </a:solidFill>
                          <a:effectLst/>
                          <a:latin typeface="+mj-lt"/>
                          <a:ea typeface="+mn-ea"/>
                          <a:cs typeface="+mn-cs"/>
                        </a:rPr>
                        <a:t>TOTAL </a:t>
                      </a:r>
                    </a:p>
                  </a:txBody>
                  <a:tcPr marL="9525" marR="9525" marT="9525" marB="0" anchor="ctr">
                    <a:lnL w="3175" cap="flat" cmpd="sng" algn="ctr">
                      <a:solidFill>
                        <a:srgbClr val="006699"/>
                      </a:solidFill>
                      <a:prstDash val="sysDot"/>
                      <a:round/>
                      <a:headEnd type="none" w="med" len="med"/>
                      <a:tailEnd type="none" w="med" len="med"/>
                    </a:lnL>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marL="0" algn="ctr" rtl="0" eaLnBrk="1" fontAlgn="ctr" latinLnBrk="0" hangingPunct="1"/>
                      <a:r>
                        <a:rPr kumimoji="0" lang="es-ES" sz="1600" b="1" u="none" strike="noStrike" kern="1200" dirty="0" smtClean="0">
                          <a:solidFill>
                            <a:schemeClr val="bg1"/>
                          </a:solidFill>
                          <a:effectLst/>
                          <a:latin typeface="+mj-lt"/>
                          <a:ea typeface="+mn-ea"/>
                          <a:cs typeface="+mn-cs"/>
                        </a:rPr>
                        <a:t> 1.681.687 </a:t>
                      </a:r>
                      <a:endParaRPr kumimoji="0" lang="es-ES" sz="1600" b="1" u="none" strike="noStrike" kern="1200" dirty="0">
                        <a:solidFill>
                          <a:schemeClr val="bg1"/>
                        </a:solidFill>
                        <a:effectLst/>
                        <a:latin typeface="+mj-lt"/>
                        <a:ea typeface="+mn-ea"/>
                        <a:cs typeface="+mn-cs"/>
                      </a:endParaRPr>
                    </a:p>
                  </a:txBody>
                  <a:tcPr marL="9525" marR="9525" marT="9525" marB="0" anchor="ctr">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algn="ctr" fontAlgn="ctr"/>
                      <a:r>
                        <a:rPr lang="es-PY" sz="1600" b="1" u="none" strike="noStrike" dirty="0" smtClean="0">
                          <a:solidFill>
                            <a:schemeClr val="bg1"/>
                          </a:solidFill>
                          <a:effectLst/>
                          <a:latin typeface="+mj-lt"/>
                        </a:rPr>
                        <a:t>835.215 </a:t>
                      </a:r>
                      <a:endParaRPr lang="es-PY" sz="1600" b="1" i="0" u="none" strike="noStrike" dirty="0">
                        <a:solidFill>
                          <a:schemeClr val="bg1"/>
                        </a:solidFill>
                        <a:effectLst/>
                        <a:latin typeface="+mj-lt"/>
                      </a:endParaRPr>
                    </a:p>
                  </a:txBody>
                  <a:tcPr marL="9525" marR="9525" marT="9525" marB="0" anchor="ctr">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algn="ctr" fontAlgn="ctr"/>
                      <a:r>
                        <a:rPr lang="es-PY" sz="1600" b="1" u="none" strike="noStrike" dirty="0">
                          <a:solidFill>
                            <a:schemeClr val="bg1"/>
                          </a:solidFill>
                          <a:effectLst/>
                          <a:latin typeface="+mj-lt"/>
                        </a:rPr>
                        <a:t> </a:t>
                      </a:r>
                      <a:r>
                        <a:rPr lang="es-PY" sz="1600" b="1" u="none" strike="noStrike" dirty="0" smtClean="0">
                          <a:solidFill>
                            <a:schemeClr val="bg1"/>
                          </a:solidFill>
                          <a:effectLst/>
                          <a:latin typeface="+mj-lt"/>
                        </a:rPr>
                        <a:t> 141 </a:t>
                      </a:r>
                      <a:endParaRPr lang="es-PY" sz="16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marL="0" algn="ctr" rtl="0" eaLnBrk="1" fontAlgn="ctr" latinLnBrk="0" hangingPunct="1"/>
                      <a:r>
                        <a:rPr kumimoji="0" lang="es-PY" sz="1600" b="1" u="none" strike="noStrike" kern="1200" dirty="0" smtClean="0">
                          <a:solidFill>
                            <a:schemeClr val="bg1"/>
                          </a:solidFill>
                          <a:effectLst/>
                          <a:latin typeface="+mj-lt"/>
                          <a:ea typeface="+mn-ea"/>
                          <a:cs typeface="+mn-cs"/>
                        </a:rPr>
                        <a:t>-50%</a:t>
                      </a:r>
                      <a:endParaRPr kumimoji="0" lang="es-PY" sz="1600" b="1" u="none" strike="noStrike" kern="1200" dirty="0">
                        <a:solidFill>
                          <a:schemeClr val="bg1"/>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c>
                  <a:txBody>
                    <a:bodyPr/>
                    <a:lstStyle/>
                    <a:p>
                      <a:pPr marL="0" algn="ctr" rtl="0" eaLnBrk="1" fontAlgn="ctr" latinLnBrk="0" hangingPunct="1"/>
                      <a:r>
                        <a:rPr kumimoji="0" lang="es-PY" sz="1600" b="1" u="none" strike="noStrike" kern="1200" dirty="0" smtClean="0">
                          <a:solidFill>
                            <a:schemeClr val="bg1"/>
                          </a:solidFill>
                          <a:effectLst/>
                          <a:latin typeface="+mj-lt"/>
                          <a:ea typeface="+mn-ea"/>
                          <a:cs typeface="+mn-cs"/>
                        </a:rPr>
                        <a:t>100%</a:t>
                      </a:r>
                      <a:endParaRPr kumimoji="0" lang="es-PY" sz="1600" b="1" u="none" strike="noStrike" kern="1200" dirty="0">
                        <a:solidFill>
                          <a:schemeClr val="bg1"/>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28575" cap="flat" cmpd="sng" algn="ctr">
                      <a:solidFill>
                        <a:srgbClr val="006699"/>
                      </a:solidFill>
                      <a:prstDash val="solid"/>
                      <a:round/>
                      <a:headEnd type="none" w="med" len="med"/>
                      <a:tailEnd type="none" w="med" len="med"/>
                    </a:lnB>
                    <a:solidFill>
                      <a:srgbClr val="006699"/>
                    </a:solidFill>
                  </a:tcPr>
                </a:tc>
              </a:tr>
            </a:tbl>
          </a:graphicData>
        </a:graphic>
      </p:graphicFrame>
      <p:sp>
        <p:nvSpPr>
          <p:cNvPr id="9" name="8 CuadroTexto"/>
          <p:cNvSpPr txBox="1"/>
          <p:nvPr/>
        </p:nvSpPr>
        <p:spPr>
          <a:xfrm>
            <a:off x="611560" y="1423809"/>
            <a:ext cx="2404352" cy="276999"/>
          </a:xfrm>
          <a:prstGeom prst="rect">
            <a:avLst/>
          </a:prstGeom>
          <a:noFill/>
        </p:spPr>
        <p:txBody>
          <a:bodyPr wrap="square" rtlCol="0">
            <a:spAutoFit/>
          </a:bodyPr>
          <a:lstStyle/>
          <a:p>
            <a:r>
              <a:rPr lang="es-MX" sz="1200" b="1" dirty="0" smtClean="0">
                <a:latin typeface="+mj-lt"/>
              </a:rPr>
              <a:t>EN MILLONES DE GUARANÍES</a:t>
            </a:r>
            <a:endParaRPr lang="es-PY" sz="1200" b="1" dirty="0">
              <a:latin typeface="+mj-lt"/>
            </a:endParaRPr>
          </a:p>
        </p:txBody>
      </p:sp>
      <p:sp>
        <p:nvSpPr>
          <p:cNvPr id="5" name="4 CuadroTexto"/>
          <p:cNvSpPr txBox="1"/>
          <p:nvPr/>
        </p:nvSpPr>
        <p:spPr>
          <a:xfrm>
            <a:off x="637953" y="5517232"/>
            <a:ext cx="2664296" cy="276999"/>
          </a:xfrm>
          <a:prstGeom prst="rect">
            <a:avLst/>
          </a:prstGeom>
          <a:noFill/>
        </p:spPr>
        <p:txBody>
          <a:bodyPr wrap="square" rtlCol="0">
            <a:spAutoFit/>
          </a:bodyPr>
          <a:lstStyle/>
          <a:p>
            <a:r>
              <a:rPr lang="es-MX" sz="1200" b="1" dirty="0" smtClean="0">
                <a:latin typeface="+mj-lt"/>
              </a:rPr>
              <a:t>TIPO DE CAMBIO </a:t>
            </a:r>
            <a:r>
              <a:rPr lang="es-MX" sz="1200" b="1" dirty="0" smtClean="0">
                <a:latin typeface="Calibri"/>
              </a:rPr>
              <a:t>₲/USD 5.942</a:t>
            </a:r>
            <a:endParaRPr lang="es-PY" sz="1200" b="1" dirty="0">
              <a:latin typeface="+mj-lt"/>
            </a:endParaRPr>
          </a:p>
        </p:txBody>
      </p:sp>
    </p:spTree>
    <p:extLst>
      <p:ext uri="{BB962C8B-B14F-4D97-AF65-F5344CB8AC3E}">
        <p14:creationId xmlns:p14="http://schemas.microsoft.com/office/powerpoint/2010/main" xmlns="" val="1629595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6309320"/>
            <a:ext cx="1691680" cy="548680"/>
          </a:xfrm>
          <a:prstGeom prst="rect">
            <a:avLst/>
          </a:prstGeom>
          <a:solidFill>
            <a:schemeClr val="bg1"/>
          </a:solidFill>
        </p:spPr>
        <p:txBody>
          <a:bodyPr wrap="square" rtlCol="0">
            <a:spAutoFit/>
          </a:bodyPr>
          <a:lstStyle/>
          <a:p>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xmlns="" val="3624123297"/>
              </p:ext>
            </p:extLst>
          </p:nvPr>
        </p:nvGraphicFramePr>
        <p:xfrm>
          <a:off x="683568" y="764704"/>
          <a:ext cx="7272808" cy="5921259"/>
        </p:xfrm>
        <a:graphic>
          <a:graphicData uri="http://schemas.openxmlformats.org/drawingml/2006/table">
            <a:tbl>
              <a:tblPr/>
              <a:tblGrid>
                <a:gridCol w="2952328"/>
                <a:gridCol w="1008112"/>
                <a:gridCol w="1224136"/>
                <a:gridCol w="864096"/>
                <a:gridCol w="648072"/>
                <a:gridCol w="576064"/>
              </a:tblGrid>
              <a:tr h="360040">
                <a:tc>
                  <a:txBody>
                    <a:bodyPr/>
                    <a:lstStyle/>
                    <a:p>
                      <a:pPr algn="ctr" rtl="0" fontAlgn="ctr"/>
                      <a:r>
                        <a:rPr lang="es-PY" sz="900" b="1" i="0" u="none" strike="noStrike" dirty="0">
                          <a:solidFill>
                            <a:srgbClr val="006699"/>
                          </a:solidFill>
                          <a:effectLst/>
                          <a:latin typeface="Calibri"/>
                        </a:rPr>
                        <a:t>GRUPO</a:t>
                      </a:r>
                    </a:p>
                  </a:txBody>
                  <a:tcPr marL="0" marR="0" marT="0"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fontAlgn="ctr"/>
                      <a:r>
                        <a:rPr kumimoji="0" lang="es-PY" sz="900" b="1" u="none" strike="noStrike" kern="1200" dirty="0">
                          <a:solidFill>
                            <a:srgbClr val="006699"/>
                          </a:solidFill>
                          <a:effectLst/>
                          <a:latin typeface="+mj-lt"/>
                          <a:ea typeface="+mn-ea"/>
                          <a:cs typeface="+mn-cs"/>
                        </a:rPr>
                        <a:t>PRESUPUESTO </a:t>
                      </a:r>
                      <a:endParaRPr kumimoji="0" lang="es-PY" sz="900" b="1" u="none" strike="noStrike" kern="1200" dirty="0" smtClean="0">
                        <a:solidFill>
                          <a:srgbClr val="006699"/>
                        </a:solidFill>
                        <a:effectLst/>
                        <a:latin typeface="+mj-lt"/>
                        <a:ea typeface="+mn-ea"/>
                        <a:cs typeface="+mn-cs"/>
                      </a:endParaRPr>
                    </a:p>
                    <a:p>
                      <a:pPr algn="ctr" fontAlgn="ctr"/>
                      <a:r>
                        <a:rPr kumimoji="0" lang="es-PY" sz="900" b="1" u="none" strike="noStrike" kern="1200" dirty="0" smtClean="0">
                          <a:solidFill>
                            <a:srgbClr val="006699"/>
                          </a:solidFill>
                          <a:effectLst/>
                          <a:latin typeface="+mj-lt"/>
                          <a:ea typeface="+mn-ea"/>
                          <a:cs typeface="+mn-cs"/>
                        </a:rPr>
                        <a:t>AÑO</a:t>
                      </a:r>
                      <a:r>
                        <a:rPr kumimoji="0" lang="es-PY" sz="900" b="1" u="none" strike="noStrike" kern="1200" baseline="0" dirty="0" smtClean="0">
                          <a:solidFill>
                            <a:srgbClr val="006699"/>
                          </a:solidFill>
                          <a:effectLst/>
                          <a:latin typeface="+mj-lt"/>
                          <a:ea typeface="+mn-ea"/>
                          <a:cs typeface="+mn-cs"/>
                        </a:rPr>
                        <a:t> </a:t>
                      </a:r>
                      <a:r>
                        <a:rPr kumimoji="0" lang="es-PY" sz="900" b="1" u="none" strike="noStrike" kern="1200" dirty="0" smtClean="0">
                          <a:solidFill>
                            <a:srgbClr val="006699"/>
                          </a:solidFill>
                          <a:effectLst/>
                          <a:latin typeface="+mj-lt"/>
                          <a:ea typeface="+mn-ea"/>
                          <a:cs typeface="+mn-cs"/>
                        </a:rPr>
                        <a:t>2017</a:t>
                      </a:r>
                    </a:p>
                  </a:txBody>
                  <a:tcPr marL="6112" marR="6112" marT="6112"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marL="0" algn="ctr" rtl="0" eaLnBrk="1" fontAlgn="ctr" latinLnBrk="0" hangingPunct="1"/>
                      <a:r>
                        <a:rPr kumimoji="0" lang="es-PY" sz="9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900" b="1" u="none" strike="noStrike" kern="1200" dirty="0" smtClean="0">
                          <a:solidFill>
                            <a:srgbClr val="006699"/>
                          </a:solidFill>
                          <a:effectLst/>
                          <a:latin typeface="+mj-lt"/>
                          <a:ea typeface="+mn-ea"/>
                          <a:cs typeface="+mn-cs"/>
                        </a:rPr>
                        <a:t>AÑO 2018</a:t>
                      </a:r>
                    </a:p>
                  </a:txBody>
                  <a:tcPr marL="6112" marR="6112" marT="6112"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fontAlgn="ctr"/>
                      <a:r>
                        <a:rPr lang="es-PY" sz="900" b="1" u="none" strike="noStrike" dirty="0" smtClean="0">
                          <a:solidFill>
                            <a:srgbClr val="006699"/>
                          </a:solidFill>
                          <a:effectLst/>
                          <a:latin typeface="+mj-lt"/>
                        </a:rPr>
                        <a:t>AÑO </a:t>
                      </a:r>
                      <a:r>
                        <a:rPr lang="es-PY" sz="900" b="1" u="none" strike="noStrike" dirty="0">
                          <a:solidFill>
                            <a:srgbClr val="006699"/>
                          </a:solidFill>
                          <a:effectLst/>
                          <a:latin typeface="+mj-lt"/>
                        </a:rPr>
                        <a:t>2018 </a:t>
                      </a:r>
                      <a:r>
                        <a:rPr lang="es-PY" sz="900" b="1" u="none" strike="noStrike" dirty="0" smtClean="0">
                          <a:solidFill>
                            <a:srgbClr val="006699"/>
                          </a:solidFill>
                          <a:effectLst/>
                          <a:latin typeface="+mj-lt"/>
                        </a:rPr>
                        <a:t>         EQUIVALENTE</a:t>
                      </a:r>
                    </a:p>
                    <a:p>
                      <a:pPr algn="ctr" fontAlgn="ctr"/>
                      <a:r>
                        <a:rPr lang="es-PY" sz="900" b="1" u="none" strike="noStrike" dirty="0" smtClean="0">
                          <a:solidFill>
                            <a:srgbClr val="006699"/>
                          </a:solidFill>
                          <a:effectLst/>
                          <a:latin typeface="+mj-lt"/>
                        </a:rPr>
                        <a:t>Millones USD</a:t>
                      </a:r>
                      <a:endParaRPr lang="es-PY" sz="900" b="1" i="0" u="none" strike="noStrike" dirty="0">
                        <a:solidFill>
                          <a:srgbClr val="006699"/>
                        </a:solidFill>
                        <a:effectLst/>
                        <a:latin typeface="+mj-lt"/>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3175" cap="flat" cmpd="sng" algn="ctr">
                      <a:solidFill>
                        <a:srgbClr val="006699"/>
                      </a:solidFill>
                      <a:prstDash val="solid"/>
                      <a:round/>
                      <a:headEnd type="none" w="med" len="med"/>
                      <a:tailEnd type="none" w="med" len="med"/>
                    </a:lnB>
                  </a:tcPr>
                </a:tc>
                <a:tc>
                  <a:txBody>
                    <a:bodyPr/>
                    <a:lstStyle/>
                    <a:p>
                      <a:pPr algn="ctr" rtl="0" fontAlgn="ctr"/>
                      <a:r>
                        <a:rPr lang="es-PY" sz="900" b="1" i="0" u="none" strike="noStrike" dirty="0">
                          <a:solidFill>
                            <a:srgbClr val="006699"/>
                          </a:solidFill>
                          <a:effectLst/>
                          <a:latin typeface="Calibri"/>
                        </a:rPr>
                        <a:t>% VAR</a:t>
                      </a:r>
                    </a:p>
                  </a:txBody>
                  <a:tcPr marL="0" marR="0" marT="0"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ctr"/>
                      <a:r>
                        <a:rPr lang="es-PY" sz="900" b="1" i="0" u="none" strike="noStrike" dirty="0">
                          <a:solidFill>
                            <a:srgbClr val="006699"/>
                          </a:solidFill>
                          <a:effectLst/>
                          <a:latin typeface="Calibri"/>
                        </a:rPr>
                        <a:t>PART.</a:t>
                      </a:r>
                    </a:p>
                  </a:txBody>
                  <a:tcPr marL="0" marR="0" marT="0"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r>
              <a:tr h="227434">
                <a:tc>
                  <a:txBody>
                    <a:bodyPr/>
                    <a:lstStyle/>
                    <a:p>
                      <a:pPr algn="l" rtl="0" fontAlgn="ctr"/>
                      <a:r>
                        <a:rPr lang="es-ES" sz="1200" b="1" i="0" u="none" strike="noStrike" dirty="0">
                          <a:solidFill>
                            <a:srgbClr val="006699"/>
                          </a:solidFill>
                          <a:effectLst/>
                          <a:latin typeface="Calibri"/>
                        </a:rPr>
                        <a:t>100 – INGRESOS CORR</a:t>
                      </a:r>
                      <a:r>
                        <a:rPr lang="es-ES" sz="1200" b="1" i="0" u="none" strike="noStrike" dirty="0">
                          <a:solidFill>
                            <a:srgbClr val="336699"/>
                          </a:solidFill>
                          <a:effectLst/>
                          <a:latin typeface="Calibri"/>
                        </a:rPr>
                        <a:t>IENTE</a:t>
                      </a:r>
                      <a:r>
                        <a:rPr lang="es-ES" sz="1200" b="1" i="0" u="none" strike="noStrike" dirty="0">
                          <a:solidFill>
                            <a:srgbClr val="006699"/>
                          </a:solidFill>
                          <a:effectLst/>
                          <a:latin typeface="Calibri"/>
                        </a:rPr>
                        <a:t>S</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a:solidFill>
                            <a:srgbClr val="336699"/>
                          </a:solidFill>
                          <a:effectLst/>
                          <a:latin typeface="Calibri"/>
                          <a:ea typeface="+mn-ea"/>
                          <a:cs typeface="+mn-cs"/>
                        </a:rPr>
                        <a:t>5.192.335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a:solidFill>
                            <a:srgbClr val="336699"/>
                          </a:solidFill>
                          <a:effectLst/>
                          <a:latin typeface="Calibri"/>
                          <a:ea typeface="+mn-ea"/>
                          <a:cs typeface="+mn-cs"/>
                        </a:rPr>
                        <a:t>5.652.046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a:solidFill>
                            <a:srgbClr val="336699"/>
                          </a:solidFill>
                          <a:effectLst/>
                          <a:latin typeface="Calibri"/>
                          <a:ea typeface="+mn-ea"/>
                          <a:cs typeface="+mn-cs"/>
                        </a:rPr>
                        <a:t>951,2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3175"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a:solidFill>
                            <a:srgbClr val="336699"/>
                          </a:solidFill>
                          <a:effectLst/>
                          <a:latin typeface="Calibri"/>
                          <a:ea typeface="+mn-ea"/>
                          <a:cs typeface="+mn-cs"/>
                        </a:rPr>
                        <a:t>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smtClean="0">
                          <a:solidFill>
                            <a:srgbClr val="336699"/>
                          </a:solidFill>
                          <a:effectLst/>
                          <a:latin typeface="Calibri"/>
                          <a:ea typeface="+mn-ea"/>
                          <a:cs typeface="+mn-cs"/>
                        </a:rPr>
                        <a:t>85,2%</a:t>
                      </a:r>
                      <a:endParaRPr kumimoji="0" lang="es-ES" sz="1400" b="1" i="0" u="none" strike="noStrike" kern="1200" dirty="0">
                        <a:solidFill>
                          <a:srgbClr val="336699"/>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r>
              <a:tr h="184016">
                <a:tc>
                  <a:txBody>
                    <a:bodyPr/>
                    <a:lstStyle/>
                    <a:p>
                      <a:pPr algn="l" rtl="0" fontAlgn="ctr"/>
                      <a:r>
                        <a:rPr lang="es-ES" sz="1100" b="1" i="0" u="none" strike="noStrike" dirty="0">
                          <a:solidFill>
                            <a:srgbClr val="006699"/>
                          </a:solidFill>
                          <a:effectLst/>
                          <a:latin typeface="Calibri"/>
                        </a:rPr>
                        <a:t>  130</a:t>
                      </a:r>
                      <a:r>
                        <a:rPr lang="es-ES" sz="1000" b="0" i="0" u="none" strike="noStrike" dirty="0">
                          <a:solidFill>
                            <a:srgbClr val="006699"/>
                          </a:solidFill>
                          <a:effectLst/>
                          <a:latin typeface="Calibri"/>
                        </a:rPr>
                        <a:t> – </a:t>
                      </a:r>
                      <a:r>
                        <a:rPr lang="es-ES" sz="1000" b="1" i="0" u="none" strike="noStrike" dirty="0">
                          <a:solidFill>
                            <a:srgbClr val="006699"/>
                          </a:solidFill>
                          <a:effectLst/>
                          <a:latin typeface="Calibri"/>
                        </a:rPr>
                        <a:t>INGRESOS NO TRIBUTARIOS</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137.659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164.469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27,7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19%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Resarcimientos Itaipú</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98.857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124.698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21,0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26%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Resarcimientos Yacyretá</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33.439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32.759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5,5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Multas a Proveedores y Contratistas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5.363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7.012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31%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99845">
                <a:tc>
                  <a:txBody>
                    <a:bodyPr/>
                    <a:lstStyle/>
                    <a:p>
                      <a:pPr algn="l" rtl="0" fontAlgn="ctr"/>
                      <a:r>
                        <a:rPr lang="es-PY" sz="1200" b="1" i="0" u="none" strike="noStrike" dirty="0">
                          <a:solidFill>
                            <a:srgbClr val="006699"/>
                          </a:solidFill>
                          <a:effectLst/>
                          <a:latin typeface="Calibri"/>
                        </a:rPr>
                        <a:t>  160</a:t>
                      </a:r>
                      <a:r>
                        <a:rPr lang="es-PY" sz="1000" b="0" i="0" u="none" strike="noStrike" dirty="0">
                          <a:solidFill>
                            <a:srgbClr val="006699"/>
                          </a:solidFill>
                          <a:effectLst/>
                          <a:latin typeface="Calibri"/>
                        </a:rPr>
                        <a:t> – </a:t>
                      </a:r>
                      <a:r>
                        <a:rPr lang="es-PY" sz="1000" b="1" i="0" u="none" strike="noStrike" dirty="0">
                          <a:solidFill>
                            <a:srgbClr val="006699"/>
                          </a:solidFill>
                          <a:effectLst/>
                          <a:latin typeface="Calibri"/>
                        </a:rPr>
                        <a:t>RENTA DE LA PROPIEDAD</a:t>
                      </a:r>
                      <a:endParaRPr lang="es-PY" sz="12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185.905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188.368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31,7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Intereses Bancarios y de Títulos y Valores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11.930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3.977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0,7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Dividendos Itaipú y Yacyretá</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173.675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184.052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31,0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Arrendamiento de Inmuebles, tierras y terrenos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0,1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100" b="1" i="0" u="none" strike="noStrike" dirty="0">
                          <a:solidFill>
                            <a:srgbClr val="006699"/>
                          </a:solidFill>
                          <a:effectLst/>
                          <a:latin typeface="Calibri"/>
                        </a:rPr>
                        <a:t>  170</a:t>
                      </a:r>
                      <a:r>
                        <a:rPr lang="es-ES" sz="1000" b="0" i="0" u="none" strike="noStrike" dirty="0">
                          <a:solidFill>
                            <a:srgbClr val="006699"/>
                          </a:solidFill>
                          <a:effectLst/>
                          <a:latin typeface="Calibri"/>
                        </a:rPr>
                        <a:t> – </a:t>
                      </a:r>
                      <a:r>
                        <a:rPr lang="es-ES" sz="1000" b="1" i="0" u="none" strike="noStrike" dirty="0">
                          <a:solidFill>
                            <a:srgbClr val="006699"/>
                          </a:solidFill>
                          <a:effectLst/>
                          <a:latin typeface="Calibri"/>
                        </a:rPr>
                        <a:t>INGRESOS DE OPERACIÓN</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4.735.288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5.256.409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884,6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11%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79%</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PY" sz="800" b="0" i="0" u="none" strike="noStrike" dirty="0">
                          <a:solidFill>
                            <a:srgbClr val="000000"/>
                          </a:solidFill>
                          <a:effectLst/>
                          <a:latin typeface="Calibri"/>
                        </a:rPr>
                        <a:t>Ingresos por Venta de Energía</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4.543.702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5.159.876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868,4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78%</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ES" sz="800" b="0" i="0" u="none" strike="noStrike" dirty="0">
                          <a:solidFill>
                            <a:srgbClr val="000000"/>
                          </a:solidFill>
                          <a:effectLst/>
                          <a:latin typeface="Calibri"/>
                        </a:rPr>
                        <a:t>Tarifa Social</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109.960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60.000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10,1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PY" sz="800" b="0" i="0" u="none" strike="noStrike" dirty="0">
                          <a:solidFill>
                            <a:srgbClr val="000000"/>
                          </a:solidFill>
                          <a:effectLst/>
                          <a:latin typeface="Calibri"/>
                        </a:rPr>
                        <a:t>Recuperación de Deudas del Estado</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81.626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36.533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6,1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-55%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200" b="1" i="0" u="none" strike="noStrike" dirty="0">
                          <a:solidFill>
                            <a:srgbClr val="006699"/>
                          </a:solidFill>
                          <a:effectLst/>
                          <a:latin typeface="Calibri"/>
                        </a:rPr>
                        <a:t>  190</a:t>
                      </a:r>
                      <a:r>
                        <a:rPr lang="es-ES" sz="1000" b="0" i="0" u="none" strike="noStrike" dirty="0">
                          <a:solidFill>
                            <a:srgbClr val="006699"/>
                          </a:solidFill>
                          <a:effectLst/>
                          <a:latin typeface="Calibri"/>
                        </a:rPr>
                        <a:t> – </a:t>
                      </a:r>
                      <a:r>
                        <a:rPr lang="es-ES" sz="1000" b="1" i="0" u="none" strike="noStrike" dirty="0">
                          <a:solidFill>
                            <a:srgbClr val="006699"/>
                          </a:solidFill>
                          <a:effectLst/>
                          <a:latin typeface="Calibri"/>
                        </a:rPr>
                        <a:t>OTROS RECURSOS CORRIENTES</a:t>
                      </a:r>
                      <a:endParaRPr lang="es-ES" sz="12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133.482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42.800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7,2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FF0000"/>
                          </a:solidFill>
                          <a:effectLst/>
                          <a:latin typeface="Arial"/>
                        </a:rPr>
                        <a:t>-68%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ES" sz="800" b="0" i="0" u="none" strike="noStrike" dirty="0">
                          <a:solidFill>
                            <a:srgbClr val="000000"/>
                          </a:solidFill>
                          <a:effectLst/>
                          <a:latin typeface="Calibri"/>
                        </a:rPr>
                        <a:t>Recuperación Deuda Chaco Central</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16.267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25.000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4,2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54%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52357">
                <a:tc>
                  <a:txBody>
                    <a:bodyPr/>
                    <a:lstStyle/>
                    <a:p>
                      <a:pPr algn="l" rtl="0" fontAlgn="ctr"/>
                      <a:r>
                        <a:rPr lang="es-ES" sz="800" b="0" i="0" u="none" strike="noStrike" dirty="0">
                          <a:solidFill>
                            <a:srgbClr val="000000"/>
                          </a:solidFill>
                          <a:effectLst/>
                          <a:latin typeface="Calibri"/>
                        </a:rPr>
                        <a:t>Otros Ingresos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117.215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17.800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-85%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200" b="1" i="0" u="none" strike="noStrike" dirty="0">
                          <a:solidFill>
                            <a:srgbClr val="006699"/>
                          </a:solidFill>
                          <a:effectLst/>
                          <a:latin typeface="Calibri"/>
                        </a:rPr>
                        <a:t>200 – INGRESOS DE  CAPITAL</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756.939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268.992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45,3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FF0000"/>
                          </a:solidFill>
                          <a:effectLst/>
                          <a:latin typeface="Calibri"/>
                          <a:ea typeface="+mn-ea"/>
                          <a:cs typeface="+mn-cs"/>
                        </a:rPr>
                        <a:t>-64%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4%</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100" b="1" i="0" u="none" strike="noStrike" dirty="0">
                          <a:solidFill>
                            <a:srgbClr val="006699"/>
                          </a:solidFill>
                          <a:effectLst/>
                          <a:latin typeface="Calibri"/>
                        </a:rPr>
                        <a:t>  210 </a:t>
                      </a:r>
                      <a:r>
                        <a:rPr lang="es-ES" sz="1000" b="0" i="0" u="none" strike="noStrike" dirty="0">
                          <a:solidFill>
                            <a:srgbClr val="006699"/>
                          </a:solidFill>
                          <a:effectLst/>
                          <a:latin typeface="Calibri"/>
                        </a:rPr>
                        <a:t>– </a:t>
                      </a:r>
                      <a:r>
                        <a:rPr lang="es-ES" sz="1000" b="1" i="0" u="none" strike="noStrike" dirty="0">
                          <a:solidFill>
                            <a:srgbClr val="006699"/>
                          </a:solidFill>
                          <a:effectLst/>
                          <a:latin typeface="Calibri"/>
                        </a:rPr>
                        <a:t>VENTAS DE ACTIVOS</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12.480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23.290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100" b="1" i="0" u="none" strike="noStrike" dirty="0">
                          <a:solidFill>
                            <a:srgbClr val="006699"/>
                          </a:solidFill>
                          <a:effectLst/>
                          <a:latin typeface="Calibri"/>
                        </a:rPr>
                        <a:t>  230 - </a:t>
                      </a:r>
                      <a:r>
                        <a:rPr lang="es-ES" sz="1000" b="1" i="0" u="none" strike="noStrike" dirty="0">
                          <a:solidFill>
                            <a:srgbClr val="006699"/>
                          </a:solidFill>
                          <a:effectLst/>
                          <a:latin typeface="Calibri"/>
                        </a:rPr>
                        <a:t>DONACIONES DE CAPITAL </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63.000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18.027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FF0000"/>
                          </a:solidFill>
                          <a:effectLst/>
                          <a:latin typeface="Arial"/>
                        </a:rPr>
                        <a:t>-71%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PY" sz="1100" b="1" i="0" u="none" strike="noStrike" dirty="0">
                          <a:solidFill>
                            <a:srgbClr val="006699"/>
                          </a:solidFill>
                          <a:effectLst/>
                          <a:latin typeface="Calibri"/>
                        </a:rPr>
                        <a:t>  240</a:t>
                      </a:r>
                      <a:r>
                        <a:rPr lang="es-PY" sz="1000" b="0" i="0" u="none" strike="noStrike" dirty="0">
                          <a:solidFill>
                            <a:srgbClr val="006699"/>
                          </a:solidFill>
                          <a:effectLst/>
                          <a:latin typeface="Calibri"/>
                        </a:rPr>
                        <a:t> – </a:t>
                      </a:r>
                      <a:r>
                        <a:rPr lang="es-PY" sz="1000" b="1" i="0" u="none" strike="noStrike" dirty="0">
                          <a:solidFill>
                            <a:srgbClr val="006699"/>
                          </a:solidFill>
                          <a:effectLst/>
                          <a:latin typeface="Calibri"/>
                        </a:rPr>
                        <a:t>DISMINUCIÓN DE LA INVERSIÓN FINANCIERA</a:t>
                      </a:r>
                      <a:endParaRPr lang="es-PY"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50.000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50.000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8,4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55">
                <a:tc>
                  <a:txBody>
                    <a:bodyPr/>
                    <a:lstStyle/>
                    <a:p>
                      <a:pPr algn="l" rtl="0" fontAlgn="ctr"/>
                      <a:r>
                        <a:rPr lang="es-PY" sz="1100" b="1" i="0" u="none" strike="noStrike" dirty="0">
                          <a:solidFill>
                            <a:srgbClr val="006699"/>
                          </a:solidFill>
                          <a:effectLst/>
                          <a:latin typeface="Calibri"/>
                        </a:rPr>
                        <a:t>  290</a:t>
                      </a:r>
                      <a:r>
                        <a:rPr lang="es-PY" sz="1000" b="0" i="0" u="none" strike="noStrike" dirty="0">
                          <a:solidFill>
                            <a:srgbClr val="006699"/>
                          </a:solidFill>
                          <a:effectLst/>
                          <a:latin typeface="Calibri"/>
                        </a:rPr>
                        <a:t>- </a:t>
                      </a:r>
                      <a:r>
                        <a:rPr lang="es-PY" sz="1000" b="1" i="0" u="none" strike="noStrike" dirty="0">
                          <a:solidFill>
                            <a:srgbClr val="006699"/>
                          </a:solidFill>
                          <a:effectLst/>
                          <a:latin typeface="Calibri"/>
                        </a:rPr>
                        <a:t>OTROS RECURSOS DE CAPITAL</a:t>
                      </a:r>
                      <a:endParaRPr lang="es-PY"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631.459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177.675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29,9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FF0000"/>
                          </a:solidFill>
                          <a:effectLst/>
                          <a:latin typeface="Arial"/>
                        </a:rPr>
                        <a:t>-72%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Bonos Soberanos I</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211.445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18.979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-91%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Bonos Soberanos II</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323.956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105.792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17,8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Acuerdo de Cooperación ANDE-ITAIPÚ</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96.058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52.904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8,9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200" b="1" i="0" u="none" strike="noStrike" dirty="0">
                          <a:solidFill>
                            <a:srgbClr val="006699"/>
                          </a:solidFill>
                          <a:effectLst/>
                          <a:latin typeface="Calibri"/>
                        </a:rPr>
                        <a:t>300 – RECURSOS DE FINANCIAMIENTO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1.146.287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710.444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119,6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FF0000"/>
                          </a:solidFill>
                          <a:effectLst/>
                          <a:latin typeface="Calibri"/>
                          <a:ea typeface="+mn-ea"/>
                          <a:cs typeface="+mn-cs"/>
                        </a:rPr>
                        <a:t>-38%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smtClean="0">
                          <a:solidFill>
                            <a:srgbClr val="336699"/>
                          </a:solidFill>
                          <a:effectLst/>
                          <a:latin typeface="Calibri"/>
                          <a:ea typeface="+mn-ea"/>
                          <a:cs typeface="+mn-cs"/>
                        </a:rPr>
                        <a:t>10,8%</a:t>
                      </a:r>
                      <a:endParaRPr kumimoji="0" lang="es-ES" sz="1400" b="1" i="0" u="none" strike="noStrike" kern="1200" dirty="0">
                        <a:solidFill>
                          <a:srgbClr val="336699"/>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3677">
                <a:tc>
                  <a:txBody>
                    <a:bodyPr/>
                    <a:lstStyle/>
                    <a:p>
                      <a:pPr algn="l" rtl="0" fontAlgn="ctr"/>
                      <a:r>
                        <a:rPr lang="es-ES" sz="1100" b="1" i="0" u="none" strike="noStrike" dirty="0">
                          <a:solidFill>
                            <a:srgbClr val="006699"/>
                          </a:solidFill>
                          <a:effectLst/>
                          <a:latin typeface="Calibri"/>
                        </a:rPr>
                        <a:t>  320</a:t>
                      </a:r>
                      <a:r>
                        <a:rPr lang="es-ES" sz="1000" b="1" i="0" u="none" strike="noStrike" dirty="0">
                          <a:solidFill>
                            <a:srgbClr val="006699"/>
                          </a:solidFill>
                          <a:effectLst/>
                          <a:latin typeface="Calibri"/>
                        </a:rPr>
                        <a:t> – ENDEUDAMIENTO EXTERNO</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1.146.287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710.444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119,6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1" i="0" u="none" strike="noStrike" dirty="0">
                          <a:solidFill>
                            <a:srgbClr val="FF0000"/>
                          </a:solidFill>
                          <a:effectLst/>
                          <a:latin typeface="Arial"/>
                        </a:rPr>
                        <a:t>-38%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11%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BID</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23.955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-100%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CAF/OFID</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352.322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483.706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81,4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37%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7%</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BID/BEI/CAF</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575.384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215.050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36,2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3%</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BIRF</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194.626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11.688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-94%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r>
              <a:tr h="216717">
                <a:tc>
                  <a:txBody>
                    <a:bodyPr/>
                    <a:lstStyle/>
                    <a:p>
                      <a:pPr algn="l" rtl="0" fontAlgn="ctr"/>
                      <a:r>
                        <a:rPr lang="es-ES" sz="1100" b="1" i="0" u="none" strike="noStrike" dirty="0">
                          <a:solidFill>
                            <a:srgbClr val="FFFFFF"/>
                          </a:solidFill>
                          <a:effectLst/>
                          <a:latin typeface="Calibri"/>
                        </a:rPr>
                        <a:t>TOTAL</a:t>
                      </a:r>
                    </a:p>
                  </a:txBody>
                  <a:tcPr marL="9525"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7.095.560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6.631.482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1.116,0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ctr"/>
                      <a:r>
                        <a:rPr lang="es-ES" sz="1400" b="1" i="0" u="none" strike="noStrike" dirty="0">
                          <a:solidFill>
                            <a:srgbClr val="FFFFFF"/>
                          </a:solidFill>
                          <a:effectLst/>
                          <a:latin typeface="Arial"/>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100%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6" name="1 Título"/>
          <p:cNvSpPr txBox="1">
            <a:spLocks/>
          </p:cNvSpPr>
          <p:nvPr/>
        </p:nvSpPr>
        <p:spPr>
          <a:xfrm>
            <a:off x="683568" y="332656"/>
            <a:ext cx="6192688" cy="504056"/>
          </a:xfrm>
          <a:prstGeom prst="rect">
            <a:avLst/>
          </a:prstGeom>
        </p:spPr>
        <p:txBody>
          <a:bodyPr anchor="b"/>
          <a:lstStyle/>
          <a:p>
            <a:pPr fontAlgn="auto">
              <a:spcBef>
                <a:spcPct val="0"/>
              </a:spcBef>
              <a:spcAft>
                <a:spcPts val="0"/>
              </a:spcAft>
              <a:defRPr/>
            </a:pPr>
            <a:r>
              <a:rPr lang="es-ES" b="1" dirty="0" smtClean="0">
                <a:ln w="635">
                  <a:noFill/>
                </a:ln>
                <a:effectLst>
                  <a:outerShdw blurRad="38100" dist="25400" dir="5400000" algn="tl" rotWithShape="0">
                    <a:srgbClr val="000000">
                      <a:alpha val="43000"/>
                    </a:srgbClr>
                  </a:outerShdw>
                </a:effectLst>
                <a:latin typeface="+mj-lt"/>
                <a:ea typeface="+mj-ea"/>
                <a:cs typeface="+mj-cs"/>
              </a:rPr>
              <a:t>PROYECTO </a:t>
            </a:r>
            <a:r>
              <a:rPr lang="es-ES" b="1" dirty="0">
                <a:ln w="635">
                  <a:noFill/>
                </a:ln>
                <a:effectLst>
                  <a:outerShdw blurRad="38100" dist="25400" dir="5400000" algn="tl" rotWithShape="0">
                    <a:srgbClr val="000000">
                      <a:alpha val="43000"/>
                    </a:srgbClr>
                  </a:outerShdw>
                </a:effectLst>
                <a:latin typeface="+mj-lt"/>
                <a:ea typeface="+mj-ea"/>
                <a:cs typeface="+mj-cs"/>
              </a:rPr>
              <a:t>DE PRESUPUESTO DE </a:t>
            </a:r>
            <a:r>
              <a:rPr lang="es-ES" b="1" dirty="0" smtClean="0">
                <a:ln w="635">
                  <a:noFill/>
                </a:ln>
                <a:effectLst>
                  <a:outerShdw blurRad="38100" dist="25400" dir="5400000" algn="tl" rotWithShape="0">
                    <a:srgbClr val="000000">
                      <a:alpha val="43000"/>
                    </a:srgbClr>
                  </a:outerShdw>
                </a:effectLst>
                <a:latin typeface="+mj-lt"/>
                <a:ea typeface="+mj-ea"/>
                <a:cs typeface="+mj-cs"/>
              </a:rPr>
              <a:t>INGRESOS</a:t>
            </a:r>
            <a:endParaRPr lang="es-ES" b="1" dirty="0">
              <a:ln w="635">
                <a:noFill/>
              </a:ln>
              <a:solidFill>
                <a:srgbClr val="00B0F0"/>
              </a:solidFill>
              <a:effectLst>
                <a:outerShdw blurRad="38100" dist="25400" dir="5400000" algn="tl" rotWithShape="0">
                  <a:srgbClr val="000000">
                    <a:alpha val="43000"/>
                  </a:srgbClr>
                </a:outerShdw>
              </a:effectLst>
              <a:latin typeface="+mj-lt"/>
              <a:ea typeface="+mj-ea"/>
              <a:cs typeface="+mj-cs"/>
            </a:endParaRPr>
          </a:p>
        </p:txBody>
      </p:sp>
      <p:sp>
        <p:nvSpPr>
          <p:cNvPr id="5" name="4 CuadroTexto"/>
          <p:cNvSpPr txBox="1"/>
          <p:nvPr/>
        </p:nvSpPr>
        <p:spPr>
          <a:xfrm>
            <a:off x="6372200" y="6669360"/>
            <a:ext cx="2843808" cy="230832"/>
          </a:xfrm>
          <a:prstGeom prst="rect">
            <a:avLst/>
          </a:prstGeom>
          <a:noFill/>
        </p:spPr>
        <p:txBody>
          <a:bodyPr wrap="square" rtlCol="0">
            <a:spAutoFit/>
          </a:bodyPr>
          <a:lstStyle/>
          <a:p>
            <a:r>
              <a:rPr lang="es-MX" sz="900" b="1" dirty="0" smtClean="0">
                <a:latin typeface="+mj-lt"/>
              </a:rPr>
              <a:t>TIPO DE CAMBIO </a:t>
            </a:r>
            <a:r>
              <a:rPr lang="es-MX" sz="900" b="1" dirty="0" smtClean="0">
                <a:latin typeface="Calibri"/>
              </a:rPr>
              <a:t>₲/USD 5.942</a:t>
            </a:r>
            <a:endParaRPr lang="es-PY" sz="900" b="1" dirty="0">
              <a:latin typeface="+mj-lt"/>
            </a:endParaRPr>
          </a:p>
        </p:txBody>
      </p:sp>
    </p:spTree>
    <p:extLst>
      <p:ext uri="{BB962C8B-B14F-4D97-AF65-F5344CB8AC3E}">
        <p14:creationId xmlns:p14="http://schemas.microsoft.com/office/powerpoint/2010/main" xmlns="" val="246182954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6309320"/>
            <a:ext cx="1691680" cy="548680"/>
          </a:xfrm>
          <a:prstGeom prst="rect">
            <a:avLst/>
          </a:prstGeom>
          <a:solidFill>
            <a:schemeClr val="bg1"/>
          </a:solidFill>
        </p:spPr>
        <p:txBody>
          <a:bodyPr wrap="square" rtlCol="0">
            <a:spAutoFit/>
          </a:bodyPr>
          <a:lstStyle/>
          <a:p>
            <a:endParaRPr lang="es-ES" dirty="0"/>
          </a:p>
        </p:txBody>
      </p:sp>
      <p:sp>
        <p:nvSpPr>
          <p:cNvPr id="6" name="1 Título"/>
          <p:cNvSpPr txBox="1">
            <a:spLocks/>
          </p:cNvSpPr>
          <p:nvPr/>
        </p:nvSpPr>
        <p:spPr>
          <a:xfrm>
            <a:off x="683568" y="332656"/>
            <a:ext cx="6192688" cy="504056"/>
          </a:xfrm>
          <a:prstGeom prst="rect">
            <a:avLst/>
          </a:prstGeom>
        </p:spPr>
        <p:txBody>
          <a:bodyPr anchor="b"/>
          <a:lstStyle/>
          <a:p>
            <a:pPr fontAlgn="auto">
              <a:spcBef>
                <a:spcPct val="0"/>
              </a:spcBef>
              <a:spcAft>
                <a:spcPts val="0"/>
              </a:spcAft>
              <a:defRPr/>
            </a:pPr>
            <a:r>
              <a:rPr lang="es-ES" b="1" dirty="0" smtClean="0">
                <a:ln w="635">
                  <a:noFill/>
                </a:ln>
                <a:effectLst>
                  <a:outerShdw blurRad="38100" dist="25400" dir="5400000" algn="tl" rotWithShape="0">
                    <a:srgbClr val="000000">
                      <a:alpha val="43000"/>
                    </a:srgbClr>
                  </a:outerShdw>
                </a:effectLst>
                <a:latin typeface="+mj-lt"/>
                <a:ea typeface="+mj-ea"/>
                <a:cs typeface="+mj-cs"/>
              </a:rPr>
              <a:t>PROYECTO </a:t>
            </a:r>
            <a:r>
              <a:rPr lang="es-ES" b="1" dirty="0">
                <a:ln w="635">
                  <a:noFill/>
                </a:ln>
                <a:effectLst>
                  <a:outerShdw blurRad="38100" dist="25400" dir="5400000" algn="tl" rotWithShape="0">
                    <a:srgbClr val="000000">
                      <a:alpha val="43000"/>
                    </a:srgbClr>
                  </a:outerShdw>
                </a:effectLst>
                <a:latin typeface="+mj-lt"/>
                <a:ea typeface="+mj-ea"/>
                <a:cs typeface="+mj-cs"/>
              </a:rPr>
              <a:t>DE PRESUPUESTO DE </a:t>
            </a:r>
            <a:r>
              <a:rPr lang="es-ES" b="1" dirty="0" smtClean="0">
                <a:ln w="635">
                  <a:noFill/>
                </a:ln>
                <a:effectLst>
                  <a:outerShdw blurRad="38100" dist="25400" dir="5400000" algn="tl" rotWithShape="0">
                    <a:srgbClr val="000000">
                      <a:alpha val="43000"/>
                    </a:srgbClr>
                  </a:outerShdw>
                </a:effectLst>
                <a:latin typeface="+mj-lt"/>
                <a:ea typeface="+mj-ea"/>
                <a:cs typeface="+mj-cs"/>
              </a:rPr>
              <a:t>INGRESOS – </a:t>
            </a:r>
            <a:r>
              <a:rPr lang="es-ES" b="1" dirty="0" smtClean="0">
                <a:ln w="635">
                  <a:noFill/>
                </a:ln>
                <a:solidFill>
                  <a:srgbClr val="00B0F0"/>
                </a:solidFill>
                <a:effectLst>
                  <a:outerShdw blurRad="38100" dist="25400" dir="5400000" algn="tl" rotWithShape="0">
                    <a:srgbClr val="000000">
                      <a:alpha val="43000"/>
                    </a:srgbClr>
                  </a:outerShdw>
                </a:effectLst>
                <a:latin typeface="+mj-lt"/>
                <a:ea typeface="+mj-ea"/>
                <a:cs typeface="+mj-cs"/>
              </a:rPr>
              <a:t>CON ADENDA </a:t>
            </a:r>
            <a:endParaRPr lang="es-ES" b="1" dirty="0">
              <a:ln w="635">
                <a:noFill/>
              </a:ln>
              <a:solidFill>
                <a:srgbClr val="00B0F0"/>
              </a:solidFill>
              <a:effectLst>
                <a:outerShdw blurRad="38100" dist="25400" dir="5400000" algn="tl" rotWithShape="0">
                  <a:srgbClr val="000000">
                    <a:alpha val="43000"/>
                  </a:srgbClr>
                </a:outerShdw>
              </a:effectLst>
              <a:latin typeface="+mj-lt"/>
              <a:ea typeface="+mj-ea"/>
              <a:cs typeface="+mj-cs"/>
            </a:endParaRPr>
          </a:p>
        </p:txBody>
      </p:sp>
      <p:sp>
        <p:nvSpPr>
          <p:cNvPr id="5" name="4 CuadroTexto"/>
          <p:cNvSpPr txBox="1"/>
          <p:nvPr/>
        </p:nvSpPr>
        <p:spPr>
          <a:xfrm>
            <a:off x="6372200" y="6669360"/>
            <a:ext cx="2843808" cy="230832"/>
          </a:xfrm>
          <a:prstGeom prst="rect">
            <a:avLst/>
          </a:prstGeom>
          <a:noFill/>
        </p:spPr>
        <p:txBody>
          <a:bodyPr wrap="square" rtlCol="0">
            <a:spAutoFit/>
          </a:bodyPr>
          <a:lstStyle/>
          <a:p>
            <a:r>
              <a:rPr lang="es-MX" sz="900" b="1" dirty="0" smtClean="0">
                <a:latin typeface="+mj-lt"/>
              </a:rPr>
              <a:t>TIPO DE CAMBIO </a:t>
            </a:r>
            <a:r>
              <a:rPr lang="es-MX" sz="900" b="1" dirty="0" smtClean="0">
                <a:latin typeface="Calibri"/>
              </a:rPr>
              <a:t>₲/USD 5.942</a:t>
            </a:r>
            <a:endParaRPr lang="es-PY" sz="900" b="1" dirty="0">
              <a:latin typeface="+mj-lt"/>
            </a:endParaRPr>
          </a:p>
        </p:txBody>
      </p:sp>
      <p:graphicFrame>
        <p:nvGraphicFramePr>
          <p:cNvPr id="9" name="8 Tabla"/>
          <p:cNvGraphicFramePr>
            <a:graphicFrameLocks noGrp="1"/>
          </p:cNvGraphicFramePr>
          <p:nvPr>
            <p:extLst>
              <p:ext uri="{D42A27DB-BD31-4B8C-83A1-F6EECF244321}">
                <p14:modId xmlns:p14="http://schemas.microsoft.com/office/powerpoint/2010/main" xmlns="" val="192174896"/>
              </p:ext>
            </p:extLst>
          </p:nvPr>
        </p:nvGraphicFramePr>
        <p:xfrm>
          <a:off x="683568" y="764704"/>
          <a:ext cx="7272808" cy="5921259"/>
        </p:xfrm>
        <a:graphic>
          <a:graphicData uri="http://schemas.openxmlformats.org/drawingml/2006/table">
            <a:tbl>
              <a:tblPr/>
              <a:tblGrid>
                <a:gridCol w="2952328"/>
                <a:gridCol w="1008112"/>
                <a:gridCol w="1224136"/>
                <a:gridCol w="864096"/>
                <a:gridCol w="648072"/>
                <a:gridCol w="576064"/>
              </a:tblGrid>
              <a:tr h="360040">
                <a:tc>
                  <a:txBody>
                    <a:bodyPr/>
                    <a:lstStyle/>
                    <a:p>
                      <a:pPr algn="ctr" rtl="0" fontAlgn="ctr"/>
                      <a:r>
                        <a:rPr lang="es-PY" sz="900" b="1" i="0" u="none" strike="noStrike" dirty="0">
                          <a:solidFill>
                            <a:srgbClr val="006699"/>
                          </a:solidFill>
                          <a:effectLst/>
                          <a:latin typeface="Calibri"/>
                        </a:rPr>
                        <a:t>GRUPO</a:t>
                      </a:r>
                    </a:p>
                  </a:txBody>
                  <a:tcPr marL="0" marR="0" marT="0"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fontAlgn="ctr"/>
                      <a:r>
                        <a:rPr kumimoji="0" lang="es-PY" sz="900" b="1" u="none" strike="noStrike" kern="1200" dirty="0">
                          <a:solidFill>
                            <a:srgbClr val="006699"/>
                          </a:solidFill>
                          <a:effectLst/>
                          <a:latin typeface="+mj-lt"/>
                          <a:ea typeface="+mn-ea"/>
                          <a:cs typeface="+mn-cs"/>
                        </a:rPr>
                        <a:t>PRESUPUESTO </a:t>
                      </a:r>
                      <a:endParaRPr kumimoji="0" lang="es-PY" sz="900" b="1" u="none" strike="noStrike" kern="1200" dirty="0" smtClean="0">
                        <a:solidFill>
                          <a:srgbClr val="006699"/>
                        </a:solidFill>
                        <a:effectLst/>
                        <a:latin typeface="+mj-lt"/>
                        <a:ea typeface="+mn-ea"/>
                        <a:cs typeface="+mn-cs"/>
                      </a:endParaRPr>
                    </a:p>
                    <a:p>
                      <a:pPr algn="ctr" fontAlgn="ctr"/>
                      <a:r>
                        <a:rPr kumimoji="0" lang="es-PY" sz="900" b="1" u="none" strike="noStrike" kern="1200" dirty="0" smtClean="0">
                          <a:solidFill>
                            <a:srgbClr val="006699"/>
                          </a:solidFill>
                          <a:effectLst/>
                          <a:latin typeface="+mj-lt"/>
                          <a:ea typeface="+mn-ea"/>
                          <a:cs typeface="+mn-cs"/>
                        </a:rPr>
                        <a:t>AÑO</a:t>
                      </a:r>
                      <a:r>
                        <a:rPr kumimoji="0" lang="es-PY" sz="900" b="1" u="none" strike="noStrike" kern="1200" baseline="0" dirty="0" smtClean="0">
                          <a:solidFill>
                            <a:srgbClr val="006699"/>
                          </a:solidFill>
                          <a:effectLst/>
                          <a:latin typeface="+mj-lt"/>
                          <a:ea typeface="+mn-ea"/>
                          <a:cs typeface="+mn-cs"/>
                        </a:rPr>
                        <a:t> </a:t>
                      </a:r>
                      <a:r>
                        <a:rPr kumimoji="0" lang="es-PY" sz="900" b="1" u="none" strike="noStrike" kern="1200" dirty="0" smtClean="0">
                          <a:solidFill>
                            <a:srgbClr val="006699"/>
                          </a:solidFill>
                          <a:effectLst/>
                          <a:latin typeface="+mj-lt"/>
                          <a:ea typeface="+mn-ea"/>
                          <a:cs typeface="+mn-cs"/>
                        </a:rPr>
                        <a:t>2017</a:t>
                      </a:r>
                    </a:p>
                  </a:txBody>
                  <a:tcPr marL="6112" marR="6112" marT="6112"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marL="0" algn="ctr" rtl="0" eaLnBrk="1" fontAlgn="ctr" latinLnBrk="0" hangingPunct="1"/>
                      <a:r>
                        <a:rPr kumimoji="0" lang="es-PY" sz="9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900" b="1" u="none" strike="noStrike" kern="1200" dirty="0" smtClean="0">
                          <a:solidFill>
                            <a:srgbClr val="006699"/>
                          </a:solidFill>
                          <a:effectLst/>
                          <a:latin typeface="+mj-lt"/>
                          <a:ea typeface="+mn-ea"/>
                          <a:cs typeface="+mn-cs"/>
                        </a:rPr>
                        <a:t>AÑO 2018</a:t>
                      </a:r>
                    </a:p>
                  </a:txBody>
                  <a:tcPr marL="6112" marR="6112" marT="6112"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fontAlgn="ctr"/>
                      <a:r>
                        <a:rPr lang="es-PY" sz="900" b="1" u="none" strike="noStrike" dirty="0" smtClean="0">
                          <a:solidFill>
                            <a:srgbClr val="006699"/>
                          </a:solidFill>
                          <a:effectLst/>
                          <a:latin typeface="+mj-lt"/>
                        </a:rPr>
                        <a:t>AÑO </a:t>
                      </a:r>
                      <a:r>
                        <a:rPr lang="es-PY" sz="900" b="1" u="none" strike="noStrike" dirty="0">
                          <a:solidFill>
                            <a:srgbClr val="006699"/>
                          </a:solidFill>
                          <a:effectLst/>
                          <a:latin typeface="+mj-lt"/>
                        </a:rPr>
                        <a:t>2018 </a:t>
                      </a:r>
                      <a:r>
                        <a:rPr lang="es-PY" sz="900" b="1" u="none" strike="noStrike" dirty="0" smtClean="0">
                          <a:solidFill>
                            <a:srgbClr val="006699"/>
                          </a:solidFill>
                          <a:effectLst/>
                          <a:latin typeface="+mj-lt"/>
                        </a:rPr>
                        <a:t>         EQUIVALENTE</a:t>
                      </a:r>
                    </a:p>
                    <a:p>
                      <a:pPr algn="ctr" fontAlgn="ctr"/>
                      <a:r>
                        <a:rPr lang="es-PY" sz="900" b="1" u="none" strike="noStrike" dirty="0" smtClean="0">
                          <a:solidFill>
                            <a:srgbClr val="006699"/>
                          </a:solidFill>
                          <a:effectLst/>
                          <a:latin typeface="+mj-lt"/>
                        </a:rPr>
                        <a:t>Millones USD</a:t>
                      </a:r>
                      <a:endParaRPr lang="es-PY" sz="900" b="1" i="0" u="none" strike="noStrike" dirty="0">
                        <a:solidFill>
                          <a:srgbClr val="006699"/>
                        </a:solidFill>
                        <a:effectLst/>
                        <a:latin typeface="+mj-lt"/>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3175" cap="flat" cmpd="sng" algn="ctr">
                      <a:solidFill>
                        <a:srgbClr val="006699"/>
                      </a:solidFill>
                      <a:prstDash val="solid"/>
                      <a:round/>
                      <a:headEnd type="none" w="med" len="med"/>
                      <a:tailEnd type="none" w="med" len="med"/>
                    </a:lnB>
                  </a:tcPr>
                </a:tc>
                <a:tc>
                  <a:txBody>
                    <a:bodyPr/>
                    <a:lstStyle/>
                    <a:p>
                      <a:pPr algn="ctr" rtl="0" fontAlgn="ctr"/>
                      <a:r>
                        <a:rPr lang="es-PY" sz="900" b="1" i="0" u="none" strike="noStrike" dirty="0">
                          <a:solidFill>
                            <a:srgbClr val="006699"/>
                          </a:solidFill>
                          <a:effectLst/>
                          <a:latin typeface="Calibri"/>
                        </a:rPr>
                        <a:t>% VAR</a:t>
                      </a:r>
                    </a:p>
                  </a:txBody>
                  <a:tcPr marL="0" marR="0" marT="0"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ctr"/>
                      <a:r>
                        <a:rPr lang="es-PY" sz="900" b="1" i="0" u="none" strike="noStrike" dirty="0">
                          <a:solidFill>
                            <a:srgbClr val="006699"/>
                          </a:solidFill>
                          <a:effectLst/>
                          <a:latin typeface="Calibri"/>
                        </a:rPr>
                        <a:t>PART.</a:t>
                      </a:r>
                    </a:p>
                  </a:txBody>
                  <a:tcPr marL="0" marR="0" marT="0"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1905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r>
              <a:tr h="227434">
                <a:tc>
                  <a:txBody>
                    <a:bodyPr/>
                    <a:lstStyle/>
                    <a:p>
                      <a:pPr algn="l" rtl="0" fontAlgn="ctr"/>
                      <a:r>
                        <a:rPr lang="es-ES" sz="1200" b="1" i="0" u="none" strike="noStrike" dirty="0">
                          <a:solidFill>
                            <a:srgbClr val="00B0F0"/>
                          </a:solidFill>
                          <a:effectLst/>
                          <a:latin typeface="Calibri"/>
                        </a:rPr>
                        <a:t>100 – INGRESOS CORRIENTES</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a:solidFill>
                            <a:srgbClr val="00B0F0"/>
                          </a:solidFill>
                          <a:effectLst/>
                          <a:latin typeface="Calibri"/>
                          <a:ea typeface="+mn-ea"/>
                          <a:cs typeface="+mn-cs"/>
                        </a:rPr>
                        <a:t>5.192.335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smtClean="0">
                          <a:solidFill>
                            <a:srgbClr val="00B0F0"/>
                          </a:solidFill>
                          <a:effectLst/>
                          <a:latin typeface="Calibri"/>
                          <a:ea typeface="+mn-ea"/>
                          <a:cs typeface="+mn-cs"/>
                        </a:rPr>
                        <a:t>5.754.155</a:t>
                      </a:r>
                      <a:endParaRPr kumimoji="0" lang="es-ES" sz="1400" b="1" i="0" u="none" strike="noStrike" kern="1200" dirty="0">
                        <a:solidFill>
                          <a:srgbClr val="00B0F0"/>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smtClean="0">
                          <a:solidFill>
                            <a:srgbClr val="00B0F0"/>
                          </a:solidFill>
                          <a:effectLst/>
                          <a:latin typeface="Calibri"/>
                          <a:ea typeface="+mn-ea"/>
                          <a:cs typeface="+mn-cs"/>
                        </a:rPr>
                        <a:t>968,4</a:t>
                      </a:r>
                      <a:endParaRPr kumimoji="0" lang="es-ES" sz="1400" b="1" i="0" u="none" strike="noStrike" kern="1200" dirty="0">
                        <a:solidFill>
                          <a:srgbClr val="00B0F0"/>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3175"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smtClean="0">
                          <a:solidFill>
                            <a:srgbClr val="00B0F0"/>
                          </a:solidFill>
                          <a:effectLst/>
                          <a:latin typeface="Calibri"/>
                          <a:ea typeface="+mn-ea"/>
                          <a:cs typeface="+mn-cs"/>
                        </a:rPr>
                        <a:t>11%</a:t>
                      </a:r>
                      <a:endParaRPr kumimoji="0" lang="es-ES" sz="1400" b="1" i="0" u="none" strike="noStrike" kern="1200" dirty="0">
                        <a:solidFill>
                          <a:srgbClr val="00B0F0"/>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kumimoji="0" lang="es-ES" sz="1400" b="1" i="0" u="none" strike="noStrike" kern="1200" dirty="0" smtClean="0">
                          <a:solidFill>
                            <a:srgbClr val="00B0F0"/>
                          </a:solidFill>
                          <a:effectLst/>
                          <a:latin typeface="Calibri"/>
                          <a:ea typeface="+mn-ea"/>
                          <a:cs typeface="+mn-cs"/>
                        </a:rPr>
                        <a:t>85,4%</a:t>
                      </a:r>
                      <a:endParaRPr kumimoji="0" lang="es-ES" sz="1400" b="1" i="0" u="none" strike="noStrike" kern="1200" dirty="0">
                        <a:solidFill>
                          <a:srgbClr val="00B0F0"/>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dot"/>
                      <a:round/>
                      <a:headEnd type="none" w="med" len="med"/>
                      <a:tailEnd type="none" w="med" len="med"/>
                    </a:lnB>
                    <a:noFill/>
                  </a:tcPr>
                </a:tc>
              </a:tr>
              <a:tr h="184016">
                <a:tc>
                  <a:txBody>
                    <a:bodyPr/>
                    <a:lstStyle/>
                    <a:p>
                      <a:pPr algn="l" rtl="0" fontAlgn="ctr"/>
                      <a:r>
                        <a:rPr lang="es-ES" sz="1100" b="1" i="0" u="none" strike="noStrike" dirty="0">
                          <a:solidFill>
                            <a:srgbClr val="006699"/>
                          </a:solidFill>
                          <a:effectLst/>
                          <a:latin typeface="Calibri"/>
                        </a:rPr>
                        <a:t>  130</a:t>
                      </a:r>
                      <a:r>
                        <a:rPr lang="es-ES" sz="1000" b="0" i="0" u="none" strike="noStrike" dirty="0">
                          <a:solidFill>
                            <a:srgbClr val="006699"/>
                          </a:solidFill>
                          <a:effectLst/>
                          <a:latin typeface="Calibri"/>
                        </a:rPr>
                        <a:t> – </a:t>
                      </a:r>
                      <a:r>
                        <a:rPr lang="es-ES" sz="1000" b="1" i="0" u="none" strike="noStrike" dirty="0">
                          <a:solidFill>
                            <a:srgbClr val="006699"/>
                          </a:solidFill>
                          <a:effectLst/>
                          <a:latin typeface="Calibri"/>
                        </a:rPr>
                        <a:t>INGRESOS NO TRIBUTARIOS</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137.659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164.469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27,7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19%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Resarcimientos Itaipú</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98.857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124.698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21,0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26%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Resarcimientos Yacyretá</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33.439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32.759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5,5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Multas a Proveedores y Contratistas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5.363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7.012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31%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99845">
                <a:tc>
                  <a:txBody>
                    <a:bodyPr/>
                    <a:lstStyle/>
                    <a:p>
                      <a:pPr algn="l" rtl="0" fontAlgn="ctr"/>
                      <a:r>
                        <a:rPr lang="es-PY" sz="1200" b="1" i="0" u="none" strike="noStrike" dirty="0">
                          <a:solidFill>
                            <a:srgbClr val="006699"/>
                          </a:solidFill>
                          <a:effectLst/>
                          <a:latin typeface="Calibri"/>
                        </a:rPr>
                        <a:t>  160</a:t>
                      </a:r>
                      <a:r>
                        <a:rPr lang="es-PY" sz="1000" b="0" i="0" u="none" strike="noStrike" dirty="0">
                          <a:solidFill>
                            <a:srgbClr val="006699"/>
                          </a:solidFill>
                          <a:effectLst/>
                          <a:latin typeface="Calibri"/>
                        </a:rPr>
                        <a:t> – </a:t>
                      </a:r>
                      <a:r>
                        <a:rPr lang="es-PY" sz="1000" b="1" i="0" u="none" strike="noStrike" dirty="0">
                          <a:solidFill>
                            <a:srgbClr val="006699"/>
                          </a:solidFill>
                          <a:effectLst/>
                          <a:latin typeface="Calibri"/>
                        </a:rPr>
                        <a:t>RENTA DE LA PROPIEDAD</a:t>
                      </a:r>
                      <a:endParaRPr lang="es-PY" sz="12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185.905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188.368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31,7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Intereses Bancarios y de Títulos y Valores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11.930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3.977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0,7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Dividendos Itaipú y Yacyretá</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173.675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184.052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31,0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36528">
                <a:tc>
                  <a:txBody>
                    <a:bodyPr/>
                    <a:lstStyle/>
                    <a:p>
                      <a:pPr algn="l" rtl="0" fontAlgn="ctr"/>
                      <a:r>
                        <a:rPr lang="es-PY" sz="800" b="0" i="0" u="none" strike="noStrike" dirty="0">
                          <a:solidFill>
                            <a:srgbClr val="000000"/>
                          </a:solidFill>
                          <a:effectLst/>
                          <a:latin typeface="Calibri"/>
                        </a:rPr>
                        <a:t>Arrendamiento de Inmuebles, tierras y terrenos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0,1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100" b="1" i="0" u="none" strike="noStrike" dirty="0">
                          <a:solidFill>
                            <a:srgbClr val="00B0F0"/>
                          </a:solidFill>
                          <a:effectLst/>
                          <a:latin typeface="Calibri"/>
                        </a:rPr>
                        <a:t>  170</a:t>
                      </a:r>
                      <a:r>
                        <a:rPr lang="es-ES" sz="1000" b="0" i="0" u="none" strike="noStrike" dirty="0">
                          <a:solidFill>
                            <a:srgbClr val="00B0F0"/>
                          </a:solidFill>
                          <a:effectLst/>
                          <a:latin typeface="Calibri"/>
                        </a:rPr>
                        <a:t> – </a:t>
                      </a:r>
                      <a:r>
                        <a:rPr lang="es-ES" sz="1000" b="1" i="0" u="none" strike="noStrike" dirty="0">
                          <a:solidFill>
                            <a:srgbClr val="00B0F0"/>
                          </a:solidFill>
                          <a:effectLst/>
                          <a:latin typeface="Calibri"/>
                        </a:rPr>
                        <a:t>INGRESOS DE OPERACIÓN</a:t>
                      </a:r>
                      <a:endParaRPr lang="es-ES" sz="1100" b="1" i="0" u="none" strike="noStrike" dirty="0">
                        <a:solidFill>
                          <a:srgbClr val="00B0F0"/>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a:solidFill>
                            <a:srgbClr val="00B0F0"/>
                          </a:solidFill>
                          <a:effectLst/>
                          <a:latin typeface="Calibri"/>
                        </a:rPr>
                        <a:t>4.735.288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0" i="0" u="none" strike="noStrike" dirty="0" smtClean="0">
                          <a:solidFill>
                            <a:srgbClr val="00B0F0"/>
                          </a:solidFill>
                          <a:effectLst/>
                          <a:latin typeface="Calibri"/>
                        </a:rPr>
                        <a:t>5.358.518</a:t>
                      </a:r>
                      <a:endParaRPr lang="es-ES" sz="1200" b="0" i="0" u="none" strike="noStrike" dirty="0">
                        <a:solidFill>
                          <a:srgbClr val="00B0F0"/>
                        </a:solidFill>
                        <a:effectLst/>
                        <a:latin typeface="Calibri"/>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MX" sz="1200" b="0" i="0" u="none" strike="noStrike" dirty="0" smtClean="0">
                          <a:solidFill>
                            <a:srgbClr val="00B0F0"/>
                          </a:solidFill>
                          <a:effectLst/>
                          <a:latin typeface="Calibri"/>
                        </a:rPr>
                        <a:t>901,8</a:t>
                      </a:r>
                      <a:endParaRPr lang="es-ES" sz="1200" b="0" i="0" u="none" strike="noStrike" dirty="0">
                        <a:solidFill>
                          <a:srgbClr val="00B0F0"/>
                        </a:solidFill>
                        <a:effectLst/>
                        <a:latin typeface="Calibri"/>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smtClean="0">
                          <a:solidFill>
                            <a:srgbClr val="00B0F0"/>
                          </a:solidFill>
                          <a:effectLst/>
                          <a:latin typeface="Arial"/>
                        </a:rPr>
                        <a:t>13%</a:t>
                      </a:r>
                      <a:endParaRPr lang="es-ES" sz="1200" b="1" i="0" u="none" strike="noStrike" dirty="0">
                        <a:solidFill>
                          <a:srgbClr val="00B0F0"/>
                        </a:solidFill>
                        <a:effectLst/>
                        <a:latin typeface="Arial"/>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200" b="1" i="0" u="none" strike="noStrike" dirty="0" smtClean="0">
                          <a:solidFill>
                            <a:srgbClr val="00B0F0"/>
                          </a:solidFill>
                          <a:effectLst/>
                          <a:latin typeface="Arial"/>
                        </a:rPr>
                        <a:t>80%</a:t>
                      </a:r>
                      <a:endParaRPr lang="es-ES" sz="1200" b="1" i="0" u="none" strike="noStrike" dirty="0">
                        <a:solidFill>
                          <a:srgbClr val="00B0F0"/>
                        </a:solidFill>
                        <a:effectLst/>
                        <a:latin typeface="Arial"/>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PY" sz="800" b="0" i="0" u="none" strike="noStrike" dirty="0">
                          <a:solidFill>
                            <a:srgbClr val="000000"/>
                          </a:solidFill>
                          <a:effectLst/>
                          <a:latin typeface="Calibri"/>
                        </a:rPr>
                        <a:t>Ingresos por Venta de Energía</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4.543.702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smtClean="0">
                          <a:solidFill>
                            <a:srgbClr val="000000"/>
                          </a:solidFill>
                          <a:effectLst/>
                          <a:latin typeface="Calibri"/>
                        </a:rPr>
                        <a:t>5.261.986</a:t>
                      </a:r>
                      <a:endParaRPr lang="es-ES" sz="900" b="0" i="0" u="none" strike="noStrike" dirty="0">
                        <a:solidFill>
                          <a:srgbClr val="000000"/>
                        </a:solidFill>
                        <a:effectLst/>
                        <a:latin typeface="Calibri"/>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MX" sz="900" b="0" i="0" u="none" strike="noStrike" dirty="0" smtClean="0">
                          <a:solidFill>
                            <a:srgbClr val="000000"/>
                          </a:solidFill>
                          <a:effectLst/>
                          <a:latin typeface="Calibri"/>
                        </a:rPr>
                        <a:t>885,6</a:t>
                      </a:r>
                      <a:endParaRPr lang="es-ES" sz="900" b="0" i="0" u="none" strike="noStrike" dirty="0">
                        <a:solidFill>
                          <a:srgbClr val="000000"/>
                        </a:solidFill>
                        <a:effectLst/>
                        <a:latin typeface="Calibri"/>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smtClean="0">
                          <a:solidFill>
                            <a:srgbClr val="000000"/>
                          </a:solidFill>
                          <a:effectLst/>
                          <a:latin typeface="Arial"/>
                        </a:rPr>
                        <a:t>16%</a:t>
                      </a:r>
                      <a:endParaRPr lang="es-ES" sz="900" b="0" i="0" u="none" strike="noStrike" dirty="0">
                        <a:solidFill>
                          <a:srgbClr val="000000"/>
                        </a:solidFill>
                        <a:effectLst/>
                        <a:latin typeface="Arial"/>
                      </a:endParaRP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78%</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ES" sz="800" b="0" i="0" u="none" strike="noStrike" dirty="0">
                          <a:solidFill>
                            <a:srgbClr val="000000"/>
                          </a:solidFill>
                          <a:effectLst/>
                          <a:latin typeface="Calibri"/>
                        </a:rPr>
                        <a:t>Tarifa Social</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109.960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60.000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10,1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PY" sz="800" b="0" i="0" u="none" strike="noStrike" dirty="0">
                          <a:solidFill>
                            <a:srgbClr val="000000"/>
                          </a:solidFill>
                          <a:effectLst/>
                          <a:latin typeface="Calibri"/>
                        </a:rPr>
                        <a:t>Recuperación de Deudas del Estado</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81.626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36.533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Calibri"/>
                        </a:rPr>
                        <a:t>6,1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FF0000"/>
                          </a:solidFill>
                          <a:effectLst/>
                          <a:latin typeface="Arial"/>
                        </a:rPr>
                        <a:t>-55%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200" b="1" i="0" u="none" strike="noStrike" dirty="0">
                          <a:solidFill>
                            <a:srgbClr val="006699"/>
                          </a:solidFill>
                          <a:effectLst/>
                          <a:latin typeface="Calibri"/>
                        </a:rPr>
                        <a:t>  190</a:t>
                      </a:r>
                      <a:r>
                        <a:rPr lang="es-ES" sz="1000" b="0" i="0" u="none" strike="noStrike" dirty="0">
                          <a:solidFill>
                            <a:srgbClr val="006699"/>
                          </a:solidFill>
                          <a:effectLst/>
                          <a:latin typeface="Calibri"/>
                        </a:rPr>
                        <a:t> – </a:t>
                      </a:r>
                      <a:r>
                        <a:rPr lang="es-ES" sz="1000" b="1" i="0" u="none" strike="noStrike" dirty="0">
                          <a:solidFill>
                            <a:srgbClr val="006699"/>
                          </a:solidFill>
                          <a:effectLst/>
                          <a:latin typeface="Calibri"/>
                        </a:rPr>
                        <a:t>OTROS RECURSOS CORRIENTES</a:t>
                      </a:r>
                      <a:endParaRPr lang="es-ES" sz="12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133.482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42.800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0" i="0" u="none" strike="noStrike" dirty="0">
                          <a:solidFill>
                            <a:srgbClr val="000000"/>
                          </a:solidFill>
                          <a:effectLst/>
                          <a:latin typeface="Calibri"/>
                        </a:rPr>
                        <a:t>7,2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FF0000"/>
                          </a:solidFill>
                          <a:effectLst/>
                          <a:latin typeface="Arial"/>
                        </a:rPr>
                        <a:t>-68%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algn="r" rtl="0" fontAlgn="ctr"/>
                      <a:r>
                        <a:rPr lang="es-ES" sz="14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152357">
                <a:tc>
                  <a:txBody>
                    <a:bodyPr/>
                    <a:lstStyle/>
                    <a:p>
                      <a:pPr algn="l" rtl="0" fontAlgn="ctr"/>
                      <a:r>
                        <a:rPr lang="es-ES" sz="800" b="0" i="0" u="none" strike="noStrike" dirty="0">
                          <a:solidFill>
                            <a:srgbClr val="000000"/>
                          </a:solidFill>
                          <a:effectLst/>
                          <a:latin typeface="Calibri"/>
                        </a:rPr>
                        <a:t>Recuperación Deuda Chaco Central</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16.267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25.000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4,2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54%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52357">
                <a:tc>
                  <a:txBody>
                    <a:bodyPr/>
                    <a:lstStyle/>
                    <a:p>
                      <a:pPr algn="l" rtl="0" fontAlgn="ctr"/>
                      <a:r>
                        <a:rPr lang="es-ES" sz="800" b="0" i="0" u="none" strike="noStrike" dirty="0">
                          <a:solidFill>
                            <a:srgbClr val="000000"/>
                          </a:solidFill>
                          <a:effectLst/>
                          <a:latin typeface="Calibri"/>
                        </a:rPr>
                        <a:t>Otros Ingresos</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117.215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17.800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-85%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200" b="1" i="0" u="none" strike="noStrike" dirty="0">
                          <a:solidFill>
                            <a:srgbClr val="006699"/>
                          </a:solidFill>
                          <a:effectLst/>
                          <a:latin typeface="Calibri"/>
                        </a:rPr>
                        <a:t>200 – INGRESOS DE  CAPITAL</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756.939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268.992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45,3</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FF0000"/>
                          </a:solidFill>
                          <a:effectLst/>
                          <a:latin typeface="Calibri"/>
                          <a:ea typeface="+mn-ea"/>
                          <a:cs typeface="+mn-cs"/>
                        </a:rPr>
                        <a:t>-64%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smtClean="0">
                          <a:solidFill>
                            <a:srgbClr val="336699"/>
                          </a:solidFill>
                          <a:effectLst/>
                          <a:latin typeface="Calibri"/>
                          <a:ea typeface="+mn-ea"/>
                          <a:cs typeface="+mn-cs"/>
                        </a:rPr>
                        <a:t>3,9%</a:t>
                      </a:r>
                      <a:endParaRPr kumimoji="0" lang="es-ES" sz="1400" b="1" i="0" u="none" strike="noStrike" kern="1200" dirty="0">
                        <a:solidFill>
                          <a:srgbClr val="336699"/>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6717">
                <a:tc>
                  <a:txBody>
                    <a:bodyPr/>
                    <a:lstStyle/>
                    <a:p>
                      <a:pPr algn="l" rtl="0" fontAlgn="ctr"/>
                      <a:r>
                        <a:rPr lang="es-ES" sz="1100" b="1" i="0" u="none" strike="noStrike" dirty="0">
                          <a:solidFill>
                            <a:srgbClr val="006699"/>
                          </a:solidFill>
                          <a:effectLst/>
                          <a:latin typeface="Calibri"/>
                        </a:rPr>
                        <a:t>  210 </a:t>
                      </a:r>
                      <a:r>
                        <a:rPr lang="es-ES" sz="1000" b="0" i="0" u="none" strike="noStrike" dirty="0">
                          <a:solidFill>
                            <a:srgbClr val="006699"/>
                          </a:solidFill>
                          <a:effectLst/>
                          <a:latin typeface="Calibri"/>
                        </a:rPr>
                        <a:t>– </a:t>
                      </a:r>
                      <a:r>
                        <a:rPr lang="es-ES" sz="1000" b="1" i="0" u="none" strike="noStrike" dirty="0">
                          <a:solidFill>
                            <a:srgbClr val="006699"/>
                          </a:solidFill>
                          <a:effectLst/>
                          <a:latin typeface="Calibri"/>
                        </a:rPr>
                        <a:t>VENTAS DE ACTIVOS</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12.480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23.290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3,9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100" b="1" i="0" u="none" strike="noStrike" dirty="0">
                          <a:solidFill>
                            <a:srgbClr val="006699"/>
                          </a:solidFill>
                          <a:effectLst/>
                          <a:latin typeface="Calibri"/>
                        </a:rPr>
                        <a:t>  230 - </a:t>
                      </a:r>
                      <a:r>
                        <a:rPr lang="es-ES" sz="1000" b="1" i="0" u="none" strike="noStrike" dirty="0">
                          <a:solidFill>
                            <a:srgbClr val="006699"/>
                          </a:solidFill>
                          <a:effectLst/>
                          <a:latin typeface="Calibri"/>
                        </a:rPr>
                        <a:t>DONACIONES DE CAPITAL </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63.000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18.027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3,0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FF0000"/>
                          </a:solidFill>
                          <a:effectLst/>
                          <a:latin typeface="Arial"/>
                        </a:rPr>
                        <a:t>-71%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PY" sz="1100" b="1" i="0" u="none" strike="noStrike" dirty="0">
                          <a:solidFill>
                            <a:srgbClr val="006699"/>
                          </a:solidFill>
                          <a:effectLst/>
                          <a:latin typeface="Calibri"/>
                        </a:rPr>
                        <a:t>  240</a:t>
                      </a:r>
                      <a:r>
                        <a:rPr lang="es-PY" sz="1000" b="0" i="0" u="none" strike="noStrike" dirty="0">
                          <a:solidFill>
                            <a:srgbClr val="006699"/>
                          </a:solidFill>
                          <a:effectLst/>
                          <a:latin typeface="Calibri"/>
                        </a:rPr>
                        <a:t> – </a:t>
                      </a:r>
                      <a:r>
                        <a:rPr lang="es-PY" sz="1000" b="1" i="0" u="none" strike="noStrike" dirty="0">
                          <a:solidFill>
                            <a:srgbClr val="006699"/>
                          </a:solidFill>
                          <a:effectLst/>
                          <a:latin typeface="Calibri"/>
                        </a:rPr>
                        <a:t>DISMINUCIÓN DE LA INVERSIÓN FINANCIERA</a:t>
                      </a:r>
                      <a:endParaRPr lang="es-PY"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50.000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50.000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8,4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55">
                <a:tc>
                  <a:txBody>
                    <a:bodyPr/>
                    <a:lstStyle/>
                    <a:p>
                      <a:pPr algn="l" rtl="0" fontAlgn="ctr"/>
                      <a:r>
                        <a:rPr lang="es-PY" sz="1100" b="1" i="0" u="none" strike="noStrike" dirty="0">
                          <a:solidFill>
                            <a:srgbClr val="006699"/>
                          </a:solidFill>
                          <a:effectLst/>
                          <a:latin typeface="Calibri"/>
                        </a:rPr>
                        <a:t>  290</a:t>
                      </a:r>
                      <a:r>
                        <a:rPr lang="es-PY" sz="1000" b="0" i="0" u="none" strike="noStrike" dirty="0">
                          <a:solidFill>
                            <a:srgbClr val="006699"/>
                          </a:solidFill>
                          <a:effectLst/>
                          <a:latin typeface="Calibri"/>
                        </a:rPr>
                        <a:t>- </a:t>
                      </a:r>
                      <a:r>
                        <a:rPr lang="es-PY" sz="1000" b="1" i="0" u="none" strike="noStrike" dirty="0">
                          <a:solidFill>
                            <a:srgbClr val="006699"/>
                          </a:solidFill>
                          <a:effectLst/>
                          <a:latin typeface="Calibri"/>
                        </a:rPr>
                        <a:t>OTROS RECURSOS DE CAPITAL</a:t>
                      </a:r>
                      <a:endParaRPr lang="es-PY"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631.459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177.675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0" i="0" u="none" strike="noStrike" dirty="0">
                          <a:solidFill>
                            <a:srgbClr val="000000"/>
                          </a:solidFill>
                          <a:effectLst/>
                          <a:latin typeface="Calibri"/>
                        </a:rPr>
                        <a:t>29,9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FF0000"/>
                          </a:solidFill>
                          <a:effectLst/>
                          <a:latin typeface="Arial"/>
                        </a:rPr>
                        <a:t>-72%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1200" b="1" i="0" u="none" strike="noStrike" dirty="0">
                          <a:solidFill>
                            <a:srgbClr val="006699"/>
                          </a:solidFill>
                          <a:effectLst/>
                          <a:latin typeface="Arial"/>
                        </a:rPr>
                        <a:t>3%</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Bonos Soberanos I</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211.445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18.979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-91%</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Bonos Soberanos II</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323.956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105.792</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17,8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-67%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2%</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136528">
                <a:tc>
                  <a:txBody>
                    <a:bodyPr/>
                    <a:lstStyle/>
                    <a:p>
                      <a:pPr algn="l" rtl="0" fontAlgn="ctr"/>
                      <a:r>
                        <a:rPr lang="es-ES" sz="900" b="0" i="0" u="none" strike="noStrike" dirty="0">
                          <a:solidFill>
                            <a:srgbClr val="000000"/>
                          </a:solidFill>
                          <a:effectLst/>
                          <a:latin typeface="Calibri"/>
                        </a:rPr>
                        <a:t>Acuerdo de Cooperación ANDE-ITAIPÚ</a:t>
                      </a:r>
                    </a:p>
                  </a:txBody>
                  <a:tcPr marL="514350"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96.058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52.904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8,9</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-45%</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solidFill>
                      <a:schemeClr val="bg1"/>
                    </a:solidFill>
                  </a:tcPr>
                </a:tc>
              </a:tr>
              <a:tr h="216717">
                <a:tc>
                  <a:txBody>
                    <a:bodyPr/>
                    <a:lstStyle/>
                    <a:p>
                      <a:pPr algn="l" rtl="0" fontAlgn="ctr"/>
                      <a:r>
                        <a:rPr lang="es-ES" sz="1200" b="1" i="0" u="none" strike="noStrike" dirty="0">
                          <a:solidFill>
                            <a:srgbClr val="006699"/>
                          </a:solidFill>
                          <a:effectLst/>
                          <a:latin typeface="Calibri"/>
                        </a:rPr>
                        <a:t>300 – RECURSOS DE FINANCIAMIENTO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3366CC"/>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1.146.287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710.444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336699"/>
                          </a:solidFill>
                          <a:effectLst/>
                          <a:latin typeface="Calibri"/>
                          <a:ea typeface="+mn-ea"/>
                          <a:cs typeface="+mn-cs"/>
                        </a:rPr>
                        <a:t>119,6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a:solidFill>
                            <a:srgbClr val="FF0000"/>
                          </a:solidFill>
                          <a:effectLst/>
                          <a:latin typeface="Calibri"/>
                          <a:ea typeface="+mn-ea"/>
                          <a:cs typeface="+mn-cs"/>
                        </a:rPr>
                        <a:t>-38%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c>
                  <a:txBody>
                    <a:bodyPr/>
                    <a:lstStyle/>
                    <a:p>
                      <a:pPr marL="0" algn="r" rtl="0" eaLnBrk="1" fontAlgn="ctr" latinLnBrk="0" hangingPunct="1"/>
                      <a:r>
                        <a:rPr kumimoji="0" lang="es-ES" sz="1400" b="1" i="0" u="none" strike="noStrike" kern="1200" dirty="0" smtClean="0">
                          <a:solidFill>
                            <a:srgbClr val="336699"/>
                          </a:solidFill>
                          <a:effectLst/>
                          <a:latin typeface="Calibri"/>
                          <a:ea typeface="+mn-ea"/>
                          <a:cs typeface="+mn-cs"/>
                        </a:rPr>
                        <a:t>10,7%</a:t>
                      </a:r>
                      <a:endParaRPr kumimoji="0" lang="es-ES" sz="1400" b="1" i="0" u="none" strike="noStrike" kern="1200" dirty="0">
                        <a:solidFill>
                          <a:srgbClr val="336699"/>
                        </a:solidFill>
                        <a:effectLst/>
                        <a:latin typeface="Calibri"/>
                        <a:ea typeface="+mn-ea"/>
                        <a:cs typeface="+mn-cs"/>
                      </a:endParaRP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6699"/>
                      </a:solidFill>
                      <a:prstDash val="dot"/>
                      <a:round/>
                      <a:headEnd type="none" w="med" len="med"/>
                      <a:tailEnd type="none" w="med" len="med"/>
                    </a:lnB>
                    <a:noFill/>
                  </a:tcPr>
                </a:tc>
              </a:tr>
              <a:tr h="213677">
                <a:tc>
                  <a:txBody>
                    <a:bodyPr/>
                    <a:lstStyle/>
                    <a:p>
                      <a:pPr algn="l" rtl="0" fontAlgn="ctr"/>
                      <a:r>
                        <a:rPr lang="es-ES" sz="1100" b="1" i="0" u="none" strike="noStrike" dirty="0">
                          <a:solidFill>
                            <a:srgbClr val="006699"/>
                          </a:solidFill>
                          <a:effectLst/>
                          <a:latin typeface="Calibri"/>
                        </a:rPr>
                        <a:t>  320</a:t>
                      </a:r>
                      <a:r>
                        <a:rPr lang="es-ES" sz="1000" b="1" i="0" u="none" strike="noStrike" dirty="0">
                          <a:solidFill>
                            <a:srgbClr val="006699"/>
                          </a:solidFill>
                          <a:effectLst/>
                          <a:latin typeface="Calibri"/>
                        </a:rPr>
                        <a:t> – ENDEUDAMIENTO EXTERNO</a:t>
                      </a:r>
                      <a:endParaRPr lang="es-ES" sz="1100" b="1" i="0" u="none" strike="noStrike" dirty="0">
                        <a:solidFill>
                          <a:srgbClr val="006699"/>
                        </a:solidFill>
                        <a:effectLst/>
                        <a:latin typeface="Calibri"/>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3366CC"/>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1.146.287</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710.444</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0" i="0" u="none" strike="noStrike" dirty="0">
                          <a:solidFill>
                            <a:srgbClr val="000000"/>
                          </a:solidFill>
                          <a:effectLst/>
                          <a:latin typeface="Calibri"/>
                        </a:rPr>
                        <a:t>119,6</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1" i="0" u="none" strike="noStrike" dirty="0">
                          <a:solidFill>
                            <a:srgbClr val="FF0000"/>
                          </a:solidFill>
                          <a:effectLst/>
                          <a:latin typeface="Arial"/>
                        </a:rPr>
                        <a:t>-38%</a:t>
                      </a:r>
                    </a:p>
                  </a:txBody>
                  <a:tcPr marL="9525" marR="9525" marT="9525" marB="0" anchor="ctr">
                    <a:lnL w="6350" cap="flat" cmpd="sng" algn="ctr">
                      <a:solidFill>
                        <a:srgbClr val="006699"/>
                      </a:solidFill>
                      <a:prstDash val="dot"/>
                      <a:round/>
                      <a:headEnd type="none" w="med" len="med"/>
                      <a:tailEnd type="none" w="med" len="med"/>
                    </a:lnL>
                    <a:lnR w="6350" cap="flat" cmpd="sng" algn="ctr">
                      <a:solidFill>
                        <a:srgbClr val="006699"/>
                      </a:solidFill>
                      <a:prstDash val="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c>
                  <a:txBody>
                    <a:bodyPr/>
                    <a:lstStyle/>
                    <a:p>
                      <a:pPr algn="r" rtl="0" fontAlgn="ctr"/>
                      <a:r>
                        <a:rPr lang="es-ES" sz="1200" b="1" i="0" u="none" strike="noStrike" dirty="0">
                          <a:solidFill>
                            <a:srgbClr val="006699"/>
                          </a:solidFill>
                          <a:effectLst/>
                          <a:latin typeface="Arial"/>
                        </a:rPr>
                        <a:t>11%</a:t>
                      </a:r>
                    </a:p>
                  </a:txBody>
                  <a:tcPr marL="9525" marR="9525" marT="9525" marB="0" anchor="ctr">
                    <a:lnL w="6350" cap="flat" cmpd="sng" algn="ctr">
                      <a:solidFill>
                        <a:srgbClr val="006699"/>
                      </a:solidFill>
                      <a:prstDash val="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dot"/>
                      <a:round/>
                      <a:headEnd type="none" w="med" len="med"/>
                      <a:tailEnd type="none" w="med" len="med"/>
                    </a:lnT>
                    <a:lnB w="6350" cap="flat" cmpd="sng" algn="ctr">
                      <a:solidFill>
                        <a:srgbClr val="0070C0"/>
                      </a:solidFill>
                      <a:prstDash val="dot"/>
                      <a:round/>
                      <a:headEnd type="none" w="med" len="med"/>
                      <a:tailEnd type="none" w="med" len="med"/>
                    </a:lnB>
                    <a:noFill/>
                  </a:tcPr>
                </a:tc>
              </a:tr>
              <a:tr h="136528">
                <a:tc>
                  <a:txBody>
                    <a:bodyPr/>
                    <a:lstStyle/>
                    <a:p>
                      <a:pPr algn="l" rtl="0" fontAlgn="ctr"/>
                      <a:r>
                        <a:rPr lang="es-ES" sz="800" b="0" i="0" u="none" strike="noStrike" dirty="0">
                          <a:solidFill>
                            <a:srgbClr val="000000"/>
                          </a:solidFill>
                          <a:effectLst/>
                          <a:latin typeface="Calibri"/>
                        </a:rPr>
                        <a:t>BID</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23.955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-100%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CAF/OFID</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352.322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483.706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81,4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37%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7%</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BID/BEI/CAF</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575.384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215.050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36,2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3%</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6350" cap="flat" cmpd="sng" algn="ctr">
                      <a:solidFill>
                        <a:srgbClr val="0070C0"/>
                      </a:solidFill>
                      <a:prstDash val="dot"/>
                      <a:round/>
                      <a:headEnd type="none" w="med" len="med"/>
                      <a:tailEnd type="none" w="med" len="med"/>
                    </a:lnB>
                    <a:solidFill>
                      <a:schemeClr val="bg1"/>
                    </a:solidFill>
                  </a:tcPr>
                </a:tc>
              </a:tr>
              <a:tr h="136528">
                <a:tc>
                  <a:txBody>
                    <a:bodyPr/>
                    <a:lstStyle/>
                    <a:p>
                      <a:pPr algn="l" rtl="0" fontAlgn="ctr"/>
                      <a:r>
                        <a:rPr lang="es-ES" sz="800" b="0" i="0" u="none" strike="noStrike" dirty="0">
                          <a:solidFill>
                            <a:srgbClr val="000000"/>
                          </a:solidFill>
                          <a:effectLst/>
                          <a:latin typeface="Calibri"/>
                        </a:rPr>
                        <a:t>BIRF</a:t>
                      </a:r>
                    </a:p>
                  </a:txBody>
                  <a:tcPr marL="514350"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194.626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11.688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Calibri"/>
                        </a:rPr>
                        <a:t>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FF0000"/>
                          </a:solidFill>
                          <a:effectLst/>
                          <a:latin typeface="Arial"/>
                        </a:rPr>
                        <a:t>-94%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c>
                  <a:txBody>
                    <a:bodyPr/>
                    <a:lstStyle/>
                    <a:p>
                      <a:pPr algn="r" rtl="0" fontAlgn="ctr"/>
                      <a:r>
                        <a:rPr lang="es-ES" sz="900" b="0" i="0" u="none" strike="noStrike" dirty="0">
                          <a:solidFill>
                            <a:srgbClr val="000000"/>
                          </a:solidFill>
                          <a:effectLst/>
                          <a:latin typeface="Arial"/>
                        </a:rPr>
                        <a:t>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70C0"/>
                      </a:solidFill>
                      <a:prstDash val="dot"/>
                      <a:round/>
                      <a:headEnd type="none" w="med" len="med"/>
                      <a:tailEnd type="none" w="med" len="med"/>
                    </a:lnT>
                    <a:lnB w="12700" cap="flat" cmpd="sng" algn="ctr">
                      <a:solidFill>
                        <a:srgbClr val="006699"/>
                      </a:solidFill>
                      <a:prstDash val="solid"/>
                      <a:round/>
                      <a:headEnd type="none" w="med" len="med"/>
                      <a:tailEnd type="none" w="med" len="med"/>
                    </a:lnB>
                    <a:solidFill>
                      <a:schemeClr val="bg1"/>
                    </a:solidFill>
                  </a:tcPr>
                </a:tc>
              </a:tr>
              <a:tr h="216717">
                <a:tc>
                  <a:txBody>
                    <a:bodyPr/>
                    <a:lstStyle/>
                    <a:p>
                      <a:pPr algn="l" rtl="0" fontAlgn="ctr"/>
                      <a:r>
                        <a:rPr lang="es-ES" sz="1100" b="1" i="0" u="none" strike="noStrike" dirty="0">
                          <a:solidFill>
                            <a:srgbClr val="FFFFFF"/>
                          </a:solidFill>
                          <a:effectLst/>
                          <a:latin typeface="Calibri"/>
                        </a:rPr>
                        <a:t>TOTAL</a:t>
                      </a:r>
                    </a:p>
                  </a:txBody>
                  <a:tcPr marL="9525" marR="9525" marT="9525" marB="0" anchor="ctr">
                    <a:lnL w="3175" cap="flat" cmpd="sng" algn="ctr">
                      <a:solidFill>
                        <a:srgbClr val="006699"/>
                      </a:solidFill>
                      <a:prstDash val="sys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7.095.560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smtClean="0">
                          <a:solidFill>
                            <a:srgbClr val="FFFFFF"/>
                          </a:solidFill>
                          <a:effectLst/>
                          <a:latin typeface="Arial"/>
                        </a:rPr>
                        <a:t>6.733.591</a:t>
                      </a:r>
                      <a:endParaRPr lang="es-ES" sz="1400" b="1" i="0" u="none" strike="noStrike" dirty="0">
                        <a:solidFill>
                          <a:srgbClr val="FFFFFF"/>
                        </a:solidFill>
                        <a:effectLst/>
                        <a:latin typeface="Arial"/>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smtClean="0">
                          <a:solidFill>
                            <a:srgbClr val="FFFFFF"/>
                          </a:solidFill>
                          <a:effectLst/>
                          <a:latin typeface="Arial"/>
                        </a:rPr>
                        <a:t>1.133</a:t>
                      </a:r>
                      <a:endParaRPr lang="es-ES" sz="1400" b="1" i="0" u="none" strike="noStrike" dirty="0">
                        <a:solidFill>
                          <a:srgbClr val="FFFFFF"/>
                        </a:solidFill>
                        <a:effectLst/>
                        <a:latin typeface="Arial"/>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ctr"/>
                      <a:r>
                        <a:rPr lang="es-ES" sz="1400" b="1" i="0" u="none" strike="noStrike" dirty="0" smtClean="0">
                          <a:solidFill>
                            <a:srgbClr val="FFFFFF"/>
                          </a:solidFill>
                          <a:effectLst/>
                          <a:latin typeface="Arial"/>
                        </a:rPr>
                        <a:t>-5%</a:t>
                      </a:r>
                      <a:endParaRPr lang="es-ES" sz="1400" b="1" i="0" u="none" strike="noStrike" dirty="0">
                        <a:solidFill>
                          <a:srgbClr val="FFFFFF"/>
                        </a:solidFill>
                        <a:effectLst/>
                        <a:latin typeface="Arial"/>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ctr"/>
                      <a:r>
                        <a:rPr lang="es-ES" sz="1400" b="1" i="0" u="none" strike="noStrike" dirty="0">
                          <a:solidFill>
                            <a:srgbClr val="FFFFFF"/>
                          </a:solidFill>
                          <a:effectLst/>
                          <a:latin typeface="Arial"/>
                        </a:rPr>
                        <a:t>100%</a:t>
                      </a:r>
                    </a:p>
                  </a:txBody>
                  <a:tcPr marL="9525" marR="9525" marT="9525" marB="0" anchor="ctr">
                    <a:lnL w="12700" cap="flat" cmpd="sng" algn="ctr">
                      <a:solidFill>
                        <a:srgbClr val="FFFFFF"/>
                      </a:solidFill>
                      <a:prstDash val="solid"/>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0" name="9 Rectángulo"/>
          <p:cNvSpPr/>
          <p:nvPr/>
        </p:nvSpPr>
        <p:spPr>
          <a:xfrm>
            <a:off x="684448" y="1196752"/>
            <a:ext cx="7272000" cy="216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683568" y="2708920"/>
            <a:ext cx="7272000" cy="216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xmlns="" val="429288870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extLst>
              <p:ext uri="{D42A27DB-BD31-4B8C-83A1-F6EECF244321}">
                <p14:modId xmlns:p14="http://schemas.microsoft.com/office/powerpoint/2010/main" xmlns="" val="2378216229"/>
              </p:ext>
            </p:extLst>
          </p:nvPr>
        </p:nvGraphicFramePr>
        <p:xfrm>
          <a:off x="539552" y="1532706"/>
          <a:ext cx="8280920"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10" name="1 Título"/>
          <p:cNvSpPr txBox="1">
            <a:spLocks/>
          </p:cNvSpPr>
          <p:nvPr/>
        </p:nvSpPr>
        <p:spPr>
          <a:xfrm>
            <a:off x="35496" y="476672"/>
            <a:ext cx="9108504" cy="627552"/>
          </a:xfrm>
          <a:prstGeom prst="rect">
            <a:avLst/>
          </a:prstGeom>
        </p:spPr>
        <p:txBody>
          <a:bodyPr vert="horz" lIns="45720" rIns="45720" bIns="45720" anchor="b">
            <a:noAutofit/>
          </a:bodyPr>
          <a:lstStyle>
            <a:defPPr>
              <a:defRPr lang="es-ES"/>
            </a:defPPr>
            <a:lvl1pPr lvl="0" algn="ctr">
              <a:spcBef>
                <a:spcPct val="0"/>
              </a:spcBef>
              <a:defRPr sz="3000" b="1">
                <a:ln w="635">
                  <a:noFill/>
                </a:ln>
                <a:solidFill>
                  <a:srgbClr val="008080"/>
                </a:solidFill>
                <a:effectLst>
                  <a:outerShdw blurRad="38100" dist="25400" dir="5400000" algn="tl" rotWithShape="0">
                    <a:srgbClr val="000000">
                      <a:alpha val="43000"/>
                    </a:srgbClr>
                  </a:outerShdw>
                </a:effectLst>
                <a:latin typeface="+mj-lt"/>
                <a:ea typeface="+mj-ea"/>
                <a:cs typeface="+mj-cs"/>
              </a:defRPr>
            </a:lvl1pPr>
          </a:lstStyle>
          <a:p>
            <a:r>
              <a:rPr lang="es-ES" dirty="0">
                <a:solidFill>
                  <a:srgbClr val="006699"/>
                </a:solidFill>
              </a:rPr>
              <a:t> </a:t>
            </a:r>
            <a:r>
              <a:rPr lang="es-ES" dirty="0" smtClean="0">
                <a:solidFill>
                  <a:srgbClr val="006699"/>
                </a:solidFill>
              </a:rPr>
              <a:t>  </a:t>
            </a:r>
            <a:r>
              <a:rPr lang="es-ES" dirty="0">
                <a:solidFill>
                  <a:schemeClr val="tx1"/>
                </a:solidFill>
              </a:rPr>
              <a:t>COMPOSICIÓN DE INGRESOS</a:t>
            </a:r>
          </a:p>
        </p:txBody>
      </p:sp>
      <p:sp>
        <p:nvSpPr>
          <p:cNvPr id="2" name="1 CuadroTexto"/>
          <p:cNvSpPr txBox="1"/>
          <p:nvPr/>
        </p:nvSpPr>
        <p:spPr>
          <a:xfrm>
            <a:off x="3707904" y="6446421"/>
            <a:ext cx="5436095" cy="307777"/>
          </a:xfrm>
          <a:prstGeom prst="rect">
            <a:avLst/>
          </a:prstGeom>
          <a:noFill/>
        </p:spPr>
        <p:txBody>
          <a:bodyPr wrap="square" rtlCol="0">
            <a:spAutoFit/>
          </a:bodyPr>
          <a:lstStyle/>
          <a:p>
            <a:r>
              <a:rPr lang="es-MX" sz="1400" b="1" dirty="0" smtClean="0"/>
              <a:t>(*) Incluye Bonos Soberanos por valor </a:t>
            </a:r>
            <a:r>
              <a:rPr lang="es-MX" sz="1400" b="1" dirty="0" smtClean="0">
                <a:latin typeface="Calibri"/>
              </a:rPr>
              <a:t>124.771 millones </a:t>
            </a:r>
            <a:r>
              <a:rPr lang="es-MX" sz="1400" b="1" dirty="0"/>
              <a:t>de </a:t>
            </a:r>
            <a:r>
              <a:rPr lang="es-MX" sz="1400" b="1" dirty="0">
                <a:latin typeface="Calibri"/>
              </a:rPr>
              <a:t>₲</a:t>
            </a:r>
            <a:r>
              <a:rPr lang="es-MX" sz="1400" b="1" dirty="0" smtClean="0">
                <a:latin typeface="Calibri"/>
              </a:rPr>
              <a:t> </a:t>
            </a:r>
            <a:endParaRPr lang="es-PY" sz="1400" b="1"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215" r="11942"/>
          <a:stretch/>
        </p:blipFill>
        <p:spPr bwMode="auto">
          <a:xfrm>
            <a:off x="341192" y="1988840"/>
            <a:ext cx="4249288" cy="34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169" r="13723"/>
          <a:stretch/>
        </p:blipFill>
        <p:spPr bwMode="auto">
          <a:xfrm>
            <a:off x="4589748" y="2097232"/>
            <a:ext cx="4144129" cy="34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CuadroTexto"/>
          <p:cNvSpPr txBox="1"/>
          <p:nvPr/>
        </p:nvSpPr>
        <p:spPr>
          <a:xfrm>
            <a:off x="5580112" y="1534816"/>
            <a:ext cx="2344606" cy="369332"/>
          </a:xfrm>
          <a:prstGeom prst="rect">
            <a:avLst/>
          </a:prstGeom>
          <a:noFill/>
        </p:spPr>
        <p:txBody>
          <a:bodyPr wrap="square" rtlCol="0">
            <a:spAutoFit/>
          </a:bodyPr>
          <a:lstStyle/>
          <a:p>
            <a:pPr algn="ctr"/>
            <a:r>
              <a:rPr lang="es-MX" b="1" dirty="0" smtClean="0">
                <a:solidFill>
                  <a:srgbClr val="00B0F0"/>
                </a:solidFill>
                <a:latin typeface="+mj-lt"/>
              </a:rPr>
              <a:t>CON ADENDA</a:t>
            </a:r>
            <a:endParaRPr lang="es-ES" b="1" dirty="0">
              <a:solidFill>
                <a:srgbClr val="00B0F0"/>
              </a:solidFill>
              <a:latin typeface="+mj-lt"/>
            </a:endParaRPr>
          </a:p>
        </p:txBody>
      </p:sp>
    </p:spTree>
    <p:extLst>
      <p:ext uri="{BB962C8B-B14F-4D97-AF65-F5344CB8AC3E}">
        <p14:creationId xmlns:p14="http://schemas.microsoft.com/office/powerpoint/2010/main" xmlns="" val="598040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512" y="-27385"/>
            <a:ext cx="9144000" cy="688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659904" y="1700808"/>
            <a:ext cx="7512496" cy="1362075"/>
          </a:xfrm>
        </p:spPr>
        <p:txBody>
          <a:bodyPr>
            <a:noAutofit/>
          </a:bodyPr>
          <a:lstStyle/>
          <a:p>
            <a:r>
              <a:rPr lang="es-ES" sz="4000" b="1" dirty="0">
                <a:ln w="635">
                  <a:noFill/>
                </a:ln>
                <a:solidFill>
                  <a:schemeClr val="tx1"/>
                </a:solidFill>
                <a:effectLst>
                  <a:outerShdw blurRad="38100" dist="25400" dir="5400000" algn="tl" rotWithShape="0">
                    <a:srgbClr val="000000">
                      <a:alpha val="43000"/>
                    </a:srgbClr>
                  </a:outerShdw>
                </a:effectLst>
              </a:rPr>
              <a:t>PROYECTO DE PRESUPUESTO </a:t>
            </a:r>
            <a:br>
              <a:rPr lang="es-ES" sz="4000" b="1" dirty="0">
                <a:ln w="635">
                  <a:noFill/>
                </a:ln>
                <a:solidFill>
                  <a:schemeClr val="tx1"/>
                </a:solidFill>
                <a:effectLst>
                  <a:outerShdw blurRad="38100" dist="25400" dir="5400000" algn="tl" rotWithShape="0">
                    <a:srgbClr val="000000">
                      <a:alpha val="43000"/>
                    </a:srgbClr>
                  </a:outerShdw>
                </a:effectLst>
              </a:rPr>
            </a:br>
            <a:r>
              <a:rPr lang="es-ES" sz="4000" b="1" dirty="0">
                <a:ln w="635">
                  <a:noFill/>
                </a:ln>
                <a:solidFill>
                  <a:schemeClr val="tx1"/>
                </a:solidFill>
                <a:effectLst>
                  <a:outerShdw blurRad="38100" dist="25400" dir="5400000" algn="tl" rotWithShape="0">
                    <a:srgbClr val="000000">
                      <a:alpha val="43000"/>
                    </a:srgbClr>
                  </a:outerShdw>
                </a:effectLst>
              </a:rPr>
              <a:t>DE GASTOS </a:t>
            </a:r>
          </a:p>
        </p:txBody>
      </p:sp>
      <p:sp>
        <p:nvSpPr>
          <p:cNvPr id="38" name="1 Título"/>
          <p:cNvSpPr txBox="1">
            <a:spLocks/>
          </p:cNvSpPr>
          <p:nvPr/>
        </p:nvSpPr>
        <p:spPr>
          <a:xfrm>
            <a:off x="611560" y="3068960"/>
            <a:ext cx="7512496" cy="858019"/>
          </a:xfrm>
          <a:prstGeom prst="rect">
            <a:avLst/>
          </a:prstGeom>
        </p:spPr>
        <p:txBody>
          <a:bodyPr vert="horz" anchor="ctr">
            <a:normAutofit/>
          </a:bodyPr>
          <a:lstStyle/>
          <a:p>
            <a:pP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grpSp>
        <p:nvGrpSpPr>
          <p:cNvPr id="15" name="14 Grupo"/>
          <p:cNvGrpSpPr/>
          <p:nvPr/>
        </p:nvGrpSpPr>
        <p:grpSpPr>
          <a:xfrm>
            <a:off x="511" y="3926979"/>
            <a:ext cx="9216000" cy="1116000"/>
            <a:chOff x="-189435" y="4149080"/>
            <a:chExt cx="9440066" cy="2664318"/>
          </a:xfrm>
        </p:grpSpPr>
        <p:grpSp>
          <p:nvGrpSpPr>
            <p:cNvPr id="16" name="15 Grupo"/>
            <p:cNvGrpSpPr/>
            <p:nvPr/>
          </p:nvGrpSpPr>
          <p:grpSpPr>
            <a:xfrm>
              <a:off x="-189435" y="4221086"/>
              <a:ext cx="9440066" cy="2592312"/>
              <a:chOff x="-189435" y="4232448"/>
              <a:chExt cx="9440066" cy="2183325"/>
            </a:xfrm>
          </p:grpSpPr>
          <p:grpSp>
            <p:nvGrpSpPr>
              <p:cNvPr id="18" name="17 Grupo"/>
              <p:cNvGrpSpPr/>
              <p:nvPr/>
            </p:nvGrpSpPr>
            <p:grpSpPr>
              <a:xfrm>
                <a:off x="-186071" y="4232448"/>
                <a:ext cx="9436702" cy="2153095"/>
                <a:chOff x="-186071" y="4232448"/>
                <a:chExt cx="9436702" cy="2153095"/>
              </a:xfrm>
            </p:grpSpPr>
            <p:grpSp>
              <p:nvGrpSpPr>
                <p:cNvPr id="20" name="19 Grupo"/>
                <p:cNvGrpSpPr/>
                <p:nvPr/>
              </p:nvGrpSpPr>
              <p:grpSpPr>
                <a:xfrm>
                  <a:off x="-186071" y="4232448"/>
                  <a:ext cx="9436702" cy="2153095"/>
                  <a:chOff x="-200287" y="-67792"/>
                  <a:chExt cx="9436702" cy="2153095"/>
                </a:xfrm>
              </p:grpSpPr>
              <p:sp>
                <p:nvSpPr>
                  <p:cNvPr id="22"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3"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4"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21"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19" name="18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17"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Tree>
    <p:extLst>
      <p:ext uri="{BB962C8B-B14F-4D97-AF65-F5344CB8AC3E}">
        <p14:creationId xmlns:p14="http://schemas.microsoft.com/office/powerpoint/2010/main" xmlns="" val="1601849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908720"/>
            <a:ext cx="9144000" cy="627552"/>
          </a:xfrm>
          <a:prstGeom prst="rect">
            <a:avLst/>
          </a:prstGeom>
        </p:spPr>
        <p:txBody>
          <a:bodyPr vert="horz" lIns="45720" rIns="45720" bIns="45720" anchor="b">
            <a:noAutofit/>
          </a:bodyPr>
          <a:lstStyle/>
          <a:p>
            <a:pPr lvl="0" indent="-273050" algn="ctr">
              <a:spcBef>
                <a:spcPct val="0"/>
              </a:spcBef>
              <a:defRPr/>
            </a:pPr>
            <a:r>
              <a:rPr lang="es-ES"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ES" sz="3000" b="1" dirty="0">
                <a:ln w="635">
                  <a:noFill/>
                </a:ln>
                <a:effectLst>
                  <a:outerShdw blurRad="38100" dist="25400" dir="5400000" algn="tl" rotWithShape="0">
                    <a:srgbClr val="000000">
                      <a:alpha val="43000"/>
                    </a:srgbClr>
                  </a:outerShdw>
                </a:effectLst>
                <a:latin typeface="+mj-lt"/>
                <a:ea typeface="+mj-ea"/>
                <a:cs typeface="+mj-cs"/>
              </a:rPr>
              <a:t>PRESUPUESTO VIGENTE  Vs.                              </a:t>
            </a:r>
            <a:r>
              <a:rPr lang="es-ES" sz="3000" b="1" dirty="0" smtClean="0">
                <a:ln w="635">
                  <a:noFill/>
                </a:ln>
                <a:effectLst>
                  <a:outerShdw blurRad="38100" dist="25400" dir="5400000" algn="tl" rotWithShape="0">
                    <a:srgbClr val="000000">
                      <a:alpha val="43000"/>
                    </a:srgbClr>
                  </a:outerShdw>
                </a:effectLst>
                <a:latin typeface="+mj-lt"/>
                <a:ea typeface="+mj-ea"/>
                <a:cs typeface="+mj-cs"/>
              </a:rPr>
              <a:t>         PROYECTO  </a:t>
            </a:r>
            <a:r>
              <a:rPr lang="es-ES" sz="3000" b="1" dirty="0">
                <a:ln w="635">
                  <a:noFill/>
                </a:ln>
                <a:effectLst>
                  <a:outerShdw blurRad="38100" dist="25400" dir="5400000" algn="tl" rotWithShape="0">
                    <a:srgbClr val="000000">
                      <a:alpha val="43000"/>
                    </a:srgbClr>
                  </a:outerShdw>
                </a:effectLst>
                <a:latin typeface="+mj-lt"/>
                <a:ea typeface="+mj-ea"/>
                <a:cs typeface="+mj-cs"/>
              </a:rPr>
              <a:t>DE PRESUPUESTO 2018</a:t>
            </a:r>
          </a:p>
        </p:txBody>
      </p:sp>
      <p:graphicFrame>
        <p:nvGraphicFramePr>
          <p:cNvPr id="3" name="2 Tabla"/>
          <p:cNvGraphicFramePr>
            <a:graphicFrameLocks noGrp="1"/>
          </p:cNvGraphicFramePr>
          <p:nvPr>
            <p:extLst>
              <p:ext uri="{D42A27DB-BD31-4B8C-83A1-F6EECF244321}">
                <p14:modId xmlns:p14="http://schemas.microsoft.com/office/powerpoint/2010/main" xmlns="" val="1143099352"/>
              </p:ext>
            </p:extLst>
          </p:nvPr>
        </p:nvGraphicFramePr>
        <p:xfrm>
          <a:off x="683567" y="1879985"/>
          <a:ext cx="7920881" cy="4193501"/>
        </p:xfrm>
        <a:graphic>
          <a:graphicData uri="http://schemas.openxmlformats.org/drawingml/2006/table">
            <a:tbl>
              <a:tblPr>
                <a:effectLst/>
                <a:tableStyleId>{5C22544A-7EE6-4342-B048-85BDC9FD1C3A}</a:tableStyleId>
              </a:tblPr>
              <a:tblGrid>
                <a:gridCol w="2887050"/>
                <a:gridCol w="1184431"/>
                <a:gridCol w="1258458"/>
                <a:gridCol w="1078773"/>
                <a:gridCol w="845927"/>
                <a:gridCol w="666242"/>
              </a:tblGrid>
              <a:tr h="613426">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200" b="1" u="none" strike="noStrike" kern="1200" dirty="0">
                          <a:solidFill>
                            <a:srgbClr val="006699"/>
                          </a:solidFill>
                          <a:effectLst/>
                          <a:latin typeface="+mj-lt"/>
                          <a:ea typeface="+mn-ea"/>
                          <a:cs typeface="+mn-cs"/>
                        </a:rPr>
                        <a:t>PRESUPUESTO </a:t>
                      </a:r>
                      <a:endParaRPr kumimoji="0" lang="es-PY" sz="1200" b="1" u="none" strike="noStrike" kern="1200" dirty="0" smtClean="0">
                        <a:solidFill>
                          <a:srgbClr val="006699"/>
                        </a:solidFill>
                        <a:effectLst/>
                        <a:latin typeface="+mj-lt"/>
                        <a:ea typeface="+mn-ea"/>
                        <a:cs typeface="+mn-cs"/>
                      </a:endParaRP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200" b="1" u="none" strike="noStrike" kern="1200" dirty="0" smtClean="0">
                          <a:solidFill>
                            <a:srgbClr val="006699"/>
                          </a:solidFill>
                          <a:effectLst/>
                          <a:latin typeface="+mj-lt"/>
                          <a:ea typeface="+mn-ea"/>
                          <a:cs typeface="+mn-cs"/>
                        </a:rPr>
                        <a:t>AÑO </a:t>
                      </a:r>
                      <a:r>
                        <a:rPr kumimoji="0" lang="es-PY" sz="1200" b="1" u="none" strike="noStrike" kern="1200" dirty="0">
                          <a:solidFill>
                            <a:srgbClr val="006699"/>
                          </a:solidFill>
                          <a:effectLst/>
                          <a:latin typeface="+mj-lt"/>
                          <a:ea typeface="+mn-ea"/>
                          <a:cs typeface="+mn-cs"/>
                        </a:rPr>
                        <a:t>2018 </a:t>
                      </a:r>
                      <a:r>
                        <a:rPr kumimoji="0" lang="es-PY" sz="12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Millones USD</a:t>
                      </a:r>
                      <a:endParaRPr kumimoji="0" lang="es-PY" sz="12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45896">
                <a:tc>
                  <a:txBody>
                    <a:bodyPr/>
                    <a:lstStyle/>
                    <a:p>
                      <a:pPr algn="l" fontAlgn="b"/>
                      <a:r>
                        <a:rPr lang="es-PY" sz="1600" b="1" u="none" strike="noStrike" dirty="0">
                          <a:solidFill>
                            <a:srgbClr val="006699"/>
                          </a:solidFill>
                          <a:effectLst/>
                          <a:latin typeface="+mj-lt"/>
                        </a:rPr>
                        <a:t>100</a:t>
                      </a:r>
                      <a:r>
                        <a:rPr lang="es-PY" sz="1600" u="none" strike="noStrike" dirty="0">
                          <a:solidFill>
                            <a:srgbClr val="006699"/>
                          </a:solidFill>
                          <a:effectLst/>
                          <a:latin typeface="+mj-lt"/>
                        </a:rPr>
                        <a:t> </a:t>
                      </a:r>
                      <a:r>
                        <a:rPr lang="es-PY" sz="1200" u="none" strike="noStrike" dirty="0">
                          <a:solidFill>
                            <a:srgbClr val="006699"/>
                          </a:solidFill>
                          <a:effectLst/>
                          <a:latin typeface="+mj-lt"/>
                        </a:rPr>
                        <a:t>- </a:t>
                      </a:r>
                      <a:r>
                        <a:rPr kumimoji="0" lang="es-PY" sz="1200" b="1" u="none" strike="noStrike" kern="1200" dirty="0" smtClean="0">
                          <a:solidFill>
                            <a:srgbClr val="006699"/>
                          </a:solidFill>
                          <a:effectLst/>
                          <a:latin typeface="+mj-lt"/>
                          <a:ea typeface="+mn-ea"/>
                          <a:cs typeface="+mn-cs"/>
                        </a:rPr>
                        <a:t>SERVICIOS PERSONALES</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794.780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794.780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133,8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6699"/>
                          </a:solidFill>
                          <a:effectLst/>
                          <a:latin typeface="+mj-lt"/>
                        </a:rPr>
                        <a:t>200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SERVICIOS NO PERSONALES</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292.451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305.928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2805">
                <a:tc>
                  <a:txBody>
                    <a:bodyPr/>
                    <a:lstStyle/>
                    <a:p>
                      <a:pPr marL="0" algn="l" rtl="0" eaLnBrk="1" fontAlgn="b" latinLnBrk="0" hangingPunct="1"/>
                      <a:r>
                        <a:rPr lang="es-PY" sz="1600" b="1" u="none" strike="noStrike" dirty="0">
                          <a:solidFill>
                            <a:srgbClr val="006699"/>
                          </a:solidFill>
                          <a:effectLst/>
                          <a:latin typeface="+mj-lt"/>
                        </a:rPr>
                        <a:t>300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BIENES DE CONSUMO E INSUMO</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53.727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43.642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6699"/>
                          </a:solidFill>
                          <a:effectLst/>
                          <a:latin typeface="+mj-lt"/>
                        </a:rPr>
                        <a:t>400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BIENES DE CAMBIO</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2.524.766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2.954.024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497,1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45%</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6699"/>
                          </a:solidFill>
                          <a:effectLst/>
                          <a:latin typeface="+mj-lt"/>
                        </a:rPr>
                        <a:t>500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INVERSIÓN FÍSICA</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2.430.349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1.598.980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269,1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600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INVERSIÓN FINANCIERA</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50.000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smtClean="0">
                          <a:solidFill>
                            <a:srgbClr val="006699"/>
                          </a:solidFill>
                          <a:effectLst/>
                          <a:latin typeface="Calibri"/>
                        </a:rPr>
                        <a:t> --</a:t>
                      </a:r>
                      <a:endParaRPr lang="es-ES" sz="14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700 </a:t>
                      </a:r>
                      <a:r>
                        <a:rPr lang="es-PY" sz="1200" u="none" strike="noStrike" dirty="0">
                          <a:solidFill>
                            <a:srgbClr val="006699"/>
                          </a:solidFill>
                          <a:effectLst/>
                          <a:latin typeface="+mj-lt"/>
                        </a:rPr>
                        <a:t>- </a:t>
                      </a:r>
                      <a:r>
                        <a:rPr lang="es-PY" sz="1200" b="1" u="none" strike="noStrike" dirty="0" smtClean="0">
                          <a:solidFill>
                            <a:srgbClr val="006699"/>
                          </a:solidFill>
                          <a:effectLst/>
                          <a:latin typeface="+mj-lt"/>
                        </a:rPr>
                        <a:t>SERVICIO DE LA DEUDA PÚBLICA</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339.576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387.541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800</a:t>
                      </a:r>
                      <a:r>
                        <a:rPr lang="es-PY" sz="1200" u="none" strike="noStrike" dirty="0">
                          <a:solidFill>
                            <a:srgbClr val="006699"/>
                          </a:solidFill>
                          <a:effectLst/>
                          <a:latin typeface="+mj-lt"/>
                        </a:rPr>
                        <a:t> - </a:t>
                      </a:r>
                      <a:r>
                        <a:rPr lang="es-PY" sz="1200" b="1" u="none" strike="noStrike" dirty="0" smtClean="0">
                          <a:solidFill>
                            <a:srgbClr val="006699"/>
                          </a:solidFill>
                          <a:effectLst/>
                          <a:latin typeface="+mj-lt"/>
                        </a:rPr>
                        <a:t>TRANSFERENCIAS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227.333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78.839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900</a:t>
                      </a:r>
                      <a:r>
                        <a:rPr lang="es-PY" sz="1200" u="none" strike="noStrike" dirty="0">
                          <a:solidFill>
                            <a:srgbClr val="006699"/>
                          </a:solidFill>
                          <a:effectLst/>
                          <a:latin typeface="+mj-lt"/>
                        </a:rPr>
                        <a:t> - </a:t>
                      </a:r>
                      <a:r>
                        <a:rPr lang="es-PY" sz="1200" b="1" u="none" strike="noStrike" dirty="0" smtClean="0">
                          <a:solidFill>
                            <a:srgbClr val="006699"/>
                          </a:solidFill>
                          <a:effectLst/>
                          <a:latin typeface="+mj-lt"/>
                        </a:rPr>
                        <a:t>OTROS GASTOS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432.580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417.645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r>
              <a:tr h="345896">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7.095.562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6.631.481</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1.116,0</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-7%</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611559" y="1628800"/>
            <a:ext cx="2404352" cy="276999"/>
          </a:xfrm>
          <a:prstGeom prst="rect">
            <a:avLst/>
          </a:prstGeom>
          <a:noFill/>
        </p:spPr>
        <p:txBody>
          <a:bodyPr wrap="square" rtlCol="0">
            <a:spAutoFit/>
          </a:bodyPr>
          <a:lstStyle>
            <a:defPPr>
              <a:defRPr lang="es-ES"/>
            </a:defPPr>
            <a:lvl1pPr>
              <a:defRPr sz="1200" b="1">
                <a:latin typeface="+mj-lt"/>
              </a:defRPr>
            </a:lvl1pPr>
          </a:lstStyle>
          <a:p>
            <a:r>
              <a:rPr lang="es-MX" dirty="0"/>
              <a:t>EN MILLONES DE GUARANIES</a:t>
            </a:r>
            <a:endParaRPr lang="es-PY" dirty="0"/>
          </a:p>
        </p:txBody>
      </p:sp>
      <p:sp>
        <p:nvSpPr>
          <p:cNvPr id="5" name="4 CuadroTexto"/>
          <p:cNvSpPr txBox="1"/>
          <p:nvPr/>
        </p:nvSpPr>
        <p:spPr>
          <a:xfrm>
            <a:off x="611559" y="6084584"/>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Tree>
    <p:extLst>
      <p:ext uri="{BB962C8B-B14F-4D97-AF65-F5344CB8AC3E}">
        <p14:creationId xmlns:p14="http://schemas.microsoft.com/office/powerpoint/2010/main" xmlns="" val="249164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908720"/>
            <a:ext cx="9144000" cy="627552"/>
          </a:xfrm>
          <a:prstGeom prst="rect">
            <a:avLst/>
          </a:prstGeom>
        </p:spPr>
        <p:txBody>
          <a:bodyPr vert="horz" lIns="45720" rIns="45720" bIns="45720" anchor="b">
            <a:noAutofit/>
          </a:bodyPr>
          <a:lstStyle/>
          <a:p>
            <a:pPr lvl="0" indent="-273050" algn="ctr">
              <a:spcBef>
                <a:spcPct val="0"/>
              </a:spcBef>
              <a:defRPr/>
            </a:pPr>
            <a:r>
              <a:rPr lang="es-ES"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ES" sz="3000" b="1" dirty="0">
                <a:ln w="635">
                  <a:noFill/>
                </a:ln>
                <a:effectLst>
                  <a:outerShdw blurRad="38100" dist="25400" dir="5400000" algn="tl" rotWithShape="0">
                    <a:srgbClr val="000000">
                      <a:alpha val="43000"/>
                    </a:srgbClr>
                  </a:outerShdw>
                </a:effectLst>
                <a:latin typeface="+mj-lt"/>
                <a:ea typeface="+mj-ea"/>
                <a:cs typeface="+mj-cs"/>
              </a:rPr>
              <a:t>PRESUPUESTO VIGENTE  Vs.                              </a:t>
            </a:r>
            <a:r>
              <a:rPr lang="es-ES" sz="3000" b="1" dirty="0" smtClean="0">
                <a:ln w="635">
                  <a:noFill/>
                </a:ln>
                <a:effectLst>
                  <a:outerShdw blurRad="38100" dist="25400" dir="5400000" algn="tl" rotWithShape="0">
                    <a:srgbClr val="000000">
                      <a:alpha val="43000"/>
                    </a:srgbClr>
                  </a:outerShdw>
                </a:effectLst>
                <a:latin typeface="+mj-lt"/>
                <a:ea typeface="+mj-ea"/>
                <a:cs typeface="+mj-cs"/>
              </a:rPr>
              <a:t>         PROYECTO  </a:t>
            </a:r>
            <a:r>
              <a:rPr lang="es-ES" sz="3000" b="1" dirty="0">
                <a:ln w="635">
                  <a:noFill/>
                </a:ln>
                <a:effectLst>
                  <a:outerShdw blurRad="38100" dist="25400" dir="5400000" algn="tl" rotWithShape="0">
                    <a:srgbClr val="000000">
                      <a:alpha val="43000"/>
                    </a:srgbClr>
                  </a:outerShdw>
                </a:effectLst>
                <a:latin typeface="+mj-lt"/>
                <a:ea typeface="+mj-ea"/>
                <a:cs typeface="+mj-cs"/>
              </a:rPr>
              <a:t>DE PRESUPUESTO </a:t>
            </a:r>
            <a:r>
              <a:rPr lang="es-ES" sz="3000" b="1" dirty="0" smtClean="0">
                <a:ln w="635">
                  <a:noFill/>
                </a:ln>
                <a:effectLst>
                  <a:outerShdw blurRad="38100" dist="25400" dir="5400000" algn="tl" rotWithShape="0">
                    <a:srgbClr val="000000">
                      <a:alpha val="43000"/>
                    </a:srgbClr>
                  </a:outerShdw>
                </a:effectLst>
                <a:latin typeface="+mj-lt"/>
                <a:ea typeface="+mj-ea"/>
                <a:cs typeface="+mj-cs"/>
              </a:rPr>
              <a:t>2018 – </a:t>
            </a:r>
            <a:r>
              <a:rPr lang="es-ES" sz="3000" b="1" dirty="0" smtClean="0">
                <a:ln w="635">
                  <a:noFill/>
                </a:ln>
                <a:solidFill>
                  <a:srgbClr val="00B0F0"/>
                </a:solidFill>
                <a:effectLst>
                  <a:outerShdw blurRad="38100" dist="25400" dir="5400000" algn="tl" rotWithShape="0">
                    <a:srgbClr val="000000">
                      <a:alpha val="43000"/>
                    </a:srgbClr>
                  </a:outerShdw>
                </a:effectLst>
                <a:latin typeface="+mj-lt"/>
                <a:ea typeface="+mj-ea"/>
                <a:cs typeface="+mj-cs"/>
              </a:rPr>
              <a:t>CON ADENDA</a:t>
            </a:r>
            <a:endParaRPr lang="es-ES" sz="3000" b="1" dirty="0">
              <a:ln w="635">
                <a:noFill/>
              </a:ln>
              <a:solidFill>
                <a:srgbClr val="00B0F0"/>
              </a:solidFill>
              <a:effectLst>
                <a:outerShdw blurRad="38100" dist="25400" dir="5400000" algn="tl" rotWithShape="0">
                  <a:srgbClr val="000000">
                    <a:alpha val="43000"/>
                  </a:srgbClr>
                </a:outerShdw>
              </a:effectLst>
              <a:latin typeface="+mj-lt"/>
              <a:ea typeface="+mj-ea"/>
              <a:cs typeface="+mj-cs"/>
            </a:endParaRPr>
          </a:p>
        </p:txBody>
      </p:sp>
      <p:graphicFrame>
        <p:nvGraphicFramePr>
          <p:cNvPr id="3" name="2 Tabla"/>
          <p:cNvGraphicFramePr>
            <a:graphicFrameLocks noGrp="1"/>
          </p:cNvGraphicFramePr>
          <p:nvPr>
            <p:extLst>
              <p:ext uri="{D42A27DB-BD31-4B8C-83A1-F6EECF244321}">
                <p14:modId xmlns:p14="http://schemas.microsoft.com/office/powerpoint/2010/main" xmlns="" val="1276504218"/>
              </p:ext>
            </p:extLst>
          </p:nvPr>
        </p:nvGraphicFramePr>
        <p:xfrm>
          <a:off x="683567" y="1879985"/>
          <a:ext cx="7920881" cy="4376381"/>
        </p:xfrm>
        <a:graphic>
          <a:graphicData uri="http://schemas.openxmlformats.org/drawingml/2006/table">
            <a:tbl>
              <a:tblPr>
                <a:effectLst/>
                <a:tableStyleId>{5C22544A-7EE6-4342-B048-85BDC9FD1C3A}</a:tableStyleId>
              </a:tblPr>
              <a:tblGrid>
                <a:gridCol w="2887050"/>
                <a:gridCol w="1184431"/>
                <a:gridCol w="1258458"/>
                <a:gridCol w="1078773"/>
                <a:gridCol w="845927"/>
                <a:gridCol w="666242"/>
              </a:tblGrid>
              <a:tr h="613426">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200" b="1" u="none" strike="noStrike" kern="1200" dirty="0">
                          <a:solidFill>
                            <a:srgbClr val="006699"/>
                          </a:solidFill>
                          <a:effectLst/>
                          <a:latin typeface="+mj-lt"/>
                          <a:ea typeface="+mn-ea"/>
                          <a:cs typeface="+mn-cs"/>
                        </a:rPr>
                        <a:t>PRESUPUESTO </a:t>
                      </a:r>
                      <a:endParaRPr kumimoji="0" lang="es-PY" sz="1200" b="1" u="none" strike="noStrike" kern="1200" dirty="0" smtClean="0">
                        <a:solidFill>
                          <a:srgbClr val="006699"/>
                        </a:solidFill>
                        <a:effectLst/>
                        <a:latin typeface="+mj-lt"/>
                        <a:ea typeface="+mn-ea"/>
                        <a:cs typeface="+mn-cs"/>
                      </a:endParaRP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PROYECTO DEL EJECUTIVO </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C00000"/>
                          </a:solidFill>
                          <a:effectLst/>
                          <a:latin typeface="+mj-lt"/>
                          <a:ea typeface="+mn-ea"/>
                          <a:cs typeface="+mn-cs"/>
                        </a:rPr>
                        <a:t>CON ADENDA</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200" b="1" u="none" strike="noStrike" kern="1200" dirty="0" smtClean="0">
                          <a:solidFill>
                            <a:srgbClr val="006699"/>
                          </a:solidFill>
                          <a:effectLst/>
                          <a:latin typeface="+mj-lt"/>
                          <a:ea typeface="+mn-ea"/>
                          <a:cs typeface="+mn-cs"/>
                        </a:rPr>
                        <a:t>Millones ₲</a:t>
                      </a:r>
                      <a:endParaRPr kumimoji="0" lang="es-PY" sz="12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200" b="1" u="none" strike="noStrike" kern="1200" dirty="0" smtClean="0">
                          <a:solidFill>
                            <a:srgbClr val="006699"/>
                          </a:solidFill>
                          <a:effectLst/>
                          <a:latin typeface="+mj-lt"/>
                          <a:ea typeface="+mn-ea"/>
                          <a:cs typeface="+mn-cs"/>
                        </a:rPr>
                        <a:t>AÑO </a:t>
                      </a:r>
                      <a:r>
                        <a:rPr kumimoji="0" lang="es-PY" sz="1200" b="1" u="none" strike="noStrike" kern="1200" dirty="0">
                          <a:solidFill>
                            <a:srgbClr val="006699"/>
                          </a:solidFill>
                          <a:effectLst/>
                          <a:latin typeface="+mj-lt"/>
                          <a:ea typeface="+mn-ea"/>
                          <a:cs typeface="+mn-cs"/>
                        </a:rPr>
                        <a:t>2018 </a:t>
                      </a:r>
                      <a:r>
                        <a:rPr kumimoji="0" lang="es-PY" sz="12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200" b="1" u="none" strike="noStrike" kern="1200" dirty="0" smtClean="0">
                          <a:solidFill>
                            <a:srgbClr val="006699"/>
                          </a:solidFill>
                          <a:effectLst/>
                          <a:latin typeface="+mj-lt"/>
                          <a:ea typeface="+mn-ea"/>
                          <a:cs typeface="+mn-cs"/>
                        </a:rPr>
                        <a:t>Millones USD</a:t>
                      </a:r>
                      <a:endParaRPr kumimoji="0" lang="es-PY" sz="12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45896">
                <a:tc>
                  <a:txBody>
                    <a:bodyPr/>
                    <a:lstStyle/>
                    <a:p>
                      <a:pPr algn="l" fontAlgn="b"/>
                      <a:r>
                        <a:rPr lang="es-PY" sz="1600" b="1" u="none" strike="noStrike" dirty="0">
                          <a:solidFill>
                            <a:srgbClr val="00B0F0"/>
                          </a:solidFill>
                          <a:effectLst/>
                          <a:latin typeface="+mj-lt"/>
                        </a:rPr>
                        <a:t>100</a:t>
                      </a:r>
                      <a:r>
                        <a:rPr lang="es-PY" sz="1600" u="none" strike="noStrike" dirty="0">
                          <a:solidFill>
                            <a:srgbClr val="00B0F0"/>
                          </a:solidFill>
                          <a:effectLst/>
                          <a:latin typeface="+mj-lt"/>
                        </a:rPr>
                        <a:t> </a:t>
                      </a:r>
                      <a:r>
                        <a:rPr lang="es-PY" sz="1200" u="none" strike="noStrike" dirty="0">
                          <a:solidFill>
                            <a:srgbClr val="00B0F0"/>
                          </a:solidFill>
                          <a:effectLst/>
                          <a:latin typeface="+mj-lt"/>
                        </a:rPr>
                        <a:t>- </a:t>
                      </a:r>
                      <a:r>
                        <a:rPr kumimoji="0" lang="es-PY" sz="1200" b="1" u="none" strike="noStrike" kern="1200" dirty="0" smtClean="0">
                          <a:solidFill>
                            <a:srgbClr val="00B0F0"/>
                          </a:solidFill>
                          <a:effectLst/>
                          <a:latin typeface="+mj-lt"/>
                          <a:ea typeface="+mn-ea"/>
                          <a:cs typeface="+mn-cs"/>
                        </a:rPr>
                        <a:t>SERVICIOS PERSONALES</a:t>
                      </a:r>
                      <a:endParaRPr kumimoji="0" lang="es-PY" sz="1200" b="1" u="none" strike="noStrike" kern="1200" dirty="0">
                        <a:solidFill>
                          <a:srgbClr val="00B0F0"/>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794.780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911.848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153,5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13,5%</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B0F0"/>
                          </a:solidFill>
                          <a:effectLst/>
                          <a:latin typeface="+mj-lt"/>
                        </a:rPr>
                        <a:t>200</a:t>
                      </a:r>
                      <a:r>
                        <a:rPr lang="es-PY" sz="1200" u="none" strike="noStrike" dirty="0">
                          <a:solidFill>
                            <a:srgbClr val="00B0F0"/>
                          </a:solidFill>
                          <a:effectLst/>
                          <a:latin typeface="+mj-lt"/>
                        </a:rPr>
                        <a:t> - </a:t>
                      </a:r>
                      <a:r>
                        <a:rPr kumimoji="0" lang="es-PY" sz="1200" b="1" u="none" strike="noStrike" kern="1200" dirty="0" smtClean="0">
                          <a:solidFill>
                            <a:srgbClr val="00B0F0"/>
                          </a:solidFill>
                          <a:effectLst/>
                          <a:latin typeface="+mj-lt"/>
                          <a:ea typeface="+mn-ea"/>
                          <a:cs typeface="+mn-cs"/>
                        </a:rPr>
                        <a:t>SERVICIOS NO PERSONALES</a:t>
                      </a:r>
                      <a:endParaRPr kumimoji="0" lang="es-PY" sz="1200" b="1" u="none" strike="noStrike" kern="1200" dirty="0">
                        <a:solidFill>
                          <a:srgbClr val="00B0F0"/>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292.451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327.127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55,1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4,9%</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2805">
                <a:tc>
                  <a:txBody>
                    <a:bodyPr/>
                    <a:lstStyle/>
                    <a:p>
                      <a:pPr marL="0" algn="l" rtl="0" eaLnBrk="1" fontAlgn="b" latinLnBrk="0" hangingPunct="1"/>
                      <a:r>
                        <a:rPr lang="es-PY" sz="1600" b="1" u="none" strike="noStrike" dirty="0">
                          <a:solidFill>
                            <a:srgbClr val="006699"/>
                          </a:solidFill>
                          <a:effectLst/>
                          <a:latin typeface="+mj-lt"/>
                        </a:rPr>
                        <a:t>300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BIENES DE CONSUMO E INSUMO</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53.727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43.642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0,6%</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6699"/>
                          </a:solidFill>
                          <a:effectLst/>
                          <a:latin typeface="+mj-lt"/>
                        </a:rPr>
                        <a:t>400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BIENES DE CAMBIO</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2.524.766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2.954.025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497,1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43,9%</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marL="0" algn="l" rtl="0" eaLnBrk="1" fontAlgn="b" latinLnBrk="0" hangingPunct="1"/>
                      <a:r>
                        <a:rPr lang="es-PY" sz="1600" b="1" u="none" strike="noStrike" dirty="0">
                          <a:solidFill>
                            <a:srgbClr val="00B0F0"/>
                          </a:solidFill>
                          <a:effectLst/>
                          <a:latin typeface="+mj-lt"/>
                        </a:rPr>
                        <a:t>500</a:t>
                      </a:r>
                      <a:r>
                        <a:rPr lang="es-PY" sz="1200" u="none" strike="noStrike" dirty="0">
                          <a:solidFill>
                            <a:srgbClr val="00B0F0"/>
                          </a:solidFill>
                          <a:effectLst/>
                          <a:latin typeface="+mj-lt"/>
                        </a:rPr>
                        <a:t> - </a:t>
                      </a:r>
                      <a:r>
                        <a:rPr kumimoji="0" lang="es-PY" sz="1200" b="1" u="none" strike="noStrike" kern="1200" dirty="0" smtClean="0">
                          <a:solidFill>
                            <a:srgbClr val="00B0F0"/>
                          </a:solidFill>
                          <a:effectLst/>
                          <a:latin typeface="+mj-lt"/>
                          <a:ea typeface="+mn-ea"/>
                          <a:cs typeface="+mn-cs"/>
                        </a:rPr>
                        <a:t>INVERSIÓN FÍSICA</a:t>
                      </a:r>
                      <a:endParaRPr kumimoji="0" lang="es-PY" sz="1200" b="1" u="none" strike="noStrike" kern="1200" dirty="0">
                        <a:solidFill>
                          <a:srgbClr val="00B0F0"/>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2.430.349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1.562.923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263,0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23,2%</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600</a:t>
                      </a:r>
                      <a:r>
                        <a:rPr lang="es-PY" sz="1200" u="none" strike="noStrike" dirty="0">
                          <a:solidFill>
                            <a:srgbClr val="006699"/>
                          </a:solidFill>
                          <a:effectLst/>
                          <a:latin typeface="+mj-lt"/>
                        </a:rPr>
                        <a:t> - </a:t>
                      </a:r>
                      <a:r>
                        <a:rPr kumimoji="0" lang="es-PY" sz="1200" b="1" u="none" strike="noStrike" kern="1200" dirty="0" smtClean="0">
                          <a:solidFill>
                            <a:srgbClr val="006699"/>
                          </a:solidFill>
                          <a:effectLst/>
                          <a:latin typeface="+mj-lt"/>
                          <a:ea typeface="+mn-ea"/>
                          <a:cs typeface="+mn-cs"/>
                        </a:rPr>
                        <a:t>INVERSIÓN FINANCIERA</a:t>
                      </a:r>
                      <a:endParaRPr kumimoji="0" lang="es-PY" sz="1200" b="1" u="none" strike="noStrike" kern="1200" dirty="0">
                        <a:solidFill>
                          <a:srgbClr val="006699"/>
                        </a:solidFill>
                        <a:effectLst/>
                        <a:latin typeface="+mj-lt"/>
                        <a:ea typeface="+mn-ea"/>
                        <a:cs typeface="+mn-cs"/>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50.000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smtClean="0">
                          <a:solidFill>
                            <a:srgbClr val="006699"/>
                          </a:solidFill>
                          <a:effectLst/>
                          <a:latin typeface="Calibri"/>
                        </a:rPr>
                        <a:t> --</a:t>
                      </a:r>
                      <a:endParaRPr lang="es-ES" sz="14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0,7%</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700 </a:t>
                      </a:r>
                      <a:r>
                        <a:rPr lang="es-PY" sz="1200" u="none" strike="noStrike" dirty="0">
                          <a:solidFill>
                            <a:srgbClr val="006699"/>
                          </a:solidFill>
                          <a:effectLst/>
                          <a:latin typeface="+mj-lt"/>
                        </a:rPr>
                        <a:t>- </a:t>
                      </a:r>
                      <a:r>
                        <a:rPr lang="es-PY" sz="1200" b="1" u="none" strike="noStrike" dirty="0" smtClean="0">
                          <a:solidFill>
                            <a:srgbClr val="006699"/>
                          </a:solidFill>
                          <a:effectLst/>
                          <a:latin typeface="+mj-lt"/>
                        </a:rPr>
                        <a:t>SERVICIO DE LA DEUDA PÚBLICA</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339.576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387.541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5,8%</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800</a:t>
                      </a:r>
                      <a:r>
                        <a:rPr lang="es-PY" sz="1200" u="none" strike="noStrike" dirty="0">
                          <a:solidFill>
                            <a:srgbClr val="006699"/>
                          </a:solidFill>
                          <a:effectLst/>
                          <a:latin typeface="+mj-lt"/>
                        </a:rPr>
                        <a:t> - </a:t>
                      </a:r>
                      <a:r>
                        <a:rPr lang="es-PY" sz="1200" b="1" u="none" strike="noStrike" dirty="0" smtClean="0">
                          <a:solidFill>
                            <a:srgbClr val="006699"/>
                          </a:solidFill>
                          <a:effectLst/>
                          <a:latin typeface="+mj-lt"/>
                        </a:rPr>
                        <a:t>TRANSFERENCIAS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227.333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78.839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PY" sz="1600" b="1" u="none" strike="noStrike" dirty="0">
                          <a:solidFill>
                            <a:srgbClr val="006699"/>
                          </a:solidFill>
                          <a:effectLst/>
                          <a:latin typeface="+mj-lt"/>
                        </a:rPr>
                        <a:t>900</a:t>
                      </a:r>
                      <a:r>
                        <a:rPr lang="es-PY" sz="1200" u="none" strike="noStrike" dirty="0">
                          <a:solidFill>
                            <a:srgbClr val="006699"/>
                          </a:solidFill>
                          <a:effectLst/>
                          <a:latin typeface="+mj-lt"/>
                        </a:rPr>
                        <a:t> - </a:t>
                      </a:r>
                      <a:r>
                        <a:rPr lang="es-PY" sz="1200" b="1" u="none" strike="noStrike" dirty="0" smtClean="0">
                          <a:solidFill>
                            <a:srgbClr val="006699"/>
                          </a:solidFill>
                          <a:effectLst/>
                          <a:latin typeface="+mj-lt"/>
                        </a:rPr>
                        <a:t>OTROS GASTOS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432.580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417.645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6,2%</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r>
              <a:tr h="345896">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7.095.562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6.733.591</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1.133,2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611559" y="1628800"/>
            <a:ext cx="2404352" cy="276999"/>
          </a:xfrm>
          <a:prstGeom prst="rect">
            <a:avLst/>
          </a:prstGeom>
          <a:noFill/>
        </p:spPr>
        <p:txBody>
          <a:bodyPr wrap="square" rtlCol="0">
            <a:spAutoFit/>
          </a:bodyPr>
          <a:lstStyle>
            <a:defPPr>
              <a:defRPr lang="es-ES"/>
            </a:defPPr>
            <a:lvl1pPr>
              <a:defRPr sz="1200" b="1">
                <a:latin typeface="+mj-lt"/>
              </a:defRPr>
            </a:lvl1pPr>
          </a:lstStyle>
          <a:p>
            <a:r>
              <a:rPr lang="es-MX" dirty="0"/>
              <a:t>EN MILLONES DE GUARANIES</a:t>
            </a:r>
            <a:endParaRPr lang="es-PY" dirty="0"/>
          </a:p>
        </p:txBody>
      </p:sp>
      <p:sp>
        <p:nvSpPr>
          <p:cNvPr id="5" name="4 CuadroTexto"/>
          <p:cNvSpPr txBox="1"/>
          <p:nvPr/>
        </p:nvSpPr>
        <p:spPr>
          <a:xfrm>
            <a:off x="612440" y="6289575"/>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
        <p:nvSpPr>
          <p:cNvPr id="8" name="7 Rectángulo"/>
          <p:cNvSpPr/>
          <p:nvPr/>
        </p:nvSpPr>
        <p:spPr>
          <a:xfrm>
            <a:off x="684448" y="2816960"/>
            <a:ext cx="7920000" cy="324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684448" y="3140968"/>
            <a:ext cx="7920000" cy="324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Rectángulo"/>
          <p:cNvSpPr/>
          <p:nvPr/>
        </p:nvSpPr>
        <p:spPr>
          <a:xfrm>
            <a:off x="684448" y="4185112"/>
            <a:ext cx="7920000" cy="324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287432" y="4149080"/>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2" name="11 Rectángulo"/>
          <p:cNvSpPr/>
          <p:nvPr/>
        </p:nvSpPr>
        <p:spPr>
          <a:xfrm>
            <a:off x="287432" y="3131676"/>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3" name="12 Rectángulo"/>
          <p:cNvSpPr/>
          <p:nvPr/>
        </p:nvSpPr>
        <p:spPr>
          <a:xfrm>
            <a:off x="287432" y="2780928"/>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Tree>
    <p:extLst>
      <p:ext uri="{BB962C8B-B14F-4D97-AF65-F5344CB8AC3E}">
        <p14:creationId xmlns:p14="http://schemas.microsoft.com/office/powerpoint/2010/main" xmlns="" val="4280022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xmlns="" val="840499935"/>
              </p:ext>
            </p:extLst>
          </p:nvPr>
        </p:nvGraphicFramePr>
        <p:xfrm>
          <a:off x="2255912" y="3573016"/>
          <a:ext cx="4632176" cy="3199904"/>
        </p:xfrm>
        <a:graphic>
          <a:graphicData uri="http://schemas.openxmlformats.org/drawingml/2006/chart">
            <c:chart xmlns:c="http://schemas.openxmlformats.org/drawingml/2006/chart" xmlns:r="http://schemas.openxmlformats.org/officeDocument/2006/relationships" r:id="rId2"/>
          </a:graphicData>
        </a:graphic>
      </p:graphicFrame>
      <p:sp>
        <p:nvSpPr>
          <p:cNvPr id="6" name="1 Título"/>
          <p:cNvSpPr txBox="1">
            <a:spLocks/>
          </p:cNvSpPr>
          <p:nvPr/>
        </p:nvSpPr>
        <p:spPr>
          <a:xfrm>
            <a:off x="0" y="908720"/>
            <a:ext cx="9144000" cy="627552"/>
          </a:xfrm>
          <a:prstGeom prst="rect">
            <a:avLst/>
          </a:prstGeom>
        </p:spPr>
        <p:txBody>
          <a:bodyPr vert="horz" lIns="45720" rIns="45720" bIns="45720" anchor="b">
            <a:noAutofit/>
          </a:bodyPr>
          <a:lstStyle/>
          <a:p>
            <a:pPr lvl="0" indent="-273050" algn="ctr">
              <a:spcBef>
                <a:spcPct val="0"/>
              </a:spcBef>
              <a:defRPr/>
            </a:pPr>
            <a:r>
              <a:rPr lang="es-ES"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ES" sz="3000" b="1" dirty="0">
                <a:ln w="635">
                  <a:noFill/>
                </a:ln>
                <a:effectLst>
                  <a:outerShdw blurRad="38100" dist="25400" dir="5400000" algn="tl" rotWithShape="0">
                    <a:srgbClr val="000000">
                      <a:alpha val="43000"/>
                    </a:srgbClr>
                  </a:outerShdw>
                </a:effectLst>
                <a:latin typeface="+mj-lt"/>
                <a:ea typeface="+mj-ea"/>
                <a:cs typeface="+mj-cs"/>
              </a:rPr>
              <a:t>PRESUPUESTO VIGENTE  Vs.                              </a:t>
            </a:r>
            <a:r>
              <a:rPr lang="es-ES" sz="3000" b="1" dirty="0" smtClean="0">
                <a:ln w="635">
                  <a:noFill/>
                </a:ln>
                <a:effectLst>
                  <a:outerShdw blurRad="38100" dist="25400" dir="5400000" algn="tl" rotWithShape="0">
                    <a:srgbClr val="000000">
                      <a:alpha val="43000"/>
                    </a:srgbClr>
                  </a:outerShdw>
                </a:effectLst>
                <a:latin typeface="+mj-lt"/>
                <a:ea typeface="+mj-ea"/>
                <a:cs typeface="+mj-cs"/>
              </a:rPr>
              <a:t>           PROYECTO </a:t>
            </a:r>
            <a:r>
              <a:rPr lang="es-ES" sz="3000" b="1" dirty="0">
                <a:ln w="635">
                  <a:noFill/>
                </a:ln>
                <a:effectLst>
                  <a:outerShdw blurRad="38100" dist="25400" dir="5400000" algn="tl" rotWithShape="0">
                    <a:srgbClr val="000000">
                      <a:alpha val="43000"/>
                    </a:srgbClr>
                  </a:outerShdw>
                </a:effectLst>
                <a:latin typeface="+mj-lt"/>
                <a:ea typeface="+mj-ea"/>
                <a:cs typeface="+mj-cs"/>
              </a:rPr>
              <a:t>DE PRESUPUESTO 2018</a:t>
            </a:r>
          </a:p>
        </p:txBody>
      </p:sp>
      <p:graphicFrame>
        <p:nvGraphicFramePr>
          <p:cNvPr id="3" name="2 Tabla"/>
          <p:cNvGraphicFramePr>
            <a:graphicFrameLocks noGrp="1"/>
          </p:cNvGraphicFramePr>
          <p:nvPr>
            <p:extLst>
              <p:ext uri="{D42A27DB-BD31-4B8C-83A1-F6EECF244321}">
                <p14:modId xmlns:p14="http://schemas.microsoft.com/office/powerpoint/2010/main" xmlns="" val="398193279"/>
              </p:ext>
            </p:extLst>
          </p:nvPr>
        </p:nvGraphicFramePr>
        <p:xfrm>
          <a:off x="467544" y="1879985"/>
          <a:ext cx="8136903" cy="1836280"/>
        </p:xfrm>
        <a:graphic>
          <a:graphicData uri="http://schemas.openxmlformats.org/drawingml/2006/table">
            <a:tbl>
              <a:tblPr>
                <a:effectLst/>
                <a:tableStyleId>{5C22544A-7EE6-4342-B048-85BDC9FD1C3A}</a:tableStyleId>
              </a:tblPr>
              <a:tblGrid>
                <a:gridCol w="2808312"/>
                <a:gridCol w="1152128"/>
                <a:gridCol w="1440160"/>
                <a:gridCol w="1296144"/>
                <a:gridCol w="648072"/>
                <a:gridCol w="792087"/>
              </a:tblGrid>
              <a:tr h="613426">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GRUPO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45896">
                <a:tc>
                  <a:txBody>
                    <a:bodyPr/>
                    <a:lstStyle/>
                    <a:p>
                      <a:pPr algn="l" fontAlgn="b"/>
                      <a:r>
                        <a:rPr lang="es-PY" sz="1600" b="1" u="none" strike="noStrike" dirty="0" smtClean="0">
                          <a:solidFill>
                            <a:srgbClr val="006699"/>
                          </a:solidFill>
                          <a:effectLst/>
                          <a:latin typeface="+mj-lt"/>
                        </a:rPr>
                        <a:t>FONDOS</a:t>
                      </a:r>
                      <a:r>
                        <a:rPr lang="es-PY" sz="1600" b="1" u="none" strike="noStrike" baseline="0" dirty="0" smtClean="0">
                          <a:solidFill>
                            <a:srgbClr val="006699"/>
                          </a:solidFill>
                          <a:effectLst/>
                          <a:latin typeface="+mj-lt"/>
                        </a:rPr>
                        <a:t> PROPIOS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6.115.839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5.796.266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975,5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87,4%</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MX" sz="1600" b="1" i="0" u="none" strike="noStrike" dirty="0" smtClean="0">
                          <a:solidFill>
                            <a:srgbClr val="006699"/>
                          </a:solidFill>
                          <a:effectLst/>
                          <a:latin typeface="+mj-lt"/>
                        </a:rPr>
                        <a:t>FONDOS</a:t>
                      </a:r>
                      <a:r>
                        <a:rPr lang="es-MX" sz="1600" b="1" i="0" u="none" strike="noStrike" baseline="0" dirty="0" smtClean="0">
                          <a:solidFill>
                            <a:srgbClr val="006699"/>
                          </a:solidFill>
                          <a:effectLst/>
                          <a:latin typeface="+mj-lt"/>
                        </a:rPr>
                        <a:t> EXTERNOS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979.723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835.215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140,6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12,6%</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r>
              <a:tr h="345896">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b">
                    <a:lnL w="3175" cap="flat" cmpd="sng" algn="ctr">
                      <a:solidFill>
                        <a:srgbClr val="006699"/>
                      </a:solidFill>
                      <a:prstDash val="sysDot"/>
                      <a:round/>
                      <a:headEnd type="none" w="med" len="med"/>
                      <a:tailEnd type="none" w="med" len="med"/>
                    </a:lnL>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7.095.562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6.631.481</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1.116,0</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-7%</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100,0%</a:t>
                      </a:r>
                    </a:p>
                  </a:txBody>
                  <a:tcPr marL="9525" marR="9525" marT="9525" marB="0" anchor="ctr">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395536" y="1628800"/>
            <a:ext cx="2404352" cy="276999"/>
          </a:xfrm>
          <a:prstGeom prst="rect">
            <a:avLst/>
          </a:prstGeom>
          <a:noFill/>
        </p:spPr>
        <p:txBody>
          <a:bodyPr wrap="square" rtlCol="0">
            <a:spAutoFit/>
          </a:bodyPr>
          <a:lstStyle>
            <a:defPPr>
              <a:defRPr lang="es-ES"/>
            </a:defPPr>
            <a:lvl1pPr>
              <a:defRPr sz="1200" b="1">
                <a:latin typeface="+mj-lt"/>
              </a:defRPr>
            </a:lvl1pPr>
          </a:lstStyle>
          <a:p>
            <a:r>
              <a:rPr lang="es-MX" dirty="0"/>
              <a:t>EN MILLONES DE GUARANIES</a:t>
            </a:r>
            <a:endParaRPr lang="es-PY" dirty="0"/>
          </a:p>
        </p:txBody>
      </p:sp>
      <p:sp>
        <p:nvSpPr>
          <p:cNvPr id="5" name="4 CuadroTexto"/>
          <p:cNvSpPr txBox="1"/>
          <p:nvPr/>
        </p:nvSpPr>
        <p:spPr>
          <a:xfrm>
            <a:off x="323528" y="3717032"/>
            <a:ext cx="2664296" cy="261610"/>
          </a:xfrm>
          <a:prstGeom prst="rect">
            <a:avLst/>
          </a:prstGeom>
          <a:noFill/>
        </p:spPr>
        <p:txBody>
          <a:bodyPr wrap="square" rtlCol="0">
            <a:spAutoFit/>
          </a:bodyPr>
          <a:lstStyle/>
          <a:p>
            <a:r>
              <a:rPr lang="es-MX" sz="1100" b="1" dirty="0" smtClean="0">
                <a:latin typeface="+mj-lt"/>
              </a:rPr>
              <a:t>TIPO DE CAMBIO </a:t>
            </a:r>
            <a:r>
              <a:rPr lang="es-MX" sz="1100" b="1" dirty="0" smtClean="0">
                <a:latin typeface="Calibri"/>
              </a:rPr>
              <a:t>₲/USD 5.942</a:t>
            </a:r>
            <a:endParaRPr lang="es-PY" sz="1100" b="1" dirty="0">
              <a:latin typeface="+mj-lt"/>
            </a:endParaRPr>
          </a:p>
        </p:txBody>
      </p:sp>
    </p:spTree>
    <p:extLst>
      <p:ext uri="{BB962C8B-B14F-4D97-AF65-F5344CB8AC3E}">
        <p14:creationId xmlns:p14="http://schemas.microsoft.com/office/powerpoint/2010/main" xmlns="" val="397103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57200" y="404664"/>
            <a:ext cx="8229600" cy="661176"/>
          </a:xfrm>
        </p:spPr>
        <p:txBody>
          <a:bodyPr vert="horz" lIns="45720" rIns="45720" bIns="45720" anchor="b">
            <a:noAutofit/>
          </a:bodyPr>
          <a:lstStyle/>
          <a:p>
            <a:pPr algn="ctr"/>
            <a:r>
              <a:rPr lang="es-ES" sz="2800" b="1" dirty="0">
                <a:ln w="635">
                  <a:noFill/>
                </a:ln>
                <a:solidFill>
                  <a:srgbClr val="006699"/>
                </a:solidFill>
                <a:effectLst>
                  <a:outerShdw blurRad="38100" dist="25400" dir="5400000" algn="tl" rotWithShape="0">
                    <a:srgbClr val="000000">
                      <a:alpha val="43000"/>
                    </a:srgbClr>
                  </a:outerShdw>
                </a:effectLst>
              </a:rPr>
              <a:t>PROYECTO DE PRESUPUESTO - EJERCICIO FISCAL </a:t>
            </a:r>
            <a:r>
              <a:rPr lang="es-ES" sz="2800" b="1" dirty="0" smtClean="0">
                <a:ln w="635">
                  <a:noFill/>
                </a:ln>
                <a:solidFill>
                  <a:srgbClr val="006699"/>
                </a:solidFill>
                <a:effectLst>
                  <a:outerShdw blurRad="38100" dist="25400" dir="5400000" algn="tl" rotWithShape="0">
                    <a:srgbClr val="000000">
                      <a:alpha val="43000"/>
                    </a:srgbClr>
                  </a:outerShdw>
                </a:effectLst>
              </a:rPr>
              <a:t>2018</a:t>
            </a:r>
            <a:endParaRPr lang="es-ES" sz="2800" b="1" dirty="0">
              <a:ln w="635">
                <a:noFill/>
              </a:ln>
              <a:solidFill>
                <a:srgbClr val="006699"/>
              </a:solidFill>
              <a:effectLst>
                <a:outerShdw blurRad="38100" dist="25400" dir="5400000" algn="tl" rotWithShape="0">
                  <a:srgbClr val="000000">
                    <a:alpha val="43000"/>
                  </a:srgbClr>
                </a:outerShdw>
              </a:effectLst>
            </a:endParaRPr>
          </a:p>
        </p:txBody>
      </p:sp>
      <p:sp>
        <p:nvSpPr>
          <p:cNvPr id="4" name="6 Marcador de contenido"/>
          <p:cNvSpPr txBox="1">
            <a:spLocks/>
          </p:cNvSpPr>
          <p:nvPr/>
        </p:nvSpPr>
        <p:spPr>
          <a:xfrm>
            <a:off x="328850" y="1196752"/>
            <a:ext cx="8501122" cy="1296144"/>
          </a:xfrm>
          <a:prstGeom prst="rect">
            <a:avLst/>
          </a:prstGeom>
        </p:spPr>
        <p:txBody>
          <a:bodyPr>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gn="just">
              <a:buClrTx/>
              <a:buSzPct val="75000"/>
              <a:buNone/>
            </a:pPr>
            <a:r>
              <a:rPr lang="es-PY" sz="2200" b="1" dirty="0">
                <a:ln w="635">
                  <a:noFill/>
                </a:ln>
                <a:effectLst>
                  <a:outerShdw blurRad="38100" dist="25400" dir="5400000" algn="tl" rotWithShape="0">
                    <a:srgbClr val="000000">
                      <a:alpha val="43000"/>
                    </a:srgbClr>
                  </a:outerShdw>
                </a:effectLst>
                <a:latin typeface="+mj-lt"/>
                <a:ea typeface="+mj-ea"/>
                <a:cs typeface="+mj-cs"/>
              </a:rPr>
              <a:t>ADENDA SOLICITADA AL MINISTERIO DE HACIENDA:</a:t>
            </a:r>
          </a:p>
          <a:p>
            <a:pPr marL="0" lvl="1" indent="0" algn="just">
              <a:buClrTx/>
              <a:buSzPct val="75000"/>
              <a:buNone/>
            </a:pPr>
            <a:endParaRPr lang="es-PY" sz="800" dirty="0">
              <a:solidFill>
                <a:srgbClr val="000000"/>
              </a:solidFill>
              <a:latin typeface="Verdana" pitchFamily="34" charset="0"/>
              <a:cs typeface="Times New Roman" pitchFamily="18" charset="0"/>
            </a:endParaRPr>
          </a:p>
          <a:p>
            <a:pPr marL="0" indent="0" algn="just">
              <a:buClr>
                <a:schemeClr val="folHlink"/>
              </a:buClr>
              <a:buSzPct val="75000"/>
              <a:buNone/>
            </a:pPr>
            <a:r>
              <a:rPr lang="es-PY" sz="1500" dirty="0">
                <a:solidFill>
                  <a:srgbClr val="000000"/>
                </a:solidFill>
                <a:latin typeface="Verdana" pitchFamily="34" charset="0"/>
                <a:cs typeface="Times New Roman" pitchFamily="18" charset="0"/>
              </a:rPr>
              <a:t>La ANDE ha solicitado al MH una Adenda al Proyecto de Presupuesto para el Ejercicio Fiscal </a:t>
            </a:r>
            <a:r>
              <a:rPr lang="es-PY" sz="1500" dirty="0" smtClean="0">
                <a:solidFill>
                  <a:srgbClr val="000000"/>
                </a:solidFill>
                <a:latin typeface="Verdana" pitchFamily="34" charset="0"/>
                <a:cs typeface="Times New Roman" pitchFamily="18" charset="0"/>
              </a:rPr>
              <a:t>2018 </a:t>
            </a:r>
            <a:r>
              <a:rPr lang="es-PY" sz="1500" dirty="0">
                <a:solidFill>
                  <a:srgbClr val="000000"/>
                </a:solidFill>
                <a:latin typeface="Verdana" pitchFamily="34" charset="0"/>
                <a:cs typeface="Times New Roman" pitchFamily="18" charset="0"/>
              </a:rPr>
              <a:t>por un monto total de </a:t>
            </a:r>
            <a:r>
              <a:rPr lang="es-ES" sz="1500" b="1" dirty="0" smtClean="0">
                <a:solidFill>
                  <a:srgbClr val="000000"/>
                </a:solidFill>
                <a:latin typeface="Verdana" pitchFamily="34" charset="0"/>
                <a:cs typeface="Times New Roman" pitchFamily="18" charset="0"/>
              </a:rPr>
              <a:t>₲ 102.109</a:t>
            </a:r>
            <a:r>
              <a:rPr lang="es-ES" sz="1500" b="1" dirty="0">
                <a:solidFill>
                  <a:srgbClr val="000000"/>
                </a:solidFill>
                <a:latin typeface="Verdana" pitchFamily="34" charset="0"/>
                <a:cs typeface="Times New Roman" pitchFamily="18" charset="0"/>
              </a:rPr>
              <a:t> </a:t>
            </a:r>
            <a:r>
              <a:rPr lang="es-ES" sz="1500" b="1" dirty="0" smtClean="0">
                <a:solidFill>
                  <a:srgbClr val="000000"/>
                </a:solidFill>
                <a:latin typeface="Verdana" pitchFamily="34" charset="0"/>
                <a:cs typeface="Times New Roman" pitchFamily="18" charset="0"/>
              </a:rPr>
              <a:t>millones</a:t>
            </a:r>
            <a:r>
              <a:rPr lang="es-PY" sz="1500" dirty="0" smtClean="0">
                <a:solidFill>
                  <a:srgbClr val="000000"/>
                </a:solidFill>
                <a:latin typeface="Verdana" pitchFamily="34" charset="0"/>
                <a:cs typeface="Times New Roman" pitchFamily="18" charset="0"/>
              </a:rPr>
              <a:t>, </a:t>
            </a:r>
            <a:r>
              <a:rPr lang="es-PY" sz="1500" dirty="0">
                <a:solidFill>
                  <a:srgbClr val="000000"/>
                </a:solidFill>
                <a:latin typeface="Verdana" pitchFamily="34" charset="0"/>
                <a:cs typeface="Times New Roman" pitchFamily="18" charset="0"/>
              </a:rPr>
              <a:t>equivalente a </a:t>
            </a:r>
            <a:r>
              <a:rPr lang="es-PY" sz="1500" b="1" dirty="0">
                <a:latin typeface="Verdana" pitchFamily="34" charset="0"/>
                <a:cs typeface="Times New Roman" pitchFamily="18" charset="0"/>
              </a:rPr>
              <a:t>USD </a:t>
            </a:r>
            <a:r>
              <a:rPr lang="es-PY" sz="1500" b="1" dirty="0" smtClean="0">
                <a:latin typeface="Verdana" pitchFamily="34" charset="0"/>
                <a:cs typeface="Times New Roman" pitchFamily="18" charset="0"/>
              </a:rPr>
              <a:t>17,1 millones</a:t>
            </a:r>
            <a:r>
              <a:rPr lang="es-PY" sz="1500" dirty="0" smtClean="0">
                <a:latin typeface="Verdana" pitchFamily="34" charset="0"/>
                <a:cs typeface="Times New Roman" pitchFamily="18" charset="0"/>
              </a:rPr>
              <a:t>. </a:t>
            </a:r>
          </a:p>
          <a:p>
            <a:pPr marL="0" indent="0" algn="just">
              <a:buClr>
                <a:schemeClr val="folHlink"/>
              </a:buClr>
              <a:buSzPct val="75000"/>
              <a:buNone/>
            </a:pPr>
            <a:endParaRPr lang="es-PY" sz="1000" dirty="0">
              <a:solidFill>
                <a:srgbClr val="000000"/>
              </a:solidFill>
              <a:latin typeface="Verdana" pitchFamily="34" charset="0"/>
              <a:cs typeface="Times New Roman" pitchFamily="18" charset="0"/>
            </a:endParaRPr>
          </a:p>
          <a:p>
            <a:pPr marL="0" indent="0" algn="just">
              <a:buClr>
                <a:schemeClr val="folHlink"/>
              </a:buClr>
              <a:buSzPct val="75000"/>
              <a:buNone/>
            </a:pPr>
            <a:r>
              <a:rPr lang="es-ES" sz="1500" dirty="0" smtClean="0">
                <a:solidFill>
                  <a:srgbClr val="000000"/>
                </a:solidFill>
                <a:latin typeface="Verdana" pitchFamily="34" charset="0"/>
                <a:cs typeface="Times New Roman" pitchFamily="18" charset="0"/>
              </a:rPr>
              <a:t>Los </a:t>
            </a:r>
            <a:r>
              <a:rPr lang="es-ES" sz="1500" dirty="0">
                <a:solidFill>
                  <a:srgbClr val="000000"/>
                </a:solidFill>
                <a:latin typeface="Verdana" pitchFamily="34" charset="0"/>
                <a:cs typeface="Times New Roman" pitchFamily="18" charset="0"/>
              </a:rPr>
              <a:t>grupos de gastos que fueron afectados corresponden </a:t>
            </a:r>
            <a:r>
              <a:rPr lang="es-ES" sz="1500" dirty="0" smtClean="0">
                <a:solidFill>
                  <a:srgbClr val="000000"/>
                </a:solidFill>
                <a:latin typeface="Verdana" pitchFamily="34" charset="0"/>
                <a:cs typeface="Times New Roman" pitchFamily="18" charset="0"/>
              </a:rPr>
              <a:t>al: </a:t>
            </a:r>
          </a:p>
          <a:p>
            <a:pPr marL="0" indent="0" algn="just">
              <a:buClr>
                <a:schemeClr val="folHlink"/>
              </a:buClr>
              <a:buSzPct val="75000"/>
              <a:buNone/>
            </a:pPr>
            <a:endParaRPr lang="es-MX" sz="1000" dirty="0" smtClean="0">
              <a:solidFill>
                <a:srgbClr val="000000"/>
              </a:solidFill>
              <a:latin typeface="Verdana" pitchFamily="34" charset="0"/>
              <a:cs typeface="Times New Roman" pitchFamily="18" charset="0"/>
            </a:endParaRPr>
          </a:p>
          <a:p>
            <a:pPr marL="0" indent="0" algn="just">
              <a:buClr>
                <a:schemeClr val="folHlink"/>
              </a:buClr>
              <a:buSzPct val="75000"/>
              <a:buNone/>
            </a:pPr>
            <a:endParaRPr lang="es-MX" sz="1000" dirty="0">
              <a:solidFill>
                <a:srgbClr val="000000"/>
              </a:solidFill>
              <a:latin typeface="Verdana" pitchFamily="34" charset="0"/>
              <a:cs typeface="Times New Roman" pitchFamily="18" charset="0"/>
            </a:endParaRPr>
          </a:p>
          <a:p>
            <a:pPr marL="85725" lvl="1" indent="-20638" algn="just">
              <a:buClr>
                <a:schemeClr val="folHlink"/>
              </a:buClr>
              <a:buSzPct val="75000"/>
              <a:buFont typeface="Wingdings 2"/>
              <a:buNone/>
            </a:pPr>
            <a:endParaRPr lang="es-PY" sz="500" dirty="0" smtClean="0">
              <a:solidFill>
                <a:srgbClr val="000000"/>
              </a:solidFill>
              <a:latin typeface="+mj-lt"/>
              <a:cs typeface="Times New Roman" pitchFamily="18" charset="0"/>
            </a:endParaRPr>
          </a:p>
        </p:txBody>
      </p:sp>
      <p:graphicFrame>
        <p:nvGraphicFramePr>
          <p:cNvPr id="2" name="1 Diagrama"/>
          <p:cNvGraphicFramePr/>
          <p:nvPr>
            <p:extLst>
              <p:ext uri="{D42A27DB-BD31-4B8C-83A1-F6EECF244321}">
                <p14:modId xmlns:p14="http://schemas.microsoft.com/office/powerpoint/2010/main" xmlns="" val="1342324438"/>
              </p:ext>
            </p:extLst>
          </p:nvPr>
        </p:nvGraphicFramePr>
        <p:xfrm>
          <a:off x="971600" y="2564904"/>
          <a:ext cx="7858372"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6 Marcador de contenido"/>
          <p:cNvSpPr txBox="1">
            <a:spLocks/>
          </p:cNvSpPr>
          <p:nvPr/>
        </p:nvSpPr>
        <p:spPr>
          <a:xfrm>
            <a:off x="347478" y="5602485"/>
            <a:ext cx="8501122" cy="1008112"/>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Clr>
                <a:schemeClr val="folHlink"/>
              </a:buClr>
              <a:buSzPct val="75000"/>
              <a:buNone/>
            </a:pPr>
            <a:r>
              <a:rPr lang="es-ES" sz="1500" dirty="0" smtClean="0">
                <a:solidFill>
                  <a:srgbClr val="000000"/>
                </a:solidFill>
                <a:latin typeface="Verdana" pitchFamily="34" charset="0"/>
                <a:cs typeface="Times New Roman" pitchFamily="18" charset="0"/>
              </a:rPr>
              <a:t>Con la </a:t>
            </a:r>
            <a:r>
              <a:rPr lang="es-ES" sz="1500" dirty="0">
                <a:solidFill>
                  <a:srgbClr val="000000"/>
                </a:solidFill>
                <a:latin typeface="Verdana" pitchFamily="34" charset="0"/>
                <a:cs typeface="Times New Roman" pitchFamily="18" charset="0"/>
              </a:rPr>
              <a:t>Adenda solicitada ascenderá a </a:t>
            </a:r>
            <a:r>
              <a:rPr lang="es-ES" sz="1500" b="1" dirty="0">
                <a:solidFill>
                  <a:srgbClr val="000000"/>
                </a:solidFill>
                <a:latin typeface="Verdana" pitchFamily="34" charset="0"/>
                <a:cs typeface="Times New Roman" pitchFamily="18" charset="0"/>
              </a:rPr>
              <a:t>₲ 6.733.591.277.384</a:t>
            </a:r>
            <a:r>
              <a:rPr lang="es-ES" sz="1500" dirty="0">
                <a:solidFill>
                  <a:srgbClr val="000000"/>
                </a:solidFill>
                <a:latin typeface="Verdana" pitchFamily="34" charset="0"/>
                <a:cs typeface="Times New Roman" pitchFamily="18" charset="0"/>
              </a:rPr>
              <a:t>, monto inferior al presupuesto vigente en  </a:t>
            </a:r>
            <a:r>
              <a:rPr lang="es-ES" sz="1500" b="1" dirty="0">
                <a:solidFill>
                  <a:srgbClr val="000000"/>
                </a:solidFill>
                <a:latin typeface="Verdana" pitchFamily="34" charset="0"/>
                <a:cs typeface="Times New Roman" pitchFamily="18" charset="0"/>
              </a:rPr>
              <a:t>₲ 361.968.723.161</a:t>
            </a:r>
            <a:r>
              <a:rPr lang="es-ES" sz="1500" dirty="0">
                <a:solidFill>
                  <a:srgbClr val="000000"/>
                </a:solidFill>
                <a:latin typeface="Verdana" pitchFamily="34" charset="0"/>
                <a:cs typeface="Times New Roman" pitchFamily="18" charset="0"/>
              </a:rPr>
              <a:t>, </a:t>
            </a:r>
            <a:r>
              <a:rPr lang="es-ES" sz="1500" b="1" dirty="0">
                <a:solidFill>
                  <a:srgbClr val="FF0000"/>
                </a:solidFill>
                <a:latin typeface="Verdana" pitchFamily="34" charset="0"/>
                <a:cs typeface="Times New Roman" pitchFamily="18" charset="0"/>
              </a:rPr>
              <a:t>- 5,1 %  </a:t>
            </a:r>
            <a:r>
              <a:rPr lang="es-ES" sz="1500" dirty="0">
                <a:solidFill>
                  <a:srgbClr val="000000"/>
                </a:solidFill>
                <a:latin typeface="Verdana" pitchFamily="34" charset="0"/>
                <a:cs typeface="Times New Roman" pitchFamily="18" charset="0"/>
              </a:rPr>
              <a:t>y  </a:t>
            </a:r>
            <a:r>
              <a:rPr lang="es-ES" sz="1500" b="1" dirty="0">
                <a:solidFill>
                  <a:srgbClr val="000000"/>
                </a:solidFill>
                <a:latin typeface="Verdana" pitchFamily="34" charset="0"/>
                <a:cs typeface="Times New Roman" pitchFamily="18" charset="0"/>
              </a:rPr>
              <a:t>1,5%</a:t>
            </a:r>
            <a:r>
              <a:rPr lang="es-ES" sz="1500" dirty="0">
                <a:solidFill>
                  <a:srgbClr val="000000"/>
                </a:solidFill>
                <a:latin typeface="Verdana" pitchFamily="34" charset="0"/>
                <a:cs typeface="Times New Roman" pitchFamily="18" charset="0"/>
              </a:rPr>
              <a:t> superior al Proyecto presentado por el Poder </a:t>
            </a:r>
            <a:r>
              <a:rPr lang="es-ES" sz="1500" dirty="0" smtClean="0">
                <a:solidFill>
                  <a:srgbClr val="000000"/>
                </a:solidFill>
                <a:latin typeface="Verdana" pitchFamily="34" charset="0"/>
                <a:cs typeface="Times New Roman" pitchFamily="18" charset="0"/>
              </a:rPr>
              <a:t>Ejecutivo.</a:t>
            </a:r>
            <a:endParaRPr lang="es-PY" sz="500" dirty="0" smtClean="0">
              <a:solidFill>
                <a:srgbClr val="000000"/>
              </a:solidFill>
              <a:latin typeface="+mj-lt"/>
              <a:cs typeface="Times New Roman" pitchFamily="18" charset="0"/>
            </a:endParaRPr>
          </a:p>
        </p:txBody>
      </p:sp>
      <p:sp>
        <p:nvSpPr>
          <p:cNvPr id="7" name="6 Flecha arriba"/>
          <p:cNvSpPr/>
          <p:nvPr/>
        </p:nvSpPr>
        <p:spPr>
          <a:xfrm>
            <a:off x="1547664" y="3140968"/>
            <a:ext cx="180000" cy="1800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Flecha arriba"/>
          <p:cNvSpPr/>
          <p:nvPr/>
        </p:nvSpPr>
        <p:spPr>
          <a:xfrm>
            <a:off x="1547664" y="4149080"/>
            <a:ext cx="180000" cy="1800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Flecha abajo"/>
          <p:cNvSpPr/>
          <p:nvPr/>
        </p:nvSpPr>
        <p:spPr>
          <a:xfrm>
            <a:off x="1547664" y="5193216"/>
            <a:ext cx="180000" cy="180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xmlns="" val="34187786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xmlns="" val="4144875885"/>
              </p:ext>
            </p:extLst>
          </p:nvPr>
        </p:nvGraphicFramePr>
        <p:xfrm>
          <a:off x="2255912" y="3573016"/>
          <a:ext cx="4632176" cy="3199904"/>
        </p:xfrm>
        <a:graphic>
          <a:graphicData uri="http://schemas.openxmlformats.org/drawingml/2006/chart">
            <c:chart xmlns:c="http://schemas.openxmlformats.org/drawingml/2006/chart" xmlns:r="http://schemas.openxmlformats.org/officeDocument/2006/relationships" r:id="rId2"/>
          </a:graphicData>
        </a:graphic>
      </p:graphicFrame>
      <p:sp>
        <p:nvSpPr>
          <p:cNvPr id="6" name="1 Título"/>
          <p:cNvSpPr txBox="1">
            <a:spLocks/>
          </p:cNvSpPr>
          <p:nvPr/>
        </p:nvSpPr>
        <p:spPr>
          <a:xfrm>
            <a:off x="0" y="908720"/>
            <a:ext cx="9144000" cy="627552"/>
          </a:xfrm>
          <a:prstGeom prst="rect">
            <a:avLst/>
          </a:prstGeom>
        </p:spPr>
        <p:txBody>
          <a:bodyPr vert="horz" lIns="45720" rIns="45720" bIns="45720" anchor="b">
            <a:noAutofit/>
          </a:bodyPr>
          <a:lstStyle/>
          <a:p>
            <a:pPr lvl="0" indent="-273050" algn="ctr">
              <a:spcBef>
                <a:spcPct val="0"/>
              </a:spcBef>
              <a:defRPr/>
            </a:pPr>
            <a:r>
              <a:rPr lang="es-ES"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ES" sz="3000" b="1" dirty="0">
                <a:ln w="635">
                  <a:noFill/>
                </a:ln>
                <a:effectLst>
                  <a:outerShdw blurRad="38100" dist="25400" dir="5400000" algn="tl" rotWithShape="0">
                    <a:srgbClr val="000000">
                      <a:alpha val="43000"/>
                    </a:srgbClr>
                  </a:outerShdw>
                </a:effectLst>
                <a:latin typeface="+mj-lt"/>
                <a:ea typeface="+mj-ea"/>
                <a:cs typeface="+mj-cs"/>
              </a:rPr>
              <a:t>PRESUPUESTO VIGENTE  Vs.                              </a:t>
            </a:r>
            <a:r>
              <a:rPr lang="es-ES" sz="3000" b="1" dirty="0" smtClean="0">
                <a:ln w="635">
                  <a:noFill/>
                </a:ln>
                <a:effectLst>
                  <a:outerShdw blurRad="38100" dist="25400" dir="5400000" algn="tl" rotWithShape="0">
                    <a:srgbClr val="000000">
                      <a:alpha val="43000"/>
                    </a:srgbClr>
                  </a:outerShdw>
                </a:effectLst>
                <a:latin typeface="+mj-lt"/>
                <a:ea typeface="+mj-ea"/>
                <a:cs typeface="+mj-cs"/>
              </a:rPr>
              <a:t>           PROYECTO </a:t>
            </a:r>
            <a:r>
              <a:rPr lang="es-ES" sz="3000" b="1" dirty="0">
                <a:ln w="635">
                  <a:noFill/>
                </a:ln>
                <a:effectLst>
                  <a:outerShdw blurRad="38100" dist="25400" dir="5400000" algn="tl" rotWithShape="0">
                    <a:srgbClr val="000000">
                      <a:alpha val="43000"/>
                    </a:srgbClr>
                  </a:outerShdw>
                </a:effectLst>
                <a:latin typeface="+mj-lt"/>
                <a:ea typeface="+mj-ea"/>
                <a:cs typeface="+mj-cs"/>
              </a:rPr>
              <a:t>DE PRESUPUESTO </a:t>
            </a:r>
            <a:r>
              <a:rPr lang="es-ES" sz="3000" b="1" dirty="0" smtClean="0">
                <a:ln w="635">
                  <a:noFill/>
                </a:ln>
                <a:effectLst>
                  <a:outerShdw blurRad="38100" dist="25400" dir="5400000" algn="tl" rotWithShape="0">
                    <a:srgbClr val="000000">
                      <a:alpha val="43000"/>
                    </a:srgbClr>
                  </a:outerShdw>
                </a:effectLst>
                <a:latin typeface="+mj-lt"/>
                <a:ea typeface="+mj-ea"/>
                <a:cs typeface="+mj-cs"/>
              </a:rPr>
              <a:t>2018 – </a:t>
            </a:r>
            <a:r>
              <a:rPr lang="es-ES" sz="3000" b="1" dirty="0" smtClean="0">
                <a:ln w="635">
                  <a:noFill/>
                </a:ln>
                <a:solidFill>
                  <a:srgbClr val="00B0F0"/>
                </a:solidFill>
                <a:effectLst>
                  <a:outerShdw blurRad="38100" dist="25400" dir="5400000" algn="tl" rotWithShape="0">
                    <a:srgbClr val="000000">
                      <a:alpha val="43000"/>
                    </a:srgbClr>
                  </a:outerShdw>
                </a:effectLst>
                <a:latin typeface="+mj-lt"/>
                <a:ea typeface="+mj-ea"/>
                <a:cs typeface="+mj-cs"/>
              </a:rPr>
              <a:t>CON ADENDA</a:t>
            </a:r>
            <a:endParaRPr lang="es-ES" sz="3000" b="1" dirty="0">
              <a:ln w="635">
                <a:noFill/>
              </a:ln>
              <a:solidFill>
                <a:srgbClr val="00B0F0"/>
              </a:solidFill>
              <a:effectLst>
                <a:outerShdw blurRad="38100" dist="25400" dir="5400000" algn="tl" rotWithShape="0">
                  <a:srgbClr val="000000">
                    <a:alpha val="43000"/>
                  </a:srgbClr>
                </a:outerShdw>
              </a:effectLst>
              <a:latin typeface="+mj-lt"/>
              <a:ea typeface="+mj-ea"/>
              <a:cs typeface="+mj-cs"/>
            </a:endParaRPr>
          </a:p>
        </p:txBody>
      </p:sp>
      <p:graphicFrame>
        <p:nvGraphicFramePr>
          <p:cNvPr id="3" name="2 Tabla"/>
          <p:cNvGraphicFramePr>
            <a:graphicFrameLocks noGrp="1"/>
          </p:cNvGraphicFramePr>
          <p:nvPr>
            <p:extLst>
              <p:ext uri="{D42A27DB-BD31-4B8C-83A1-F6EECF244321}">
                <p14:modId xmlns:p14="http://schemas.microsoft.com/office/powerpoint/2010/main" xmlns="" val="398503406"/>
              </p:ext>
            </p:extLst>
          </p:nvPr>
        </p:nvGraphicFramePr>
        <p:xfrm>
          <a:off x="467544" y="1879985"/>
          <a:ext cx="8136903" cy="2034400"/>
        </p:xfrm>
        <a:graphic>
          <a:graphicData uri="http://schemas.openxmlformats.org/drawingml/2006/table">
            <a:tbl>
              <a:tblPr>
                <a:effectLst/>
                <a:tableStyleId>{5C22544A-7EE6-4342-B048-85BDC9FD1C3A}</a:tableStyleId>
              </a:tblPr>
              <a:tblGrid>
                <a:gridCol w="2808312"/>
                <a:gridCol w="1152128"/>
                <a:gridCol w="1440160"/>
                <a:gridCol w="1296144"/>
                <a:gridCol w="648072"/>
                <a:gridCol w="792087"/>
              </a:tblGrid>
              <a:tr h="613426">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GRUPO</a:t>
                      </a: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C00000"/>
                          </a:solidFill>
                          <a:effectLst/>
                          <a:latin typeface="+mj-lt"/>
                          <a:ea typeface="+mn-ea"/>
                          <a:cs typeface="+mn-cs"/>
                        </a:rPr>
                        <a:t>CON ADENDA</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45896">
                <a:tc>
                  <a:txBody>
                    <a:bodyPr/>
                    <a:lstStyle/>
                    <a:p>
                      <a:pPr algn="l" fontAlgn="b"/>
                      <a:r>
                        <a:rPr lang="es-PY" sz="1600" b="1" u="none" strike="noStrike" dirty="0" smtClean="0">
                          <a:solidFill>
                            <a:srgbClr val="006699"/>
                          </a:solidFill>
                          <a:effectLst/>
                          <a:latin typeface="+mj-lt"/>
                        </a:rPr>
                        <a:t>FONDOS</a:t>
                      </a:r>
                      <a:r>
                        <a:rPr lang="es-PY" sz="1600" b="1" u="none" strike="noStrike" baseline="0" dirty="0" smtClean="0">
                          <a:solidFill>
                            <a:srgbClr val="006699"/>
                          </a:solidFill>
                          <a:effectLst/>
                          <a:latin typeface="+mj-lt"/>
                        </a:rPr>
                        <a:t> PROPIOS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6.115.839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5.898.376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992,7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87,6%</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45896">
                <a:tc>
                  <a:txBody>
                    <a:bodyPr/>
                    <a:lstStyle/>
                    <a:p>
                      <a:pPr algn="l" fontAlgn="b"/>
                      <a:r>
                        <a:rPr lang="es-MX" sz="1600" b="1" i="0" u="none" strike="noStrike" dirty="0" smtClean="0">
                          <a:solidFill>
                            <a:srgbClr val="006699"/>
                          </a:solidFill>
                          <a:effectLst/>
                          <a:latin typeface="+mj-lt"/>
                        </a:rPr>
                        <a:t>FONDOS</a:t>
                      </a:r>
                      <a:r>
                        <a:rPr lang="es-MX" sz="1600" b="1" i="0" u="none" strike="noStrike" baseline="0" dirty="0" smtClean="0">
                          <a:solidFill>
                            <a:srgbClr val="006699"/>
                          </a:solidFill>
                          <a:effectLst/>
                          <a:latin typeface="+mj-lt"/>
                        </a:rPr>
                        <a:t> EXTERNOS</a:t>
                      </a:r>
                      <a:endParaRPr lang="es-PY" sz="1200" b="1" i="0" u="none" strike="noStrike" dirty="0">
                        <a:solidFill>
                          <a:srgbClr val="006699"/>
                        </a:solidFill>
                        <a:effectLst/>
                        <a:latin typeface="+mj-lt"/>
                      </a:endParaRPr>
                    </a:p>
                  </a:txBody>
                  <a:tcPr marL="9525" marR="9525" marT="9525" marB="0" anchor="ctr">
                    <a:lnL w="3175"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979.723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835.215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140,6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12,4%</a:t>
                      </a:r>
                    </a:p>
                  </a:txBody>
                  <a:tcPr marL="9525" marR="9525" marT="9525" marB="0" anchor="ctr">
                    <a:lnL w="6350" cap="flat" cmpd="sng" algn="ctr">
                      <a:solidFill>
                        <a:srgbClr val="006699"/>
                      </a:solidFill>
                      <a:prstDash val="sysDot"/>
                      <a:round/>
                      <a:headEnd type="none" w="med" len="med"/>
                      <a:tailEnd type="none" w="med" len="med"/>
                    </a:lnL>
                    <a:lnR w="3175"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tcPr>
                </a:tc>
              </a:tr>
              <a:tr h="345896">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b">
                    <a:lnL w="3175" cap="flat" cmpd="sng" algn="ctr">
                      <a:solidFill>
                        <a:srgbClr val="006699"/>
                      </a:solidFill>
                      <a:prstDash val="sysDot"/>
                      <a:round/>
                      <a:headEnd type="none" w="med" len="med"/>
                      <a:tailEnd type="none" w="med" len="med"/>
                    </a:lnL>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7.095.562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6.733.591</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1.133,2</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a:t>
                      </a:r>
                    </a:p>
                  </a:txBody>
                  <a:tcPr marL="9525" marR="9525" marT="9525" marB="0" anchor="ct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3175"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395536" y="1628800"/>
            <a:ext cx="2404352" cy="276999"/>
          </a:xfrm>
          <a:prstGeom prst="rect">
            <a:avLst/>
          </a:prstGeom>
          <a:noFill/>
        </p:spPr>
        <p:txBody>
          <a:bodyPr wrap="square" rtlCol="0">
            <a:spAutoFit/>
          </a:bodyPr>
          <a:lstStyle>
            <a:defPPr>
              <a:defRPr lang="es-ES"/>
            </a:defPPr>
            <a:lvl1pPr>
              <a:defRPr sz="1200" b="1">
                <a:latin typeface="+mj-lt"/>
              </a:defRPr>
            </a:lvl1pPr>
          </a:lstStyle>
          <a:p>
            <a:r>
              <a:rPr lang="es-MX" dirty="0"/>
              <a:t>EN MILLONES DE GUARANIES</a:t>
            </a:r>
            <a:endParaRPr lang="es-PY" dirty="0"/>
          </a:p>
        </p:txBody>
      </p:sp>
      <p:sp>
        <p:nvSpPr>
          <p:cNvPr id="5" name="4 CuadroTexto"/>
          <p:cNvSpPr txBox="1"/>
          <p:nvPr/>
        </p:nvSpPr>
        <p:spPr>
          <a:xfrm>
            <a:off x="323528" y="4077072"/>
            <a:ext cx="2664296" cy="261610"/>
          </a:xfrm>
          <a:prstGeom prst="rect">
            <a:avLst/>
          </a:prstGeom>
          <a:noFill/>
        </p:spPr>
        <p:txBody>
          <a:bodyPr wrap="square" rtlCol="0">
            <a:spAutoFit/>
          </a:bodyPr>
          <a:lstStyle/>
          <a:p>
            <a:r>
              <a:rPr lang="es-MX" sz="1100" b="1" dirty="0" smtClean="0">
                <a:latin typeface="+mj-lt"/>
              </a:rPr>
              <a:t>TIPO DE CAMBIO </a:t>
            </a:r>
            <a:r>
              <a:rPr lang="es-MX" sz="1100" b="1" dirty="0" smtClean="0">
                <a:latin typeface="Calibri"/>
              </a:rPr>
              <a:t>₲/USD 5.942</a:t>
            </a:r>
            <a:endParaRPr lang="es-PY" sz="1100" b="1" dirty="0">
              <a:latin typeface="+mj-lt"/>
            </a:endParaRPr>
          </a:p>
        </p:txBody>
      </p:sp>
    </p:spTree>
    <p:extLst>
      <p:ext uri="{BB962C8B-B14F-4D97-AF65-F5344CB8AC3E}">
        <p14:creationId xmlns:p14="http://schemas.microsoft.com/office/powerpoint/2010/main" xmlns="" val="3519323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617"/>
          <a:stretch/>
        </p:blipFill>
        <p:spPr bwMode="auto">
          <a:xfrm>
            <a:off x="971600" y="1989376"/>
            <a:ext cx="6969129" cy="48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a:off x="31457" y="1268760"/>
            <a:ext cx="9112543" cy="432048"/>
          </a:xfrm>
          <a:prstGeom prst="rect">
            <a:avLst/>
          </a:prstGeom>
        </p:spPr>
        <p:txBody>
          <a:bodyPr vert="horz" lIns="45720" rIns="45720" bIns="45720" anchor="b">
            <a:noAutofit/>
          </a:bodyPr>
          <a:lstStyle>
            <a:defPPr>
              <a:defRPr lang="es-ES"/>
            </a:defPPr>
            <a:lvl1pPr marL="273050" lvl="0" indent="-273050">
              <a:spcBef>
                <a:spcPct val="0"/>
              </a:spcBef>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r>
              <a:rPr lang="es-ES" dirty="0" smtClean="0"/>
              <a:t>   </a:t>
            </a:r>
            <a:r>
              <a:rPr lang="es-ES" sz="2800" dirty="0">
                <a:solidFill>
                  <a:schemeClr val="tx1"/>
                </a:solidFill>
              </a:rPr>
              <a:t>PARTICIPACIÓN CON RESPECTO AL </a:t>
            </a:r>
            <a:r>
              <a:rPr lang="es-ES" sz="2800" dirty="0" smtClean="0">
                <a:solidFill>
                  <a:schemeClr val="tx1"/>
                </a:solidFill>
              </a:rPr>
              <a:t>TOTAL                             </a:t>
            </a:r>
            <a:r>
              <a:rPr lang="es-ES" sz="2000" dirty="0" smtClean="0">
                <a:solidFill>
                  <a:srgbClr val="336699"/>
                </a:solidFill>
              </a:rPr>
              <a:t>FONDOS PROPIOS Y FONDOS EXTERNOS</a:t>
            </a:r>
            <a:endParaRPr lang="es-ES" sz="2800" dirty="0">
              <a:solidFill>
                <a:srgbClr val="336699"/>
              </a:solidFill>
            </a:endParaRPr>
          </a:p>
          <a:p>
            <a:pPr algn="ctr"/>
            <a:r>
              <a:rPr lang="es-ES" sz="2400" dirty="0">
                <a:solidFill>
                  <a:schemeClr val="tx1"/>
                </a:solidFill>
              </a:rPr>
              <a:t> </a:t>
            </a:r>
            <a:r>
              <a:rPr lang="es-PY" sz="2400" dirty="0">
                <a:solidFill>
                  <a:schemeClr val="tx1"/>
                </a:solidFill>
              </a:rPr>
              <a:t>6.631.481</a:t>
            </a:r>
            <a:r>
              <a:rPr lang="es-ES" sz="2400" dirty="0">
                <a:solidFill>
                  <a:schemeClr val="tx1"/>
                </a:solidFill>
              </a:rPr>
              <a:t> Millones de Guaraníes</a:t>
            </a:r>
          </a:p>
        </p:txBody>
      </p:sp>
      <p:sp>
        <p:nvSpPr>
          <p:cNvPr id="5" name="4 CuadroTexto"/>
          <p:cNvSpPr txBox="1"/>
          <p:nvPr/>
        </p:nvSpPr>
        <p:spPr>
          <a:xfrm>
            <a:off x="31456" y="6453336"/>
            <a:ext cx="173223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xmlns="" val="2457096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044"/>
          <a:stretch/>
        </p:blipFill>
        <p:spPr bwMode="auto">
          <a:xfrm>
            <a:off x="899592" y="1989376"/>
            <a:ext cx="7000421" cy="48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a:off x="31457" y="1412776"/>
            <a:ext cx="9112543" cy="432048"/>
          </a:xfrm>
          <a:prstGeom prst="rect">
            <a:avLst/>
          </a:prstGeom>
        </p:spPr>
        <p:txBody>
          <a:bodyPr vert="horz" lIns="45720" rIns="45720" bIns="45720" anchor="b">
            <a:noAutofit/>
          </a:bodyPr>
          <a:lstStyle>
            <a:defPPr>
              <a:defRPr lang="es-ES"/>
            </a:defPPr>
            <a:lvl1pPr marL="273050" lvl="0" indent="-273050">
              <a:spcBef>
                <a:spcPct val="0"/>
              </a:spcBef>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r>
              <a:rPr lang="es-ES" dirty="0" smtClean="0"/>
              <a:t>   </a:t>
            </a:r>
            <a:r>
              <a:rPr lang="es-ES" sz="2800" dirty="0">
                <a:solidFill>
                  <a:schemeClr val="tx1"/>
                </a:solidFill>
              </a:rPr>
              <a:t>PARTICIPACIÓN CON RESPECTO AL TOTAL – </a:t>
            </a:r>
            <a:r>
              <a:rPr lang="es-ES" sz="2800" dirty="0">
                <a:solidFill>
                  <a:srgbClr val="00B0F0"/>
                </a:solidFill>
              </a:rPr>
              <a:t>CON ADENDA </a:t>
            </a:r>
            <a:r>
              <a:rPr lang="es-ES" sz="2000" dirty="0" smtClean="0">
                <a:solidFill>
                  <a:srgbClr val="336699"/>
                </a:solidFill>
              </a:rPr>
              <a:t>FONDOS </a:t>
            </a:r>
            <a:r>
              <a:rPr lang="es-ES" sz="2000" dirty="0">
                <a:solidFill>
                  <a:srgbClr val="336699"/>
                </a:solidFill>
              </a:rPr>
              <a:t>PROPIOS Y FONDOS </a:t>
            </a:r>
            <a:r>
              <a:rPr lang="es-ES" sz="2000" dirty="0" smtClean="0">
                <a:solidFill>
                  <a:srgbClr val="336699"/>
                </a:solidFill>
              </a:rPr>
              <a:t>EXTERNOS</a:t>
            </a:r>
            <a:r>
              <a:rPr lang="es-ES" sz="2800" dirty="0" smtClean="0">
                <a:solidFill>
                  <a:srgbClr val="336699"/>
                </a:solidFill>
              </a:rPr>
              <a:t>  (FF20 + FF30)</a:t>
            </a:r>
          </a:p>
          <a:p>
            <a:pPr algn="ctr"/>
            <a:r>
              <a:rPr lang="es-PY" sz="2400" dirty="0" smtClean="0">
                <a:solidFill>
                  <a:schemeClr val="tx1"/>
                </a:solidFill>
              </a:rPr>
              <a:t>6.733.591</a:t>
            </a:r>
            <a:r>
              <a:rPr lang="es-ES" sz="2400" dirty="0" smtClean="0">
                <a:solidFill>
                  <a:schemeClr val="tx1"/>
                </a:solidFill>
              </a:rPr>
              <a:t> </a:t>
            </a:r>
            <a:r>
              <a:rPr lang="es-ES" sz="2400" dirty="0">
                <a:solidFill>
                  <a:schemeClr val="tx1"/>
                </a:solidFill>
              </a:rPr>
              <a:t>Millones de Guaraníes</a:t>
            </a:r>
          </a:p>
        </p:txBody>
      </p:sp>
      <p:sp>
        <p:nvSpPr>
          <p:cNvPr id="3" name="2 CuadroTexto"/>
          <p:cNvSpPr txBox="1"/>
          <p:nvPr/>
        </p:nvSpPr>
        <p:spPr>
          <a:xfrm>
            <a:off x="31456" y="6453336"/>
            <a:ext cx="173223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xmlns="" val="3250500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1457" y="1268760"/>
            <a:ext cx="9112543" cy="432048"/>
          </a:xfrm>
          <a:prstGeom prst="rect">
            <a:avLst/>
          </a:prstGeom>
        </p:spPr>
        <p:txBody>
          <a:bodyPr vert="horz" lIns="45720" rIns="45720" bIns="45720" anchor="b">
            <a:noAutofit/>
          </a:bodyPr>
          <a:lstStyle>
            <a:defPPr>
              <a:defRPr lang="es-ES"/>
            </a:defPPr>
            <a:lvl1pPr marL="273050" lvl="0" indent="-273050">
              <a:spcBef>
                <a:spcPct val="0"/>
              </a:spcBef>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r>
              <a:rPr lang="es-ES" dirty="0" smtClean="0"/>
              <a:t>   </a:t>
            </a:r>
            <a:r>
              <a:rPr lang="es-ES" sz="2800" dirty="0">
                <a:solidFill>
                  <a:schemeClr val="tx1"/>
                </a:solidFill>
              </a:rPr>
              <a:t>PARTICIPACIÓN CON RESPECTO AL </a:t>
            </a:r>
            <a:r>
              <a:rPr lang="es-ES" sz="2800" dirty="0" smtClean="0">
                <a:solidFill>
                  <a:schemeClr val="tx1"/>
                </a:solidFill>
              </a:rPr>
              <a:t>TOTAL </a:t>
            </a:r>
          </a:p>
          <a:p>
            <a:pPr algn="ctr"/>
            <a:r>
              <a:rPr lang="es-ES" sz="2000" dirty="0" smtClean="0">
                <a:solidFill>
                  <a:srgbClr val="336699"/>
                </a:solidFill>
              </a:rPr>
              <a:t>FONDOS PROPIOS</a:t>
            </a:r>
            <a:endParaRPr lang="es-ES" sz="2800" dirty="0">
              <a:solidFill>
                <a:srgbClr val="336699"/>
              </a:solidFill>
            </a:endParaRPr>
          </a:p>
          <a:p>
            <a:pPr algn="ctr"/>
            <a:r>
              <a:rPr lang="es-ES" sz="2400" dirty="0">
                <a:solidFill>
                  <a:schemeClr val="tx1"/>
                </a:solidFill>
              </a:rPr>
              <a:t> </a:t>
            </a:r>
            <a:r>
              <a:rPr lang="es-PY" sz="2400" dirty="0" smtClean="0">
                <a:solidFill>
                  <a:schemeClr val="tx1"/>
                </a:solidFill>
              </a:rPr>
              <a:t>5.803.964</a:t>
            </a:r>
            <a:r>
              <a:rPr lang="es-ES" sz="2400" dirty="0" smtClean="0">
                <a:solidFill>
                  <a:schemeClr val="tx1"/>
                </a:solidFill>
              </a:rPr>
              <a:t> </a:t>
            </a:r>
            <a:r>
              <a:rPr lang="es-ES" sz="2400" dirty="0">
                <a:solidFill>
                  <a:schemeClr val="tx1"/>
                </a:solidFill>
              </a:rPr>
              <a:t>Millones de Guaraníes</a:t>
            </a:r>
          </a:p>
        </p:txBody>
      </p:sp>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566"/>
          <a:stretch/>
        </p:blipFill>
        <p:spPr bwMode="auto">
          <a:xfrm>
            <a:off x="899587" y="1844823"/>
            <a:ext cx="7377884" cy="48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31456" y="6453336"/>
            <a:ext cx="173223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xmlns="" val="790802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3234"/>
          <a:stretch/>
        </p:blipFill>
        <p:spPr bwMode="auto">
          <a:xfrm>
            <a:off x="918666" y="1844824"/>
            <a:ext cx="7109718" cy="48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1 Título"/>
          <p:cNvSpPr txBox="1">
            <a:spLocks/>
          </p:cNvSpPr>
          <p:nvPr/>
        </p:nvSpPr>
        <p:spPr>
          <a:xfrm>
            <a:off x="31457" y="1268760"/>
            <a:ext cx="9112543" cy="432048"/>
          </a:xfrm>
          <a:prstGeom prst="rect">
            <a:avLst/>
          </a:prstGeom>
        </p:spPr>
        <p:txBody>
          <a:bodyPr vert="horz" lIns="45720" rIns="45720" bIns="45720" anchor="b">
            <a:noAutofit/>
          </a:bodyPr>
          <a:lstStyle>
            <a:defPPr>
              <a:defRPr lang="es-ES"/>
            </a:defPPr>
            <a:lvl1pPr marL="273050" lvl="0" indent="-273050">
              <a:spcBef>
                <a:spcPct val="0"/>
              </a:spcBef>
              <a:defRPr sz="3000" b="1">
                <a:ln w="635">
                  <a:noFill/>
                </a:ln>
                <a:solidFill>
                  <a:srgbClr val="006699"/>
                </a:solidFill>
                <a:effectLst>
                  <a:outerShdw blurRad="38100" dist="25400" dir="5400000" algn="tl" rotWithShape="0">
                    <a:srgbClr val="000000">
                      <a:alpha val="43000"/>
                    </a:srgbClr>
                  </a:outerShdw>
                </a:effectLst>
                <a:latin typeface="+mj-lt"/>
                <a:ea typeface="+mj-ea"/>
                <a:cs typeface="+mj-cs"/>
              </a:defRPr>
            </a:lvl1pPr>
          </a:lstStyle>
          <a:p>
            <a:pPr algn="ctr"/>
            <a:r>
              <a:rPr lang="es-ES" dirty="0" smtClean="0"/>
              <a:t>   </a:t>
            </a:r>
            <a:r>
              <a:rPr lang="es-ES" sz="2800" dirty="0">
                <a:solidFill>
                  <a:schemeClr val="tx1"/>
                </a:solidFill>
              </a:rPr>
              <a:t>PARTICIPACIÓN CON RESPECTO AL </a:t>
            </a:r>
            <a:r>
              <a:rPr lang="es-ES" sz="2800" dirty="0" smtClean="0">
                <a:solidFill>
                  <a:schemeClr val="tx1"/>
                </a:solidFill>
              </a:rPr>
              <a:t>TOTAL – </a:t>
            </a:r>
            <a:r>
              <a:rPr lang="es-ES" sz="2800" dirty="0" smtClean="0">
                <a:solidFill>
                  <a:srgbClr val="00B0F0"/>
                </a:solidFill>
              </a:rPr>
              <a:t>CON ADENDA                             </a:t>
            </a:r>
            <a:r>
              <a:rPr lang="es-ES" sz="2000" dirty="0" smtClean="0">
                <a:solidFill>
                  <a:srgbClr val="336699"/>
                </a:solidFill>
              </a:rPr>
              <a:t>FONDOS PROPIOS</a:t>
            </a:r>
            <a:endParaRPr lang="es-ES" sz="2800" dirty="0">
              <a:solidFill>
                <a:srgbClr val="336699"/>
              </a:solidFill>
            </a:endParaRPr>
          </a:p>
          <a:p>
            <a:pPr algn="ctr"/>
            <a:r>
              <a:rPr lang="es-ES" sz="2400" dirty="0">
                <a:solidFill>
                  <a:schemeClr val="tx1"/>
                </a:solidFill>
              </a:rPr>
              <a:t> </a:t>
            </a:r>
            <a:r>
              <a:rPr lang="es-PY" sz="2400" dirty="0" smtClean="0">
                <a:solidFill>
                  <a:schemeClr val="tx1"/>
                </a:solidFill>
              </a:rPr>
              <a:t>5.906.176</a:t>
            </a:r>
            <a:r>
              <a:rPr lang="es-ES" sz="2400" dirty="0" smtClean="0">
                <a:solidFill>
                  <a:schemeClr val="tx1"/>
                </a:solidFill>
              </a:rPr>
              <a:t> </a:t>
            </a:r>
            <a:r>
              <a:rPr lang="es-ES" sz="2400" dirty="0">
                <a:solidFill>
                  <a:schemeClr val="tx1"/>
                </a:solidFill>
              </a:rPr>
              <a:t>Millones de Guaraníes</a:t>
            </a:r>
          </a:p>
        </p:txBody>
      </p:sp>
      <p:sp>
        <p:nvSpPr>
          <p:cNvPr id="4" name="3 CuadroTexto"/>
          <p:cNvSpPr txBox="1"/>
          <p:nvPr/>
        </p:nvSpPr>
        <p:spPr>
          <a:xfrm>
            <a:off x="31456" y="6453336"/>
            <a:ext cx="173223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xmlns="" val="2421977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1911"/>
            <a:ext cx="9199959" cy="685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3789" y="1412776"/>
            <a:ext cx="9140211" cy="858019"/>
          </a:xfrm>
        </p:spPr>
        <p:txBody>
          <a:bodyPr>
            <a:noAutofit/>
          </a:bodyPr>
          <a:lstStyle/>
          <a:p>
            <a:pPr algn="ctr"/>
            <a:r>
              <a:rPr lang="es-ES" sz="4800" b="1" dirty="0" smtClean="0">
                <a:ln w="635">
                  <a:noFill/>
                </a:ln>
                <a:solidFill>
                  <a:schemeClr val="tx1"/>
                </a:solidFill>
                <a:effectLst>
                  <a:outerShdw blurRad="38100" dist="25400" dir="5400000" algn="tl" rotWithShape="0">
                    <a:srgbClr val="000000">
                      <a:alpha val="43000"/>
                    </a:srgbClr>
                  </a:outerShdw>
                </a:effectLst>
              </a:rPr>
              <a:t/>
            </a:r>
            <a:br>
              <a:rPr lang="es-ES" sz="4800" b="1" dirty="0" smtClean="0">
                <a:ln w="635">
                  <a:noFill/>
                </a:ln>
                <a:solidFill>
                  <a:schemeClr val="tx1"/>
                </a:solidFill>
                <a:effectLst>
                  <a:outerShdw blurRad="38100" dist="25400" dir="5400000" algn="tl" rotWithShape="0">
                    <a:srgbClr val="000000">
                      <a:alpha val="43000"/>
                    </a:srgbClr>
                  </a:outerShdw>
                </a:effectLst>
              </a:rPr>
            </a:br>
            <a:r>
              <a:rPr lang="es-ES" sz="4000" b="1" dirty="0" smtClean="0">
                <a:ln w="635">
                  <a:noFill/>
                </a:ln>
                <a:solidFill>
                  <a:schemeClr val="tx1"/>
                </a:solidFill>
                <a:effectLst>
                  <a:outerShdw blurRad="38100" dist="25400" dir="5400000" algn="tl" rotWithShape="0">
                    <a:srgbClr val="000000">
                      <a:alpha val="43000"/>
                    </a:srgbClr>
                  </a:outerShdw>
                </a:effectLst>
              </a:rPr>
              <a:t>GRUPOS DE GASTOS</a:t>
            </a:r>
            <a:endParaRPr lang="es-ES" sz="4000" b="1" dirty="0">
              <a:ln w="635">
                <a:noFill/>
              </a:ln>
              <a:solidFill>
                <a:schemeClr val="tx1"/>
              </a:solidFill>
              <a:effectLst>
                <a:outerShdw blurRad="38100" dist="25400" dir="5400000" algn="tl" rotWithShape="0">
                  <a:srgbClr val="000000">
                    <a:alpha val="43000"/>
                  </a:srgbClr>
                </a:outerShdw>
              </a:effectLst>
            </a:endParaRPr>
          </a:p>
        </p:txBody>
      </p:sp>
      <p:sp>
        <p:nvSpPr>
          <p:cNvPr id="64" name="1 Título"/>
          <p:cNvSpPr txBox="1">
            <a:spLocks/>
          </p:cNvSpPr>
          <p:nvPr/>
        </p:nvSpPr>
        <p:spPr>
          <a:xfrm>
            <a:off x="3789" y="2780928"/>
            <a:ext cx="9140211" cy="858019"/>
          </a:xfrm>
          <a:prstGeom prst="rect">
            <a:avLst/>
          </a:prstGeom>
        </p:spPr>
        <p:txBody>
          <a:bodyPr vert="horz" anchor="ctr">
            <a:normAutofit/>
          </a:bodyPr>
          <a:lstStyle/>
          <a:p>
            <a:pPr algn="ct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grpSp>
        <p:nvGrpSpPr>
          <p:cNvPr id="15" name="14 Grupo"/>
          <p:cNvGrpSpPr/>
          <p:nvPr/>
        </p:nvGrpSpPr>
        <p:grpSpPr>
          <a:xfrm>
            <a:off x="511" y="3926979"/>
            <a:ext cx="9216000" cy="1116000"/>
            <a:chOff x="-189435" y="4149080"/>
            <a:chExt cx="9440066" cy="2664318"/>
          </a:xfrm>
        </p:grpSpPr>
        <p:grpSp>
          <p:nvGrpSpPr>
            <p:cNvPr id="16" name="15 Grupo"/>
            <p:cNvGrpSpPr/>
            <p:nvPr/>
          </p:nvGrpSpPr>
          <p:grpSpPr>
            <a:xfrm>
              <a:off x="-189435" y="4221086"/>
              <a:ext cx="9440066" cy="2592312"/>
              <a:chOff x="-189435" y="4232448"/>
              <a:chExt cx="9440066" cy="2183325"/>
            </a:xfrm>
          </p:grpSpPr>
          <p:grpSp>
            <p:nvGrpSpPr>
              <p:cNvPr id="18" name="17 Grupo"/>
              <p:cNvGrpSpPr/>
              <p:nvPr/>
            </p:nvGrpSpPr>
            <p:grpSpPr>
              <a:xfrm>
                <a:off x="-186071" y="4232448"/>
                <a:ext cx="9436702" cy="2153095"/>
                <a:chOff x="-186071" y="4232448"/>
                <a:chExt cx="9436702" cy="2153095"/>
              </a:xfrm>
            </p:grpSpPr>
            <p:grpSp>
              <p:nvGrpSpPr>
                <p:cNvPr id="20" name="19 Grupo"/>
                <p:cNvGrpSpPr/>
                <p:nvPr/>
              </p:nvGrpSpPr>
              <p:grpSpPr>
                <a:xfrm>
                  <a:off x="-186071" y="4232448"/>
                  <a:ext cx="9436702" cy="2153095"/>
                  <a:chOff x="-200287" y="-67792"/>
                  <a:chExt cx="9436702" cy="2153095"/>
                </a:xfrm>
              </p:grpSpPr>
              <p:sp>
                <p:nvSpPr>
                  <p:cNvPr id="22"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3"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4"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21"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19" name="18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17"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Tree>
    <p:extLst>
      <p:ext uri="{BB962C8B-B14F-4D97-AF65-F5344CB8AC3E}">
        <p14:creationId xmlns:p14="http://schemas.microsoft.com/office/powerpoint/2010/main" xmlns="" val="6764395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1464" y="980728"/>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sp>
        <p:nvSpPr>
          <p:cNvPr id="10" name="9 CuadroTexto"/>
          <p:cNvSpPr txBox="1"/>
          <p:nvPr/>
        </p:nvSpPr>
        <p:spPr>
          <a:xfrm>
            <a:off x="6804248" y="5517232"/>
            <a:ext cx="1296144" cy="246221"/>
          </a:xfrm>
          <a:prstGeom prst="rect">
            <a:avLst/>
          </a:prstGeom>
          <a:noFill/>
        </p:spPr>
        <p:txBody>
          <a:bodyPr wrap="square" rtlCol="0">
            <a:spAutoFit/>
          </a:bodyPr>
          <a:lstStyle/>
          <a:p>
            <a:pPr algn="ctr"/>
            <a:r>
              <a:rPr lang="es-MX" sz="1000" b="1" dirty="0" smtClean="0">
                <a:latin typeface="Arial" pitchFamily="34" charset="0"/>
                <a:cs typeface="Arial" pitchFamily="34" charset="0"/>
              </a:rPr>
              <a:t>19.701.703</a:t>
            </a:r>
            <a:endParaRPr lang="es-PY" sz="1000" b="1" dirty="0">
              <a:latin typeface="Arial" pitchFamily="34" charset="0"/>
              <a:cs typeface="Arial"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xmlns="" val="408534391"/>
              </p:ext>
            </p:extLst>
          </p:nvPr>
        </p:nvGraphicFramePr>
        <p:xfrm>
          <a:off x="610006" y="1268760"/>
          <a:ext cx="7922434" cy="5078140"/>
        </p:xfrm>
        <a:graphic>
          <a:graphicData uri="http://schemas.openxmlformats.org/drawingml/2006/table">
            <a:tbl>
              <a:tblPr>
                <a:effectLst/>
                <a:tableStyleId>{5C22544A-7EE6-4342-B048-85BDC9FD1C3A}</a:tableStyleId>
              </a:tblPr>
              <a:tblGrid>
                <a:gridCol w="3457938"/>
                <a:gridCol w="1080120"/>
                <a:gridCol w="1080120"/>
                <a:gridCol w="936104"/>
                <a:gridCol w="720080"/>
                <a:gridCol w="648072"/>
              </a:tblGrid>
              <a:tr h="648072">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DIFERENCIA (2018-2017)</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91550">
                <a:tc>
                  <a:txBody>
                    <a:bodyPr/>
                    <a:lstStyle/>
                    <a:p>
                      <a:pPr algn="l" fontAlgn="b"/>
                      <a:r>
                        <a:rPr kumimoji="0" lang="es-MX" sz="1600" b="1" u="none" strike="noStrike" kern="1200" baseline="0" dirty="0" smtClean="0">
                          <a:solidFill>
                            <a:srgbClr val="006699"/>
                          </a:solidFill>
                          <a:effectLst/>
                          <a:latin typeface="+mj-lt"/>
                          <a:ea typeface="+mn-ea"/>
                          <a:cs typeface="+mn-cs"/>
                        </a:rPr>
                        <a:t>111 – </a:t>
                      </a:r>
                      <a:r>
                        <a:rPr kumimoji="0" lang="es-MX" sz="1200" b="1" u="none" strike="noStrike" kern="1200" baseline="0" dirty="0" smtClean="0">
                          <a:solidFill>
                            <a:srgbClr val="006699"/>
                          </a:solidFill>
                          <a:effectLst/>
                          <a:latin typeface="+mj-lt"/>
                          <a:ea typeface="+mn-ea"/>
                          <a:cs typeface="+mn-cs"/>
                        </a:rPr>
                        <a:t>SUELDOS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265.732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265.823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smtClean="0">
                          <a:solidFill>
                            <a:srgbClr val="006699"/>
                          </a:solidFill>
                          <a:effectLst/>
                          <a:latin typeface="Calibri"/>
                        </a:rPr>
                        <a:t>0,03%</a:t>
                      </a:r>
                      <a:endParaRPr lang="es-ES" sz="14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0" algn="l" rtl="0" eaLnBrk="1" fontAlgn="b" latinLnBrk="0" hangingPunct="1"/>
                      <a:r>
                        <a:rPr kumimoji="0" lang="es-MX" sz="1600" b="1" u="none" strike="noStrike" kern="1200" baseline="0" dirty="0" smtClean="0">
                          <a:solidFill>
                            <a:srgbClr val="006699"/>
                          </a:solidFill>
                          <a:effectLst/>
                          <a:latin typeface="+mj-lt"/>
                          <a:ea typeface="+mn-ea"/>
                          <a:cs typeface="+mn-cs"/>
                        </a:rPr>
                        <a:t>113 - </a:t>
                      </a:r>
                      <a:r>
                        <a:rPr kumimoji="0" lang="es-MX" sz="1200" b="1" u="none" strike="noStrike" kern="1200" baseline="0" dirty="0" smtClean="0">
                          <a:solidFill>
                            <a:srgbClr val="006699"/>
                          </a:solidFill>
                          <a:effectLst/>
                          <a:latin typeface="+mj-lt"/>
                          <a:ea typeface="+mn-ea"/>
                          <a:cs typeface="+mn-cs"/>
                        </a:rPr>
                        <a:t>GASTOS DE REPRESENTACIÓN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8945">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kumimoji="0" lang="es-MX" sz="1600" b="1" u="none" strike="noStrike" kern="1200" baseline="0" dirty="0" smtClean="0">
                          <a:solidFill>
                            <a:srgbClr val="006699"/>
                          </a:solidFill>
                          <a:effectLst/>
                          <a:latin typeface="+mj-lt"/>
                          <a:ea typeface="+mn-ea"/>
                          <a:cs typeface="+mn-cs"/>
                        </a:rPr>
                        <a:t>114</a:t>
                      </a:r>
                      <a:r>
                        <a:rPr kumimoji="0" lang="es-MX" sz="1200" b="1" u="none" strike="noStrike" kern="1200" baseline="0" dirty="0" smtClean="0">
                          <a:solidFill>
                            <a:srgbClr val="006699"/>
                          </a:solidFill>
                          <a:effectLst/>
                          <a:latin typeface="+mj-lt"/>
                          <a:ea typeface="+mn-ea"/>
                          <a:cs typeface="+mn-cs"/>
                        </a:rPr>
                        <a:t> </a:t>
                      </a:r>
                      <a:r>
                        <a:rPr kumimoji="0" lang="es-MX" sz="1200" b="1" u="none" strike="noStrike" kern="1200" baseline="0" dirty="0" smtClean="0">
                          <a:solidFill>
                            <a:srgbClr val="006699"/>
                          </a:solidFill>
                          <a:effectLst/>
                          <a:latin typeface="+mn-lt"/>
                          <a:ea typeface="+mn-ea"/>
                          <a:cs typeface="+mn-cs"/>
                        </a:rPr>
                        <a:t>–</a:t>
                      </a:r>
                      <a:r>
                        <a:rPr kumimoji="0" lang="es-MX" sz="1200" b="1" u="none" strike="noStrike" kern="1200" baseline="0" dirty="0" smtClean="0">
                          <a:solidFill>
                            <a:srgbClr val="006699"/>
                          </a:solidFill>
                          <a:effectLst/>
                          <a:latin typeface="+mj-lt"/>
                          <a:ea typeface="+mn-ea"/>
                          <a:cs typeface="+mn-cs"/>
                        </a:rPr>
                        <a:t> AGUINALDO</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22.146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22.154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smtClean="0">
                          <a:solidFill>
                            <a:srgbClr val="006699"/>
                          </a:solidFill>
                          <a:effectLst/>
                          <a:latin typeface="Calibri"/>
                        </a:rPr>
                        <a:t>0,03%</a:t>
                      </a:r>
                      <a:endParaRPr lang="es-ES" sz="1400" b="1" i="0" u="none" strike="noStrike" dirty="0">
                        <a:solidFill>
                          <a:srgbClr val="006699"/>
                        </a:solidFill>
                        <a:effectLst/>
                        <a:latin typeface="Calibri"/>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4800">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122 </a:t>
                      </a:r>
                      <a:r>
                        <a:rPr kumimoji="0" lang="es-MX" sz="1200" b="1" u="none" strike="noStrike" kern="1200" baseline="0" dirty="0" smtClean="0">
                          <a:solidFill>
                            <a:srgbClr val="006699"/>
                          </a:solidFill>
                          <a:effectLst/>
                          <a:latin typeface="+mj-lt"/>
                          <a:ea typeface="+mn-ea"/>
                          <a:cs typeface="+mn-cs"/>
                        </a:rPr>
                        <a:t>– GASTOS DE RESIDENCIA</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7.982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7.982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123</a:t>
                      </a:r>
                      <a:r>
                        <a:rPr kumimoji="0" lang="es-MX" sz="1200" b="1" u="none" strike="noStrike" kern="1200" baseline="0" dirty="0" smtClean="0">
                          <a:solidFill>
                            <a:srgbClr val="006699"/>
                          </a:solidFill>
                          <a:effectLst/>
                          <a:latin typeface="+mj-lt"/>
                          <a:ea typeface="+mn-ea"/>
                          <a:cs typeface="+mn-cs"/>
                        </a:rPr>
                        <a:t> – REMUNERACIÓN EXTRAORDINARIA</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42.534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42.534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fontAlgn="b"/>
                      <a:r>
                        <a:rPr kumimoji="0" lang="es-MX" sz="1600" b="1" u="none" strike="noStrike" kern="1200" baseline="0" dirty="0" smtClean="0">
                          <a:solidFill>
                            <a:srgbClr val="006699"/>
                          </a:solidFill>
                          <a:effectLst/>
                          <a:latin typeface="+mj-lt"/>
                          <a:ea typeface="+mn-ea"/>
                          <a:cs typeface="+mn-cs"/>
                        </a:rPr>
                        <a:t>125</a:t>
                      </a:r>
                      <a:r>
                        <a:rPr kumimoji="0" lang="es-MX" sz="1200" b="1" u="none" strike="noStrike" kern="1200" baseline="0" dirty="0" smtClean="0">
                          <a:solidFill>
                            <a:srgbClr val="006699"/>
                          </a:solidFill>
                          <a:effectLst/>
                          <a:latin typeface="+mj-lt"/>
                          <a:ea typeface="+mn-ea"/>
                          <a:cs typeface="+mn-cs"/>
                        </a:rPr>
                        <a:t> – REMUNERACIÓN ADICIONAL</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17.449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17.449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131</a:t>
                      </a:r>
                      <a:r>
                        <a:rPr kumimoji="0" lang="es-MX" sz="1200" b="1" u="none" strike="noStrike" kern="1200" baseline="0" dirty="0" smtClean="0">
                          <a:solidFill>
                            <a:srgbClr val="006699"/>
                          </a:solidFill>
                          <a:effectLst/>
                          <a:latin typeface="+mj-lt"/>
                          <a:ea typeface="+mn-ea"/>
                          <a:cs typeface="+mn-cs"/>
                        </a:rPr>
                        <a:t>– SUBSIDIO FAMILIAR</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91.968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91.968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37230">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133 </a:t>
                      </a:r>
                      <a:r>
                        <a:rPr kumimoji="0" lang="es-MX" sz="1200" b="1" u="none" strike="noStrike" kern="1200" baseline="0" dirty="0" smtClean="0">
                          <a:solidFill>
                            <a:srgbClr val="006699"/>
                          </a:solidFill>
                          <a:effectLst/>
                          <a:latin typeface="+mn-lt"/>
                          <a:ea typeface="+mn-ea"/>
                          <a:cs typeface="+mn-cs"/>
                        </a:rPr>
                        <a:t>– </a:t>
                      </a:r>
                      <a:r>
                        <a:rPr kumimoji="0" lang="es-MX" sz="1200" b="1" u="none" strike="noStrike" kern="1200" baseline="0" dirty="0" smtClean="0">
                          <a:solidFill>
                            <a:srgbClr val="006699"/>
                          </a:solidFill>
                          <a:effectLst/>
                          <a:latin typeface="+mj-lt"/>
                          <a:ea typeface="+mn-ea"/>
                          <a:cs typeface="+mn-cs"/>
                        </a:rPr>
                        <a:t>BONIFICACIONES Y GRATIFICACIONES </a:t>
                      </a:r>
                    </a:p>
                    <a:p>
                      <a:pPr marL="449263" indent="-449263" algn="l" rtl="0" eaLnBrk="1" fontAlgn="b" latinLnBrk="0" hangingPunct="1"/>
                      <a:endParaRPr kumimoji="0" lang="es-PY" sz="3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211.099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211.099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134</a:t>
                      </a:r>
                      <a:r>
                        <a:rPr kumimoji="0" lang="es-PY" sz="1200" b="1" u="none" strike="noStrike" kern="1200" baseline="0" dirty="0" smtClean="0">
                          <a:solidFill>
                            <a:srgbClr val="006699"/>
                          </a:solidFill>
                          <a:effectLst/>
                          <a:latin typeface="+mj-lt"/>
                          <a:ea typeface="+mn-ea"/>
                          <a:cs typeface="+mn-cs"/>
                        </a:rPr>
                        <a:t> -  APORTE JUBILATORIO DEL EMPLEADOR</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82.347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82.347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137 </a:t>
                      </a:r>
                      <a:r>
                        <a:rPr kumimoji="0" lang="es-PY" sz="1200" b="1" u="none" strike="noStrike" kern="1200" baseline="0" dirty="0" smtClean="0">
                          <a:solidFill>
                            <a:srgbClr val="006699"/>
                          </a:solidFill>
                          <a:effectLst/>
                          <a:latin typeface="+mj-lt"/>
                          <a:ea typeface="+mn-ea"/>
                          <a:cs typeface="+mn-cs"/>
                        </a:rPr>
                        <a:t>– GRATIFICACIONES POR SERVICIOS ESPECIALS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141 </a:t>
                      </a:r>
                      <a:r>
                        <a:rPr kumimoji="0" lang="es-PY" sz="1200" b="1" u="none" strike="noStrike" kern="1200" baseline="0" dirty="0" smtClean="0">
                          <a:solidFill>
                            <a:srgbClr val="006699"/>
                          </a:solidFill>
                          <a:effectLst/>
                          <a:latin typeface="+mj-lt"/>
                          <a:ea typeface="+mn-ea"/>
                          <a:cs typeface="+mn-cs"/>
                        </a:rPr>
                        <a:t>– CONTRATACION DE PERSONAL TÉCNICO</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47.631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47.631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5853">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144 - </a:t>
                      </a:r>
                      <a:r>
                        <a:rPr kumimoji="0" lang="es-PY" sz="1200" b="1" u="none" strike="noStrike" kern="1200" baseline="0" dirty="0" smtClean="0">
                          <a:solidFill>
                            <a:srgbClr val="006699"/>
                          </a:solidFill>
                          <a:effectLst/>
                          <a:latin typeface="+mj-lt"/>
                          <a:ea typeface="+mn-ea"/>
                          <a:cs typeface="+mn-cs"/>
                        </a:rPr>
                        <a:t>JORNALES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145 </a:t>
                      </a:r>
                      <a:r>
                        <a:rPr kumimoji="0" lang="es-PY" sz="1200" b="1" u="none" strike="noStrike" kern="1200" baseline="0" dirty="0" smtClean="0">
                          <a:solidFill>
                            <a:srgbClr val="006699"/>
                          </a:solidFill>
                          <a:effectLst/>
                          <a:latin typeface="+mj-lt"/>
                          <a:ea typeface="+mn-ea"/>
                          <a:cs typeface="+mn-cs"/>
                        </a:rPr>
                        <a:t>– HONORARIOS PROFESIONALES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1.632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1.632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199</a:t>
                      </a:r>
                      <a:r>
                        <a:rPr kumimoji="0" lang="es-PY" sz="1200" b="1" u="none" strike="noStrike" kern="1200" baseline="0" dirty="0" smtClean="0">
                          <a:solidFill>
                            <a:srgbClr val="006699"/>
                          </a:solidFill>
                          <a:effectLst/>
                          <a:latin typeface="+mj-lt"/>
                          <a:ea typeface="+mn-ea"/>
                          <a:cs typeface="+mn-cs"/>
                        </a:rPr>
                        <a:t> – OTROS GASTOS DEL PERSONAL</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0" algn="l" rtl="0" eaLnBrk="1" fontAlgn="b" latinLnBrk="0" hangingPunct="1"/>
                      <a:r>
                        <a:rPr kumimoji="0" lang="es-MX" sz="1600" b="1" i="0" u="none" strike="noStrike" kern="1200" dirty="0" smtClean="0">
                          <a:solidFill>
                            <a:schemeClr val="bg1"/>
                          </a:solidFill>
                          <a:effectLst/>
                          <a:latin typeface="+mj-lt"/>
                          <a:ea typeface="+mn-ea"/>
                          <a:cs typeface="+mn-cs"/>
                        </a:rPr>
                        <a:t>TOTAL</a:t>
                      </a:r>
                      <a:endParaRPr kumimoji="0" lang="es-PY" sz="1600" b="1" i="0" u="none" strike="noStrike" kern="1200" dirty="0">
                        <a:solidFill>
                          <a:schemeClr val="bg1"/>
                        </a:solidFill>
                        <a:effectLst/>
                        <a:latin typeface="+mj-lt"/>
                        <a:ea typeface="+mn-ea"/>
                        <a:cs typeface="+mn-cs"/>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794.780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794.879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99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0,0%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2" name="1 Título"/>
          <p:cNvSpPr txBox="1">
            <a:spLocks/>
          </p:cNvSpPr>
          <p:nvPr/>
        </p:nvSpPr>
        <p:spPr>
          <a:xfrm>
            <a:off x="755576" y="692696"/>
            <a:ext cx="8496944" cy="313776"/>
          </a:xfrm>
          <a:prstGeom prst="rect">
            <a:avLst/>
          </a:prstGeom>
        </p:spPr>
        <p:txBody>
          <a:bodyPr vert="horz" lIns="45720" rIns="45720" bIns="45720" anchor="b">
            <a:noAutofit/>
          </a:bodyPr>
          <a:lstStyle/>
          <a:p>
            <a:pPr lvl="0" indent="180975">
              <a:spcBef>
                <a:spcPct val="0"/>
              </a:spcBef>
              <a:defRPr/>
            </a:pPr>
            <a:r>
              <a:rPr lang="es-ES" sz="3500" b="1" dirty="0">
                <a:ln w="635">
                  <a:noFill/>
                </a:ln>
                <a:effectLst>
                  <a:outerShdw blurRad="38100" dist="38100" dir="2700000" algn="tl">
                    <a:srgbClr val="000000">
                      <a:alpha val="43137"/>
                    </a:srgbClr>
                  </a:outerShdw>
                </a:effectLst>
                <a:latin typeface="Arial Black" pitchFamily="34" charset="0"/>
                <a:ea typeface="+mj-ea"/>
                <a:cs typeface="+mj-cs"/>
              </a:rPr>
              <a:t>GRUPO </a:t>
            </a:r>
            <a:r>
              <a:rPr lang="es-ES" sz="3500" b="1" dirty="0" smtClean="0">
                <a:ln w="635">
                  <a:noFill/>
                </a:ln>
                <a:effectLst>
                  <a:outerShdw blurRad="38100" dist="38100" dir="2700000" algn="tl">
                    <a:srgbClr val="000000">
                      <a:alpha val="43137"/>
                    </a:srgbClr>
                  </a:outerShdw>
                </a:effectLst>
                <a:latin typeface="Arial Black" pitchFamily="34" charset="0"/>
                <a:ea typeface="+mj-ea"/>
                <a:cs typeface="+mj-cs"/>
              </a:rPr>
              <a:t>100 </a:t>
            </a:r>
            <a:r>
              <a:rPr lang="es-ES" sz="3000" b="1" dirty="0">
                <a:ln w="635">
                  <a:noFill/>
                </a:ln>
                <a:latin typeface="+mj-lt"/>
                <a:ea typeface="+mj-ea"/>
                <a:cs typeface="+mj-cs"/>
              </a:rPr>
              <a:t>- </a:t>
            </a:r>
            <a:r>
              <a:rPr lang="es-ES" sz="2500" b="1" dirty="0">
                <a:ln w="635">
                  <a:noFill/>
                </a:ln>
                <a:latin typeface="+mj-lt"/>
                <a:ea typeface="+mj-ea"/>
                <a:cs typeface="+mj-cs"/>
              </a:rPr>
              <a:t>SERVICIOS </a:t>
            </a:r>
            <a:r>
              <a:rPr lang="es-ES" sz="2500" b="1" dirty="0" smtClean="0">
                <a:ln w="635">
                  <a:noFill/>
                </a:ln>
                <a:latin typeface="+mj-lt"/>
                <a:ea typeface="+mj-ea"/>
                <a:cs typeface="+mj-cs"/>
              </a:rPr>
              <a:t>PERSONALES</a:t>
            </a:r>
            <a:endParaRPr lang="es-ES" sz="2500" b="1" dirty="0">
              <a:ln w="635">
                <a:noFill/>
              </a:ln>
              <a:latin typeface="+mj-lt"/>
              <a:ea typeface="+mj-ea"/>
              <a:cs typeface="+mj-cs"/>
            </a:endParaRPr>
          </a:p>
        </p:txBody>
      </p:sp>
    </p:spTree>
    <p:extLst>
      <p:ext uri="{BB962C8B-B14F-4D97-AF65-F5344CB8AC3E}">
        <p14:creationId xmlns:p14="http://schemas.microsoft.com/office/powerpoint/2010/main" xmlns="" val="3258720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1464" y="980728"/>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sp>
        <p:nvSpPr>
          <p:cNvPr id="10" name="9 CuadroTexto"/>
          <p:cNvSpPr txBox="1"/>
          <p:nvPr/>
        </p:nvSpPr>
        <p:spPr>
          <a:xfrm>
            <a:off x="6804248" y="5517232"/>
            <a:ext cx="1296144" cy="246221"/>
          </a:xfrm>
          <a:prstGeom prst="rect">
            <a:avLst/>
          </a:prstGeom>
          <a:noFill/>
        </p:spPr>
        <p:txBody>
          <a:bodyPr wrap="square" rtlCol="0">
            <a:spAutoFit/>
          </a:bodyPr>
          <a:lstStyle/>
          <a:p>
            <a:pPr algn="ctr"/>
            <a:r>
              <a:rPr lang="es-MX" sz="1000" b="1" dirty="0" smtClean="0">
                <a:latin typeface="Arial" pitchFamily="34" charset="0"/>
                <a:cs typeface="Arial" pitchFamily="34" charset="0"/>
              </a:rPr>
              <a:t>19.701.703</a:t>
            </a:r>
            <a:endParaRPr lang="es-PY" sz="1000" b="1" dirty="0">
              <a:latin typeface="Arial" pitchFamily="34" charset="0"/>
              <a:cs typeface="Arial"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xmlns="" val="3914544846"/>
              </p:ext>
            </p:extLst>
          </p:nvPr>
        </p:nvGraphicFramePr>
        <p:xfrm>
          <a:off x="610006" y="1268760"/>
          <a:ext cx="7922434" cy="5276260"/>
        </p:xfrm>
        <a:graphic>
          <a:graphicData uri="http://schemas.openxmlformats.org/drawingml/2006/table">
            <a:tbl>
              <a:tblPr>
                <a:effectLst/>
                <a:tableStyleId>{5C22544A-7EE6-4342-B048-85BDC9FD1C3A}</a:tableStyleId>
              </a:tblPr>
              <a:tblGrid>
                <a:gridCol w="3457938"/>
                <a:gridCol w="1080120"/>
                <a:gridCol w="1080120"/>
                <a:gridCol w="936104"/>
                <a:gridCol w="720080"/>
                <a:gridCol w="648072"/>
              </a:tblGrid>
              <a:tr h="648072">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C00000"/>
                          </a:solidFill>
                          <a:effectLst/>
                          <a:latin typeface="+mj-lt"/>
                          <a:ea typeface="+mn-ea"/>
                          <a:cs typeface="+mn-cs"/>
                        </a:rPr>
                        <a:t>CON ADENDA</a:t>
                      </a:r>
                      <a:r>
                        <a:rPr kumimoji="0" lang="es-PY" sz="1300" b="1" u="none" strike="noStrike" kern="1200" dirty="0" smtClean="0">
                          <a:solidFill>
                            <a:srgbClr val="006699"/>
                          </a:solidFill>
                          <a:effectLst/>
                          <a:latin typeface="+mj-lt"/>
                          <a:ea typeface="+mn-ea"/>
                          <a:cs typeface="+mn-cs"/>
                        </a:rPr>
                        <a:t>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DIFERENCIA (2018-2017)</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91550">
                <a:tc>
                  <a:txBody>
                    <a:bodyPr/>
                    <a:lstStyle/>
                    <a:p>
                      <a:pPr algn="l" fontAlgn="b"/>
                      <a:r>
                        <a:rPr kumimoji="0" lang="es-MX" sz="1600" b="1" u="none" strike="noStrike" kern="1200" baseline="0" dirty="0" smtClean="0">
                          <a:solidFill>
                            <a:srgbClr val="00B0F0"/>
                          </a:solidFill>
                          <a:effectLst/>
                          <a:latin typeface="+mj-lt"/>
                          <a:ea typeface="+mn-ea"/>
                          <a:cs typeface="+mn-cs"/>
                        </a:rPr>
                        <a:t>111 – </a:t>
                      </a:r>
                      <a:r>
                        <a:rPr kumimoji="0" lang="es-MX" sz="1200" b="1" u="none" strike="noStrike" kern="1200" baseline="0" dirty="0" smtClean="0">
                          <a:solidFill>
                            <a:srgbClr val="00B0F0"/>
                          </a:solidFill>
                          <a:effectLst/>
                          <a:latin typeface="+mj-lt"/>
                          <a:ea typeface="+mn-ea"/>
                          <a:cs typeface="+mn-cs"/>
                        </a:rPr>
                        <a:t>SUELDOS</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265.732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313.052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47.320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0" algn="l" rtl="0" eaLnBrk="1" fontAlgn="b" latinLnBrk="0" hangingPunct="1"/>
                      <a:r>
                        <a:rPr kumimoji="0" lang="es-MX" sz="1600" b="1" u="none" strike="noStrike" kern="1200" baseline="0" dirty="0" smtClean="0">
                          <a:solidFill>
                            <a:srgbClr val="006699"/>
                          </a:solidFill>
                          <a:effectLst/>
                          <a:latin typeface="+mj-lt"/>
                          <a:ea typeface="+mn-ea"/>
                          <a:cs typeface="+mn-cs"/>
                        </a:rPr>
                        <a:t>113 - </a:t>
                      </a:r>
                      <a:r>
                        <a:rPr kumimoji="0" lang="es-MX" sz="1200" b="1" u="none" strike="noStrike" kern="1200" baseline="0" dirty="0" smtClean="0">
                          <a:solidFill>
                            <a:srgbClr val="006699"/>
                          </a:solidFill>
                          <a:effectLst/>
                          <a:latin typeface="+mj-lt"/>
                          <a:ea typeface="+mn-ea"/>
                          <a:cs typeface="+mn-cs"/>
                        </a:rPr>
                        <a:t>GASTOS DE REPRESENTACIÓN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8945">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kumimoji="0" lang="es-MX" sz="1600" b="1" u="none" strike="noStrike" kern="1200" baseline="0" dirty="0" smtClean="0">
                          <a:solidFill>
                            <a:srgbClr val="00B0F0"/>
                          </a:solidFill>
                          <a:effectLst/>
                          <a:latin typeface="+mj-lt"/>
                          <a:ea typeface="+mn-ea"/>
                          <a:cs typeface="+mn-cs"/>
                        </a:rPr>
                        <a:t>114</a:t>
                      </a:r>
                      <a:r>
                        <a:rPr kumimoji="0" lang="es-MX" sz="1200" b="1" u="none" strike="noStrike" kern="1200" baseline="0" dirty="0" smtClean="0">
                          <a:solidFill>
                            <a:srgbClr val="00B0F0"/>
                          </a:solidFill>
                          <a:effectLst/>
                          <a:latin typeface="+mj-lt"/>
                          <a:ea typeface="+mn-ea"/>
                          <a:cs typeface="+mn-cs"/>
                        </a:rPr>
                        <a:t> </a:t>
                      </a:r>
                      <a:r>
                        <a:rPr kumimoji="0" lang="es-MX" sz="1200" b="1" u="none" strike="noStrike" kern="1200" baseline="0" dirty="0" smtClean="0">
                          <a:solidFill>
                            <a:srgbClr val="00B0F0"/>
                          </a:solidFill>
                          <a:effectLst/>
                          <a:latin typeface="+mn-lt"/>
                          <a:ea typeface="+mn-ea"/>
                          <a:cs typeface="+mn-cs"/>
                        </a:rPr>
                        <a:t>–</a:t>
                      </a:r>
                      <a:r>
                        <a:rPr kumimoji="0" lang="es-MX" sz="1200" b="1" u="none" strike="noStrike" kern="1200" baseline="0" dirty="0" smtClean="0">
                          <a:solidFill>
                            <a:srgbClr val="00B0F0"/>
                          </a:solidFill>
                          <a:effectLst/>
                          <a:latin typeface="+mj-lt"/>
                          <a:ea typeface="+mn-ea"/>
                          <a:cs typeface="+mn-cs"/>
                        </a:rPr>
                        <a:t> AGUINALDO</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22.146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26.090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3.943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4800">
                <a:tc>
                  <a:txBody>
                    <a:bodyPr/>
                    <a:lstStyle/>
                    <a:p>
                      <a:pPr marL="449263" indent="-449263" algn="l" rtl="0" eaLnBrk="1" fontAlgn="b" latinLnBrk="0" hangingPunct="1"/>
                      <a:r>
                        <a:rPr kumimoji="0" lang="es-MX" sz="1600" b="1" u="none" strike="noStrike" kern="1200" baseline="0" dirty="0" smtClean="0">
                          <a:solidFill>
                            <a:srgbClr val="00B0F0"/>
                          </a:solidFill>
                          <a:effectLst/>
                          <a:latin typeface="+mj-lt"/>
                          <a:ea typeface="+mn-ea"/>
                          <a:cs typeface="+mn-cs"/>
                        </a:rPr>
                        <a:t>122 </a:t>
                      </a:r>
                      <a:r>
                        <a:rPr kumimoji="0" lang="es-MX" sz="1200" b="1" u="none" strike="noStrike" kern="1200" baseline="0" dirty="0" smtClean="0">
                          <a:solidFill>
                            <a:srgbClr val="00B0F0"/>
                          </a:solidFill>
                          <a:effectLst/>
                          <a:latin typeface="+mj-lt"/>
                          <a:ea typeface="+mn-ea"/>
                          <a:cs typeface="+mn-cs"/>
                        </a:rPr>
                        <a:t>– GASTOS DE RESIDENCIA</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7.982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9.090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1.108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rtl="0" eaLnBrk="1" fontAlgn="b" latinLnBrk="0" hangingPunct="1"/>
                      <a:r>
                        <a:rPr kumimoji="0" lang="es-MX" sz="1600" b="1" u="none" strike="noStrike" kern="1200" baseline="0" dirty="0" smtClean="0">
                          <a:solidFill>
                            <a:srgbClr val="00B0F0"/>
                          </a:solidFill>
                          <a:effectLst/>
                          <a:latin typeface="+mj-lt"/>
                          <a:ea typeface="+mn-ea"/>
                          <a:cs typeface="+mn-cs"/>
                        </a:rPr>
                        <a:t>123</a:t>
                      </a:r>
                      <a:r>
                        <a:rPr kumimoji="0" lang="es-MX" sz="1200" b="1" u="none" strike="noStrike" kern="1200" baseline="0" dirty="0" smtClean="0">
                          <a:solidFill>
                            <a:srgbClr val="00B0F0"/>
                          </a:solidFill>
                          <a:effectLst/>
                          <a:latin typeface="+mj-lt"/>
                          <a:ea typeface="+mn-ea"/>
                          <a:cs typeface="+mn-cs"/>
                        </a:rPr>
                        <a:t> – REMUNERACIÓN EXTRAORDINARIA</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42.534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49.423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6.889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fontAlgn="b"/>
                      <a:r>
                        <a:rPr kumimoji="0" lang="es-MX" sz="1600" b="1" u="none" strike="noStrike" kern="1200" baseline="0" dirty="0" smtClean="0">
                          <a:solidFill>
                            <a:srgbClr val="00B0F0"/>
                          </a:solidFill>
                          <a:effectLst/>
                          <a:latin typeface="+mj-lt"/>
                          <a:ea typeface="+mn-ea"/>
                          <a:cs typeface="+mn-cs"/>
                        </a:rPr>
                        <a:t>125</a:t>
                      </a:r>
                      <a:r>
                        <a:rPr kumimoji="0" lang="es-MX" sz="1200" b="1" u="none" strike="noStrike" kern="1200" baseline="0" dirty="0" smtClean="0">
                          <a:solidFill>
                            <a:srgbClr val="00B0F0"/>
                          </a:solidFill>
                          <a:effectLst/>
                          <a:latin typeface="+mj-lt"/>
                          <a:ea typeface="+mn-ea"/>
                          <a:cs typeface="+mn-cs"/>
                        </a:rPr>
                        <a:t> – REMUNERACIÓN ADICIONAL</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17.449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21.761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4.313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542925" indent="-542925" algn="l" rtl="0" eaLnBrk="1" fontAlgn="b" latinLnBrk="0" hangingPunct="1"/>
                      <a:r>
                        <a:rPr kumimoji="0" lang="es-MX" sz="1600" b="1" u="none" strike="noStrike" kern="1200" baseline="0" dirty="0" smtClean="0">
                          <a:solidFill>
                            <a:srgbClr val="00B0F0"/>
                          </a:solidFill>
                          <a:effectLst/>
                          <a:latin typeface="+mj-lt"/>
                          <a:ea typeface="+mn-ea"/>
                          <a:cs typeface="+mn-cs"/>
                        </a:rPr>
                        <a:t>131</a:t>
                      </a:r>
                      <a:r>
                        <a:rPr kumimoji="0" lang="es-MX" sz="1200" b="1" u="none" strike="noStrike" kern="1200" baseline="0" dirty="0" smtClean="0">
                          <a:solidFill>
                            <a:srgbClr val="00B0F0"/>
                          </a:solidFill>
                          <a:effectLst/>
                          <a:latin typeface="+mj-lt"/>
                          <a:ea typeface="+mn-ea"/>
                          <a:cs typeface="+mn-cs"/>
                        </a:rPr>
                        <a:t>– SUBSIDIO FAMILIAR</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91.968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106.763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14.795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37230">
                <a:tc>
                  <a:txBody>
                    <a:bodyPr/>
                    <a:lstStyle/>
                    <a:p>
                      <a:pPr marL="449263" indent="-449263" algn="l" rtl="0" eaLnBrk="1" fontAlgn="b" latinLnBrk="0" hangingPunct="1"/>
                      <a:r>
                        <a:rPr kumimoji="0" lang="es-MX" sz="1600" b="1" u="none" strike="noStrike" kern="1200" baseline="0" dirty="0" smtClean="0">
                          <a:solidFill>
                            <a:srgbClr val="00B0F0"/>
                          </a:solidFill>
                          <a:effectLst/>
                          <a:latin typeface="+mj-lt"/>
                          <a:ea typeface="+mn-ea"/>
                          <a:cs typeface="+mn-cs"/>
                        </a:rPr>
                        <a:t>133 </a:t>
                      </a:r>
                      <a:r>
                        <a:rPr kumimoji="0" lang="es-MX" sz="1200" b="1" u="none" strike="noStrike" kern="1200" baseline="0" dirty="0" smtClean="0">
                          <a:solidFill>
                            <a:srgbClr val="00B0F0"/>
                          </a:solidFill>
                          <a:effectLst/>
                          <a:latin typeface="+mn-lt"/>
                          <a:ea typeface="+mn-ea"/>
                          <a:cs typeface="+mn-cs"/>
                        </a:rPr>
                        <a:t>– </a:t>
                      </a:r>
                      <a:r>
                        <a:rPr kumimoji="0" lang="es-MX" sz="1200" b="1" u="none" strike="noStrike" kern="1200" baseline="0" dirty="0" smtClean="0">
                          <a:solidFill>
                            <a:srgbClr val="00B0F0"/>
                          </a:solidFill>
                          <a:effectLst/>
                          <a:latin typeface="+mj-lt"/>
                          <a:ea typeface="+mn-ea"/>
                          <a:cs typeface="+mn-cs"/>
                        </a:rPr>
                        <a:t>BONIFICACIONES Y GRATIFICACIONES </a:t>
                      </a:r>
                    </a:p>
                    <a:p>
                      <a:pPr marL="449263" indent="-449263" algn="l" rtl="0" eaLnBrk="1" fontAlgn="b" latinLnBrk="0" hangingPunct="1"/>
                      <a:endParaRPr kumimoji="0" lang="es-PY" sz="3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211.099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243.223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32.124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B0F0"/>
                          </a:solidFill>
                          <a:effectLst/>
                          <a:latin typeface="+mj-lt"/>
                          <a:ea typeface="+mn-ea"/>
                          <a:cs typeface="+mn-cs"/>
                        </a:rPr>
                        <a:t>134</a:t>
                      </a:r>
                      <a:r>
                        <a:rPr kumimoji="0" lang="es-PY" sz="1200" b="1" u="none" strike="noStrike" kern="1200" baseline="0" dirty="0" smtClean="0">
                          <a:solidFill>
                            <a:srgbClr val="00B0F0"/>
                          </a:solidFill>
                          <a:effectLst/>
                          <a:latin typeface="+mj-lt"/>
                          <a:ea typeface="+mn-ea"/>
                          <a:cs typeface="+mn-cs"/>
                        </a:rPr>
                        <a:t> -  APORTE JUBILATORIO DEL EMPLEADOR</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82.347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100.491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18.145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B0F0"/>
                          </a:solidFill>
                          <a:effectLst/>
                          <a:latin typeface="+mj-lt"/>
                          <a:ea typeface="+mn-ea"/>
                          <a:cs typeface="+mn-cs"/>
                        </a:rPr>
                        <a:t>137 </a:t>
                      </a:r>
                      <a:r>
                        <a:rPr kumimoji="0" lang="es-PY" sz="1200" b="1" u="none" strike="noStrike" kern="1200" baseline="0" dirty="0" smtClean="0">
                          <a:solidFill>
                            <a:srgbClr val="00B0F0"/>
                          </a:solidFill>
                          <a:effectLst/>
                          <a:latin typeface="+mj-lt"/>
                          <a:ea typeface="+mn-ea"/>
                          <a:cs typeface="+mn-cs"/>
                        </a:rPr>
                        <a:t>– GRATIFICACIONES POR SERVICIOS ESPECIALS</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1.050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1.156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106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B0F0"/>
                          </a:solidFill>
                          <a:effectLst/>
                          <a:latin typeface="+mj-lt"/>
                          <a:ea typeface="+mn-ea"/>
                          <a:cs typeface="+mn-cs"/>
                        </a:rPr>
                        <a:t>141 </a:t>
                      </a:r>
                      <a:r>
                        <a:rPr kumimoji="0" lang="es-PY" sz="1200" b="1" u="none" strike="noStrike" kern="1200" baseline="0" dirty="0" smtClean="0">
                          <a:solidFill>
                            <a:srgbClr val="00B0F0"/>
                          </a:solidFill>
                          <a:effectLst/>
                          <a:latin typeface="+mj-lt"/>
                          <a:ea typeface="+mn-ea"/>
                          <a:cs typeface="+mn-cs"/>
                        </a:rPr>
                        <a:t>– CONTRATACION DE PERSONAL TÉCNICO</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47.631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35.697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FF0000"/>
                          </a:solidFill>
                          <a:effectLst/>
                          <a:latin typeface="Calibri"/>
                        </a:rPr>
                        <a:t>-11.934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5853">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144 - </a:t>
                      </a:r>
                      <a:r>
                        <a:rPr kumimoji="0" lang="es-PY" sz="1200" b="1" u="none" strike="noStrike" kern="1200" baseline="0" dirty="0" smtClean="0">
                          <a:solidFill>
                            <a:srgbClr val="006699"/>
                          </a:solidFill>
                          <a:effectLst/>
                          <a:latin typeface="+mj-lt"/>
                          <a:ea typeface="+mn-ea"/>
                          <a:cs typeface="+mn-cs"/>
                        </a:rPr>
                        <a:t>JORNALES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2.545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145 </a:t>
                      </a:r>
                      <a:r>
                        <a:rPr kumimoji="0" lang="es-PY" sz="1200" b="1" u="none" strike="noStrike" kern="1200" baseline="0" dirty="0" smtClean="0">
                          <a:solidFill>
                            <a:srgbClr val="006699"/>
                          </a:solidFill>
                          <a:effectLst/>
                          <a:latin typeface="+mj-lt"/>
                          <a:ea typeface="+mn-ea"/>
                          <a:cs typeface="+mn-cs"/>
                        </a:rPr>
                        <a:t>– HONORARIOS PROFESIONALES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1.632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1.632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62684">
                <a:tc>
                  <a:txBody>
                    <a:bodyPr/>
                    <a:lstStyle/>
                    <a:p>
                      <a:pPr marL="449263" indent="-449263" algn="l" rtl="0" eaLnBrk="1" fontAlgn="b" latinLnBrk="0" hangingPunct="1"/>
                      <a:r>
                        <a:rPr kumimoji="0" lang="es-PY" sz="1600" b="1" u="none" strike="noStrike" kern="1200" baseline="0" dirty="0" smtClean="0">
                          <a:solidFill>
                            <a:srgbClr val="006699"/>
                          </a:solidFill>
                          <a:effectLst/>
                          <a:latin typeface="+mj-lt"/>
                          <a:ea typeface="+mn-ea"/>
                          <a:cs typeface="+mn-cs"/>
                        </a:rPr>
                        <a:t>199</a:t>
                      </a:r>
                      <a:r>
                        <a:rPr kumimoji="0" lang="es-PY" sz="1200" b="1" u="none" strike="noStrike" kern="1200" baseline="0" dirty="0" smtClean="0">
                          <a:solidFill>
                            <a:srgbClr val="006699"/>
                          </a:solidFill>
                          <a:effectLst/>
                          <a:latin typeface="+mj-lt"/>
                          <a:ea typeface="+mn-ea"/>
                          <a:cs typeface="+mn-cs"/>
                        </a:rPr>
                        <a:t> – OTROS GASTOS DEL PERSONAL</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641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259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1550">
                <a:tc>
                  <a:txBody>
                    <a:bodyPr/>
                    <a:lstStyle/>
                    <a:p>
                      <a:pPr marL="0" algn="l" rtl="0" eaLnBrk="1" fontAlgn="b" latinLnBrk="0" hangingPunct="1"/>
                      <a:r>
                        <a:rPr kumimoji="0" lang="es-MX" sz="1600" b="1" i="0" u="none" strike="noStrike" kern="1200" dirty="0" smtClean="0">
                          <a:solidFill>
                            <a:schemeClr val="bg1"/>
                          </a:solidFill>
                          <a:effectLst/>
                          <a:latin typeface="+mj-lt"/>
                          <a:ea typeface="+mn-ea"/>
                          <a:cs typeface="+mn-cs"/>
                        </a:rPr>
                        <a:t>TOTAL</a:t>
                      </a:r>
                      <a:endParaRPr kumimoji="0" lang="es-PY" sz="1600" b="1" i="0" u="none" strike="noStrike" kern="1200" dirty="0">
                        <a:solidFill>
                          <a:schemeClr val="bg1"/>
                        </a:solidFill>
                        <a:effectLst/>
                        <a:latin typeface="+mj-lt"/>
                        <a:ea typeface="+mn-ea"/>
                        <a:cs typeface="+mn-cs"/>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794.780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911.847</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smtClean="0">
                          <a:solidFill>
                            <a:srgbClr val="FFFFFF"/>
                          </a:solidFill>
                          <a:effectLst/>
                          <a:latin typeface="Calibri"/>
                        </a:rPr>
                        <a:t>116.968</a:t>
                      </a:r>
                      <a:endParaRPr lang="es-ES" sz="1600" b="1" i="0" u="none" strike="noStrike" dirty="0">
                        <a:solidFill>
                          <a:srgbClr val="FFFFFF"/>
                        </a:solidFill>
                        <a:effectLst/>
                        <a:latin typeface="Calibri"/>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2" name="1 Título"/>
          <p:cNvSpPr txBox="1">
            <a:spLocks/>
          </p:cNvSpPr>
          <p:nvPr/>
        </p:nvSpPr>
        <p:spPr>
          <a:xfrm>
            <a:off x="467544" y="692696"/>
            <a:ext cx="8496944" cy="313776"/>
          </a:xfrm>
          <a:prstGeom prst="rect">
            <a:avLst/>
          </a:prstGeom>
        </p:spPr>
        <p:txBody>
          <a:bodyPr vert="horz" lIns="45720" rIns="45720" bIns="45720" anchor="b">
            <a:noAutofit/>
          </a:bodyPr>
          <a:lstStyle/>
          <a:p>
            <a:pPr lvl="0" indent="180975">
              <a:spcBef>
                <a:spcPct val="0"/>
              </a:spcBef>
              <a:defRPr/>
            </a:pPr>
            <a:r>
              <a:rPr lang="es-ES" sz="3500" b="1" dirty="0">
                <a:ln w="635">
                  <a:noFill/>
                </a:ln>
                <a:effectLst>
                  <a:outerShdw blurRad="38100" dist="38100" dir="2700000" algn="tl">
                    <a:srgbClr val="000000">
                      <a:alpha val="43137"/>
                    </a:srgbClr>
                  </a:outerShdw>
                </a:effectLst>
                <a:latin typeface="Arial Black" pitchFamily="34" charset="0"/>
                <a:ea typeface="+mj-ea"/>
                <a:cs typeface="+mj-cs"/>
              </a:rPr>
              <a:t>GRUPO </a:t>
            </a:r>
            <a:r>
              <a:rPr lang="es-ES" sz="3500" b="1" dirty="0" smtClean="0">
                <a:ln w="635">
                  <a:noFill/>
                </a:ln>
                <a:effectLst>
                  <a:outerShdw blurRad="38100" dist="38100" dir="2700000" algn="tl">
                    <a:srgbClr val="000000">
                      <a:alpha val="43137"/>
                    </a:srgbClr>
                  </a:outerShdw>
                </a:effectLst>
                <a:latin typeface="Arial Black" pitchFamily="34" charset="0"/>
                <a:ea typeface="+mj-ea"/>
                <a:cs typeface="+mj-cs"/>
              </a:rPr>
              <a:t>100 </a:t>
            </a:r>
            <a:r>
              <a:rPr lang="es-ES" sz="3000" b="1" dirty="0">
                <a:ln w="635">
                  <a:noFill/>
                </a:ln>
                <a:latin typeface="+mj-lt"/>
                <a:ea typeface="+mj-ea"/>
                <a:cs typeface="+mj-cs"/>
              </a:rPr>
              <a:t>- </a:t>
            </a:r>
            <a:r>
              <a:rPr lang="es-ES" sz="2400" b="1" dirty="0">
                <a:ln w="635">
                  <a:noFill/>
                </a:ln>
                <a:latin typeface="+mj-lt"/>
                <a:ea typeface="+mj-ea"/>
                <a:cs typeface="+mj-cs"/>
              </a:rPr>
              <a:t>SERVICIOS </a:t>
            </a:r>
            <a:r>
              <a:rPr lang="es-ES" sz="2400" b="1" dirty="0" smtClean="0">
                <a:ln w="635">
                  <a:noFill/>
                </a:ln>
                <a:latin typeface="+mj-lt"/>
                <a:ea typeface="+mj-ea"/>
                <a:cs typeface="+mj-cs"/>
              </a:rPr>
              <a:t>PERSONALES – </a:t>
            </a:r>
            <a:r>
              <a:rPr lang="es-ES" sz="2400" b="1" dirty="0" smtClean="0">
                <a:ln w="635">
                  <a:noFill/>
                </a:ln>
                <a:solidFill>
                  <a:srgbClr val="00B0F0"/>
                </a:solidFill>
                <a:latin typeface="+mj-lt"/>
                <a:ea typeface="+mj-ea"/>
                <a:cs typeface="+mj-cs"/>
              </a:rPr>
              <a:t>CON ADENDA</a:t>
            </a:r>
            <a:endParaRPr lang="es-ES" sz="2400" b="1" dirty="0">
              <a:ln w="635">
                <a:noFill/>
              </a:ln>
              <a:solidFill>
                <a:srgbClr val="00B0F0"/>
              </a:solidFill>
              <a:latin typeface="+mj-lt"/>
              <a:ea typeface="+mj-ea"/>
              <a:cs typeface="+mj-cs"/>
            </a:endParaRPr>
          </a:p>
        </p:txBody>
      </p:sp>
      <p:sp>
        <p:nvSpPr>
          <p:cNvPr id="3" name="2 Rectángulo"/>
          <p:cNvSpPr/>
          <p:nvPr/>
        </p:nvSpPr>
        <p:spPr>
          <a:xfrm>
            <a:off x="215424" y="2204864"/>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7" name="6 Rectángulo"/>
          <p:cNvSpPr/>
          <p:nvPr/>
        </p:nvSpPr>
        <p:spPr>
          <a:xfrm>
            <a:off x="215424" y="2736445"/>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8" name="7 Rectángulo"/>
          <p:cNvSpPr/>
          <p:nvPr/>
        </p:nvSpPr>
        <p:spPr>
          <a:xfrm>
            <a:off x="215424" y="3068960"/>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9" name="8 Rectángulo"/>
          <p:cNvSpPr/>
          <p:nvPr/>
        </p:nvSpPr>
        <p:spPr>
          <a:xfrm>
            <a:off x="215424" y="3356992"/>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3" name="12 Rectángulo"/>
          <p:cNvSpPr/>
          <p:nvPr/>
        </p:nvSpPr>
        <p:spPr>
          <a:xfrm>
            <a:off x="215424" y="3645024"/>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4" name="13 Rectángulo"/>
          <p:cNvSpPr/>
          <p:nvPr/>
        </p:nvSpPr>
        <p:spPr>
          <a:xfrm>
            <a:off x="215424" y="3933056"/>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5" name="14 Rectángulo"/>
          <p:cNvSpPr/>
          <p:nvPr/>
        </p:nvSpPr>
        <p:spPr>
          <a:xfrm>
            <a:off x="215424" y="4283804"/>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6" name="15 Rectángulo"/>
          <p:cNvSpPr/>
          <p:nvPr/>
        </p:nvSpPr>
        <p:spPr>
          <a:xfrm>
            <a:off x="215424" y="4571836"/>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7" name="16 Rectángulo"/>
          <p:cNvSpPr/>
          <p:nvPr/>
        </p:nvSpPr>
        <p:spPr>
          <a:xfrm>
            <a:off x="215424" y="4859868"/>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8" name="17 Rectángulo"/>
          <p:cNvSpPr/>
          <p:nvPr/>
        </p:nvSpPr>
        <p:spPr>
          <a:xfrm>
            <a:off x="215424" y="5085184"/>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Tree>
    <p:extLst>
      <p:ext uri="{BB962C8B-B14F-4D97-AF65-F5344CB8AC3E}">
        <p14:creationId xmlns:p14="http://schemas.microsoft.com/office/powerpoint/2010/main" xmlns="" val="232224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467544" y="810968"/>
            <a:ext cx="8496944" cy="313776"/>
          </a:xfrm>
          <a:prstGeom prst="rect">
            <a:avLst/>
          </a:prstGeom>
        </p:spPr>
        <p:txBody>
          <a:bodyPr vert="horz" lIns="45720" rIns="45720" bIns="45720" anchor="b">
            <a:noAutofit/>
          </a:bodyPr>
          <a:lstStyle/>
          <a:p>
            <a:pPr lvl="0" indent="180975">
              <a:spcBef>
                <a:spcPct val="0"/>
              </a:spcBef>
              <a:defRPr/>
            </a:pPr>
            <a:r>
              <a:rPr lang="es-ES" sz="3500" b="1" dirty="0">
                <a:ln w="635">
                  <a:noFill/>
                </a:ln>
                <a:effectLst>
                  <a:outerShdw blurRad="38100" dist="38100" dir="2700000" algn="tl">
                    <a:srgbClr val="000000">
                      <a:alpha val="43137"/>
                    </a:srgbClr>
                  </a:outerShdw>
                </a:effectLst>
                <a:latin typeface="Arial Black" pitchFamily="34" charset="0"/>
                <a:ea typeface="+mj-ea"/>
                <a:cs typeface="+mj-cs"/>
              </a:rPr>
              <a:t>GRUPO 200 </a:t>
            </a:r>
            <a:r>
              <a:rPr lang="es-ES" sz="3000" b="1" dirty="0">
                <a:ln w="635">
                  <a:noFill/>
                </a:ln>
                <a:latin typeface="+mj-lt"/>
                <a:ea typeface="+mj-ea"/>
                <a:cs typeface="+mj-cs"/>
              </a:rPr>
              <a:t>- </a:t>
            </a:r>
            <a:r>
              <a:rPr lang="es-ES" sz="2500" b="1" dirty="0">
                <a:ln w="635">
                  <a:noFill/>
                </a:ln>
                <a:latin typeface="+mj-lt"/>
                <a:ea typeface="+mj-ea"/>
                <a:cs typeface="+mj-cs"/>
              </a:rPr>
              <a:t>SERVICIOS NO PERSONALES</a:t>
            </a:r>
          </a:p>
        </p:txBody>
      </p:sp>
      <p:sp>
        <p:nvSpPr>
          <p:cNvPr id="2" name="1 CuadroTexto"/>
          <p:cNvSpPr txBox="1"/>
          <p:nvPr/>
        </p:nvSpPr>
        <p:spPr>
          <a:xfrm>
            <a:off x="395536" y="1430634"/>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10" name="9 Tabla"/>
          <p:cNvGraphicFramePr>
            <a:graphicFrameLocks noGrp="1"/>
          </p:cNvGraphicFramePr>
          <p:nvPr>
            <p:extLst>
              <p:ext uri="{D42A27DB-BD31-4B8C-83A1-F6EECF244321}">
                <p14:modId xmlns:p14="http://schemas.microsoft.com/office/powerpoint/2010/main" xmlns="" val="2379449066"/>
              </p:ext>
            </p:extLst>
          </p:nvPr>
        </p:nvGraphicFramePr>
        <p:xfrm>
          <a:off x="467544" y="1707633"/>
          <a:ext cx="8280920" cy="3347461"/>
        </p:xfrm>
        <a:graphic>
          <a:graphicData uri="http://schemas.openxmlformats.org/drawingml/2006/table">
            <a:tbl>
              <a:tblPr>
                <a:effectLst/>
                <a:tableStyleId>{5C22544A-7EE6-4342-B048-85BDC9FD1C3A}</a:tableStyleId>
              </a:tblPr>
              <a:tblGrid>
                <a:gridCol w="4176464"/>
                <a:gridCol w="1008112"/>
                <a:gridCol w="1080120"/>
                <a:gridCol w="1008112"/>
                <a:gridCol w="495136"/>
                <a:gridCol w="512976"/>
              </a:tblGrid>
              <a:tr h="674749">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54530">
                <a:tc>
                  <a:txBody>
                    <a:bodyPr/>
                    <a:lstStyle/>
                    <a:p>
                      <a:pPr algn="l" fontAlgn="b"/>
                      <a:r>
                        <a:rPr kumimoji="0" lang="es-MX" sz="1600" b="1" u="none" strike="noStrike" kern="1200" baseline="0" dirty="0" smtClean="0">
                          <a:solidFill>
                            <a:srgbClr val="006699"/>
                          </a:solidFill>
                          <a:effectLst/>
                          <a:latin typeface="+mj-lt"/>
                          <a:ea typeface="+mn-ea"/>
                          <a:cs typeface="+mn-cs"/>
                        </a:rPr>
                        <a:t>210 – </a:t>
                      </a:r>
                      <a:r>
                        <a:rPr kumimoji="0" lang="es-MX" sz="1200" b="1" u="none" strike="noStrike" kern="1200" baseline="0" dirty="0" smtClean="0">
                          <a:solidFill>
                            <a:srgbClr val="006699"/>
                          </a:solidFill>
                          <a:effectLst/>
                          <a:latin typeface="+mj-lt"/>
                          <a:ea typeface="+mn-ea"/>
                          <a:cs typeface="+mn-cs"/>
                        </a:rPr>
                        <a:t>SERVICIOS BASICOS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7.507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5.461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0" algn="l" rtl="0" eaLnBrk="1" fontAlgn="b" latinLnBrk="0" hangingPunct="1"/>
                      <a:r>
                        <a:rPr kumimoji="0" lang="es-MX" sz="1600" b="1" u="none" strike="noStrike" kern="1200" baseline="0" dirty="0" smtClean="0">
                          <a:solidFill>
                            <a:srgbClr val="006699"/>
                          </a:solidFill>
                          <a:effectLst/>
                          <a:latin typeface="+mj-lt"/>
                          <a:ea typeface="+mn-ea"/>
                          <a:cs typeface="+mn-cs"/>
                        </a:rPr>
                        <a:t>220 </a:t>
                      </a:r>
                      <a:r>
                        <a:rPr kumimoji="0" lang="es-MX" sz="1200" b="1" u="none" strike="noStrike" kern="1200" baseline="0" dirty="0" smtClean="0">
                          <a:solidFill>
                            <a:srgbClr val="006699"/>
                          </a:solidFill>
                          <a:effectLst/>
                          <a:latin typeface="+mj-lt"/>
                          <a:ea typeface="+mn-ea"/>
                          <a:cs typeface="+mn-cs"/>
                        </a:rPr>
                        <a:t>– TRANSPORTE Y ALMACENAJE</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2.094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371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8695">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kumimoji="0" lang="es-MX" sz="1600" b="1" u="none" strike="noStrike" kern="1200" baseline="0" dirty="0" smtClean="0">
                          <a:solidFill>
                            <a:srgbClr val="006699"/>
                          </a:solidFill>
                          <a:effectLst/>
                          <a:latin typeface="+mj-lt"/>
                          <a:ea typeface="+mn-ea"/>
                          <a:cs typeface="+mn-cs"/>
                        </a:rPr>
                        <a:t>230</a:t>
                      </a:r>
                      <a:r>
                        <a:rPr kumimoji="0" lang="es-MX" sz="1200" b="1" u="none" strike="noStrike" kern="1200" baseline="0" dirty="0" smtClean="0">
                          <a:solidFill>
                            <a:srgbClr val="006699"/>
                          </a:solidFill>
                          <a:effectLst/>
                          <a:latin typeface="+mj-lt"/>
                          <a:ea typeface="+mn-ea"/>
                          <a:cs typeface="+mn-cs"/>
                        </a:rPr>
                        <a:t> </a:t>
                      </a:r>
                      <a:r>
                        <a:rPr kumimoji="0" lang="es-MX" sz="1200" b="1" u="none" strike="noStrike" kern="1200" baseline="0" dirty="0" smtClean="0">
                          <a:solidFill>
                            <a:srgbClr val="006699"/>
                          </a:solidFill>
                          <a:effectLst/>
                          <a:latin typeface="+mn-lt"/>
                          <a:ea typeface="+mn-ea"/>
                          <a:cs typeface="+mn-cs"/>
                        </a:rPr>
                        <a:t>–</a:t>
                      </a:r>
                      <a:r>
                        <a:rPr kumimoji="0" lang="es-MX" sz="1200" b="1" u="none" strike="noStrike" kern="1200" baseline="0" dirty="0" smtClean="0">
                          <a:solidFill>
                            <a:srgbClr val="006699"/>
                          </a:solidFill>
                          <a:effectLst/>
                          <a:latin typeface="+mj-lt"/>
                          <a:ea typeface="+mn-ea"/>
                          <a:cs typeface="+mn-cs"/>
                        </a:rPr>
                        <a:t> PASAJES Y VIÁTICOS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39.321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48.024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4342">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240 </a:t>
                      </a:r>
                      <a:r>
                        <a:rPr kumimoji="0" lang="es-MX" sz="1200" b="1" u="none" strike="noStrike" kern="1200" baseline="0" dirty="0" smtClean="0">
                          <a:solidFill>
                            <a:srgbClr val="006699"/>
                          </a:solidFill>
                          <a:effectLst/>
                          <a:latin typeface="+mj-lt"/>
                          <a:ea typeface="+mn-ea"/>
                          <a:cs typeface="+mn-cs"/>
                        </a:rPr>
                        <a:t>– GASTOS POR SERVICIOS DE ASEO Y REPARACIÓN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33.383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56.246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9,5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250</a:t>
                      </a:r>
                      <a:r>
                        <a:rPr kumimoji="0" lang="es-MX" sz="1200" b="1" u="none" strike="noStrike" kern="1200" baseline="0" dirty="0" smtClean="0">
                          <a:solidFill>
                            <a:srgbClr val="006699"/>
                          </a:solidFill>
                          <a:effectLst/>
                          <a:latin typeface="+mj-lt"/>
                          <a:ea typeface="+mn-ea"/>
                          <a:cs typeface="+mn-cs"/>
                        </a:rPr>
                        <a:t> – ALQUILERES Y DERECHO</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117.530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129.158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fontAlgn="b"/>
                      <a:r>
                        <a:rPr kumimoji="0" lang="es-MX" sz="1600" b="1" u="none" strike="noStrike" kern="1200" baseline="0" dirty="0" smtClean="0">
                          <a:solidFill>
                            <a:srgbClr val="006699"/>
                          </a:solidFill>
                          <a:effectLst/>
                          <a:latin typeface="+mj-lt"/>
                          <a:ea typeface="+mn-ea"/>
                          <a:cs typeface="+mn-cs"/>
                        </a:rPr>
                        <a:t>260</a:t>
                      </a:r>
                      <a:r>
                        <a:rPr kumimoji="0" lang="es-MX" sz="1200" b="1" u="none" strike="noStrike" kern="1200" baseline="0" dirty="0" smtClean="0">
                          <a:solidFill>
                            <a:srgbClr val="006699"/>
                          </a:solidFill>
                          <a:effectLst/>
                          <a:latin typeface="+mj-lt"/>
                          <a:ea typeface="+mn-ea"/>
                          <a:cs typeface="+mn-cs"/>
                        </a:rPr>
                        <a:t> – SERVICIOS TECNICOS Y PROFESIONALES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76.570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47.219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-38</a:t>
                      </a:r>
                      <a:r>
                        <a:rPr lang="es-ES" sz="1400" b="1" i="0" u="none" strike="noStrike" dirty="0">
                          <a:solidFill>
                            <a:srgbClr val="006699"/>
                          </a:solidFill>
                          <a:effectLst/>
                          <a:latin typeface="Calibri"/>
                        </a:rPr>
                        <a:t>%</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280 </a:t>
                      </a:r>
                      <a:r>
                        <a:rPr kumimoji="0" lang="es-MX" sz="1200" b="1" u="none" strike="noStrike" kern="1200" baseline="0" dirty="0" smtClean="0">
                          <a:solidFill>
                            <a:srgbClr val="006699"/>
                          </a:solidFill>
                          <a:effectLst/>
                          <a:latin typeface="+mj-lt"/>
                          <a:ea typeface="+mn-ea"/>
                          <a:cs typeface="+mn-cs"/>
                        </a:rPr>
                        <a:t>– OTROS SERVICIOS EN GENERAL</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18.185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25267">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290 </a:t>
                      </a:r>
                      <a:r>
                        <a:rPr kumimoji="0" lang="es-MX" sz="1200" b="1" u="none" strike="noStrike" kern="1200" baseline="0" dirty="0" smtClean="0">
                          <a:solidFill>
                            <a:srgbClr val="006699"/>
                          </a:solidFill>
                          <a:effectLst/>
                          <a:latin typeface="+mn-lt"/>
                          <a:ea typeface="+mn-ea"/>
                          <a:cs typeface="+mn-cs"/>
                        </a:rPr>
                        <a:t>– </a:t>
                      </a:r>
                      <a:r>
                        <a:rPr kumimoji="0" lang="es-MX" sz="1200" b="1" u="none" strike="noStrike" kern="1200" baseline="0" dirty="0" smtClean="0">
                          <a:solidFill>
                            <a:srgbClr val="006699"/>
                          </a:solidFill>
                          <a:effectLst/>
                          <a:latin typeface="+mj-lt"/>
                          <a:ea typeface="+mn-ea"/>
                          <a:cs typeface="+mn-cs"/>
                        </a:rPr>
                        <a:t>SERVICIOS DE CAPACITACION Y ADIESTRAMIENTO</a:t>
                      </a:r>
                    </a:p>
                    <a:p>
                      <a:pPr marL="449263" indent="-449263" algn="l" rtl="0" eaLnBrk="1" fontAlgn="b" latinLnBrk="0" hangingPunct="1"/>
                      <a:endParaRPr kumimoji="0" lang="es-PY" sz="3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0" algn="l" rtl="0" eaLnBrk="1" fontAlgn="b" latinLnBrk="0" hangingPunct="1"/>
                      <a:r>
                        <a:rPr kumimoji="0" lang="es-MX" sz="1600" b="1" i="0" u="none" strike="noStrike" kern="1200" dirty="0" smtClean="0">
                          <a:solidFill>
                            <a:schemeClr val="bg1"/>
                          </a:solidFill>
                          <a:effectLst/>
                          <a:latin typeface="+mj-lt"/>
                          <a:ea typeface="+mn-ea"/>
                          <a:cs typeface="+mn-cs"/>
                        </a:rPr>
                        <a:t>TOTAL</a:t>
                      </a:r>
                      <a:endParaRPr kumimoji="0" lang="es-PY" sz="1600" b="1" i="0" u="none" strike="noStrike" kern="1200" dirty="0">
                        <a:solidFill>
                          <a:schemeClr val="bg1"/>
                        </a:solidFill>
                        <a:effectLst/>
                        <a:latin typeface="+mj-lt"/>
                        <a:ea typeface="+mn-ea"/>
                        <a:cs typeface="+mn-cs"/>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292.451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305.929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51,5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xmlns="" val="1982496146"/>
              </p:ext>
            </p:extLst>
          </p:nvPr>
        </p:nvGraphicFramePr>
        <p:xfrm>
          <a:off x="395536" y="5229200"/>
          <a:ext cx="8352928" cy="1031780"/>
        </p:xfrm>
        <a:graphic>
          <a:graphicData uri="http://schemas.openxmlformats.org/drawingml/2006/table">
            <a:tbl>
              <a:tblPr>
                <a:effectLst/>
                <a:tableStyleId>{5C22544A-7EE6-4342-B048-85BDC9FD1C3A}</a:tableStyleId>
              </a:tblPr>
              <a:tblGrid>
                <a:gridCol w="4248472"/>
                <a:gridCol w="1008112"/>
                <a:gridCol w="1080120"/>
                <a:gridCol w="1008112"/>
                <a:gridCol w="504056"/>
                <a:gridCol w="504056"/>
              </a:tblGrid>
              <a:tr h="432048">
                <a:tc>
                  <a:txBody>
                    <a:bodyPr/>
                    <a:lstStyle/>
                    <a:p>
                      <a:pPr algn="l" fontAlgn="b"/>
                      <a:r>
                        <a:rPr lang="es-PY" sz="1600" b="1" u="none" strike="noStrike" dirty="0" smtClean="0">
                          <a:solidFill>
                            <a:srgbClr val="006699"/>
                          </a:solidFill>
                          <a:effectLst/>
                          <a:latin typeface="+mj-lt"/>
                        </a:rPr>
                        <a:t> FONDOS EXTERNOS – 20  </a:t>
                      </a:r>
                      <a:r>
                        <a:rPr lang="es-PY" sz="1400" b="0" u="none" strike="noStrike" dirty="0" smtClean="0">
                          <a:solidFill>
                            <a:srgbClr val="006699"/>
                          </a:solidFill>
                          <a:effectLst/>
                          <a:latin typeface="+mj-lt"/>
                        </a:rPr>
                        <a:t>(Rubro</a:t>
                      </a:r>
                      <a:r>
                        <a:rPr lang="es-PY" sz="1400" b="0" u="none" strike="noStrike" baseline="0" dirty="0" smtClean="0">
                          <a:solidFill>
                            <a:srgbClr val="006699"/>
                          </a:solidFill>
                          <a:effectLst/>
                          <a:latin typeface="+mj-lt"/>
                        </a:rPr>
                        <a:t> 260)  </a:t>
                      </a:r>
                      <a:r>
                        <a:rPr lang="es-PY" sz="1200" b="0" u="none" strike="noStrike" baseline="0" dirty="0" smtClean="0">
                          <a:solidFill>
                            <a:srgbClr val="006699"/>
                          </a:solidFill>
                          <a:effectLst/>
                          <a:latin typeface="+mj-lt"/>
                        </a:rPr>
                        <a:t>(BID, BIRF, CAF)</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22.843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8.595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-62%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9866">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 FONDOS ANDE – 30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269.608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297.334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9866">
                <a:tc>
                  <a:txBody>
                    <a:bodyPr/>
                    <a:lstStyle/>
                    <a:p>
                      <a:pPr algn="l" fontAlgn="b"/>
                      <a:r>
                        <a:rPr lang="es-MX" sz="1400" b="1" i="0" u="none" strike="noStrike" dirty="0" smtClean="0">
                          <a:solidFill>
                            <a:schemeClr val="bg1"/>
                          </a:solidFill>
                          <a:effectLst/>
                          <a:latin typeface="+mj-lt"/>
                        </a:rPr>
                        <a:t> TOTAL</a:t>
                      </a:r>
                      <a:endParaRPr lang="es-PY" sz="14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292.451</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305.929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51,5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6 CuadroTexto"/>
          <p:cNvSpPr txBox="1"/>
          <p:nvPr/>
        </p:nvSpPr>
        <p:spPr>
          <a:xfrm>
            <a:off x="6444208" y="6433591"/>
            <a:ext cx="2664296" cy="276999"/>
          </a:xfrm>
          <a:prstGeom prst="rect">
            <a:avLst/>
          </a:prstGeom>
          <a:noFill/>
        </p:spPr>
        <p:txBody>
          <a:bodyPr wrap="square" rtlCol="0">
            <a:spAutoFit/>
          </a:bodyPr>
          <a:lstStyle/>
          <a:p>
            <a:r>
              <a:rPr lang="es-MX" sz="1200" b="1" dirty="0" smtClean="0">
                <a:latin typeface="+mj-lt"/>
              </a:rPr>
              <a:t>TIPO DE CAMBIO </a:t>
            </a:r>
            <a:r>
              <a:rPr lang="es-MX" sz="1200" b="1" dirty="0" smtClean="0">
                <a:latin typeface="Calibri"/>
              </a:rPr>
              <a:t>₲/USD 5.942</a:t>
            </a:r>
            <a:endParaRPr lang="es-PY" sz="1200" b="1" dirty="0">
              <a:latin typeface="+mj-lt"/>
            </a:endParaRPr>
          </a:p>
        </p:txBody>
      </p:sp>
    </p:spTree>
    <p:extLst>
      <p:ext uri="{BB962C8B-B14F-4D97-AF65-F5344CB8AC3E}">
        <p14:creationId xmlns:p14="http://schemas.microsoft.com/office/powerpoint/2010/main" xmlns="" val="274406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467544" y="810968"/>
            <a:ext cx="8496944" cy="313776"/>
          </a:xfrm>
          <a:prstGeom prst="rect">
            <a:avLst/>
          </a:prstGeom>
        </p:spPr>
        <p:txBody>
          <a:bodyPr vert="horz" lIns="45720" rIns="45720" bIns="45720" anchor="b">
            <a:noAutofit/>
          </a:bodyPr>
          <a:lstStyle/>
          <a:p>
            <a:pPr lvl="0" indent="180975">
              <a:spcBef>
                <a:spcPct val="0"/>
              </a:spcBef>
              <a:defRPr/>
            </a:pPr>
            <a:r>
              <a:rPr lang="es-ES" sz="3500" b="1" dirty="0">
                <a:ln w="635">
                  <a:noFill/>
                </a:ln>
                <a:effectLst>
                  <a:outerShdw blurRad="38100" dist="38100" dir="2700000" algn="tl">
                    <a:srgbClr val="000000">
                      <a:alpha val="43137"/>
                    </a:srgbClr>
                  </a:outerShdw>
                </a:effectLst>
                <a:latin typeface="Arial Black" pitchFamily="34" charset="0"/>
                <a:ea typeface="+mj-ea"/>
                <a:cs typeface="+mj-cs"/>
              </a:rPr>
              <a:t>GRUPO 200 </a:t>
            </a:r>
            <a:r>
              <a:rPr lang="es-ES" sz="3000" b="1" dirty="0">
                <a:ln w="635">
                  <a:noFill/>
                </a:ln>
                <a:latin typeface="+mj-lt"/>
                <a:ea typeface="+mj-ea"/>
                <a:cs typeface="+mj-cs"/>
              </a:rPr>
              <a:t>- </a:t>
            </a:r>
            <a:r>
              <a:rPr lang="es-ES" sz="2000" b="1" dirty="0">
                <a:ln w="635">
                  <a:noFill/>
                </a:ln>
                <a:latin typeface="+mj-lt"/>
                <a:ea typeface="+mj-ea"/>
                <a:cs typeface="+mj-cs"/>
              </a:rPr>
              <a:t>SERVICIOS NO </a:t>
            </a:r>
            <a:r>
              <a:rPr lang="es-ES" sz="2000" b="1" dirty="0" smtClean="0">
                <a:ln w="635">
                  <a:noFill/>
                </a:ln>
                <a:latin typeface="+mj-lt"/>
                <a:ea typeface="+mj-ea"/>
                <a:cs typeface="+mj-cs"/>
              </a:rPr>
              <a:t>PERSONALES – </a:t>
            </a:r>
            <a:r>
              <a:rPr lang="es-ES" sz="2000" b="1" dirty="0" smtClean="0">
                <a:ln w="635">
                  <a:noFill/>
                </a:ln>
                <a:solidFill>
                  <a:srgbClr val="00B0F0"/>
                </a:solidFill>
                <a:latin typeface="+mj-lt"/>
                <a:ea typeface="+mj-ea"/>
                <a:cs typeface="+mj-cs"/>
              </a:rPr>
              <a:t>CON ADENDA</a:t>
            </a:r>
            <a:endParaRPr lang="es-ES" sz="2000" b="1" dirty="0">
              <a:ln w="635">
                <a:noFill/>
              </a:ln>
              <a:solidFill>
                <a:srgbClr val="00B0F0"/>
              </a:solidFill>
              <a:latin typeface="+mj-lt"/>
              <a:ea typeface="+mj-ea"/>
              <a:cs typeface="+mj-cs"/>
            </a:endParaRPr>
          </a:p>
        </p:txBody>
      </p:sp>
      <p:sp>
        <p:nvSpPr>
          <p:cNvPr id="2" name="1 CuadroTexto"/>
          <p:cNvSpPr txBox="1"/>
          <p:nvPr/>
        </p:nvSpPr>
        <p:spPr>
          <a:xfrm>
            <a:off x="395536" y="1430634"/>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10" name="9 Tabla"/>
          <p:cNvGraphicFramePr>
            <a:graphicFrameLocks noGrp="1"/>
          </p:cNvGraphicFramePr>
          <p:nvPr>
            <p:extLst>
              <p:ext uri="{D42A27DB-BD31-4B8C-83A1-F6EECF244321}">
                <p14:modId xmlns:p14="http://schemas.microsoft.com/office/powerpoint/2010/main" xmlns="" val="4192881129"/>
              </p:ext>
            </p:extLst>
          </p:nvPr>
        </p:nvGraphicFramePr>
        <p:xfrm>
          <a:off x="467544" y="1707633"/>
          <a:ext cx="8280920" cy="3545581"/>
        </p:xfrm>
        <a:graphic>
          <a:graphicData uri="http://schemas.openxmlformats.org/drawingml/2006/table">
            <a:tbl>
              <a:tblPr>
                <a:effectLst/>
                <a:tableStyleId>{5C22544A-7EE6-4342-B048-85BDC9FD1C3A}</a:tableStyleId>
              </a:tblPr>
              <a:tblGrid>
                <a:gridCol w="4176464"/>
                <a:gridCol w="1008112"/>
                <a:gridCol w="1080120"/>
                <a:gridCol w="1008112"/>
                <a:gridCol w="495136"/>
                <a:gridCol w="512976"/>
              </a:tblGrid>
              <a:tr h="674749">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PROYECTO DEL EJECUTIVO</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C00000"/>
                          </a:solidFill>
                          <a:effectLst/>
                          <a:latin typeface="+mj-lt"/>
                          <a:ea typeface="+mn-ea"/>
                          <a:cs typeface="+mn-cs"/>
                        </a:rPr>
                        <a:t>CON ADENDA</a:t>
                      </a:r>
                      <a:r>
                        <a:rPr kumimoji="0" lang="es-PY" sz="1300" b="1" u="none" strike="noStrike" kern="1200" dirty="0" smtClean="0">
                          <a:solidFill>
                            <a:srgbClr val="006699"/>
                          </a:solidFill>
                          <a:effectLst/>
                          <a:latin typeface="+mj-lt"/>
                          <a:ea typeface="+mn-ea"/>
                          <a:cs typeface="+mn-cs"/>
                        </a:rPr>
                        <a:t>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54530">
                <a:tc>
                  <a:txBody>
                    <a:bodyPr/>
                    <a:lstStyle/>
                    <a:p>
                      <a:pPr algn="l" fontAlgn="b"/>
                      <a:r>
                        <a:rPr kumimoji="0" lang="es-MX" sz="1600" b="1" u="none" strike="noStrike" kern="1200" baseline="0" dirty="0" smtClean="0">
                          <a:solidFill>
                            <a:srgbClr val="006699"/>
                          </a:solidFill>
                          <a:effectLst/>
                          <a:latin typeface="+mj-lt"/>
                          <a:ea typeface="+mn-ea"/>
                          <a:cs typeface="+mn-cs"/>
                        </a:rPr>
                        <a:t>210 – </a:t>
                      </a:r>
                      <a:r>
                        <a:rPr kumimoji="0" lang="es-MX" sz="1200" b="1" u="none" strike="noStrike" kern="1200" baseline="0" dirty="0" smtClean="0">
                          <a:solidFill>
                            <a:srgbClr val="006699"/>
                          </a:solidFill>
                          <a:effectLst/>
                          <a:latin typeface="+mj-lt"/>
                          <a:ea typeface="+mn-ea"/>
                          <a:cs typeface="+mn-cs"/>
                        </a:rPr>
                        <a:t>SERVICIOS BASICOS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7.507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5.461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0" algn="l" rtl="0" eaLnBrk="1" fontAlgn="b" latinLnBrk="0" hangingPunct="1"/>
                      <a:r>
                        <a:rPr kumimoji="0" lang="es-MX" sz="1600" b="1" u="none" strike="noStrike" kern="1200" baseline="0" dirty="0" smtClean="0">
                          <a:solidFill>
                            <a:srgbClr val="006699"/>
                          </a:solidFill>
                          <a:effectLst/>
                          <a:latin typeface="+mj-lt"/>
                          <a:ea typeface="+mn-ea"/>
                          <a:cs typeface="+mn-cs"/>
                        </a:rPr>
                        <a:t>220 </a:t>
                      </a:r>
                      <a:r>
                        <a:rPr kumimoji="0" lang="es-MX" sz="1200" b="1" u="none" strike="noStrike" kern="1200" baseline="0" dirty="0" smtClean="0">
                          <a:solidFill>
                            <a:srgbClr val="006699"/>
                          </a:solidFill>
                          <a:effectLst/>
                          <a:latin typeface="+mj-lt"/>
                          <a:ea typeface="+mn-ea"/>
                          <a:cs typeface="+mn-cs"/>
                        </a:rPr>
                        <a:t>– TRANSPORTE Y ALMACENAJE</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2.094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371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8695">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kumimoji="0" lang="es-MX" sz="1600" b="1" u="none" strike="noStrike" kern="1200" baseline="0" dirty="0" smtClean="0">
                          <a:solidFill>
                            <a:srgbClr val="006699"/>
                          </a:solidFill>
                          <a:effectLst/>
                          <a:latin typeface="+mj-lt"/>
                          <a:ea typeface="+mn-ea"/>
                          <a:cs typeface="+mn-cs"/>
                        </a:rPr>
                        <a:t>230</a:t>
                      </a:r>
                      <a:r>
                        <a:rPr kumimoji="0" lang="es-MX" sz="1200" b="1" u="none" strike="noStrike" kern="1200" baseline="0" dirty="0" smtClean="0">
                          <a:solidFill>
                            <a:srgbClr val="006699"/>
                          </a:solidFill>
                          <a:effectLst/>
                          <a:latin typeface="+mj-lt"/>
                          <a:ea typeface="+mn-ea"/>
                          <a:cs typeface="+mn-cs"/>
                        </a:rPr>
                        <a:t> </a:t>
                      </a:r>
                      <a:r>
                        <a:rPr kumimoji="0" lang="es-MX" sz="1200" b="1" u="none" strike="noStrike" kern="1200" baseline="0" dirty="0" smtClean="0">
                          <a:solidFill>
                            <a:srgbClr val="006699"/>
                          </a:solidFill>
                          <a:effectLst/>
                          <a:latin typeface="+mn-lt"/>
                          <a:ea typeface="+mn-ea"/>
                          <a:cs typeface="+mn-cs"/>
                        </a:rPr>
                        <a:t>–</a:t>
                      </a:r>
                      <a:r>
                        <a:rPr kumimoji="0" lang="es-MX" sz="1200" b="1" u="none" strike="noStrike" kern="1200" baseline="0" dirty="0" smtClean="0">
                          <a:solidFill>
                            <a:srgbClr val="006699"/>
                          </a:solidFill>
                          <a:effectLst/>
                          <a:latin typeface="+mj-lt"/>
                          <a:ea typeface="+mn-ea"/>
                          <a:cs typeface="+mn-cs"/>
                        </a:rPr>
                        <a:t> PASAJES Y VIÁTICOS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39.321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48.024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4342">
                <a:tc>
                  <a:txBody>
                    <a:bodyPr/>
                    <a:lstStyle/>
                    <a:p>
                      <a:pPr marL="449263" indent="-449263" algn="l" rtl="0" eaLnBrk="1" fontAlgn="b" latinLnBrk="0" hangingPunct="1"/>
                      <a:r>
                        <a:rPr kumimoji="0" lang="es-MX" sz="1600" b="1" u="none" strike="noStrike" kern="1200" baseline="0" dirty="0" smtClean="0">
                          <a:solidFill>
                            <a:srgbClr val="00B0F0"/>
                          </a:solidFill>
                          <a:effectLst/>
                          <a:latin typeface="+mj-lt"/>
                          <a:ea typeface="+mn-ea"/>
                          <a:cs typeface="+mn-cs"/>
                        </a:rPr>
                        <a:t>240 </a:t>
                      </a:r>
                      <a:r>
                        <a:rPr kumimoji="0" lang="es-MX" sz="1200" b="1" u="none" strike="noStrike" kern="1200" baseline="0" dirty="0" smtClean="0">
                          <a:solidFill>
                            <a:srgbClr val="00B0F0"/>
                          </a:solidFill>
                          <a:effectLst/>
                          <a:latin typeface="+mj-lt"/>
                          <a:ea typeface="+mn-ea"/>
                          <a:cs typeface="+mn-cs"/>
                        </a:rPr>
                        <a:t>– GASTOS POR SERVICIOS DE ASEO Y REPARACIÓN</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33.383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77.444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13,0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132%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B0F0"/>
                          </a:solidFill>
                          <a:effectLst/>
                          <a:latin typeface="Calibri"/>
                        </a:rPr>
                        <a:t>24%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250</a:t>
                      </a:r>
                      <a:r>
                        <a:rPr kumimoji="0" lang="es-MX" sz="1200" b="1" u="none" strike="noStrike" kern="1200" baseline="0" dirty="0" smtClean="0">
                          <a:solidFill>
                            <a:srgbClr val="006699"/>
                          </a:solidFill>
                          <a:effectLst/>
                          <a:latin typeface="+mj-lt"/>
                          <a:ea typeface="+mn-ea"/>
                          <a:cs typeface="+mn-cs"/>
                        </a:rPr>
                        <a:t> – ALQUILERES Y DERECHO</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117.530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129.158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fontAlgn="b"/>
                      <a:r>
                        <a:rPr kumimoji="0" lang="es-MX" sz="1600" b="1" u="none" strike="noStrike" kern="1200" baseline="0" dirty="0" smtClean="0">
                          <a:solidFill>
                            <a:srgbClr val="006699"/>
                          </a:solidFill>
                          <a:effectLst/>
                          <a:latin typeface="+mj-lt"/>
                          <a:ea typeface="+mn-ea"/>
                          <a:cs typeface="+mn-cs"/>
                        </a:rPr>
                        <a:t>260</a:t>
                      </a:r>
                      <a:r>
                        <a:rPr kumimoji="0" lang="es-MX" sz="1200" b="1" u="none" strike="noStrike" kern="1200" baseline="0" dirty="0" smtClean="0">
                          <a:solidFill>
                            <a:srgbClr val="006699"/>
                          </a:solidFill>
                          <a:effectLst/>
                          <a:latin typeface="+mj-lt"/>
                          <a:ea typeface="+mn-ea"/>
                          <a:cs typeface="+mn-cs"/>
                        </a:rPr>
                        <a:t> – SERVICIOS TECNICOS Y PROFESIONALES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76.570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47.219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542925" indent="-542925" algn="l" rtl="0" eaLnBrk="1" fontAlgn="b" latinLnBrk="0" hangingPunct="1"/>
                      <a:r>
                        <a:rPr kumimoji="0" lang="es-MX" sz="1600" b="1" u="none" strike="noStrike" kern="1200" baseline="0" dirty="0" smtClean="0">
                          <a:solidFill>
                            <a:srgbClr val="006699"/>
                          </a:solidFill>
                          <a:effectLst/>
                          <a:latin typeface="+mj-lt"/>
                          <a:ea typeface="+mn-ea"/>
                          <a:cs typeface="+mn-cs"/>
                        </a:rPr>
                        <a:t>280 </a:t>
                      </a:r>
                      <a:r>
                        <a:rPr kumimoji="0" lang="es-MX" sz="1200" b="1" u="none" strike="noStrike" kern="1200" baseline="0" dirty="0" smtClean="0">
                          <a:solidFill>
                            <a:srgbClr val="006699"/>
                          </a:solidFill>
                          <a:effectLst/>
                          <a:latin typeface="+mj-lt"/>
                          <a:ea typeface="+mn-ea"/>
                          <a:cs typeface="+mn-cs"/>
                        </a:rPr>
                        <a:t>– OTROS SERVICIOS EN GENERAL</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18.185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25267">
                <a:tc>
                  <a:txBody>
                    <a:bodyPr/>
                    <a:lstStyle/>
                    <a:p>
                      <a:pPr marL="449263" indent="-449263" algn="l" rtl="0" eaLnBrk="1" fontAlgn="b" latinLnBrk="0" hangingPunct="1"/>
                      <a:r>
                        <a:rPr kumimoji="0" lang="es-MX" sz="1600" b="1" u="none" strike="noStrike" kern="1200" baseline="0" dirty="0" smtClean="0">
                          <a:solidFill>
                            <a:srgbClr val="006699"/>
                          </a:solidFill>
                          <a:effectLst/>
                          <a:latin typeface="+mj-lt"/>
                          <a:ea typeface="+mn-ea"/>
                          <a:cs typeface="+mn-cs"/>
                        </a:rPr>
                        <a:t>290 </a:t>
                      </a:r>
                      <a:r>
                        <a:rPr kumimoji="0" lang="es-MX" sz="1200" b="1" u="none" strike="noStrike" kern="1200" baseline="0" dirty="0" smtClean="0">
                          <a:solidFill>
                            <a:srgbClr val="006699"/>
                          </a:solidFill>
                          <a:effectLst/>
                          <a:latin typeface="+mn-lt"/>
                          <a:ea typeface="+mn-ea"/>
                          <a:cs typeface="+mn-cs"/>
                        </a:rPr>
                        <a:t>– </a:t>
                      </a:r>
                      <a:r>
                        <a:rPr kumimoji="0" lang="es-MX" sz="1200" b="1" u="none" strike="noStrike" kern="1200" baseline="0" dirty="0" smtClean="0">
                          <a:solidFill>
                            <a:srgbClr val="006699"/>
                          </a:solidFill>
                          <a:effectLst/>
                          <a:latin typeface="+mj-lt"/>
                          <a:ea typeface="+mn-ea"/>
                          <a:cs typeface="+mn-cs"/>
                        </a:rPr>
                        <a:t>SERVICIOS DE CAPACITACION Y ADIESTRAMIENTO</a:t>
                      </a:r>
                    </a:p>
                    <a:p>
                      <a:pPr marL="449263" indent="-449263" algn="l" rtl="0" eaLnBrk="1" fontAlgn="b" latinLnBrk="0" hangingPunct="1"/>
                      <a:endParaRPr kumimoji="0" lang="es-PY" sz="3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81207">
                <a:tc>
                  <a:txBody>
                    <a:bodyPr/>
                    <a:lstStyle/>
                    <a:p>
                      <a:pPr marL="0" algn="l" rtl="0" eaLnBrk="1" fontAlgn="b" latinLnBrk="0" hangingPunct="1"/>
                      <a:r>
                        <a:rPr kumimoji="0" lang="es-MX" sz="1600" b="1" i="0" u="none" strike="noStrike" kern="1200" dirty="0" smtClean="0">
                          <a:solidFill>
                            <a:schemeClr val="bg1"/>
                          </a:solidFill>
                          <a:effectLst/>
                          <a:latin typeface="+mj-lt"/>
                          <a:ea typeface="+mn-ea"/>
                          <a:cs typeface="+mn-cs"/>
                        </a:rPr>
                        <a:t>TOTAL</a:t>
                      </a:r>
                      <a:endParaRPr kumimoji="0" lang="es-PY" sz="1600" b="1" i="0" u="none" strike="noStrike" kern="1200" dirty="0">
                        <a:solidFill>
                          <a:schemeClr val="bg1"/>
                        </a:solidFill>
                        <a:effectLst/>
                        <a:latin typeface="+mj-lt"/>
                        <a:ea typeface="+mn-ea"/>
                        <a:cs typeface="+mn-cs"/>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292.451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327.127</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55,1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xmlns="" val="140249132"/>
              </p:ext>
            </p:extLst>
          </p:nvPr>
        </p:nvGraphicFramePr>
        <p:xfrm>
          <a:off x="395536" y="5229200"/>
          <a:ext cx="8352928" cy="1031780"/>
        </p:xfrm>
        <a:graphic>
          <a:graphicData uri="http://schemas.openxmlformats.org/drawingml/2006/table">
            <a:tbl>
              <a:tblPr>
                <a:effectLst/>
                <a:tableStyleId>{5C22544A-7EE6-4342-B048-85BDC9FD1C3A}</a:tableStyleId>
              </a:tblPr>
              <a:tblGrid>
                <a:gridCol w="4248472"/>
                <a:gridCol w="1008112"/>
                <a:gridCol w="1080120"/>
                <a:gridCol w="1008112"/>
                <a:gridCol w="504056"/>
                <a:gridCol w="504056"/>
              </a:tblGrid>
              <a:tr h="432048">
                <a:tc>
                  <a:txBody>
                    <a:bodyPr/>
                    <a:lstStyle/>
                    <a:p>
                      <a:pPr algn="l" fontAlgn="b"/>
                      <a:r>
                        <a:rPr lang="es-PY" sz="1600" b="1" u="none" strike="noStrike" dirty="0" smtClean="0">
                          <a:solidFill>
                            <a:srgbClr val="006699"/>
                          </a:solidFill>
                          <a:effectLst/>
                          <a:latin typeface="+mj-lt"/>
                        </a:rPr>
                        <a:t> FONDOS EXTERNOS – 20  </a:t>
                      </a:r>
                      <a:r>
                        <a:rPr lang="es-PY" sz="1400" b="0" u="none" strike="noStrike" dirty="0" smtClean="0">
                          <a:solidFill>
                            <a:srgbClr val="006699"/>
                          </a:solidFill>
                          <a:effectLst/>
                          <a:latin typeface="+mj-lt"/>
                        </a:rPr>
                        <a:t>(Rubro</a:t>
                      </a:r>
                      <a:r>
                        <a:rPr lang="es-PY" sz="1400" b="0" u="none" strike="noStrike" baseline="0" dirty="0" smtClean="0">
                          <a:solidFill>
                            <a:srgbClr val="006699"/>
                          </a:solidFill>
                          <a:effectLst/>
                          <a:latin typeface="+mj-lt"/>
                        </a:rPr>
                        <a:t> 260)  </a:t>
                      </a:r>
                      <a:r>
                        <a:rPr lang="es-PY" sz="1200" b="0" u="none" strike="noStrike" baseline="0" dirty="0" smtClean="0">
                          <a:solidFill>
                            <a:srgbClr val="006699"/>
                          </a:solidFill>
                          <a:effectLst/>
                          <a:latin typeface="+mj-lt"/>
                        </a:rPr>
                        <a:t>(BID, BIRF, CAF)</a:t>
                      </a:r>
                      <a:endParaRPr kumimoji="0" lang="es-PY" sz="12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22.843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8.595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-62%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9866">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 FONDOS ANDE – 30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269.608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318.532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9866">
                <a:tc>
                  <a:txBody>
                    <a:bodyPr/>
                    <a:lstStyle/>
                    <a:p>
                      <a:pPr algn="l" fontAlgn="b"/>
                      <a:r>
                        <a:rPr lang="es-MX" sz="1400" b="1" i="0" u="none" strike="noStrike" dirty="0" smtClean="0">
                          <a:solidFill>
                            <a:schemeClr val="bg1"/>
                          </a:solidFill>
                          <a:effectLst/>
                          <a:latin typeface="+mj-lt"/>
                        </a:rPr>
                        <a:t> TOTAL</a:t>
                      </a:r>
                      <a:endParaRPr lang="es-PY" sz="14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292.451</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327.127</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55,1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8" name="7 Rectángulo"/>
          <p:cNvSpPr/>
          <p:nvPr/>
        </p:nvSpPr>
        <p:spPr>
          <a:xfrm>
            <a:off x="467544" y="3501008"/>
            <a:ext cx="8280000" cy="288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a:off x="71408" y="3501008"/>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Tree>
    <p:extLst>
      <p:ext uri="{BB962C8B-B14F-4D97-AF65-F5344CB8AC3E}">
        <p14:creationId xmlns:p14="http://schemas.microsoft.com/office/powerpoint/2010/main" xmlns="" val="2183804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601524"/>
            <a:ext cx="9143999" cy="1046440"/>
          </a:xfrm>
          <a:prstGeom prst="rect">
            <a:avLst/>
          </a:prstGeom>
        </p:spPr>
        <p:txBody>
          <a:bodyPr wrap="square">
            <a:spAutoFit/>
          </a:bodyPr>
          <a:lstStyle/>
          <a:p>
            <a:pPr lvl="0"/>
            <a:r>
              <a:rPr lang="es-MX"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MX" sz="3000" b="1" dirty="0" smtClean="0">
                <a:ln w="635">
                  <a:noFill/>
                </a:ln>
                <a:effectLst>
                  <a:outerShdw blurRad="38100" dist="25400" dir="5400000" algn="tl" rotWithShape="0">
                    <a:srgbClr val="000000">
                      <a:alpha val="43000"/>
                    </a:srgbClr>
                  </a:outerShdw>
                </a:effectLst>
                <a:latin typeface="+mj-lt"/>
                <a:ea typeface="+mj-ea"/>
                <a:cs typeface="+mj-cs"/>
              </a:rPr>
              <a:t>ADENDA  - GRUPO 100  </a:t>
            </a:r>
            <a:r>
              <a:rPr lang="es-MX" sz="2100" b="1" dirty="0">
                <a:solidFill>
                  <a:srgbClr val="006699"/>
                </a:solidFill>
                <a:latin typeface="+mj-lt"/>
              </a:rPr>
              <a:t>(</a:t>
            </a:r>
            <a:r>
              <a:rPr lang="es-ES" sz="2100" b="1" dirty="0">
                <a:solidFill>
                  <a:srgbClr val="006699"/>
                </a:solidFill>
                <a:latin typeface="+mj-lt"/>
              </a:rPr>
              <a:t>₲ 116.968 millones)</a:t>
            </a:r>
          </a:p>
          <a:p>
            <a:endParaRPr lang="es-PY" sz="3000" b="1" dirty="0">
              <a:ln w="635">
                <a:noFill/>
              </a:ln>
              <a:effectLst>
                <a:outerShdw blurRad="38100" dist="25400" dir="5400000" algn="tl" rotWithShape="0">
                  <a:srgbClr val="000000">
                    <a:alpha val="43000"/>
                  </a:srgbClr>
                </a:outerShdw>
              </a:effectLst>
              <a:latin typeface="+mj-lt"/>
              <a:ea typeface="+mj-ea"/>
              <a:cs typeface="+mj-cs"/>
            </a:endParaRPr>
          </a:p>
        </p:txBody>
      </p:sp>
      <p:graphicFrame>
        <p:nvGraphicFramePr>
          <p:cNvPr id="4" name="3 Tabla"/>
          <p:cNvGraphicFramePr>
            <a:graphicFrameLocks noGrp="1"/>
          </p:cNvGraphicFramePr>
          <p:nvPr>
            <p:extLst>
              <p:ext uri="{D42A27DB-BD31-4B8C-83A1-F6EECF244321}">
                <p14:modId xmlns:p14="http://schemas.microsoft.com/office/powerpoint/2010/main" xmlns="" val="2302151239"/>
              </p:ext>
            </p:extLst>
          </p:nvPr>
        </p:nvGraphicFramePr>
        <p:xfrm>
          <a:off x="395536" y="1484784"/>
          <a:ext cx="8122825" cy="3519264"/>
        </p:xfrm>
        <a:graphic>
          <a:graphicData uri="http://schemas.openxmlformats.org/drawingml/2006/table">
            <a:tbl>
              <a:tblPr firstRow="1" bandRow="1">
                <a:tableStyleId>{5C22544A-7EE6-4342-B048-85BDC9FD1C3A}</a:tableStyleId>
              </a:tblPr>
              <a:tblGrid>
                <a:gridCol w="8122825"/>
              </a:tblGrid>
              <a:tr h="1540971">
                <a:tc>
                  <a:txBody>
                    <a:bodyPr/>
                    <a:lstStyle/>
                    <a:p>
                      <a:pPr marL="514350" marR="0" indent="-514350" algn="just" defTabSz="914400" rtl="0" eaLnBrk="1" fontAlgn="auto" latinLnBrk="0" hangingPunct="1">
                        <a:lnSpc>
                          <a:spcPct val="100000"/>
                        </a:lnSpc>
                        <a:spcBef>
                          <a:spcPts val="0"/>
                        </a:spcBef>
                        <a:spcAft>
                          <a:spcPts val="0"/>
                        </a:spcAft>
                        <a:buClr>
                          <a:srgbClr val="002060"/>
                        </a:buClr>
                        <a:buSzPct val="110000"/>
                        <a:buFont typeface="+mj-lt"/>
                        <a:buAutoNum type="arabicPeriod"/>
                        <a:tabLst/>
                        <a:defRPr/>
                      </a:pPr>
                      <a:r>
                        <a:rPr kumimoji="0" lang="es-ES" sz="2300" b="0" kern="1200" dirty="0" smtClean="0">
                          <a:solidFill>
                            <a:schemeClr val="dk1"/>
                          </a:solidFill>
                          <a:latin typeface="+mj-lt"/>
                          <a:ea typeface="+mn-ea"/>
                          <a:cs typeface="+mn-cs"/>
                        </a:rPr>
                        <a:t>Creación</a:t>
                      </a:r>
                      <a:r>
                        <a:rPr kumimoji="0" lang="es-ES" sz="2300" b="0" kern="1200" baseline="0" dirty="0" smtClean="0">
                          <a:solidFill>
                            <a:schemeClr val="dk1"/>
                          </a:solidFill>
                          <a:latin typeface="+mj-lt"/>
                          <a:ea typeface="+mn-ea"/>
                          <a:cs typeface="+mn-cs"/>
                        </a:rPr>
                        <a:t> de</a:t>
                      </a:r>
                      <a:r>
                        <a:rPr kumimoji="0" lang="es-ES" sz="2300" b="0" kern="1200" dirty="0" smtClean="0">
                          <a:solidFill>
                            <a:schemeClr val="dk1"/>
                          </a:solidFill>
                          <a:latin typeface="+mj-lt"/>
                          <a:ea typeface="+mn-ea"/>
                          <a:cs typeface="+mn-cs"/>
                        </a:rPr>
                        <a:t> 300 nuevas vacancias para la continuidad del proceso de desprecarización laboral a favor del personal contratado con varios años ininterrumpidos de servicio en la Institución</a:t>
                      </a:r>
                      <a:r>
                        <a:rPr kumimoji="0" lang="es-ES" sz="2300" b="0" kern="1200" dirty="0" smtClean="0">
                          <a:solidFill>
                            <a:schemeClr val="tx1"/>
                          </a:solidFill>
                          <a:latin typeface="+mj-lt"/>
                          <a:ea typeface="+mn-ea"/>
                          <a:cs typeface="+mn-cs"/>
                        </a:rPr>
                        <a:t>.</a:t>
                      </a:r>
                      <a:r>
                        <a:rPr kumimoji="0" lang="es-ES" sz="2300" b="1" kern="1200" dirty="0" smtClean="0">
                          <a:solidFill>
                            <a:srgbClr val="006699"/>
                          </a:solidFill>
                          <a:latin typeface="+mj-lt"/>
                          <a:ea typeface="+mn-ea"/>
                          <a:cs typeface="+mn-cs"/>
                        </a:rPr>
                        <a:t>  ₲ 7.967</a:t>
                      </a:r>
                      <a:r>
                        <a:rPr kumimoji="0" lang="es-ES" sz="2300" b="1" kern="1200" baseline="0" dirty="0" smtClean="0">
                          <a:solidFill>
                            <a:srgbClr val="006699"/>
                          </a:solidFill>
                          <a:latin typeface="+mj-lt"/>
                          <a:ea typeface="+mn-ea"/>
                          <a:cs typeface="+mn-cs"/>
                        </a:rPr>
                        <a:t> Millones.</a:t>
                      </a:r>
                      <a:endParaRPr kumimoji="0" lang="es-ES" sz="2300" b="1" kern="1200" dirty="0" smtClean="0">
                        <a:solidFill>
                          <a:srgbClr val="006699"/>
                        </a:solidFill>
                        <a:latin typeface="+mj-lt"/>
                        <a:ea typeface="+mn-ea"/>
                        <a:cs typeface="+mn-cs"/>
                      </a:endParaRP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835293">
                <a:tc>
                  <a:txBody>
                    <a:bodyPr/>
                    <a:lstStyle/>
                    <a:p>
                      <a:pPr marL="514350" marR="0" indent="-514350" algn="just" defTabSz="914400" rtl="0" eaLnBrk="1" fontAlgn="auto" latinLnBrk="0" hangingPunct="1">
                        <a:lnSpc>
                          <a:spcPct val="100000"/>
                        </a:lnSpc>
                        <a:spcBef>
                          <a:spcPts val="0"/>
                        </a:spcBef>
                        <a:spcAft>
                          <a:spcPts val="0"/>
                        </a:spcAft>
                        <a:buClr>
                          <a:srgbClr val="002060"/>
                        </a:buClr>
                        <a:buSzPct val="110000"/>
                        <a:buFont typeface="+mj-lt"/>
                        <a:buAutoNum type="arabicPeriod" startAt="2"/>
                        <a:tabLst/>
                        <a:defRPr/>
                      </a:pPr>
                      <a:r>
                        <a:rPr kumimoji="0" lang="es-ES" sz="2300" b="0" kern="1200" dirty="0" smtClean="0">
                          <a:solidFill>
                            <a:schemeClr val="dk1"/>
                          </a:solidFill>
                          <a:latin typeface="+mj-lt"/>
                          <a:ea typeface="+mn-ea"/>
                          <a:cs typeface="+mn-cs"/>
                        </a:rPr>
                        <a:t>Ajuste salarial del 15%.  </a:t>
                      </a:r>
                      <a:r>
                        <a:rPr kumimoji="0" lang="es-ES" sz="2300" b="1" kern="1200" dirty="0" smtClean="0">
                          <a:solidFill>
                            <a:srgbClr val="006699"/>
                          </a:solidFill>
                          <a:latin typeface="+mj-lt"/>
                          <a:ea typeface="+mn-ea"/>
                          <a:cs typeface="+mn-cs"/>
                        </a:rPr>
                        <a:t>₲ 44.235 Millones.</a:t>
                      </a:r>
                    </a:p>
                  </a:txBody>
                  <a:tcPr anchor="ct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1080120">
                <a:tc>
                  <a:txBody>
                    <a:bodyPr/>
                    <a:lstStyle/>
                    <a:p>
                      <a:pPr marL="514350" marR="0" lvl="0" indent="-514350" algn="just" defTabSz="914400" rtl="0" eaLnBrk="1" fontAlgn="auto" latinLnBrk="0" hangingPunct="1">
                        <a:lnSpc>
                          <a:spcPct val="100000"/>
                        </a:lnSpc>
                        <a:spcBef>
                          <a:spcPts val="0"/>
                        </a:spcBef>
                        <a:spcAft>
                          <a:spcPts val="0"/>
                        </a:spcAft>
                        <a:buClr>
                          <a:srgbClr val="002060"/>
                        </a:buClr>
                        <a:buSzPct val="110000"/>
                        <a:buFont typeface="+mj-lt"/>
                        <a:buAutoNum type="arabicPeriod" startAt="3"/>
                        <a:tabLst/>
                        <a:defRPr/>
                      </a:pPr>
                      <a:r>
                        <a:rPr kumimoji="0" lang="es-ES" sz="2300" b="0" kern="1200" dirty="0" smtClean="0">
                          <a:solidFill>
                            <a:schemeClr val="dk1"/>
                          </a:solidFill>
                          <a:latin typeface="+mj-lt"/>
                          <a:ea typeface="+mn-ea"/>
                          <a:cs typeface="+mn-cs"/>
                        </a:rPr>
                        <a:t>Incremento en los otros rubros del Grupo 100 “Servicios Personales” para dar cobertura a pagos asociados indicados en los puntos 1 y 2. </a:t>
                      </a:r>
                      <a:r>
                        <a:rPr kumimoji="0" lang="es-ES" sz="2300" b="1" kern="1200" dirty="0" smtClean="0">
                          <a:solidFill>
                            <a:srgbClr val="006699"/>
                          </a:solidFill>
                          <a:latin typeface="+mj-lt"/>
                          <a:ea typeface="+mn-ea"/>
                          <a:cs typeface="+mn-cs"/>
                        </a:rPr>
                        <a:t>₲ 64.766 Millones.</a:t>
                      </a:r>
                      <a:endParaRPr kumimoji="0" lang="es-ES" sz="2300" b="0" kern="1200" dirty="0" smtClean="0">
                        <a:solidFill>
                          <a:schemeClr val="dk1"/>
                        </a:solidFill>
                        <a:latin typeface="+mj-lt"/>
                        <a:ea typeface="+mn-ea"/>
                        <a:cs typeface="+mn-cs"/>
                      </a:endParaRP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4087609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extLst>
              <p:ext uri="{D42A27DB-BD31-4B8C-83A1-F6EECF244321}">
                <p14:modId xmlns:p14="http://schemas.microsoft.com/office/powerpoint/2010/main" xmlns="" val="2175687631"/>
              </p:ext>
            </p:extLst>
          </p:nvPr>
        </p:nvGraphicFramePr>
        <p:xfrm>
          <a:off x="179512" y="1150487"/>
          <a:ext cx="8424936" cy="3488166"/>
        </p:xfrm>
        <a:graphic>
          <a:graphicData uri="http://schemas.openxmlformats.org/drawingml/2006/chart">
            <c:chart xmlns:c="http://schemas.openxmlformats.org/drawingml/2006/chart" xmlns:r="http://schemas.openxmlformats.org/officeDocument/2006/relationships" r:id="rId2"/>
          </a:graphicData>
        </a:graphic>
      </p:graphicFrame>
      <p:sp>
        <p:nvSpPr>
          <p:cNvPr id="2" name="1 CuadroTexto"/>
          <p:cNvSpPr txBox="1"/>
          <p:nvPr/>
        </p:nvSpPr>
        <p:spPr>
          <a:xfrm>
            <a:off x="1043608" y="4437112"/>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12" name="11 Tabla"/>
          <p:cNvGraphicFramePr>
            <a:graphicFrameLocks noGrp="1"/>
          </p:cNvGraphicFramePr>
          <p:nvPr>
            <p:extLst>
              <p:ext uri="{D42A27DB-BD31-4B8C-83A1-F6EECF244321}">
                <p14:modId xmlns:p14="http://schemas.microsoft.com/office/powerpoint/2010/main" xmlns="" val="31880136"/>
              </p:ext>
            </p:extLst>
          </p:nvPr>
        </p:nvGraphicFramePr>
        <p:xfrm>
          <a:off x="1115616" y="4731277"/>
          <a:ext cx="7092000" cy="1799999"/>
        </p:xfrm>
        <a:graphic>
          <a:graphicData uri="http://schemas.openxmlformats.org/drawingml/2006/table">
            <a:tbl>
              <a:tblPr>
                <a:effectLst/>
                <a:tableStyleId>{5C22544A-7EE6-4342-B048-85BDC9FD1C3A}</a:tableStyleId>
              </a:tblPr>
              <a:tblGrid>
                <a:gridCol w="1456810"/>
                <a:gridCol w="1276565"/>
                <a:gridCol w="1329750"/>
                <a:gridCol w="1403625"/>
                <a:gridCol w="812625"/>
                <a:gridCol w="812625"/>
              </a:tblGrid>
              <a:tr h="692981">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ORGANISMO FINANCIADOR</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 EQUIVALENTE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77374">
                <a:tc>
                  <a:txBody>
                    <a:bodyPr/>
                    <a:lstStyle/>
                    <a:p>
                      <a:pPr algn="l" fontAlgn="b"/>
                      <a:r>
                        <a:rPr kumimoji="0" lang="es-PY" sz="1600" b="1" i="0" u="none" strike="noStrike" kern="1200" dirty="0" smtClean="0">
                          <a:solidFill>
                            <a:srgbClr val="006699"/>
                          </a:solidFill>
                          <a:effectLst/>
                          <a:latin typeface="Calibri"/>
                          <a:ea typeface="+mn-ea"/>
                          <a:cs typeface="+mn-cs"/>
                        </a:rPr>
                        <a:t>BID </a:t>
                      </a:r>
                      <a:r>
                        <a:rPr kumimoji="0" lang="es-PY" sz="1400" b="1" i="0" u="none" strike="noStrike" kern="1200" dirty="0" smtClean="0">
                          <a:solidFill>
                            <a:srgbClr val="006699"/>
                          </a:solidFill>
                          <a:effectLst/>
                          <a:latin typeface="Calibri"/>
                          <a:ea typeface="+mn-ea"/>
                          <a:cs typeface="+mn-cs"/>
                        </a:rPr>
                        <a:t>– </a:t>
                      </a:r>
                      <a:r>
                        <a:rPr lang="es-PY" sz="1400" b="1" i="0" u="none" strike="noStrike" dirty="0" smtClean="0">
                          <a:solidFill>
                            <a:srgbClr val="006699"/>
                          </a:solidFill>
                          <a:effectLst/>
                          <a:latin typeface="Calibri"/>
                        </a:rPr>
                        <a:t>401</a:t>
                      </a:r>
                      <a:endParaRPr lang="es-PY" sz="1400" b="1" i="0" u="none" strike="noStrike" dirty="0">
                        <a:solidFill>
                          <a:srgbClr val="006699"/>
                        </a:solidFill>
                        <a:effectLst/>
                        <a:latin typeface="Calibri"/>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7.731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777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-90%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77374">
                <a:tc>
                  <a:txBody>
                    <a:bodyPr/>
                    <a:lstStyle/>
                    <a:p>
                      <a:pPr algn="l" fontAlgn="b"/>
                      <a:r>
                        <a:rPr kumimoji="0" lang="es-PY" sz="1600" b="1" i="0" u="none" strike="noStrike" kern="1200" dirty="0" smtClean="0">
                          <a:solidFill>
                            <a:srgbClr val="006699"/>
                          </a:solidFill>
                          <a:effectLst/>
                          <a:latin typeface="Calibri"/>
                          <a:ea typeface="+mn-ea"/>
                          <a:cs typeface="+mn-cs"/>
                        </a:rPr>
                        <a:t>BIRF </a:t>
                      </a:r>
                      <a:r>
                        <a:rPr kumimoji="0" lang="es-PY" sz="1400" b="1" i="0" u="none" strike="noStrike" kern="1200" dirty="0" smtClean="0">
                          <a:solidFill>
                            <a:srgbClr val="006699"/>
                          </a:solidFill>
                          <a:effectLst/>
                          <a:latin typeface="Calibri"/>
                          <a:ea typeface="+mn-ea"/>
                          <a:cs typeface="+mn-cs"/>
                        </a:rPr>
                        <a:t>– </a:t>
                      </a:r>
                      <a:r>
                        <a:rPr lang="es-PY" sz="1400" b="1" i="0" u="none" strike="noStrike" dirty="0" smtClean="0">
                          <a:solidFill>
                            <a:srgbClr val="006699"/>
                          </a:solidFill>
                          <a:effectLst/>
                          <a:latin typeface="Calibri"/>
                        </a:rPr>
                        <a:t>402</a:t>
                      </a:r>
                      <a:endParaRPr lang="es-PY" sz="1400" b="1" i="0" u="none" strike="noStrike" dirty="0">
                        <a:solidFill>
                          <a:srgbClr val="006699"/>
                        </a:solidFill>
                        <a:effectLst/>
                        <a:latin typeface="Calibri"/>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6.946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5.575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4896">
                <a:tc>
                  <a:txBody>
                    <a:bodyPr/>
                    <a:lstStyle/>
                    <a:p>
                      <a:pPr marL="0" algn="l" rtl="0" eaLnBrk="1" fontAlgn="b" latinLnBrk="0" hangingPunct="1"/>
                      <a:r>
                        <a:rPr kumimoji="0" lang="es-PY" sz="1600" b="1" i="0" u="none" strike="noStrike" kern="1200" dirty="0" smtClean="0">
                          <a:solidFill>
                            <a:srgbClr val="006699"/>
                          </a:solidFill>
                          <a:effectLst/>
                          <a:latin typeface="Calibri"/>
                          <a:ea typeface="+mn-ea"/>
                          <a:cs typeface="+mn-cs"/>
                        </a:rPr>
                        <a:t>CAF </a:t>
                      </a:r>
                      <a:r>
                        <a:rPr kumimoji="0" lang="es-PY" sz="1400" b="1" i="0" u="none" strike="noStrike" kern="1200" dirty="0" smtClean="0">
                          <a:solidFill>
                            <a:srgbClr val="006699"/>
                          </a:solidFill>
                          <a:effectLst/>
                          <a:latin typeface="Calibri"/>
                          <a:ea typeface="+mn-ea"/>
                          <a:cs typeface="+mn-cs"/>
                        </a:rPr>
                        <a:t>– 405</a:t>
                      </a:r>
                      <a:endParaRPr kumimoji="0" lang="es-PY" sz="1400" b="1" i="0" u="none" strike="noStrike" kern="1200" dirty="0">
                        <a:solidFill>
                          <a:srgbClr val="006699"/>
                        </a:solidFill>
                        <a:effectLst/>
                        <a:latin typeface="Calibri"/>
                        <a:ea typeface="+mn-ea"/>
                        <a:cs typeface="+mn-cs"/>
                      </a:endParaRPr>
                    </a:p>
                  </a:txBody>
                  <a:tcPr marL="9525" marR="9525" marT="9525" marB="0" anchor="b">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8.166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2.243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-73%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77374">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b">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22.843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8.595</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1,4</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-62%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1" name="1 Título"/>
          <p:cNvSpPr txBox="1">
            <a:spLocks/>
          </p:cNvSpPr>
          <p:nvPr/>
        </p:nvSpPr>
        <p:spPr>
          <a:xfrm>
            <a:off x="35496" y="680368"/>
            <a:ext cx="9108504" cy="444376"/>
          </a:xfrm>
          <a:prstGeom prst="rect">
            <a:avLst/>
          </a:prstGeom>
        </p:spPr>
        <p:txBody>
          <a:bodyPr anchor="b"/>
          <a:lstStyle/>
          <a:p>
            <a:pPr algn="ctr" fontAlgn="auto">
              <a:spcBef>
                <a:spcPct val="0"/>
              </a:spcBef>
              <a:spcAft>
                <a:spcPts val="0"/>
              </a:spcAft>
              <a:defRPr/>
            </a:pPr>
            <a:r>
              <a:rPr lang="es-ES" sz="2400" b="1" dirty="0" smtClean="0">
                <a:ln w="635">
                  <a:noFill/>
                </a:ln>
                <a:effectLst>
                  <a:outerShdw blurRad="38100" dist="25400" dir="5400000" algn="tl" rotWithShape="0">
                    <a:srgbClr val="000000">
                      <a:alpha val="43000"/>
                    </a:srgbClr>
                  </a:outerShdw>
                </a:effectLst>
                <a:latin typeface="+mj-lt"/>
                <a:ea typeface="+mj-ea"/>
                <a:cs typeface="+mj-cs"/>
              </a:rPr>
              <a:t>GRUPO 200 - SERVICIOS NO PERSONALES – </a:t>
            </a:r>
            <a:r>
              <a:rPr lang="es-ES" sz="2400" b="1" dirty="0">
                <a:ln w="635">
                  <a:noFill/>
                </a:ln>
                <a:effectLst>
                  <a:outerShdw blurRad="38100" dist="25400" dir="5400000" algn="tl" rotWithShape="0">
                    <a:srgbClr val="000000">
                      <a:alpha val="43000"/>
                    </a:srgbClr>
                  </a:outerShdw>
                </a:effectLst>
                <a:latin typeface="+mj-lt"/>
                <a:ea typeface="+mj-ea"/>
                <a:cs typeface="+mj-cs"/>
              </a:rPr>
              <a:t>RECURSOS EXTERNOS</a:t>
            </a:r>
          </a:p>
        </p:txBody>
      </p:sp>
      <p:sp>
        <p:nvSpPr>
          <p:cNvPr id="6" name="5 CuadroTexto"/>
          <p:cNvSpPr txBox="1"/>
          <p:nvPr/>
        </p:nvSpPr>
        <p:spPr>
          <a:xfrm>
            <a:off x="6084168" y="6581001"/>
            <a:ext cx="2664296" cy="276999"/>
          </a:xfrm>
          <a:prstGeom prst="rect">
            <a:avLst/>
          </a:prstGeom>
          <a:noFill/>
        </p:spPr>
        <p:txBody>
          <a:bodyPr wrap="square" rtlCol="0">
            <a:spAutoFit/>
          </a:bodyPr>
          <a:lstStyle>
            <a:defPPr>
              <a:defRPr lang="es-ES"/>
            </a:defPPr>
            <a:lvl1pPr>
              <a:defRPr sz="1200" b="1">
                <a:latin typeface="+mj-lt"/>
              </a:defRPr>
            </a:lvl1pPr>
          </a:lstStyle>
          <a:p>
            <a:r>
              <a:rPr lang="es-MX" dirty="0"/>
              <a:t>TIPO DE CAMBIO ₲/USD 5.942</a:t>
            </a:r>
            <a:endParaRPr lang="es-PY" dirty="0"/>
          </a:p>
        </p:txBody>
      </p:sp>
    </p:spTree>
    <p:extLst>
      <p:ext uri="{BB962C8B-B14F-4D97-AF65-F5344CB8AC3E}">
        <p14:creationId xmlns:p14="http://schemas.microsoft.com/office/powerpoint/2010/main" xmlns="" val="3508222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251520" y="608360"/>
            <a:ext cx="8229600" cy="444376"/>
          </a:xfrm>
          <a:prstGeom prst="rect">
            <a:avLst/>
          </a:prstGeom>
          <a:noFill/>
        </p:spPr>
        <p:txBody>
          <a:bodyPr anchor="b"/>
          <a:lstStyle/>
          <a:p>
            <a:pPr algn="ctr" fontAlgn="auto">
              <a:spcAft>
                <a:spcPts val="0"/>
              </a:spcAft>
              <a:defRPr/>
            </a:pPr>
            <a:r>
              <a:rPr lang="es-ES" sz="2800" b="1" dirty="0" smtClean="0">
                <a:ln w="635">
                  <a:noFill/>
                </a:ln>
                <a:effectLst>
                  <a:outerShdw blurRad="38100" dist="25400" dir="5400000" algn="tl" rotWithShape="0">
                    <a:srgbClr val="000000">
                      <a:alpha val="43000"/>
                    </a:srgbClr>
                  </a:outerShdw>
                </a:effectLst>
                <a:latin typeface="+mj-lt"/>
                <a:ea typeface="+mj-ea"/>
                <a:cs typeface="+mj-cs"/>
              </a:rPr>
              <a:t>RUBRO 250 - LEASING </a:t>
            </a:r>
            <a:r>
              <a:rPr lang="es-ES" sz="2800" b="1" dirty="0">
                <a:ln w="635">
                  <a:noFill/>
                </a:ln>
                <a:effectLst>
                  <a:outerShdw blurRad="38100" dist="25400" dir="5400000" algn="tl" rotWithShape="0">
                    <a:srgbClr val="000000">
                      <a:alpha val="43000"/>
                    </a:srgbClr>
                  </a:outerShdw>
                </a:effectLst>
                <a:latin typeface="+mj-lt"/>
                <a:ea typeface="+mj-ea"/>
                <a:cs typeface="+mj-cs"/>
              </a:rPr>
              <a:t>OPERATIVO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196752"/>
            <a:ext cx="8640960"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2171923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351801"/>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graphicFrame>
        <p:nvGraphicFramePr>
          <p:cNvPr id="10" name="9 Tabla"/>
          <p:cNvGraphicFramePr>
            <a:graphicFrameLocks noGrp="1"/>
          </p:cNvGraphicFramePr>
          <p:nvPr>
            <p:extLst>
              <p:ext uri="{D42A27DB-BD31-4B8C-83A1-F6EECF244321}">
                <p14:modId xmlns:p14="http://schemas.microsoft.com/office/powerpoint/2010/main" xmlns="" val="3538485684"/>
              </p:ext>
            </p:extLst>
          </p:nvPr>
        </p:nvGraphicFramePr>
        <p:xfrm>
          <a:off x="465638" y="1668753"/>
          <a:ext cx="8136903" cy="3992964"/>
        </p:xfrm>
        <a:graphic>
          <a:graphicData uri="http://schemas.openxmlformats.org/drawingml/2006/table">
            <a:tbl>
              <a:tblPr>
                <a:effectLst/>
                <a:tableStyleId>{5C22544A-7EE6-4342-B048-85BDC9FD1C3A}</a:tableStyleId>
              </a:tblPr>
              <a:tblGrid>
                <a:gridCol w="2808312"/>
                <a:gridCol w="1152128"/>
                <a:gridCol w="1440160"/>
                <a:gridCol w="1296144"/>
                <a:gridCol w="648072"/>
                <a:gridCol w="792087"/>
              </a:tblGrid>
              <a:tr h="726114">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02614">
                <a:tc>
                  <a:txBody>
                    <a:bodyPr/>
                    <a:lstStyle/>
                    <a:p>
                      <a:pPr algn="l" fontAlgn="b"/>
                      <a:r>
                        <a:rPr kumimoji="0" lang="es-PY" sz="1600" b="1" u="none" strike="noStrike" kern="1200" dirty="0" smtClean="0">
                          <a:solidFill>
                            <a:srgbClr val="006699"/>
                          </a:solidFill>
                          <a:effectLst/>
                          <a:latin typeface="+mj-lt"/>
                          <a:ea typeface="+mn-ea"/>
                          <a:cs typeface="+mn-cs"/>
                        </a:rPr>
                        <a:t>310 - </a:t>
                      </a:r>
                      <a:r>
                        <a:rPr kumimoji="0" lang="es-PY" sz="1200" b="1" u="none" strike="noStrike" kern="1200" dirty="0" smtClean="0">
                          <a:solidFill>
                            <a:srgbClr val="006699"/>
                          </a:solidFill>
                          <a:effectLst/>
                          <a:latin typeface="+mj-lt"/>
                          <a:ea typeface="+mn-ea"/>
                          <a:cs typeface="+mn-cs"/>
                        </a:rPr>
                        <a:t>PRODUCTOS ALIMENTICIOS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 -- </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02614">
                <a:tc>
                  <a:txBody>
                    <a:bodyPr/>
                    <a:lstStyle/>
                    <a:p>
                      <a:pPr marL="0" algn="l" rtl="0" eaLnBrk="1" fontAlgn="b" latinLnBrk="0" hangingPunct="1"/>
                      <a:r>
                        <a:rPr lang="es-PY" sz="1600" b="1" u="none" strike="noStrike" dirty="0" smtClean="0">
                          <a:solidFill>
                            <a:srgbClr val="006699"/>
                          </a:solidFill>
                          <a:effectLst/>
                          <a:latin typeface="+mj-lt"/>
                        </a:rPr>
                        <a:t>320 - </a:t>
                      </a:r>
                      <a:r>
                        <a:rPr lang="es-PY" sz="1200" b="1" u="none" strike="noStrike" dirty="0" smtClean="0">
                          <a:solidFill>
                            <a:srgbClr val="006699"/>
                          </a:solidFill>
                          <a:effectLst/>
                          <a:latin typeface="+mj-lt"/>
                        </a:rPr>
                        <a:t>TEXTILES</a:t>
                      </a:r>
                      <a:r>
                        <a:rPr lang="es-PY" sz="1200" b="1" u="none" strike="noStrike" baseline="0" dirty="0" smtClean="0">
                          <a:solidFill>
                            <a:srgbClr val="006699"/>
                          </a:solidFill>
                          <a:effectLst/>
                          <a:latin typeface="+mj-lt"/>
                        </a:rPr>
                        <a:t> Y VESTUARIOS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3.011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3.414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8%</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16387">
                <a:tc>
                  <a:txBody>
                    <a:bodyPr/>
                    <a:lstStyle/>
                    <a:p>
                      <a:pPr marL="449263" indent="-449263" algn="l" rtl="0" eaLnBrk="1" fontAlgn="b" latinLnBrk="0" hangingPunct="1"/>
                      <a:r>
                        <a:rPr lang="es-PY" sz="1600" b="1" u="none" strike="noStrike" dirty="0" smtClean="0">
                          <a:solidFill>
                            <a:srgbClr val="006699"/>
                          </a:solidFill>
                          <a:effectLst/>
                          <a:latin typeface="+mj-lt"/>
                        </a:rPr>
                        <a:t>330 - </a:t>
                      </a:r>
                      <a:r>
                        <a:rPr lang="es-PY" sz="1200" b="1" u="none" strike="noStrike" dirty="0" smtClean="0">
                          <a:solidFill>
                            <a:srgbClr val="006699"/>
                          </a:solidFill>
                          <a:effectLst/>
                          <a:latin typeface="+mj-lt"/>
                        </a:rPr>
                        <a:t>PRODUCTOS DE PAPEL, CARTÓN E IMPRESOS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1.731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1.665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16387">
                <a:tc>
                  <a:txBody>
                    <a:bodyPr/>
                    <a:lstStyle/>
                    <a:p>
                      <a:pPr marL="449263" indent="-449263" algn="l" rtl="0" eaLnBrk="1" fontAlgn="b" latinLnBrk="0" hangingPunct="1"/>
                      <a:r>
                        <a:rPr lang="es-PY" sz="1600" b="1" u="none" strike="noStrike" dirty="0" smtClean="0">
                          <a:solidFill>
                            <a:srgbClr val="006699"/>
                          </a:solidFill>
                          <a:effectLst/>
                          <a:latin typeface="+mj-lt"/>
                        </a:rPr>
                        <a:t>340 </a:t>
                      </a:r>
                      <a:r>
                        <a:rPr lang="es-PY" sz="1600" b="0" u="none" strike="noStrike" dirty="0" smtClean="0">
                          <a:solidFill>
                            <a:srgbClr val="006699"/>
                          </a:solidFill>
                          <a:effectLst/>
                          <a:latin typeface="+mj-lt"/>
                        </a:rPr>
                        <a:t>- </a:t>
                      </a:r>
                      <a:r>
                        <a:rPr lang="es-PY" sz="1200" b="1" u="none" strike="noStrike" dirty="0" smtClean="0">
                          <a:solidFill>
                            <a:srgbClr val="006699"/>
                          </a:solidFill>
                          <a:effectLst/>
                          <a:latin typeface="+mj-lt"/>
                        </a:rPr>
                        <a:t>BIENES</a:t>
                      </a:r>
                      <a:r>
                        <a:rPr lang="es-PY" sz="1200" b="1" u="none" strike="noStrike" baseline="0" dirty="0" smtClean="0">
                          <a:solidFill>
                            <a:srgbClr val="006699"/>
                          </a:solidFill>
                          <a:effectLst/>
                          <a:latin typeface="+mj-lt"/>
                        </a:rPr>
                        <a:t> DE CONSUMO DE OFICINAS E INSUMOS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11.340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9.358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-17,5%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21%</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16387">
                <a:tc>
                  <a:txBody>
                    <a:bodyPr/>
                    <a:lstStyle/>
                    <a:p>
                      <a:pPr marL="449263" indent="-449263" algn="l" rtl="0" eaLnBrk="1" fontAlgn="b" latinLnBrk="0" hangingPunct="1"/>
                      <a:r>
                        <a:rPr kumimoji="0" lang="es-MX" sz="1600" b="1" u="none" strike="noStrike" kern="1200" dirty="0" smtClean="0">
                          <a:solidFill>
                            <a:srgbClr val="006699"/>
                          </a:solidFill>
                          <a:effectLst/>
                          <a:latin typeface="+mj-lt"/>
                          <a:ea typeface="+mn-ea"/>
                          <a:cs typeface="+mn-cs"/>
                        </a:rPr>
                        <a:t>350</a:t>
                      </a:r>
                      <a:r>
                        <a:rPr kumimoji="0" lang="es-MX" sz="1600" b="1" u="none" strike="noStrike" kern="1200" baseline="0" dirty="0" smtClean="0">
                          <a:solidFill>
                            <a:srgbClr val="006699"/>
                          </a:solidFill>
                          <a:effectLst/>
                          <a:latin typeface="+mj-lt"/>
                          <a:ea typeface="+mn-ea"/>
                          <a:cs typeface="+mn-cs"/>
                        </a:rPr>
                        <a:t> - </a:t>
                      </a:r>
                      <a:r>
                        <a:rPr kumimoji="0" lang="es-MX" sz="1200" b="1" u="none" strike="noStrike" kern="1200" baseline="0" dirty="0" smtClean="0">
                          <a:solidFill>
                            <a:srgbClr val="006699"/>
                          </a:solidFill>
                          <a:effectLst/>
                          <a:latin typeface="+mj-lt"/>
                          <a:ea typeface="+mn-ea"/>
                          <a:cs typeface="+mn-cs"/>
                        </a:rPr>
                        <a:t>PRODUCTOS E INSTRUMENTALES QUÍMICOS Y MEDICINALES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899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2%</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96423">
                <a:tc>
                  <a:txBody>
                    <a:bodyPr/>
                    <a:lstStyle/>
                    <a:p>
                      <a:pPr algn="l" fontAlgn="b"/>
                      <a:r>
                        <a:rPr lang="es-PY" sz="1600" b="1" u="none" strike="noStrike" dirty="0" smtClean="0">
                          <a:solidFill>
                            <a:srgbClr val="006699"/>
                          </a:solidFill>
                          <a:effectLst/>
                          <a:latin typeface="+mj-lt"/>
                        </a:rPr>
                        <a:t>360</a:t>
                      </a:r>
                      <a:r>
                        <a:rPr lang="es-PY" sz="1600" b="1" u="none" strike="noStrike" baseline="0" dirty="0" smtClean="0">
                          <a:solidFill>
                            <a:srgbClr val="006699"/>
                          </a:solidFill>
                          <a:effectLst/>
                          <a:latin typeface="+mj-lt"/>
                        </a:rPr>
                        <a:t> - </a:t>
                      </a:r>
                      <a:r>
                        <a:rPr lang="es-PY" sz="1200" b="1" u="none" strike="noStrike" baseline="0" dirty="0" smtClean="0">
                          <a:solidFill>
                            <a:srgbClr val="006699"/>
                          </a:solidFill>
                          <a:effectLst/>
                          <a:latin typeface="+mj-lt"/>
                        </a:rPr>
                        <a:t>COMBUSTIBLES Y LUBRICANTES</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31.617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22.972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-27,3%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53%</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40946">
                <a:tc>
                  <a:txBody>
                    <a:bodyPr/>
                    <a:lstStyle/>
                    <a:p>
                      <a:pPr algn="l" fontAlgn="b"/>
                      <a:r>
                        <a:rPr lang="es-PY" sz="1600" b="1" u="none" strike="noStrike" dirty="0" smtClean="0">
                          <a:solidFill>
                            <a:srgbClr val="006699"/>
                          </a:solidFill>
                          <a:effectLst/>
                          <a:latin typeface="+mj-lt"/>
                        </a:rPr>
                        <a:t>390</a:t>
                      </a:r>
                      <a:r>
                        <a:rPr lang="es-PY" sz="1600" b="1" u="none" strike="noStrike" baseline="0" dirty="0" smtClean="0">
                          <a:solidFill>
                            <a:srgbClr val="006699"/>
                          </a:solidFill>
                          <a:effectLst/>
                          <a:latin typeface="+mj-lt"/>
                        </a:rPr>
                        <a:t> - </a:t>
                      </a:r>
                      <a:r>
                        <a:rPr lang="es-PY" sz="1200" b="1" u="none" strike="noStrike" baseline="0" dirty="0" smtClean="0">
                          <a:solidFill>
                            <a:srgbClr val="006699"/>
                          </a:solidFill>
                          <a:effectLst/>
                          <a:latin typeface="+mj-lt"/>
                        </a:rPr>
                        <a:t>OTROS BIENES DE CONSUMO</a:t>
                      </a:r>
                      <a:endParaRPr lang="es-PY" sz="1200" b="1" i="0" u="none" strike="noStrike" dirty="0">
                        <a:solidFill>
                          <a:srgbClr val="006699"/>
                        </a:solidFill>
                        <a:effectLst/>
                        <a:latin typeface="+mj-lt"/>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5.130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5.143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0,3%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12%</a:t>
                      </a: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02614">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L w="1270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53.727</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43.642</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7,3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-18,8%</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7" name="1 Título"/>
          <p:cNvSpPr txBox="1">
            <a:spLocks/>
          </p:cNvSpPr>
          <p:nvPr/>
        </p:nvSpPr>
        <p:spPr>
          <a:xfrm>
            <a:off x="331531"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300 </a:t>
            </a:r>
            <a:r>
              <a:rPr lang="es-ES" sz="2500" dirty="0">
                <a:solidFill>
                  <a:schemeClr val="tx1"/>
                </a:solidFill>
                <a:latin typeface="+mj-lt"/>
              </a:rPr>
              <a:t>– </a:t>
            </a:r>
            <a:r>
              <a:rPr lang="es-ES" sz="2600" dirty="0">
                <a:solidFill>
                  <a:schemeClr val="tx1"/>
                </a:solidFill>
                <a:effectLst/>
                <a:latin typeface="+mj-lt"/>
              </a:rPr>
              <a:t>BIENES DE CONSUMO E INSUMO</a:t>
            </a:r>
          </a:p>
        </p:txBody>
      </p:sp>
      <p:sp>
        <p:nvSpPr>
          <p:cNvPr id="5" name="4 CuadroTexto"/>
          <p:cNvSpPr txBox="1"/>
          <p:nvPr/>
        </p:nvSpPr>
        <p:spPr>
          <a:xfrm>
            <a:off x="395536" y="5641503"/>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Tree>
    <p:extLst>
      <p:ext uri="{BB962C8B-B14F-4D97-AF65-F5344CB8AC3E}">
        <p14:creationId xmlns:p14="http://schemas.microsoft.com/office/powerpoint/2010/main" xmlns="" val="6435898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467544" y="836712"/>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400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BIENES DE CAMBIO </a:t>
            </a:r>
            <a:r>
              <a:rPr lang="es-ES" sz="2000" dirty="0" smtClean="0">
                <a:solidFill>
                  <a:schemeClr val="tx1"/>
                </a:solidFill>
                <a:effectLst/>
                <a:latin typeface="+mj-lt"/>
              </a:rPr>
              <a:t>(Compra de energía)</a:t>
            </a:r>
            <a:endParaRPr lang="es-ES" sz="2500" dirty="0">
              <a:solidFill>
                <a:schemeClr val="tx1"/>
              </a:solidFill>
              <a:effectLst/>
              <a:latin typeface="+mj-lt"/>
            </a:endParaRPr>
          </a:p>
        </p:txBody>
      </p:sp>
      <p:graphicFrame>
        <p:nvGraphicFramePr>
          <p:cNvPr id="12" name="11 Tabla"/>
          <p:cNvGraphicFramePr>
            <a:graphicFrameLocks noGrp="1"/>
          </p:cNvGraphicFramePr>
          <p:nvPr>
            <p:extLst>
              <p:ext uri="{D42A27DB-BD31-4B8C-83A1-F6EECF244321}">
                <p14:modId xmlns:p14="http://schemas.microsoft.com/office/powerpoint/2010/main" xmlns="" val="3944010094"/>
              </p:ext>
            </p:extLst>
          </p:nvPr>
        </p:nvGraphicFramePr>
        <p:xfrm>
          <a:off x="467544" y="1905799"/>
          <a:ext cx="8136903" cy="1918825"/>
        </p:xfrm>
        <a:graphic>
          <a:graphicData uri="http://schemas.openxmlformats.org/drawingml/2006/table">
            <a:tbl>
              <a:tblPr>
                <a:effectLst/>
                <a:tableStyleId>{5C22544A-7EE6-4342-B048-85BDC9FD1C3A}</a:tableStyleId>
              </a:tblPr>
              <a:tblGrid>
                <a:gridCol w="2808312"/>
                <a:gridCol w="1152128"/>
                <a:gridCol w="1454096"/>
                <a:gridCol w="1282208"/>
                <a:gridCol w="648072"/>
                <a:gridCol w="792087"/>
              </a:tblGrid>
              <a:tr h="731113">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algn="ctr" fontAlgn="ctr"/>
                      <a:r>
                        <a:rPr kumimoji="0" lang="es-PY" sz="1300" b="1" u="none" strike="noStrike" kern="1200" dirty="0" smtClean="0">
                          <a:solidFill>
                            <a:srgbClr val="006699"/>
                          </a:solidFill>
                          <a:effectLst/>
                          <a:latin typeface="+mj-lt"/>
                          <a:ea typeface="+mn-ea"/>
                          <a:cs typeface="+mn-cs"/>
                        </a:rPr>
                        <a:t>AÑO</a:t>
                      </a:r>
                      <a:r>
                        <a:rPr kumimoji="0" lang="es-PY" sz="1300" b="1" u="none" strike="noStrike" kern="1200" baseline="0" dirty="0" smtClean="0">
                          <a:solidFill>
                            <a:srgbClr val="006699"/>
                          </a:solidFill>
                          <a:effectLst/>
                          <a:latin typeface="+mj-lt"/>
                          <a:ea typeface="+mn-ea"/>
                          <a:cs typeface="+mn-cs"/>
                        </a:rPr>
                        <a:t> </a:t>
                      </a:r>
                      <a:r>
                        <a:rPr kumimoji="0" lang="es-PY" sz="1300" b="1" u="none" strike="noStrike" kern="1200" dirty="0" smtClean="0">
                          <a:solidFill>
                            <a:srgbClr val="006699"/>
                          </a:solidFill>
                          <a:effectLst/>
                          <a:latin typeface="+mj-lt"/>
                          <a:ea typeface="+mn-ea"/>
                          <a:cs typeface="+mn-cs"/>
                        </a:rPr>
                        <a:t>2017</a:t>
                      </a:r>
                    </a:p>
                    <a:p>
                      <a:pPr algn="ctr" fontAlgn="ctr"/>
                      <a:r>
                        <a:rPr kumimoji="0" lang="es-PY" sz="1300" b="1" u="none" strike="noStrike" kern="1200" dirty="0" smtClean="0">
                          <a:solidFill>
                            <a:srgbClr val="006699"/>
                          </a:solidFill>
                          <a:effectLst/>
                          <a:latin typeface="+mj-lt"/>
                          <a:ea typeface="+mn-ea"/>
                          <a:cs typeface="+mn-cs"/>
                        </a:rPr>
                        <a:t>Millones</a:t>
                      </a:r>
                      <a:r>
                        <a:rPr kumimoji="0" lang="es-PY" sz="1300" b="1" u="none" strike="noStrike" kern="1200" baseline="0" dirty="0" smtClean="0">
                          <a:solidFill>
                            <a:srgbClr val="006699"/>
                          </a:solidFill>
                          <a:effectLst/>
                          <a:latin typeface="+mj-lt"/>
                          <a:ea typeface="+mn-ea"/>
                          <a:cs typeface="+mn-cs"/>
                        </a:rPr>
                        <a:t>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smtClean="0">
                          <a:solidFill>
                            <a:srgbClr val="006699"/>
                          </a:solidFill>
                          <a:effectLst/>
                          <a:latin typeface="+mj-lt"/>
                        </a:rPr>
                        <a:t>AÑO </a:t>
                      </a:r>
                      <a:r>
                        <a:rPr lang="es-PY" sz="1300" b="1" u="none" strike="noStrike" dirty="0">
                          <a:solidFill>
                            <a:srgbClr val="006699"/>
                          </a:solidFill>
                          <a:effectLst/>
                          <a:latin typeface="+mj-lt"/>
                        </a:rPr>
                        <a:t>2018 </a:t>
                      </a:r>
                      <a:r>
                        <a:rPr lang="es-PY" sz="1300" b="1" u="none" strike="noStrike" dirty="0" smtClean="0">
                          <a:solidFill>
                            <a:srgbClr val="006699"/>
                          </a:solidFill>
                          <a:effectLst/>
                          <a:latin typeface="+mj-lt"/>
                        </a:rPr>
                        <a:t>         EQUIVALENTE</a:t>
                      </a:r>
                    </a:p>
                    <a:p>
                      <a:pPr algn="ctr" fontAlgn="ctr"/>
                      <a:r>
                        <a:rPr lang="es-PY" sz="1300" b="1" u="none" strike="noStrike" dirty="0" smtClean="0">
                          <a:solidFill>
                            <a:srgbClr val="006699"/>
                          </a:solidFill>
                          <a:effectLst/>
                          <a:latin typeface="+mj-lt"/>
                        </a:rPr>
                        <a:t>Millones USD</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 VAR</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algn="ctr" fontAlgn="ctr"/>
                      <a:r>
                        <a:rPr lang="es-PY" sz="1300" b="1" u="none" strike="noStrike" dirty="0">
                          <a:solidFill>
                            <a:srgbClr val="006699"/>
                          </a:solidFill>
                          <a:effectLst/>
                          <a:latin typeface="+mj-lt"/>
                        </a:rPr>
                        <a:t>PART.</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373411">
                <a:tc>
                  <a:txBody>
                    <a:bodyPr/>
                    <a:lstStyle/>
                    <a:p>
                      <a:pPr algn="l" fontAlgn="b"/>
                      <a:r>
                        <a:rPr kumimoji="0" lang="es-PY" sz="1600" b="1" u="none" strike="noStrike" kern="1200" dirty="0" smtClean="0">
                          <a:solidFill>
                            <a:srgbClr val="006699"/>
                          </a:solidFill>
                          <a:effectLst/>
                          <a:latin typeface="+mj-lt"/>
                          <a:ea typeface="+mn-ea"/>
                          <a:cs typeface="+mn-cs"/>
                        </a:rPr>
                        <a:t>440 – </a:t>
                      </a:r>
                      <a:r>
                        <a:rPr kumimoji="0" lang="es-PY" sz="1200" b="1" u="none" strike="noStrike" kern="1200" dirty="0" smtClean="0">
                          <a:solidFill>
                            <a:srgbClr val="006699"/>
                          </a:solidFill>
                          <a:effectLst/>
                          <a:latin typeface="+mj-lt"/>
                          <a:ea typeface="+mn-ea"/>
                          <a:cs typeface="+mn-cs"/>
                        </a:rPr>
                        <a:t>ITAIPU BINACIONAL</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fontAlgn="b"/>
                      <a:r>
                        <a:rPr lang="es-PY" sz="1400" b="0" i="0" u="none" strike="noStrike" dirty="0" smtClean="0">
                          <a:solidFill>
                            <a:srgbClr val="000000"/>
                          </a:solidFill>
                          <a:effectLst/>
                          <a:latin typeface="+mj-lt"/>
                        </a:rPr>
                        <a:t>2.218.016</a:t>
                      </a:r>
                      <a:endParaRPr lang="es-PY" sz="1400" b="0" i="0" u="none" strike="noStrike" dirty="0">
                        <a:solidFill>
                          <a:srgbClr val="000000"/>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fontAlgn="b"/>
                      <a:r>
                        <a:rPr lang="es-PY" sz="1400" b="0" i="0" u="none" strike="noStrike" dirty="0" smtClean="0">
                          <a:solidFill>
                            <a:srgbClr val="000000"/>
                          </a:solidFill>
                          <a:effectLst/>
                          <a:latin typeface="+mj-lt"/>
                        </a:rPr>
                        <a:t>2.444.711</a:t>
                      </a:r>
                      <a:endParaRPr lang="es-PY" sz="1400" b="0" i="0" u="none" strike="noStrike" dirty="0">
                        <a:solidFill>
                          <a:srgbClr val="000000"/>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marL="0" lvl="0" indent="-276225" algn="ctr" fontAlgn="b"/>
                      <a:r>
                        <a:rPr lang="es-PY" sz="1400" b="0" i="0" u="none" strike="noStrike" dirty="0" smtClean="0">
                          <a:solidFill>
                            <a:srgbClr val="000000"/>
                          </a:solidFill>
                          <a:effectLst/>
                          <a:latin typeface="+mj-lt"/>
                        </a:rPr>
                        <a:t>411,43</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31869B"/>
                          </a:solidFill>
                          <a:effectLst/>
                          <a:latin typeface="+mj-lt"/>
                        </a:rPr>
                        <a:t>10%</a:t>
                      </a:r>
                      <a:endParaRPr lang="es-PY" sz="1400" b="1" i="0" u="none" strike="noStrike" dirty="0">
                        <a:solidFill>
                          <a:srgbClr val="31869B"/>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006699"/>
                          </a:solidFill>
                          <a:effectLst/>
                          <a:latin typeface="+mj-lt"/>
                        </a:rPr>
                        <a:t>83%</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373411">
                <a:tc>
                  <a:txBody>
                    <a:bodyPr/>
                    <a:lstStyle/>
                    <a:p>
                      <a:pPr marL="0" algn="l" rtl="0" eaLnBrk="1" fontAlgn="b" latinLnBrk="0" hangingPunct="1"/>
                      <a:r>
                        <a:rPr lang="es-PY" sz="1600" b="1" u="none" strike="noStrike" dirty="0" smtClean="0">
                          <a:solidFill>
                            <a:srgbClr val="006699"/>
                          </a:solidFill>
                          <a:effectLst/>
                          <a:latin typeface="+mj-lt"/>
                        </a:rPr>
                        <a:t>440 – </a:t>
                      </a:r>
                      <a:r>
                        <a:rPr lang="es-PY" sz="1200" b="1" u="none" strike="noStrike" dirty="0" smtClean="0">
                          <a:solidFill>
                            <a:srgbClr val="006699"/>
                          </a:solidFill>
                          <a:effectLst/>
                          <a:latin typeface="+mj-lt"/>
                        </a:rPr>
                        <a:t>ENTIDAD BINACIONAL YACYRETA</a:t>
                      </a:r>
                      <a:endParaRPr kumimoji="0" lang="es-PY" sz="1200" b="1" u="none" strike="noStrike" kern="1200" dirty="0">
                        <a:solidFill>
                          <a:srgbClr val="006699"/>
                        </a:solidFill>
                        <a:effectLst/>
                        <a:latin typeface="+mj-lt"/>
                        <a:ea typeface="+mn-ea"/>
                        <a:cs typeface="+mn-cs"/>
                      </a:endParaRPr>
                    </a:p>
                  </a:txBody>
                  <a:tcPr marL="9525" marR="9525" marT="9525" marB="0" anchor="ctr">
                    <a:lnL w="1270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fontAlgn="b"/>
                      <a:r>
                        <a:rPr lang="es-PY" sz="1400" b="0" i="0" u="none" strike="noStrike" dirty="0" smtClean="0">
                          <a:solidFill>
                            <a:srgbClr val="000000"/>
                          </a:solidFill>
                          <a:effectLst/>
                          <a:latin typeface="+mj-lt"/>
                        </a:rPr>
                        <a:t>306.750</a:t>
                      </a:r>
                      <a:endParaRPr lang="es-PY" sz="1400" b="0" i="0" u="none" strike="noStrike" dirty="0">
                        <a:solidFill>
                          <a:srgbClr val="000000"/>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fontAlgn="b"/>
                      <a:r>
                        <a:rPr lang="es-PY" sz="1400" b="0" i="0" u="none" strike="noStrike" dirty="0" smtClean="0">
                          <a:solidFill>
                            <a:srgbClr val="000000"/>
                          </a:solidFill>
                          <a:effectLst/>
                          <a:latin typeface="+mj-lt"/>
                        </a:rPr>
                        <a:t>509.314</a:t>
                      </a:r>
                      <a:endParaRPr lang="es-PY" sz="1400" b="0" i="0" u="none" strike="noStrike" dirty="0">
                        <a:solidFill>
                          <a:srgbClr val="000000"/>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lvl="0" algn="ctr" fontAlgn="b"/>
                      <a:r>
                        <a:rPr lang="es-PY" sz="1400" b="0" i="0" u="none" strike="noStrike" dirty="0" smtClean="0">
                          <a:solidFill>
                            <a:srgbClr val="000000"/>
                          </a:solidFill>
                          <a:effectLst/>
                          <a:latin typeface="+mj-lt"/>
                        </a:rPr>
                        <a:t>85,71</a:t>
                      </a:r>
                      <a:endParaRPr lang="es-PY" sz="1400" b="0" i="0" u="none" strike="noStrike" dirty="0">
                        <a:solidFill>
                          <a:srgbClr val="000000"/>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31869B"/>
                          </a:solidFill>
                          <a:effectLst/>
                          <a:latin typeface="+mj-lt"/>
                        </a:rPr>
                        <a:t>66%</a:t>
                      </a:r>
                      <a:endParaRPr lang="es-PY" sz="1400" b="1" i="0" u="none" strike="noStrike" dirty="0">
                        <a:solidFill>
                          <a:srgbClr val="31869B"/>
                        </a:solidFill>
                        <a:effectLst/>
                        <a:latin typeface="+mj-lt"/>
                      </a:endParaRPr>
                    </a:p>
                  </a:txBody>
                  <a:tcPr marL="8906" marR="8906" marT="8906"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fontAlgn="b"/>
                      <a:r>
                        <a:rPr lang="es-PY" sz="1400" b="1" i="0" u="none" strike="noStrike" dirty="0" smtClean="0">
                          <a:solidFill>
                            <a:srgbClr val="006699"/>
                          </a:solidFill>
                          <a:effectLst/>
                          <a:latin typeface="+mj-lt"/>
                        </a:rPr>
                        <a:t>17%</a:t>
                      </a:r>
                      <a:endParaRPr lang="es-PY" sz="14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73411">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L w="1270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fontAlgn="b"/>
                      <a:r>
                        <a:rPr lang="es-PY" sz="1600" b="1" i="0" u="none" strike="noStrike" dirty="0" smtClean="0">
                          <a:solidFill>
                            <a:schemeClr val="bg1"/>
                          </a:solidFill>
                          <a:effectLst/>
                          <a:latin typeface="+mj-lt"/>
                        </a:rPr>
                        <a:t>2.524766</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fontAlgn="b"/>
                      <a:r>
                        <a:rPr lang="es-PY" sz="1600" b="1" i="0" u="none" strike="noStrike" dirty="0" smtClean="0">
                          <a:solidFill>
                            <a:schemeClr val="bg1"/>
                          </a:solidFill>
                          <a:effectLst/>
                          <a:latin typeface="+mj-lt"/>
                        </a:rPr>
                        <a:t>2.954.024</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lvl="0" algn="ctr" fontAlgn="b"/>
                      <a:r>
                        <a:rPr lang="es-PY" sz="1600" b="1" i="0" u="none" strike="noStrike" dirty="0" smtClean="0">
                          <a:solidFill>
                            <a:schemeClr val="bg1"/>
                          </a:solidFill>
                          <a:effectLst/>
                          <a:latin typeface="+mj-lt"/>
                        </a:rPr>
                        <a:t>497,14</a:t>
                      </a:r>
                      <a:endParaRPr lang="es-PY" sz="16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marL="0" algn="ctr" rtl="0" eaLnBrk="1" fontAlgn="b" latinLnBrk="0" hangingPunct="1"/>
                      <a:r>
                        <a:rPr kumimoji="0" lang="es-PY" sz="1600" b="1" i="0" u="none" strike="noStrike" kern="1200" dirty="0" smtClean="0">
                          <a:solidFill>
                            <a:schemeClr val="bg1"/>
                          </a:solidFill>
                          <a:effectLst/>
                          <a:latin typeface="+mj-lt"/>
                          <a:ea typeface="+mn-ea"/>
                          <a:cs typeface="+mn-cs"/>
                        </a:rPr>
                        <a:t>17%</a:t>
                      </a:r>
                      <a:endParaRPr kumimoji="0" lang="es-PY" sz="1600" b="1" i="0" u="none" strike="noStrike" kern="1200" dirty="0">
                        <a:solidFill>
                          <a:schemeClr val="bg1"/>
                        </a:solidFill>
                        <a:effectLst/>
                        <a:latin typeface="+mj-lt"/>
                        <a:ea typeface="+mn-ea"/>
                        <a:cs typeface="+mn-cs"/>
                      </a:endParaRPr>
                    </a:p>
                  </a:txBody>
                  <a:tcPr marL="8906" marR="8906" marT="8906"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fontAlgn="b"/>
                      <a:r>
                        <a:rPr lang="es-PY" sz="1600" b="1" i="0" u="none" strike="noStrike" dirty="0" smtClean="0">
                          <a:solidFill>
                            <a:schemeClr val="bg1"/>
                          </a:solidFill>
                          <a:effectLst/>
                          <a:latin typeface="+mj-lt"/>
                        </a:rPr>
                        <a:t>100%</a:t>
                      </a:r>
                      <a:endParaRPr lang="es-PY" sz="1600" b="1" i="0" u="none" strike="noStrike" dirty="0">
                        <a:solidFill>
                          <a:schemeClr val="bg1"/>
                        </a:solidFill>
                        <a:effectLst/>
                        <a:latin typeface="+mj-lt"/>
                      </a:endParaRPr>
                    </a:p>
                  </a:txBody>
                  <a:tcPr marL="9525" marR="9525" marT="9525" marB="0" anchor="ctr">
                    <a:lnR w="1270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3" name="12 CuadroTexto"/>
          <p:cNvSpPr txBox="1"/>
          <p:nvPr/>
        </p:nvSpPr>
        <p:spPr>
          <a:xfrm>
            <a:off x="337464" y="1628800"/>
            <a:ext cx="2404352" cy="276999"/>
          </a:xfrm>
          <a:prstGeom prst="rect">
            <a:avLst/>
          </a:prstGeom>
          <a:noFill/>
        </p:spPr>
        <p:txBody>
          <a:bodyPr wrap="square" rtlCol="0">
            <a:spAutoFit/>
          </a:bodyPr>
          <a:lstStyle/>
          <a:p>
            <a:r>
              <a:rPr lang="es-MX" sz="1200" b="1" dirty="0" smtClean="0">
                <a:latin typeface="+mj-lt"/>
              </a:rPr>
              <a:t>EN MILLONES DE GUARANIES</a:t>
            </a:r>
            <a:endParaRPr lang="es-PY" sz="1200" b="1" dirty="0">
              <a:latin typeface="+mj-lt"/>
            </a:endParaRPr>
          </a:p>
        </p:txBody>
      </p:sp>
      <p:sp>
        <p:nvSpPr>
          <p:cNvPr id="6" name="5 CuadroTexto"/>
          <p:cNvSpPr txBox="1"/>
          <p:nvPr/>
        </p:nvSpPr>
        <p:spPr>
          <a:xfrm>
            <a:off x="467544" y="3922023"/>
            <a:ext cx="2664296" cy="307777"/>
          </a:xfrm>
          <a:prstGeom prst="rect">
            <a:avLst/>
          </a:prstGeom>
          <a:noFill/>
        </p:spPr>
        <p:txBody>
          <a:bodyPr wrap="square" rtlCol="0">
            <a:spAutoFit/>
          </a:bodyPr>
          <a:lstStyle/>
          <a:p>
            <a:r>
              <a:rPr lang="es-MX" sz="1400" b="1" dirty="0" smtClean="0">
                <a:latin typeface="+mj-lt"/>
              </a:rPr>
              <a:t>TIPO DE CAMBIO </a:t>
            </a:r>
            <a:r>
              <a:rPr lang="es-MX" sz="1400" b="1" dirty="0" smtClean="0">
                <a:latin typeface="Calibri"/>
              </a:rPr>
              <a:t>₲/USD 5.942</a:t>
            </a:r>
            <a:endParaRPr lang="es-PY" sz="1400" b="1" dirty="0">
              <a:latin typeface="+mj-lt"/>
            </a:endParaRPr>
          </a:p>
        </p:txBody>
      </p:sp>
    </p:spTree>
    <p:extLst>
      <p:ext uri="{BB962C8B-B14F-4D97-AF65-F5344CB8AC3E}">
        <p14:creationId xmlns:p14="http://schemas.microsoft.com/office/powerpoint/2010/main" xmlns="" val="21854778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810968"/>
            <a:ext cx="910850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lgn="ctr"/>
            <a:r>
              <a:rPr lang="es-ES" sz="2500" dirty="0" smtClean="0">
                <a:solidFill>
                  <a:schemeClr val="tx1"/>
                </a:solidFill>
                <a:effectLst/>
                <a:latin typeface="+mj-lt"/>
              </a:rPr>
              <a:t>PREVISIONES DE COMPRA DE ENERGÍA - AÑO 2018</a:t>
            </a:r>
            <a:endParaRPr lang="es-ES" sz="2500" dirty="0">
              <a:solidFill>
                <a:schemeClr val="tx1"/>
              </a:solidFill>
              <a:effectLst/>
              <a:latin typeface="+mj-lt"/>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340768"/>
            <a:ext cx="8136904" cy="5184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867403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6512" y="620688"/>
            <a:ext cx="9073008" cy="523860"/>
          </a:xfrm>
          <a:prstGeom prst="rect">
            <a:avLst/>
          </a:prstGeom>
        </p:spPr>
        <p:txBody>
          <a:bodyPr vert="horz" anchor="ctr">
            <a:noAutofit/>
          </a:bodyPr>
          <a:lstStyle>
            <a:lvl1pPr marL="484632" algn="l" rtl="0" eaLnBrk="1" latinLnBrk="0" hangingPunct="1">
              <a:spcBef>
                <a:spcPct val="0"/>
              </a:spcBef>
              <a:buNone/>
              <a:defRPr kumimoji="0" sz="4200" kern="1200">
                <a:ln w="6350">
                  <a:solidFill>
                    <a:schemeClr val="accent1">
                      <a:shade val="43000"/>
                    </a:schemeClr>
                  </a:solidFill>
                </a:ln>
                <a:solidFill>
                  <a:srgbClr val="336699"/>
                </a:solidFill>
                <a:effectLst>
                  <a:outerShdw blurRad="26000" dist="26000" dir="14500000" algn="tl" rotWithShape="0">
                    <a:srgbClr val="000000">
                      <a:alpha val="40000"/>
                    </a:srgbClr>
                  </a:outerShdw>
                </a:effectLst>
                <a:latin typeface="+mj-lt"/>
                <a:ea typeface="+mj-ea"/>
                <a:cs typeface="+mj-cs"/>
              </a:defRPr>
            </a:lvl1pPr>
          </a:lstStyle>
          <a:p>
            <a:pPr marL="0" algn="ctr">
              <a:defRPr/>
            </a:pPr>
            <a:r>
              <a:rPr lang="es-ES" sz="2800" b="1" dirty="0">
                <a:ln w="635">
                  <a:noFill/>
                </a:ln>
                <a:solidFill>
                  <a:srgbClr val="006699"/>
                </a:solidFill>
                <a:effectLst>
                  <a:outerShdw blurRad="38100" dist="25400" dir="5400000" algn="tl" rotWithShape="0">
                    <a:srgbClr val="000000">
                      <a:alpha val="43000"/>
                    </a:srgbClr>
                  </a:outerShdw>
                </a:effectLst>
              </a:rPr>
              <a:t> </a:t>
            </a:r>
            <a:r>
              <a:rPr lang="es-ES" sz="2800" b="1" dirty="0" smtClean="0">
                <a:ln w="635">
                  <a:noFill/>
                </a:ln>
                <a:solidFill>
                  <a:srgbClr val="006699"/>
                </a:solidFill>
                <a:effectLst>
                  <a:outerShdw blurRad="38100" dist="25400" dir="5400000" algn="tl" rotWithShape="0">
                    <a:srgbClr val="000000">
                      <a:alpha val="43000"/>
                    </a:srgbClr>
                  </a:outerShdw>
                </a:effectLst>
              </a:rPr>
              <a:t>   </a:t>
            </a:r>
            <a:r>
              <a:rPr lang="es-ES" sz="3000" b="1" dirty="0">
                <a:ln w="635">
                  <a:noFill/>
                </a:ln>
                <a:solidFill>
                  <a:schemeClr val="tx1"/>
                </a:solidFill>
                <a:effectLst>
                  <a:outerShdw blurRad="38100" dist="25400" dir="5400000" algn="tl" rotWithShape="0">
                    <a:srgbClr val="000000">
                      <a:alpha val="43000"/>
                    </a:srgbClr>
                  </a:outerShdw>
                </a:effectLst>
              </a:rPr>
              <a:t>ESTIMACIONES DE UNIDADES FÍSICAS</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49" r="2251" b="3811"/>
          <a:stretch/>
        </p:blipFill>
        <p:spPr bwMode="auto">
          <a:xfrm>
            <a:off x="1187355" y="1268760"/>
            <a:ext cx="6823881" cy="4900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314449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73421"/>
            <a:ext cx="9144000" cy="883371"/>
          </a:xfrm>
          <a:prstGeom prst="rect">
            <a:avLst/>
          </a:prstGeom>
        </p:spPr>
        <p:txBody>
          <a:bodyPr vert="horz" lIns="45720" rIns="45720" bIns="45720" anchor="b">
            <a:noAutofit/>
          </a:bodyPr>
          <a:lstStyle/>
          <a:p>
            <a:pPr algn="ctr">
              <a:spcBef>
                <a:spcPct val="0"/>
              </a:spcBef>
              <a:defRPr/>
            </a:pPr>
            <a:r>
              <a:rPr lang="es-ES" sz="2700" b="1" dirty="0">
                <a:ln w="635">
                  <a:noFill/>
                </a:ln>
                <a:effectLst>
                  <a:outerShdw blurRad="38100" dist="25400" dir="5400000" algn="tl" rotWithShape="0">
                    <a:srgbClr val="000000">
                      <a:alpha val="43000"/>
                    </a:srgbClr>
                  </a:outerShdw>
                </a:effectLst>
                <a:latin typeface="+mj-lt"/>
                <a:ea typeface="+mj-ea"/>
                <a:cs typeface="+mj-cs"/>
              </a:rPr>
              <a:t>COMPRA DE POTENCIA Y ENERGIA (ITAIPÚ Y YACYRETÁ)</a:t>
            </a:r>
          </a:p>
          <a:p>
            <a:pPr algn="ctr">
              <a:spcBef>
                <a:spcPct val="0"/>
              </a:spcBef>
              <a:defRPr/>
            </a:pPr>
            <a:r>
              <a:rPr lang="es-ES" sz="2700" b="1" dirty="0">
                <a:ln w="635">
                  <a:noFill/>
                </a:ln>
                <a:effectLst>
                  <a:outerShdw blurRad="38100" dist="25400" dir="5400000" algn="tl" rotWithShape="0">
                    <a:srgbClr val="000000">
                      <a:alpha val="43000"/>
                    </a:srgbClr>
                  </a:outerShdw>
                </a:effectLst>
                <a:latin typeface="+mj-lt"/>
                <a:ea typeface="+mj-ea"/>
                <a:cs typeface="+mj-cs"/>
              </a:rPr>
              <a:t>EN MILLONES DE USD Y MWh/AÑO</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1" y="1758652"/>
            <a:ext cx="8074093" cy="483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5652478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extLst>
              <p:ext uri="{D42A27DB-BD31-4B8C-83A1-F6EECF244321}">
                <p14:modId xmlns:p14="http://schemas.microsoft.com/office/powerpoint/2010/main" xmlns="" val="3598046124"/>
              </p:ext>
            </p:extLst>
          </p:nvPr>
        </p:nvGraphicFramePr>
        <p:xfrm>
          <a:off x="467545" y="1505308"/>
          <a:ext cx="8136903" cy="3822353"/>
        </p:xfrm>
        <a:graphic>
          <a:graphicData uri="http://schemas.openxmlformats.org/drawingml/2006/table">
            <a:tbl>
              <a:tblPr>
                <a:effectLst/>
                <a:tableStyleId>{5C22544A-7EE6-4342-B048-85BDC9FD1C3A}</a:tableStyleId>
              </a:tblPr>
              <a:tblGrid>
                <a:gridCol w="3312368"/>
                <a:gridCol w="1080120"/>
                <a:gridCol w="1224136"/>
                <a:gridCol w="1080120"/>
                <a:gridCol w="648072"/>
                <a:gridCol w="792087"/>
              </a:tblGrid>
              <a:tr h="713761">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97465">
                <a:tc>
                  <a:txBody>
                    <a:bodyPr/>
                    <a:lstStyle/>
                    <a:p>
                      <a:pPr algn="l" fontAlgn="b"/>
                      <a:r>
                        <a:rPr lang="es-PY" sz="1600" b="1" u="none" strike="noStrike" dirty="0" smtClean="0">
                          <a:solidFill>
                            <a:srgbClr val="006699"/>
                          </a:solidFill>
                          <a:effectLst/>
                          <a:latin typeface="+mj-lt"/>
                        </a:rPr>
                        <a:t>510 </a:t>
                      </a:r>
                      <a:r>
                        <a:rPr lang="es-PY" sz="1600" b="0" u="none" strike="noStrike" dirty="0" smtClean="0">
                          <a:solidFill>
                            <a:srgbClr val="006699"/>
                          </a:solidFill>
                          <a:effectLst/>
                          <a:latin typeface="+mj-lt"/>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INMUEBLES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10.250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520</a:t>
                      </a:r>
                      <a:r>
                        <a:rPr kumimoji="0" lang="es-MX" sz="1600" b="1" u="none" strike="noStrike" kern="1200" baseline="0" dirty="0" smtClean="0">
                          <a:solidFill>
                            <a:srgbClr val="006699"/>
                          </a:solidFill>
                          <a:effectLst/>
                          <a:latin typeface="+mj-lt"/>
                          <a:ea typeface="+mn-ea"/>
                          <a:cs typeface="+mn-cs"/>
                        </a:rPr>
                        <a:t> </a:t>
                      </a:r>
                      <a:r>
                        <a:rPr kumimoji="0" lang="es-MX" sz="1600" b="0" u="none" strike="noStrike" kern="1200" baseline="0" dirty="0" smtClean="0">
                          <a:solidFill>
                            <a:srgbClr val="006699"/>
                          </a:solidFill>
                          <a:effectLst/>
                          <a:latin typeface="+mj-lt"/>
                          <a:ea typeface="+mn-ea"/>
                          <a:cs typeface="+mn-cs"/>
                        </a:rPr>
                        <a:t>– </a:t>
                      </a:r>
                      <a:r>
                        <a:rPr kumimoji="0" lang="es-MX" sz="1600" b="1" u="none" strike="noStrike" kern="1200" baseline="0" dirty="0" smtClean="0">
                          <a:solidFill>
                            <a:srgbClr val="006699"/>
                          </a:solidFill>
                          <a:effectLst/>
                          <a:latin typeface="+mj-lt"/>
                          <a:ea typeface="+mn-ea"/>
                          <a:cs typeface="+mn-cs"/>
                        </a:rPr>
                        <a:t> </a:t>
                      </a:r>
                      <a:r>
                        <a:rPr kumimoji="0" lang="es-MX" sz="1200" b="1" u="none" strike="noStrike" kern="1200" baseline="0" dirty="0" smtClean="0">
                          <a:solidFill>
                            <a:srgbClr val="006699"/>
                          </a:solidFill>
                          <a:effectLst/>
                          <a:latin typeface="+mj-lt"/>
                          <a:ea typeface="+mn-ea"/>
                          <a:cs typeface="+mn-cs"/>
                        </a:rPr>
                        <a:t>CONSTRUCCIONES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1.880.102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1.313.621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07602">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lang="es-PY" sz="1600" b="1" u="none" strike="noStrike" dirty="0" smtClean="0">
                          <a:solidFill>
                            <a:srgbClr val="006699"/>
                          </a:solidFill>
                          <a:effectLst/>
                          <a:latin typeface="+mj-lt"/>
                        </a:rPr>
                        <a:t>530 </a:t>
                      </a:r>
                      <a:r>
                        <a:rPr lang="es-PY" sz="1600" b="0" u="none" strike="noStrike" dirty="0" smtClean="0">
                          <a:solidFill>
                            <a:srgbClr val="006699"/>
                          </a:solidFill>
                          <a:effectLst/>
                          <a:latin typeface="+mj-lt"/>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MAQUINARIAS, EQUIPOS Y HERRAMIENTAS EN GENERAL</a:t>
                      </a:r>
                      <a:endParaRPr kumimoji="0" lang="es-PY" sz="12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500.952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211.470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07602">
                <a:tc>
                  <a:txBody>
                    <a:bodyPr/>
                    <a:lstStyle/>
                    <a:p>
                      <a:pPr marL="542925" indent="-542925" algn="l" rtl="0" eaLnBrk="1" fontAlgn="b" latinLnBrk="0" hangingPunct="1"/>
                      <a:r>
                        <a:rPr lang="es-PY" sz="1600" b="1" u="none" strike="noStrike" dirty="0" smtClean="0">
                          <a:solidFill>
                            <a:srgbClr val="006699"/>
                          </a:solidFill>
                          <a:effectLst/>
                          <a:latin typeface="+mj-lt"/>
                        </a:rPr>
                        <a:t>540 </a:t>
                      </a:r>
                      <a:r>
                        <a:rPr lang="es-PY" sz="1600" b="0" u="none" strike="noStrike" dirty="0" smtClean="0">
                          <a:solidFill>
                            <a:srgbClr val="006699"/>
                          </a:solidFill>
                          <a:effectLst/>
                          <a:latin typeface="+mj-lt"/>
                        </a:rPr>
                        <a:t>–</a:t>
                      </a:r>
                      <a:r>
                        <a:rPr lang="es-PY" sz="1600" b="0" u="none" strike="noStrike" baseline="0"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EQUIPOS DE  OFICINA Y COMPUTACIÓN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15.008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6.555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marL="542925" indent="-542925" algn="l" rtl="0" eaLnBrk="1" fontAlgn="b" latinLnBrk="0" hangingPunct="1"/>
                      <a:r>
                        <a:rPr lang="es-PY" sz="1600" b="1" u="none" strike="noStrike" dirty="0" smtClean="0">
                          <a:solidFill>
                            <a:srgbClr val="006699"/>
                          </a:solidFill>
                          <a:effectLst/>
                          <a:latin typeface="+mj-lt"/>
                        </a:rPr>
                        <a:t>570 </a:t>
                      </a:r>
                      <a:r>
                        <a:rPr lang="es-PY" sz="1600" b="0"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ACTIVOS INTANGIBLES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12.144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-87%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82452">
                <a:tc>
                  <a:txBody>
                    <a:bodyPr/>
                    <a:lstStyle/>
                    <a:p>
                      <a:pPr marL="542925" indent="-542925" algn="l" fontAlgn="b"/>
                      <a:r>
                        <a:rPr lang="es-PY" sz="1600" b="1" u="none" strike="noStrike" dirty="0" smtClean="0">
                          <a:solidFill>
                            <a:srgbClr val="006699"/>
                          </a:solidFill>
                          <a:effectLst/>
                          <a:latin typeface="+mj-lt"/>
                        </a:rPr>
                        <a:t>580 </a:t>
                      </a:r>
                      <a:r>
                        <a:rPr kumimoji="0" lang="es-PY" sz="1600" b="1" u="none" strike="noStrike" kern="1200" dirty="0" smtClean="0">
                          <a:solidFill>
                            <a:srgbClr val="006699"/>
                          </a:solidFill>
                          <a:effectLst/>
                          <a:latin typeface="+mn-lt"/>
                          <a:ea typeface="+mn-ea"/>
                          <a:cs typeface="+mn-cs"/>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ESTUDIOS Y PROYECTOS DE INVERSIÓN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560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73019">
                <a:tc>
                  <a:txBody>
                    <a:bodyPr/>
                    <a:lstStyle/>
                    <a:p>
                      <a:pPr marL="542925" indent="-542925" algn="l" rtl="0" eaLnBrk="1" fontAlgn="b" latinLnBrk="0" hangingPunct="1"/>
                      <a:r>
                        <a:rPr lang="es-PY" sz="1600" b="1" u="none" strike="noStrike" dirty="0" smtClean="0">
                          <a:solidFill>
                            <a:srgbClr val="006699"/>
                          </a:solidFill>
                          <a:effectLst/>
                          <a:latin typeface="+mj-lt"/>
                        </a:rPr>
                        <a:t>590 </a:t>
                      </a:r>
                      <a:r>
                        <a:rPr lang="es-PY" sz="1600" b="0"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OTROS GASTOS DE INVERSIONES Y REPARACIONES MAYORES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11.333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50.278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344%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2.430.349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1.598.980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261,3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-34%</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0" name="9 CuadroTexto"/>
          <p:cNvSpPr txBox="1"/>
          <p:nvPr/>
        </p:nvSpPr>
        <p:spPr>
          <a:xfrm>
            <a:off x="395536" y="1228309"/>
            <a:ext cx="2404352" cy="276999"/>
          </a:xfrm>
          <a:prstGeom prst="rect">
            <a:avLst/>
          </a:prstGeom>
          <a:noFill/>
        </p:spPr>
        <p:txBody>
          <a:bodyPr wrap="square" rtlCol="0">
            <a:spAutoFit/>
          </a:bodyPr>
          <a:lstStyle/>
          <a:p>
            <a:r>
              <a:rPr lang="es-MX" sz="1200" b="1" dirty="0">
                <a:latin typeface="+mj-lt"/>
              </a:rPr>
              <a:t>EN MILLONES DE GUARANIES</a:t>
            </a:r>
            <a:endParaRPr lang="es-PY" sz="1200" b="1" dirty="0">
              <a:latin typeface="+mj-lt"/>
            </a:endParaRPr>
          </a:p>
        </p:txBody>
      </p:sp>
      <p:graphicFrame>
        <p:nvGraphicFramePr>
          <p:cNvPr id="12" name="11 Tabla"/>
          <p:cNvGraphicFramePr>
            <a:graphicFrameLocks noGrp="1"/>
          </p:cNvGraphicFramePr>
          <p:nvPr>
            <p:extLst>
              <p:ext uri="{D42A27DB-BD31-4B8C-83A1-F6EECF244321}">
                <p14:modId xmlns:p14="http://schemas.microsoft.com/office/powerpoint/2010/main" xmlns="" val="3076870565"/>
              </p:ext>
            </p:extLst>
          </p:nvPr>
        </p:nvGraphicFramePr>
        <p:xfrm>
          <a:off x="467545" y="5661248"/>
          <a:ext cx="8136903" cy="766947"/>
        </p:xfrm>
        <a:graphic>
          <a:graphicData uri="http://schemas.openxmlformats.org/drawingml/2006/table">
            <a:tbl>
              <a:tblPr>
                <a:effectLst/>
                <a:tableStyleId>{5C22544A-7EE6-4342-B048-85BDC9FD1C3A}</a:tableStyleId>
              </a:tblPr>
              <a:tblGrid>
                <a:gridCol w="3312368"/>
                <a:gridCol w="1080120"/>
                <a:gridCol w="1224136"/>
                <a:gridCol w="1080120"/>
                <a:gridCol w="648072"/>
                <a:gridCol w="792087"/>
              </a:tblGrid>
              <a:tr h="255649">
                <a:tc>
                  <a:txBody>
                    <a:bodyPr/>
                    <a:lstStyle/>
                    <a:p>
                      <a:pPr algn="l" fontAlgn="b"/>
                      <a:r>
                        <a:rPr lang="es-PY" sz="1600" b="1" u="none" strike="noStrike" dirty="0" smtClean="0">
                          <a:solidFill>
                            <a:srgbClr val="006699"/>
                          </a:solidFill>
                          <a:effectLst/>
                          <a:latin typeface="+mj-lt"/>
                        </a:rPr>
                        <a:t> FONDOS EXTERNOS – 20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1.598.923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811.944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rtl="0" fontAlgn="b"/>
                      <a:r>
                        <a:rPr lang="es-ES" sz="1400" b="0" i="0" u="none" strike="noStrike" dirty="0">
                          <a:solidFill>
                            <a:srgbClr val="000000"/>
                          </a:solidFill>
                          <a:effectLst/>
                          <a:latin typeface="Calibri"/>
                        </a:rPr>
                        <a:t>136,6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 FONDOS ANDE – 30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831.425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789.036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132,8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algn="l" fontAlgn="b"/>
                      <a:r>
                        <a:rPr lang="es-MX" sz="1400" b="1" i="0" u="none" strike="noStrike" dirty="0" smtClean="0">
                          <a:solidFill>
                            <a:schemeClr val="bg1"/>
                          </a:solidFill>
                          <a:effectLst/>
                          <a:latin typeface="+mj-lt"/>
                        </a:rPr>
                        <a:t> TOTAL</a:t>
                      </a:r>
                      <a:endParaRPr lang="es-PY" sz="14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2.430.349</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1.598.980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269,1</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-34%</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6" name="1 Título"/>
          <p:cNvSpPr txBox="1">
            <a:spLocks/>
          </p:cNvSpPr>
          <p:nvPr/>
        </p:nvSpPr>
        <p:spPr>
          <a:xfrm>
            <a:off x="331531"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500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INVERSIÓN FÍSICA</a:t>
            </a:r>
            <a:endParaRPr lang="es-ES" sz="2500" dirty="0">
              <a:solidFill>
                <a:schemeClr val="tx1"/>
              </a:solidFill>
              <a:effectLst/>
              <a:latin typeface="+mj-lt"/>
            </a:endParaRPr>
          </a:p>
        </p:txBody>
      </p:sp>
      <p:sp>
        <p:nvSpPr>
          <p:cNvPr id="7" name="6 CuadroTexto"/>
          <p:cNvSpPr txBox="1"/>
          <p:nvPr/>
        </p:nvSpPr>
        <p:spPr>
          <a:xfrm>
            <a:off x="6228184" y="6505599"/>
            <a:ext cx="2664296" cy="276999"/>
          </a:xfrm>
          <a:prstGeom prst="rect">
            <a:avLst/>
          </a:prstGeom>
          <a:noFill/>
        </p:spPr>
        <p:txBody>
          <a:bodyPr wrap="square" rtlCol="0">
            <a:spAutoFit/>
          </a:bodyPr>
          <a:lstStyle/>
          <a:p>
            <a:r>
              <a:rPr lang="es-MX" sz="1200" b="1" dirty="0" smtClean="0">
                <a:latin typeface="+mj-lt"/>
              </a:rPr>
              <a:t>TIPO DE CAMBIO </a:t>
            </a:r>
            <a:r>
              <a:rPr lang="es-MX" sz="1200" b="1" dirty="0" smtClean="0">
                <a:latin typeface="Calibri"/>
              </a:rPr>
              <a:t>₲/USD 5.942</a:t>
            </a:r>
            <a:endParaRPr lang="es-PY" sz="1200" b="1" dirty="0">
              <a:latin typeface="+mj-lt"/>
            </a:endParaRPr>
          </a:p>
        </p:txBody>
      </p:sp>
      <p:graphicFrame>
        <p:nvGraphicFramePr>
          <p:cNvPr id="2" name="1 Tabla"/>
          <p:cNvGraphicFramePr>
            <a:graphicFrameLocks noGrp="1"/>
          </p:cNvGraphicFramePr>
          <p:nvPr>
            <p:extLst>
              <p:ext uri="{D42A27DB-BD31-4B8C-83A1-F6EECF244321}">
                <p14:modId xmlns:p14="http://schemas.microsoft.com/office/powerpoint/2010/main" xmlns="" val="2380925793"/>
              </p:ext>
            </p:extLst>
          </p:nvPr>
        </p:nvGraphicFramePr>
        <p:xfrm>
          <a:off x="2552700" y="-747463"/>
          <a:ext cx="6339779" cy="288031"/>
        </p:xfrm>
        <a:graphic>
          <a:graphicData uri="http://schemas.openxmlformats.org/drawingml/2006/table">
            <a:tbl>
              <a:tblPr>
                <a:tableStyleId>{5C22544A-7EE6-4342-B048-85BDC9FD1C3A}</a:tableStyleId>
              </a:tblPr>
              <a:tblGrid>
                <a:gridCol w="1537670"/>
                <a:gridCol w="1537670"/>
                <a:gridCol w="2070132"/>
                <a:gridCol w="1194307"/>
              </a:tblGrid>
              <a:tr h="288031">
                <a:tc>
                  <a:txBody>
                    <a:bodyPr/>
                    <a:lstStyle/>
                    <a:p>
                      <a:pPr algn="r" fontAlgn="b"/>
                      <a:r>
                        <a:rPr lang="es-PY" sz="1400" u="none" strike="noStrike" dirty="0">
                          <a:effectLst/>
                          <a:latin typeface="+mj-lt"/>
                        </a:rPr>
                        <a:t>811.944.131.647</a:t>
                      </a:r>
                      <a:endParaRPr lang="es-PY" sz="1400" b="1" i="0" u="none" strike="noStrike" dirty="0">
                        <a:solidFill>
                          <a:srgbClr val="000000"/>
                        </a:solidFill>
                        <a:effectLst/>
                        <a:latin typeface="+mj-lt"/>
                      </a:endParaRPr>
                    </a:p>
                  </a:txBody>
                  <a:tcPr marL="9525" marR="9525" marT="9525" marB="0" anchor="b"/>
                </a:tc>
                <a:tc>
                  <a:txBody>
                    <a:bodyPr/>
                    <a:lstStyle/>
                    <a:p>
                      <a:pPr algn="r" fontAlgn="b"/>
                      <a:r>
                        <a:rPr lang="es-PY" sz="1400" u="none" strike="noStrike" dirty="0">
                          <a:effectLst/>
                          <a:latin typeface="+mj-lt"/>
                        </a:rPr>
                        <a:t>740.979.274.799</a:t>
                      </a:r>
                      <a:endParaRPr lang="es-PY" sz="1400" b="0" i="0" u="none" strike="noStrike" dirty="0">
                        <a:solidFill>
                          <a:srgbClr val="000000"/>
                        </a:solidFill>
                        <a:effectLst/>
                        <a:latin typeface="+mj-lt"/>
                      </a:endParaRPr>
                    </a:p>
                  </a:txBody>
                  <a:tcPr marL="9525" marR="9525" marT="9525" marB="0" anchor="b"/>
                </a:tc>
                <a:tc>
                  <a:txBody>
                    <a:bodyPr/>
                    <a:lstStyle/>
                    <a:p>
                      <a:pPr algn="r" fontAlgn="b"/>
                      <a:r>
                        <a:rPr lang="es-PY" sz="1400" u="none" strike="noStrike" dirty="0">
                          <a:effectLst/>
                          <a:latin typeface="+mj-lt"/>
                        </a:rPr>
                        <a:t>1.552.923.406.446</a:t>
                      </a:r>
                      <a:endParaRPr lang="es-PY" sz="1400" b="1" i="0" u="none" strike="noStrike" dirty="0">
                        <a:solidFill>
                          <a:srgbClr val="000000"/>
                        </a:solidFill>
                        <a:effectLst/>
                        <a:latin typeface="+mj-lt"/>
                      </a:endParaRPr>
                    </a:p>
                  </a:txBody>
                  <a:tcPr marL="9525" marR="9525" marT="9525" marB="0" anchor="b"/>
                </a:tc>
                <a:tc>
                  <a:txBody>
                    <a:bodyPr/>
                    <a:lstStyle/>
                    <a:p>
                      <a:pPr algn="l" fontAlgn="b"/>
                      <a:r>
                        <a:rPr lang="es-PY" sz="1400" u="none" strike="noStrike" dirty="0">
                          <a:effectLst/>
                          <a:latin typeface="+mj-lt"/>
                        </a:rPr>
                        <a:t> </a:t>
                      </a:r>
                      <a:endParaRPr lang="es-PY" sz="1400" b="0" i="0" u="none" strike="noStrike" dirty="0">
                        <a:solidFill>
                          <a:srgbClr val="000000"/>
                        </a:solidFill>
                        <a:effectLst/>
                        <a:latin typeface="+mj-lt"/>
                      </a:endParaRPr>
                    </a:p>
                  </a:txBody>
                  <a:tcPr marL="9525" marR="9525" marT="9525" marB="0" anchor="b"/>
                </a:tc>
              </a:tr>
            </a:tbl>
          </a:graphicData>
        </a:graphic>
      </p:graphicFrame>
    </p:spTree>
    <p:extLst>
      <p:ext uri="{BB962C8B-B14F-4D97-AF65-F5344CB8AC3E}">
        <p14:creationId xmlns:p14="http://schemas.microsoft.com/office/powerpoint/2010/main" xmlns="" val="903089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extLst>
              <p:ext uri="{D42A27DB-BD31-4B8C-83A1-F6EECF244321}">
                <p14:modId xmlns:p14="http://schemas.microsoft.com/office/powerpoint/2010/main" xmlns="" val="2639404474"/>
              </p:ext>
            </p:extLst>
          </p:nvPr>
        </p:nvGraphicFramePr>
        <p:xfrm>
          <a:off x="467545" y="1505308"/>
          <a:ext cx="8136903" cy="4020473"/>
        </p:xfrm>
        <a:graphic>
          <a:graphicData uri="http://schemas.openxmlformats.org/drawingml/2006/table">
            <a:tbl>
              <a:tblPr>
                <a:effectLst/>
                <a:tableStyleId>{5C22544A-7EE6-4342-B048-85BDC9FD1C3A}</a:tableStyleId>
              </a:tblPr>
              <a:tblGrid>
                <a:gridCol w="3312368"/>
                <a:gridCol w="1080120"/>
                <a:gridCol w="1224136"/>
                <a:gridCol w="1080120"/>
                <a:gridCol w="648072"/>
                <a:gridCol w="792087"/>
              </a:tblGrid>
              <a:tr h="713761">
                <a:tc>
                  <a:txBody>
                    <a:bodyPr/>
                    <a:lstStyle/>
                    <a:p>
                      <a:pPr algn="ctr" fontAlgn="ctr"/>
                      <a:r>
                        <a:rPr lang="es-PY" sz="1300" b="1" u="none" strike="noStrike" dirty="0">
                          <a:solidFill>
                            <a:srgbClr val="006699"/>
                          </a:solidFill>
                          <a:effectLst/>
                          <a:latin typeface="+mj-lt"/>
                        </a:rPr>
                        <a:t>GRUPO</a:t>
                      </a:r>
                      <a:endParaRPr lang="es-PY" sz="1300" b="1" i="0" u="none" strike="noStrike" dirty="0">
                        <a:solidFill>
                          <a:srgbClr val="006699"/>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 EJECUTIVO </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C00000"/>
                          </a:solidFill>
                          <a:effectLst/>
                          <a:latin typeface="+mj-lt"/>
                          <a:ea typeface="+mn-ea"/>
                          <a:cs typeface="+mn-cs"/>
                        </a:rPr>
                        <a:t>CON ADENDA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97465">
                <a:tc>
                  <a:txBody>
                    <a:bodyPr/>
                    <a:lstStyle/>
                    <a:p>
                      <a:pPr algn="l" fontAlgn="b"/>
                      <a:r>
                        <a:rPr lang="es-PY" sz="1600" b="1" u="none" strike="noStrike" dirty="0" smtClean="0">
                          <a:solidFill>
                            <a:srgbClr val="006699"/>
                          </a:solidFill>
                          <a:effectLst/>
                          <a:latin typeface="+mj-lt"/>
                        </a:rPr>
                        <a:t>510 </a:t>
                      </a:r>
                      <a:r>
                        <a:rPr lang="es-PY" sz="1600" b="0" u="none" strike="noStrike" dirty="0" smtClean="0">
                          <a:solidFill>
                            <a:srgbClr val="006699"/>
                          </a:solidFill>
                          <a:effectLst/>
                          <a:latin typeface="+mj-lt"/>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INMUEBLES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10.250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51%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marL="0" algn="l" rtl="0" eaLnBrk="1" fontAlgn="b" latinLnBrk="0" hangingPunct="1"/>
                      <a:r>
                        <a:rPr kumimoji="0" lang="es-MX" sz="1600" b="1" u="none" strike="noStrike" kern="1200" dirty="0" smtClean="0">
                          <a:solidFill>
                            <a:srgbClr val="00B0F0"/>
                          </a:solidFill>
                          <a:effectLst/>
                          <a:latin typeface="+mj-lt"/>
                          <a:ea typeface="+mn-ea"/>
                          <a:cs typeface="+mn-cs"/>
                        </a:rPr>
                        <a:t>520</a:t>
                      </a:r>
                      <a:r>
                        <a:rPr kumimoji="0" lang="es-MX" sz="1600" b="1" u="none" strike="noStrike" kern="1200" baseline="0" dirty="0" smtClean="0">
                          <a:solidFill>
                            <a:srgbClr val="00B0F0"/>
                          </a:solidFill>
                          <a:effectLst/>
                          <a:latin typeface="+mj-lt"/>
                          <a:ea typeface="+mn-ea"/>
                          <a:cs typeface="+mn-cs"/>
                        </a:rPr>
                        <a:t> </a:t>
                      </a:r>
                      <a:r>
                        <a:rPr kumimoji="0" lang="es-MX" sz="1600" b="0" u="none" strike="noStrike" kern="1200" baseline="0" dirty="0" smtClean="0">
                          <a:solidFill>
                            <a:srgbClr val="00B0F0"/>
                          </a:solidFill>
                          <a:effectLst/>
                          <a:latin typeface="+mj-lt"/>
                          <a:ea typeface="+mn-ea"/>
                          <a:cs typeface="+mn-cs"/>
                        </a:rPr>
                        <a:t>– </a:t>
                      </a:r>
                      <a:r>
                        <a:rPr kumimoji="0" lang="es-MX" sz="1600" b="1" u="none" strike="noStrike" kern="1200" baseline="0" dirty="0" smtClean="0">
                          <a:solidFill>
                            <a:srgbClr val="00B0F0"/>
                          </a:solidFill>
                          <a:effectLst/>
                          <a:latin typeface="+mj-lt"/>
                          <a:ea typeface="+mn-ea"/>
                          <a:cs typeface="+mn-cs"/>
                        </a:rPr>
                        <a:t> </a:t>
                      </a:r>
                      <a:r>
                        <a:rPr kumimoji="0" lang="es-MX" sz="1200" b="1" u="none" strike="noStrike" kern="1200" baseline="0" dirty="0" smtClean="0">
                          <a:solidFill>
                            <a:srgbClr val="00B0F0"/>
                          </a:solidFill>
                          <a:effectLst/>
                          <a:latin typeface="+mj-lt"/>
                          <a:ea typeface="+mn-ea"/>
                          <a:cs typeface="+mn-cs"/>
                        </a:rPr>
                        <a:t>CONSTRUCCIONES</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1.880.102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1.323.621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221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-30%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B0F0"/>
                          </a:solidFill>
                          <a:effectLst/>
                          <a:latin typeface="Calibri"/>
                        </a:rPr>
                        <a:t>82%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07602">
                <a:tc>
                  <a:txBody>
                    <a:bodyPr/>
                    <a:lstStyle/>
                    <a:p>
                      <a:pPr marL="542925" marR="0" indent="-542925" algn="l" defTabSz="914400" rtl="0" eaLnBrk="1" fontAlgn="b" latinLnBrk="0" hangingPunct="1">
                        <a:lnSpc>
                          <a:spcPct val="100000"/>
                        </a:lnSpc>
                        <a:spcBef>
                          <a:spcPts val="0"/>
                        </a:spcBef>
                        <a:spcAft>
                          <a:spcPts val="0"/>
                        </a:spcAft>
                        <a:buClrTx/>
                        <a:buSzTx/>
                        <a:buFontTx/>
                        <a:buNone/>
                        <a:tabLst/>
                        <a:defRPr/>
                      </a:pPr>
                      <a:r>
                        <a:rPr lang="es-PY" sz="1600" b="1" u="none" strike="noStrike" dirty="0" smtClean="0">
                          <a:solidFill>
                            <a:srgbClr val="006699"/>
                          </a:solidFill>
                          <a:effectLst/>
                          <a:latin typeface="+mj-lt"/>
                        </a:rPr>
                        <a:t>530 </a:t>
                      </a:r>
                      <a:r>
                        <a:rPr lang="es-PY" sz="1600" b="0" u="none" strike="noStrike" dirty="0" smtClean="0">
                          <a:solidFill>
                            <a:srgbClr val="006699"/>
                          </a:solidFill>
                          <a:effectLst/>
                          <a:latin typeface="+mj-lt"/>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MAQUINARIAS, EQUIPOS Y HERRAMIENTAS EN GENERAL</a:t>
                      </a:r>
                      <a:endParaRPr kumimoji="0" lang="es-PY" sz="12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500.952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211.470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507602">
                <a:tc>
                  <a:txBody>
                    <a:bodyPr/>
                    <a:lstStyle/>
                    <a:p>
                      <a:pPr marL="542925" indent="-542925" algn="l" rtl="0" eaLnBrk="1" fontAlgn="b" latinLnBrk="0" hangingPunct="1"/>
                      <a:r>
                        <a:rPr lang="es-PY" sz="1600" b="1" u="none" strike="noStrike" dirty="0" smtClean="0">
                          <a:solidFill>
                            <a:srgbClr val="006699"/>
                          </a:solidFill>
                          <a:effectLst/>
                          <a:latin typeface="+mj-lt"/>
                        </a:rPr>
                        <a:t>540 </a:t>
                      </a:r>
                      <a:r>
                        <a:rPr lang="es-PY" sz="1600" b="0" u="none" strike="noStrike" dirty="0" smtClean="0">
                          <a:solidFill>
                            <a:srgbClr val="006699"/>
                          </a:solidFill>
                          <a:effectLst/>
                          <a:latin typeface="+mj-lt"/>
                        </a:rPr>
                        <a:t>–</a:t>
                      </a:r>
                      <a:r>
                        <a:rPr lang="es-PY" sz="1600" b="0" u="none" strike="noStrike" baseline="0"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EQUIPOS DE  OFICINA Y COMPUTACIÓN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15.008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6.555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-56%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marL="542925" indent="-542925" algn="l" rtl="0" eaLnBrk="1" fontAlgn="b" latinLnBrk="0" hangingPunct="1"/>
                      <a:r>
                        <a:rPr lang="es-PY" sz="1600" b="1" u="none" strike="noStrike" dirty="0" smtClean="0">
                          <a:solidFill>
                            <a:srgbClr val="006699"/>
                          </a:solidFill>
                          <a:effectLst/>
                          <a:latin typeface="+mj-lt"/>
                        </a:rPr>
                        <a:t>570 </a:t>
                      </a:r>
                      <a:r>
                        <a:rPr lang="es-PY" sz="1600" b="0"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ADQUISICIÓN DE ACTIVOS INTANGIBLES</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12.144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1.557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0,26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-87%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82452">
                <a:tc>
                  <a:txBody>
                    <a:bodyPr/>
                    <a:lstStyle/>
                    <a:p>
                      <a:pPr marL="542925" indent="-542925" algn="l" fontAlgn="b"/>
                      <a:r>
                        <a:rPr lang="es-PY" sz="1600" b="1" u="none" strike="noStrike" dirty="0" smtClean="0">
                          <a:solidFill>
                            <a:srgbClr val="006699"/>
                          </a:solidFill>
                          <a:effectLst/>
                          <a:latin typeface="+mj-lt"/>
                        </a:rPr>
                        <a:t>580 </a:t>
                      </a:r>
                      <a:r>
                        <a:rPr kumimoji="0" lang="es-PY" sz="1600" b="1" u="none" strike="noStrike" kern="1200" dirty="0" smtClean="0">
                          <a:solidFill>
                            <a:srgbClr val="006699"/>
                          </a:solidFill>
                          <a:effectLst/>
                          <a:latin typeface="+mn-lt"/>
                          <a:ea typeface="+mn-ea"/>
                          <a:cs typeface="+mn-cs"/>
                        </a:rPr>
                        <a:t>–</a:t>
                      </a:r>
                      <a:r>
                        <a:rPr lang="es-PY" sz="1600" b="1" u="none" strike="noStrike" dirty="0" smtClean="0">
                          <a:solidFill>
                            <a:srgbClr val="006699"/>
                          </a:solidFill>
                          <a:effectLst/>
                          <a:latin typeface="+mj-lt"/>
                        </a:rPr>
                        <a:t>  </a:t>
                      </a:r>
                      <a:r>
                        <a:rPr kumimoji="0" lang="es-PY" sz="1200" b="1" u="none" strike="noStrike" kern="1200" baseline="0" dirty="0" smtClean="0">
                          <a:solidFill>
                            <a:srgbClr val="006699"/>
                          </a:solidFill>
                          <a:effectLst/>
                          <a:latin typeface="+mj-lt"/>
                          <a:ea typeface="+mn-ea"/>
                          <a:cs typeface="+mn-cs"/>
                        </a:rPr>
                        <a:t>ESTUDIOS Y PROYECTOS DE INVERSIÓN</a:t>
                      </a:r>
                      <a:endParaRPr kumimoji="0" lang="es-PY" sz="1200" b="1"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560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-100%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373019">
                <a:tc>
                  <a:txBody>
                    <a:bodyPr/>
                    <a:lstStyle/>
                    <a:p>
                      <a:pPr marL="542925" indent="-542925" algn="l" rtl="0" eaLnBrk="1" fontAlgn="b" latinLnBrk="0" hangingPunct="1"/>
                      <a:r>
                        <a:rPr lang="es-PY" sz="1600" b="1" u="none" strike="noStrike" dirty="0" smtClean="0">
                          <a:solidFill>
                            <a:srgbClr val="00B0F0"/>
                          </a:solidFill>
                          <a:effectLst/>
                          <a:latin typeface="+mj-lt"/>
                        </a:rPr>
                        <a:t>590 </a:t>
                      </a:r>
                      <a:r>
                        <a:rPr lang="es-PY" sz="1600" b="0" u="none" strike="noStrike" dirty="0" smtClean="0">
                          <a:solidFill>
                            <a:srgbClr val="00B0F0"/>
                          </a:solidFill>
                          <a:effectLst/>
                          <a:latin typeface="+mj-lt"/>
                        </a:rPr>
                        <a:t>–  </a:t>
                      </a:r>
                      <a:r>
                        <a:rPr kumimoji="0" lang="es-PY" sz="1200" b="1" u="none" strike="noStrike" kern="1200" baseline="0" dirty="0" smtClean="0">
                          <a:solidFill>
                            <a:srgbClr val="00B0F0"/>
                          </a:solidFill>
                          <a:effectLst/>
                          <a:latin typeface="+mj-lt"/>
                          <a:ea typeface="+mn-ea"/>
                          <a:cs typeface="+mn-cs"/>
                        </a:rPr>
                        <a:t>OTROS GASTOS DE INVERSIONES Y REPARACIONES MAYORES</a:t>
                      </a:r>
                      <a:endParaRPr kumimoji="0" lang="es-PY" sz="1200" b="1" u="none" strike="noStrike" kern="1200" baseline="0" dirty="0">
                        <a:solidFill>
                          <a:srgbClr val="00B0F0"/>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11.333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B0F0"/>
                          </a:solidFill>
                          <a:effectLst/>
                          <a:latin typeface="Calibri"/>
                        </a:rPr>
                        <a:t>4.221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B0F0"/>
                          </a:solidFill>
                          <a:effectLst/>
                          <a:latin typeface="Calibri"/>
                        </a:rPr>
                        <a:t>8,4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-63%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B0F0"/>
                          </a:solidFill>
                          <a:effectLst/>
                          <a:latin typeface="Calibri"/>
                        </a:rPr>
                        <a:t>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97465">
                <a:tc>
                  <a:txBody>
                    <a:bodyPr/>
                    <a:lstStyle/>
                    <a:p>
                      <a:pPr algn="l"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2.430.349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1.562.924</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261,3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-36%</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10" name="9 CuadroTexto"/>
          <p:cNvSpPr txBox="1"/>
          <p:nvPr/>
        </p:nvSpPr>
        <p:spPr>
          <a:xfrm>
            <a:off x="395536" y="1228309"/>
            <a:ext cx="2404352" cy="276999"/>
          </a:xfrm>
          <a:prstGeom prst="rect">
            <a:avLst/>
          </a:prstGeom>
          <a:noFill/>
        </p:spPr>
        <p:txBody>
          <a:bodyPr wrap="square" rtlCol="0">
            <a:spAutoFit/>
          </a:bodyPr>
          <a:lstStyle/>
          <a:p>
            <a:r>
              <a:rPr lang="es-MX" sz="1200" b="1" dirty="0">
                <a:latin typeface="+mj-lt"/>
              </a:rPr>
              <a:t>EN MILLONES DE GUARANIES</a:t>
            </a:r>
            <a:endParaRPr lang="es-PY" sz="1200" b="1" dirty="0">
              <a:latin typeface="+mj-lt"/>
            </a:endParaRPr>
          </a:p>
        </p:txBody>
      </p:sp>
      <p:graphicFrame>
        <p:nvGraphicFramePr>
          <p:cNvPr id="12" name="11 Tabla"/>
          <p:cNvGraphicFramePr>
            <a:graphicFrameLocks noGrp="1"/>
          </p:cNvGraphicFramePr>
          <p:nvPr>
            <p:extLst>
              <p:ext uri="{D42A27DB-BD31-4B8C-83A1-F6EECF244321}">
                <p14:modId xmlns:p14="http://schemas.microsoft.com/office/powerpoint/2010/main" xmlns="" val="4015092225"/>
              </p:ext>
            </p:extLst>
          </p:nvPr>
        </p:nvGraphicFramePr>
        <p:xfrm>
          <a:off x="467545" y="5661248"/>
          <a:ext cx="8136903" cy="766947"/>
        </p:xfrm>
        <a:graphic>
          <a:graphicData uri="http://schemas.openxmlformats.org/drawingml/2006/table">
            <a:tbl>
              <a:tblPr>
                <a:effectLst/>
                <a:tableStyleId>{5C22544A-7EE6-4342-B048-85BDC9FD1C3A}</a:tableStyleId>
              </a:tblPr>
              <a:tblGrid>
                <a:gridCol w="3312368"/>
                <a:gridCol w="1080120"/>
                <a:gridCol w="1224136"/>
                <a:gridCol w="1080120"/>
                <a:gridCol w="648072"/>
                <a:gridCol w="792087"/>
              </a:tblGrid>
              <a:tr h="255649">
                <a:tc>
                  <a:txBody>
                    <a:bodyPr/>
                    <a:lstStyle/>
                    <a:p>
                      <a:pPr algn="l" fontAlgn="b"/>
                      <a:r>
                        <a:rPr lang="es-PY" sz="1600" b="1" u="none" strike="noStrike" dirty="0" smtClean="0">
                          <a:solidFill>
                            <a:srgbClr val="006699"/>
                          </a:solidFill>
                          <a:effectLst/>
                          <a:latin typeface="+mj-lt"/>
                        </a:rPr>
                        <a:t> FONDOS EXTERNOS – 20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1.598.923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811.944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noFill/>
                  </a:tcPr>
                </a:tc>
                <a:tc>
                  <a:txBody>
                    <a:bodyPr/>
                    <a:lstStyle/>
                    <a:p>
                      <a:pPr algn="ctr" rtl="0" fontAlgn="b"/>
                      <a:r>
                        <a:rPr lang="es-ES" sz="1400" b="0" i="0" u="none" strike="noStrike" dirty="0">
                          <a:solidFill>
                            <a:srgbClr val="000000"/>
                          </a:solidFill>
                          <a:effectLst/>
                          <a:latin typeface="Calibri"/>
                        </a:rPr>
                        <a:t>136,6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-49%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52%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marL="0" algn="l" rtl="0" eaLnBrk="1" fontAlgn="b" latinLnBrk="0" hangingPunct="1"/>
                      <a:r>
                        <a:rPr kumimoji="0" lang="es-MX" sz="1600" b="1" u="none" strike="noStrike" kern="1200" dirty="0" smtClean="0">
                          <a:solidFill>
                            <a:srgbClr val="006699"/>
                          </a:solidFill>
                          <a:effectLst/>
                          <a:latin typeface="+mj-lt"/>
                          <a:ea typeface="+mn-ea"/>
                          <a:cs typeface="+mn-cs"/>
                        </a:rPr>
                        <a:t> FONDOS ANDE – 30</a:t>
                      </a:r>
                      <a:endParaRPr kumimoji="0" lang="es-PY" sz="1400" b="0" u="none" strike="noStrike" kern="1200" baseline="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831.425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r" rtl="0" fontAlgn="b"/>
                      <a:r>
                        <a:rPr lang="es-ES" sz="1400" b="0" i="0" u="none" strike="noStrike" dirty="0">
                          <a:solidFill>
                            <a:srgbClr val="000000"/>
                          </a:solidFill>
                          <a:effectLst/>
                          <a:latin typeface="Calibri"/>
                        </a:rPr>
                        <a:t>750.980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126,4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FF000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600" b="1" i="0" u="none" strike="noStrike" dirty="0">
                          <a:solidFill>
                            <a:srgbClr val="006699"/>
                          </a:solidFill>
                          <a:effectLst/>
                          <a:latin typeface="Calibri"/>
                        </a:rPr>
                        <a:t>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5649">
                <a:tc>
                  <a:txBody>
                    <a:bodyPr/>
                    <a:lstStyle/>
                    <a:p>
                      <a:pPr algn="l" fontAlgn="b"/>
                      <a:r>
                        <a:rPr lang="es-MX" sz="1400" b="1" i="0" u="none" strike="noStrike" dirty="0" smtClean="0">
                          <a:solidFill>
                            <a:schemeClr val="bg1"/>
                          </a:solidFill>
                          <a:effectLst/>
                          <a:latin typeface="+mj-lt"/>
                        </a:rPr>
                        <a:t> TOTAL</a:t>
                      </a:r>
                      <a:endParaRPr lang="es-PY" sz="1400" b="1" i="0" u="none" strike="noStrike" dirty="0">
                        <a:solidFill>
                          <a:schemeClr val="bg1"/>
                        </a:solidFill>
                        <a:effectLst/>
                        <a:latin typeface="+mj-lt"/>
                      </a:endParaRP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2.430.349</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r" rtl="0" fontAlgn="b"/>
                      <a:r>
                        <a:rPr lang="es-ES" sz="1600" b="1" i="0" u="none" strike="noStrike" dirty="0">
                          <a:solidFill>
                            <a:srgbClr val="FFFFFF"/>
                          </a:solidFill>
                          <a:effectLst/>
                          <a:latin typeface="Calibri"/>
                        </a:rPr>
                        <a:t>1.562.924</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263,0</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-36%</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6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6" name="1 Título"/>
          <p:cNvSpPr txBox="1">
            <a:spLocks/>
          </p:cNvSpPr>
          <p:nvPr/>
        </p:nvSpPr>
        <p:spPr>
          <a:xfrm>
            <a:off x="331531" y="810968"/>
            <a:ext cx="8496944" cy="313776"/>
          </a:xfrm>
          <a:prstGeom prst="rect">
            <a:avLst/>
          </a:prstGeom>
        </p:spPr>
        <p:txBody>
          <a:bodyPr vert="horz" lIns="45720" rIns="45720" bIns="45720" anchor="b">
            <a:noAutofit/>
          </a:bodyPr>
          <a:lstStyle>
            <a:defPPr>
              <a:defRPr lang="es-ES"/>
            </a:defPPr>
            <a:lvl1pPr lvl="0">
              <a:spcBef>
                <a:spcPct val="0"/>
              </a:spcBef>
              <a:defRPr sz="4000" b="1">
                <a:ln w="635">
                  <a:noFill/>
                </a:ln>
                <a:solidFill>
                  <a:srgbClr val="006699"/>
                </a:solidFill>
                <a:effectLst>
                  <a:outerShdw blurRad="38100" dist="38100" dir="2700000" algn="tl">
                    <a:srgbClr val="000000">
                      <a:alpha val="43137"/>
                    </a:srgbClr>
                  </a:outerShdw>
                </a:effectLst>
                <a:latin typeface="Arial Black" pitchFamily="34" charset="0"/>
                <a:ea typeface="+mj-ea"/>
                <a:cs typeface="+mj-cs"/>
              </a:defRPr>
            </a:lvl1pPr>
          </a:lstStyle>
          <a:p>
            <a:pPr indent="180975"/>
            <a:r>
              <a:rPr lang="es-ES" sz="3500" dirty="0">
                <a:solidFill>
                  <a:schemeClr val="tx1"/>
                </a:solidFill>
              </a:rPr>
              <a:t>GRUPO </a:t>
            </a:r>
            <a:r>
              <a:rPr lang="es-ES" sz="3500" dirty="0" smtClean="0">
                <a:solidFill>
                  <a:schemeClr val="tx1"/>
                </a:solidFill>
              </a:rPr>
              <a:t>500 </a:t>
            </a:r>
            <a:r>
              <a:rPr lang="es-ES" sz="2500" dirty="0">
                <a:solidFill>
                  <a:schemeClr val="tx1"/>
                </a:solidFill>
                <a:latin typeface="+mj-lt"/>
              </a:rPr>
              <a:t>– </a:t>
            </a:r>
            <a:r>
              <a:rPr lang="es-ES" sz="2500" dirty="0" smtClean="0">
                <a:solidFill>
                  <a:schemeClr val="tx1"/>
                </a:solidFill>
                <a:latin typeface="+mj-lt"/>
              </a:rPr>
              <a:t> </a:t>
            </a:r>
            <a:r>
              <a:rPr lang="es-ES" sz="2500" dirty="0" smtClean="0">
                <a:solidFill>
                  <a:schemeClr val="tx1"/>
                </a:solidFill>
                <a:effectLst/>
                <a:latin typeface="+mj-lt"/>
              </a:rPr>
              <a:t>INVERSIÓN FÍSICA – </a:t>
            </a:r>
            <a:r>
              <a:rPr lang="es-ES" sz="2500" dirty="0" smtClean="0">
                <a:solidFill>
                  <a:srgbClr val="00B0F0"/>
                </a:solidFill>
                <a:effectLst/>
                <a:latin typeface="+mj-lt"/>
              </a:rPr>
              <a:t>CON ADENDA</a:t>
            </a:r>
            <a:endParaRPr lang="es-ES" sz="2500" dirty="0">
              <a:solidFill>
                <a:srgbClr val="00B0F0"/>
              </a:solidFill>
              <a:effectLst/>
              <a:latin typeface="+mj-lt"/>
            </a:endParaRPr>
          </a:p>
        </p:txBody>
      </p:sp>
      <p:sp>
        <p:nvSpPr>
          <p:cNvPr id="7" name="6 CuadroTexto"/>
          <p:cNvSpPr txBox="1"/>
          <p:nvPr/>
        </p:nvSpPr>
        <p:spPr>
          <a:xfrm>
            <a:off x="6228184" y="6505599"/>
            <a:ext cx="2664296" cy="276999"/>
          </a:xfrm>
          <a:prstGeom prst="rect">
            <a:avLst/>
          </a:prstGeom>
          <a:noFill/>
        </p:spPr>
        <p:txBody>
          <a:bodyPr wrap="square" rtlCol="0">
            <a:spAutoFit/>
          </a:bodyPr>
          <a:lstStyle/>
          <a:p>
            <a:r>
              <a:rPr lang="es-MX" sz="1200" b="1" dirty="0" smtClean="0">
                <a:latin typeface="+mj-lt"/>
              </a:rPr>
              <a:t>TIPO DE CAMBIO </a:t>
            </a:r>
            <a:r>
              <a:rPr lang="es-MX" sz="1200" b="1" dirty="0" smtClean="0">
                <a:latin typeface="Calibri"/>
              </a:rPr>
              <a:t>₲/USD 5.942</a:t>
            </a:r>
            <a:endParaRPr lang="es-PY" sz="1200" b="1" dirty="0">
              <a:latin typeface="+mj-lt"/>
            </a:endParaRPr>
          </a:p>
        </p:txBody>
      </p:sp>
      <p:sp>
        <p:nvSpPr>
          <p:cNvPr id="8" name="7 Rectángulo"/>
          <p:cNvSpPr/>
          <p:nvPr/>
        </p:nvSpPr>
        <p:spPr>
          <a:xfrm>
            <a:off x="467544" y="4797152"/>
            <a:ext cx="8136000" cy="396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467544" y="2780928"/>
            <a:ext cx="8136000" cy="324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Rectángulo"/>
          <p:cNvSpPr/>
          <p:nvPr/>
        </p:nvSpPr>
        <p:spPr>
          <a:xfrm>
            <a:off x="71408" y="4787860"/>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
        <p:nvSpPr>
          <p:cNvPr id="14" name="13 Rectángulo"/>
          <p:cNvSpPr/>
          <p:nvPr/>
        </p:nvSpPr>
        <p:spPr>
          <a:xfrm>
            <a:off x="71408" y="2771636"/>
            <a:ext cx="324128" cy="369332"/>
          </a:xfrm>
          <a:prstGeom prst="rect">
            <a:avLst/>
          </a:prstGeom>
        </p:spPr>
        <p:txBody>
          <a:bodyPr wrap="none">
            <a:spAutoFit/>
          </a:bodyPr>
          <a:lstStyle/>
          <a:p>
            <a:pPr fontAlgn="b"/>
            <a:r>
              <a:rPr lang="es-MX" b="1" dirty="0" smtClean="0">
                <a:solidFill>
                  <a:srgbClr val="00B0F0"/>
                </a:solidFill>
              </a:rPr>
              <a:t>●</a:t>
            </a:r>
            <a:endParaRPr lang="es-PY" b="1" dirty="0">
              <a:solidFill>
                <a:srgbClr val="00B0F0"/>
              </a:solidFill>
            </a:endParaRPr>
          </a:p>
        </p:txBody>
      </p:sp>
    </p:spTree>
    <p:extLst>
      <p:ext uri="{BB962C8B-B14F-4D97-AF65-F5344CB8AC3E}">
        <p14:creationId xmlns:p14="http://schemas.microsoft.com/office/powerpoint/2010/main" xmlns="" val="21646280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Gráfico"/>
          <p:cNvGraphicFramePr/>
          <p:nvPr>
            <p:extLst>
              <p:ext uri="{D42A27DB-BD31-4B8C-83A1-F6EECF244321}">
                <p14:modId xmlns:p14="http://schemas.microsoft.com/office/powerpoint/2010/main" xmlns="" val="2105535954"/>
              </p:ext>
            </p:extLst>
          </p:nvPr>
        </p:nvGraphicFramePr>
        <p:xfrm>
          <a:off x="981944" y="1069671"/>
          <a:ext cx="6758408" cy="25753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xmlns="" val="1463199833"/>
              </p:ext>
            </p:extLst>
          </p:nvPr>
        </p:nvGraphicFramePr>
        <p:xfrm>
          <a:off x="1575753" y="3832698"/>
          <a:ext cx="5759999" cy="2541667"/>
        </p:xfrm>
        <a:graphic>
          <a:graphicData uri="http://schemas.openxmlformats.org/drawingml/2006/table">
            <a:tbl>
              <a:tblPr>
                <a:effectLst/>
                <a:tableStyleId>{5C22544A-7EE6-4342-B048-85BDC9FD1C3A}</a:tableStyleId>
              </a:tblPr>
              <a:tblGrid>
                <a:gridCol w="1159937"/>
                <a:gridCol w="1052010"/>
                <a:gridCol w="1228172"/>
                <a:gridCol w="1091709"/>
                <a:gridCol w="682320"/>
                <a:gridCol w="545851"/>
              </a:tblGrid>
              <a:tr h="601952">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ORGANISMO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FINANCIADOR</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PRESUPUESTO </a:t>
                      </a:r>
                      <a:endParaRPr kumimoji="0" lang="es-PY" sz="1300" b="1" u="none" strike="noStrike" kern="1200" dirty="0" smtClean="0">
                        <a:solidFill>
                          <a:srgbClr val="006699"/>
                        </a:solidFill>
                        <a:effectLst/>
                        <a:latin typeface="+mj-lt"/>
                        <a:ea typeface="+mn-ea"/>
                        <a:cs typeface="+mn-cs"/>
                      </a:endParaRP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2017</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PROYECTO DEL</a:t>
                      </a:r>
                      <a:r>
                        <a:rPr kumimoji="0" lang="es-PY" sz="1300" b="1" u="none" strike="noStrike" kern="1200" baseline="0" dirty="0" smtClean="0">
                          <a:solidFill>
                            <a:srgbClr val="006699"/>
                          </a:solidFill>
                          <a:effectLst/>
                          <a:latin typeface="+mj-lt"/>
                          <a:ea typeface="+mn-ea"/>
                          <a:cs typeface="+mn-cs"/>
                        </a:rPr>
                        <a:t> EJECUTIVO</a:t>
                      </a:r>
                      <a:r>
                        <a:rPr kumimoji="0" lang="es-PY" sz="1300" b="1" u="none" strike="noStrike" kern="1200" dirty="0" smtClean="0">
                          <a:solidFill>
                            <a:srgbClr val="006699"/>
                          </a:solidFill>
                          <a:effectLst/>
                          <a:latin typeface="+mj-lt"/>
                          <a:ea typeface="+mn-ea"/>
                          <a:cs typeface="+mn-cs"/>
                        </a:rPr>
                        <a:t> </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AÑO 2018</a:t>
                      </a:r>
                    </a:p>
                    <a:p>
                      <a:pPr marL="0" marR="0" indent="0" algn="ctr" defTabSz="914400" rtl="0" eaLnBrk="1" fontAlgn="ctr" latinLnBrk="0" hangingPunct="1">
                        <a:lnSpc>
                          <a:spcPct val="100000"/>
                        </a:lnSpc>
                        <a:spcBef>
                          <a:spcPts val="0"/>
                        </a:spcBef>
                        <a:spcAft>
                          <a:spcPts val="0"/>
                        </a:spcAft>
                        <a:buClrTx/>
                        <a:buSzTx/>
                        <a:buFontTx/>
                        <a:buNone/>
                        <a:tabLst/>
                        <a:defRPr/>
                      </a:pPr>
                      <a:r>
                        <a:rPr kumimoji="0" lang="es-PY" sz="1300" b="1" u="none" strike="noStrike" kern="1200" dirty="0" smtClean="0">
                          <a:solidFill>
                            <a:srgbClr val="006699"/>
                          </a:solidFill>
                          <a:effectLst/>
                          <a:latin typeface="+mj-lt"/>
                          <a:ea typeface="+mn-ea"/>
                          <a:cs typeface="+mn-cs"/>
                        </a:rPr>
                        <a:t>Millones ₲</a:t>
                      </a:r>
                      <a:endParaRPr kumimoji="0" lang="es-PY" sz="1300" b="1" u="none" strike="noStrike" kern="1200" dirty="0">
                        <a:solidFill>
                          <a:srgbClr val="006699"/>
                        </a:solidFill>
                        <a:effectLst/>
                        <a:latin typeface="+mj-lt"/>
                        <a:ea typeface="+mn-ea"/>
                        <a:cs typeface="+mn-cs"/>
                      </a:endParaRPr>
                    </a:p>
                  </a:txBody>
                  <a:tcPr marL="6112" marR="6112" marT="6112"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smtClean="0">
                          <a:solidFill>
                            <a:srgbClr val="006699"/>
                          </a:solidFill>
                          <a:effectLst/>
                          <a:latin typeface="+mj-lt"/>
                          <a:ea typeface="+mn-ea"/>
                          <a:cs typeface="+mn-cs"/>
                        </a:rPr>
                        <a:t>AÑO </a:t>
                      </a:r>
                      <a:r>
                        <a:rPr kumimoji="0" lang="es-PY" sz="1300" b="1" u="none" strike="noStrike" kern="1200" dirty="0">
                          <a:solidFill>
                            <a:srgbClr val="006699"/>
                          </a:solidFill>
                          <a:effectLst/>
                          <a:latin typeface="+mj-lt"/>
                          <a:ea typeface="+mn-ea"/>
                          <a:cs typeface="+mn-cs"/>
                        </a:rPr>
                        <a:t>2018 </a:t>
                      </a:r>
                      <a:r>
                        <a:rPr kumimoji="0" lang="es-PY" sz="1300" b="1" u="none" strike="noStrike" kern="1200" dirty="0" smtClean="0">
                          <a:solidFill>
                            <a:srgbClr val="006699"/>
                          </a:solidFill>
                          <a:effectLst/>
                          <a:latin typeface="+mj-lt"/>
                          <a:ea typeface="+mn-ea"/>
                          <a:cs typeface="+mn-cs"/>
                        </a:rPr>
                        <a:t>         EQUIVALENTE</a:t>
                      </a:r>
                    </a:p>
                    <a:p>
                      <a:pPr marL="0" algn="ctr" rtl="0" eaLnBrk="1" fontAlgn="ctr" latinLnBrk="0" hangingPunct="1"/>
                      <a:r>
                        <a:rPr kumimoji="0" lang="es-PY" sz="1300" b="1" u="none" strike="noStrike" kern="1200" dirty="0" smtClean="0">
                          <a:solidFill>
                            <a:srgbClr val="006699"/>
                          </a:solidFill>
                          <a:effectLst/>
                          <a:latin typeface="+mj-lt"/>
                          <a:ea typeface="+mn-ea"/>
                          <a:cs typeface="+mn-cs"/>
                        </a:rPr>
                        <a:t>Millones USD</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 VAR</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algn="ctr" rtl="0" eaLnBrk="1" fontAlgn="ctr" latinLnBrk="0" hangingPunct="1"/>
                      <a:r>
                        <a:rPr kumimoji="0" lang="es-PY" sz="1300" b="1" u="none" strike="noStrike" kern="1200" dirty="0">
                          <a:solidFill>
                            <a:srgbClr val="006699"/>
                          </a:solidFill>
                          <a:effectLst/>
                          <a:latin typeface="+mj-lt"/>
                          <a:ea typeface="+mn-ea"/>
                          <a:cs typeface="+mn-cs"/>
                        </a:rPr>
                        <a:t>PART.</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28575"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noFill/>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BEI </a:t>
                      </a:r>
                      <a:r>
                        <a:rPr kumimoji="0" lang="es-PY" sz="1300" b="1" u="none" strike="noStrike" kern="1200" dirty="0" smtClean="0">
                          <a:solidFill>
                            <a:srgbClr val="006699"/>
                          </a:solidFill>
                          <a:effectLst/>
                          <a:latin typeface="+mj-lt"/>
                          <a:ea typeface="+mn-ea"/>
                          <a:cs typeface="+mn-cs"/>
                        </a:rPr>
                        <a:t>– 409</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180.625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64.234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-64%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12700" cap="flat" cmpd="sng" algn="ctr">
                      <a:solidFill>
                        <a:srgbClr val="006699"/>
                      </a:solidFill>
                      <a:prstDash val="solid"/>
                      <a:round/>
                      <a:headEnd type="none" w="med" len="med"/>
                      <a:tailEnd type="none" w="med" len="med"/>
                    </a:lnT>
                    <a:lnB w="6350" cap="flat" cmpd="sng" algn="ctr">
                      <a:solidFill>
                        <a:srgbClr val="006699"/>
                      </a:solidFill>
                      <a:prstDash val="sysDot"/>
                      <a:round/>
                      <a:headEnd type="none" w="med" len="med"/>
                      <a:tailEnd type="none" w="med" len="med"/>
                    </a:lnB>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BID</a:t>
                      </a:r>
                      <a:r>
                        <a:rPr kumimoji="0" lang="es-PY" sz="1300" b="1" u="none" strike="noStrike" kern="1200" dirty="0" smtClean="0">
                          <a:solidFill>
                            <a:srgbClr val="006699"/>
                          </a:solidFill>
                          <a:effectLst/>
                          <a:latin typeface="+mj-lt"/>
                          <a:ea typeface="+mn-ea"/>
                          <a:cs typeface="+mn-cs"/>
                        </a:rPr>
                        <a:t> – 401</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164.942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36.280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-78%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BIRF</a:t>
                      </a:r>
                      <a:r>
                        <a:rPr kumimoji="0" lang="es-PY" sz="1300" b="1" u="none" strike="noStrike" kern="1200" dirty="0" smtClean="0">
                          <a:solidFill>
                            <a:srgbClr val="006699"/>
                          </a:solidFill>
                          <a:effectLst/>
                          <a:latin typeface="+mj-lt"/>
                          <a:ea typeface="+mn-ea"/>
                          <a:cs typeface="+mn-cs"/>
                        </a:rPr>
                        <a:t> – 402</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187.548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6.112</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-97%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BONOS</a:t>
                      </a:r>
                      <a:r>
                        <a:rPr kumimoji="0" lang="es-PY" sz="1300" b="1" u="none" strike="noStrike" kern="1200" dirty="0" smtClean="0">
                          <a:solidFill>
                            <a:srgbClr val="006699"/>
                          </a:solidFill>
                          <a:effectLst/>
                          <a:latin typeface="+mj-lt"/>
                          <a:ea typeface="+mn-ea"/>
                          <a:cs typeface="+mn-cs"/>
                        </a:rPr>
                        <a:t> – 004</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528.759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124.771</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21,0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-76%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15%</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CAF </a:t>
                      </a:r>
                      <a:r>
                        <a:rPr kumimoji="0" lang="es-PY" sz="1300" b="1" u="none" strike="noStrike" kern="1200" dirty="0" smtClean="0">
                          <a:solidFill>
                            <a:srgbClr val="006699"/>
                          </a:solidFill>
                          <a:effectLst/>
                          <a:latin typeface="+mj-lt"/>
                          <a:ea typeface="+mn-ea"/>
                          <a:cs typeface="+mn-cs"/>
                        </a:rPr>
                        <a:t>- 405</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431.996</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515.410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86,7</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19%</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63%</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52554">
                <a:tc>
                  <a:txBody>
                    <a:bodyPr/>
                    <a:lstStyle/>
                    <a:p>
                      <a:pPr marL="0" lvl="0" algn="l" rtl="0" eaLnBrk="1" fontAlgn="ctr" latinLnBrk="0" hangingPunct="1"/>
                      <a:r>
                        <a:rPr kumimoji="0" lang="es-PY" sz="1600" b="1" u="none" strike="noStrike" kern="1200" dirty="0" smtClean="0">
                          <a:solidFill>
                            <a:srgbClr val="006699"/>
                          </a:solidFill>
                          <a:effectLst/>
                          <a:latin typeface="+mj-lt"/>
                          <a:ea typeface="+mn-ea"/>
                          <a:cs typeface="+mn-cs"/>
                        </a:rPr>
                        <a:t>OFID</a:t>
                      </a:r>
                      <a:r>
                        <a:rPr kumimoji="0" lang="es-PY" sz="1300" b="1" u="none" strike="noStrike" kern="1200" dirty="0" smtClean="0">
                          <a:solidFill>
                            <a:srgbClr val="006699"/>
                          </a:solidFill>
                          <a:effectLst/>
                          <a:latin typeface="+mj-lt"/>
                          <a:ea typeface="+mn-ea"/>
                          <a:cs typeface="+mn-cs"/>
                        </a:rPr>
                        <a:t> – 406</a:t>
                      </a:r>
                      <a:endParaRPr kumimoji="0" lang="es-PY" sz="1300" b="1" u="none" strike="noStrike" kern="1200" dirty="0">
                        <a:solidFill>
                          <a:srgbClr val="006699"/>
                        </a:solidFill>
                        <a:effectLst/>
                        <a:latin typeface="+mj-lt"/>
                        <a:ea typeface="+mn-ea"/>
                        <a:cs typeface="+mn-cs"/>
                      </a:endParaRP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105.054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65.134</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0" i="0" u="none" strike="noStrike" dirty="0">
                          <a:solidFill>
                            <a:srgbClr val="000000"/>
                          </a:solidFill>
                          <a:effectLst/>
                          <a:latin typeface="Calibri"/>
                        </a:rPr>
                        <a:t>11,0</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FF0000"/>
                          </a:solidFill>
                          <a:effectLst/>
                          <a:latin typeface="Calibri"/>
                        </a:rPr>
                        <a:t>-38%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c>
                  <a:txBody>
                    <a:bodyPr/>
                    <a:lstStyle/>
                    <a:p>
                      <a:pPr algn="ctr" rtl="0" fontAlgn="b"/>
                      <a:r>
                        <a:rPr lang="es-ES" sz="1400" b="1" i="0" u="none" strike="noStrike" dirty="0">
                          <a:solidFill>
                            <a:srgbClr val="006699"/>
                          </a:solidFill>
                          <a:effectLst/>
                          <a:latin typeface="Calibri"/>
                        </a:rPr>
                        <a:t>8%</a:t>
                      </a:r>
                    </a:p>
                  </a:txBody>
                  <a:tcPr marL="9525" marR="9525" marT="9525" marB="0" anchor="ctr">
                    <a:lnL w="6350" cap="flat" cmpd="sng" algn="ctr">
                      <a:solidFill>
                        <a:srgbClr val="006699"/>
                      </a:solidFill>
                      <a:prstDash val="sysDot"/>
                      <a:round/>
                      <a:headEnd type="none" w="med" len="med"/>
                      <a:tailEnd type="none" w="med" len="med"/>
                    </a:lnL>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6350" cap="flat" cmpd="sng" algn="ctr">
                      <a:solidFill>
                        <a:srgbClr val="006699"/>
                      </a:solidFill>
                      <a:prstDash val="sysDot"/>
                      <a:round/>
                      <a:headEnd type="none" w="med" len="med"/>
                      <a:tailEnd type="none" w="med" len="med"/>
                    </a:lnB>
                  </a:tcPr>
                </a:tc>
              </a:tr>
              <a:tr h="222171">
                <a:tc>
                  <a:txBody>
                    <a:bodyPr/>
                    <a:lstStyle/>
                    <a:p>
                      <a:pPr algn="ctr" fontAlgn="b"/>
                      <a:r>
                        <a:rPr lang="es-MX" sz="1400" b="1" i="0" u="none" strike="noStrike" dirty="0" smtClean="0">
                          <a:solidFill>
                            <a:schemeClr val="bg1"/>
                          </a:solidFill>
                          <a:effectLst/>
                          <a:latin typeface="+mj-lt"/>
                        </a:rPr>
                        <a:t>TOTAL</a:t>
                      </a:r>
                      <a:endParaRPr lang="es-PY" sz="1400" b="1" i="0" u="none" strike="noStrike" dirty="0">
                        <a:solidFill>
                          <a:schemeClr val="bg1"/>
                        </a:solidFill>
                        <a:effectLst/>
                        <a:latin typeface="+mj-lt"/>
                      </a:endParaRP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400" b="1" i="0" u="none" strike="noStrike" dirty="0">
                          <a:solidFill>
                            <a:srgbClr val="FFFFFF"/>
                          </a:solidFill>
                          <a:effectLst/>
                          <a:latin typeface="Calibri"/>
                        </a:rPr>
                        <a:t>1.598.923</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400" b="1" i="0" u="none" strike="noStrike" dirty="0">
                          <a:solidFill>
                            <a:srgbClr val="FFFFFF"/>
                          </a:solidFill>
                          <a:effectLst/>
                          <a:latin typeface="Calibri"/>
                        </a:rPr>
                        <a:t>811.944</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400" b="1" i="0" u="none" strike="noStrike" dirty="0">
                          <a:solidFill>
                            <a:srgbClr val="FFFFFF"/>
                          </a:solidFill>
                          <a:effectLst/>
                          <a:latin typeface="Calibri"/>
                        </a:rPr>
                        <a:t>136,6</a:t>
                      </a:r>
                    </a:p>
                  </a:txBody>
                  <a:tcPr marL="9525" marR="9525" marT="9525" marB="0" anchor="ctr">
                    <a:lnL w="6350" cap="flat" cmpd="sng" algn="ctr">
                      <a:solidFill>
                        <a:srgbClr val="006699"/>
                      </a:solidFill>
                      <a:prstDash val="sysDot"/>
                      <a:round/>
                      <a:headEnd type="none" w="med" len="med"/>
                      <a:tailEnd type="none" w="med" len="med"/>
                    </a:lnL>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400" b="1" i="0" u="none" strike="noStrike" dirty="0">
                          <a:solidFill>
                            <a:srgbClr val="FFFFFF"/>
                          </a:solidFill>
                          <a:effectLst/>
                          <a:latin typeface="Calibri"/>
                        </a:rPr>
                        <a:t>-49%</a:t>
                      </a:r>
                    </a:p>
                  </a:txBody>
                  <a:tcPr marL="9525" marR="9525" marT="9525" marB="0" anchor="ct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c>
                  <a:txBody>
                    <a:bodyPr/>
                    <a:lstStyle/>
                    <a:p>
                      <a:pPr algn="ctr" rtl="0" fontAlgn="b"/>
                      <a:r>
                        <a:rPr lang="es-ES" sz="1400" b="1" i="0" u="none" strike="noStrike" dirty="0">
                          <a:solidFill>
                            <a:srgbClr val="FFFFFF"/>
                          </a:solidFill>
                          <a:effectLst/>
                          <a:latin typeface="Calibri"/>
                        </a:rPr>
                        <a:t>100%</a:t>
                      </a:r>
                    </a:p>
                  </a:txBody>
                  <a:tcPr marL="9525" marR="9525" marT="9525" marB="0" anchor="ctr">
                    <a:lnR w="6350" cap="flat" cmpd="sng" algn="ctr">
                      <a:solidFill>
                        <a:srgbClr val="006699"/>
                      </a:solidFill>
                      <a:prstDash val="sysDot"/>
                      <a:round/>
                      <a:headEnd type="none" w="med" len="med"/>
                      <a:tailEnd type="none" w="med" len="med"/>
                    </a:lnR>
                    <a:lnT w="635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solidFill>
                      <a:srgbClr val="006699"/>
                    </a:solidFill>
                  </a:tcPr>
                </a:tc>
              </a:tr>
            </a:tbl>
          </a:graphicData>
        </a:graphic>
      </p:graphicFrame>
      <p:sp>
        <p:nvSpPr>
          <p:cNvPr id="6" name="1 Título"/>
          <p:cNvSpPr txBox="1">
            <a:spLocks/>
          </p:cNvSpPr>
          <p:nvPr/>
        </p:nvSpPr>
        <p:spPr>
          <a:xfrm>
            <a:off x="35496" y="608360"/>
            <a:ext cx="8229600" cy="444376"/>
          </a:xfrm>
          <a:prstGeom prst="rect">
            <a:avLst/>
          </a:prstGeom>
        </p:spPr>
        <p:txBody>
          <a:bodyPr anchor="b"/>
          <a:lstStyle/>
          <a:p>
            <a:pPr algn="ctr" fontAlgn="auto">
              <a:spcBef>
                <a:spcPct val="0"/>
              </a:spcBef>
              <a:spcAft>
                <a:spcPts val="0"/>
              </a:spcAft>
              <a:defRPr/>
            </a:pPr>
            <a:r>
              <a:rPr lang="es-ES" sz="2400" b="1" dirty="0" smtClean="0">
                <a:ln w="635">
                  <a:noFill/>
                </a:ln>
                <a:effectLst>
                  <a:outerShdw blurRad="38100" dist="25400" dir="5400000" algn="tl" rotWithShape="0">
                    <a:srgbClr val="000000">
                      <a:alpha val="43000"/>
                    </a:srgbClr>
                  </a:outerShdw>
                </a:effectLst>
                <a:latin typeface="+mj-lt"/>
                <a:ea typeface="+mj-ea"/>
                <a:cs typeface="+mj-cs"/>
              </a:rPr>
              <a:t>GRUPO 500 - INVERSION </a:t>
            </a:r>
            <a:r>
              <a:rPr lang="es-ES" sz="2400" b="1" dirty="0">
                <a:ln w="635">
                  <a:noFill/>
                </a:ln>
                <a:effectLst>
                  <a:outerShdw blurRad="38100" dist="25400" dir="5400000" algn="tl" rotWithShape="0">
                    <a:srgbClr val="000000">
                      <a:alpha val="43000"/>
                    </a:srgbClr>
                  </a:outerShdw>
                </a:effectLst>
                <a:latin typeface="+mj-lt"/>
                <a:ea typeface="+mj-ea"/>
                <a:cs typeface="+mj-cs"/>
              </a:rPr>
              <a:t>FISICA – RECURSOS EXTERNOS</a:t>
            </a:r>
          </a:p>
        </p:txBody>
      </p:sp>
      <p:sp>
        <p:nvSpPr>
          <p:cNvPr id="7" name="6 CuadroTexto"/>
          <p:cNvSpPr txBox="1"/>
          <p:nvPr/>
        </p:nvSpPr>
        <p:spPr>
          <a:xfrm>
            <a:off x="1475656" y="3573016"/>
            <a:ext cx="2116320" cy="261610"/>
          </a:xfrm>
          <a:prstGeom prst="rect">
            <a:avLst/>
          </a:prstGeom>
          <a:noFill/>
        </p:spPr>
        <p:txBody>
          <a:bodyPr wrap="square" rtlCol="0">
            <a:spAutoFit/>
          </a:bodyPr>
          <a:lstStyle/>
          <a:p>
            <a:r>
              <a:rPr lang="es-MX" sz="1100" b="1" dirty="0">
                <a:latin typeface="+mj-lt"/>
              </a:rPr>
              <a:t>EN MILLONES DE GUARANIES</a:t>
            </a:r>
            <a:endParaRPr lang="es-PY" sz="1100" b="1" dirty="0">
              <a:latin typeface="+mj-lt"/>
            </a:endParaRPr>
          </a:p>
        </p:txBody>
      </p:sp>
      <p:sp>
        <p:nvSpPr>
          <p:cNvPr id="9" name="8 CuadroTexto"/>
          <p:cNvSpPr txBox="1"/>
          <p:nvPr/>
        </p:nvSpPr>
        <p:spPr>
          <a:xfrm>
            <a:off x="5508104" y="6505599"/>
            <a:ext cx="2664296" cy="261610"/>
          </a:xfrm>
          <a:prstGeom prst="rect">
            <a:avLst/>
          </a:prstGeom>
          <a:noFill/>
        </p:spPr>
        <p:txBody>
          <a:bodyPr wrap="square" rtlCol="0">
            <a:spAutoFit/>
          </a:bodyPr>
          <a:lstStyle/>
          <a:p>
            <a:r>
              <a:rPr lang="es-MX" sz="1100" b="1" dirty="0" smtClean="0">
                <a:latin typeface="+mj-lt"/>
              </a:rPr>
              <a:t>TIPO DE CAMBIO </a:t>
            </a:r>
            <a:r>
              <a:rPr lang="es-MX" sz="1100" b="1" dirty="0" smtClean="0">
                <a:latin typeface="Calibri"/>
              </a:rPr>
              <a:t>₲/USD 5.942</a:t>
            </a:r>
            <a:endParaRPr lang="es-PY" sz="1100" b="1" dirty="0">
              <a:latin typeface="+mj-lt"/>
            </a:endParaRPr>
          </a:p>
        </p:txBody>
      </p:sp>
    </p:spTree>
    <p:extLst>
      <p:ext uri="{BB962C8B-B14F-4D97-AF65-F5344CB8AC3E}">
        <p14:creationId xmlns:p14="http://schemas.microsoft.com/office/powerpoint/2010/main" xmlns="" val="1146420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1432736511"/>
              </p:ext>
            </p:extLst>
          </p:nvPr>
        </p:nvGraphicFramePr>
        <p:xfrm>
          <a:off x="468472" y="476672"/>
          <a:ext cx="8352000"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Tabla"/>
          <p:cNvGraphicFramePr>
            <a:graphicFrameLocks noGrp="1"/>
          </p:cNvGraphicFramePr>
          <p:nvPr>
            <p:extLst>
              <p:ext uri="{D42A27DB-BD31-4B8C-83A1-F6EECF244321}">
                <p14:modId xmlns:p14="http://schemas.microsoft.com/office/powerpoint/2010/main" xmlns="" val="1005050960"/>
              </p:ext>
            </p:extLst>
          </p:nvPr>
        </p:nvGraphicFramePr>
        <p:xfrm>
          <a:off x="539552" y="1340768"/>
          <a:ext cx="8064896" cy="5483517"/>
        </p:xfrm>
        <a:graphic>
          <a:graphicData uri="http://schemas.openxmlformats.org/drawingml/2006/table">
            <a:tbl>
              <a:tblPr firstRow="1" bandRow="1">
                <a:tableStyleId>{5C22544A-7EE6-4342-B048-85BDC9FD1C3A}</a:tableStyleId>
              </a:tblPr>
              <a:tblGrid>
                <a:gridCol w="8064896"/>
              </a:tblGrid>
              <a:tr h="866587">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2000" b="0" kern="1200" dirty="0" smtClean="0">
                          <a:solidFill>
                            <a:schemeClr val="dk1"/>
                          </a:solidFill>
                          <a:latin typeface="+mj-lt"/>
                          <a:ea typeface="+mn-ea"/>
                          <a:cs typeface="+mn-cs"/>
                        </a:rPr>
                        <a:t>Para dar continuidad al proceso de desprecarización de los recursos humanos iniciados en el ejercicio 2016, mediante Concurso Interno Institucional de conformidad a las disposiciones vigentes.</a:t>
                      </a:r>
                      <a:endParaRPr kumimoji="0" lang="es-PY" sz="2000" b="0" kern="1200" dirty="0" smtClean="0">
                        <a:solidFill>
                          <a:schemeClr val="dk1"/>
                        </a:solidFill>
                        <a:latin typeface="+mj-lt"/>
                        <a:ea typeface="+mn-ea"/>
                        <a:cs typeface="+mn-cs"/>
                      </a:endParaRP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789597">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2000" b="0" kern="1200" dirty="0" smtClean="0">
                          <a:solidFill>
                            <a:schemeClr val="dk1"/>
                          </a:solidFill>
                          <a:latin typeface="+mj-lt"/>
                          <a:ea typeface="+mn-ea"/>
                          <a:cs typeface="+mn-cs"/>
                        </a:rPr>
                        <a:t>Creación de 300  vacancias desde el mes de julio a diciembre de 2018   (6 meses).</a:t>
                      </a:r>
                    </a:p>
                    <a:p>
                      <a:pPr marL="742950" lvl="1" indent="-285750">
                        <a:spcBef>
                          <a:spcPts val="1200"/>
                        </a:spcBef>
                        <a:buFont typeface="Arial" pitchFamily="34" charset="0"/>
                        <a:buChar char="•"/>
                      </a:pPr>
                      <a:r>
                        <a:rPr kumimoji="0" lang="es-ES" sz="1800" kern="1200" dirty="0" smtClean="0">
                          <a:solidFill>
                            <a:schemeClr val="dk1"/>
                          </a:solidFill>
                          <a:effectLst/>
                          <a:latin typeface="+mn-lt"/>
                          <a:ea typeface="+mn-ea"/>
                          <a:cs typeface="+mn-cs"/>
                        </a:rPr>
                        <a:t> </a:t>
                      </a:r>
                      <a:r>
                        <a:rPr kumimoji="0" lang="es-ES" sz="1800" b="1" kern="1200" dirty="0" smtClean="0">
                          <a:solidFill>
                            <a:srgbClr val="336699"/>
                          </a:solidFill>
                          <a:effectLst/>
                          <a:latin typeface="+mj-lt"/>
                          <a:ea typeface="+mn-ea"/>
                          <a:cs typeface="+mn-cs"/>
                        </a:rPr>
                        <a:t>INGENIERO JUNIOR</a:t>
                      </a:r>
                      <a:r>
                        <a:rPr kumimoji="0" lang="es-ES" sz="1800" b="1" kern="1200" dirty="0" smtClean="0">
                          <a:solidFill>
                            <a:schemeClr val="dk1"/>
                          </a:solidFill>
                          <a:effectLst/>
                          <a:latin typeface="+mj-lt"/>
                          <a:ea typeface="+mn-ea"/>
                          <a:cs typeface="+mn-cs"/>
                        </a:rPr>
                        <a:t>:  </a:t>
                      </a:r>
                      <a:r>
                        <a:rPr kumimoji="0" lang="es-ES" sz="1800" kern="1200" dirty="0" smtClean="0">
                          <a:solidFill>
                            <a:schemeClr val="dk1"/>
                          </a:solidFill>
                          <a:effectLst/>
                          <a:latin typeface="+mj-lt"/>
                          <a:ea typeface="+mn-ea"/>
                          <a:cs typeface="+mn-cs"/>
                        </a:rPr>
                        <a:t>Se solicita 5 puestos</a:t>
                      </a:r>
                    </a:p>
                    <a:p>
                      <a:pPr marL="742950" lvl="1" indent="-285750">
                        <a:spcBef>
                          <a:spcPts val="1200"/>
                        </a:spcBef>
                        <a:buFont typeface="Arial" pitchFamily="34" charset="0"/>
                        <a:buChar char="•"/>
                      </a:pPr>
                      <a:r>
                        <a:rPr kumimoji="0" lang="es-ES" sz="1800" kern="1200" dirty="0" smtClean="0">
                          <a:solidFill>
                            <a:schemeClr val="dk1"/>
                          </a:solidFill>
                          <a:effectLst/>
                          <a:latin typeface="+mj-lt"/>
                          <a:ea typeface="+mn-ea"/>
                          <a:cs typeface="+mn-cs"/>
                        </a:rPr>
                        <a:t> </a:t>
                      </a:r>
                      <a:r>
                        <a:rPr kumimoji="0" lang="es-ES" sz="1800" b="1" kern="1200" dirty="0" smtClean="0">
                          <a:solidFill>
                            <a:srgbClr val="336699"/>
                          </a:solidFill>
                          <a:effectLst/>
                          <a:latin typeface="+mj-lt"/>
                          <a:ea typeface="+mn-ea"/>
                          <a:cs typeface="+mn-cs"/>
                        </a:rPr>
                        <a:t>ASISTENTE CONTABLE II</a:t>
                      </a:r>
                      <a:r>
                        <a:rPr kumimoji="0" lang="es-ES" sz="1800" kern="1200" dirty="0" smtClean="0">
                          <a:solidFill>
                            <a:schemeClr val="dk1"/>
                          </a:solidFill>
                          <a:effectLst/>
                          <a:latin typeface="+mj-lt"/>
                          <a:ea typeface="+mn-ea"/>
                          <a:cs typeface="+mn-cs"/>
                        </a:rPr>
                        <a:t>: Se solicita 10 puestos</a:t>
                      </a:r>
                    </a:p>
                    <a:p>
                      <a:pPr marL="742950" lvl="1" indent="-285750">
                        <a:spcBef>
                          <a:spcPts val="1200"/>
                        </a:spcBef>
                        <a:buFont typeface="Arial" pitchFamily="34" charset="0"/>
                        <a:buChar char="•"/>
                      </a:pPr>
                      <a:r>
                        <a:rPr kumimoji="0" lang="es-ES" sz="1800" kern="1200" dirty="0" smtClean="0">
                          <a:solidFill>
                            <a:schemeClr val="dk1"/>
                          </a:solidFill>
                          <a:effectLst/>
                          <a:latin typeface="+mj-lt"/>
                          <a:ea typeface="+mn-ea"/>
                          <a:cs typeface="+mn-cs"/>
                        </a:rPr>
                        <a:t> </a:t>
                      </a:r>
                      <a:r>
                        <a:rPr kumimoji="0" lang="es-ES" sz="1800" b="1" kern="1200" dirty="0" smtClean="0">
                          <a:solidFill>
                            <a:srgbClr val="336699"/>
                          </a:solidFill>
                          <a:effectLst/>
                          <a:latin typeface="+mj-lt"/>
                          <a:ea typeface="+mn-ea"/>
                          <a:cs typeface="+mn-cs"/>
                        </a:rPr>
                        <a:t>ASISTENTE COMERCIAL III</a:t>
                      </a:r>
                      <a:r>
                        <a:rPr kumimoji="0" lang="es-ES" sz="1800" kern="1200" dirty="0" smtClean="0">
                          <a:solidFill>
                            <a:schemeClr val="dk1"/>
                          </a:solidFill>
                          <a:effectLst/>
                          <a:latin typeface="+mj-lt"/>
                          <a:ea typeface="+mn-ea"/>
                          <a:cs typeface="+mn-cs"/>
                        </a:rPr>
                        <a:t>: Se solicita 10 puestos</a:t>
                      </a:r>
                    </a:p>
                    <a:p>
                      <a:pPr marL="742950" lvl="1" indent="-285750">
                        <a:spcBef>
                          <a:spcPts val="1200"/>
                        </a:spcBef>
                        <a:buFont typeface="Arial" pitchFamily="34" charset="0"/>
                        <a:buChar char="•"/>
                      </a:pPr>
                      <a:r>
                        <a:rPr kumimoji="0" lang="es-ES" sz="1800" kern="1200" dirty="0" smtClean="0">
                          <a:solidFill>
                            <a:schemeClr val="dk1"/>
                          </a:solidFill>
                          <a:effectLst/>
                          <a:latin typeface="+mj-lt"/>
                          <a:ea typeface="+mn-ea"/>
                          <a:cs typeface="+mn-cs"/>
                        </a:rPr>
                        <a:t> </a:t>
                      </a:r>
                      <a:r>
                        <a:rPr kumimoji="0" lang="es-ES" sz="1800" b="1" kern="1200" dirty="0" smtClean="0">
                          <a:solidFill>
                            <a:srgbClr val="336699"/>
                          </a:solidFill>
                          <a:effectLst/>
                          <a:latin typeface="+mj-lt"/>
                          <a:ea typeface="+mn-ea"/>
                          <a:cs typeface="+mn-cs"/>
                        </a:rPr>
                        <a:t>ELECTROMECÁNICO IV: </a:t>
                      </a:r>
                      <a:r>
                        <a:rPr kumimoji="0" lang="es-ES" sz="1800" kern="1200" dirty="0" smtClean="0">
                          <a:solidFill>
                            <a:schemeClr val="dk1"/>
                          </a:solidFill>
                          <a:effectLst/>
                          <a:latin typeface="+mj-lt"/>
                          <a:ea typeface="+mn-ea"/>
                          <a:cs typeface="+mn-cs"/>
                        </a:rPr>
                        <a:t>Se solicita 19 puestos</a:t>
                      </a:r>
                    </a:p>
                    <a:p>
                      <a:pPr marL="742950" lvl="1" indent="-285750">
                        <a:spcBef>
                          <a:spcPts val="1200"/>
                        </a:spcBef>
                        <a:buFont typeface="Arial" pitchFamily="34" charset="0"/>
                        <a:buChar char="•"/>
                      </a:pPr>
                      <a:r>
                        <a:rPr kumimoji="0" lang="es-ES" sz="1800" kern="1200" dirty="0" smtClean="0">
                          <a:solidFill>
                            <a:schemeClr val="dk1"/>
                          </a:solidFill>
                          <a:effectLst/>
                          <a:latin typeface="+mj-lt"/>
                          <a:ea typeface="+mn-ea"/>
                          <a:cs typeface="+mn-cs"/>
                        </a:rPr>
                        <a:t> </a:t>
                      </a:r>
                      <a:r>
                        <a:rPr kumimoji="0" lang="es-ES" sz="1800" b="1" kern="1200" dirty="0" smtClean="0">
                          <a:solidFill>
                            <a:srgbClr val="336699"/>
                          </a:solidFill>
                          <a:effectLst/>
                          <a:latin typeface="+mj-lt"/>
                          <a:ea typeface="+mn-ea"/>
                          <a:cs typeface="+mn-cs"/>
                        </a:rPr>
                        <a:t>LECTOR DISTRIBUIDOR I: </a:t>
                      </a:r>
                      <a:r>
                        <a:rPr kumimoji="0" lang="es-ES" sz="1800" kern="1200" dirty="0" smtClean="0">
                          <a:solidFill>
                            <a:schemeClr val="dk1"/>
                          </a:solidFill>
                          <a:effectLst/>
                          <a:latin typeface="+mj-lt"/>
                          <a:ea typeface="+mn-ea"/>
                          <a:cs typeface="+mn-cs"/>
                        </a:rPr>
                        <a:t>Se solicita 30 puestos</a:t>
                      </a:r>
                    </a:p>
                    <a:p>
                      <a:pPr marL="742950" lvl="1" indent="-285750">
                        <a:spcBef>
                          <a:spcPts val="1200"/>
                        </a:spcBef>
                        <a:buFont typeface="Arial" pitchFamily="34" charset="0"/>
                        <a:buChar char="•"/>
                      </a:pPr>
                      <a:r>
                        <a:rPr kumimoji="0" lang="es-ES" sz="1800" b="1" kern="1200" dirty="0" smtClean="0">
                          <a:solidFill>
                            <a:srgbClr val="336699"/>
                          </a:solidFill>
                          <a:effectLst/>
                          <a:latin typeface="+mj-lt"/>
                          <a:ea typeface="+mn-ea"/>
                          <a:cs typeface="+mn-cs"/>
                        </a:rPr>
                        <a:t> TÉCNICO ELECTROMECÁNICO JUNIOR: </a:t>
                      </a:r>
                      <a:r>
                        <a:rPr kumimoji="0" lang="es-ES" sz="1800" kern="1200" dirty="0" smtClean="0">
                          <a:solidFill>
                            <a:schemeClr val="dk1"/>
                          </a:solidFill>
                          <a:effectLst/>
                          <a:latin typeface="+mj-lt"/>
                          <a:ea typeface="+mn-ea"/>
                          <a:cs typeface="+mn-cs"/>
                        </a:rPr>
                        <a:t>Se solicita</a:t>
                      </a:r>
                      <a:r>
                        <a:rPr kumimoji="0" lang="es-ES" sz="1800" kern="1200" baseline="0" dirty="0" smtClean="0">
                          <a:solidFill>
                            <a:schemeClr val="dk1"/>
                          </a:solidFill>
                          <a:effectLst/>
                          <a:latin typeface="+mj-lt"/>
                          <a:ea typeface="+mn-ea"/>
                          <a:cs typeface="+mn-cs"/>
                        </a:rPr>
                        <a:t> </a:t>
                      </a:r>
                      <a:r>
                        <a:rPr kumimoji="0" lang="es-ES" sz="1800" kern="1200" dirty="0" smtClean="0">
                          <a:solidFill>
                            <a:schemeClr val="dk1"/>
                          </a:solidFill>
                          <a:effectLst/>
                          <a:latin typeface="+mj-lt"/>
                          <a:ea typeface="+mn-ea"/>
                          <a:cs typeface="+mn-cs"/>
                        </a:rPr>
                        <a:t>10 puestos</a:t>
                      </a:r>
                    </a:p>
                    <a:p>
                      <a:pPr marL="742950" lvl="1" indent="-285750">
                        <a:spcBef>
                          <a:spcPts val="1200"/>
                        </a:spcBef>
                        <a:buFont typeface="Arial" pitchFamily="34" charset="0"/>
                        <a:buChar char="•"/>
                      </a:pPr>
                      <a:r>
                        <a:rPr kumimoji="0" lang="es-ES" sz="1800" kern="1200" dirty="0" smtClean="0">
                          <a:solidFill>
                            <a:schemeClr val="dk1"/>
                          </a:solidFill>
                          <a:effectLst/>
                          <a:latin typeface="+mj-lt"/>
                          <a:ea typeface="+mn-ea"/>
                          <a:cs typeface="+mn-cs"/>
                        </a:rPr>
                        <a:t> </a:t>
                      </a:r>
                      <a:r>
                        <a:rPr kumimoji="0" lang="es-ES" sz="1800" b="1" kern="1200" dirty="0" smtClean="0">
                          <a:solidFill>
                            <a:srgbClr val="336699"/>
                          </a:solidFill>
                          <a:effectLst/>
                          <a:latin typeface="+mj-lt"/>
                          <a:ea typeface="+mn-ea"/>
                          <a:cs typeface="+mn-cs"/>
                        </a:rPr>
                        <a:t>ELECTRICISTA DE DISTRIBUCIÓN IV: </a:t>
                      </a:r>
                      <a:r>
                        <a:rPr kumimoji="0" lang="es-ES" sz="1800" kern="1200" dirty="0" smtClean="0">
                          <a:solidFill>
                            <a:schemeClr val="dk1"/>
                          </a:solidFill>
                          <a:effectLst/>
                          <a:latin typeface="+mj-lt"/>
                          <a:ea typeface="+mn-ea"/>
                          <a:cs typeface="+mn-cs"/>
                        </a:rPr>
                        <a:t>Se solicita 216 puestos</a:t>
                      </a:r>
                      <a:endParaRPr kumimoji="0" lang="es-PY" sz="2000" b="0" kern="1200" dirty="0">
                        <a:solidFill>
                          <a:schemeClr val="dk1"/>
                        </a:solidFill>
                        <a:latin typeface="+mj-lt"/>
                        <a:ea typeface="+mn-ea"/>
                        <a:cs typeface="+mn-cs"/>
                      </a:endParaRP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789597">
                <a:tc>
                  <a:txBody>
                    <a:bodyPr/>
                    <a:lstStyle/>
                    <a:p>
                      <a:pPr marL="742950" lvl="1" indent="-285750">
                        <a:spcBef>
                          <a:spcPts val="1200"/>
                        </a:spcBef>
                        <a:buFont typeface="Arial" pitchFamily="34" charset="0"/>
                        <a:buChar char="•"/>
                      </a:pPr>
                      <a:endParaRPr kumimoji="0" lang="es-PY" sz="2000" b="0" kern="1200" dirty="0">
                        <a:solidFill>
                          <a:schemeClr val="dk1"/>
                        </a:solidFill>
                        <a:latin typeface="+mj-lt"/>
                        <a:ea typeface="+mn-ea"/>
                        <a:cs typeface="+mn-cs"/>
                      </a:endParaRP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23870117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60 Rectángulo"/>
          <p:cNvSpPr/>
          <p:nvPr/>
        </p:nvSpPr>
        <p:spPr>
          <a:xfrm>
            <a:off x="0" y="-1911"/>
            <a:ext cx="9199959" cy="6859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36" name="1 Título"/>
          <p:cNvSpPr>
            <a:spLocks noGrp="1"/>
          </p:cNvSpPr>
          <p:nvPr>
            <p:ph type="title"/>
          </p:nvPr>
        </p:nvSpPr>
        <p:spPr>
          <a:xfrm>
            <a:off x="3789" y="836712"/>
            <a:ext cx="9140211" cy="858019"/>
          </a:xfrm>
        </p:spPr>
        <p:txBody>
          <a:bodyPr>
            <a:noAutofit/>
          </a:bodyPr>
          <a:lstStyle/>
          <a:p>
            <a:pPr algn="ctr"/>
            <a:r>
              <a:rPr lang="es-ES" sz="4800" b="1" dirty="0" smtClean="0">
                <a:ln w="635">
                  <a:noFill/>
                </a:ln>
                <a:solidFill>
                  <a:schemeClr val="tx1"/>
                </a:solidFill>
                <a:effectLst>
                  <a:outerShdw blurRad="38100" dist="25400" dir="5400000" algn="tl" rotWithShape="0">
                    <a:srgbClr val="000000">
                      <a:alpha val="43000"/>
                    </a:srgbClr>
                  </a:outerShdw>
                </a:effectLst>
              </a:rPr>
              <a:t/>
            </a:r>
            <a:br>
              <a:rPr lang="es-ES" sz="4800" b="1" dirty="0" smtClean="0">
                <a:ln w="635">
                  <a:noFill/>
                </a:ln>
                <a:solidFill>
                  <a:schemeClr val="tx1"/>
                </a:solidFill>
                <a:effectLst>
                  <a:outerShdw blurRad="38100" dist="25400" dir="5400000" algn="tl" rotWithShape="0">
                    <a:srgbClr val="000000">
                      <a:alpha val="43000"/>
                    </a:srgbClr>
                  </a:outerShdw>
                </a:effectLst>
              </a:rPr>
            </a:br>
            <a:r>
              <a:rPr lang="es-ES" sz="4000" b="1" dirty="0" smtClean="0">
                <a:ln w="635">
                  <a:noFill/>
                </a:ln>
                <a:solidFill>
                  <a:schemeClr val="tx1"/>
                </a:solidFill>
                <a:effectLst>
                  <a:outerShdw blurRad="38100" dist="25400" dir="5400000" algn="tl" rotWithShape="0">
                    <a:srgbClr val="000000">
                      <a:alpha val="43000"/>
                    </a:srgbClr>
                  </a:outerShdw>
                </a:effectLst>
              </a:rPr>
              <a:t>PROGRAMA DE INVERSION </a:t>
            </a:r>
            <a:br>
              <a:rPr lang="es-ES" sz="4000" b="1" dirty="0" smtClean="0">
                <a:ln w="635">
                  <a:noFill/>
                </a:ln>
                <a:solidFill>
                  <a:schemeClr val="tx1"/>
                </a:solidFill>
                <a:effectLst>
                  <a:outerShdw blurRad="38100" dist="25400" dir="5400000" algn="tl" rotWithShape="0">
                    <a:srgbClr val="000000">
                      <a:alpha val="43000"/>
                    </a:srgbClr>
                  </a:outerShdw>
                </a:effectLst>
              </a:rPr>
            </a:br>
            <a:r>
              <a:rPr lang="es-ES" sz="4000" b="1" dirty="0" smtClean="0">
                <a:ln w="635">
                  <a:noFill/>
                </a:ln>
                <a:solidFill>
                  <a:schemeClr val="tx1"/>
                </a:solidFill>
                <a:effectLst>
                  <a:outerShdw blurRad="38100" dist="25400" dir="5400000" algn="tl" rotWithShape="0">
                    <a:srgbClr val="000000">
                      <a:alpha val="43000"/>
                    </a:srgbClr>
                  </a:outerShdw>
                </a:effectLst>
              </a:rPr>
              <a:t>POR PROYECTOS</a:t>
            </a:r>
            <a:endParaRPr lang="es-ES" sz="4000" b="1" dirty="0">
              <a:ln w="635">
                <a:noFill/>
              </a:ln>
              <a:solidFill>
                <a:schemeClr val="tx1"/>
              </a:solidFill>
              <a:effectLst>
                <a:outerShdw blurRad="38100" dist="25400" dir="5400000" algn="tl" rotWithShape="0">
                  <a:srgbClr val="000000">
                    <a:alpha val="43000"/>
                  </a:srgbClr>
                </a:outerShdw>
              </a:effectLst>
            </a:endParaRPr>
          </a:p>
        </p:txBody>
      </p:sp>
      <p:sp>
        <p:nvSpPr>
          <p:cNvPr id="64" name="1 Título"/>
          <p:cNvSpPr txBox="1">
            <a:spLocks/>
          </p:cNvSpPr>
          <p:nvPr/>
        </p:nvSpPr>
        <p:spPr>
          <a:xfrm>
            <a:off x="3789" y="2780928"/>
            <a:ext cx="9140211" cy="858019"/>
          </a:xfrm>
          <a:prstGeom prst="rect">
            <a:avLst/>
          </a:prstGeom>
        </p:spPr>
        <p:txBody>
          <a:bodyPr vert="horz" anchor="ctr">
            <a:normAutofit/>
          </a:bodyPr>
          <a:lstStyle/>
          <a:p>
            <a:pPr algn="ctr">
              <a:spcBef>
                <a:spcPct val="0"/>
              </a:spcBef>
              <a:defRPr/>
            </a:pPr>
            <a:r>
              <a:rPr lang="es-ES" sz="3200" b="1" dirty="0" smtClean="0">
                <a:ln w="6350">
                  <a:solidFill>
                    <a:schemeClr val="accent1">
                      <a:shade val="43000"/>
                    </a:schemeClr>
                  </a:solidFill>
                </a:ln>
                <a:solidFill>
                  <a:schemeClr val="bg2"/>
                </a:solidFill>
                <a:effectLst>
                  <a:outerShdw blurRad="26000" dist="26000" dir="14500000" algn="tl" rotWithShape="0">
                    <a:srgbClr val="000000">
                      <a:alpha val="40000"/>
                    </a:srgbClr>
                  </a:outerShdw>
                </a:effectLst>
                <a:latin typeface="+mj-lt"/>
                <a:ea typeface="+mj-ea"/>
                <a:cs typeface="+mj-cs"/>
              </a:rPr>
              <a:t> </a:t>
            </a:r>
            <a:r>
              <a:rPr lang="es-ES" sz="3200" b="1" dirty="0">
                <a:ln w="6350">
                  <a:solidFill>
                    <a:schemeClr val="accent1">
                      <a:shade val="43000"/>
                    </a:schemeClr>
                  </a:solidFill>
                </a:ln>
                <a:solidFill>
                  <a:sysClr val="windowText" lastClr="000000"/>
                </a:solidFill>
                <a:latin typeface="+mj-lt"/>
                <a:ea typeface="+mj-ea"/>
                <a:cs typeface="+mj-cs"/>
              </a:rPr>
              <a:t>Ejercicio Fiscal 2018</a:t>
            </a:r>
          </a:p>
        </p:txBody>
      </p:sp>
      <p:grpSp>
        <p:nvGrpSpPr>
          <p:cNvPr id="2" name="14 Grupo"/>
          <p:cNvGrpSpPr/>
          <p:nvPr/>
        </p:nvGrpSpPr>
        <p:grpSpPr>
          <a:xfrm>
            <a:off x="511" y="3926979"/>
            <a:ext cx="9216000" cy="1116000"/>
            <a:chOff x="-189435" y="4149080"/>
            <a:chExt cx="9440066" cy="2664318"/>
          </a:xfrm>
        </p:grpSpPr>
        <p:grpSp>
          <p:nvGrpSpPr>
            <p:cNvPr id="3" name="15 Grupo"/>
            <p:cNvGrpSpPr/>
            <p:nvPr/>
          </p:nvGrpSpPr>
          <p:grpSpPr>
            <a:xfrm>
              <a:off x="-189435" y="4221086"/>
              <a:ext cx="9440066" cy="2592312"/>
              <a:chOff x="-189435" y="4232448"/>
              <a:chExt cx="9440066" cy="2183325"/>
            </a:xfrm>
          </p:grpSpPr>
          <p:grpSp>
            <p:nvGrpSpPr>
              <p:cNvPr id="4" name="17 Grupo"/>
              <p:cNvGrpSpPr/>
              <p:nvPr/>
            </p:nvGrpSpPr>
            <p:grpSpPr>
              <a:xfrm>
                <a:off x="-186071" y="4232448"/>
                <a:ext cx="9436702" cy="2153095"/>
                <a:chOff x="-186071" y="4232448"/>
                <a:chExt cx="9436702" cy="2153095"/>
              </a:xfrm>
            </p:grpSpPr>
            <p:grpSp>
              <p:nvGrpSpPr>
                <p:cNvPr id="5" name="19 Grupo"/>
                <p:cNvGrpSpPr/>
                <p:nvPr/>
              </p:nvGrpSpPr>
              <p:grpSpPr>
                <a:xfrm>
                  <a:off x="-186071" y="4232448"/>
                  <a:ext cx="9436702" cy="2153095"/>
                  <a:chOff x="-200287" y="-67792"/>
                  <a:chExt cx="9436702" cy="2153095"/>
                </a:xfrm>
              </p:grpSpPr>
              <p:sp>
                <p:nvSpPr>
                  <p:cNvPr id="22" name="Freeform 6"/>
                  <p:cNvSpPr>
                    <a:spLocks/>
                  </p:cNvSpPr>
                  <p:nvPr/>
                </p:nvSpPr>
                <p:spPr bwMode="auto">
                  <a:xfrm>
                    <a:off x="-200287" y="-67792"/>
                    <a:ext cx="9436702" cy="215309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blipFill dpi="0" rotWithShape="1">
                    <a:blip r:embed="rId2">
                      <a:extLst>
                        <a:ext uri="{28A0092B-C50C-407E-A947-70E740481C1C}">
                          <a14:useLocalDpi xmlns:a14="http://schemas.microsoft.com/office/drawing/2010/main" xmlns="" val="0"/>
                        </a:ext>
                      </a:extLst>
                    </a:blip>
                    <a:srcRect/>
                    <a:stretch>
                      <a:fillRect t="-6787" b="-2"/>
                    </a:stretch>
                  </a:blipFill>
                  <a:ln w="76200"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3" name="Freeform 7"/>
                  <p:cNvSpPr>
                    <a:spLocks/>
                  </p:cNvSpPr>
                  <p:nvPr/>
                </p:nvSpPr>
                <p:spPr bwMode="auto">
                  <a:xfrm>
                    <a:off x="4053728" y="-44615"/>
                    <a:ext cx="4762500" cy="118976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blipFill dpi="0" rotWithShape="1">
                    <a:blip r:embed="rId3">
                      <a:extLst>
                        <a:ext uri="{28A0092B-C50C-407E-A947-70E740481C1C}">
                          <a14:useLocalDpi xmlns:a14="http://schemas.microsoft.com/office/drawing/2010/main" xmlns="" val="0"/>
                        </a:ext>
                      </a:extLst>
                    </a:blip>
                    <a:srcRect/>
                    <a:stretch>
                      <a:fillRect/>
                    </a:stretch>
                  </a:blip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4" name="Freeform 12"/>
                  <p:cNvSpPr>
                    <a:spLocks/>
                  </p:cNvSpPr>
                  <p:nvPr/>
                </p:nvSpPr>
                <p:spPr bwMode="auto">
                  <a:xfrm rot="21435692">
                    <a:off x="-14281" y="339348"/>
                    <a:ext cx="9175812" cy="988751"/>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blipFill dpi="0" rotWithShape="1">
                    <a:blip r:embed="rId4">
                      <a:extLst>
                        <a:ext uri="{28A0092B-C50C-407E-A947-70E740481C1C}">
                          <a14:useLocalDpi xmlns:a14="http://schemas.microsoft.com/office/drawing/2010/main" xmlns=""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21" name="Freeform 7"/>
                <p:cNvSpPr>
                  <a:spLocks/>
                </p:cNvSpPr>
                <p:nvPr/>
              </p:nvSpPr>
              <p:spPr bwMode="auto">
                <a:xfrm>
                  <a:off x="4057972" y="4232448"/>
                  <a:ext cx="5086028" cy="28803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
            <p:nvSpPr>
              <p:cNvPr id="19" name="18 Rectángulo"/>
              <p:cNvSpPr/>
              <p:nvPr/>
            </p:nvSpPr>
            <p:spPr>
              <a:xfrm>
                <a:off x="-189435" y="5597125"/>
                <a:ext cx="1800000" cy="81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grpSp>
        <p:sp>
          <p:nvSpPr>
            <p:cNvPr id="17" name="Freeform 7"/>
            <p:cNvSpPr>
              <a:spLocks/>
            </p:cNvSpPr>
            <p:nvPr/>
          </p:nvSpPr>
          <p:spPr bwMode="auto">
            <a:xfrm>
              <a:off x="-36272" y="4149080"/>
              <a:ext cx="4140000" cy="3600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spTree>
    <p:extLst>
      <p:ext uri="{BB962C8B-B14F-4D97-AF65-F5344CB8AC3E}">
        <p14:creationId xmlns:p14="http://schemas.microsoft.com/office/powerpoint/2010/main" xmlns="" val="2143870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xmlns="" val="340784336"/>
              </p:ext>
            </p:extLst>
          </p:nvPr>
        </p:nvGraphicFramePr>
        <p:xfrm>
          <a:off x="467544" y="764704"/>
          <a:ext cx="828092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36512" y="476672"/>
            <a:ext cx="9144000" cy="523220"/>
          </a:xfrm>
          <a:prstGeom prst="rect">
            <a:avLst/>
          </a:prstGeom>
        </p:spPr>
        <p:txBody>
          <a:bodyPr wrap="square">
            <a:spAutoFit/>
          </a:bodyPr>
          <a:lstStyle/>
          <a:p>
            <a:pPr algn="ctr"/>
            <a:r>
              <a:rPr lang="es-PY" sz="2800" b="1" dirty="0" smtClean="0">
                <a:ln w="635">
                  <a:noFill/>
                </a:ln>
                <a:solidFill>
                  <a:srgbClr val="336699"/>
                </a:solidFill>
                <a:effectLst>
                  <a:outerShdw blurRad="38100" dist="38100" dir="2700000" algn="tl">
                    <a:srgbClr val="000000">
                      <a:alpha val="43137"/>
                    </a:srgbClr>
                  </a:outerShdw>
                </a:effectLst>
                <a:latin typeface="Arial Black" pitchFamily="34" charset="0"/>
                <a:ea typeface="+mj-ea"/>
                <a:cs typeface="+mj-cs"/>
              </a:rPr>
              <a:t>FINANCIAMIENTOS</a:t>
            </a:r>
            <a:endParaRPr lang="es-PY" sz="2800" b="1" dirty="0">
              <a:ln w="635">
                <a:noFill/>
              </a:ln>
              <a:solidFill>
                <a:srgbClr val="336699"/>
              </a:solidFill>
              <a:effectLst>
                <a:outerShdw blurRad="38100" dist="38100" dir="2700000" algn="tl">
                  <a:srgbClr val="000000">
                    <a:alpha val="43137"/>
                  </a:srgbClr>
                </a:outerShdw>
              </a:effectLst>
              <a:latin typeface="Arial Black" pitchFamily="34" charset="0"/>
              <a:ea typeface="+mj-ea"/>
              <a:cs typeface="+mj-cs"/>
            </a:endParaRPr>
          </a:p>
        </p:txBody>
      </p:sp>
      <p:graphicFrame>
        <p:nvGraphicFramePr>
          <p:cNvPr id="4" name="3 Tabla"/>
          <p:cNvGraphicFramePr>
            <a:graphicFrameLocks noGrp="1"/>
          </p:cNvGraphicFramePr>
          <p:nvPr>
            <p:extLst>
              <p:ext uri="{D42A27DB-BD31-4B8C-83A1-F6EECF244321}">
                <p14:modId xmlns:p14="http://schemas.microsoft.com/office/powerpoint/2010/main" xmlns="" val="2469095224"/>
              </p:ext>
            </p:extLst>
          </p:nvPr>
        </p:nvGraphicFramePr>
        <p:xfrm>
          <a:off x="6804248" y="3496963"/>
          <a:ext cx="1872208" cy="3023662"/>
        </p:xfrm>
        <a:graphic>
          <a:graphicData uri="http://schemas.openxmlformats.org/drawingml/2006/table">
            <a:tbl>
              <a:tblPr>
                <a:tableStyleId>{5C22544A-7EE6-4342-B048-85BDC9FD1C3A}</a:tableStyleId>
              </a:tblPr>
              <a:tblGrid>
                <a:gridCol w="403403"/>
                <a:gridCol w="1468805"/>
              </a:tblGrid>
              <a:tr h="328113">
                <a:tc>
                  <a:txBody>
                    <a:bodyPr/>
                    <a:lstStyle/>
                    <a:p>
                      <a:pPr algn="ctr" rtl="0" fontAlgn="ctr"/>
                      <a:r>
                        <a:rPr lang="es-ES" sz="700" b="1" u="none" strike="noStrike" dirty="0">
                          <a:solidFill>
                            <a:srgbClr val="336699"/>
                          </a:solidFill>
                          <a:effectLst/>
                          <a:latin typeface="+mj-lt"/>
                        </a:rPr>
                        <a:t>Pto.10</a:t>
                      </a:r>
                      <a:endParaRPr lang="es-ES" sz="700" b="1" i="0" u="none" strike="noStrike" dirty="0">
                        <a:solidFill>
                          <a:srgbClr val="336699"/>
                        </a:solidFill>
                        <a:effectLst/>
                        <a:latin typeface="+mj-lt"/>
                      </a:endParaRPr>
                    </a:p>
                  </a:txBody>
                  <a:tcPr marL="8497" marR="8497" marT="8497" marB="0" anchor="ctr">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AMPLIACIÓN SUB ESTACIÓN VILLA AURELIA Y CONSTRUCCIÓN DE LT 220 kV PUERTO BOTANICO - VILLA AURELIA</a:t>
                      </a:r>
                      <a:endParaRPr lang="es-PY" sz="600" b="0" i="0" u="none" strike="noStrike" dirty="0">
                        <a:solidFill>
                          <a:srgbClr val="000000"/>
                        </a:solidFill>
                        <a:effectLst/>
                        <a:latin typeface="+mj-lt"/>
                      </a:endParaRPr>
                    </a:p>
                  </a:txBody>
                  <a:tcPr marL="8497" marR="8497" marT="8497" marB="0" anchor="ctr">
                    <a:lnB w="3175" cap="flat" cmpd="sng" algn="ctr">
                      <a:solidFill>
                        <a:srgbClr val="336699"/>
                      </a:solidFill>
                      <a:prstDash val="sysDot"/>
                      <a:round/>
                      <a:headEnd type="none" w="med" len="med"/>
                      <a:tailEnd type="none" w="med" len="med"/>
                    </a:lnB>
                  </a:tcPr>
                </a:tc>
              </a:tr>
              <a:tr h="164269">
                <a:tc>
                  <a:txBody>
                    <a:bodyPr/>
                    <a:lstStyle/>
                    <a:p>
                      <a:pPr algn="ctr" rtl="0" fontAlgn="ctr"/>
                      <a:r>
                        <a:rPr lang="es-ES" sz="700" b="1" u="none" strike="noStrike" dirty="0">
                          <a:solidFill>
                            <a:srgbClr val="336699"/>
                          </a:solidFill>
                          <a:effectLst/>
                          <a:latin typeface="+mj-lt"/>
                        </a:rPr>
                        <a:t>Pto.12</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CONSTRUCCIÓN DE LA SUB ESTACIÓN BARRIO MOLINO Y DE LA LT 220 kV PUERTO BOTANICO - BARRIO MOLINO</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Pto.13</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AMPLIACIÓN DE LA LT 220 kV ACARAY - PUERTO PRESIDENTE FRANCO</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Pto.17</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CONSTRUCCIÓN DE LA SUBESTACION FRAM DE 66 kV</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Pto.19</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EQUIPOS MEDIDORES ELECTRONICOS PREPAGOS EN ASUNCIÓN Y ALREDEDORES</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Pto.20</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MEJORAMIENTO DE SISTEMA DE DISTRIBUCION DE ENERGÍA</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Pto.21</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CONSTRUCCIÓN DE LA SUBESTACION ALTOS 220 kV EN COORDILLERA</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328113">
                <a:tc>
                  <a:txBody>
                    <a:bodyPr/>
                    <a:lstStyle/>
                    <a:p>
                      <a:pPr algn="ctr" rtl="0" fontAlgn="ctr"/>
                      <a:r>
                        <a:rPr lang="es-ES" sz="700" b="1" u="none" strike="noStrike" dirty="0">
                          <a:solidFill>
                            <a:srgbClr val="336699"/>
                          </a:solidFill>
                          <a:effectLst/>
                          <a:latin typeface="+mj-lt"/>
                        </a:rPr>
                        <a:t>Pto.24</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MEJORAMIENTO DEL SISTEMA DE GENERACION Y TRANSMISION DE ENERGIA ELECTRICA</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292751">
                <a:tc>
                  <a:txBody>
                    <a:bodyPr/>
                    <a:lstStyle/>
                    <a:p>
                      <a:pPr algn="ctr" rtl="0" fontAlgn="ctr"/>
                      <a:r>
                        <a:rPr lang="es-ES" sz="700" b="1" u="none" strike="noStrike" dirty="0">
                          <a:solidFill>
                            <a:srgbClr val="336699"/>
                          </a:solidFill>
                          <a:effectLst/>
                          <a:latin typeface="+mj-lt"/>
                        </a:rPr>
                        <a:t>Pto.25</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MEJORAMIENTO DEL SISTEMA DE DISTRIBUCION DE ENERGIA ELECTRICA</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328113">
                <a:tc>
                  <a:txBody>
                    <a:bodyPr/>
                    <a:lstStyle/>
                    <a:p>
                      <a:pPr algn="ctr" rtl="0" fontAlgn="ctr"/>
                      <a:r>
                        <a:rPr lang="es-ES" sz="700" b="1" u="none" strike="noStrike" dirty="0">
                          <a:solidFill>
                            <a:srgbClr val="336699"/>
                          </a:solidFill>
                          <a:effectLst/>
                          <a:latin typeface="+mj-lt"/>
                        </a:rPr>
                        <a:t>Pto.26</a:t>
                      </a:r>
                      <a:endParaRPr lang="es-ES" sz="700" b="1" i="0" u="none" strike="noStrike" dirty="0">
                        <a:solidFill>
                          <a:srgbClr val="336699"/>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algn="just" rtl="0" fontAlgn="ctr"/>
                      <a:r>
                        <a:rPr lang="es-PY" sz="600" u="none" strike="noStrike" dirty="0">
                          <a:effectLst/>
                          <a:latin typeface="+mj-lt"/>
                        </a:rPr>
                        <a:t>EQUIPAMIENTO Y MATERIALES PARA SUBESTACIONES DEL SISTEMA INTERCONECTADO NACIONAL (SIN)</a:t>
                      </a:r>
                      <a:endParaRPr lang="es-PY" sz="600" b="0" i="0" u="none" strike="noStrike" dirty="0">
                        <a:solidFill>
                          <a:srgbClr val="000000"/>
                        </a:solidFill>
                        <a:effectLst/>
                        <a:latin typeface="+mj-lt"/>
                      </a:endParaRPr>
                    </a:p>
                  </a:txBody>
                  <a:tcPr marL="8497" marR="8497" marT="8497" marB="0" anchor="ctr">
                    <a:lnT w="3175" cap="flat" cmpd="sng" algn="ctr">
                      <a:solidFill>
                        <a:srgbClr val="336699"/>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xmlns="" val="1692923435"/>
              </p:ext>
            </p:extLst>
          </p:nvPr>
        </p:nvGraphicFramePr>
        <p:xfrm>
          <a:off x="4716016" y="5445224"/>
          <a:ext cx="1872208" cy="1008111"/>
        </p:xfrm>
        <a:graphic>
          <a:graphicData uri="http://schemas.openxmlformats.org/drawingml/2006/table">
            <a:tbl>
              <a:tblPr>
                <a:tableStyleId>{5C22544A-7EE6-4342-B048-85BDC9FD1C3A}</a:tableStyleId>
              </a:tblPr>
              <a:tblGrid>
                <a:gridCol w="360040"/>
                <a:gridCol w="1512168"/>
              </a:tblGrid>
              <a:tr h="336037">
                <a:tc>
                  <a:txBody>
                    <a:bodyPr/>
                    <a:lstStyle/>
                    <a:p>
                      <a:pPr marL="0" algn="ctr" rtl="0" eaLnBrk="1" fontAlgn="ctr" latinLnBrk="0" hangingPunct="1"/>
                      <a:r>
                        <a:rPr kumimoji="0" lang="es-ES" sz="700" b="1" u="none" strike="noStrike" kern="1200" dirty="0">
                          <a:solidFill>
                            <a:srgbClr val="336699"/>
                          </a:solidFill>
                          <a:effectLst/>
                          <a:latin typeface="+mj-lt"/>
                          <a:ea typeface="+mn-ea"/>
                          <a:cs typeface="+mn-cs"/>
                        </a:rPr>
                        <a:t>Pto.9</a:t>
                      </a:r>
                    </a:p>
                  </a:txBody>
                  <a:tcPr marL="9525" marR="9525" marT="9525" marB="0" anchor="ctr">
                    <a:lnB w="3175" cap="flat" cmpd="sng" algn="ctr">
                      <a:solidFill>
                        <a:srgbClr val="336699"/>
                      </a:solidFill>
                      <a:prstDash val="sysDot"/>
                      <a:round/>
                      <a:headEnd type="none" w="med" len="med"/>
                      <a:tailEnd type="none" w="med" len="med"/>
                    </a:lnB>
                  </a:tcPr>
                </a:tc>
                <a:tc>
                  <a:txBody>
                    <a:bodyPr/>
                    <a:lstStyle/>
                    <a:p>
                      <a:pPr algn="just" rtl="0" fontAlgn="ctr"/>
                      <a:r>
                        <a:rPr lang="es-PY" sz="600" u="none" strike="noStrike" dirty="0">
                          <a:effectLst/>
                          <a:latin typeface="+mj-lt"/>
                        </a:rPr>
                        <a:t>PROYECTO DE CONSTRUCCIÓN DE LA LINEA DE 500 kV YACYRETA - VILLA HAYES</a:t>
                      </a:r>
                      <a:endParaRPr lang="es-PY" sz="600" b="0" i="0" u="none" strike="noStrike" dirty="0">
                        <a:solidFill>
                          <a:srgbClr val="000000"/>
                        </a:solidFill>
                        <a:effectLst/>
                        <a:latin typeface="+mj-lt"/>
                      </a:endParaRPr>
                    </a:p>
                  </a:txBody>
                  <a:tcPr marL="9525" marR="9525" marT="9525" marB="0" anchor="ctr">
                    <a:lnB w="3175" cap="flat" cmpd="sng" algn="ctr">
                      <a:solidFill>
                        <a:srgbClr val="336699"/>
                      </a:solidFill>
                      <a:prstDash val="sysDot"/>
                      <a:round/>
                      <a:headEnd type="none" w="med" len="med"/>
                      <a:tailEnd type="none" w="med" len="med"/>
                    </a:lnB>
                  </a:tcPr>
                </a:tc>
              </a:tr>
              <a:tr h="336037">
                <a:tc>
                  <a:txBody>
                    <a:bodyPr/>
                    <a:lstStyle/>
                    <a:p>
                      <a:pPr marL="0" algn="ctr" rtl="0" eaLnBrk="1" fontAlgn="ctr" latinLnBrk="0" hangingPunct="1"/>
                      <a:r>
                        <a:rPr kumimoji="0" lang="es-ES" sz="700" b="1" u="none" strike="noStrike" kern="1200" dirty="0">
                          <a:solidFill>
                            <a:srgbClr val="336699"/>
                          </a:solidFill>
                          <a:effectLst/>
                          <a:latin typeface="+mj-lt"/>
                          <a:ea typeface="+mn-ea"/>
                          <a:cs typeface="+mn-cs"/>
                        </a:rPr>
                        <a:t>Pto.15</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b="0" i="0" u="none" strike="noStrike" dirty="0">
                          <a:solidFill>
                            <a:srgbClr val="000000"/>
                          </a:solidFill>
                          <a:effectLst/>
                          <a:latin typeface="Calibri"/>
                        </a:rPr>
                        <a:t>MANEJO DE PASIVOS AMBIENTALES DE LA </a:t>
                      </a:r>
                      <a:r>
                        <a:rPr lang="es-PY" sz="600" b="0" i="0" u="none" strike="noStrike" dirty="0" smtClean="0">
                          <a:solidFill>
                            <a:srgbClr val="000000"/>
                          </a:solidFill>
                          <a:effectLst/>
                          <a:latin typeface="Calibri"/>
                        </a:rPr>
                        <a:t>ANDE</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336037">
                <a:tc>
                  <a:txBody>
                    <a:bodyPr/>
                    <a:lstStyle/>
                    <a:p>
                      <a:pPr marL="0" algn="ctr" rtl="0" eaLnBrk="1" fontAlgn="ctr" latinLnBrk="0" hangingPunct="1"/>
                      <a:r>
                        <a:rPr kumimoji="0" lang="es-ES" sz="700" b="1" u="none" strike="noStrike" kern="1200" dirty="0" smtClean="0">
                          <a:solidFill>
                            <a:srgbClr val="336699"/>
                          </a:solidFill>
                          <a:effectLst/>
                          <a:latin typeface="+mj-lt"/>
                          <a:ea typeface="+mn-ea"/>
                          <a:cs typeface="+mn-cs"/>
                        </a:rPr>
                        <a:t>Pto.16</a:t>
                      </a:r>
                      <a:endParaRPr kumimoji="0" lang="es-ES" sz="700" b="1" u="none" strike="noStrike" kern="1200" dirty="0">
                        <a:solidFill>
                          <a:srgbClr val="336699"/>
                        </a:solidFill>
                        <a:effectLst/>
                        <a:latin typeface="+mj-lt"/>
                        <a:ea typeface="+mn-ea"/>
                        <a:cs typeface="+mn-cs"/>
                      </a:endParaRP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b="0" i="0" u="none" strike="noStrike" dirty="0" smtClean="0">
                          <a:solidFill>
                            <a:srgbClr val="000000"/>
                          </a:solidFill>
                          <a:effectLst/>
                          <a:latin typeface="Calibri"/>
                        </a:rPr>
                        <a:t>INSTALACION DE MEDIDORES DE ENERGIA ELECTRICA EN PARAGUAY</a:t>
                      </a:r>
                      <a:endParaRPr lang="es-PY" sz="600" b="0" i="0" u="none" strike="noStrike" dirty="0">
                        <a:solidFill>
                          <a:srgbClr val="000000"/>
                        </a:solidFill>
                        <a:effectLst/>
                        <a:latin typeface="Calibri"/>
                      </a:endParaRP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xmlns="" val="4212817029"/>
              </p:ext>
            </p:extLst>
          </p:nvPr>
        </p:nvGraphicFramePr>
        <p:xfrm>
          <a:off x="467544" y="5589240"/>
          <a:ext cx="1872208" cy="360040"/>
        </p:xfrm>
        <a:graphic>
          <a:graphicData uri="http://schemas.openxmlformats.org/drawingml/2006/table">
            <a:tbl>
              <a:tblPr>
                <a:tableStyleId>{5C22544A-7EE6-4342-B048-85BDC9FD1C3A}</a:tableStyleId>
              </a:tblPr>
              <a:tblGrid>
                <a:gridCol w="375976"/>
                <a:gridCol w="1496232"/>
              </a:tblGrid>
              <a:tr h="360040">
                <a:tc>
                  <a:txBody>
                    <a:bodyPr/>
                    <a:lstStyle/>
                    <a:p>
                      <a:pPr algn="ctr" rtl="0" fontAlgn="ctr"/>
                      <a:r>
                        <a:rPr kumimoji="0" lang="es-ES" sz="700" b="1" u="none" strike="noStrike" kern="1200" dirty="0">
                          <a:solidFill>
                            <a:srgbClr val="336699"/>
                          </a:solidFill>
                          <a:effectLst/>
                          <a:latin typeface="+mj-lt"/>
                          <a:ea typeface="+mn-ea"/>
                          <a:cs typeface="+mn-cs"/>
                        </a:rPr>
                        <a:t>Pto.5</a:t>
                      </a:r>
                    </a:p>
                  </a:txBody>
                  <a:tcPr marL="9525" marR="9525" marT="9525" marB="0" anchor="ctr">
                    <a:lnB w="3175" cap="flat" cmpd="sng" algn="ctr">
                      <a:solidFill>
                        <a:srgbClr val="336699"/>
                      </a:solidFill>
                      <a:prstDash val="sysDot"/>
                      <a:round/>
                      <a:headEnd type="none" w="med" len="med"/>
                      <a:tailEnd type="none" w="med" len="med"/>
                    </a:lnB>
                  </a:tcPr>
                </a:tc>
                <a:tc>
                  <a:txBody>
                    <a:bodyPr/>
                    <a:lstStyle/>
                    <a:p>
                      <a:pPr marL="0" algn="just" rtl="0" eaLnBrk="1" fontAlgn="ctr" latinLnBrk="0" hangingPunct="1"/>
                      <a:r>
                        <a:rPr kumimoji="0" lang="es-PY" sz="600" u="none" strike="noStrike" kern="1200" dirty="0">
                          <a:solidFill>
                            <a:schemeClr val="dk1"/>
                          </a:solidFill>
                          <a:effectLst/>
                          <a:latin typeface="+mj-lt"/>
                          <a:ea typeface="+mn-ea"/>
                          <a:cs typeface="+mn-cs"/>
                        </a:rPr>
                        <a:t>PROYECTO DE FORTALECIMIENTO DEL SECTOR DE LA ENERGIA</a:t>
                      </a:r>
                    </a:p>
                  </a:txBody>
                  <a:tcPr marL="9525" marR="9525" marT="9525" marB="0" anchor="ctr">
                    <a:lnB w="3175" cap="flat" cmpd="sng" algn="ctr">
                      <a:solidFill>
                        <a:srgbClr val="336699"/>
                      </a:solidFill>
                      <a:prstDash val="sysDot"/>
                      <a:round/>
                      <a:headEnd type="none" w="med" len="med"/>
                      <a:tailEnd type="none" w="med" len="med"/>
                    </a:lnB>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xmlns="" val="1293001830"/>
              </p:ext>
            </p:extLst>
          </p:nvPr>
        </p:nvGraphicFramePr>
        <p:xfrm>
          <a:off x="2592288" y="5445224"/>
          <a:ext cx="1907704" cy="1008111"/>
        </p:xfrm>
        <a:graphic>
          <a:graphicData uri="http://schemas.openxmlformats.org/drawingml/2006/table">
            <a:tbl>
              <a:tblPr>
                <a:tableStyleId>{5C22544A-7EE6-4342-B048-85BDC9FD1C3A}</a:tableStyleId>
              </a:tblPr>
              <a:tblGrid>
                <a:gridCol w="383105"/>
                <a:gridCol w="1524599"/>
              </a:tblGrid>
              <a:tr h="336037">
                <a:tc>
                  <a:txBody>
                    <a:bodyPr/>
                    <a:lstStyle/>
                    <a:p>
                      <a:pPr algn="ctr" rtl="0" fontAlgn="ctr"/>
                      <a:r>
                        <a:rPr lang="es-ES" sz="700" b="1" i="0" u="none" strike="noStrike" dirty="0">
                          <a:solidFill>
                            <a:srgbClr val="006699"/>
                          </a:solidFill>
                          <a:effectLst/>
                          <a:latin typeface="Calibri"/>
                        </a:rPr>
                        <a:t>Pto.6</a:t>
                      </a:r>
                    </a:p>
                  </a:txBody>
                  <a:tcPr marL="9525" marR="9525" marT="9525" marB="0" anchor="ctr">
                    <a:lnB w="3175" cap="flat" cmpd="sng" algn="ctr">
                      <a:solidFill>
                        <a:srgbClr val="336699"/>
                      </a:solidFill>
                      <a:prstDash val="sysDot"/>
                      <a:round/>
                      <a:headEnd type="none" w="med" len="med"/>
                      <a:tailEnd type="none" w="med" len="med"/>
                    </a:lnB>
                  </a:tcPr>
                </a:tc>
                <a:tc>
                  <a:txBody>
                    <a:bodyPr/>
                    <a:lstStyle/>
                    <a:p>
                      <a:pPr algn="just" rtl="0" fontAlgn="ctr"/>
                      <a:r>
                        <a:rPr lang="es-PY" sz="600" b="0" i="0" u="none" strike="noStrike" dirty="0">
                          <a:solidFill>
                            <a:srgbClr val="000000"/>
                          </a:solidFill>
                          <a:effectLst/>
                          <a:latin typeface="Calibri"/>
                        </a:rPr>
                        <a:t>PROGRAMA DE APOYO A LA RED DE TRANSMISIÓN Y DISTRIBUCIÓN DEL SISTEMA INTERCONECTADO NACIONAL - SIN</a:t>
                      </a:r>
                    </a:p>
                  </a:txBody>
                  <a:tcPr marL="9525" marR="9525" marT="9525" marB="0" anchor="ctr">
                    <a:lnB w="3175" cap="flat" cmpd="sng" algn="ctr">
                      <a:solidFill>
                        <a:srgbClr val="336699"/>
                      </a:solidFill>
                      <a:prstDash val="sysDot"/>
                      <a:round/>
                      <a:headEnd type="none" w="med" len="med"/>
                      <a:tailEnd type="none" w="med" len="med"/>
                    </a:lnB>
                  </a:tcPr>
                </a:tc>
              </a:tr>
              <a:tr h="336037">
                <a:tc>
                  <a:txBody>
                    <a:bodyPr/>
                    <a:lstStyle/>
                    <a:p>
                      <a:pPr algn="ctr" rtl="0" fontAlgn="ctr"/>
                      <a:r>
                        <a:rPr lang="es-ES" sz="700" b="1" i="0" u="none" strike="noStrike" dirty="0">
                          <a:solidFill>
                            <a:srgbClr val="006699"/>
                          </a:solidFill>
                          <a:effectLst/>
                          <a:latin typeface="Calibri"/>
                        </a:rPr>
                        <a:t>Pto.22</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b="0" i="0" u="none" strike="noStrike" dirty="0">
                          <a:solidFill>
                            <a:srgbClr val="000000"/>
                          </a:solidFill>
                          <a:effectLst/>
                          <a:latin typeface="Calibri"/>
                        </a:rPr>
                        <a:t>PROYECTO DE MEJORAMIENTO DEL SISTEMA DE DISTRIBUCION DE ENERGIA ELÉCTRICA EN EL AREA METROPOLOTANA</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r h="336037">
                <a:tc>
                  <a:txBody>
                    <a:bodyPr/>
                    <a:lstStyle/>
                    <a:p>
                      <a:pPr algn="ctr" rtl="0" fontAlgn="ctr"/>
                      <a:r>
                        <a:rPr lang="es-ES" sz="700" b="1" i="0" u="none" strike="noStrike" dirty="0">
                          <a:solidFill>
                            <a:srgbClr val="006699"/>
                          </a:solidFill>
                          <a:effectLst/>
                          <a:latin typeface="Calibri"/>
                        </a:rPr>
                        <a:t>Pto.23</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c>
                  <a:txBody>
                    <a:bodyPr/>
                    <a:lstStyle/>
                    <a:p>
                      <a:pPr algn="just" rtl="0" fontAlgn="ctr"/>
                      <a:r>
                        <a:rPr lang="es-PY" sz="600" b="0" i="0" u="none" strike="noStrike" dirty="0">
                          <a:solidFill>
                            <a:srgbClr val="000000"/>
                          </a:solidFill>
                          <a:effectLst/>
                          <a:latin typeface="Calibri"/>
                        </a:rPr>
                        <a:t>PROYECTO DE REFUERZO DEL SISTEMA ELÉCTRICO EN LOS DEPARTAMENTOS DE CENTRAL, PARAGUARI Y PRESIDENTE HAYES</a:t>
                      </a:r>
                    </a:p>
                  </a:txBody>
                  <a:tcPr marL="9525" marR="9525" marT="9525" marB="0" anchor="ctr">
                    <a:lnT w="3175" cap="flat" cmpd="sng" algn="ctr">
                      <a:solidFill>
                        <a:srgbClr val="336699"/>
                      </a:solidFill>
                      <a:prstDash val="sysDot"/>
                      <a:round/>
                      <a:headEnd type="none" w="med" len="med"/>
                      <a:tailEnd type="none" w="med" len="med"/>
                    </a:lnT>
                    <a:lnB w="3175" cap="flat" cmpd="sng" algn="ctr">
                      <a:solidFill>
                        <a:srgbClr val="336699"/>
                      </a:solidFill>
                      <a:prstDash val="sysDot"/>
                      <a:round/>
                      <a:headEnd type="none" w="med" len="med"/>
                      <a:tailEnd type="none" w="med" len="med"/>
                    </a:lnB>
                  </a:tcPr>
                </a:tc>
              </a:tr>
            </a:tbl>
          </a:graphicData>
        </a:graphic>
      </p:graphicFrame>
    </p:spTree>
    <p:extLst>
      <p:ext uri="{BB962C8B-B14F-4D97-AF65-F5344CB8AC3E}">
        <p14:creationId xmlns:p14="http://schemas.microsoft.com/office/powerpoint/2010/main" xmlns="" val="45542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63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8" name="1 Título"/>
          <p:cNvSpPr txBox="1">
            <a:spLocks/>
          </p:cNvSpPr>
          <p:nvPr/>
        </p:nvSpPr>
        <p:spPr>
          <a:xfrm>
            <a:off x="22740" y="464344"/>
            <a:ext cx="9121260" cy="444376"/>
          </a:xfrm>
          <a:prstGeom prst="rect">
            <a:avLst/>
          </a:prstGeom>
        </p:spPr>
        <p:txBody>
          <a:bodyPr anchor="b"/>
          <a:lstStyle>
            <a:defPPr>
              <a:defRPr lang="es-ES"/>
            </a:defPPr>
            <a:lvl1pPr>
              <a:spcBef>
                <a:spcPct val="0"/>
              </a:spcBef>
              <a:defRPr sz="2400" b="1">
                <a:ln w="635">
                  <a:noFill/>
                </a:ln>
                <a:effectLst>
                  <a:outerShdw blurRad="38100" dist="25400" dir="5400000" algn="tl" rotWithShape="0">
                    <a:srgbClr val="000000">
                      <a:alpha val="43000"/>
                    </a:srgbClr>
                  </a:outerShdw>
                </a:effectLst>
                <a:latin typeface="+mj-lt"/>
                <a:ea typeface="+mj-ea"/>
                <a:cs typeface="+mj-cs"/>
              </a:defRPr>
            </a:lvl1pPr>
          </a:lstStyle>
          <a:p>
            <a:pPr algn="ctr"/>
            <a:r>
              <a:rPr lang="es-ES" dirty="0"/>
              <a:t> </a:t>
            </a:r>
            <a:r>
              <a:rPr lang="es-ES" sz="2000" dirty="0"/>
              <a:t>PROGRAMA DE INVERSION – POR PROYECTO (FONDOS PROPIOS Y EXTERNOS) </a:t>
            </a:r>
          </a:p>
        </p:txBody>
      </p:sp>
      <p:sp>
        <p:nvSpPr>
          <p:cNvPr id="7" name="6 CuadroTexto"/>
          <p:cNvSpPr txBox="1"/>
          <p:nvPr/>
        </p:nvSpPr>
        <p:spPr>
          <a:xfrm>
            <a:off x="251520" y="6611069"/>
            <a:ext cx="2664296" cy="230832"/>
          </a:xfrm>
          <a:prstGeom prst="rect">
            <a:avLst/>
          </a:prstGeom>
          <a:noFill/>
        </p:spPr>
        <p:txBody>
          <a:bodyPr wrap="square" rtlCol="0">
            <a:spAutoFit/>
          </a:bodyPr>
          <a:lstStyle/>
          <a:p>
            <a:r>
              <a:rPr lang="es-MX" sz="900" dirty="0" smtClean="0">
                <a:latin typeface="+mj-lt"/>
              </a:rPr>
              <a:t>TIPO DE CAMBIO </a:t>
            </a:r>
            <a:r>
              <a:rPr lang="es-MX" sz="900" dirty="0" smtClean="0">
                <a:latin typeface="Calibri"/>
              </a:rPr>
              <a:t>₲/USD 5.942</a:t>
            </a:r>
            <a:endParaRPr lang="es-PY" sz="900" dirty="0">
              <a:latin typeface="+mj-lt"/>
            </a:endParaRP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90" y="908719"/>
            <a:ext cx="8802498" cy="5702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7553483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63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8" name="1 Título"/>
          <p:cNvSpPr txBox="1">
            <a:spLocks/>
          </p:cNvSpPr>
          <p:nvPr/>
        </p:nvSpPr>
        <p:spPr>
          <a:xfrm>
            <a:off x="22740" y="464344"/>
            <a:ext cx="9121260" cy="444376"/>
          </a:xfrm>
          <a:prstGeom prst="rect">
            <a:avLst/>
          </a:prstGeom>
        </p:spPr>
        <p:txBody>
          <a:bodyPr anchor="b"/>
          <a:lstStyle/>
          <a:p>
            <a:pPr>
              <a:spcBef>
                <a:spcPct val="0"/>
              </a:spcBef>
              <a:defRPr/>
            </a:pPr>
            <a:r>
              <a:rPr lang="es-ES" sz="2400" b="1" dirty="0" smtClean="0">
                <a:ln w="635">
                  <a:noFill/>
                </a:ln>
                <a:effectLst>
                  <a:outerShdw blurRad="38100" dist="25400" dir="5400000" algn="tl" rotWithShape="0">
                    <a:srgbClr val="000000">
                      <a:alpha val="43000"/>
                    </a:srgbClr>
                  </a:outerShdw>
                </a:effectLst>
                <a:latin typeface="+mj-lt"/>
                <a:ea typeface="+mj-ea"/>
                <a:cs typeface="+mj-cs"/>
              </a:rPr>
              <a:t>             </a:t>
            </a:r>
            <a:r>
              <a:rPr lang="es-ES" b="1" dirty="0" smtClean="0">
                <a:ln w="635">
                  <a:noFill/>
                </a:ln>
                <a:effectLst>
                  <a:outerShdw blurRad="38100" dist="25400" dir="5400000" algn="tl" rotWithShape="0">
                    <a:srgbClr val="000000">
                      <a:alpha val="43000"/>
                    </a:srgbClr>
                  </a:outerShdw>
                </a:effectLst>
                <a:latin typeface="+mj-lt"/>
                <a:ea typeface="+mj-ea"/>
                <a:cs typeface="+mj-cs"/>
              </a:rPr>
              <a:t>PROGRAMA DE INVERSION – </a:t>
            </a:r>
            <a:r>
              <a:rPr lang="es-ES" b="1" dirty="0">
                <a:ln w="635">
                  <a:noFill/>
                </a:ln>
                <a:effectLst>
                  <a:outerShdw blurRad="38100" dist="25400" dir="5400000" algn="tl" rotWithShape="0">
                    <a:srgbClr val="000000">
                      <a:alpha val="43000"/>
                    </a:srgbClr>
                  </a:outerShdw>
                </a:effectLst>
                <a:latin typeface="+mj-lt"/>
                <a:ea typeface="+mj-ea"/>
                <a:cs typeface="+mj-cs"/>
              </a:rPr>
              <a:t>POR </a:t>
            </a:r>
            <a:r>
              <a:rPr lang="es-ES" b="1" dirty="0" smtClean="0">
                <a:ln w="635">
                  <a:noFill/>
                </a:ln>
                <a:effectLst>
                  <a:outerShdw blurRad="38100" dist="25400" dir="5400000" algn="tl" rotWithShape="0">
                    <a:srgbClr val="000000">
                      <a:alpha val="43000"/>
                    </a:srgbClr>
                  </a:outerShdw>
                </a:effectLst>
                <a:latin typeface="+mj-lt"/>
                <a:ea typeface="+mj-ea"/>
                <a:cs typeface="+mj-cs"/>
              </a:rPr>
              <a:t>PROYECTO (FONDOS PROPIOS Y EXTERNOS)</a:t>
            </a:r>
            <a:endParaRPr lang="es-ES" b="1" dirty="0">
              <a:ln w="635">
                <a:noFill/>
              </a:ln>
              <a:effectLst>
                <a:outerShdw blurRad="38100" dist="25400" dir="5400000" algn="tl" rotWithShape="0">
                  <a:srgbClr val="000000">
                    <a:alpha val="43000"/>
                  </a:srgbClr>
                </a:outerShdw>
              </a:effectLst>
              <a:latin typeface="+mj-lt"/>
              <a:ea typeface="+mj-ea"/>
              <a:cs typeface="+mj-cs"/>
            </a:endParaRPr>
          </a:p>
        </p:txBody>
      </p:sp>
      <p:sp>
        <p:nvSpPr>
          <p:cNvPr id="6" name="5 CuadroTexto"/>
          <p:cNvSpPr txBox="1"/>
          <p:nvPr/>
        </p:nvSpPr>
        <p:spPr>
          <a:xfrm>
            <a:off x="179512" y="6654552"/>
            <a:ext cx="2664296" cy="230832"/>
          </a:xfrm>
          <a:prstGeom prst="rect">
            <a:avLst/>
          </a:prstGeom>
          <a:noFill/>
        </p:spPr>
        <p:txBody>
          <a:bodyPr wrap="square" rtlCol="0">
            <a:spAutoFit/>
          </a:bodyPr>
          <a:lstStyle/>
          <a:p>
            <a:r>
              <a:rPr lang="es-MX" sz="900" dirty="0" smtClean="0">
                <a:latin typeface="+mj-lt"/>
              </a:rPr>
              <a:t>TIPO DE CAMBIO </a:t>
            </a:r>
            <a:r>
              <a:rPr lang="es-MX" sz="900" dirty="0" smtClean="0">
                <a:latin typeface="Calibri"/>
              </a:rPr>
              <a:t>₲/USD 5.942</a:t>
            </a:r>
            <a:endParaRPr lang="es-PY" sz="900" dirty="0">
              <a:latin typeface="+mj-lt"/>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919490"/>
            <a:ext cx="8856984" cy="5735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7691230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63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10" name="9 CuadroTexto"/>
          <p:cNvSpPr txBox="1"/>
          <p:nvPr/>
        </p:nvSpPr>
        <p:spPr>
          <a:xfrm>
            <a:off x="467544" y="764704"/>
            <a:ext cx="2404352" cy="261610"/>
          </a:xfrm>
          <a:prstGeom prst="rect">
            <a:avLst/>
          </a:prstGeom>
          <a:noFill/>
        </p:spPr>
        <p:txBody>
          <a:bodyPr wrap="square" rtlCol="0">
            <a:spAutoFit/>
          </a:bodyPr>
          <a:lstStyle/>
          <a:p>
            <a:r>
              <a:rPr lang="es-MX" sz="1100" b="1" dirty="0" smtClean="0">
                <a:latin typeface="+mj-lt"/>
              </a:rPr>
              <a:t>EN MILLONES DE GUARANIES</a:t>
            </a:r>
            <a:endParaRPr lang="es-PY" sz="1100" b="1" dirty="0">
              <a:latin typeface="+mj-lt"/>
            </a:endParaRPr>
          </a:p>
        </p:txBody>
      </p:sp>
      <p:sp>
        <p:nvSpPr>
          <p:cNvPr id="7" name="1 Título"/>
          <p:cNvSpPr txBox="1">
            <a:spLocks/>
          </p:cNvSpPr>
          <p:nvPr/>
        </p:nvSpPr>
        <p:spPr>
          <a:xfrm>
            <a:off x="22740" y="392336"/>
            <a:ext cx="9121260" cy="444376"/>
          </a:xfrm>
          <a:prstGeom prst="rect">
            <a:avLst/>
          </a:prstGeom>
        </p:spPr>
        <p:txBody>
          <a:bodyPr anchor="b"/>
          <a:lstStyle/>
          <a:p>
            <a:pPr>
              <a:spcBef>
                <a:spcPct val="0"/>
              </a:spcBef>
              <a:defRPr/>
            </a:pPr>
            <a:r>
              <a:rPr lang="es-ES" sz="2400" b="1" dirty="0" smtClean="0">
                <a:ln w="635">
                  <a:noFill/>
                </a:ln>
                <a:effectLst>
                  <a:outerShdw blurRad="38100" dist="25400" dir="5400000" algn="tl" rotWithShape="0">
                    <a:srgbClr val="000000">
                      <a:alpha val="43000"/>
                    </a:srgbClr>
                  </a:outerShdw>
                </a:effectLst>
                <a:latin typeface="+mj-lt"/>
                <a:ea typeface="+mj-ea"/>
                <a:cs typeface="+mj-cs"/>
              </a:rPr>
              <a:t>             </a:t>
            </a:r>
            <a:r>
              <a:rPr lang="es-ES" b="1" dirty="0" smtClean="0">
                <a:ln w="635">
                  <a:noFill/>
                </a:ln>
                <a:effectLst>
                  <a:outerShdw blurRad="38100" dist="25400" dir="5400000" algn="tl" rotWithShape="0">
                    <a:srgbClr val="000000">
                      <a:alpha val="43000"/>
                    </a:srgbClr>
                  </a:outerShdw>
                </a:effectLst>
                <a:latin typeface="+mj-lt"/>
                <a:ea typeface="+mj-ea"/>
                <a:cs typeface="+mj-cs"/>
              </a:rPr>
              <a:t>PROGRAMA DE INVERSION – </a:t>
            </a:r>
            <a:r>
              <a:rPr lang="es-ES" b="1" dirty="0">
                <a:ln w="635">
                  <a:noFill/>
                </a:ln>
                <a:effectLst>
                  <a:outerShdw blurRad="38100" dist="25400" dir="5400000" algn="tl" rotWithShape="0">
                    <a:srgbClr val="000000">
                      <a:alpha val="43000"/>
                    </a:srgbClr>
                  </a:outerShdw>
                </a:effectLst>
                <a:latin typeface="+mj-lt"/>
                <a:ea typeface="+mj-ea"/>
                <a:cs typeface="+mj-cs"/>
              </a:rPr>
              <a:t>POR </a:t>
            </a:r>
            <a:r>
              <a:rPr lang="es-ES" b="1" dirty="0" smtClean="0">
                <a:ln w="635">
                  <a:noFill/>
                </a:ln>
                <a:effectLst>
                  <a:outerShdw blurRad="38100" dist="25400" dir="5400000" algn="tl" rotWithShape="0">
                    <a:srgbClr val="000000">
                      <a:alpha val="43000"/>
                    </a:srgbClr>
                  </a:outerShdw>
                </a:effectLst>
                <a:latin typeface="+mj-lt"/>
                <a:ea typeface="+mj-ea"/>
                <a:cs typeface="+mj-cs"/>
              </a:rPr>
              <a:t>PROYECTO Y ORGANISMO FINANCIADOR</a:t>
            </a:r>
            <a:endParaRPr lang="es-ES" b="1" dirty="0">
              <a:ln w="635">
                <a:noFill/>
              </a:ln>
              <a:effectLst>
                <a:outerShdw blurRad="38100" dist="25400" dir="5400000" algn="tl" rotWithShape="0">
                  <a:srgbClr val="000000">
                    <a:alpha val="43000"/>
                  </a:srgbClr>
                </a:outerShdw>
              </a:effectLst>
              <a:latin typeface="+mj-lt"/>
              <a:ea typeface="+mj-ea"/>
              <a:cs typeface="+mj-cs"/>
            </a:endParaRPr>
          </a:p>
        </p:txBody>
      </p:sp>
      <p:sp>
        <p:nvSpPr>
          <p:cNvPr id="8" name="7 CuadroTexto"/>
          <p:cNvSpPr txBox="1"/>
          <p:nvPr/>
        </p:nvSpPr>
        <p:spPr>
          <a:xfrm>
            <a:off x="179512" y="6654552"/>
            <a:ext cx="2664296" cy="230832"/>
          </a:xfrm>
          <a:prstGeom prst="rect">
            <a:avLst/>
          </a:prstGeom>
          <a:noFill/>
        </p:spPr>
        <p:txBody>
          <a:bodyPr wrap="square" rtlCol="0">
            <a:spAutoFit/>
          </a:bodyPr>
          <a:lstStyle/>
          <a:p>
            <a:r>
              <a:rPr lang="es-MX" sz="900" dirty="0" smtClean="0">
                <a:latin typeface="+mj-lt"/>
              </a:rPr>
              <a:t>TIPO DE CAMBIO </a:t>
            </a:r>
            <a:r>
              <a:rPr lang="es-MX" sz="900" dirty="0" smtClean="0">
                <a:latin typeface="Calibri"/>
              </a:rPr>
              <a:t>₲/USD 5.942</a:t>
            </a:r>
            <a:endParaRPr lang="es-PY" sz="9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980728"/>
            <a:ext cx="8712968" cy="559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974521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1366156880"/>
              </p:ext>
            </p:extLst>
          </p:nvPr>
        </p:nvGraphicFramePr>
        <p:xfrm>
          <a:off x="179512" y="1152550"/>
          <a:ext cx="8640960" cy="476250"/>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just" rtl="0" eaLnBrk="1" fontAlgn="ctr" latinLnBrk="0" hangingPunct="1"/>
                      <a:r>
                        <a:rPr kumimoji="0" lang="es-PY" sz="1400" b="0" kern="1200" dirty="0">
                          <a:solidFill>
                            <a:schemeClr val="dk1"/>
                          </a:solidFill>
                          <a:effectLst/>
                          <a:latin typeface="Arial Black" panose="020B0A04020102020204" pitchFamily="34" charset="0"/>
                          <a:ea typeface="+mn-ea"/>
                          <a:cs typeface="+mn-cs"/>
                        </a:rPr>
                        <a:t>PROYECTO DE FORTALECIMIENTO DEL SECTOR DE LA ENERGIA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2" name="1 Rectángulo"/>
          <p:cNvSpPr/>
          <p:nvPr/>
        </p:nvSpPr>
        <p:spPr>
          <a:xfrm>
            <a:off x="0" y="611396"/>
            <a:ext cx="9144000" cy="523220"/>
          </a:xfrm>
          <a:prstGeom prst="rect">
            <a:avLst/>
          </a:prstGeom>
        </p:spPr>
        <p:txBody>
          <a:bodyPr wrap="square">
            <a:spAutoFit/>
          </a:bodyPr>
          <a:lstStyle/>
          <a:p>
            <a:pPr algn="ctr"/>
            <a:r>
              <a:rPr lang="es-PY" sz="2800" b="1" dirty="0">
                <a:ln w="635">
                  <a:noFill/>
                </a:ln>
                <a:solidFill>
                  <a:srgbClr val="336699"/>
                </a:solidFill>
                <a:effectLst>
                  <a:outerShdw blurRad="38100" dist="38100" dir="2700000" algn="tl">
                    <a:srgbClr val="000000">
                      <a:alpha val="43137"/>
                    </a:srgbClr>
                  </a:outerShdw>
                </a:effectLst>
                <a:latin typeface="Arial Black" pitchFamily="34" charset="0"/>
                <a:ea typeface="+mj-ea"/>
                <a:cs typeface="+mj-cs"/>
              </a:rPr>
              <a:t>FINANCIAMIENTO BIRF</a:t>
            </a:r>
          </a:p>
        </p:txBody>
      </p:sp>
      <p:sp>
        <p:nvSpPr>
          <p:cNvPr id="5" name="6 Marcador de contenido"/>
          <p:cNvSpPr txBox="1">
            <a:spLocks/>
          </p:cNvSpPr>
          <p:nvPr/>
        </p:nvSpPr>
        <p:spPr>
          <a:xfrm>
            <a:off x="285720" y="3897052"/>
            <a:ext cx="8501122" cy="2484276"/>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85725" lvl="1" indent="-20638" algn="just">
              <a:buClr>
                <a:schemeClr val="folHlink"/>
              </a:buClr>
              <a:buSzPct val="75000"/>
              <a:buFont typeface="Wingdings 2"/>
              <a:buNone/>
            </a:pPr>
            <a:r>
              <a:rPr lang="es-PY" sz="1500" dirty="0" smtClean="0">
                <a:solidFill>
                  <a:srgbClr val="000000"/>
                </a:solidFill>
                <a:latin typeface="Verdana" pitchFamily="34" charset="0"/>
                <a:cs typeface="Times New Roman" pitchFamily="18" charset="0"/>
              </a:rPr>
              <a:t>Al 31.08.2017 se tiene una ejecución acumulada de ₲ 430.718 millones, equivalentes a </a:t>
            </a:r>
            <a:r>
              <a:rPr lang="es-PY" sz="1500" b="1" dirty="0" smtClean="0">
                <a:solidFill>
                  <a:srgbClr val="000000"/>
                </a:solidFill>
                <a:latin typeface="Verdana" pitchFamily="34" charset="0"/>
                <a:cs typeface="Times New Roman" pitchFamily="18" charset="0"/>
              </a:rPr>
              <a:t>USD 76,2 </a:t>
            </a:r>
            <a:r>
              <a:rPr lang="es-PY" sz="1500" dirty="0" smtClean="0">
                <a:solidFill>
                  <a:srgbClr val="000000"/>
                </a:solidFill>
                <a:latin typeface="Verdana" pitchFamily="34" charset="0"/>
                <a:cs typeface="Times New Roman" pitchFamily="18" charset="0"/>
              </a:rPr>
              <a:t>millones. </a:t>
            </a:r>
          </a:p>
          <a:p>
            <a:pPr marL="85725" lvl="1" indent="-20638" algn="just">
              <a:buClr>
                <a:schemeClr val="folHlink"/>
              </a:buClr>
              <a:buSzPct val="75000"/>
              <a:buFont typeface="Wingdings 2"/>
              <a:buNone/>
            </a:pPr>
            <a:endParaRPr lang="es-PY" sz="500" dirty="0" smtClean="0">
              <a:solidFill>
                <a:srgbClr val="000000"/>
              </a:solidFill>
              <a:latin typeface="Verdana" pitchFamily="34" charset="0"/>
              <a:cs typeface="Times New Roman" pitchFamily="18" charset="0"/>
            </a:endParaRPr>
          </a:p>
          <a:p>
            <a:pPr marL="85725" lvl="1" indent="-20638" algn="just">
              <a:buClr>
                <a:schemeClr val="folHlink"/>
              </a:buClr>
              <a:buSzPct val="75000"/>
              <a:buFont typeface="Wingdings 2"/>
              <a:buNone/>
            </a:pPr>
            <a:r>
              <a:rPr lang="es-PY" sz="1500" dirty="0" smtClean="0">
                <a:solidFill>
                  <a:srgbClr val="000000"/>
                </a:solidFill>
                <a:latin typeface="Verdana" pitchFamily="34" charset="0"/>
                <a:cs typeface="Times New Roman" pitchFamily="18" charset="0"/>
              </a:rPr>
              <a:t>Cabe mencionar que los llamados realizados en el marco del presente Proyecto requieren la obtención de la No Objeción del Organismo Financiador tanto de los Pliegos de Bases y Condiciones, Especificaciones Técnicas y diseño del llamado, así como del informe de evaluación de ofertas para su posterior adjudicación, lo cual ha conllevado mayores tiempos para su ejecución.</a:t>
            </a:r>
          </a:p>
          <a:p>
            <a:pPr marL="85725" lvl="1" indent="-20638" algn="just">
              <a:buClr>
                <a:schemeClr val="folHlink"/>
              </a:buClr>
              <a:buSzPct val="75000"/>
              <a:buFont typeface="Wingdings 2"/>
              <a:buNone/>
            </a:pPr>
            <a:endParaRPr lang="es-PY" sz="500" dirty="0" smtClean="0">
              <a:solidFill>
                <a:srgbClr val="000000"/>
              </a:solidFill>
              <a:latin typeface="Verdana" pitchFamily="34" charset="0"/>
              <a:cs typeface="Times New Roman" pitchFamily="18" charset="0"/>
            </a:endParaRPr>
          </a:p>
          <a:p>
            <a:pPr marL="85725" lvl="1" indent="-20638" algn="just">
              <a:buClr>
                <a:schemeClr val="folHlink"/>
              </a:buClr>
              <a:buSzPct val="75000"/>
              <a:buFont typeface="Wingdings 2"/>
              <a:buNone/>
            </a:pPr>
            <a:endParaRPr lang="es-PY" sz="700" dirty="0" smtClean="0">
              <a:solidFill>
                <a:srgbClr val="000000"/>
              </a:solidFill>
              <a:latin typeface="Verdana" pitchFamily="34" charset="0"/>
              <a:cs typeface="Times New Roman" pitchFamily="18" charset="0"/>
            </a:endParaRPr>
          </a:p>
        </p:txBody>
      </p:sp>
      <p:graphicFrame>
        <p:nvGraphicFramePr>
          <p:cNvPr id="6" name="5 Diagrama"/>
          <p:cNvGraphicFramePr/>
          <p:nvPr>
            <p:extLst>
              <p:ext uri="{D42A27DB-BD31-4B8C-83A1-F6EECF244321}">
                <p14:modId xmlns:p14="http://schemas.microsoft.com/office/powerpoint/2010/main" xmlns="" val="3360265119"/>
              </p:ext>
            </p:extLst>
          </p:nvPr>
        </p:nvGraphicFramePr>
        <p:xfrm>
          <a:off x="539552" y="1916832"/>
          <a:ext cx="4752528"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Flecha derecha"/>
          <p:cNvSpPr/>
          <p:nvPr/>
        </p:nvSpPr>
        <p:spPr>
          <a:xfrm>
            <a:off x="5381600" y="2471244"/>
            <a:ext cx="576064" cy="301239"/>
          </a:xfrm>
          <a:prstGeom prst="rightArrow">
            <a:avLst/>
          </a:prstGeom>
          <a:scene3d>
            <a:camera prst="orthographicFront"/>
            <a:lightRig rig="threePt" dir="t">
              <a:rot lat="0" lon="0" rev="7500000"/>
            </a:lightRig>
          </a:scene3d>
          <a:sp3d prstMaterial="plastic">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Y" dirty="0"/>
          </a:p>
        </p:txBody>
      </p:sp>
      <p:graphicFrame>
        <p:nvGraphicFramePr>
          <p:cNvPr id="8" name="7 Diagrama"/>
          <p:cNvGraphicFramePr/>
          <p:nvPr>
            <p:extLst>
              <p:ext uri="{D42A27DB-BD31-4B8C-83A1-F6EECF244321}">
                <p14:modId xmlns:p14="http://schemas.microsoft.com/office/powerpoint/2010/main" xmlns="" val="1380150033"/>
              </p:ext>
            </p:extLst>
          </p:nvPr>
        </p:nvGraphicFramePr>
        <p:xfrm>
          <a:off x="6084168" y="2117806"/>
          <a:ext cx="2808312" cy="10081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5867382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1586"/>
          <a:stretch/>
        </p:blipFill>
        <p:spPr bwMode="auto">
          <a:xfrm>
            <a:off x="395536" y="908721"/>
            <a:ext cx="8424936" cy="5741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Rectángulo"/>
          <p:cNvSpPr/>
          <p:nvPr/>
        </p:nvSpPr>
        <p:spPr>
          <a:xfrm>
            <a:off x="683568" y="585555"/>
            <a:ext cx="8352928" cy="323165"/>
          </a:xfrm>
          <a:prstGeom prst="rect">
            <a:avLst/>
          </a:prstGeom>
        </p:spPr>
        <p:txBody>
          <a:bodyPr wrap="square">
            <a:spAutoFit/>
          </a:bodyPr>
          <a:lstStyle/>
          <a:p>
            <a:pPr marL="85725" lvl="1" indent="-20638" algn="just">
              <a:buClr>
                <a:schemeClr val="folHlink"/>
              </a:buClr>
              <a:buSzPct val="75000"/>
              <a:buFont typeface="Wingdings 2"/>
              <a:buNone/>
            </a:pPr>
            <a:r>
              <a:rPr lang="es-PY" sz="1500" b="1" dirty="0">
                <a:solidFill>
                  <a:srgbClr val="336699"/>
                </a:solidFill>
                <a:latin typeface="Verdana" pitchFamily="34" charset="0"/>
                <a:cs typeface="Times New Roman" pitchFamily="18" charset="0"/>
              </a:rPr>
              <a:t>Principales llamados en ejecución en el marco del </a:t>
            </a:r>
            <a:r>
              <a:rPr lang="es-PY" sz="1500" b="1" dirty="0" smtClean="0">
                <a:solidFill>
                  <a:srgbClr val="336699"/>
                </a:solidFill>
                <a:latin typeface="Verdana" pitchFamily="34" charset="0"/>
                <a:cs typeface="Times New Roman" pitchFamily="18" charset="0"/>
              </a:rPr>
              <a:t>Proyecto</a:t>
            </a:r>
            <a:endParaRPr lang="es-PY" sz="1500" b="1" dirty="0">
              <a:solidFill>
                <a:srgbClr val="336699"/>
              </a:solidFill>
              <a:latin typeface="Verdana" pitchFamily="34" charset="0"/>
              <a:cs typeface="Times New Roman" pitchFamily="18" charset="0"/>
            </a:endParaRPr>
          </a:p>
        </p:txBody>
      </p:sp>
    </p:spTree>
    <p:extLst>
      <p:ext uri="{BB962C8B-B14F-4D97-AF65-F5344CB8AC3E}">
        <p14:creationId xmlns:p14="http://schemas.microsoft.com/office/powerpoint/2010/main" xmlns="" val="2438379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5358901"/>
            <a:ext cx="3461653" cy="369332"/>
          </a:xfrm>
          <a:prstGeom prst="rect">
            <a:avLst/>
          </a:prstGeom>
        </p:spPr>
        <p:txBody>
          <a:bodyPr wrap="none">
            <a:spAutoFit/>
          </a:bodyPr>
          <a:lstStyle/>
          <a:p>
            <a:pPr fontAlgn="ctr">
              <a:spcBef>
                <a:spcPct val="0"/>
              </a:spcBef>
              <a:buFontTx/>
              <a:buNone/>
            </a:pPr>
            <a:r>
              <a:rPr lang="es-ES_tradnl" sz="1400" b="1" dirty="0">
                <a:solidFill>
                  <a:srgbClr val="000000"/>
                </a:solidFill>
              </a:rPr>
              <a:t>Ampliación de la SE – </a:t>
            </a:r>
            <a:r>
              <a:rPr lang="es-ES_tradnl" b="1" dirty="0">
                <a:solidFill>
                  <a:srgbClr val="C00000"/>
                </a:solidFill>
              </a:rPr>
              <a:t>Cnel</a:t>
            </a:r>
            <a:r>
              <a:rPr lang="es-ES_tradnl" sz="1600" b="1" dirty="0">
                <a:solidFill>
                  <a:srgbClr val="C00000"/>
                </a:solidFill>
              </a:rPr>
              <a:t>. OVIEDO</a:t>
            </a:r>
            <a:endParaRPr lang="es-ES_tradnl" sz="1400" b="1" dirty="0">
              <a:solidFill>
                <a:srgbClr val="C00000"/>
              </a:solidFill>
            </a:endParaRPr>
          </a:p>
        </p:txBody>
      </p:sp>
      <p:sp>
        <p:nvSpPr>
          <p:cNvPr id="5" name="4 Rectángulo"/>
          <p:cNvSpPr/>
          <p:nvPr/>
        </p:nvSpPr>
        <p:spPr>
          <a:xfrm>
            <a:off x="5004048" y="5309189"/>
            <a:ext cx="3299301" cy="338554"/>
          </a:xfrm>
          <a:prstGeom prst="rect">
            <a:avLst/>
          </a:prstGeom>
        </p:spPr>
        <p:txBody>
          <a:bodyPr wrap="none">
            <a:spAutoFit/>
          </a:bodyPr>
          <a:lstStyle/>
          <a:p>
            <a:pPr fontAlgn="ctr">
              <a:spcBef>
                <a:spcPct val="0"/>
              </a:spcBef>
            </a:pPr>
            <a:r>
              <a:rPr lang="es-ES_tradnl" sz="1400" b="1" dirty="0">
                <a:solidFill>
                  <a:srgbClr val="000000"/>
                </a:solidFill>
              </a:rPr>
              <a:t>Ampliación de la SE – </a:t>
            </a:r>
            <a:r>
              <a:rPr lang="es-ES_tradnl" sz="1600" b="1" dirty="0">
                <a:solidFill>
                  <a:srgbClr val="C00000"/>
                </a:solidFill>
              </a:rPr>
              <a:t>Pte. FRANCO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2518" y="996355"/>
            <a:ext cx="8428037" cy="4160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719445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50190"/>
            <a:ext cx="4572000" cy="338554"/>
          </a:xfrm>
          <a:prstGeom prst="rect">
            <a:avLst/>
          </a:prstGeom>
        </p:spPr>
        <p:txBody>
          <a:bodyPr>
            <a:spAutoFit/>
          </a:bodyPr>
          <a:lstStyle/>
          <a:p>
            <a:pPr lvl="0" algn="ctr" fontAlgn="ctr">
              <a:spcBef>
                <a:spcPct val="0"/>
              </a:spcBef>
              <a:buNone/>
            </a:pPr>
            <a:r>
              <a:rPr lang="es-ES_tradnl" sz="1400" dirty="0"/>
              <a:t>Construcción de la </a:t>
            </a:r>
            <a:r>
              <a:rPr lang="es-ES_tradnl" sz="1600" b="1" dirty="0">
                <a:solidFill>
                  <a:srgbClr val="C00000"/>
                </a:solidFill>
              </a:rPr>
              <a:t>SE – BARRIO SAN PEDRO</a:t>
            </a:r>
          </a:p>
        </p:txBody>
      </p:sp>
      <p:sp>
        <p:nvSpPr>
          <p:cNvPr id="3" name="2 Rectángulo"/>
          <p:cNvSpPr/>
          <p:nvPr/>
        </p:nvSpPr>
        <p:spPr>
          <a:xfrm>
            <a:off x="4985021" y="637740"/>
            <a:ext cx="3452740" cy="338554"/>
          </a:xfrm>
          <a:prstGeom prst="rect">
            <a:avLst/>
          </a:prstGeom>
        </p:spPr>
        <p:txBody>
          <a:bodyPr wrap="none">
            <a:spAutoFit/>
          </a:bodyPr>
          <a:lstStyle/>
          <a:p>
            <a:pPr lvl="0" fontAlgn="ctr">
              <a:spcBef>
                <a:spcPct val="0"/>
              </a:spcBef>
              <a:buNone/>
            </a:pPr>
            <a:r>
              <a:rPr lang="es-ES_tradnl" sz="1400" dirty="0"/>
              <a:t>Construcción de la </a:t>
            </a:r>
            <a:r>
              <a:rPr lang="es-ES_tradnl" sz="1600" b="1" dirty="0">
                <a:solidFill>
                  <a:srgbClr val="C00000"/>
                </a:solidFill>
              </a:rPr>
              <a:t>SE – MINGA PORÁ</a:t>
            </a:r>
          </a:p>
        </p:txBody>
      </p:sp>
      <p:sp>
        <p:nvSpPr>
          <p:cNvPr id="12" name="11 Rectángulo"/>
          <p:cNvSpPr/>
          <p:nvPr/>
        </p:nvSpPr>
        <p:spPr>
          <a:xfrm>
            <a:off x="3491880" y="6423839"/>
            <a:ext cx="3204147" cy="338554"/>
          </a:xfrm>
          <a:prstGeom prst="rect">
            <a:avLst/>
          </a:prstGeom>
        </p:spPr>
        <p:txBody>
          <a:bodyPr wrap="none">
            <a:spAutoFit/>
          </a:bodyPr>
          <a:lstStyle/>
          <a:p>
            <a:pPr fontAlgn="ctr">
              <a:spcBef>
                <a:spcPct val="0"/>
              </a:spcBef>
              <a:buFontTx/>
              <a:buNone/>
            </a:pPr>
            <a:r>
              <a:rPr lang="es-ES_tradnl" sz="1400" dirty="0">
                <a:solidFill>
                  <a:srgbClr val="000000"/>
                </a:solidFill>
              </a:rPr>
              <a:t>Ampliación de la </a:t>
            </a:r>
            <a:r>
              <a:rPr lang="es-ES_tradnl" sz="1600" b="1" dirty="0">
                <a:solidFill>
                  <a:srgbClr val="C00000"/>
                </a:solidFill>
              </a:rPr>
              <a:t>SE – TRES BOCAS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9588" y="1021357"/>
            <a:ext cx="7704137" cy="528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470764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637740"/>
            <a:ext cx="8034213" cy="338554"/>
          </a:xfrm>
          <a:prstGeom prst="rect">
            <a:avLst/>
          </a:prstGeom>
        </p:spPr>
        <p:txBody>
          <a:bodyPr wrap="square">
            <a:spAutoFit/>
          </a:bodyPr>
          <a:lstStyle/>
          <a:p>
            <a:pPr lvl="0" algn="ctr" fontAlgn="ctr">
              <a:spcBef>
                <a:spcPct val="0"/>
              </a:spcBef>
              <a:buNone/>
            </a:pPr>
            <a:r>
              <a:rPr lang="es-ES_tradnl" sz="1400" dirty="0"/>
              <a:t>Construcción de la </a:t>
            </a:r>
            <a:r>
              <a:rPr lang="es-ES_tradnl" sz="1600" b="1" dirty="0">
                <a:solidFill>
                  <a:srgbClr val="C00000"/>
                </a:solidFill>
              </a:rPr>
              <a:t>SE – MINGA PORÁ</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196752"/>
            <a:ext cx="8328025" cy="5021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9226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3228006030"/>
              </p:ext>
            </p:extLst>
          </p:nvPr>
        </p:nvGraphicFramePr>
        <p:xfrm>
          <a:off x="468472" y="476672"/>
          <a:ext cx="8352000"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Tabla"/>
          <p:cNvGraphicFramePr>
            <a:graphicFrameLocks noGrp="1"/>
          </p:cNvGraphicFramePr>
          <p:nvPr>
            <p:extLst>
              <p:ext uri="{D42A27DB-BD31-4B8C-83A1-F6EECF244321}">
                <p14:modId xmlns:p14="http://schemas.microsoft.com/office/powerpoint/2010/main" xmlns="" val="439751306"/>
              </p:ext>
            </p:extLst>
          </p:nvPr>
        </p:nvGraphicFramePr>
        <p:xfrm>
          <a:off x="467544" y="1628800"/>
          <a:ext cx="8208912" cy="1355568"/>
        </p:xfrm>
        <a:graphic>
          <a:graphicData uri="http://schemas.openxmlformats.org/drawingml/2006/table">
            <a:tbl>
              <a:tblPr firstRow="1" bandRow="1">
                <a:tableStyleId>{5C22544A-7EE6-4342-B048-85BDC9FD1C3A}</a:tableStyleId>
              </a:tblPr>
              <a:tblGrid>
                <a:gridCol w="8208912"/>
              </a:tblGrid>
              <a:tr h="441168">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0" kern="1200" dirty="0" smtClean="0">
                          <a:solidFill>
                            <a:schemeClr val="dk1"/>
                          </a:solidFill>
                          <a:effectLst/>
                          <a:latin typeface="+mj-lt"/>
                          <a:ea typeface="+mn-ea"/>
                          <a:cs typeface="+mn-cs"/>
                        </a:rPr>
                        <a:t>Se solicita el ajuste en los salarios del personal permanente en el orden de 15 %</a:t>
                      </a: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r h="441168">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0" kern="1200" dirty="0" smtClean="0">
                          <a:solidFill>
                            <a:schemeClr val="dk1"/>
                          </a:solidFill>
                          <a:effectLst/>
                          <a:latin typeface="+mj-lt"/>
                          <a:ea typeface="+mn-ea"/>
                          <a:cs typeface="+mn-cs"/>
                        </a:rPr>
                        <a:t>El último aumento salarial otorgado al personal de ANDE fue a comienzos del año 2013. En los Ejercicios Fiscales 2014, 2015, 2016 y 2017 no se otorgaron aumentos salariales.</a:t>
                      </a:r>
                    </a:p>
                  </a:txBody>
                  <a:tcPr>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1 Título"/>
          <p:cNvSpPr txBox="1">
            <a:spLocks/>
          </p:cNvSpPr>
          <p:nvPr/>
        </p:nvSpPr>
        <p:spPr>
          <a:xfrm>
            <a:off x="467544" y="3284984"/>
            <a:ext cx="2571768" cy="360040"/>
          </a:xfrm>
          <a:prstGeom prst="rect">
            <a:avLst/>
          </a:prstGeom>
        </p:spPr>
        <p:txBody>
          <a:bodyPr vert="horz" lIns="45720" rIns="45720" bIns="45720" anchor="b">
            <a:noAutofit/>
          </a:bodyPr>
          <a:lstStyle/>
          <a:p>
            <a:pPr lvl="0" algn="ctr">
              <a:spcBef>
                <a:spcPct val="0"/>
              </a:spcBef>
              <a:defRPr/>
            </a:pPr>
            <a:r>
              <a:rPr lang="es-ES" sz="2000" b="1" dirty="0">
                <a:solidFill>
                  <a:srgbClr val="006699"/>
                </a:solidFill>
                <a:latin typeface="+mj-lt"/>
              </a:rPr>
              <a:t>VARIACION DEL IPC</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843808" y="2996952"/>
            <a:ext cx="5688632" cy="347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64084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637740"/>
            <a:ext cx="8034213" cy="338554"/>
          </a:xfrm>
          <a:prstGeom prst="rect">
            <a:avLst/>
          </a:prstGeom>
        </p:spPr>
        <p:txBody>
          <a:bodyPr wrap="square">
            <a:spAutoFit/>
          </a:bodyPr>
          <a:lstStyle/>
          <a:p>
            <a:pPr lvl="0" algn="ctr" fontAlgn="ctr">
              <a:spcBef>
                <a:spcPct val="0"/>
              </a:spcBef>
              <a:buNone/>
            </a:pPr>
            <a:r>
              <a:rPr lang="es-ES_tradnl" sz="1400" dirty="0"/>
              <a:t>Construcción de la </a:t>
            </a:r>
            <a:r>
              <a:rPr lang="es-ES_tradnl" sz="1600" b="1" dirty="0">
                <a:solidFill>
                  <a:srgbClr val="C00000"/>
                </a:solidFill>
              </a:rPr>
              <a:t>SE – </a:t>
            </a:r>
            <a:r>
              <a:rPr lang="es-ES_tradnl" sz="1600" b="1" dirty="0" smtClean="0">
                <a:solidFill>
                  <a:srgbClr val="C00000"/>
                </a:solidFill>
              </a:rPr>
              <a:t>GUARAMBARÉ</a:t>
            </a:r>
            <a:endParaRPr lang="es-ES_tradnl" sz="1600" b="1" dirty="0">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9524" y="1124744"/>
            <a:ext cx="8466137" cy="4906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896575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960479850"/>
              </p:ext>
            </p:extLst>
          </p:nvPr>
        </p:nvGraphicFramePr>
        <p:xfrm>
          <a:off x="32380" y="1196752"/>
          <a:ext cx="8640960" cy="649605"/>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rtl="0" fontAlgn="ctr"/>
                      <a:r>
                        <a:rPr kumimoji="0" lang="es-PY" sz="1400" b="0" kern="1200" dirty="0">
                          <a:solidFill>
                            <a:schemeClr val="dk1"/>
                          </a:solidFill>
                          <a:effectLst/>
                          <a:latin typeface="Arial Black" panose="020B0A04020102020204" pitchFamily="34" charset="0"/>
                          <a:ea typeface="+mn-ea"/>
                          <a:cs typeface="+mn-cs"/>
                        </a:rPr>
                        <a:t>PROGRAMA DE APOYO A LA RED DE TRANSMISIÓN Y DISTRIBUCIÓN DEL SISTEMA INTERCONECTADO NACIONAL </a:t>
                      </a:r>
                      <a:r>
                        <a:rPr kumimoji="0" lang="es-PY" sz="1400" b="0" kern="1200" dirty="0" smtClean="0">
                          <a:solidFill>
                            <a:schemeClr val="dk1"/>
                          </a:solidFill>
                          <a:effectLst/>
                          <a:latin typeface="Arial Black" panose="020B0A04020102020204" pitchFamily="34" charset="0"/>
                          <a:ea typeface="+mn-ea"/>
                          <a:cs typeface="+mn-cs"/>
                        </a:rPr>
                        <a:t>(SIN)</a:t>
                      </a:r>
                      <a:endParaRPr kumimoji="0" lang="es-PY" sz="1400" b="0" kern="1200" dirty="0">
                        <a:solidFill>
                          <a:schemeClr val="dk1"/>
                        </a:solidFill>
                        <a:effectLst/>
                        <a:latin typeface="Arial Black" panose="020B0A04020102020204" pitchFamily="34" charset="0"/>
                        <a:ea typeface="+mn-ea"/>
                        <a:cs typeface="+mn-cs"/>
                      </a:endParaRPr>
                    </a:p>
                  </a:txBody>
                  <a:tcPr marL="9525" marR="9525" marT="9525" marB="0" anchor="ctr">
                    <a:lnL w="12700" cmpd="sng">
                      <a:noFill/>
                    </a:lnL>
                    <a:noFill/>
                  </a:tcPr>
                </a:tc>
                <a:extLst>
                  <a:ext uri="{0D108BD9-81ED-4DB2-BD59-A6C34878D82A}">
                    <a16:rowId xmlns:a16="http://schemas.microsoft.com/office/drawing/2014/main" xmlns="" val="10000"/>
                  </a:ext>
                </a:extLst>
              </a:tr>
            </a:tbl>
          </a:graphicData>
        </a:graphic>
      </p:graphicFrame>
      <p:sp>
        <p:nvSpPr>
          <p:cNvPr id="2" name="1 Rectángulo"/>
          <p:cNvSpPr/>
          <p:nvPr/>
        </p:nvSpPr>
        <p:spPr>
          <a:xfrm>
            <a:off x="0" y="620688"/>
            <a:ext cx="9144000" cy="523220"/>
          </a:xfrm>
          <a:prstGeom prst="rect">
            <a:avLst/>
          </a:prstGeom>
        </p:spPr>
        <p:txBody>
          <a:bodyPr wrap="square">
            <a:spAutoFit/>
          </a:bodyPr>
          <a:lstStyle/>
          <a:p>
            <a:pPr algn="ctr"/>
            <a:r>
              <a:rPr lang="es-PY" sz="2800" b="1" dirty="0">
                <a:ln w="635">
                  <a:noFill/>
                </a:ln>
                <a:solidFill>
                  <a:srgbClr val="336699"/>
                </a:solidFill>
                <a:effectLst>
                  <a:outerShdw blurRad="38100" dist="38100" dir="2700000" algn="tl">
                    <a:srgbClr val="000000">
                      <a:alpha val="43137"/>
                    </a:srgbClr>
                  </a:outerShdw>
                </a:effectLst>
                <a:latin typeface="Arial Black" pitchFamily="34" charset="0"/>
                <a:ea typeface="+mj-ea"/>
                <a:cs typeface="+mj-cs"/>
              </a:rPr>
              <a:t>FINANCIAMIENTO CAF/OFID</a:t>
            </a:r>
          </a:p>
        </p:txBody>
      </p:sp>
      <p:graphicFrame>
        <p:nvGraphicFramePr>
          <p:cNvPr id="5" name="4 Diagrama"/>
          <p:cNvGraphicFramePr/>
          <p:nvPr>
            <p:extLst>
              <p:ext uri="{D42A27DB-BD31-4B8C-83A1-F6EECF244321}">
                <p14:modId xmlns:p14="http://schemas.microsoft.com/office/powerpoint/2010/main" xmlns="" val="824946024"/>
              </p:ext>
            </p:extLst>
          </p:nvPr>
        </p:nvGraphicFramePr>
        <p:xfrm>
          <a:off x="539552" y="2204864"/>
          <a:ext cx="4752528" cy="2034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Flecha derecha"/>
          <p:cNvSpPr/>
          <p:nvPr/>
        </p:nvSpPr>
        <p:spPr>
          <a:xfrm>
            <a:off x="5381600" y="3159259"/>
            <a:ext cx="576064" cy="436215"/>
          </a:xfrm>
          <a:prstGeom prst="rightArrow">
            <a:avLst/>
          </a:prstGeom>
          <a:scene3d>
            <a:camera prst="orthographicFront"/>
            <a:lightRig rig="threePt" dir="t">
              <a:rot lat="0" lon="0" rev="7500000"/>
            </a:lightRig>
          </a:scene3d>
          <a:sp3d prstMaterial="plastic">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Y" dirty="0"/>
          </a:p>
        </p:txBody>
      </p:sp>
      <p:graphicFrame>
        <p:nvGraphicFramePr>
          <p:cNvPr id="7" name="6 Diagrama"/>
          <p:cNvGraphicFramePr/>
          <p:nvPr>
            <p:extLst>
              <p:ext uri="{D42A27DB-BD31-4B8C-83A1-F6EECF244321}">
                <p14:modId xmlns:p14="http://schemas.microsoft.com/office/powerpoint/2010/main" xmlns="" val="1300745726"/>
              </p:ext>
            </p:extLst>
          </p:nvPr>
        </p:nvGraphicFramePr>
        <p:xfrm>
          <a:off x="6084168" y="3015243"/>
          <a:ext cx="2808312" cy="7920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7 Rectángulo"/>
          <p:cNvSpPr/>
          <p:nvPr/>
        </p:nvSpPr>
        <p:spPr>
          <a:xfrm>
            <a:off x="611560" y="4455403"/>
            <a:ext cx="8136904" cy="1061829"/>
          </a:xfrm>
          <a:prstGeom prst="rect">
            <a:avLst/>
          </a:prstGeom>
        </p:spPr>
        <p:txBody>
          <a:bodyPr wrap="square">
            <a:spAutoFit/>
          </a:bodyPr>
          <a:lstStyle/>
          <a:p>
            <a:pPr marL="85725" lvl="1" indent="-20638" algn="just">
              <a:lnSpc>
                <a:spcPct val="150000"/>
              </a:lnSpc>
              <a:buClr>
                <a:schemeClr val="folHlink"/>
              </a:buClr>
              <a:buSzPct val="75000"/>
              <a:buNone/>
            </a:pPr>
            <a:r>
              <a:rPr lang="es-PY" dirty="0">
                <a:solidFill>
                  <a:srgbClr val="000000"/>
                </a:solidFill>
                <a:latin typeface="Verdana" pitchFamily="34" charset="0"/>
                <a:cs typeface="Times New Roman" pitchFamily="18" charset="0"/>
              </a:rPr>
              <a:t>Al 31.08.2017 se tiene una ejecución acumulada de ₲ 450.641 millones, equivalentes a </a:t>
            </a:r>
            <a:r>
              <a:rPr lang="es-PY" b="1" dirty="0">
                <a:solidFill>
                  <a:srgbClr val="000000"/>
                </a:solidFill>
                <a:latin typeface="Verdana" pitchFamily="34" charset="0"/>
                <a:cs typeface="Times New Roman" pitchFamily="18" charset="0"/>
              </a:rPr>
              <a:t>USD 79,7 millones. </a:t>
            </a:r>
            <a:endParaRPr lang="es-PY" sz="700" b="1" dirty="0">
              <a:solidFill>
                <a:srgbClr val="000000"/>
              </a:solidFill>
              <a:latin typeface="Verdana" pitchFamily="34" charset="0"/>
              <a:cs typeface="Times New Roman" pitchFamily="18" charset="0"/>
            </a:endParaRPr>
          </a:p>
          <a:p>
            <a:pPr marL="85725" lvl="1" indent="-20638" algn="just">
              <a:lnSpc>
                <a:spcPct val="150000"/>
              </a:lnSpc>
              <a:buClr>
                <a:schemeClr val="folHlink"/>
              </a:buClr>
              <a:buSzPct val="75000"/>
              <a:buNone/>
            </a:pPr>
            <a:endParaRPr lang="es-PY" sz="600" dirty="0">
              <a:solidFill>
                <a:srgbClr val="000000"/>
              </a:solidFill>
              <a:latin typeface="Verdana" pitchFamily="34" charset="0"/>
              <a:cs typeface="Times New Roman" pitchFamily="18" charset="0"/>
            </a:endParaRPr>
          </a:p>
        </p:txBody>
      </p:sp>
    </p:spTree>
    <p:extLst>
      <p:ext uri="{BB962C8B-B14F-4D97-AF65-F5344CB8AC3E}">
        <p14:creationId xmlns:p14="http://schemas.microsoft.com/office/powerpoint/2010/main" xmlns="" val="29161886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96" t="1760" r="1186"/>
          <a:stretch/>
        </p:blipFill>
        <p:spPr bwMode="auto">
          <a:xfrm>
            <a:off x="539552" y="871845"/>
            <a:ext cx="8136904" cy="57864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Rectángulo"/>
          <p:cNvSpPr/>
          <p:nvPr/>
        </p:nvSpPr>
        <p:spPr>
          <a:xfrm>
            <a:off x="683568" y="548680"/>
            <a:ext cx="8352928" cy="323165"/>
          </a:xfrm>
          <a:prstGeom prst="rect">
            <a:avLst/>
          </a:prstGeom>
        </p:spPr>
        <p:txBody>
          <a:bodyPr wrap="square">
            <a:spAutoFit/>
          </a:bodyPr>
          <a:lstStyle/>
          <a:p>
            <a:pPr marL="85725" lvl="1" indent="-20638" algn="just">
              <a:buClr>
                <a:schemeClr val="folHlink"/>
              </a:buClr>
              <a:buSzPct val="75000"/>
              <a:buFont typeface="Wingdings 2"/>
              <a:buNone/>
            </a:pPr>
            <a:r>
              <a:rPr lang="es-PY" sz="1500" b="1" dirty="0">
                <a:solidFill>
                  <a:srgbClr val="336699"/>
                </a:solidFill>
                <a:latin typeface="Verdana" pitchFamily="34" charset="0"/>
                <a:cs typeface="Times New Roman" pitchFamily="18" charset="0"/>
              </a:rPr>
              <a:t>Principales llamados en ejecución en el marco del </a:t>
            </a:r>
            <a:r>
              <a:rPr lang="es-PY" sz="1500" b="1" dirty="0" smtClean="0">
                <a:solidFill>
                  <a:srgbClr val="336699"/>
                </a:solidFill>
                <a:latin typeface="Verdana" pitchFamily="34" charset="0"/>
                <a:cs typeface="Times New Roman" pitchFamily="18" charset="0"/>
              </a:rPr>
              <a:t>Proyecto</a:t>
            </a:r>
            <a:endParaRPr lang="es-PY" sz="1500" b="1" dirty="0">
              <a:solidFill>
                <a:srgbClr val="336699"/>
              </a:solidFill>
              <a:latin typeface="Verdana" pitchFamily="34" charset="0"/>
              <a:cs typeface="Times New Roman" pitchFamily="18" charset="0"/>
            </a:endParaRPr>
          </a:p>
        </p:txBody>
      </p:sp>
    </p:spTree>
    <p:extLst>
      <p:ext uri="{BB962C8B-B14F-4D97-AF65-F5344CB8AC3E}">
        <p14:creationId xmlns:p14="http://schemas.microsoft.com/office/powerpoint/2010/main" xmlns="" val="23704250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4759" y="836712"/>
            <a:ext cx="8259763" cy="585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323528" y="2935977"/>
            <a:ext cx="3672408" cy="338554"/>
          </a:xfrm>
          <a:prstGeom prst="rect">
            <a:avLst/>
          </a:prstGeom>
          <a:noFill/>
        </p:spPr>
        <p:txBody>
          <a:bodyPr wrap="square" rtlCol="0">
            <a:spAutoFit/>
          </a:bodyPr>
          <a:lstStyle/>
          <a:p>
            <a:pPr algn="ctr"/>
            <a:r>
              <a:rPr lang="es-PY" sz="1400" b="1" dirty="0" smtClean="0">
                <a:latin typeface="+mj-lt"/>
              </a:rPr>
              <a:t>Subestación </a:t>
            </a:r>
            <a:r>
              <a:rPr lang="es-PY" sz="1600" b="1" dirty="0" smtClean="0">
                <a:solidFill>
                  <a:srgbClr val="C00000"/>
                </a:solidFill>
                <a:latin typeface="+mj-lt"/>
              </a:rPr>
              <a:t>SALTO DEL GUAIRÁ</a:t>
            </a:r>
            <a:endParaRPr lang="es-PY" sz="1400" b="1" dirty="0">
              <a:solidFill>
                <a:srgbClr val="C00000"/>
              </a:solidFill>
              <a:latin typeface="+mj-lt"/>
            </a:endParaRPr>
          </a:p>
        </p:txBody>
      </p:sp>
      <p:sp>
        <p:nvSpPr>
          <p:cNvPr id="5" name="4 CuadroTexto"/>
          <p:cNvSpPr txBox="1"/>
          <p:nvPr/>
        </p:nvSpPr>
        <p:spPr>
          <a:xfrm>
            <a:off x="356845" y="5877272"/>
            <a:ext cx="3639091" cy="338554"/>
          </a:xfrm>
          <a:prstGeom prst="rect">
            <a:avLst/>
          </a:prstGeom>
          <a:noFill/>
        </p:spPr>
        <p:txBody>
          <a:bodyPr wrap="square" rtlCol="0">
            <a:spAutoFit/>
          </a:bodyPr>
          <a:lstStyle/>
          <a:p>
            <a:pPr algn="ctr"/>
            <a:r>
              <a:rPr lang="es-PY" sz="1400" b="1" dirty="0" smtClean="0">
                <a:latin typeface="+mj-lt"/>
              </a:rPr>
              <a:t>Subestación </a:t>
            </a:r>
            <a:r>
              <a:rPr lang="es-PY" sz="1600" b="1" dirty="0" smtClean="0">
                <a:solidFill>
                  <a:srgbClr val="C00000"/>
                </a:solidFill>
                <a:latin typeface="+mj-lt"/>
              </a:rPr>
              <a:t>CATUETÉ</a:t>
            </a:r>
            <a:endParaRPr lang="es-PY" sz="1600" b="1" dirty="0">
              <a:solidFill>
                <a:srgbClr val="C00000"/>
              </a:solidFill>
              <a:latin typeface="+mj-lt"/>
            </a:endParaRPr>
          </a:p>
        </p:txBody>
      </p:sp>
      <p:sp>
        <p:nvSpPr>
          <p:cNvPr id="7" name="6 Rectángulo"/>
          <p:cNvSpPr/>
          <p:nvPr/>
        </p:nvSpPr>
        <p:spPr>
          <a:xfrm>
            <a:off x="4211960" y="3074476"/>
            <a:ext cx="4964199" cy="369332"/>
          </a:xfrm>
          <a:prstGeom prst="rect">
            <a:avLst/>
          </a:prstGeom>
        </p:spPr>
        <p:txBody>
          <a:bodyPr wrap="square">
            <a:spAutoFit/>
          </a:bodyPr>
          <a:lstStyle/>
          <a:p>
            <a:r>
              <a:rPr lang="es-PY" sz="1400" b="1" dirty="0">
                <a:latin typeface="+mj-lt"/>
              </a:rPr>
              <a:t>Línea de Transmisión 220 </a:t>
            </a:r>
            <a:r>
              <a:rPr lang="es-PY" sz="1400" b="1" dirty="0" smtClean="0">
                <a:latin typeface="+mj-lt"/>
              </a:rPr>
              <a:t>kV </a:t>
            </a:r>
            <a:r>
              <a:rPr lang="es-PY" sz="1600" b="1" dirty="0" smtClean="0">
                <a:latin typeface="+mj-lt"/>
              </a:rPr>
              <a:t>- </a:t>
            </a:r>
            <a:r>
              <a:rPr lang="es-PY" b="1" dirty="0" smtClean="0">
                <a:solidFill>
                  <a:srgbClr val="C00000"/>
                </a:solidFill>
                <a:latin typeface="+mj-lt"/>
              </a:rPr>
              <a:t>ITAKYRY - CATUETÉ</a:t>
            </a:r>
            <a:endParaRPr lang="es-PY" b="1" dirty="0">
              <a:solidFill>
                <a:srgbClr val="C00000"/>
              </a:solidFill>
              <a:latin typeface="+mj-lt"/>
            </a:endParaRPr>
          </a:p>
        </p:txBody>
      </p:sp>
      <p:sp>
        <p:nvSpPr>
          <p:cNvPr id="9" name="8 Rectángulo"/>
          <p:cNvSpPr/>
          <p:nvPr/>
        </p:nvSpPr>
        <p:spPr>
          <a:xfrm>
            <a:off x="7188600" y="5507940"/>
            <a:ext cx="1987559" cy="830997"/>
          </a:xfrm>
          <a:prstGeom prst="rect">
            <a:avLst/>
          </a:prstGeom>
        </p:spPr>
        <p:txBody>
          <a:bodyPr wrap="square">
            <a:spAutoFit/>
          </a:bodyPr>
          <a:lstStyle/>
          <a:p>
            <a:r>
              <a:rPr lang="es-PY" sz="1400" b="1" dirty="0">
                <a:latin typeface="+mj-lt"/>
              </a:rPr>
              <a:t>Línea de Transmisión 220 kV. </a:t>
            </a:r>
            <a:r>
              <a:rPr lang="es-PY" sz="1600" b="1" dirty="0" smtClean="0">
                <a:solidFill>
                  <a:srgbClr val="C00000"/>
                </a:solidFill>
                <a:latin typeface="+mj-lt"/>
              </a:rPr>
              <a:t>CATUETÉ - SALTO  DEL GUAIRÁ</a:t>
            </a:r>
            <a:endParaRPr lang="es-PY" sz="1600" b="1" dirty="0">
              <a:solidFill>
                <a:srgbClr val="C00000"/>
              </a:solidFill>
              <a:latin typeface="+mj-lt"/>
            </a:endParaRPr>
          </a:p>
        </p:txBody>
      </p:sp>
    </p:spTree>
    <p:extLst>
      <p:ext uri="{BB962C8B-B14F-4D97-AF65-F5344CB8AC3E}">
        <p14:creationId xmlns:p14="http://schemas.microsoft.com/office/powerpoint/2010/main" xmlns="" val="22882039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196752"/>
            <a:ext cx="8604000" cy="4928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CuadroTexto"/>
          <p:cNvSpPr txBox="1"/>
          <p:nvPr/>
        </p:nvSpPr>
        <p:spPr>
          <a:xfrm>
            <a:off x="928661" y="764704"/>
            <a:ext cx="7543657" cy="553998"/>
          </a:xfrm>
          <a:prstGeom prst="rect">
            <a:avLst/>
          </a:prstGeom>
          <a:noFill/>
        </p:spPr>
        <p:txBody>
          <a:bodyPr wrap="square" rtlCol="0">
            <a:spAutoFit/>
          </a:bodyPr>
          <a:lstStyle/>
          <a:p>
            <a:pPr algn="ctr"/>
            <a:r>
              <a:rPr lang="es-PY" sz="1400" b="1" dirty="0" smtClean="0">
                <a:latin typeface="+mj-lt"/>
              </a:rPr>
              <a:t>Construcción </a:t>
            </a:r>
            <a:r>
              <a:rPr lang="es-PY" sz="1400" b="1" dirty="0">
                <a:latin typeface="+mj-lt"/>
              </a:rPr>
              <a:t>de la </a:t>
            </a:r>
            <a:r>
              <a:rPr lang="es-PY" sz="1400" b="1" dirty="0" smtClean="0">
                <a:latin typeface="+mj-lt"/>
              </a:rPr>
              <a:t>Línea de Transmisión 220 kV. </a:t>
            </a:r>
            <a:r>
              <a:rPr lang="es-PY" sz="1600" b="1" dirty="0" smtClean="0">
                <a:solidFill>
                  <a:srgbClr val="C00000"/>
                </a:solidFill>
                <a:latin typeface="+mj-lt"/>
              </a:rPr>
              <a:t>VILLA HAYES - PUERTO SAJONIA</a:t>
            </a:r>
          </a:p>
          <a:p>
            <a:pPr algn="ctr"/>
            <a:endParaRPr lang="es-PY" sz="1400" b="1" dirty="0">
              <a:latin typeface="+mj-lt"/>
            </a:endParaRPr>
          </a:p>
        </p:txBody>
      </p:sp>
      <p:sp>
        <p:nvSpPr>
          <p:cNvPr id="7" name="6 CuadroTexto"/>
          <p:cNvSpPr txBox="1"/>
          <p:nvPr/>
        </p:nvSpPr>
        <p:spPr>
          <a:xfrm>
            <a:off x="467544" y="6145559"/>
            <a:ext cx="3499322" cy="307777"/>
          </a:xfrm>
          <a:prstGeom prst="rect">
            <a:avLst/>
          </a:prstGeom>
          <a:noFill/>
        </p:spPr>
        <p:txBody>
          <a:bodyPr wrap="square" rtlCol="0">
            <a:spAutoFit/>
          </a:bodyPr>
          <a:lstStyle/>
          <a:p>
            <a:pPr algn="ctr"/>
            <a:r>
              <a:rPr lang="es-PY" sz="1400" dirty="0" smtClean="0"/>
              <a:t>En construcción</a:t>
            </a:r>
            <a:endParaRPr lang="es-PY" sz="1400" dirty="0"/>
          </a:p>
        </p:txBody>
      </p:sp>
      <p:sp>
        <p:nvSpPr>
          <p:cNvPr id="8" name="7 CuadroTexto"/>
          <p:cNvSpPr txBox="1"/>
          <p:nvPr/>
        </p:nvSpPr>
        <p:spPr>
          <a:xfrm>
            <a:off x="4860032" y="6145559"/>
            <a:ext cx="3612286" cy="307777"/>
          </a:xfrm>
          <a:prstGeom prst="rect">
            <a:avLst/>
          </a:prstGeom>
          <a:noFill/>
        </p:spPr>
        <p:txBody>
          <a:bodyPr wrap="square" rtlCol="0">
            <a:spAutoFit/>
          </a:bodyPr>
          <a:lstStyle/>
          <a:p>
            <a:pPr algn="ctr"/>
            <a:r>
              <a:rPr lang="es-PY" sz="1400" dirty="0" smtClean="0"/>
              <a:t>En operación</a:t>
            </a:r>
            <a:endParaRPr lang="es-PY" sz="1400" dirty="0"/>
          </a:p>
        </p:txBody>
      </p:sp>
    </p:spTree>
    <p:extLst>
      <p:ext uri="{BB962C8B-B14F-4D97-AF65-F5344CB8AC3E}">
        <p14:creationId xmlns:p14="http://schemas.microsoft.com/office/powerpoint/2010/main" xmlns="" val="25236694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 y="970643"/>
            <a:ext cx="4377992" cy="338554"/>
          </a:xfrm>
          <a:prstGeom prst="rect">
            <a:avLst/>
          </a:prstGeom>
          <a:noFill/>
        </p:spPr>
        <p:txBody>
          <a:bodyPr wrap="square" rtlCol="0">
            <a:spAutoFit/>
          </a:bodyPr>
          <a:lstStyle/>
          <a:p>
            <a:pPr algn="ctr"/>
            <a:r>
              <a:rPr lang="es-PY" sz="1400" dirty="0" smtClean="0"/>
              <a:t>Ampliación </a:t>
            </a:r>
            <a:r>
              <a:rPr lang="es-PY" sz="1400" dirty="0"/>
              <a:t>de las </a:t>
            </a:r>
            <a:r>
              <a:rPr lang="es-PY" sz="1400" dirty="0" smtClean="0"/>
              <a:t>Subestación </a:t>
            </a:r>
            <a:r>
              <a:rPr lang="es-PY" sz="1600" b="1" dirty="0" smtClean="0">
                <a:solidFill>
                  <a:srgbClr val="C00000"/>
                </a:solidFill>
              </a:rPr>
              <a:t>PUERTO SAJONIA</a:t>
            </a:r>
            <a:endParaRPr lang="es-PY" sz="1600" b="1" dirty="0">
              <a:solidFill>
                <a:srgbClr val="C00000"/>
              </a:solidFill>
            </a:endParaRPr>
          </a:p>
        </p:txBody>
      </p:sp>
      <p:sp>
        <p:nvSpPr>
          <p:cNvPr id="6" name="5 CuadroTexto"/>
          <p:cNvSpPr txBox="1"/>
          <p:nvPr/>
        </p:nvSpPr>
        <p:spPr>
          <a:xfrm>
            <a:off x="4716016" y="685445"/>
            <a:ext cx="3823916" cy="553998"/>
          </a:xfrm>
          <a:prstGeom prst="rect">
            <a:avLst/>
          </a:prstGeom>
          <a:noFill/>
        </p:spPr>
        <p:txBody>
          <a:bodyPr wrap="square" rtlCol="0">
            <a:spAutoFit/>
          </a:bodyPr>
          <a:lstStyle/>
          <a:p>
            <a:r>
              <a:rPr lang="es-PY" sz="1400" dirty="0" smtClean="0"/>
              <a:t>Recapacitación </a:t>
            </a:r>
            <a:r>
              <a:rPr lang="es-PY" sz="1400" dirty="0"/>
              <a:t>de la </a:t>
            </a:r>
            <a:r>
              <a:rPr lang="es-PY" sz="1400" dirty="0" smtClean="0"/>
              <a:t>Línea de Transmisión 220 kV. </a:t>
            </a:r>
            <a:r>
              <a:rPr lang="es-PY" sz="1400" dirty="0"/>
              <a:t>Villa Hayes – </a:t>
            </a:r>
            <a:r>
              <a:rPr lang="es-PY" sz="1600" b="1" dirty="0" smtClean="0">
                <a:solidFill>
                  <a:srgbClr val="C00000"/>
                </a:solidFill>
              </a:rPr>
              <a:t>PUERTO BOTÁNICO</a:t>
            </a:r>
            <a:endParaRPr lang="es-PY" sz="1600" b="1" dirty="0">
              <a:solidFill>
                <a:srgbClr val="C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1" y="1412776"/>
            <a:ext cx="8784000" cy="445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868025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048" y="980728"/>
            <a:ext cx="8442325" cy="5761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07504" y="622429"/>
            <a:ext cx="8654768" cy="553998"/>
          </a:xfrm>
          <a:prstGeom prst="rect">
            <a:avLst/>
          </a:prstGeom>
          <a:noFill/>
        </p:spPr>
        <p:txBody>
          <a:bodyPr wrap="square" rtlCol="0">
            <a:spAutoFit/>
          </a:bodyPr>
          <a:lstStyle/>
          <a:p>
            <a:pPr algn="ctr"/>
            <a:r>
              <a:rPr lang="es-PY" sz="1400" b="1" dirty="0"/>
              <a:t>Ampliación de la Subestación </a:t>
            </a:r>
            <a:r>
              <a:rPr lang="es-PY" sz="1600" b="1" dirty="0" smtClean="0">
                <a:solidFill>
                  <a:srgbClr val="C00000"/>
                </a:solidFill>
              </a:rPr>
              <a:t>ITAKYRY </a:t>
            </a:r>
          </a:p>
          <a:p>
            <a:endParaRPr lang="es-PY" sz="1400" b="1" dirty="0"/>
          </a:p>
        </p:txBody>
      </p:sp>
      <p:sp>
        <p:nvSpPr>
          <p:cNvPr id="9" name="8 CuadroTexto"/>
          <p:cNvSpPr txBox="1"/>
          <p:nvPr/>
        </p:nvSpPr>
        <p:spPr>
          <a:xfrm>
            <a:off x="1763688" y="3501008"/>
            <a:ext cx="5568619" cy="615553"/>
          </a:xfrm>
          <a:prstGeom prst="rect">
            <a:avLst/>
          </a:prstGeom>
          <a:noFill/>
        </p:spPr>
        <p:txBody>
          <a:bodyPr wrap="square" rtlCol="0">
            <a:spAutoFit/>
          </a:bodyPr>
          <a:lstStyle/>
          <a:p>
            <a:pPr algn="ctr"/>
            <a:r>
              <a:rPr lang="es-PY" sz="1400" b="1" dirty="0" smtClean="0"/>
              <a:t>Construcción </a:t>
            </a:r>
            <a:r>
              <a:rPr lang="es-PY" sz="1400" b="1" dirty="0"/>
              <a:t>de la </a:t>
            </a:r>
            <a:r>
              <a:rPr lang="es-PY" sz="1400" b="1" dirty="0" smtClean="0"/>
              <a:t>Subestación </a:t>
            </a:r>
            <a:r>
              <a:rPr lang="es-PY" sz="1600" b="1" dirty="0" smtClean="0">
                <a:solidFill>
                  <a:srgbClr val="C00000"/>
                </a:solidFill>
              </a:rPr>
              <a:t>MARIANO ROQUE ALONSO</a:t>
            </a:r>
            <a:endParaRPr lang="es-PY" sz="1400" b="1" dirty="0" smtClean="0">
              <a:solidFill>
                <a:srgbClr val="C00000"/>
              </a:solidFill>
            </a:endParaRPr>
          </a:p>
          <a:p>
            <a:pPr algn="ctr"/>
            <a:endParaRPr lang="es-PY" b="1" dirty="0"/>
          </a:p>
        </p:txBody>
      </p:sp>
    </p:spTree>
    <p:extLst>
      <p:ext uri="{BB962C8B-B14F-4D97-AF65-F5344CB8AC3E}">
        <p14:creationId xmlns:p14="http://schemas.microsoft.com/office/powerpoint/2010/main" xmlns="" val="13135929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27569" y="692696"/>
            <a:ext cx="3756397" cy="830997"/>
          </a:xfrm>
          <a:prstGeom prst="rect">
            <a:avLst/>
          </a:prstGeom>
          <a:noFill/>
        </p:spPr>
        <p:txBody>
          <a:bodyPr wrap="square" rtlCol="0">
            <a:spAutoFit/>
          </a:bodyPr>
          <a:lstStyle/>
          <a:p>
            <a:r>
              <a:rPr lang="es-PY" sz="1400" b="1" dirty="0" smtClean="0"/>
              <a:t>Construcción </a:t>
            </a:r>
            <a:r>
              <a:rPr lang="es-PY" sz="1400" b="1" dirty="0"/>
              <a:t>de la </a:t>
            </a:r>
            <a:r>
              <a:rPr lang="es-PY" sz="1400" b="1" dirty="0" smtClean="0"/>
              <a:t>Línea de Transmisión </a:t>
            </a:r>
            <a:r>
              <a:rPr lang="es-PY" sz="1400" b="1" dirty="0"/>
              <a:t>66 </a:t>
            </a:r>
            <a:r>
              <a:rPr lang="es-PY" sz="1400" b="1" dirty="0" smtClean="0"/>
              <a:t>kV. </a:t>
            </a:r>
            <a:r>
              <a:rPr lang="es-PY" sz="1400" b="1" dirty="0"/>
              <a:t>Villa Hayes - </a:t>
            </a:r>
            <a:r>
              <a:rPr lang="es-PY" sz="1600" b="1" dirty="0" smtClean="0">
                <a:solidFill>
                  <a:srgbClr val="C00000"/>
                </a:solidFill>
              </a:rPr>
              <a:t>CIUDAD NUEVA</a:t>
            </a:r>
          </a:p>
          <a:p>
            <a:endParaRPr lang="es-PY" b="1" dirty="0"/>
          </a:p>
        </p:txBody>
      </p:sp>
      <p:sp>
        <p:nvSpPr>
          <p:cNvPr id="7" name="6 CuadroTexto"/>
          <p:cNvSpPr txBox="1"/>
          <p:nvPr/>
        </p:nvSpPr>
        <p:spPr>
          <a:xfrm>
            <a:off x="4640747" y="692696"/>
            <a:ext cx="4234306" cy="615553"/>
          </a:xfrm>
          <a:prstGeom prst="rect">
            <a:avLst/>
          </a:prstGeom>
          <a:noFill/>
        </p:spPr>
        <p:txBody>
          <a:bodyPr wrap="square" rtlCol="0">
            <a:spAutoFit/>
          </a:bodyPr>
          <a:lstStyle/>
          <a:p>
            <a:pPr algn="ctr"/>
            <a:r>
              <a:rPr lang="es-PY" sz="1400" b="1" dirty="0" smtClean="0"/>
              <a:t>Ampliación </a:t>
            </a:r>
            <a:r>
              <a:rPr lang="es-PY" sz="1400" b="1" dirty="0"/>
              <a:t>de la </a:t>
            </a:r>
            <a:r>
              <a:rPr lang="es-PY" sz="1400" b="1" dirty="0" smtClean="0"/>
              <a:t>Subestación </a:t>
            </a:r>
            <a:r>
              <a:rPr lang="es-PY" sz="1600" b="1" dirty="0" smtClean="0">
                <a:solidFill>
                  <a:srgbClr val="C00000"/>
                </a:solidFill>
              </a:rPr>
              <a:t>CUIDAD NUEVA</a:t>
            </a:r>
            <a:endParaRPr lang="es-PY" sz="1600" b="1" dirty="0">
              <a:solidFill>
                <a:srgbClr val="C00000"/>
              </a:solidFill>
            </a:endParaRPr>
          </a:p>
          <a:p>
            <a:pPr algn="ctr"/>
            <a:endParaRPr lang="es-PY" b="1" dirty="0"/>
          </a:p>
        </p:txBody>
      </p:sp>
      <p:pic>
        <p:nvPicPr>
          <p:cNvPr id="4098"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471" y="1340768"/>
            <a:ext cx="8846118" cy="460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16586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4199" y="900636"/>
            <a:ext cx="3973395" cy="615553"/>
          </a:xfrm>
          <a:prstGeom prst="rect">
            <a:avLst/>
          </a:prstGeom>
          <a:noFill/>
        </p:spPr>
        <p:txBody>
          <a:bodyPr wrap="none" rtlCol="0">
            <a:spAutoFit/>
          </a:bodyPr>
          <a:lstStyle/>
          <a:p>
            <a:r>
              <a:rPr lang="es-PY" sz="1400" b="1" dirty="0" smtClean="0"/>
              <a:t>Construcción </a:t>
            </a:r>
            <a:r>
              <a:rPr lang="es-PY" sz="1400" b="1" dirty="0"/>
              <a:t>de la </a:t>
            </a:r>
            <a:r>
              <a:rPr lang="es-PY" sz="1400" b="1" dirty="0" smtClean="0"/>
              <a:t>Subestación </a:t>
            </a:r>
            <a:r>
              <a:rPr lang="es-PY" sz="1600" b="1" dirty="0" smtClean="0">
                <a:solidFill>
                  <a:srgbClr val="C00000"/>
                </a:solidFill>
              </a:rPr>
              <a:t>VAQUERÍA </a:t>
            </a:r>
          </a:p>
          <a:p>
            <a:endParaRPr lang="es-PY" b="1" dirty="0"/>
          </a:p>
        </p:txBody>
      </p:sp>
      <p:sp>
        <p:nvSpPr>
          <p:cNvPr id="6" name="5 CuadroTexto"/>
          <p:cNvSpPr txBox="1"/>
          <p:nvPr/>
        </p:nvSpPr>
        <p:spPr>
          <a:xfrm>
            <a:off x="4283968" y="900009"/>
            <a:ext cx="4408760" cy="615553"/>
          </a:xfrm>
          <a:prstGeom prst="rect">
            <a:avLst/>
          </a:prstGeom>
          <a:noFill/>
        </p:spPr>
        <p:txBody>
          <a:bodyPr wrap="square" rtlCol="0">
            <a:spAutoFit/>
          </a:bodyPr>
          <a:lstStyle/>
          <a:p>
            <a:r>
              <a:rPr lang="es-PY" sz="1400" b="1" dirty="0" smtClean="0"/>
              <a:t>Construcción </a:t>
            </a:r>
            <a:r>
              <a:rPr lang="es-PY" sz="1400" b="1" dirty="0"/>
              <a:t>de la </a:t>
            </a:r>
            <a:r>
              <a:rPr lang="es-PY" sz="1400" b="1" dirty="0" smtClean="0"/>
              <a:t>Subestación </a:t>
            </a:r>
            <a:r>
              <a:rPr lang="es-PY" sz="1600" b="1" dirty="0" smtClean="0">
                <a:solidFill>
                  <a:srgbClr val="C00000"/>
                </a:solidFill>
              </a:rPr>
              <a:t>MALLORQUÍN</a:t>
            </a:r>
          </a:p>
          <a:p>
            <a:endParaRPr lang="es-PY" b="1" dirty="0"/>
          </a:p>
        </p:txBody>
      </p:sp>
      <p:pic>
        <p:nvPicPr>
          <p:cNvPr id="5122"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3" y="1340768"/>
            <a:ext cx="8748000" cy="511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996392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2785" y="1196752"/>
            <a:ext cx="8221663" cy="539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41297" y="671790"/>
            <a:ext cx="4325265" cy="830997"/>
          </a:xfrm>
          <a:prstGeom prst="rect">
            <a:avLst/>
          </a:prstGeom>
          <a:noFill/>
        </p:spPr>
        <p:txBody>
          <a:bodyPr wrap="square" rtlCol="0">
            <a:spAutoFit/>
          </a:bodyPr>
          <a:lstStyle/>
          <a:p>
            <a:pPr algn="ctr"/>
            <a:r>
              <a:rPr lang="es-PY" sz="1400" b="1" dirty="0" smtClean="0"/>
              <a:t>Construcción </a:t>
            </a:r>
            <a:r>
              <a:rPr lang="es-PY" sz="1400" b="1" dirty="0"/>
              <a:t>de la </a:t>
            </a:r>
            <a:r>
              <a:rPr lang="es-PY" sz="1400" b="1" dirty="0" smtClean="0"/>
              <a:t>Línea de Transmisión </a:t>
            </a:r>
            <a:r>
              <a:rPr lang="es-PY" sz="1400" b="1" dirty="0"/>
              <a:t>66 </a:t>
            </a:r>
            <a:r>
              <a:rPr lang="es-PY" sz="1400" b="1" dirty="0" smtClean="0"/>
              <a:t>kV. </a:t>
            </a:r>
          </a:p>
          <a:p>
            <a:pPr algn="ctr"/>
            <a:r>
              <a:rPr lang="es-PY" sz="1600" b="1" dirty="0" smtClean="0">
                <a:solidFill>
                  <a:srgbClr val="C00000"/>
                </a:solidFill>
              </a:rPr>
              <a:t>LA COLMENA - PASO PÉ</a:t>
            </a:r>
          </a:p>
          <a:p>
            <a:pPr algn="ctr"/>
            <a:endParaRPr lang="es-PY" b="1" dirty="0"/>
          </a:p>
        </p:txBody>
      </p:sp>
      <p:sp>
        <p:nvSpPr>
          <p:cNvPr id="6" name="5 CuadroTexto"/>
          <p:cNvSpPr txBox="1"/>
          <p:nvPr/>
        </p:nvSpPr>
        <p:spPr>
          <a:xfrm>
            <a:off x="6329900" y="5505486"/>
            <a:ext cx="2706595" cy="769441"/>
          </a:xfrm>
          <a:prstGeom prst="rect">
            <a:avLst/>
          </a:prstGeom>
          <a:noFill/>
        </p:spPr>
        <p:txBody>
          <a:bodyPr wrap="square" rtlCol="0">
            <a:spAutoFit/>
          </a:bodyPr>
          <a:lstStyle/>
          <a:p>
            <a:r>
              <a:rPr lang="es-PY" sz="1400" b="1" dirty="0" smtClean="0"/>
              <a:t>Construcción </a:t>
            </a:r>
            <a:r>
              <a:rPr lang="es-PY" sz="1400" b="1" dirty="0"/>
              <a:t>e interconexión de la Subestación </a:t>
            </a:r>
            <a:r>
              <a:rPr lang="es-PY" sz="1400" b="1" dirty="0" smtClean="0"/>
              <a:t>en </a:t>
            </a:r>
            <a:r>
              <a:rPr lang="es-PY" sz="1400" b="1" dirty="0"/>
              <a:t>66 kV</a:t>
            </a:r>
          </a:p>
          <a:p>
            <a:r>
              <a:rPr lang="es-PY" sz="1400" b="1" dirty="0" smtClean="0"/>
              <a:t> </a:t>
            </a:r>
            <a:r>
              <a:rPr lang="es-PY" sz="1600" b="1" dirty="0" smtClean="0">
                <a:solidFill>
                  <a:srgbClr val="C00000"/>
                </a:solidFill>
              </a:rPr>
              <a:t>LA COLMENA</a:t>
            </a:r>
            <a:endParaRPr lang="es-PY" sz="2000" b="1" dirty="0">
              <a:solidFill>
                <a:srgbClr val="C00000"/>
              </a:solidFill>
            </a:endParaRPr>
          </a:p>
        </p:txBody>
      </p:sp>
      <p:sp>
        <p:nvSpPr>
          <p:cNvPr id="9" name="8 CuadroTexto"/>
          <p:cNvSpPr txBox="1"/>
          <p:nvPr/>
        </p:nvSpPr>
        <p:spPr>
          <a:xfrm>
            <a:off x="4644008" y="642754"/>
            <a:ext cx="4274072" cy="553998"/>
          </a:xfrm>
          <a:prstGeom prst="rect">
            <a:avLst/>
          </a:prstGeom>
          <a:noFill/>
        </p:spPr>
        <p:txBody>
          <a:bodyPr wrap="square" rtlCol="0">
            <a:spAutoFit/>
          </a:bodyPr>
          <a:lstStyle/>
          <a:p>
            <a:r>
              <a:rPr lang="es-ES_tradnl" altLang="en-US" sz="1400" b="1" dirty="0" smtClean="0"/>
              <a:t>Línea de Transmisión 66 kV. subterránea     Puerto Botánico – </a:t>
            </a:r>
            <a:r>
              <a:rPr lang="es-ES_tradnl" altLang="en-US" sz="1600" b="1" dirty="0" smtClean="0">
                <a:solidFill>
                  <a:srgbClr val="C00000"/>
                </a:solidFill>
              </a:rPr>
              <a:t>MARIANO R. ALONSO</a:t>
            </a:r>
            <a:endParaRPr lang="es-PY" sz="1600" b="1" dirty="0">
              <a:solidFill>
                <a:srgbClr val="C00000"/>
              </a:solidFill>
            </a:endParaRPr>
          </a:p>
        </p:txBody>
      </p:sp>
    </p:spTree>
    <p:extLst>
      <p:ext uri="{BB962C8B-B14F-4D97-AF65-F5344CB8AC3E}">
        <p14:creationId xmlns:p14="http://schemas.microsoft.com/office/powerpoint/2010/main" xmlns="" val="2744146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913771184"/>
              </p:ext>
            </p:extLst>
          </p:nvPr>
        </p:nvGraphicFramePr>
        <p:xfrm>
          <a:off x="467544" y="764704"/>
          <a:ext cx="8352000"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1 Tabla"/>
          <p:cNvGraphicFramePr>
            <a:graphicFrameLocks noGrp="1"/>
          </p:cNvGraphicFramePr>
          <p:nvPr>
            <p:extLst>
              <p:ext uri="{D42A27DB-BD31-4B8C-83A1-F6EECF244321}">
                <p14:modId xmlns:p14="http://schemas.microsoft.com/office/powerpoint/2010/main" xmlns="" val="3133444038"/>
              </p:ext>
            </p:extLst>
          </p:nvPr>
        </p:nvGraphicFramePr>
        <p:xfrm>
          <a:off x="323528" y="1916832"/>
          <a:ext cx="8496944" cy="4460107"/>
        </p:xfrm>
        <a:graphic>
          <a:graphicData uri="http://schemas.openxmlformats.org/drawingml/2006/table">
            <a:tbl>
              <a:tblPr firstRow="1" bandRow="1">
                <a:tableStyleId>{5C22544A-7EE6-4342-B048-85BDC9FD1C3A}</a:tableStyleId>
              </a:tblPr>
              <a:tblGrid>
                <a:gridCol w="6048672"/>
                <a:gridCol w="2448272"/>
              </a:tblGrid>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122  </a:t>
                      </a:r>
                      <a:r>
                        <a:rPr kumimoji="0" lang="es-ES" sz="1200" b="0" u="none" kern="1200" dirty="0" smtClean="0">
                          <a:solidFill>
                            <a:schemeClr val="dk1"/>
                          </a:solidFill>
                          <a:effectLst/>
                          <a:latin typeface="Tahoma" pitchFamily="34" charset="0"/>
                          <a:ea typeface="Tahoma" pitchFamily="34" charset="0"/>
                          <a:cs typeface="Tahoma" pitchFamily="34" charset="0"/>
                        </a:rPr>
                        <a:t>GASTOS DE RESIDENCIA</a:t>
                      </a:r>
                      <a:endParaRPr kumimoji="0" lang="es-ES" sz="1200" b="1" u="none" kern="1200" dirty="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olid"/>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1.108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olid"/>
                      <a:round/>
                      <a:headEnd type="none" w="med" len="med"/>
                      <a:tailEnd type="none" w="med" len="med"/>
                    </a:lnT>
                    <a:lnB w="12700" cap="flat" cmpd="sng" algn="ctr">
                      <a:solidFill>
                        <a:srgbClr val="006699"/>
                      </a:solidFill>
                      <a:prstDash val="sysDot"/>
                      <a:round/>
                      <a:headEnd type="none" w="med" len="med"/>
                      <a:tailEnd type="none" w="med" len="med"/>
                    </a:lnB>
                    <a:noFill/>
                  </a:tcPr>
                </a:tc>
              </a:tr>
              <a:tr h="623827">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123  </a:t>
                      </a:r>
                      <a:r>
                        <a:rPr kumimoji="0" lang="es-ES" sz="1200" b="0" i="0" u="none" kern="1200" dirty="0" smtClean="0">
                          <a:solidFill>
                            <a:schemeClr val="dk1"/>
                          </a:solidFill>
                          <a:effectLst/>
                          <a:latin typeface="Tahoma" pitchFamily="34" charset="0"/>
                          <a:ea typeface="Tahoma" pitchFamily="34" charset="0"/>
                          <a:cs typeface="Tahoma" pitchFamily="34" charset="0"/>
                        </a:rPr>
                        <a:t>REMUNERACIÓN EXTRAORDINARIA   </a:t>
                      </a:r>
                      <a:endParaRPr kumimoji="0" lang="es-ES" sz="1500" b="0" i="0" u="none" kern="1200" dirty="0" smtClean="0">
                        <a:solidFill>
                          <a:schemeClr val="dk1"/>
                        </a:solidFill>
                        <a:effectLst/>
                        <a:latin typeface="Tahoma" pitchFamily="34" charset="0"/>
                        <a:ea typeface="Tahoma" pitchFamily="34" charset="0"/>
                        <a:cs typeface="Tahoma" pitchFamily="34" charset="0"/>
                      </a:endParaRPr>
                    </a:p>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endParaRPr kumimoji="0" lang="es-ES" sz="800" b="0" i="0" u="none" kern="1200" dirty="0" smtClean="0">
                        <a:solidFill>
                          <a:schemeClr val="dk1"/>
                        </a:solidFill>
                        <a:effectLst/>
                        <a:latin typeface="Tahoma" pitchFamily="34" charset="0"/>
                        <a:ea typeface="Tahoma" pitchFamily="34" charset="0"/>
                        <a:cs typeface="Tahoma" pitchFamily="34" charset="0"/>
                      </a:endParaRPr>
                    </a:p>
                    <a:p>
                      <a:pPr marL="0" marR="0" lvl="0" indent="0" algn="just" defTabSz="914400" rtl="0" eaLnBrk="1" fontAlgn="auto" latinLnBrk="0" hangingPunct="1">
                        <a:lnSpc>
                          <a:spcPct val="100000"/>
                        </a:lnSpc>
                        <a:spcBef>
                          <a:spcPts val="0"/>
                        </a:spcBef>
                        <a:spcAft>
                          <a:spcPts val="0"/>
                        </a:spcAft>
                        <a:buClr>
                          <a:srgbClr val="008080"/>
                        </a:buClr>
                        <a:buSzPct val="110000"/>
                        <a:buFont typeface="Courier New" pitchFamily="49" charset="0"/>
                        <a:buNone/>
                        <a:tabLst/>
                        <a:defRPr/>
                      </a:pPr>
                      <a:r>
                        <a:rPr kumimoji="0" lang="es-ES" sz="1500" b="1" u="none" kern="1200" dirty="0" smtClean="0">
                          <a:solidFill>
                            <a:schemeClr val="dk1"/>
                          </a:solidFill>
                          <a:effectLst/>
                          <a:latin typeface="Tahoma" pitchFamily="34" charset="0"/>
                          <a:ea typeface="Tahoma" pitchFamily="34" charset="0"/>
                          <a:cs typeface="Tahoma" pitchFamily="34" charset="0"/>
                        </a:rPr>
                        <a:t>       </a:t>
                      </a:r>
                      <a:r>
                        <a:rPr kumimoji="0" lang="es-ES" sz="1800" b="1" u="none" kern="1200" dirty="0" smtClean="0">
                          <a:solidFill>
                            <a:srgbClr val="336699"/>
                          </a:solidFill>
                          <a:effectLst/>
                          <a:latin typeface="Tahoma" pitchFamily="34" charset="0"/>
                          <a:ea typeface="Tahoma" pitchFamily="34" charset="0"/>
                          <a:cs typeface="Tahoma" pitchFamily="34" charset="0"/>
                        </a:rPr>
                        <a:t>Rubro  125  </a:t>
                      </a:r>
                      <a:r>
                        <a:rPr kumimoji="0" lang="es-ES" sz="1200" b="0" i="0" u="none" kern="1200" dirty="0" smtClean="0">
                          <a:solidFill>
                            <a:schemeClr val="dk1"/>
                          </a:solidFill>
                          <a:effectLst/>
                          <a:latin typeface="Tahoma" pitchFamily="34" charset="0"/>
                          <a:ea typeface="Tahoma" pitchFamily="34" charset="0"/>
                          <a:cs typeface="Tahoma" pitchFamily="34" charset="0"/>
                        </a:rPr>
                        <a:t>REMUNERACIÓN</a:t>
                      </a:r>
                      <a:r>
                        <a:rPr kumimoji="0" lang="es-ES" sz="1400" b="0" i="0" u="none" kern="1200" dirty="0" smtClean="0">
                          <a:solidFill>
                            <a:schemeClr val="dk1"/>
                          </a:solidFill>
                          <a:effectLst/>
                          <a:latin typeface="Tahoma" pitchFamily="34" charset="0"/>
                          <a:ea typeface="Tahoma" pitchFamily="34" charset="0"/>
                          <a:cs typeface="Tahoma" pitchFamily="34" charset="0"/>
                        </a:rPr>
                        <a:t> ADICIONAL</a:t>
                      </a:r>
                      <a:endParaRPr kumimoji="0" lang="es-ES" sz="1500" b="1" u="none" kern="1200" dirty="0" smtClean="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11.201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131  </a:t>
                      </a:r>
                      <a:r>
                        <a:rPr kumimoji="0" lang="es-ES" sz="1200" b="0" u="none" kern="1200" dirty="0" smtClean="0">
                          <a:solidFill>
                            <a:schemeClr val="dk1"/>
                          </a:solidFill>
                          <a:effectLst/>
                          <a:latin typeface="Tahoma" pitchFamily="34" charset="0"/>
                          <a:ea typeface="Tahoma" pitchFamily="34" charset="0"/>
                          <a:cs typeface="Tahoma" pitchFamily="34" charset="0"/>
                        </a:rPr>
                        <a:t>SUBSIDIO FAMILIAR</a:t>
                      </a:r>
                      <a:endParaRPr kumimoji="0" lang="es-ES" sz="1500" b="1" u="none" kern="1200" dirty="0" smtClean="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14.794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133</a:t>
                      </a:r>
                      <a:r>
                        <a:rPr kumimoji="0" lang="es-ES" sz="1500" b="1" u="none" kern="1200" dirty="0" smtClean="0">
                          <a:solidFill>
                            <a:srgbClr val="336699"/>
                          </a:solidFill>
                          <a:effectLst/>
                          <a:latin typeface="Tahoma" pitchFamily="34" charset="0"/>
                          <a:ea typeface="Tahoma" pitchFamily="34" charset="0"/>
                          <a:cs typeface="Tahoma" pitchFamily="34" charset="0"/>
                        </a:rPr>
                        <a:t>   </a:t>
                      </a:r>
                      <a:r>
                        <a:rPr kumimoji="0" lang="es-ES" sz="1200" b="0" u="none" kern="1200" dirty="0" smtClean="0">
                          <a:solidFill>
                            <a:schemeClr val="dk1"/>
                          </a:solidFill>
                          <a:effectLst/>
                          <a:latin typeface="Tahoma" pitchFamily="34" charset="0"/>
                          <a:ea typeface="Tahoma" pitchFamily="34" charset="0"/>
                          <a:cs typeface="Tahoma" pitchFamily="34" charset="0"/>
                        </a:rPr>
                        <a:t>BONIFICACIONES Y GRATIFICACIONES</a:t>
                      </a:r>
                      <a:endParaRPr kumimoji="0" lang="es-ES" sz="1500" b="1" u="none" kern="1200" dirty="0" smtClean="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32.124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134  </a:t>
                      </a:r>
                      <a:r>
                        <a:rPr kumimoji="0" lang="es-ES" sz="1200" b="0" u="none" kern="1200" dirty="0" smtClean="0">
                          <a:solidFill>
                            <a:schemeClr val="dk1"/>
                          </a:solidFill>
                          <a:effectLst/>
                          <a:latin typeface="Tahoma" pitchFamily="34" charset="0"/>
                          <a:ea typeface="Tahoma" pitchFamily="34" charset="0"/>
                          <a:cs typeface="Tahoma" pitchFamily="34" charset="0"/>
                        </a:rPr>
                        <a:t>APORTE JUBILATORIO DEL EMPLEADOR</a:t>
                      </a:r>
                      <a:endParaRPr kumimoji="0" lang="es-ES" sz="1400" b="1" u="none" kern="1200" dirty="0" smtClean="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18.144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a:t>
                      </a:r>
                      <a:r>
                        <a:rPr kumimoji="0" lang="es-ES" sz="1800" b="1" u="none" kern="1200" baseline="0" dirty="0" smtClean="0">
                          <a:solidFill>
                            <a:srgbClr val="336699"/>
                          </a:solidFill>
                          <a:effectLst/>
                          <a:latin typeface="Tahoma" pitchFamily="34" charset="0"/>
                          <a:ea typeface="Tahoma" pitchFamily="34" charset="0"/>
                          <a:cs typeface="Tahoma" pitchFamily="34" charset="0"/>
                        </a:rPr>
                        <a:t>  </a:t>
                      </a:r>
                      <a:r>
                        <a:rPr kumimoji="0" lang="es-ES" sz="1800" b="1" u="none" kern="1200" dirty="0" smtClean="0">
                          <a:solidFill>
                            <a:srgbClr val="336699"/>
                          </a:solidFill>
                          <a:effectLst/>
                          <a:latin typeface="Tahoma" pitchFamily="34" charset="0"/>
                          <a:ea typeface="Tahoma" pitchFamily="34" charset="0"/>
                          <a:cs typeface="Tahoma" pitchFamily="34" charset="0"/>
                        </a:rPr>
                        <a:t>137 </a:t>
                      </a:r>
                      <a:r>
                        <a:rPr kumimoji="0" lang="es-ES" sz="1800" b="1" u="none" kern="1200" baseline="0" dirty="0" smtClean="0">
                          <a:solidFill>
                            <a:srgbClr val="336699"/>
                          </a:solidFill>
                          <a:effectLst/>
                          <a:latin typeface="Tahoma" pitchFamily="34" charset="0"/>
                          <a:ea typeface="Tahoma" pitchFamily="34" charset="0"/>
                          <a:cs typeface="Tahoma" pitchFamily="34" charset="0"/>
                        </a:rPr>
                        <a:t> </a:t>
                      </a:r>
                      <a:r>
                        <a:rPr kumimoji="0" lang="es-ES" sz="1200" b="0" u="none" kern="1200" dirty="0" smtClean="0">
                          <a:solidFill>
                            <a:schemeClr val="dk1"/>
                          </a:solidFill>
                          <a:effectLst/>
                          <a:latin typeface="Tahoma" pitchFamily="34" charset="0"/>
                          <a:ea typeface="Tahoma" pitchFamily="34" charset="0"/>
                          <a:cs typeface="Tahoma" pitchFamily="34" charset="0"/>
                        </a:rPr>
                        <a:t>GRATIFICACIONES POR SERVICIOS ESPECIALES</a:t>
                      </a:r>
                      <a:endParaRPr kumimoji="0" lang="es-ES" sz="1400" b="1" u="none" kern="1200" dirty="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105   </a:t>
                      </a:r>
                      <a:r>
                        <a:rPr kumimoji="0" lang="es-ES" sz="1600" b="0" u="none" kern="120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141  </a:t>
                      </a:r>
                      <a:r>
                        <a:rPr kumimoji="0" lang="es-ES" sz="1200" b="0" u="none" kern="1200" dirty="0" smtClean="0">
                          <a:solidFill>
                            <a:schemeClr val="dk1"/>
                          </a:solidFill>
                          <a:effectLst/>
                          <a:latin typeface="Tahoma" pitchFamily="34" charset="0"/>
                          <a:ea typeface="Tahoma" pitchFamily="34" charset="0"/>
                          <a:cs typeface="Tahoma" pitchFamily="34" charset="0"/>
                        </a:rPr>
                        <a:t>CONTRATACIÓN DE PERSONAL TÉCNICO</a:t>
                      </a:r>
                      <a:endParaRPr kumimoji="0" lang="es-ES" sz="1400" b="0" u="none" kern="1200" dirty="0">
                        <a:solidFill>
                          <a:srgbClr val="C00000"/>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rgbClr val="C00000"/>
                          </a:solidFill>
                          <a:effectLst/>
                          <a:latin typeface="Tahoma" pitchFamily="34" charset="0"/>
                          <a:ea typeface="Tahoma" pitchFamily="34" charset="0"/>
                          <a:cs typeface="Tahoma" pitchFamily="34" charset="0"/>
                        </a:rPr>
                        <a:t>₲</a:t>
                      </a:r>
                      <a:r>
                        <a:rPr kumimoji="0" lang="es-ES" sz="1800" b="0" u="none" kern="1200" dirty="0" smtClean="0">
                          <a:solidFill>
                            <a:srgbClr val="C00000"/>
                          </a:solidFill>
                          <a:effectLst/>
                          <a:latin typeface="Tahoma" pitchFamily="34" charset="0"/>
                          <a:ea typeface="Tahoma" pitchFamily="34" charset="0"/>
                          <a:cs typeface="Tahoma" pitchFamily="34" charset="0"/>
                        </a:rPr>
                        <a:t> -</a:t>
                      </a:r>
                      <a:r>
                        <a:rPr kumimoji="0" lang="es-ES" sz="1800" b="0" u="none" kern="1200" dirty="0" smtClean="0">
                          <a:solidFill>
                            <a:schemeClr val="dk1"/>
                          </a:solidFill>
                          <a:effectLst/>
                          <a:latin typeface="Tahoma" pitchFamily="34" charset="0"/>
                          <a:ea typeface="Tahoma" pitchFamily="34" charset="0"/>
                          <a:cs typeface="Tahoma" pitchFamily="34" charset="0"/>
                        </a:rPr>
                        <a:t> </a:t>
                      </a:r>
                      <a:r>
                        <a:rPr kumimoji="0" lang="es-ES" sz="1800" b="1" u="none" kern="1200" dirty="0" smtClean="0">
                          <a:solidFill>
                            <a:srgbClr val="C00000"/>
                          </a:solidFill>
                          <a:effectLst/>
                          <a:latin typeface="Tahoma" pitchFamily="34" charset="0"/>
                          <a:ea typeface="Tahoma" pitchFamily="34" charset="0"/>
                          <a:cs typeface="Tahoma" pitchFamily="34" charset="0"/>
                        </a:rPr>
                        <a:t>11.934</a:t>
                      </a:r>
                      <a:r>
                        <a:rPr kumimoji="0" lang="es-ES" sz="1800" b="1" u="none" kern="1200" baseline="0" dirty="0" smtClean="0">
                          <a:solidFill>
                            <a:srgbClr val="C00000"/>
                          </a:solidFill>
                          <a:effectLst/>
                          <a:latin typeface="Tahoma" pitchFamily="34" charset="0"/>
                          <a:ea typeface="Tahoma" pitchFamily="34" charset="0"/>
                          <a:cs typeface="Tahoma" pitchFamily="34" charset="0"/>
                        </a:rPr>
                        <a:t>  </a:t>
                      </a:r>
                      <a:r>
                        <a:rPr kumimoji="0" lang="es-ES" sz="1600" b="0" u="none" kern="1200" baseline="0" dirty="0" smtClean="0">
                          <a:solidFill>
                            <a:srgbClr val="C00000"/>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ysDot"/>
                      <a:round/>
                      <a:headEnd type="none" w="med" len="med"/>
                      <a:tailEnd type="none" w="med" len="med"/>
                    </a:lnB>
                    <a:noFill/>
                  </a:tcPr>
                </a:tc>
              </a:tr>
              <a:tr h="528301">
                <a:tc>
                  <a:txBody>
                    <a:bodyPr/>
                    <a:lstStyle/>
                    <a:p>
                      <a:pPr marL="361950" marR="0" lvl="0" indent="-361950" algn="just" defTabSz="914400" rtl="0" eaLnBrk="1" fontAlgn="auto" latinLnBrk="0" hangingPunct="1">
                        <a:lnSpc>
                          <a:spcPct val="100000"/>
                        </a:lnSpc>
                        <a:spcBef>
                          <a:spcPts val="0"/>
                        </a:spcBef>
                        <a:spcAft>
                          <a:spcPts val="0"/>
                        </a:spcAft>
                        <a:buClr>
                          <a:srgbClr val="008080"/>
                        </a:buClr>
                        <a:buSzPct val="110000"/>
                        <a:buFont typeface="Courier New" pitchFamily="49" charset="0"/>
                        <a:buChar char="o"/>
                        <a:tabLst/>
                        <a:defRPr/>
                      </a:pPr>
                      <a:r>
                        <a:rPr kumimoji="0" lang="es-ES" sz="1800" b="1" u="none" kern="1200" dirty="0" smtClean="0">
                          <a:solidFill>
                            <a:srgbClr val="336699"/>
                          </a:solidFill>
                          <a:effectLst/>
                          <a:latin typeface="Tahoma" pitchFamily="34" charset="0"/>
                          <a:ea typeface="Tahoma" pitchFamily="34" charset="0"/>
                          <a:cs typeface="Tahoma" pitchFamily="34" charset="0"/>
                        </a:rPr>
                        <a:t>Rubro  199  </a:t>
                      </a:r>
                      <a:r>
                        <a:rPr kumimoji="0" lang="es-ES" sz="1200" b="0" u="none" kern="1200" dirty="0" smtClean="0">
                          <a:solidFill>
                            <a:schemeClr val="dk1"/>
                          </a:solidFill>
                          <a:effectLst/>
                          <a:latin typeface="Tahoma" pitchFamily="34" charset="0"/>
                          <a:ea typeface="Tahoma" pitchFamily="34" charset="0"/>
                          <a:cs typeface="Tahoma" pitchFamily="34" charset="0"/>
                        </a:rPr>
                        <a:t>OTROS GASTOS DEL PERSONAL</a:t>
                      </a:r>
                      <a:endParaRPr kumimoji="0" lang="es-ES" sz="1400" b="1" u="none" kern="1200" dirty="0">
                        <a:solidFill>
                          <a:schemeClr val="dk1"/>
                        </a:solidFill>
                        <a:effectLst/>
                        <a:latin typeface="Tahoma" pitchFamily="34" charset="0"/>
                        <a:ea typeface="Tahoma" pitchFamily="34" charset="0"/>
                        <a:cs typeface="Tahoma" pitchFamily="34" charset="0"/>
                      </a:endParaRPr>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u="none" kern="1200" dirty="0" smtClean="0">
                          <a:solidFill>
                            <a:schemeClr val="dk1"/>
                          </a:solidFill>
                          <a:effectLst/>
                          <a:latin typeface="Tahoma" pitchFamily="34" charset="0"/>
                          <a:ea typeface="Tahoma" pitchFamily="34" charset="0"/>
                          <a:cs typeface="Tahoma" pitchFamily="34" charset="0"/>
                        </a:rPr>
                        <a:t>₲         259</a:t>
                      </a:r>
                      <a:r>
                        <a:rPr kumimoji="0" lang="es-ES" sz="1800" b="1" u="none" kern="1200" baseline="0" dirty="0" smtClean="0">
                          <a:solidFill>
                            <a:schemeClr val="dk1"/>
                          </a:solidFill>
                          <a:effectLst/>
                          <a:latin typeface="Tahoma" pitchFamily="34" charset="0"/>
                          <a:ea typeface="Tahoma" pitchFamily="34" charset="0"/>
                          <a:cs typeface="Tahoma" pitchFamily="34" charset="0"/>
                        </a:rPr>
                        <a:t>   </a:t>
                      </a:r>
                      <a:r>
                        <a:rPr kumimoji="0" lang="es-ES" sz="1600" b="0" u="none" kern="1200" baseline="0" dirty="0" smtClean="0">
                          <a:solidFill>
                            <a:schemeClr val="dk1"/>
                          </a:solidFill>
                          <a:effectLst/>
                          <a:latin typeface="Tahoma" pitchFamily="34" charset="0"/>
                          <a:ea typeface="Tahoma" pitchFamily="34" charset="0"/>
                          <a:cs typeface="Tahoma" pitchFamily="34" charset="0"/>
                        </a:rPr>
                        <a:t>Millones</a:t>
                      </a:r>
                      <a:endParaRPr lang="es-ES" sz="1600" b="0" dirty="0"/>
                    </a:p>
                  </a:txBody>
                  <a:tcPr anchor="ctr">
                    <a:lnT w="12700" cap="flat" cmpd="sng" algn="ctr">
                      <a:solidFill>
                        <a:srgbClr val="006699"/>
                      </a:solidFill>
                      <a:prstDash val="sysDot"/>
                      <a:round/>
                      <a:headEnd type="none" w="med" len="med"/>
                      <a:tailEnd type="none" w="med" len="med"/>
                    </a:lnT>
                    <a:lnB w="12700" cap="flat" cmpd="sng" algn="ctr">
                      <a:solidFill>
                        <a:srgbClr val="006699"/>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xmlns="" val="21705772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20688"/>
            <a:ext cx="9144000" cy="523220"/>
          </a:xfrm>
          <a:prstGeom prst="rect">
            <a:avLst/>
          </a:prstGeom>
        </p:spPr>
        <p:txBody>
          <a:bodyPr wrap="square">
            <a:spAutoFit/>
          </a:bodyPr>
          <a:lstStyle/>
          <a:p>
            <a:pPr algn="ctr"/>
            <a:r>
              <a:rPr lang="es-PY" sz="2800" b="1" dirty="0">
                <a:ln w="635">
                  <a:noFill/>
                </a:ln>
                <a:solidFill>
                  <a:srgbClr val="336699"/>
                </a:solidFill>
                <a:effectLst>
                  <a:outerShdw blurRad="38100" dist="38100" dir="2700000" algn="tl">
                    <a:srgbClr val="000000">
                      <a:alpha val="43137"/>
                    </a:srgbClr>
                  </a:outerShdw>
                </a:effectLst>
                <a:latin typeface="Arial Black" pitchFamily="34" charset="0"/>
                <a:ea typeface="+mj-ea"/>
                <a:cs typeface="+mj-cs"/>
              </a:rPr>
              <a:t>FINANCIAMIENTO CAF/OFID</a:t>
            </a:r>
          </a:p>
        </p:txBody>
      </p:sp>
      <p:graphicFrame>
        <p:nvGraphicFramePr>
          <p:cNvPr id="5" name="4 Diagrama"/>
          <p:cNvGraphicFramePr/>
          <p:nvPr>
            <p:extLst>
              <p:ext uri="{D42A27DB-BD31-4B8C-83A1-F6EECF244321}">
                <p14:modId xmlns:p14="http://schemas.microsoft.com/office/powerpoint/2010/main" xmlns="" val="3116420893"/>
              </p:ext>
            </p:extLst>
          </p:nvPr>
        </p:nvGraphicFramePr>
        <p:xfrm>
          <a:off x="467544" y="2457030"/>
          <a:ext cx="4752528" cy="2034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Flecha derecha"/>
          <p:cNvSpPr/>
          <p:nvPr/>
        </p:nvSpPr>
        <p:spPr>
          <a:xfrm>
            <a:off x="5309592" y="3180874"/>
            <a:ext cx="576064" cy="436215"/>
          </a:xfrm>
          <a:prstGeom prst="rightArrow">
            <a:avLst/>
          </a:prstGeom>
          <a:scene3d>
            <a:camera prst="orthographicFront"/>
            <a:lightRig rig="threePt" dir="t">
              <a:rot lat="0" lon="0" rev="7500000"/>
            </a:lightRig>
          </a:scene3d>
          <a:sp3d prstMaterial="plastic">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Y" dirty="0"/>
          </a:p>
        </p:txBody>
      </p:sp>
      <p:graphicFrame>
        <p:nvGraphicFramePr>
          <p:cNvPr id="7" name="6 Diagrama"/>
          <p:cNvGraphicFramePr/>
          <p:nvPr>
            <p:extLst>
              <p:ext uri="{D42A27DB-BD31-4B8C-83A1-F6EECF244321}">
                <p14:modId xmlns:p14="http://schemas.microsoft.com/office/powerpoint/2010/main" xmlns="" val="332857056"/>
              </p:ext>
            </p:extLst>
          </p:nvPr>
        </p:nvGraphicFramePr>
        <p:xfrm>
          <a:off x="6012160" y="3002937"/>
          <a:ext cx="2808312" cy="7920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9 Rectángulo"/>
          <p:cNvSpPr/>
          <p:nvPr/>
        </p:nvSpPr>
        <p:spPr>
          <a:xfrm>
            <a:off x="285720" y="1143908"/>
            <a:ext cx="8640960" cy="923330"/>
          </a:xfrm>
          <a:prstGeom prst="rect">
            <a:avLst/>
          </a:prstGeom>
        </p:spPr>
        <p:txBody>
          <a:bodyPr wrap="square">
            <a:spAutoFit/>
          </a:bodyPr>
          <a:lstStyle/>
          <a:p>
            <a:pPr fontAlgn="ctr"/>
            <a:r>
              <a:rPr lang="es-PY" dirty="0">
                <a:solidFill>
                  <a:schemeClr val="dk1"/>
                </a:solidFill>
                <a:latin typeface="Arial Black" panose="020B0A04020102020204" pitchFamily="34" charset="0"/>
              </a:rPr>
              <a:t>PROYECTO DE MEJORAMIENTO DEL SISTEMA DE </a:t>
            </a:r>
            <a:r>
              <a:rPr lang="es-PY" dirty="0" smtClean="0">
                <a:solidFill>
                  <a:schemeClr val="dk1"/>
                </a:solidFill>
                <a:latin typeface="Arial Black" panose="020B0A04020102020204" pitchFamily="34" charset="0"/>
              </a:rPr>
              <a:t>TRANSMISIÓN Y DISTRIBUCION </a:t>
            </a:r>
            <a:r>
              <a:rPr lang="es-PY" dirty="0">
                <a:solidFill>
                  <a:schemeClr val="dk1"/>
                </a:solidFill>
                <a:latin typeface="Arial Black" panose="020B0A04020102020204" pitchFamily="34" charset="0"/>
              </a:rPr>
              <a:t>DE ENERGIA ELÉCTRICA EN EL AREA METROPOLOTANA</a:t>
            </a:r>
          </a:p>
        </p:txBody>
      </p:sp>
    </p:spTree>
    <p:extLst>
      <p:ext uri="{BB962C8B-B14F-4D97-AF65-F5344CB8AC3E}">
        <p14:creationId xmlns:p14="http://schemas.microsoft.com/office/powerpoint/2010/main" xmlns="" val="4132394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593667"/>
            <a:ext cx="8856984" cy="323165"/>
          </a:xfrm>
          <a:prstGeom prst="rect">
            <a:avLst/>
          </a:prstGeom>
        </p:spPr>
        <p:txBody>
          <a:bodyPr wrap="square">
            <a:spAutoFit/>
          </a:bodyPr>
          <a:lstStyle/>
          <a:p>
            <a:pPr marL="85725" lvl="1" indent="-20638" algn="just">
              <a:buClr>
                <a:schemeClr val="folHlink"/>
              </a:buClr>
              <a:buSzPct val="75000"/>
              <a:buFont typeface="Wingdings 2"/>
              <a:buNone/>
            </a:pPr>
            <a:r>
              <a:rPr lang="es-PY" sz="1500" b="1" dirty="0">
                <a:solidFill>
                  <a:srgbClr val="336699"/>
                </a:solidFill>
                <a:latin typeface="Verdana" pitchFamily="34" charset="0"/>
                <a:cs typeface="Times New Roman" pitchFamily="18" charset="0"/>
              </a:rPr>
              <a:t>Principales llamados </a:t>
            </a:r>
            <a:r>
              <a:rPr lang="es-PY" sz="1500" b="1" dirty="0" smtClean="0">
                <a:solidFill>
                  <a:srgbClr val="336699"/>
                </a:solidFill>
                <a:latin typeface="Verdana" pitchFamily="34" charset="0"/>
                <a:cs typeface="Times New Roman" pitchFamily="18" charset="0"/>
              </a:rPr>
              <a:t>en </a:t>
            </a:r>
            <a:r>
              <a:rPr lang="es-PY" sz="1500" b="1" dirty="0">
                <a:solidFill>
                  <a:srgbClr val="336699"/>
                </a:solidFill>
                <a:latin typeface="Verdana" pitchFamily="34" charset="0"/>
                <a:cs typeface="Times New Roman" pitchFamily="18" charset="0"/>
              </a:rPr>
              <a:t>el marco del </a:t>
            </a:r>
            <a:r>
              <a:rPr lang="es-PY" sz="1500" b="1" dirty="0" smtClean="0">
                <a:solidFill>
                  <a:srgbClr val="336699"/>
                </a:solidFill>
                <a:latin typeface="Verdana" pitchFamily="34" charset="0"/>
                <a:cs typeface="Times New Roman" pitchFamily="18" charset="0"/>
              </a:rPr>
              <a:t>Proyecto</a:t>
            </a:r>
            <a:endParaRPr lang="es-PY" sz="1500" b="1" dirty="0">
              <a:solidFill>
                <a:srgbClr val="336699"/>
              </a:solidFill>
              <a:latin typeface="Verdana" pitchFamily="34"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xmlns="" val="379946925"/>
              </p:ext>
            </p:extLst>
          </p:nvPr>
        </p:nvGraphicFramePr>
        <p:xfrm>
          <a:off x="32380" y="620688"/>
          <a:ext cx="8640960" cy="649605"/>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a:t>
                      </a:r>
                      <a:r>
                        <a:rPr lang="es-ES" sz="2800" b="1" kern="1200" dirty="0" smtClean="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22</a:t>
                      </a:r>
                      <a:endPar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rtl="0" fontAlgn="ctr"/>
                      <a:r>
                        <a:rPr kumimoji="0" lang="es-PY" sz="1400" b="0" kern="1200" dirty="0" smtClean="0">
                          <a:solidFill>
                            <a:schemeClr val="dk1"/>
                          </a:solidFill>
                          <a:effectLst/>
                          <a:latin typeface="Arial Black" panose="020B0A04020102020204" pitchFamily="34" charset="0"/>
                          <a:ea typeface="+mn-ea"/>
                          <a:cs typeface="+mn-cs"/>
                        </a:rPr>
                        <a:t>PROYECTO DE MEJORAMIENTO DEL SISTEMA DE DISTRIBUCION DE ENERGIA ELÉCTRICA EN EL AREA METROPOLOTANA</a:t>
                      </a:r>
                      <a:endParaRPr kumimoji="0" lang="es-PY" sz="1400" b="0" kern="1200" dirty="0">
                        <a:solidFill>
                          <a:schemeClr val="dk1"/>
                        </a:solidFill>
                        <a:effectLst/>
                        <a:latin typeface="Arial Black" panose="020B0A04020102020204" pitchFamily="34" charset="0"/>
                        <a:ea typeface="+mn-ea"/>
                        <a:cs typeface="+mn-cs"/>
                      </a:endParaRPr>
                    </a:p>
                  </a:txBody>
                  <a:tcPr marL="9525" marR="9525" marT="9525" marB="0" anchor="ctr">
                    <a:lnL w="12700" cmpd="sng">
                      <a:noFill/>
                    </a:lnL>
                    <a:noFill/>
                  </a:tcPr>
                </a:tc>
                <a:extLst>
                  <a:ext uri="{0D108BD9-81ED-4DB2-BD59-A6C34878D82A}">
                    <a16:rowId xmlns:a16="http://schemas.microsoft.com/office/drawing/2014/main" xmlns="" val="10000"/>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xmlns="" val="1950991743"/>
              </p:ext>
            </p:extLst>
          </p:nvPr>
        </p:nvGraphicFramePr>
        <p:xfrm>
          <a:off x="395536" y="2204864"/>
          <a:ext cx="8352928" cy="1971675"/>
        </p:xfrm>
        <a:graphic>
          <a:graphicData uri="http://schemas.openxmlformats.org/drawingml/2006/table">
            <a:tbl>
              <a:tblPr/>
              <a:tblGrid>
                <a:gridCol w="431119"/>
                <a:gridCol w="7921809"/>
              </a:tblGrid>
              <a:tr h="714375">
                <a:tc gridSpan="2">
                  <a:txBody>
                    <a:bodyPr/>
                    <a:lstStyle/>
                    <a:p>
                      <a:pPr algn="ctr" fontAlgn="ctr"/>
                      <a:r>
                        <a:rPr lang="es-PY" sz="1400" b="1" i="0" u="none" strike="noStrike" dirty="0">
                          <a:solidFill>
                            <a:srgbClr val="FFFFFF"/>
                          </a:solidFill>
                          <a:effectLst/>
                          <a:latin typeface="Calibri"/>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PY"/>
                    </a:p>
                  </a:txBody>
                  <a:tcPr/>
                </a:tc>
              </a:tr>
              <a:tr h="733425">
                <a:tc>
                  <a:txBody>
                    <a:bodyPr/>
                    <a:lstStyle/>
                    <a:p>
                      <a:pPr algn="ctr" fontAlgn="ctr"/>
                      <a:r>
                        <a:rPr lang="es-PY" sz="1400" b="1" i="0" u="none" strike="noStrike">
                          <a:solidFill>
                            <a:srgbClr val="1F497D"/>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1F497D"/>
                      </a:solidFill>
                      <a:prstDash val="dot"/>
                      <a:round/>
                      <a:headEnd type="none" w="med" len="med"/>
                      <a:tailEnd type="none" w="med" len="med"/>
                    </a:lnB>
                  </a:tcPr>
                </a:tc>
                <a:tc>
                  <a:txBody>
                    <a:bodyPr/>
                    <a:lstStyle/>
                    <a:p>
                      <a:pPr algn="l" fontAlgn="ctr"/>
                      <a:r>
                        <a:rPr lang="es-PY" sz="1200" b="0" i="0" u="none" strike="noStrike">
                          <a:solidFill>
                            <a:srgbClr val="000000"/>
                          </a:solidFill>
                          <a:effectLst/>
                          <a:latin typeface="Arial"/>
                        </a:rPr>
                        <a:t>MEJORAMIENTO Y REFUERZO DEL SISTEMA DE DISTRIBUCIÓN DEL AREA METROPOLITANA, EN DISTRITOS DEL DEPARTAMENTO CENTRAL, CON PROVISIÓN TOTAL DE MATERIALES - LPI 1207/17</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F497D"/>
                      </a:solidFill>
                      <a:prstDash val="dot"/>
                      <a:round/>
                      <a:headEnd type="none" w="med" len="med"/>
                      <a:tailEnd type="none" w="med" len="med"/>
                    </a:lnB>
                  </a:tcPr>
                </a:tc>
              </a:tr>
              <a:tr h="523875">
                <a:tc>
                  <a:txBody>
                    <a:bodyPr/>
                    <a:lstStyle/>
                    <a:p>
                      <a:pPr algn="ctr" fontAlgn="ctr"/>
                      <a:r>
                        <a:rPr lang="es-PY" sz="1400" b="1" i="0" u="none" strike="noStrike">
                          <a:solidFill>
                            <a:srgbClr val="1F497D"/>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1F497D"/>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Y" sz="1200" b="0" i="0" u="none" strike="noStrike" dirty="0">
                          <a:solidFill>
                            <a:srgbClr val="000000"/>
                          </a:solidFill>
                          <a:effectLst/>
                          <a:latin typeface="Arial"/>
                        </a:rPr>
                        <a:t>Fiscalización  de las Obras de Mejoramiento del Sistema de Distribución de Energía Eléctrica en el Área Metropolitana</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1F497D"/>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1683131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412776"/>
            <a:ext cx="8856984" cy="323165"/>
          </a:xfrm>
          <a:prstGeom prst="rect">
            <a:avLst/>
          </a:prstGeom>
        </p:spPr>
        <p:txBody>
          <a:bodyPr wrap="square">
            <a:spAutoFit/>
          </a:bodyPr>
          <a:lstStyle/>
          <a:p>
            <a:pPr marL="85725" lvl="1" indent="-20638" algn="just">
              <a:buClr>
                <a:schemeClr val="folHlink"/>
              </a:buClr>
              <a:buSzPct val="75000"/>
              <a:buFont typeface="Wingdings 2"/>
              <a:buNone/>
            </a:pPr>
            <a:r>
              <a:rPr lang="es-PY" sz="1500" b="1" dirty="0">
                <a:solidFill>
                  <a:srgbClr val="336699"/>
                </a:solidFill>
                <a:latin typeface="Verdana" pitchFamily="34" charset="0"/>
                <a:cs typeface="Times New Roman" pitchFamily="18" charset="0"/>
              </a:rPr>
              <a:t>Principales llamados </a:t>
            </a:r>
            <a:r>
              <a:rPr lang="es-PY" sz="1500" b="1" dirty="0" smtClean="0">
                <a:solidFill>
                  <a:srgbClr val="336699"/>
                </a:solidFill>
                <a:latin typeface="Verdana" pitchFamily="34" charset="0"/>
                <a:cs typeface="Times New Roman" pitchFamily="18" charset="0"/>
              </a:rPr>
              <a:t>en </a:t>
            </a:r>
            <a:r>
              <a:rPr lang="es-PY" sz="1500" b="1" dirty="0">
                <a:solidFill>
                  <a:srgbClr val="336699"/>
                </a:solidFill>
                <a:latin typeface="Verdana" pitchFamily="34" charset="0"/>
                <a:cs typeface="Times New Roman" pitchFamily="18" charset="0"/>
              </a:rPr>
              <a:t>el marco del </a:t>
            </a:r>
            <a:r>
              <a:rPr lang="es-PY" sz="1500" b="1" dirty="0" smtClean="0">
                <a:solidFill>
                  <a:srgbClr val="336699"/>
                </a:solidFill>
                <a:latin typeface="Verdana" pitchFamily="34" charset="0"/>
                <a:cs typeface="Times New Roman" pitchFamily="18" charset="0"/>
              </a:rPr>
              <a:t>Proyecto</a:t>
            </a:r>
            <a:endParaRPr lang="es-PY" sz="1500" b="1" dirty="0">
              <a:solidFill>
                <a:srgbClr val="336699"/>
              </a:solidFill>
              <a:latin typeface="Verdana" pitchFamily="34"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xmlns="" val="3166757682"/>
              </p:ext>
            </p:extLst>
          </p:nvPr>
        </p:nvGraphicFramePr>
        <p:xfrm>
          <a:off x="35496" y="620688"/>
          <a:ext cx="8640960" cy="649605"/>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a:t>
                      </a:r>
                      <a:r>
                        <a:rPr lang="es-ES" sz="2800" b="1" kern="1200" dirty="0" smtClean="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23</a:t>
                      </a:r>
                      <a:endPar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rtl="0" fontAlgn="ctr"/>
                      <a:r>
                        <a:rPr kumimoji="0" lang="es-PY" sz="1400" b="0" kern="1200" dirty="0" smtClean="0">
                          <a:solidFill>
                            <a:schemeClr val="dk1"/>
                          </a:solidFill>
                          <a:effectLst/>
                          <a:latin typeface="Arial Black" panose="020B0A04020102020204" pitchFamily="34" charset="0"/>
                          <a:ea typeface="+mn-ea"/>
                          <a:cs typeface="+mn-cs"/>
                        </a:rPr>
                        <a:t>PROYECTO DE REFUERZO DEL SISTEMA ELÉCTRICO EN LOS DEPARTAMENTOS DE CENTRAL, PARAGUARI Y PRESIDENTE HAYES</a:t>
                      </a:r>
                    </a:p>
                  </a:txBody>
                  <a:tcPr marL="9525" marR="9525" marT="9525" marB="0" anchor="ctr">
                    <a:lnL w="12700" cmpd="sng">
                      <a:noFill/>
                    </a:lnL>
                    <a:noFill/>
                  </a:tcPr>
                </a:tc>
                <a:extLst>
                  <a:ext uri="{0D108BD9-81ED-4DB2-BD59-A6C34878D82A}">
                    <a16:rowId xmlns:a16="http://schemas.microsoft.com/office/drawing/2014/main" xmlns="" val="10000"/>
                  </a:ext>
                </a:extLst>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xmlns="" val="2457584058"/>
              </p:ext>
            </p:extLst>
          </p:nvPr>
        </p:nvGraphicFramePr>
        <p:xfrm>
          <a:off x="395537" y="1927372"/>
          <a:ext cx="8424936" cy="4525964"/>
        </p:xfrm>
        <a:graphic>
          <a:graphicData uri="http://schemas.openxmlformats.org/drawingml/2006/table">
            <a:tbl>
              <a:tblPr/>
              <a:tblGrid>
                <a:gridCol w="434835"/>
                <a:gridCol w="7990101"/>
              </a:tblGrid>
              <a:tr h="376434">
                <a:tc gridSpan="2">
                  <a:txBody>
                    <a:bodyPr/>
                    <a:lstStyle/>
                    <a:p>
                      <a:pPr algn="ctr" fontAlgn="ctr"/>
                      <a:r>
                        <a:rPr lang="es-PY" sz="1300" b="1" i="0" u="none" strike="noStrike">
                          <a:solidFill>
                            <a:srgbClr val="FFFFFF"/>
                          </a:solidFill>
                          <a:effectLst/>
                          <a:latin typeface="Calibri"/>
                        </a:rPr>
                        <a:t>DESCRIPCIÓN</a:t>
                      </a:r>
                    </a:p>
                  </a:txBody>
                  <a:tcPr marL="8754" marR="8754" marT="87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PY"/>
                    </a:p>
                  </a:txBody>
                  <a:tcPr/>
                </a:tc>
              </a:tr>
              <a:tr h="525257">
                <a:tc>
                  <a:txBody>
                    <a:bodyPr/>
                    <a:lstStyle/>
                    <a:p>
                      <a:pPr algn="ctr" fontAlgn="ctr"/>
                      <a:r>
                        <a:rPr lang="es-PY" sz="1300" b="1" i="0" u="none" strike="noStrike">
                          <a:solidFill>
                            <a:srgbClr val="1F497D"/>
                          </a:solidFill>
                          <a:effectLst/>
                          <a:latin typeface="Calibri"/>
                        </a:rPr>
                        <a:t>1</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CONSTRUCCIÓN DE LA SUB ESTACIÓN VILLA ELISA 220 KV Y AMPLIACIÓN DE LA SUB ESTACIÓN LA VICTORIA</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r>
              <a:tr h="455223">
                <a:tc>
                  <a:txBody>
                    <a:bodyPr/>
                    <a:lstStyle/>
                    <a:p>
                      <a:pPr algn="ctr" fontAlgn="ctr"/>
                      <a:r>
                        <a:rPr lang="es-PY" sz="1300" b="1" i="0" u="none" strike="noStrike">
                          <a:solidFill>
                            <a:srgbClr val="1F497D"/>
                          </a:solidFill>
                          <a:effectLst/>
                          <a:latin typeface="Calibri"/>
                        </a:rPr>
                        <a:t>2</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CONSTRUCCIÓN  E INTERCONEXIÓN DE LA LINEA DE TRANSMISIÓN DE 66 KV LAMBARE - TRES BOCAS</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420205">
                <a:tc>
                  <a:txBody>
                    <a:bodyPr/>
                    <a:lstStyle/>
                    <a:p>
                      <a:pPr algn="ctr" fontAlgn="ctr"/>
                      <a:r>
                        <a:rPr lang="es-PY" sz="1300" b="1" i="0" u="none" strike="noStrike">
                          <a:solidFill>
                            <a:srgbClr val="1F497D"/>
                          </a:solidFill>
                          <a:effectLst/>
                          <a:latin typeface="Calibri"/>
                        </a:rPr>
                        <a:t>3</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RECAPACITACIÓN DE LINEAS DE 220 Y 66 KV DEL SISTEMA METROPOLITANO</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525257">
                <a:tc>
                  <a:txBody>
                    <a:bodyPr/>
                    <a:lstStyle/>
                    <a:p>
                      <a:pPr algn="ctr" fontAlgn="ctr"/>
                      <a:r>
                        <a:rPr lang="es-PY" sz="1300" b="1" i="0" u="none" strike="noStrike">
                          <a:solidFill>
                            <a:srgbClr val="1F497D"/>
                          </a:solidFill>
                          <a:effectLst/>
                          <a:latin typeface="Calibri"/>
                        </a:rPr>
                        <a:t>4</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CONSTRUCCIÓN DE LA SUB ESTACIÓN BUEY RODEO 220 KV Y OBRAS CONEXAS - LPI 1278/17</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525257">
                <a:tc>
                  <a:txBody>
                    <a:bodyPr/>
                    <a:lstStyle/>
                    <a:p>
                      <a:pPr algn="ctr" fontAlgn="ctr"/>
                      <a:r>
                        <a:rPr lang="es-PY" sz="1300" b="1" i="0" u="none" strike="noStrike">
                          <a:solidFill>
                            <a:srgbClr val="1F497D"/>
                          </a:solidFill>
                          <a:effectLst/>
                          <a:latin typeface="Calibri"/>
                        </a:rPr>
                        <a:t>5</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CONSTRUCCIÓN E INTERCONEXIÓN DE LA LINEA DE TRANSMISIÓN  DE 66 KV GUARAMBARE - ITAGUA</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516503">
                <a:tc>
                  <a:txBody>
                    <a:bodyPr/>
                    <a:lstStyle/>
                    <a:p>
                      <a:pPr algn="ctr" fontAlgn="ctr"/>
                      <a:r>
                        <a:rPr lang="es-PY" sz="1300" b="1" i="0" u="none" strike="noStrike">
                          <a:solidFill>
                            <a:srgbClr val="1F497D"/>
                          </a:solidFill>
                          <a:effectLst/>
                          <a:latin typeface="Calibri"/>
                        </a:rPr>
                        <a:t>6</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ADQUISICIÓN DE LICENCIAS DE SOFTWARE ESPECIALIZADO PARA PROYECTOS DE SUB ESTACIONES Y LINEAS DE TRANSMISIÓN</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490240">
                <a:tc>
                  <a:txBody>
                    <a:bodyPr/>
                    <a:lstStyle/>
                    <a:p>
                      <a:pPr algn="ctr" fontAlgn="ctr"/>
                      <a:r>
                        <a:rPr lang="es-PY" sz="1300" b="1" i="0" u="none" strike="noStrike">
                          <a:solidFill>
                            <a:srgbClr val="1F497D"/>
                          </a:solidFill>
                          <a:effectLst/>
                          <a:latin typeface="Calibri"/>
                        </a:rPr>
                        <a:t>7</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SERVICIOS DE CONSULTORIA EN EL AMBITO DE SEGURIDAD DE SUB ESTACIONES ELECTRICAS</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341417">
                <a:tc>
                  <a:txBody>
                    <a:bodyPr/>
                    <a:lstStyle/>
                    <a:p>
                      <a:pPr algn="ctr" fontAlgn="ctr"/>
                      <a:r>
                        <a:rPr lang="es-PY" sz="1300" b="1" i="0" u="none" strike="noStrike">
                          <a:solidFill>
                            <a:srgbClr val="1F497D"/>
                          </a:solidFill>
                          <a:effectLst/>
                          <a:latin typeface="Calibri"/>
                        </a:rPr>
                        <a:t>8</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PY" sz="1100" b="0" i="0" u="none" strike="noStrike">
                          <a:solidFill>
                            <a:srgbClr val="000000"/>
                          </a:solidFill>
                          <a:effectLst/>
                          <a:latin typeface="Arial"/>
                        </a:rPr>
                        <a:t>SERVICIOS DE CONSULTORIA PARA EL PLAN DE GESTIÓN AMBIENTAL Y SOCIAL</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r>
              <a:tr h="350171">
                <a:tc>
                  <a:txBody>
                    <a:bodyPr/>
                    <a:lstStyle/>
                    <a:p>
                      <a:pPr algn="ctr" fontAlgn="ctr"/>
                      <a:r>
                        <a:rPr lang="es-PY" sz="1300" b="1" i="0" u="none" strike="noStrike">
                          <a:solidFill>
                            <a:srgbClr val="1F497D"/>
                          </a:solidFill>
                          <a:effectLst/>
                          <a:latin typeface="Calibri"/>
                        </a:rPr>
                        <a:t>9</a:t>
                      </a:r>
                    </a:p>
                  </a:txBody>
                  <a:tcPr marL="8754" marR="8754" marT="875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Y" sz="1100" b="0" i="0" u="none" strike="noStrike" dirty="0">
                          <a:solidFill>
                            <a:srgbClr val="000000"/>
                          </a:solidFill>
                          <a:effectLst/>
                          <a:latin typeface="Arial"/>
                        </a:rPr>
                        <a:t>CONTRATACIÓN DE SERVICIOS DE AUDITORIA EXTERNA DEL PROYECTO</a:t>
                      </a:r>
                    </a:p>
                  </a:txBody>
                  <a:tcPr marL="8754" marR="8754" marT="875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0770824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494919407"/>
              </p:ext>
            </p:extLst>
          </p:nvPr>
        </p:nvGraphicFramePr>
        <p:xfrm>
          <a:off x="250806" y="1109372"/>
          <a:ext cx="8640960" cy="476250"/>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endPar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just" rtl="0" fontAlgn="ctr"/>
                      <a:endParaRPr kumimoji="0" lang="es-PY" sz="1400" b="0" kern="1200" dirty="0">
                        <a:solidFill>
                          <a:schemeClr val="dk1"/>
                        </a:solidFill>
                        <a:effectLst/>
                        <a:latin typeface="Arial Black" panose="020B0A04020102020204" pitchFamily="34" charset="0"/>
                        <a:ea typeface="+mn-ea"/>
                        <a:cs typeface="+mn-cs"/>
                      </a:endParaRPr>
                    </a:p>
                  </a:txBody>
                  <a:tcPr marL="9525" marR="9525" marT="9525" marB="0" anchor="ctr">
                    <a:lnL w="12700" cmpd="sng">
                      <a:noFill/>
                    </a:lnL>
                    <a:noFill/>
                  </a:tcPr>
                </a:tc>
                <a:extLst>
                  <a:ext uri="{0D108BD9-81ED-4DB2-BD59-A6C34878D82A}">
                    <a16:rowId xmlns:a16="http://schemas.microsoft.com/office/drawing/2014/main" xmlns="" val="10000"/>
                  </a:ext>
                </a:extLst>
              </a:tr>
            </a:tbl>
          </a:graphicData>
        </a:graphic>
      </p:graphicFrame>
      <p:sp>
        <p:nvSpPr>
          <p:cNvPr id="2" name="1 Rectángulo"/>
          <p:cNvSpPr/>
          <p:nvPr/>
        </p:nvSpPr>
        <p:spPr>
          <a:xfrm>
            <a:off x="0" y="620688"/>
            <a:ext cx="9144000" cy="523220"/>
          </a:xfrm>
          <a:prstGeom prst="rect">
            <a:avLst/>
          </a:prstGeom>
        </p:spPr>
        <p:txBody>
          <a:bodyPr wrap="square">
            <a:spAutoFit/>
          </a:bodyPr>
          <a:lstStyle/>
          <a:p>
            <a:pPr algn="ctr"/>
            <a:r>
              <a:rPr lang="es-PY" sz="2800" b="1" dirty="0">
                <a:ln w="635">
                  <a:noFill/>
                </a:ln>
                <a:solidFill>
                  <a:srgbClr val="336699"/>
                </a:solidFill>
                <a:effectLst>
                  <a:outerShdw blurRad="38100" dist="38100" dir="2700000" algn="tl">
                    <a:srgbClr val="000000">
                      <a:alpha val="43137"/>
                    </a:srgbClr>
                  </a:outerShdw>
                </a:effectLst>
                <a:latin typeface="Arial Black" pitchFamily="34" charset="0"/>
                <a:ea typeface="+mj-ea"/>
                <a:cs typeface="+mj-cs"/>
              </a:rPr>
              <a:t>FINANCIAMIENTO BID/BEI/CAF</a:t>
            </a:r>
          </a:p>
        </p:txBody>
      </p:sp>
      <p:sp>
        <p:nvSpPr>
          <p:cNvPr id="4" name="3 Rectángulo"/>
          <p:cNvSpPr/>
          <p:nvPr/>
        </p:nvSpPr>
        <p:spPr>
          <a:xfrm>
            <a:off x="285720" y="1143908"/>
            <a:ext cx="8640960" cy="646331"/>
          </a:xfrm>
          <a:prstGeom prst="rect">
            <a:avLst/>
          </a:prstGeom>
        </p:spPr>
        <p:txBody>
          <a:bodyPr wrap="square">
            <a:spAutoFit/>
          </a:bodyPr>
          <a:lstStyle/>
          <a:p>
            <a:pPr fontAlgn="ctr"/>
            <a:r>
              <a:rPr lang="es-PY" dirty="0">
                <a:solidFill>
                  <a:schemeClr val="dk1"/>
                </a:solidFill>
                <a:latin typeface="Arial Black" panose="020B0A04020102020204" pitchFamily="34" charset="0"/>
              </a:rPr>
              <a:t>PROYECTO DE CONSTRUCCIÓN DE LA LINEA DE 500 kV YACYRETA - VILLA HAYES</a:t>
            </a:r>
          </a:p>
        </p:txBody>
      </p:sp>
      <p:sp>
        <p:nvSpPr>
          <p:cNvPr id="6" name="6 Marcador de contenido"/>
          <p:cNvSpPr txBox="1">
            <a:spLocks/>
          </p:cNvSpPr>
          <p:nvPr/>
        </p:nvSpPr>
        <p:spPr>
          <a:xfrm>
            <a:off x="285720" y="5445224"/>
            <a:ext cx="8501122" cy="936104"/>
          </a:xfrm>
          <a:prstGeom prst="rect">
            <a:avLst/>
          </a:prstGeom>
        </p:spPr>
        <p:txBody>
          <a:bodyPr>
            <a:normAutofit fontScale="6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85725" lvl="1" indent="-20638" algn="just">
              <a:lnSpc>
                <a:spcPct val="170000"/>
              </a:lnSpc>
              <a:buClr>
                <a:schemeClr val="folHlink"/>
              </a:buClr>
              <a:buSzPct val="75000"/>
              <a:buNone/>
            </a:pPr>
            <a:r>
              <a:rPr lang="es-PY" sz="2900" dirty="0">
                <a:solidFill>
                  <a:srgbClr val="000000"/>
                </a:solidFill>
                <a:latin typeface="Verdana" pitchFamily="34" charset="0"/>
                <a:cs typeface="Times New Roman" pitchFamily="18" charset="0"/>
              </a:rPr>
              <a:t>Al 31.08.2017 se tiene una ejecución acumulada de ₲ 503.811 millones, equivalentes a </a:t>
            </a:r>
            <a:r>
              <a:rPr lang="es-PY" sz="2900" b="1" dirty="0">
                <a:solidFill>
                  <a:srgbClr val="000000"/>
                </a:solidFill>
                <a:latin typeface="Verdana" pitchFamily="34" charset="0"/>
                <a:cs typeface="Times New Roman" pitchFamily="18" charset="0"/>
              </a:rPr>
              <a:t>USD 89,1 millones</a:t>
            </a:r>
            <a:r>
              <a:rPr lang="es-PY" sz="2900" dirty="0">
                <a:solidFill>
                  <a:srgbClr val="000000"/>
                </a:solidFill>
                <a:latin typeface="Verdana" pitchFamily="34" charset="0"/>
                <a:cs typeface="Times New Roman" pitchFamily="18" charset="0"/>
              </a:rPr>
              <a:t>. </a:t>
            </a:r>
          </a:p>
          <a:p>
            <a:pPr marL="85725" lvl="1" indent="-20638" algn="just">
              <a:buClr>
                <a:schemeClr val="folHlink"/>
              </a:buClr>
              <a:buSzPct val="75000"/>
              <a:buFont typeface="Wingdings 2"/>
              <a:buNone/>
            </a:pPr>
            <a:endParaRPr lang="es-PY" sz="1500" dirty="0" smtClean="0">
              <a:solidFill>
                <a:srgbClr val="000000"/>
              </a:solidFill>
              <a:latin typeface="Verdana" pitchFamily="34" charset="0"/>
              <a:cs typeface="Times New Roman" pitchFamily="18" charset="0"/>
            </a:endParaRPr>
          </a:p>
          <a:p>
            <a:pPr marL="85725" lvl="1" indent="-20638" algn="just">
              <a:buClr>
                <a:schemeClr val="folHlink"/>
              </a:buClr>
              <a:buSzPct val="75000"/>
              <a:buFont typeface="Wingdings 2"/>
              <a:buNone/>
            </a:pPr>
            <a:endParaRPr lang="es-PY" sz="700" dirty="0" smtClean="0">
              <a:solidFill>
                <a:srgbClr val="000000"/>
              </a:solidFill>
              <a:latin typeface="Verdana" pitchFamily="34" charset="0"/>
              <a:cs typeface="Times New Roman" pitchFamily="18" charset="0"/>
            </a:endParaRPr>
          </a:p>
        </p:txBody>
      </p:sp>
      <p:graphicFrame>
        <p:nvGraphicFramePr>
          <p:cNvPr id="7" name="6 Diagrama"/>
          <p:cNvGraphicFramePr/>
          <p:nvPr>
            <p:extLst>
              <p:ext uri="{D42A27DB-BD31-4B8C-83A1-F6EECF244321}">
                <p14:modId xmlns:p14="http://schemas.microsoft.com/office/powerpoint/2010/main" xmlns="" val="232573253"/>
              </p:ext>
            </p:extLst>
          </p:nvPr>
        </p:nvGraphicFramePr>
        <p:xfrm>
          <a:off x="285720" y="1916832"/>
          <a:ext cx="5006360"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Flecha derecha"/>
          <p:cNvSpPr/>
          <p:nvPr/>
        </p:nvSpPr>
        <p:spPr>
          <a:xfrm>
            <a:off x="5436096" y="3282900"/>
            <a:ext cx="576064" cy="436215"/>
          </a:xfrm>
          <a:prstGeom prst="rightArrow">
            <a:avLst/>
          </a:prstGeom>
          <a:scene3d>
            <a:camera prst="orthographicFront"/>
            <a:lightRig rig="threePt" dir="t">
              <a:rot lat="0" lon="0" rev="7500000"/>
            </a:lightRig>
          </a:scene3d>
          <a:sp3d prstMaterial="plastic">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Y" dirty="0"/>
          </a:p>
        </p:txBody>
      </p:sp>
      <p:graphicFrame>
        <p:nvGraphicFramePr>
          <p:cNvPr id="9" name="8 Diagrama"/>
          <p:cNvGraphicFramePr/>
          <p:nvPr>
            <p:extLst>
              <p:ext uri="{D42A27DB-BD31-4B8C-83A1-F6EECF244321}">
                <p14:modId xmlns:p14="http://schemas.microsoft.com/office/powerpoint/2010/main" xmlns="" val="434087566"/>
              </p:ext>
            </p:extLst>
          </p:nvPr>
        </p:nvGraphicFramePr>
        <p:xfrm>
          <a:off x="6050538" y="2852935"/>
          <a:ext cx="2876142" cy="12961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9739675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4273278684"/>
              </p:ext>
            </p:extLst>
          </p:nvPr>
        </p:nvGraphicFramePr>
        <p:xfrm>
          <a:off x="179512" y="692696"/>
          <a:ext cx="8640960" cy="476250"/>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76250">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rtl="0" eaLnBrk="1" fontAlgn="ctr" latinLnBrk="0" hangingPunct="1"/>
                      <a:r>
                        <a:rPr kumimoji="0" lang="es-PY" sz="1400" b="0" kern="1200" dirty="0">
                          <a:solidFill>
                            <a:schemeClr val="dk1"/>
                          </a:solidFill>
                          <a:effectLst/>
                          <a:latin typeface="Arial Black" panose="020B0A04020102020204" pitchFamily="34" charset="0"/>
                          <a:ea typeface="+mn-ea"/>
                          <a:cs typeface="+mn-cs"/>
                        </a:rPr>
                        <a:t>PROYECTO DE CONSTRUCCIÓN DE LA LINEA DE 500 kV YACYRETA - VILLA HAYES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196752"/>
            <a:ext cx="8352928"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84864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Rectángulo"/>
          <p:cNvSpPr>
            <a:spLocks noChangeArrowheads="1"/>
          </p:cNvSpPr>
          <p:nvPr/>
        </p:nvSpPr>
        <p:spPr bwMode="auto">
          <a:xfrm>
            <a:off x="714375" y="928688"/>
            <a:ext cx="771525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a:p>
            <a:pPr algn="just"/>
            <a:endParaRPr lang="es-ES" altLang="es-PY" dirty="0">
              <a:latin typeface="Calibri" pitchFamily="34" charset="0"/>
            </a:endParaRPr>
          </a:p>
        </p:txBody>
      </p:sp>
      <p:sp>
        <p:nvSpPr>
          <p:cNvPr id="5" name="4 Rectángulo"/>
          <p:cNvSpPr/>
          <p:nvPr/>
        </p:nvSpPr>
        <p:spPr>
          <a:xfrm>
            <a:off x="714375" y="571500"/>
            <a:ext cx="7715250" cy="5908675"/>
          </a:xfrm>
          <a:prstGeom prst="rect">
            <a:avLst/>
          </a:prstGeom>
        </p:spPr>
        <p:txBody>
          <a:bodyPr>
            <a:spAutoFit/>
          </a:bodyPr>
          <a:lstStyle/>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ES"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ES"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PY" b="1" dirty="0">
              <a:solidFill>
                <a:srgbClr val="FFFF00"/>
              </a:solidFill>
              <a:effectLst>
                <a:outerShdw blurRad="38100" dist="38100" dir="2700000" algn="tl">
                  <a:srgbClr val="000000"/>
                </a:outerShdw>
              </a:effectLst>
              <a:latin typeface="Arial" charset="0"/>
              <a:cs typeface="Arial" charset="0"/>
            </a:endParaRPr>
          </a:p>
          <a:p>
            <a:pPr indent="449263" algn="ctr" fontAlgn="auto">
              <a:spcBef>
                <a:spcPts val="0"/>
              </a:spcBef>
              <a:spcAft>
                <a:spcPts val="0"/>
              </a:spcAft>
              <a:tabLst>
                <a:tab pos="639763" algn="l"/>
                <a:tab pos="822325" algn="l"/>
                <a:tab pos="1006475" algn="l"/>
                <a:tab pos="1189038" algn="l"/>
                <a:tab pos="1371600" algn="l"/>
                <a:tab pos="1554163" algn="l"/>
                <a:tab pos="1920875" algn="l"/>
                <a:tab pos="2149475" algn="l"/>
                <a:tab pos="2743200" algn="l"/>
                <a:tab pos="3200400" algn="l"/>
                <a:tab pos="3657600" algn="l"/>
                <a:tab pos="4114800" algn="l"/>
                <a:tab pos="4572000" algn="l"/>
                <a:tab pos="5029200" algn="l"/>
                <a:tab pos="5486400" algn="l"/>
                <a:tab pos="5943600" algn="l"/>
              </a:tabLst>
              <a:defRPr/>
            </a:pPr>
            <a:endParaRPr lang="es-ES" b="1" dirty="0">
              <a:solidFill>
                <a:srgbClr val="FFFF00"/>
              </a:solidFill>
              <a:effectLst>
                <a:outerShdw blurRad="38100" dist="38100" dir="2700000" algn="tl">
                  <a:srgbClr val="000000"/>
                </a:outerShdw>
              </a:effectLst>
              <a:latin typeface="Arial" charset="0"/>
              <a:cs typeface="Arial"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7981" y="736599"/>
            <a:ext cx="8428037" cy="557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397425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836712"/>
            <a:ext cx="8428037" cy="540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1332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76" y="1346744"/>
            <a:ext cx="8873312"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32796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836712"/>
            <a:ext cx="8626475" cy="561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41781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4" descr="IMG-20170601-WA0027.jpe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PY" altLang="es-PY"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375" y="692696"/>
            <a:ext cx="8335963" cy="590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1789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601524"/>
            <a:ext cx="9143999" cy="1046440"/>
          </a:xfrm>
          <a:prstGeom prst="rect">
            <a:avLst/>
          </a:prstGeom>
        </p:spPr>
        <p:txBody>
          <a:bodyPr wrap="square">
            <a:spAutoFit/>
          </a:bodyPr>
          <a:lstStyle/>
          <a:p>
            <a:pPr lvl="0"/>
            <a:r>
              <a:rPr lang="es-MX" sz="3000" b="1" dirty="0" smtClean="0">
                <a:ln w="635">
                  <a:noFill/>
                </a:ln>
                <a:solidFill>
                  <a:srgbClr val="006699"/>
                </a:solidFill>
                <a:effectLst>
                  <a:outerShdw blurRad="38100" dist="25400" dir="5400000" algn="tl" rotWithShape="0">
                    <a:srgbClr val="000000">
                      <a:alpha val="43000"/>
                    </a:srgbClr>
                  </a:outerShdw>
                </a:effectLst>
                <a:latin typeface="+mj-lt"/>
                <a:ea typeface="+mj-ea"/>
                <a:cs typeface="+mj-cs"/>
              </a:rPr>
              <a:t>   </a:t>
            </a:r>
            <a:r>
              <a:rPr lang="es-MX" sz="3000" b="1" dirty="0" smtClean="0">
                <a:ln w="635">
                  <a:noFill/>
                </a:ln>
                <a:effectLst>
                  <a:outerShdw blurRad="38100" dist="25400" dir="5400000" algn="tl" rotWithShape="0">
                    <a:srgbClr val="000000">
                      <a:alpha val="43000"/>
                    </a:srgbClr>
                  </a:outerShdw>
                </a:effectLst>
                <a:latin typeface="+mj-lt"/>
                <a:ea typeface="+mj-ea"/>
                <a:cs typeface="+mj-cs"/>
              </a:rPr>
              <a:t>ADENDA  - GRUPO 100  </a:t>
            </a:r>
            <a:r>
              <a:rPr lang="es-MX" sz="2100" b="1" dirty="0">
                <a:solidFill>
                  <a:srgbClr val="006699"/>
                </a:solidFill>
                <a:latin typeface="+mj-lt"/>
              </a:rPr>
              <a:t>(</a:t>
            </a:r>
            <a:r>
              <a:rPr lang="es-ES" sz="2100" b="1" dirty="0">
                <a:solidFill>
                  <a:srgbClr val="006699"/>
                </a:solidFill>
                <a:latin typeface="+mj-lt"/>
              </a:rPr>
              <a:t>₲ 116.968 millones)</a:t>
            </a:r>
          </a:p>
          <a:p>
            <a:endParaRPr lang="es-PY" sz="3000" b="1" dirty="0">
              <a:ln w="635">
                <a:noFill/>
              </a:ln>
              <a:effectLst>
                <a:outerShdw blurRad="38100" dist="25400" dir="5400000" algn="tl" rotWithShape="0">
                  <a:srgbClr val="000000">
                    <a:alpha val="43000"/>
                  </a:srgbClr>
                </a:outerShdw>
              </a:effectLst>
              <a:latin typeface="+mj-lt"/>
              <a:ea typeface="+mj-ea"/>
              <a:cs typeface="+mj-cs"/>
            </a:endParaRPr>
          </a:p>
        </p:txBody>
      </p:sp>
      <p:pic>
        <p:nvPicPr>
          <p:cNvPr id="5" name="4 Imagen"/>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268760"/>
            <a:ext cx="8496944" cy="4752528"/>
          </a:xfrm>
          <a:prstGeom prst="rect">
            <a:avLst/>
          </a:prstGeom>
          <a:noFill/>
          <a:ln>
            <a:noFill/>
          </a:ln>
        </p:spPr>
      </p:pic>
    </p:spTree>
    <p:extLst>
      <p:ext uri="{BB962C8B-B14F-4D97-AF65-F5344CB8AC3E}">
        <p14:creationId xmlns:p14="http://schemas.microsoft.com/office/powerpoint/2010/main" xmlns="" val="13559084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980727"/>
            <a:ext cx="8748000" cy="5311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011958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preferRelativeResize="0">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19" y="836711"/>
            <a:ext cx="8568000" cy="568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38285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Tabla">
            <a:extLst>
              <a:ext uri="{FF2B5EF4-FFF2-40B4-BE49-F238E27FC236}">
                <a16:creationId xmlns:a16="http://schemas.microsoft.com/office/drawing/2014/main" xmlns="" id="{A82C51AB-75D0-465F-AD06-AC5CCE93625F}"/>
              </a:ext>
            </a:extLst>
          </p:cNvPr>
          <p:cNvGraphicFramePr>
            <a:graphicFrameLocks noGrp="1"/>
          </p:cNvGraphicFramePr>
          <p:nvPr>
            <p:extLst>
              <p:ext uri="{D42A27DB-BD31-4B8C-83A1-F6EECF244321}">
                <p14:modId xmlns:p14="http://schemas.microsoft.com/office/powerpoint/2010/main" xmlns="" val="1258582904"/>
              </p:ext>
            </p:extLst>
          </p:nvPr>
        </p:nvGraphicFramePr>
        <p:xfrm>
          <a:off x="179512" y="339652"/>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a:t>
                      </a:r>
                      <a:r>
                        <a:rPr lang="es-ES" sz="2800" b="1" kern="1200" dirty="0" smtClean="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15</a:t>
                      </a:r>
                      <a:endPar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PY" sz="1400" b="0" kern="1200" dirty="0" smtClean="0">
                          <a:solidFill>
                            <a:schemeClr val="dk1"/>
                          </a:solidFill>
                          <a:effectLst/>
                          <a:latin typeface="Arial Black" panose="020B0A04020102020204" pitchFamily="34" charset="0"/>
                          <a:ea typeface="+mn-ea"/>
                          <a:cs typeface="+mn-cs"/>
                        </a:rPr>
                        <a:t>MANEJO DE PASIVOS AMBIENTALES DE LA ANDE</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843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7163" y="1218778"/>
            <a:ext cx="8828087" cy="516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2366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Tabla">
            <a:extLst>
              <a:ext uri="{FF2B5EF4-FFF2-40B4-BE49-F238E27FC236}">
                <a16:creationId xmlns:a16="http://schemas.microsoft.com/office/drawing/2014/main" xmlns="" id="{A82C51AB-75D0-465F-AD06-AC5CCE93625F}"/>
              </a:ext>
            </a:extLst>
          </p:cNvPr>
          <p:cNvGraphicFramePr>
            <a:graphicFrameLocks noGrp="1"/>
          </p:cNvGraphicFramePr>
          <p:nvPr>
            <p:extLst>
              <p:ext uri="{D42A27DB-BD31-4B8C-83A1-F6EECF244321}">
                <p14:modId xmlns:p14="http://schemas.microsoft.com/office/powerpoint/2010/main" xmlns="" val="3642351019"/>
              </p:ext>
            </p:extLst>
          </p:nvPr>
        </p:nvGraphicFramePr>
        <p:xfrm>
          <a:off x="179512" y="339652"/>
          <a:ext cx="8784976" cy="1073124"/>
        </p:xfrm>
        <a:graphic>
          <a:graphicData uri="http://schemas.openxmlformats.org/drawingml/2006/table">
            <a:tbl>
              <a:tblPr>
                <a:tableStyleId>{5C22544A-7EE6-4342-B048-85BDC9FD1C3A}</a:tableStyleId>
              </a:tblPr>
              <a:tblGrid>
                <a:gridCol w="3074742">
                  <a:extLst>
                    <a:ext uri="{9D8B030D-6E8A-4147-A177-3AD203B41FA5}">
                      <a16:colId xmlns:a16="http://schemas.microsoft.com/office/drawing/2014/main" xmlns="" val="20000"/>
                    </a:ext>
                  </a:extLst>
                </a:gridCol>
                <a:gridCol w="5710234">
                  <a:extLst>
                    <a:ext uri="{9D8B030D-6E8A-4147-A177-3AD203B41FA5}">
                      <a16:colId xmlns:a16="http://schemas.microsoft.com/office/drawing/2014/main" xmlns="" val="20001"/>
                    </a:ext>
                  </a:extLst>
                </a:gridCol>
              </a:tblGrid>
              <a:tr h="1073124">
                <a:tc>
                  <a:txBody>
                    <a:bodyPr/>
                    <a:lstStyle/>
                    <a:p>
                      <a:pPr algn="ctr" rtl="0" fontAlgn="ctr"/>
                      <a:r>
                        <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PROYECTO </a:t>
                      </a:r>
                      <a:r>
                        <a:rPr lang="es-ES" sz="2800" b="1" kern="1200" dirty="0" smtClean="0">
                          <a:ln w="635">
                            <a:noFill/>
                          </a:ln>
                          <a:solidFill>
                            <a:schemeClr val="tx1"/>
                          </a:solidFill>
                          <a:effectLst>
                            <a:outerShdw blurRad="38100" dist="38100" dir="2700000" algn="tl">
                              <a:srgbClr val="000000">
                                <a:alpha val="43137"/>
                              </a:srgbClr>
                            </a:outerShdw>
                          </a:effectLst>
                          <a:latin typeface="Arial Black" pitchFamily="34" charset="0"/>
                          <a:ea typeface="+mj-ea"/>
                          <a:cs typeface="+mj-cs"/>
                        </a:rPr>
                        <a:t>16</a:t>
                      </a:r>
                      <a:endParaRPr lang="es-ES" sz="2800" b="1" kern="1200" dirty="0">
                        <a:ln w="635">
                          <a:noFill/>
                        </a:ln>
                        <a:solidFill>
                          <a:schemeClr val="tx1"/>
                        </a:solidFill>
                        <a:effectLst>
                          <a:outerShdw blurRad="38100" dist="38100" dir="2700000" algn="tl">
                            <a:srgbClr val="000000">
                              <a:alpha val="43137"/>
                            </a:srgbClr>
                          </a:outerShdw>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ctr"/>
                      <a:r>
                        <a:rPr lang="es-PY" sz="1400" b="0" kern="1200" dirty="0" smtClean="0">
                          <a:solidFill>
                            <a:schemeClr val="dk1"/>
                          </a:solidFill>
                          <a:effectLst/>
                          <a:latin typeface="Arial Black" panose="020B0A04020102020204" pitchFamily="34" charset="0"/>
                          <a:ea typeface="+mn-ea"/>
                          <a:cs typeface="+mn-cs"/>
                        </a:rPr>
                        <a:t>INSTALACION DE MEDIDORES DE ENERGIA ELECTRICA EN PARAGUAY</a:t>
                      </a:r>
                      <a:endParaRPr lang="es-PY" sz="1400" b="0" kern="1200" dirty="0">
                        <a:ln w="635">
                          <a:noFill/>
                        </a:ln>
                        <a:solidFill>
                          <a:schemeClr val="tx1"/>
                        </a:solidFill>
                        <a:effectLst/>
                        <a:latin typeface="Arial Black" pitchFamily="34" charset="0"/>
                        <a:ea typeface="+mj-ea"/>
                        <a:cs typeface="+mj-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725" y="1196752"/>
            <a:ext cx="8970963"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678679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63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sp>
        <p:nvSpPr>
          <p:cNvPr id="8" name="1 Título"/>
          <p:cNvSpPr txBox="1">
            <a:spLocks/>
          </p:cNvSpPr>
          <p:nvPr/>
        </p:nvSpPr>
        <p:spPr>
          <a:xfrm>
            <a:off x="-36512" y="548680"/>
            <a:ext cx="9121260" cy="444376"/>
          </a:xfrm>
          <a:prstGeom prst="rect">
            <a:avLst/>
          </a:prstGeom>
        </p:spPr>
        <p:txBody>
          <a:bodyPr anchor="b"/>
          <a:lstStyle>
            <a:defPPr>
              <a:defRPr lang="es-ES"/>
            </a:defPPr>
            <a:lvl1pPr>
              <a:spcBef>
                <a:spcPct val="0"/>
              </a:spcBef>
              <a:defRPr sz="2400" b="1">
                <a:ln w="635">
                  <a:noFill/>
                </a:ln>
                <a:effectLst>
                  <a:outerShdw blurRad="38100" dist="25400" dir="5400000" algn="tl" rotWithShape="0">
                    <a:srgbClr val="000000">
                      <a:alpha val="43000"/>
                    </a:srgbClr>
                  </a:outerShdw>
                </a:effectLst>
                <a:latin typeface="+mj-lt"/>
                <a:ea typeface="+mj-ea"/>
                <a:cs typeface="+mj-cs"/>
              </a:defRPr>
            </a:lvl1pPr>
          </a:lstStyle>
          <a:p>
            <a:pPr algn="ctr"/>
            <a:r>
              <a:rPr lang="es-ES" sz="2800" dirty="0">
                <a:solidFill>
                  <a:srgbClr val="336699"/>
                </a:solidFill>
                <a:effectLst>
                  <a:outerShdw blurRad="38100" dist="38100" dir="2700000" algn="tl">
                    <a:srgbClr val="000000">
                      <a:alpha val="43137"/>
                    </a:srgbClr>
                  </a:outerShdw>
                </a:effectLst>
                <a:latin typeface="Arial Black" pitchFamily="34" charset="0"/>
              </a:rPr>
              <a:t>FINANCIAMIENTO</a:t>
            </a:r>
            <a:r>
              <a:rPr lang="es-ES" sz="3200" dirty="0" smtClean="0"/>
              <a:t> </a:t>
            </a:r>
            <a:r>
              <a:rPr lang="es-ES" sz="2800" dirty="0">
                <a:solidFill>
                  <a:srgbClr val="336699"/>
                </a:solidFill>
                <a:effectLst>
                  <a:outerShdw blurRad="38100" dist="38100" dir="2700000" algn="tl">
                    <a:srgbClr val="000000">
                      <a:alpha val="43137"/>
                    </a:srgbClr>
                  </a:outerShdw>
                </a:effectLst>
                <a:latin typeface="Arial Black" pitchFamily="34" charset="0"/>
              </a:rPr>
              <a:t>BONOS SOBERANOS </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3495" y="1039019"/>
            <a:ext cx="8476977" cy="5630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940445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D40EE4ED-89E4-4CC4-902A-8C63ED15904D}"/>
              </a:ext>
            </a:extLst>
          </p:cNvPr>
          <p:cNvPicPr>
            <a:picLocks noChangeAspect="1"/>
          </p:cNvPicPr>
          <p:nvPr/>
        </p:nvPicPr>
        <p:blipFill>
          <a:blip r:embed="rId2"/>
          <a:stretch>
            <a:fillRect/>
          </a:stretch>
        </p:blipFill>
        <p:spPr>
          <a:xfrm>
            <a:off x="107504" y="800118"/>
            <a:ext cx="8964488" cy="5509202"/>
          </a:xfrm>
          <a:prstGeom prst="rect">
            <a:avLst/>
          </a:prstGeom>
        </p:spPr>
      </p:pic>
    </p:spTree>
    <p:extLst>
      <p:ext uri="{BB962C8B-B14F-4D97-AF65-F5344CB8AC3E}">
        <p14:creationId xmlns:p14="http://schemas.microsoft.com/office/powerpoint/2010/main" xmlns="" val="37570047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69536487-7E09-4039-AF0F-DCF5671770FB}"/>
              </a:ext>
            </a:extLst>
          </p:cNvPr>
          <p:cNvPicPr>
            <a:picLocks noChangeAspect="1"/>
          </p:cNvPicPr>
          <p:nvPr/>
        </p:nvPicPr>
        <p:blipFill>
          <a:blip r:embed="rId2"/>
          <a:stretch>
            <a:fillRect/>
          </a:stretch>
        </p:blipFill>
        <p:spPr>
          <a:xfrm>
            <a:off x="118746" y="756067"/>
            <a:ext cx="9025254" cy="6129317"/>
          </a:xfrm>
          <a:prstGeom prst="rect">
            <a:avLst/>
          </a:prstGeom>
        </p:spPr>
      </p:pic>
    </p:spTree>
    <p:extLst>
      <p:ext uri="{BB962C8B-B14F-4D97-AF65-F5344CB8AC3E}">
        <p14:creationId xmlns:p14="http://schemas.microsoft.com/office/powerpoint/2010/main" xmlns="" val="35446951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0328C740-E9DC-43A0-8473-4AF6C0B0ACA9}"/>
              </a:ext>
            </a:extLst>
          </p:cNvPr>
          <p:cNvPicPr>
            <a:picLocks noChangeAspect="1"/>
          </p:cNvPicPr>
          <p:nvPr/>
        </p:nvPicPr>
        <p:blipFill>
          <a:blip r:embed="rId2"/>
          <a:stretch>
            <a:fillRect/>
          </a:stretch>
        </p:blipFill>
        <p:spPr>
          <a:xfrm>
            <a:off x="251520" y="836712"/>
            <a:ext cx="8748464" cy="4104456"/>
          </a:xfrm>
          <a:prstGeom prst="rect">
            <a:avLst/>
          </a:prstGeom>
        </p:spPr>
      </p:pic>
    </p:spTree>
    <p:extLst>
      <p:ext uri="{BB962C8B-B14F-4D97-AF65-F5344CB8AC3E}">
        <p14:creationId xmlns:p14="http://schemas.microsoft.com/office/powerpoint/2010/main" xmlns="" val="10457840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DBAB8F7-C537-4B13-8C3D-83CD508D4D11}"/>
              </a:ext>
            </a:extLst>
          </p:cNvPr>
          <p:cNvPicPr>
            <a:picLocks noChangeAspect="1"/>
          </p:cNvPicPr>
          <p:nvPr/>
        </p:nvPicPr>
        <p:blipFill>
          <a:blip r:embed="rId2"/>
          <a:stretch>
            <a:fillRect/>
          </a:stretch>
        </p:blipFill>
        <p:spPr>
          <a:xfrm>
            <a:off x="251521" y="836712"/>
            <a:ext cx="8892480" cy="5184576"/>
          </a:xfrm>
          <a:prstGeom prst="rect">
            <a:avLst/>
          </a:prstGeom>
        </p:spPr>
      </p:pic>
    </p:spTree>
    <p:extLst>
      <p:ext uri="{BB962C8B-B14F-4D97-AF65-F5344CB8AC3E}">
        <p14:creationId xmlns:p14="http://schemas.microsoft.com/office/powerpoint/2010/main" xmlns="" val="31537140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7E9A0D8-7D94-49D3-8C92-69D506BB5EE8}"/>
              </a:ext>
            </a:extLst>
          </p:cNvPr>
          <p:cNvPicPr>
            <a:picLocks noChangeAspect="1"/>
          </p:cNvPicPr>
          <p:nvPr/>
        </p:nvPicPr>
        <p:blipFill>
          <a:blip r:embed="rId2"/>
          <a:stretch>
            <a:fillRect/>
          </a:stretch>
        </p:blipFill>
        <p:spPr>
          <a:xfrm>
            <a:off x="251520" y="836712"/>
            <a:ext cx="8892480" cy="5616624"/>
          </a:xfrm>
          <a:prstGeom prst="rect">
            <a:avLst/>
          </a:prstGeom>
        </p:spPr>
      </p:pic>
    </p:spTree>
    <p:extLst>
      <p:ext uri="{BB962C8B-B14F-4D97-AF65-F5344CB8AC3E}">
        <p14:creationId xmlns:p14="http://schemas.microsoft.com/office/powerpoint/2010/main" xmlns="" val="36637212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specto">
  <a:themeElements>
    <a:clrScheme name="Personalizado 2">
      <a:dk1>
        <a:srgbClr val="F2F2F2"/>
      </a:dk1>
      <a:lt1>
        <a:sysClr val="window" lastClr="FFFFFF"/>
      </a:lt1>
      <a:dk2>
        <a:srgbClr val="3B3B3B"/>
      </a:dk2>
      <a:lt2>
        <a:srgbClr val="F2F2F2"/>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Fluj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30426</TotalTime>
  <Words>6846</Words>
  <Application>Microsoft Office PowerPoint</Application>
  <PresentationFormat>Presentación en pantalla (4:3)</PresentationFormat>
  <Paragraphs>2189</Paragraphs>
  <Slides>125</Slides>
  <Notes>0</Notes>
  <HiddenSlides>0</HiddenSlides>
  <MMClips>0</MMClips>
  <ScaleCrop>false</ScaleCrop>
  <HeadingPairs>
    <vt:vector size="4" baseType="variant">
      <vt:variant>
        <vt:lpstr>Tema</vt:lpstr>
      </vt:variant>
      <vt:variant>
        <vt:i4>3</vt:i4>
      </vt:variant>
      <vt:variant>
        <vt:lpstr>Títulos de diapositiva</vt:lpstr>
      </vt:variant>
      <vt:variant>
        <vt:i4>125</vt:i4>
      </vt:variant>
    </vt:vector>
  </HeadingPairs>
  <TitlesOfParts>
    <vt:vector size="128" baseType="lpstr">
      <vt:lpstr>Aspecto</vt:lpstr>
      <vt:lpstr>Flujo</vt:lpstr>
      <vt:lpstr>Diseño personalizado</vt:lpstr>
      <vt:lpstr>Diapositiva 1</vt:lpstr>
      <vt:lpstr>PROYECTO DE PRESUPUESTO - EJERCICIO FISCAL 2018</vt:lpstr>
      <vt:lpstr>ADENDA PRESENTADA AL MINISTERIO DE HACIENDA</vt:lpstr>
      <vt:lpstr>PROYECTO DE PRESUPUESTO - EJERCICIO FISCAL 2018</vt:lpstr>
      <vt:lpstr>Diapositiva 5</vt:lpstr>
      <vt:lpstr>Diapositiva 6</vt:lpstr>
      <vt:lpstr>Diapositiva 7</vt:lpstr>
      <vt:lpstr>Diapositiva 8</vt:lpstr>
      <vt:lpstr>Diapositiva 9</vt:lpstr>
      <vt:lpstr>Diapositiva 10</vt:lpstr>
      <vt:lpstr>Diapositiva 11</vt:lpstr>
      <vt:lpstr>PROYECTO DE PRESUPUESTO DE GASTOS</vt:lpstr>
      <vt:lpstr>PROYECTO DE PRESUPUESTO DE INGRESOS </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PROYECTO DEL EJECUTIVO </vt:lpstr>
      <vt:lpstr>Diapositiva 26</vt:lpstr>
      <vt:lpstr>Diapositiva 27</vt:lpstr>
      <vt:lpstr>COMPOSICIÓN DE LOS GASTOS EN DÓLARES AMERICANOS FUENTE DE FINANCIAMIENTO – FF 20</vt:lpstr>
      <vt:lpstr>PROYECTO DE PRESUPUESTO  DE INGRESOS </vt:lpstr>
      <vt:lpstr>Diapositiva 30</vt:lpstr>
      <vt:lpstr>PROYECTO DE PRESUPUESTO - EJERCICIO FISCAL 2018</vt:lpstr>
      <vt:lpstr>Diapositiva 32</vt:lpstr>
      <vt:lpstr>Diapositiva 33</vt:lpstr>
      <vt:lpstr>Diapositiva 34</vt:lpstr>
      <vt:lpstr>Diapositiva 35</vt:lpstr>
      <vt:lpstr>PROYECTO DE PRESUPUESTO  DE GASTOS </vt:lpstr>
      <vt:lpstr>Diapositiva 37</vt:lpstr>
      <vt:lpstr>Diapositiva 38</vt:lpstr>
      <vt:lpstr>Diapositiva 39</vt:lpstr>
      <vt:lpstr>Diapositiva 40</vt:lpstr>
      <vt:lpstr>Diapositiva 41</vt:lpstr>
      <vt:lpstr>Diapositiva 42</vt:lpstr>
      <vt:lpstr>Diapositiva 43</vt:lpstr>
      <vt:lpstr>Diapositiva 44</vt:lpstr>
      <vt:lpstr> GRUPOS DE GASTOS</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 PROGRAMA DE INVERSION  POR PROYECTOS</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MUCHAS 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ANTEPROYECTO DE PRESUPUESTO EJERCICIO FISCAL 2012</dc:title>
  <dc:creator>asu06009</dc:creator>
  <cp:lastModifiedBy>asu04490</cp:lastModifiedBy>
  <cp:revision>1710</cp:revision>
  <cp:lastPrinted>2017-10-09T11:02:28Z</cp:lastPrinted>
  <dcterms:created xsi:type="dcterms:W3CDTF">2011-05-02T17:34:30Z</dcterms:created>
  <dcterms:modified xsi:type="dcterms:W3CDTF">2017-10-10T11:09:06Z</dcterms:modified>
</cp:coreProperties>
</file>