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theme/themeOverride1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7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1.xml" ContentType="application/vnd.openxmlformats-officedocument.drawingml.chart+xml"/>
  <Override PartName="/ppt/theme/themeOverride18.xml" ContentType="application/vnd.openxmlformats-officedocument.themeOverride+xml"/>
  <Override PartName="/ppt/drawings/drawing3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4426" r:id="rId2"/>
    <p:sldMasterId id="2147484439" r:id="rId3"/>
  </p:sldMasterIdLst>
  <p:notesMasterIdLst>
    <p:notesMasterId r:id="rId41"/>
  </p:notesMasterIdLst>
  <p:sldIdLst>
    <p:sldId id="954" r:id="rId4"/>
    <p:sldId id="969" r:id="rId5"/>
    <p:sldId id="976" r:id="rId6"/>
    <p:sldId id="849" r:id="rId7"/>
    <p:sldId id="952" r:id="rId8"/>
    <p:sldId id="953" r:id="rId9"/>
    <p:sldId id="970" r:id="rId10"/>
    <p:sldId id="908" r:id="rId11"/>
    <p:sldId id="911" r:id="rId12"/>
    <p:sldId id="963" r:id="rId13"/>
    <p:sldId id="964" r:id="rId14"/>
    <p:sldId id="949" r:id="rId15"/>
    <p:sldId id="982" r:id="rId16"/>
    <p:sldId id="966" r:id="rId17"/>
    <p:sldId id="988" r:id="rId18"/>
    <p:sldId id="917" r:id="rId19"/>
    <p:sldId id="967" r:id="rId20"/>
    <p:sldId id="980" r:id="rId21"/>
    <p:sldId id="971" r:id="rId22"/>
    <p:sldId id="981" r:id="rId23"/>
    <p:sldId id="927" r:id="rId24"/>
    <p:sldId id="973" r:id="rId25"/>
    <p:sldId id="974" r:id="rId26"/>
    <p:sldId id="955" r:id="rId27"/>
    <p:sldId id="987" r:id="rId28"/>
    <p:sldId id="985" r:id="rId29"/>
    <p:sldId id="979" r:id="rId30"/>
    <p:sldId id="959" r:id="rId31"/>
    <p:sldId id="950" r:id="rId32"/>
    <p:sldId id="986" r:id="rId33"/>
    <p:sldId id="945" r:id="rId34"/>
    <p:sldId id="972" r:id="rId35"/>
    <p:sldId id="941" r:id="rId36"/>
    <p:sldId id="942" r:id="rId37"/>
    <p:sldId id="943" r:id="rId38"/>
    <p:sldId id="833" r:id="rId39"/>
    <p:sldId id="590" r:id="rId40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241F"/>
    <a:srgbClr val="971515"/>
    <a:srgbClr val="ECF1F2"/>
    <a:srgbClr val="FEFEFE"/>
    <a:srgbClr val="FFD65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43" autoAdjust="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xtfbenitez\Desktop\Actualizaci&#243;n%20Datos%20de%20Protocol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Hoja_de_c_lculo_de_Microsoft_Excel6.xlsx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7.xlsx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8.xlsx"/><Relationship Id="rId1" Type="http://schemas.openxmlformats.org/officeDocument/2006/relationships/themeOverride" Target="../theme/themeOverride11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9.xlsx"/><Relationship Id="rId1" Type="http://schemas.openxmlformats.org/officeDocument/2006/relationships/themeOverride" Target="../theme/themeOverride12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0.xlsx"/><Relationship Id="rId1" Type="http://schemas.openxmlformats.org/officeDocument/2006/relationships/themeOverride" Target="../theme/themeOverrid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11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2.xlsx"/><Relationship Id="rId1" Type="http://schemas.openxmlformats.org/officeDocument/2006/relationships/themeOverride" Target="../theme/themeOverride15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3.xlsx"/><Relationship Id="rId1" Type="http://schemas.openxmlformats.org/officeDocument/2006/relationships/themeOverride" Target="../theme/themeOverride16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4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Hoja_de_c_lculo_de_Microsoft_Excel17.xlsx"/><Relationship Id="rId1" Type="http://schemas.openxmlformats.org/officeDocument/2006/relationships/themeOverride" Target="../theme/themeOverride1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package" Target="../embeddings/Hoja_de_c_lculo_de_Microsoft_Excel1.xlsx"/><Relationship Id="rId4" Type="http://schemas.openxmlformats.org/officeDocument/2006/relationships/image" Target="../media/image15.pn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466747437517298E-2"/>
          <c:y val="3.6784493081015689E-2"/>
          <c:w val="0.92028070173102505"/>
          <c:h val="0.67483602644973606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Meta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Hoja1!$A$2:$A$78</c:f>
              <c:numCache>
                <c:formatCode>mmm\-yy</c:formatCode>
                <c:ptCount val="77"/>
                <c:pt idx="0">
                  <c:v>40664</c:v>
                </c:pt>
                <c:pt idx="1">
                  <c:v>40695</c:v>
                </c:pt>
                <c:pt idx="2">
                  <c:v>40725</c:v>
                </c:pt>
                <c:pt idx="3">
                  <c:v>40756</c:v>
                </c:pt>
                <c:pt idx="4">
                  <c:v>40787</c:v>
                </c:pt>
                <c:pt idx="5">
                  <c:v>40817</c:v>
                </c:pt>
                <c:pt idx="6">
                  <c:v>40848</c:v>
                </c:pt>
                <c:pt idx="7">
                  <c:v>40878</c:v>
                </c:pt>
                <c:pt idx="8">
                  <c:v>40909</c:v>
                </c:pt>
                <c:pt idx="9">
                  <c:v>40940</c:v>
                </c:pt>
                <c:pt idx="10">
                  <c:v>40969</c:v>
                </c:pt>
                <c:pt idx="11">
                  <c:v>41000</c:v>
                </c:pt>
                <c:pt idx="12">
                  <c:v>41030</c:v>
                </c:pt>
                <c:pt idx="13">
                  <c:v>41061</c:v>
                </c:pt>
                <c:pt idx="14">
                  <c:v>41091</c:v>
                </c:pt>
                <c:pt idx="15">
                  <c:v>41122</c:v>
                </c:pt>
                <c:pt idx="16">
                  <c:v>41153</c:v>
                </c:pt>
                <c:pt idx="17">
                  <c:v>41183</c:v>
                </c:pt>
                <c:pt idx="18">
                  <c:v>41214</c:v>
                </c:pt>
                <c:pt idx="19">
                  <c:v>41244</c:v>
                </c:pt>
                <c:pt idx="20">
                  <c:v>41275</c:v>
                </c:pt>
                <c:pt idx="21">
                  <c:v>41306</c:v>
                </c:pt>
                <c:pt idx="22">
                  <c:v>41334</c:v>
                </c:pt>
                <c:pt idx="23">
                  <c:v>41365</c:v>
                </c:pt>
                <c:pt idx="24">
                  <c:v>41395</c:v>
                </c:pt>
                <c:pt idx="25">
                  <c:v>41426</c:v>
                </c:pt>
                <c:pt idx="26">
                  <c:v>41456</c:v>
                </c:pt>
                <c:pt idx="27">
                  <c:v>41487</c:v>
                </c:pt>
                <c:pt idx="28">
                  <c:v>41518</c:v>
                </c:pt>
                <c:pt idx="29">
                  <c:v>41548</c:v>
                </c:pt>
                <c:pt idx="30">
                  <c:v>41579</c:v>
                </c:pt>
                <c:pt idx="31">
                  <c:v>41609</c:v>
                </c:pt>
                <c:pt idx="32">
                  <c:v>41640</c:v>
                </c:pt>
                <c:pt idx="33">
                  <c:v>41671</c:v>
                </c:pt>
                <c:pt idx="34">
                  <c:v>41699</c:v>
                </c:pt>
                <c:pt idx="35">
                  <c:v>41730</c:v>
                </c:pt>
                <c:pt idx="36">
                  <c:v>41760</c:v>
                </c:pt>
                <c:pt idx="37">
                  <c:v>41791</c:v>
                </c:pt>
                <c:pt idx="38">
                  <c:v>41821</c:v>
                </c:pt>
                <c:pt idx="39">
                  <c:v>41852</c:v>
                </c:pt>
                <c:pt idx="40">
                  <c:v>41883</c:v>
                </c:pt>
                <c:pt idx="41">
                  <c:v>41913</c:v>
                </c:pt>
                <c:pt idx="42">
                  <c:v>41944</c:v>
                </c:pt>
                <c:pt idx="43">
                  <c:v>41974</c:v>
                </c:pt>
                <c:pt idx="44">
                  <c:v>42005</c:v>
                </c:pt>
                <c:pt idx="45">
                  <c:v>42036</c:v>
                </c:pt>
                <c:pt idx="46">
                  <c:v>42064</c:v>
                </c:pt>
                <c:pt idx="47">
                  <c:v>42095</c:v>
                </c:pt>
                <c:pt idx="48">
                  <c:v>42125</c:v>
                </c:pt>
                <c:pt idx="49">
                  <c:v>42156</c:v>
                </c:pt>
                <c:pt idx="50">
                  <c:v>42186</c:v>
                </c:pt>
                <c:pt idx="51">
                  <c:v>42217</c:v>
                </c:pt>
                <c:pt idx="52">
                  <c:v>42248</c:v>
                </c:pt>
                <c:pt idx="53">
                  <c:v>42278</c:v>
                </c:pt>
                <c:pt idx="54">
                  <c:v>42309</c:v>
                </c:pt>
                <c:pt idx="55">
                  <c:v>42339</c:v>
                </c:pt>
                <c:pt idx="56">
                  <c:v>42370</c:v>
                </c:pt>
                <c:pt idx="57">
                  <c:v>42401</c:v>
                </c:pt>
                <c:pt idx="58">
                  <c:v>42430</c:v>
                </c:pt>
                <c:pt idx="59">
                  <c:v>42461</c:v>
                </c:pt>
                <c:pt idx="60">
                  <c:v>42491</c:v>
                </c:pt>
                <c:pt idx="61">
                  <c:v>42522</c:v>
                </c:pt>
                <c:pt idx="62">
                  <c:v>42552</c:v>
                </c:pt>
                <c:pt idx="63">
                  <c:v>42583</c:v>
                </c:pt>
                <c:pt idx="64">
                  <c:v>42614</c:v>
                </c:pt>
                <c:pt idx="65">
                  <c:v>42644</c:v>
                </c:pt>
                <c:pt idx="66">
                  <c:v>42675</c:v>
                </c:pt>
                <c:pt idx="67">
                  <c:v>42705</c:v>
                </c:pt>
                <c:pt idx="68">
                  <c:v>42736</c:v>
                </c:pt>
                <c:pt idx="69">
                  <c:v>42767</c:v>
                </c:pt>
                <c:pt idx="70">
                  <c:v>42795</c:v>
                </c:pt>
                <c:pt idx="71">
                  <c:v>42826</c:v>
                </c:pt>
                <c:pt idx="72">
                  <c:v>42856</c:v>
                </c:pt>
                <c:pt idx="73">
                  <c:v>42887</c:v>
                </c:pt>
                <c:pt idx="74">
                  <c:v>42917</c:v>
                </c:pt>
                <c:pt idx="75">
                  <c:v>42948</c:v>
                </c:pt>
                <c:pt idx="76">
                  <c:v>42979</c:v>
                </c:pt>
              </c:numCache>
            </c:numRef>
          </c:cat>
          <c:val>
            <c:numRef>
              <c:f>Hoja1!$B$2:$B$78</c:f>
              <c:numCache>
                <c:formatCode>General</c:formatCode>
                <c:ptCount val="77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57-4BB7-B967-1D82037892C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Techo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Hoja1!$A$2:$A$78</c:f>
              <c:numCache>
                <c:formatCode>mmm\-yy</c:formatCode>
                <c:ptCount val="77"/>
                <c:pt idx="0">
                  <c:v>40664</c:v>
                </c:pt>
                <c:pt idx="1">
                  <c:v>40695</c:v>
                </c:pt>
                <c:pt idx="2">
                  <c:v>40725</c:v>
                </c:pt>
                <c:pt idx="3">
                  <c:v>40756</c:v>
                </c:pt>
                <c:pt idx="4">
                  <c:v>40787</c:v>
                </c:pt>
                <c:pt idx="5">
                  <c:v>40817</c:v>
                </c:pt>
                <c:pt idx="6">
                  <c:v>40848</c:v>
                </c:pt>
                <c:pt idx="7">
                  <c:v>40878</c:v>
                </c:pt>
                <c:pt idx="8">
                  <c:v>40909</c:v>
                </c:pt>
                <c:pt idx="9">
                  <c:v>40940</c:v>
                </c:pt>
                <c:pt idx="10">
                  <c:v>40969</c:v>
                </c:pt>
                <c:pt idx="11">
                  <c:v>41000</c:v>
                </c:pt>
                <c:pt idx="12">
                  <c:v>41030</c:v>
                </c:pt>
                <c:pt idx="13">
                  <c:v>41061</c:v>
                </c:pt>
                <c:pt idx="14">
                  <c:v>41091</c:v>
                </c:pt>
                <c:pt idx="15">
                  <c:v>41122</c:v>
                </c:pt>
                <c:pt idx="16">
                  <c:v>41153</c:v>
                </c:pt>
                <c:pt idx="17">
                  <c:v>41183</c:v>
                </c:pt>
                <c:pt idx="18">
                  <c:v>41214</c:v>
                </c:pt>
                <c:pt idx="19">
                  <c:v>41244</c:v>
                </c:pt>
                <c:pt idx="20">
                  <c:v>41275</c:v>
                </c:pt>
                <c:pt idx="21">
                  <c:v>41306</c:v>
                </c:pt>
                <c:pt idx="22">
                  <c:v>41334</c:v>
                </c:pt>
                <c:pt idx="23">
                  <c:v>41365</c:v>
                </c:pt>
                <c:pt idx="24">
                  <c:v>41395</c:v>
                </c:pt>
                <c:pt idx="25">
                  <c:v>41426</c:v>
                </c:pt>
                <c:pt idx="26">
                  <c:v>41456</c:v>
                </c:pt>
                <c:pt idx="27">
                  <c:v>41487</c:v>
                </c:pt>
                <c:pt idx="28">
                  <c:v>41518</c:v>
                </c:pt>
                <c:pt idx="29">
                  <c:v>41548</c:v>
                </c:pt>
                <c:pt idx="30">
                  <c:v>41579</c:v>
                </c:pt>
                <c:pt idx="31">
                  <c:v>41609</c:v>
                </c:pt>
                <c:pt idx="32">
                  <c:v>41640</c:v>
                </c:pt>
                <c:pt idx="33">
                  <c:v>41671</c:v>
                </c:pt>
                <c:pt idx="34">
                  <c:v>41699</c:v>
                </c:pt>
                <c:pt idx="35">
                  <c:v>41730</c:v>
                </c:pt>
                <c:pt idx="36">
                  <c:v>41760</c:v>
                </c:pt>
                <c:pt idx="37">
                  <c:v>41791</c:v>
                </c:pt>
                <c:pt idx="38">
                  <c:v>41821</c:v>
                </c:pt>
                <c:pt idx="39">
                  <c:v>41852</c:v>
                </c:pt>
                <c:pt idx="40">
                  <c:v>41883</c:v>
                </c:pt>
                <c:pt idx="41">
                  <c:v>41913</c:v>
                </c:pt>
                <c:pt idx="42">
                  <c:v>41944</c:v>
                </c:pt>
                <c:pt idx="43">
                  <c:v>41974</c:v>
                </c:pt>
                <c:pt idx="44">
                  <c:v>42005</c:v>
                </c:pt>
                <c:pt idx="45">
                  <c:v>42036</c:v>
                </c:pt>
                <c:pt idx="46">
                  <c:v>42064</c:v>
                </c:pt>
                <c:pt idx="47">
                  <c:v>42095</c:v>
                </c:pt>
                <c:pt idx="48">
                  <c:v>42125</c:v>
                </c:pt>
                <c:pt idx="49">
                  <c:v>42156</c:v>
                </c:pt>
                <c:pt idx="50">
                  <c:v>42186</c:v>
                </c:pt>
                <c:pt idx="51">
                  <c:v>42217</c:v>
                </c:pt>
                <c:pt idx="52">
                  <c:v>42248</c:v>
                </c:pt>
                <c:pt idx="53">
                  <c:v>42278</c:v>
                </c:pt>
                <c:pt idx="54">
                  <c:v>42309</c:v>
                </c:pt>
                <c:pt idx="55">
                  <c:v>42339</c:v>
                </c:pt>
                <c:pt idx="56">
                  <c:v>42370</c:v>
                </c:pt>
                <c:pt idx="57">
                  <c:v>42401</c:v>
                </c:pt>
                <c:pt idx="58">
                  <c:v>42430</c:v>
                </c:pt>
                <c:pt idx="59">
                  <c:v>42461</c:v>
                </c:pt>
                <c:pt idx="60">
                  <c:v>42491</c:v>
                </c:pt>
                <c:pt idx="61">
                  <c:v>42522</c:v>
                </c:pt>
                <c:pt idx="62">
                  <c:v>42552</c:v>
                </c:pt>
                <c:pt idx="63">
                  <c:v>42583</c:v>
                </c:pt>
                <c:pt idx="64">
                  <c:v>42614</c:v>
                </c:pt>
                <c:pt idx="65">
                  <c:v>42644</c:v>
                </c:pt>
                <c:pt idx="66">
                  <c:v>42675</c:v>
                </c:pt>
                <c:pt idx="67">
                  <c:v>42705</c:v>
                </c:pt>
                <c:pt idx="68">
                  <c:v>42736</c:v>
                </c:pt>
                <c:pt idx="69">
                  <c:v>42767</c:v>
                </c:pt>
                <c:pt idx="70">
                  <c:v>42795</c:v>
                </c:pt>
                <c:pt idx="71">
                  <c:v>42826</c:v>
                </c:pt>
                <c:pt idx="72">
                  <c:v>42856</c:v>
                </c:pt>
                <c:pt idx="73">
                  <c:v>42887</c:v>
                </c:pt>
                <c:pt idx="74">
                  <c:v>42917</c:v>
                </c:pt>
                <c:pt idx="75">
                  <c:v>42948</c:v>
                </c:pt>
                <c:pt idx="76">
                  <c:v>42979</c:v>
                </c:pt>
              </c:numCache>
            </c:numRef>
          </c:cat>
          <c:val>
            <c:numRef>
              <c:f>Hoja1!$C$2:$C$78</c:f>
              <c:numCache>
                <c:formatCode>General</c:formatCode>
                <c:ptCount val="77"/>
                <c:pt idx="0">
                  <c:v>7.5</c:v>
                </c:pt>
                <c:pt idx="1">
                  <c:v>7.5</c:v>
                </c:pt>
                <c:pt idx="2">
                  <c:v>7.5</c:v>
                </c:pt>
                <c:pt idx="3">
                  <c:v>7.5</c:v>
                </c:pt>
                <c:pt idx="4">
                  <c:v>7.5</c:v>
                </c:pt>
                <c:pt idx="5">
                  <c:v>7.5</c:v>
                </c:pt>
                <c:pt idx="6">
                  <c:v>7.5</c:v>
                </c:pt>
                <c:pt idx="7">
                  <c:v>7.5</c:v>
                </c:pt>
                <c:pt idx="8">
                  <c:v>7.5</c:v>
                </c:pt>
                <c:pt idx="9">
                  <c:v>7.5</c:v>
                </c:pt>
                <c:pt idx="10">
                  <c:v>7.5</c:v>
                </c:pt>
                <c:pt idx="11">
                  <c:v>7.5</c:v>
                </c:pt>
                <c:pt idx="12">
                  <c:v>7.5</c:v>
                </c:pt>
                <c:pt idx="13">
                  <c:v>7.5</c:v>
                </c:pt>
                <c:pt idx="14">
                  <c:v>7.5</c:v>
                </c:pt>
                <c:pt idx="15">
                  <c:v>7.5</c:v>
                </c:pt>
                <c:pt idx="16">
                  <c:v>7.5</c:v>
                </c:pt>
                <c:pt idx="17">
                  <c:v>7.5</c:v>
                </c:pt>
                <c:pt idx="18">
                  <c:v>7.5</c:v>
                </c:pt>
                <c:pt idx="19">
                  <c:v>7.5</c:v>
                </c:pt>
                <c:pt idx="20">
                  <c:v>7.5</c:v>
                </c:pt>
                <c:pt idx="21">
                  <c:v>7.5</c:v>
                </c:pt>
                <c:pt idx="22">
                  <c:v>7.5</c:v>
                </c:pt>
                <c:pt idx="23">
                  <c:v>7.5</c:v>
                </c:pt>
                <c:pt idx="24">
                  <c:v>7.5</c:v>
                </c:pt>
                <c:pt idx="25">
                  <c:v>7.5</c:v>
                </c:pt>
                <c:pt idx="26">
                  <c:v>7.5</c:v>
                </c:pt>
                <c:pt idx="27">
                  <c:v>7.5</c:v>
                </c:pt>
                <c:pt idx="28">
                  <c:v>7.5</c:v>
                </c:pt>
                <c:pt idx="29">
                  <c:v>7.5</c:v>
                </c:pt>
                <c:pt idx="30">
                  <c:v>7.5</c:v>
                </c:pt>
                <c:pt idx="31">
                  <c:v>7.5</c:v>
                </c:pt>
                <c:pt idx="32">
                  <c:v>7.0000000000000009</c:v>
                </c:pt>
                <c:pt idx="33">
                  <c:v>7.0000000000000009</c:v>
                </c:pt>
                <c:pt idx="34">
                  <c:v>7.0000000000000009</c:v>
                </c:pt>
                <c:pt idx="35">
                  <c:v>7.0000000000000009</c:v>
                </c:pt>
                <c:pt idx="36">
                  <c:v>7.0000000000000009</c:v>
                </c:pt>
                <c:pt idx="37">
                  <c:v>7.0000000000000009</c:v>
                </c:pt>
                <c:pt idx="38">
                  <c:v>7.0000000000000009</c:v>
                </c:pt>
                <c:pt idx="39">
                  <c:v>7.0000000000000009</c:v>
                </c:pt>
                <c:pt idx="40">
                  <c:v>7.0000000000000009</c:v>
                </c:pt>
                <c:pt idx="41">
                  <c:v>7.0000000000000009</c:v>
                </c:pt>
                <c:pt idx="42">
                  <c:v>7.0000000000000009</c:v>
                </c:pt>
                <c:pt idx="43">
                  <c:v>7.0000000000000009</c:v>
                </c:pt>
                <c:pt idx="44">
                  <c:v>6.5</c:v>
                </c:pt>
                <c:pt idx="45">
                  <c:v>6.5</c:v>
                </c:pt>
                <c:pt idx="46">
                  <c:v>6.5</c:v>
                </c:pt>
                <c:pt idx="47">
                  <c:v>6.5</c:v>
                </c:pt>
                <c:pt idx="48">
                  <c:v>6.5</c:v>
                </c:pt>
                <c:pt idx="49">
                  <c:v>6.5</c:v>
                </c:pt>
                <c:pt idx="50">
                  <c:v>6.5</c:v>
                </c:pt>
                <c:pt idx="51">
                  <c:v>6.5</c:v>
                </c:pt>
                <c:pt idx="52">
                  <c:v>6.5</c:v>
                </c:pt>
                <c:pt idx="53">
                  <c:v>6.5</c:v>
                </c:pt>
                <c:pt idx="54">
                  <c:v>6.5</c:v>
                </c:pt>
                <c:pt idx="55">
                  <c:v>6.5</c:v>
                </c:pt>
                <c:pt idx="56">
                  <c:v>6.5</c:v>
                </c:pt>
                <c:pt idx="57">
                  <c:v>6.5</c:v>
                </c:pt>
                <c:pt idx="58">
                  <c:v>6.5</c:v>
                </c:pt>
                <c:pt idx="59">
                  <c:v>6.5</c:v>
                </c:pt>
                <c:pt idx="60">
                  <c:v>6.5</c:v>
                </c:pt>
                <c:pt idx="61">
                  <c:v>6.5</c:v>
                </c:pt>
                <c:pt idx="62">
                  <c:v>6.5</c:v>
                </c:pt>
                <c:pt idx="63">
                  <c:v>6.5</c:v>
                </c:pt>
                <c:pt idx="64">
                  <c:v>6.5</c:v>
                </c:pt>
                <c:pt idx="65">
                  <c:v>6.5</c:v>
                </c:pt>
                <c:pt idx="66">
                  <c:v>6.5</c:v>
                </c:pt>
                <c:pt idx="67">
                  <c:v>6.5</c:v>
                </c:pt>
                <c:pt idx="68">
                  <c:v>5.9999999999999991</c:v>
                </c:pt>
                <c:pt idx="69">
                  <c:v>5.9999999999999991</c:v>
                </c:pt>
                <c:pt idx="70">
                  <c:v>5.9999999999999991</c:v>
                </c:pt>
                <c:pt idx="71">
                  <c:v>6</c:v>
                </c:pt>
                <c:pt idx="72">
                  <c:v>5.9999999999999991</c:v>
                </c:pt>
                <c:pt idx="73">
                  <c:v>6</c:v>
                </c:pt>
                <c:pt idx="74">
                  <c:v>6</c:v>
                </c:pt>
                <c:pt idx="75">
                  <c:v>6</c:v>
                </c:pt>
                <c:pt idx="76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57-4BB7-B967-1D82037892C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Piso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Hoja1!$A$2:$A$78</c:f>
              <c:numCache>
                <c:formatCode>mmm\-yy</c:formatCode>
                <c:ptCount val="77"/>
                <c:pt idx="0">
                  <c:v>40664</c:v>
                </c:pt>
                <c:pt idx="1">
                  <c:v>40695</c:v>
                </c:pt>
                <c:pt idx="2">
                  <c:v>40725</c:v>
                </c:pt>
                <c:pt idx="3">
                  <c:v>40756</c:v>
                </c:pt>
                <c:pt idx="4">
                  <c:v>40787</c:v>
                </c:pt>
                <c:pt idx="5">
                  <c:v>40817</c:v>
                </c:pt>
                <c:pt idx="6">
                  <c:v>40848</c:v>
                </c:pt>
                <c:pt idx="7">
                  <c:v>40878</c:v>
                </c:pt>
                <c:pt idx="8">
                  <c:v>40909</c:v>
                </c:pt>
                <c:pt idx="9">
                  <c:v>40940</c:v>
                </c:pt>
                <c:pt idx="10">
                  <c:v>40969</c:v>
                </c:pt>
                <c:pt idx="11">
                  <c:v>41000</c:v>
                </c:pt>
                <c:pt idx="12">
                  <c:v>41030</c:v>
                </c:pt>
                <c:pt idx="13">
                  <c:v>41061</c:v>
                </c:pt>
                <c:pt idx="14">
                  <c:v>41091</c:v>
                </c:pt>
                <c:pt idx="15">
                  <c:v>41122</c:v>
                </c:pt>
                <c:pt idx="16">
                  <c:v>41153</c:v>
                </c:pt>
                <c:pt idx="17">
                  <c:v>41183</c:v>
                </c:pt>
                <c:pt idx="18">
                  <c:v>41214</c:v>
                </c:pt>
                <c:pt idx="19">
                  <c:v>41244</c:v>
                </c:pt>
                <c:pt idx="20">
                  <c:v>41275</c:v>
                </c:pt>
                <c:pt idx="21">
                  <c:v>41306</c:v>
                </c:pt>
                <c:pt idx="22">
                  <c:v>41334</c:v>
                </c:pt>
                <c:pt idx="23">
                  <c:v>41365</c:v>
                </c:pt>
                <c:pt idx="24">
                  <c:v>41395</c:v>
                </c:pt>
                <c:pt idx="25">
                  <c:v>41426</c:v>
                </c:pt>
                <c:pt idx="26">
                  <c:v>41456</c:v>
                </c:pt>
                <c:pt idx="27">
                  <c:v>41487</c:v>
                </c:pt>
                <c:pt idx="28">
                  <c:v>41518</c:v>
                </c:pt>
                <c:pt idx="29">
                  <c:v>41548</c:v>
                </c:pt>
                <c:pt idx="30">
                  <c:v>41579</c:v>
                </c:pt>
                <c:pt idx="31">
                  <c:v>41609</c:v>
                </c:pt>
                <c:pt idx="32">
                  <c:v>41640</c:v>
                </c:pt>
                <c:pt idx="33">
                  <c:v>41671</c:v>
                </c:pt>
                <c:pt idx="34">
                  <c:v>41699</c:v>
                </c:pt>
                <c:pt idx="35">
                  <c:v>41730</c:v>
                </c:pt>
                <c:pt idx="36">
                  <c:v>41760</c:v>
                </c:pt>
                <c:pt idx="37">
                  <c:v>41791</c:v>
                </c:pt>
                <c:pt idx="38">
                  <c:v>41821</c:v>
                </c:pt>
                <c:pt idx="39">
                  <c:v>41852</c:v>
                </c:pt>
                <c:pt idx="40">
                  <c:v>41883</c:v>
                </c:pt>
                <c:pt idx="41">
                  <c:v>41913</c:v>
                </c:pt>
                <c:pt idx="42">
                  <c:v>41944</c:v>
                </c:pt>
                <c:pt idx="43">
                  <c:v>41974</c:v>
                </c:pt>
                <c:pt idx="44">
                  <c:v>42005</c:v>
                </c:pt>
                <c:pt idx="45">
                  <c:v>42036</c:v>
                </c:pt>
                <c:pt idx="46">
                  <c:v>42064</c:v>
                </c:pt>
                <c:pt idx="47">
                  <c:v>42095</c:v>
                </c:pt>
                <c:pt idx="48">
                  <c:v>42125</c:v>
                </c:pt>
                <c:pt idx="49">
                  <c:v>42156</c:v>
                </c:pt>
                <c:pt idx="50">
                  <c:v>42186</c:v>
                </c:pt>
                <c:pt idx="51">
                  <c:v>42217</c:v>
                </c:pt>
                <c:pt idx="52">
                  <c:v>42248</c:v>
                </c:pt>
                <c:pt idx="53">
                  <c:v>42278</c:v>
                </c:pt>
                <c:pt idx="54">
                  <c:v>42309</c:v>
                </c:pt>
                <c:pt idx="55">
                  <c:v>42339</c:v>
                </c:pt>
                <c:pt idx="56">
                  <c:v>42370</c:v>
                </c:pt>
                <c:pt idx="57">
                  <c:v>42401</c:v>
                </c:pt>
                <c:pt idx="58">
                  <c:v>42430</c:v>
                </c:pt>
                <c:pt idx="59">
                  <c:v>42461</c:v>
                </c:pt>
                <c:pt idx="60">
                  <c:v>42491</c:v>
                </c:pt>
                <c:pt idx="61">
                  <c:v>42522</c:v>
                </c:pt>
                <c:pt idx="62">
                  <c:v>42552</c:v>
                </c:pt>
                <c:pt idx="63">
                  <c:v>42583</c:v>
                </c:pt>
                <c:pt idx="64">
                  <c:v>42614</c:v>
                </c:pt>
                <c:pt idx="65">
                  <c:v>42644</c:v>
                </c:pt>
                <c:pt idx="66">
                  <c:v>42675</c:v>
                </c:pt>
                <c:pt idx="67">
                  <c:v>42705</c:v>
                </c:pt>
                <c:pt idx="68">
                  <c:v>42736</c:v>
                </c:pt>
                <c:pt idx="69">
                  <c:v>42767</c:v>
                </c:pt>
                <c:pt idx="70">
                  <c:v>42795</c:v>
                </c:pt>
                <c:pt idx="71">
                  <c:v>42826</c:v>
                </c:pt>
                <c:pt idx="72">
                  <c:v>42856</c:v>
                </c:pt>
                <c:pt idx="73">
                  <c:v>42887</c:v>
                </c:pt>
                <c:pt idx="74">
                  <c:v>42917</c:v>
                </c:pt>
                <c:pt idx="75">
                  <c:v>42948</c:v>
                </c:pt>
                <c:pt idx="76">
                  <c:v>42979</c:v>
                </c:pt>
              </c:numCache>
            </c:numRef>
          </c:cat>
          <c:val>
            <c:numRef>
              <c:f>Hoja1!$D$2:$D$78</c:f>
              <c:numCache>
                <c:formatCode>General</c:formatCode>
                <c:ptCount val="77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  <c:pt idx="4">
                  <c:v>2.5</c:v>
                </c:pt>
                <c:pt idx="5">
                  <c:v>2.5</c:v>
                </c:pt>
                <c:pt idx="6">
                  <c:v>2.5</c:v>
                </c:pt>
                <c:pt idx="7">
                  <c:v>2.5</c:v>
                </c:pt>
                <c:pt idx="8">
                  <c:v>2.5</c:v>
                </c:pt>
                <c:pt idx="9">
                  <c:v>2.5</c:v>
                </c:pt>
                <c:pt idx="10">
                  <c:v>2.5</c:v>
                </c:pt>
                <c:pt idx="11">
                  <c:v>2.5</c:v>
                </c:pt>
                <c:pt idx="12">
                  <c:v>2.5</c:v>
                </c:pt>
                <c:pt idx="13">
                  <c:v>2.5</c:v>
                </c:pt>
                <c:pt idx="14">
                  <c:v>2.5</c:v>
                </c:pt>
                <c:pt idx="15">
                  <c:v>2.5</c:v>
                </c:pt>
                <c:pt idx="16">
                  <c:v>2.5</c:v>
                </c:pt>
                <c:pt idx="17">
                  <c:v>2.5</c:v>
                </c:pt>
                <c:pt idx="18">
                  <c:v>2.5</c:v>
                </c:pt>
                <c:pt idx="19">
                  <c:v>2.5</c:v>
                </c:pt>
                <c:pt idx="20">
                  <c:v>2.5</c:v>
                </c:pt>
                <c:pt idx="21">
                  <c:v>2.5</c:v>
                </c:pt>
                <c:pt idx="22">
                  <c:v>2.5</c:v>
                </c:pt>
                <c:pt idx="23">
                  <c:v>2.5</c:v>
                </c:pt>
                <c:pt idx="24">
                  <c:v>2.5</c:v>
                </c:pt>
                <c:pt idx="25">
                  <c:v>2.5</c:v>
                </c:pt>
                <c:pt idx="26">
                  <c:v>2.5</c:v>
                </c:pt>
                <c:pt idx="27">
                  <c:v>2.5</c:v>
                </c:pt>
                <c:pt idx="28">
                  <c:v>2.5</c:v>
                </c:pt>
                <c:pt idx="29">
                  <c:v>2.5</c:v>
                </c:pt>
                <c:pt idx="30">
                  <c:v>2.5</c:v>
                </c:pt>
                <c:pt idx="31">
                  <c:v>2.5</c:v>
                </c:pt>
                <c:pt idx="32">
                  <c:v>2.9999999999999996</c:v>
                </c:pt>
                <c:pt idx="33">
                  <c:v>2.9999999999999996</c:v>
                </c:pt>
                <c:pt idx="34">
                  <c:v>2.9999999999999996</c:v>
                </c:pt>
                <c:pt idx="35">
                  <c:v>2.9999999999999996</c:v>
                </c:pt>
                <c:pt idx="36">
                  <c:v>2.9999999999999996</c:v>
                </c:pt>
                <c:pt idx="37">
                  <c:v>2.9999999999999996</c:v>
                </c:pt>
                <c:pt idx="38">
                  <c:v>2.9999999999999996</c:v>
                </c:pt>
                <c:pt idx="39">
                  <c:v>2.9999999999999996</c:v>
                </c:pt>
                <c:pt idx="40">
                  <c:v>2.9999999999999996</c:v>
                </c:pt>
                <c:pt idx="41">
                  <c:v>2.9999999999999996</c:v>
                </c:pt>
                <c:pt idx="42">
                  <c:v>2.9999999999999996</c:v>
                </c:pt>
                <c:pt idx="43">
                  <c:v>2.9999999999999996</c:v>
                </c:pt>
                <c:pt idx="44">
                  <c:v>2.5</c:v>
                </c:pt>
                <c:pt idx="45">
                  <c:v>2.5</c:v>
                </c:pt>
                <c:pt idx="46">
                  <c:v>2.5</c:v>
                </c:pt>
                <c:pt idx="47">
                  <c:v>2.5</c:v>
                </c:pt>
                <c:pt idx="48">
                  <c:v>2.5</c:v>
                </c:pt>
                <c:pt idx="49">
                  <c:v>2.5</c:v>
                </c:pt>
                <c:pt idx="50">
                  <c:v>2.5</c:v>
                </c:pt>
                <c:pt idx="51">
                  <c:v>2.5</c:v>
                </c:pt>
                <c:pt idx="52">
                  <c:v>2.5</c:v>
                </c:pt>
                <c:pt idx="53">
                  <c:v>2.5</c:v>
                </c:pt>
                <c:pt idx="54">
                  <c:v>2.5</c:v>
                </c:pt>
                <c:pt idx="55">
                  <c:v>2.5</c:v>
                </c:pt>
                <c:pt idx="56">
                  <c:v>2.5</c:v>
                </c:pt>
                <c:pt idx="57">
                  <c:v>2.5</c:v>
                </c:pt>
                <c:pt idx="58">
                  <c:v>2.5</c:v>
                </c:pt>
                <c:pt idx="59">
                  <c:v>2.5</c:v>
                </c:pt>
                <c:pt idx="60">
                  <c:v>2.5</c:v>
                </c:pt>
                <c:pt idx="61">
                  <c:v>2.5</c:v>
                </c:pt>
                <c:pt idx="62">
                  <c:v>2.5</c:v>
                </c:pt>
                <c:pt idx="63">
                  <c:v>2.5</c:v>
                </c:pt>
                <c:pt idx="64">
                  <c:v>2.5</c:v>
                </c:pt>
                <c:pt idx="65">
                  <c:v>2.5</c:v>
                </c:pt>
                <c:pt idx="66">
                  <c:v>2.5</c:v>
                </c:pt>
                <c:pt idx="67">
                  <c:v>2.5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57-4BB7-B967-1D82037892C9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Inflación Interanual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Hoja1!$A$2:$A$78</c:f>
              <c:numCache>
                <c:formatCode>mmm\-yy</c:formatCode>
                <c:ptCount val="77"/>
                <c:pt idx="0">
                  <c:v>40664</c:v>
                </c:pt>
                <c:pt idx="1">
                  <c:v>40695</c:v>
                </c:pt>
                <c:pt idx="2">
                  <c:v>40725</c:v>
                </c:pt>
                <c:pt idx="3">
                  <c:v>40756</c:v>
                </c:pt>
                <c:pt idx="4">
                  <c:v>40787</c:v>
                </c:pt>
                <c:pt idx="5">
                  <c:v>40817</c:v>
                </c:pt>
                <c:pt idx="6">
                  <c:v>40848</c:v>
                </c:pt>
                <c:pt idx="7">
                  <c:v>40878</c:v>
                </c:pt>
                <c:pt idx="8">
                  <c:v>40909</c:v>
                </c:pt>
                <c:pt idx="9">
                  <c:v>40940</c:v>
                </c:pt>
                <c:pt idx="10">
                  <c:v>40969</c:v>
                </c:pt>
                <c:pt idx="11">
                  <c:v>41000</c:v>
                </c:pt>
                <c:pt idx="12">
                  <c:v>41030</c:v>
                </c:pt>
                <c:pt idx="13">
                  <c:v>41061</c:v>
                </c:pt>
                <c:pt idx="14">
                  <c:v>41091</c:v>
                </c:pt>
                <c:pt idx="15">
                  <c:v>41122</c:v>
                </c:pt>
                <c:pt idx="16">
                  <c:v>41153</c:v>
                </c:pt>
                <c:pt idx="17">
                  <c:v>41183</c:v>
                </c:pt>
                <c:pt idx="18">
                  <c:v>41214</c:v>
                </c:pt>
                <c:pt idx="19">
                  <c:v>41244</c:v>
                </c:pt>
                <c:pt idx="20">
                  <c:v>41275</c:v>
                </c:pt>
                <c:pt idx="21">
                  <c:v>41306</c:v>
                </c:pt>
                <c:pt idx="22">
                  <c:v>41334</c:v>
                </c:pt>
                <c:pt idx="23">
                  <c:v>41365</c:v>
                </c:pt>
                <c:pt idx="24">
                  <c:v>41395</c:v>
                </c:pt>
                <c:pt idx="25">
                  <c:v>41426</c:v>
                </c:pt>
                <c:pt idx="26">
                  <c:v>41456</c:v>
                </c:pt>
                <c:pt idx="27">
                  <c:v>41487</c:v>
                </c:pt>
                <c:pt idx="28">
                  <c:v>41518</c:v>
                </c:pt>
                <c:pt idx="29">
                  <c:v>41548</c:v>
                </c:pt>
                <c:pt idx="30">
                  <c:v>41579</c:v>
                </c:pt>
                <c:pt idx="31">
                  <c:v>41609</c:v>
                </c:pt>
                <c:pt idx="32">
                  <c:v>41640</c:v>
                </c:pt>
                <c:pt idx="33">
                  <c:v>41671</c:v>
                </c:pt>
                <c:pt idx="34">
                  <c:v>41699</c:v>
                </c:pt>
                <c:pt idx="35">
                  <c:v>41730</c:v>
                </c:pt>
                <c:pt idx="36">
                  <c:v>41760</c:v>
                </c:pt>
                <c:pt idx="37">
                  <c:v>41791</c:v>
                </c:pt>
                <c:pt idx="38">
                  <c:v>41821</c:v>
                </c:pt>
                <c:pt idx="39">
                  <c:v>41852</c:v>
                </c:pt>
                <c:pt idx="40">
                  <c:v>41883</c:v>
                </c:pt>
                <c:pt idx="41">
                  <c:v>41913</c:v>
                </c:pt>
                <c:pt idx="42">
                  <c:v>41944</c:v>
                </c:pt>
                <c:pt idx="43">
                  <c:v>41974</c:v>
                </c:pt>
                <c:pt idx="44">
                  <c:v>42005</c:v>
                </c:pt>
                <c:pt idx="45">
                  <c:v>42036</c:v>
                </c:pt>
                <c:pt idx="46">
                  <c:v>42064</c:v>
                </c:pt>
                <c:pt idx="47">
                  <c:v>42095</c:v>
                </c:pt>
                <c:pt idx="48">
                  <c:v>42125</c:v>
                </c:pt>
                <c:pt idx="49">
                  <c:v>42156</c:v>
                </c:pt>
                <c:pt idx="50">
                  <c:v>42186</c:v>
                </c:pt>
                <c:pt idx="51">
                  <c:v>42217</c:v>
                </c:pt>
                <c:pt idx="52">
                  <c:v>42248</c:v>
                </c:pt>
                <c:pt idx="53">
                  <c:v>42278</c:v>
                </c:pt>
                <c:pt idx="54">
                  <c:v>42309</c:v>
                </c:pt>
                <c:pt idx="55">
                  <c:v>42339</c:v>
                </c:pt>
                <c:pt idx="56">
                  <c:v>42370</c:v>
                </c:pt>
                <c:pt idx="57">
                  <c:v>42401</c:v>
                </c:pt>
                <c:pt idx="58">
                  <c:v>42430</c:v>
                </c:pt>
                <c:pt idx="59">
                  <c:v>42461</c:v>
                </c:pt>
                <c:pt idx="60">
                  <c:v>42491</c:v>
                </c:pt>
                <c:pt idx="61">
                  <c:v>42522</c:v>
                </c:pt>
                <c:pt idx="62">
                  <c:v>42552</c:v>
                </c:pt>
                <c:pt idx="63">
                  <c:v>42583</c:v>
                </c:pt>
                <c:pt idx="64">
                  <c:v>42614</c:v>
                </c:pt>
                <c:pt idx="65">
                  <c:v>42644</c:v>
                </c:pt>
                <c:pt idx="66">
                  <c:v>42675</c:v>
                </c:pt>
                <c:pt idx="67">
                  <c:v>42705</c:v>
                </c:pt>
                <c:pt idx="68">
                  <c:v>42736</c:v>
                </c:pt>
                <c:pt idx="69">
                  <c:v>42767</c:v>
                </c:pt>
                <c:pt idx="70">
                  <c:v>42795</c:v>
                </c:pt>
                <c:pt idx="71">
                  <c:v>42826</c:v>
                </c:pt>
                <c:pt idx="72">
                  <c:v>42856</c:v>
                </c:pt>
                <c:pt idx="73">
                  <c:v>42887</c:v>
                </c:pt>
                <c:pt idx="74">
                  <c:v>42917</c:v>
                </c:pt>
                <c:pt idx="75">
                  <c:v>42948</c:v>
                </c:pt>
                <c:pt idx="76">
                  <c:v>42979</c:v>
                </c:pt>
              </c:numCache>
            </c:numRef>
          </c:cat>
          <c:val>
            <c:numRef>
              <c:f>Hoja1!$E$2:$E$78</c:f>
              <c:numCache>
                <c:formatCode>0.00</c:formatCode>
                <c:ptCount val="77"/>
                <c:pt idx="0">
                  <c:v>10.152740341419573</c:v>
                </c:pt>
                <c:pt idx="1">
                  <c:v>8.8392857142857224</c:v>
                </c:pt>
                <c:pt idx="2">
                  <c:v>8.7421944692239038</c:v>
                </c:pt>
                <c:pt idx="3">
                  <c:v>8.8417329796640161</c:v>
                </c:pt>
                <c:pt idx="4">
                  <c:v>9.4055013309671551</c:v>
                </c:pt>
                <c:pt idx="5">
                  <c:v>6.1631944444444429</c:v>
                </c:pt>
                <c:pt idx="6">
                  <c:v>5.6179775280898809</c:v>
                </c:pt>
                <c:pt idx="7">
                  <c:v>4.9403747870528036</c:v>
                </c:pt>
                <c:pt idx="8">
                  <c:v>4.4463087248322068</c:v>
                </c:pt>
                <c:pt idx="9">
                  <c:v>4.4628099173553721</c:v>
                </c:pt>
                <c:pt idx="10">
                  <c:v>3.2520325203252014</c:v>
                </c:pt>
                <c:pt idx="11">
                  <c:v>3.3442088091353952</c:v>
                </c:pt>
                <c:pt idx="12">
                  <c:v>3.7520391517128928</c:v>
                </c:pt>
                <c:pt idx="13">
                  <c:v>3.9376538146021431</c:v>
                </c:pt>
                <c:pt idx="14">
                  <c:v>4.0196882690730007</c:v>
                </c:pt>
                <c:pt idx="15">
                  <c:v>2.7619821283509509</c:v>
                </c:pt>
                <c:pt idx="16">
                  <c:v>2.757502027575029</c:v>
                </c:pt>
                <c:pt idx="17">
                  <c:v>3.3524121013900299</c:v>
                </c:pt>
                <c:pt idx="18">
                  <c:v>4.0916530278232415</c:v>
                </c:pt>
                <c:pt idx="19">
                  <c:v>3.9772727272727337</c:v>
                </c:pt>
                <c:pt idx="20">
                  <c:v>4.0963855421686617</c:v>
                </c:pt>
                <c:pt idx="21">
                  <c:v>1.7405063291139129</c:v>
                </c:pt>
                <c:pt idx="22">
                  <c:v>1.1811023622047259</c:v>
                </c:pt>
                <c:pt idx="23">
                  <c:v>1.5785319652722904</c:v>
                </c:pt>
                <c:pt idx="24">
                  <c:v>0.86477987421385194</c:v>
                </c:pt>
                <c:pt idx="25">
                  <c:v>1.7363851617995181</c:v>
                </c:pt>
                <c:pt idx="26">
                  <c:v>2.2082018927444835</c:v>
                </c:pt>
                <c:pt idx="27">
                  <c:v>3.0830039525691717</c:v>
                </c:pt>
                <c:pt idx="28">
                  <c:v>3.2359905288082018</c:v>
                </c:pt>
                <c:pt idx="29">
                  <c:v>4.3512658227847965</c:v>
                </c:pt>
                <c:pt idx="30">
                  <c:v>4.4025157232704402</c:v>
                </c:pt>
                <c:pt idx="31">
                  <c:v>3.7470725995316201</c:v>
                </c:pt>
                <c:pt idx="32">
                  <c:v>3.9351851851851904</c:v>
                </c:pt>
                <c:pt idx="33">
                  <c:v>5.4432348367029419</c:v>
                </c:pt>
                <c:pt idx="34">
                  <c:v>6.0700389105058434</c:v>
                </c:pt>
                <c:pt idx="35">
                  <c:v>6.3714063714063798</c:v>
                </c:pt>
                <c:pt idx="36">
                  <c:v>7.0148090413094195</c:v>
                </c:pt>
                <c:pt idx="37">
                  <c:v>6.3615205585725363</c:v>
                </c:pt>
                <c:pt idx="38">
                  <c:v>5.4783950617283779</c:v>
                </c:pt>
                <c:pt idx="39">
                  <c:v>4.4478527607361826</c:v>
                </c:pt>
                <c:pt idx="40">
                  <c:v>4.1284403669724696</c:v>
                </c:pt>
                <c:pt idx="41">
                  <c:v>3.4874905231235829</c:v>
                </c:pt>
                <c:pt idx="42">
                  <c:v>3.5391566265060135</c:v>
                </c:pt>
                <c:pt idx="43">
                  <c:v>4.213694507148233</c:v>
                </c:pt>
                <c:pt idx="44">
                  <c:v>3.4149962880475329</c:v>
                </c:pt>
                <c:pt idx="45">
                  <c:v>3.2448377581121122</c:v>
                </c:pt>
                <c:pt idx="46">
                  <c:v>2.6412325752017409</c:v>
                </c:pt>
                <c:pt idx="47">
                  <c:v>2.0452885317750145</c:v>
                </c:pt>
                <c:pt idx="48">
                  <c:v>3.2774945375090994</c:v>
                </c:pt>
                <c:pt idx="49">
                  <c:v>2.4799416484318186</c:v>
                </c:pt>
                <c:pt idx="50">
                  <c:v>3.5844915874177161</c:v>
                </c:pt>
                <c:pt idx="51">
                  <c:v>3.8913362701909193</c:v>
                </c:pt>
                <c:pt idx="52">
                  <c:v>3.7444933920704955</c:v>
                </c:pt>
                <c:pt idx="53">
                  <c:v>3.2234432234432404</c:v>
                </c:pt>
                <c:pt idx="54">
                  <c:v>2.9090909090909065</c:v>
                </c:pt>
                <c:pt idx="55">
                  <c:v>3.1046931407942253</c:v>
                </c:pt>
                <c:pt idx="56">
                  <c:v>5.168700646087558</c:v>
                </c:pt>
                <c:pt idx="57">
                  <c:v>5.1428571428571388</c:v>
                </c:pt>
                <c:pt idx="58">
                  <c:v>4.7176554681915661</c:v>
                </c:pt>
                <c:pt idx="59">
                  <c:v>4.5</c:v>
                </c:pt>
                <c:pt idx="60">
                  <c:v>3.4555712270803838</c:v>
                </c:pt>
                <c:pt idx="61">
                  <c:v>4.6975088967971459</c:v>
                </c:pt>
                <c:pt idx="62">
                  <c:v>2.8954802259886918</c:v>
                </c:pt>
                <c:pt idx="63">
                  <c:v>3.1802120141342698</c:v>
                </c:pt>
                <c:pt idx="64">
                  <c:v>3.5385704175512984</c:v>
                </c:pt>
                <c:pt idx="65">
                  <c:v>3.6195883605393959</c:v>
                </c:pt>
                <c:pt idx="66">
                  <c:v>4.2402826855123692</c:v>
                </c:pt>
                <c:pt idx="67">
                  <c:v>3.9215686274509665</c:v>
                </c:pt>
                <c:pt idx="68">
                  <c:v>1.911262798634823</c:v>
                </c:pt>
                <c:pt idx="69">
                  <c:v>2.3097826086956559</c:v>
                </c:pt>
                <c:pt idx="70">
                  <c:v>2.7986348122866787</c:v>
                </c:pt>
                <c:pt idx="71">
                  <c:v>3.6301369863013662</c:v>
                </c:pt>
                <c:pt idx="72">
                  <c:v>3.4083162917518735</c:v>
                </c:pt>
                <c:pt idx="73">
                  <c:v>2.9231815091774251</c:v>
                </c:pt>
                <c:pt idx="74">
                  <c:v>3.9807824296499632</c:v>
                </c:pt>
                <c:pt idx="75">
                  <c:v>4.0410958904109719</c:v>
                </c:pt>
                <c:pt idx="76">
                  <c:v>4.1695146958304861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B57-4BB7-B967-1D8203789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28603312"/>
        <c:axId val="-1528601680"/>
      </c:lineChart>
      <c:dateAx>
        <c:axId val="-15286033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-1528601680"/>
        <c:crosses val="autoZero"/>
        <c:auto val="1"/>
        <c:lblOffset val="100"/>
        <c:baseTimeUnit val="months"/>
      </c:dateAx>
      <c:valAx>
        <c:axId val="-1528601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-152860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Humanst521 BT" panose="020B0602020204020204" pitchFamily="34" charset="0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Humanst521 BT" panose="020B0602020204020204" pitchFamily="34" charset="0"/>
        </a:defRPr>
      </a:pPr>
      <a:endParaRPr lang="es-PY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Colombia</a:t>
            </a:r>
          </a:p>
        </c:rich>
      </c:tx>
      <c:layout>
        <c:manualLayout>
          <c:xMode val="edge"/>
          <c:yMode val="edge"/>
          <c:x val="0.25991222168730227"/>
          <c:y val="3.5126305410509942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'Pobreza Inflacion'!$R$6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'Pobreza Inflacion'!$S$5:$T$5</c:f>
              <c:strCache>
                <c:ptCount val="2"/>
                <c:pt idx="0">
                  <c:v>Inflación (%)</c:v>
                </c:pt>
                <c:pt idx="1">
                  <c:v>Pobreza (%)</c:v>
                </c:pt>
              </c:strCache>
            </c:strRef>
          </c:cat>
          <c:val>
            <c:numRef>
              <c:f>'Pobreza Inflacion'!$S$6:$T$6</c:f>
              <c:numCache>
                <c:formatCode>#,##0.00</c:formatCode>
                <c:ptCount val="2"/>
                <c:pt idx="0" formatCode="_(* #,##0.00_);_(* \(#,##0.00\);_(* &quot;-&quot;??_);_(@_)">
                  <c:v>7.6769999999999996</c:v>
                </c:pt>
                <c:pt idx="1">
                  <c:v>10.706740999999999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33-4031-B25B-AF8FAE842D44}"/>
            </c:ext>
          </c:extLst>
        </c:ser>
        <c:ser>
          <c:idx val="1"/>
          <c:order val="1"/>
          <c:tx>
            <c:strRef>
              <c:f>'Pobreza Inflacion'!$R$7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'Pobreza Inflacion'!$S$5:$T$5</c:f>
              <c:strCache>
                <c:ptCount val="2"/>
                <c:pt idx="0">
                  <c:v>Inflación (%)</c:v>
                </c:pt>
                <c:pt idx="1">
                  <c:v>Pobreza (%)</c:v>
                </c:pt>
              </c:strCache>
            </c:strRef>
          </c:cat>
          <c:val>
            <c:numRef>
              <c:f>'Pobreza Inflacion'!$S$7:$T$7</c:f>
              <c:numCache>
                <c:formatCode>#,##0.00</c:formatCode>
                <c:ptCount val="2"/>
                <c:pt idx="0" formatCode="_(* #,##0.00_);_(* \(#,##0.00\);_(* &quot;-&quot;??_);_(@_)">
                  <c:v>6.7709999999999999</c:v>
                </c:pt>
                <c:pt idx="1">
                  <c:v>5.4904947000000002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33-4031-B25B-AF8FAE842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2147984"/>
        <c:axId val="1552136560"/>
      </c:barChart>
      <c:catAx>
        <c:axId val="1552147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52136560"/>
        <c:crosses val="autoZero"/>
        <c:auto val="1"/>
        <c:lblAlgn val="ctr"/>
        <c:lblOffset val="100"/>
        <c:noMultiLvlLbl val="0"/>
      </c:catAx>
      <c:valAx>
        <c:axId val="1552136560"/>
        <c:scaling>
          <c:orientation val="minMax"/>
        </c:scaling>
        <c:delete val="0"/>
        <c:axPos val="l"/>
        <c:numFmt formatCode="_(* #,##0_);_(* \(#,##0\);_(* &quot;-&quot;_);_(@_)" sourceLinked="0"/>
        <c:majorTickMark val="out"/>
        <c:minorTickMark val="none"/>
        <c:tickLblPos val="nextTo"/>
        <c:crossAx val="15521479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Humanst521 BT" panose="020B0602020204020204" pitchFamily="34" charset="0"/>
        </a:defRPr>
      </a:pPr>
      <a:endParaRPr lang="es-PY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Paraguay</a:t>
            </a:r>
          </a:p>
        </c:rich>
      </c:tx>
      <c:layout>
        <c:manualLayout>
          <c:xMode val="edge"/>
          <c:yMode val="edge"/>
          <c:x val="0.27163188976377955"/>
          <c:y val="4.1666666666666664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'Pobreza Inflacion'!$R$6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'Pobreza Inflacion'!$S$5:$T$5</c:f>
              <c:strCache>
                <c:ptCount val="2"/>
                <c:pt idx="0">
                  <c:v>Inflación (%)</c:v>
                </c:pt>
                <c:pt idx="1">
                  <c:v>Pobreza (%)</c:v>
                </c:pt>
              </c:strCache>
            </c:strRef>
          </c:cat>
          <c:val>
            <c:numRef>
              <c:f>'Pobreza Inflacion'!$S$6:$T$6</c:f>
              <c:numCache>
                <c:formatCode>_(* #,##0.00_);_(* \(#,##0.00\);_(* "-"??_);_(@_)</c:formatCode>
                <c:ptCount val="2"/>
                <c:pt idx="0">
                  <c:v>7.5</c:v>
                </c:pt>
                <c:pt idx="1">
                  <c:v>4.9728697000000004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1E-4D91-96D3-A88666F9A54E}"/>
            </c:ext>
          </c:extLst>
        </c:ser>
        <c:ser>
          <c:idx val="1"/>
          <c:order val="1"/>
          <c:tx>
            <c:strRef>
              <c:f>'Pobreza Inflacion'!$R$7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'Pobreza Inflacion'!$S$5:$T$5</c:f>
              <c:strCache>
                <c:ptCount val="2"/>
                <c:pt idx="0">
                  <c:v>Inflación (%)</c:v>
                </c:pt>
                <c:pt idx="1">
                  <c:v>Pobreza (%)</c:v>
                </c:pt>
              </c:strCache>
            </c:strRef>
          </c:cat>
          <c:val>
            <c:numRef>
              <c:f>'Pobreza Inflacion'!$S$7:$T$7</c:f>
              <c:numCache>
                <c:formatCode>_(* #,##0.00_);_(* \(#,##0.00\);_(* "-"??_);_(@_)</c:formatCode>
                <c:ptCount val="2"/>
                <c:pt idx="0">
                  <c:v>3.105</c:v>
                </c:pt>
                <c:pt idx="1">
                  <c:v>2.5152150999999998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1E-4D91-96D3-A88666F9A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2148528"/>
        <c:axId val="1552147440"/>
      </c:barChart>
      <c:catAx>
        <c:axId val="1552148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52147440"/>
        <c:crosses val="autoZero"/>
        <c:auto val="1"/>
        <c:lblAlgn val="ctr"/>
        <c:lblOffset val="100"/>
        <c:noMultiLvlLbl val="0"/>
      </c:catAx>
      <c:valAx>
        <c:axId val="1552147440"/>
        <c:scaling>
          <c:orientation val="minMax"/>
        </c:scaling>
        <c:delete val="0"/>
        <c:axPos val="l"/>
        <c:numFmt formatCode="_(* #,##0_);_(* \(#,##0\);_(* &quot;-&quot;_);_(@_)" sourceLinked="0"/>
        <c:majorTickMark val="out"/>
        <c:minorTickMark val="none"/>
        <c:tickLblPos val="nextTo"/>
        <c:crossAx val="15521485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Humanst521 BT" panose="020B0602020204020204" pitchFamily="34" charset="0"/>
        </a:defRPr>
      </a:pPr>
      <a:endParaRPr lang="es-PY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Perú</a:t>
            </a:r>
          </a:p>
        </c:rich>
      </c:tx>
      <c:layout>
        <c:manualLayout>
          <c:xMode val="edge"/>
          <c:yMode val="edge"/>
          <c:x val="0.27163188976377955"/>
          <c:y val="4.1666666666666664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'Pobreza Inflacion'!$R$6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'Pobreza Inflacion'!$S$5:$T$5</c:f>
              <c:strCache>
                <c:ptCount val="2"/>
                <c:pt idx="0">
                  <c:v>Inflación (%)</c:v>
                </c:pt>
                <c:pt idx="1">
                  <c:v>Pobreza (%)</c:v>
                </c:pt>
              </c:strCache>
            </c:strRef>
          </c:cat>
          <c:val>
            <c:numRef>
              <c:f>'Pobreza Inflacion'!$S$6:$T$6</c:f>
              <c:numCache>
                <c:formatCode>0.0</c:formatCode>
                <c:ptCount val="2"/>
                <c:pt idx="0" formatCode="#,##0.00">
                  <c:v>6.65</c:v>
                </c:pt>
                <c:pt idx="1">
                  <c:v>7.9422040999999997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E-40AB-8C11-21A57AD2B2B7}"/>
            </c:ext>
          </c:extLst>
        </c:ser>
        <c:ser>
          <c:idx val="1"/>
          <c:order val="1"/>
          <c:tx>
            <c:strRef>
              <c:f>'Pobreza Inflacion'!$R$7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'Pobreza Inflacion'!$S$5:$T$5</c:f>
              <c:strCache>
                <c:ptCount val="2"/>
                <c:pt idx="0">
                  <c:v>Inflación (%)</c:v>
                </c:pt>
                <c:pt idx="1">
                  <c:v>Pobreza (%)</c:v>
                </c:pt>
              </c:strCache>
            </c:strRef>
          </c:cat>
          <c:val>
            <c:numRef>
              <c:f>'Pobreza Inflacion'!$S$7:$T$7</c:f>
              <c:numCache>
                <c:formatCode>#,##0.00</c:formatCode>
                <c:ptCount val="2"/>
                <c:pt idx="0" formatCode="_(* #,##0.00_);_(* \(#,##0.00\);_(* &quot;-&quot;??_);_(@_)">
                  <c:v>4.3979999999999997</c:v>
                </c:pt>
                <c:pt idx="1">
                  <c:v>2.9892653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E-40AB-8C11-21A57AD2B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2139824"/>
        <c:axId val="1552142000"/>
      </c:barChart>
      <c:catAx>
        <c:axId val="1552139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52142000"/>
        <c:crosses val="autoZero"/>
        <c:auto val="1"/>
        <c:lblAlgn val="ctr"/>
        <c:lblOffset val="100"/>
        <c:noMultiLvlLbl val="0"/>
      </c:catAx>
      <c:valAx>
        <c:axId val="1552142000"/>
        <c:scaling>
          <c:orientation val="minMax"/>
        </c:scaling>
        <c:delete val="0"/>
        <c:axPos val="l"/>
        <c:numFmt formatCode="_(* #,##0_);_(* \(#,##0\);_(* &quot;-&quot;_);_(@_)" sourceLinked="0"/>
        <c:majorTickMark val="out"/>
        <c:minorTickMark val="none"/>
        <c:tickLblPos val="nextTo"/>
        <c:crossAx val="15521398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Humanst521 BT" panose="020B0602020204020204" pitchFamily="34" charset="0"/>
        </a:defRPr>
      </a:pPr>
      <a:endParaRPr lang="es-PY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/>
            </a:pPr>
            <a:r>
              <a:rPr lang="en-US" sz="1600" dirty="0" smtClean="0"/>
              <a:t>INGRESOS  POR IRM / INGRESOS TOTALES</a:t>
            </a:r>
            <a:endParaRPr lang="en-US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5505338773980043E-2"/>
          <c:y val="0.10798770779740649"/>
          <c:w val="0.91665682414740057"/>
          <c:h val="0.7403610323925226"/>
        </c:manualLayout>
      </c:layout>
      <c:lineChart>
        <c:grouping val="standard"/>
        <c:varyColors val="0"/>
        <c:ser>
          <c:idx val="0"/>
          <c:order val="0"/>
          <c:tx>
            <c:strRef>
              <c:f>calculo!$A$21</c:f>
              <c:strCache>
                <c:ptCount val="1"/>
                <c:pt idx="0">
                  <c:v>Ingresos  por IRM / Ingresos Totales</c:v>
                </c:pt>
              </c:strCache>
            </c:strRef>
          </c:tx>
          <c:spPr>
            <a:ln w="34925"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621621552601764E-3"/>
                  <c:y val="-3.7465711272118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324-40BA-A432-FB80990CC881}"/>
                </c:ext>
              </c:extLst>
            </c:dLbl>
            <c:dLbl>
              <c:idx val="1"/>
              <c:layout>
                <c:manualLayout>
                  <c:x val="0"/>
                  <c:y val="-4.0347689062281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324-40BA-A432-FB80990CC881}"/>
                </c:ext>
              </c:extLst>
            </c:dLbl>
            <c:dLbl>
              <c:idx val="2"/>
              <c:layout>
                <c:manualLayout>
                  <c:x val="-2.2702701736424698E-2"/>
                  <c:y val="-3.4583733481955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324-40BA-A432-FB80990CC881}"/>
                </c:ext>
              </c:extLst>
            </c:dLbl>
            <c:dLbl>
              <c:idx val="3"/>
              <c:layout>
                <c:manualLayout>
                  <c:x val="-2.9189187946831813E-2"/>
                  <c:y val="-3.7465711272118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324-40BA-A432-FB80990CC881}"/>
                </c:ext>
              </c:extLst>
            </c:dLbl>
            <c:dLbl>
              <c:idx val="4"/>
              <c:layout>
                <c:manualLayout>
                  <c:x val="-1.4594593973415877E-2"/>
                  <c:y val="-4.0347689062281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324-40BA-A432-FB80990CC881}"/>
                </c:ext>
              </c:extLst>
            </c:dLbl>
            <c:dLbl>
              <c:idx val="5"/>
              <c:layout>
                <c:manualLayout>
                  <c:x val="-2.9189187946831872E-2"/>
                  <c:y val="-3.4583733481955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324-40BA-A432-FB80990CC881}"/>
                </c:ext>
              </c:extLst>
            </c:dLbl>
            <c:dLbl>
              <c:idx val="6"/>
              <c:layout>
                <c:manualLayout>
                  <c:x val="-3.7297295709840576E-2"/>
                  <c:y val="-4.6111644642607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324-40BA-A432-FB80990CC881}"/>
                </c:ext>
              </c:extLst>
            </c:dLbl>
            <c:dLbl>
              <c:idx val="7"/>
              <c:layout>
                <c:manualLayout>
                  <c:x val="-3.8918917262442454E-2"/>
                  <c:y val="-3.1701755691792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324-40BA-A432-FB80990CC8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rgbClr val="92241F"/>
                    </a:solidFill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calculo!$B$3:$I$3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 formatCode="mmm\-yy">
                  <c:v>42948</c:v>
                </c:pt>
              </c:numCache>
            </c:numRef>
          </c:cat>
          <c:val>
            <c:numRef>
              <c:f>calculo!$B$21:$I$21</c:f>
              <c:numCache>
                <c:formatCode>0.00%</c:formatCode>
                <c:ptCount val="8"/>
                <c:pt idx="0">
                  <c:v>7.3397136270631595E-3</c:v>
                </c:pt>
                <c:pt idx="1">
                  <c:v>1.0823636282547292E-2</c:v>
                </c:pt>
                <c:pt idx="2">
                  <c:v>6.6411392984711192E-3</c:v>
                </c:pt>
                <c:pt idx="3">
                  <c:v>1.2459280029940201E-2</c:v>
                </c:pt>
                <c:pt idx="4">
                  <c:v>1.0776693680784362E-2</c:v>
                </c:pt>
                <c:pt idx="5">
                  <c:v>6.4351406210735266E-3</c:v>
                </c:pt>
                <c:pt idx="6">
                  <c:v>6.7666205072486069E-3</c:v>
                </c:pt>
                <c:pt idx="7">
                  <c:v>9.9371377378597633E-3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324-40BA-A432-FB80990CC8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933603648"/>
        <c:axId val="-1933602016"/>
      </c:lineChart>
      <c:catAx>
        <c:axId val="-193360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round/>
          </a:ln>
          <a:effectLst/>
        </c:spPr>
        <c:txPr>
          <a:bodyPr rot="0" vert="horz"/>
          <a:lstStyle/>
          <a:p>
            <a:pPr>
              <a:defRPr sz="1100"/>
            </a:pPr>
            <a:endParaRPr lang="es-PY"/>
          </a:p>
        </c:txPr>
        <c:crossAx val="-1933602016"/>
        <c:crosses val="autoZero"/>
        <c:auto val="1"/>
        <c:lblAlgn val="ctr"/>
        <c:lblOffset val="100"/>
        <c:noMultiLvlLbl val="0"/>
      </c:catAx>
      <c:valAx>
        <c:axId val="-1933602016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/>
            </a:pPr>
            <a:endParaRPr lang="es-PY"/>
          </a:p>
        </c:txPr>
        <c:crossAx val="-193360364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200"/>
          </a:pPr>
          <a:endParaRPr lang="es-P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Humanst521 BT" panose="020B0602020204020204" pitchFamily="34" charset="0"/>
          <a:ea typeface="Calibri"/>
          <a:cs typeface="Calibri"/>
        </a:defRPr>
      </a:pPr>
      <a:endParaRPr lang="es-PY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>
                <a:solidFill>
                  <a:schemeClr val="accent1">
                    <a:lumMod val="50000"/>
                  </a:schemeClr>
                </a:solidFill>
              </a:defRPr>
            </a:pPr>
            <a:r>
              <a:rPr lang="es-PY" sz="1100" b="1" i="0" baseline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Ratio de adecuación del capital</a:t>
            </a:r>
            <a:endParaRPr lang="es-PY" sz="1100" dirty="0">
              <a:solidFill>
                <a:schemeClr val="accent1">
                  <a:lumMod val="50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29790231481481477"/>
          <c:y val="5.039682539682539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62523148148148"/>
          <c:y val="0.13437142857142856"/>
          <c:w val="0.88331409480514267"/>
          <c:h val="0.6832027777777778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Ratio de adecuación del capital </c:v>
                </c:pt>
              </c:strCache>
            </c:strRef>
          </c:tx>
          <c:spPr>
            <a:solidFill>
              <a:srgbClr val="1F497D"/>
            </a:solidFill>
            <a:ln w="38100">
              <a:noFill/>
            </a:ln>
          </c:spPr>
          <c:invertIfNegative val="0"/>
          <c:dLbls>
            <c:dLbl>
              <c:idx val="6"/>
              <c:layout>
                <c:manualLayout>
                  <c:x val="-2.3518518518518518E-2"/>
                  <c:y val="-3.5277777777777804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rgbClr val="C00000"/>
                      </a:solidFill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E7-4A4B-8E7D-117BBBBDA12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Sheet1!$D$1:$H$1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ago-17</c:v>
                </c:pt>
              </c:strCache>
            </c:strRef>
          </c:cat>
          <c:val>
            <c:numRef>
              <c:f>Sheet1!$D$3:$H$3</c:f>
              <c:numCache>
                <c:formatCode>General</c:formatCode>
                <c:ptCount val="5"/>
                <c:pt idx="0">
                  <c:v>0.14576127568411257</c:v>
                </c:pt>
                <c:pt idx="1">
                  <c:v>0.15206981280260079</c:v>
                </c:pt>
                <c:pt idx="2">
                  <c:v>0.16142262831441706</c:v>
                </c:pt>
                <c:pt idx="3">
                  <c:v>0.18214342226612668</c:v>
                </c:pt>
                <c:pt idx="4">
                  <c:v>0.18683881992051754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3CA-4A62-A93E-5A7332565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8334016"/>
        <c:axId val="488343264"/>
      </c:barChart>
      <c:catAx>
        <c:axId val="488334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sz="1000" b="0"/>
            </a:pPr>
            <a:endParaRPr lang="es-PY"/>
          </a:p>
        </c:txPr>
        <c:crossAx val="488343264"/>
        <c:crosses val="autoZero"/>
        <c:auto val="1"/>
        <c:lblAlgn val="ctr"/>
        <c:lblOffset val="100"/>
        <c:noMultiLvlLbl val="1"/>
      </c:catAx>
      <c:valAx>
        <c:axId val="488343264"/>
        <c:scaling>
          <c:orientation val="minMax"/>
          <c:min val="0.1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/>
            </a:pPr>
            <a:endParaRPr lang="es-PY"/>
          </a:p>
        </c:txPr>
        <c:crossAx val="488334016"/>
        <c:crosses val="autoZero"/>
        <c:crossBetween val="between"/>
        <c:majorUnit val="3.0000000000000006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  <a:latin typeface="Humanst521 BT" panose="020B0602020204020204" pitchFamily="34" charset="0"/>
        </a:defRPr>
      </a:pPr>
      <a:endParaRPr lang="es-PY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r>
              <a:rPr lang="en-US" sz="1200" b="1">
                <a:solidFill>
                  <a:schemeClr val="accent1">
                    <a:lumMod val="50000"/>
                  </a:schemeClr>
                </a:solidFill>
              </a:rPr>
              <a:t>Morosidad </a:t>
            </a:r>
          </a:p>
        </c:rich>
      </c:tx>
      <c:layout>
        <c:manualLayout>
          <c:xMode val="edge"/>
          <c:yMode val="edge"/>
          <c:x val="0.4536479128856624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Humanst521 BT" panose="020B0602020204020204" pitchFamily="34" charset="0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'CUADRO 34'!$B$10</c:f>
              <c:strCache>
                <c:ptCount val="1"/>
                <c:pt idx="0">
                  <c:v>Morosidad 1/</c:v>
                </c:pt>
              </c:strCache>
            </c:strRef>
          </c:tx>
          <c:spPr>
            <a:ln w="28575" cap="rnd">
              <a:solidFill>
                <a:srgbClr val="1F497D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'CUADRO 34'!$A$34:$A$250</c:f>
              <c:numCache>
                <c:formatCode>mmm\-yy</c:formatCode>
                <c:ptCount val="217"/>
                <c:pt idx="0">
                  <c:v>36373</c:v>
                </c:pt>
                <c:pt idx="1">
                  <c:v>36404</c:v>
                </c:pt>
                <c:pt idx="2">
                  <c:v>36434</c:v>
                </c:pt>
                <c:pt idx="3">
                  <c:v>36465</c:v>
                </c:pt>
                <c:pt idx="4">
                  <c:v>36495</c:v>
                </c:pt>
                <c:pt idx="5">
                  <c:v>36526</c:v>
                </c:pt>
                <c:pt idx="6">
                  <c:v>36557</c:v>
                </c:pt>
                <c:pt idx="7">
                  <c:v>36586</c:v>
                </c:pt>
                <c:pt idx="8">
                  <c:v>36617</c:v>
                </c:pt>
                <c:pt idx="9">
                  <c:v>36647</c:v>
                </c:pt>
                <c:pt idx="10">
                  <c:v>36678</c:v>
                </c:pt>
                <c:pt idx="11">
                  <c:v>36708</c:v>
                </c:pt>
                <c:pt idx="12">
                  <c:v>36739</c:v>
                </c:pt>
                <c:pt idx="13">
                  <c:v>36770</c:v>
                </c:pt>
                <c:pt idx="14">
                  <c:v>36800</c:v>
                </c:pt>
                <c:pt idx="15">
                  <c:v>36831</c:v>
                </c:pt>
                <c:pt idx="16">
                  <c:v>36861</c:v>
                </c:pt>
                <c:pt idx="17">
                  <c:v>36892</c:v>
                </c:pt>
                <c:pt idx="18">
                  <c:v>36923</c:v>
                </c:pt>
                <c:pt idx="19">
                  <c:v>36951</c:v>
                </c:pt>
                <c:pt idx="20">
                  <c:v>36982</c:v>
                </c:pt>
                <c:pt idx="21">
                  <c:v>37012</c:v>
                </c:pt>
                <c:pt idx="22">
                  <c:v>37043</c:v>
                </c:pt>
                <c:pt idx="23">
                  <c:v>37073</c:v>
                </c:pt>
                <c:pt idx="24">
                  <c:v>37104</c:v>
                </c:pt>
                <c:pt idx="25">
                  <c:v>37135</c:v>
                </c:pt>
                <c:pt idx="26">
                  <c:v>37165</c:v>
                </c:pt>
                <c:pt idx="27">
                  <c:v>37196</c:v>
                </c:pt>
                <c:pt idx="28">
                  <c:v>37226</c:v>
                </c:pt>
                <c:pt idx="29">
                  <c:v>37257</c:v>
                </c:pt>
                <c:pt idx="30">
                  <c:v>37288</c:v>
                </c:pt>
                <c:pt idx="31">
                  <c:v>37316</c:v>
                </c:pt>
                <c:pt idx="32">
                  <c:v>37347</c:v>
                </c:pt>
                <c:pt idx="33">
                  <c:v>37377</c:v>
                </c:pt>
                <c:pt idx="34">
                  <c:v>37408</c:v>
                </c:pt>
                <c:pt idx="35">
                  <c:v>37438</c:v>
                </c:pt>
                <c:pt idx="36">
                  <c:v>37469</c:v>
                </c:pt>
                <c:pt idx="37">
                  <c:v>37500</c:v>
                </c:pt>
                <c:pt idx="38">
                  <c:v>37530</c:v>
                </c:pt>
                <c:pt idx="39">
                  <c:v>37561</c:v>
                </c:pt>
                <c:pt idx="40">
                  <c:v>37591</c:v>
                </c:pt>
                <c:pt idx="41">
                  <c:v>37622</c:v>
                </c:pt>
                <c:pt idx="42">
                  <c:v>37653</c:v>
                </c:pt>
                <c:pt idx="43">
                  <c:v>37681</c:v>
                </c:pt>
                <c:pt idx="44">
                  <c:v>37712</c:v>
                </c:pt>
                <c:pt idx="45">
                  <c:v>37742</c:v>
                </c:pt>
                <c:pt idx="46">
                  <c:v>37773</c:v>
                </c:pt>
                <c:pt idx="47">
                  <c:v>37803</c:v>
                </c:pt>
                <c:pt idx="48">
                  <c:v>37834</c:v>
                </c:pt>
                <c:pt idx="49">
                  <c:v>37865</c:v>
                </c:pt>
                <c:pt idx="50">
                  <c:v>37895</c:v>
                </c:pt>
                <c:pt idx="51">
                  <c:v>37926</c:v>
                </c:pt>
                <c:pt idx="52">
                  <c:v>37956</c:v>
                </c:pt>
                <c:pt idx="53">
                  <c:v>37987</c:v>
                </c:pt>
                <c:pt idx="54">
                  <c:v>38018</c:v>
                </c:pt>
                <c:pt idx="55">
                  <c:v>38047</c:v>
                </c:pt>
                <c:pt idx="56">
                  <c:v>38078</c:v>
                </c:pt>
                <c:pt idx="57">
                  <c:v>38108</c:v>
                </c:pt>
                <c:pt idx="58">
                  <c:v>38139</c:v>
                </c:pt>
                <c:pt idx="59">
                  <c:v>38169</c:v>
                </c:pt>
                <c:pt idx="60">
                  <c:v>38200</c:v>
                </c:pt>
                <c:pt idx="61">
                  <c:v>38231</c:v>
                </c:pt>
                <c:pt idx="62">
                  <c:v>38261</c:v>
                </c:pt>
                <c:pt idx="63">
                  <c:v>38292</c:v>
                </c:pt>
                <c:pt idx="64">
                  <c:v>38322</c:v>
                </c:pt>
                <c:pt idx="65">
                  <c:v>38353</c:v>
                </c:pt>
                <c:pt idx="66">
                  <c:v>38384</c:v>
                </c:pt>
                <c:pt idx="67">
                  <c:v>38412</c:v>
                </c:pt>
                <c:pt idx="68">
                  <c:v>38443</c:v>
                </c:pt>
                <c:pt idx="69">
                  <c:v>38473</c:v>
                </c:pt>
                <c:pt idx="70">
                  <c:v>38504</c:v>
                </c:pt>
                <c:pt idx="71">
                  <c:v>38534</c:v>
                </c:pt>
                <c:pt idx="72">
                  <c:v>38565</c:v>
                </c:pt>
                <c:pt idx="73">
                  <c:v>38596</c:v>
                </c:pt>
                <c:pt idx="74">
                  <c:v>38626</c:v>
                </c:pt>
                <c:pt idx="75">
                  <c:v>38657</c:v>
                </c:pt>
                <c:pt idx="76">
                  <c:v>38687</c:v>
                </c:pt>
                <c:pt idx="77">
                  <c:v>38718</c:v>
                </c:pt>
                <c:pt idx="78">
                  <c:v>38749</c:v>
                </c:pt>
                <c:pt idx="79">
                  <c:v>38777</c:v>
                </c:pt>
                <c:pt idx="80">
                  <c:v>38808</c:v>
                </c:pt>
                <c:pt idx="81">
                  <c:v>38838</c:v>
                </c:pt>
                <c:pt idx="82">
                  <c:v>38869</c:v>
                </c:pt>
                <c:pt idx="83">
                  <c:v>38899</c:v>
                </c:pt>
                <c:pt idx="84">
                  <c:v>38930</c:v>
                </c:pt>
                <c:pt idx="85">
                  <c:v>38961</c:v>
                </c:pt>
                <c:pt idx="86">
                  <c:v>38991</c:v>
                </c:pt>
                <c:pt idx="87">
                  <c:v>39022</c:v>
                </c:pt>
                <c:pt idx="88">
                  <c:v>39052</c:v>
                </c:pt>
                <c:pt idx="89">
                  <c:v>39083</c:v>
                </c:pt>
                <c:pt idx="90">
                  <c:v>39114</c:v>
                </c:pt>
                <c:pt idx="91">
                  <c:v>39142</c:v>
                </c:pt>
                <c:pt idx="92">
                  <c:v>39173</c:v>
                </c:pt>
                <c:pt idx="93">
                  <c:v>39203</c:v>
                </c:pt>
                <c:pt idx="94">
                  <c:v>39234</c:v>
                </c:pt>
                <c:pt idx="95">
                  <c:v>39264</c:v>
                </c:pt>
                <c:pt idx="96">
                  <c:v>39295</c:v>
                </c:pt>
                <c:pt idx="97">
                  <c:v>39326</c:v>
                </c:pt>
                <c:pt idx="98">
                  <c:v>39356</c:v>
                </c:pt>
                <c:pt idx="99">
                  <c:v>39387</c:v>
                </c:pt>
                <c:pt idx="100">
                  <c:v>39417</c:v>
                </c:pt>
                <c:pt idx="101">
                  <c:v>39448</c:v>
                </c:pt>
                <c:pt idx="102">
                  <c:v>39479</c:v>
                </c:pt>
                <c:pt idx="103">
                  <c:v>39508</c:v>
                </c:pt>
                <c:pt idx="104">
                  <c:v>39539</c:v>
                </c:pt>
                <c:pt idx="105">
                  <c:v>39569</c:v>
                </c:pt>
                <c:pt idx="106">
                  <c:v>39600</c:v>
                </c:pt>
                <c:pt idx="107">
                  <c:v>39630</c:v>
                </c:pt>
                <c:pt idx="108">
                  <c:v>39661</c:v>
                </c:pt>
                <c:pt idx="109">
                  <c:v>39692</c:v>
                </c:pt>
                <c:pt idx="110">
                  <c:v>39722</c:v>
                </c:pt>
                <c:pt idx="111">
                  <c:v>39753</c:v>
                </c:pt>
                <c:pt idx="112">
                  <c:v>39783</c:v>
                </c:pt>
                <c:pt idx="113">
                  <c:v>39814</c:v>
                </c:pt>
                <c:pt idx="114">
                  <c:v>39845</c:v>
                </c:pt>
                <c:pt idx="115">
                  <c:v>39873</c:v>
                </c:pt>
                <c:pt idx="116">
                  <c:v>39904</c:v>
                </c:pt>
                <c:pt idx="117">
                  <c:v>39934</c:v>
                </c:pt>
                <c:pt idx="118">
                  <c:v>39965</c:v>
                </c:pt>
                <c:pt idx="119">
                  <c:v>39995</c:v>
                </c:pt>
                <c:pt idx="120">
                  <c:v>40026</c:v>
                </c:pt>
                <c:pt idx="121">
                  <c:v>40057</c:v>
                </c:pt>
                <c:pt idx="122">
                  <c:v>40087</c:v>
                </c:pt>
                <c:pt idx="123">
                  <c:v>40118</c:v>
                </c:pt>
                <c:pt idx="124">
                  <c:v>40148</c:v>
                </c:pt>
                <c:pt idx="125">
                  <c:v>40179</c:v>
                </c:pt>
                <c:pt idx="126">
                  <c:v>40210</c:v>
                </c:pt>
                <c:pt idx="127">
                  <c:v>40238</c:v>
                </c:pt>
                <c:pt idx="128">
                  <c:v>40269</c:v>
                </c:pt>
                <c:pt idx="129">
                  <c:v>40299</c:v>
                </c:pt>
                <c:pt idx="130">
                  <c:v>40330</c:v>
                </c:pt>
                <c:pt idx="131">
                  <c:v>40360</c:v>
                </c:pt>
                <c:pt idx="132">
                  <c:v>40391</c:v>
                </c:pt>
                <c:pt idx="133">
                  <c:v>40422</c:v>
                </c:pt>
                <c:pt idx="134">
                  <c:v>40452</c:v>
                </c:pt>
                <c:pt idx="135">
                  <c:v>40483</c:v>
                </c:pt>
                <c:pt idx="136">
                  <c:v>40513</c:v>
                </c:pt>
                <c:pt idx="137">
                  <c:v>40544</c:v>
                </c:pt>
                <c:pt idx="138">
                  <c:v>40575</c:v>
                </c:pt>
                <c:pt idx="139">
                  <c:v>40603</c:v>
                </c:pt>
                <c:pt idx="140">
                  <c:v>40634</c:v>
                </c:pt>
                <c:pt idx="141">
                  <c:v>40664</c:v>
                </c:pt>
                <c:pt idx="142">
                  <c:v>40695</c:v>
                </c:pt>
                <c:pt idx="143">
                  <c:v>40725</c:v>
                </c:pt>
                <c:pt idx="144">
                  <c:v>40756</c:v>
                </c:pt>
                <c:pt idx="145">
                  <c:v>40787</c:v>
                </c:pt>
                <c:pt idx="146">
                  <c:v>40817</c:v>
                </c:pt>
                <c:pt idx="147">
                  <c:v>40848</c:v>
                </c:pt>
                <c:pt idx="148">
                  <c:v>40878</c:v>
                </c:pt>
                <c:pt idx="149">
                  <c:v>40909</c:v>
                </c:pt>
                <c:pt idx="150">
                  <c:v>40940</c:v>
                </c:pt>
                <c:pt idx="151">
                  <c:v>40969</c:v>
                </c:pt>
                <c:pt idx="152">
                  <c:v>41000</c:v>
                </c:pt>
                <c:pt idx="153">
                  <c:v>41030</c:v>
                </c:pt>
                <c:pt idx="154">
                  <c:v>41061</c:v>
                </c:pt>
                <c:pt idx="155">
                  <c:v>41091</c:v>
                </c:pt>
                <c:pt idx="156">
                  <c:v>41122</c:v>
                </c:pt>
                <c:pt idx="157">
                  <c:v>41153</c:v>
                </c:pt>
                <c:pt idx="158">
                  <c:v>41183</c:v>
                </c:pt>
                <c:pt idx="159">
                  <c:v>41214</c:v>
                </c:pt>
                <c:pt idx="160">
                  <c:v>41244</c:v>
                </c:pt>
                <c:pt idx="161">
                  <c:v>41275</c:v>
                </c:pt>
                <c:pt idx="162">
                  <c:v>41306</c:v>
                </c:pt>
                <c:pt idx="163">
                  <c:v>41334</c:v>
                </c:pt>
                <c:pt idx="164">
                  <c:v>41365</c:v>
                </c:pt>
                <c:pt idx="165">
                  <c:v>41395</c:v>
                </c:pt>
                <c:pt idx="166">
                  <c:v>41426</c:v>
                </c:pt>
                <c:pt idx="167">
                  <c:v>41456</c:v>
                </c:pt>
                <c:pt idx="168">
                  <c:v>41487</c:v>
                </c:pt>
                <c:pt idx="169">
                  <c:v>41518</c:v>
                </c:pt>
                <c:pt idx="170">
                  <c:v>41548</c:v>
                </c:pt>
                <c:pt idx="171">
                  <c:v>41579</c:v>
                </c:pt>
                <c:pt idx="172">
                  <c:v>41609</c:v>
                </c:pt>
                <c:pt idx="173">
                  <c:v>41640</c:v>
                </c:pt>
                <c:pt idx="174">
                  <c:v>41671</c:v>
                </c:pt>
                <c:pt idx="175">
                  <c:v>41699</c:v>
                </c:pt>
                <c:pt idx="176">
                  <c:v>41730</c:v>
                </c:pt>
                <c:pt idx="177">
                  <c:v>41760</c:v>
                </c:pt>
                <c:pt idx="178">
                  <c:v>41791</c:v>
                </c:pt>
                <c:pt idx="179">
                  <c:v>41821</c:v>
                </c:pt>
                <c:pt idx="180">
                  <c:v>41852</c:v>
                </c:pt>
                <c:pt idx="181">
                  <c:v>41883</c:v>
                </c:pt>
                <c:pt idx="182">
                  <c:v>41913</c:v>
                </c:pt>
                <c:pt idx="183">
                  <c:v>41944</c:v>
                </c:pt>
                <c:pt idx="184">
                  <c:v>41974</c:v>
                </c:pt>
                <c:pt idx="185">
                  <c:v>42005</c:v>
                </c:pt>
                <c:pt idx="186">
                  <c:v>42036</c:v>
                </c:pt>
                <c:pt idx="187">
                  <c:v>42064</c:v>
                </c:pt>
                <c:pt idx="188">
                  <c:v>42095</c:v>
                </c:pt>
                <c:pt idx="189">
                  <c:v>42125</c:v>
                </c:pt>
                <c:pt idx="190">
                  <c:v>42156</c:v>
                </c:pt>
                <c:pt idx="191">
                  <c:v>42186</c:v>
                </c:pt>
                <c:pt idx="192">
                  <c:v>42217</c:v>
                </c:pt>
                <c:pt idx="193">
                  <c:v>42248</c:v>
                </c:pt>
                <c:pt idx="194">
                  <c:v>42278</c:v>
                </c:pt>
                <c:pt idx="195">
                  <c:v>42309</c:v>
                </c:pt>
                <c:pt idx="196">
                  <c:v>42339</c:v>
                </c:pt>
                <c:pt idx="197">
                  <c:v>42370</c:v>
                </c:pt>
                <c:pt idx="198">
                  <c:v>42401</c:v>
                </c:pt>
                <c:pt idx="199">
                  <c:v>42430</c:v>
                </c:pt>
                <c:pt idx="200">
                  <c:v>42461</c:v>
                </c:pt>
                <c:pt idx="201">
                  <c:v>42491</c:v>
                </c:pt>
                <c:pt idx="202">
                  <c:v>42522</c:v>
                </c:pt>
                <c:pt idx="203">
                  <c:v>42552</c:v>
                </c:pt>
                <c:pt idx="204">
                  <c:v>42583</c:v>
                </c:pt>
                <c:pt idx="205">
                  <c:v>42614</c:v>
                </c:pt>
                <c:pt idx="206">
                  <c:v>42644</c:v>
                </c:pt>
                <c:pt idx="207">
                  <c:v>42675</c:v>
                </c:pt>
                <c:pt idx="208">
                  <c:v>42705</c:v>
                </c:pt>
                <c:pt idx="209">
                  <c:v>42736</c:v>
                </c:pt>
                <c:pt idx="210">
                  <c:v>42767</c:v>
                </c:pt>
                <c:pt idx="211">
                  <c:v>42795</c:v>
                </c:pt>
                <c:pt idx="212">
                  <c:v>42826</c:v>
                </c:pt>
                <c:pt idx="213">
                  <c:v>42856</c:v>
                </c:pt>
                <c:pt idx="214">
                  <c:v>42887</c:v>
                </c:pt>
                <c:pt idx="215">
                  <c:v>42917</c:v>
                </c:pt>
                <c:pt idx="216">
                  <c:v>42948</c:v>
                </c:pt>
              </c:numCache>
            </c:numRef>
          </c:cat>
          <c:val>
            <c:numRef>
              <c:f>'CUADRO 34'!$B$34:$B$250</c:f>
              <c:numCache>
                <c:formatCode>0.0%</c:formatCode>
                <c:ptCount val="217"/>
                <c:pt idx="0">
                  <c:v>0.15160000000000001</c:v>
                </c:pt>
                <c:pt idx="1">
                  <c:v>0.14549999999999999</c:v>
                </c:pt>
                <c:pt idx="2">
                  <c:v>0.14940000000000001</c:v>
                </c:pt>
                <c:pt idx="3">
                  <c:v>0.1598</c:v>
                </c:pt>
                <c:pt idx="4">
                  <c:v>0.1477</c:v>
                </c:pt>
                <c:pt idx="5">
                  <c:v>0.16900000000000001</c:v>
                </c:pt>
                <c:pt idx="6">
                  <c:v>0.17242427404253172</c:v>
                </c:pt>
                <c:pt idx="7">
                  <c:v>0.17491051906690133</c:v>
                </c:pt>
                <c:pt idx="8">
                  <c:v>0.18450145410256821</c:v>
                </c:pt>
                <c:pt idx="9">
                  <c:v>0.19290615294039426</c:v>
                </c:pt>
                <c:pt idx="10">
                  <c:v>0.18229827715547192</c:v>
                </c:pt>
                <c:pt idx="11">
                  <c:v>0.19079652891713761</c:v>
                </c:pt>
                <c:pt idx="12">
                  <c:v>0.18579379465084558</c:v>
                </c:pt>
                <c:pt idx="13">
                  <c:v>0.18890452908222422</c:v>
                </c:pt>
                <c:pt idx="14">
                  <c:v>0.17903729883053646</c:v>
                </c:pt>
                <c:pt idx="15">
                  <c:v>0.17588346916869382</c:v>
                </c:pt>
                <c:pt idx="16">
                  <c:v>0.1619899899550922</c:v>
                </c:pt>
                <c:pt idx="17">
                  <c:v>0.16971833266225952</c:v>
                </c:pt>
                <c:pt idx="18">
                  <c:v>0.17631450620719044</c:v>
                </c:pt>
                <c:pt idx="19">
                  <c:v>0.1783584447949266</c:v>
                </c:pt>
                <c:pt idx="20">
                  <c:v>0.179711746165824</c:v>
                </c:pt>
                <c:pt idx="21">
                  <c:v>0.17978459072908418</c:v>
                </c:pt>
                <c:pt idx="22">
                  <c:v>0.17193547091493402</c:v>
                </c:pt>
                <c:pt idx="23">
                  <c:v>0.16986055908652217</c:v>
                </c:pt>
                <c:pt idx="24">
                  <c:v>0.17548736600891351</c:v>
                </c:pt>
                <c:pt idx="25">
                  <c:v>0.17455437917116876</c:v>
                </c:pt>
                <c:pt idx="26">
                  <c:v>0.17145382364104658</c:v>
                </c:pt>
                <c:pt idx="27">
                  <c:v>0.17425469781773326</c:v>
                </c:pt>
                <c:pt idx="28">
                  <c:v>0.16225351294010731</c:v>
                </c:pt>
                <c:pt idx="29">
                  <c:v>0.17817461006316554</c:v>
                </c:pt>
                <c:pt idx="30">
                  <c:v>0.18129797501883943</c:v>
                </c:pt>
                <c:pt idx="31">
                  <c:v>0.18301804003945429</c:v>
                </c:pt>
                <c:pt idx="32">
                  <c:v>0.1806470916538804</c:v>
                </c:pt>
                <c:pt idx="33">
                  <c:v>0.18534446952498887</c:v>
                </c:pt>
                <c:pt idx="34">
                  <c:v>0.18907287110958024</c:v>
                </c:pt>
                <c:pt idx="35">
                  <c:v>0.19818635843409824</c:v>
                </c:pt>
                <c:pt idx="36">
                  <c:v>0.20613841479538253</c:v>
                </c:pt>
                <c:pt idx="37">
                  <c:v>0.21274649950187277</c:v>
                </c:pt>
                <c:pt idx="38">
                  <c:v>0.21354165630928448</c:v>
                </c:pt>
                <c:pt idx="39">
                  <c:v>0.21336812262483779</c:v>
                </c:pt>
                <c:pt idx="40">
                  <c:v>0.19404282658891789</c:v>
                </c:pt>
                <c:pt idx="41">
                  <c:v>0.20596685171227946</c:v>
                </c:pt>
                <c:pt idx="42">
                  <c:v>0.21118817963295775</c:v>
                </c:pt>
                <c:pt idx="43">
                  <c:v>0.21746212564084252</c:v>
                </c:pt>
                <c:pt idx="44">
                  <c:v>0.22045676646491372</c:v>
                </c:pt>
                <c:pt idx="45">
                  <c:v>0.21374086646754609</c:v>
                </c:pt>
                <c:pt idx="46">
                  <c:v>0.21638414676477477</c:v>
                </c:pt>
                <c:pt idx="47">
                  <c:v>0.22015852197790789</c:v>
                </c:pt>
                <c:pt idx="48">
                  <c:v>0.22630135769734402</c:v>
                </c:pt>
                <c:pt idx="49">
                  <c:v>0.22703384781277813</c:v>
                </c:pt>
                <c:pt idx="50">
                  <c:v>0.22546700111627072</c:v>
                </c:pt>
                <c:pt idx="51">
                  <c:v>0.21994985266599482</c:v>
                </c:pt>
                <c:pt idx="52">
                  <c:v>0.20596432912784229</c:v>
                </c:pt>
                <c:pt idx="53">
                  <c:v>0.20649772705184058</c:v>
                </c:pt>
                <c:pt idx="54">
                  <c:v>0.20269654516342578</c:v>
                </c:pt>
                <c:pt idx="55">
                  <c:v>0.18621855622333933</c:v>
                </c:pt>
                <c:pt idx="56">
                  <c:v>0.18176742979933538</c:v>
                </c:pt>
                <c:pt idx="57">
                  <c:v>0.17963707587445751</c:v>
                </c:pt>
                <c:pt idx="58">
                  <c:v>0.17423930073818333</c:v>
                </c:pt>
                <c:pt idx="59">
                  <c:v>0.16335140246881411</c:v>
                </c:pt>
                <c:pt idx="60">
                  <c:v>0.16376857436224163</c:v>
                </c:pt>
                <c:pt idx="61">
                  <c:v>0.14857314259242302</c:v>
                </c:pt>
                <c:pt idx="62">
                  <c:v>0.1309853194387651</c:v>
                </c:pt>
                <c:pt idx="63">
                  <c:v>0.1228375063253585</c:v>
                </c:pt>
                <c:pt idx="64">
                  <c:v>0.10425996367664174</c:v>
                </c:pt>
                <c:pt idx="65">
                  <c:v>0.10597424225155215</c:v>
                </c:pt>
                <c:pt idx="66">
                  <c:v>0.10495307096542661</c:v>
                </c:pt>
                <c:pt idx="67">
                  <c:v>0.10306045352838915</c:v>
                </c:pt>
                <c:pt idx="68">
                  <c:v>0.10319387966439633</c:v>
                </c:pt>
                <c:pt idx="69">
                  <c:v>0.10307606659998625</c:v>
                </c:pt>
                <c:pt idx="70">
                  <c:v>0.1004</c:v>
                </c:pt>
                <c:pt idx="71">
                  <c:v>9.76192645567521E-2</c:v>
                </c:pt>
                <c:pt idx="72">
                  <c:v>9.4736429020436302E-2</c:v>
                </c:pt>
                <c:pt idx="73">
                  <c:v>8.656078583983691E-2</c:v>
                </c:pt>
                <c:pt idx="74">
                  <c:v>8.181163292726204E-2</c:v>
                </c:pt>
                <c:pt idx="75">
                  <c:v>7.2776358786466391E-2</c:v>
                </c:pt>
                <c:pt idx="76">
                  <c:v>6.4516875388981237E-2</c:v>
                </c:pt>
                <c:pt idx="77">
                  <c:v>6.5799999999999997E-2</c:v>
                </c:pt>
                <c:pt idx="78">
                  <c:v>6.5299999999999997E-2</c:v>
                </c:pt>
                <c:pt idx="79">
                  <c:v>5.0999999999999997E-2</c:v>
                </c:pt>
                <c:pt idx="80">
                  <c:v>5.7728658273209194E-2</c:v>
                </c:pt>
                <c:pt idx="81">
                  <c:v>5.7706654312541114E-2</c:v>
                </c:pt>
                <c:pt idx="82">
                  <c:v>5.6654329045674738E-2</c:v>
                </c:pt>
                <c:pt idx="83">
                  <c:v>5.6899999999999999E-2</c:v>
                </c:pt>
                <c:pt idx="84">
                  <c:v>5.5500000000000001E-2</c:v>
                </c:pt>
                <c:pt idx="85">
                  <c:v>5.0299999999999997E-2</c:v>
                </c:pt>
                <c:pt idx="86">
                  <c:v>4.9500000000000002E-2</c:v>
                </c:pt>
                <c:pt idx="87">
                  <c:v>4.5999999999999999E-2</c:v>
                </c:pt>
                <c:pt idx="88">
                  <c:v>3.2800000000000003E-2</c:v>
                </c:pt>
                <c:pt idx="89">
                  <c:v>3.4000000000000002E-2</c:v>
                </c:pt>
                <c:pt idx="90">
                  <c:v>3.39E-2</c:v>
                </c:pt>
                <c:pt idx="91">
                  <c:v>2.8799999999999999E-2</c:v>
                </c:pt>
                <c:pt idx="92">
                  <c:v>2.9899999999999999E-2</c:v>
                </c:pt>
                <c:pt idx="93">
                  <c:v>0.03</c:v>
                </c:pt>
                <c:pt idx="94">
                  <c:v>2.47E-2</c:v>
                </c:pt>
                <c:pt idx="95">
                  <c:v>2.4899999999999999E-2</c:v>
                </c:pt>
                <c:pt idx="96">
                  <c:v>2.335537420299489E-2</c:v>
                </c:pt>
                <c:pt idx="97">
                  <c:v>1.9599999999999999E-2</c:v>
                </c:pt>
                <c:pt idx="98">
                  <c:v>1.7999999999999999E-2</c:v>
                </c:pt>
                <c:pt idx="99">
                  <c:v>1.7399999999999999E-2</c:v>
                </c:pt>
                <c:pt idx="100">
                  <c:v>1.3147173850090411E-2</c:v>
                </c:pt>
                <c:pt idx="101">
                  <c:v>1.47E-2</c:v>
                </c:pt>
                <c:pt idx="102">
                  <c:v>1.3599999999999999E-2</c:v>
                </c:pt>
                <c:pt idx="103">
                  <c:v>1.3100000000000001E-2</c:v>
                </c:pt>
                <c:pt idx="104">
                  <c:v>1.3100000000000001E-2</c:v>
                </c:pt>
                <c:pt idx="105">
                  <c:v>1.32E-2</c:v>
                </c:pt>
                <c:pt idx="106">
                  <c:v>1.21E-2</c:v>
                </c:pt>
                <c:pt idx="107">
                  <c:v>1.14E-2</c:v>
                </c:pt>
                <c:pt idx="108">
                  <c:v>1.17E-2</c:v>
                </c:pt>
                <c:pt idx="109">
                  <c:v>1.0699999999999999E-2</c:v>
                </c:pt>
                <c:pt idx="110">
                  <c:v>1.12E-2</c:v>
                </c:pt>
                <c:pt idx="111">
                  <c:v>1.26E-2</c:v>
                </c:pt>
                <c:pt idx="112">
                  <c:v>1.15E-2</c:v>
                </c:pt>
                <c:pt idx="113">
                  <c:v>1.44E-2</c:v>
                </c:pt>
                <c:pt idx="114">
                  <c:v>1.54E-2</c:v>
                </c:pt>
                <c:pt idx="115">
                  <c:v>1.55E-2</c:v>
                </c:pt>
                <c:pt idx="116">
                  <c:v>1.6E-2</c:v>
                </c:pt>
                <c:pt idx="117">
                  <c:v>1.7100000000000001E-2</c:v>
                </c:pt>
                <c:pt idx="118">
                  <c:v>1.78E-2</c:v>
                </c:pt>
                <c:pt idx="119">
                  <c:v>1.8700000000000001E-2</c:v>
                </c:pt>
                <c:pt idx="120">
                  <c:v>1.8700000000000001E-2</c:v>
                </c:pt>
                <c:pt idx="121">
                  <c:v>1.77E-2</c:v>
                </c:pt>
                <c:pt idx="122">
                  <c:v>1.67E-2</c:v>
                </c:pt>
                <c:pt idx="123">
                  <c:v>1.66E-2</c:v>
                </c:pt>
                <c:pt idx="124">
                  <c:v>1.5973501704113383E-2</c:v>
                </c:pt>
                <c:pt idx="125">
                  <c:v>1.6799999999999999E-2</c:v>
                </c:pt>
                <c:pt idx="126">
                  <c:v>1.6799999999999999E-2</c:v>
                </c:pt>
                <c:pt idx="127">
                  <c:v>1.61E-2</c:v>
                </c:pt>
                <c:pt idx="128">
                  <c:v>1.66E-2</c:v>
                </c:pt>
                <c:pt idx="129">
                  <c:v>1.72E-2</c:v>
                </c:pt>
                <c:pt idx="130">
                  <c:v>1.6500000000000001E-2</c:v>
                </c:pt>
                <c:pt idx="131">
                  <c:v>1.66E-2</c:v>
                </c:pt>
                <c:pt idx="132">
                  <c:v>1.6899999999999998E-2</c:v>
                </c:pt>
                <c:pt idx="133">
                  <c:v>1.54E-2</c:v>
                </c:pt>
                <c:pt idx="134">
                  <c:v>1.46E-2</c:v>
                </c:pt>
                <c:pt idx="135">
                  <c:v>1.4999999999999999E-2</c:v>
                </c:pt>
                <c:pt idx="136">
                  <c:v>1.24E-2</c:v>
                </c:pt>
                <c:pt idx="137">
                  <c:v>1.3899999999999999E-2</c:v>
                </c:pt>
                <c:pt idx="138">
                  <c:v>1.4800000000000001E-2</c:v>
                </c:pt>
                <c:pt idx="139">
                  <c:v>1.47E-2</c:v>
                </c:pt>
                <c:pt idx="140">
                  <c:v>1.5299999999999999E-2</c:v>
                </c:pt>
                <c:pt idx="141">
                  <c:v>1.5299999999999999E-2</c:v>
                </c:pt>
                <c:pt idx="142">
                  <c:v>1.5800000000000002E-2</c:v>
                </c:pt>
                <c:pt idx="143">
                  <c:v>1.78E-2</c:v>
                </c:pt>
                <c:pt idx="144">
                  <c:v>1.78E-2</c:v>
                </c:pt>
                <c:pt idx="145">
                  <c:v>1.8100000000000002E-2</c:v>
                </c:pt>
                <c:pt idx="146">
                  <c:v>1.7600000000000001E-2</c:v>
                </c:pt>
                <c:pt idx="147">
                  <c:v>1.78E-2</c:v>
                </c:pt>
                <c:pt idx="148">
                  <c:v>1.7109432733496421E-2</c:v>
                </c:pt>
                <c:pt idx="149">
                  <c:v>1.8800018849819439E-2</c:v>
                </c:pt>
                <c:pt idx="150">
                  <c:v>2.0899999999999998E-2</c:v>
                </c:pt>
                <c:pt idx="151">
                  <c:v>0.02</c:v>
                </c:pt>
                <c:pt idx="152">
                  <c:v>2.12E-2</c:v>
                </c:pt>
                <c:pt idx="153">
                  <c:v>2.1999999999999999E-2</c:v>
                </c:pt>
                <c:pt idx="154">
                  <c:v>2.23E-2</c:v>
                </c:pt>
                <c:pt idx="155">
                  <c:v>2.3400000000000001E-2</c:v>
                </c:pt>
                <c:pt idx="156">
                  <c:v>2.3599999999999999E-2</c:v>
                </c:pt>
                <c:pt idx="157">
                  <c:v>2.29E-2</c:v>
                </c:pt>
                <c:pt idx="158">
                  <c:v>2.24E-2</c:v>
                </c:pt>
                <c:pt idx="159">
                  <c:v>2.2599999999999999E-2</c:v>
                </c:pt>
                <c:pt idx="160">
                  <c:v>2.0899999999999998E-2</c:v>
                </c:pt>
                <c:pt idx="161">
                  <c:v>2.2200000000000001E-2</c:v>
                </c:pt>
                <c:pt idx="162">
                  <c:v>2.2700000000000001E-2</c:v>
                </c:pt>
                <c:pt idx="163">
                  <c:v>2.2700000000000001E-2</c:v>
                </c:pt>
                <c:pt idx="164">
                  <c:v>2.3400000000000001E-2</c:v>
                </c:pt>
                <c:pt idx="165">
                  <c:v>2.4E-2</c:v>
                </c:pt>
                <c:pt idx="166">
                  <c:v>2.35E-2</c:v>
                </c:pt>
                <c:pt idx="167">
                  <c:v>2.3800000000000002E-2</c:v>
                </c:pt>
                <c:pt idx="168">
                  <c:v>2.3400000000000001E-2</c:v>
                </c:pt>
                <c:pt idx="169">
                  <c:v>2.2599999999999999E-2</c:v>
                </c:pt>
                <c:pt idx="170">
                  <c:v>2.23E-2</c:v>
                </c:pt>
                <c:pt idx="171">
                  <c:v>2.1999999999999999E-2</c:v>
                </c:pt>
                <c:pt idx="172">
                  <c:v>2.01E-2</c:v>
                </c:pt>
                <c:pt idx="173">
                  <c:v>2.0501806290785095E-2</c:v>
                </c:pt>
                <c:pt idx="174">
                  <c:v>2.1681558411697048E-2</c:v>
                </c:pt>
                <c:pt idx="175">
                  <c:v>2.1899999999999999E-2</c:v>
                </c:pt>
                <c:pt idx="176">
                  <c:v>2.3099999999999999E-2</c:v>
                </c:pt>
                <c:pt idx="177">
                  <c:v>2.41E-2</c:v>
                </c:pt>
                <c:pt idx="178">
                  <c:v>2.2751457976962201E-2</c:v>
                </c:pt>
                <c:pt idx="179">
                  <c:v>2.2829429816726299E-2</c:v>
                </c:pt>
                <c:pt idx="180">
                  <c:v>2.2597219179965735E-2</c:v>
                </c:pt>
                <c:pt idx="181">
                  <c:v>2.1428683446885161E-2</c:v>
                </c:pt>
                <c:pt idx="182">
                  <c:v>2.1354981330022296E-2</c:v>
                </c:pt>
                <c:pt idx="183">
                  <c:v>1.9660023008848195E-2</c:v>
                </c:pt>
                <c:pt idx="184">
                  <c:v>1.8386214451069392E-2</c:v>
                </c:pt>
                <c:pt idx="185">
                  <c:v>1.8953909933914003E-2</c:v>
                </c:pt>
                <c:pt idx="186">
                  <c:v>2.047498209221053E-2</c:v>
                </c:pt>
                <c:pt idx="187">
                  <c:v>2.0422563783730273E-2</c:v>
                </c:pt>
                <c:pt idx="188">
                  <c:v>2.0576799904987123E-2</c:v>
                </c:pt>
                <c:pt idx="189">
                  <c:v>2.1972992972557923E-2</c:v>
                </c:pt>
                <c:pt idx="190">
                  <c:v>2.4430269758030879E-2</c:v>
                </c:pt>
                <c:pt idx="191">
                  <c:v>2.58E-2</c:v>
                </c:pt>
                <c:pt idx="192">
                  <c:v>2.7481196062061147E-2</c:v>
                </c:pt>
                <c:pt idx="193">
                  <c:v>2.4675780088857301E-2</c:v>
                </c:pt>
                <c:pt idx="194">
                  <c:v>2.7238722813883495E-2</c:v>
                </c:pt>
                <c:pt idx="195">
                  <c:v>2.7365404173873918E-2</c:v>
                </c:pt>
                <c:pt idx="196">
                  <c:v>2.4703816468449991E-2</c:v>
                </c:pt>
                <c:pt idx="197">
                  <c:v>2.8062967044746371E-2</c:v>
                </c:pt>
                <c:pt idx="198">
                  <c:v>2.8639154338260479E-2</c:v>
                </c:pt>
                <c:pt idx="199">
                  <c:v>2.86E-2</c:v>
                </c:pt>
                <c:pt idx="200">
                  <c:v>2.8354917394589455E-2</c:v>
                </c:pt>
                <c:pt idx="201">
                  <c:v>3.064264431187521E-2</c:v>
                </c:pt>
                <c:pt idx="202">
                  <c:v>3.0441330583559426E-2</c:v>
                </c:pt>
                <c:pt idx="203">
                  <c:v>3.1729332948523412E-2</c:v>
                </c:pt>
                <c:pt idx="204">
                  <c:v>3.3332685705934471E-2</c:v>
                </c:pt>
                <c:pt idx="205">
                  <c:v>3.1718661499275928E-2</c:v>
                </c:pt>
                <c:pt idx="206">
                  <c:v>3.2000000000000001E-2</c:v>
                </c:pt>
                <c:pt idx="207">
                  <c:v>3.2099999999999997E-2</c:v>
                </c:pt>
                <c:pt idx="208">
                  <c:v>2.7954793283582385E-2</c:v>
                </c:pt>
                <c:pt idx="209">
                  <c:v>3.0780958416650937E-2</c:v>
                </c:pt>
                <c:pt idx="210">
                  <c:v>3.253088086835243E-2</c:v>
                </c:pt>
                <c:pt idx="211">
                  <c:v>3.0837835225491446E-2</c:v>
                </c:pt>
                <c:pt idx="212">
                  <c:v>3.0837835225491446E-2</c:v>
                </c:pt>
                <c:pt idx="213">
                  <c:v>3.3066707790660323E-2</c:v>
                </c:pt>
                <c:pt idx="214">
                  <c:v>3.1968009231742471E-2</c:v>
                </c:pt>
                <c:pt idx="215">
                  <c:v>3.3885372960759212E-2</c:v>
                </c:pt>
                <c:pt idx="216">
                  <c:v>3.6750971343364976E-2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38-49E5-955F-2AC27F53F2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8345440"/>
        <c:axId val="488333472"/>
      </c:lineChart>
      <c:dateAx>
        <c:axId val="488345440"/>
        <c:scaling>
          <c:orientation val="minMax"/>
          <c:min val="39661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488333472"/>
        <c:crosses val="autoZero"/>
        <c:auto val="1"/>
        <c:lblOffset val="100"/>
        <c:baseTimeUnit val="months"/>
        <c:majorUnit val="24"/>
        <c:majorTimeUnit val="months"/>
      </c:dateAx>
      <c:valAx>
        <c:axId val="488333472"/>
        <c:scaling>
          <c:orientation val="minMax"/>
          <c:max val="5.000000000000001E-2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48834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Humanst521 BT" panose="020B0602020204020204" pitchFamily="34" charset="0"/>
        </a:defRPr>
      </a:pPr>
      <a:endParaRPr lang="es-PY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r>
              <a:rPr lang="es-ES" sz="1200" b="1">
                <a:solidFill>
                  <a:schemeClr val="tx2">
                    <a:lumMod val="75000"/>
                  </a:schemeClr>
                </a:solidFill>
              </a:rPr>
              <a:t>Depósitos</a:t>
            </a:r>
          </a:p>
        </c:rich>
      </c:tx>
      <c:layout>
        <c:manualLayout>
          <c:xMode val="edge"/>
          <c:yMode val="edge"/>
          <c:x val="0.43048353497400016"/>
          <c:y val="1.9310534570917269E-3"/>
        </c:manualLayout>
      </c:layout>
      <c:overlay val="0"/>
      <c:spPr>
        <a:noFill/>
        <a:ln w="13223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462361111111112"/>
          <c:y val="0.10737012791859166"/>
          <c:w val="0.83377476851851839"/>
          <c:h val="0.61193414406946245"/>
        </c:manualLayout>
      </c:layout>
      <c:lineChart>
        <c:grouping val="standard"/>
        <c:varyColors val="0"/>
        <c:ser>
          <c:idx val="0"/>
          <c:order val="0"/>
          <c:tx>
            <c:strRef>
              <c:f>'Depósitos y Créditos'!$G$4</c:f>
              <c:strCache>
                <c:ptCount val="1"/>
              </c:strCache>
            </c:strRef>
          </c:tx>
          <c:spPr>
            <a:ln w="41275">
              <a:solidFill>
                <a:srgbClr val="008000"/>
              </a:solidFill>
              <a:prstDash val="solid"/>
            </a:ln>
          </c:spPr>
          <c:cat>
            <c:numRef>
              <c:f>'Depósitos y Créditos'!$A$221:$A$312</c:f>
              <c:numCache>
                <c:formatCode>mmm\-yy</c:formatCode>
                <c:ptCount val="9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</c:numCache>
            </c:numRef>
          </c:cat>
          <c:val>
            <c:numRef>
              <c:f>'Depósitos y Créditos'!$G$17:$G$141</c:f>
            </c:numRef>
          </c:val>
          <c:smooth val="0"/>
          <c:extLst>
            <c:ext xmlns:c16="http://schemas.microsoft.com/office/drawing/2014/chart" uri="{C3380CC4-5D6E-409C-BE32-E72D297353CC}">
              <c16:uniqueId val="{00000002-DBBA-497B-B409-B36B9D5DC1EE}"/>
            </c:ext>
          </c:extLst>
        </c:ser>
        <c:ser>
          <c:idx val="2"/>
          <c:order val="1"/>
          <c:tx>
            <c:strRef>
              <c:f>'Depósitos y Créditos'!$Q$6</c:f>
              <c:strCache>
                <c:ptCount val="1"/>
                <c:pt idx="0">
                  <c:v>Depósitos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'Depósitos y Créditos'!$A$221:$A$312</c:f>
              <c:numCache>
                <c:formatCode>mmm\-yy</c:formatCode>
                <c:ptCount val="9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</c:numCache>
            </c:numRef>
          </c:cat>
          <c:val>
            <c:numRef>
              <c:f>'Depósitos y Créditos'!$Q$221:$Q$312</c:f>
              <c:numCache>
                <c:formatCode>#,##0</c:formatCode>
                <c:ptCount val="92"/>
                <c:pt idx="0">
                  <c:v>23522475.252701517</c:v>
                </c:pt>
                <c:pt idx="1">
                  <c:v>24445973.70770672</c:v>
                </c:pt>
                <c:pt idx="2">
                  <c:v>25104344.476916842</c:v>
                </c:pt>
                <c:pt idx="3">
                  <c:v>25810732.584624872</c:v>
                </c:pt>
                <c:pt idx="4">
                  <c:v>25696156.528625168</c:v>
                </c:pt>
                <c:pt idx="5">
                  <c:v>25744920.933229536</c:v>
                </c:pt>
                <c:pt idx="6">
                  <c:v>26563847.179928504</c:v>
                </c:pt>
                <c:pt idx="7">
                  <c:v>26656867.080803853</c:v>
                </c:pt>
                <c:pt idx="8">
                  <c:v>26961517.799256504</c:v>
                </c:pt>
                <c:pt idx="9">
                  <c:v>27444149.794897754</c:v>
                </c:pt>
                <c:pt idx="10">
                  <c:v>27758414.829581995</c:v>
                </c:pt>
                <c:pt idx="11">
                  <c:v>28859228.287406757</c:v>
                </c:pt>
                <c:pt idx="12">
                  <c:v>29048284.317426041</c:v>
                </c:pt>
                <c:pt idx="13">
                  <c:v>29367840.435784854</c:v>
                </c:pt>
                <c:pt idx="14">
                  <c:v>30983214.17397733</c:v>
                </c:pt>
                <c:pt idx="15">
                  <c:v>31969687.348365847</c:v>
                </c:pt>
                <c:pt idx="16">
                  <c:v>31848825.737623762</c:v>
                </c:pt>
                <c:pt idx="17">
                  <c:v>32050944.319618665</c:v>
                </c:pt>
                <c:pt idx="18">
                  <c:v>32073101.071560603</c:v>
                </c:pt>
                <c:pt idx="19">
                  <c:v>32573901.900590803</c:v>
                </c:pt>
                <c:pt idx="20">
                  <c:v>32762928.579860274</c:v>
                </c:pt>
                <c:pt idx="21">
                  <c:v>32680365.749464668</c:v>
                </c:pt>
                <c:pt idx="22">
                  <c:v>32099107.888888888</c:v>
                </c:pt>
                <c:pt idx="23">
                  <c:v>33123614.986154534</c:v>
                </c:pt>
                <c:pt idx="24">
                  <c:v>33329531.571428571</c:v>
                </c:pt>
                <c:pt idx="25">
                  <c:v>33706459.941176474</c:v>
                </c:pt>
                <c:pt idx="26">
                  <c:v>34617974.819861427</c:v>
                </c:pt>
                <c:pt idx="27">
                  <c:v>35270996.601609372</c:v>
                </c:pt>
                <c:pt idx="28">
                  <c:v>35117846.278295606</c:v>
                </c:pt>
                <c:pt idx="29">
                  <c:v>34962700.901856765</c:v>
                </c:pt>
                <c:pt idx="30">
                  <c:v>35175024.907356948</c:v>
                </c:pt>
                <c:pt idx="31">
                  <c:v>35491457.921195656</c:v>
                </c:pt>
                <c:pt idx="32">
                  <c:v>35761997.019554958</c:v>
                </c:pt>
                <c:pt idx="33">
                  <c:v>36610657.45576708</c:v>
                </c:pt>
                <c:pt idx="34">
                  <c:v>36771876.599593036</c:v>
                </c:pt>
                <c:pt idx="35">
                  <c:v>38132079.04261364</c:v>
                </c:pt>
                <c:pt idx="36">
                  <c:v>38751211.768819816</c:v>
                </c:pt>
                <c:pt idx="37">
                  <c:v>40303868.962888665</c:v>
                </c:pt>
                <c:pt idx="38">
                  <c:v>41103704.944347396</c:v>
                </c:pt>
                <c:pt idx="39">
                  <c:v>42023891.157587551</c:v>
                </c:pt>
                <c:pt idx="40">
                  <c:v>41631506.663248658</c:v>
                </c:pt>
                <c:pt idx="41">
                  <c:v>41619286.836898394</c:v>
                </c:pt>
                <c:pt idx="42">
                  <c:v>41842125.786699846</c:v>
                </c:pt>
                <c:pt idx="43">
                  <c:v>42186760.030004472</c:v>
                </c:pt>
                <c:pt idx="44">
                  <c:v>42579714.228101775</c:v>
                </c:pt>
                <c:pt idx="45">
                  <c:v>42568401.39471902</c:v>
                </c:pt>
                <c:pt idx="46">
                  <c:v>43432829.109251305</c:v>
                </c:pt>
                <c:pt idx="47">
                  <c:v>45532071.102508172</c:v>
                </c:pt>
                <c:pt idx="48">
                  <c:v>45220012.750266805</c:v>
                </c:pt>
                <c:pt idx="49">
                  <c:v>46691867.913376942</c:v>
                </c:pt>
                <c:pt idx="50">
                  <c:v>47798827.734399647</c:v>
                </c:pt>
                <c:pt idx="51">
                  <c:v>48845674.788083956</c:v>
                </c:pt>
                <c:pt idx="52">
                  <c:v>48769666.284938946</c:v>
                </c:pt>
                <c:pt idx="53">
                  <c:v>49314803.265131012</c:v>
                </c:pt>
                <c:pt idx="54">
                  <c:v>50093956.613851711</c:v>
                </c:pt>
                <c:pt idx="55">
                  <c:v>50655360.231823891</c:v>
                </c:pt>
                <c:pt idx="56">
                  <c:v>50386418.989300035</c:v>
                </c:pt>
                <c:pt idx="57">
                  <c:v>50726170.32495667</c:v>
                </c:pt>
                <c:pt idx="58">
                  <c:v>50468208.802938633</c:v>
                </c:pt>
                <c:pt idx="59">
                  <c:v>51841957.152948804</c:v>
                </c:pt>
                <c:pt idx="60">
                  <c:v>52327852.242990658</c:v>
                </c:pt>
                <c:pt idx="61">
                  <c:v>53187107</c:v>
                </c:pt>
                <c:pt idx="62">
                  <c:v>52590481.762311205</c:v>
                </c:pt>
                <c:pt idx="63">
                  <c:v>53137348.598384365</c:v>
                </c:pt>
                <c:pt idx="64">
                  <c:v>52748873.064808145</c:v>
                </c:pt>
                <c:pt idx="65">
                  <c:v>52620326.836622491</c:v>
                </c:pt>
                <c:pt idx="66">
                  <c:v>52955082.729758263</c:v>
                </c:pt>
                <c:pt idx="67">
                  <c:v>53766237.071432158</c:v>
                </c:pt>
                <c:pt idx="68">
                  <c:v>53351581.070328899</c:v>
                </c:pt>
                <c:pt idx="69">
                  <c:v>53172258.591977224</c:v>
                </c:pt>
                <c:pt idx="70">
                  <c:v>52842705.670196556</c:v>
                </c:pt>
                <c:pt idx="71">
                  <c:v>53812449.54262384</c:v>
                </c:pt>
                <c:pt idx="72">
                  <c:v>53902014</c:v>
                </c:pt>
                <c:pt idx="73">
                  <c:v>54484265.961387768</c:v>
                </c:pt>
                <c:pt idx="74">
                  <c:v>55252307</c:v>
                </c:pt>
                <c:pt idx="75">
                  <c:v>55500462</c:v>
                </c:pt>
                <c:pt idx="76">
                  <c:v>55017253.91176945</c:v>
                </c:pt>
                <c:pt idx="77">
                  <c:v>55402151.16072014</c:v>
                </c:pt>
                <c:pt idx="78">
                  <c:v>55639497.909863472</c:v>
                </c:pt>
                <c:pt idx="79">
                  <c:v>56153468.07265643</c:v>
                </c:pt>
                <c:pt idx="80">
                  <c:v>55801068.64188832</c:v>
                </c:pt>
                <c:pt idx="81">
                  <c:v>55761664.031492405</c:v>
                </c:pt>
                <c:pt idx="82">
                  <c:v>56345654.053765491</c:v>
                </c:pt>
                <c:pt idx="83">
                  <c:v>56765510.44562681</c:v>
                </c:pt>
                <c:pt idx="84">
                  <c:v>57425879.62286666</c:v>
                </c:pt>
                <c:pt idx="85">
                  <c:v>58552675.312302902</c:v>
                </c:pt>
                <c:pt idx="86">
                  <c:v>59499961.258429952</c:v>
                </c:pt>
                <c:pt idx="87">
                  <c:v>59701604.677035838</c:v>
                </c:pt>
                <c:pt idx="88">
                  <c:v>59399295.021590725</c:v>
                </c:pt>
                <c:pt idx="89">
                  <c:v>59615080.07790225</c:v>
                </c:pt>
                <c:pt idx="90">
                  <c:v>60832766.750031233</c:v>
                </c:pt>
                <c:pt idx="91">
                  <c:v>61209934.333336815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BBA-497B-B409-B36B9D5DC1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8338368"/>
        <c:axId val="488332384"/>
      </c:lineChart>
      <c:dateAx>
        <c:axId val="488338368"/>
        <c:scaling>
          <c:orientation val="minMax"/>
          <c:max val="42948"/>
          <c:min val="41852"/>
        </c:scaling>
        <c:delete val="0"/>
        <c:axPos val="b"/>
        <c:numFmt formatCode="mmm\-yy" sourceLinked="0"/>
        <c:majorTickMark val="out"/>
        <c:minorTickMark val="none"/>
        <c:tickLblPos val="low"/>
        <c:spPr>
          <a:ln w="1653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/>
            </a:pPr>
            <a:endParaRPr lang="es-PY"/>
          </a:p>
        </c:txPr>
        <c:crossAx val="488332384"/>
        <c:crossesAt val="0"/>
        <c:auto val="1"/>
        <c:lblOffset val="100"/>
        <c:baseTimeUnit val="months"/>
        <c:majorUnit val="6"/>
        <c:majorTimeUnit val="months"/>
        <c:minorUnit val="2"/>
        <c:minorTimeUnit val="months"/>
      </c:dateAx>
      <c:valAx>
        <c:axId val="488332384"/>
        <c:scaling>
          <c:orientation val="minMax"/>
          <c:max val="64000000"/>
          <c:min val="48000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s-MX" sz="1000" b="0" dirty="0" smtClean="0"/>
                  <a:t>Billones de Guaraníes</a:t>
                </a:r>
                <a:endParaRPr lang="es-MX" sz="1000" b="0" dirty="0"/>
              </a:p>
            </c:rich>
          </c:tx>
          <c:layout>
            <c:manualLayout>
              <c:xMode val="edge"/>
              <c:yMode val="edge"/>
              <c:x val="2.280414525780847E-2"/>
              <c:y val="0.2173162698412698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65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s-PY"/>
          </a:p>
        </c:txPr>
        <c:crossAx val="488338368"/>
        <c:crosses val="autoZero"/>
        <c:crossBetween val="between"/>
        <c:majorUnit val="4000000"/>
        <c:dispUnits>
          <c:builtInUnit val="millions"/>
        </c:dispUnits>
      </c:valAx>
      <c:spPr>
        <a:noFill/>
        <a:ln w="13223">
          <a:noFill/>
        </a:ln>
      </c:spPr>
    </c:plotArea>
    <c:legend>
      <c:legendPos val="b"/>
      <c:layout>
        <c:manualLayout>
          <c:xMode val="edge"/>
          <c:yMode val="edge"/>
          <c:x val="0.20091676648043455"/>
          <c:y val="0.91244678801896717"/>
          <c:w val="0.55859999999999999"/>
          <c:h val="8.4581080707149495E-2"/>
        </c:manualLayout>
      </c:layout>
      <c:overlay val="0"/>
      <c:txPr>
        <a:bodyPr/>
        <a:lstStyle/>
        <a:p>
          <a:pPr>
            <a:defRPr sz="1000"/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Humanst521 BT" panose="020B0602020204020204" pitchFamily="34" charset="0"/>
          <a:ea typeface="Arial"/>
          <a:cs typeface="Arial"/>
        </a:defRPr>
      </a:pPr>
      <a:endParaRPr lang="es-PY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r>
              <a:rPr lang="es-ES" sz="1200" b="1">
                <a:solidFill>
                  <a:schemeClr val="tx2">
                    <a:lumMod val="75000"/>
                  </a:schemeClr>
                </a:solidFill>
              </a:rPr>
              <a:t>Créditos</a:t>
            </a:r>
          </a:p>
        </c:rich>
      </c:tx>
      <c:layout>
        <c:manualLayout>
          <c:xMode val="edge"/>
          <c:yMode val="edge"/>
          <c:x val="0.46625949074074075"/>
          <c:y val="2.7253629302896555E-3"/>
        </c:manualLayout>
      </c:layout>
      <c:overlay val="0"/>
      <c:spPr>
        <a:noFill/>
        <a:ln w="1304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886863100410956"/>
          <c:y val="9.7579761904761905E-2"/>
          <c:w val="0.84272326720493829"/>
          <c:h val="0.65726984126984123"/>
        </c:manualLayout>
      </c:layout>
      <c:lineChart>
        <c:grouping val="standard"/>
        <c:varyColors val="0"/>
        <c:ser>
          <c:idx val="1"/>
          <c:order val="0"/>
          <c:tx>
            <c:strRef>
              <c:f>'Depósitos y Créditos'!$C$4</c:f>
              <c:strCache>
                <c:ptCount val="1"/>
                <c:pt idx="0">
                  <c:v>En  Dólares </c:v>
                </c:pt>
              </c:strCache>
            </c:strRef>
          </c:tx>
          <c:spPr>
            <a:ln w="41275">
              <a:solidFill>
                <a:srgbClr val="008000"/>
              </a:solidFill>
              <a:prstDash val="solid"/>
            </a:ln>
          </c:spPr>
          <c:cat>
            <c:numRef>
              <c:f>'Depósitos y Créditos'!$A$218:$A$309</c:f>
              <c:numCache>
                <c:formatCode>mmm\-yy</c:formatCode>
                <c:ptCount val="9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</c:numCache>
            </c:numRef>
          </c:cat>
          <c:val>
            <c:numRef>
              <c:f>'Depósitos y Créditos'!$C$17:$C$141</c:f>
            </c:numRef>
          </c:val>
          <c:smooth val="0"/>
          <c:extLst>
            <c:ext xmlns:c16="http://schemas.microsoft.com/office/drawing/2014/chart" uri="{C3380CC4-5D6E-409C-BE32-E72D297353CC}">
              <c16:uniqueId val="{00000000-6D90-4DF2-A7C8-F0CC104722DC}"/>
            </c:ext>
          </c:extLst>
        </c:ser>
        <c:ser>
          <c:idx val="0"/>
          <c:order val="1"/>
          <c:tx>
            <c:strRef>
              <c:f>'Depósitos y Créditos'!$D$4</c:f>
              <c:strCache>
                <c:ptCount val="1"/>
              </c:strCache>
            </c:strRef>
          </c:tx>
          <c:spPr>
            <a:ln w="38100">
              <a:solidFill>
                <a:srgbClr val="0000CC"/>
              </a:solidFill>
            </a:ln>
          </c:spPr>
          <c:cat>
            <c:numRef>
              <c:f>'Depósitos y Créditos'!$A$218:$A$309</c:f>
              <c:numCache>
                <c:formatCode>mmm\-yy</c:formatCode>
                <c:ptCount val="9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</c:numCache>
            </c:numRef>
          </c:cat>
          <c:val>
            <c:numRef>
              <c:f>'Depósitos y Créditos'!$D$17:$D$141</c:f>
            </c:numRef>
          </c:val>
          <c:smooth val="0"/>
          <c:extLst>
            <c:ext xmlns:c16="http://schemas.microsoft.com/office/drawing/2014/chart" uri="{C3380CC4-5D6E-409C-BE32-E72D297353CC}">
              <c16:uniqueId val="{00000002-6D90-4DF2-A7C8-F0CC104722DC}"/>
            </c:ext>
          </c:extLst>
        </c:ser>
        <c:ser>
          <c:idx val="2"/>
          <c:order val="2"/>
          <c:tx>
            <c:strRef>
              <c:f>'Depósitos y Créditos'!$E$5</c:f>
              <c:strCache>
                <c:ptCount val="1"/>
                <c:pt idx="0">
                  <c:v>Créditos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'Depósitos y Créditos'!$A$218:$A$309</c:f>
              <c:numCache>
                <c:formatCode>mmm\-yy</c:formatCode>
                <c:ptCount val="9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</c:numCache>
            </c:numRef>
          </c:cat>
          <c:val>
            <c:numRef>
              <c:f>'Depósitos y Créditos'!$E$218:$E$309</c:f>
              <c:numCache>
                <c:formatCode>#,##0</c:formatCode>
                <c:ptCount val="92"/>
                <c:pt idx="0">
                  <c:v>18311639</c:v>
                </c:pt>
                <c:pt idx="1">
                  <c:v>18741229</c:v>
                </c:pt>
                <c:pt idx="2">
                  <c:v>19367638.278772376</c:v>
                </c:pt>
                <c:pt idx="3">
                  <c:v>19785983.540025413</c:v>
                </c:pt>
                <c:pt idx="4">
                  <c:v>20378064.395064332</c:v>
                </c:pt>
                <c:pt idx="5">
                  <c:v>20787645.54079058</c:v>
                </c:pt>
                <c:pt idx="6">
                  <c:v>21664235.356360573</c:v>
                </c:pt>
                <c:pt idx="7">
                  <c:v>22296201.961691439</c:v>
                </c:pt>
                <c:pt idx="8">
                  <c:v>23099848.282527879</c:v>
                </c:pt>
                <c:pt idx="9">
                  <c:v>23953236.784976713</c:v>
                </c:pt>
                <c:pt idx="10">
                  <c:v>24702780.774919614</c:v>
                </c:pt>
                <c:pt idx="11">
                  <c:v>25714779</c:v>
                </c:pt>
                <c:pt idx="12">
                  <c:v>26105864</c:v>
                </c:pt>
                <c:pt idx="13">
                  <c:v>26631509</c:v>
                </c:pt>
                <c:pt idx="14">
                  <c:v>27325095</c:v>
                </c:pt>
                <c:pt idx="15">
                  <c:v>27863460</c:v>
                </c:pt>
                <c:pt idx="16">
                  <c:v>28324994</c:v>
                </c:pt>
                <c:pt idx="17">
                  <c:v>28849628</c:v>
                </c:pt>
                <c:pt idx="18">
                  <c:v>29358539</c:v>
                </c:pt>
                <c:pt idx="19">
                  <c:v>29880819</c:v>
                </c:pt>
                <c:pt idx="20">
                  <c:v>30543425</c:v>
                </c:pt>
                <c:pt idx="21">
                  <c:v>30797512</c:v>
                </c:pt>
                <c:pt idx="22">
                  <c:v>31741914</c:v>
                </c:pt>
                <c:pt idx="23">
                  <c:v>32321470</c:v>
                </c:pt>
                <c:pt idx="24">
                  <c:v>32526373</c:v>
                </c:pt>
                <c:pt idx="25">
                  <c:v>32659020</c:v>
                </c:pt>
                <c:pt idx="26">
                  <c:v>33076656</c:v>
                </c:pt>
                <c:pt idx="27">
                  <c:v>33161437.689802162</c:v>
                </c:pt>
                <c:pt idx="28">
                  <c:v>33418985.041278295</c:v>
                </c:pt>
                <c:pt idx="29">
                  <c:v>33727442</c:v>
                </c:pt>
                <c:pt idx="30">
                  <c:v>34213980</c:v>
                </c:pt>
                <c:pt idx="31">
                  <c:v>34866620</c:v>
                </c:pt>
                <c:pt idx="32">
                  <c:v>35309882.842886046</c:v>
                </c:pt>
                <c:pt idx="33">
                  <c:v>35990454.44344905</c:v>
                </c:pt>
                <c:pt idx="34">
                  <c:v>36781510.278317884</c:v>
                </c:pt>
                <c:pt idx="35">
                  <c:v>37320366.383522727</c:v>
                </c:pt>
                <c:pt idx="36">
                  <c:v>37577597.638659544</c:v>
                </c:pt>
                <c:pt idx="37">
                  <c:v>37953255</c:v>
                </c:pt>
                <c:pt idx="38">
                  <c:v>38130586</c:v>
                </c:pt>
                <c:pt idx="39">
                  <c:v>37997059</c:v>
                </c:pt>
                <c:pt idx="40">
                  <c:v>38098020.130971804</c:v>
                </c:pt>
                <c:pt idx="41">
                  <c:v>38549480</c:v>
                </c:pt>
                <c:pt idx="42">
                  <c:v>39121645.313956119</c:v>
                </c:pt>
                <c:pt idx="43">
                  <c:v>39947309</c:v>
                </c:pt>
                <c:pt idx="44">
                  <c:v>40877540</c:v>
                </c:pt>
                <c:pt idx="45">
                  <c:v>42171961.834123224</c:v>
                </c:pt>
                <c:pt idx="46">
                  <c:v>43440341.655507803</c:v>
                </c:pt>
                <c:pt idx="47">
                  <c:v>44608883.063249722</c:v>
                </c:pt>
                <c:pt idx="48">
                  <c:v>45611317</c:v>
                </c:pt>
                <c:pt idx="49">
                  <c:v>45099823</c:v>
                </c:pt>
                <c:pt idx="50">
                  <c:v>45305232</c:v>
                </c:pt>
                <c:pt idx="51">
                  <c:v>45607704.671631686</c:v>
                </c:pt>
                <c:pt idx="52">
                  <c:v>45946800.959294438</c:v>
                </c:pt>
                <c:pt idx="53">
                  <c:v>46671123.463503644</c:v>
                </c:pt>
                <c:pt idx="54">
                  <c:v>47489041.182389937</c:v>
                </c:pt>
                <c:pt idx="55">
                  <c:v>48518027.040337712</c:v>
                </c:pt>
                <c:pt idx="56">
                  <c:v>49951451.311665185</c:v>
                </c:pt>
                <c:pt idx="57">
                  <c:v>51331658.201906413</c:v>
                </c:pt>
                <c:pt idx="58">
                  <c:v>52445982.968020737</c:v>
                </c:pt>
                <c:pt idx="59">
                  <c:v>53730878.681140631</c:v>
                </c:pt>
                <c:pt idx="60">
                  <c:v>53810379.121495321</c:v>
                </c:pt>
                <c:pt idx="61">
                  <c:v>54927869.428571433</c:v>
                </c:pt>
                <c:pt idx="62">
                  <c:v>55433768.911648259</c:v>
                </c:pt>
                <c:pt idx="63">
                  <c:v>55558305</c:v>
                </c:pt>
                <c:pt idx="64">
                  <c:v>55458032</c:v>
                </c:pt>
                <c:pt idx="65">
                  <c:v>55605355.520545229</c:v>
                </c:pt>
                <c:pt idx="66">
                  <c:v>56051891.3513363</c:v>
                </c:pt>
                <c:pt idx="67">
                  <c:v>56883759</c:v>
                </c:pt>
                <c:pt idx="68">
                  <c:v>57675835</c:v>
                </c:pt>
                <c:pt idx="69">
                  <c:v>58268253</c:v>
                </c:pt>
                <c:pt idx="70">
                  <c:v>58757718.952132389</c:v>
                </c:pt>
                <c:pt idx="71">
                  <c:v>59373243.771397091</c:v>
                </c:pt>
                <c:pt idx="72">
                  <c:v>59277063</c:v>
                </c:pt>
                <c:pt idx="73">
                  <c:v>59184012.558531702</c:v>
                </c:pt>
                <c:pt idx="74">
                  <c:v>59096965</c:v>
                </c:pt>
                <c:pt idx="75">
                  <c:v>58790780</c:v>
                </c:pt>
                <c:pt idx="76">
                  <c:v>58425872</c:v>
                </c:pt>
                <c:pt idx="77">
                  <c:v>58164925.441499442</c:v>
                </c:pt>
                <c:pt idx="78">
                  <c:v>58212779.110172093</c:v>
                </c:pt>
                <c:pt idx="79">
                  <c:v>58345819.692962267</c:v>
                </c:pt>
                <c:pt idx="80">
                  <c:v>58592339</c:v>
                </c:pt>
                <c:pt idx="81">
                  <c:v>58803816.938876554</c:v>
                </c:pt>
                <c:pt idx="82">
                  <c:v>59384384.836539291</c:v>
                </c:pt>
                <c:pt idx="83">
                  <c:v>60165706.505846694</c:v>
                </c:pt>
                <c:pt idx="84">
                  <c:v>59783881.446236536</c:v>
                </c:pt>
                <c:pt idx="85">
                  <c:v>59375633.774625227</c:v>
                </c:pt>
                <c:pt idx="86">
                  <c:v>59304122.662271351</c:v>
                </c:pt>
                <c:pt idx="87">
                  <c:v>59310053.767302468</c:v>
                </c:pt>
                <c:pt idx="88">
                  <c:v>59144669.306322426</c:v>
                </c:pt>
                <c:pt idx="89">
                  <c:v>59635142.87780828</c:v>
                </c:pt>
                <c:pt idx="90">
                  <c:v>59915666.975235857</c:v>
                </c:pt>
                <c:pt idx="91">
                  <c:v>60628390.589793101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D90-4DF2-A7C8-F0CC10472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8347616"/>
        <c:axId val="488338912"/>
      </c:lineChart>
      <c:dateAx>
        <c:axId val="488347616"/>
        <c:scaling>
          <c:orientation val="minMax"/>
          <c:max val="42948"/>
          <c:min val="41852"/>
        </c:scaling>
        <c:delete val="0"/>
        <c:axPos val="b"/>
        <c:numFmt formatCode="mmm\-yy" sourceLinked="0"/>
        <c:majorTickMark val="out"/>
        <c:minorTickMark val="none"/>
        <c:tickLblPos val="low"/>
        <c:spPr>
          <a:ln w="1630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/>
            </a:pPr>
            <a:endParaRPr lang="es-PY"/>
          </a:p>
        </c:txPr>
        <c:crossAx val="488338912"/>
        <c:crossesAt val="0"/>
        <c:auto val="1"/>
        <c:lblOffset val="100"/>
        <c:baseTimeUnit val="months"/>
        <c:majorUnit val="6"/>
        <c:majorTimeUnit val="months"/>
        <c:minorUnit val="1"/>
        <c:minorTimeUnit val="months"/>
      </c:dateAx>
      <c:valAx>
        <c:axId val="488338912"/>
        <c:scaling>
          <c:orientation val="minMax"/>
          <c:max val="62000000"/>
          <c:min val="46000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s-MX" sz="1000" b="0" dirty="0" smtClean="0"/>
                  <a:t>Billones de Guaraníes</a:t>
                </a:r>
                <a:endParaRPr lang="es-MX" sz="1000" b="0" dirty="0"/>
              </a:p>
            </c:rich>
          </c:tx>
          <c:layout>
            <c:manualLayout>
              <c:xMode val="edge"/>
              <c:yMode val="edge"/>
              <c:x val="9.1995166207167363E-3"/>
              <c:y val="0.2040587301587301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63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s-PY"/>
          </a:p>
        </c:txPr>
        <c:crossAx val="488347616"/>
        <c:crosses val="autoZero"/>
        <c:crossBetween val="between"/>
        <c:majorUnit val="4000000"/>
        <c:dispUnits>
          <c:builtInUnit val="millions"/>
        </c:dispUnits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5494515573525006"/>
          <c:y val="0.91837895634334643"/>
          <c:w val="0.49393587962962976"/>
          <c:h val="8.1620992405592868E-2"/>
        </c:manualLayout>
      </c:layout>
      <c:overlay val="0"/>
      <c:txPr>
        <a:bodyPr/>
        <a:lstStyle/>
        <a:p>
          <a:pPr>
            <a:defRPr sz="1000"/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 algn="ctr">
        <a:defRPr lang="es-ES" sz="1000" b="0" i="0" u="none" strike="noStrike" kern="1200" baseline="0">
          <a:solidFill>
            <a:srgbClr val="000000"/>
          </a:solidFill>
          <a:latin typeface="Humanst521 BT" panose="020B0602020204020204" pitchFamily="34" charset="0"/>
          <a:ea typeface="Times New Roman"/>
          <a:cs typeface="Times New Roman"/>
        </a:defRPr>
      </a:pPr>
      <a:endParaRPr lang="es-PY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62413877922574"/>
          <c:y val="3.9226587354093428E-2"/>
          <c:w val="0.80175595153154944"/>
          <c:h val="0.7049408895050826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Inversión (Paraguay)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17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A2E-4D43-885D-B24A485297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es-P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Hoja1!$A$2:$A$44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Hoja1!$B$2:$B$44</c:f>
              <c:numCache>
                <c:formatCode>0.0</c:formatCode>
                <c:ptCount val="18"/>
                <c:pt idx="0">
                  <c:v>15.773</c:v>
                </c:pt>
                <c:pt idx="1">
                  <c:v>15.747</c:v>
                </c:pt>
                <c:pt idx="2">
                  <c:v>15.055999999999999</c:v>
                </c:pt>
                <c:pt idx="3">
                  <c:v>16.978000000000002</c:v>
                </c:pt>
                <c:pt idx="4">
                  <c:v>16.632999999999999</c:v>
                </c:pt>
                <c:pt idx="5">
                  <c:v>17.016999999999999</c:v>
                </c:pt>
                <c:pt idx="6">
                  <c:v>17.14</c:v>
                </c:pt>
                <c:pt idx="7">
                  <c:v>15.773999999999999</c:v>
                </c:pt>
                <c:pt idx="8">
                  <c:v>16.437000000000001</c:v>
                </c:pt>
                <c:pt idx="9">
                  <c:v>13.804</c:v>
                </c:pt>
                <c:pt idx="10">
                  <c:v>16.187000000000001</c:v>
                </c:pt>
                <c:pt idx="11">
                  <c:v>17.055</c:v>
                </c:pt>
                <c:pt idx="12">
                  <c:v>15.077</c:v>
                </c:pt>
                <c:pt idx="13">
                  <c:v>15.409000000000001</c:v>
                </c:pt>
                <c:pt idx="14">
                  <c:v>16.199000000000002</c:v>
                </c:pt>
                <c:pt idx="15">
                  <c:v>16.733000000000001</c:v>
                </c:pt>
                <c:pt idx="16">
                  <c:v>16.274000000000001</c:v>
                </c:pt>
                <c:pt idx="17">
                  <c:v>16.338999999999999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2E-4D43-885D-B24A4852971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Ahorro nacional bruto (Paraguay)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  <a:prstDash val="sysDash"/>
            </a:ln>
          </c:spPr>
          <c:marker>
            <c:symbol val="none"/>
          </c:marker>
          <c:dLbls>
            <c:dLbl>
              <c:idx val="17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A2E-4D43-885D-B24A485297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es-P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Hoja1!$A$2:$A$44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Hoja1!$C$2:$C$44</c:f>
              <c:numCache>
                <c:formatCode>0.0</c:formatCode>
                <c:ptCount val="18"/>
                <c:pt idx="0">
                  <c:v>12.757999999999999</c:v>
                </c:pt>
                <c:pt idx="1">
                  <c:v>15.33</c:v>
                </c:pt>
                <c:pt idx="2">
                  <c:v>24.855</c:v>
                </c:pt>
                <c:pt idx="3">
                  <c:v>17.236000000000001</c:v>
                </c:pt>
                <c:pt idx="4">
                  <c:v>16.510999999999999</c:v>
                </c:pt>
                <c:pt idx="5">
                  <c:v>16.251999999999999</c:v>
                </c:pt>
                <c:pt idx="6">
                  <c:v>18.716000000000001</c:v>
                </c:pt>
                <c:pt idx="7">
                  <c:v>21.425999999999998</c:v>
                </c:pt>
                <c:pt idx="8">
                  <c:v>17.431000000000001</c:v>
                </c:pt>
                <c:pt idx="9">
                  <c:v>16.831</c:v>
                </c:pt>
                <c:pt idx="10">
                  <c:v>15.904999999999999</c:v>
                </c:pt>
                <c:pt idx="11">
                  <c:v>17.492000000000001</c:v>
                </c:pt>
                <c:pt idx="12">
                  <c:v>13.042</c:v>
                </c:pt>
                <c:pt idx="13">
                  <c:v>17.059000000000001</c:v>
                </c:pt>
                <c:pt idx="14">
                  <c:v>15.786</c:v>
                </c:pt>
                <c:pt idx="15">
                  <c:v>14.898</c:v>
                </c:pt>
                <c:pt idx="16">
                  <c:v>15.035</c:v>
                </c:pt>
                <c:pt idx="17">
                  <c:v>15.289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A2E-4D43-885D-B24A4852971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Inversión (LA 6)</c:v>
                </c:pt>
              </c:strCache>
            </c:strRef>
          </c:tx>
          <c:marker>
            <c:symbol val="none"/>
          </c:marker>
          <c:dLbls>
            <c:dLbl>
              <c:idx val="17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A2E-4D43-885D-B24A485297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/>
                </a:pPr>
                <a:endParaRPr lang="es-P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Hoja1!$A$2:$A$44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Hoja1!$D$2:$D$44</c:f>
              <c:numCache>
                <c:formatCode>0.0</c:formatCode>
                <c:ptCount val="18"/>
                <c:pt idx="0">
                  <c:v>18.541833333333329</c:v>
                </c:pt>
                <c:pt idx="1">
                  <c:v>18.312833333333334</c:v>
                </c:pt>
                <c:pt idx="2">
                  <c:v>17.923666666666666</c:v>
                </c:pt>
                <c:pt idx="3">
                  <c:v>18.614666666666668</c:v>
                </c:pt>
                <c:pt idx="4">
                  <c:v>19.003333333333334</c:v>
                </c:pt>
                <c:pt idx="5">
                  <c:v>19.236833333333333</c:v>
                </c:pt>
                <c:pt idx="6">
                  <c:v>20.518166666666666</c:v>
                </c:pt>
                <c:pt idx="7">
                  <c:v>21.469666666666665</c:v>
                </c:pt>
                <c:pt idx="8">
                  <c:v>24.498000000000001</c:v>
                </c:pt>
                <c:pt idx="9">
                  <c:v>20.946833333333334</c:v>
                </c:pt>
                <c:pt idx="10">
                  <c:v>22.238833333333332</c:v>
                </c:pt>
                <c:pt idx="11">
                  <c:v>23.064833333333336</c:v>
                </c:pt>
                <c:pt idx="12">
                  <c:v>23.716166666666666</c:v>
                </c:pt>
                <c:pt idx="13">
                  <c:v>23.765666666666664</c:v>
                </c:pt>
                <c:pt idx="14">
                  <c:v>23.035</c:v>
                </c:pt>
                <c:pt idx="15">
                  <c:v>22.745166666666666</c:v>
                </c:pt>
                <c:pt idx="16">
                  <c:v>21.655333333333335</c:v>
                </c:pt>
                <c:pt idx="17">
                  <c:v>21.375333333333334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A2E-4D43-885D-B24A4852971E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Ahorro nacional bruto (LA 6)</c:v>
                </c:pt>
              </c:strCache>
            </c:strRef>
          </c:tx>
          <c:spPr>
            <a:ln>
              <a:solidFill>
                <a:schemeClr val="accent3"/>
              </a:solidFill>
              <a:prstDash val="sysDash"/>
            </a:ln>
          </c:spPr>
          <c:marker>
            <c:symbol val="none"/>
          </c:marker>
          <c:dLbls>
            <c:dLbl>
              <c:idx val="17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A2E-4D43-885D-B24A485297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es-P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Hoja1!$A$2:$A$44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Hoja1!$E$2:$E$44</c:f>
              <c:numCache>
                <c:formatCode>0.0</c:formatCode>
                <c:ptCount val="18"/>
                <c:pt idx="0">
                  <c:v>16.481833333333334</c:v>
                </c:pt>
                <c:pt idx="1">
                  <c:v>15.997833333333332</c:v>
                </c:pt>
                <c:pt idx="2">
                  <c:v>17.080333333333332</c:v>
                </c:pt>
                <c:pt idx="3">
                  <c:v>17.807500000000001</c:v>
                </c:pt>
                <c:pt idx="4">
                  <c:v>19.387333333333331</c:v>
                </c:pt>
                <c:pt idx="5">
                  <c:v>19.591833333333337</c:v>
                </c:pt>
                <c:pt idx="6">
                  <c:v>21.274999999999995</c:v>
                </c:pt>
                <c:pt idx="7">
                  <c:v>21.574166666666667</c:v>
                </c:pt>
                <c:pt idx="8">
                  <c:v>21.394666666666666</c:v>
                </c:pt>
                <c:pt idx="9">
                  <c:v>20.153166666666667</c:v>
                </c:pt>
                <c:pt idx="10">
                  <c:v>20.661166666666666</c:v>
                </c:pt>
                <c:pt idx="11">
                  <c:v>20.876833333333334</c:v>
                </c:pt>
                <c:pt idx="12">
                  <c:v>20.503833333333336</c:v>
                </c:pt>
                <c:pt idx="13">
                  <c:v>20.041499999999999</c:v>
                </c:pt>
                <c:pt idx="14">
                  <c:v>19.359333333333336</c:v>
                </c:pt>
                <c:pt idx="15">
                  <c:v>19.13933333333333</c:v>
                </c:pt>
                <c:pt idx="16">
                  <c:v>19.382499999999997</c:v>
                </c:pt>
                <c:pt idx="17">
                  <c:v>19.321833333333331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A2E-4D43-885D-B24A48529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38664512"/>
        <c:axId val="-1238663968"/>
      </c:lineChart>
      <c:catAx>
        <c:axId val="-123866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PY"/>
          </a:p>
        </c:txPr>
        <c:crossAx val="-1238663968"/>
        <c:crosses val="autoZero"/>
        <c:auto val="1"/>
        <c:lblAlgn val="ctr"/>
        <c:lblOffset val="100"/>
        <c:noMultiLvlLbl val="0"/>
      </c:catAx>
      <c:valAx>
        <c:axId val="-1238663968"/>
        <c:scaling>
          <c:orientation val="minMax"/>
          <c:max val="26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PY"/>
                  <a:t>% del PIB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-12386645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2252504188607671E-3"/>
          <c:y val="0.84886185346737664"/>
          <c:w val="0.95556340536199758"/>
          <c:h val="0.12920424358707183"/>
        </c:manualLayout>
      </c:layout>
      <c:overlay val="0"/>
      <c:txPr>
        <a:bodyPr/>
        <a:lstStyle/>
        <a:p>
          <a:pPr>
            <a:defRPr sz="1000"/>
          </a:pPr>
          <a:endParaRPr lang="es-PY"/>
        </a:p>
      </c:txPr>
    </c:legend>
    <c:plotVisOnly val="1"/>
    <c:dispBlanksAs val="gap"/>
    <c:showDLblsOverMax val="0"/>
  </c:chart>
  <c:txPr>
    <a:bodyPr/>
    <a:lstStyle/>
    <a:p>
      <a:pPr>
        <a:defRPr sz="1400" b="0">
          <a:latin typeface="Humanst521 BT" panose="020B0602020204020204" pitchFamily="34" charset="0"/>
        </a:defRPr>
      </a:pPr>
      <a:endParaRPr lang="es-PY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Hoja1!$O$5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Hoja1!$M$6:$M$9</c:f>
              <c:strCache>
                <c:ptCount val="3"/>
                <c:pt idx="0">
                  <c:v>Latinoamérica</c:v>
                </c:pt>
                <c:pt idx="1">
                  <c:v>Paraguay</c:v>
                </c:pt>
                <c:pt idx="2">
                  <c:v>Economías Avanzadas</c:v>
                </c:pt>
              </c:strCache>
            </c:strRef>
          </c:cat>
          <c:val>
            <c:numRef>
              <c:f>Hoja1!$O$6:$O$9</c:f>
              <c:numCache>
                <c:formatCode>General</c:formatCode>
                <c:ptCount val="3"/>
                <c:pt idx="0">
                  <c:v>13.5</c:v>
                </c:pt>
                <c:pt idx="1">
                  <c:v>14</c:v>
                </c:pt>
                <c:pt idx="2">
                  <c:v>51.6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E2-48A1-863D-826B68C4E382}"/>
            </c:ext>
          </c:extLst>
        </c:ser>
        <c:ser>
          <c:idx val="0"/>
          <c:order val="1"/>
          <c:tx>
            <c:strRef>
              <c:f>Hoja1!$N$5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Hoja1!$M$6:$M$9</c:f>
              <c:strCache>
                <c:ptCount val="3"/>
                <c:pt idx="0">
                  <c:v>Latinoamérica</c:v>
                </c:pt>
                <c:pt idx="1">
                  <c:v>Paraguay</c:v>
                </c:pt>
                <c:pt idx="2">
                  <c:v>Economías Avanzadas</c:v>
                </c:pt>
              </c:strCache>
            </c:strRef>
          </c:cat>
          <c:val>
            <c:numRef>
              <c:f>Hoja1!$N$6:$N$9</c:f>
              <c:numCache>
                <c:formatCode>General</c:formatCode>
                <c:ptCount val="3"/>
                <c:pt idx="0">
                  <c:v>9.6</c:v>
                </c:pt>
                <c:pt idx="1">
                  <c:v>9.6999999999999993</c:v>
                </c:pt>
                <c:pt idx="2">
                  <c:v>45.3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E2-48A1-863D-826B68C4E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238659616"/>
        <c:axId val="-1538669104"/>
      </c:barChart>
      <c:catAx>
        <c:axId val="-1238659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-1538669104"/>
        <c:crosses val="autoZero"/>
        <c:auto val="1"/>
        <c:lblAlgn val="ctr"/>
        <c:lblOffset val="100"/>
        <c:noMultiLvlLbl val="0"/>
      </c:catAx>
      <c:valAx>
        <c:axId val="-153866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-123865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776406241673492"/>
          <c:y val="0.92804154971255071"/>
          <c:w val="0.29490541083911848"/>
          <c:h val="5.2881953032762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umanst521 BT" panose="020B0602020204020204" pitchFamily="34" charset="0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Humanst521 BT" panose="020B0602020204020204" pitchFamily="34" charset="0"/>
        </a:defRPr>
      </a:pPr>
      <a:endParaRPr lang="es-PY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362743444034531E-2"/>
          <c:y val="0.10261280101425775"/>
          <c:w val="0.91487639839305501"/>
          <c:h val="0.669581563759402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desvios!$B$3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2B4C7F"/>
            </a:solidFill>
            <a:ln w="44450">
              <a:noFill/>
            </a:ln>
            <a:effectLst/>
          </c:spPr>
          <c:invertIfNegative val="0"/>
          <c:cat>
            <c:strRef>
              <c:f>desvios!$A$4:$A$73</c:f>
              <c:strCache>
                <c:ptCount val="6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12">
                  <c:v>ene</c:v>
                </c:pt>
                <c:pt idx="13">
                  <c:v>feb</c:v>
                </c:pt>
                <c:pt idx="14">
                  <c:v>mar</c:v>
                </c:pt>
                <c:pt idx="15">
                  <c:v>abr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4">
                  <c:v>ene</c:v>
                </c:pt>
                <c:pt idx="25">
                  <c:v>feb</c:v>
                </c:pt>
                <c:pt idx="26">
                  <c:v>mar</c:v>
                </c:pt>
                <c:pt idx="27">
                  <c:v>abr</c:v>
                </c:pt>
                <c:pt idx="28">
                  <c:v>may</c:v>
                </c:pt>
                <c:pt idx="29">
                  <c:v>jun</c:v>
                </c:pt>
                <c:pt idx="30">
                  <c:v>jul</c:v>
                </c:pt>
                <c:pt idx="31">
                  <c:v>ago</c:v>
                </c:pt>
                <c:pt idx="32">
                  <c:v>set</c:v>
                </c:pt>
                <c:pt idx="36">
                  <c:v>ene</c:v>
                </c:pt>
                <c:pt idx="37">
                  <c:v>feb</c:v>
                </c:pt>
                <c:pt idx="38">
                  <c:v>mar</c:v>
                </c:pt>
                <c:pt idx="39">
                  <c:v>abr</c:v>
                </c:pt>
                <c:pt idx="40">
                  <c:v>may</c:v>
                </c:pt>
                <c:pt idx="41">
                  <c:v>jun</c:v>
                </c:pt>
                <c:pt idx="42">
                  <c:v>jul</c:v>
                </c:pt>
                <c:pt idx="43">
                  <c:v>ago</c:v>
                </c:pt>
                <c:pt idx="44">
                  <c:v>set</c:v>
                </c:pt>
                <c:pt idx="48">
                  <c:v>ene</c:v>
                </c:pt>
                <c:pt idx="49">
                  <c:v>feb</c:v>
                </c:pt>
                <c:pt idx="50">
                  <c:v>mar</c:v>
                </c:pt>
                <c:pt idx="51">
                  <c:v>abr</c:v>
                </c:pt>
                <c:pt idx="52">
                  <c:v>may</c:v>
                </c:pt>
                <c:pt idx="53">
                  <c:v>jun</c:v>
                </c:pt>
                <c:pt idx="54">
                  <c:v>jul</c:v>
                </c:pt>
                <c:pt idx="55">
                  <c:v>ago</c:v>
                </c:pt>
                <c:pt idx="56">
                  <c:v>set</c:v>
                </c:pt>
                <c:pt idx="60">
                  <c:v>ene</c:v>
                </c:pt>
                <c:pt idx="61">
                  <c:v>feb</c:v>
                </c:pt>
                <c:pt idx="62">
                  <c:v>mar</c:v>
                </c:pt>
                <c:pt idx="63">
                  <c:v>abr</c:v>
                </c:pt>
                <c:pt idx="64">
                  <c:v>may</c:v>
                </c:pt>
                <c:pt idx="65">
                  <c:v>jun</c:v>
                </c:pt>
                <c:pt idx="66">
                  <c:v>jul</c:v>
                </c:pt>
                <c:pt idx="67">
                  <c:v>ago</c:v>
                </c:pt>
                <c:pt idx="68">
                  <c:v>set</c:v>
                </c:pt>
              </c:strCache>
            </c:strRef>
          </c:cat>
          <c:val>
            <c:numRef>
              <c:f>desvios!$B$4:$B$73</c:f>
              <c:numCache>
                <c:formatCode>General</c:formatCode>
                <c:ptCount val="70"/>
                <c:pt idx="0">
                  <c:v>0.84999999999999964</c:v>
                </c:pt>
                <c:pt idx="1">
                  <c:v>0.25999999999999979</c:v>
                </c:pt>
                <c:pt idx="2">
                  <c:v>7.0000000000000284E-2</c:v>
                </c:pt>
                <c:pt idx="3">
                  <c:v>-0.41999999999999993</c:v>
                </c:pt>
                <c:pt idx="4">
                  <c:v>-0.89999999999999991</c:v>
                </c:pt>
                <c:pt idx="5">
                  <c:v>-1.5</c:v>
                </c:pt>
                <c:pt idx="6">
                  <c:v>-1.79</c:v>
                </c:pt>
                <c:pt idx="7">
                  <c:v>-2.04</c:v>
                </c:pt>
                <c:pt idx="8">
                  <c:v>-1.96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F2-428B-B81E-2746A357FBAC}"/>
            </c:ext>
          </c:extLst>
        </c:ser>
        <c:ser>
          <c:idx val="3"/>
          <c:order val="1"/>
          <c:tx>
            <c:strRef>
              <c:f>desvios!$C$3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rgbClr val="349DB8"/>
            </a:solidFill>
            <a:ln w="44450">
              <a:noFill/>
            </a:ln>
            <a:effectLst/>
          </c:spPr>
          <c:invertIfNegative val="0"/>
          <c:cat>
            <c:strRef>
              <c:f>desvios!$A$4:$A$73</c:f>
              <c:strCache>
                <c:ptCount val="6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12">
                  <c:v>ene</c:v>
                </c:pt>
                <c:pt idx="13">
                  <c:v>feb</c:v>
                </c:pt>
                <c:pt idx="14">
                  <c:v>mar</c:v>
                </c:pt>
                <c:pt idx="15">
                  <c:v>abr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4">
                  <c:v>ene</c:v>
                </c:pt>
                <c:pt idx="25">
                  <c:v>feb</c:v>
                </c:pt>
                <c:pt idx="26">
                  <c:v>mar</c:v>
                </c:pt>
                <c:pt idx="27">
                  <c:v>abr</c:v>
                </c:pt>
                <c:pt idx="28">
                  <c:v>may</c:v>
                </c:pt>
                <c:pt idx="29">
                  <c:v>jun</c:v>
                </c:pt>
                <c:pt idx="30">
                  <c:v>jul</c:v>
                </c:pt>
                <c:pt idx="31">
                  <c:v>ago</c:v>
                </c:pt>
                <c:pt idx="32">
                  <c:v>set</c:v>
                </c:pt>
                <c:pt idx="36">
                  <c:v>ene</c:v>
                </c:pt>
                <c:pt idx="37">
                  <c:v>feb</c:v>
                </c:pt>
                <c:pt idx="38">
                  <c:v>mar</c:v>
                </c:pt>
                <c:pt idx="39">
                  <c:v>abr</c:v>
                </c:pt>
                <c:pt idx="40">
                  <c:v>may</c:v>
                </c:pt>
                <c:pt idx="41">
                  <c:v>jun</c:v>
                </c:pt>
                <c:pt idx="42">
                  <c:v>jul</c:v>
                </c:pt>
                <c:pt idx="43">
                  <c:v>ago</c:v>
                </c:pt>
                <c:pt idx="44">
                  <c:v>set</c:v>
                </c:pt>
                <c:pt idx="48">
                  <c:v>ene</c:v>
                </c:pt>
                <c:pt idx="49">
                  <c:v>feb</c:v>
                </c:pt>
                <c:pt idx="50">
                  <c:v>mar</c:v>
                </c:pt>
                <c:pt idx="51">
                  <c:v>abr</c:v>
                </c:pt>
                <c:pt idx="52">
                  <c:v>may</c:v>
                </c:pt>
                <c:pt idx="53">
                  <c:v>jun</c:v>
                </c:pt>
                <c:pt idx="54">
                  <c:v>jul</c:v>
                </c:pt>
                <c:pt idx="55">
                  <c:v>ago</c:v>
                </c:pt>
                <c:pt idx="56">
                  <c:v>set</c:v>
                </c:pt>
                <c:pt idx="60">
                  <c:v>ene</c:v>
                </c:pt>
                <c:pt idx="61">
                  <c:v>feb</c:v>
                </c:pt>
                <c:pt idx="62">
                  <c:v>mar</c:v>
                </c:pt>
                <c:pt idx="63">
                  <c:v>abr</c:v>
                </c:pt>
                <c:pt idx="64">
                  <c:v>may</c:v>
                </c:pt>
                <c:pt idx="65">
                  <c:v>jun</c:v>
                </c:pt>
                <c:pt idx="66">
                  <c:v>jul</c:v>
                </c:pt>
                <c:pt idx="67">
                  <c:v>ago</c:v>
                </c:pt>
                <c:pt idx="68">
                  <c:v>set</c:v>
                </c:pt>
              </c:strCache>
            </c:strRef>
          </c:cat>
          <c:val>
            <c:numRef>
              <c:f>desvios!$C$4:$C$73</c:f>
              <c:numCache>
                <c:formatCode>General</c:formatCode>
                <c:ptCount val="70"/>
                <c:pt idx="12" formatCode="0.0">
                  <c:v>-0.20000000000000018</c:v>
                </c:pt>
                <c:pt idx="13" formatCode="0.0">
                  <c:v>-0.29999999999999982</c:v>
                </c:pt>
                <c:pt idx="14" formatCode="0.0">
                  <c:v>-0.29999999999999982</c:v>
                </c:pt>
                <c:pt idx="15" formatCode="0.0">
                  <c:v>-0.29999999999999982</c:v>
                </c:pt>
                <c:pt idx="16" formatCode="0.0">
                  <c:v>-0.39999999999999991</c:v>
                </c:pt>
                <c:pt idx="17" formatCode="0.0">
                  <c:v>-1.3</c:v>
                </c:pt>
                <c:pt idx="18" formatCode="0.0">
                  <c:v>-1.3</c:v>
                </c:pt>
                <c:pt idx="19" formatCode="0.0">
                  <c:v>-1.1000000000000001</c:v>
                </c:pt>
                <c:pt idx="20" formatCode="0.0">
                  <c:v>-1.5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F2-428B-B81E-2746A357FBAC}"/>
            </c:ext>
          </c:extLst>
        </c:ser>
        <c:ser>
          <c:idx val="4"/>
          <c:order val="2"/>
          <c:tx>
            <c:strRef>
              <c:f>desvios!$D$3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rgbClr val="26865B"/>
            </a:solidFill>
            <a:ln w="44450">
              <a:noFill/>
            </a:ln>
            <a:effectLst/>
          </c:spPr>
          <c:invertIfNegative val="0"/>
          <c:cat>
            <c:strRef>
              <c:f>desvios!$A$4:$A$73</c:f>
              <c:strCache>
                <c:ptCount val="6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12">
                  <c:v>ene</c:v>
                </c:pt>
                <c:pt idx="13">
                  <c:v>feb</c:v>
                </c:pt>
                <c:pt idx="14">
                  <c:v>mar</c:v>
                </c:pt>
                <c:pt idx="15">
                  <c:v>abr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4">
                  <c:v>ene</c:v>
                </c:pt>
                <c:pt idx="25">
                  <c:v>feb</c:v>
                </c:pt>
                <c:pt idx="26">
                  <c:v>mar</c:v>
                </c:pt>
                <c:pt idx="27">
                  <c:v>abr</c:v>
                </c:pt>
                <c:pt idx="28">
                  <c:v>may</c:v>
                </c:pt>
                <c:pt idx="29">
                  <c:v>jun</c:v>
                </c:pt>
                <c:pt idx="30">
                  <c:v>jul</c:v>
                </c:pt>
                <c:pt idx="31">
                  <c:v>ago</c:v>
                </c:pt>
                <c:pt idx="32">
                  <c:v>set</c:v>
                </c:pt>
                <c:pt idx="36">
                  <c:v>ene</c:v>
                </c:pt>
                <c:pt idx="37">
                  <c:v>feb</c:v>
                </c:pt>
                <c:pt idx="38">
                  <c:v>mar</c:v>
                </c:pt>
                <c:pt idx="39">
                  <c:v>abr</c:v>
                </c:pt>
                <c:pt idx="40">
                  <c:v>may</c:v>
                </c:pt>
                <c:pt idx="41">
                  <c:v>jun</c:v>
                </c:pt>
                <c:pt idx="42">
                  <c:v>jul</c:v>
                </c:pt>
                <c:pt idx="43">
                  <c:v>ago</c:v>
                </c:pt>
                <c:pt idx="44">
                  <c:v>set</c:v>
                </c:pt>
                <c:pt idx="48">
                  <c:v>ene</c:v>
                </c:pt>
                <c:pt idx="49">
                  <c:v>feb</c:v>
                </c:pt>
                <c:pt idx="50">
                  <c:v>mar</c:v>
                </c:pt>
                <c:pt idx="51">
                  <c:v>abr</c:v>
                </c:pt>
                <c:pt idx="52">
                  <c:v>may</c:v>
                </c:pt>
                <c:pt idx="53">
                  <c:v>jun</c:v>
                </c:pt>
                <c:pt idx="54">
                  <c:v>jul</c:v>
                </c:pt>
                <c:pt idx="55">
                  <c:v>ago</c:v>
                </c:pt>
                <c:pt idx="56">
                  <c:v>set</c:v>
                </c:pt>
                <c:pt idx="60">
                  <c:v>ene</c:v>
                </c:pt>
                <c:pt idx="61">
                  <c:v>feb</c:v>
                </c:pt>
                <c:pt idx="62">
                  <c:v>mar</c:v>
                </c:pt>
                <c:pt idx="63">
                  <c:v>abr</c:v>
                </c:pt>
                <c:pt idx="64">
                  <c:v>may</c:v>
                </c:pt>
                <c:pt idx="65">
                  <c:v>jun</c:v>
                </c:pt>
                <c:pt idx="66">
                  <c:v>jul</c:v>
                </c:pt>
                <c:pt idx="67">
                  <c:v>ago</c:v>
                </c:pt>
                <c:pt idx="68">
                  <c:v>set</c:v>
                </c:pt>
              </c:strCache>
            </c:strRef>
          </c:cat>
          <c:val>
            <c:numRef>
              <c:f>desvios!$D$4:$D$73</c:f>
              <c:numCache>
                <c:formatCode>General</c:formatCode>
                <c:ptCount val="70"/>
                <c:pt idx="24" formatCode="0.0">
                  <c:v>2.4699999999999998</c:v>
                </c:pt>
                <c:pt idx="25" formatCode="0.0">
                  <c:v>2.1799999999999997</c:v>
                </c:pt>
                <c:pt idx="26" formatCode="0.0">
                  <c:v>1.6899999999999995</c:v>
                </c:pt>
                <c:pt idx="27" formatCode="0.0">
                  <c:v>1.6600000000000001</c:v>
                </c:pt>
                <c:pt idx="28" formatCode="0.0">
                  <c:v>1.37</c:v>
                </c:pt>
                <c:pt idx="29" formatCode="0.0">
                  <c:v>0.99000000000000021</c:v>
                </c:pt>
                <c:pt idx="30" formatCode="0.0">
                  <c:v>0.39999999999999991</c:v>
                </c:pt>
                <c:pt idx="31" formatCode="0.0">
                  <c:v>0.87000000000000011</c:v>
                </c:pt>
                <c:pt idx="32" formatCode="0.0">
                  <c:v>0.96999999999999975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F2-428B-B81E-2746A357FBAC}"/>
            </c:ext>
          </c:extLst>
        </c:ser>
        <c:ser>
          <c:idx val="5"/>
          <c:order val="3"/>
          <c:tx>
            <c:strRef>
              <c:f>desvios!$E$3</c:f>
              <c:strCache>
                <c:ptCount val="1"/>
                <c:pt idx="0">
                  <c:v>Perú </c:v>
                </c:pt>
              </c:strCache>
            </c:strRef>
          </c:tx>
          <c:spPr>
            <a:solidFill>
              <a:srgbClr val="9ABF69"/>
            </a:solidFill>
            <a:ln w="44450">
              <a:noFill/>
            </a:ln>
            <a:effectLst/>
          </c:spPr>
          <c:invertIfNegative val="0"/>
          <c:cat>
            <c:strRef>
              <c:f>desvios!$A$4:$A$73</c:f>
              <c:strCache>
                <c:ptCount val="6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12">
                  <c:v>ene</c:v>
                </c:pt>
                <c:pt idx="13">
                  <c:v>feb</c:v>
                </c:pt>
                <c:pt idx="14">
                  <c:v>mar</c:v>
                </c:pt>
                <c:pt idx="15">
                  <c:v>abr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4">
                  <c:v>ene</c:v>
                </c:pt>
                <c:pt idx="25">
                  <c:v>feb</c:v>
                </c:pt>
                <c:pt idx="26">
                  <c:v>mar</c:v>
                </c:pt>
                <c:pt idx="27">
                  <c:v>abr</c:v>
                </c:pt>
                <c:pt idx="28">
                  <c:v>may</c:v>
                </c:pt>
                <c:pt idx="29">
                  <c:v>jun</c:v>
                </c:pt>
                <c:pt idx="30">
                  <c:v>jul</c:v>
                </c:pt>
                <c:pt idx="31">
                  <c:v>ago</c:v>
                </c:pt>
                <c:pt idx="32">
                  <c:v>set</c:v>
                </c:pt>
                <c:pt idx="36">
                  <c:v>ene</c:v>
                </c:pt>
                <c:pt idx="37">
                  <c:v>feb</c:v>
                </c:pt>
                <c:pt idx="38">
                  <c:v>mar</c:v>
                </c:pt>
                <c:pt idx="39">
                  <c:v>abr</c:v>
                </c:pt>
                <c:pt idx="40">
                  <c:v>may</c:v>
                </c:pt>
                <c:pt idx="41">
                  <c:v>jun</c:v>
                </c:pt>
                <c:pt idx="42">
                  <c:v>jul</c:v>
                </c:pt>
                <c:pt idx="43">
                  <c:v>ago</c:v>
                </c:pt>
                <c:pt idx="44">
                  <c:v>set</c:v>
                </c:pt>
                <c:pt idx="48">
                  <c:v>ene</c:v>
                </c:pt>
                <c:pt idx="49">
                  <c:v>feb</c:v>
                </c:pt>
                <c:pt idx="50">
                  <c:v>mar</c:v>
                </c:pt>
                <c:pt idx="51">
                  <c:v>abr</c:v>
                </c:pt>
                <c:pt idx="52">
                  <c:v>may</c:v>
                </c:pt>
                <c:pt idx="53">
                  <c:v>jun</c:v>
                </c:pt>
                <c:pt idx="54">
                  <c:v>jul</c:v>
                </c:pt>
                <c:pt idx="55">
                  <c:v>ago</c:v>
                </c:pt>
                <c:pt idx="56">
                  <c:v>set</c:v>
                </c:pt>
                <c:pt idx="60">
                  <c:v>ene</c:v>
                </c:pt>
                <c:pt idx="61">
                  <c:v>feb</c:v>
                </c:pt>
                <c:pt idx="62">
                  <c:v>mar</c:v>
                </c:pt>
                <c:pt idx="63">
                  <c:v>abr</c:v>
                </c:pt>
                <c:pt idx="64">
                  <c:v>may</c:v>
                </c:pt>
                <c:pt idx="65">
                  <c:v>jun</c:v>
                </c:pt>
                <c:pt idx="66">
                  <c:v>jul</c:v>
                </c:pt>
                <c:pt idx="67">
                  <c:v>ago</c:v>
                </c:pt>
                <c:pt idx="68">
                  <c:v>set</c:v>
                </c:pt>
              </c:strCache>
            </c:strRef>
          </c:cat>
          <c:val>
            <c:numRef>
              <c:f>desvios!$E$4:$E$73</c:f>
              <c:numCache>
                <c:formatCode>General</c:formatCode>
                <c:ptCount val="70"/>
                <c:pt idx="36" formatCode="0.0">
                  <c:v>1.1000000000000001</c:v>
                </c:pt>
                <c:pt idx="37" formatCode="0.0">
                  <c:v>1.25</c:v>
                </c:pt>
                <c:pt idx="38" formatCode="0.0">
                  <c:v>1.9699999999999998</c:v>
                </c:pt>
                <c:pt idx="39" formatCode="0.0">
                  <c:v>1.69</c:v>
                </c:pt>
                <c:pt idx="40" formatCode="0.0">
                  <c:v>1.04</c:v>
                </c:pt>
                <c:pt idx="41" formatCode="0.0">
                  <c:v>0.73</c:v>
                </c:pt>
                <c:pt idx="42" formatCode="0.0">
                  <c:v>0.85000000000000009</c:v>
                </c:pt>
                <c:pt idx="43" formatCode="0.0">
                  <c:v>1.17</c:v>
                </c:pt>
                <c:pt idx="44" formatCode="0.0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F2-428B-B81E-2746A357FBAC}"/>
            </c:ext>
          </c:extLst>
        </c:ser>
        <c:ser>
          <c:idx val="6"/>
          <c:order val="4"/>
          <c:tx>
            <c:strRef>
              <c:f>desvios!$F$3</c:f>
              <c:strCache>
                <c:ptCount val="1"/>
                <c:pt idx="0">
                  <c:v>México</c:v>
                </c:pt>
              </c:strCache>
            </c:strRef>
          </c:tx>
          <c:spPr>
            <a:solidFill>
              <a:srgbClr val="D7E51B"/>
            </a:solidFill>
            <a:ln w="44450">
              <a:noFill/>
            </a:ln>
            <a:effectLst/>
          </c:spPr>
          <c:invertIfNegative val="0"/>
          <c:cat>
            <c:strRef>
              <c:f>desvios!$A$4:$A$73</c:f>
              <c:strCache>
                <c:ptCount val="6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12">
                  <c:v>ene</c:v>
                </c:pt>
                <c:pt idx="13">
                  <c:v>feb</c:v>
                </c:pt>
                <c:pt idx="14">
                  <c:v>mar</c:v>
                </c:pt>
                <c:pt idx="15">
                  <c:v>abr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4">
                  <c:v>ene</c:v>
                </c:pt>
                <c:pt idx="25">
                  <c:v>feb</c:v>
                </c:pt>
                <c:pt idx="26">
                  <c:v>mar</c:v>
                </c:pt>
                <c:pt idx="27">
                  <c:v>abr</c:v>
                </c:pt>
                <c:pt idx="28">
                  <c:v>may</c:v>
                </c:pt>
                <c:pt idx="29">
                  <c:v>jun</c:v>
                </c:pt>
                <c:pt idx="30">
                  <c:v>jul</c:v>
                </c:pt>
                <c:pt idx="31">
                  <c:v>ago</c:v>
                </c:pt>
                <c:pt idx="32">
                  <c:v>set</c:v>
                </c:pt>
                <c:pt idx="36">
                  <c:v>ene</c:v>
                </c:pt>
                <c:pt idx="37">
                  <c:v>feb</c:v>
                </c:pt>
                <c:pt idx="38">
                  <c:v>mar</c:v>
                </c:pt>
                <c:pt idx="39">
                  <c:v>abr</c:v>
                </c:pt>
                <c:pt idx="40">
                  <c:v>may</c:v>
                </c:pt>
                <c:pt idx="41">
                  <c:v>jun</c:v>
                </c:pt>
                <c:pt idx="42">
                  <c:v>jul</c:v>
                </c:pt>
                <c:pt idx="43">
                  <c:v>ago</c:v>
                </c:pt>
                <c:pt idx="44">
                  <c:v>set</c:v>
                </c:pt>
                <c:pt idx="48">
                  <c:v>ene</c:v>
                </c:pt>
                <c:pt idx="49">
                  <c:v>feb</c:v>
                </c:pt>
                <c:pt idx="50">
                  <c:v>mar</c:v>
                </c:pt>
                <c:pt idx="51">
                  <c:v>abr</c:v>
                </c:pt>
                <c:pt idx="52">
                  <c:v>may</c:v>
                </c:pt>
                <c:pt idx="53">
                  <c:v>jun</c:v>
                </c:pt>
                <c:pt idx="54">
                  <c:v>jul</c:v>
                </c:pt>
                <c:pt idx="55">
                  <c:v>ago</c:v>
                </c:pt>
                <c:pt idx="56">
                  <c:v>set</c:v>
                </c:pt>
                <c:pt idx="60">
                  <c:v>ene</c:v>
                </c:pt>
                <c:pt idx="61">
                  <c:v>feb</c:v>
                </c:pt>
                <c:pt idx="62">
                  <c:v>mar</c:v>
                </c:pt>
                <c:pt idx="63">
                  <c:v>abr</c:v>
                </c:pt>
                <c:pt idx="64">
                  <c:v>may</c:v>
                </c:pt>
                <c:pt idx="65">
                  <c:v>jun</c:v>
                </c:pt>
                <c:pt idx="66">
                  <c:v>jul</c:v>
                </c:pt>
                <c:pt idx="67">
                  <c:v>ago</c:v>
                </c:pt>
                <c:pt idx="68">
                  <c:v>set</c:v>
                </c:pt>
              </c:strCache>
            </c:strRef>
          </c:cat>
          <c:val>
            <c:numRef>
              <c:f>desvios!$F$4:$F$73</c:f>
              <c:numCache>
                <c:formatCode>General</c:formatCode>
                <c:ptCount val="70"/>
                <c:pt idx="48" formatCode="0.0">
                  <c:v>1.7199999999999998</c:v>
                </c:pt>
                <c:pt idx="49" formatCode="0.0">
                  <c:v>1.8600000000000003</c:v>
                </c:pt>
                <c:pt idx="50" formatCode="0.0">
                  <c:v>2.3499999999999996</c:v>
                </c:pt>
                <c:pt idx="51" formatCode="0.0">
                  <c:v>2.8200000000000003</c:v>
                </c:pt>
                <c:pt idx="52" formatCode="0.0">
                  <c:v>3.16</c:v>
                </c:pt>
                <c:pt idx="53" formatCode="0.0">
                  <c:v>3.3099999999999996</c:v>
                </c:pt>
                <c:pt idx="54" formatCode="0.0">
                  <c:v>3.4400000000000004</c:v>
                </c:pt>
                <c:pt idx="55" formatCode="0.0">
                  <c:v>3.66</c:v>
                </c:pt>
                <c:pt idx="56" formatCode="0.0">
                  <c:v>3.3499999999999996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F2-428B-B81E-2746A357FBAC}"/>
            </c:ext>
          </c:extLst>
        </c:ser>
        <c:ser>
          <c:idx val="1"/>
          <c:order val="5"/>
          <c:tx>
            <c:strRef>
              <c:f>desvios!$G$3</c:f>
              <c:strCache>
                <c:ptCount val="1"/>
                <c:pt idx="0">
                  <c:v>Paraguay </c:v>
                </c:pt>
              </c:strCache>
            </c:strRef>
          </c:tx>
          <c:spPr>
            <a:solidFill>
              <a:srgbClr val="92241F"/>
            </a:solidFill>
            <a:ln w="44450">
              <a:noFill/>
            </a:ln>
            <a:effectLst/>
          </c:spPr>
          <c:invertIfNegative val="0"/>
          <c:cat>
            <c:strRef>
              <c:f>desvios!$A$4:$A$73</c:f>
              <c:strCache>
                <c:ptCount val="6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12">
                  <c:v>ene</c:v>
                </c:pt>
                <c:pt idx="13">
                  <c:v>feb</c:v>
                </c:pt>
                <c:pt idx="14">
                  <c:v>mar</c:v>
                </c:pt>
                <c:pt idx="15">
                  <c:v>abr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4">
                  <c:v>ene</c:v>
                </c:pt>
                <c:pt idx="25">
                  <c:v>feb</c:v>
                </c:pt>
                <c:pt idx="26">
                  <c:v>mar</c:v>
                </c:pt>
                <c:pt idx="27">
                  <c:v>abr</c:v>
                </c:pt>
                <c:pt idx="28">
                  <c:v>may</c:v>
                </c:pt>
                <c:pt idx="29">
                  <c:v>jun</c:v>
                </c:pt>
                <c:pt idx="30">
                  <c:v>jul</c:v>
                </c:pt>
                <c:pt idx="31">
                  <c:v>ago</c:v>
                </c:pt>
                <c:pt idx="32">
                  <c:v>set</c:v>
                </c:pt>
                <c:pt idx="36">
                  <c:v>ene</c:v>
                </c:pt>
                <c:pt idx="37">
                  <c:v>feb</c:v>
                </c:pt>
                <c:pt idx="38">
                  <c:v>mar</c:v>
                </c:pt>
                <c:pt idx="39">
                  <c:v>abr</c:v>
                </c:pt>
                <c:pt idx="40">
                  <c:v>may</c:v>
                </c:pt>
                <c:pt idx="41">
                  <c:v>jun</c:v>
                </c:pt>
                <c:pt idx="42">
                  <c:v>jul</c:v>
                </c:pt>
                <c:pt idx="43">
                  <c:v>ago</c:v>
                </c:pt>
                <c:pt idx="44">
                  <c:v>set</c:v>
                </c:pt>
                <c:pt idx="48">
                  <c:v>ene</c:v>
                </c:pt>
                <c:pt idx="49">
                  <c:v>feb</c:v>
                </c:pt>
                <c:pt idx="50">
                  <c:v>mar</c:v>
                </c:pt>
                <c:pt idx="51">
                  <c:v>abr</c:v>
                </c:pt>
                <c:pt idx="52">
                  <c:v>may</c:v>
                </c:pt>
                <c:pt idx="53">
                  <c:v>jun</c:v>
                </c:pt>
                <c:pt idx="54">
                  <c:v>jul</c:v>
                </c:pt>
                <c:pt idx="55">
                  <c:v>ago</c:v>
                </c:pt>
                <c:pt idx="56">
                  <c:v>set</c:v>
                </c:pt>
                <c:pt idx="60">
                  <c:v>ene</c:v>
                </c:pt>
                <c:pt idx="61">
                  <c:v>feb</c:v>
                </c:pt>
                <c:pt idx="62">
                  <c:v>mar</c:v>
                </c:pt>
                <c:pt idx="63">
                  <c:v>abr</c:v>
                </c:pt>
                <c:pt idx="64">
                  <c:v>may</c:v>
                </c:pt>
                <c:pt idx="65">
                  <c:v>jun</c:v>
                </c:pt>
                <c:pt idx="66">
                  <c:v>jul</c:v>
                </c:pt>
                <c:pt idx="67">
                  <c:v>ago</c:v>
                </c:pt>
                <c:pt idx="68">
                  <c:v>set</c:v>
                </c:pt>
              </c:strCache>
            </c:strRef>
          </c:cat>
          <c:val>
            <c:numRef>
              <c:f>desvios!$G$4:$G$73</c:f>
              <c:numCache>
                <c:formatCode>General</c:formatCode>
                <c:ptCount val="70"/>
                <c:pt idx="60" formatCode="0.0">
                  <c:v>-2.588737201365177</c:v>
                </c:pt>
                <c:pt idx="61" formatCode="0.0">
                  <c:v>-2.1902173913043441</c:v>
                </c:pt>
                <c:pt idx="62" formatCode="0.0">
                  <c:v>-1.7013651877133213</c:v>
                </c:pt>
                <c:pt idx="63" formatCode="0.0">
                  <c:v>-0.86986301369863384</c:v>
                </c:pt>
                <c:pt idx="64" formatCode="0.0">
                  <c:v>-1.0916837082481265</c:v>
                </c:pt>
                <c:pt idx="65" formatCode="0.0">
                  <c:v>-1.5768184908225749</c:v>
                </c:pt>
                <c:pt idx="66" formatCode="0.0">
                  <c:v>-0.51921757035003679</c:v>
                </c:pt>
                <c:pt idx="67" formatCode="0.0">
                  <c:v>-0.45890410958902805</c:v>
                </c:pt>
                <c:pt idx="68" formatCode="0.0">
                  <c:v>-0.33048530416951394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0F2-428B-B81E-2746A357F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97"/>
        <c:axId val="-1933607456"/>
        <c:axId val="-1933606912"/>
      </c:barChart>
      <c:catAx>
        <c:axId val="-193360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-1933606912"/>
        <c:crosses val="autoZero"/>
        <c:auto val="1"/>
        <c:lblAlgn val="ctr"/>
        <c:lblOffset val="100"/>
        <c:noMultiLvlLbl val="0"/>
      </c:catAx>
      <c:valAx>
        <c:axId val="-1933606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-1933607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Humanst521 BT" panose="020B0602020204020204" pitchFamily="34" charset="0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Humanst521 BT" panose="020B0602020204020204" pitchFamily="34" charset="0"/>
        </a:defRPr>
      </a:pPr>
      <a:endParaRPr lang="es-PY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Humanst521 BT" panose="020B0602020204020204" pitchFamily="34" charset="0"/>
              <a:ea typeface="+mn-ea"/>
              <a:cs typeface="+mn-cs"/>
            </a:defRPr>
          </a:pPr>
          <a:endParaRPr lang="es-PY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787231258613254E-2"/>
          <c:y val="2.7672417549880198E-2"/>
          <c:w val="0.93035653063512602"/>
          <c:h val="0.899956747211070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RESUMEN!$H$5</c:f>
              <c:strCache>
                <c:ptCount val="1"/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7568714318782304E-3"/>
                  <c:y val="-1.8103450733566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F2C-4139-8622-BE731F91D925}"/>
                </c:ext>
              </c:extLst>
            </c:dLbl>
            <c:dLbl>
              <c:idx val="1"/>
              <c:layout>
                <c:manualLayout>
                  <c:x val="1.9027485727512922E-2"/>
                  <c:y val="-5.1724144953047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F2C-4139-8622-BE731F91D925}"/>
                </c:ext>
              </c:extLst>
            </c:dLbl>
            <c:dLbl>
              <c:idx val="2"/>
              <c:layout>
                <c:manualLayout>
                  <c:x val="1.5856238106260766E-2"/>
                  <c:y val="-3.6206901467132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F2C-4139-8622-BE731F91D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Humanst521 BT" panose="020B0602020204020204" pitchFamily="34" charset="0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RESUMEN!$G$6:$G$8</c:f>
              <c:strCache>
                <c:ptCount val="3"/>
                <c:pt idx="0">
                  <c:v>1998-2001</c:v>
                </c:pt>
                <c:pt idx="1">
                  <c:v>2002-2012</c:v>
                </c:pt>
                <c:pt idx="2">
                  <c:v>2013-2017</c:v>
                </c:pt>
              </c:strCache>
            </c:strRef>
          </c:cat>
          <c:val>
            <c:numRef>
              <c:f>RESUMEN!$H$6:$H$8</c:f>
              <c:numCache>
                <c:formatCode>0</c:formatCode>
                <c:ptCount val="3"/>
                <c:pt idx="0">
                  <c:v>1162.25</c:v>
                </c:pt>
                <c:pt idx="1">
                  <c:v>937.90909090909088</c:v>
                </c:pt>
                <c:pt idx="2">
                  <c:v>882.6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2C-4139-8622-BE731F91D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-1790774560"/>
        <c:axId val="-1790782720"/>
        <c:axId val="0"/>
      </c:bar3DChart>
      <c:catAx>
        <c:axId val="-179077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-1790782720"/>
        <c:crosses val="autoZero"/>
        <c:auto val="1"/>
        <c:lblAlgn val="ctr"/>
        <c:lblOffset val="100"/>
        <c:noMultiLvlLbl val="0"/>
      </c:catAx>
      <c:valAx>
        <c:axId val="-1790782720"/>
        <c:scaling>
          <c:orientation val="minMax"/>
          <c:min val="80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-17907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Humanst521 BT" panose="020B0602020204020204" pitchFamily="34" charset="0"/>
        </a:defRPr>
      </a:pPr>
      <a:endParaRPr lang="es-PY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9281897032740513E-2"/>
          <c:y val="4.061277763552306E-2"/>
          <c:w val="0.88706194198154098"/>
          <c:h val="0.86774881382128266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Hoja3!$L$61:$Q$61</c:f>
              <c:numCache>
                <c:formatCode>#,##0_);[Red]\(#,##0\)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Hoja3!$L$66:$Q$66</c:f>
              <c:numCache>
                <c:formatCode>#,##0_);[Red]\(#,##0\)</c:formatCode>
                <c:ptCount val="6"/>
                <c:pt idx="0">
                  <c:v>252933322195</c:v>
                </c:pt>
                <c:pt idx="1">
                  <c:v>243326633950.81</c:v>
                </c:pt>
                <c:pt idx="2">
                  <c:v>248346701172.51529</c:v>
                </c:pt>
                <c:pt idx="3">
                  <c:v>236763621250.841</c:v>
                </c:pt>
                <c:pt idx="4">
                  <c:v>227293076401.10666</c:v>
                </c:pt>
                <c:pt idx="5">
                  <c:v>221047135150.45477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29-41E8-8F05-64D1896D2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790781088"/>
        <c:axId val="-1702840496"/>
      </c:lineChart>
      <c:catAx>
        <c:axId val="-1790781088"/>
        <c:scaling>
          <c:orientation val="minMax"/>
        </c:scaling>
        <c:delete val="0"/>
        <c:axPos val="b"/>
        <c:numFmt formatCode="#,##0_);[Red]\(#,##0\)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s-PY"/>
          </a:p>
        </c:txPr>
        <c:crossAx val="-1702840496"/>
        <c:crosses val="autoZero"/>
        <c:auto val="1"/>
        <c:lblAlgn val="ctr"/>
        <c:lblOffset val="100"/>
        <c:noMultiLvlLbl val="0"/>
      </c:catAx>
      <c:valAx>
        <c:axId val="-1702840496"/>
        <c:scaling>
          <c:orientation val="minMax"/>
          <c:min val="220000000000.00003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s-PY"/>
          </a:p>
        </c:txPr>
        <c:crossAx val="-1790781088"/>
        <c:crosses val="autoZero"/>
        <c:crossBetween val="between"/>
        <c:minorUnit val="2000000000"/>
        <c:dispUnits>
          <c:builtInUnit val="millions"/>
          <c:dispUnitsLbl>
            <c:layout>
              <c:manualLayout>
                <c:xMode val="edge"/>
                <c:yMode val="edge"/>
                <c:x val="0"/>
                <c:y val="0.34788296658019052"/>
              </c:manualLayout>
            </c:layout>
            <c:txPr>
              <a:bodyPr/>
              <a:lstStyle/>
              <a:p>
                <a:pPr>
                  <a:defRPr sz="1100"/>
                </a:pPr>
                <a:endParaRPr lang="es-PY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>
          <a:latin typeface="Humanst521 BT" panose="020B0602020204020204" pitchFamily="34" charset="0"/>
        </a:defRPr>
      </a:pPr>
      <a:endParaRPr lang="es-PY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1793939238527E-2"/>
          <c:y val="5.7608226773404297E-2"/>
          <c:w val="0.96964121215229504"/>
          <c:h val="0.74939236111111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Before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6B-4040-983F-24B3256DD49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76B-4040-983F-24B3256DD491}"/>
              </c:ext>
            </c:extLst>
          </c:dPt>
          <c:dLbls>
            <c:dLbl>
              <c:idx val="0"/>
              <c:layout>
                <c:manualLayout>
                  <c:x val="0"/>
                  <c:y val="-0.515797249713108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653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76B-4040-983F-24B3256DD491}"/>
                </c:ext>
              </c:extLst>
            </c:dLbl>
            <c:dLbl>
              <c:idx val="1"/>
              <c:layout>
                <c:manualLayout>
                  <c:x val="-2.3518518518518502E-3"/>
                  <c:y val="-0.188148148148148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485-445E-891A-608FE1C6A497}"/>
                </c:ext>
              </c:extLst>
            </c:dLbl>
            <c:dLbl>
              <c:idx val="2"/>
              <c:layout>
                <c:manualLayout>
                  <c:x val="-4.3116785861827801E-17"/>
                  <c:y val="-5.58564814814815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485-445E-891A-608FE1C6A497}"/>
                </c:ext>
              </c:extLst>
            </c:dLbl>
            <c:dLbl>
              <c:idx val="3"/>
              <c:layout>
                <c:manualLayout>
                  <c:x val="-8.6233571723655503E-17"/>
                  <c:y val="-5.29166666666665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76B-4040-983F-24B3256DD491}"/>
                </c:ext>
              </c:extLst>
            </c:dLbl>
            <c:dLbl>
              <c:idx val="4"/>
              <c:layout>
                <c:manualLayout>
                  <c:x val="-2.3518518518518502E-3"/>
                  <c:y val="-5.291666666666670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485-445E-891A-608FE1C6A497}"/>
                </c:ext>
              </c:extLst>
            </c:dLbl>
            <c:dLbl>
              <c:idx val="5"/>
              <c:layout>
                <c:manualLayout>
                  <c:x val="-8.6233571723655503E-17"/>
                  <c:y val="-5.58564814814815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76B-4040-983F-24B3256DD491}"/>
                </c:ext>
              </c:extLst>
            </c:dLbl>
            <c:dLbl>
              <c:idx val="6"/>
              <c:layout>
                <c:manualLayout>
                  <c:x val="-2.3518518518518502E-3"/>
                  <c:y val="-5.29166666666667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485-445E-891A-608FE1C6A497}"/>
                </c:ext>
              </c:extLst>
            </c:dLbl>
            <c:dLbl>
              <c:idx val="7"/>
              <c:layout>
                <c:manualLayout>
                  <c:x val="-2.3518518518520202E-3"/>
                  <c:y val="-4.99768518518518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485-445E-891A-608FE1C6A497}"/>
                </c:ext>
              </c:extLst>
            </c:dLbl>
            <c:dLbl>
              <c:idx val="8"/>
              <c:layout>
                <c:manualLayout>
                  <c:x val="-2.3518518518518502E-3"/>
                  <c:y val="-4.40972222222221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485-445E-891A-608FE1C6A49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Humanst521 BT" panose="020B0602020204020204" pitchFamily="34" charset="0"/>
                    <a:ea typeface="+mn-ea"/>
                    <a:cs typeface="+mn-cs"/>
                  </a:defRPr>
                </a:pPr>
                <a:endParaRPr lang="es-PY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Hoja1!$A$2:$A$10</c:f>
              <c:strCache>
                <c:ptCount val="9"/>
                <c:pt idx="0">
                  <c:v>Venezuela*</c:v>
                </c:pt>
                <c:pt idx="1">
                  <c:v>Argentina</c:v>
                </c:pt>
                <c:pt idx="2">
                  <c:v>Uruguay</c:v>
                </c:pt>
                <c:pt idx="3">
                  <c:v>Paraguay</c:v>
                </c:pt>
                <c:pt idx="4">
                  <c:v>Colombia</c:v>
                </c:pt>
                <c:pt idx="5">
                  <c:v>Bolivia</c:v>
                </c:pt>
                <c:pt idx="6">
                  <c:v>Perú</c:v>
                </c:pt>
                <c:pt idx="7">
                  <c:v>Brasil</c:v>
                </c:pt>
                <c:pt idx="8">
                  <c:v>Chile</c:v>
                </c:pt>
              </c:strCache>
            </c:strRef>
          </c:cat>
          <c:val>
            <c:numRef>
              <c:f>Hoja1!$C$2:$C$10</c:f>
              <c:numCache>
                <c:formatCode>0.0</c:formatCode>
                <c:ptCount val="9"/>
                <c:pt idx="0">
                  <c:v>30</c:v>
                </c:pt>
                <c:pt idx="1">
                  <c:v>24.2</c:v>
                </c:pt>
                <c:pt idx="2">
                  <c:v>5.75</c:v>
                </c:pt>
                <c:pt idx="3">
                  <c:v>4.2</c:v>
                </c:pt>
                <c:pt idx="4">
                  <c:v>3.9699999999999998</c:v>
                </c:pt>
                <c:pt idx="5">
                  <c:v>3.61</c:v>
                </c:pt>
                <c:pt idx="6">
                  <c:v>2.94</c:v>
                </c:pt>
                <c:pt idx="7">
                  <c:v>2.5377033135266513</c:v>
                </c:pt>
                <c:pt idx="8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6B-4040-983F-24B3256DD491}"/>
            </c:ext>
          </c:extLst>
        </c:ser>
        <c:ser>
          <c:idx val="1"/>
          <c:order val="1"/>
          <c:tx>
            <c:strRef>
              <c:f>Hoja1!$D$1</c:f>
              <c:strCache>
                <c:ptCount val="1"/>
                <c:pt idx="0">
                  <c:v>Break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Hoja1!$A$2:$A$10</c:f>
              <c:strCache>
                <c:ptCount val="9"/>
                <c:pt idx="0">
                  <c:v>Venezuela*</c:v>
                </c:pt>
                <c:pt idx="1">
                  <c:v>Argentina</c:v>
                </c:pt>
                <c:pt idx="2">
                  <c:v>Uruguay</c:v>
                </c:pt>
                <c:pt idx="3">
                  <c:v>Paraguay</c:v>
                </c:pt>
                <c:pt idx="4">
                  <c:v>Colombia</c:v>
                </c:pt>
                <c:pt idx="5">
                  <c:v>Bolivia</c:v>
                </c:pt>
                <c:pt idx="6">
                  <c:v>Perú</c:v>
                </c:pt>
                <c:pt idx="7">
                  <c:v>Brasil</c:v>
                </c:pt>
                <c:pt idx="8">
                  <c:v>Chile</c:v>
                </c:pt>
              </c:strCache>
            </c:strRef>
          </c:cat>
          <c:val>
            <c:numRef>
              <c:f>Hoja1!$D$2:$D$10</c:f>
              <c:numCache>
                <c:formatCode>General</c:formatCode>
                <c:ptCount val="9"/>
                <c:pt idx="0">
                  <c:v>5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6B-4040-983F-24B3256DD491}"/>
            </c:ext>
          </c:extLst>
        </c:ser>
        <c:ser>
          <c:idx val="2"/>
          <c:order val="2"/>
          <c:tx>
            <c:strRef>
              <c:f>Hoja1!$E$1</c:f>
              <c:strCache>
                <c:ptCount val="1"/>
                <c:pt idx="0">
                  <c:v>After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Hoja1!$A$2:$A$10</c:f>
              <c:strCache>
                <c:ptCount val="9"/>
                <c:pt idx="0">
                  <c:v>Venezuela*</c:v>
                </c:pt>
                <c:pt idx="1">
                  <c:v>Argentina</c:v>
                </c:pt>
                <c:pt idx="2">
                  <c:v>Uruguay</c:v>
                </c:pt>
                <c:pt idx="3">
                  <c:v>Paraguay</c:v>
                </c:pt>
                <c:pt idx="4">
                  <c:v>Colombia</c:v>
                </c:pt>
                <c:pt idx="5">
                  <c:v>Bolivia</c:v>
                </c:pt>
                <c:pt idx="6">
                  <c:v>Perú</c:v>
                </c:pt>
                <c:pt idx="7">
                  <c:v>Brasil</c:v>
                </c:pt>
                <c:pt idx="8">
                  <c:v>Chile</c:v>
                </c:pt>
              </c:strCache>
            </c:strRef>
          </c:cat>
          <c:val>
            <c:numRef>
              <c:f>Hoja1!$E$2:$E$10</c:f>
              <c:numCache>
                <c:formatCode>General</c:formatCode>
                <c:ptCount val="9"/>
                <c:pt idx="0">
                  <c:v>17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6B-4040-983F-24B3256DD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112647760"/>
        <c:axId val="-1112645584"/>
      </c:barChart>
      <c:scatterChart>
        <c:scatterStyle val="lineMarker"/>
        <c:varyColors val="0"/>
        <c:ser>
          <c:idx val="3"/>
          <c:order val="3"/>
          <c:tx>
            <c:strRef>
              <c:f>Hoja1!$I$1</c:f>
              <c:strCache>
                <c:ptCount val="1"/>
                <c:pt idx="0">
                  <c:v>For broken Y axis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76B-4040-983F-24B3256DD491}"/>
                </c:ext>
              </c:extLst>
            </c:dLbl>
            <c:dLbl>
              <c:idx val="5"/>
              <c:layout/>
              <c:tx>
                <c:strRef>
                  <c:f>Hoja1!$I$12</c:f>
                  <c:strCache>
                    <c:ptCount val="1"/>
                    <c:pt idx="0">
                      <c:v>605</c:v>
                    </c:pt>
                  </c:strCache>
                </c:strRef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{5F846A40-B45F-49BB-812D-5EF23F357E7C}</c15:txfldGUID>
                      <c15:f>Hoja1!$I$12</c15:f>
                      <c15:dlblFieldTableCache>
                        <c:ptCount val="1"/>
                        <c:pt idx="0">
                          <c:v>605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C76B-4040-983F-24B3256DD491}"/>
                </c:ext>
              </c:extLst>
            </c:dLbl>
            <c:dLbl>
              <c:idx val="6"/>
              <c:layout/>
              <c:tx>
                <c:strRef>
                  <c:f>Hoja1!$I$14</c:f>
                  <c:strCache>
                    <c:ptCount val="1"/>
                    <c:pt idx="0">
                      <c:v>635</c:v>
                    </c:pt>
                  </c:strCache>
                </c:strRef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{2F433AE7-40E2-424F-B457-D9A458AD812B}</c15:txfldGUID>
                      <c15:f>Hoja1!$I$14</c15:f>
                      <c15:dlblFieldTableCache>
                        <c:ptCount val="1"/>
                        <c:pt idx="0">
                          <c:v>635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C76B-4040-983F-24B3256DD491}"/>
                </c:ext>
              </c:extLst>
            </c:dLbl>
            <c:dLbl>
              <c:idx val="7"/>
              <c:layout/>
              <c:tx>
                <c:strRef>
                  <c:f>Hoja1!$I$16</c:f>
                  <c:strCache>
                    <c:ptCount val="1"/>
                    <c:pt idx="0">
                      <c:v>655</c:v>
                    </c:pt>
                  </c:strCache>
                </c:strRef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{64E88B7F-E97A-4AE0-931D-1411139128DF}</c15:txfldGUID>
                      <c15:f>Hoja1!$I$16</c15:f>
                      <c15:dlblFieldTableCache>
                        <c:ptCount val="1"/>
                        <c:pt idx="0">
                          <c:v>655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C76B-4040-983F-24B3256DD4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Humanst521 BT" panose="020B0602020204020204" pitchFamily="34" charset="0"/>
                    <a:ea typeface="+mn-ea"/>
                    <a:cs typeface="+mn-cs"/>
                  </a:defRPr>
                </a:pPr>
                <a:endParaRPr lang="es-PY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Hoja1!$J$3:$J$10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xVal>
          <c:yVal>
            <c:numRef>
              <c:f>Hoja1!$K$3:$K$10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32.5</c:v>
                </c:pt>
                <c:pt idx="5">
                  <c:v>35</c:v>
                </c:pt>
                <c:pt idx="6">
                  <c:v>45</c:v>
                </c:pt>
                <c:pt idx="7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C76B-4040-983F-24B3256DD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12647760"/>
        <c:axId val="-1112645584"/>
      </c:scatterChart>
      <c:catAx>
        <c:axId val="-111264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-1112645584"/>
        <c:crosses val="autoZero"/>
        <c:auto val="1"/>
        <c:lblAlgn val="ctr"/>
        <c:lblOffset val="100"/>
        <c:noMultiLvlLbl val="0"/>
      </c:catAx>
      <c:valAx>
        <c:axId val="-111264558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-1112647760"/>
        <c:crossesAt val="0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Humanst521 BT" panose="020B0602020204020204" pitchFamily="34" charset="0"/>
        </a:defRPr>
      </a:pPr>
      <a:endParaRPr lang="es-PY"/>
    </a:p>
  </c:txPr>
  <c:externalData r:id="rId5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2"/>
                </a:solidFill>
              </a:defRPr>
            </a:pPr>
            <a:r>
              <a:rPr lang="es-PY" sz="2000" dirty="0" smtClean="0">
                <a:solidFill>
                  <a:schemeClr val="tx2"/>
                </a:solidFill>
              </a:rPr>
              <a:t>Pronóstico de PIB </a:t>
            </a:r>
            <a:r>
              <a:rPr lang="es-PY" sz="2000" baseline="0" dirty="0" smtClean="0">
                <a:solidFill>
                  <a:schemeClr val="tx2"/>
                </a:solidFill>
              </a:rPr>
              <a:t>(2017</a:t>
            </a:r>
            <a:r>
              <a:rPr lang="es-PY" sz="1800" baseline="0" dirty="0" smtClean="0">
                <a:solidFill>
                  <a:schemeClr val="tx2"/>
                </a:solidFill>
              </a:rPr>
              <a:t>)</a:t>
            </a:r>
            <a:endParaRPr lang="es-PY" sz="1800" dirty="0">
              <a:solidFill>
                <a:schemeClr val="tx2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3847273137455902E-2"/>
          <c:y val="0.11023734761038252"/>
          <c:w val="0.93000701650734197"/>
          <c:h val="0.549241868262899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'Hoja1 (2)'!$B$7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0B4E-4AEA-9B41-A4FAC303C0B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B4E-4AEA-9B41-A4FAC303C0B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654-47E1-A2C0-109630C13B64}"/>
              </c:ext>
            </c:extLst>
          </c:dPt>
          <c:cat>
            <c:strRef>
              <c:f>'Hoja1 (2)'!$A$8:$A$17</c:f>
              <c:strCache>
                <c:ptCount val="9"/>
                <c:pt idx="0">
                  <c:v>Paraguay </c:v>
                </c:pt>
                <c:pt idx="1">
                  <c:v>Bolivia</c:v>
                </c:pt>
                <c:pt idx="2">
                  <c:v>Uruguay</c:v>
                </c:pt>
                <c:pt idx="3">
                  <c:v>Perú</c:v>
                </c:pt>
                <c:pt idx="4">
                  <c:v>Argentina </c:v>
                </c:pt>
                <c:pt idx="5">
                  <c:v>Colombia</c:v>
                </c:pt>
                <c:pt idx="6">
                  <c:v>Chile</c:v>
                </c:pt>
                <c:pt idx="7">
                  <c:v>Brasil</c:v>
                </c:pt>
                <c:pt idx="8">
                  <c:v>América Latina y el Caribe</c:v>
                </c:pt>
              </c:strCache>
            </c:strRef>
          </c:cat>
          <c:val>
            <c:numRef>
              <c:f>'Hoja1 (2)'!$B$8:$B$17</c:f>
              <c:numCache>
                <c:formatCode>0.00</c:formatCode>
                <c:ptCount val="9"/>
                <c:pt idx="0">
                  <c:v>4.2</c:v>
                </c:pt>
                <c:pt idx="1">
                  <c:v>4.2</c:v>
                </c:pt>
                <c:pt idx="2">
                  <c:v>3.5</c:v>
                </c:pt>
                <c:pt idx="3">
                  <c:v>2.6680000000000001</c:v>
                </c:pt>
                <c:pt idx="4">
                  <c:v>2.464</c:v>
                </c:pt>
                <c:pt idx="5">
                  <c:v>1.7</c:v>
                </c:pt>
                <c:pt idx="6">
                  <c:v>1.3759999999999999</c:v>
                </c:pt>
                <c:pt idx="7">
                  <c:v>0.748</c:v>
                </c:pt>
                <c:pt idx="8">
                  <c:v>1.198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4E-4AEA-9B41-A4FAC303C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112649936"/>
        <c:axId val="-1112646128"/>
      </c:barChart>
      <c:catAx>
        <c:axId val="-1112649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>
            <a:noFill/>
          </a:ln>
        </c:spPr>
        <c:txPr>
          <a:bodyPr rot="-5400000" vert="horz"/>
          <a:lstStyle/>
          <a:p>
            <a:pPr>
              <a:defRPr sz="1100"/>
            </a:pPr>
            <a:endParaRPr lang="es-PY"/>
          </a:p>
        </c:txPr>
        <c:crossAx val="-1112646128"/>
        <c:crosses val="autoZero"/>
        <c:auto val="1"/>
        <c:lblAlgn val="ctr"/>
        <c:lblOffset val="100"/>
        <c:noMultiLvlLbl val="0"/>
      </c:catAx>
      <c:valAx>
        <c:axId val="-1112646128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>
                <a:solidFill>
                  <a:schemeClr val="tx1"/>
                </a:solidFill>
              </a:defRPr>
            </a:pPr>
            <a:endParaRPr lang="es-PY"/>
          </a:p>
        </c:txPr>
        <c:crossAx val="-1112649936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000" b="0">
          <a:solidFill>
            <a:schemeClr val="tx1">
              <a:lumMod val="95000"/>
              <a:lumOff val="5000"/>
            </a:schemeClr>
          </a:solidFill>
          <a:latin typeface="Humanst521 BT" panose="020B0602020204020204" pitchFamily="34" charset="0"/>
        </a:defRPr>
      </a:pPr>
      <a:endParaRPr lang="es-PY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791625905872799E-2"/>
          <c:y val="2.4557749560878608E-2"/>
          <c:w val="0.93097411497050964"/>
          <c:h val="0.79793437156771607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002060"/>
              </a:solidFill>
              <a:ln>
                <a:noFill/>
              </a:ln>
            </c:spPr>
          </c:marker>
          <c:dPt>
            <c:idx val="17"/>
            <c:marker>
              <c:spPr>
                <a:solidFill>
                  <a:srgbClr val="C00000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E3E-460E-82B5-8C3801E0190A}"/>
              </c:ext>
            </c:extLst>
          </c:dPt>
          <c:trendline>
            <c:trendlineType val="linear"/>
            <c:dispRSqr val="0"/>
            <c:dispEq val="0"/>
          </c:trendline>
          <c:xVal>
            <c:numRef>
              <c:f>Hoja1!$AP$2:$AP$21</c:f>
              <c:numCache>
                <c:formatCode>0.0</c:formatCode>
                <c:ptCount val="20"/>
                <c:pt idx="0">
                  <c:v>2.1760000000000002</c:v>
                </c:pt>
                <c:pt idx="1">
                  <c:v>4</c:v>
                </c:pt>
                <c:pt idx="2">
                  <c:v>0.16500000000000001</c:v>
                </c:pt>
                <c:pt idx="3">
                  <c:v>1.6719999999999999</c:v>
                </c:pt>
                <c:pt idx="4">
                  <c:v>2.2890000000000001</c:v>
                </c:pt>
                <c:pt idx="5">
                  <c:v>4</c:v>
                </c:pt>
                <c:pt idx="6">
                  <c:v>3.0339999999999998</c:v>
                </c:pt>
                <c:pt idx="7">
                  <c:v>5.3</c:v>
                </c:pt>
                <c:pt idx="8">
                  <c:v>-1.6180000000000001</c:v>
                </c:pt>
                <c:pt idx="9">
                  <c:v>2.2999999999999998</c:v>
                </c:pt>
                <c:pt idx="10">
                  <c:v>3.25</c:v>
                </c:pt>
                <c:pt idx="11">
                  <c:v>1</c:v>
                </c:pt>
                <c:pt idx="12">
                  <c:v>3.4</c:v>
                </c:pt>
                <c:pt idx="13">
                  <c:v>2</c:v>
                </c:pt>
                <c:pt idx="14">
                  <c:v>1.6639999999999999</c:v>
                </c:pt>
                <c:pt idx="15">
                  <c:v>4.5</c:v>
                </c:pt>
                <c:pt idx="16">
                  <c:v>5.8</c:v>
                </c:pt>
                <c:pt idx="17">
                  <c:v>4.2</c:v>
                </c:pt>
                <c:pt idx="18">
                  <c:v>3.5</c:v>
                </c:pt>
                <c:pt idx="19">
                  <c:v>1.6</c:v>
                </c:pt>
              </c:numCache>
            </c:numRef>
          </c:xVal>
          <c:yVal>
            <c:numRef>
              <c:f>Hoja1!$AR$2:$AR$21</c:f>
              <c:numCache>
                <c:formatCode>0.0</c:formatCode>
                <c:ptCount val="20"/>
                <c:pt idx="0" formatCode="0.00">
                  <c:v>15.234333333333334</c:v>
                </c:pt>
                <c:pt idx="1">
                  <c:v>4.6345999999999998</c:v>
                </c:pt>
                <c:pt idx="2">
                  <c:v>7.0237999999999996</c:v>
                </c:pt>
                <c:pt idx="5">
                  <c:v>2.6631999999999993</c:v>
                </c:pt>
                <c:pt idx="7">
                  <c:v>2.6808000000000001</c:v>
                </c:pt>
                <c:pt idx="8">
                  <c:v>3.0065999999999997</c:v>
                </c:pt>
                <c:pt idx="10">
                  <c:v>3.6152000000000002</c:v>
                </c:pt>
                <c:pt idx="11">
                  <c:v>8.0381999999999998</c:v>
                </c:pt>
                <c:pt idx="12">
                  <c:v>4.3694000000000006</c:v>
                </c:pt>
                <c:pt idx="13">
                  <c:v>6.2986000000000004</c:v>
                </c:pt>
                <c:pt idx="16">
                  <c:v>2.2196000000000007</c:v>
                </c:pt>
                <c:pt idx="17">
                  <c:v>3.7930000000000001</c:v>
                </c:pt>
                <c:pt idx="18">
                  <c:v>3.2732000000000001</c:v>
                </c:pt>
                <c:pt idx="19">
                  <c:v>8.3597999999999999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E3E-460E-82B5-8C3801E019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33605280"/>
        <c:axId val="-1933605824"/>
      </c:scatterChart>
      <c:valAx>
        <c:axId val="-1933605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s-PY" sz="1200" dirty="0"/>
                  <a:t>Crecimiento económico </a:t>
                </a:r>
                <a:r>
                  <a:rPr lang="es-PY" sz="1200" dirty="0" smtClean="0"/>
                  <a:t>2017 </a:t>
                </a:r>
                <a:r>
                  <a:rPr lang="es-PY" sz="1200" dirty="0"/>
                  <a:t>(%)</a:t>
                </a:r>
              </a:p>
            </c:rich>
          </c:tx>
          <c:layout>
            <c:manualLayout>
              <c:xMode val="edge"/>
              <c:yMode val="edge"/>
              <c:x val="0.36625736275123805"/>
              <c:y val="0.9246041930643430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PY"/>
          </a:p>
        </c:txPr>
        <c:crossAx val="-1933605824"/>
        <c:crosses val="autoZero"/>
        <c:crossBetween val="midCat"/>
      </c:valAx>
      <c:valAx>
        <c:axId val="-19336058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s-PY" sz="1200" dirty="0"/>
                  <a:t>Inflación promedio </a:t>
                </a:r>
                <a:r>
                  <a:rPr lang="es-PY" sz="1200" dirty="0" smtClean="0"/>
                  <a:t>2012-2016 </a:t>
                </a:r>
                <a:r>
                  <a:rPr lang="es-PY" sz="1200" dirty="0"/>
                  <a:t>(%)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PY"/>
          </a:p>
        </c:txPr>
        <c:crossAx val="-193360528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Humanst521 BT" panose="020B0602020204020204" pitchFamily="34" charset="0"/>
        </a:defRPr>
      </a:pPr>
      <a:endParaRPr lang="es-PY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r>
              <a:rPr 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AMÉRICA LATINA INFLACIÓN (%)</a:t>
            </a:r>
            <a:endParaRPr lang="es-PY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487110485666204E-2"/>
          <c:y val="5.5678833445825873E-2"/>
          <c:w val="0.90251283102964819"/>
          <c:h val="0.8227293817922771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F497D"/>
            </a:solidFill>
            <a:ln>
              <a:noFill/>
            </a:ln>
            <a:effectLst/>
          </c:spPr>
          <c:invertIfNegative val="0"/>
          <c:cat>
            <c:strRef>
              <c:f>'[13.2.xls]13.2'!$C$6:$T$6</c:f>
              <c:strCache>
                <c:ptCount val="18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</c:strCache>
            </c:strRef>
          </c:cat>
          <c:val>
            <c:numRef>
              <c:f>'[13.2.xls]13.2'!$C$28:$T$28</c:f>
              <c:numCache>
                <c:formatCode>###\ ##0.0</c:formatCode>
                <c:ptCount val="18"/>
                <c:pt idx="0">
                  <c:v>11.169954586180806</c:v>
                </c:pt>
                <c:pt idx="1">
                  <c:v>18.259430732953035</c:v>
                </c:pt>
                <c:pt idx="2">
                  <c:v>40.329106394345928</c:v>
                </c:pt>
                <c:pt idx="3">
                  <c:v>50.484249803734208</c:v>
                </c:pt>
                <c:pt idx="4">
                  <c:v>59.540326139031919</c:v>
                </c:pt>
                <c:pt idx="5">
                  <c:v>84.184140482379007</c:v>
                </c:pt>
                <c:pt idx="6">
                  <c:v>47.762120348816623</c:v>
                </c:pt>
                <c:pt idx="7">
                  <c:v>40.508190534101118</c:v>
                </c:pt>
                <c:pt idx="8">
                  <c:v>41.752279770621151</c:v>
                </c:pt>
                <c:pt idx="9">
                  <c:v>37.643243880882991</c:v>
                </c:pt>
                <c:pt idx="10">
                  <c:v>38.051708961142964</c:v>
                </c:pt>
                <c:pt idx="11">
                  <c:v>71.542822255504035</c:v>
                </c:pt>
                <c:pt idx="12">
                  <c:v>110.61093621937782</c:v>
                </c:pt>
                <c:pt idx="13">
                  <c:v>160.18025114496228</c:v>
                </c:pt>
                <c:pt idx="14">
                  <c:v>343.71925597600057</c:v>
                </c:pt>
                <c:pt idx="15">
                  <c:v>88.748245263524893</c:v>
                </c:pt>
                <c:pt idx="16">
                  <c:v>138.7602051239048</c:v>
                </c:pt>
                <c:pt idx="17">
                  <c:v>383.76476775833328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25-47E2-8AF2-B65D0D315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93"/>
        <c:axId val="436070752"/>
        <c:axId val="436071840"/>
      </c:barChart>
      <c:catAx>
        <c:axId val="43607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436071840"/>
        <c:crosses val="autoZero"/>
        <c:auto val="1"/>
        <c:lblAlgn val="ctr"/>
        <c:lblOffset val="100"/>
        <c:tickLblSkip val="2"/>
        <c:noMultiLvlLbl val="0"/>
      </c:catAx>
      <c:valAx>
        <c:axId val="436071840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43607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Humanst521 BT" panose="020B0602020204020204" pitchFamily="34" charset="0"/>
        </a:defRPr>
      </a:pPr>
      <a:endParaRPr lang="es-PY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2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r>
              <a:rPr 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AMÉRICA LATINA CRECIMIENTO DEL</a:t>
            </a:r>
            <a:r>
              <a:rPr lang="es-PY" sz="12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PIB (%)</a:t>
            </a:r>
            <a:endParaRPr lang="es-PY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4753095728739491E-2"/>
          <c:y val="0.14715096780115849"/>
          <c:w val="0.89342282649749716"/>
          <c:h val="0.7383924511686167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71515"/>
            </a:solidFill>
            <a:ln>
              <a:noFill/>
            </a:ln>
            <a:effectLst/>
          </c:spPr>
          <c:invertIfNegative val="0"/>
          <c:cat>
            <c:numRef>
              <c:f>'[1.1.1.2.xls]1.1.1.2'!$B$6:$AN$6</c:f>
              <c:numCache>
                <c:formatCode>General</c:formatCode>
                <c:ptCount val="39"/>
                <c:pt idx="0">
                  <c:v>1951</c:v>
                </c:pt>
                <c:pt idx="1">
                  <c:v>1952</c:v>
                </c:pt>
                <c:pt idx="2">
                  <c:v>1953</c:v>
                </c:pt>
                <c:pt idx="3">
                  <c:v>1954</c:v>
                </c:pt>
                <c:pt idx="4">
                  <c:v>1955</c:v>
                </c:pt>
                <c:pt idx="5">
                  <c:v>1956</c:v>
                </c:pt>
                <c:pt idx="6">
                  <c:v>1957</c:v>
                </c:pt>
                <c:pt idx="7">
                  <c:v>1958</c:v>
                </c:pt>
                <c:pt idx="8">
                  <c:v>1959</c:v>
                </c:pt>
                <c:pt idx="9">
                  <c:v>1960</c:v>
                </c:pt>
                <c:pt idx="10">
                  <c:v>1961</c:v>
                </c:pt>
                <c:pt idx="11">
                  <c:v>1962</c:v>
                </c:pt>
                <c:pt idx="12">
                  <c:v>1963</c:v>
                </c:pt>
                <c:pt idx="13">
                  <c:v>1964</c:v>
                </c:pt>
                <c:pt idx="14">
                  <c:v>1965</c:v>
                </c:pt>
                <c:pt idx="15">
                  <c:v>1966</c:v>
                </c:pt>
                <c:pt idx="16">
                  <c:v>1967</c:v>
                </c:pt>
                <c:pt idx="17">
                  <c:v>1968</c:v>
                </c:pt>
                <c:pt idx="18">
                  <c:v>1969</c:v>
                </c:pt>
                <c:pt idx="19">
                  <c:v>1970</c:v>
                </c:pt>
                <c:pt idx="20">
                  <c:v>1971</c:v>
                </c:pt>
                <c:pt idx="21">
                  <c:v>1972</c:v>
                </c:pt>
                <c:pt idx="22">
                  <c:v>1973</c:v>
                </c:pt>
                <c:pt idx="23">
                  <c:v>1974</c:v>
                </c:pt>
                <c:pt idx="24">
                  <c:v>1975</c:v>
                </c:pt>
                <c:pt idx="25">
                  <c:v>1976</c:v>
                </c:pt>
                <c:pt idx="26">
                  <c:v>1977</c:v>
                </c:pt>
                <c:pt idx="27">
                  <c:v>1978</c:v>
                </c:pt>
                <c:pt idx="28">
                  <c:v>1979</c:v>
                </c:pt>
                <c:pt idx="29">
                  <c:v>1980</c:v>
                </c:pt>
                <c:pt idx="30">
                  <c:v>1981</c:v>
                </c:pt>
                <c:pt idx="31">
                  <c:v>1982</c:v>
                </c:pt>
                <c:pt idx="32">
                  <c:v>1983</c:v>
                </c:pt>
                <c:pt idx="33">
                  <c:v>1984</c:v>
                </c:pt>
                <c:pt idx="34">
                  <c:v>1985</c:v>
                </c:pt>
                <c:pt idx="35">
                  <c:v>1986</c:v>
                </c:pt>
                <c:pt idx="36">
                  <c:v>1987</c:v>
                </c:pt>
                <c:pt idx="37">
                  <c:v>1988</c:v>
                </c:pt>
                <c:pt idx="38">
                  <c:v>1989</c:v>
                </c:pt>
              </c:numCache>
            </c:numRef>
          </c:cat>
          <c:val>
            <c:numRef>
              <c:f>'[1.1.1.2.xls]1.1.1.2'!$B$28:$AN$28</c:f>
              <c:numCache>
                <c:formatCode>###\ ###\ ##0.0</c:formatCode>
                <c:ptCount val="39"/>
                <c:pt idx="0">
                  <c:v>5.9356648633329012</c:v>
                </c:pt>
                <c:pt idx="1">
                  <c:v>2.5926065136782084</c:v>
                </c:pt>
                <c:pt idx="2">
                  <c:v>3.6098912893153479</c:v>
                </c:pt>
                <c:pt idx="3">
                  <c:v>7.3632761226056109</c:v>
                </c:pt>
                <c:pt idx="4">
                  <c:v>6.2778740892500906</c:v>
                </c:pt>
                <c:pt idx="5">
                  <c:v>4.4024840347679728</c:v>
                </c:pt>
                <c:pt idx="6">
                  <c:v>6.7961040786184146</c:v>
                </c:pt>
                <c:pt idx="7">
                  <c:v>5.0669202822748227</c:v>
                </c:pt>
                <c:pt idx="8">
                  <c:v>1.2451675737850998</c:v>
                </c:pt>
                <c:pt idx="9">
                  <c:v>7.674523636332653</c:v>
                </c:pt>
                <c:pt idx="10">
                  <c:v>6.8004765483069329</c:v>
                </c:pt>
                <c:pt idx="11">
                  <c:v>3.6465649774255704</c:v>
                </c:pt>
                <c:pt idx="12">
                  <c:v>3.0230400313607353</c:v>
                </c:pt>
                <c:pt idx="13">
                  <c:v>7.9208703906055389</c:v>
                </c:pt>
                <c:pt idx="14">
                  <c:v>5.4906636161906608</c:v>
                </c:pt>
                <c:pt idx="15">
                  <c:v>4.3310793870207753</c:v>
                </c:pt>
                <c:pt idx="16">
                  <c:v>4.3799236046849321</c:v>
                </c:pt>
                <c:pt idx="17">
                  <c:v>6.9043910970659539</c:v>
                </c:pt>
                <c:pt idx="18">
                  <c:v>7.2571487940632284</c:v>
                </c:pt>
                <c:pt idx="19">
                  <c:v>5.1364678619821635</c:v>
                </c:pt>
                <c:pt idx="20">
                  <c:v>6.0600897720252567</c:v>
                </c:pt>
                <c:pt idx="21">
                  <c:v>6.8334281343191083</c:v>
                </c:pt>
                <c:pt idx="22">
                  <c:v>8.149049326932456</c:v>
                </c:pt>
                <c:pt idx="23">
                  <c:v>6.4517134973494317</c:v>
                </c:pt>
                <c:pt idx="24">
                  <c:v>3.4991122331493152</c:v>
                </c:pt>
                <c:pt idx="25">
                  <c:v>5.6178170504566749</c:v>
                </c:pt>
                <c:pt idx="26">
                  <c:v>4.9076246117834899</c:v>
                </c:pt>
                <c:pt idx="27">
                  <c:v>4.1764659413091154</c:v>
                </c:pt>
                <c:pt idx="28">
                  <c:v>6.6748803969355786</c:v>
                </c:pt>
                <c:pt idx="29">
                  <c:v>6.3491451847166536</c:v>
                </c:pt>
                <c:pt idx="30">
                  <c:v>0.70113502395474647</c:v>
                </c:pt>
                <c:pt idx="31">
                  <c:v>-0.85508760199783929</c:v>
                </c:pt>
                <c:pt idx="32">
                  <c:v>-2.4779214422459006</c:v>
                </c:pt>
                <c:pt idx="33">
                  <c:v>3.5378304290225593</c:v>
                </c:pt>
                <c:pt idx="34">
                  <c:v>2.5316993332196835</c:v>
                </c:pt>
                <c:pt idx="35">
                  <c:v>3.4924454443887809</c:v>
                </c:pt>
                <c:pt idx="36">
                  <c:v>3.0543109819336056</c:v>
                </c:pt>
                <c:pt idx="37">
                  <c:v>0.68107460265467434</c:v>
                </c:pt>
                <c:pt idx="38">
                  <c:v>0.97895845645881163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C7-43E2-B3B9-6F4F6522B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7"/>
        <c:axId val="436065856"/>
        <c:axId val="436082720"/>
      </c:barChart>
      <c:catAx>
        <c:axId val="43606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436082720"/>
        <c:crosses val="autoZero"/>
        <c:auto val="1"/>
        <c:lblAlgn val="ctr"/>
        <c:lblOffset val="100"/>
        <c:tickLblSkip val="4"/>
        <c:noMultiLvlLbl val="0"/>
      </c:catAx>
      <c:valAx>
        <c:axId val="436082720"/>
        <c:scaling>
          <c:orientation val="minMax"/>
          <c:max val="9"/>
          <c:min val="-3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endParaRPr lang="es-PY"/>
          </a:p>
        </c:txPr>
        <c:crossAx val="43606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Humanst521 BT" panose="020B0602020204020204" pitchFamily="34" charset="0"/>
        </a:defRPr>
      </a:pPr>
      <a:endParaRPr lang="es-PY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Bolivia</a:t>
            </a:r>
          </a:p>
        </c:rich>
      </c:tx>
      <c:layout>
        <c:manualLayout>
          <c:xMode val="edge"/>
          <c:yMode val="edge"/>
          <c:x val="0.3443207165015853"/>
          <c:y val="1.6316194752307216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3280735247104063E-2"/>
          <c:y val="7.5313213061796558E-2"/>
          <c:w val="0.71140111416191854"/>
          <c:h val="0.54029146334167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'Pobreza Inflacion'!$R$6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'Pobreza Inflacion'!$S$5:$T$5</c:f>
              <c:strCache>
                <c:ptCount val="2"/>
                <c:pt idx="0">
                  <c:v>Inflación (%)</c:v>
                </c:pt>
                <c:pt idx="1">
                  <c:v>Pobreza (%)</c:v>
                </c:pt>
              </c:strCache>
            </c:strRef>
          </c:cat>
          <c:val>
            <c:numRef>
              <c:f>'Pobreza Inflacion'!$S$6:$T$6</c:f>
              <c:numCache>
                <c:formatCode>0.0</c:formatCode>
                <c:ptCount val="2"/>
                <c:pt idx="0" formatCode="#,##0.0">
                  <c:v>11.847</c:v>
                </c:pt>
                <c:pt idx="1">
                  <c:v>11.912428999999999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41-4417-AC48-271E4A5A7E57}"/>
            </c:ext>
          </c:extLst>
        </c:ser>
        <c:ser>
          <c:idx val="1"/>
          <c:order val="1"/>
          <c:tx>
            <c:strRef>
              <c:f>'Pobreza Inflacion'!$R$7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'Pobreza Inflacion'!$S$5:$T$5</c:f>
              <c:strCache>
                <c:ptCount val="2"/>
                <c:pt idx="0">
                  <c:v>Inflación (%)</c:v>
                </c:pt>
                <c:pt idx="1">
                  <c:v>Pobreza (%)</c:v>
                </c:pt>
              </c:strCache>
            </c:strRef>
          </c:cat>
          <c:val>
            <c:numRef>
              <c:f>'Pobreza Inflacion'!$S$7:$T$7</c:f>
              <c:numCache>
                <c:formatCode>0.0</c:formatCode>
                <c:ptCount val="2"/>
                <c:pt idx="0">
                  <c:v>2.952</c:v>
                </c:pt>
                <c:pt idx="1">
                  <c:v>7.1129642999999998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41-4417-AC48-271E4A5A7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2146352"/>
        <c:axId val="1552135472"/>
      </c:barChart>
      <c:catAx>
        <c:axId val="1552146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52135472"/>
        <c:crosses val="autoZero"/>
        <c:auto val="1"/>
        <c:lblAlgn val="ctr"/>
        <c:lblOffset val="100"/>
        <c:noMultiLvlLbl val="0"/>
      </c:catAx>
      <c:valAx>
        <c:axId val="1552135472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15521463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Humanst521 BT" panose="020B0602020204020204" pitchFamily="34" charset="0"/>
        </a:defRPr>
      </a:pPr>
      <a:endParaRPr lang="es-PY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Chile</a:t>
            </a:r>
          </a:p>
        </c:rich>
      </c:tx>
      <c:layout>
        <c:manualLayout>
          <c:xMode val="edge"/>
          <c:yMode val="edge"/>
          <c:x val="0.33829855643044615"/>
          <c:y val="2.7777777777777776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286763009238291"/>
          <c:y val="8.5136675635074363E-2"/>
          <c:w val="0.66986600847769051"/>
          <c:h val="0.4803294802992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'Pobreza Inflacion'!$R$6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'Pobreza Inflacion'!$S$5:$T$5</c:f>
              <c:strCache>
                <c:ptCount val="2"/>
                <c:pt idx="0">
                  <c:v>Inflación (%)</c:v>
                </c:pt>
                <c:pt idx="1">
                  <c:v>Pobreza (%)</c:v>
                </c:pt>
              </c:strCache>
            </c:strRef>
          </c:cat>
          <c:val>
            <c:numRef>
              <c:f>'Pobreza Inflacion'!$S$6:$T$6</c:f>
              <c:numCache>
                <c:formatCode>0.00</c:formatCode>
                <c:ptCount val="2"/>
                <c:pt idx="0" formatCode="0.0">
                  <c:v>7.0910000000000002</c:v>
                </c:pt>
                <c:pt idx="1">
                  <c:v>1.66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A7-40E3-BE6A-A84E825DC4A0}"/>
            </c:ext>
          </c:extLst>
        </c:ser>
        <c:ser>
          <c:idx val="1"/>
          <c:order val="1"/>
          <c:tx>
            <c:strRef>
              <c:f>'Pobreza Inflacion'!$R$7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'Pobreza Inflacion'!$S$5:$T$5</c:f>
              <c:strCache>
                <c:ptCount val="2"/>
                <c:pt idx="0">
                  <c:v>Inflación (%)</c:v>
                </c:pt>
                <c:pt idx="1">
                  <c:v>Pobreza (%)</c:v>
                </c:pt>
              </c:strCache>
            </c:strRef>
          </c:cat>
          <c:val>
            <c:numRef>
              <c:f>'Pobreza Inflacion'!$S$7:$T$7</c:f>
              <c:numCache>
                <c:formatCode>0.0</c:formatCode>
                <c:ptCount val="2"/>
                <c:pt idx="0">
                  <c:v>4.4370000000000003</c:v>
                </c:pt>
                <c:pt idx="1">
                  <c:v>1.2974526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A7-40E3-BE6A-A84E825DC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2149072"/>
        <c:axId val="1552142544"/>
      </c:barChart>
      <c:catAx>
        <c:axId val="1552149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52142544"/>
        <c:crosses val="autoZero"/>
        <c:auto val="1"/>
        <c:lblAlgn val="ctr"/>
        <c:lblOffset val="100"/>
        <c:noMultiLvlLbl val="0"/>
      </c:catAx>
      <c:valAx>
        <c:axId val="1552142544"/>
        <c:scaling>
          <c:orientation val="minMax"/>
        </c:scaling>
        <c:delete val="0"/>
        <c:axPos val="l"/>
        <c:numFmt formatCode="_(* #,##0_);_(* \(#,##0\);_(* &quot;-&quot;_);_(@_)" sourceLinked="0"/>
        <c:majorTickMark val="out"/>
        <c:minorTickMark val="none"/>
        <c:tickLblPos val="nextTo"/>
        <c:crossAx val="15521490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Humanst521 BT" panose="020B0602020204020204" pitchFamily="34" charset="0"/>
        </a:defRPr>
      </a:pPr>
      <a:endParaRPr lang="es-PY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0.40463</cdr:x>
      <cdr:y>0</cdr:y>
    </cdr:from>
    <cdr:to>
      <cdr:x>0.50013</cdr:x>
      <cdr:y>0.0527</cdr:y>
    </cdr:to>
    <cdr:sp macro="" textlink="">
      <cdr:nvSpPr>
        <cdr:cNvPr id="2" name="CuadroTexto 8"/>
        <cdr:cNvSpPr txBox="1"/>
      </cdr:nvSpPr>
      <cdr:spPr>
        <a:xfrm xmlns:a="http://schemas.openxmlformats.org/drawingml/2006/main">
          <a:off x="3088479" y="0"/>
          <a:ext cx="728937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PY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fontAlgn="base" hangingPunct="0">
            <a:spcBef>
              <a:spcPct val="0"/>
            </a:spcBef>
            <a:spcAft>
              <a:spcPct val="0"/>
            </a:spcAft>
          </a:pPr>
          <a:r>
            <a:rPr lang="en-US" sz="1200" b="1" dirty="0" smtClean="0">
              <a:solidFill>
                <a:prstClr val="black"/>
              </a:solidFill>
              <a:latin typeface="Humanst521 BT" panose="020B0602020204020204" pitchFamily="34" charset="0"/>
              <a:cs typeface="Arial" panose="020B0604020202020204" pitchFamily="34" charset="0"/>
            </a:rPr>
            <a:t>ARG</a:t>
          </a:r>
          <a:endParaRPr lang="en-US" sz="1200" b="1" dirty="0">
            <a:solidFill>
              <a:prstClr val="black"/>
            </a:solidFill>
            <a:latin typeface="Humanst521 BT" panose="020B0602020204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0.22861</cdr:x>
      <cdr:y>0.41141</cdr:y>
    </cdr:from>
    <cdr:to>
      <cdr:x>0.3183</cdr:x>
      <cdr:y>0.45826</cdr:y>
    </cdr:to>
    <cdr:sp macro="" textlink="">
      <cdr:nvSpPr>
        <cdr:cNvPr id="3" name="CuadroTexto 8"/>
        <cdr:cNvSpPr txBox="1"/>
      </cdr:nvSpPr>
      <cdr:spPr>
        <a:xfrm xmlns:a="http://schemas.openxmlformats.org/drawingml/2006/main">
          <a:off x="1744972" y="2162637"/>
          <a:ext cx="68456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fontAlgn="base" hangingPunct="0">
            <a:spcBef>
              <a:spcPct val="0"/>
            </a:spcBef>
            <a:spcAft>
              <a:spcPct val="0"/>
            </a:spcAft>
          </a:pPr>
          <a:r>
            <a:rPr lang="en-US" sz="1000" b="1" dirty="0" smtClean="0">
              <a:solidFill>
                <a:prstClr val="black"/>
              </a:solidFill>
              <a:latin typeface="Humanst521 BT" panose="020B0602020204020204" pitchFamily="34" charset="0"/>
              <a:cs typeface="Arial" panose="020B0604020202020204" pitchFamily="34" charset="0"/>
            </a:rPr>
            <a:t>BRA</a:t>
          </a:r>
          <a:endParaRPr lang="en-US" sz="1000" b="1" dirty="0">
            <a:solidFill>
              <a:prstClr val="black"/>
            </a:solidFill>
            <a:latin typeface="Humanst521 BT" panose="020B0602020204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0.27907</cdr:x>
      <cdr:y>0.25301</cdr:y>
    </cdr:from>
    <cdr:to>
      <cdr:x>0.33142</cdr:x>
      <cdr:y>0.36839</cdr:y>
    </cdr:to>
    <cdr:cxnSp macro="">
      <cdr:nvCxnSpPr>
        <cdr:cNvPr id="2" name="19 Conector recto de flecha"/>
        <cdr:cNvCxnSpPr/>
      </cdr:nvCxnSpPr>
      <cdr:spPr>
        <a:xfrm xmlns:a="http://schemas.openxmlformats.org/drawingml/2006/main">
          <a:off x="1151600" y="473688"/>
          <a:ext cx="216024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0.33115</cdr:x>
      <cdr:y>0.04688</cdr:y>
    </cdr:from>
    <cdr:to>
      <cdr:x>0.927</cdr:x>
      <cdr:y>0.58372</cdr:y>
    </cdr:to>
    <cdr:cxnSp macro="">
      <cdr:nvCxnSpPr>
        <cdr:cNvPr id="4" name="Conector recto de flecha 3"/>
        <cdr:cNvCxnSpPr/>
      </cdr:nvCxnSpPr>
      <cdr:spPr>
        <a:xfrm xmlns:a="http://schemas.openxmlformats.org/drawingml/2006/main">
          <a:off x="2718407" y="179287"/>
          <a:ext cx="4891254" cy="2052968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0.62281</cdr:x>
      <cdr:y>0.12848</cdr:y>
    </cdr:from>
    <cdr:to>
      <cdr:x>0.98246</cdr:x>
      <cdr:y>0.23672</cdr:y>
    </cdr:to>
    <cdr:sp macro="" textlink="">
      <cdr:nvSpPr>
        <cdr:cNvPr id="7" name="CuadroTexto 6"/>
        <cdr:cNvSpPr txBox="1"/>
      </cdr:nvSpPr>
      <cdr:spPr>
        <a:xfrm xmlns:a="http://schemas.openxmlformats.org/drawingml/2006/main">
          <a:off x="5112568" y="491331"/>
          <a:ext cx="2952328" cy="413940"/>
        </a:xfrm>
        <a:prstGeom xmlns:a="http://schemas.openxmlformats.org/drawingml/2006/main" prst="rect">
          <a:avLst/>
        </a:prstGeom>
        <a:solidFill xmlns:a="http://schemas.openxmlformats.org/drawingml/2006/main">
          <a:srgbClr val="00206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err="1" smtClean="0">
              <a:solidFill>
                <a:schemeClr val="bg1"/>
              </a:solidFill>
              <a:latin typeface="Humanst521 BT" panose="020B0602020204020204" pitchFamily="34" charset="0"/>
            </a:rPr>
            <a:t>Variación</a:t>
          </a:r>
          <a:r>
            <a:rPr lang="en-US" sz="1400" b="1" dirty="0" smtClean="0">
              <a:solidFill>
                <a:schemeClr val="bg1"/>
              </a:solidFill>
              <a:latin typeface="Humanst521 BT" panose="020B0602020204020204" pitchFamily="34" charset="0"/>
            </a:rPr>
            <a:t> real 13-18: </a:t>
          </a:r>
          <a:r>
            <a:rPr lang="en-US" sz="1800" b="1" dirty="0" smtClean="0">
              <a:solidFill>
                <a:schemeClr val="bg1"/>
              </a:solidFill>
              <a:latin typeface="Humanst521 BT" panose="020B0602020204020204" pitchFamily="34" charset="0"/>
            </a:rPr>
            <a:t>- 13,0%</a:t>
          </a:r>
          <a:endParaRPr lang="en-US" sz="1800" b="1" dirty="0">
            <a:solidFill>
              <a:schemeClr val="bg1"/>
            </a:solidFill>
            <a:latin typeface="Humanst521 BT" panose="020B0602020204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72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72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9A24D8-649B-4FE9-B0AD-1915CD211FF9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4714"/>
            <a:ext cx="5438775" cy="44669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7828"/>
            <a:ext cx="2946400" cy="4972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7828"/>
            <a:ext cx="2946400" cy="4972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B07E3E4-8029-464F-9B70-0E08239EFBF9}" type="slidenum">
              <a:rPr lang="en-US" altLang="es-PY"/>
              <a:pPr/>
              <a:t>‹Nº›</a:t>
            </a:fld>
            <a:endParaRPr lang="en-US" altLang="es-PY"/>
          </a:p>
        </p:txBody>
      </p:sp>
    </p:spTree>
    <p:extLst>
      <p:ext uri="{BB962C8B-B14F-4D97-AF65-F5344CB8AC3E}">
        <p14:creationId xmlns:p14="http://schemas.microsoft.com/office/powerpoint/2010/main" val="1330288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PY" smtClean="0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3FB598-3C54-4280-A381-85668BF7D05F}" type="slidenum">
              <a:rPr lang="es-ES" altLang="es-PY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</a:t>
            </a:fld>
            <a:endParaRPr lang="es-ES" altLang="es-P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1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8050" y="747713"/>
            <a:ext cx="4981575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MX" smtClean="0"/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61165C-8158-4ED4-9161-AA35D834B7AD}" type="slidenum">
              <a:rPr lang="es-ES" altLang="es-MX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smtClean="0"/>
          </a:p>
        </p:txBody>
      </p:sp>
      <p:sp>
        <p:nvSpPr>
          <p:cNvPr id="409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075560-9627-4F19-BFCC-86276DB3DC33}" type="slidenum">
              <a:rPr lang="en-US" altLang="es-PY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s-PY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99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31850" y="749300"/>
            <a:ext cx="4999038" cy="37496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B4AE5-247D-4E3F-818B-5C6BF590825B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9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PY" smtClean="0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3FB598-3C54-4280-A381-85668BF7D05F}" type="slidenum">
              <a:rPr lang="es-ES" altLang="es-PY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19</a:t>
            </a:fld>
            <a:endParaRPr lang="es-ES" altLang="es-P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95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44A71F9-D7C9-4438-B8CA-7484065E814B}" type="slidenum">
              <a:rPr lang="en-US" altLang="es-PY">
                <a:solidFill>
                  <a:srgbClr val="000000"/>
                </a:solidFill>
              </a:rPr>
              <a:pPr/>
              <a:t>20</a:t>
            </a:fld>
            <a:endParaRPr lang="en-US" altLang="es-PY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87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smtClean="0"/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8E75BB-665A-4371-BB4C-9682E9D50D4A}" type="slidenum">
              <a:rPr lang="en-US" altLang="es-PY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s-PY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29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241E39-87E9-4A23-A266-4CE423FDD579}" type="slidenum">
              <a:rPr lang="en-US" altLang="es-PY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s-PY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5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523487-5DDE-432A-8BB4-DEED9276905E}" type="slidenum">
              <a:rPr lang="en-US" altLang="es-PY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s-PY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75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576013-6AA5-4887-A877-92B232180045}" type="slidenum">
              <a:rPr lang="en-US" altLang="es-PY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s-PY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36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Y" altLang="es-PY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6F7089-50C5-4B73-B369-98D5BD1E8DA7}" type="slidenum">
              <a:rPr lang="en-US" altLang="es-PY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s-PY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09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5E769C-2D17-42B9-A000-DF1C801EBDCF}" type="slidenum">
              <a:rPr lang="en-US" altLang="es-PY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s-PY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12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Y" altLang="es-PY" smtClean="0"/>
          </a:p>
        </p:txBody>
      </p:sp>
      <p:sp>
        <p:nvSpPr>
          <p:cNvPr id="522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D126E17-6333-48F1-A1CC-3C845BCC8340}" type="slidenum">
              <a:rPr lang="en-US" altLang="es-PY">
                <a:solidFill>
                  <a:prstClr val="black"/>
                </a:solidFill>
              </a:rPr>
              <a:pPr/>
              <a:t>28</a:t>
            </a:fld>
            <a:endParaRPr lang="en-US" altLang="es-P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56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8D79C6-72FE-4E07-BBFB-79C4EA80E356}" type="slidenum">
              <a:rPr lang="en-US" altLang="es-PY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30</a:t>
            </a:fld>
            <a:endParaRPr lang="en-US" altLang="es-PY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3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57313" y="1150938"/>
            <a:ext cx="4143375" cy="3108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smtClean="0"/>
          </a:p>
        </p:txBody>
      </p:sp>
      <p:sp>
        <p:nvSpPr>
          <p:cNvPr id="501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E4CFA3-7E6A-44C5-834B-E4C388AA711C}" type="slidenum">
              <a:rPr lang="en-US" altLang="es-PY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US" altLang="es-PY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67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PY" smtClean="0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3FB598-3C54-4280-A381-85668BF7D05F}" type="slidenum">
              <a:rPr lang="es-ES" altLang="es-PY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32</a:t>
            </a:fld>
            <a:endParaRPr lang="es-ES" altLang="es-P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71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smtClean="0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5446" indent="-3097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9148" indent="-24783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4807" indent="-24783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30467" indent="-24783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6125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21785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7444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13103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9DB8D2A-A853-4626-A3B1-F87D34628833}" type="slidenum">
              <a:rPr lang="en-US" altLang="es-PY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altLang="es-PY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45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smtClean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5446" indent="-3097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9148" indent="-24783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4807" indent="-24783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30467" indent="-24783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6125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21785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7444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13103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182F09-0697-478C-B247-F6084DAC9518}" type="slidenum">
              <a:rPr lang="en-US" altLang="es-PY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altLang="es-PY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06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PY" dirty="0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5446" indent="-3097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9148" indent="-24783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4807" indent="-24783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30467" indent="-24783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6125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21785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7444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13103" indent="-2478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FA457A-6FC9-4E24-8DB8-B964115C4E05}" type="slidenum">
              <a:rPr lang="en-US" altLang="es-PY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es-PY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50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PY" smtClean="0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3FB598-3C54-4280-A381-85668BF7D05F}" type="slidenum">
              <a:rPr lang="es-ES" altLang="es-PY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es-ES" altLang="es-P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52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Y" altLang="es-PY" smtClean="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3C1FA9-16E9-43D8-9290-BF0160296F54}" type="slidenum">
              <a:rPr lang="en-US" altLang="es-PY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s-PY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47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Y" altLang="es-PY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0458C5-E51B-4EB8-AE14-B7479B2326FC}" type="slidenum">
              <a:rPr lang="en-US" altLang="es-PY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s-PY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7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Y" altLang="es-PY" smtClean="0"/>
          </a:p>
        </p:txBody>
      </p:sp>
      <p:sp>
        <p:nvSpPr>
          <p:cNvPr id="2458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3E98B4C-19FE-4C36-8540-9D272BBF2F91}" type="slidenum">
              <a:rPr lang="en-US" altLang="es-PY">
                <a:solidFill>
                  <a:prstClr val="black"/>
                </a:solidFill>
              </a:rPr>
              <a:pPr/>
              <a:t>6</a:t>
            </a:fld>
            <a:endParaRPr lang="en-US" altLang="es-P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43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PY" smtClean="0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3FB598-3C54-4280-A381-85668BF7D05F}" type="slidenum">
              <a:rPr lang="es-ES" altLang="es-PY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</a:t>
            </a:fld>
            <a:endParaRPr lang="es-ES" altLang="es-P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9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PY" smtClean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074755-51C7-437B-AF28-7FB67D1F2910}" type="slidenum">
              <a:rPr lang="es-ES" altLang="es-PY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s-ES" altLang="es-PY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82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8050" y="747713"/>
            <a:ext cx="4981575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MX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D4D148-27FE-4BB2-8A6F-6747B4CB8EB9}" type="slidenum">
              <a:rPr lang="es-ES" altLang="es-MX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09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16DE2-A8D3-42EE-BEB3-573C7649B93B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8E678-200F-47BA-B608-AAD2AB66B65B}" type="slidenum">
              <a:rPr lang="es-PY" altLang="es-PY"/>
              <a:pPr/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27336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D0E2-F4DB-4538-A67A-58D689BF9D2E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2BBF0-08EC-48A3-B23D-7FDC2E418FBF}" type="slidenum">
              <a:rPr lang="es-PY" altLang="es-PY"/>
              <a:pPr/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165553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5EDF4-E2C3-4031-BFD2-FFE1B69E5DE9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1B8CC-E669-4286-9FC9-4E6994B2CB46}" type="slidenum">
              <a:rPr lang="es-PY" altLang="es-PY"/>
              <a:pPr/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855305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PY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56E44-B515-4CF1-9B5C-D3D1E111EC79}" type="slidenum">
              <a:rPr lang="es-ES" altLang="es-PY"/>
              <a:pPr/>
              <a:t>‹Nº›</a:t>
            </a:fld>
            <a:endParaRPr lang="es-ES" altLang="es-PY"/>
          </a:p>
        </p:txBody>
      </p:sp>
    </p:spTree>
    <p:extLst>
      <p:ext uri="{BB962C8B-B14F-4D97-AF65-F5344CB8AC3E}">
        <p14:creationId xmlns:p14="http://schemas.microsoft.com/office/powerpoint/2010/main" val="36736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692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926FE-C305-4981-B339-592B2254346F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E1B14-D3BF-41E1-B902-454E83205864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1961876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718F0-0A79-42F8-A20F-C7968F019F46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D4C25-863F-4FC2-8225-1BB6B5A7B111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232698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8A742-4EAF-4E0B-9BF5-C94BD67EA45D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A8DAA-0CB7-4C74-AAE8-385D26ACB3DC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2275650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70D57-AC2C-4D1D-BEB8-26A393148347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410B6-F31A-4EDF-A06E-6C4982342D5A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1100520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51B6-A205-4D86-9D36-6F0CAEBAC3FA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A067B-CBFC-426A-8F17-25E4B1F11347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3968775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F499-F34D-49C9-BD4C-4F25741E45B8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85A74-AF30-4C3F-8253-E3A3CCFB9A44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73450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907AF-4AD1-4B55-B402-E5AB6453B5D5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5A584-8966-4E30-A2C8-5DCB58C7CA8A}" type="slidenum">
              <a:rPr lang="es-PY" altLang="es-PY"/>
              <a:pPr/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4108451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A4861-7DD1-4512-9775-F6BC39AD3A4D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D81EB-C7C2-4629-913C-72D2C93A5903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3691155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60B71-8FF8-4566-A533-5EDCF130CAF9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80933-02E3-4F76-A55A-767DDC828808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407664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Y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62E73-09FE-48D2-BA11-A04965788BF3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74443-0276-4B52-83E2-3100C8A6755B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2919985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C0B89-0D88-4C70-A6DC-B01B3B795A60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48B32-628B-440D-AE19-E452D95ECB2A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4206525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104CF-5782-4D15-B3DA-6A23D2125C52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6E3FF-7F8E-4C04-92A0-8B7B0017B18D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1302347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PY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B0712B-EAE9-4A6D-88A6-F03E2F7221C7}" type="slidenum">
              <a:rPr lang="es-ES" altLang="es-PY"/>
              <a:pPr>
                <a:defRPr/>
              </a:pPr>
              <a:t>‹Nº›</a:t>
            </a:fld>
            <a:endParaRPr lang="es-ES" altLang="es-PY"/>
          </a:p>
        </p:txBody>
      </p:sp>
    </p:spTree>
    <p:extLst>
      <p:ext uri="{BB962C8B-B14F-4D97-AF65-F5344CB8AC3E}">
        <p14:creationId xmlns:p14="http://schemas.microsoft.com/office/powerpoint/2010/main" val="4012857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A3EA-9326-4AE4-B200-D8F1BFC44EB3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192CD-C739-4B60-8774-58C08AB249AF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1634870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A7C0C-369C-4A88-B70B-6BDB2B874C59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DBF6C-0248-4D34-AFEB-24B0EEB8B0CC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954914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386BB-5F86-4B8D-8320-C232C3086E4C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3FAB6-8256-41DA-815D-23D46FE92AE0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3135220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B0D91-3AEF-4156-A3C5-BE299D1B24EA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8159B-485E-4BF7-9902-EC00FC56FCFC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426606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D203C-A8FE-4612-8721-51AAC08447CB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524AA-13C4-4700-8A93-19254FAD3246}" type="slidenum">
              <a:rPr lang="es-PY" altLang="es-PY"/>
              <a:pPr/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3661248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87141-5094-49A9-9767-1065F101C291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A2725-E261-484B-B5A9-179AF191D2D4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1781818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33733-670A-46F8-BD71-094F0EF23350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15E2E-9266-44C0-82A1-9C1A75F31806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3278600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D736D-C217-4F7E-8747-8F4DDF01C466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D6A55-C789-4B81-999F-3AC3B099199D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2690004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556EC-6EE5-4AFE-8598-7630E1421775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D1FCA-C2D2-4F28-9238-1DDA3D2FF524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2008217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Y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06F95-907B-4E22-A6B2-2EA45562AEE8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2A7DD-C8F4-44EB-8B2A-FCC23D9DA444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3445985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638DC-4C6C-41B7-9EC0-EE4CB86B3F64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3E183-DFA8-4B27-8ED3-D2B62F76A730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155497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7569E-E106-417C-9AEA-F5797C2AE824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2B919-3E28-47A6-8A54-AD9B41822746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486659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PY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186ED6-77BB-4455-A838-E98D994A9995}" type="slidenum">
              <a:rPr lang="es-ES" altLang="es-PY"/>
              <a:pPr>
                <a:defRPr/>
              </a:pPr>
              <a:t>‹Nº›</a:t>
            </a:fld>
            <a:endParaRPr lang="es-ES" altLang="es-PY"/>
          </a:p>
        </p:txBody>
      </p:sp>
    </p:spTree>
    <p:extLst>
      <p:ext uri="{BB962C8B-B14F-4D97-AF65-F5344CB8AC3E}">
        <p14:creationId xmlns:p14="http://schemas.microsoft.com/office/powerpoint/2010/main" val="114517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3A3E-9F6C-4199-B45E-11D3C193F708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F7670-9BAF-4F7F-876D-BC7D0D6F72C1}" type="slidenum">
              <a:rPr lang="es-PY" altLang="es-PY"/>
              <a:pPr/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123329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0D924-2F48-4E42-B230-340D98899454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BEB69-0F05-4B5D-88EC-CCB21678184F}" type="slidenum">
              <a:rPr lang="es-PY" altLang="es-PY"/>
              <a:pPr/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122883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11CB-DECD-4E6B-BA11-5E1A297346C2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26C70-C008-4546-9033-4B58C4B39787}" type="slidenum">
              <a:rPr lang="es-PY" altLang="es-PY"/>
              <a:pPr/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184909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BB59-61F1-49DB-A617-23E4F2DAC45A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DEEC1-D0FC-4C62-A009-7BCC71D28B23}" type="slidenum">
              <a:rPr lang="es-PY" altLang="es-PY"/>
              <a:pPr/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284703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65157-7658-4EE0-8A93-83131C9BB73C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8C866-B22A-4316-9029-4C9455FB939B}" type="slidenum">
              <a:rPr lang="es-PY" altLang="es-PY"/>
              <a:pPr/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362379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Y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841D7-B3BD-4F09-B5C0-8AD609B64730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8B1F1-CA9F-4606-BF4B-B630E348E8F9}" type="slidenum">
              <a:rPr lang="es-PY" altLang="es-PY"/>
              <a:pPr/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387270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Y" smtClean="0"/>
              <a:t>Haga clic para modificar el estilo de título del patrón</a:t>
            </a:r>
            <a:endParaRPr lang="es-PY" altLang="es-PY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Y" smtClean="0"/>
              <a:t>Haga clic para modificar el estilo de texto del patrón</a:t>
            </a:r>
          </a:p>
          <a:p>
            <a:pPr lvl="1"/>
            <a:r>
              <a:rPr lang="es-ES" altLang="es-PY" smtClean="0"/>
              <a:t>Segundo nivel</a:t>
            </a:r>
          </a:p>
          <a:p>
            <a:pPr lvl="2"/>
            <a:r>
              <a:rPr lang="es-ES" altLang="es-PY" smtClean="0"/>
              <a:t>Tercer nivel</a:t>
            </a:r>
          </a:p>
          <a:p>
            <a:pPr lvl="3"/>
            <a:r>
              <a:rPr lang="es-ES" altLang="es-PY" smtClean="0"/>
              <a:t>Cuarto nivel</a:t>
            </a:r>
          </a:p>
          <a:p>
            <a:pPr lvl="4"/>
            <a:r>
              <a:rPr lang="es-ES" altLang="es-PY" smtClean="0"/>
              <a:t>Quinto nivel</a:t>
            </a:r>
            <a:endParaRPr lang="es-PY" altLang="es-PY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5684CD-DB01-43CE-B0D5-62F49BBD7E7E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E22F7EF-885F-4124-8D3A-FABE0B11ED7A}" type="slidenum">
              <a:rPr lang="es-PY" altLang="es-PY"/>
              <a:pPr/>
              <a:t>‹Nº›</a:t>
            </a:fld>
            <a:endParaRPr lang="es-PY" altLang="es-P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  <p:sldLayoutId id="2147484425" r:id="rId12"/>
    <p:sldLayoutId id="214748445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Y" smtClean="0"/>
              <a:t>Haga clic para modificar el estilo de título del patrón</a:t>
            </a:r>
            <a:endParaRPr lang="es-PY" altLang="es-PY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Y" smtClean="0"/>
              <a:t>Haga clic para modificar el estilo de texto del patrón</a:t>
            </a:r>
          </a:p>
          <a:p>
            <a:pPr lvl="1"/>
            <a:r>
              <a:rPr lang="es-ES" altLang="es-PY" smtClean="0"/>
              <a:t>Segundo nivel</a:t>
            </a:r>
          </a:p>
          <a:p>
            <a:pPr lvl="2"/>
            <a:r>
              <a:rPr lang="es-ES" altLang="es-PY" smtClean="0"/>
              <a:t>Tercer nivel</a:t>
            </a:r>
          </a:p>
          <a:p>
            <a:pPr lvl="3"/>
            <a:r>
              <a:rPr lang="es-ES" altLang="es-PY" smtClean="0"/>
              <a:t>Cuarto nivel</a:t>
            </a:r>
          </a:p>
          <a:p>
            <a:pPr lvl="4"/>
            <a:r>
              <a:rPr lang="es-ES" altLang="es-PY" smtClean="0"/>
              <a:t>Quinto nivel</a:t>
            </a:r>
            <a:endParaRPr lang="es-PY" altLang="es-PY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95ED34-31FE-4FBB-8C02-EA5D3BADC477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09C3B7E-ABC6-4104-B826-11DABFBAC051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224874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Y" smtClean="0"/>
              <a:t>Haga clic para modificar el estilo de título del patrón</a:t>
            </a:r>
            <a:endParaRPr lang="es-PY" altLang="es-PY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Y" smtClean="0"/>
              <a:t>Haga clic para modificar el estilo de texto del patrón</a:t>
            </a:r>
          </a:p>
          <a:p>
            <a:pPr lvl="1"/>
            <a:r>
              <a:rPr lang="es-ES" altLang="es-PY" smtClean="0"/>
              <a:t>Segundo nivel</a:t>
            </a:r>
          </a:p>
          <a:p>
            <a:pPr lvl="2"/>
            <a:r>
              <a:rPr lang="es-ES" altLang="es-PY" smtClean="0"/>
              <a:t>Tercer nivel</a:t>
            </a:r>
          </a:p>
          <a:p>
            <a:pPr lvl="3"/>
            <a:r>
              <a:rPr lang="es-ES" altLang="es-PY" smtClean="0"/>
              <a:t>Cuarto nivel</a:t>
            </a:r>
          </a:p>
          <a:p>
            <a:pPr lvl="4"/>
            <a:r>
              <a:rPr lang="es-ES" altLang="es-PY" smtClean="0"/>
              <a:t>Quinto nivel</a:t>
            </a:r>
            <a:endParaRPr lang="es-PY" altLang="es-PY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F18BCA-48C8-4E25-9232-67F9FBC3C58C}" type="datetimeFigureOut">
              <a:rPr lang="es-PY"/>
              <a:pPr>
                <a:defRPr/>
              </a:pPr>
              <a:t>17/10/2017</a:t>
            </a:fld>
            <a:endParaRPr lang="es-PY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1808088-FA37-4DBF-9902-9FDA167834C7}" type="slidenum">
              <a:rPr lang="es-PY" altLang="es-PY"/>
              <a:pPr>
                <a:defRPr/>
              </a:pPr>
              <a:t>‹Nº›</a:t>
            </a:fld>
            <a:endParaRPr lang="es-PY" altLang="es-PY"/>
          </a:p>
        </p:txBody>
      </p:sp>
    </p:spTree>
    <p:extLst>
      <p:ext uri="{BB962C8B-B14F-4D97-AF65-F5344CB8AC3E}">
        <p14:creationId xmlns:p14="http://schemas.microsoft.com/office/powerpoint/2010/main" val="362285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  <p:sldLayoutId id="21474844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emf"/><Relationship Id="rId4" Type="http://schemas.openxmlformats.org/officeDocument/2006/relationships/package" Target="../embeddings/Hoja_de_c_lculo_de_Microsoft_Excel18.xlsx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emf"/><Relationship Id="rId4" Type="http://schemas.openxmlformats.org/officeDocument/2006/relationships/package" Target="../embeddings/Hoja_de_c_lculo_de_Microsoft_Excel19.xlsx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6.emf"/><Relationship Id="rId4" Type="http://schemas.openxmlformats.org/officeDocument/2006/relationships/package" Target="../embeddings/Hoja_de_c_lculo_de_Microsoft_Excel20.xlsx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hart" Target="../charts/chart2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628800"/>
            <a:ext cx="9144000" cy="17281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mtClean="0">
              <a:solidFill>
                <a:prstClr val="white"/>
              </a:solidFill>
            </a:endParaRPr>
          </a:p>
        </p:txBody>
      </p:sp>
      <p:sp>
        <p:nvSpPr>
          <p:cNvPr id="33804" name="Rectangle 36"/>
          <p:cNvSpPr>
            <a:spLocks noChangeArrowheads="1"/>
          </p:cNvSpPr>
          <p:nvPr/>
        </p:nvSpPr>
        <p:spPr bwMode="auto">
          <a:xfrm>
            <a:off x="2385443" y="1881038"/>
            <a:ext cx="6552728" cy="122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s-PY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T" panose="02040603050505020303" pitchFamily="18" charset="0"/>
                <a:cs typeface="Arial" charset="0"/>
              </a:rPr>
              <a:t>Proyecto de Presupuesto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s-PY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T" panose="02040603050505020303" pitchFamily="18" charset="0"/>
                <a:cs typeface="Arial" charset="0"/>
              </a:rPr>
              <a:t>Ejercicio Fiscal </a:t>
            </a:r>
            <a:r>
              <a:rPr lang="es-PY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T" panose="02040603050505020303" pitchFamily="18" charset="0"/>
                <a:cs typeface="Arial" charset="0"/>
              </a:rPr>
              <a:t>2018</a:t>
            </a:r>
            <a:endParaRPr lang="es-PY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T" panose="02040603050505020303" pitchFamily="18" charset="0"/>
              <a:cs typeface="Arial" charset="0"/>
            </a:endParaRPr>
          </a:p>
        </p:txBody>
      </p: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3036094" y="5589240"/>
            <a:ext cx="30718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T" panose="02000603080000090003" pitchFamily="2" charset="0"/>
              </a:rPr>
              <a:t>Octubre, </a:t>
            </a:r>
            <a:r>
              <a:rPr lang="en-US" sz="20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T" panose="02000603080000090003" pitchFamily="2" charset="0"/>
              </a:rPr>
              <a:t>2017</a:t>
            </a:r>
            <a:endParaRPr lang="en-US" sz="20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T" panose="02000603080000090003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8" y="1817343"/>
            <a:ext cx="1351105" cy="135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04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57902" y="5769019"/>
            <a:ext cx="2451101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Y" sz="788" i="1" dirty="0">
                <a:solidFill>
                  <a:prstClr val="black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* Pronóstico de inflación FMI 2017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Y" sz="788" i="1" dirty="0">
                <a:solidFill>
                  <a:prstClr val="black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Fuente: Bloomberg, BCP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467544" y="1556792"/>
          <a:ext cx="835292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ángulo 9"/>
          <p:cNvSpPr/>
          <p:nvPr/>
        </p:nvSpPr>
        <p:spPr>
          <a:xfrm>
            <a:off x="3707904" y="1052736"/>
            <a:ext cx="251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s-ES" dirty="0">
                <a:solidFill>
                  <a:srgbClr val="1F497D"/>
                </a:solidFill>
                <a:latin typeface="Humanst521 Cn BT" panose="020B0506020204030204" pitchFamily="34" charset="0"/>
                <a:cs typeface="Arial" panose="020B0604020202020204" pitchFamily="34" charset="0"/>
              </a:rPr>
              <a:t>Inflación (Septiembre 2017)</a:t>
            </a:r>
          </a:p>
        </p:txBody>
      </p:sp>
      <p:sp>
        <p:nvSpPr>
          <p:cNvPr id="9" name="Rectángulo 8"/>
          <p:cNvSpPr/>
          <p:nvPr/>
        </p:nvSpPr>
        <p:spPr>
          <a:xfrm rot="16200000">
            <a:off x="181409" y="3038071"/>
            <a:ext cx="352982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 sz="1100" b="0" i="0" u="none" strike="noStrike" kern="1200" baseline="0">
                <a:solidFill>
                  <a:prstClr val="black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r>
              <a:rPr lang="es-PY" sz="825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9512" y="181869"/>
            <a:ext cx="89644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s-ES" altLang="es-PY" sz="2800" b="1" dirty="0">
                <a:solidFill>
                  <a:srgbClr val="1F497D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Inflación entre las más bajas de la región</a:t>
            </a:r>
          </a:p>
        </p:txBody>
      </p:sp>
    </p:spTree>
    <p:extLst>
      <p:ext uri="{BB962C8B-B14F-4D97-AF65-F5344CB8AC3E}">
        <p14:creationId xmlns:p14="http://schemas.microsoft.com/office/powerpoint/2010/main" val="33967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2 Gráfico"/>
          <p:cNvGraphicFramePr>
            <a:graphicFrameLocks/>
          </p:cNvGraphicFramePr>
          <p:nvPr>
            <p:extLst/>
          </p:nvPr>
        </p:nvGraphicFramePr>
        <p:xfrm>
          <a:off x="683568" y="1196753"/>
          <a:ext cx="79928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29 Rectángulo"/>
          <p:cNvSpPr/>
          <p:nvPr/>
        </p:nvSpPr>
        <p:spPr>
          <a:xfrm>
            <a:off x="1210640" y="2148566"/>
            <a:ext cx="597971" cy="3008085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9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8" name="Shape 610"/>
          <p:cNvSpPr/>
          <p:nvPr/>
        </p:nvSpPr>
        <p:spPr>
          <a:xfrm>
            <a:off x="1210640" y="6043392"/>
            <a:ext cx="866883" cy="1977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1587" tIns="40793" rIns="81587" bIns="40793">
            <a:spAutoFit/>
          </a:bodyPr>
          <a:lstStyle/>
          <a:p>
            <a:pPr defTabSz="8158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750" i="1" dirty="0">
                <a:solidFill>
                  <a:prstClr val="black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Fuente</a:t>
            </a:r>
            <a:r>
              <a:rPr sz="750" i="1" dirty="0">
                <a:solidFill>
                  <a:prstClr val="black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:</a:t>
            </a:r>
            <a:r>
              <a:rPr lang="es-PY" sz="750" i="1" dirty="0">
                <a:solidFill>
                  <a:prstClr val="black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 BCP y FMI</a:t>
            </a:r>
            <a:endParaRPr sz="750" i="1" dirty="0">
              <a:solidFill>
                <a:prstClr val="black"/>
              </a:solidFill>
              <a:latin typeface="BaskervilleT" panose="02040603050505020303" pitchFamily="18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 rot="16200000">
            <a:off x="328692" y="3366472"/>
            <a:ext cx="352982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 sz="1100" b="0" i="0" u="none" strike="noStrike" kern="1200" baseline="0">
                <a:solidFill>
                  <a:prstClr val="black"/>
                </a:solidFill>
                <a:latin typeface="Humanst521 BT" panose="020B0602020204020204" pitchFamily="34" charset="0"/>
                <a:ea typeface="+mn-ea"/>
                <a:cs typeface="+mn-cs"/>
              </a:defRPr>
            </a:pPr>
            <a:r>
              <a:rPr lang="es-PY" sz="825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9512" y="181869"/>
            <a:ext cx="89644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s-ES" altLang="es-PY" sz="2800" b="1" dirty="0">
                <a:solidFill>
                  <a:srgbClr val="1F497D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Una de las economías más dinámicas de la región</a:t>
            </a:r>
          </a:p>
        </p:txBody>
      </p:sp>
    </p:spTree>
    <p:extLst>
      <p:ext uri="{BB962C8B-B14F-4D97-AF65-F5344CB8AC3E}">
        <p14:creationId xmlns:p14="http://schemas.microsoft.com/office/powerpoint/2010/main" val="278951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 txBox="1">
            <a:spLocks noChangeArrowheads="1"/>
          </p:cNvSpPr>
          <p:nvPr/>
        </p:nvSpPr>
        <p:spPr bwMode="auto">
          <a:xfrm>
            <a:off x="1187624" y="199423"/>
            <a:ext cx="6858000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s-ES" altLang="es-PY" sz="2800" b="1" dirty="0">
                <a:solidFill>
                  <a:srgbClr val="1F497D"/>
                </a:solidFill>
                <a:latin typeface="BaskervilleT" panose="02040603050505020303" pitchFamily="18" charset="0"/>
              </a:rPr>
              <a:t>Fundamentos </a:t>
            </a:r>
            <a:r>
              <a:rPr kumimoji="1" lang="es-ES" altLang="es-PY" sz="2800" b="1" dirty="0" smtClean="0">
                <a:solidFill>
                  <a:srgbClr val="1F497D"/>
                </a:solidFill>
                <a:latin typeface="BaskervilleT" panose="02040603050505020303" pitchFamily="18" charset="0"/>
              </a:rPr>
              <a:t>Macroeconómicos </a:t>
            </a:r>
            <a:endParaRPr kumimoji="1" lang="es-ES" altLang="es-PY" sz="2800" b="1" dirty="0">
              <a:solidFill>
                <a:srgbClr val="1F497D"/>
              </a:solidFill>
              <a:latin typeface="BaskervilleT" panose="02040603050505020303" pitchFamily="18" charset="0"/>
            </a:endParaRPr>
          </a:p>
        </p:txBody>
      </p:sp>
      <p:graphicFrame>
        <p:nvGraphicFramePr>
          <p:cNvPr id="6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424733"/>
              </p:ext>
            </p:extLst>
          </p:nvPr>
        </p:nvGraphicFramePr>
        <p:xfrm>
          <a:off x="611560" y="980728"/>
          <a:ext cx="7632847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 Elipse"/>
          <p:cNvSpPr/>
          <p:nvPr/>
        </p:nvSpPr>
        <p:spPr>
          <a:xfrm>
            <a:off x="4823205" y="3933056"/>
            <a:ext cx="1133475" cy="864096"/>
          </a:xfrm>
          <a:prstGeom prst="ellipse">
            <a:avLst/>
          </a:prstGeom>
          <a:solidFill>
            <a:schemeClr val="accent1">
              <a:alpha val="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PY">
              <a:solidFill>
                <a:prstClr val="white"/>
              </a:solidFill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 flipH="1">
            <a:off x="5897463" y="4022762"/>
            <a:ext cx="253140" cy="270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6109956" y="3768846"/>
            <a:ext cx="622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Humanst521 BT" panose="020B0602020204020204" pitchFamily="34" charset="0"/>
              </a:rPr>
              <a:t>PAR</a:t>
            </a:r>
          </a:p>
        </p:txBody>
      </p:sp>
    </p:spTree>
    <p:extLst>
      <p:ext uri="{BB962C8B-B14F-4D97-AF65-F5344CB8AC3E}">
        <p14:creationId xmlns:p14="http://schemas.microsoft.com/office/powerpoint/2010/main" val="30549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116632"/>
            <a:ext cx="91440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es-ES" altLang="es-PY" sz="2800" b="1" dirty="0">
                <a:solidFill>
                  <a:srgbClr val="1F497D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La estabilidad nominal es una condición necesaria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es-ES" altLang="es-PY" sz="2800" b="1" dirty="0">
                <a:solidFill>
                  <a:srgbClr val="1F497D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para el crecimiento económico.</a:t>
            </a:r>
          </a:p>
        </p:txBody>
      </p:sp>
      <p:graphicFrame>
        <p:nvGraphicFramePr>
          <p:cNvPr id="26" name="Gráfico 25"/>
          <p:cNvGraphicFramePr>
            <a:graphicFrameLocks/>
          </p:cNvGraphicFramePr>
          <p:nvPr>
            <p:extLst/>
          </p:nvPr>
        </p:nvGraphicFramePr>
        <p:xfrm>
          <a:off x="134686" y="1355399"/>
          <a:ext cx="4365307" cy="4233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Gráfico 26"/>
          <p:cNvGraphicFramePr>
            <a:graphicFrameLocks/>
          </p:cNvGraphicFramePr>
          <p:nvPr>
            <p:extLst/>
          </p:nvPr>
        </p:nvGraphicFramePr>
        <p:xfrm>
          <a:off x="4754242" y="1355399"/>
          <a:ext cx="4389758" cy="4233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45" name="CuadroTexto 27"/>
          <p:cNvSpPr txBox="1">
            <a:spLocks noChangeArrowheads="1"/>
          </p:cNvSpPr>
          <p:nvPr/>
        </p:nvSpPr>
        <p:spPr bwMode="auto">
          <a:xfrm>
            <a:off x="269877" y="5884863"/>
            <a:ext cx="12858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s-PY" sz="1100" i="1" dirty="0">
                <a:solidFill>
                  <a:prstClr val="black">
                    <a:lumMod val="75000"/>
                    <a:lumOff val="25000"/>
                  </a:prstClr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Fuente: CEPAL.</a:t>
            </a:r>
          </a:p>
        </p:txBody>
      </p:sp>
      <p:sp>
        <p:nvSpPr>
          <p:cNvPr id="29" name="Elipse 11"/>
          <p:cNvSpPr/>
          <p:nvPr/>
        </p:nvSpPr>
        <p:spPr>
          <a:xfrm rot="5400000">
            <a:off x="2015355" y="2977576"/>
            <a:ext cx="3745136" cy="1622215"/>
          </a:xfrm>
          <a:prstGeom prst="ellipse">
            <a:avLst/>
          </a:prstGeom>
          <a:solidFill>
            <a:schemeClr val="tx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Elipse 11"/>
          <p:cNvSpPr/>
          <p:nvPr/>
        </p:nvSpPr>
        <p:spPr>
          <a:xfrm rot="5400000">
            <a:off x="7122803" y="2893705"/>
            <a:ext cx="2998787" cy="1043607"/>
          </a:xfrm>
          <a:prstGeom prst="ellipse">
            <a:avLst/>
          </a:prstGeom>
          <a:solidFill>
            <a:schemeClr val="tx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33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2 Gráfico"/>
          <p:cNvGraphicFramePr>
            <a:graphicFrameLocks/>
          </p:cNvGraphicFramePr>
          <p:nvPr>
            <p:extLst/>
          </p:nvPr>
        </p:nvGraphicFramePr>
        <p:xfrm>
          <a:off x="417579" y="899846"/>
          <a:ext cx="374441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2 Gráfico"/>
          <p:cNvGraphicFramePr>
            <a:graphicFrameLocks/>
          </p:cNvGraphicFramePr>
          <p:nvPr>
            <p:extLst/>
          </p:nvPr>
        </p:nvGraphicFramePr>
        <p:xfrm>
          <a:off x="4378019" y="899846"/>
          <a:ext cx="3973666" cy="2268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2 Gráfico"/>
          <p:cNvGraphicFramePr>
            <a:graphicFrameLocks/>
          </p:cNvGraphicFramePr>
          <p:nvPr>
            <p:extLst/>
          </p:nvPr>
        </p:nvGraphicFramePr>
        <p:xfrm>
          <a:off x="332926" y="2576526"/>
          <a:ext cx="4126499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2 Gráfico"/>
          <p:cNvGraphicFramePr>
            <a:graphicFrameLocks/>
          </p:cNvGraphicFramePr>
          <p:nvPr>
            <p:extLst/>
          </p:nvPr>
        </p:nvGraphicFramePr>
        <p:xfrm>
          <a:off x="417579" y="4473015"/>
          <a:ext cx="3744416" cy="2019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2 Gráfico"/>
          <p:cNvGraphicFramePr>
            <a:graphicFrameLocks/>
          </p:cNvGraphicFramePr>
          <p:nvPr>
            <p:extLst/>
          </p:nvPr>
        </p:nvGraphicFramePr>
        <p:xfrm>
          <a:off x="4509390" y="2576526"/>
          <a:ext cx="4050083" cy="194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" name="3 Conector recto de flecha"/>
          <p:cNvCxnSpPr/>
          <p:nvPr/>
        </p:nvCxnSpPr>
        <p:spPr>
          <a:xfrm>
            <a:off x="1475656" y="1484784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2843808" y="1313148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5724128" y="1309374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6948264" y="1637184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3065776" y="3158226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5724128" y="3158226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7224668" y="3334334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1484524" y="5127285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2871675" y="5365957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4562239" y="559798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000" b="1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Fuentes: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International Monetary Fund, World Economic Outlook Database, Abril 2017.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Banco Mundial. </a:t>
            </a:r>
            <a:r>
              <a:rPr lang="en-US" sz="1000" dirty="0" err="1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Indicadores</a:t>
            </a:r>
            <a:r>
              <a:rPr lang="en-US" sz="1000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Desarrollo</a:t>
            </a:r>
            <a:r>
              <a:rPr lang="en-US" sz="1000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 Mundial.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Centro de </a:t>
            </a:r>
            <a:r>
              <a:rPr lang="en-US" sz="1000" dirty="0" err="1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Estudios</a:t>
            </a:r>
            <a:r>
              <a:rPr lang="en-US" sz="1000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Distributivos</a:t>
            </a:r>
            <a:r>
              <a:rPr lang="en-US" sz="1000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Laborales</a:t>
            </a:r>
            <a:r>
              <a:rPr lang="en-US" sz="1000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 y  </a:t>
            </a:r>
            <a:r>
              <a:rPr lang="en-US" sz="1000" dirty="0" err="1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Sociales</a:t>
            </a:r>
            <a:r>
              <a:rPr lang="en-US" sz="1000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  (CEDLAS), Julio 2017</a:t>
            </a:r>
            <a:endParaRPr lang="es-MX" sz="1000" dirty="0">
              <a:solidFill>
                <a:prstClr val="black"/>
              </a:solidFill>
              <a:latin typeface="Humanst521 BT" panose="020B0602020204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565689" y="4881354"/>
            <a:ext cx="4326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000" b="1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Observaciones: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000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Inflación: Tasa de variación anual del IPC.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000" dirty="0">
                <a:solidFill>
                  <a:prstClr val="black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Pobreza: Tasa de incidencia de la pobreza, sobre la base de $1,90 por día (2011 PPA) (% de la población)</a:t>
            </a:r>
          </a:p>
        </p:txBody>
      </p:sp>
      <p:sp>
        <p:nvSpPr>
          <p:cNvPr id="25" name="1 Título"/>
          <p:cNvSpPr>
            <a:spLocks noGrp="1"/>
          </p:cNvSpPr>
          <p:nvPr>
            <p:ph type="title"/>
          </p:nvPr>
        </p:nvSpPr>
        <p:spPr>
          <a:xfrm>
            <a:off x="251520" y="102452"/>
            <a:ext cx="8640962" cy="773113"/>
          </a:xfrm>
        </p:spPr>
        <p:txBody>
          <a:bodyPr/>
          <a:lstStyle/>
          <a:p>
            <a:r>
              <a:rPr kumimoji="1" lang="es-MX" altLang="es-PY" sz="2800" b="1" dirty="0">
                <a:solidFill>
                  <a:srgbClr val="1F497D"/>
                </a:solidFill>
                <a:latin typeface="BaskervilleT" panose="02040603050505020303" pitchFamily="18" charset="0"/>
                <a:ea typeface="+mn-ea"/>
                <a:cs typeface="Arial" panose="020B0604020202020204" pitchFamily="34" charset="0"/>
              </a:rPr>
              <a:t>La baja inflación contribuye a la reducción de la pobreza</a:t>
            </a:r>
          </a:p>
        </p:txBody>
      </p:sp>
    </p:spTree>
    <p:extLst>
      <p:ext uri="{BB962C8B-B14F-4D97-AF65-F5344CB8AC3E}">
        <p14:creationId xmlns:p14="http://schemas.microsoft.com/office/powerpoint/2010/main" val="19608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1124974" y="64351"/>
            <a:ext cx="7189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800" b="1" dirty="0">
                <a:solidFill>
                  <a:schemeClr val="tx2"/>
                </a:solidFill>
                <a:latin typeface="BaskervilleT" panose="02040603050505020303" pitchFamily="18" charset="0"/>
              </a:rPr>
              <a:t>Instrumentos de Regulación Monetaria e ingresos financieros de los bancos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787400" y="1066800"/>
          <a:ext cx="7831667" cy="4406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8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593725"/>
          </a:xfrm>
        </p:spPr>
        <p:txBody>
          <a:bodyPr/>
          <a:lstStyle/>
          <a:p>
            <a:pPr defTabSz="1088284">
              <a:defRPr/>
            </a:pPr>
            <a:r>
              <a:rPr 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Crisis bancaria costó a Paraguay el 50% del PIB en 5 años</a:t>
            </a:r>
            <a:endParaRPr lang="es-MX" sz="2800" b="1" dirty="0">
              <a:solidFill>
                <a:schemeClr val="tx2"/>
              </a:solidFill>
              <a:latin typeface="BaskervilleT" panose="02040603050505020303" pitchFamily="18" charset="0"/>
            </a:endParaRPr>
          </a:p>
        </p:txBody>
      </p:sp>
      <p:sp>
        <p:nvSpPr>
          <p:cNvPr id="17" name="Shape 284"/>
          <p:cNvSpPr/>
          <p:nvPr/>
        </p:nvSpPr>
        <p:spPr>
          <a:xfrm>
            <a:off x="365125" y="6144211"/>
            <a:ext cx="2803525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 anchor="b">
            <a:spAutoFit/>
          </a:bodyPr>
          <a:lstStyle/>
          <a:p>
            <a:pPr>
              <a:defRPr sz="700">
                <a:latin typeface="Humanst521 BT"/>
                <a:ea typeface="Humanst521 BT"/>
                <a:cs typeface="Humanst521 BT"/>
                <a:sym typeface="Humanst521 BT"/>
              </a:defRPr>
            </a:pPr>
            <a:r>
              <a:rPr lang="es-PY" sz="1100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BaskervilleT" panose="02040603050505020303" pitchFamily="18" charset="0"/>
                <a:ea typeface="Humanst521 BT"/>
                <a:cs typeface="Humanst521 BT"/>
                <a:sym typeface="Humanst521 BT"/>
              </a:rPr>
              <a:t>Fuente: BCP</a:t>
            </a:r>
            <a:endParaRPr lang="es-MX" sz="1100" i="1" kern="0" dirty="0">
              <a:solidFill>
                <a:prstClr val="black">
                  <a:lumMod val="75000"/>
                  <a:lumOff val="25000"/>
                </a:prstClr>
              </a:solidFill>
              <a:latin typeface="BaskervilleT" panose="02040603050505020303" pitchFamily="18" charset="0"/>
              <a:ea typeface="Humanst521 BT"/>
              <a:cs typeface="Humanst521 BT"/>
              <a:sym typeface="Humanst521 BT"/>
            </a:endParaRPr>
          </a:p>
        </p:txBody>
      </p:sp>
      <p:sp>
        <p:nvSpPr>
          <p:cNvPr id="14340" name="1 Título"/>
          <p:cNvSpPr txBox="1">
            <a:spLocks/>
          </p:cNvSpPr>
          <p:nvPr/>
        </p:nvSpPr>
        <p:spPr bwMode="auto">
          <a:xfrm>
            <a:off x="2465388" y="1082675"/>
            <a:ext cx="42132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Y" altLang="es-PY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  <a:sym typeface="Calibri" panose="020F0502020204030204" pitchFamily="34" charset="0"/>
              </a:rPr>
              <a:t>PÉRDIDA DE PRODUCCIÓN (%PIB) </a:t>
            </a:r>
          </a:p>
        </p:txBody>
      </p:sp>
      <p:graphicFrame>
        <p:nvGraphicFramePr>
          <p:cNvPr id="14341" name="Gráfico 15"/>
          <p:cNvGraphicFramePr>
            <a:graphicFrameLocks/>
          </p:cNvGraphicFramePr>
          <p:nvPr/>
        </p:nvGraphicFramePr>
        <p:xfrm>
          <a:off x="920750" y="1423988"/>
          <a:ext cx="7950200" cy="420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5" name="Gráfico" r:id="rId4" imgW="7955970" imgH="4212701" progId="Excel.Chart.8">
                  <p:embed/>
                </p:oleObj>
              </mc:Choice>
              <mc:Fallback>
                <p:oleObj name="Gráfico" r:id="rId4" imgW="7955970" imgH="4212701" progId="Excel.Chart.8">
                  <p:embed/>
                  <p:pic>
                    <p:nvPicPr>
                      <p:cNvPr id="0" name="Gráfico 1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1423988"/>
                        <a:ext cx="7950200" cy="420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ángulo redondeado 18"/>
          <p:cNvSpPr/>
          <p:nvPr/>
        </p:nvSpPr>
        <p:spPr>
          <a:xfrm>
            <a:off x="4895850" y="1700213"/>
            <a:ext cx="1439863" cy="4019550"/>
          </a:xfrm>
          <a:prstGeom prst="roundRect">
            <a:avLst/>
          </a:prstGeom>
          <a:solidFill>
            <a:schemeClr val="tx1">
              <a:lumMod val="65000"/>
              <a:lumOff val="3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980731" y="94839"/>
            <a:ext cx="7219335" cy="573990"/>
          </a:xfrm>
          <a:prstGeom prst="rect">
            <a:avLst/>
          </a:prstGeom>
        </p:spPr>
        <p:txBody>
          <a:bodyPr lIns="81619" tIns="40809" rIns="81619" bIns="4080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0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04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0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0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16213"/>
            <a:r>
              <a:rPr lang="es-MX" sz="2800" b="1" dirty="0">
                <a:solidFill>
                  <a:schemeClr val="tx2"/>
                </a:solidFill>
                <a:latin typeface="BaskervilleT" panose="02040603050505020303" pitchFamily="18" charset="0"/>
              </a:rPr>
              <a:t>Sistema Financiero Sólido</a:t>
            </a:r>
          </a:p>
        </p:txBody>
      </p:sp>
      <p:graphicFrame>
        <p:nvGraphicFramePr>
          <p:cNvPr id="21" name="Chart 288"/>
          <p:cNvGraphicFramePr/>
          <p:nvPr>
            <p:extLst/>
          </p:nvPr>
        </p:nvGraphicFramePr>
        <p:xfrm>
          <a:off x="4607362" y="3750171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/>
        </p:nvGraphicFramePr>
        <p:xfrm>
          <a:off x="188781" y="3717032"/>
          <a:ext cx="4167196" cy="23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Object 10"/>
          <p:cNvGraphicFramePr>
            <a:graphicFrameLocks noChangeAspect="1"/>
          </p:cNvGraphicFramePr>
          <p:nvPr>
            <p:extLst/>
          </p:nvPr>
        </p:nvGraphicFramePr>
        <p:xfrm>
          <a:off x="-5728" y="982986"/>
          <a:ext cx="436170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Object 11"/>
          <p:cNvGraphicFramePr>
            <a:graphicFrameLocks noChangeAspect="1"/>
          </p:cNvGraphicFramePr>
          <p:nvPr>
            <p:extLst/>
          </p:nvPr>
        </p:nvGraphicFramePr>
        <p:xfrm>
          <a:off x="4590399" y="949500"/>
          <a:ext cx="43369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173243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 bwMode="auto">
          <a:xfrm>
            <a:off x="694630" y="1108109"/>
            <a:ext cx="4139952" cy="3418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Y" sz="1200" b="1" dirty="0">
                <a:solidFill>
                  <a:schemeClr val="tx2">
                    <a:lumMod val="75000"/>
                  </a:schemeClr>
                </a:solidFill>
                <a:latin typeface="Humanst521 BT" panose="020B0602020204020204" pitchFamily="34" charset="0"/>
                <a:cs typeface="Aharoni" pitchFamily="2" charset="-79"/>
              </a:rPr>
              <a:t>Inversión y ahorro nacional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5215351" y="1203501"/>
            <a:ext cx="3699165" cy="3418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Y" sz="1200" b="1" dirty="0">
                <a:solidFill>
                  <a:schemeClr val="tx2">
                    <a:lumMod val="75000"/>
                  </a:schemeClr>
                </a:solidFill>
                <a:latin typeface="Humanst521 BT" panose="020B0602020204020204" pitchFamily="34" charset="0"/>
                <a:cs typeface="Aharoni" pitchFamily="2" charset="-79"/>
              </a:rPr>
              <a:t>Porcentaje de personas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Y" sz="1200" b="1" dirty="0">
                <a:solidFill>
                  <a:schemeClr val="tx2">
                    <a:lumMod val="75000"/>
                  </a:schemeClr>
                </a:solidFill>
                <a:latin typeface="Humanst521 BT" panose="020B0602020204020204" pitchFamily="34" charset="0"/>
                <a:cs typeface="Aharoni" pitchFamily="2" charset="-79"/>
              </a:rPr>
              <a:t>que ahorran en instituciones financieras</a:t>
            </a:r>
            <a:endParaRPr lang="es-ES" sz="1200" b="1" dirty="0">
              <a:solidFill>
                <a:schemeClr val="tx2">
                  <a:lumMod val="75000"/>
                </a:schemeClr>
              </a:solidFill>
              <a:latin typeface="Humanst521 BT" panose="020B0602020204020204" pitchFamily="34" charset="0"/>
              <a:cs typeface="Aharoni" pitchFamily="2" charset="-79"/>
            </a:endParaRPr>
          </a:p>
        </p:txBody>
      </p:sp>
      <p:sp>
        <p:nvSpPr>
          <p:cNvPr id="11" name="4 Rectángulo"/>
          <p:cNvSpPr/>
          <p:nvPr/>
        </p:nvSpPr>
        <p:spPr>
          <a:xfrm>
            <a:off x="190066" y="6041721"/>
            <a:ext cx="4644516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sz="750" i="1" dirty="0">
                <a:solidFill>
                  <a:prstClr val="black">
                    <a:lumMod val="75000"/>
                    <a:lumOff val="25000"/>
                  </a:prstClr>
                </a:solidFill>
                <a:latin typeface="Humanst521 BT" pitchFamily="34" charset="0"/>
              </a:rPr>
              <a:t>Fuente: </a:t>
            </a:r>
            <a:r>
              <a:rPr lang="es-PY" sz="75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umanst521 BT" pitchFamily="34" charset="0"/>
              </a:rPr>
              <a:t>FMI y </a:t>
            </a:r>
            <a:r>
              <a:rPr lang="es-PY" sz="750" i="1" dirty="0">
                <a:solidFill>
                  <a:prstClr val="black">
                    <a:lumMod val="75000"/>
                    <a:lumOff val="25000"/>
                  </a:prstClr>
                </a:solidFill>
                <a:latin typeface="Humanst521 BT" pitchFamily="34" charset="0"/>
              </a:rPr>
              <a:t>Global </a:t>
            </a:r>
            <a:r>
              <a:rPr lang="es-PY" sz="750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Humanst521 BT" pitchFamily="34" charset="0"/>
              </a:rPr>
              <a:t>Findex</a:t>
            </a:r>
            <a:r>
              <a:rPr lang="es-PY" sz="750" i="1" dirty="0">
                <a:solidFill>
                  <a:prstClr val="black">
                    <a:lumMod val="75000"/>
                    <a:lumOff val="25000"/>
                  </a:prstClr>
                </a:solidFill>
                <a:latin typeface="Humanst521 BT" pitchFamily="34" charset="0"/>
              </a:rPr>
              <a:t> –Banco Mundial 2015</a:t>
            </a:r>
            <a:endParaRPr lang="es-PY" sz="75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2" name="1 Gráfico"/>
          <p:cNvGraphicFramePr/>
          <p:nvPr>
            <p:extLst/>
          </p:nvPr>
        </p:nvGraphicFramePr>
        <p:xfrm>
          <a:off x="143007" y="1628405"/>
          <a:ext cx="4738633" cy="434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/>
          </p:nvPr>
        </p:nvGraphicFramePr>
        <p:xfrm>
          <a:off x="4969933" y="1821708"/>
          <a:ext cx="4030178" cy="4152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333377" y="188915"/>
            <a:ext cx="8353425" cy="738187"/>
          </a:xfrm>
        </p:spPr>
        <p:txBody>
          <a:bodyPr/>
          <a:lstStyle/>
          <a:p>
            <a:r>
              <a:rPr lang="es-PY" altLang="es-PY" sz="2800" b="1" dirty="0">
                <a:solidFill>
                  <a:srgbClr val="002060"/>
                </a:solidFill>
                <a:latin typeface="BaskervilleT" panose="02040603050505020303" pitchFamily="18" charset="0"/>
              </a:rPr>
              <a:t>En términos de inclusión financiera, el ahorro doméstico necesita ser impulsado.</a:t>
            </a:r>
          </a:p>
        </p:txBody>
      </p:sp>
    </p:spTree>
    <p:extLst>
      <p:ext uri="{BB962C8B-B14F-4D97-AF65-F5344CB8AC3E}">
        <p14:creationId xmlns:p14="http://schemas.microsoft.com/office/powerpoint/2010/main" val="3787755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628800"/>
            <a:ext cx="9144000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mtClean="0">
              <a:solidFill>
                <a:prstClr val="white"/>
              </a:solidFill>
            </a:endParaRPr>
          </a:p>
        </p:txBody>
      </p:sp>
      <p:sp>
        <p:nvSpPr>
          <p:cNvPr id="33804" name="Rectangle 36"/>
          <p:cNvSpPr>
            <a:spLocks noChangeArrowheads="1"/>
          </p:cNvSpPr>
          <p:nvPr/>
        </p:nvSpPr>
        <p:spPr bwMode="auto">
          <a:xfrm>
            <a:off x="228674" y="1826927"/>
            <a:ext cx="8686651" cy="68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s-PY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T" panose="02040603050505020303" pitchFamily="18" charset="0"/>
                <a:cs typeface="Arial" charset="0"/>
              </a:rPr>
              <a:t>Aspectos Institucionales</a:t>
            </a:r>
            <a:endParaRPr lang="es-PY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T" panose="020406030505050203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410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0" y="171450"/>
            <a:ext cx="9144000" cy="593725"/>
          </a:xfrm>
        </p:spPr>
        <p:txBody>
          <a:bodyPr/>
          <a:lstStyle/>
          <a:p>
            <a:r>
              <a:rPr lang="es-ES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Marco Normativo</a:t>
            </a:r>
            <a:endParaRPr lang="es-PY" altLang="es-PY" sz="2800" dirty="0" smtClean="0">
              <a:solidFill>
                <a:schemeClr val="tx2"/>
              </a:solidFill>
              <a:latin typeface="BaskervilleT" panose="02040603050505020303" pitchFamily="18" charset="0"/>
            </a:endParaRPr>
          </a:p>
        </p:txBody>
      </p:sp>
      <p:sp>
        <p:nvSpPr>
          <p:cNvPr id="4105" name="Rectángulo 1"/>
          <p:cNvSpPr>
            <a:spLocks noChangeArrowheads="1"/>
          </p:cNvSpPr>
          <p:nvPr/>
        </p:nvSpPr>
        <p:spPr bwMode="auto">
          <a:xfrm>
            <a:off x="468313" y="908050"/>
            <a:ext cx="82804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charset="0"/>
              <a:buNone/>
              <a:defRPr/>
            </a:pPr>
            <a:r>
              <a:rPr lang="es-PY" sz="2000" b="1" dirty="0">
                <a:solidFill>
                  <a:schemeClr val="tx2"/>
                </a:solidFill>
                <a:latin typeface="Humanst521 BT" pitchFamily="34" charset="0"/>
              </a:rPr>
              <a:t>Constitución del Paraguay, 1992</a:t>
            </a:r>
            <a:r>
              <a:rPr lang="es-PY" sz="2400" b="1" dirty="0">
                <a:solidFill>
                  <a:schemeClr val="tx2"/>
                </a:solidFill>
                <a:latin typeface="Humanst521 BT" pitchFamily="34" charset="0"/>
              </a:rPr>
              <a:t>. </a:t>
            </a:r>
            <a:r>
              <a:rPr lang="es-PY" sz="2000" b="1" dirty="0">
                <a:solidFill>
                  <a:schemeClr val="tx2"/>
                </a:solidFill>
                <a:latin typeface="Humanst521 BT" pitchFamily="34" charset="0"/>
              </a:rPr>
              <a:t>Sección III. De la Banca Central del Estado </a:t>
            </a:r>
          </a:p>
          <a:p>
            <a:pPr algn="just">
              <a:buFont typeface="Arial" charset="0"/>
              <a:buNone/>
              <a:defRPr/>
            </a:pPr>
            <a:endParaRPr lang="es-PY" sz="1200" dirty="0">
              <a:solidFill>
                <a:schemeClr val="tx2"/>
              </a:solidFill>
              <a:latin typeface="Humanst521 BT" pitchFamily="34" charset="0"/>
            </a:endParaRPr>
          </a:p>
          <a:p>
            <a:pPr algn="just">
              <a:buFont typeface="Arial" charset="0"/>
              <a:buNone/>
              <a:defRPr/>
            </a:pPr>
            <a:r>
              <a:rPr lang="es-PY" sz="2000" dirty="0">
                <a:solidFill>
                  <a:schemeClr val="tx2"/>
                </a:solidFill>
                <a:latin typeface="Humanst521 BT" pitchFamily="34" charset="0"/>
              </a:rPr>
              <a:t>“</a:t>
            </a:r>
            <a:r>
              <a:rPr lang="es-PY" sz="2000" b="1" dirty="0">
                <a:solidFill>
                  <a:schemeClr val="tx2"/>
                </a:solidFill>
                <a:latin typeface="Humanst521 BT" pitchFamily="34" charset="0"/>
              </a:rPr>
              <a:t>Artículo 285 </a:t>
            </a:r>
            <a:r>
              <a:rPr lang="es-PY" sz="2000" dirty="0">
                <a:solidFill>
                  <a:schemeClr val="tx2"/>
                </a:solidFill>
                <a:latin typeface="Humanst521 BT" pitchFamily="34" charset="0"/>
              </a:rPr>
              <a:t>– De la naturaleza, de los deberes y de las atribuciones</a:t>
            </a:r>
          </a:p>
          <a:p>
            <a:pPr algn="just">
              <a:buFont typeface="Arial" charset="0"/>
              <a:buNone/>
              <a:defRPr/>
            </a:pPr>
            <a:endParaRPr lang="es-PY" sz="1000" dirty="0">
              <a:solidFill>
                <a:schemeClr val="tx2"/>
              </a:solidFill>
              <a:latin typeface="Humanst521 BT" pitchFamily="34" charset="0"/>
            </a:endParaRPr>
          </a:p>
          <a:p>
            <a:pPr algn="just">
              <a:buFont typeface="Arial" charset="0"/>
              <a:buNone/>
              <a:defRPr/>
            </a:pPr>
            <a:r>
              <a:rPr lang="es-PY" sz="2000" dirty="0">
                <a:solidFill>
                  <a:schemeClr val="tx2"/>
                </a:solidFill>
                <a:latin typeface="Humanst521 BT" pitchFamily="34" charset="0"/>
              </a:rPr>
              <a:t>Se establece una Banca Central del Estado, en carácter de </a:t>
            </a:r>
            <a:r>
              <a:rPr lang="es-PY" sz="2000" b="1" dirty="0">
                <a:solidFill>
                  <a:schemeClr val="tx2"/>
                </a:solidFill>
                <a:latin typeface="Humanst521 BT" pitchFamily="34" charset="0"/>
              </a:rPr>
              <a:t>organismo técnico</a:t>
            </a:r>
            <a:r>
              <a:rPr lang="es-PY" sz="2000" dirty="0">
                <a:solidFill>
                  <a:schemeClr val="tx2"/>
                </a:solidFill>
                <a:latin typeface="Humanst521 BT" pitchFamily="34" charset="0"/>
              </a:rPr>
              <a:t>. Ella tiene la exclusividad de la </a:t>
            </a:r>
            <a:r>
              <a:rPr lang="es-PY" sz="2000" b="1" dirty="0">
                <a:solidFill>
                  <a:schemeClr val="tx2"/>
                </a:solidFill>
                <a:latin typeface="Humanst521 BT" pitchFamily="34" charset="0"/>
              </a:rPr>
              <a:t>emisión monetaria</a:t>
            </a:r>
            <a:r>
              <a:rPr lang="es-PY" sz="2000" dirty="0">
                <a:solidFill>
                  <a:schemeClr val="tx2"/>
                </a:solidFill>
                <a:latin typeface="Humanst521 BT" pitchFamily="34" charset="0"/>
              </a:rPr>
              <a:t>, y conforme con los objetivos de la política económica del Gobierno Nacional, participa con los demás organismos técnicos del Estado, en la </a:t>
            </a:r>
            <a:r>
              <a:rPr lang="es-PY" sz="2000" b="1" dirty="0">
                <a:solidFill>
                  <a:schemeClr val="tx2"/>
                </a:solidFill>
                <a:latin typeface="Humanst521 BT" pitchFamily="34" charset="0"/>
              </a:rPr>
              <a:t>formulación de las políticas monetaria, crediticia y cambiaria</a:t>
            </a:r>
            <a:r>
              <a:rPr lang="es-PY" sz="2000" dirty="0">
                <a:solidFill>
                  <a:schemeClr val="tx2"/>
                </a:solidFill>
                <a:latin typeface="Humanst521 BT" pitchFamily="34" charset="0"/>
              </a:rPr>
              <a:t>, siendo responsable de su ejecución y desarrollo, y preservando la </a:t>
            </a:r>
            <a:r>
              <a:rPr lang="es-PY" sz="2000" b="1" dirty="0">
                <a:solidFill>
                  <a:schemeClr val="tx2"/>
                </a:solidFill>
                <a:latin typeface="Humanst521 BT" pitchFamily="34" charset="0"/>
              </a:rPr>
              <a:t>estabilidad monetaria</a:t>
            </a:r>
            <a:r>
              <a:rPr lang="es-PY" sz="2000" dirty="0">
                <a:solidFill>
                  <a:schemeClr val="tx2"/>
                </a:solidFill>
                <a:latin typeface="Humanst521 BT" pitchFamily="34" charset="0"/>
              </a:rPr>
              <a:t>.”</a:t>
            </a:r>
          </a:p>
          <a:p>
            <a:pPr algn="ctr">
              <a:buFont typeface="Arial" charset="0"/>
              <a:buNone/>
              <a:defRPr/>
            </a:pPr>
            <a:endParaRPr lang="es-PY" sz="2000" b="1" dirty="0">
              <a:solidFill>
                <a:schemeClr val="tx2"/>
              </a:solidFill>
              <a:latin typeface="Humanst521 BT" pitchFamily="34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es-PY" sz="2000" b="1" dirty="0">
                <a:solidFill>
                  <a:schemeClr val="tx2"/>
                </a:solidFill>
                <a:latin typeface="Humanst521 BT" pitchFamily="34" charset="0"/>
              </a:rPr>
              <a:t>Ley N° 489. Orgánica del BCP </a:t>
            </a:r>
          </a:p>
          <a:p>
            <a:pPr algn="just">
              <a:buFont typeface="Arial" charset="0"/>
              <a:buNone/>
              <a:defRPr/>
            </a:pPr>
            <a:endParaRPr lang="es-PY" sz="1050" dirty="0">
              <a:solidFill>
                <a:schemeClr val="tx2"/>
              </a:solidFill>
              <a:latin typeface="Humanst521 BT" pitchFamily="34" charset="0"/>
            </a:endParaRPr>
          </a:p>
          <a:p>
            <a:pPr algn="just">
              <a:buFont typeface="Arial" charset="0"/>
              <a:buNone/>
              <a:defRPr/>
            </a:pPr>
            <a:r>
              <a:rPr lang="es-PY" sz="2000" dirty="0">
                <a:solidFill>
                  <a:schemeClr val="tx2"/>
                </a:solidFill>
                <a:latin typeface="Humanst521 BT" pitchFamily="34" charset="0"/>
              </a:rPr>
              <a:t>“</a:t>
            </a:r>
            <a:r>
              <a:rPr lang="es-PY" sz="2000" b="1" dirty="0">
                <a:solidFill>
                  <a:schemeClr val="tx2"/>
                </a:solidFill>
                <a:latin typeface="Humanst521 BT" pitchFamily="34" charset="0"/>
              </a:rPr>
              <a:t>Artículo 3° </a:t>
            </a:r>
            <a:r>
              <a:rPr lang="es-PY" sz="2000" dirty="0">
                <a:solidFill>
                  <a:schemeClr val="tx2"/>
                </a:solidFill>
                <a:latin typeface="Humanst521 BT" pitchFamily="34" charset="0"/>
              </a:rPr>
              <a:t>Objetivos. Son objetivos fundamentales del Banco Central del Paraguay preservar y velar por la </a:t>
            </a:r>
            <a:r>
              <a:rPr lang="es-PY" sz="2000" b="1" dirty="0">
                <a:solidFill>
                  <a:schemeClr val="tx2"/>
                </a:solidFill>
                <a:latin typeface="Humanst521 BT" pitchFamily="34" charset="0"/>
              </a:rPr>
              <a:t>estabilidad del valor de la moneda </a:t>
            </a:r>
            <a:r>
              <a:rPr lang="es-PY" sz="2000" dirty="0">
                <a:solidFill>
                  <a:schemeClr val="tx2"/>
                </a:solidFill>
                <a:latin typeface="Humanst521 BT" pitchFamily="34" charset="0"/>
              </a:rPr>
              <a:t>y promover la </a:t>
            </a:r>
            <a:r>
              <a:rPr lang="es-PY" sz="2000" b="1" dirty="0">
                <a:solidFill>
                  <a:schemeClr val="tx2"/>
                </a:solidFill>
                <a:latin typeface="Humanst521 BT" pitchFamily="34" charset="0"/>
              </a:rPr>
              <a:t>eficacia y estabilidad del sistema financiero</a:t>
            </a:r>
            <a:r>
              <a:rPr lang="es-PY" sz="2000" dirty="0">
                <a:solidFill>
                  <a:schemeClr val="tx2"/>
                </a:solidFill>
                <a:latin typeface="Humanst521 BT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788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Título"/>
          <p:cNvSpPr>
            <a:spLocks noGrp="1"/>
          </p:cNvSpPr>
          <p:nvPr>
            <p:ph type="title"/>
          </p:nvPr>
        </p:nvSpPr>
        <p:spPr>
          <a:xfrm>
            <a:off x="0" y="169590"/>
            <a:ext cx="9144000" cy="738187"/>
          </a:xfrm>
        </p:spPr>
        <p:txBody>
          <a:bodyPr/>
          <a:lstStyle/>
          <a:p>
            <a:r>
              <a:rPr lang="es-PY" altLang="es-PY" sz="2400" b="1" dirty="0" smtClean="0">
                <a:solidFill>
                  <a:schemeClr val="tx2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Protección al consumidor financiero y </a:t>
            </a:r>
            <a:br>
              <a:rPr lang="es-PY" altLang="es-PY" sz="2400" b="1" dirty="0" smtClean="0">
                <a:solidFill>
                  <a:schemeClr val="tx2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</a:br>
            <a:r>
              <a:rPr lang="es-PY" altLang="es-PY" sz="2400" b="1" dirty="0" smtClean="0">
                <a:solidFill>
                  <a:schemeClr val="tx2"/>
                </a:solidFill>
                <a:latin typeface="BaskervilleT" panose="02040603050505020303" pitchFamily="18" charset="0"/>
                <a:cs typeface="Arial" panose="020B0604020202020204" pitchFamily="34" charset="0"/>
              </a:rPr>
              <a:t>educación financiera</a:t>
            </a:r>
            <a:endParaRPr lang="es-PY" altLang="es-PY" sz="2000" b="1" i="1" dirty="0" smtClean="0">
              <a:solidFill>
                <a:schemeClr val="tx2"/>
              </a:solidFill>
              <a:latin typeface="BaskervilleT" panose="02040603050505020303" pitchFamily="18" charset="0"/>
            </a:endParaRPr>
          </a:p>
        </p:txBody>
      </p:sp>
      <p:pic>
        <p:nvPicPr>
          <p:cNvPr id="4301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193" y="1412775"/>
            <a:ext cx="8031605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1 Título"/>
          <p:cNvSpPr txBox="1">
            <a:spLocks/>
          </p:cNvSpPr>
          <p:nvPr/>
        </p:nvSpPr>
        <p:spPr bwMode="auto">
          <a:xfrm>
            <a:off x="520193" y="1044126"/>
            <a:ext cx="3835783" cy="36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Y" altLang="es-PY" sz="1200" b="1" dirty="0" smtClean="0">
                <a:solidFill>
                  <a:srgbClr val="595959"/>
                </a:solidFill>
                <a:latin typeface="Humanst521 BT" panose="020B0602020204020204" pitchFamily="34" charset="0"/>
                <a:sym typeface="Calibri" panose="020F0502020204030204" pitchFamily="34" charset="0"/>
              </a:rPr>
              <a:t>CONSUMIDOR FINANCIERO</a:t>
            </a:r>
          </a:p>
        </p:txBody>
      </p:sp>
      <p:sp>
        <p:nvSpPr>
          <p:cNvPr id="43013" name="1 Título"/>
          <p:cNvSpPr txBox="1">
            <a:spLocks/>
          </p:cNvSpPr>
          <p:nvPr/>
        </p:nvSpPr>
        <p:spPr bwMode="auto">
          <a:xfrm>
            <a:off x="4716016" y="1044126"/>
            <a:ext cx="3835782" cy="3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Y" altLang="es-PY" sz="1200" b="1" dirty="0" smtClean="0">
                <a:solidFill>
                  <a:srgbClr val="595959"/>
                </a:solidFill>
                <a:latin typeface="Humanst521 BT" panose="020B0602020204020204" pitchFamily="34" charset="0"/>
                <a:sym typeface="Calibri" panose="020F0502020204030204" pitchFamily="34" charset="0"/>
              </a:rPr>
              <a:t>EDUCACIÓN FINANCIERA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683568" y="2121818"/>
            <a:ext cx="360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>
                <a:latin typeface="Humanst521 BT" panose="020B0602020204020204" pitchFamily="34" charset="0"/>
              </a:rPr>
              <a:t>Emisión de normativas que aseguran:</a:t>
            </a:r>
          </a:p>
          <a:p>
            <a:pPr marL="285750" indent="-285750">
              <a:buFontTx/>
              <a:buChar char="-"/>
              <a:defRPr/>
            </a:pPr>
            <a:r>
              <a:rPr lang="es-PY" sz="1400" dirty="0">
                <a:latin typeface="Humanst521 BT" panose="020B0602020204020204" pitchFamily="34" charset="0"/>
              </a:rPr>
              <a:t>Transparencia en el cobro de comisiones. </a:t>
            </a:r>
          </a:p>
          <a:p>
            <a:pPr marL="285750" indent="-285750">
              <a:buFontTx/>
              <a:buChar char="-"/>
              <a:defRPr/>
            </a:pPr>
            <a:r>
              <a:rPr lang="es-PY" sz="1400" dirty="0">
                <a:latin typeface="Humanst521 BT" panose="020B0602020204020204" pitchFamily="34" charset="0"/>
              </a:rPr>
              <a:t>Reducción del núm. de comisiones cobradas.</a:t>
            </a:r>
          </a:p>
          <a:p>
            <a:pPr marL="285750" indent="-285750">
              <a:buFontTx/>
              <a:buChar char="-"/>
              <a:defRPr/>
            </a:pPr>
            <a:r>
              <a:rPr lang="es-PY" sz="1400" dirty="0">
                <a:latin typeface="Humanst521 BT" panose="020B0602020204020204" pitchFamily="34" charset="0"/>
              </a:rPr>
              <a:t>Regulación de comisiones cobradas por procesadoras a los comercios.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PY" sz="1400" dirty="0" smtClean="0">
              <a:latin typeface="Humanst521 BT" panose="020B0602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 smtClean="0">
                <a:latin typeface="Humanst521 BT" panose="020B0602020204020204" pitchFamily="34" charset="0"/>
              </a:rPr>
              <a:t>Unificación </a:t>
            </a:r>
            <a:r>
              <a:rPr lang="es-PY" sz="1400" dirty="0">
                <a:latin typeface="Humanst521 BT" panose="020B0602020204020204" pitchFamily="34" charset="0"/>
              </a:rPr>
              <a:t>normativa para las tarjetas de crédito y débito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 smtClean="0">
                <a:latin typeface="Humanst521 BT" panose="020B0602020204020204" pitchFamily="34" charset="0"/>
              </a:rPr>
              <a:t>Normativa </a:t>
            </a:r>
            <a:r>
              <a:rPr lang="es-PY" sz="1400" dirty="0">
                <a:latin typeface="Humanst521 BT" panose="020B0602020204020204" pitchFamily="34" charset="0"/>
              </a:rPr>
              <a:t>para regular las cuentas de pago de remuneraciones.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 smtClean="0">
                <a:latin typeface="Humanst521 BT" panose="020B0602020204020204" pitchFamily="34" charset="0"/>
              </a:rPr>
              <a:t>Publicación </a:t>
            </a:r>
            <a:r>
              <a:rPr lang="es-PY" sz="1400" dirty="0">
                <a:latin typeface="Humanst521 BT" panose="020B0602020204020204" pitchFamily="34" charset="0"/>
              </a:rPr>
              <a:t>de las comisiones cobradas por las entidades reguladas.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 smtClean="0">
                <a:latin typeface="Humanst521 BT" panose="020B0602020204020204" pitchFamily="34" charset="0"/>
              </a:rPr>
              <a:t>Régimen </a:t>
            </a:r>
            <a:r>
              <a:rPr lang="es-PY" sz="1400" dirty="0">
                <a:latin typeface="Humanst521 BT" panose="020B0602020204020204" pitchFamily="34" charset="0"/>
              </a:rPr>
              <a:t>de información para fortalecer la regulación de las Entidades de Medios de Pagos Electrónicos (EMPE).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788024" y="1978962"/>
            <a:ext cx="3672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 smtClean="0">
                <a:latin typeface="Humanst521 BT" panose="020B0602020204020204" pitchFamily="34" charset="0"/>
              </a:rPr>
              <a:t>Actividades </a:t>
            </a:r>
            <a:r>
              <a:rPr lang="es-PY" sz="1400" dirty="0">
                <a:latin typeface="Humanst521 BT" panose="020B0602020204020204" pitchFamily="34" charset="0"/>
              </a:rPr>
              <a:t>para seguir promoviendo la educación financiera entre alumnos y docentes</a:t>
            </a:r>
            <a:r>
              <a:rPr lang="es-PY" sz="1400" dirty="0" smtClean="0">
                <a:latin typeface="Humanst521 BT" panose="020B06020202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>
                <a:latin typeface="Humanst521 BT" panose="020B0602020204020204" pitchFamily="34" charset="0"/>
              </a:rPr>
              <a:t>Edición de 3 libros de cuentos educativos para niños.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 smtClean="0">
                <a:latin typeface="Humanst521 BT" panose="020B0602020204020204" pitchFamily="34" charset="0"/>
              </a:rPr>
              <a:t>Uso </a:t>
            </a:r>
            <a:r>
              <a:rPr lang="es-PY" sz="1400" dirty="0">
                <a:latin typeface="Humanst521 BT" panose="020B0602020204020204" pitchFamily="34" charset="0"/>
              </a:rPr>
              <a:t>de medios tecnológicos (app) para llegar a más gente</a:t>
            </a:r>
            <a:r>
              <a:rPr lang="es-PY" sz="1400" dirty="0" smtClean="0">
                <a:latin typeface="Humanst521 BT" panose="020B06020202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 smtClean="0">
                <a:latin typeface="Humanst521 BT" panose="020B0602020204020204" pitchFamily="34" charset="0"/>
              </a:rPr>
              <a:t>Semana </a:t>
            </a:r>
            <a:r>
              <a:rPr lang="es-PY" sz="1400" dirty="0">
                <a:latin typeface="Humanst521 BT" panose="020B0602020204020204" pitchFamily="34" charset="0"/>
              </a:rPr>
              <a:t>del Dinero (Global Money </a:t>
            </a:r>
            <a:r>
              <a:rPr lang="es-PY" sz="1400" dirty="0" err="1">
                <a:latin typeface="Humanst521 BT" panose="020B0602020204020204" pitchFamily="34" charset="0"/>
              </a:rPr>
              <a:t>Week</a:t>
            </a:r>
            <a:r>
              <a:rPr lang="es-PY" sz="1400" dirty="0">
                <a:latin typeface="Humanst521 BT" panose="020B0602020204020204" pitchFamily="34" charset="0"/>
              </a:rPr>
              <a:t> con el apoyo de </a:t>
            </a:r>
            <a:r>
              <a:rPr lang="es-PY" sz="1400" dirty="0" smtClean="0">
                <a:latin typeface="Humanst521 BT" panose="020B0602020204020204" pitchFamily="34" charset="0"/>
              </a:rPr>
              <a:t>CYFI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>
                <a:latin typeface="Humanst521 BT" panose="020B0602020204020204" pitchFamily="34" charset="0"/>
              </a:rPr>
              <a:t>4ª Cumbre Regional sobre Inclusión Financiera y Educación Juvenil en América Latina - BCP – CYFI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>
                <a:latin typeface="Humanst521 BT" panose="020B0602020204020204" pitchFamily="34" charset="0"/>
              </a:rPr>
              <a:t>Campaña de educación financiera, en el marco de la ENIF, dirigida a poblaciones vulnerables</a:t>
            </a:r>
            <a:r>
              <a:rPr lang="es-PY" sz="1400" dirty="0" smtClean="0">
                <a:latin typeface="Humanst521 BT" panose="020B06020202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 smtClean="0">
                <a:latin typeface="Humanst521 BT" panose="020B0602020204020204" pitchFamily="34" charset="0"/>
              </a:rPr>
              <a:t>Segunda Feria de Educación Económica y Financiera.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PY" sz="1400" dirty="0" smtClean="0">
                <a:latin typeface="Humanst521 BT" panose="020B0602020204020204" pitchFamily="34" charset="0"/>
              </a:rPr>
              <a:t>III Concurso Banca Central</a:t>
            </a:r>
            <a:endParaRPr lang="es-PY" sz="1400" dirty="0">
              <a:latin typeface="Humanst521 BT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9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>
          <a:xfrm>
            <a:off x="0" y="171450"/>
            <a:ext cx="9144000" cy="593725"/>
          </a:xfrm>
        </p:spPr>
        <p:txBody>
          <a:bodyPr/>
          <a:lstStyle/>
          <a:p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SIPAP</a:t>
            </a:r>
            <a:endParaRPr lang="es-PY" altLang="es-PY" sz="2800" b="1" i="1" dirty="0" smtClean="0">
              <a:solidFill>
                <a:schemeClr val="tx2"/>
              </a:solidFill>
              <a:latin typeface="BaskervilleT" panose="020406030505050203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39750" y="920750"/>
            <a:ext cx="79930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Y" i="1" dirty="0">
                <a:solidFill>
                  <a:schemeClr val="tx2">
                    <a:lumMod val="75000"/>
                  </a:schemeClr>
                </a:solidFill>
                <a:latin typeface="Humanst521 BT" panose="020B0602020204020204" pitchFamily="34" charset="0"/>
                <a:cs typeface="Times New Roman" pitchFamily="18" charset="0"/>
              </a:rPr>
              <a:t>El sistema de pagos es un conjunto de instrumentos, normas y procedimientos, a través de los cuales se efectúan las transferencias de fondos entre los diversos agentes económicos. G</a:t>
            </a:r>
            <a:r>
              <a:rPr lang="es-PY" i="1" dirty="0">
                <a:solidFill>
                  <a:schemeClr val="tx2">
                    <a:lumMod val="75000"/>
                  </a:schemeClr>
                </a:solidFill>
                <a:latin typeface="Humanst521 BT" panose="020B0602020204020204" pitchFamily="34" charset="0"/>
              </a:rPr>
              <a:t>arantiza de manera segura y eficiente el flujo normal de la liquidez en todo el sistema financiero nacional.</a:t>
            </a:r>
            <a:endParaRPr lang="es-PY" i="1" dirty="0">
              <a:latin typeface="Humanst521 BT" panose="020B0602020204020204" pitchFamily="34" charset="0"/>
            </a:endParaRPr>
          </a:p>
        </p:txBody>
      </p:sp>
      <p:sp>
        <p:nvSpPr>
          <p:cNvPr id="15364" name="Marcador de contenido 2"/>
          <p:cNvSpPr>
            <a:spLocks noGrp="1"/>
          </p:cNvSpPr>
          <p:nvPr>
            <p:ph idx="1"/>
          </p:nvPr>
        </p:nvSpPr>
        <p:spPr>
          <a:xfrm>
            <a:off x="3419475" y="2303463"/>
            <a:ext cx="5689600" cy="3917950"/>
          </a:xfrm>
        </p:spPr>
        <p:txBody>
          <a:bodyPr/>
          <a:lstStyle/>
          <a:p>
            <a:r>
              <a:rPr lang="es-PY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autonomía del participante en el manejo de cuentas;</a:t>
            </a:r>
          </a:p>
          <a:p>
            <a:r>
              <a:rPr lang="es-PY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información sobre saldos en línea; </a:t>
            </a:r>
          </a:p>
          <a:p>
            <a:r>
              <a:rPr lang="es-PY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operaciones en tiempo real (liquidación bruta); </a:t>
            </a:r>
          </a:p>
          <a:p>
            <a:r>
              <a:rPr lang="es-PY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mecanismos de liquidez intra-día;</a:t>
            </a:r>
          </a:p>
          <a:p>
            <a:r>
              <a:rPr lang="es-PY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bajos costos de operación;</a:t>
            </a:r>
          </a:p>
          <a:p>
            <a:r>
              <a:rPr lang="es-ES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reducción de costos por administración (pago de nóminas);</a:t>
            </a:r>
            <a:endParaRPr lang="es-PY" altLang="es-PY" sz="1500" b="1" smtClean="0">
              <a:solidFill>
                <a:schemeClr val="tx2"/>
              </a:solidFill>
              <a:latin typeface="Humanst521 BT" panose="020B0602020204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s-ES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la población no tiene la necesidad de salir a cambiar los cheques;</a:t>
            </a:r>
            <a:endParaRPr lang="es-PY" altLang="es-PY" sz="1500" b="1" smtClean="0">
              <a:solidFill>
                <a:schemeClr val="tx2"/>
              </a:solidFill>
              <a:latin typeface="Humanst521 BT" panose="020B0602020204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s-ES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pagos con precisión;</a:t>
            </a:r>
            <a:endParaRPr lang="es-PY" altLang="es-PY" sz="1500" b="1" smtClean="0">
              <a:solidFill>
                <a:schemeClr val="tx2"/>
              </a:solidFill>
              <a:latin typeface="Humanst521 BT" panose="020B0602020204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s-ES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desaparece el riesgo de robo y falsificación de cheques;</a:t>
            </a:r>
            <a:endParaRPr lang="es-PY" altLang="es-PY" sz="1500" b="1" smtClean="0">
              <a:solidFill>
                <a:schemeClr val="tx2"/>
              </a:solidFill>
              <a:latin typeface="Humanst521 BT" panose="020B0602020204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s-ES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perfecciona el manejo de efectivo;</a:t>
            </a:r>
            <a:endParaRPr lang="es-PY" altLang="es-PY" sz="1500" b="1" smtClean="0">
              <a:solidFill>
                <a:schemeClr val="tx2"/>
              </a:solidFill>
              <a:latin typeface="Humanst521 BT" panose="020B0602020204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s-ES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se elimina la posibilidad de cargos tardíos para las personas;</a:t>
            </a:r>
            <a:endParaRPr lang="es-PY" altLang="es-PY" sz="1500" b="1" smtClean="0">
              <a:solidFill>
                <a:schemeClr val="tx2"/>
              </a:solidFill>
              <a:latin typeface="Humanst521 BT" panose="020B0602020204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s-ES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se reduce la morosidad;</a:t>
            </a:r>
            <a:endParaRPr lang="es-PY" altLang="es-PY" sz="1500" b="1" smtClean="0">
              <a:solidFill>
                <a:schemeClr val="tx2"/>
              </a:solidFill>
              <a:latin typeface="Humanst521 BT" panose="020B0602020204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s-ES" altLang="es-PY" sz="1500" b="1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actualización de las cuentas por pagar y por cobrar.</a:t>
            </a:r>
            <a:endParaRPr lang="es-PY" altLang="es-PY" sz="1500" b="1" smtClean="0">
              <a:solidFill>
                <a:schemeClr val="tx2"/>
              </a:solidFill>
              <a:latin typeface="Humanst521 BT" panose="020B0602020204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s-PY" altLang="es-PY" sz="1500" smtClean="0"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" y="2348880"/>
            <a:ext cx="3321240" cy="356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0" y="171450"/>
            <a:ext cx="9144000" cy="593725"/>
          </a:xfrm>
        </p:spPr>
        <p:txBody>
          <a:bodyPr/>
          <a:lstStyle/>
          <a:p>
            <a:r>
              <a:rPr lang="es-PY" altLang="es-PY" sz="2400" b="1" smtClean="0">
                <a:solidFill>
                  <a:schemeClr val="tx2"/>
                </a:solidFill>
                <a:latin typeface="BaskervilleT" panose="02040603050505020303" pitchFamily="18" charset="0"/>
              </a:rPr>
              <a:t>Compensación Digital de Cheques o Proyecto de Truncamiento </a:t>
            </a:r>
            <a:endParaRPr lang="es-PY" altLang="es-PY" sz="2000" b="1" i="1" smtClean="0">
              <a:solidFill>
                <a:schemeClr val="tx2"/>
              </a:solidFill>
              <a:latin typeface="BaskervilleT" panose="02040603050505020303" pitchFamily="18" charset="0"/>
            </a:endParaRPr>
          </a:p>
        </p:txBody>
      </p:sp>
      <p:sp>
        <p:nvSpPr>
          <p:cNvPr id="4099" name="Rectángulo 1"/>
          <p:cNvSpPr>
            <a:spLocks noChangeArrowheads="1"/>
          </p:cNvSpPr>
          <p:nvPr/>
        </p:nvSpPr>
        <p:spPr bwMode="auto">
          <a:xfrm>
            <a:off x="539750" y="920750"/>
            <a:ext cx="82089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PY" sz="1800" i="1">
                <a:solidFill>
                  <a:schemeClr val="tx2"/>
                </a:solidFill>
                <a:latin typeface="Humanst521 BT" panose="020B0602020204020204" pitchFamily="34" charset="0"/>
              </a:rPr>
              <a:t>Se denomina “Truncamiento” porque </a:t>
            </a:r>
            <a:r>
              <a:rPr lang="es-PY" altLang="es-PY" sz="1800" b="1" i="1" u="sng">
                <a:solidFill>
                  <a:schemeClr val="tx2"/>
                </a:solidFill>
                <a:latin typeface="Humanst521 BT" panose="020B0602020204020204" pitchFamily="34" charset="0"/>
              </a:rPr>
              <a:t>se trunca </a:t>
            </a:r>
            <a:r>
              <a:rPr lang="es-PY" altLang="es-PY" sz="1800" i="1">
                <a:solidFill>
                  <a:schemeClr val="tx2"/>
                </a:solidFill>
                <a:latin typeface="Humanst521 BT" panose="020B0602020204020204" pitchFamily="34" charset="0"/>
              </a:rPr>
              <a:t>la compensación física del cheque, reemplazándola por la digitalización. Este sistema es impulsado y coordinado por el Banco Central del Paraguay, en el marco de la modernización del sistema nacional de pagos.</a:t>
            </a:r>
            <a:endParaRPr lang="es-PY" altLang="es-PY" sz="1800" i="1">
              <a:solidFill>
                <a:schemeClr val="tx2"/>
              </a:solidFill>
              <a:latin typeface="Humanst521 BT" panose="020B06020202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64" name="Marcador de contenido 2"/>
          <p:cNvSpPr>
            <a:spLocks noGrp="1"/>
          </p:cNvSpPr>
          <p:nvPr>
            <p:ph idx="1"/>
          </p:nvPr>
        </p:nvSpPr>
        <p:spPr>
          <a:xfrm>
            <a:off x="4953000" y="2071688"/>
            <a:ext cx="4156075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PY" sz="1500" b="1" dirty="0" smtClean="0">
                <a:solidFill>
                  <a:schemeClr val="tx2"/>
                </a:solidFill>
                <a:latin typeface="Humanst521 BT" panose="020B0602020204020204" pitchFamily="34" charset="0"/>
              </a:rPr>
              <a:t>VENTAJAS PARA LA CIUDADANÍA</a:t>
            </a:r>
          </a:p>
          <a:p>
            <a:pPr>
              <a:defRPr/>
            </a:pPr>
            <a:r>
              <a:rPr lang="es-PY" sz="1500" dirty="0" smtClean="0">
                <a:solidFill>
                  <a:schemeClr val="tx2"/>
                </a:solidFill>
                <a:latin typeface="Humanst521 BT" panose="020B0602020204020204" pitchFamily="34" charset="0"/>
              </a:rPr>
              <a:t>Menor </a:t>
            </a:r>
            <a:r>
              <a:rPr lang="es-PY" sz="1500" dirty="0">
                <a:solidFill>
                  <a:schemeClr val="tx2"/>
                </a:solidFill>
                <a:latin typeface="Humanst521 BT" panose="020B0602020204020204" pitchFamily="34" charset="0"/>
              </a:rPr>
              <a:t>tiempo en transacciones bancarias</a:t>
            </a:r>
          </a:p>
          <a:p>
            <a:pPr>
              <a:defRPr/>
            </a:pPr>
            <a:r>
              <a:rPr lang="es-PY" sz="1500" dirty="0">
                <a:solidFill>
                  <a:schemeClr val="tx2"/>
                </a:solidFill>
                <a:latin typeface="Humanst521 BT" panose="020B0602020204020204" pitchFamily="34" charset="0"/>
              </a:rPr>
              <a:t>Ahorro en términos de costo</a:t>
            </a:r>
          </a:p>
          <a:p>
            <a:pPr>
              <a:defRPr/>
            </a:pPr>
            <a:r>
              <a:rPr lang="es-PY" sz="1500" dirty="0">
                <a:solidFill>
                  <a:schemeClr val="tx2"/>
                </a:solidFill>
                <a:latin typeface="Humanst521 BT" panose="020B0602020204020204" pitchFamily="34" charset="0"/>
              </a:rPr>
              <a:t>Mayor Seguridad </a:t>
            </a:r>
          </a:p>
          <a:p>
            <a:pPr>
              <a:defRPr/>
            </a:pPr>
            <a:r>
              <a:rPr lang="es-PY" sz="1500" dirty="0">
                <a:solidFill>
                  <a:schemeClr val="tx2"/>
                </a:solidFill>
                <a:latin typeface="Humanst521 BT" panose="020B0602020204020204" pitchFamily="34" charset="0"/>
              </a:rPr>
              <a:t>Menor tiempo en la acreditación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PY" altLang="es-PY" sz="1100" b="1" dirty="0" smtClean="0">
              <a:solidFill>
                <a:schemeClr val="tx2"/>
              </a:solidFill>
              <a:latin typeface="Humanst521 BT" panose="020B0602020204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PY" altLang="es-PY" sz="1500" b="1" dirty="0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VENTAJAS PARA EL SISTEMA FINANCIERO</a:t>
            </a:r>
          </a:p>
          <a:p>
            <a:pPr>
              <a:defRPr/>
            </a:pPr>
            <a:r>
              <a:rPr lang="es-PY" sz="1500" dirty="0" smtClean="0">
                <a:solidFill>
                  <a:schemeClr val="tx2"/>
                </a:solidFill>
                <a:latin typeface="Humanst521 BT" panose="020B0602020204020204" pitchFamily="34" charset="0"/>
              </a:rPr>
              <a:t>Mejores </a:t>
            </a:r>
            <a:r>
              <a:rPr lang="es-PY" sz="1500" dirty="0">
                <a:solidFill>
                  <a:schemeClr val="tx2"/>
                </a:solidFill>
                <a:latin typeface="Humanst521 BT" panose="020B0602020204020204" pitchFamily="34" charset="0"/>
              </a:rPr>
              <a:t>tiempos de compensación de cheques.</a:t>
            </a:r>
          </a:p>
          <a:p>
            <a:pPr>
              <a:defRPr/>
            </a:pPr>
            <a:r>
              <a:rPr lang="es-PY" sz="1500" dirty="0">
                <a:solidFill>
                  <a:schemeClr val="tx2"/>
                </a:solidFill>
                <a:latin typeface="Humanst521 BT" panose="020B0602020204020204" pitchFamily="34" charset="0"/>
              </a:rPr>
              <a:t>Mayor seguridad en los formatos de cheques.</a:t>
            </a:r>
          </a:p>
          <a:p>
            <a:pPr>
              <a:defRPr/>
            </a:pPr>
            <a:r>
              <a:rPr lang="es-PY" sz="1500" dirty="0">
                <a:solidFill>
                  <a:schemeClr val="tx2"/>
                </a:solidFill>
                <a:latin typeface="Humanst521 BT" panose="020B0602020204020204" pitchFamily="34" charset="0"/>
              </a:rPr>
              <a:t>Incorporación de tecnología que brinda mayor seguridad al proceso. </a:t>
            </a:r>
          </a:p>
          <a:p>
            <a:pPr>
              <a:defRPr/>
            </a:pPr>
            <a:r>
              <a:rPr lang="es-PY" sz="1500" dirty="0">
                <a:solidFill>
                  <a:schemeClr val="tx2"/>
                </a:solidFill>
                <a:latin typeface="Humanst521 BT" panose="020B0602020204020204" pitchFamily="34" charset="0"/>
              </a:rPr>
              <a:t>Mayor agilidad en los procesos involucrados con la compensación.</a:t>
            </a:r>
          </a:p>
          <a:p>
            <a:pPr>
              <a:defRPr/>
            </a:pPr>
            <a:r>
              <a:rPr lang="es-PY" sz="1500" dirty="0">
                <a:solidFill>
                  <a:schemeClr val="tx2"/>
                </a:solidFill>
                <a:latin typeface="Humanst521 BT" panose="020B0602020204020204" pitchFamily="34" charset="0"/>
              </a:rPr>
              <a:t>Eliminación del archivo físico a través de la digitalización de los cheques. </a:t>
            </a:r>
            <a:endParaRPr lang="es-PY" altLang="es-PY" sz="1500" dirty="0" smtClean="0">
              <a:solidFill>
                <a:schemeClr val="tx2"/>
              </a:solidFill>
              <a:latin typeface="Humanst521 BT" panose="020B0602020204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4101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492375"/>
            <a:ext cx="4541838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21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0" y="171450"/>
            <a:ext cx="9144000" cy="593725"/>
          </a:xfrm>
        </p:spPr>
        <p:txBody>
          <a:bodyPr/>
          <a:lstStyle/>
          <a:p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Sistema de Pagos en Moneda Local</a:t>
            </a:r>
            <a:endParaRPr lang="es-PY" altLang="es-PY" sz="2800" b="1" i="1" dirty="0" smtClean="0">
              <a:solidFill>
                <a:schemeClr val="tx2"/>
              </a:solidFill>
              <a:latin typeface="BaskervilleT" panose="020406030505050203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11138" y="754063"/>
            <a:ext cx="872172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Y" sz="1600" i="1" dirty="0">
                <a:solidFill>
                  <a:schemeClr val="tx2">
                    <a:lumMod val="75000"/>
                  </a:schemeClr>
                </a:solidFill>
                <a:latin typeface="Humanst521 BT" panose="020B0602020204020204" pitchFamily="34" charset="0"/>
                <a:cs typeface="Times New Roman" pitchFamily="18" charset="0"/>
              </a:rPr>
              <a:t>El Sistema de Pagos en Monedas Locales, es un sistema basado en un acuerdo bilateral entre dos países, mediante el cual las personas físicas y jurídicas residentes en ellos, pueden realizar pagos y cobranzas en sus respectivas monedas. </a:t>
            </a:r>
          </a:p>
        </p:txBody>
      </p:sp>
      <p:sp>
        <p:nvSpPr>
          <p:cNvPr id="15364" name="Marcador de contenido 2"/>
          <p:cNvSpPr>
            <a:spLocks noGrp="1"/>
          </p:cNvSpPr>
          <p:nvPr>
            <p:ph idx="1"/>
          </p:nvPr>
        </p:nvSpPr>
        <p:spPr>
          <a:xfrm>
            <a:off x="4494213" y="1700213"/>
            <a:ext cx="4610100" cy="446405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PY" altLang="es-PY" sz="1500" b="1" dirty="0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FINALIDAD</a:t>
            </a:r>
          </a:p>
          <a:p>
            <a:pPr>
              <a:defRPr/>
            </a:pPr>
            <a:r>
              <a:rPr lang="es-ES" sz="1500" b="1" dirty="0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Promover </a:t>
            </a:r>
            <a:r>
              <a:rPr lang="es-ES" sz="1500" b="1" dirty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la eficiencia y el  sano desarrollo del Sistema de Pagos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s-PY" altLang="es-PY" sz="1500" b="1" dirty="0" smtClean="0">
              <a:solidFill>
                <a:schemeClr val="tx2"/>
              </a:solidFill>
              <a:latin typeface="Humanst521 BT" panose="020B0602020204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PY" altLang="es-PY" sz="1500" b="1" dirty="0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OBJETIVOS</a:t>
            </a:r>
          </a:p>
          <a:p>
            <a:pPr>
              <a:defRPr/>
            </a:pPr>
            <a:r>
              <a:rPr lang="es-PY" altLang="es-PY" sz="1500" b="1" dirty="0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Reducir los costos de transacción financieros y administrativos de operaciones de pagos con países firmantes del Convenio;</a:t>
            </a:r>
          </a:p>
          <a:p>
            <a:pPr>
              <a:defRPr/>
            </a:pPr>
            <a:r>
              <a:rPr lang="es-PY" altLang="es-PY" sz="1500" b="1" dirty="0" smtClean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Facilitar </a:t>
            </a:r>
            <a:r>
              <a:rPr lang="es-PY" altLang="es-PY" sz="1500" b="1" dirty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la calidad de los procesos de las empresas que ya realizan operativas de comercio exterior y transferencias de fondos;</a:t>
            </a:r>
          </a:p>
          <a:p>
            <a:pPr>
              <a:defRPr/>
            </a:pPr>
            <a:r>
              <a:rPr lang="es-PY" altLang="es-PY" sz="1500" b="1" dirty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Facilitar el proceso de inclusión financiera a personas físicas y </a:t>
            </a:r>
            <a:r>
              <a:rPr lang="es-PY" altLang="es-PY" sz="1500" b="1" dirty="0" err="1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PyMES</a:t>
            </a:r>
            <a:r>
              <a:rPr lang="es-PY" altLang="es-PY" sz="1500" b="1" dirty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es-PY" altLang="es-PY" sz="1500" b="1" dirty="0">
                <a:solidFill>
                  <a:schemeClr val="tx2"/>
                </a:solidFill>
                <a:latin typeface="Humanst521 BT" panose="020B0602020204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Fomentar la integración económica entre las dos naciones que firman el Convenio y ayudar a consolidar los vínculos de cooperación entre los bancos centrales participantes.</a:t>
            </a:r>
          </a:p>
          <a:p>
            <a:pPr>
              <a:defRPr/>
            </a:pPr>
            <a:endParaRPr lang="es-PY" altLang="es-PY" sz="1500" dirty="0" smtClean="0"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4101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87550"/>
            <a:ext cx="43338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5157788"/>
            <a:ext cx="27336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 bwMode="auto">
          <a:xfrm>
            <a:off x="684213" y="1508125"/>
            <a:ext cx="34512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PY" alt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ESQUEMA OPERATIVO</a:t>
            </a:r>
            <a:endParaRPr lang="es-PY" altLang="es-PY" sz="11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Humanst521 BT" panose="020B06020202040202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54013" y="4724400"/>
            <a:ext cx="41116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PY" alt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COMPENSACIÓN ENTRE BANCO CENTRALES</a:t>
            </a:r>
            <a:endParaRPr lang="es-PY" altLang="es-PY" sz="11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Humanst521 BT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3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450" y="1503755"/>
            <a:ext cx="6791325" cy="218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 txBox="1">
            <a:spLocks noChangeArrowheads="1"/>
          </p:cNvSpPr>
          <p:nvPr/>
        </p:nvSpPr>
        <p:spPr bwMode="auto">
          <a:xfrm>
            <a:off x="0" y="101600"/>
            <a:ext cx="91440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" altLang="es-PY" sz="2800" b="1" dirty="0">
                <a:solidFill>
                  <a:schemeClr val="tx2"/>
                </a:solidFill>
                <a:latin typeface="BaskervilleT" panose="02040603050505020303" pitchFamily="18" charset="0"/>
              </a:rPr>
              <a:t>Instituto del Banco Central del Paraguay (IBCP)</a:t>
            </a:r>
            <a:endParaRPr kumimoji="1" lang="es-ES" altLang="es-PY" sz="2800" b="1" dirty="0" smtClean="0">
              <a:solidFill>
                <a:srgbClr val="1F497D"/>
              </a:solidFill>
              <a:latin typeface="BaskervilleT" panose="02040603050505020303" pitchFamily="18" charset="0"/>
            </a:endParaRPr>
          </a:p>
        </p:txBody>
      </p:sp>
      <p:sp>
        <p:nvSpPr>
          <p:cNvPr id="45060" name="2 Rectángulo"/>
          <p:cNvSpPr>
            <a:spLocks noChangeArrowheads="1"/>
          </p:cNvSpPr>
          <p:nvPr/>
        </p:nvSpPr>
        <p:spPr bwMode="auto">
          <a:xfrm>
            <a:off x="1735066" y="979488"/>
            <a:ext cx="9669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PY" sz="2800" b="1" dirty="0" smtClean="0">
                <a:solidFill>
                  <a:srgbClr val="17375E"/>
                </a:solidFill>
                <a:latin typeface="Humanst521 BT" panose="020B0602020204020204" pitchFamily="34" charset="0"/>
              </a:rPr>
              <a:t>2016</a:t>
            </a:r>
            <a:endParaRPr lang="es-PY" altLang="es-PY" sz="2400" b="1" dirty="0" smtClean="0">
              <a:solidFill>
                <a:srgbClr val="17375E"/>
              </a:solidFill>
              <a:latin typeface="Humanst521 BT" panose="020B0602020204020204" pitchFamily="34" charset="0"/>
            </a:endParaRPr>
          </a:p>
        </p:txBody>
      </p:sp>
      <p:sp>
        <p:nvSpPr>
          <p:cNvPr id="45061" name="2 Rectángulo"/>
          <p:cNvSpPr>
            <a:spLocks noChangeArrowheads="1"/>
          </p:cNvSpPr>
          <p:nvPr/>
        </p:nvSpPr>
        <p:spPr bwMode="auto">
          <a:xfrm>
            <a:off x="6154666" y="979488"/>
            <a:ext cx="9669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PY" sz="2800" b="1" dirty="0" smtClean="0">
                <a:solidFill>
                  <a:srgbClr val="17375E"/>
                </a:solidFill>
                <a:latin typeface="Humanst521 BT" panose="020B0602020204020204" pitchFamily="34" charset="0"/>
              </a:rPr>
              <a:t>2017</a:t>
            </a:r>
            <a:endParaRPr lang="es-PY" altLang="es-PY" sz="2400" b="1" dirty="0" smtClean="0">
              <a:solidFill>
                <a:srgbClr val="17375E"/>
              </a:solidFill>
              <a:latin typeface="Humanst521 BT" panose="020B0602020204020204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515938" y="3860800"/>
          <a:ext cx="8112125" cy="2478386"/>
        </p:xfrm>
        <a:graphic>
          <a:graphicData uri="http://schemas.openxmlformats.org/drawingml/2006/table">
            <a:tbl>
              <a:tblPr/>
              <a:tblGrid>
                <a:gridCol w="811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78088">
                <a:tc>
                  <a:txBody>
                    <a:bodyPr/>
                    <a:lstStyle/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PY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Humanst521 BT" panose="020B0602020204020204" pitchFamily="34" charset="0"/>
                        </a:rPr>
                        <a:t>Se llevaron a cabo capacitaciones gratuitas referentes a economía, finanzas personales, regulación financiera, gestión de riesgos, seguros y prevención de lavado de dinero dirigidas a funcionarios del sector público, de entidades financieras y estudiantes universitarios. </a:t>
                      </a: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PY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Humanst521 BT" panose="020B0602020204020204" pitchFamily="34" charset="0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PY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Humanst521 BT" panose="020B0602020204020204" pitchFamily="34" charset="0"/>
                        </a:rPr>
                        <a:t>A su vez, se organizaron Seminarios sobre Derecho Publico e Interpretación y Argumentación Jurídica con expositores locales y extranjeros provenientes de distintas regiones de Latinoamérica y de España. Además de un curso de Supervisión del Sector Financiero con la coparticipación del FMI y el CEMLA.</a:t>
                      </a:r>
                      <a:endParaRPr lang="es-PY" sz="1400" b="0" i="0" u="none" strike="noStrike" dirty="0">
                        <a:solidFill>
                          <a:srgbClr val="000000"/>
                        </a:solidFill>
                        <a:effectLst/>
                        <a:latin typeface="Humanst521 BT" panose="020B0602020204020204" pitchFamily="34" charset="0"/>
                      </a:endParaRPr>
                    </a:p>
                  </a:txBody>
                  <a:tcPr marL="9526" marR="9526" marT="950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83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0 Imagen"/>
          <p:cNvPicPr/>
          <p:nvPr/>
        </p:nvPicPr>
        <p:blipFill rotWithShape="1">
          <a:blip r:embed="rId3"/>
          <a:srcRect t="7620" b="3176"/>
          <a:stretch/>
        </p:blipFill>
        <p:spPr>
          <a:xfrm>
            <a:off x="141859" y="4653135"/>
            <a:ext cx="2981795" cy="1685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0 Imagen"/>
          <p:cNvPicPr>
            <a:picLocks noChangeAspect="1" noChangeArrowheads="1"/>
          </p:cNvPicPr>
          <p:nvPr/>
        </p:nvPicPr>
        <p:blipFill rotWithShape="1">
          <a:blip r:embed="rId4"/>
          <a:srcRect t="7870"/>
          <a:stretch/>
        </p:blipFill>
        <p:spPr bwMode="auto">
          <a:xfrm>
            <a:off x="5796136" y="4653136"/>
            <a:ext cx="3096344" cy="1685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0 Imagen"/>
          <p:cNvPicPr>
            <a:picLocks noChangeAspect="1" noChangeArrowheads="1"/>
          </p:cNvPicPr>
          <p:nvPr/>
        </p:nvPicPr>
        <p:blipFill rotWithShape="1">
          <a:blip r:embed="rId5"/>
          <a:srcRect t="21428"/>
          <a:stretch/>
        </p:blipFill>
        <p:spPr bwMode="auto">
          <a:xfrm>
            <a:off x="3059832" y="4653136"/>
            <a:ext cx="2879409" cy="1685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1 Título"/>
          <p:cNvSpPr>
            <a:spLocks noGrp="1"/>
          </p:cNvSpPr>
          <p:nvPr>
            <p:ph type="title"/>
          </p:nvPr>
        </p:nvSpPr>
        <p:spPr>
          <a:xfrm>
            <a:off x="3175" y="100013"/>
            <a:ext cx="9144000" cy="593725"/>
          </a:xfrm>
        </p:spPr>
        <p:txBody>
          <a:bodyPr/>
          <a:lstStyle/>
          <a:p>
            <a:r>
              <a:rPr lang="es-PY" altLang="es-PY" sz="2800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Construcción del nuevo edificio del IBCP</a:t>
            </a:r>
          </a:p>
        </p:txBody>
      </p:sp>
      <p:sp>
        <p:nvSpPr>
          <p:cNvPr id="4104" name="Rectángulo 1"/>
          <p:cNvSpPr>
            <a:spLocks noChangeArrowheads="1"/>
          </p:cNvSpPr>
          <p:nvPr/>
        </p:nvSpPr>
        <p:spPr bwMode="auto">
          <a:xfrm>
            <a:off x="468313" y="692150"/>
            <a:ext cx="8280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es-PY" altLang="es-PY" sz="1600">
              <a:solidFill>
                <a:schemeClr val="tx2"/>
              </a:solidFill>
              <a:latin typeface="Humanst521 BT" panose="020B0602020204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797848" y="687128"/>
            <a:ext cx="2166640" cy="369778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s-ES" altLang="es-PY" sz="1600" dirty="0">
                <a:solidFill>
                  <a:srgbClr val="1F497D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Las autoridades del </a:t>
            </a:r>
            <a:r>
              <a:rPr lang="es-ES" altLang="es-PY" sz="1600" dirty="0" smtClean="0">
                <a:solidFill>
                  <a:srgbClr val="1F497D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BCP asumieron </a:t>
            </a:r>
            <a:r>
              <a:rPr lang="es-ES" altLang="es-PY" sz="1600" dirty="0">
                <a:solidFill>
                  <a:srgbClr val="1F497D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el compromiso de instaurar un espacio de enseñanza e investigación, partiendo del pluralismo de ideas, la excelencia académica y la igualdad de oportunidades. Con ese objetivo esta en </a:t>
            </a:r>
            <a:r>
              <a:rPr lang="es-ES" altLang="es-PY" sz="1600" dirty="0" smtClean="0">
                <a:solidFill>
                  <a:srgbClr val="1F497D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construcción la sede </a:t>
            </a:r>
            <a:r>
              <a:rPr lang="es-ES" altLang="es-PY" sz="1600" dirty="0">
                <a:solidFill>
                  <a:srgbClr val="1F497D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del IBCP</a:t>
            </a:r>
            <a:r>
              <a:rPr lang="es-ES" altLang="es-PY" sz="1600" dirty="0" smtClean="0">
                <a:solidFill>
                  <a:srgbClr val="1F497D"/>
                </a:solidFill>
                <a:latin typeface="Humanst521 BT" panose="020B0602020204020204" pitchFamily="34" charset="0"/>
                <a:cs typeface="Arial" panose="020B0604020202020204" pitchFamily="34" charset="0"/>
              </a:rPr>
              <a:t>.</a:t>
            </a:r>
            <a:endParaRPr lang="es-PY" altLang="es-PY" sz="1600" dirty="0">
              <a:solidFill>
                <a:srgbClr val="1F497D"/>
              </a:solidFill>
              <a:latin typeface="Humanst521 BT" panose="020B0602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0 Imagen"/>
          <p:cNvPicPr/>
          <p:nvPr/>
        </p:nvPicPr>
        <p:blipFill rotWithShape="1">
          <a:blip r:embed="rId6"/>
          <a:srcRect r="7676" b="25304"/>
          <a:stretch/>
        </p:blipFill>
        <p:spPr>
          <a:xfrm>
            <a:off x="141860" y="692150"/>
            <a:ext cx="6655988" cy="392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99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7308304" y="1179811"/>
            <a:ext cx="828675" cy="6842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Y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 panose="020B0602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+mn-cs"/>
              </a:rPr>
              <a:t>2013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83" name="2 Rectángulo"/>
          <p:cNvSpPr>
            <a:spLocks noChangeArrowheads="1"/>
          </p:cNvSpPr>
          <p:nvPr/>
        </p:nvSpPr>
        <p:spPr bwMode="auto">
          <a:xfrm>
            <a:off x="1187625" y="1383159"/>
            <a:ext cx="5707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altLang="es-PY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Times New Roman" panose="02020603050405020304" pitchFamily="18" charset="0"/>
              </a:rPr>
              <a:t>SECRETARIA TECNICA DE PLANIFICACION DEL DESARROLLO ECONOMICO Y SOCIAL.</a:t>
            </a:r>
          </a:p>
        </p:txBody>
      </p:sp>
      <p:sp>
        <p:nvSpPr>
          <p:cNvPr id="46084" name="Rectangle 2"/>
          <p:cNvSpPr txBox="1">
            <a:spLocks noChangeArrowheads="1"/>
          </p:cNvSpPr>
          <p:nvPr/>
        </p:nvSpPr>
        <p:spPr bwMode="auto">
          <a:xfrm>
            <a:off x="0" y="1174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s-ES" altLang="es-PY" sz="2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BaskervilleT" panose="02040603050505020303" pitchFamily="18" charset="0"/>
                <a:ea typeface="+mn-ea"/>
                <a:cs typeface="Arial" panose="020B0604020202020204" pitchFamily="34" charset="0"/>
              </a:rPr>
              <a:t>Convenios con instituciones públicas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7308304" y="2242889"/>
            <a:ext cx="827088" cy="6472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+mn-cs"/>
              </a:rPr>
              <a:t>2014</a:t>
            </a: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193189" y="2278613"/>
            <a:ext cx="453093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Times New Roman"/>
                <a:cs typeface="Arial" charset="0"/>
              </a:rPr>
              <a:t>GABINETE CIVIL DE LA PRESIDENCIA DE LA REPUBLICA.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PY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umanst521 BT" panose="020B0602020204020204" pitchFamily="34" charset="0"/>
              <a:ea typeface="Times New Roman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Times New Roman"/>
                <a:cs typeface="Arial" charset="0"/>
              </a:rPr>
              <a:t>MINISTERIO DE HACIENDA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7299498" y="3228081"/>
            <a:ext cx="827088" cy="6132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Y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 panose="020B0602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+mn-cs"/>
              </a:rPr>
              <a:t>2015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88" name="8 Rectángulo"/>
          <p:cNvSpPr>
            <a:spLocks noChangeArrowheads="1"/>
          </p:cNvSpPr>
          <p:nvPr/>
        </p:nvSpPr>
        <p:spPr bwMode="auto">
          <a:xfrm>
            <a:off x="1187624" y="3140968"/>
            <a:ext cx="38518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altLang="es-PY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Times New Roman" panose="02020603050405020304" pitchFamily="18" charset="0"/>
              </a:rPr>
              <a:t>MINISTERIO DEL INTERIOR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PY" altLang="es-P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Times New Roman" panose="02020603050405020304" pitchFamily="18" charset="0"/>
              </a:rPr>
              <a:t>BCP - SEDECO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altLang="es-PY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Times New Roman" panose="02020603050405020304" pitchFamily="18" charset="0"/>
              </a:rPr>
              <a:t>ENTIDAD BINACIONAL ITAIPU</a:t>
            </a:r>
          </a:p>
        </p:txBody>
      </p:sp>
      <p:sp>
        <p:nvSpPr>
          <p:cNvPr id="10" name="7 Rectángulo redondeado"/>
          <p:cNvSpPr/>
          <p:nvPr/>
        </p:nvSpPr>
        <p:spPr>
          <a:xfrm>
            <a:off x="7296572" y="4826742"/>
            <a:ext cx="827087" cy="757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Y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 panose="020B0602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+mn-cs"/>
              </a:rPr>
              <a:t>2016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90" name="8 Rectángulo"/>
          <p:cNvSpPr>
            <a:spLocks noChangeArrowheads="1"/>
          </p:cNvSpPr>
          <p:nvPr/>
        </p:nvSpPr>
        <p:spPr bwMode="auto">
          <a:xfrm>
            <a:off x="1187624" y="4241188"/>
            <a:ext cx="5707618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PY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Arial" panose="020B0604020202020204" pitchFamily="34" charset="0"/>
              </a:rPr>
              <a:t>COOPERACIÓN INTERISTITUCIONAL  CON DIPUTADOS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PY" sz="1200" b="1" noProof="0" dirty="0" smtClean="0">
                <a:solidFill>
                  <a:prstClr val="black"/>
                </a:solidFill>
                <a:latin typeface="Humanst521 BT" panose="020B0602020204020204" pitchFamily="34" charset="0"/>
              </a:rPr>
              <a:t>COOPERACIÓN INTERISTITUCIONAL CON EL SENADO</a:t>
            </a:r>
            <a:endParaRPr kumimoji="0" lang="es-PY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umanst521 BT" panose="020B0602020204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PY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Arial" panose="020B0604020202020204" pitchFamily="34" charset="0"/>
              </a:rPr>
              <a:t>SISTEMA </a:t>
            </a:r>
            <a:r>
              <a:rPr kumimoji="0" lang="es-P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Arial" panose="020B0604020202020204" pitchFamily="34" charset="0"/>
              </a:rPr>
              <a:t>DE PAGOS EN MONEDA LOCAL BCP Y BCU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P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Times New Roman"/>
                <a:cs typeface="Arial" charset="0"/>
              </a:rPr>
              <a:t>MINISTERIO DE </a:t>
            </a:r>
            <a:r>
              <a:rPr kumimoji="0" lang="es-PY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Times New Roman"/>
                <a:cs typeface="Arial" charset="0"/>
              </a:rPr>
              <a:t>HACIENDA</a:t>
            </a:r>
            <a:r>
              <a:rPr kumimoji="0" lang="es-PY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Arial" panose="020B0604020202020204" pitchFamily="34" charset="0"/>
              </a:rPr>
              <a:t>BCP - MINISTERIO DE HACIENDA – SIPAP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PY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Arial" panose="020B0604020202020204" pitchFamily="34" charset="0"/>
              </a:rPr>
              <a:t>BCP </a:t>
            </a:r>
            <a:r>
              <a:rPr kumimoji="0" lang="es-P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Arial" panose="020B0604020202020204" pitchFamily="34" charset="0"/>
              </a:rPr>
              <a:t>- MINISTERIO DE JUSTICIA</a:t>
            </a:r>
          </a:p>
          <a:p>
            <a:pPr marL="0" marR="0" lvl="0" indent="0" algn="just" defTabSz="179388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5725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Arial" panose="020B0604020202020204" pitchFamily="34" charset="0"/>
              </a:rPr>
              <a:t>TECHNICAL COOPERATIVE ARRANGEMENT BETWEEN THE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Arial" panose="020B0604020202020204" pitchFamily="34" charset="0"/>
              </a:rPr>
              <a:t>FEDERAL DEPOST INSURANCE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Arial" panose="020B0604020202020204" pitchFamily="34" charset="0"/>
              </a:rPr>
              <a:t>CORPORATION – BCP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Arial" panose="020B0604020202020204" pitchFamily="34" charset="0"/>
              </a:rPr>
              <a:t>BCP</a:t>
            </a:r>
            <a:r>
              <a:rPr kumimoji="0" lang="es-P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Times New Roman"/>
              </a:rPr>
              <a:t> - </a:t>
            </a:r>
            <a:r>
              <a:rPr kumimoji="0" lang="es-P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 panose="020B0602020204020204" pitchFamily="34" charset="0"/>
                <a:ea typeface="+mn-ea"/>
                <a:cs typeface="Arial" panose="020B0604020202020204" pitchFamily="34" charset="0"/>
              </a:rPr>
              <a:t>BOLSA DE VALORES</a:t>
            </a:r>
            <a:endParaRPr kumimoji="0" lang="es-PY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umanst521 BT" panose="020B0602020204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427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/>
          <p:cNvSpPr>
            <a:spLocks noGrp="1"/>
          </p:cNvSpPr>
          <p:nvPr>
            <p:ph type="title"/>
          </p:nvPr>
        </p:nvSpPr>
        <p:spPr>
          <a:xfrm>
            <a:off x="0" y="127000"/>
            <a:ext cx="9144000" cy="638175"/>
          </a:xfrm>
        </p:spPr>
        <p:txBody>
          <a:bodyPr/>
          <a:lstStyle/>
          <a:p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Capital Humano</a:t>
            </a:r>
            <a:b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</a:br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Perfil académico del personal del BCP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26" y="1492052"/>
            <a:ext cx="4516437" cy="3377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484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413" y="1492052"/>
            <a:ext cx="3960812" cy="2329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ector recto 13"/>
          <p:cNvCxnSpPr/>
          <p:nvPr/>
        </p:nvCxnSpPr>
        <p:spPr>
          <a:xfrm>
            <a:off x="4355976" y="980728"/>
            <a:ext cx="124" cy="52565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1547813" y="1132682"/>
            <a:ext cx="143986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PY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Humanst521 BT" panose="020B0602020204020204" pitchFamily="34" charset="0"/>
              </a:rPr>
              <a:t>PERFIL GENERAL</a:t>
            </a:r>
            <a:endParaRPr lang="es-PY" sz="1200" dirty="0">
              <a:solidFill>
                <a:prstClr val="black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219700" y="1124744"/>
            <a:ext cx="26955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PY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Humanst521 BT" panose="020B0602020204020204" pitchFamily="34" charset="0"/>
              </a:rPr>
              <a:t>PERFIL CON ESPECIALIZACIONES</a:t>
            </a:r>
            <a:endParaRPr lang="es-PY" sz="1200" dirty="0">
              <a:solidFill>
                <a:prstClr val="black"/>
              </a:solidFill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252413" y="4005064"/>
            <a:ext cx="3960812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252413" y="4005064"/>
            <a:ext cx="396081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361950">
              <a:buFontTx/>
              <a:buChar char="-"/>
              <a:defRPr/>
            </a:pPr>
            <a:r>
              <a:rPr 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En </a:t>
            </a:r>
            <a:r>
              <a:rPr lang="es-PY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el </a:t>
            </a:r>
            <a:r>
              <a:rPr 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exterior se encuentran </a:t>
            </a:r>
            <a:r>
              <a:rPr lang="es-PY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actualmente </a:t>
            </a:r>
            <a:r>
              <a:rPr 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funcionarios cursando; </a:t>
            </a:r>
            <a:r>
              <a:rPr lang="es-PY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15 maestrías  y 5 </a:t>
            </a:r>
            <a:r>
              <a:rPr 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PhD, </a:t>
            </a:r>
            <a:r>
              <a:rPr lang="es-PY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en diferentes especialidades</a:t>
            </a:r>
            <a:r>
              <a:rPr 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;</a:t>
            </a:r>
            <a:endParaRPr lang="es-PY" sz="1200" b="1" dirty="0">
              <a:solidFill>
                <a:schemeClr val="tx1">
                  <a:lumMod val="75000"/>
                  <a:lumOff val="25000"/>
                </a:schemeClr>
              </a:solidFill>
              <a:latin typeface="Humanst521 BT" panose="020B0602020204020204" pitchFamily="34" charset="0"/>
            </a:endParaRPr>
          </a:p>
          <a:p>
            <a:pPr marL="171450" indent="-171450" defTabSz="361950">
              <a:buFontTx/>
              <a:buChar char="-"/>
              <a:defRPr/>
            </a:pPr>
            <a:r>
              <a:rPr lang="es-PY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A nivel país se esta realizando una Maestría (</a:t>
            </a:r>
            <a:r>
              <a:rPr lang="es-PY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Excutive</a:t>
            </a:r>
            <a:r>
              <a:rPr lang="es-PY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 MBA) con la participación de 30 funcionarios en el marco del convenio con la </a:t>
            </a:r>
            <a:r>
              <a:rPr 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Universidad </a:t>
            </a:r>
            <a:r>
              <a:rPr lang="es-PY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Torcuato Di Tella; </a:t>
            </a:r>
          </a:p>
          <a:p>
            <a:pPr marL="171450" indent="-171450" defTabSz="361950">
              <a:buFontTx/>
              <a:buChar char="-"/>
              <a:defRPr/>
            </a:pPr>
            <a:r>
              <a:rPr lang="es-PY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27 funcionarios han concluido de manera exitosa la Maestría en Gestión Pública y Derecho Económico en el marco del convenio con la Universidad de Salamanca – España;</a:t>
            </a:r>
          </a:p>
          <a:p>
            <a:pPr marL="171450" indent="-171450" defTabSz="361950">
              <a:buFontTx/>
              <a:buChar char="-"/>
              <a:defRPr/>
            </a:pPr>
            <a:r>
              <a:rPr lang="es-PY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37 funcionarios han cursado la Maestría en </a:t>
            </a:r>
            <a:r>
              <a:rPr 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Finanzas realizado </a:t>
            </a:r>
            <a:r>
              <a:rPr lang="es-PY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en forma </a:t>
            </a:r>
            <a:r>
              <a:rPr lang="es-PY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conjunta entre </a:t>
            </a:r>
            <a:r>
              <a:rPr lang="es-PY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BCP – UNA – UBA</a:t>
            </a:r>
            <a:r>
              <a:rPr lang="es-PY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umanst521 BT" panose="020B0602020204020204" pitchFamily="34" charset="0"/>
              </a:rPr>
              <a:t>.</a:t>
            </a:r>
          </a:p>
          <a:p>
            <a:pPr marL="171450" indent="-171450" defTabSz="361950">
              <a:buFontTx/>
              <a:buChar char="-"/>
              <a:defRPr/>
            </a:pPr>
            <a:endParaRPr lang="es-PY" sz="1200" dirty="0">
              <a:solidFill>
                <a:schemeClr val="tx1">
                  <a:lumMod val="75000"/>
                  <a:lumOff val="25000"/>
                </a:schemeClr>
              </a:solidFill>
              <a:latin typeface="Humanst521 BT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9262" y="1038002"/>
            <a:ext cx="11715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1 Rectángulo"/>
          <p:cNvSpPr>
            <a:spLocks noChangeArrowheads="1"/>
          </p:cNvSpPr>
          <p:nvPr/>
        </p:nvSpPr>
        <p:spPr bwMode="auto">
          <a:xfrm>
            <a:off x="-12118" y="346390"/>
            <a:ext cx="9144000" cy="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1" lang="es-ES" altLang="es-PY" sz="2800" b="1" dirty="0" smtClean="0">
                <a:solidFill>
                  <a:srgbClr val="1F497D"/>
                </a:solidFill>
                <a:latin typeface="BaskervilleT" panose="02040603050505020303" pitchFamily="18" charset="0"/>
              </a:rPr>
              <a:t>Ciclo de retiro de personas próximas a jubilarse</a:t>
            </a:r>
          </a:p>
        </p:txBody>
      </p:sp>
      <p:pic>
        <p:nvPicPr>
          <p:cNvPr id="51204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521" y="2130425"/>
            <a:ext cx="7373587" cy="347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ángulo 6"/>
          <p:cNvSpPr>
            <a:spLocks noChangeArrowheads="1"/>
          </p:cNvSpPr>
          <p:nvPr/>
        </p:nvSpPr>
        <p:spPr bwMode="auto">
          <a:xfrm>
            <a:off x="1108968" y="1089596"/>
            <a:ext cx="7921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Y" altLang="es-PY" sz="1800" b="1" dirty="0" smtClean="0">
                <a:solidFill>
                  <a:prstClr val="white"/>
                </a:solidFill>
                <a:latin typeface="Humanst521 BT" panose="020B0602020204020204" pitchFamily="34" charset="0"/>
              </a:rPr>
              <a:t>Total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PY" altLang="es-PY" sz="1800" b="1" dirty="0" smtClean="0">
                <a:solidFill>
                  <a:prstClr val="white"/>
                </a:solidFill>
                <a:latin typeface="Humanst521 BT" panose="020B0602020204020204" pitchFamily="34" charset="0"/>
              </a:rPr>
              <a:t>246</a:t>
            </a:r>
          </a:p>
        </p:txBody>
      </p:sp>
    </p:spTree>
    <p:extLst>
      <p:ext uri="{BB962C8B-B14F-4D97-AF65-F5344CB8AC3E}">
        <p14:creationId xmlns:p14="http://schemas.microsoft.com/office/powerpoint/2010/main" val="223455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242890"/>
            <a:ext cx="9144000" cy="738187"/>
          </a:xfrm>
        </p:spPr>
        <p:txBody>
          <a:bodyPr/>
          <a:lstStyle/>
          <a:p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Reducción de la cantidad de empleados</a:t>
            </a:r>
            <a:endParaRPr lang="es-PY" altLang="es-PY" sz="1400" b="1" i="1" dirty="0">
              <a:solidFill>
                <a:schemeClr val="tx2"/>
              </a:solidFill>
              <a:latin typeface="BaskervilleT" panose="02040603050505020303" pitchFamily="18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643468" y="1049867"/>
          <a:ext cx="8009466" cy="4910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Conector recto de flecha 6"/>
          <p:cNvCxnSpPr/>
          <p:nvPr/>
        </p:nvCxnSpPr>
        <p:spPr>
          <a:xfrm>
            <a:off x="3344334" y="1532466"/>
            <a:ext cx="3412066" cy="24045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1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628800"/>
            <a:ext cx="9144000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mtClean="0">
              <a:solidFill>
                <a:prstClr val="white"/>
              </a:solidFill>
            </a:endParaRPr>
          </a:p>
        </p:txBody>
      </p:sp>
      <p:sp>
        <p:nvSpPr>
          <p:cNvPr id="33804" name="Rectangle 36"/>
          <p:cNvSpPr>
            <a:spLocks noChangeArrowheads="1"/>
          </p:cNvSpPr>
          <p:nvPr/>
        </p:nvSpPr>
        <p:spPr bwMode="auto">
          <a:xfrm>
            <a:off x="228674" y="1826927"/>
            <a:ext cx="8686651" cy="68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s-PY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T" panose="02040603050505020303" pitchFamily="18" charset="0"/>
                <a:cs typeface="Arial" charset="0"/>
              </a:rPr>
              <a:t>Planificaci</a:t>
            </a:r>
            <a:r>
              <a:rPr lang="es-PY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T" panose="02040603050505020303" pitchFamily="18" charset="0"/>
                <a:cs typeface="Arial" charset="0"/>
              </a:rPr>
              <a:t>ó</a:t>
            </a:r>
            <a:r>
              <a:rPr lang="es-PY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T" panose="02040603050505020303" pitchFamily="18" charset="0"/>
                <a:cs typeface="Arial" charset="0"/>
              </a:rPr>
              <a:t>n Estratégica</a:t>
            </a:r>
            <a:endParaRPr lang="es-PY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T" panose="020406030505050203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93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0" y="171450"/>
            <a:ext cx="9144000" cy="593725"/>
          </a:xfrm>
        </p:spPr>
        <p:txBody>
          <a:bodyPr/>
          <a:lstStyle/>
          <a:p>
            <a:r>
              <a:rPr lang="es-ES" altLang="es-PY" sz="2800" b="1" smtClean="0">
                <a:solidFill>
                  <a:schemeClr val="tx2"/>
                </a:solidFill>
                <a:latin typeface="BaskervilleT" panose="02040603050505020303" pitchFamily="18" charset="0"/>
              </a:rPr>
              <a:t>Ingreso de Personal por Concurso Nacional</a:t>
            </a:r>
            <a:endParaRPr lang="es-PY" altLang="es-PY" sz="2800" smtClean="0">
              <a:solidFill>
                <a:schemeClr val="tx2"/>
              </a:solidFill>
              <a:latin typeface="BaskervilleT" panose="02040603050505020303" pitchFamily="18" charset="0"/>
            </a:endParaRPr>
          </a:p>
        </p:txBody>
      </p:sp>
      <p:sp>
        <p:nvSpPr>
          <p:cNvPr id="4099" name="Rectángulo 1"/>
          <p:cNvSpPr>
            <a:spLocks noChangeArrowheads="1"/>
          </p:cNvSpPr>
          <p:nvPr/>
        </p:nvSpPr>
        <p:spPr bwMode="auto">
          <a:xfrm>
            <a:off x="4867275" y="3114675"/>
            <a:ext cx="3662363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Font typeface="Arial" panose="020B0604020202020204" pitchFamily="34" charset="0"/>
              <a:buNone/>
            </a:pPr>
            <a:r>
              <a:rPr lang="es-PY" altLang="es-PY" sz="1700" dirty="0">
                <a:solidFill>
                  <a:schemeClr val="tx2"/>
                </a:solidFill>
                <a:latin typeface="Humanst521 BT" panose="020B0602020204020204" pitchFamily="34" charset="0"/>
              </a:rPr>
              <a:t>Durante los últimos cinco años el </a:t>
            </a:r>
            <a:r>
              <a:rPr lang="es-PY" altLang="es-PY" sz="1700" b="1" dirty="0">
                <a:solidFill>
                  <a:schemeClr val="tx2"/>
                </a:solidFill>
                <a:latin typeface="Humanst521 BT" panose="020B0602020204020204" pitchFamily="34" charset="0"/>
              </a:rPr>
              <a:t>54,5% </a:t>
            </a:r>
            <a:r>
              <a:rPr lang="es-PY" altLang="es-PY" sz="1700" dirty="0">
                <a:solidFill>
                  <a:schemeClr val="tx2"/>
                </a:solidFill>
                <a:latin typeface="Humanst521 BT" panose="020B0602020204020204" pitchFamily="34" charset="0"/>
              </a:rPr>
              <a:t>del total de personas que ingresaron al BCP a través del Concurso Nacional fueron mujeres. El </a:t>
            </a:r>
            <a:r>
              <a:rPr lang="es-PY" altLang="es-PY" sz="1700" b="1" dirty="0">
                <a:solidFill>
                  <a:schemeClr val="tx2"/>
                </a:solidFill>
                <a:latin typeface="Humanst521 BT" panose="020B0602020204020204" pitchFamily="34" charset="0"/>
              </a:rPr>
              <a:t>45,5%</a:t>
            </a:r>
            <a:r>
              <a:rPr lang="es-PY" altLang="es-PY" sz="1700" dirty="0">
                <a:solidFill>
                  <a:schemeClr val="tx2"/>
                </a:solidFill>
                <a:latin typeface="Humanst521 BT" panose="020B0602020204020204" pitchFamily="34" charset="0"/>
              </a:rPr>
              <a:t> corresponde al ingreso de hombres.</a:t>
            </a:r>
          </a:p>
        </p:txBody>
      </p:sp>
      <p:pic>
        <p:nvPicPr>
          <p:cNvPr id="4100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890962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33500"/>
            <a:ext cx="3741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3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>
          <a:xfrm>
            <a:off x="0" y="242890"/>
            <a:ext cx="9144000" cy="738187"/>
          </a:xfrm>
        </p:spPr>
        <p:txBody>
          <a:bodyPr/>
          <a:lstStyle/>
          <a:p>
            <a:r>
              <a:rPr lang="es-PY" altLang="es-PY" sz="2800" b="1" dirty="0">
                <a:solidFill>
                  <a:schemeClr val="tx2"/>
                </a:solidFill>
                <a:latin typeface="BaskervilleT" panose="02040603050505020303" pitchFamily="18" charset="0"/>
              </a:rPr>
              <a:t>Rubro 100: Servicios </a:t>
            </a:r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Personales </a:t>
            </a:r>
            <a:r>
              <a:rPr lang="es-PY" altLang="es-PY" sz="32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/>
            </a:r>
            <a:br>
              <a:rPr lang="es-PY" altLang="es-PY" sz="32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</a:br>
            <a:r>
              <a:rPr lang="es-PY" altLang="es-PY" sz="20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(</a:t>
            </a:r>
            <a:r>
              <a:rPr lang="es-PY" altLang="es-PY" sz="2000" b="1" dirty="0">
                <a:solidFill>
                  <a:schemeClr val="tx2"/>
                </a:solidFill>
                <a:latin typeface="BaskervilleT" panose="02040603050505020303" pitchFamily="18" charset="0"/>
              </a:rPr>
              <a:t>E</a:t>
            </a:r>
            <a:r>
              <a:rPr lang="es-PY" altLang="es-PY" sz="20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n términos constantes - </a:t>
            </a:r>
            <a:r>
              <a:rPr lang="es-PY" altLang="es-PY" sz="1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Millones </a:t>
            </a:r>
            <a:r>
              <a:rPr lang="es-PY" altLang="es-PY" sz="1800" b="1" dirty="0">
                <a:solidFill>
                  <a:schemeClr val="tx2"/>
                </a:solidFill>
                <a:latin typeface="BaskervilleT" panose="02040603050505020303" pitchFamily="18" charset="0"/>
              </a:rPr>
              <a:t>₲)</a:t>
            </a:r>
            <a:endParaRPr lang="es-PY" altLang="es-PY" sz="1600" b="1" i="1" dirty="0">
              <a:solidFill>
                <a:schemeClr val="tx2"/>
              </a:solidFill>
              <a:latin typeface="BaskervilleT" panose="02040603050505020303" pitchFamily="18" charset="0"/>
            </a:endParaRPr>
          </a:p>
        </p:txBody>
      </p:sp>
      <p:graphicFrame>
        <p:nvGraphicFramePr>
          <p:cNvPr id="5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403852"/>
              </p:ext>
            </p:extLst>
          </p:nvPr>
        </p:nvGraphicFramePr>
        <p:xfrm>
          <a:off x="467544" y="1700808"/>
          <a:ext cx="8208912" cy="3824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045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628800"/>
            <a:ext cx="9144000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mtClean="0">
              <a:solidFill>
                <a:prstClr val="white"/>
              </a:solidFill>
            </a:endParaRPr>
          </a:p>
        </p:txBody>
      </p:sp>
      <p:sp>
        <p:nvSpPr>
          <p:cNvPr id="33804" name="Rectangle 36"/>
          <p:cNvSpPr>
            <a:spLocks noChangeArrowheads="1"/>
          </p:cNvSpPr>
          <p:nvPr/>
        </p:nvSpPr>
        <p:spPr bwMode="auto">
          <a:xfrm>
            <a:off x="228674" y="1826927"/>
            <a:ext cx="8686651" cy="68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s-PY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T" panose="02040603050505020303" pitchFamily="18" charset="0"/>
                <a:cs typeface="Arial" charset="0"/>
              </a:rPr>
              <a:t>Aspectos Presupuestarios</a:t>
            </a:r>
            <a:endParaRPr lang="es-PY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T" panose="020406030505050203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47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>
          <a:xfrm>
            <a:off x="0" y="81186"/>
            <a:ext cx="9144000" cy="971550"/>
          </a:xfrm>
        </p:spPr>
        <p:txBody>
          <a:bodyPr/>
          <a:lstStyle/>
          <a:p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Banco Central del Paraguay</a:t>
            </a:r>
            <a:b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</a:br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Ingresos y Gastos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683568" y="1484784"/>
          <a:ext cx="7704856" cy="4649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31" name="Hoja de cálculo" r:id="rId4" imgW="6724620" imgH="4057650" progId="Excel.Sheet.12">
                  <p:embed/>
                </p:oleObj>
              </mc:Choice>
              <mc:Fallback>
                <p:oleObj name="Hoja de cálculo" r:id="rId4" imgW="6724620" imgH="40576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68" y="1484784"/>
                        <a:ext cx="7704856" cy="4649106"/>
                      </a:xfrm>
                      <a:prstGeom prst="rect">
                        <a:avLst/>
                      </a:prstGeom>
                      <a:ln>
                        <a:solidFill>
                          <a:sysClr val="windowText" lastClr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008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611560" y="1484784"/>
          <a:ext cx="7882421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55" name="Hoja de cálculo" r:id="rId4" imgW="7058070" imgH="4191090" progId="Excel.Sheet.12">
                  <p:embed/>
                </p:oleObj>
              </mc:Choice>
              <mc:Fallback>
                <p:oleObj name="Hoja de cálculo" r:id="rId4" imgW="7058070" imgH="41910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60" y="1484784"/>
                        <a:ext cx="7882421" cy="46805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ysClr val="windowText" lastClr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0" y="81186"/>
            <a:ext cx="9144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Banco Central del Paraguay</a:t>
            </a:r>
            <a:b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</a:br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Ingresos</a:t>
            </a:r>
          </a:p>
        </p:txBody>
      </p:sp>
    </p:spTree>
    <p:extLst>
      <p:ext uri="{BB962C8B-B14F-4D97-AF65-F5344CB8AC3E}">
        <p14:creationId xmlns:p14="http://schemas.microsoft.com/office/powerpoint/2010/main" val="300888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454517"/>
              </p:ext>
            </p:extLst>
          </p:nvPr>
        </p:nvGraphicFramePr>
        <p:xfrm>
          <a:off x="683568" y="943769"/>
          <a:ext cx="7496696" cy="5442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79" name="Hoja de cálculo" r:id="rId4" imgW="7648560" imgH="5552985" progId="Excel.Sheet.12">
                  <p:embed/>
                </p:oleObj>
              </mc:Choice>
              <mc:Fallback>
                <p:oleObj name="Hoja de cálculo" r:id="rId4" imgW="7648560" imgH="55529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68" y="943769"/>
                        <a:ext cx="7496696" cy="5442807"/>
                      </a:xfrm>
                      <a:prstGeom prst="rect">
                        <a:avLst/>
                      </a:prstGeom>
                      <a:ln>
                        <a:solidFill>
                          <a:sysClr val="windowText" lastClr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71550"/>
          </a:xfrm>
        </p:spPr>
        <p:txBody>
          <a:bodyPr/>
          <a:lstStyle/>
          <a:p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Banco Central del Paraguay</a:t>
            </a:r>
            <a:b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</a:br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Gastos</a:t>
            </a:r>
          </a:p>
        </p:txBody>
      </p:sp>
    </p:spTree>
    <p:extLst>
      <p:ext uri="{BB962C8B-B14F-4D97-AF65-F5344CB8AC3E}">
        <p14:creationId xmlns:p14="http://schemas.microsoft.com/office/powerpoint/2010/main" val="328392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2988" y="2276475"/>
            <a:ext cx="7488237" cy="1944688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 typeface="Arial" charset="0"/>
              <a:buNone/>
              <a:defRPr/>
            </a:pPr>
            <a:r>
              <a:rPr lang="es-PY" sz="2600" dirty="0" smtClean="0">
                <a:solidFill>
                  <a:schemeClr val="tx2">
                    <a:lumMod val="75000"/>
                  </a:schemeClr>
                </a:solidFill>
                <a:latin typeface="Humanst521 BT" pitchFamily="34" charset="0"/>
              </a:rPr>
              <a:t>La aprobación del presupuesto permitirá al Banco Central del Paraguay cumplir con sus objetivos institucionales lo que a su vez posibilitará el cumplimiento de los objetivos estratégicos del Gobierno Nacional.</a:t>
            </a:r>
            <a:endParaRPr lang="es-PY" sz="2600" dirty="0">
              <a:solidFill>
                <a:schemeClr val="tx2">
                  <a:lumMod val="75000"/>
                </a:schemeClr>
              </a:solidFill>
              <a:latin typeface="Humanst521 BT" pitchFamily="34" charset="0"/>
            </a:endParaRPr>
          </a:p>
        </p:txBody>
      </p:sp>
      <p:sp>
        <p:nvSpPr>
          <p:cNvPr id="29699" name="1 Título"/>
          <p:cNvSpPr txBox="1">
            <a:spLocks/>
          </p:cNvSpPr>
          <p:nvPr/>
        </p:nvSpPr>
        <p:spPr bwMode="auto">
          <a:xfrm>
            <a:off x="0" y="836712"/>
            <a:ext cx="9144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Y" altLang="es-PY" sz="2800" b="1" dirty="0">
                <a:solidFill>
                  <a:schemeClr val="tx2"/>
                </a:solidFill>
                <a:latin typeface="BaskervilleT" panose="02040603050505020303" pitchFamily="18" charset="0"/>
              </a:rPr>
              <a:t>Resumen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850" y="765175"/>
            <a:ext cx="8496300" cy="4751388"/>
          </a:xfrm>
        </p:spPr>
        <p:txBody>
          <a:bodyPr/>
          <a:lstStyle/>
          <a:p>
            <a:pPr marL="0" indent="0" algn="just">
              <a:buFont typeface="Arial" charset="0"/>
              <a:buNone/>
              <a:defRPr/>
            </a:pPr>
            <a:endParaRPr lang="en-US" sz="2800" dirty="0" smtClean="0">
              <a:solidFill>
                <a:schemeClr val="tx2">
                  <a:lumMod val="75000"/>
                </a:schemeClr>
              </a:solidFill>
              <a:latin typeface="Humanst521 BT" pitchFamily="34" charset="0"/>
            </a:endParaRPr>
          </a:p>
          <a:p>
            <a:pPr marL="0" indent="0" algn="just">
              <a:buFont typeface="Arial" charset="0"/>
              <a:buNone/>
              <a:defRPr/>
            </a:pPr>
            <a:endParaRPr lang="en-US" sz="2800" dirty="0">
              <a:solidFill>
                <a:schemeClr val="tx2">
                  <a:lumMod val="75000"/>
                </a:schemeClr>
              </a:solidFill>
              <a:latin typeface="Humanst521 BT" pitchFamily="34" charset="0"/>
            </a:endParaRPr>
          </a:p>
          <a:p>
            <a:pPr marL="0" indent="0" algn="just">
              <a:buFont typeface="Arial" charset="0"/>
              <a:buNone/>
              <a:defRPr/>
            </a:pPr>
            <a:endParaRPr lang="en-US" sz="2800" dirty="0" smtClean="0">
              <a:solidFill>
                <a:schemeClr val="tx2">
                  <a:lumMod val="75000"/>
                </a:schemeClr>
              </a:solidFill>
              <a:latin typeface="Humanst521 BT" pitchFamily="34" charset="0"/>
            </a:endParaRPr>
          </a:p>
          <a:p>
            <a:pPr marL="0" indent="0" algn="ctr">
              <a:buFont typeface="Arial" charset="0"/>
              <a:buNone/>
              <a:defRPr/>
            </a:pPr>
            <a:endParaRPr lang="en-US" sz="2000" b="1" i="1" dirty="0" smtClean="0">
              <a:solidFill>
                <a:schemeClr val="tx2">
                  <a:lumMod val="75000"/>
                </a:schemeClr>
              </a:solidFill>
              <a:latin typeface="Humanst521 BT" pitchFamily="34" charset="0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BaskervilleT" panose="02040603050505020303" pitchFamily="18" charset="0"/>
              </a:rPr>
              <a:t>Gracias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BaskervilleT" panose="020406030505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0" y="71438"/>
            <a:ext cx="9144000" cy="620712"/>
          </a:xfrm>
        </p:spPr>
        <p:txBody>
          <a:bodyPr/>
          <a:lstStyle/>
          <a:p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Misión y Visión del BCP</a:t>
            </a:r>
          </a:p>
        </p:txBody>
      </p:sp>
      <p:sp>
        <p:nvSpPr>
          <p:cNvPr id="4099" name="Rectángulo 1"/>
          <p:cNvSpPr>
            <a:spLocks noChangeArrowheads="1"/>
          </p:cNvSpPr>
          <p:nvPr/>
        </p:nvSpPr>
        <p:spPr bwMode="auto">
          <a:xfrm>
            <a:off x="1187450" y="1916113"/>
            <a:ext cx="43926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Y" altLang="es-PY" sz="1800" b="1" dirty="0">
                <a:solidFill>
                  <a:schemeClr val="tx2"/>
                </a:solidFill>
                <a:latin typeface="Humanst521 BT" panose="020B0602020204020204" pitchFamily="34" charset="0"/>
              </a:rPr>
              <a:t>Misión</a:t>
            </a:r>
            <a:endParaRPr lang="es-PY" altLang="es-PY" sz="1800" dirty="0">
              <a:solidFill>
                <a:schemeClr val="tx2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PY" sz="1800" dirty="0">
                <a:solidFill>
                  <a:schemeClr val="tx2"/>
                </a:solidFill>
                <a:latin typeface="Humanst521 BT" panose="020B0602020204020204" pitchFamily="34" charset="0"/>
              </a:rPr>
              <a:t>Preservar y velar por la estabilidad del valor de la moneda, promover la eficacia y estabilidad del sistema financiero.</a:t>
            </a:r>
            <a:endParaRPr lang="es-PY" altLang="es-PY" sz="1800" dirty="0">
              <a:solidFill>
                <a:schemeClr val="tx2"/>
              </a:solidFill>
              <a:latin typeface="Humanst521 BT" panose="020B0602020204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87450" y="4005263"/>
            <a:ext cx="5761038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PY" b="1" dirty="0">
                <a:solidFill>
                  <a:schemeClr val="tx2"/>
                </a:solidFill>
                <a:latin typeface="Humanst521 BT" panose="020B0602020204020204" pitchFamily="34" charset="0"/>
              </a:rPr>
              <a:t>Visión</a:t>
            </a:r>
            <a:endParaRPr lang="es-PY" dirty="0">
              <a:solidFill>
                <a:schemeClr val="tx2"/>
              </a:solidFill>
            </a:endParaRPr>
          </a:p>
          <a:p>
            <a:pPr algn="just" eaLnBrk="1" hangingPunct="1">
              <a:defRPr/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  <a:latin typeface="Humanst521 BT" pitchFamily="34" charset="0"/>
              </a:rPr>
              <a:t>Ser una institución independiente que desarrolle una gestión eficiente y creíble, basada en la excelencia  de sus valores y talentos, reconocida en el ámbito nacional e internacional.</a:t>
            </a:r>
            <a:endParaRPr lang="es-PY" dirty="0">
              <a:solidFill>
                <a:schemeClr val="tx2">
                  <a:lumMod val="75000"/>
                </a:schemeClr>
              </a:solidFill>
              <a:latin typeface="Humanst521 BT" panose="020B0602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 txBox="1">
            <a:spLocks/>
          </p:cNvSpPr>
          <p:nvPr/>
        </p:nvSpPr>
        <p:spPr bwMode="auto">
          <a:xfrm>
            <a:off x="2051050" y="1782763"/>
            <a:ext cx="205263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Y" altLang="es-PY" b="1" dirty="0" smtClean="0">
                <a:solidFill>
                  <a:srgbClr val="1F497D"/>
                </a:solidFill>
                <a:latin typeface="BaskervilleT" panose="02040603050505020303" pitchFamily="18" charset="0"/>
              </a:rPr>
              <a:t>PEI</a:t>
            </a:r>
            <a:endParaRPr lang="es-PY" altLang="es-PY" sz="2800" b="1" dirty="0" smtClean="0">
              <a:solidFill>
                <a:srgbClr val="1F497D"/>
              </a:solidFill>
              <a:latin typeface="BaskervilleT" panose="02040603050505020303" pitchFamily="18" charset="0"/>
            </a:endParaRPr>
          </a:p>
        </p:txBody>
      </p:sp>
      <p:sp>
        <p:nvSpPr>
          <p:cNvPr id="21507" name="Rectángulo 1"/>
          <p:cNvSpPr>
            <a:spLocks noChangeArrowheads="1"/>
          </p:cNvSpPr>
          <p:nvPr/>
        </p:nvSpPr>
        <p:spPr bwMode="auto">
          <a:xfrm>
            <a:off x="3923928" y="2936875"/>
            <a:ext cx="143547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Y" altLang="es-PY" sz="2000" b="1" dirty="0" smtClean="0">
                <a:solidFill>
                  <a:prstClr val="white"/>
                </a:solidFill>
                <a:latin typeface="BaskervilleT" panose="02040603050505020303" pitchFamily="18" charset="0"/>
              </a:rPr>
              <a:t>Objetivos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Y" altLang="es-PY" sz="2000" b="1" dirty="0" smtClean="0">
                <a:solidFill>
                  <a:prstClr val="white"/>
                </a:solidFill>
                <a:latin typeface="BaskervilleT" panose="02040603050505020303" pitchFamily="18" charset="0"/>
              </a:rPr>
              <a:t>Estratégicos</a:t>
            </a:r>
          </a:p>
        </p:txBody>
      </p:sp>
    </p:spTree>
    <p:extLst>
      <p:ext uri="{BB962C8B-B14F-4D97-AF65-F5344CB8AC3E}">
        <p14:creationId xmlns:p14="http://schemas.microsoft.com/office/powerpoint/2010/main" val="8950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4 Título"/>
          <p:cNvSpPr>
            <a:spLocks noGrp="1"/>
          </p:cNvSpPr>
          <p:nvPr>
            <p:ph type="title"/>
          </p:nvPr>
        </p:nvSpPr>
        <p:spPr>
          <a:xfrm>
            <a:off x="0" y="97140"/>
            <a:ext cx="9144000" cy="523220"/>
          </a:xfrm>
        </p:spPr>
        <p:txBody>
          <a:bodyPr>
            <a:spAutoFit/>
          </a:bodyPr>
          <a:lstStyle/>
          <a:p>
            <a:r>
              <a:rPr lang="es-PY" altLang="es-PY" sz="28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PEI: Proyectos Estratégicos 2017-2019</a:t>
            </a:r>
          </a:p>
        </p:txBody>
      </p:sp>
      <p:sp>
        <p:nvSpPr>
          <p:cNvPr id="23555" name="Rectángulo 1"/>
          <p:cNvSpPr>
            <a:spLocks noChangeArrowheads="1"/>
          </p:cNvSpPr>
          <p:nvPr/>
        </p:nvSpPr>
        <p:spPr bwMode="auto">
          <a:xfrm>
            <a:off x="3057496" y="736600"/>
            <a:ext cx="1119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Metas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de inflación</a:t>
            </a:r>
          </a:p>
        </p:txBody>
      </p:sp>
      <p:sp>
        <p:nvSpPr>
          <p:cNvPr id="23556" name="Rectángulo 1"/>
          <p:cNvSpPr>
            <a:spLocks noChangeArrowheads="1"/>
          </p:cNvSpPr>
          <p:nvPr/>
        </p:nvSpPr>
        <p:spPr bwMode="auto">
          <a:xfrm>
            <a:off x="3308991" y="3895725"/>
            <a:ext cx="11607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prstClr val="white"/>
                </a:solidFill>
                <a:latin typeface="BaskervilleT" panose="02040603050505020303" pitchFamily="18" charset="0"/>
              </a:rPr>
              <a:t>Estrategias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prstClr val="white"/>
                </a:solidFill>
                <a:latin typeface="BaskervilleT" panose="02040603050505020303" pitchFamily="18" charset="0"/>
              </a:rPr>
              <a:t>de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prstClr val="white"/>
                </a:solidFill>
                <a:latin typeface="BaskervilleT" panose="02040603050505020303" pitchFamily="18" charset="0"/>
              </a:rPr>
              <a:t>Valor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prstClr val="white"/>
                </a:solidFill>
                <a:latin typeface="BaskervilleT" panose="02040603050505020303" pitchFamily="18" charset="0"/>
              </a:rPr>
              <a:t> Público</a:t>
            </a:r>
          </a:p>
        </p:txBody>
      </p:sp>
      <p:sp>
        <p:nvSpPr>
          <p:cNvPr id="23557" name="Rectángulo 1"/>
          <p:cNvSpPr>
            <a:spLocks noChangeArrowheads="1"/>
          </p:cNvSpPr>
          <p:nvPr/>
        </p:nvSpPr>
        <p:spPr bwMode="auto">
          <a:xfrm>
            <a:off x="4654798" y="3376613"/>
            <a:ext cx="139333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prstClr val="white"/>
                </a:solidFill>
                <a:latin typeface="BaskervilleT" panose="02040603050505020303" pitchFamily="18" charset="0"/>
              </a:rPr>
              <a:t>Estrategias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PY" sz="1500" dirty="0" smtClean="0">
                <a:solidFill>
                  <a:prstClr val="white"/>
                </a:solidFill>
                <a:latin typeface="BaskervilleT" panose="02040603050505020303" pitchFamily="18" charset="0"/>
              </a:rPr>
              <a:t>Institucionales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PY" altLang="es-PY" sz="1600" dirty="0" smtClean="0">
              <a:solidFill>
                <a:prstClr val="white"/>
              </a:solidFill>
              <a:latin typeface="BaskervilleT" panose="02040603050505020303" pitchFamily="18" charset="0"/>
            </a:endParaRPr>
          </a:p>
        </p:txBody>
      </p:sp>
      <p:sp>
        <p:nvSpPr>
          <p:cNvPr id="23559" name="Rectángulo 1"/>
          <p:cNvSpPr>
            <a:spLocks noChangeArrowheads="1"/>
          </p:cNvSpPr>
          <p:nvPr/>
        </p:nvSpPr>
        <p:spPr bwMode="auto">
          <a:xfrm>
            <a:off x="879475" y="1089025"/>
            <a:ext cx="17891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Supervisión basada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en riesgos –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mejores prácticas</a:t>
            </a:r>
          </a:p>
        </p:txBody>
      </p:sp>
      <p:sp>
        <p:nvSpPr>
          <p:cNvPr id="23560" name="Rectángulo 1"/>
          <p:cNvSpPr>
            <a:spLocks noChangeArrowheads="1"/>
          </p:cNvSpPr>
          <p:nvPr/>
        </p:nvSpPr>
        <p:spPr bwMode="auto">
          <a:xfrm>
            <a:off x="0" y="2289175"/>
            <a:ext cx="1643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Fortalecimiento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de los Sistemas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de Pagos– SIPAP </a:t>
            </a:r>
          </a:p>
        </p:txBody>
      </p:sp>
      <p:sp>
        <p:nvSpPr>
          <p:cNvPr id="23561" name="Rectángulo 1"/>
          <p:cNvSpPr>
            <a:spLocks noChangeArrowheads="1"/>
          </p:cNvSpPr>
          <p:nvPr/>
        </p:nvSpPr>
        <p:spPr bwMode="auto">
          <a:xfrm>
            <a:off x="71438" y="4652963"/>
            <a:ext cx="23161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Inclusión Financiera –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Educación, Bancarización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y Protección al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Usuario Financiero</a:t>
            </a:r>
          </a:p>
        </p:txBody>
      </p:sp>
      <p:sp>
        <p:nvSpPr>
          <p:cNvPr id="23562" name="Rectángulo 1"/>
          <p:cNvSpPr>
            <a:spLocks noChangeArrowheads="1"/>
          </p:cNvSpPr>
          <p:nvPr/>
        </p:nvSpPr>
        <p:spPr bwMode="auto">
          <a:xfrm>
            <a:off x="7610475" y="1125538"/>
            <a:ext cx="160178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Organización,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Procesos,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Tecnología,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Comunicaciones,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Auditoria 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Seguridad 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Responsabilidad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Social</a:t>
            </a:r>
          </a:p>
        </p:txBody>
      </p:sp>
      <p:sp>
        <p:nvSpPr>
          <p:cNvPr id="23563" name="Rectángulo 1"/>
          <p:cNvSpPr>
            <a:spLocks noChangeArrowheads="1"/>
          </p:cNvSpPr>
          <p:nvPr/>
        </p:nvSpPr>
        <p:spPr bwMode="auto">
          <a:xfrm>
            <a:off x="7164388" y="4208463"/>
            <a:ext cx="18208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Implementación 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Gestión de Riesgos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PY" altLang="es-PY" sz="1600" dirty="0" smtClean="0">
                <a:solidFill>
                  <a:srgbClr val="002060"/>
                </a:solidFill>
                <a:latin typeface="Humanst521 BT" panose="020B0602020204020204" pitchFamily="34" charset="0"/>
              </a:rPr>
              <a:t>Operativos  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640263" y="5445125"/>
            <a:ext cx="46037" cy="7572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Y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1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628800"/>
            <a:ext cx="9144000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mtClean="0">
              <a:solidFill>
                <a:prstClr val="white"/>
              </a:solidFill>
            </a:endParaRPr>
          </a:p>
        </p:txBody>
      </p:sp>
      <p:sp>
        <p:nvSpPr>
          <p:cNvPr id="33804" name="Rectangle 36"/>
          <p:cNvSpPr>
            <a:spLocks noChangeArrowheads="1"/>
          </p:cNvSpPr>
          <p:nvPr/>
        </p:nvSpPr>
        <p:spPr bwMode="auto">
          <a:xfrm>
            <a:off x="228674" y="1826927"/>
            <a:ext cx="8686651" cy="68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s-PY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T" panose="02040603050505020303" pitchFamily="18" charset="0"/>
                <a:cs typeface="Arial" charset="0"/>
              </a:rPr>
              <a:t>Aspectos Macroeconómicos</a:t>
            </a:r>
            <a:endParaRPr lang="es-PY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T" panose="020406030505050203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37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0" y="181869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1" lang="es-ES" altLang="es-PY" sz="2800" b="1" dirty="0">
                <a:solidFill>
                  <a:schemeClr val="tx2"/>
                </a:solidFill>
                <a:latin typeface="BaskervilleT" panose="02040603050505020303" pitchFamily="18" charset="0"/>
              </a:rPr>
              <a:t>Metas de Inflación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640706" y="836712"/>
            <a:ext cx="8327106" cy="5040560"/>
            <a:chOff x="920107" y="503238"/>
            <a:chExt cx="8327106" cy="5040560"/>
          </a:xfrm>
        </p:grpSpPr>
        <p:pic>
          <p:nvPicPr>
            <p:cNvPr id="9" name="Imagen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673" y="2879502"/>
              <a:ext cx="1807119" cy="1184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ángulo 9"/>
            <p:cNvSpPr/>
            <p:nvPr/>
          </p:nvSpPr>
          <p:spPr>
            <a:xfrm>
              <a:off x="7659713" y="3034854"/>
              <a:ext cx="1587500" cy="9540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PY" sz="1400" b="1" kern="0" dirty="0">
                  <a:solidFill>
                    <a:schemeClr val="bg1"/>
                  </a:solidFill>
                  <a:latin typeface="Humanst521 BT" pitchFamily="34" charset="0"/>
                  <a:cs typeface="Arial" charset="0"/>
                </a:rPr>
                <a:t>Promedio</a:t>
              </a:r>
            </a:p>
            <a:p>
              <a:pPr algn="ctr" eaLnBrk="1" hangingPunct="1">
                <a:defRPr/>
              </a:pPr>
              <a:r>
                <a:rPr lang="es-PY" sz="1400" b="1" kern="0" dirty="0">
                  <a:solidFill>
                    <a:schemeClr val="bg1"/>
                  </a:solidFill>
                  <a:latin typeface="Humanst521 BT" pitchFamily="34" charset="0"/>
                  <a:cs typeface="Arial" charset="0"/>
                </a:rPr>
                <a:t> de inflación  </a:t>
              </a:r>
            </a:p>
            <a:p>
              <a:pPr algn="ctr" eaLnBrk="1" hangingPunct="1">
                <a:defRPr/>
              </a:pPr>
              <a:r>
                <a:rPr lang="es-PY" sz="1400" b="1" kern="0" dirty="0">
                  <a:solidFill>
                    <a:schemeClr val="bg1"/>
                  </a:solidFill>
                  <a:latin typeface="Humanst521 BT" pitchFamily="34" charset="0"/>
                  <a:cs typeface="Arial" charset="0"/>
                </a:rPr>
                <a:t>Esquema MI</a:t>
              </a:r>
            </a:p>
            <a:p>
              <a:pPr algn="ctr" eaLnBrk="1" hangingPunct="1">
                <a:defRPr/>
              </a:pPr>
              <a:r>
                <a:rPr lang="es-PY" sz="1400" b="1" kern="0" dirty="0">
                  <a:solidFill>
                    <a:schemeClr val="bg1"/>
                  </a:solidFill>
                  <a:latin typeface="Humanst521 BT" pitchFamily="34" charset="0"/>
                  <a:cs typeface="Arial" charset="0"/>
                </a:rPr>
                <a:t>4,1%</a:t>
              </a:r>
            </a:p>
          </p:txBody>
        </p:sp>
        <p:pic>
          <p:nvPicPr>
            <p:cNvPr id="11" name="Imagen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969" y="503238"/>
              <a:ext cx="1828800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ángulo 11"/>
            <p:cNvSpPr/>
            <p:nvPr/>
          </p:nvSpPr>
          <p:spPr>
            <a:xfrm>
              <a:off x="920107" y="811213"/>
              <a:ext cx="2036762" cy="7381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PY" sz="1400" b="1" kern="0" dirty="0">
                  <a:solidFill>
                    <a:prstClr val="white"/>
                  </a:solidFill>
                  <a:latin typeface="Humanst521 BT"/>
                  <a:cs typeface="Arial" charset="0"/>
                </a:rPr>
                <a:t>Implementación </a:t>
              </a:r>
            </a:p>
            <a:p>
              <a:pPr algn="ctr" eaLnBrk="1" hangingPunct="1">
                <a:defRPr/>
              </a:pPr>
              <a:r>
                <a:rPr lang="es-PY" sz="1400" b="1" kern="0" dirty="0">
                  <a:solidFill>
                    <a:prstClr val="white"/>
                  </a:solidFill>
                  <a:latin typeface="Humanst521 BT"/>
                  <a:cs typeface="Arial" charset="0"/>
                </a:rPr>
                <a:t>Esquema MI: </a:t>
              </a:r>
            </a:p>
            <a:p>
              <a:pPr algn="ctr" eaLnBrk="1" hangingPunct="1">
                <a:defRPr/>
              </a:pPr>
              <a:r>
                <a:rPr lang="es-PY" sz="1400" b="1" kern="0" dirty="0">
                  <a:solidFill>
                    <a:prstClr val="white"/>
                  </a:solidFill>
                  <a:latin typeface="Humanst521 BT"/>
                  <a:cs typeface="Arial" charset="0"/>
                </a:rPr>
                <a:t>mayo 2011</a:t>
              </a:r>
            </a:p>
          </p:txBody>
        </p:sp>
        <p:graphicFrame>
          <p:nvGraphicFramePr>
            <p:cNvPr id="13" name="Gráfico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84391012"/>
                </p:ext>
              </p:extLst>
            </p:nvPr>
          </p:nvGraphicFramePr>
          <p:xfrm>
            <a:off x="1539033" y="1655366"/>
            <a:ext cx="6007943" cy="38884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216728" y="101807"/>
            <a:ext cx="875880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1" lang="es-ES" altLang="es-MX" sz="24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El desempeño </a:t>
            </a:r>
            <a:r>
              <a:rPr kumimoji="1" lang="es-ES" altLang="es-MX" sz="2400" b="1" dirty="0">
                <a:solidFill>
                  <a:schemeClr val="tx2"/>
                </a:solidFill>
                <a:latin typeface="BaskervilleT" panose="02040603050505020303" pitchFamily="18" charset="0"/>
              </a:rPr>
              <a:t>de la política monetaria de Paraguay </a:t>
            </a:r>
            <a:r>
              <a:rPr kumimoji="1" lang="es-ES" altLang="es-MX" sz="2400" b="1" dirty="0" smtClean="0">
                <a:solidFill>
                  <a:schemeClr val="tx2"/>
                </a:solidFill>
                <a:latin typeface="BaskervilleT" panose="02040603050505020303" pitchFamily="18" charset="0"/>
              </a:rPr>
              <a:t>ha sido bastante </a:t>
            </a:r>
            <a:r>
              <a:rPr kumimoji="1" lang="es-ES" altLang="es-MX" sz="2400" b="1" dirty="0">
                <a:solidFill>
                  <a:schemeClr val="tx2"/>
                </a:solidFill>
                <a:latin typeface="BaskervilleT" panose="02040603050505020303" pitchFamily="18" charset="0"/>
              </a:rPr>
              <a:t>satisfactorio en relación a otras economías con metas de inflación.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493713" y="1059278"/>
            <a:ext cx="7910766" cy="5217350"/>
            <a:chOff x="198726" y="1045658"/>
            <a:chExt cx="5111794" cy="5217350"/>
          </a:xfrm>
        </p:grpSpPr>
        <p:grpSp>
          <p:nvGrpSpPr>
            <p:cNvPr id="13" name="Grupo 12"/>
            <p:cNvGrpSpPr/>
            <p:nvPr/>
          </p:nvGrpSpPr>
          <p:grpSpPr>
            <a:xfrm>
              <a:off x="198726" y="1045658"/>
              <a:ext cx="5111794" cy="5217350"/>
              <a:chOff x="335360" y="1086981"/>
              <a:chExt cx="5111794" cy="5217350"/>
            </a:xfrm>
          </p:grpSpPr>
          <p:graphicFrame>
            <p:nvGraphicFramePr>
              <p:cNvPr id="17" name="Gráfico 1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74833440"/>
                  </p:ext>
                </p:extLst>
              </p:nvPr>
            </p:nvGraphicFramePr>
            <p:xfrm>
              <a:off x="525387" y="1778105"/>
              <a:ext cx="4921767" cy="414291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8" name="4 CuadroTexto"/>
              <p:cNvSpPr txBox="1"/>
              <p:nvPr/>
            </p:nvSpPr>
            <p:spPr>
              <a:xfrm>
                <a:off x="597354" y="1086981"/>
                <a:ext cx="4777831" cy="604446"/>
              </a:xfrm>
              <a:prstGeom prst="rect">
                <a:avLst/>
              </a:prstGeom>
              <a:noFill/>
            </p:spPr>
            <p:txBody>
              <a:bodyPr wrap="square" lIns="141400" tIns="70700" rIns="141400" bIns="70700" rtlCol="0">
                <a:spAutoFit/>
              </a:bodyPr>
              <a:lstStyle/>
              <a:p>
                <a:pPr algn="ctr" defTabSz="1413981" hangingPunct="0"/>
                <a:r>
                  <a:rPr lang="es-PY" sz="1200" b="1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umanst521 BT"/>
                    <a:sym typeface="Calibri"/>
                  </a:rPr>
                  <a:t>DESVÍO DE LA INFLACIÓN CON RESPECTO A LA META (2017)</a:t>
                </a:r>
              </a:p>
              <a:p>
                <a:pPr algn="ctr" defTabSz="1413981" hangingPunct="0"/>
                <a:r>
                  <a:rPr lang="es-PY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umanst521 Cn BT" panose="020B0506020204030204" pitchFamily="34" charset="0"/>
                    <a:sym typeface="Calibri"/>
                  </a:rPr>
                  <a:t>Puntos </a:t>
                </a:r>
                <a:r>
                  <a:rPr lang="es-PY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umanst521 Cn BT" panose="020B0506020204030204" pitchFamily="34" charset="0"/>
                    <a:sym typeface="Calibri"/>
                  </a:rPr>
                  <a:t>porcentuales</a:t>
                </a:r>
              </a:p>
            </p:txBody>
          </p:sp>
          <p:pic>
            <p:nvPicPr>
              <p:cNvPr id="19" name="14 Image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0517" y="1746762"/>
                <a:ext cx="473277" cy="573130"/>
              </a:xfrm>
              <a:prstGeom prst="rect">
                <a:avLst/>
              </a:prstGeom>
            </p:spPr>
          </p:pic>
          <p:pic>
            <p:nvPicPr>
              <p:cNvPr id="20" name="25 Imagen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6998" y="1746762"/>
                <a:ext cx="473277" cy="573130"/>
              </a:xfrm>
              <a:prstGeom prst="rect">
                <a:avLst/>
              </a:prstGeom>
            </p:spPr>
          </p:pic>
          <p:pic>
            <p:nvPicPr>
              <p:cNvPr id="21" name="26 Image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3855" y="1746762"/>
                <a:ext cx="473277" cy="573130"/>
              </a:xfrm>
              <a:prstGeom prst="rect">
                <a:avLst/>
              </a:prstGeom>
            </p:spPr>
          </p:pic>
          <p:pic>
            <p:nvPicPr>
              <p:cNvPr id="22" name="Picture 2" descr="C:\Users\dhidalgo\Downloads\Brazi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870" y="1746762"/>
                <a:ext cx="473277" cy="573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3" descr="C:\Users\dhidalgo\Downloads\Paraguay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7542" y="1778105"/>
                <a:ext cx="473277" cy="573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26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8635" y="1746762"/>
                <a:ext cx="473277" cy="573130"/>
              </a:xfrm>
              <a:prstGeom prst="rect">
                <a:avLst/>
              </a:prstGeom>
            </p:spPr>
          </p:pic>
          <p:sp>
            <p:nvSpPr>
              <p:cNvPr id="25" name="Shape 610"/>
              <p:cNvSpPr/>
              <p:nvPr/>
            </p:nvSpPr>
            <p:spPr>
              <a:xfrm>
                <a:off x="335360" y="6025210"/>
                <a:ext cx="1044169" cy="279121"/>
              </a:xfrm>
              <a:prstGeom prst="rect">
                <a:avLst/>
              </a:prstGeom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108782" tIns="54391" rIns="108782" bIns="54391">
                <a:spAutoFit/>
              </a:bodyPr>
              <a:lstStyle/>
              <a:p>
                <a:pPr defTabSz="1087864" hangingPunct="0"/>
                <a:r>
                  <a:rPr lang="es-MX" sz="1100" i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askervilleT" panose="02040603050505020303" pitchFamily="18" charset="0"/>
                    <a:sym typeface="Calibri"/>
                  </a:rPr>
                  <a:t>Fuente</a:t>
                </a:r>
                <a:r>
                  <a:rPr sz="1100" i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askervilleT" panose="02040603050505020303" pitchFamily="18" charset="0"/>
                    <a:sym typeface="Calibri"/>
                  </a:rPr>
                  <a:t>:</a:t>
                </a:r>
                <a:r>
                  <a:rPr lang="es-PY" sz="1100" i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askervilleT" panose="02040603050505020303" pitchFamily="18" charset="0"/>
                    <a:sym typeface="Calibri"/>
                  </a:rPr>
                  <a:t> BCP &amp; Bloomberg</a:t>
                </a:r>
                <a:endParaRPr sz="1100" i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BaskervilleT" panose="02040603050505020303" pitchFamily="18" charset="0"/>
                  <a:sym typeface="Calibri"/>
                </a:endParaRPr>
              </a:p>
            </p:txBody>
          </p:sp>
        </p:grpSp>
        <p:sp>
          <p:nvSpPr>
            <p:cNvPr id="16" name="Rectángulo redondeado 15"/>
            <p:cNvSpPr/>
            <p:nvPr/>
          </p:nvSpPr>
          <p:spPr>
            <a:xfrm>
              <a:off x="4426820" y="1545577"/>
              <a:ext cx="841508" cy="3727037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3" tIns="60952" rIns="121903" bIns="60952" rtlCol="0" anchor="ctr"/>
            <a:lstStyle/>
            <a:p>
              <a:pPr algn="ctr" hangingPunct="0"/>
              <a:endParaRPr lang="en-US" sz="2400" kern="0">
                <a:solidFill>
                  <a:prstClr val="white"/>
                </a:solidFill>
                <a:sym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3_Tema de Office">
    <a:majorFont>
      <a:latin typeface="Calibri"/>
      <a:ea typeface="Calibri"/>
      <a:cs typeface="Calibri"/>
    </a:majorFont>
    <a:minorFont>
      <a:latin typeface="Helvetica"/>
      <a:ea typeface="Helvetica"/>
      <a:cs typeface="Helvetica"/>
    </a:minorFont>
  </a:fontScheme>
  <a:fmtScheme name="3_Tema de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0000" dir="5400000" rotWithShape="0">
            <a:srgbClr val="000000">
              <a:alpha val="38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1696</Words>
  <Application>Microsoft Office PowerPoint</Application>
  <PresentationFormat>Presentación en pantalla (4:3)</PresentationFormat>
  <Paragraphs>284</Paragraphs>
  <Slides>37</Slides>
  <Notes>26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37</vt:i4>
      </vt:variant>
    </vt:vector>
  </HeadingPairs>
  <TitlesOfParts>
    <vt:vector size="51" baseType="lpstr">
      <vt:lpstr>Aharoni</vt:lpstr>
      <vt:lpstr>Arial</vt:lpstr>
      <vt:lpstr>Baskerville T</vt:lpstr>
      <vt:lpstr>BaskervilleT</vt:lpstr>
      <vt:lpstr>Calibri</vt:lpstr>
      <vt:lpstr>Humanst521 BT</vt:lpstr>
      <vt:lpstr>Humanst521 Cn BT</vt:lpstr>
      <vt:lpstr>PMingLiU</vt:lpstr>
      <vt:lpstr>Times New Roman</vt:lpstr>
      <vt:lpstr>1_Tema de Office</vt:lpstr>
      <vt:lpstr>2_Tema de Office</vt:lpstr>
      <vt:lpstr>3_Tema de Office</vt:lpstr>
      <vt:lpstr>Gráfico</vt:lpstr>
      <vt:lpstr>Hoja de cálculo</vt:lpstr>
      <vt:lpstr>Presentación de PowerPoint</vt:lpstr>
      <vt:lpstr>Marco Normativo</vt:lpstr>
      <vt:lpstr>Presentación de PowerPoint</vt:lpstr>
      <vt:lpstr>Misión y Visión del BCP</vt:lpstr>
      <vt:lpstr>Presentación de PowerPoint</vt:lpstr>
      <vt:lpstr>PEI: Proyectos Estratégicos 2017-2019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baja inflación contribuye a la reducción de la pobreza</vt:lpstr>
      <vt:lpstr>Instrumentos de Regulación Monetaria e ingresos financieros de los bancos</vt:lpstr>
      <vt:lpstr>Crisis bancaria costó a Paraguay el 50% del PIB en 5 años</vt:lpstr>
      <vt:lpstr>Presentación de PowerPoint</vt:lpstr>
      <vt:lpstr>En términos de inclusión financiera, el ahorro doméstico necesita ser impulsado.</vt:lpstr>
      <vt:lpstr>Presentación de PowerPoint</vt:lpstr>
      <vt:lpstr>Protección al consumidor financiero y  educación financiera</vt:lpstr>
      <vt:lpstr>SIPAP</vt:lpstr>
      <vt:lpstr>Compensación Digital de Cheques o Proyecto de Truncamiento </vt:lpstr>
      <vt:lpstr>Sistema de Pagos en Moneda Local</vt:lpstr>
      <vt:lpstr>Presentación de PowerPoint</vt:lpstr>
      <vt:lpstr>Construcción del nuevo edificio del IBCP</vt:lpstr>
      <vt:lpstr>Presentación de PowerPoint</vt:lpstr>
      <vt:lpstr>Capital Humano Perfil académico del personal del BCP</vt:lpstr>
      <vt:lpstr>Presentación de PowerPoint</vt:lpstr>
      <vt:lpstr>Reducción de la cantidad de empleados</vt:lpstr>
      <vt:lpstr>Ingreso de Personal por Concurso Nacional</vt:lpstr>
      <vt:lpstr>Rubro 100: Servicios Personales  (En términos constantes - Millones ₲)</vt:lpstr>
      <vt:lpstr>Presentación de PowerPoint</vt:lpstr>
      <vt:lpstr>Banco Central del Paraguay Ingresos y Gastos</vt:lpstr>
      <vt:lpstr>Presentación de PowerPoint</vt:lpstr>
      <vt:lpstr>Banco Central del Paraguay Gastos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2014-04-25T13:56:16Z</dcterms:created>
  <dcterms:modified xsi:type="dcterms:W3CDTF">2017-10-17T19:08:25Z</dcterms:modified>
</cp:coreProperties>
</file>