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66"/>
  </p:notesMasterIdLst>
  <p:handoutMasterIdLst>
    <p:handoutMasterId r:id="rId67"/>
  </p:handoutMasterIdLst>
  <p:sldIdLst>
    <p:sldId id="343" r:id="rId3"/>
    <p:sldId id="384" r:id="rId4"/>
    <p:sldId id="344" r:id="rId5"/>
    <p:sldId id="345" r:id="rId6"/>
    <p:sldId id="346" r:id="rId7"/>
    <p:sldId id="347" r:id="rId8"/>
    <p:sldId id="348" r:id="rId9"/>
    <p:sldId id="349" r:id="rId10"/>
    <p:sldId id="350" r:id="rId11"/>
    <p:sldId id="351" r:id="rId12"/>
    <p:sldId id="352" r:id="rId13"/>
    <p:sldId id="353" r:id="rId14"/>
    <p:sldId id="354" r:id="rId15"/>
    <p:sldId id="355" r:id="rId16"/>
    <p:sldId id="356" r:id="rId17"/>
    <p:sldId id="357" r:id="rId18"/>
    <p:sldId id="358" r:id="rId19"/>
    <p:sldId id="359" r:id="rId20"/>
    <p:sldId id="360" r:id="rId21"/>
    <p:sldId id="361" r:id="rId22"/>
    <p:sldId id="362" r:id="rId23"/>
    <p:sldId id="363" r:id="rId24"/>
    <p:sldId id="364" r:id="rId25"/>
    <p:sldId id="365" r:id="rId26"/>
    <p:sldId id="366" r:id="rId27"/>
    <p:sldId id="367" r:id="rId28"/>
    <p:sldId id="368" r:id="rId29"/>
    <p:sldId id="369" r:id="rId30"/>
    <p:sldId id="370" r:id="rId31"/>
    <p:sldId id="371" r:id="rId32"/>
    <p:sldId id="372" r:id="rId33"/>
    <p:sldId id="373" r:id="rId34"/>
    <p:sldId id="374" r:id="rId35"/>
    <p:sldId id="375" r:id="rId36"/>
    <p:sldId id="376" r:id="rId37"/>
    <p:sldId id="377" r:id="rId38"/>
    <p:sldId id="378" r:id="rId39"/>
    <p:sldId id="379" r:id="rId40"/>
    <p:sldId id="380" r:id="rId41"/>
    <p:sldId id="381" r:id="rId42"/>
    <p:sldId id="382" r:id="rId43"/>
    <p:sldId id="342" r:id="rId44"/>
    <p:sldId id="324" r:id="rId45"/>
    <p:sldId id="298" r:id="rId46"/>
    <p:sldId id="325" r:id="rId47"/>
    <p:sldId id="326" r:id="rId48"/>
    <p:sldId id="327" r:id="rId49"/>
    <p:sldId id="318" r:id="rId50"/>
    <p:sldId id="328" r:id="rId51"/>
    <p:sldId id="331" r:id="rId52"/>
    <p:sldId id="330" r:id="rId53"/>
    <p:sldId id="341" r:id="rId54"/>
    <p:sldId id="333" r:id="rId55"/>
    <p:sldId id="334" r:id="rId56"/>
    <p:sldId id="335" r:id="rId57"/>
    <p:sldId id="336" r:id="rId58"/>
    <p:sldId id="311" r:id="rId59"/>
    <p:sldId id="337" r:id="rId60"/>
    <p:sldId id="332" r:id="rId61"/>
    <p:sldId id="338" r:id="rId62"/>
    <p:sldId id="339" r:id="rId63"/>
    <p:sldId id="340" r:id="rId64"/>
    <p:sldId id="383" r:id="rId65"/>
  </p:sldIdLst>
  <p:sldSz cx="9144000" cy="6858000" type="screen4x3"/>
  <p:notesSz cx="6797675" cy="9926638"/>
  <p:defaultTextStyle>
    <a:defPPr>
      <a:defRPr lang="fr-FR"/>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27" userDrawn="1">
          <p15:clr>
            <a:srgbClr val="A4A3A4"/>
          </p15:clr>
        </p15:guide>
        <p15:guide id="2" pos="2141"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FFCC"/>
    <a:srgbClr val="AE1517"/>
    <a:srgbClr val="CC0000"/>
    <a:srgbClr val="0C7CD2"/>
    <a:srgbClr val="1F7EE7"/>
    <a:srgbClr val="1C7BA9"/>
    <a:srgbClr val="33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03447BB-5D67-496B-8E87-E561075AD55C}" styleName="Estilo oscuro 1 - Énfasis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284E427A-3D55-4303-BF80-6455036E1DE7}" styleName="Estilo temático 1 - Énfasis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7" d="100"/>
          <a:sy n="87" d="100"/>
        </p:scale>
        <p:origin x="1494" y="138"/>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notesViewPr>
    <p:cSldViewPr>
      <p:cViewPr varScale="1">
        <p:scale>
          <a:sx n="84" d="100"/>
          <a:sy n="84" d="100"/>
        </p:scale>
        <p:origin x="-1932" y="-78"/>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presProps" Target="presProps.xml"/><Relationship Id="rId7" Type="http://schemas.openxmlformats.org/officeDocument/2006/relationships/slide" Target="slides/slide5.xml"/><Relationship Id="rId71"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notesMaster" Target="notesMasters/notesMaster1.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handoutMaster" Target="handoutMasters/handoutMaster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1" y="0"/>
            <a:ext cx="2945659" cy="496332"/>
          </a:xfrm>
          <a:prstGeom prst="rect">
            <a:avLst/>
          </a:prstGeom>
        </p:spPr>
        <p:txBody>
          <a:bodyPr vert="horz" lIns="94476" tIns="47238" rIns="94476" bIns="47238" rtlCol="0"/>
          <a:lstStyle>
            <a:lvl1pPr algn="l">
              <a:defRPr sz="1200"/>
            </a:lvl1pPr>
          </a:lstStyle>
          <a:p>
            <a:endParaRPr lang="es-ES"/>
          </a:p>
        </p:txBody>
      </p:sp>
      <p:sp>
        <p:nvSpPr>
          <p:cNvPr id="3" name="2 Marcador de fecha"/>
          <p:cNvSpPr>
            <a:spLocks noGrp="1"/>
          </p:cNvSpPr>
          <p:nvPr>
            <p:ph type="dt" sz="quarter" idx="1"/>
          </p:nvPr>
        </p:nvSpPr>
        <p:spPr>
          <a:xfrm>
            <a:off x="3850444" y="0"/>
            <a:ext cx="2945659" cy="496332"/>
          </a:xfrm>
          <a:prstGeom prst="rect">
            <a:avLst/>
          </a:prstGeom>
        </p:spPr>
        <p:txBody>
          <a:bodyPr vert="horz" lIns="94476" tIns="47238" rIns="94476" bIns="47238" rtlCol="0"/>
          <a:lstStyle>
            <a:lvl1pPr algn="r">
              <a:defRPr sz="1200"/>
            </a:lvl1pPr>
          </a:lstStyle>
          <a:p>
            <a:fld id="{97CF3766-0B12-4607-81C7-77C89C1D5377}" type="datetimeFigureOut">
              <a:rPr lang="es-ES" smtClean="0"/>
              <a:t>10/10/2017</a:t>
            </a:fld>
            <a:endParaRPr lang="es-ES"/>
          </a:p>
        </p:txBody>
      </p:sp>
    </p:spTree>
    <p:extLst>
      <p:ext uri="{BB962C8B-B14F-4D97-AF65-F5344CB8AC3E}">
        <p14:creationId xmlns:p14="http://schemas.microsoft.com/office/powerpoint/2010/main" val="212370392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1" y="0"/>
            <a:ext cx="2945659" cy="496332"/>
          </a:xfrm>
          <a:prstGeom prst="rect">
            <a:avLst/>
          </a:prstGeom>
        </p:spPr>
        <p:txBody>
          <a:bodyPr vert="horz" lIns="94476" tIns="47238" rIns="94476" bIns="47238" rtlCol="0"/>
          <a:lstStyle>
            <a:lvl1pPr algn="l">
              <a:defRPr sz="1200"/>
            </a:lvl1pPr>
          </a:lstStyle>
          <a:p>
            <a:endParaRPr lang="es-ES"/>
          </a:p>
        </p:txBody>
      </p:sp>
      <p:sp>
        <p:nvSpPr>
          <p:cNvPr id="3" name="2 Marcador de fecha"/>
          <p:cNvSpPr>
            <a:spLocks noGrp="1"/>
          </p:cNvSpPr>
          <p:nvPr>
            <p:ph type="dt" idx="1"/>
          </p:nvPr>
        </p:nvSpPr>
        <p:spPr>
          <a:xfrm>
            <a:off x="3850444" y="0"/>
            <a:ext cx="2945659" cy="496332"/>
          </a:xfrm>
          <a:prstGeom prst="rect">
            <a:avLst/>
          </a:prstGeom>
        </p:spPr>
        <p:txBody>
          <a:bodyPr vert="horz" lIns="94476" tIns="47238" rIns="94476" bIns="47238" rtlCol="0"/>
          <a:lstStyle>
            <a:lvl1pPr algn="r">
              <a:defRPr sz="1200"/>
            </a:lvl1pPr>
          </a:lstStyle>
          <a:p>
            <a:fld id="{0FAB3EF4-B00B-45F5-AAF3-55ABC2651481}" type="datetimeFigureOut">
              <a:rPr lang="es-ES" smtClean="0"/>
              <a:t>10/10/2017</a:t>
            </a:fld>
            <a:endParaRPr lang="es-ES"/>
          </a:p>
        </p:txBody>
      </p:sp>
      <p:sp>
        <p:nvSpPr>
          <p:cNvPr id="5" name="4 Marcador de notas"/>
          <p:cNvSpPr>
            <a:spLocks noGrp="1"/>
          </p:cNvSpPr>
          <p:nvPr>
            <p:ph type="body" sz="quarter" idx="3"/>
          </p:nvPr>
        </p:nvSpPr>
        <p:spPr>
          <a:xfrm>
            <a:off x="679768" y="4715154"/>
            <a:ext cx="5438140" cy="4466987"/>
          </a:xfrm>
          <a:prstGeom prst="rect">
            <a:avLst/>
          </a:prstGeom>
        </p:spPr>
        <p:txBody>
          <a:bodyPr vert="horz" lIns="94476" tIns="47238" rIns="94476" bIns="47238"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6" name="5 Marcador de pie de página"/>
          <p:cNvSpPr>
            <a:spLocks noGrp="1"/>
          </p:cNvSpPr>
          <p:nvPr>
            <p:ph type="ftr" sz="quarter" idx="4"/>
          </p:nvPr>
        </p:nvSpPr>
        <p:spPr>
          <a:xfrm>
            <a:off x="1" y="9428583"/>
            <a:ext cx="2945659" cy="496332"/>
          </a:xfrm>
          <a:prstGeom prst="rect">
            <a:avLst/>
          </a:prstGeom>
        </p:spPr>
        <p:txBody>
          <a:bodyPr vert="horz" lIns="94476" tIns="47238" rIns="94476" bIns="47238" rtlCol="0" anchor="b"/>
          <a:lstStyle>
            <a:lvl1pPr algn="l">
              <a:defRPr sz="1200"/>
            </a:lvl1pPr>
          </a:lstStyle>
          <a:p>
            <a:endParaRPr lang="es-ES"/>
          </a:p>
        </p:txBody>
      </p:sp>
    </p:spTree>
    <p:extLst>
      <p:ext uri="{BB962C8B-B14F-4D97-AF65-F5344CB8AC3E}">
        <p14:creationId xmlns:p14="http://schemas.microsoft.com/office/powerpoint/2010/main" val="39184788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379538" y="1138238"/>
            <a:ext cx="4098925" cy="3073400"/>
          </a:xfrm>
          <a:prstGeom prst="rect">
            <a:avLst/>
          </a:prstGeom>
          <a:noFill/>
          <a:ln w="12700">
            <a:solidFill>
              <a:prstClr val="black"/>
            </a:solidFill>
          </a:ln>
        </p:spPr>
      </p:sp>
      <p:sp>
        <p:nvSpPr>
          <p:cNvPr id="3" name="Marcador de notas 2"/>
          <p:cNvSpPr>
            <a:spLocks noGrp="1"/>
          </p:cNvSpPr>
          <p:nvPr>
            <p:ph type="body" idx="1"/>
          </p:nvPr>
        </p:nvSpPr>
        <p:spPr/>
        <p:txBody>
          <a:bodyPr/>
          <a:lstStyle/>
          <a:p>
            <a:endParaRPr lang="es-ES" dirty="0"/>
          </a:p>
        </p:txBody>
      </p:sp>
    </p:spTree>
    <p:extLst>
      <p:ext uri="{BB962C8B-B14F-4D97-AF65-F5344CB8AC3E}">
        <p14:creationId xmlns:p14="http://schemas.microsoft.com/office/powerpoint/2010/main" val="28260539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3" name="Rectangle 2"/>
          <p:cNvSpPr>
            <a:spLocks noGrp="1" noRot="1" noChangeAspect="1" noChangeArrowheads="1" noTextEdit="1"/>
          </p:cNvSpPr>
          <p:nvPr>
            <p:ph type="sldImg"/>
          </p:nvPr>
        </p:nvSpPr>
        <p:spPr>
          <a:xfrm>
            <a:off x="1154113" y="682625"/>
            <a:ext cx="4549775" cy="3413125"/>
          </a:xfrm>
          <a:prstGeom prst="rect">
            <a:avLst/>
          </a:prstGeom>
          <a:ln/>
        </p:spPr>
      </p:sp>
      <p:sp>
        <p:nvSpPr>
          <p:cNvPr id="7168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PY" smtClean="0"/>
          </a:p>
        </p:txBody>
      </p:sp>
    </p:spTree>
    <p:extLst>
      <p:ext uri="{BB962C8B-B14F-4D97-AF65-F5344CB8AC3E}">
        <p14:creationId xmlns:p14="http://schemas.microsoft.com/office/powerpoint/2010/main" val="33939253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3" name="Rectangle 2"/>
          <p:cNvSpPr>
            <a:spLocks noGrp="1" noRot="1" noChangeAspect="1" noChangeArrowheads="1" noTextEdit="1"/>
          </p:cNvSpPr>
          <p:nvPr>
            <p:ph type="sldImg"/>
          </p:nvPr>
        </p:nvSpPr>
        <p:spPr>
          <a:xfrm>
            <a:off x="1154113" y="682625"/>
            <a:ext cx="4549775" cy="3413125"/>
          </a:xfrm>
          <a:prstGeom prst="rect">
            <a:avLst/>
          </a:prstGeom>
          <a:ln/>
        </p:spPr>
      </p:sp>
      <p:sp>
        <p:nvSpPr>
          <p:cNvPr id="7168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PY" smtClean="0"/>
          </a:p>
        </p:txBody>
      </p:sp>
    </p:spTree>
    <p:extLst>
      <p:ext uri="{BB962C8B-B14F-4D97-AF65-F5344CB8AC3E}">
        <p14:creationId xmlns:p14="http://schemas.microsoft.com/office/powerpoint/2010/main" val="3864489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3" name="Rectangle 2"/>
          <p:cNvSpPr>
            <a:spLocks noGrp="1" noRot="1" noChangeAspect="1" noChangeArrowheads="1" noTextEdit="1"/>
          </p:cNvSpPr>
          <p:nvPr>
            <p:ph type="sldImg"/>
          </p:nvPr>
        </p:nvSpPr>
        <p:spPr>
          <a:xfrm>
            <a:off x="1154113" y="682625"/>
            <a:ext cx="4549775" cy="3413125"/>
          </a:xfrm>
          <a:prstGeom prst="rect">
            <a:avLst/>
          </a:prstGeom>
          <a:ln/>
        </p:spPr>
      </p:sp>
      <p:sp>
        <p:nvSpPr>
          <p:cNvPr id="7168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PY" smtClean="0"/>
          </a:p>
        </p:txBody>
      </p:sp>
    </p:spTree>
    <p:extLst>
      <p:ext uri="{BB962C8B-B14F-4D97-AF65-F5344CB8AC3E}">
        <p14:creationId xmlns:p14="http://schemas.microsoft.com/office/powerpoint/2010/main" val="40590316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3" name="Rectangle 2"/>
          <p:cNvSpPr>
            <a:spLocks noGrp="1" noRot="1" noChangeAspect="1" noChangeArrowheads="1" noTextEdit="1"/>
          </p:cNvSpPr>
          <p:nvPr>
            <p:ph type="sldImg"/>
          </p:nvPr>
        </p:nvSpPr>
        <p:spPr>
          <a:xfrm>
            <a:off x="1154113" y="682625"/>
            <a:ext cx="4549775" cy="3413125"/>
          </a:xfrm>
          <a:prstGeom prst="rect">
            <a:avLst/>
          </a:prstGeom>
          <a:ln/>
        </p:spPr>
      </p:sp>
      <p:sp>
        <p:nvSpPr>
          <p:cNvPr id="7168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PY" smtClean="0"/>
          </a:p>
        </p:txBody>
      </p:sp>
    </p:spTree>
    <p:extLst>
      <p:ext uri="{BB962C8B-B14F-4D97-AF65-F5344CB8AC3E}">
        <p14:creationId xmlns:p14="http://schemas.microsoft.com/office/powerpoint/2010/main" val="10972830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3" name="Rectangle 2"/>
          <p:cNvSpPr>
            <a:spLocks noGrp="1" noRot="1" noChangeAspect="1" noChangeArrowheads="1" noTextEdit="1"/>
          </p:cNvSpPr>
          <p:nvPr>
            <p:ph type="sldImg"/>
          </p:nvPr>
        </p:nvSpPr>
        <p:spPr>
          <a:xfrm>
            <a:off x="784225" y="750888"/>
            <a:ext cx="5008563" cy="3756025"/>
          </a:xfrm>
          <a:prstGeom prst="rect">
            <a:avLst/>
          </a:prstGeom>
          <a:ln/>
        </p:spPr>
      </p:sp>
      <p:sp>
        <p:nvSpPr>
          <p:cNvPr id="7168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PY" smtClean="0"/>
          </a:p>
        </p:txBody>
      </p:sp>
    </p:spTree>
    <p:extLst>
      <p:ext uri="{BB962C8B-B14F-4D97-AF65-F5344CB8AC3E}">
        <p14:creationId xmlns:p14="http://schemas.microsoft.com/office/powerpoint/2010/main" val="24669754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3" name="Rectangle 2"/>
          <p:cNvSpPr>
            <a:spLocks noGrp="1" noRot="1" noChangeAspect="1" noChangeArrowheads="1" noTextEdit="1"/>
          </p:cNvSpPr>
          <p:nvPr>
            <p:ph type="sldImg"/>
          </p:nvPr>
        </p:nvSpPr>
        <p:spPr>
          <a:xfrm>
            <a:off x="784225" y="750888"/>
            <a:ext cx="5008563" cy="3756025"/>
          </a:xfrm>
          <a:prstGeom prst="rect">
            <a:avLst/>
          </a:prstGeom>
          <a:ln/>
        </p:spPr>
      </p:sp>
      <p:sp>
        <p:nvSpPr>
          <p:cNvPr id="7168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PY" smtClean="0"/>
          </a:p>
        </p:txBody>
      </p:sp>
    </p:spTree>
    <p:extLst>
      <p:ext uri="{BB962C8B-B14F-4D97-AF65-F5344CB8AC3E}">
        <p14:creationId xmlns:p14="http://schemas.microsoft.com/office/powerpoint/2010/main" val="31650941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3" name="Rectangle 2"/>
          <p:cNvSpPr>
            <a:spLocks noGrp="1" noRot="1" noChangeAspect="1" noChangeArrowheads="1" noTextEdit="1"/>
          </p:cNvSpPr>
          <p:nvPr>
            <p:ph type="sldImg"/>
          </p:nvPr>
        </p:nvSpPr>
        <p:spPr>
          <a:xfrm>
            <a:off x="1154113" y="682625"/>
            <a:ext cx="4549775" cy="3413125"/>
          </a:xfrm>
          <a:prstGeom prst="rect">
            <a:avLst/>
          </a:prstGeom>
          <a:ln/>
        </p:spPr>
      </p:sp>
      <p:sp>
        <p:nvSpPr>
          <p:cNvPr id="7168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PY" smtClean="0"/>
          </a:p>
        </p:txBody>
      </p:sp>
    </p:spTree>
    <p:extLst>
      <p:ext uri="{BB962C8B-B14F-4D97-AF65-F5344CB8AC3E}">
        <p14:creationId xmlns:p14="http://schemas.microsoft.com/office/powerpoint/2010/main" val="15706227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3" name="Rectangle 2"/>
          <p:cNvSpPr>
            <a:spLocks noGrp="1" noRot="1" noChangeAspect="1" noChangeArrowheads="1" noTextEdit="1"/>
          </p:cNvSpPr>
          <p:nvPr>
            <p:ph type="sldImg"/>
          </p:nvPr>
        </p:nvSpPr>
        <p:spPr>
          <a:xfrm>
            <a:off x="1154113" y="682625"/>
            <a:ext cx="4549775" cy="3413125"/>
          </a:xfrm>
          <a:prstGeom prst="rect">
            <a:avLst/>
          </a:prstGeom>
          <a:ln/>
        </p:spPr>
      </p:sp>
      <p:sp>
        <p:nvSpPr>
          <p:cNvPr id="7168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PY" smtClean="0"/>
          </a:p>
        </p:txBody>
      </p:sp>
    </p:spTree>
    <p:extLst>
      <p:ext uri="{BB962C8B-B14F-4D97-AF65-F5344CB8AC3E}">
        <p14:creationId xmlns:p14="http://schemas.microsoft.com/office/powerpoint/2010/main" val="32968764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3" name="Rectangle 2"/>
          <p:cNvSpPr>
            <a:spLocks noGrp="1" noRot="1" noChangeAspect="1" noChangeArrowheads="1" noTextEdit="1"/>
          </p:cNvSpPr>
          <p:nvPr>
            <p:ph type="sldImg"/>
          </p:nvPr>
        </p:nvSpPr>
        <p:spPr>
          <a:xfrm>
            <a:off x="1154113" y="682625"/>
            <a:ext cx="4549775" cy="3413125"/>
          </a:xfrm>
          <a:prstGeom prst="rect">
            <a:avLst/>
          </a:prstGeom>
          <a:ln/>
        </p:spPr>
      </p:sp>
      <p:sp>
        <p:nvSpPr>
          <p:cNvPr id="7168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PY" smtClean="0"/>
          </a:p>
        </p:txBody>
      </p:sp>
    </p:spTree>
    <p:extLst>
      <p:ext uri="{BB962C8B-B14F-4D97-AF65-F5344CB8AC3E}">
        <p14:creationId xmlns:p14="http://schemas.microsoft.com/office/powerpoint/2010/main" val="34630115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3" name="Rectangle 2"/>
          <p:cNvSpPr>
            <a:spLocks noGrp="1" noRot="1" noChangeAspect="1" noChangeArrowheads="1" noTextEdit="1"/>
          </p:cNvSpPr>
          <p:nvPr>
            <p:ph type="sldImg"/>
          </p:nvPr>
        </p:nvSpPr>
        <p:spPr>
          <a:xfrm>
            <a:off x="1154113" y="682625"/>
            <a:ext cx="4549775" cy="3413125"/>
          </a:xfrm>
          <a:prstGeom prst="rect">
            <a:avLst/>
          </a:prstGeom>
          <a:ln/>
        </p:spPr>
      </p:sp>
      <p:sp>
        <p:nvSpPr>
          <p:cNvPr id="7168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PY" dirty="0" smtClean="0"/>
          </a:p>
        </p:txBody>
      </p:sp>
    </p:spTree>
    <p:extLst>
      <p:ext uri="{BB962C8B-B14F-4D97-AF65-F5344CB8AC3E}">
        <p14:creationId xmlns:p14="http://schemas.microsoft.com/office/powerpoint/2010/main" val="35331331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379538" y="1138238"/>
            <a:ext cx="4098925" cy="3073400"/>
          </a:xfrm>
          <a:prstGeom prst="rect">
            <a:avLst/>
          </a:prstGeom>
          <a:noFill/>
          <a:ln w="12700">
            <a:solidFill>
              <a:prstClr val="black"/>
            </a:solidFill>
          </a:ln>
        </p:spPr>
      </p:sp>
      <p:sp>
        <p:nvSpPr>
          <p:cNvPr id="3" name="Marcador de notas 2"/>
          <p:cNvSpPr>
            <a:spLocks noGrp="1"/>
          </p:cNvSpPr>
          <p:nvPr>
            <p:ph type="body" idx="1"/>
          </p:nvPr>
        </p:nvSpPr>
        <p:spPr/>
        <p:txBody>
          <a:bodyPr/>
          <a:lstStyle/>
          <a:p>
            <a:endParaRPr lang="es-ES" dirty="0"/>
          </a:p>
        </p:txBody>
      </p:sp>
    </p:spTree>
    <p:extLst>
      <p:ext uri="{BB962C8B-B14F-4D97-AF65-F5344CB8AC3E}">
        <p14:creationId xmlns:p14="http://schemas.microsoft.com/office/powerpoint/2010/main" val="3544086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3" name="Rectangle 2"/>
          <p:cNvSpPr>
            <a:spLocks noGrp="1" noRot="1" noChangeAspect="1" noChangeArrowheads="1" noTextEdit="1"/>
          </p:cNvSpPr>
          <p:nvPr>
            <p:ph type="sldImg"/>
          </p:nvPr>
        </p:nvSpPr>
        <p:spPr>
          <a:xfrm>
            <a:off x="1154113" y="682625"/>
            <a:ext cx="4549775" cy="3413125"/>
          </a:xfrm>
          <a:prstGeom prst="rect">
            <a:avLst/>
          </a:prstGeom>
          <a:ln/>
        </p:spPr>
      </p:sp>
      <p:sp>
        <p:nvSpPr>
          <p:cNvPr id="7168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PY" smtClean="0"/>
          </a:p>
        </p:txBody>
      </p:sp>
    </p:spTree>
    <p:extLst>
      <p:ext uri="{BB962C8B-B14F-4D97-AF65-F5344CB8AC3E}">
        <p14:creationId xmlns:p14="http://schemas.microsoft.com/office/powerpoint/2010/main" val="8519572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3" name="Rectangle 2"/>
          <p:cNvSpPr>
            <a:spLocks noGrp="1" noRot="1" noChangeAspect="1" noChangeArrowheads="1" noTextEdit="1"/>
          </p:cNvSpPr>
          <p:nvPr>
            <p:ph type="sldImg"/>
          </p:nvPr>
        </p:nvSpPr>
        <p:spPr>
          <a:xfrm>
            <a:off x="1154113" y="682625"/>
            <a:ext cx="4549775" cy="3413125"/>
          </a:xfrm>
          <a:prstGeom prst="rect">
            <a:avLst/>
          </a:prstGeom>
          <a:ln/>
        </p:spPr>
      </p:sp>
      <p:sp>
        <p:nvSpPr>
          <p:cNvPr id="7168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PY" smtClean="0"/>
          </a:p>
        </p:txBody>
      </p:sp>
    </p:spTree>
    <p:extLst>
      <p:ext uri="{BB962C8B-B14F-4D97-AF65-F5344CB8AC3E}">
        <p14:creationId xmlns:p14="http://schemas.microsoft.com/office/powerpoint/2010/main" val="33327346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3" name="Rectangle 2"/>
          <p:cNvSpPr>
            <a:spLocks noGrp="1" noRot="1" noChangeAspect="1" noChangeArrowheads="1" noTextEdit="1"/>
          </p:cNvSpPr>
          <p:nvPr>
            <p:ph type="sldImg"/>
          </p:nvPr>
        </p:nvSpPr>
        <p:spPr>
          <a:xfrm>
            <a:off x="1154113" y="682625"/>
            <a:ext cx="4549775" cy="3413125"/>
          </a:xfrm>
          <a:prstGeom prst="rect">
            <a:avLst/>
          </a:prstGeom>
          <a:ln/>
        </p:spPr>
      </p:sp>
      <p:sp>
        <p:nvSpPr>
          <p:cNvPr id="7168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PY" smtClean="0"/>
          </a:p>
        </p:txBody>
      </p:sp>
    </p:spTree>
    <p:extLst>
      <p:ext uri="{BB962C8B-B14F-4D97-AF65-F5344CB8AC3E}">
        <p14:creationId xmlns:p14="http://schemas.microsoft.com/office/powerpoint/2010/main" val="8041255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3" name="Rectangle 2"/>
          <p:cNvSpPr>
            <a:spLocks noGrp="1" noRot="1" noChangeAspect="1" noChangeArrowheads="1" noTextEdit="1"/>
          </p:cNvSpPr>
          <p:nvPr>
            <p:ph type="sldImg"/>
          </p:nvPr>
        </p:nvSpPr>
        <p:spPr>
          <a:xfrm>
            <a:off x="1154113" y="682625"/>
            <a:ext cx="4549775" cy="3413125"/>
          </a:xfrm>
          <a:prstGeom prst="rect">
            <a:avLst/>
          </a:prstGeom>
          <a:ln/>
        </p:spPr>
      </p:sp>
      <p:sp>
        <p:nvSpPr>
          <p:cNvPr id="7168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PY" smtClean="0"/>
          </a:p>
        </p:txBody>
      </p:sp>
    </p:spTree>
    <p:extLst>
      <p:ext uri="{BB962C8B-B14F-4D97-AF65-F5344CB8AC3E}">
        <p14:creationId xmlns:p14="http://schemas.microsoft.com/office/powerpoint/2010/main" val="41817004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3" name="Rectangle 2"/>
          <p:cNvSpPr>
            <a:spLocks noGrp="1" noRot="1" noChangeAspect="1" noChangeArrowheads="1" noTextEdit="1"/>
          </p:cNvSpPr>
          <p:nvPr>
            <p:ph type="sldImg"/>
          </p:nvPr>
        </p:nvSpPr>
        <p:spPr>
          <a:xfrm>
            <a:off x="1154113" y="682625"/>
            <a:ext cx="4549775" cy="3413125"/>
          </a:xfrm>
          <a:prstGeom prst="rect">
            <a:avLst/>
          </a:prstGeom>
          <a:ln/>
        </p:spPr>
      </p:sp>
      <p:sp>
        <p:nvSpPr>
          <p:cNvPr id="7168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PY" smtClean="0"/>
          </a:p>
        </p:txBody>
      </p:sp>
    </p:spTree>
    <p:extLst>
      <p:ext uri="{BB962C8B-B14F-4D97-AF65-F5344CB8AC3E}">
        <p14:creationId xmlns:p14="http://schemas.microsoft.com/office/powerpoint/2010/main" val="24757252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5" name="Rectangle 2"/>
          <p:cNvSpPr>
            <a:spLocks noGrp="1" noRot="1" noChangeAspect="1" noChangeArrowheads="1" noTextEdit="1"/>
          </p:cNvSpPr>
          <p:nvPr>
            <p:ph type="sldImg"/>
          </p:nvPr>
        </p:nvSpPr>
        <p:spPr>
          <a:xfrm>
            <a:off x="1154113" y="682625"/>
            <a:ext cx="4549775" cy="3413125"/>
          </a:xfrm>
          <a:prstGeom prst="rect">
            <a:avLst/>
          </a:prstGeom>
          <a:ln/>
        </p:spPr>
      </p:sp>
      <p:sp>
        <p:nvSpPr>
          <p:cNvPr id="6963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PY" smtClean="0"/>
          </a:p>
        </p:txBody>
      </p:sp>
    </p:spTree>
    <p:extLst>
      <p:ext uri="{BB962C8B-B14F-4D97-AF65-F5344CB8AC3E}">
        <p14:creationId xmlns:p14="http://schemas.microsoft.com/office/powerpoint/2010/main" val="106466394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3" name="Rectangle 2"/>
          <p:cNvSpPr>
            <a:spLocks noGrp="1" noRot="1" noChangeAspect="1" noChangeArrowheads="1" noTextEdit="1"/>
          </p:cNvSpPr>
          <p:nvPr>
            <p:ph type="sldImg"/>
          </p:nvPr>
        </p:nvSpPr>
        <p:spPr>
          <a:xfrm>
            <a:off x="784225" y="750888"/>
            <a:ext cx="5008563" cy="3756025"/>
          </a:xfrm>
          <a:prstGeom prst="rect">
            <a:avLst/>
          </a:prstGeom>
          <a:ln/>
        </p:spPr>
      </p:sp>
      <p:sp>
        <p:nvSpPr>
          <p:cNvPr id="7168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PY" smtClean="0"/>
          </a:p>
        </p:txBody>
      </p:sp>
    </p:spTree>
    <p:extLst>
      <p:ext uri="{BB962C8B-B14F-4D97-AF65-F5344CB8AC3E}">
        <p14:creationId xmlns:p14="http://schemas.microsoft.com/office/powerpoint/2010/main" val="15459670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3" name="Rectangle 2"/>
          <p:cNvSpPr>
            <a:spLocks noGrp="1" noRot="1" noChangeAspect="1" noChangeArrowheads="1" noTextEdit="1"/>
          </p:cNvSpPr>
          <p:nvPr>
            <p:ph type="sldImg"/>
          </p:nvPr>
        </p:nvSpPr>
        <p:spPr>
          <a:xfrm>
            <a:off x="784225" y="750888"/>
            <a:ext cx="5008563" cy="3756025"/>
          </a:xfrm>
          <a:prstGeom prst="rect">
            <a:avLst/>
          </a:prstGeom>
          <a:ln/>
        </p:spPr>
      </p:sp>
      <p:sp>
        <p:nvSpPr>
          <p:cNvPr id="7168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PY" smtClean="0"/>
          </a:p>
        </p:txBody>
      </p:sp>
    </p:spTree>
    <p:extLst>
      <p:ext uri="{BB962C8B-B14F-4D97-AF65-F5344CB8AC3E}">
        <p14:creationId xmlns:p14="http://schemas.microsoft.com/office/powerpoint/2010/main" val="263875862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3" name="Rectangle 2"/>
          <p:cNvSpPr>
            <a:spLocks noGrp="1" noRot="1" noChangeAspect="1" noChangeArrowheads="1" noTextEdit="1"/>
          </p:cNvSpPr>
          <p:nvPr>
            <p:ph type="sldImg"/>
          </p:nvPr>
        </p:nvSpPr>
        <p:spPr>
          <a:xfrm>
            <a:off x="784225" y="750888"/>
            <a:ext cx="5008563" cy="3756025"/>
          </a:xfrm>
          <a:prstGeom prst="rect">
            <a:avLst/>
          </a:prstGeom>
          <a:ln/>
        </p:spPr>
      </p:sp>
      <p:sp>
        <p:nvSpPr>
          <p:cNvPr id="7168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PY" smtClean="0"/>
          </a:p>
        </p:txBody>
      </p:sp>
    </p:spTree>
    <p:extLst>
      <p:ext uri="{BB962C8B-B14F-4D97-AF65-F5344CB8AC3E}">
        <p14:creationId xmlns:p14="http://schemas.microsoft.com/office/powerpoint/2010/main" val="159278459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3" name="Rectangle 2"/>
          <p:cNvSpPr>
            <a:spLocks noGrp="1" noRot="1" noChangeAspect="1" noChangeArrowheads="1" noTextEdit="1"/>
          </p:cNvSpPr>
          <p:nvPr>
            <p:ph type="sldImg"/>
          </p:nvPr>
        </p:nvSpPr>
        <p:spPr>
          <a:xfrm>
            <a:off x="784225" y="750888"/>
            <a:ext cx="5008563" cy="3756025"/>
          </a:xfrm>
          <a:prstGeom prst="rect">
            <a:avLst/>
          </a:prstGeom>
          <a:ln/>
        </p:spPr>
      </p:sp>
      <p:sp>
        <p:nvSpPr>
          <p:cNvPr id="7168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PY" smtClean="0"/>
          </a:p>
        </p:txBody>
      </p:sp>
    </p:spTree>
    <p:extLst>
      <p:ext uri="{BB962C8B-B14F-4D97-AF65-F5344CB8AC3E}">
        <p14:creationId xmlns:p14="http://schemas.microsoft.com/office/powerpoint/2010/main" val="1477400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379538" y="1138238"/>
            <a:ext cx="4098925" cy="3073400"/>
          </a:xfrm>
          <a:prstGeom prst="rect">
            <a:avLst/>
          </a:prstGeom>
          <a:noFill/>
          <a:ln w="12700">
            <a:solidFill>
              <a:prstClr val="black"/>
            </a:solidFill>
          </a:ln>
        </p:spPr>
      </p:sp>
      <p:sp>
        <p:nvSpPr>
          <p:cNvPr id="3" name="Marcador de notas 2"/>
          <p:cNvSpPr>
            <a:spLocks noGrp="1"/>
          </p:cNvSpPr>
          <p:nvPr>
            <p:ph type="body" idx="1"/>
          </p:nvPr>
        </p:nvSpPr>
        <p:spPr/>
        <p:txBody>
          <a:bodyPr/>
          <a:lstStyle/>
          <a:p>
            <a:endParaRPr lang="es-ES"/>
          </a:p>
        </p:txBody>
      </p:sp>
    </p:spTree>
    <p:extLst>
      <p:ext uri="{BB962C8B-B14F-4D97-AF65-F5344CB8AC3E}">
        <p14:creationId xmlns:p14="http://schemas.microsoft.com/office/powerpoint/2010/main" val="304213936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3" name="Rectangle 2"/>
          <p:cNvSpPr>
            <a:spLocks noGrp="1" noRot="1" noChangeAspect="1" noChangeArrowheads="1" noTextEdit="1"/>
          </p:cNvSpPr>
          <p:nvPr>
            <p:ph type="sldImg"/>
          </p:nvPr>
        </p:nvSpPr>
        <p:spPr>
          <a:xfrm>
            <a:off x="784225" y="750888"/>
            <a:ext cx="5008563" cy="3756025"/>
          </a:xfrm>
          <a:prstGeom prst="rect">
            <a:avLst/>
          </a:prstGeom>
          <a:ln/>
        </p:spPr>
      </p:sp>
      <p:sp>
        <p:nvSpPr>
          <p:cNvPr id="7168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PY" smtClean="0"/>
          </a:p>
        </p:txBody>
      </p:sp>
    </p:spTree>
    <p:extLst>
      <p:ext uri="{BB962C8B-B14F-4D97-AF65-F5344CB8AC3E}">
        <p14:creationId xmlns:p14="http://schemas.microsoft.com/office/powerpoint/2010/main" val="321564565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3" name="Rectangle 2"/>
          <p:cNvSpPr>
            <a:spLocks noGrp="1" noRot="1" noChangeAspect="1" noChangeArrowheads="1" noTextEdit="1"/>
          </p:cNvSpPr>
          <p:nvPr>
            <p:ph type="sldImg"/>
          </p:nvPr>
        </p:nvSpPr>
        <p:spPr>
          <a:xfrm>
            <a:off x="784225" y="750888"/>
            <a:ext cx="5008563" cy="3756025"/>
          </a:xfrm>
          <a:prstGeom prst="rect">
            <a:avLst/>
          </a:prstGeom>
          <a:ln/>
        </p:spPr>
      </p:sp>
      <p:sp>
        <p:nvSpPr>
          <p:cNvPr id="7168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PY" smtClean="0"/>
          </a:p>
        </p:txBody>
      </p:sp>
    </p:spTree>
    <p:extLst>
      <p:ext uri="{BB962C8B-B14F-4D97-AF65-F5344CB8AC3E}">
        <p14:creationId xmlns:p14="http://schemas.microsoft.com/office/powerpoint/2010/main" val="201018284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3" name="Rectangle 2"/>
          <p:cNvSpPr>
            <a:spLocks noGrp="1" noRot="1" noChangeAspect="1" noChangeArrowheads="1" noTextEdit="1"/>
          </p:cNvSpPr>
          <p:nvPr>
            <p:ph type="sldImg"/>
          </p:nvPr>
        </p:nvSpPr>
        <p:spPr>
          <a:xfrm>
            <a:off x="784225" y="750888"/>
            <a:ext cx="5008563" cy="3756025"/>
          </a:xfrm>
          <a:prstGeom prst="rect">
            <a:avLst/>
          </a:prstGeom>
          <a:ln/>
        </p:spPr>
      </p:sp>
      <p:sp>
        <p:nvSpPr>
          <p:cNvPr id="7168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PY" smtClean="0"/>
          </a:p>
        </p:txBody>
      </p:sp>
    </p:spTree>
    <p:extLst>
      <p:ext uri="{BB962C8B-B14F-4D97-AF65-F5344CB8AC3E}">
        <p14:creationId xmlns:p14="http://schemas.microsoft.com/office/powerpoint/2010/main" val="201312023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3" name="Rectangle 2"/>
          <p:cNvSpPr>
            <a:spLocks noGrp="1" noRot="1" noChangeAspect="1" noChangeArrowheads="1" noTextEdit="1"/>
          </p:cNvSpPr>
          <p:nvPr>
            <p:ph type="sldImg"/>
          </p:nvPr>
        </p:nvSpPr>
        <p:spPr>
          <a:xfrm>
            <a:off x="784225" y="750888"/>
            <a:ext cx="5008563" cy="3756025"/>
          </a:xfrm>
          <a:prstGeom prst="rect">
            <a:avLst/>
          </a:prstGeom>
          <a:ln/>
        </p:spPr>
      </p:sp>
      <p:sp>
        <p:nvSpPr>
          <p:cNvPr id="7168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PY" smtClean="0"/>
          </a:p>
        </p:txBody>
      </p:sp>
    </p:spTree>
    <p:extLst>
      <p:ext uri="{BB962C8B-B14F-4D97-AF65-F5344CB8AC3E}">
        <p14:creationId xmlns:p14="http://schemas.microsoft.com/office/powerpoint/2010/main" val="381007782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3" name="Rectangle 2"/>
          <p:cNvSpPr>
            <a:spLocks noGrp="1" noRot="1" noChangeAspect="1" noChangeArrowheads="1" noTextEdit="1"/>
          </p:cNvSpPr>
          <p:nvPr>
            <p:ph type="sldImg"/>
          </p:nvPr>
        </p:nvSpPr>
        <p:spPr>
          <a:xfrm>
            <a:off x="784225" y="750888"/>
            <a:ext cx="5008563" cy="3756025"/>
          </a:xfrm>
          <a:prstGeom prst="rect">
            <a:avLst/>
          </a:prstGeom>
          <a:ln/>
        </p:spPr>
      </p:sp>
      <p:sp>
        <p:nvSpPr>
          <p:cNvPr id="7168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PY" smtClean="0"/>
          </a:p>
        </p:txBody>
      </p:sp>
    </p:spTree>
    <p:extLst>
      <p:ext uri="{BB962C8B-B14F-4D97-AF65-F5344CB8AC3E}">
        <p14:creationId xmlns:p14="http://schemas.microsoft.com/office/powerpoint/2010/main" val="313141682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3" name="Rectangle 2"/>
          <p:cNvSpPr>
            <a:spLocks noGrp="1" noRot="1" noChangeAspect="1" noChangeArrowheads="1" noTextEdit="1"/>
          </p:cNvSpPr>
          <p:nvPr>
            <p:ph type="sldImg"/>
          </p:nvPr>
        </p:nvSpPr>
        <p:spPr>
          <a:xfrm>
            <a:off x="784225" y="750888"/>
            <a:ext cx="5008563" cy="3756025"/>
          </a:xfrm>
          <a:prstGeom prst="rect">
            <a:avLst/>
          </a:prstGeom>
          <a:ln/>
        </p:spPr>
      </p:sp>
      <p:sp>
        <p:nvSpPr>
          <p:cNvPr id="7168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PY" smtClean="0"/>
          </a:p>
        </p:txBody>
      </p:sp>
    </p:spTree>
    <p:extLst>
      <p:ext uri="{BB962C8B-B14F-4D97-AF65-F5344CB8AC3E}">
        <p14:creationId xmlns:p14="http://schemas.microsoft.com/office/powerpoint/2010/main" val="354721569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3" name="Rectangle 2"/>
          <p:cNvSpPr>
            <a:spLocks noGrp="1" noRot="1" noChangeAspect="1" noChangeArrowheads="1" noTextEdit="1"/>
          </p:cNvSpPr>
          <p:nvPr>
            <p:ph type="sldImg"/>
          </p:nvPr>
        </p:nvSpPr>
        <p:spPr>
          <a:xfrm>
            <a:off x="1154113" y="682625"/>
            <a:ext cx="4549775" cy="3413125"/>
          </a:xfrm>
          <a:prstGeom prst="rect">
            <a:avLst/>
          </a:prstGeom>
          <a:ln/>
        </p:spPr>
      </p:sp>
      <p:sp>
        <p:nvSpPr>
          <p:cNvPr id="7168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PY" smtClean="0"/>
          </a:p>
        </p:txBody>
      </p:sp>
    </p:spTree>
    <p:extLst>
      <p:ext uri="{BB962C8B-B14F-4D97-AF65-F5344CB8AC3E}">
        <p14:creationId xmlns:p14="http://schemas.microsoft.com/office/powerpoint/2010/main" val="377763570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3" name="Rectangle 2"/>
          <p:cNvSpPr>
            <a:spLocks noGrp="1" noRot="1" noChangeAspect="1" noChangeArrowheads="1" noTextEdit="1"/>
          </p:cNvSpPr>
          <p:nvPr>
            <p:ph type="sldImg"/>
          </p:nvPr>
        </p:nvSpPr>
        <p:spPr>
          <a:xfrm>
            <a:off x="1154113" y="682625"/>
            <a:ext cx="4549775" cy="3413125"/>
          </a:xfrm>
          <a:prstGeom prst="rect">
            <a:avLst/>
          </a:prstGeom>
          <a:ln/>
        </p:spPr>
      </p:sp>
      <p:sp>
        <p:nvSpPr>
          <p:cNvPr id="7168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PY" smtClean="0"/>
          </a:p>
        </p:txBody>
      </p:sp>
    </p:spTree>
    <p:extLst>
      <p:ext uri="{BB962C8B-B14F-4D97-AF65-F5344CB8AC3E}">
        <p14:creationId xmlns:p14="http://schemas.microsoft.com/office/powerpoint/2010/main" val="416233788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xfrm>
            <a:off x="3725506" y="9514064"/>
            <a:ext cx="2851354" cy="50175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476" tIns="47238" rIns="94476" bIns="47238"/>
          <a:lstStyle>
            <a:lvl1pPr defTabSz="962801" eaLnBrk="0" hangingPunct="0">
              <a:defRPr>
                <a:solidFill>
                  <a:schemeClr val="tx1"/>
                </a:solidFill>
                <a:latin typeface="Garamond" pitchFamily="18" charset="0"/>
                <a:cs typeface="Arial" charset="0"/>
              </a:defRPr>
            </a:lvl1pPr>
            <a:lvl2pPr marL="767616" indent="-295237" defTabSz="962801" eaLnBrk="0" hangingPunct="0">
              <a:defRPr>
                <a:solidFill>
                  <a:schemeClr val="tx1"/>
                </a:solidFill>
                <a:latin typeface="Garamond" pitchFamily="18" charset="0"/>
                <a:cs typeface="Arial" charset="0"/>
              </a:defRPr>
            </a:lvl2pPr>
            <a:lvl3pPr marL="1180948" indent="-236190" defTabSz="962801" eaLnBrk="0" hangingPunct="0">
              <a:defRPr>
                <a:solidFill>
                  <a:schemeClr val="tx1"/>
                </a:solidFill>
                <a:latin typeface="Garamond" pitchFamily="18" charset="0"/>
                <a:cs typeface="Arial" charset="0"/>
              </a:defRPr>
            </a:lvl3pPr>
            <a:lvl4pPr marL="1653327" indent="-236190" defTabSz="962801" eaLnBrk="0" hangingPunct="0">
              <a:defRPr>
                <a:solidFill>
                  <a:schemeClr val="tx1"/>
                </a:solidFill>
                <a:latin typeface="Garamond" pitchFamily="18" charset="0"/>
                <a:cs typeface="Arial" charset="0"/>
              </a:defRPr>
            </a:lvl4pPr>
            <a:lvl5pPr marL="2125706" indent="-236190" defTabSz="962801" eaLnBrk="0" hangingPunct="0">
              <a:defRPr>
                <a:solidFill>
                  <a:schemeClr val="tx1"/>
                </a:solidFill>
                <a:latin typeface="Garamond" pitchFamily="18" charset="0"/>
                <a:cs typeface="Arial" charset="0"/>
              </a:defRPr>
            </a:lvl5pPr>
            <a:lvl6pPr marL="2598085" indent="-236190" defTabSz="962801" eaLnBrk="0" fontAlgn="base" hangingPunct="0">
              <a:spcBef>
                <a:spcPct val="0"/>
              </a:spcBef>
              <a:spcAft>
                <a:spcPct val="0"/>
              </a:spcAft>
              <a:defRPr>
                <a:solidFill>
                  <a:schemeClr val="tx1"/>
                </a:solidFill>
                <a:latin typeface="Garamond" pitchFamily="18" charset="0"/>
                <a:cs typeface="Arial" charset="0"/>
              </a:defRPr>
            </a:lvl6pPr>
            <a:lvl7pPr marL="3070464" indent="-236190" defTabSz="962801" eaLnBrk="0" fontAlgn="base" hangingPunct="0">
              <a:spcBef>
                <a:spcPct val="0"/>
              </a:spcBef>
              <a:spcAft>
                <a:spcPct val="0"/>
              </a:spcAft>
              <a:defRPr>
                <a:solidFill>
                  <a:schemeClr val="tx1"/>
                </a:solidFill>
                <a:latin typeface="Garamond" pitchFamily="18" charset="0"/>
                <a:cs typeface="Arial" charset="0"/>
              </a:defRPr>
            </a:lvl7pPr>
            <a:lvl8pPr marL="3542843" indent="-236190" defTabSz="962801" eaLnBrk="0" fontAlgn="base" hangingPunct="0">
              <a:spcBef>
                <a:spcPct val="0"/>
              </a:spcBef>
              <a:spcAft>
                <a:spcPct val="0"/>
              </a:spcAft>
              <a:defRPr>
                <a:solidFill>
                  <a:schemeClr val="tx1"/>
                </a:solidFill>
                <a:latin typeface="Garamond" pitchFamily="18" charset="0"/>
                <a:cs typeface="Arial" charset="0"/>
              </a:defRPr>
            </a:lvl8pPr>
            <a:lvl9pPr marL="4015222" indent="-236190" defTabSz="962801" eaLnBrk="0" fontAlgn="base" hangingPunct="0">
              <a:spcBef>
                <a:spcPct val="0"/>
              </a:spcBef>
              <a:spcAft>
                <a:spcPct val="0"/>
              </a:spcAft>
              <a:defRPr>
                <a:solidFill>
                  <a:schemeClr val="tx1"/>
                </a:solidFill>
                <a:latin typeface="Garamond" pitchFamily="18" charset="0"/>
                <a:cs typeface="Arial" charset="0"/>
              </a:defRPr>
            </a:lvl9pPr>
          </a:lstStyle>
          <a:p>
            <a:pPr eaLnBrk="1" hangingPunct="1"/>
            <a:fld id="{D93C37F9-2C9B-4DE2-9F65-77ACA5BB3DBB}" type="slidenum">
              <a:rPr lang="es-ES" smtClean="0">
                <a:latin typeface="Arial" charset="0"/>
              </a:rPr>
              <a:pPr eaLnBrk="1" hangingPunct="1"/>
              <a:t>41</a:t>
            </a:fld>
            <a:endParaRPr lang="es-ES" smtClean="0">
              <a:latin typeface="Arial" charset="0"/>
            </a:endParaRPr>
          </a:p>
        </p:txBody>
      </p:sp>
      <p:sp>
        <p:nvSpPr>
          <p:cNvPr id="71683" name="Rectangle 2"/>
          <p:cNvSpPr>
            <a:spLocks noGrp="1" noRot="1" noChangeAspect="1" noChangeArrowheads="1" noTextEdit="1"/>
          </p:cNvSpPr>
          <p:nvPr>
            <p:ph type="sldImg"/>
          </p:nvPr>
        </p:nvSpPr>
        <p:spPr>
          <a:xfrm>
            <a:off x="784225" y="750888"/>
            <a:ext cx="5008563" cy="3756025"/>
          </a:xfrm>
          <a:prstGeom prst="rect">
            <a:avLst/>
          </a:prstGeom>
          <a:ln/>
        </p:spPr>
      </p:sp>
      <p:sp>
        <p:nvSpPr>
          <p:cNvPr id="7168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PY" smtClean="0"/>
          </a:p>
        </p:txBody>
      </p:sp>
    </p:spTree>
    <p:extLst>
      <p:ext uri="{BB962C8B-B14F-4D97-AF65-F5344CB8AC3E}">
        <p14:creationId xmlns:p14="http://schemas.microsoft.com/office/powerpoint/2010/main" val="390054574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xfrm>
            <a:off x="3849689" y="9427829"/>
            <a:ext cx="2946400" cy="49721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476" tIns="47238" rIns="94476" bIns="47238"/>
          <a:lstStyle>
            <a:lvl1pPr defTabSz="962801" eaLnBrk="0" hangingPunct="0">
              <a:defRPr>
                <a:solidFill>
                  <a:schemeClr val="tx1"/>
                </a:solidFill>
                <a:latin typeface="Garamond" pitchFamily="18" charset="0"/>
                <a:cs typeface="Arial" charset="0"/>
              </a:defRPr>
            </a:lvl1pPr>
            <a:lvl2pPr marL="767616" indent="-295237" defTabSz="962801" eaLnBrk="0" hangingPunct="0">
              <a:defRPr>
                <a:solidFill>
                  <a:schemeClr val="tx1"/>
                </a:solidFill>
                <a:latin typeface="Garamond" pitchFamily="18" charset="0"/>
                <a:cs typeface="Arial" charset="0"/>
              </a:defRPr>
            </a:lvl2pPr>
            <a:lvl3pPr marL="1180948" indent="-236190" defTabSz="962801" eaLnBrk="0" hangingPunct="0">
              <a:defRPr>
                <a:solidFill>
                  <a:schemeClr val="tx1"/>
                </a:solidFill>
                <a:latin typeface="Garamond" pitchFamily="18" charset="0"/>
                <a:cs typeface="Arial" charset="0"/>
              </a:defRPr>
            </a:lvl3pPr>
            <a:lvl4pPr marL="1653327" indent="-236190" defTabSz="962801" eaLnBrk="0" hangingPunct="0">
              <a:defRPr>
                <a:solidFill>
                  <a:schemeClr val="tx1"/>
                </a:solidFill>
                <a:latin typeface="Garamond" pitchFamily="18" charset="0"/>
                <a:cs typeface="Arial" charset="0"/>
              </a:defRPr>
            </a:lvl4pPr>
            <a:lvl5pPr marL="2125706" indent="-236190" defTabSz="962801" eaLnBrk="0" hangingPunct="0">
              <a:defRPr>
                <a:solidFill>
                  <a:schemeClr val="tx1"/>
                </a:solidFill>
                <a:latin typeface="Garamond" pitchFamily="18" charset="0"/>
                <a:cs typeface="Arial" charset="0"/>
              </a:defRPr>
            </a:lvl5pPr>
            <a:lvl6pPr marL="2598085" indent="-236190" defTabSz="962801" eaLnBrk="0" fontAlgn="base" hangingPunct="0">
              <a:spcBef>
                <a:spcPct val="0"/>
              </a:spcBef>
              <a:spcAft>
                <a:spcPct val="0"/>
              </a:spcAft>
              <a:defRPr>
                <a:solidFill>
                  <a:schemeClr val="tx1"/>
                </a:solidFill>
                <a:latin typeface="Garamond" pitchFamily="18" charset="0"/>
                <a:cs typeface="Arial" charset="0"/>
              </a:defRPr>
            </a:lvl6pPr>
            <a:lvl7pPr marL="3070464" indent="-236190" defTabSz="962801" eaLnBrk="0" fontAlgn="base" hangingPunct="0">
              <a:spcBef>
                <a:spcPct val="0"/>
              </a:spcBef>
              <a:spcAft>
                <a:spcPct val="0"/>
              </a:spcAft>
              <a:defRPr>
                <a:solidFill>
                  <a:schemeClr val="tx1"/>
                </a:solidFill>
                <a:latin typeface="Garamond" pitchFamily="18" charset="0"/>
                <a:cs typeface="Arial" charset="0"/>
              </a:defRPr>
            </a:lvl7pPr>
            <a:lvl8pPr marL="3542843" indent="-236190" defTabSz="962801" eaLnBrk="0" fontAlgn="base" hangingPunct="0">
              <a:spcBef>
                <a:spcPct val="0"/>
              </a:spcBef>
              <a:spcAft>
                <a:spcPct val="0"/>
              </a:spcAft>
              <a:defRPr>
                <a:solidFill>
                  <a:schemeClr val="tx1"/>
                </a:solidFill>
                <a:latin typeface="Garamond" pitchFamily="18" charset="0"/>
                <a:cs typeface="Arial" charset="0"/>
              </a:defRPr>
            </a:lvl8pPr>
            <a:lvl9pPr marL="4015222" indent="-236190" defTabSz="962801" eaLnBrk="0" fontAlgn="base" hangingPunct="0">
              <a:spcBef>
                <a:spcPct val="0"/>
              </a:spcBef>
              <a:spcAft>
                <a:spcPct val="0"/>
              </a:spcAft>
              <a:defRPr>
                <a:solidFill>
                  <a:schemeClr val="tx1"/>
                </a:solidFill>
                <a:latin typeface="Garamond" pitchFamily="18" charset="0"/>
                <a:cs typeface="Arial" charset="0"/>
              </a:defRPr>
            </a:lvl9pPr>
          </a:lstStyle>
          <a:p>
            <a:pPr eaLnBrk="1" hangingPunct="1"/>
            <a:fld id="{D93C37F9-2C9B-4DE2-9F65-77ACA5BB3DBB}" type="slidenum">
              <a:rPr lang="es-ES" smtClean="0">
                <a:latin typeface="Arial" charset="0"/>
              </a:rPr>
              <a:pPr eaLnBrk="1" hangingPunct="1"/>
              <a:t>42</a:t>
            </a:fld>
            <a:endParaRPr lang="es-ES" smtClean="0">
              <a:latin typeface="Arial" charset="0"/>
            </a:endParaRPr>
          </a:p>
        </p:txBody>
      </p:sp>
      <p:sp>
        <p:nvSpPr>
          <p:cNvPr id="71683" name="Rectangle 2"/>
          <p:cNvSpPr>
            <a:spLocks noGrp="1" noRot="1" noChangeAspect="1" noChangeArrowheads="1" noTextEdit="1"/>
          </p:cNvSpPr>
          <p:nvPr>
            <p:ph type="sldImg"/>
          </p:nvPr>
        </p:nvSpPr>
        <p:spPr>
          <a:xfrm>
            <a:off x="919163" y="744538"/>
            <a:ext cx="4959350" cy="3721100"/>
          </a:xfrm>
          <a:prstGeom prst="rect">
            <a:avLst/>
          </a:prstGeom>
          <a:ln/>
        </p:spPr>
      </p:sp>
      <p:sp>
        <p:nvSpPr>
          <p:cNvPr id="7168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PY" dirty="0" smtClean="0"/>
          </a:p>
        </p:txBody>
      </p:sp>
    </p:spTree>
    <p:extLst>
      <p:ext uri="{BB962C8B-B14F-4D97-AF65-F5344CB8AC3E}">
        <p14:creationId xmlns:p14="http://schemas.microsoft.com/office/powerpoint/2010/main" val="15092752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379538" y="1138238"/>
            <a:ext cx="4098925" cy="3073400"/>
          </a:xfrm>
          <a:prstGeom prst="rect">
            <a:avLst/>
          </a:prstGeom>
          <a:noFill/>
          <a:ln w="12700">
            <a:solidFill>
              <a:prstClr val="black"/>
            </a:solidFill>
          </a:ln>
        </p:spPr>
      </p:sp>
      <p:sp>
        <p:nvSpPr>
          <p:cNvPr id="3" name="Marcador de notas 2"/>
          <p:cNvSpPr>
            <a:spLocks noGrp="1"/>
          </p:cNvSpPr>
          <p:nvPr>
            <p:ph type="body" idx="1"/>
          </p:nvPr>
        </p:nvSpPr>
        <p:spPr/>
        <p:txBody>
          <a:bodyPr/>
          <a:lstStyle/>
          <a:p>
            <a:endParaRPr lang="es-ES"/>
          </a:p>
        </p:txBody>
      </p:sp>
    </p:spTree>
    <p:extLst>
      <p:ext uri="{BB962C8B-B14F-4D97-AF65-F5344CB8AC3E}">
        <p14:creationId xmlns:p14="http://schemas.microsoft.com/office/powerpoint/2010/main" val="96636201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xfrm>
            <a:off x="3849689" y="9427829"/>
            <a:ext cx="2946400" cy="49721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476" tIns="47238" rIns="94476" bIns="47238"/>
          <a:lstStyle>
            <a:lvl1pPr defTabSz="962801" eaLnBrk="0" hangingPunct="0">
              <a:defRPr>
                <a:solidFill>
                  <a:schemeClr val="tx1"/>
                </a:solidFill>
                <a:latin typeface="Garamond" pitchFamily="18" charset="0"/>
                <a:cs typeface="Arial" charset="0"/>
              </a:defRPr>
            </a:lvl1pPr>
            <a:lvl2pPr marL="767616" indent="-295237" defTabSz="962801" eaLnBrk="0" hangingPunct="0">
              <a:defRPr>
                <a:solidFill>
                  <a:schemeClr val="tx1"/>
                </a:solidFill>
                <a:latin typeface="Garamond" pitchFamily="18" charset="0"/>
                <a:cs typeface="Arial" charset="0"/>
              </a:defRPr>
            </a:lvl2pPr>
            <a:lvl3pPr marL="1180948" indent="-236190" defTabSz="962801" eaLnBrk="0" hangingPunct="0">
              <a:defRPr>
                <a:solidFill>
                  <a:schemeClr val="tx1"/>
                </a:solidFill>
                <a:latin typeface="Garamond" pitchFamily="18" charset="0"/>
                <a:cs typeface="Arial" charset="0"/>
              </a:defRPr>
            </a:lvl3pPr>
            <a:lvl4pPr marL="1653327" indent="-236190" defTabSz="962801" eaLnBrk="0" hangingPunct="0">
              <a:defRPr>
                <a:solidFill>
                  <a:schemeClr val="tx1"/>
                </a:solidFill>
                <a:latin typeface="Garamond" pitchFamily="18" charset="0"/>
                <a:cs typeface="Arial" charset="0"/>
              </a:defRPr>
            </a:lvl4pPr>
            <a:lvl5pPr marL="2125706" indent="-236190" defTabSz="962801" eaLnBrk="0" hangingPunct="0">
              <a:defRPr>
                <a:solidFill>
                  <a:schemeClr val="tx1"/>
                </a:solidFill>
                <a:latin typeface="Garamond" pitchFamily="18" charset="0"/>
                <a:cs typeface="Arial" charset="0"/>
              </a:defRPr>
            </a:lvl5pPr>
            <a:lvl6pPr marL="2598085" indent="-236190" defTabSz="962801" eaLnBrk="0" fontAlgn="base" hangingPunct="0">
              <a:spcBef>
                <a:spcPct val="0"/>
              </a:spcBef>
              <a:spcAft>
                <a:spcPct val="0"/>
              </a:spcAft>
              <a:defRPr>
                <a:solidFill>
                  <a:schemeClr val="tx1"/>
                </a:solidFill>
                <a:latin typeface="Garamond" pitchFamily="18" charset="0"/>
                <a:cs typeface="Arial" charset="0"/>
              </a:defRPr>
            </a:lvl6pPr>
            <a:lvl7pPr marL="3070464" indent="-236190" defTabSz="962801" eaLnBrk="0" fontAlgn="base" hangingPunct="0">
              <a:spcBef>
                <a:spcPct val="0"/>
              </a:spcBef>
              <a:spcAft>
                <a:spcPct val="0"/>
              </a:spcAft>
              <a:defRPr>
                <a:solidFill>
                  <a:schemeClr val="tx1"/>
                </a:solidFill>
                <a:latin typeface="Garamond" pitchFamily="18" charset="0"/>
                <a:cs typeface="Arial" charset="0"/>
              </a:defRPr>
            </a:lvl7pPr>
            <a:lvl8pPr marL="3542843" indent="-236190" defTabSz="962801" eaLnBrk="0" fontAlgn="base" hangingPunct="0">
              <a:spcBef>
                <a:spcPct val="0"/>
              </a:spcBef>
              <a:spcAft>
                <a:spcPct val="0"/>
              </a:spcAft>
              <a:defRPr>
                <a:solidFill>
                  <a:schemeClr val="tx1"/>
                </a:solidFill>
                <a:latin typeface="Garamond" pitchFamily="18" charset="0"/>
                <a:cs typeface="Arial" charset="0"/>
              </a:defRPr>
            </a:lvl8pPr>
            <a:lvl9pPr marL="4015222" indent="-236190" defTabSz="962801" eaLnBrk="0" fontAlgn="base" hangingPunct="0">
              <a:spcBef>
                <a:spcPct val="0"/>
              </a:spcBef>
              <a:spcAft>
                <a:spcPct val="0"/>
              </a:spcAft>
              <a:defRPr>
                <a:solidFill>
                  <a:schemeClr val="tx1"/>
                </a:solidFill>
                <a:latin typeface="Garamond" pitchFamily="18" charset="0"/>
                <a:cs typeface="Arial" charset="0"/>
              </a:defRPr>
            </a:lvl9pPr>
          </a:lstStyle>
          <a:p>
            <a:pPr eaLnBrk="1" hangingPunct="1"/>
            <a:fld id="{D93C37F9-2C9B-4DE2-9F65-77ACA5BB3DBB}" type="slidenum">
              <a:rPr lang="es-ES" smtClean="0">
                <a:latin typeface="Arial" charset="0"/>
              </a:rPr>
              <a:pPr eaLnBrk="1" hangingPunct="1"/>
              <a:t>43</a:t>
            </a:fld>
            <a:endParaRPr lang="es-ES" smtClean="0">
              <a:latin typeface="Arial" charset="0"/>
            </a:endParaRPr>
          </a:p>
        </p:txBody>
      </p:sp>
      <p:sp>
        <p:nvSpPr>
          <p:cNvPr id="71683" name="Rectangle 2"/>
          <p:cNvSpPr>
            <a:spLocks noGrp="1" noRot="1" noChangeAspect="1" noChangeArrowheads="1" noTextEdit="1"/>
          </p:cNvSpPr>
          <p:nvPr>
            <p:ph type="sldImg"/>
          </p:nvPr>
        </p:nvSpPr>
        <p:spPr>
          <a:xfrm>
            <a:off x="919163" y="744538"/>
            <a:ext cx="4959350" cy="3721100"/>
          </a:xfrm>
          <a:prstGeom prst="rect">
            <a:avLst/>
          </a:prstGeom>
          <a:ln/>
        </p:spPr>
      </p:sp>
      <p:sp>
        <p:nvSpPr>
          <p:cNvPr id="7168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PY" dirty="0" smtClean="0"/>
          </a:p>
        </p:txBody>
      </p:sp>
    </p:spTree>
    <p:extLst>
      <p:ext uri="{BB962C8B-B14F-4D97-AF65-F5344CB8AC3E}">
        <p14:creationId xmlns:p14="http://schemas.microsoft.com/office/powerpoint/2010/main" val="162396654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xfrm>
            <a:off x="3849689" y="9427829"/>
            <a:ext cx="2946400" cy="49721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476" tIns="47238" rIns="94476" bIns="47238"/>
          <a:lstStyle>
            <a:lvl1pPr defTabSz="962801" eaLnBrk="0" hangingPunct="0">
              <a:defRPr>
                <a:solidFill>
                  <a:schemeClr val="tx1"/>
                </a:solidFill>
                <a:latin typeface="Garamond" pitchFamily="18" charset="0"/>
                <a:cs typeface="Arial" charset="0"/>
              </a:defRPr>
            </a:lvl1pPr>
            <a:lvl2pPr marL="767616" indent="-295237" defTabSz="962801" eaLnBrk="0" hangingPunct="0">
              <a:defRPr>
                <a:solidFill>
                  <a:schemeClr val="tx1"/>
                </a:solidFill>
                <a:latin typeface="Garamond" pitchFamily="18" charset="0"/>
                <a:cs typeface="Arial" charset="0"/>
              </a:defRPr>
            </a:lvl2pPr>
            <a:lvl3pPr marL="1180948" indent="-236190" defTabSz="962801" eaLnBrk="0" hangingPunct="0">
              <a:defRPr>
                <a:solidFill>
                  <a:schemeClr val="tx1"/>
                </a:solidFill>
                <a:latin typeface="Garamond" pitchFamily="18" charset="0"/>
                <a:cs typeface="Arial" charset="0"/>
              </a:defRPr>
            </a:lvl3pPr>
            <a:lvl4pPr marL="1653327" indent="-236190" defTabSz="962801" eaLnBrk="0" hangingPunct="0">
              <a:defRPr>
                <a:solidFill>
                  <a:schemeClr val="tx1"/>
                </a:solidFill>
                <a:latin typeface="Garamond" pitchFamily="18" charset="0"/>
                <a:cs typeface="Arial" charset="0"/>
              </a:defRPr>
            </a:lvl4pPr>
            <a:lvl5pPr marL="2125706" indent="-236190" defTabSz="962801" eaLnBrk="0" hangingPunct="0">
              <a:defRPr>
                <a:solidFill>
                  <a:schemeClr val="tx1"/>
                </a:solidFill>
                <a:latin typeface="Garamond" pitchFamily="18" charset="0"/>
                <a:cs typeface="Arial" charset="0"/>
              </a:defRPr>
            </a:lvl5pPr>
            <a:lvl6pPr marL="2598085" indent="-236190" defTabSz="962801" eaLnBrk="0" fontAlgn="base" hangingPunct="0">
              <a:spcBef>
                <a:spcPct val="0"/>
              </a:spcBef>
              <a:spcAft>
                <a:spcPct val="0"/>
              </a:spcAft>
              <a:defRPr>
                <a:solidFill>
                  <a:schemeClr val="tx1"/>
                </a:solidFill>
                <a:latin typeface="Garamond" pitchFamily="18" charset="0"/>
                <a:cs typeface="Arial" charset="0"/>
              </a:defRPr>
            </a:lvl6pPr>
            <a:lvl7pPr marL="3070464" indent="-236190" defTabSz="962801" eaLnBrk="0" fontAlgn="base" hangingPunct="0">
              <a:spcBef>
                <a:spcPct val="0"/>
              </a:spcBef>
              <a:spcAft>
                <a:spcPct val="0"/>
              </a:spcAft>
              <a:defRPr>
                <a:solidFill>
                  <a:schemeClr val="tx1"/>
                </a:solidFill>
                <a:latin typeface="Garamond" pitchFamily="18" charset="0"/>
                <a:cs typeface="Arial" charset="0"/>
              </a:defRPr>
            </a:lvl7pPr>
            <a:lvl8pPr marL="3542843" indent="-236190" defTabSz="962801" eaLnBrk="0" fontAlgn="base" hangingPunct="0">
              <a:spcBef>
                <a:spcPct val="0"/>
              </a:spcBef>
              <a:spcAft>
                <a:spcPct val="0"/>
              </a:spcAft>
              <a:defRPr>
                <a:solidFill>
                  <a:schemeClr val="tx1"/>
                </a:solidFill>
                <a:latin typeface="Garamond" pitchFamily="18" charset="0"/>
                <a:cs typeface="Arial" charset="0"/>
              </a:defRPr>
            </a:lvl8pPr>
            <a:lvl9pPr marL="4015222" indent="-236190" defTabSz="962801" eaLnBrk="0" fontAlgn="base" hangingPunct="0">
              <a:spcBef>
                <a:spcPct val="0"/>
              </a:spcBef>
              <a:spcAft>
                <a:spcPct val="0"/>
              </a:spcAft>
              <a:defRPr>
                <a:solidFill>
                  <a:schemeClr val="tx1"/>
                </a:solidFill>
                <a:latin typeface="Garamond" pitchFamily="18" charset="0"/>
                <a:cs typeface="Arial" charset="0"/>
              </a:defRPr>
            </a:lvl9pPr>
          </a:lstStyle>
          <a:p>
            <a:pPr eaLnBrk="1" hangingPunct="1"/>
            <a:fld id="{D93C37F9-2C9B-4DE2-9F65-77ACA5BB3DBB}" type="slidenum">
              <a:rPr lang="es-ES" smtClean="0">
                <a:latin typeface="Arial" charset="0"/>
              </a:rPr>
              <a:pPr eaLnBrk="1" hangingPunct="1"/>
              <a:t>44</a:t>
            </a:fld>
            <a:endParaRPr lang="es-ES" smtClean="0">
              <a:latin typeface="Arial" charset="0"/>
            </a:endParaRPr>
          </a:p>
        </p:txBody>
      </p:sp>
      <p:sp>
        <p:nvSpPr>
          <p:cNvPr id="71683" name="Rectangle 2"/>
          <p:cNvSpPr>
            <a:spLocks noGrp="1" noRot="1" noChangeAspect="1" noChangeArrowheads="1" noTextEdit="1"/>
          </p:cNvSpPr>
          <p:nvPr>
            <p:ph type="sldImg"/>
          </p:nvPr>
        </p:nvSpPr>
        <p:spPr>
          <a:xfrm>
            <a:off x="919163" y="744538"/>
            <a:ext cx="4959350" cy="3721100"/>
          </a:xfrm>
          <a:prstGeom prst="rect">
            <a:avLst/>
          </a:prstGeom>
          <a:ln/>
        </p:spPr>
      </p:sp>
      <p:sp>
        <p:nvSpPr>
          <p:cNvPr id="7168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PY" dirty="0" smtClean="0"/>
          </a:p>
        </p:txBody>
      </p:sp>
    </p:spTree>
    <p:extLst>
      <p:ext uri="{BB962C8B-B14F-4D97-AF65-F5344CB8AC3E}">
        <p14:creationId xmlns:p14="http://schemas.microsoft.com/office/powerpoint/2010/main" val="249044920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xfrm>
            <a:off x="3849689" y="9427829"/>
            <a:ext cx="2946400" cy="49721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476" tIns="47238" rIns="94476" bIns="47238"/>
          <a:lstStyle>
            <a:lvl1pPr defTabSz="962801" eaLnBrk="0" hangingPunct="0">
              <a:defRPr>
                <a:solidFill>
                  <a:schemeClr val="tx1"/>
                </a:solidFill>
                <a:latin typeface="Garamond" pitchFamily="18" charset="0"/>
                <a:cs typeface="Arial" charset="0"/>
              </a:defRPr>
            </a:lvl1pPr>
            <a:lvl2pPr marL="767616" indent="-295237" defTabSz="962801" eaLnBrk="0" hangingPunct="0">
              <a:defRPr>
                <a:solidFill>
                  <a:schemeClr val="tx1"/>
                </a:solidFill>
                <a:latin typeface="Garamond" pitchFamily="18" charset="0"/>
                <a:cs typeface="Arial" charset="0"/>
              </a:defRPr>
            </a:lvl2pPr>
            <a:lvl3pPr marL="1180948" indent="-236190" defTabSz="962801" eaLnBrk="0" hangingPunct="0">
              <a:defRPr>
                <a:solidFill>
                  <a:schemeClr val="tx1"/>
                </a:solidFill>
                <a:latin typeface="Garamond" pitchFamily="18" charset="0"/>
                <a:cs typeface="Arial" charset="0"/>
              </a:defRPr>
            </a:lvl3pPr>
            <a:lvl4pPr marL="1653327" indent="-236190" defTabSz="962801" eaLnBrk="0" hangingPunct="0">
              <a:defRPr>
                <a:solidFill>
                  <a:schemeClr val="tx1"/>
                </a:solidFill>
                <a:latin typeface="Garamond" pitchFamily="18" charset="0"/>
                <a:cs typeface="Arial" charset="0"/>
              </a:defRPr>
            </a:lvl4pPr>
            <a:lvl5pPr marL="2125706" indent="-236190" defTabSz="962801" eaLnBrk="0" hangingPunct="0">
              <a:defRPr>
                <a:solidFill>
                  <a:schemeClr val="tx1"/>
                </a:solidFill>
                <a:latin typeface="Garamond" pitchFamily="18" charset="0"/>
                <a:cs typeface="Arial" charset="0"/>
              </a:defRPr>
            </a:lvl5pPr>
            <a:lvl6pPr marL="2598085" indent="-236190" defTabSz="962801" eaLnBrk="0" fontAlgn="base" hangingPunct="0">
              <a:spcBef>
                <a:spcPct val="0"/>
              </a:spcBef>
              <a:spcAft>
                <a:spcPct val="0"/>
              </a:spcAft>
              <a:defRPr>
                <a:solidFill>
                  <a:schemeClr val="tx1"/>
                </a:solidFill>
                <a:latin typeface="Garamond" pitchFamily="18" charset="0"/>
                <a:cs typeface="Arial" charset="0"/>
              </a:defRPr>
            </a:lvl6pPr>
            <a:lvl7pPr marL="3070464" indent="-236190" defTabSz="962801" eaLnBrk="0" fontAlgn="base" hangingPunct="0">
              <a:spcBef>
                <a:spcPct val="0"/>
              </a:spcBef>
              <a:spcAft>
                <a:spcPct val="0"/>
              </a:spcAft>
              <a:defRPr>
                <a:solidFill>
                  <a:schemeClr val="tx1"/>
                </a:solidFill>
                <a:latin typeface="Garamond" pitchFamily="18" charset="0"/>
                <a:cs typeface="Arial" charset="0"/>
              </a:defRPr>
            </a:lvl7pPr>
            <a:lvl8pPr marL="3542843" indent="-236190" defTabSz="962801" eaLnBrk="0" fontAlgn="base" hangingPunct="0">
              <a:spcBef>
                <a:spcPct val="0"/>
              </a:spcBef>
              <a:spcAft>
                <a:spcPct val="0"/>
              </a:spcAft>
              <a:defRPr>
                <a:solidFill>
                  <a:schemeClr val="tx1"/>
                </a:solidFill>
                <a:latin typeface="Garamond" pitchFamily="18" charset="0"/>
                <a:cs typeface="Arial" charset="0"/>
              </a:defRPr>
            </a:lvl8pPr>
            <a:lvl9pPr marL="4015222" indent="-236190" defTabSz="962801" eaLnBrk="0" fontAlgn="base" hangingPunct="0">
              <a:spcBef>
                <a:spcPct val="0"/>
              </a:spcBef>
              <a:spcAft>
                <a:spcPct val="0"/>
              </a:spcAft>
              <a:defRPr>
                <a:solidFill>
                  <a:schemeClr val="tx1"/>
                </a:solidFill>
                <a:latin typeface="Garamond" pitchFamily="18" charset="0"/>
                <a:cs typeface="Arial" charset="0"/>
              </a:defRPr>
            </a:lvl9pPr>
          </a:lstStyle>
          <a:p>
            <a:pPr eaLnBrk="1" hangingPunct="1"/>
            <a:fld id="{D93C37F9-2C9B-4DE2-9F65-77ACA5BB3DBB}" type="slidenum">
              <a:rPr lang="es-ES" smtClean="0">
                <a:latin typeface="Arial" charset="0"/>
              </a:rPr>
              <a:pPr eaLnBrk="1" hangingPunct="1"/>
              <a:t>45</a:t>
            </a:fld>
            <a:endParaRPr lang="es-ES" smtClean="0">
              <a:latin typeface="Arial" charset="0"/>
            </a:endParaRPr>
          </a:p>
        </p:txBody>
      </p:sp>
      <p:sp>
        <p:nvSpPr>
          <p:cNvPr id="71683" name="Rectangle 2"/>
          <p:cNvSpPr>
            <a:spLocks noGrp="1" noRot="1" noChangeAspect="1" noChangeArrowheads="1" noTextEdit="1"/>
          </p:cNvSpPr>
          <p:nvPr>
            <p:ph type="sldImg"/>
          </p:nvPr>
        </p:nvSpPr>
        <p:spPr>
          <a:xfrm>
            <a:off x="919163" y="744538"/>
            <a:ext cx="4959350" cy="3721100"/>
          </a:xfrm>
          <a:prstGeom prst="rect">
            <a:avLst/>
          </a:prstGeom>
          <a:ln/>
        </p:spPr>
      </p:sp>
      <p:sp>
        <p:nvSpPr>
          <p:cNvPr id="7168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PY" dirty="0" smtClean="0"/>
          </a:p>
        </p:txBody>
      </p:sp>
    </p:spTree>
    <p:extLst>
      <p:ext uri="{BB962C8B-B14F-4D97-AF65-F5344CB8AC3E}">
        <p14:creationId xmlns:p14="http://schemas.microsoft.com/office/powerpoint/2010/main" val="324336192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xfrm>
            <a:off x="3849689" y="9427829"/>
            <a:ext cx="2946400" cy="49721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476" tIns="47238" rIns="94476" bIns="47238"/>
          <a:lstStyle>
            <a:lvl1pPr defTabSz="962801" eaLnBrk="0" hangingPunct="0">
              <a:defRPr>
                <a:solidFill>
                  <a:schemeClr val="tx1"/>
                </a:solidFill>
                <a:latin typeface="Garamond" pitchFamily="18" charset="0"/>
                <a:cs typeface="Arial" charset="0"/>
              </a:defRPr>
            </a:lvl1pPr>
            <a:lvl2pPr marL="767616" indent="-295237" defTabSz="962801" eaLnBrk="0" hangingPunct="0">
              <a:defRPr>
                <a:solidFill>
                  <a:schemeClr val="tx1"/>
                </a:solidFill>
                <a:latin typeface="Garamond" pitchFamily="18" charset="0"/>
                <a:cs typeface="Arial" charset="0"/>
              </a:defRPr>
            </a:lvl2pPr>
            <a:lvl3pPr marL="1180948" indent="-236190" defTabSz="962801" eaLnBrk="0" hangingPunct="0">
              <a:defRPr>
                <a:solidFill>
                  <a:schemeClr val="tx1"/>
                </a:solidFill>
                <a:latin typeface="Garamond" pitchFamily="18" charset="0"/>
                <a:cs typeface="Arial" charset="0"/>
              </a:defRPr>
            </a:lvl3pPr>
            <a:lvl4pPr marL="1653327" indent="-236190" defTabSz="962801" eaLnBrk="0" hangingPunct="0">
              <a:defRPr>
                <a:solidFill>
                  <a:schemeClr val="tx1"/>
                </a:solidFill>
                <a:latin typeface="Garamond" pitchFamily="18" charset="0"/>
                <a:cs typeface="Arial" charset="0"/>
              </a:defRPr>
            </a:lvl4pPr>
            <a:lvl5pPr marL="2125706" indent="-236190" defTabSz="962801" eaLnBrk="0" hangingPunct="0">
              <a:defRPr>
                <a:solidFill>
                  <a:schemeClr val="tx1"/>
                </a:solidFill>
                <a:latin typeface="Garamond" pitchFamily="18" charset="0"/>
                <a:cs typeface="Arial" charset="0"/>
              </a:defRPr>
            </a:lvl5pPr>
            <a:lvl6pPr marL="2598085" indent="-236190" defTabSz="962801" eaLnBrk="0" fontAlgn="base" hangingPunct="0">
              <a:spcBef>
                <a:spcPct val="0"/>
              </a:spcBef>
              <a:spcAft>
                <a:spcPct val="0"/>
              </a:spcAft>
              <a:defRPr>
                <a:solidFill>
                  <a:schemeClr val="tx1"/>
                </a:solidFill>
                <a:latin typeface="Garamond" pitchFamily="18" charset="0"/>
                <a:cs typeface="Arial" charset="0"/>
              </a:defRPr>
            </a:lvl6pPr>
            <a:lvl7pPr marL="3070464" indent="-236190" defTabSz="962801" eaLnBrk="0" fontAlgn="base" hangingPunct="0">
              <a:spcBef>
                <a:spcPct val="0"/>
              </a:spcBef>
              <a:spcAft>
                <a:spcPct val="0"/>
              </a:spcAft>
              <a:defRPr>
                <a:solidFill>
                  <a:schemeClr val="tx1"/>
                </a:solidFill>
                <a:latin typeface="Garamond" pitchFamily="18" charset="0"/>
                <a:cs typeface="Arial" charset="0"/>
              </a:defRPr>
            </a:lvl7pPr>
            <a:lvl8pPr marL="3542843" indent="-236190" defTabSz="962801" eaLnBrk="0" fontAlgn="base" hangingPunct="0">
              <a:spcBef>
                <a:spcPct val="0"/>
              </a:spcBef>
              <a:spcAft>
                <a:spcPct val="0"/>
              </a:spcAft>
              <a:defRPr>
                <a:solidFill>
                  <a:schemeClr val="tx1"/>
                </a:solidFill>
                <a:latin typeface="Garamond" pitchFamily="18" charset="0"/>
                <a:cs typeface="Arial" charset="0"/>
              </a:defRPr>
            </a:lvl8pPr>
            <a:lvl9pPr marL="4015222" indent="-236190" defTabSz="962801" eaLnBrk="0" fontAlgn="base" hangingPunct="0">
              <a:spcBef>
                <a:spcPct val="0"/>
              </a:spcBef>
              <a:spcAft>
                <a:spcPct val="0"/>
              </a:spcAft>
              <a:defRPr>
                <a:solidFill>
                  <a:schemeClr val="tx1"/>
                </a:solidFill>
                <a:latin typeface="Garamond" pitchFamily="18" charset="0"/>
                <a:cs typeface="Arial" charset="0"/>
              </a:defRPr>
            </a:lvl9pPr>
          </a:lstStyle>
          <a:p>
            <a:pPr eaLnBrk="1" hangingPunct="1"/>
            <a:fld id="{D93C37F9-2C9B-4DE2-9F65-77ACA5BB3DBB}" type="slidenum">
              <a:rPr lang="es-ES" smtClean="0">
                <a:latin typeface="Arial" charset="0"/>
              </a:rPr>
              <a:pPr eaLnBrk="1" hangingPunct="1"/>
              <a:t>48</a:t>
            </a:fld>
            <a:endParaRPr lang="es-ES" smtClean="0">
              <a:latin typeface="Arial" charset="0"/>
            </a:endParaRPr>
          </a:p>
        </p:txBody>
      </p:sp>
      <p:sp>
        <p:nvSpPr>
          <p:cNvPr id="71683" name="Rectangle 2"/>
          <p:cNvSpPr>
            <a:spLocks noGrp="1" noRot="1" noChangeAspect="1" noChangeArrowheads="1" noTextEdit="1"/>
          </p:cNvSpPr>
          <p:nvPr>
            <p:ph type="sldImg"/>
          </p:nvPr>
        </p:nvSpPr>
        <p:spPr>
          <a:xfrm>
            <a:off x="919163" y="744538"/>
            <a:ext cx="4959350" cy="3721100"/>
          </a:xfrm>
          <a:prstGeom prst="rect">
            <a:avLst/>
          </a:prstGeom>
          <a:ln/>
        </p:spPr>
      </p:sp>
      <p:sp>
        <p:nvSpPr>
          <p:cNvPr id="7168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PY" smtClean="0"/>
          </a:p>
        </p:txBody>
      </p:sp>
    </p:spTree>
    <p:extLst>
      <p:ext uri="{BB962C8B-B14F-4D97-AF65-F5344CB8AC3E}">
        <p14:creationId xmlns:p14="http://schemas.microsoft.com/office/powerpoint/2010/main" val="197253329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5" name="Rectangle 2"/>
          <p:cNvSpPr>
            <a:spLocks noGrp="1" noRot="1" noChangeAspect="1" noChangeArrowheads="1" noTextEdit="1"/>
          </p:cNvSpPr>
          <p:nvPr>
            <p:ph type="sldImg"/>
          </p:nvPr>
        </p:nvSpPr>
        <p:spPr>
          <a:xfrm>
            <a:off x="1154113" y="682625"/>
            <a:ext cx="4549775" cy="3413125"/>
          </a:xfrm>
          <a:prstGeom prst="rect">
            <a:avLst/>
          </a:prstGeom>
          <a:ln/>
        </p:spPr>
      </p:sp>
      <p:sp>
        <p:nvSpPr>
          <p:cNvPr id="6963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PY" smtClean="0"/>
          </a:p>
        </p:txBody>
      </p:sp>
    </p:spTree>
    <p:extLst>
      <p:ext uri="{BB962C8B-B14F-4D97-AF65-F5344CB8AC3E}">
        <p14:creationId xmlns:p14="http://schemas.microsoft.com/office/powerpoint/2010/main" val="8817323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3" name="Rectangle 2"/>
          <p:cNvSpPr>
            <a:spLocks noGrp="1" noRot="1" noChangeAspect="1" noChangeArrowheads="1" noTextEdit="1"/>
          </p:cNvSpPr>
          <p:nvPr>
            <p:ph type="sldImg"/>
          </p:nvPr>
        </p:nvSpPr>
        <p:spPr>
          <a:xfrm>
            <a:off x="1154113" y="682625"/>
            <a:ext cx="4549775" cy="3413125"/>
          </a:xfrm>
          <a:prstGeom prst="rect">
            <a:avLst/>
          </a:prstGeom>
          <a:ln/>
        </p:spPr>
      </p:sp>
      <p:sp>
        <p:nvSpPr>
          <p:cNvPr id="7168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PY" smtClean="0"/>
          </a:p>
        </p:txBody>
      </p:sp>
    </p:spTree>
    <p:extLst>
      <p:ext uri="{BB962C8B-B14F-4D97-AF65-F5344CB8AC3E}">
        <p14:creationId xmlns:p14="http://schemas.microsoft.com/office/powerpoint/2010/main" val="34479610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3" name="Rectangle 2"/>
          <p:cNvSpPr>
            <a:spLocks noGrp="1" noRot="1" noChangeAspect="1" noChangeArrowheads="1" noTextEdit="1"/>
          </p:cNvSpPr>
          <p:nvPr>
            <p:ph type="sldImg"/>
          </p:nvPr>
        </p:nvSpPr>
        <p:spPr>
          <a:xfrm>
            <a:off x="1154113" y="682625"/>
            <a:ext cx="4549775" cy="3413125"/>
          </a:xfrm>
          <a:prstGeom prst="rect">
            <a:avLst/>
          </a:prstGeom>
          <a:ln/>
        </p:spPr>
      </p:sp>
      <p:sp>
        <p:nvSpPr>
          <p:cNvPr id="7168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PY" smtClean="0"/>
          </a:p>
        </p:txBody>
      </p:sp>
    </p:spTree>
    <p:extLst>
      <p:ext uri="{BB962C8B-B14F-4D97-AF65-F5344CB8AC3E}">
        <p14:creationId xmlns:p14="http://schemas.microsoft.com/office/powerpoint/2010/main" val="9218969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3" name="Rectangle 2"/>
          <p:cNvSpPr>
            <a:spLocks noGrp="1" noRot="1" noChangeAspect="1" noChangeArrowheads="1" noTextEdit="1"/>
          </p:cNvSpPr>
          <p:nvPr>
            <p:ph type="sldImg"/>
          </p:nvPr>
        </p:nvSpPr>
        <p:spPr>
          <a:xfrm>
            <a:off x="1154113" y="682625"/>
            <a:ext cx="4549775" cy="3413125"/>
          </a:xfrm>
          <a:prstGeom prst="rect">
            <a:avLst/>
          </a:prstGeom>
          <a:ln/>
        </p:spPr>
      </p:sp>
      <p:sp>
        <p:nvSpPr>
          <p:cNvPr id="7168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PY" smtClean="0"/>
          </a:p>
        </p:txBody>
      </p:sp>
    </p:spTree>
    <p:extLst>
      <p:ext uri="{BB962C8B-B14F-4D97-AF65-F5344CB8AC3E}">
        <p14:creationId xmlns:p14="http://schemas.microsoft.com/office/powerpoint/2010/main" val="22805565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3" name="Rectangle 2"/>
          <p:cNvSpPr>
            <a:spLocks noGrp="1" noRot="1" noChangeAspect="1" noChangeArrowheads="1" noTextEdit="1"/>
          </p:cNvSpPr>
          <p:nvPr>
            <p:ph type="sldImg"/>
          </p:nvPr>
        </p:nvSpPr>
        <p:spPr>
          <a:xfrm>
            <a:off x="1154113" y="682625"/>
            <a:ext cx="4549775" cy="3413125"/>
          </a:xfrm>
          <a:prstGeom prst="rect">
            <a:avLst/>
          </a:prstGeom>
          <a:ln/>
        </p:spPr>
      </p:sp>
      <p:sp>
        <p:nvSpPr>
          <p:cNvPr id="7168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PY" smtClean="0"/>
          </a:p>
        </p:txBody>
      </p:sp>
    </p:spTree>
    <p:extLst>
      <p:ext uri="{BB962C8B-B14F-4D97-AF65-F5344CB8AC3E}">
        <p14:creationId xmlns:p14="http://schemas.microsoft.com/office/powerpoint/2010/main" val="5234684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3" name="Rectangle 2"/>
          <p:cNvSpPr>
            <a:spLocks noGrp="1" noRot="1" noChangeAspect="1" noChangeArrowheads="1" noTextEdit="1"/>
          </p:cNvSpPr>
          <p:nvPr>
            <p:ph type="sldImg"/>
          </p:nvPr>
        </p:nvSpPr>
        <p:spPr>
          <a:xfrm>
            <a:off x="1154113" y="682625"/>
            <a:ext cx="4549775" cy="3413125"/>
          </a:xfrm>
          <a:prstGeom prst="rect">
            <a:avLst/>
          </a:prstGeom>
          <a:ln/>
        </p:spPr>
      </p:sp>
      <p:sp>
        <p:nvSpPr>
          <p:cNvPr id="7168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PY" smtClean="0"/>
          </a:p>
        </p:txBody>
      </p:sp>
    </p:spTree>
    <p:extLst>
      <p:ext uri="{BB962C8B-B14F-4D97-AF65-F5344CB8AC3E}">
        <p14:creationId xmlns:p14="http://schemas.microsoft.com/office/powerpoint/2010/main" val="27033547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sp>
        <p:nvSpPr>
          <p:cNvPr id="5" name="4 Título"/>
          <p:cNvSpPr>
            <a:spLocks noGrp="1"/>
          </p:cNvSpPr>
          <p:nvPr>
            <p:ph type="title"/>
          </p:nvPr>
        </p:nvSpPr>
        <p:spPr>
          <a:xfrm>
            <a:off x="457200" y="274638"/>
            <a:ext cx="8229600" cy="1143000"/>
          </a:xfrm>
          <a:prstGeom prst="rect">
            <a:avLst/>
          </a:prstGeom>
        </p:spPr>
        <p:txBody>
          <a:bodyPr/>
          <a:lstStyle/>
          <a:p>
            <a:r>
              <a:rPr lang="es-ES" smtClean="0"/>
              <a:t>Haga clic para modificar el estilo de título del patrón</a:t>
            </a:r>
            <a:endParaRPr lang="es-ES"/>
          </a:p>
        </p:txBody>
      </p:sp>
    </p:spTree>
    <p:extLst>
      <p:ext uri="{BB962C8B-B14F-4D97-AF65-F5344CB8AC3E}">
        <p14:creationId xmlns:p14="http://schemas.microsoft.com/office/powerpoint/2010/main" val="3606856734"/>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457200" y="1600200"/>
            <a:ext cx="8229600" cy="4525963"/>
          </a:xfrm>
          <a:prstGeom prst="rect">
            <a:avLst/>
          </a:prstGeo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extLst>
      <p:ext uri="{BB962C8B-B14F-4D97-AF65-F5344CB8AC3E}">
        <p14:creationId xmlns:p14="http://schemas.microsoft.com/office/powerpoint/2010/main" val="16278161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a:prstGeom prst="rect">
            <a:avLst/>
          </a:prstGeo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457200" y="274638"/>
            <a:ext cx="6019800" cy="5851525"/>
          </a:xfrm>
          <a:prstGeom prst="rect">
            <a:avLst/>
          </a:prstGeo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extLst>
      <p:ext uri="{BB962C8B-B14F-4D97-AF65-F5344CB8AC3E}">
        <p14:creationId xmlns:p14="http://schemas.microsoft.com/office/powerpoint/2010/main" val="677375076"/>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a:prstGeom prst="rect">
            <a:avLst/>
          </a:prstGeom>
        </p:spPr>
        <p:txBody>
          <a:bodyPr/>
          <a:lstStyle/>
          <a:p>
            <a:r>
              <a:rPr lang="es-ES" smtClean="0"/>
              <a:t>Haga clic para modificar el estilo de título del patrón</a:t>
            </a:r>
            <a:endParaRPr lang="es-CL"/>
          </a:p>
        </p:txBody>
      </p:sp>
      <p:sp>
        <p:nvSpPr>
          <p:cNvPr id="3" name="2 Subtítulo"/>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CL"/>
          </a:p>
        </p:txBody>
      </p:sp>
      <p:sp>
        <p:nvSpPr>
          <p:cNvPr id="4" name="3 Marcador de fecha"/>
          <p:cNvSpPr>
            <a:spLocks noGrp="1"/>
          </p:cNvSpPr>
          <p:nvPr>
            <p:ph type="dt" sz="half" idx="10"/>
          </p:nvPr>
        </p:nvSpPr>
        <p:spPr>
          <a:xfrm>
            <a:off x="457200" y="6356350"/>
            <a:ext cx="2133600" cy="365125"/>
          </a:xfrm>
          <a:prstGeom prst="rect">
            <a:avLst/>
          </a:prstGeom>
        </p:spPr>
        <p:txBody>
          <a:bodyPr/>
          <a:lstStyle/>
          <a:p>
            <a:fld id="{A915FC50-182A-438E-8EEA-BDC561591744}" type="datetimeFigureOut">
              <a:rPr lang="es-CL" smtClean="0">
                <a:solidFill>
                  <a:prstClr val="black">
                    <a:tint val="75000"/>
                  </a:prstClr>
                </a:solidFill>
              </a:rPr>
              <a:pPr/>
              <a:t>10-10-2017</a:t>
            </a:fld>
            <a:endParaRPr lang="es-CL">
              <a:solidFill>
                <a:prstClr val="black">
                  <a:tint val="75000"/>
                </a:prstClr>
              </a:solidFill>
            </a:endParaRPr>
          </a:p>
        </p:txBody>
      </p:sp>
      <p:sp>
        <p:nvSpPr>
          <p:cNvPr id="5" name="4 Marcador de pie de página"/>
          <p:cNvSpPr>
            <a:spLocks noGrp="1"/>
          </p:cNvSpPr>
          <p:nvPr>
            <p:ph type="ftr" sz="quarter" idx="11"/>
          </p:nvPr>
        </p:nvSpPr>
        <p:spPr>
          <a:xfrm>
            <a:off x="3124200" y="6356350"/>
            <a:ext cx="2895600" cy="365125"/>
          </a:xfrm>
          <a:prstGeom prst="rect">
            <a:avLst/>
          </a:prstGeom>
        </p:spPr>
        <p:txBody>
          <a:bodyPr/>
          <a:lstStyle/>
          <a:p>
            <a:endParaRPr lang="es-CL">
              <a:solidFill>
                <a:prstClr val="black">
                  <a:tint val="75000"/>
                </a:prstClr>
              </a:solidFill>
            </a:endParaRPr>
          </a:p>
        </p:txBody>
      </p:sp>
      <p:sp>
        <p:nvSpPr>
          <p:cNvPr id="6" name="5 Marcador de número de diapositiva"/>
          <p:cNvSpPr>
            <a:spLocks noGrp="1"/>
          </p:cNvSpPr>
          <p:nvPr>
            <p:ph type="sldNum" sz="quarter" idx="12"/>
          </p:nvPr>
        </p:nvSpPr>
        <p:spPr>
          <a:xfrm>
            <a:off x="6553200" y="6356350"/>
            <a:ext cx="2133600" cy="365125"/>
          </a:xfrm>
          <a:prstGeom prst="rect">
            <a:avLst/>
          </a:prstGeom>
        </p:spPr>
        <p:txBody>
          <a:bodyPr/>
          <a:lstStyle/>
          <a:p>
            <a:fld id="{C38A7649-307B-4A1E-BBDE-BEEA45B6E71B}" type="slidenum">
              <a:rPr lang="es-CL" smtClean="0">
                <a:solidFill>
                  <a:prstClr val="black">
                    <a:tint val="75000"/>
                  </a:prstClr>
                </a:solidFill>
              </a:rPr>
              <a:pPr/>
              <a:t>‹Nº›</a:t>
            </a:fld>
            <a:endParaRPr lang="es-CL">
              <a:solidFill>
                <a:prstClr val="black">
                  <a:tint val="75000"/>
                </a:prstClr>
              </a:solidFill>
            </a:endParaRPr>
          </a:p>
        </p:txBody>
      </p:sp>
    </p:spTree>
    <p:extLst>
      <p:ext uri="{BB962C8B-B14F-4D97-AF65-F5344CB8AC3E}">
        <p14:creationId xmlns:p14="http://schemas.microsoft.com/office/powerpoint/2010/main" val="4012410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S"/>
          </a:p>
        </p:txBody>
      </p:sp>
      <p:sp>
        <p:nvSpPr>
          <p:cNvPr id="4" name="3 Marcador de fecha"/>
          <p:cNvSpPr>
            <a:spLocks noGrp="1"/>
          </p:cNvSpPr>
          <p:nvPr>
            <p:ph type="dt" sz="half" idx="10"/>
          </p:nvPr>
        </p:nvSpPr>
        <p:spPr/>
        <p:txBody>
          <a:bodyPr/>
          <a:lstStyle/>
          <a:p>
            <a:fld id="{C32E417C-169F-4BCD-8CD8-5629005A5C15}" type="datetimeFigureOut">
              <a:rPr lang="es-ES" smtClean="0"/>
              <a:t>10/10/2017</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a:xfrm>
            <a:off x="6553200" y="6356350"/>
            <a:ext cx="2133600" cy="365125"/>
          </a:xfrm>
          <a:prstGeom prst="rect">
            <a:avLst/>
          </a:prstGeom>
        </p:spPr>
        <p:txBody>
          <a:bodyPr/>
          <a:lstStyle/>
          <a:p>
            <a:fld id="{AFF6C996-573E-41D9-9D89-E527C457583D}" type="slidenum">
              <a:rPr lang="es-ES" smtClean="0"/>
              <a:t>‹Nº›</a:t>
            </a:fld>
            <a:endParaRPr lang="es-ES"/>
          </a:p>
        </p:txBody>
      </p:sp>
    </p:spTree>
    <p:extLst>
      <p:ext uri="{BB962C8B-B14F-4D97-AF65-F5344CB8AC3E}">
        <p14:creationId xmlns:p14="http://schemas.microsoft.com/office/powerpoint/2010/main" val="169052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C32E417C-169F-4BCD-8CD8-5629005A5C15}" type="datetimeFigureOut">
              <a:rPr lang="es-ES" smtClean="0"/>
              <a:t>10/10/2017</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a:xfrm>
            <a:off x="6553200" y="6356350"/>
            <a:ext cx="2133600" cy="365125"/>
          </a:xfrm>
          <a:prstGeom prst="rect">
            <a:avLst/>
          </a:prstGeom>
        </p:spPr>
        <p:txBody>
          <a:bodyPr/>
          <a:lstStyle/>
          <a:p>
            <a:fld id="{AFF6C996-573E-41D9-9D89-E527C457583D}" type="slidenum">
              <a:rPr lang="es-ES" smtClean="0"/>
              <a:t>‹Nº›</a:t>
            </a:fld>
            <a:endParaRPr lang="es-ES"/>
          </a:p>
        </p:txBody>
      </p:sp>
    </p:spTree>
    <p:extLst>
      <p:ext uri="{BB962C8B-B14F-4D97-AF65-F5344CB8AC3E}">
        <p14:creationId xmlns:p14="http://schemas.microsoft.com/office/powerpoint/2010/main" val="13634175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C32E417C-169F-4BCD-8CD8-5629005A5C15}" type="datetimeFigureOut">
              <a:rPr lang="es-ES" smtClean="0"/>
              <a:t>10/10/2017</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a:xfrm>
            <a:off x="6553200" y="6356350"/>
            <a:ext cx="2133600" cy="365125"/>
          </a:xfrm>
          <a:prstGeom prst="rect">
            <a:avLst/>
          </a:prstGeom>
        </p:spPr>
        <p:txBody>
          <a:bodyPr/>
          <a:lstStyle/>
          <a:p>
            <a:fld id="{AFF6C996-573E-41D9-9D89-E527C457583D}" type="slidenum">
              <a:rPr lang="es-ES" smtClean="0"/>
              <a:t>‹Nº›</a:t>
            </a:fld>
            <a:endParaRPr lang="es-ES"/>
          </a:p>
        </p:txBody>
      </p:sp>
    </p:spTree>
    <p:extLst>
      <p:ext uri="{BB962C8B-B14F-4D97-AF65-F5344CB8AC3E}">
        <p14:creationId xmlns:p14="http://schemas.microsoft.com/office/powerpoint/2010/main" val="35496783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fecha"/>
          <p:cNvSpPr>
            <a:spLocks noGrp="1"/>
          </p:cNvSpPr>
          <p:nvPr>
            <p:ph type="dt" sz="half" idx="10"/>
          </p:nvPr>
        </p:nvSpPr>
        <p:spPr/>
        <p:txBody>
          <a:bodyPr/>
          <a:lstStyle/>
          <a:p>
            <a:fld id="{C32E417C-169F-4BCD-8CD8-5629005A5C15}" type="datetimeFigureOut">
              <a:rPr lang="es-ES" smtClean="0"/>
              <a:t>10/10/2017</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a:xfrm>
            <a:off x="6553200" y="6356350"/>
            <a:ext cx="2133600" cy="365125"/>
          </a:xfrm>
          <a:prstGeom prst="rect">
            <a:avLst/>
          </a:prstGeom>
        </p:spPr>
        <p:txBody>
          <a:bodyPr/>
          <a:lstStyle/>
          <a:p>
            <a:fld id="{AFF6C996-573E-41D9-9D89-E527C457583D}" type="slidenum">
              <a:rPr lang="es-ES" smtClean="0"/>
              <a:t>‹Nº›</a:t>
            </a:fld>
            <a:endParaRPr lang="es-ES"/>
          </a:p>
        </p:txBody>
      </p:sp>
    </p:spTree>
    <p:extLst>
      <p:ext uri="{BB962C8B-B14F-4D97-AF65-F5344CB8AC3E}">
        <p14:creationId xmlns:p14="http://schemas.microsoft.com/office/powerpoint/2010/main" val="36802028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6 Marcador de fecha"/>
          <p:cNvSpPr>
            <a:spLocks noGrp="1"/>
          </p:cNvSpPr>
          <p:nvPr>
            <p:ph type="dt" sz="half" idx="10"/>
          </p:nvPr>
        </p:nvSpPr>
        <p:spPr/>
        <p:txBody>
          <a:bodyPr/>
          <a:lstStyle/>
          <a:p>
            <a:fld id="{C32E417C-169F-4BCD-8CD8-5629005A5C15}" type="datetimeFigureOut">
              <a:rPr lang="es-ES" smtClean="0"/>
              <a:t>10/10/2017</a:t>
            </a:fld>
            <a:endParaRPr lang="es-ES"/>
          </a:p>
        </p:txBody>
      </p:sp>
      <p:sp>
        <p:nvSpPr>
          <p:cNvPr id="8" name="7 Marcador de pie de página"/>
          <p:cNvSpPr>
            <a:spLocks noGrp="1"/>
          </p:cNvSpPr>
          <p:nvPr>
            <p:ph type="ftr" sz="quarter" idx="11"/>
          </p:nvPr>
        </p:nvSpPr>
        <p:spPr/>
        <p:txBody>
          <a:bodyPr/>
          <a:lstStyle/>
          <a:p>
            <a:endParaRPr lang="es-ES"/>
          </a:p>
        </p:txBody>
      </p:sp>
      <p:sp>
        <p:nvSpPr>
          <p:cNvPr id="9" name="8 Marcador de número de diapositiva"/>
          <p:cNvSpPr>
            <a:spLocks noGrp="1"/>
          </p:cNvSpPr>
          <p:nvPr>
            <p:ph type="sldNum" sz="quarter" idx="12"/>
          </p:nvPr>
        </p:nvSpPr>
        <p:spPr>
          <a:xfrm>
            <a:off x="6553200" y="6356350"/>
            <a:ext cx="2133600" cy="365125"/>
          </a:xfrm>
          <a:prstGeom prst="rect">
            <a:avLst/>
          </a:prstGeom>
        </p:spPr>
        <p:txBody>
          <a:bodyPr/>
          <a:lstStyle/>
          <a:p>
            <a:fld id="{AFF6C996-573E-41D9-9D89-E527C457583D}" type="slidenum">
              <a:rPr lang="es-ES" smtClean="0"/>
              <a:t>‹Nº›</a:t>
            </a:fld>
            <a:endParaRPr lang="es-ES"/>
          </a:p>
        </p:txBody>
      </p:sp>
    </p:spTree>
    <p:extLst>
      <p:ext uri="{BB962C8B-B14F-4D97-AF65-F5344CB8AC3E}">
        <p14:creationId xmlns:p14="http://schemas.microsoft.com/office/powerpoint/2010/main" val="23128016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fecha"/>
          <p:cNvSpPr>
            <a:spLocks noGrp="1"/>
          </p:cNvSpPr>
          <p:nvPr>
            <p:ph type="dt" sz="half" idx="10"/>
          </p:nvPr>
        </p:nvSpPr>
        <p:spPr/>
        <p:txBody>
          <a:bodyPr/>
          <a:lstStyle/>
          <a:p>
            <a:fld id="{C32E417C-169F-4BCD-8CD8-5629005A5C15}" type="datetimeFigureOut">
              <a:rPr lang="es-ES" smtClean="0"/>
              <a:t>10/10/2017</a:t>
            </a:fld>
            <a:endParaRPr lang="es-ES"/>
          </a:p>
        </p:txBody>
      </p:sp>
      <p:sp>
        <p:nvSpPr>
          <p:cNvPr id="4" name="3 Marcador de pie de página"/>
          <p:cNvSpPr>
            <a:spLocks noGrp="1"/>
          </p:cNvSpPr>
          <p:nvPr>
            <p:ph type="ftr" sz="quarter" idx="11"/>
          </p:nvPr>
        </p:nvSpPr>
        <p:spPr/>
        <p:txBody>
          <a:bodyPr/>
          <a:lstStyle/>
          <a:p>
            <a:endParaRPr lang="es-ES"/>
          </a:p>
        </p:txBody>
      </p:sp>
      <p:sp>
        <p:nvSpPr>
          <p:cNvPr id="5" name="4 Marcador de número de diapositiva"/>
          <p:cNvSpPr>
            <a:spLocks noGrp="1"/>
          </p:cNvSpPr>
          <p:nvPr>
            <p:ph type="sldNum" sz="quarter" idx="12"/>
          </p:nvPr>
        </p:nvSpPr>
        <p:spPr>
          <a:xfrm>
            <a:off x="6553200" y="6356350"/>
            <a:ext cx="2133600" cy="365125"/>
          </a:xfrm>
          <a:prstGeom prst="rect">
            <a:avLst/>
          </a:prstGeom>
        </p:spPr>
        <p:txBody>
          <a:bodyPr/>
          <a:lstStyle/>
          <a:p>
            <a:fld id="{AFF6C996-573E-41D9-9D89-E527C457583D}" type="slidenum">
              <a:rPr lang="es-ES" smtClean="0"/>
              <a:t>‹Nº›</a:t>
            </a:fld>
            <a:endParaRPr lang="es-ES"/>
          </a:p>
        </p:txBody>
      </p:sp>
    </p:spTree>
    <p:extLst>
      <p:ext uri="{BB962C8B-B14F-4D97-AF65-F5344CB8AC3E}">
        <p14:creationId xmlns:p14="http://schemas.microsoft.com/office/powerpoint/2010/main" val="10892015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C32E417C-169F-4BCD-8CD8-5629005A5C15}" type="datetimeFigureOut">
              <a:rPr lang="es-ES" smtClean="0"/>
              <a:t>10/10/2017</a:t>
            </a:fld>
            <a:endParaRPr lang="es-ES"/>
          </a:p>
        </p:txBody>
      </p:sp>
      <p:sp>
        <p:nvSpPr>
          <p:cNvPr id="3" name="2 Marcador de pie de página"/>
          <p:cNvSpPr>
            <a:spLocks noGrp="1"/>
          </p:cNvSpPr>
          <p:nvPr>
            <p:ph type="ftr" sz="quarter" idx="11"/>
          </p:nvPr>
        </p:nvSpPr>
        <p:spPr/>
        <p:txBody>
          <a:bodyPr/>
          <a:lstStyle/>
          <a:p>
            <a:endParaRPr lang="es-ES"/>
          </a:p>
        </p:txBody>
      </p:sp>
      <p:sp>
        <p:nvSpPr>
          <p:cNvPr id="4" name="3 Marcador de número de diapositiva"/>
          <p:cNvSpPr>
            <a:spLocks noGrp="1"/>
          </p:cNvSpPr>
          <p:nvPr>
            <p:ph type="sldNum" sz="quarter" idx="12"/>
          </p:nvPr>
        </p:nvSpPr>
        <p:spPr>
          <a:xfrm>
            <a:off x="6553200" y="6356350"/>
            <a:ext cx="2133600" cy="365125"/>
          </a:xfrm>
          <a:prstGeom prst="rect">
            <a:avLst/>
          </a:prstGeom>
        </p:spPr>
        <p:txBody>
          <a:bodyPr/>
          <a:lstStyle/>
          <a:p>
            <a:fld id="{AFF6C996-573E-41D9-9D89-E527C457583D}" type="slidenum">
              <a:rPr lang="es-ES" smtClean="0"/>
              <a:t>‹Nº›</a:t>
            </a:fld>
            <a:endParaRPr lang="es-ES"/>
          </a:p>
        </p:txBody>
      </p:sp>
    </p:spTree>
    <p:extLst>
      <p:ext uri="{BB962C8B-B14F-4D97-AF65-F5344CB8AC3E}">
        <p14:creationId xmlns:p14="http://schemas.microsoft.com/office/powerpoint/2010/main" val="17754284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a:xfrm>
            <a:off x="457200" y="1600200"/>
            <a:ext cx="8229600" cy="4525963"/>
          </a:xfrm>
          <a:prstGeom prst="rect">
            <a:avLst/>
          </a:prstGeo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extLst>
      <p:ext uri="{BB962C8B-B14F-4D97-AF65-F5344CB8AC3E}">
        <p14:creationId xmlns:p14="http://schemas.microsoft.com/office/powerpoint/2010/main" val="571503746"/>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C32E417C-169F-4BCD-8CD8-5629005A5C15}" type="datetimeFigureOut">
              <a:rPr lang="es-ES" smtClean="0"/>
              <a:t>10/10/2017</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a:xfrm>
            <a:off x="6553200" y="6356350"/>
            <a:ext cx="2133600" cy="365125"/>
          </a:xfrm>
          <a:prstGeom prst="rect">
            <a:avLst/>
          </a:prstGeom>
        </p:spPr>
        <p:txBody>
          <a:bodyPr/>
          <a:lstStyle/>
          <a:p>
            <a:fld id="{AFF6C996-573E-41D9-9D89-E527C457583D}" type="slidenum">
              <a:rPr lang="es-ES" smtClean="0"/>
              <a:t>‹Nº›</a:t>
            </a:fld>
            <a:endParaRPr lang="es-ES"/>
          </a:p>
        </p:txBody>
      </p:sp>
    </p:spTree>
    <p:extLst>
      <p:ext uri="{BB962C8B-B14F-4D97-AF65-F5344CB8AC3E}">
        <p14:creationId xmlns:p14="http://schemas.microsoft.com/office/powerpoint/2010/main" val="10894800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C32E417C-169F-4BCD-8CD8-5629005A5C15}" type="datetimeFigureOut">
              <a:rPr lang="es-ES" smtClean="0"/>
              <a:t>10/10/2017</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a:xfrm>
            <a:off x="6553200" y="6356350"/>
            <a:ext cx="2133600" cy="365125"/>
          </a:xfrm>
          <a:prstGeom prst="rect">
            <a:avLst/>
          </a:prstGeom>
        </p:spPr>
        <p:txBody>
          <a:bodyPr/>
          <a:lstStyle/>
          <a:p>
            <a:fld id="{AFF6C996-573E-41D9-9D89-E527C457583D}" type="slidenum">
              <a:rPr lang="es-ES" smtClean="0"/>
              <a:t>‹Nº›</a:t>
            </a:fld>
            <a:endParaRPr lang="es-ES"/>
          </a:p>
        </p:txBody>
      </p:sp>
    </p:spTree>
    <p:extLst>
      <p:ext uri="{BB962C8B-B14F-4D97-AF65-F5344CB8AC3E}">
        <p14:creationId xmlns:p14="http://schemas.microsoft.com/office/powerpoint/2010/main" val="41905672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C32E417C-169F-4BCD-8CD8-5629005A5C15}" type="datetimeFigureOut">
              <a:rPr lang="es-ES" smtClean="0"/>
              <a:t>10/10/2017</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a:xfrm>
            <a:off x="6553200" y="6356350"/>
            <a:ext cx="2133600" cy="365125"/>
          </a:xfrm>
          <a:prstGeom prst="rect">
            <a:avLst/>
          </a:prstGeom>
        </p:spPr>
        <p:txBody>
          <a:bodyPr/>
          <a:lstStyle/>
          <a:p>
            <a:fld id="{AFF6C996-573E-41D9-9D89-E527C457583D}" type="slidenum">
              <a:rPr lang="es-ES" smtClean="0"/>
              <a:t>‹Nº›</a:t>
            </a:fld>
            <a:endParaRPr lang="es-ES"/>
          </a:p>
        </p:txBody>
      </p:sp>
    </p:spTree>
    <p:extLst>
      <p:ext uri="{BB962C8B-B14F-4D97-AF65-F5344CB8AC3E}">
        <p14:creationId xmlns:p14="http://schemas.microsoft.com/office/powerpoint/2010/main" val="26111708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C32E417C-169F-4BCD-8CD8-5629005A5C15}" type="datetimeFigureOut">
              <a:rPr lang="es-ES" smtClean="0"/>
              <a:t>10/10/2017</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a:xfrm>
            <a:off x="6553200" y="6356350"/>
            <a:ext cx="2133600" cy="365125"/>
          </a:xfrm>
          <a:prstGeom prst="rect">
            <a:avLst/>
          </a:prstGeom>
        </p:spPr>
        <p:txBody>
          <a:bodyPr/>
          <a:lstStyle/>
          <a:p>
            <a:fld id="{AFF6C996-573E-41D9-9D89-E527C457583D}" type="slidenum">
              <a:rPr lang="es-ES" smtClean="0"/>
              <a:t>‹Nº›</a:t>
            </a:fld>
            <a:endParaRPr lang="es-ES"/>
          </a:p>
        </p:txBody>
      </p:sp>
    </p:spTree>
    <p:extLst>
      <p:ext uri="{BB962C8B-B14F-4D97-AF65-F5344CB8AC3E}">
        <p14:creationId xmlns:p14="http://schemas.microsoft.com/office/powerpoint/2010/main" val="6759681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s-ES" dirty="0" smtClean="0"/>
              <a:t>Haga clic para modificar el estilo de título del patrón</a:t>
            </a:r>
            <a:endParaRPr lang="es-ES" dirty="0"/>
          </a:p>
        </p:txBody>
      </p:sp>
      <p:sp>
        <p:nvSpPr>
          <p:cNvPr id="3" name="2 Marcador de texto"/>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Tree>
    <p:extLst>
      <p:ext uri="{BB962C8B-B14F-4D97-AF65-F5344CB8AC3E}">
        <p14:creationId xmlns:p14="http://schemas.microsoft.com/office/powerpoint/2010/main" val="486183521"/>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extLst>
      <p:ext uri="{BB962C8B-B14F-4D97-AF65-F5344CB8AC3E}">
        <p14:creationId xmlns:p14="http://schemas.microsoft.com/office/powerpoint/2010/main" val="530116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extLst>
      <p:ext uri="{BB962C8B-B14F-4D97-AF65-F5344CB8AC3E}">
        <p14:creationId xmlns:p14="http://schemas.microsoft.com/office/powerpoint/2010/main" val="4225975017"/>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smtClean="0"/>
              <a:t>Haga clic para modificar el estilo de título del patrón</a:t>
            </a:r>
            <a:endParaRPr lang="es-ES"/>
          </a:p>
        </p:txBody>
      </p:sp>
    </p:spTree>
    <p:extLst>
      <p:ext uri="{BB962C8B-B14F-4D97-AF65-F5344CB8AC3E}">
        <p14:creationId xmlns:p14="http://schemas.microsoft.com/office/powerpoint/2010/main" val="3262497828"/>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4058954"/>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a:prstGeom prst="rect">
            <a:avLst/>
          </a:prstGeo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Tree>
    <p:extLst>
      <p:ext uri="{BB962C8B-B14F-4D97-AF65-F5344CB8AC3E}">
        <p14:creationId xmlns:p14="http://schemas.microsoft.com/office/powerpoint/2010/main" val="36098107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a:prstGeom prst="rect">
            <a:avLst/>
          </a:prstGeo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Tree>
    <p:extLst>
      <p:ext uri="{BB962C8B-B14F-4D97-AF65-F5344CB8AC3E}">
        <p14:creationId xmlns:p14="http://schemas.microsoft.com/office/powerpoint/2010/main" val="37151882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microsoft.com/office/2007/relationships/hdphoto" Target="../media/hdphoto1.wdp"/><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40" name="Picture 16" descr="ImdesImfdsnizeage1fdsnlaopage1"/>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45" name="Picture 21" descr="http://www.radio970am.com.py/system/files/img_contenido/bnf3.jpg"/>
          <p:cNvPicPr>
            <a:picLocks noChangeAspect="1" noChangeArrowheads="1"/>
          </p:cNvPicPr>
          <p:nvPr userDrawn="1"/>
        </p:nvPicPr>
        <p:blipFill rotWithShape="1">
          <a:blip r:embed="rId15">
            <a:extLst>
              <a:ext uri="{BEBA8EAE-BF5A-486C-A8C5-ECC9F3942E4B}">
                <a14:imgProps xmlns:a14="http://schemas.microsoft.com/office/drawing/2010/main">
                  <a14:imgLayer r:embed="rId16">
                    <a14:imgEffect>
                      <a14:colorTemperature colorTemp="5300"/>
                    </a14:imgEffect>
                    <a14:imgEffect>
                      <a14:brightnessContrast contrast="-40000"/>
                    </a14:imgEffect>
                  </a14:imgLayer>
                </a14:imgProps>
              </a:ext>
              <a:ext uri="{28A0092B-C50C-407E-A947-70E740481C1C}">
                <a14:useLocalDpi xmlns:a14="http://schemas.microsoft.com/office/drawing/2010/main" val="0"/>
              </a:ext>
            </a:extLst>
          </a:blip>
          <a:srcRect t="13600" r="7646"/>
          <a:stretch/>
        </p:blipFill>
        <p:spPr bwMode="auto">
          <a:xfrm>
            <a:off x="35496" y="4689000"/>
            <a:ext cx="4464496" cy="224100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2" r:id="rId12"/>
  </p:sldLayoutIdLst>
  <p:timing>
    <p:tnLst>
      <p:par>
        <p:cTn id="1" dur="indefinite" restart="never" nodeType="tmRoot"/>
      </p:par>
    </p:tnLst>
  </p:timing>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cs typeface="Arial" charset="0"/>
        </a:defRPr>
      </a:lvl2pPr>
      <a:lvl3pPr algn="ctr" rtl="0" fontAlgn="base">
        <a:spcBef>
          <a:spcPct val="0"/>
        </a:spcBef>
        <a:spcAft>
          <a:spcPct val="0"/>
        </a:spcAft>
        <a:defRPr sz="4400">
          <a:solidFill>
            <a:schemeClr val="tx2"/>
          </a:solidFill>
          <a:latin typeface="Arial" charset="0"/>
          <a:cs typeface="Arial" charset="0"/>
        </a:defRPr>
      </a:lvl3pPr>
      <a:lvl4pPr algn="ctr" rtl="0" fontAlgn="base">
        <a:spcBef>
          <a:spcPct val="0"/>
        </a:spcBef>
        <a:spcAft>
          <a:spcPct val="0"/>
        </a:spcAft>
        <a:defRPr sz="4400">
          <a:solidFill>
            <a:schemeClr val="tx2"/>
          </a:solidFill>
          <a:latin typeface="Arial" charset="0"/>
          <a:cs typeface="Arial" charset="0"/>
        </a:defRPr>
      </a:lvl4pPr>
      <a:lvl5pPr algn="ctr" rtl="0" fontAlgn="base">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cs typeface="+mn-cs"/>
        </a:defRPr>
      </a:lvl2pPr>
      <a:lvl3pPr marL="1143000" indent="-228600" algn="l" rtl="0" fontAlgn="base">
        <a:spcBef>
          <a:spcPct val="20000"/>
        </a:spcBef>
        <a:spcAft>
          <a:spcPct val="0"/>
        </a:spcAft>
        <a:buChar char="•"/>
        <a:defRPr sz="2400">
          <a:solidFill>
            <a:schemeClr val="tx1"/>
          </a:solidFill>
          <a:latin typeface="+mn-lt"/>
          <a:cs typeface="+mn-cs"/>
        </a:defRPr>
      </a:lvl3pPr>
      <a:lvl4pPr marL="1600200" indent="-228600" algn="l" rtl="0" fontAlgn="base">
        <a:spcBef>
          <a:spcPct val="20000"/>
        </a:spcBef>
        <a:spcAft>
          <a:spcPct val="0"/>
        </a:spcAft>
        <a:buChar char="–"/>
        <a:defRPr sz="2000">
          <a:solidFill>
            <a:schemeClr val="tx1"/>
          </a:solidFill>
          <a:latin typeface="+mn-lt"/>
          <a:cs typeface="+mn-cs"/>
        </a:defRPr>
      </a:lvl4pPr>
      <a:lvl5pPr marL="2057400" indent="-228600" algn="l" rtl="0" fontAlgn="base">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32E417C-169F-4BCD-8CD8-5629005A5C15}" type="datetimeFigureOut">
              <a:rPr lang="es-ES" smtClean="0"/>
              <a:t>10/10/2017</a:t>
            </a:fld>
            <a:endParaRPr lang="es-ES"/>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Tree>
    <p:extLst>
      <p:ext uri="{BB962C8B-B14F-4D97-AF65-F5344CB8AC3E}">
        <p14:creationId xmlns:p14="http://schemas.microsoft.com/office/powerpoint/2010/main" val="296837974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8.emf"/><Relationship Id="rId5" Type="http://schemas.microsoft.com/office/2007/relationships/hdphoto" Target="../media/hdphoto2.wdp"/><Relationship Id="rId4" Type="http://schemas.openxmlformats.org/officeDocument/2006/relationships/image" Target="../media/image7.jpeg"/></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12.emf"/></Relationships>
</file>

<file path=ppt/slides/_rels/slide29.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13.emf"/></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31.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15.emf"/></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25.emf"/><Relationship Id="rId5" Type="http://schemas.microsoft.com/office/2007/relationships/hdphoto" Target="../media/hdphoto3.wdp"/><Relationship Id="rId4" Type="http://schemas.openxmlformats.org/officeDocument/2006/relationships/image" Target="../media/image24.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Imagen relacionad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esultado de imagen para banco nacional de fomento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4644008" cy="220486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Resultado de imagen para banco nacional de fomento 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55568" y="68314"/>
            <a:ext cx="3888432" cy="16465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2662977"/>
      </p:ext>
    </p:extLst>
  </p:cSld>
  <p:clrMapOvr>
    <a:masterClrMapping/>
  </p:clrMapOvr>
  <p:transition spd="med">
    <p:pull/>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bwMode="auto">
          <a:xfrm>
            <a:off x="539552" y="116632"/>
            <a:ext cx="8229600" cy="612068"/>
          </a:xfrm>
          <a:prstGeom prst="rect">
            <a:avLst/>
          </a:prstGeom>
          <a:gradFill>
            <a:gsLst>
              <a:gs pos="62000">
                <a:srgbClr val="008080"/>
              </a:gs>
              <a:gs pos="100000">
                <a:srgbClr val="C4EDF2"/>
              </a:gs>
            </a:gsLst>
            <a:path path="circle">
              <a:fillToRect l="50000" t="50000" r="50000" b="50000"/>
            </a:path>
          </a:gradFill>
          <a:extLst/>
        </p:spPr>
        <p:txBody>
          <a:bodyPr/>
          <a:lstStyle>
            <a:defPPr>
              <a:defRPr lang="fr-FR"/>
            </a:defPPr>
            <a:lvl1pPr algn="ctr">
              <a:defRPr sz="4400" b="1">
                <a:solidFill>
                  <a:schemeClr val="bg1"/>
                </a:solidFill>
                <a:effectLst>
                  <a:outerShdw blurRad="38100" dist="38100" dir="2700000" algn="tl">
                    <a:srgbClr val="000000">
                      <a:alpha val="43137"/>
                    </a:srgbClr>
                  </a:outerShdw>
                </a:effectLst>
                <a:ea typeface="+mj-ea"/>
                <a:cs typeface="+mj-cs"/>
              </a:defRPr>
            </a:lvl1pPr>
            <a:lvl2pPr algn="ctr">
              <a:defRPr sz="4400">
                <a:solidFill>
                  <a:schemeClr val="tx2"/>
                </a:solidFill>
              </a:defRPr>
            </a:lvl2pPr>
            <a:lvl3pPr algn="ctr">
              <a:defRPr sz="4400">
                <a:solidFill>
                  <a:schemeClr val="tx2"/>
                </a:solidFill>
              </a:defRPr>
            </a:lvl3pPr>
            <a:lvl4pPr algn="ctr">
              <a:defRPr sz="4400">
                <a:solidFill>
                  <a:schemeClr val="tx2"/>
                </a:solidFill>
              </a:defRPr>
            </a:lvl4pPr>
            <a:lvl5pPr algn="ctr">
              <a:defRPr sz="4400">
                <a:solidFill>
                  <a:schemeClr val="tx2"/>
                </a:solidFill>
              </a:defRPr>
            </a:lvl5pPr>
            <a:lvl6pPr marL="457200" algn="ctr" fontAlgn="base">
              <a:spcBef>
                <a:spcPct val="0"/>
              </a:spcBef>
              <a:spcAft>
                <a:spcPct val="0"/>
              </a:spcAft>
              <a:defRPr sz="4400">
                <a:solidFill>
                  <a:schemeClr val="tx2"/>
                </a:solidFill>
              </a:defRPr>
            </a:lvl6pPr>
            <a:lvl7pPr marL="914400" algn="ctr" fontAlgn="base">
              <a:spcBef>
                <a:spcPct val="0"/>
              </a:spcBef>
              <a:spcAft>
                <a:spcPct val="0"/>
              </a:spcAft>
              <a:defRPr sz="4400">
                <a:solidFill>
                  <a:schemeClr val="tx2"/>
                </a:solidFill>
              </a:defRPr>
            </a:lvl7pPr>
            <a:lvl8pPr marL="1371600" algn="ctr" fontAlgn="base">
              <a:spcBef>
                <a:spcPct val="0"/>
              </a:spcBef>
              <a:spcAft>
                <a:spcPct val="0"/>
              </a:spcAft>
              <a:defRPr sz="4400">
                <a:solidFill>
                  <a:schemeClr val="tx2"/>
                </a:solidFill>
              </a:defRPr>
            </a:lvl8pPr>
            <a:lvl9pPr marL="1828800" algn="ctr" fontAlgn="base">
              <a:spcBef>
                <a:spcPct val="0"/>
              </a:spcBef>
              <a:spcAft>
                <a:spcPct val="0"/>
              </a:spcAft>
              <a:defRPr sz="4400">
                <a:solidFill>
                  <a:schemeClr val="tx2"/>
                </a:solidFill>
              </a:defRPr>
            </a:lvl9pPr>
          </a:lstStyle>
          <a:p>
            <a:r>
              <a:rPr lang="es-MX" sz="3600" dirty="0" smtClean="0"/>
              <a:t>ASISTENCIA FINANCIERA</a:t>
            </a:r>
            <a:endParaRPr lang="es-ES" sz="3600" dirty="0"/>
          </a:p>
        </p:txBody>
      </p:sp>
      <p:graphicFrame>
        <p:nvGraphicFramePr>
          <p:cNvPr id="3" name="2 Tabla"/>
          <p:cNvGraphicFramePr>
            <a:graphicFrameLocks noGrp="1"/>
          </p:cNvGraphicFramePr>
          <p:nvPr>
            <p:extLst/>
          </p:nvPr>
        </p:nvGraphicFramePr>
        <p:xfrm>
          <a:off x="395536" y="836714"/>
          <a:ext cx="8373616" cy="5826559"/>
        </p:xfrm>
        <a:graphic>
          <a:graphicData uri="http://schemas.openxmlformats.org/drawingml/2006/table">
            <a:tbl>
              <a:tblPr firstRow="1"/>
              <a:tblGrid>
                <a:gridCol w="4865896"/>
                <a:gridCol w="763524"/>
                <a:gridCol w="834487"/>
                <a:gridCol w="1909709"/>
              </a:tblGrid>
              <a:tr h="189975">
                <a:tc>
                  <a:txBody>
                    <a:bodyPr/>
                    <a:lstStyle/>
                    <a:p>
                      <a:pPr algn="ctr">
                        <a:spcAft>
                          <a:spcPts val="0"/>
                        </a:spcAft>
                      </a:pPr>
                      <a:r>
                        <a:rPr lang="es-PY" sz="1050" b="1" i="1" dirty="0">
                          <a:solidFill>
                            <a:srgbClr val="000000"/>
                          </a:solidFill>
                          <a:effectLst/>
                          <a:latin typeface="Times New Roman"/>
                          <a:ea typeface="Times New Roman"/>
                        </a:rPr>
                        <a:t>LÍNEAS DE CRÉDITOS PARA INVERSIONES </a:t>
                      </a:r>
                      <a:endParaRPr lang="es-CL" sz="1100" dirty="0">
                        <a:effectLst/>
                        <a:latin typeface="Times New Roman"/>
                        <a:ea typeface="Times New Roman"/>
                      </a:endParaRPr>
                    </a:p>
                  </a:txBody>
                  <a:tcPr marL="53137" marR="531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2D69B"/>
                    </a:solidFill>
                  </a:tcPr>
                </a:tc>
                <a:tc>
                  <a:txBody>
                    <a:bodyPr/>
                    <a:lstStyle/>
                    <a:p>
                      <a:pPr algn="ctr">
                        <a:spcAft>
                          <a:spcPts val="0"/>
                        </a:spcAft>
                      </a:pPr>
                      <a:r>
                        <a:rPr lang="es-PY" sz="1050" b="1" i="1">
                          <a:solidFill>
                            <a:srgbClr val="000000"/>
                          </a:solidFill>
                          <a:effectLst/>
                          <a:latin typeface="Times New Roman"/>
                          <a:ea typeface="Times New Roman"/>
                        </a:rPr>
                        <a:t>MON.</a:t>
                      </a:r>
                      <a:endParaRPr lang="es-CL" sz="1100">
                        <a:effectLst/>
                        <a:latin typeface="Times New Roman"/>
                        <a:ea typeface="Times New Roman"/>
                      </a:endParaRPr>
                    </a:p>
                  </a:txBody>
                  <a:tcPr marL="53137" marR="531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2D69B"/>
                    </a:solidFill>
                  </a:tcPr>
                </a:tc>
                <a:tc>
                  <a:txBody>
                    <a:bodyPr/>
                    <a:lstStyle/>
                    <a:p>
                      <a:pPr algn="ctr">
                        <a:spcAft>
                          <a:spcPts val="0"/>
                        </a:spcAft>
                      </a:pPr>
                      <a:r>
                        <a:rPr lang="es-PY" sz="1050" b="1" i="1">
                          <a:solidFill>
                            <a:srgbClr val="000000"/>
                          </a:solidFill>
                          <a:effectLst/>
                          <a:latin typeface="Times New Roman"/>
                          <a:ea typeface="Times New Roman"/>
                        </a:rPr>
                        <a:t>TASA</a:t>
                      </a:r>
                      <a:endParaRPr lang="es-CL" sz="1100">
                        <a:effectLst/>
                        <a:latin typeface="Times New Roman"/>
                        <a:ea typeface="Times New Roman"/>
                      </a:endParaRPr>
                    </a:p>
                  </a:txBody>
                  <a:tcPr marL="53137" marR="531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2D69B"/>
                    </a:solidFill>
                  </a:tcPr>
                </a:tc>
                <a:tc>
                  <a:txBody>
                    <a:bodyPr/>
                    <a:lstStyle/>
                    <a:p>
                      <a:pPr algn="ctr">
                        <a:spcAft>
                          <a:spcPts val="0"/>
                        </a:spcAft>
                      </a:pPr>
                      <a:r>
                        <a:rPr lang="es-PY" sz="1050" b="1" i="1">
                          <a:solidFill>
                            <a:srgbClr val="000000"/>
                          </a:solidFill>
                          <a:effectLst/>
                          <a:latin typeface="Times New Roman"/>
                          <a:ea typeface="Times New Roman"/>
                        </a:rPr>
                        <a:t>PLAZO</a:t>
                      </a:r>
                      <a:endParaRPr lang="es-CL" sz="1100">
                        <a:effectLst/>
                        <a:latin typeface="Times New Roman"/>
                        <a:ea typeface="Times New Roman"/>
                      </a:endParaRPr>
                    </a:p>
                  </a:txBody>
                  <a:tcPr marL="53137" marR="531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2D69B"/>
                    </a:solidFill>
                  </a:tcPr>
                </a:tc>
              </a:tr>
              <a:tr h="181042">
                <a:tc gridSpan="4">
                  <a:txBody>
                    <a:bodyPr/>
                    <a:lstStyle/>
                    <a:p>
                      <a:pPr>
                        <a:spcAft>
                          <a:spcPts val="0"/>
                        </a:spcAft>
                      </a:pPr>
                      <a:r>
                        <a:rPr lang="es-PY" sz="1050" b="1">
                          <a:solidFill>
                            <a:srgbClr val="000000"/>
                          </a:solidFill>
                          <a:effectLst/>
                          <a:latin typeface="Times New Roman"/>
                          <a:ea typeface="Times New Roman"/>
                        </a:rPr>
                        <a:t>FONDOS PROPIOS</a:t>
                      </a:r>
                      <a:endParaRPr lang="es-CL" sz="1100">
                        <a:effectLst/>
                        <a:latin typeface="Times New Roman"/>
                        <a:ea typeface="Times New Roman"/>
                      </a:endParaRPr>
                    </a:p>
                  </a:txBody>
                  <a:tcPr marL="53137" marR="531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9C3"/>
                    </a:solidFill>
                  </a:tcPr>
                </a:tc>
                <a:tc hMerge="1">
                  <a:txBody>
                    <a:bodyPr/>
                    <a:lstStyle/>
                    <a:p>
                      <a:endParaRPr lang="es-CL"/>
                    </a:p>
                  </a:txBody>
                  <a:tcPr/>
                </a:tc>
                <a:tc hMerge="1">
                  <a:txBody>
                    <a:bodyPr/>
                    <a:lstStyle/>
                    <a:p>
                      <a:endParaRPr lang="es-CL"/>
                    </a:p>
                  </a:txBody>
                  <a:tcPr/>
                </a:tc>
                <a:tc hMerge="1">
                  <a:txBody>
                    <a:bodyPr/>
                    <a:lstStyle/>
                    <a:p>
                      <a:endParaRPr lang="es-CL"/>
                    </a:p>
                  </a:txBody>
                  <a:tcPr/>
                </a:tc>
              </a:tr>
              <a:tr h="463922">
                <a:tc>
                  <a:txBody>
                    <a:bodyPr/>
                    <a:lstStyle/>
                    <a:p>
                      <a:pPr>
                        <a:spcAft>
                          <a:spcPts val="0"/>
                        </a:spcAft>
                      </a:pPr>
                      <a:r>
                        <a:rPr lang="es-PY" sz="1050" b="1" u="sng">
                          <a:solidFill>
                            <a:srgbClr val="000000"/>
                          </a:solidFill>
                          <a:effectLst/>
                          <a:latin typeface="Times New Roman"/>
                          <a:ea typeface="Times New Roman"/>
                        </a:rPr>
                        <a:t>Activos Fijos y Otros:</a:t>
                      </a:r>
                      <a:endParaRPr lang="es-CL" sz="1100">
                        <a:effectLst/>
                        <a:latin typeface="Times New Roman"/>
                        <a:ea typeface="Times New Roman"/>
                      </a:endParaRPr>
                    </a:p>
                    <a:p>
                      <a:pPr>
                        <a:spcAft>
                          <a:spcPts val="0"/>
                        </a:spcAft>
                      </a:pPr>
                      <a:r>
                        <a:rPr lang="es-PY" sz="1050">
                          <a:solidFill>
                            <a:srgbClr val="000000"/>
                          </a:solidFill>
                          <a:effectLst/>
                          <a:latin typeface="Times New Roman"/>
                          <a:ea typeface="Times New Roman"/>
                        </a:rPr>
                        <a:t>Financiamiento de maquinarias,  equipos,  construcciones, instalaciones, pasturas, retención de vientres.</a:t>
                      </a:r>
                      <a:endParaRPr lang="es-CL" sz="1100">
                        <a:effectLst/>
                        <a:latin typeface="Times New Roman"/>
                        <a:ea typeface="Times New Roman"/>
                      </a:endParaRPr>
                    </a:p>
                  </a:txBody>
                  <a:tcPr marL="53137" marR="531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gn="ctr">
                        <a:spcAft>
                          <a:spcPts val="0"/>
                        </a:spcAft>
                      </a:pPr>
                      <a:r>
                        <a:rPr lang="es-PY" sz="1050">
                          <a:solidFill>
                            <a:srgbClr val="000000"/>
                          </a:solidFill>
                          <a:effectLst/>
                          <a:latin typeface="Times New Roman"/>
                          <a:ea typeface="Times New Roman"/>
                        </a:rPr>
                        <a:t>G.</a:t>
                      </a:r>
                      <a:endParaRPr lang="es-CL" sz="1100">
                        <a:effectLst/>
                        <a:latin typeface="Times New Roman"/>
                        <a:ea typeface="Times New Roman"/>
                      </a:endParaRPr>
                    </a:p>
                  </a:txBody>
                  <a:tcPr marL="53137" marR="531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gn="ctr">
                        <a:spcAft>
                          <a:spcPts val="0"/>
                        </a:spcAft>
                      </a:pPr>
                      <a:r>
                        <a:rPr lang="es-PY" sz="1050">
                          <a:solidFill>
                            <a:srgbClr val="000000"/>
                          </a:solidFill>
                          <a:effectLst/>
                          <a:latin typeface="Times New Roman"/>
                          <a:ea typeface="Times New Roman"/>
                        </a:rPr>
                        <a:t>12%</a:t>
                      </a:r>
                      <a:endParaRPr lang="es-CL" sz="1100">
                        <a:effectLst/>
                        <a:latin typeface="Times New Roman"/>
                        <a:ea typeface="Times New Roman"/>
                      </a:endParaRPr>
                    </a:p>
                  </a:txBody>
                  <a:tcPr marL="53137" marR="531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gn="ctr">
                        <a:spcAft>
                          <a:spcPts val="0"/>
                        </a:spcAft>
                      </a:pPr>
                      <a:r>
                        <a:rPr lang="es-PY" sz="1050">
                          <a:solidFill>
                            <a:srgbClr val="000000"/>
                          </a:solidFill>
                          <a:effectLst/>
                          <a:latin typeface="Times New Roman"/>
                          <a:ea typeface="Times New Roman"/>
                        </a:rPr>
                        <a:t>Hasta 5 años</a:t>
                      </a:r>
                      <a:endParaRPr lang="es-CL" sz="1100">
                        <a:effectLst/>
                        <a:latin typeface="Times New Roman"/>
                        <a:ea typeface="Times New Roman"/>
                      </a:endParaRPr>
                    </a:p>
                  </a:txBody>
                  <a:tcPr marL="53137" marR="531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r>
              <a:tr h="295148">
                <a:tc>
                  <a:txBody>
                    <a:bodyPr/>
                    <a:lstStyle/>
                    <a:p>
                      <a:pPr>
                        <a:spcAft>
                          <a:spcPts val="0"/>
                        </a:spcAft>
                      </a:pPr>
                      <a:r>
                        <a:rPr lang="es-PY" sz="1050" b="1" u="sng" dirty="0">
                          <a:solidFill>
                            <a:srgbClr val="000000"/>
                          </a:solidFill>
                          <a:effectLst/>
                          <a:latin typeface="Times New Roman"/>
                          <a:ea typeface="Times New Roman"/>
                        </a:rPr>
                        <a:t>Reposición de Masa Boscosa:</a:t>
                      </a:r>
                      <a:endParaRPr lang="es-CL" sz="1100" dirty="0">
                        <a:effectLst/>
                        <a:latin typeface="Times New Roman"/>
                        <a:ea typeface="Times New Roman"/>
                      </a:endParaRPr>
                    </a:p>
                    <a:p>
                      <a:pPr>
                        <a:spcAft>
                          <a:spcPts val="0"/>
                        </a:spcAft>
                      </a:pPr>
                      <a:r>
                        <a:rPr lang="es-PY" sz="1050" dirty="0">
                          <a:solidFill>
                            <a:srgbClr val="000000"/>
                          </a:solidFill>
                          <a:effectLst/>
                          <a:latin typeface="Times New Roman"/>
                          <a:ea typeface="Times New Roman"/>
                        </a:rPr>
                        <a:t>Reforestación: implantación de especies nativas y/o exóticas</a:t>
                      </a:r>
                      <a:endParaRPr lang="es-CL" sz="1100" dirty="0">
                        <a:effectLst/>
                        <a:latin typeface="Times New Roman"/>
                        <a:ea typeface="Times New Roman"/>
                      </a:endParaRPr>
                    </a:p>
                  </a:txBody>
                  <a:tcPr marL="53137" marR="531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gn="ctr">
                        <a:spcAft>
                          <a:spcPts val="0"/>
                        </a:spcAft>
                      </a:pPr>
                      <a:r>
                        <a:rPr lang="es-PY" sz="1050">
                          <a:solidFill>
                            <a:srgbClr val="000000"/>
                          </a:solidFill>
                          <a:effectLst/>
                          <a:latin typeface="Times New Roman"/>
                          <a:ea typeface="Times New Roman"/>
                        </a:rPr>
                        <a:t>G.</a:t>
                      </a:r>
                      <a:endParaRPr lang="es-CL" sz="1100">
                        <a:effectLst/>
                        <a:latin typeface="Times New Roman"/>
                        <a:ea typeface="Times New Roman"/>
                      </a:endParaRPr>
                    </a:p>
                  </a:txBody>
                  <a:tcPr marL="53137" marR="531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gn="ctr">
                        <a:spcAft>
                          <a:spcPts val="0"/>
                        </a:spcAft>
                      </a:pPr>
                      <a:r>
                        <a:rPr lang="es-PY" sz="1050">
                          <a:solidFill>
                            <a:srgbClr val="000000"/>
                          </a:solidFill>
                          <a:effectLst/>
                          <a:latin typeface="Times New Roman"/>
                          <a:ea typeface="Times New Roman"/>
                        </a:rPr>
                        <a:t>15%</a:t>
                      </a:r>
                      <a:endParaRPr lang="es-CL" sz="1100">
                        <a:effectLst/>
                        <a:latin typeface="Times New Roman"/>
                        <a:ea typeface="Times New Roman"/>
                      </a:endParaRPr>
                    </a:p>
                  </a:txBody>
                  <a:tcPr marL="53137" marR="531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gn="ctr">
                        <a:spcAft>
                          <a:spcPts val="0"/>
                        </a:spcAft>
                      </a:pPr>
                      <a:r>
                        <a:rPr lang="es-PY" sz="1050">
                          <a:solidFill>
                            <a:srgbClr val="000000"/>
                          </a:solidFill>
                          <a:effectLst/>
                          <a:latin typeface="Times New Roman"/>
                          <a:ea typeface="Times New Roman"/>
                        </a:rPr>
                        <a:t>Hasta 7 años</a:t>
                      </a:r>
                      <a:endParaRPr lang="es-CL" sz="1100">
                        <a:effectLst/>
                        <a:latin typeface="Times New Roman"/>
                        <a:ea typeface="Times New Roman"/>
                      </a:endParaRPr>
                    </a:p>
                  </a:txBody>
                  <a:tcPr marL="53137" marR="531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r>
              <a:tr h="295148">
                <a:tc>
                  <a:txBody>
                    <a:bodyPr/>
                    <a:lstStyle/>
                    <a:p>
                      <a:pPr>
                        <a:spcAft>
                          <a:spcPts val="0"/>
                        </a:spcAft>
                      </a:pPr>
                      <a:r>
                        <a:rPr lang="es-PY" sz="1050" b="1" u="sng">
                          <a:solidFill>
                            <a:srgbClr val="000000"/>
                          </a:solidFill>
                          <a:effectLst/>
                          <a:latin typeface="Times New Roman"/>
                          <a:ea typeface="Times New Roman"/>
                        </a:rPr>
                        <a:t>Ampliación de Unidad Productiva:</a:t>
                      </a:r>
                      <a:endParaRPr lang="es-CL" sz="1100">
                        <a:effectLst/>
                        <a:latin typeface="Times New Roman"/>
                        <a:ea typeface="Times New Roman"/>
                      </a:endParaRPr>
                    </a:p>
                    <a:p>
                      <a:pPr>
                        <a:spcAft>
                          <a:spcPts val="0"/>
                        </a:spcAft>
                      </a:pPr>
                      <a:r>
                        <a:rPr lang="es-PY" sz="1050">
                          <a:solidFill>
                            <a:srgbClr val="000000"/>
                          </a:solidFill>
                          <a:effectLst/>
                          <a:latin typeface="Times New Roman"/>
                          <a:ea typeface="Times New Roman"/>
                        </a:rPr>
                        <a:t>Compra de tierras aptas para la producción</a:t>
                      </a:r>
                      <a:endParaRPr lang="es-CL" sz="1100">
                        <a:effectLst/>
                        <a:latin typeface="Times New Roman"/>
                        <a:ea typeface="Times New Roman"/>
                      </a:endParaRPr>
                    </a:p>
                  </a:txBody>
                  <a:tcPr marL="53137" marR="531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gn="ctr">
                        <a:spcAft>
                          <a:spcPts val="0"/>
                        </a:spcAft>
                      </a:pPr>
                      <a:r>
                        <a:rPr lang="es-PY" sz="1050">
                          <a:solidFill>
                            <a:srgbClr val="000000"/>
                          </a:solidFill>
                          <a:effectLst/>
                          <a:latin typeface="Times New Roman"/>
                          <a:ea typeface="Times New Roman"/>
                        </a:rPr>
                        <a:t>G.</a:t>
                      </a:r>
                      <a:endParaRPr lang="es-CL" sz="1100">
                        <a:effectLst/>
                        <a:latin typeface="Times New Roman"/>
                        <a:ea typeface="Times New Roman"/>
                      </a:endParaRPr>
                    </a:p>
                  </a:txBody>
                  <a:tcPr marL="53137" marR="531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gn="ctr">
                        <a:spcAft>
                          <a:spcPts val="0"/>
                        </a:spcAft>
                      </a:pPr>
                      <a:r>
                        <a:rPr lang="es-PY" sz="1050">
                          <a:solidFill>
                            <a:srgbClr val="000000"/>
                          </a:solidFill>
                          <a:effectLst/>
                          <a:latin typeface="Times New Roman"/>
                          <a:ea typeface="Times New Roman"/>
                        </a:rPr>
                        <a:t>12%</a:t>
                      </a:r>
                      <a:endParaRPr lang="es-CL" sz="1100">
                        <a:effectLst/>
                        <a:latin typeface="Times New Roman"/>
                        <a:ea typeface="Times New Roman"/>
                      </a:endParaRPr>
                    </a:p>
                  </a:txBody>
                  <a:tcPr marL="53137" marR="531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gn="ctr">
                        <a:spcAft>
                          <a:spcPts val="0"/>
                        </a:spcAft>
                      </a:pPr>
                      <a:r>
                        <a:rPr lang="es-PY" sz="1050">
                          <a:solidFill>
                            <a:srgbClr val="000000"/>
                          </a:solidFill>
                          <a:effectLst/>
                          <a:latin typeface="Times New Roman"/>
                          <a:ea typeface="Times New Roman"/>
                        </a:rPr>
                        <a:t>60 meses</a:t>
                      </a:r>
                      <a:endParaRPr lang="es-CL" sz="1100">
                        <a:effectLst/>
                        <a:latin typeface="Times New Roman"/>
                        <a:ea typeface="Times New Roman"/>
                      </a:endParaRPr>
                    </a:p>
                  </a:txBody>
                  <a:tcPr marL="53137" marR="531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r>
              <a:tr h="737872">
                <a:tc>
                  <a:txBody>
                    <a:bodyPr/>
                    <a:lstStyle/>
                    <a:p>
                      <a:pPr>
                        <a:spcAft>
                          <a:spcPts val="0"/>
                        </a:spcAft>
                      </a:pPr>
                      <a:r>
                        <a:rPr lang="es-PY" sz="1050" b="1" u="sng">
                          <a:solidFill>
                            <a:srgbClr val="000000"/>
                          </a:solidFill>
                          <a:effectLst/>
                          <a:latin typeface="Times New Roman"/>
                          <a:ea typeface="Times New Roman"/>
                        </a:rPr>
                        <a:t>Empresas Exportadoras:</a:t>
                      </a:r>
                      <a:r>
                        <a:rPr lang="es-PY" sz="1050">
                          <a:solidFill>
                            <a:srgbClr val="000000"/>
                          </a:solidFill>
                          <a:effectLst/>
                          <a:latin typeface="Times New Roman"/>
                          <a:ea typeface="Times New Roman"/>
                        </a:rPr>
                        <a:t> </a:t>
                      </a:r>
                      <a:endParaRPr lang="es-CL" sz="1100">
                        <a:effectLst/>
                        <a:latin typeface="Times New Roman"/>
                        <a:ea typeface="Times New Roman"/>
                      </a:endParaRPr>
                    </a:p>
                    <a:p>
                      <a:pPr algn="just">
                        <a:spcAft>
                          <a:spcPts val="0"/>
                        </a:spcAft>
                      </a:pPr>
                      <a:r>
                        <a:rPr lang="es-PY" sz="1050">
                          <a:solidFill>
                            <a:srgbClr val="000000"/>
                          </a:solidFill>
                          <a:effectLst/>
                          <a:latin typeface="Times New Roman"/>
                          <a:ea typeface="Times New Roman"/>
                        </a:rPr>
                        <a:t>Proyectos de expansión y/o modernización, a través de la adquisición de maquinarias y equipos, construcción de obras civiles e inversiones complementarias requeridas para los diversos sectores económicos.</a:t>
                      </a:r>
                      <a:endParaRPr lang="es-CL" sz="1100">
                        <a:effectLst/>
                        <a:latin typeface="Times New Roman"/>
                        <a:ea typeface="Times New Roman"/>
                      </a:endParaRPr>
                    </a:p>
                  </a:txBody>
                  <a:tcPr marL="53137" marR="531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gn="ctr">
                        <a:spcAft>
                          <a:spcPts val="0"/>
                        </a:spcAft>
                      </a:pPr>
                      <a:r>
                        <a:rPr lang="es-PY" sz="1050">
                          <a:solidFill>
                            <a:srgbClr val="000000"/>
                          </a:solidFill>
                          <a:effectLst/>
                          <a:latin typeface="Times New Roman"/>
                          <a:ea typeface="Times New Roman"/>
                        </a:rPr>
                        <a:t> </a:t>
                      </a:r>
                      <a:endParaRPr lang="es-CL" sz="1100">
                        <a:effectLst/>
                        <a:latin typeface="Times New Roman"/>
                        <a:ea typeface="Times New Roman"/>
                      </a:endParaRPr>
                    </a:p>
                    <a:p>
                      <a:pPr algn="ctr">
                        <a:spcAft>
                          <a:spcPts val="0"/>
                        </a:spcAft>
                      </a:pPr>
                      <a:r>
                        <a:rPr lang="es-PY" sz="1050">
                          <a:solidFill>
                            <a:srgbClr val="000000"/>
                          </a:solidFill>
                          <a:effectLst/>
                          <a:latin typeface="Times New Roman"/>
                          <a:ea typeface="Times New Roman"/>
                        </a:rPr>
                        <a:t> </a:t>
                      </a:r>
                      <a:endParaRPr lang="es-CL" sz="1100">
                        <a:effectLst/>
                        <a:latin typeface="Times New Roman"/>
                        <a:ea typeface="Times New Roman"/>
                      </a:endParaRPr>
                    </a:p>
                    <a:p>
                      <a:pPr algn="ctr">
                        <a:spcAft>
                          <a:spcPts val="0"/>
                        </a:spcAft>
                      </a:pPr>
                      <a:r>
                        <a:rPr lang="es-PY" sz="1050">
                          <a:solidFill>
                            <a:srgbClr val="000000"/>
                          </a:solidFill>
                          <a:effectLst/>
                          <a:latin typeface="Times New Roman"/>
                          <a:ea typeface="Times New Roman"/>
                        </a:rPr>
                        <a:t>G.</a:t>
                      </a:r>
                      <a:endParaRPr lang="es-CL" sz="1100">
                        <a:effectLst/>
                        <a:latin typeface="Times New Roman"/>
                        <a:ea typeface="Times New Roman"/>
                      </a:endParaRPr>
                    </a:p>
                  </a:txBody>
                  <a:tcPr marL="53137" marR="531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gn="ctr">
                        <a:spcAft>
                          <a:spcPts val="0"/>
                        </a:spcAft>
                      </a:pPr>
                      <a:r>
                        <a:rPr lang="es-PY" sz="1050">
                          <a:solidFill>
                            <a:srgbClr val="000000"/>
                          </a:solidFill>
                          <a:effectLst/>
                          <a:latin typeface="Times New Roman"/>
                          <a:ea typeface="Times New Roman"/>
                        </a:rPr>
                        <a:t> </a:t>
                      </a:r>
                      <a:endParaRPr lang="es-CL" sz="1100">
                        <a:effectLst/>
                        <a:latin typeface="Times New Roman"/>
                        <a:ea typeface="Times New Roman"/>
                      </a:endParaRPr>
                    </a:p>
                    <a:p>
                      <a:pPr algn="ctr">
                        <a:spcAft>
                          <a:spcPts val="0"/>
                        </a:spcAft>
                      </a:pPr>
                      <a:r>
                        <a:rPr lang="es-PY" sz="1050">
                          <a:solidFill>
                            <a:srgbClr val="000000"/>
                          </a:solidFill>
                          <a:effectLst/>
                          <a:latin typeface="Times New Roman"/>
                          <a:ea typeface="Times New Roman"/>
                        </a:rPr>
                        <a:t> </a:t>
                      </a:r>
                      <a:endParaRPr lang="es-CL" sz="1100">
                        <a:effectLst/>
                        <a:latin typeface="Times New Roman"/>
                        <a:ea typeface="Times New Roman"/>
                      </a:endParaRPr>
                    </a:p>
                    <a:p>
                      <a:pPr algn="ctr">
                        <a:spcAft>
                          <a:spcPts val="0"/>
                        </a:spcAft>
                      </a:pPr>
                      <a:r>
                        <a:rPr lang="es-PY" sz="1050">
                          <a:solidFill>
                            <a:srgbClr val="000000"/>
                          </a:solidFill>
                          <a:effectLst/>
                          <a:latin typeface="Times New Roman"/>
                          <a:ea typeface="Times New Roman"/>
                        </a:rPr>
                        <a:t>7,95%</a:t>
                      </a:r>
                      <a:endParaRPr lang="es-CL" sz="1100">
                        <a:effectLst/>
                        <a:latin typeface="Times New Roman"/>
                        <a:ea typeface="Times New Roman"/>
                      </a:endParaRPr>
                    </a:p>
                  </a:txBody>
                  <a:tcPr marL="53137" marR="531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gn="ctr">
                        <a:spcAft>
                          <a:spcPts val="0"/>
                        </a:spcAft>
                      </a:pPr>
                      <a:r>
                        <a:rPr lang="es-PY" sz="1050">
                          <a:solidFill>
                            <a:srgbClr val="000000"/>
                          </a:solidFill>
                          <a:effectLst/>
                          <a:latin typeface="Times New Roman"/>
                          <a:ea typeface="Times New Roman"/>
                        </a:rPr>
                        <a:t> </a:t>
                      </a:r>
                      <a:endParaRPr lang="es-CL" sz="1100">
                        <a:effectLst/>
                        <a:latin typeface="Times New Roman"/>
                        <a:ea typeface="Times New Roman"/>
                      </a:endParaRPr>
                    </a:p>
                    <a:p>
                      <a:pPr algn="ctr">
                        <a:spcAft>
                          <a:spcPts val="0"/>
                        </a:spcAft>
                      </a:pPr>
                      <a:r>
                        <a:rPr lang="es-PY" sz="1050">
                          <a:solidFill>
                            <a:srgbClr val="000000"/>
                          </a:solidFill>
                          <a:effectLst/>
                          <a:latin typeface="Times New Roman"/>
                          <a:ea typeface="Times New Roman"/>
                        </a:rPr>
                        <a:t> </a:t>
                      </a:r>
                      <a:endParaRPr lang="es-CL" sz="1100">
                        <a:effectLst/>
                        <a:latin typeface="Times New Roman"/>
                        <a:ea typeface="Times New Roman"/>
                      </a:endParaRPr>
                    </a:p>
                    <a:p>
                      <a:pPr algn="ctr">
                        <a:spcAft>
                          <a:spcPts val="0"/>
                        </a:spcAft>
                      </a:pPr>
                      <a:r>
                        <a:rPr lang="es-PY" sz="1050">
                          <a:solidFill>
                            <a:srgbClr val="000000"/>
                          </a:solidFill>
                          <a:effectLst/>
                          <a:latin typeface="Times New Roman"/>
                          <a:ea typeface="Times New Roman"/>
                        </a:rPr>
                        <a:t>Hasta 10 años con</a:t>
                      </a:r>
                      <a:endParaRPr lang="es-CL" sz="1100">
                        <a:effectLst/>
                        <a:latin typeface="Times New Roman"/>
                        <a:ea typeface="Times New Roman"/>
                      </a:endParaRPr>
                    </a:p>
                    <a:p>
                      <a:pPr algn="ctr">
                        <a:spcAft>
                          <a:spcPts val="0"/>
                        </a:spcAft>
                      </a:pPr>
                      <a:r>
                        <a:rPr lang="es-PY" sz="1050">
                          <a:solidFill>
                            <a:srgbClr val="000000"/>
                          </a:solidFill>
                          <a:effectLst/>
                          <a:latin typeface="Times New Roman"/>
                          <a:ea typeface="Times New Roman"/>
                        </a:rPr>
                        <a:t>hasta 2 años de gracia</a:t>
                      </a:r>
                      <a:endParaRPr lang="es-CL" sz="1100">
                        <a:effectLst/>
                        <a:latin typeface="Times New Roman"/>
                        <a:ea typeface="Times New Roman"/>
                      </a:endParaRPr>
                    </a:p>
                  </a:txBody>
                  <a:tcPr marL="53137" marR="531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r>
              <a:tr h="1918470">
                <a:tc>
                  <a:txBody>
                    <a:bodyPr/>
                    <a:lstStyle/>
                    <a:p>
                      <a:pPr>
                        <a:spcAft>
                          <a:spcPts val="0"/>
                        </a:spcAft>
                      </a:pPr>
                      <a:r>
                        <a:rPr lang="es-ES" sz="1050" b="1" u="sng" dirty="0">
                          <a:solidFill>
                            <a:srgbClr val="000000"/>
                          </a:solidFill>
                          <a:effectLst/>
                          <a:latin typeface="Times New Roman"/>
                          <a:ea typeface="Times New Roman"/>
                        </a:rPr>
                        <a:t>Forestación con fines comerciales:</a:t>
                      </a:r>
                      <a:endParaRPr lang="es-CL" sz="1100" dirty="0">
                        <a:effectLst/>
                        <a:latin typeface="Times New Roman"/>
                        <a:ea typeface="Times New Roman"/>
                      </a:endParaRPr>
                    </a:p>
                    <a:p>
                      <a:pPr marL="342900" lvl="0" indent="-342900">
                        <a:spcAft>
                          <a:spcPts val="0"/>
                        </a:spcAft>
                        <a:buFont typeface="Garamond"/>
                        <a:buChar char="-"/>
                      </a:pPr>
                      <a:r>
                        <a:rPr lang="es-ES" sz="1050" dirty="0" smtClean="0">
                          <a:solidFill>
                            <a:srgbClr val="000000"/>
                          </a:solidFill>
                          <a:effectLst/>
                          <a:latin typeface="Times New Roman"/>
                          <a:ea typeface="Times New Roman"/>
                        </a:rPr>
                        <a:t>Proyecto </a:t>
                      </a:r>
                      <a:r>
                        <a:rPr lang="es-ES" sz="1050" dirty="0">
                          <a:solidFill>
                            <a:srgbClr val="000000"/>
                          </a:solidFill>
                          <a:effectLst/>
                          <a:latin typeface="Times New Roman"/>
                          <a:ea typeface="Times New Roman"/>
                        </a:rPr>
                        <a:t>de explotación forestal para producción de madera</a:t>
                      </a:r>
                      <a:endParaRPr lang="es-CL" sz="1100" dirty="0">
                        <a:effectLst/>
                        <a:latin typeface="Times New Roman"/>
                        <a:ea typeface="Times New Roman"/>
                      </a:endParaRPr>
                    </a:p>
                    <a:p>
                      <a:pPr marL="180340">
                        <a:spcAft>
                          <a:spcPts val="0"/>
                        </a:spcAft>
                      </a:pPr>
                      <a:r>
                        <a:rPr lang="es-ES" sz="1050" dirty="0">
                          <a:solidFill>
                            <a:srgbClr val="000000"/>
                          </a:solidFill>
                          <a:effectLst/>
                          <a:latin typeface="Times New Roman"/>
                          <a:ea typeface="Times New Roman"/>
                        </a:rPr>
                        <a:t> </a:t>
                      </a:r>
                      <a:endParaRPr lang="es-CL" sz="1100" dirty="0">
                        <a:effectLst/>
                        <a:latin typeface="Times New Roman"/>
                        <a:ea typeface="Times New Roman"/>
                      </a:endParaRPr>
                    </a:p>
                    <a:p>
                      <a:pPr marL="180340">
                        <a:spcAft>
                          <a:spcPts val="0"/>
                        </a:spcAft>
                      </a:pPr>
                      <a:r>
                        <a:rPr lang="es-ES" sz="1050" dirty="0">
                          <a:solidFill>
                            <a:srgbClr val="000000"/>
                          </a:solidFill>
                          <a:effectLst/>
                          <a:latin typeface="Times New Roman"/>
                          <a:ea typeface="Times New Roman"/>
                        </a:rPr>
                        <a:t> </a:t>
                      </a:r>
                      <a:endParaRPr lang="es-CL" sz="1100" dirty="0">
                        <a:effectLst/>
                        <a:latin typeface="Times New Roman"/>
                        <a:ea typeface="Times New Roman"/>
                      </a:endParaRPr>
                    </a:p>
                    <a:p>
                      <a:pPr marL="342900" lvl="0" indent="-342900">
                        <a:spcAft>
                          <a:spcPts val="0"/>
                        </a:spcAft>
                        <a:buFont typeface="Garamond"/>
                        <a:buChar char="-"/>
                      </a:pPr>
                      <a:r>
                        <a:rPr lang="es-ES" sz="1050" dirty="0">
                          <a:solidFill>
                            <a:srgbClr val="000000"/>
                          </a:solidFill>
                          <a:effectLst/>
                          <a:latin typeface="Times New Roman"/>
                          <a:ea typeface="Times New Roman"/>
                        </a:rPr>
                        <a:t>Proyecto de explotación forestal para producción de biomasa y/o materia prima para agroindustria</a:t>
                      </a:r>
                      <a:endParaRPr lang="es-CL" sz="1100" dirty="0">
                        <a:effectLst/>
                        <a:latin typeface="Times New Roman"/>
                        <a:ea typeface="Times New Roman"/>
                      </a:endParaRPr>
                    </a:p>
                    <a:p>
                      <a:pPr marL="457200">
                        <a:spcAft>
                          <a:spcPts val="0"/>
                        </a:spcAft>
                      </a:pPr>
                      <a:r>
                        <a:rPr lang="es-ES" sz="1050" dirty="0">
                          <a:solidFill>
                            <a:srgbClr val="000000"/>
                          </a:solidFill>
                          <a:effectLst/>
                          <a:latin typeface="Times New Roman"/>
                          <a:ea typeface="Times New Roman"/>
                        </a:rPr>
                        <a:t> </a:t>
                      </a:r>
                      <a:endParaRPr lang="es-CL" sz="1100" dirty="0">
                        <a:effectLst/>
                        <a:latin typeface="Times New Roman"/>
                        <a:ea typeface="Times New Roman"/>
                      </a:endParaRPr>
                    </a:p>
                    <a:p>
                      <a:pPr marL="342900" lvl="0" indent="-342900">
                        <a:spcAft>
                          <a:spcPts val="0"/>
                        </a:spcAft>
                        <a:buFont typeface="Garamond"/>
                        <a:buChar char="-"/>
                      </a:pPr>
                      <a:r>
                        <a:rPr lang="es-ES" sz="1050" dirty="0">
                          <a:solidFill>
                            <a:srgbClr val="000000"/>
                          </a:solidFill>
                          <a:effectLst/>
                          <a:latin typeface="Times New Roman"/>
                          <a:ea typeface="Times New Roman"/>
                        </a:rPr>
                        <a:t>Proyecto de explotación forestal mixta y/o </a:t>
                      </a:r>
                      <a:r>
                        <a:rPr lang="es-ES" sz="1050" dirty="0" err="1">
                          <a:solidFill>
                            <a:srgbClr val="000000"/>
                          </a:solidFill>
                          <a:effectLst/>
                          <a:latin typeface="Times New Roman"/>
                          <a:ea typeface="Times New Roman"/>
                        </a:rPr>
                        <a:t>silvo</a:t>
                      </a:r>
                      <a:r>
                        <a:rPr lang="es-ES" sz="1050" dirty="0">
                          <a:solidFill>
                            <a:srgbClr val="000000"/>
                          </a:solidFill>
                          <a:effectLst/>
                          <a:latin typeface="Times New Roman"/>
                          <a:ea typeface="Times New Roman"/>
                        </a:rPr>
                        <a:t> pastoril</a:t>
                      </a:r>
                      <a:endParaRPr lang="es-CL" sz="1100" dirty="0">
                        <a:effectLst/>
                        <a:latin typeface="Times New Roman"/>
                        <a:ea typeface="Times New Roman"/>
                      </a:endParaRPr>
                    </a:p>
                    <a:p>
                      <a:pPr marL="457200">
                        <a:spcAft>
                          <a:spcPts val="0"/>
                        </a:spcAft>
                      </a:pPr>
                      <a:r>
                        <a:rPr lang="es-ES" sz="1050" dirty="0">
                          <a:solidFill>
                            <a:srgbClr val="000000"/>
                          </a:solidFill>
                          <a:effectLst/>
                          <a:latin typeface="Times New Roman"/>
                          <a:ea typeface="Times New Roman"/>
                        </a:rPr>
                        <a:t> </a:t>
                      </a:r>
                      <a:endParaRPr lang="es-CL" sz="1100" dirty="0">
                        <a:effectLst/>
                        <a:latin typeface="Times New Roman"/>
                        <a:ea typeface="Times New Roman"/>
                      </a:endParaRPr>
                    </a:p>
                    <a:p>
                      <a:pPr marL="457200">
                        <a:spcAft>
                          <a:spcPts val="0"/>
                        </a:spcAft>
                      </a:pPr>
                      <a:r>
                        <a:rPr lang="es-ES" sz="1050" dirty="0">
                          <a:solidFill>
                            <a:srgbClr val="000000"/>
                          </a:solidFill>
                          <a:effectLst/>
                          <a:latin typeface="Times New Roman"/>
                          <a:ea typeface="Times New Roman"/>
                        </a:rPr>
                        <a:t> </a:t>
                      </a:r>
                      <a:endParaRPr lang="es-CL" sz="1100" dirty="0">
                        <a:effectLst/>
                        <a:latin typeface="Times New Roman"/>
                        <a:ea typeface="Times New Roman"/>
                      </a:endParaRPr>
                    </a:p>
                    <a:p>
                      <a:pPr marL="342900" lvl="0" indent="-342900">
                        <a:spcAft>
                          <a:spcPts val="0"/>
                        </a:spcAft>
                        <a:buFont typeface="Garamond"/>
                        <a:buChar char="-"/>
                      </a:pPr>
                      <a:r>
                        <a:rPr lang="es-ES" sz="1050" dirty="0">
                          <a:solidFill>
                            <a:srgbClr val="000000"/>
                          </a:solidFill>
                          <a:effectLst/>
                          <a:latin typeface="Times New Roman"/>
                          <a:ea typeface="Times New Roman"/>
                        </a:rPr>
                        <a:t>Proyecto de viveros multiplicadores</a:t>
                      </a:r>
                      <a:endParaRPr lang="es-CL" sz="1100" dirty="0">
                        <a:effectLst/>
                        <a:latin typeface="Times New Roman"/>
                        <a:ea typeface="Times New Roman"/>
                      </a:endParaRPr>
                    </a:p>
                  </a:txBody>
                  <a:tcPr marL="53137" marR="531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gn="ctr">
                        <a:spcAft>
                          <a:spcPts val="0"/>
                        </a:spcAft>
                      </a:pPr>
                      <a:r>
                        <a:rPr lang="es-PY" sz="1050">
                          <a:solidFill>
                            <a:srgbClr val="000000"/>
                          </a:solidFill>
                          <a:effectLst/>
                          <a:latin typeface="Times New Roman"/>
                          <a:ea typeface="Times New Roman"/>
                        </a:rPr>
                        <a:t> </a:t>
                      </a:r>
                      <a:endParaRPr lang="es-CL" sz="1100">
                        <a:effectLst/>
                        <a:latin typeface="Times New Roman"/>
                        <a:ea typeface="Times New Roman"/>
                      </a:endParaRPr>
                    </a:p>
                    <a:p>
                      <a:pPr algn="ctr">
                        <a:spcAft>
                          <a:spcPts val="0"/>
                        </a:spcAft>
                      </a:pPr>
                      <a:r>
                        <a:rPr lang="es-PY" sz="1050">
                          <a:solidFill>
                            <a:srgbClr val="000000"/>
                          </a:solidFill>
                          <a:effectLst/>
                          <a:latin typeface="Times New Roman"/>
                          <a:ea typeface="Times New Roman"/>
                        </a:rPr>
                        <a:t>G.</a:t>
                      </a:r>
                      <a:endParaRPr lang="es-CL" sz="1100">
                        <a:effectLst/>
                        <a:latin typeface="Times New Roman"/>
                        <a:ea typeface="Times New Roman"/>
                      </a:endParaRPr>
                    </a:p>
                    <a:p>
                      <a:pPr algn="ctr">
                        <a:spcAft>
                          <a:spcPts val="0"/>
                        </a:spcAft>
                      </a:pPr>
                      <a:r>
                        <a:rPr lang="es-PY" sz="1050">
                          <a:solidFill>
                            <a:srgbClr val="000000"/>
                          </a:solidFill>
                          <a:effectLst/>
                          <a:latin typeface="Times New Roman"/>
                          <a:ea typeface="Times New Roman"/>
                        </a:rPr>
                        <a:t> </a:t>
                      </a:r>
                      <a:endParaRPr lang="es-CL" sz="1100">
                        <a:effectLst/>
                        <a:latin typeface="Times New Roman"/>
                        <a:ea typeface="Times New Roman"/>
                      </a:endParaRPr>
                    </a:p>
                    <a:p>
                      <a:pPr algn="ctr">
                        <a:spcAft>
                          <a:spcPts val="0"/>
                        </a:spcAft>
                      </a:pPr>
                      <a:r>
                        <a:rPr lang="es-PY" sz="1050">
                          <a:solidFill>
                            <a:srgbClr val="000000"/>
                          </a:solidFill>
                          <a:effectLst/>
                          <a:latin typeface="Times New Roman"/>
                          <a:ea typeface="Times New Roman"/>
                        </a:rPr>
                        <a:t> </a:t>
                      </a:r>
                      <a:endParaRPr lang="es-CL" sz="1100">
                        <a:effectLst/>
                        <a:latin typeface="Times New Roman"/>
                        <a:ea typeface="Times New Roman"/>
                      </a:endParaRPr>
                    </a:p>
                    <a:p>
                      <a:pPr algn="ctr">
                        <a:spcAft>
                          <a:spcPts val="0"/>
                        </a:spcAft>
                      </a:pPr>
                      <a:r>
                        <a:rPr lang="es-PY" sz="1050">
                          <a:solidFill>
                            <a:srgbClr val="000000"/>
                          </a:solidFill>
                          <a:effectLst/>
                          <a:latin typeface="Times New Roman"/>
                          <a:ea typeface="Times New Roman"/>
                        </a:rPr>
                        <a:t>G.</a:t>
                      </a:r>
                      <a:endParaRPr lang="es-CL" sz="1100">
                        <a:effectLst/>
                        <a:latin typeface="Times New Roman"/>
                        <a:ea typeface="Times New Roman"/>
                      </a:endParaRPr>
                    </a:p>
                    <a:p>
                      <a:pPr algn="ctr">
                        <a:spcAft>
                          <a:spcPts val="0"/>
                        </a:spcAft>
                      </a:pPr>
                      <a:r>
                        <a:rPr lang="es-PY" sz="1050">
                          <a:solidFill>
                            <a:srgbClr val="000000"/>
                          </a:solidFill>
                          <a:effectLst/>
                          <a:latin typeface="Times New Roman"/>
                          <a:ea typeface="Times New Roman"/>
                        </a:rPr>
                        <a:t> </a:t>
                      </a:r>
                      <a:endParaRPr lang="es-CL" sz="1100">
                        <a:effectLst/>
                        <a:latin typeface="Times New Roman"/>
                        <a:ea typeface="Times New Roman"/>
                      </a:endParaRPr>
                    </a:p>
                    <a:p>
                      <a:pPr algn="ctr">
                        <a:spcAft>
                          <a:spcPts val="0"/>
                        </a:spcAft>
                      </a:pPr>
                      <a:r>
                        <a:rPr lang="es-PY" sz="1050">
                          <a:solidFill>
                            <a:srgbClr val="000000"/>
                          </a:solidFill>
                          <a:effectLst/>
                          <a:latin typeface="Times New Roman"/>
                          <a:ea typeface="Times New Roman"/>
                        </a:rPr>
                        <a:t> </a:t>
                      </a:r>
                      <a:endParaRPr lang="es-CL" sz="1100">
                        <a:effectLst/>
                        <a:latin typeface="Times New Roman"/>
                        <a:ea typeface="Times New Roman"/>
                      </a:endParaRPr>
                    </a:p>
                    <a:p>
                      <a:pPr algn="ctr">
                        <a:spcAft>
                          <a:spcPts val="0"/>
                        </a:spcAft>
                      </a:pPr>
                      <a:r>
                        <a:rPr lang="es-PY" sz="1050">
                          <a:solidFill>
                            <a:srgbClr val="000000"/>
                          </a:solidFill>
                          <a:effectLst/>
                          <a:latin typeface="Times New Roman"/>
                          <a:ea typeface="Times New Roman"/>
                        </a:rPr>
                        <a:t>G.</a:t>
                      </a:r>
                      <a:endParaRPr lang="es-CL" sz="1100">
                        <a:effectLst/>
                        <a:latin typeface="Times New Roman"/>
                        <a:ea typeface="Times New Roman"/>
                      </a:endParaRPr>
                    </a:p>
                    <a:p>
                      <a:pPr algn="ctr">
                        <a:spcAft>
                          <a:spcPts val="0"/>
                        </a:spcAft>
                      </a:pPr>
                      <a:r>
                        <a:rPr lang="es-PY" sz="1050">
                          <a:solidFill>
                            <a:srgbClr val="000000"/>
                          </a:solidFill>
                          <a:effectLst/>
                          <a:latin typeface="Times New Roman"/>
                          <a:ea typeface="Times New Roman"/>
                        </a:rPr>
                        <a:t> </a:t>
                      </a:r>
                      <a:endParaRPr lang="es-CL" sz="1100">
                        <a:effectLst/>
                        <a:latin typeface="Times New Roman"/>
                        <a:ea typeface="Times New Roman"/>
                      </a:endParaRPr>
                    </a:p>
                    <a:p>
                      <a:pPr algn="ctr">
                        <a:spcAft>
                          <a:spcPts val="0"/>
                        </a:spcAft>
                      </a:pPr>
                      <a:r>
                        <a:rPr lang="es-PY" sz="1050">
                          <a:solidFill>
                            <a:srgbClr val="000000"/>
                          </a:solidFill>
                          <a:effectLst/>
                          <a:latin typeface="Times New Roman"/>
                          <a:ea typeface="Times New Roman"/>
                        </a:rPr>
                        <a:t> </a:t>
                      </a:r>
                      <a:endParaRPr lang="es-CL" sz="1100">
                        <a:effectLst/>
                        <a:latin typeface="Times New Roman"/>
                        <a:ea typeface="Times New Roman"/>
                      </a:endParaRPr>
                    </a:p>
                    <a:p>
                      <a:pPr algn="ctr">
                        <a:spcAft>
                          <a:spcPts val="0"/>
                        </a:spcAft>
                      </a:pPr>
                      <a:r>
                        <a:rPr lang="es-PY" sz="1050">
                          <a:solidFill>
                            <a:srgbClr val="000000"/>
                          </a:solidFill>
                          <a:effectLst/>
                          <a:latin typeface="Times New Roman"/>
                          <a:ea typeface="Times New Roman"/>
                        </a:rPr>
                        <a:t>G.</a:t>
                      </a:r>
                      <a:endParaRPr lang="es-CL" sz="1100">
                        <a:effectLst/>
                        <a:latin typeface="Times New Roman"/>
                        <a:ea typeface="Times New Roman"/>
                      </a:endParaRPr>
                    </a:p>
                  </a:txBody>
                  <a:tcPr marL="53137" marR="531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gn="ctr">
                        <a:spcAft>
                          <a:spcPts val="0"/>
                        </a:spcAft>
                      </a:pPr>
                      <a:r>
                        <a:rPr lang="es-PY" sz="1050">
                          <a:solidFill>
                            <a:srgbClr val="000000"/>
                          </a:solidFill>
                          <a:effectLst/>
                          <a:latin typeface="Times New Roman"/>
                          <a:ea typeface="Times New Roman"/>
                        </a:rPr>
                        <a:t> </a:t>
                      </a:r>
                      <a:endParaRPr lang="es-CL" sz="1100">
                        <a:effectLst/>
                        <a:latin typeface="Times New Roman"/>
                        <a:ea typeface="Times New Roman"/>
                      </a:endParaRPr>
                    </a:p>
                    <a:p>
                      <a:pPr algn="ctr">
                        <a:spcAft>
                          <a:spcPts val="0"/>
                        </a:spcAft>
                      </a:pPr>
                      <a:r>
                        <a:rPr lang="es-PY" sz="1050">
                          <a:solidFill>
                            <a:srgbClr val="000000"/>
                          </a:solidFill>
                          <a:effectLst/>
                          <a:latin typeface="Times New Roman"/>
                          <a:ea typeface="Times New Roman"/>
                        </a:rPr>
                        <a:t>7,95%</a:t>
                      </a:r>
                      <a:endParaRPr lang="es-CL" sz="1100">
                        <a:effectLst/>
                        <a:latin typeface="Times New Roman"/>
                        <a:ea typeface="Times New Roman"/>
                      </a:endParaRPr>
                    </a:p>
                    <a:p>
                      <a:pPr algn="ctr">
                        <a:spcAft>
                          <a:spcPts val="0"/>
                        </a:spcAft>
                      </a:pPr>
                      <a:r>
                        <a:rPr lang="es-PY" sz="1050">
                          <a:solidFill>
                            <a:srgbClr val="000000"/>
                          </a:solidFill>
                          <a:effectLst/>
                          <a:latin typeface="Times New Roman"/>
                          <a:ea typeface="Times New Roman"/>
                        </a:rPr>
                        <a:t> </a:t>
                      </a:r>
                      <a:endParaRPr lang="es-CL" sz="1100">
                        <a:effectLst/>
                        <a:latin typeface="Times New Roman"/>
                        <a:ea typeface="Times New Roman"/>
                      </a:endParaRPr>
                    </a:p>
                    <a:p>
                      <a:pPr algn="ctr">
                        <a:spcAft>
                          <a:spcPts val="0"/>
                        </a:spcAft>
                      </a:pPr>
                      <a:r>
                        <a:rPr lang="es-PY" sz="1050">
                          <a:solidFill>
                            <a:srgbClr val="000000"/>
                          </a:solidFill>
                          <a:effectLst/>
                          <a:latin typeface="Times New Roman"/>
                          <a:ea typeface="Times New Roman"/>
                        </a:rPr>
                        <a:t> </a:t>
                      </a:r>
                      <a:endParaRPr lang="es-CL" sz="1100">
                        <a:effectLst/>
                        <a:latin typeface="Times New Roman"/>
                        <a:ea typeface="Times New Roman"/>
                      </a:endParaRPr>
                    </a:p>
                    <a:p>
                      <a:pPr algn="ctr">
                        <a:spcAft>
                          <a:spcPts val="0"/>
                        </a:spcAft>
                      </a:pPr>
                      <a:r>
                        <a:rPr lang="es-PY" sz="1050">
                          <a:solidFill>
                            <a:srgbClr val="000000"/>
                          </a:solidFill>
                          <a:effectLst/>
                          <a:latin typeface="Times New Roman"/>
                          <a:ea typeface="Times New Roman"/>
                        </a:rPr>
                        <a:t>7,95%</a:t>
                      </a:r>
                      <a:endParaRPr lang="es-CL" sz="1100">
                        <a:effectLst/>
                        <a:latin typeface="Times New Roman"/>
                        <a:ea typeface="Times New Roman"/>
                      </a:endParaRPr>
                    </a:p>
                    <a:p>
                      <a:pPr algn="ctr">
                        <a:spcAft>
                          <a:spcPts val="0"/>
                        </a:spcAft>
                      </a:pPr>
                      <a:r>
                        <a:rPr lang="es-PY" sz="1050">
                          <a:solidFill>
                            <a:srgbClr val="000000"/>
                          </a:solidFill>
                          <a:effectLst/>
                          <a:latin typeface="Times New Roman"/>
                          <a:ea typeface="Times New Roman"/>
                        </a:rPr>
                        <a:t> </a:t>
                      </a:r>
                      <a:endParaRPr lang="es-CL" sz="1100">
                        <a:effectLst/>
                        <a:latin typeface="Times New Roman"/>
                        <a:ea typeface="Times New Roman"/>
                      </a:endParaRPr>
                    </a:p>
                    <a:p>
                      <a:pPr algn="ctr">
                        <a:spcAft>
                          <a:spcPts val="0"/>
                        </a:spcAft>
                      </a:pPr>
                      <a:r>
                        <a:rPr lang="es-PY" sz="1050">
                          <a:solidFill>
                            <a:srgbClr val="000000"/>
                          </a:solidFill>
                          <a:effectLst/>
                          <a:latin typeface="Times New Roman"/>
                          <a:ea typeface="Times New Roman"/>
                        </a:rPr>
                        <a:t> </a:t>
                      </a:r>
                      <a:endParaRPr lang="es-CL" sz="1100">
                        <a:effectLst/>
                        <a:latin typeface="Times New Roman"/>
                        <a:ea typeface="Times New Roman"/>
                      </a:endParaRPr>
                    </a:p>
                    <a:p>
                      <a:pPr algn="ctr">
                        <a:spcAft>
                          <a:spcPts val="0"/>
                        </a:spcAft>
                      </a:pPr>
                      <a:r>
                        <a:rPr lang="es-PY" sz="1050">
                          <a:solidFill>
                            <a:srgbClr val="000000"/>
                          </a:solidFill>
                          <a:effectLst/>
                          <a:latin typeface="Times New Roman"/>
                          <a:ea typeface="Times New Roman"/>
                        </a:rPr>
                        <a:t>7,95%</a:t>
                      </a:r>
                      <a:endParaRPr lang="es-CL" sz="1100">
                        <a:effectLst/>
                        <a:latin typeface="Times New Roman"/>
                        <a:ea typeface="Times New Roman"/>
                      </a:endParaRPr>
                    </a:p>
                    <a:p>
                      <a:pPr algn="ctr">
                        <a:spcAft>
                          <a:spcPts val="0"/>
                        </a:spcAft>
                      </a:pPr>
                      <a:r>
                        <a:rPr lang="es-PY" sz="1050">
                          <a:solidFill>
                            <a:srgbClr val="000000"/>
                          </a:solidFill>
                          <a:effectLst/>
                          <a:latin typeface="Times New Roman"/>
                          <a:ea typeface="Times New Roman"/>
                        </a:rPr>
                        <a:t> </a:t>
                      </a:r>
                      <a:endParaRPr lang="es-CL" sz="1100">
                        <a:effectLst/>
                        <a:latin typeface="Times New Roman"/>
                        <a:ea typeface="Times New Roman"/>
                      </a:endParaRPr>
                    </a:p>
                    <a:p>
                      <a:pPr algn="ctr">
                        <a:spcAft>
                          <a:spcPts val="0"/>
                        </a:spcAft>
                      </a:pPr>
                      <a:r>
                        <a:rPr lang="es-PY" sz="1050">
                          <a:solidFill>
                            <a:srgbClr val="000000"/>
                          </a:solidFill>
                          <a:effectLst/>
                          <a:latin typeface="Times New Roman"/>
                          <a:ea typeface="Times New Roman"/>
                        </a:rPr>
                        <a:t> </a:t>
                      </a:r>
                      <a:endParaRPr lang="es-CL" sz="1100">
                        <a:effectLst/>
                        <a:latin typeface="Times New Roman"/>
                        <a:ea typeface="Times New Roman"/>
                      </a:endParaRPr>
                    </a:p>
                    <a:p>
                      <a:pPr algn="ctr">
                        <a:spcAft>
                          <a:spcPts val="0"/>
                        </a:spcAft>
                      </a:pPr>
                      <a:r>
                        <a:rPr lang="es-PY" sz="1050">
                          <a:solidFill>
                            <a:srgbClr val="000000"/>
                          </a:solidFill>
                          <a:effectLst/>
                          <a:latin typeface="Times New Roman"/>
                          <a:ea typeface="Times New Roman"/>
                        </a:rPr>
                        <a:t>7,95%</a:t>
                      </a:r>
                      <a:endParaRPr lang="es-CL" sz="1100">
                        <a:effectLst/>
                        <a:latin typeface="Times New Roman"/>
                        <a:ea typeface="Times New Roman"/>
                      </a:endParaRPr>
                    </a:p>
                  </a:txBody>
                  <a:tcPr marL="53137" marR="531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gn="ctr">
                        <a:spcAft>
                          <a:spcPts val="0"/>
                        </a:spcAft>
                      </a:pPr>
                      <a:r>
                        <a:rPr lang="es-PY" sz="1050">
                          <a:solidFill>
                            <a:srgbClr val="000000"/>
                          </a:solidFill>
                          <a:effectLst/>
                          <a:latin typeface="Times New Roman"/>
                          <a:ea typeface="Times New Roman"/>
                        </a:rPr>
                        <a:t> </a:t>
                      </a:r>
                      <a:endParaRPr lang="es-CL" sz="1100">
                        <a:effectLst/>
                        <a:latin typeface="Times New Roman"/>
                        <a:ea typeface="Times New Roman"/>
                      </a:endParaRPr>
                    </a:p>
                    <a:p>
                      <a:pPr algn="ctr">
                        <a:spcAft>
                          <a:spcPts val="0"/>
                        </a:spcAft>
                      </a:pPr>
                      <a:r>
                        <a:rPr lang="es-PY" sz="1050">
                          <a:solidFill>
                            <a:srgbClr val="000000"/>
                          </a:solidFill>
                          <a:effectLst/>
                          <a:latin typeface="Times New Roman"/>
                          <a:ea typeface="Times New Roman"/>
                        </a:rPr>
                        <a:t>Hasta 12 años con</a:t>
                      </a:r>
                      <a:endParaRPr lang="es-CL" sz="1100">
                        <a:effectLst/>
                        <a:latin typeface="Times New Roman"/>
                        <a:ea typeface="Times New Roman"/>
                      </a:endParaRPr>
                    </a:p>
                    <a:p>
                      <a:pPr algn="ctr">
                        <a:spcAft>
                          <a:spcPts val="0"/>
                        </a:spcAft>
                      </a:pPr>
                      <a:r>
                        <a:rPr lang="es-PY" sz="1050">
                          <a:solidFill>
                            <a:srgbClr val="000000"/>
                          </a:solidFill>
                          <a:effectLst/>
                          <a:latin typeface="Times New Roman"/>
                          <a:ea typeface="Times New Roman"/>
                        </a:rPr>
                        <a:t>4 años de gracia</a:t>
                      </a:r>
                      <a:endParaRPr lang="es-CL" sz="1100">
                        <a:effectLst/>
                        <a:latin typeface="Times New Roman"/>
                        <a:ea typeface="Times New Roman"/>
                      </a:endParaRPr>
                    </a:p>
                    <a:p>
                      <a:pPr algn="ctr">
                        <a:spcAft>
                          <a:spcPts val="0"/>
                        </a:spcAft>
                      </a:pPr>
                      <a:r>
                        <a:rPr lang="es-PY" sz="1050">
                          <a:solidFill>
                            <a:srgbClr val="000000"/>
                          </a:solidFill>
                          <a:effectLst/>
                          <a:latin typeface="Times New Roman"/>
                          <a:ea typeface="Times New Roman"/>
                        </a:rPr>
                        <a:t> </a:t>
                      </a:r>
                      <a:endParaRPr lang="es-CL" sz="1100">
                        <a:effectLst/>
                        <a:latin typeface="Times New Roman"/>
                        <a:ea typeface="Times New Roman"/>
                      </a:endParaRPr>
                    </a:p>
                    <a:p>
                      <a:pPr algn="ctr">
                        <a:spcAft>
                          <a:spcPts val="0"/>
                        </a:spcAft>
                      </a:pPr>
                      <a:r>
                        <a:rPr lang="es-PY" sz="1050">
                          <a:solidFill>
                            <a:srgbClr val="000000"/>
                          </a:solidFill>
                          <a:effectLst/>
                          <a:latin typeface="Times New Roman"/>
                          <a:ea typeface="Times New Roman"/>
                        </a:rPr>
                        <a:t>Hasta 7 años con </a:t>
                      </a:r>
                      <a:endParaRPr lang="es-CL" sz="1100">
                        <a:effectLst/>
                        <a:latin typeface="Times New Roman"/>
                        <a:ea typeface="Times New Roman"/>
                      </a:endParaRPr>
                    </a:p>
                    <a:p>
                      <a:pPr algn="ctr">
                        <a:spcAft>
                          <a:spcPts val="0"/>
                        </a:spcAft>
                      </a:pPr>
                      <a:r>
                        <a:rPr lang="es-PY" sz="1050">
                          <a:solidFill>
                            <a:srgbClr val="000000"/>
                          </a:solidFill>
                          <a:effectLst/>
                          <a:latin typeface="Times New Roman"/>
                          <a:ea typeface="Times New Roman"/>
                        </a:rPr>
                        <a:t>4 años de gracia</a:t>
                      </a:r>
                      <a:endParaRPr lang="es-CL" sz="1100">
                        <a:effectLst/>
                        <a:latin typeface="Times New Roman"/>
                        <a:ea typeface="Times New Roman"/>
                      </a:endParaRPr>
                    </a:p>
                    <a:p>
                      <a:pPr algn="ctr">
                        <a:spcAft>
                          <a:spcPts val="0"/>
                        </a:spcAft>
                      </a:pPr>
                      <a:r>
                        <a:rPr lang="es-PY" sz="1050">
                          <a:solidFill>
                            <a:srgbClr val="000000"/>
                          </a:solidFill>
                          <a:effectLst/>
                          <a:latin typeface="Times New Roman"/>
                          <a:ea typeface="Times New Roman"/>
                        </a:rPr>
                        <a:t> </a:t>
                      </a:r>
                      <a:endParaRPr lang="es-CL" sz="1100">
                        <a:effectLst/>
                        <a:latin typeface="Times New Roman"/>
                        <a:ea typeface="Times New Roman"/>
                      </a:endParaRPr>
                    </a:p>
                    <a:p>
                      <a:pPr algn="ctr">
                        <a:spcAft>
                          <a:spcPts val="0"/>
                        </a:spcAft>
                      </a:pPr>
                      <a:r>
                        <a:rPr lang="es-PY" sz="1050">
                          <a:solidFill>
                            <a:srgbClr val="000000"/>
                          </a:solidFill>
                          <a:effectLst/>
                          <a:latin typeface="Times New Roman"/>
                          <a:ea typeface="Times New Roman"/>
                        </a:rPr>
                        <a:t>Hasta 12 años con</a:t>
                      </a:r>
                      <a:endParaRPr lang="es-CL" sz="1100">
                        <a:effectLst/>
                        <a:latin typeface="Times New Roman"/>
                        <a:ea typeface="Times New Roman"/>
                      </a:endParaRPr>
                    </a:p>
                    <a:p>
                      <a:pPr algn="ctr">
                        <a:spcAft>
                          <a:spcPts val="0"/>
                        </a:spcAft>
                      </a:pPr>
                      <a:r>
                        <a:rPr lang="es-PY" sz="1050">
                          <a:solidFill>
                            <a:srgbClr val="000000"/>
                          </a:solidFill>
                          <a:effectLst/>
                          <a:latin typeface="Times New Roman"/>
                          <a:ea typeface="Times New Roman"/>
                        </a:rPr>
                        <a:t>4 años de gracia</a:t>
                      </a:r>
                      <a:endParaRPr lang="es-CL" sz="1100">
                        <a:effectLst/>
                        <a:latin typeface="Times New Roman"/>
                        <a:ea typeface="Times New Roman"/>
                      </a:endParaRPr>
                    </a:p>
                    <a:p>
                      <a:pPr algn="ctr">
                        <a:spcAft>
                          <a:spcPts val="0"/>
                        </a:spcAft>
                      </a:pPr>
                      <a:r>
                        <a:rPr lang="es-PY" sz="1050">
                          <a:solidFill>
                            <a:srgbClr val="000000"/>
                          </a:solidFill>
                          <a:effectLst/>
                          <a:latin typeface="Times New Roman"/>
                          <a:ea typeface="Times New Roman"/>
                        </a:rPr>
                        <a:t> </a:t>
                      </a:r>
                      <a:endParaRPr lang="es-CL" sz="1100">
                        <a:effectLst/>
                        <a:latin typeface="Times New Roman"/>
                        <a:ea typeface="Times New Roman"/>
                      </a:endParaRPr>
                    </a:p>
                    <a:p>
                      <a:pPr algn="ctr">
                        <a:spcAft>
                          <a:spcPts val="0"/>
                        </a:spcAft>
                      </a:pPr>
                      <a:r>
                        <a:rPr lang="es-PY" sz="1050">
                          <a:solidFill>
                            <a:srgbClr val="000000"/>
                          </a:solidFill>
                          <a:effectLst/>
                          <a:latin typeface="Times New Roman"/>
                          <a:ea typeface="Times New Roman"/>
                        </a:rPr>
                        <a:t>Hasta 5 años </a:t>
                      </a:r>
                      <a:endParaRPr lang="es-CL" sz="1100">
                        <a:effectLst/>
                        <a:latin typeface="Times New Roman"/>
                        <a:ea typeface="Times New Roman"/>
                      </a:endParaRPr>
                    </a:p>
                  </a:txBody>
                  <a:tcPr marL="53137" marR="531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r>
              <a:tr h="590298">
                <a:tc>
                  <a:txBody>
                    <a:bodyPr/>
                    <a:lstStyle/>
                    <a:p>
                      <a:pPr>
                        <a:spcAft>
                          <a:spcPts val="0"/>
                        </a:spcAft>
                      </a:pPr>
                      <a:r>
                        <a:rPr lang="es-PY" sz="1050" b="1" u="sng">
                          <a:solidFill>
                            <a:srgbClr val="000000"/>
                          </a:solidFill>
                          <a:effectLst/>
                          <a:latin typeface="Times New Roman"/>
                          <a:ea typeface="Times New Roman"/>
                        </a:rPr>
                        <a:t>Expoferias Nacionales e Internacionales:</a:t>
                      </a:r>
                      <a:endParaRPr lang="es-CL" sz="1100">
                        <a:effectLst/>
                        <a:latin typeface="Times New Roman"/>
                        <a:ea typeface="Times New Roman"/>
                      </a:endParaRPr>
                    </a:p>
                    <a:p>
                      <a:pPr algn="just">
                        <a:spcAft>
                          <a:spcPts val="0"/>
                        </a:spcAft>
                      </a:pPr>
                      <a:r>
                        <a:rPr lang="es-PY" sz="1050">
                          <a:solidFill>
                            <a:srgbClr val="000000"/>
                          </a:solidFill>
                          <a:effectLst/>
                          <a:latin typeface="Times New Roman"/>
                          <a:ea typeface="Times New Roman"/>
                        </a:rPr>
                        <a:t>Bienes de capital en general y todo tipo de animales que se encuentren disponibles para la venta en Expo Ferias Nacionales e Internacionales</a:t>
                      </a:r>
                      <a:endParaRPr lang="es-CL" sz="1100">
                        <a:effectLst/>
                        <a:latin typeface="Times New Roman"/>
                        <a:ea typeface="Times New Roman"/>
                      </a:endParaRPr>
                    </a:p>
                  </a:txBody>
                  <a:tcPr marL="53137" marR="531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gn="ctr">
                        <a:spcAft>
                          <a:spcPts val="0"/>
                        </a:spcAft>
                      </a:pPr>
                      <a:r>
                        <a:rPr lang="es-PY" sz="1050">
                          <a:solidFill>
                            <a:srgbClr val="000000"/>
                          </a:solidFill>
                          <a:effectLst/>
                          <a:latin typeface="Times New Roman"/>
                          <a:ea typeface="Times New Roman"/>
                        </a:rPr>
                        <a:t>G.</a:t>
                      </a:r>
                      <a:endParaRPr lang="es-CL" sz="1100">
                        <a:effectLst/>
                        <a:latin typeface="Times New Roman"/>
                        <a:ea typeface="Times New Roman"/>
                      </a:endParaRPr>
                    </a:p>
                  </a:txBody>
                  <a:tcPr marL="53137" marR="531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gn="ctr">
                        <a:spcAft>
                          <a:spcPts val="0"/>
                        </a:spcAft>
                      </a:pPr>
                      <a:r>
                        <a:rPr lang="es-PY" sz="1050">
                          <a:solidFill>
                            <a:srgbClr val="000000"/>
                          </a:solidFill>
                          <a:effectLst/>
                          <a:latin typeface="Times New Roman"/>
                          <a:ea typeface="Times New Roman"/>
                        </a:rPr>
                        <a:t>11%</a:t>
                      </a:r>
                      <a:endParaRPr lang="es-CL" sz="1100">
                        <a:effectLst/>
                        <a:latin typeface="Times New Roman"/>
                        <a:ea typeface="Times New Roman"/>
                      </a:endParaRPr>
                    </a:p>
                  </a:txBody>
                  <a:tcPr marL="53137" marR="531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gn="ctr">
                        <a:spcAft>
                          <a:spcPts val="0"/>
                        </a:spcAft>
                      </a:pPr>
                      <a:r>
                        <a:rPr lang="es-PY" sz="1050">
                          <a:solidFill>
                            <a:srgbClr val="000000"/>
                          </a:solidFill>
                          <a:effectLst/>
                          <a:latin typeface="Times New Roman"/>
                          <a:ea typeface="Times New Roman"/>
                        </a:rPr>
                        <a:t>Hasta 3 años</a:t>
                      </a:r>
                      <a:endParaRPr lang="es-CL" sz="1100">
                        <a:effectLst/>
                        <a:latin typeface="Times New Roman"/>
                        <a:ea typeface="Times New Roman"/>
                      </a:endParaRPr>
                    </a:p>
                  </a:txBody>
                  <a:tcPr marL="53137" marR="531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r>
              <a:tr h="590298">
                <a:tc>
                  <a:txBody>
                    <a:bodyPr/>
                    <a:lstStyle/>
                    <a:p>
                      <a:pPr>
                        <a:spcAft>
                          <a:spcPts val="0"/>
                        </a:spcAft>
                      </a:pPr>
                      <a:r>
                        <a:rPr lang="es-PY" sz="1050" b="1" u="sng">
                          <a:solidFill>
                            <a:srgbClr val="000000"/>
                          </a:solidFill>
                          <a:effectLst/>
                          <a:latin typeface="Times New Roman"/>
                          <a:ea typeface="Times New Roman"/>
                        </a:rPr>
                        <a:t>Exposiciones Nacionales:</a:t>
                      </a:r>
                      <a:endParaRPr lang="es-CL" sz="1100">
                        <a:effectLst/>
                        <a:latin typeface="Times New Roman"/>
                        <a:ea typeface="Times New Roman"/>
                      </a:endParaRPr>
                    </a:p>
                    <a:p>
                      <a:pPr algn="just">
                        <a:spcAft>
                          <a:spcPts val="0"/>
                        </a:spcAft>
                      </a:pPr>
                      <a:r>
                        <a:rPr lang="es-PY" sz="1050">
                          <a:solidFill>
                            <a:srgbClr val="000000"/>
                          </a:solidFill>
                          <a:effectLst/>
                          <a:latin typeface="Times New Roman"/>
                          <a:ea typeface="Times New Roman"/>
                        </a:rPr>
                        <a:t>Adquisición de todo tipo de animales y bienes, que se encuentran disponibles para la venta en las exposiciones nacionales.</a:t>
                      </a:r>
                      <a:endParaRPr lang="es-CL" sz="1100">
                        <a:effectLst/>
                        <a:latin typeface="Times New Roman"/>
                        <a:ea typeface="Times New Roman"/>
                      </a:endParaRPr>
                    </a:p>
                  </a:txBody>
                  <a:tcPr marL="53137" marR="531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gn="ctr">
                        <a:spcAft>
                          <a:spcPts val="0"/>
                        </a:spcAft>
                      </a:pPr>
                      <a:r>
                        <a:rPr lang="es-PY" sz="1050">
                          <a:solidFill>
                            <a:srgbClr val="000000"/>
                          </a:solidFill>
                          <a:effectLst/>
                          <a:latin typeface="Times New Roman"/>
                          <a:ea typeface="Times New Roman"/>
                        </a:rPr>
                        <a:t>G.</a:t>
                      </a:r>
                      <a:endParaRPr lang="es-CL" sz="1100">
                        <a:effectLst/>
                        <a:latin typeface="Times New Roman"/>
                        <a:ea typeface="Times New Roman"/>
                      </a:endParaRPr>
                    </a:p>
                    <a:p>
                      <a:pPr algn="ctr">
                        <a:spcAft>
                          <a:spcPts val="0"/>
                        </a:spcAft>
                      </a:pPr>
                      <a:r>
                        <a:rPr lang="es-PY" sz="1050">
                          <a:solidFill>
                            <a:srgbClr val="000000"/>
                          </a:solidFill>
                          <a:effectLst/>
                          <a:latin typeface="Times New Roman"/>
                          <a:ea typeface="Times New Roman"/>
                        </a:rPr>
                        <a:t>G.</a:t>
                      </a:r>
                      <a:endParaRPr lang="es-CL" sz="1100">
                        <a:effectLst/>
                        <a:latin typeface="Times New Roman"/>
                        <a:ea typeface="Times New Roman"/>
                      </a:endParaRPr>
                    </a:p>
                  </a:txBody>
                  <a:tcPr marL="53137" marR="531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gn="ctr">
                        <a:spcAft>
                          <a:spcPts val="0"/>
                        </a:spcAft>
                      </a:pPr>
                      <a:r>
                        <a:rPr lang="es-PY" sz="1050">
                          <a:solidFill>
                            <a:srgbClr val="000000"/>
                          </a:solidFill>
                          <a:effectLst/>
                          <a:latin typeface="Times New Roman"/>
                          <a:ea typeface="Times New Roman"/>
                        </a:rPr>
                        <a:t>8,5%</a:t>
                      </a:r>
                      <a:endParaRPr lang="es-CL" sz="1100">
                        <a:effectLst/>
                        <a:latin typeface="Times New Roman"/>
                        <a:ea typeface="Times New Roman"/>
                      </a:endParaRPr>
                    </a:p>
                    <a:p>
                      <a:pPr algn="ctr">
                        <a:spcAft>
                          <a:spcPts val="0"/>
                        </a:spcAft>
                      </a:pPr>
                      <a:r>
                        <a:rPr lang="es-PY" sz="1050">
                          <a:solidFill>
                            <a:srgbClr val="000000"/>
                          </a:solidFill>
                          <a:effectLst/>
                          <a:latin typeface="Times New Roman"/>
                          <a:ea typeface="Times New Roman"/>
                        </a:rPr>
                        <a:t>9%</a:t>
                      </a:r>
                      <a:endParaRPr lang="es-CL" sz="1100">
                        <a:effectLst/>
                        <a:latin typeface="Times New Roman"/>
                        <a:ea typeface="Times New Roman"/>
                      </a:endParaRPr>
                    </a:p>
                  </a:txBody>
                  <a:tcPr marL="53137" marR="531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gn="ctr">
                        <a:spcAft>
                          <a:spcPts val="0"/>
                        </a:spcAft>
                      </a:pPr>
                      <a:r>
                        <a:rPr lang="es-PY" sz="1050">
                          <a:solidFill>
                            <a:srgbClr val="000000"/>
                          </a:solidFill>
                          <a:effectLst/>
                          <a:latin typeface="Times New Roman"/>
                          <a:ea typeface="Times New Roman"/>
                        </a:rPr>
                        <a:t>Hasta 1 año</a:t>
                      </a:r>
                      <a:endParaRPr lang="es-CL" sz="1100">
                        <a:effectLst/>
                        <a:latin typeface="Times New Roman"/>
                        <a:ea typeface="Times New Roman"/>
                      </a:endParaRPr>
                    </a:p>
                    <a:p>
                      <a:pPr algn="ctr">
                        <a:spcAft>
                          <a:spcPts val="0"/>
                        </a:spcAft>
                      </a:pPr>
                      <a:r>
                        <a:rPr lang="es-PY" sz="1050">
                          <a:solidFill>
                            <a:srgbClr val="000000"/>
                          </a:solidFill>
                          <a:effectLst/>
                          <a:latin typeface="Times New Roman"/>
                          <a:ea typeface="Times New Roman"/>
                        </a:rPr>
                        <a:t>Hasta 3 años</a:t>
                      </a:r>
                      <a:endParaRPr lang="es-CL" sz="1100">
                        <a:effectLst/>
                        <a:latin typeface="Times New Roman"/>
                        <a:ea typeface="Times New Roman"/>
                      </a:endParaRPr>
                    </a:p>
                  </a:txBody>
                  <a:tcPr marL="53137" marR="531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r>
              <a:tr h="498464">
                <a:tc>
                  <a:txBody>
                    <a:bodyPr/>
                    <a:lstStyle/>
                    <a:p>
                      <a:pPr>
                        <a:spcAft>
                          <a:spcPts val="0"/>
                        </a:spcAft>
                      </a:pPr>
                      <a:r>
                        <a:rPr lang="es-PY" sz="1050" b="1" u="sng">
                          <a:solidFill>
                            <a:srgbClr val="000000"/>
                          </a:solidFill>
                          <a:effectLst/>
                          <a:latin typeface="Times New Roman"/>
                          <a:ea typeface="Times New Roman"/>
                        </a:rPr>
                        <a:t>Línea de Crédito BNF - Inversiones Productivas: </a:t>
                      </a:r>
                      <a:endParaRPr lang="es-CL" sz="1100">
                        <a:effectLst/>
                        <a:latin typeface="Times New Roman"/>
                        <a:ea typeface="Times New Roman"/>
                      </a:endParaRPr>
                    </a:p>
                    <a:p>
                      <a:pPr>
                        <a:spcAft>
                          <a:spcPts val="0"/>
                        </a:spcAft>
                      </a:pPr>
                      <a:r>
                        <a:rPr lang="es-PY" sz="1050">
                          <a:solidFill>
                            <a:srgbClr val="000000"/>
                          </a:solidFill>
                          <a:effectLst/>
                          <a:latin typeface="Times New Roman"/>
                          <a:ea typeface="Times New Roman"/>
                        </a:rPr>
                        <a:t>Financiamiento de proyectos de inversión agropecuaria, industrial, comercial y de servicios.</a:t>
                      </a:r>
                      <a:endParaRPr lang="es-CL" sz="1100">
                        <a:effectLst/>
                        <a:latin typeface="Times New Roman"/>
                        <a:ea typeface="Times New Roman"/>
                      </a:endParaRPr>
                    </a:p>
                  </a:txBody>
                  <a:tcPr marL="53137" marR="531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gn="ctr">
                        <a:spcAft>
                          <a:spcPts val="0"/>
                        </a:spcAft>
                      </a:pPr>
                      <a:r>
                        <a:rPr lang="es-PY" sz="1050">
                          <a:solidFill>
                            <a:srgbClr val="000000"/>
                          </a:solidFill>
                          <a:effectLst/>
                          <a:latin typeface="Times New Roman"/>
                          <a:ea typeface="Times New Roman"/>
                        </a:rPr>
                        <a:t> </a:t>
                      </a:r>
                      <a:endParaRPr lang="es-CL" sz="1100">
                        <a:effectLst/>
                        <a:latin typeface="Times New Roman"/>
                        <a:ea typeface="Times New Roman"/>
                      </a:endParaRPr>
                    </a:p>
                    <a:p>
                      <a:pPr algn="ctr">
                        <a:spcAft>
                          <a:spcPts val="0"/>
                        </a:spcAft>
                      </a:pPr>
                      <a:r>
                        <a:rPr lang="es-PY" sz="1050">
                          <a:solidFill>
                            <a:srgbClr val="000000"/>
                          </a:solidFill>
                          <a:effectLst/>
                          <a:latin typeface="Times New Roman"/>
                          <a:ea typeface="Times New Roman"/>
                        </a:rPr>
                        <a:t>G.</a:t>
                      </a:r>
                      <a:endParaRPr lang="es-CL" sz="1100">
                        <a:effectLst/>
                        <a:latin typeface="Times New Roman"/>
                        <a:ea typeface="Times New Roman"/>
                      </a:endParaRPr>
                    </a:p>
                    <a:p>
                      <a:pPr algn="ctr">
                        <a:spcAft>
                          <a:spcPts val="0"/>
                        </a:spcAft>
                      </a:pPr>
                      <a:r>
                        <a:rPr lang="es-PY" sz="1050">
                          <a:solidFill>
                            <a:srgbClr val="000000"/>
                          </a:solidFill>
                          <a:effectLst/>
                          <a:latin typeface="Times New Roman"/>
                          <a:ea typeface="Times New Roman"/>
                        </a:rPr>
                        <a:t> </a:t>
                      </a:r>
                      <a:endParaRPr lang="es-CL" sz="1100">
                        <a:effectLst/>
                        <a:latin typeface="Times New Roman"/>
                        <a:ea typeface="Times New Roman"/>
                      </a:endParaRPr>
                    </a:p>
                  </a:txBody>
                  <a:tcPr marL="53137" marR="531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gn="ctr">
                        <a:spcAft>
                          <a:spcPts val="0"/>
                        </a:spcAft>
                      </a:pPr>
                      <a:r>
                        <a:rPr lang="es-PY" sz="1050">
                          <a:solidFill>
                            <a:srgbClr val="000000"/>
                          </a:solidFill>
                          <a:effectLst/>
                          <a:latin typeface="Times New Roman"/>
                          <a:ea typeface="Times New Roman"/>
                        </a:rPr>
                        <a:t> </a:t>
                      </a:r>
                      <a:endParaRPr lang="es-CL" sz="1100">
                        <a:effectLst/>
                        <a:latin typeface="Times New Roman"/>
                        <a:ea typeface="Times New Roman"/>
                      </a:endParaRPr>
                    </a:p>
                    <a:p>
                      <a:pPr algn="ctr">
                        <a:spcAft>
                          <a:spcPts val="0"/>
                        </a:spcAft>
                      </a:pPr>
                      <a:r>
                        <a:rPr lang="es-PY" sz="1050">
                          <a:solidFill>
                            <a:srgbClr val="000000"/>
                          </a:solidFill>
                          <a:effectLst/>
                          <a:latin typeface="Times New Roman"/>
                          <a:ea typeface="Times New Roman"/>
                        </a:rPr>
                        <a:t>11,00%</a:t>
                      </a:r>
                      <a:endParaRPr lang="es-CL" sz="1100">
                        <a:effectLst/>
                        <a:latin typeface="Times New Roman"/>
                        <a:ea typeface="Times New Roman"/>
                      </a:endParaRPr>
                    </a:p>
                    <a:p>
                      <a:pPr algn="ctr">
                        <a:spcAft>
                          <a:spcPts val="0"/>
                        </a:spcAft>
                      </a:pPr>
                      <a:r>
                        <a:rPr lang="es-PY" sz="1050">
                          <a:solidFill>
                            <a:srgbClr val="000000"/>
                          </a:solidFill>
                          <a:effectLst/>
                          <a:latin typeface="Times New Roman"/>
                          <a:ea typeface="Times New Roman"/>
                        </a:rPr>
                        <a:t> </a:t>
                      </a:r>
                      <a:endParaRPr lang="es-CL" sz="1100">
                        <a:effectLst/>
                        <a:latin typeface="Times New Roman"/>
                        <a:ea typeface="Times New Roman"/>
                      </a:endParaRPr>
                    </a:p>
                  </a:txBody>
                  <a:tcPr marL="53137" marR="531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gn="ctr">
                        <a:spcAft>
                          <a:spcPts val="0"/>
                        </a:spcAft>
                      </a:pPr>
                      <a:r>
                        <a:rPr lang="es-PY" sz="1050" dirty="0">
                          <a:solidFill>
                            <a:srgbClr val="000000"/>
                          </a:solidFill>
                          <a:effectLst/>
                          <a:latin typeface="Times New Roman"/>
                          <a:ea typeface="Times New Roman"/>
                        </a:rPr>
                        <a:t> </a:t>
                      </a:r>
                      <a:endParaRPr lang="es-CL" sz="1100" dirty="0">
                        <a:effectLst/>
                        <a:latin typeface="Times New Roman"/>
                        <a:ea typeface="Times New Roman"/>
                      </a:endParaRPr>
                    </a:p>
                    <a:p>
                      <a:pPr algn="ctr">
                        <a:spcAft>
                          <a:spcPts val="0"/>
                        </a:spcAft>
                      </a:pPr>
                      <a:r>
                        <a:rPr lang="es-PY" sz="1050" dirty="0">
                          <a:solidFill>
                            <a:srgbClr val="000000"/>
                          </a:solidFill>
                          <a:effectLst/>
                          <a:latin typeface="Times New Roman"/>
                          <a:ea typeface="Times New Roman"/>
                        </a:rPr>
                        <a:t>Hasta 10 años y</a:t>
                      </a:r>
                      <a:endParaRPr lang="es-CL" sz="1100" dirty="0">
                        <a:effectLst/>
                        <a:latin typeface="Times New Roman"/>
                        <a:ea typeface="Times New Roman"/>
                      </a:endParaRPr>
                    </a:p>
                    <a:p>
                      <a:pPr algn="ctr">
                        <a:spcAft>
                          <a:spcPts val="0"/>
                        </a:spcAft>
                      </a:pPr>
                      <a:r>
                        <a:rPr lang="es-PY" sz="1050" dirty="0">
                          <a:solidFill>
                            <a:srgbClr val="000000"/>
                          </a:solidFill>
                          <a:effectLst/>
                          <a:latin typeface="Times New Roman"/>
                          <a:ea typeface="Times New Roman"/>
                        </a:rPr>
                        <a:t>hasta 2 años de gracia</a:t>
                      </a:r>
                      <a:endParaRPr lang="es-CL" sz="1100" dirty="0">
                        <a:effectLst/>
                        <a:latin typeface="Times New Roman"/>
                        <a:ea typeface="Times New Roman"/>
                      </a:endParaRPr>
                    </a:p>
                  </a:txBody>
                  <a:tcPr marL="53137" marR="531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r>
            </a:tbl>
          </a:graphicData>
        </a:graphic>
      </p:graphicFrame>
    </p:spTree>
    <p:extLst>
      <p:ext uri="{BB962C8B-B14F-4D97-AF65-F5344CB8AC3E}">
        <p14:creationId xmlns:p14="http://schemas.microsoft.com/office/powerpoint/2010/main" val="2966129629"/>
      </p:ext>
    </p:extLst>
  </p:cSld>
  <p:clrMapOvr>
    <a:masterClrMapping/>
  </p:clrMapOvr>
  <p:transition spd="med">
    <p:pull/>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bwMode="auto">
          <a:xfrm>
            <a:off x="539552" y="116632"/>
            <a:ext cx="8229600" cy="612068"/>
          </a:xfrm>
          <a:prstGeom prst="rect">
            <a:avLst/>
          </a:prstGeom>
          <a:gradFill>
            <a:gsLst>
              <a:gs pos="62000">
                <a:srgbClr val="008080"/>
              </a:gs>
              <a:gs pos="100000">
                <a:srgbClr val="C4EDF2"/>
              </a:gs>
            </a:gsLst>
            <a:path path="circle">
              <a:fillToRect l="50000" t="50000" r="50000" b="50000"/>
            </a:path>
          </a:gradFill>
          <a:extLst/>
        </p:spPr>
        <p:txBody>
          <a:bodyPr/>
          <a:lstStyle>
            <a:defPPr>
              <a:defRPr lang="fr-FR"/>
            </a:defPPr>
            <a:lvl1pPr algn="ctr">
              <a:defRPr sz="4400" b="1">
                <a:solidFill>
                  <a:schemeClr val="bg1"/>
                </a:solidFill>
                <a:effectLst>
                  <a:outerShdw blurRad="38100" dist="38100" dir="2700000" algn="tl">
                    <a:srgbClr val="000000">
                      <a:alpha val="43137"/>
                    </a:srgbClr>
                  </a:outerShdw>
                </a:effectLst>
                <a:ea typeface="+mj-ea"/>
                <a:cs typeface="+mj-cs"/>
              </a:defRPr>
            </a:lvl1pPr>
            <a:lvl2pPr algn="ctr">
              <a:defRPr sz="4400">
                <a:solidFill>
                  <a:schemeClr val="tx2"/>
                </a:solidFill>
              </a:defRPr>
            </a:lvl2pPr>
            <a:lvl3pPr algn="ctr">
              <a:defRPr sz="4400">
                <a:solidFill>
                  <a:schemeClr val="tx2"/>
                </a:solidFill>
              </a:defRPr>
            </a:lvl3pPr>
            <a:lvl4pPr algn="ctr">
              <a:defRPr sz="4400">
                <a:solidFill>
                  <a:schemeClr val="tx2"/>
                </a:solidFill>
              </a:defRPr>
            </a:lvl4pPr>
            <a:lvl5pPr algn="ctr">
              <a:defRPr sz="4400">
                <a:solidFill>
                  <a:schemeClr val="tx2"/>
                </a:solidFill>
              </a:defRPr>
            </a:lvl5pPr>
            <a:lvl6pPr marL="457200" algn="ctr" fontAlgn="base">
              <a:spcBef>
                <a:spcPct val="0"/>
              </a:spcBef>
              <a:spcAft>
                <a:spcPct val="0"/>
              </a:spcAft>
              <a:defRPr sz="4400">
                <a:solidFill>
                  <a:schemeClr val="tx2"/>
                </a:solidFill>
              </a:defRPr>
            </a:lvl6pPr>
            <a:lvl7pPr marL="914400" algn="ctr" fontAlgn="base">
              <a:spcBef>
                <a:spcPct val="0"/>
              </a:spcBef>
              <a:spcAft>
                <a:spcPct val="0"/>
              </a:spcAft>
              <a:defRPr sz="4400">
                <a:solidFill>
                  <a:schemeClr val="tx2"/>
                </a:solidFill>
              </a:defRPr>
            </a:lvl7pPr>
            <a:lvl8pPr marL="1371600" algn="ctr" fontAlgn="base">
              <a:spcBef>
                <a:spcPct val="0"/>
              </a:spcBef>
              <a:spcAft>
                <a:spcPct val="0"/>
              </a:spcAft>
              <a:defRPr sz="4400">
                <a:solidFill>
                  <a:schemeClr val="tx2"/>
                </a:solidFill>
              </a:defRPr>
            </a:lvl8pPr>
            <a:lvl9pPr marL="1828800" algn="ctr" fontAlgn="base">
              <a:spcBef>
                <a:spcPct val="0"/>
              </a:spcBef>
              <a:spcAft>
                <a:spcPct val="0"/>
              </a:spcAft>
              <a:defRPr sz="4400">
                <a:solidFill>
                  <a:schemeClr val="tx2"/>
                </a:solidFill>
              </a:defRPr>
            </a:lvl9pPr>
          </a:lstStyle>
          <a:p>
            <a:r>
              <a:rPr lang="es-MX" sz="3600" dirty="0" smtClean="0"/>
              <a:t>ASISTENCIA FINANCIERA</a:t>
            </a:r>
            <a:endParaRPr lang="es-ES" sz="3600" dirty="0"/>
          </a:p>
        </p:txBody>
      </p:sp>
      <p:graphicFrame>
        <p:nvGraphicFramePr>
          <p:cNvPr id="4" name="3 Tabla"/>
          <p:cNvGraphicFramePr>
            <a:graphicFrameLocks noGrp="1"/>
          </p:cNvGraphicFramePr>
          <p:nvPr>
            <p:extLst/>
          </p:nvPr>
        </p:nvGraphicFramePr>
        <p:xfrm>
          <a:off x="539552" y="908720"/>
          <a:ext cx="8229599" cy="5811381"/>
        </p:xfrm>
        <a:graphic>
          <a:graphicData uri="http://schemas.openxmlformats.org/drawingml/2006/table">
            <a:tbl>
              <a:tblPr firstRow="1"/>
              <a:tblGrid>
                <a:gridCol w="4782208"/>
                <a:gridCol w="750393"/>
                <a:gridCol w="820134"/>
                <a:gridCol w="1876864"/>
              </a:tblGrid>
              <a:tr h="190029">
                <a:tc>
                  <a:txBody>
                    <a:bodyPr/>
                    <a:lstStyle/>
                    <a:p>
                      <a:pPr algn="ctr">
                        <a:spcAft>
                          <a:spcPts val="0"/>
                        </a:spcAft>
                      </a:pPr>
                      <a:r>
                        <a:rPr lang="es-PY" sz="1100" b="1" i="1" dirty="0">
                          <a:solidFill>
                            <a:srgbClr val="000000"/>
                          </a:solidFill>
                          <a:effectLst/>
                          <a:latin typeface="Times New Roman"/>
                          <a:ea typeface="Times New Roman"/>
                        </a:rPr>
                        <a:t>LÍNEAS DE CRÉDITOS PARA INVERSIONES </a:t>
                      </a:r>
                      <a:endParaRPr lang="es-CL" sz="1200" dirty="0">
                        <a:effectLst/>
                        <a:latin typeface="Times New Roman"/>
                        <a:ea typeface="Times New Roman"/>
                      </a:endParaRPr>
                    </a:p>
                  </a:txBody>
                  <a:tcPr marL="58316" marR="583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2D69B"/>
                    </a:solidFill>
                  </a:tcPr>
                </a:tc>
                <a:tc>
                  <a:txBody>
                    <a:bodyPr/>
                    <a:lstStyle/>
                    <a:p>
                      <a:pPr algn="ctr">
                        <a:spcAft>
                          <a:spcPts val="0"/>
                        </a:spcAft>
                      </a:pPr>
                      <a:r>
                        <a:rPr lang="es-PY" sz="1100" b="1" i="1" dirty="0" smtClean="0">
                          <a:solidFill>
                            <a:srgbClr val="000000"/>
                          </a:solidFill>
                          <a:effectLst/>
                          <a:latin typeface="Times New Roman"/>
                          <a:ea typeface="Times New Roman"/>
                        </a:rPr>
                        <a:t>Moneda</a:t>
                      </a:r>
                      <a:endParaRPr lang="es-CL" sz="1200" dirty="0">
                        <a:effectLst/>
                        <a:latin typeface="Times New Roman"/>
                        <a:ea typeface="Times New Roman"/>
                      </a:endParaRPr>
                    </a:p>
                  </a:txBody>
                  <a:tcPr marL="58316" marR="583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2D69B"/>
                    </a:solidFill>
                  </a:tcPr>
                </a:tc>
                <a:tc>
                  <a:txBody>
                    <a:bodyPr/>
                    <a:lstStyle/>
                    <a:p>
                      <a:pPr algn="ctr">
                        <a:spcAft>
                          <a:spcPts val="0"/>
                        </a:spcAft>
                      </a:pPr>
                      <a:r>
                        <a:rPr lang="es-PY" sz="1100" b="1" i="1">
                          <a:solidFill>
                            <a:srgbClr val="000000"/>
                          </a:solidFill>
                          <a:effectLst/>
                          <a:latin typeface="Times New Roman"/>
                          <a:ea typeface="Times New Roman"/>
                        </a:rPr>
                        <a:t>TASA</a:t>
                      </a:r>
                      <a:endParaRPr lang="es-CL" sz="1200">
                        <a:effectLst/>
                        <a:latin typeface="Times New Roman"/>
                        <a:ea typeface="Times New Roman"/>
                      </a:endParaRPr>
                    </a:p>
                  </a:txBody>
                  <a:tcPr marL="58316" marR="583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2D69B"/>
                    </a:solidFill>
                  </a:tcPr>
                </a:tc>
                <a:tc>
                  <a:txBody>
                    <a:bodyPr/>
                    <a:lstStyle/>
                    <a:p>
                      <a:pPr algn="ctr">
                        <a:spcAft>
                          <a:spcPts val="0"/>
                        </a:spcAft>
                      </a:pPr>
                      <a:r>
                        <a:rPr lang="es-PY" sz="1100" b="1" i="1" dirty="0">
                          <a:solidFill>
                            <a:srgbClr val="000000"/>
                          </a:solidFill>
                          <a:effectLst/>
                          <a:latin typeface="Times New Roman"/>
                          <a:ea typeface="Times New Roman"/>
                        </a:rPr>
                        <a:t>PLAZO</a:t>
                      </a:r>
                      <a:endParaRPr lang="es-CL" sz="1200" dirty="0">
                        <a:effectLst/>
                        <a:latin typeface="Times New Roman"/>
                        <a:ea typeface="Times New Roman"/>
                      </a:endParaRPr>
                    </a:p>
                  </a:txBody>
                  <a:tcPr marL="58316" marR="583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2D69B"/>
                    </a:solidFill>
                  </a:tcPr>
                </a:tc>
              </a:tr>
              <a:tr h="181093">
                <a:tc gridSpan="4">
                  <a:txBody>
                    <a:bodyPr/>
                    <a:lstStyle/>
                    <a:p>
                      <a:pPr>
                        <a:spcAft>
                          <a:spcPts val="0"/>
                        </a:spcAft>
                      </a:pPr>
                      <a:r>
                        <a:rPr lang="es-PY" sz="1100" b="1">
                          <a:solidFill>
                            <a:srgbClr val="000000"/>
                          </a:solidFill>
                          <a:effectLst/>
                          <a:latin typeface="Times New Roman"/>
                          <a:ea typeface="Times New Roman"/>
                        </a:rPr>
                        <a:t>FONDOS EXTERNOS</a:t>
                      </a:r>
                      <a:endParaRPr lang="es-CL" sz="1200">
                        <a:effectLst/>
                        <a:latin typeface="Times New Roman"/>
                        <a:ea typeface="Times New Roman"/>
                      </a:endParaRPr>
                    </a:p>
                  </a:txBody>
                  <a:tcPr marL="58316" marR="583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9C3"/>
                    </a:solidFill>
                  </a:tcPr>
                </a:tc>
                <a:tc hMerge="1">
                  <a:txBody>
                    <a:bodyPr/>
                    <a:lstStyle/>
                    <a:p>
                      <a:endParaRPr lang="es-CL"/>
                    </a:p>
                  </a:txBody>
                  <a:tcPr/>
                </a:tc>
                <a:tc hMerge="1">
                  <a:txBody>
                    <a:bodyPr/>
                    <a:lstStyle/>
                    <a:p>
                      <a:endParaRPr lang="es-CL"/>
                    </a:p>
                  </a:txBody>
                  <a:tcPr/>
                </a:tc>
                <a:tc hMerge="1">
                  <a:txBody>
                    <a:bodyPr/>
                    <a:lstStyle/>
                    <a:p>
                      <a:endParaRPr lang="es-CL"/>
                    </a:p>
                  </a:txBody>
                  <a:tcPr/>
                </a:tc>
              </a:tr>
              <a:tr h="1059230">
                <a:tc>
                  <a:txBody>
                    <a:bodyPr/>
                    <a:lstStyle/>
                    <a:p>
                      <a:pPr>
                        <a:spcAft>
                          <a:spcPts val="0"/>
                        </a:spcAft>
                      </a:pPr>
                      <a:r>
                        <a:rPr lang="es-PY" sz="1100" b="1" u="sng" dirty="0">
                          <a:solidFill>
                            <a:srgbClr val="000000"/>
                          </a:solidFill>
                          <a:effectLst/>
                          <a:latin typeface="Times New Roman"/>
                          <a:ea typeface="Times New Roman"/>
                        </a:rPr>
                        <a:t>Inversiones a largo Plazo:</a:t>
                      </a:r>
                      <a:r>
                        <a:rPr lang="es-PY" sz="1100" dirty="0">
                          <a:solidFill>
                            <a:srgbClr val="000000"/>
                          </a:solidFill>
                          <a:effectLst/>
                          <a:latin typeface="Times New Roman"/>
                          <a:ea typeface="Times New Roman"/>
                        </a:rPr>
                        <a:t>  </a:t>
                      </a:r>
                      <a:r>
                        <a:rPr lang="es-PY" sz="1100" dirty="0">
                          <a:solidFill>
                            <a:srgbClr val="FF0000"/>
                          </a:solidFill>
                          <a:effectLst/>
                          <a:latin typeface="Times New Roman"/>
                          <a:ea typeface="Times New Roman"/>
                        </a:rPr>
                        <a:t>(Fondo IPS).</a:t>
                      </a:r>
                      <a:endParaRPr lang="es-CL" sz="1200" dirty="0">
                        <a:effectLst/>
                        <a:latin typeface="Times New Roman"/>
                        <a:ea typeface="Times New Roman"/>
                      </a:endParaRPr>
                    </a:p>
                    <a:p>
                      <a:pPr algn="just">
                        <a:spcAft>
                          <a:spcPts val="0"/>
                        </a:spcAft>
                      </a:pPr>
                      <a:r>
                        <a:rPr lang="es-PY" sz="1100" dirty="0">
                          <a:solidFill>
                            <a:srgbClr val="000000"/>
                          </a:solidFill>
                          <a:effectLst/>
                          <a:latin typeface="Times New Roman"/>
                          <a:ea typeface="Times New Roman"/>
                        </a:rPr>
                        <a:t>Para aumentar la capacidad productiva de las unidades agrícolas, ganaderas, agroindustrias, industrias manufactureras y forestales, para incorporar bienes de producción e instalaciones </a:t>
                      </a:r>
                      <a:endParaRPr lang="es-CL" sz="1200" dirty="0">
                        <a:effectLst/>
                        <a:latin typeface="Times New Roman"/>
                        <a:ea typeface="Times New Roman"/>
                      </a:endParaRPr>
                    </a:p>
                    <a:p>
                      <a:pPr marL="342900" lvl="0" indent="-342900">
                        <a:spcAft>
                          <a:spcPts val="0"/>
                        </a:spcAft>
                        <a:buFont typeface="Symbol"/>
                        <a:buChar char=""/>
                      </a:pPr>
                      <a:r>
                        <a:rPr lang="es-PY" sz="1100" dirty="0">
                          <a:solidFill>
                            <a:srgbClr val="000000"/>
                          </a:solidFill>
                          <a:effectLst/>
                          <a:latin typeface="Times New Roman"/>
                          <a:ea typeface="Times New Roman"/>
                        </a:rPr>
                        <a:t>Pago de capital e intereses trimestral y/o semestral</a:t>
                      </a:r>
                      <a:endParaRPr lang="es-CL" sz="1200" dirty="0">
                        <a:effectLst/>
                        <a:latin typeface="Times New Roman"/>
                        <a:ea typeface="Times New Roman"/>
                      </a:endParaRPr>
                    </a:p>
                    <a:p>
                      <a:pPr marL="342900" lvl="0" indent="-342900">
                        <a:spcAft>
                          <a:spcPts val="0"/>
                        </a:spcAft>
                        <a:buFont typeface="Symbol"/>
                        <a:buChar char=""/>
                      </a:pPr>
                      <a:r>
                        <a:rPr lang="es-PY" sz="1100" dirty="0">
                          <a:solidFill>
                            <a:srgbClr val="000000"/>
                          </a:solidFill>
                          <a:effectLst/>
                          <a:latin typeface="Times New Roman"/>
                          <a:ea typeface="Times New Roman"/>
                        </a:rPr>
                        <a:t>Pago de capital e intereses anual</a:t>
                      </a:r>
                      <a:endParaRPr lang="es-CL" sz="1200" dirty="0">
                        <a:effectLst/>
                        <a:latin typeface="Times New Roman"/>
                        <a:ea typeface="Times New Roman"/>
                      </a:endParaRPr>
                    </a:p>
                  </a:txBody>
                  <a:tcPr marL="58316" marR="583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gn="ctr">
                        <a:spcAft>
                          <a:spcPts val="0"/>
                        </a:spcAft>
                      </a:pPr>
                      <a:r>
                        <a:rPr lang="es-PY" sz="1100">
                          <a:solidFill>
                            <a:srgbClr val="000000"/>
                          </a:solidFill>
                          <a:effectLst/>
                          <a:latin typeface="Times New Roman"/>
                          <a:ea typeface="Times New Roman"/>
                        </a:rPr>
                        <a:t> </a:t>
                      </a:r>
                      <a:endParaRPr lang="es-CL" sz="1200">
                        <a:effectLst/>
                        <a:latin typeface="Times New Roman"/>
                        <a:ea typeface="Times New Roman"/>
                      </a:endParaRPr>
                    </a:p>
                    <a:p>
                      <a:pPr algn="ctr">
                        <a:spcAft>
                          <a:spcPts val="0"/>
                        </a:spcAft>
                      </a:pPr>
                      <a:r>
                        <a:rPr lang="es-PY" sz="1100">
                          <a:solidFill>
                            <a:srgbClr val="000000"/>
                          </a:solidFill>
                          <a:effectLst/>
                          <a:latin typeface="Times New Roman"/>
                          <a:ea typeface="Times New Roman"/>
                        </a:rPr>
                        <a:t> </a:t>
                      </a:r>
                      <a:endParaRPr lang="es-CL" sz="1200">
                        <a:effectLst/>
                        <a:latin typeface="Times New Roman"/>
                        <a:ea typeface="Times New Roman"/>
                      </a:endParaRPr>
                    </a:p>
                    <a:p>
                      <a:pPr algn="ctr">
                        <a:spcAft>
                          <a:spcPts val="0"/>
                        </a:spcAft>
                      </a:pPr>
                      <a:r>
                        <a:rPr lang="es-PY" sz="1100">
                          <a:solidFill>
                            <a:srgbClr val="000000"/>
                          </a:solidFill>
                          <a:effectLst/>
                          <a:latin typeface="Times New Roman"/>
                          <a:ea typeface="Times New Roman"/>
                        </a:rPr>
                        <a:t> </a:t>
                      </a:r>
                      <a:endParaRPr lang="es-CL" sz="1200">
                        <a:effectLst/>
                        <a:latin typeface="Times New Roman"/>
                        <a:ea typeface="Times New Roman"/>
                      </a:endParaRPr>
                    </a:p>
                    <a:p>
                      <a:pPr algn="ctr">
                        <a:spcAft>
                          <a:spcPts val="0"/>
                        </a:spcAft>
                      </a:pPr>
                      <a:r>
                        <a:rPr lang="es-PY" sz="1100">
                          <a:solidFill>
                            <a:srgbClr val="000000"/>
                          </a:solidFill>
                          <a:effectLst/>
                          <a:latin typeface="Times New Roman"/>
                          <a:ea typeface="Times New Roman"/>
                        </a:rPr>
                        <a:t> </a:t>
                      </a:r>
                      <a:endParaRPr lang="es-CL" sz="1200">
                        <a:effectLst/>
                        <a:latin typeface="Times New Roman"/>
                        <a:ea typeface="Times New Roman"/>
                      </a:endParaRPr>
                    </a:p>
                    <a:p>
                      <a:pPr algn="ctr">
                        <a:spcAft>
                          <a:spcPts val="0"/>
                        </a:spcAft>
                      </a:pPr>
                      <a:r>
                        <a:rPr lang="es-PY" sz="1100">
                          <a:solidFill>
                            <a:srgbClr val="000000"/>
                          </a:solidFill>
                          <a:effectLst/>
                          <a:latin typeface="Times New Roman"/>
                          <a:ea typeface="Times New Roman"/>
                        </a:rPr>
                        <a:t>G.</a:t>
                      </a:r>
                      <a:endParaRPr lang="es-CL" sz="1200">
                        <a:effectLst/>
                        <a:latin typeface="Times New Roman"/>
                        <a:ea typeface="Times New Roman"/>
                      </a:endParaRPr>
                    </a:p>
                    <a:p>
                      <a:pPr algn="ctr">
                        <a:spcAft>
                          <a:spcPts val="0"/>
                        </a:spcAft>
                      </a:pPr>
                      <a:r>
                        <a:rPr lang="es-PY" sz="1100">
                          <a:solidFill>
                            <a:srgbClr val="000000"/>
                          </a:solidFill>
                          <a:effectLst/>
                          <a:latin typeface="Times New Roman"/>
                          <a:ea typeface="Times New Roman"/>
                        </a:rPr>
                        <a:t>G.</a:t>
                      </a:r>
                      <a:endParaRPr lang="es-CL" sz="1200">
                        <a:effectLst/>
                        <a:latin typeface="Times New Roman"/>
                        <a:ea typeface="Times New Roman"/>
                      </a:endParaRPr>
                    </a:p>
                  </a:txBody>
                  <a:tcPr marL="58316" marR="583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gn="ctr">
                        <a:spcAft>
                          <a:spcPts val="0"/>
                        </a:spcAft>
                      </a:pPr>
                      <a:r>
                        <a:rPr lang="es-PY" sz="1100">
                          <a:solidFill>
                            <a:srgbClr val="000000"/>
                          </a:solidFill>
                          <a:effectLst/>
                          <a:latin typeface="Times New Roman"/>
                          <a:ea typeface="Times New Roman"/>
                        </a:rPr>
                        <a:t> </a:t>
                      </a:r>
                      <a:endParaRPr lang="es-CL" sz="1200">
                        <a:effectLst/>
                        <a:latin typeface="Times New Roman"/>
                        <a:ea typeface="Times New Roman"/>
                      </a:endParaRPr>
                    </a:p>
                    <a:p>
                      <a:pPr algn="ctr">
                        <a:spcAft>
                          <a:spcPts val="0"/>
                        </a:spcAft>
                      </a:pPr>
                      <a:r>
                        <a:rPr lang="es-PY" sz="1100">
                          <a:solidFill>
                            <a:srgbClr val="000000"/>
                          </a:solidFill>
                          <a:effectLst/>
                          <a:latin typeface="Times New Roman"/>
                          <a:ea typeface="Times New Roman"/>
                        </a:rPr>
                        <a:t> </a:t>
                      </a:r>
                      <a:endParaRPr lang="es-CL" sz="1200">
                        <a:effectLst/>
                        <a:latin typeface="Times New Roman"/>
                        <a:ea typeface="Times New Roman"/>
                      </a:endParaRPr>
                    </a:p>
                    <a:p>
                      <a:pPr algn="ctr">
                        <a:spcAft>
                          <a:spcPts val="0"/>
                        </a:spcAft>
                      </a:pPr>
                      <a:r>
                        <a:rPr lang="es-PY" sz="1100">
                          <a:solidFill>
                            <a:srgbClr val="000000"/>
                          </a:solidFill>
                          <a:effectLst/>
                          <a:latin typeface="Times New Roman"/>
                          <a:ea typeface="Times New Roman"/>
                        </a:rPr>
                        <a:t> </a:t>
                      </a:r>
                      <a:endParaRPr lang="es-CL" sz="1200">
                        <a:effectLst/>
                        <a:latin typeface="Times New Roman"/>
                        <a:ea typeface="Times New Roman"/>
                      </a:endParaRPr>
                    </a:p>
                    <a:p>
                      <a:pPr algn="ctr">
                        <a:spcAft>
                          <a:spcPts val="0"/>
                        </a:spcAft>
                      </a:pPr>
                      <a:r>
                        <a:rPr lang="es-PY" sz="1100">
                          <a:solidFill>
                            <a:srgbClr val="000000"/>
                          </a:solidFill>
                          <a:effectLst/>
                          <a:latin typeface="Times New Roman"/>
                          <a:ea typeface="Times New Roman"/>
                        </a:rPr>
                        <a:t> </a:t>
                      </a:r>
                      <a:endParaRPr lang="es-CL" sz="1200">
                        <a:effectLst/>
                        <a:latin typeface="Times New Roman"/>
                        <a:ea typeface="Times New Roman"/>
                      </a:endParaRPr>
                    </a:p>
                    <a:p>
                      <a:pPr algn="ctr">
                        <a:spcAft>
                          <a:spcPts val="0"/>
                        </a:spcAft>
                      </a:pPr>
                      <a:r>
                        <a:rPr lang="es-PY" sz="1100">
                          <a:solidFill>
                            <a:srgbClr val="000000"/>
                          </a:solidFill>
                          <a:effectLst/>
                          <a:latin typeface="Times New Roman"/>
                          <a:ea typeface="Times New Roman"/>
                        </a:rPr>
                        <a:t>13%</a:t>
                      </a:r>
                      <a:endParaRPr lang="es-CL" sz="1200">
                        <a:effectLst/>
                        <a:latin typeface="Times New Roman"/>
                        <a:ea typeface="Times New Roman"/>
                      </a:endParaRPr>
                    </a:p>
                    <a:p>
                      <a:pPr algn="ctr">
                        <a:spcAft>
                          <a:spcPts val="0"/>
                        </a:spcAft>
                      </a:pPr>
                      <a:r>
                        <a:rPr lang="es-PY" sz="1100">
                          <a:solidFill>
                            <a:srgbClr val="000000"/>
                          </a:solidFill>
                          <a:effectLst/>
                          <a:latin typeface="Times New Roman"/>
                          <a:ea typeface="Times New Roman"/>
                        </a:rPr>
                        <a:t>13,50%</a:t>
                      </a:r>
                      <a:endParaRPr lang="es-CL" sz="1200">
                        <a:effectLst/>
                        <a:latin typeface="Times New Roman"/>
                        <a:ea typeface="Times New Roman"/>
                      </a:endParaRPr>
                    </a:p>
                  </a:txBody>
                  <a:tcPr marL="58316" marR="583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gn="ctr">
                        <a:spcAft>
                          <a:spcPts val="0"/>
                        </a:spcAft>
                      </a:pPr>
                      <a:r>
                        <a:rPr lang="es-PY" sz="1100">
                          <a:solidFill>
                            <a:srgbClr val="000000"/>
                          </a:solidFill>
                          <a:effectLst/>
                          <a:latin typeface="Times New Roman"/>
                          <a:ea typeface="Times New Roman"/>
                        </a:rPr>
                        <a:t> </a:t>
                      </a:r>
                      <a:endParaRPr lang="es-CL" sz="1200">
                        <a:effectLst/>
                        <a:latin typeface="Times New Roman"/>
                        <a:ea typeface="Times New Roman"/>
                      </a:endParaRPr>
                    </a:p>
                    <a:p>
                      <a:pPr algn="ctr">
                        <a:spcAft>
                          <a:spcPts val="0"/>
                        </a:spcAft>
                      </a:pPr>
                      <a:r>
                        <a:rPr lang="es-PY" sz="1100">
                          <a:solidFill>
                            <a:srgbClr val="000000"/>
                          </a:solidFill>
                          <a:effectLst/>
                          <a:latin typeface="Times New Roman"/>
                          <a:ea typeface="Times New Roman"/>
                        </a:rPr>
                        <a:t> </a:t>
                      </a:r>
                      <a:endParaRPr lang="es-CL" sz="1200">
                        <a:effectLst/>
                        <a:latin typeface="Times New Roman"/>
                        <a:ea typeface="Times New Roman"/>
                      </a:endParaRPr>
                    </a:p>
                    <a:p>
                      <a:pPr algn="ctr">
                        <a:spcAft>
                          <a:spcPts val="0"/>
                        </a:spcAft>
                      </a:pPr>
                      <a:r>
                        <a:rPr lang="es-PY" sz="1100">
                          <a:solidFill>
                            <a:srgbClr val="000000"/>
                          </a:solidFill>
                          <a:effectLst/>
                          <a:latin typeface="Times New Roman"/>
                          <a:ea typeface="Times New Roman"/>
                        </a:rPr>
                        <a:t> </a:t>
                      </a:r>
                      <a:endParaRPr lang="es-CL" sz="1200">
                        <a:effectLst/>
                        <a:latin typeface="Times New Roman"/>
                        <a:ea typeface="Times New Roman"/>
                      </a:endParaRPr>
                    </a:p>
                    <a:p>
                      <a:pPr algn="ctr">
                        <a:spcAft>
                          <a:spcPts val="0"/>
                        </a:spcAft>
                      </a:pPr>
                      <a:r>
                        <a:rPr lang="es-PY" sz="1100">
                          <a:solidFill>
                            <a:srgbClr val="000000"/>
                          </a:solidFill>
                          <a:effectLst/>
                          <a:latin typeface="Times New Roman"/>
                          <a:ea typeface="Times New Roman"/>
                        </a:rPr>
                        <a:t> </a:t>
                      </a:r>
                      <a:endParaRPr lang="es-CL" sz="1200">
                        <a:effectLst/>
                        <a:latin typeface="Times New Roman"/>
                        <a:ea typeface="Times New Roman"/>
                      </a:endParaRPr>
                    </a:p>
                    <a:p>
                      <a:pPr algn="ctr">
                        <a:spcAft>
                          <a:spcPts val="0"/>
                        </a:spcAft>
                      </a:pPr>
                      <a:r>
                        <a:rPr lang="es-PY" sz="1100">
                          <a:solidFill>
                            <a:srgbClr val="000000"/>
                          </a:solidFill>
                          <a:effectLst/>
                          <a:latin typeface="Times New Roman"/>
                          <a:ea typeface="Times New Roman"/>
                        </a:rPr>
                        <a:t>Hasta 10 años y</a:t>
                      </a:r>
                      <a:endParaRPr lang="es-CL" sz="1200">
                        <a:effectLst/>
                        <a:latin typeface="Times New Roman"/>
                        <a:ea typeface="Times New Roman"/>
                      </a:endParaRPr>
                    </a:p>
                    <a:p>
                      <a:pPr algn="ctr">
                        <a:spcAft>
                          <a:spcPts val="0"/>
                        </a:spcAft>
                      </a:pPr>
                      <a:r>
                        <a:rPr lang="es-PY" sz="1100">
                          <a:solidFill>
                            <a:srgbClr val="000000"/>
                          </a:solidFill>
                          <a:effectLst/>
                          <a:latin typeface="Times New Roman"/>
                          <a:ea typeface="Times New Roman"/>
                        </a:rPr>
                        <a:t>hasta 2 años de gracia</a:t>
                      </a:r>
                      <a:endParaRPr lang="es-CL" sz="1200">
                        <a:effectLst/>
                        <a:latin typeface="Times New Roman"/>
                        <a:ea typeface="Times New Roman"/>
                      </a:endParaRPr>
                    </a:p>
                  </a:txBody>
                  <a:tcPr marL="58316" marR="583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r>
              <a:tr h="453955">
                <a:tc>
                  <a:txBody>
                    <a:bodyPr/>
                    <a:lstStyle/>
                    <a:p>
                      <a:pPr>
                        <a:spcAft>
                          <a:spcPts val="0"/>
                        </a:spcAft>
                      </a:pPr>
                      <a:r>
                        <a:rPr lang="es-PY" sz="1100" b="1" u="sng" dirty="0">
                          <a:solidFill>
                            <a:srgbClr val="000000"/>
                          </a:solidFill>
                          <a:effectLst/>
                          <a:latin typeface="Times New Roman"/>
                          <a:ea typeface="Times New Roman"/>
                        </a:rPr>
                        <a:t>PROPYMES:</a:t>
                      </a:r>
                      <a:r>
                        <a:rPr lang="es-PY" sz="1100" dirty="0">
                          <a:solidFill>
                            <a:srgbClr val="000000"/>
                          </a:solidFill>
                          <a:effectLst/>
                          <a:latin typeface="Times New Roman"/>
                          <a:ea typeface="Times New Roman"/>
                        </a:rPr>
                        <a:t> </a:t>
                      </a:r>
                      <a:r>
                        <a:rPr lang="es-PY" sz="1100" dirty="0">
                          <a:solidFill>
                            <a:srgbClr val="FF0000"/>
                          </a:solidFill>
                          <a:effectLst/>
                          <a:latin typeface="Times New Roman"/>
                          <a:ea typeface="Times New Roman"/>
                        </a:rPr>
                        <a:t>(Fondo AFD).</a:t>
                      </a:r>
                      <a:endParaRPr lang="es-CL" sz="1200" dirty="0">
                        <a:effectLst/>
                        <a:latin typeface="Times New Roman"/>
                        <a:ea typeface="Times New Roman"/>
                      </a:endParaRPr>
                    </a:p>
                    <a:p>
                      <a:pPr algn="just">
                        <a:spcAft>
                          <a:spcPts val="0"/>
                        </a:spcAft>
                      </a:pPr>
                      <a:r>
                        <a:rPr lang="es-PY" sz="1100" dirty="0">
                          <a:solidFill>
                            <a:srgbClr val="000000"/>
                          </a:solidFill>
                          <a:effectLst/>
                          <a:latin typeface="Times New Roman"/>
                          <a:ea typeface="Times New Roman"/>
                        </a:rPr>
                        <a:t>Proyectos de inversión agroindustrial, manufactura, industrias de cualquier sector, comercio, servicios </a:t>
                      </a:r>
                      <a:endParaRPr lang="es-CL" sz="1200" dirty="0">
                        <a:effectLst/>
                        <a:latin typeface="Times New Roman"/>
                        <a:ea typeface="Times New Roman"/>
                      </a:endParaRPr>
                    </a:p>
                  </a:txBody>
                  <a:tcPr marL="58316" marR="583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gn="ctr">
                        <a:spcAft>
                          <a:spcPts val="0"/>
                        </a:spcAft>
                      </a:pPr>
                      <a:r>
                        <a:rPr lang="es-PY" sz="1100">
                          <a:solidFill>
                            <a:srgbClr val="000000"/>
                          </a:solidFill>
                          <a:effectLst/>
                          <a:latin typeface="Times New Roman"/>
                          <a:ea typeface="Times New Roman"/>
                        </a:rPr>
                        <a:t>G.</a:t>
                      </a:r>
                      <a:endParaRPr lang="es-CL" sz="1200">
                        <a:effectLst/>
                        <a:latin typeface="Times New Roman"/>
                        <a:ea typeface="Times New Roman"/>
                      </a:endParaRPr>
                    </a:p>
                    <a:p>
                      <a:pPr algn="ctr">
                        <a:spcAft>
                          <a:spcPts val="0"/>
                        </a:spcAft>
                      </a:pPr>
                      <a:r>
                        <a:rPr lang="es-PY" sz="1100">
                          <a:solidFill>
                            <a:srgbClr val="000000"/>
                          </a:solidFill>
                          <a:effectLst/>
                          <a:latin typeface="Times New Roman"/>
                          <a:ea typeface="Times New Roman"/>
                        </a:rPr>
                        <a:t>USD.</a:t>
                      </a:r>
                      <a:endParaRPr lang="es-CL" sz="1200">
                        <a:effectLst/>
                        <a:latin typeface="Times New Roman"/>
                        <a:ea typeface="Times New Roman"/>
                      </a:endParaRPr>
                    </a:p>
                  </a:txBody>
                  <a:tcPr marL="58316" marR="583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gn="ctr">
                        <a:spcAft>
                          <a:spcPts val="0"/>
                        </a:spcAft>
                      </a:pPr>
                      <a:r>
                        <a:rPr lang="es-PY" sz="1100">
                          <a:solidFill>
                            <a:srgbClr val="000000"/>
                          </a:solidFill>
                          <a:effectLst/>
                          <a:latin typeface="Times New Roman"/>
                          <a:ea typeface="Times New Roman"/>
                        </a:rPr>
                        <a:t>13%</a:t>
                      </a:r>
                      <a:endParaRPr lang="es-CL" sz="1200">
                        <a:effectLst/>
                        <a:latin typeface="Times New Roman"/>
                        <a:ea typeface="Times New Roman"/>
                      </a:endParaRPr>
                    </a:p>
                    <a:p>
                      <a:pPr algn="ctr">
                        <a:spcAft>
                          <a:spcPts val="0"/>
                        </a:spcAft>
                      </a:pPr>
                      <a:r>
                        <a:rPr lang="es-PY" sz="1100">
                          <a:solidFill>
                            <a:srgbClr val="000000"/>
                          </a:solidFill>
                          <a:effectLst/>
                          <a:latin typeface="Times New Roman"/>
                          <a:ea typeface="Times New Roman"/>
                        </a:rPr>
                        <a:t>11%</a:t>
                      </a:r>
                      <a:endParaRPr lang="es-CL" sz="1200">
                        <a:effectLst/>
                        <a:latin typeface="Times New Roman"/>
                        <a:ea typeface="Times New Roman"/>
                      </a:endParaRPr>
                    </a:p>
                  </a:txBody>
                  <a:tcPr marL="58316" marR="583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gn="ctr">
                        <a:spcAft>
                          <a:spcPts val="0"/>
                        </a:spcAft>
                      </a:pPr>
                      <a:r>
                        <a:rPr lang="es-PY" sz="1100">
                          <a:solidFill>
                            <a:srgbClr val="000000"/>
                          </a:solidFill>
                          <a:effectLst/>
                          <a:latin typeface="Times New Roman"/>
                          <a:ea typeface="Times New Roman"/>
                        </a:rPr>
                        <a:t>Hasta 10 años y</a:t>
                      </a:r>
                      <a:endParaRPr lang="es-CL" sz="1200">
                        <a:effectLst/>
                        <a:latin typeface="Times New Roman"/>
                        <a:ea typeface="Times New Roman"/>
                      </a:endParaRPr>
                    </a:p>
                    <a:p>
                      <a:pPr algn="ctr">
                        <a:spcAft>
                          <a:spcPts val="0"/>
                        </a:spcAft>
                      </a:pPr>
                      <a:r>
                        <a:rPr lang="es-PY" sz="1100">
                          <a:solidFill>
                            <a:srgbClr val="000000"/>
                          </a:solidFill>
                          <a:effectLst/>
                          <a:latin typeface="Times New Roman"/>
                          <a:ea typeface="Times New Roman"/>
                        </a:rPr>
                        <a:t>hasta 2 años de gracia</a:t>
                      </a:r>
                      <a:endParaRPr lang="es-CL" sz="1200">
                        <a:effectLst/>
                        <a:latin typeface="Times New Roman"/>
                        <a:ea typeface="Times New Roman"/>
                      </a:endParaRPr>
                    </a:p>
                  </a:txBody>
                  <a:tcPr marL="58316" marR="583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r>
              <a:tr h="453955">
                <a:tc>
                  <a:txBody>
                    <a:bodyPr/>
                    <a:lstStyle/>
                    <a:p>
                      <a:pPr>
                        <a:spcAft>
                          <a:spcPts val="0"/>
                        </a:spcAft>
                      </a:pPr>
                      <a:r>
                        <a:rPr lang="es-PY" sz="1100" b="1" u="sng" dirty="0">
                          <a:solidFill>
                            <a:srgbClr val="000000"/>
                          </a:solidFill>
                          <a:effectLst/>
                          <a:latin typeface="Times New Roman"/>
                          <a:ea typeface="Times New Roman"/>
                        </a:rPr>
                        <a:t>PROREGADIO</a:t>
                      </a:r>
                      <a:r>
                        <a:rPr lang="es-PY" sz="1100" dirty="0">
                          <a:solidFill>
                            <a:srgbClr val="000000"/>
                          </a:solidFill>
                          <a:effectLst/>
                          <a:latin typeface="Times New Roman"/>
                          <a:ea typeface="Times New Roman"/>
                        </a:rPr>
                        <a:t>:</a:t>
                      </a:r>
                      <a:r>
                        <a:rPr lang="es-PY" sz="1100" dirty="0">
                          <a:solidFill>
                            <a:srgbClr val="FF0000"/>
                          </a:solidFill>
                          <a:effectLst/>
                          <a:latin typeface="Times New Roman"/>
                          <a:ea typeface="Times New Roman"/>
                        </a:rPr>
                        <a:t> (Fondo AFD).</a:t>
                      </a:r>
                      <a:endParaRPr lang="es-CL" sz="1200" dirty="0">
                        <a:effectLst/>
                        <a:latin typeface="Times New Roman"/>
                        <a:ea typeface="Times New Roman"/>
                      </a:endParaRPr>
                    </a:p>
                    <a:p>
                      <a:pPr algn="just">
                        <a:spcAft>
                          <a:spcPts val="0"/>
                        </a:spcAft>
                      </a:pPr>
                      <a:r>
                        <a:rPr lang="es-PY" sz="1100" dirty="0">
                          <a:solidFill>
                            <a:srgbClr val="000000"/>
                          </a:solidFill>
                          <a:effectLst/>
                          <a:latin typeface="Times New Roman"/>
                          <a:ea typeface="Times New Roman"/>
                        </a:rPr>
                        <a:t>Adquisición de sistemas de riego para actividades agropecuarias y de protección del medio ambiente </a:t>
                      </a:r>
                      <a:endParaRPr lang="es-CL" sz="1200" dirty="0">
                        <a:effectLst/>
                        <a:latin typeface="Times New Roman"/>
                        <a:ea typeface="Times New Roman"/>
                      </a:endParaRPr>
                    </a:p>
                  </a:txBody>
                  <a:tcPr marL="58316" marR="583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gn="ctr">
                        <a:spcAft>
                          <a:spcPts val="0"/>
                        </a:spcAft>
                      </a:pPr>
                      <a:r>
                        <a:rPr lang="es-PY" sz="1100">
                          <a:solidFill>
                            <a:srgbClr val="000000"/>
                          </a:solidFill>
                          <a:effectLst/>
                          <a:latin typeface="Times New Roman"/>
                          <a:ea typeface="Times New Roman"/>
                        </a:rPr>
                        <a:t>G.</a:t>
                      </a:r>
                      <a:endParaRPr lang="es-CL" sz="1200">
                        <a:effectLst/>
                        <a:latin typeface="Times New Roman"/>
                        <a:ea typeface="Times New Roman"/>
                      </a:endParaRPr>
                    </a:p>
                    <a:p>
                      <a:pPr algn="ctr">
                        <a:spcAft>
                          <a:spcPts val="0"/>
                        </a:spcAft>
                      </a:pPr>
                      <a:r>
                        <a:rPr lang="es-PY" sz="1100">
                          <a:solidFill>
                            <a:srgbClr val="000000"/>
                          </a:solidFill>
                          <a:effectLst/>
                          <a:latin typeface="Times New Roman"/>
                          <a:ea typeface="Times New Roman"/>
                        </a:rPr>
                        <a:t>USD.</a:t>
                      </a:r>
                      <a:endParaRPr lang="es-CL" sz="1200">
                        <a:effectLst/>
                        <a:latin typeface="Times New Roman"/>
                        <a:ea typeface="Times New Roman"/>
                      </a:endParaRPr>
                    </a:p>
                  </a:txBody>
                  <a:tcPr marL="58316" marR="583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gn="ctr">
                        <a:spcAft>
                          <a:spcPts val="0"/>
                        </a:spcAft>
                      </a:pPr>
                      <a:r>
                        <a:rPr lang="es-PY" sz="1100">
                          <a:solidFill>
                            <a:srgbClr val="000000"/>
                          </a:solidFill>
                          <a:effectLst/>
                          <a:latin typeface="Times New Roman"/>
                          <a:ea typeface="Times New Roman"/>
                        </a:rPr>
                        <a:t>13%</a:t>
                      </a:r>
                      <a:endParaRPr lang="es-CL" sz="1200">
                        <a:effectLst/>
                        <a:latin typeface="Times New Roman"/>
                        <a:ea typeface="Times New Roman"/>
                      </a:endParaRPr>
                    </a:p>
                    <a:p>
                      <a:pPr algn="ctr">
                        <a:spcAft>
                          <a:spcPts val="0"/>
                        </a:spcAft>
                      </a:pPr>
                      <a:r>
                        <a:rPr lang="es-PY" sz="1100">
                          <a:solidFill>
                            <a:srgbClr val="000000"/>
                          </a:solidFill>
                          <a:effectLst/>
                          <a:latin typeface="Times New Roman"/>
                          <a:ea typeface="Times New Roman"/>
                        </a:rPr>
                        <a:t>10,50%</a:t>
                      </a:r>
                      <a:endParaRPr lang="es-CL" sz="1200">
                        <a:effectLst/>
                        <a:latin typeface="Times New Roman"/>
                        <a:ea typeface="Times New Roman"/>
                      </a:endParaRPr>
                    </a:p>
                  </a:txBody>
                  <a:tcPr marL="58316" marR="583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gn="ctr">
                        <a:spcAft>
                          <a:spcPts val="0"/>
                        </a:spcAft>
                      </a:pPr>
                      <a:r>
                        <a:rPr lang="es-PY" sz="1100">
                          <a:solidFill>
                            <a:srgbClr val="000000"/>
                          </a:solidFill>
                          <a:effectLst/>
                          <a:latin typeface="Times New Roman"/>
                          <a:ea typeface="Times New Roman"/>
                        </a:rPr>
                        <a:t>Hasta 12 años con</a:t>
                      </a:r>
                      <a:endParaRPr lang="es-CL" sz="1200">
                        <a:effectLst/>
                        <a:latin typeface="Times New Roman"/>
                        <a:ea typeface="Times New Roman"/>
                      </a:endParaRPr>
                    </a:p>
                    <a:p>
                      <a:pPr>
                        <a:spcAft>
                          <a:spcPts val="0"/>
                        </a:spcAft>
                      </a:pPr>
                      <a:r>
                        <a:rPr lang="es-PY" sz="1100">
                          <a:solidFill>
                            <a:srgbClr val="000000"/>
                          </a:solidFill>
                          <a:effectLst/>
                          <a:latin typeface="Times New Roman"/>
                          <a:ea typeface="Times New Roman"/>
                        </a:rPr>
                        <a:t>hasta 2 años de gracia</a:t>
                      </a:r>
                      <a:endParaRPr lang="es-CL" sz="1200">
                        <a:effectLst/>
                        <a:latin typeface="Times New Roman"/>
                        <a:ea typeface="Times New Roman"/>
                      </a:endParaRPr>
                    </a:p>
                  </a:txBody>
                  <a:tcPr marL="58316" marR="583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r>
              <a:tr h="1815823">
                <a:tc>
                  <a:txBody>
                    <a:bodyPr/>
                    <a:lstStyle/>
                    <a:p>
                      <a:pPr>
                        <a:spcAft>
                          <a:spcPts val="0"/>
                        </a:spcAft>
                      </a:pPr>
                      <a:r>
                        <a:rPr lang="es-PY" sz="1100" b="1" u="sng" dirty="0">
                          <a:solidFill>
                            <a:srgbClr val="000000"/>
                          </a:solidFill>
                          <a:effectLst/>
                          <a:latin typeface="Times New Roman"/>
                          <a:ea typeface="Times New Roman"/>
                        </a:rPr>
                        <a:t>PROCRECER:</a:t>
                      </a:r>
                      <a:r>
                        <a:rPr lang="es-PY" sz="1100" dirty="0">
                          <a:solidFill>
                            <a:srgbClr val="000000"/>
                          </a:solidFill>
                          <a:effectLst/>
                          <a:latin typeface="Times New Roman"/>
                          <a:ea typeface="Times New Roman"/>
                        </a:rPr>
                        <a:t> </a:t>
                      </a:r>
                      <a:r>
                        <a:rPr lang="es-PY" sz="1100" dirty="0">
                          <a:solidFill>
                            <a:srgbClr val="FF0000"/>
                          </a:solidFill>
                          <a:effectLst/>
                          <a:latin typeface="Times New Roman"/>
                          <a:ea typeface="Times New Roman"/>
                        </a:rPr>
                        <a:t>(Fondo AFD).</a:t>
                      </a:r>
                      <a:endParaRPr lang="es-CL" sz="1200" dirty="0">
                        <a:effectLst/>
                        <a:latin typeface="Times New Roman"/>
                        <a:ea typeface="Times New Roman"/>
                      </a:endParaRPr>
                    </a:p>
                    <a:p>
                      <a:pPr>
                        <a:spcAft>
                          <a:spcPts val="0"/>
                        </a:spcAft>
                      </a:pPr>
                      <a:r>
                        <a:rPr lang="es-PY" sz="1100" dirty="0">
                          <a:solidFill>
                            <a:srgbClr val="000000"/>
                          </a:solidFill>
                          <a:effectLst/>
                          <a:latin typeface="Times New Roman"/>
                          <a:ea typeface="Times New Roman"/>
                        </a:rPr>
                        <a:t>Proyectos de implantación, expansión y/o modernización, incluida la adquisición de maquinarias y equipos</a:t>
                      </a:r>
                      <a:endParaRPr lang="es-CL" sz="1200" dirty="0">
                        <a:effectLst/>
                        <a:latin typeface="Times New Roman"/>
                        <a:ea typeface="Times New Roman"/>
                      </a:endParaRPr>
                    </a:p>
                    <a:p>
                      <a:pPr>
                        <a:spcAft>
                          <a:spcPts val="0"/>
                        </a:spcAft>
                      </a:pPr>
                      <a:r>
                        <a:rPr lang="es-PY" sz="1100" dirty="0">
                          <a:solidFill>
                            <a:srgbClr val="000000"/>
                          </a:solidFill>
                          <a:effectLst/>
                          <a:latin typeface="Times New Roman"/>
                          <a:ea typeface="Times New Roman"/>
                        </a:rPr>
                        <a:t>Plazo máximo: 12 años – hasta 2 años de gracia</a:t>
                      </a:r>
                      <a:endParaRPr lang="es-CL" sz="1200" dirty="0">
                        <a:effectLst/>
                        <a:latin typeface="Times New Roman"/>
                        <a:ea typeface="Times New Roman"/>
                      </a:endParaRPr>
                    </a:p>
                    <a:p>
                      <a:pPr>
                        <a:spcAft>
                          <a:spcPts val="0"/>
                        </a:spcAft>
                      </a:pPr>
                      <a:r>
                        <a:rPr lang="es-PY" sz="1100" dirty="0">
                          <a:solidFill>
                            <a:srgbClr val="000000"/>
                          </a:solidFill>
                          <a:effectLst/>
                          <a:latin typeface="Times New Roman"/>
                          <a:ea typeface="Times New Roman"/>
                        </a:rPr>
                        <a:t> </a:t>
                      </a:r>
                      <a:endParaRPr lang="es-CL" sz="1200" dirty="0">
                        <a:effectLst/>
                        <a:latin typeface="Times New Roman"/>
                        <a:ea typeface="Times New Roman"/>
                      </a:endParaRPr>
                    </a:p>
                  </a:txBody>
                  <a:tcPr marL="58316" marR="583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gn="ctr">
                        <a:spcAft>
                          <a:spcPts val="0"/>
                        </a:spcAft>
                      </a:pPr>
                      <a:r>
                        <a:rPr lang="en-US" sz="1100" dirty="0">
                          <a:solidFill>
                            <a:srgbClr val="000000"/>
                          </a:solidFill>
                          <a:effectLst/>
                          <a:latin typeface="Times New Roman"/>
                          <a:ea typeface="Times New Roman"/>
                        </a:rPr>
                        <a:t>G.</a:t>
                      </a:r>
                      <a:endParaRPr lang="es-CL" sz="1200" dirty="0">
                        <a:effectLst/>
                        <a:latin typeface="Times New Roman"/>
                        <a:ea typeface="Times New Roman"/>
                      </a:endParaRPr>
                    </a:p>
                    <a:p>
                      <a:pPr algn="ctr">
                        <a:spcAft>
                          <a:spcPts val="0"/>
                        </a:spcAft>
                      </a:pPr>
                      <a:r>
                        <a:rPr lang="en-US" sz="1100" dirty="0">
                          <a:solidFill>
                            <a:srgbClr val="000000"/>
                          </a:solidFill>
                          <a:effectLst/>
                          <a:latin typeface="Times New Roman"/>
                          <a:ea typeface="Times New Roman"/>
                        </a:rPr>
                        <a:t> </a:t>
                      </a:r>
                      <a:endParaRPr lang="es-CL" sz="1200" dirty="0">
                        <a:effectLst/>
                        <a:latin typeface="Times New Roman"/>
                        <a:ea typeface="Times New Roman"/>
                      </a:endParaRPr>
                    </a:p>
                    <a:p>
                      <a:pPr algn="ctr">
                        <a:spcAft>
                          <a:spcPts val="0"/>
                        </a:spcAft>
                      </a:pPr>
                      <a:r>
                        <a:rPr lang="en-US" sz="1100" dirty="0">
                          <a:solidFill>
                            <a:srgbClr val="000000"/>
                          </a:solidFill>
                          <a:effectLst/>
                          <a:latin typeface="Times New Roman"/>
                          <a:ea typeface="Times New Roman"/>
                        </a:rPr>
                        <a:t>G.</a:t>
                      </a:r>
                      <a:endParaRPr lang="es-CL" sz="1200" dirty="0">
                        <a:effectLst/>
                        <a:latin typeface="Times New Roman"/>
                        <a:ea typeface="Times New Roman"/>
                      </a:endParaRPr>
                    </a:p>
                    <a:p>
                      <a:pPr algn="ctr">
                        <a:spcAft>
                          <a:spcPts val="0"/>
                        </a:spcAft>
                      </a:pPr>
                      <a:r>
                        <a:rPr lang="en-US" sz="1100" dirty="0">
                          <a:solidFill>
                            <a:srgbClr val="000000"/>
                          </a:solidFill>
                          <a:effectLst/>
                          <a:latin typeface="Times New Roman"/>
                          <a:ea typeface="Times New Roman"/>
                        </a:rPr>
                        <a:t> </a:t>
                      </a:r>
                      <a:endParaRPr lang="es-CL" sz="1200" dirty="0">
                        <a:effectLst/>
                        <a:latin typeface="Times New Roman"/>
                        <a:ea typeface="Times New Roman"/>
                      </a:endParaRPr>
                    </a:p>
                    <a:p>
                      <a:pPr algn="ctr">
                        <a:spcAft>
                          <a:spcPts val="0"/>
                        </a:spcAft>
                      </a:pPr>
                      <a:r>
                        <a:rPr lang="en-US" sz="1100" dirty="0">
                          <a:solidFill>
                            <a:srgbClr val="000000"/>
                          </a:solidFill>
                          <a:effectLst/>
                          <a:latin typeface="Times New Roman"/>
                          <a:ea typeface="Times New Roman"/>
                        </a:rPr>
                        <a:t>USD.</a:t>
                      </a:r>
                      <a:endParaRPr lang="es-CL" sz="1200" dirty="0">
                        <a:effectLst/>
                        <a:latin typeface="Times New Roman"/>
                        <a:ea typeface="Times New Roman"/>
                      </a:endParaRPr>
                    </a:p>
                    <a:p>
                      <a:pPr algn="ctr">
                        <a:spcAft>
                          <a:spcPts val="0"/>
                        </a:spcAft>
                      </a:pPr>
                      <a:r>
                        <a:rPr lang="en-US" sz="1100" dirty="0">
                          <a:solidFill>
                            <a:srgbClr val="000000"/>
                          </a:solidFill>
                          <a:effectLst/>
                          <a:latin typeface="Times New Roman"/>
                          <a:ea typeface="Times New Roman"/>
                        </a:rPr>
                        <a:t> </a:t>
                      </a:r>
                      <a:endParaRPr lang="es-CL" sz="1200" dirty="0">
                        <a:effectLst/>
                        <a:latin typeface="Times New Roman"/>
                        <a:ea typeface="Times New Roman"/>
                      </a:endParaRPr>
                    </a:p>
                    <a:p>
                      <a:pPr algn="ctr">
                        <a:spcAft>
                          <a:spcPts val="0"/>
                        </a:spcAft>
                      </a:pPr>
                      <a:r>
                        <a:rPr lang="en-US" sz="1100" dirty="0">
                          <a:solidFill>
                            <a:srgbClr val="000000"/>
                          </a:solidFill>
                          <a:effectLst/>
                          <a:latin typeface="Times New Roman"/>
                          <a:ea typeface="Times New Roman"/>
                        </a:rPr>
                        <a:t>USD.</a:t>
                      </a:r>
                      <a:endParaRPr lang="es-CL" sz="1200" dirty="0">
                        <a:effectLst/>
                        <a:latin typeface="Times New Roman"/>
                        <a:ea typeface="Times New Roman"/>
                      </a:endParaRPr>
                    </a:p>
                    <a:p>
                      <a:pPr algn="ctr">
                        <a:spcAft>
                          <a:spcPts val="0"/>
                        </a:spcAft>
                      </a:pPr>
                      <a:r>
                        <a:rPr lang="en-US" sz="1100" dirty="0">
                          <a:solidFill>
                            <a:srgbClr val="000000"/>
                          </a:solidFill>
                          <a:effectLst/>
                          <a:latin typeface="Times New Roman"/>
                          <a:ea typeface="Times New Roman"/>
                        </a:rPr>
                        <a:t> </a:t>
                      </a:r>
                      <a:endParaRPr lang="es-CL" sz="1200" dirty="0">
                        <a:effectLst/>
                        <a:latin typeface="Times New Roman"/>
                        <a:ea typeface="Times New Roman"/>
                      </a:endParaRPr>
                    </a:p>
                    <a:p>
                      <a:pPr algn="ctr">
                        <a:spcAft>
                          <a:spcPts val="0"/>
                        </a:spcAft>
                      </a:pPr>
                      <a:r>
                        <a:rPr lang="en-US" sz="1100" dirty="0">
                          <a:solidFill>
                            <a:srgbClr val="000000"/>
                          </a:solidFill>
                          <a:effectLst/>
                          <a:latin typeface="Times New Roman"/>
                          <a:ea typeface="Times New Roman"/>
                        </a:rPr>
                        <a:t>USD.</a:t>
                      </a:r>
                      <a:endParaRPr lang="es-CL" sz="1200" dirty="0">
                        <a:effectLst/>
                        <a:latin typeface="Times New Roman"/>
                        <a:ea typeface="Times New Roman"/>
                      </a:endParaRPr>
                    </a:p>
                    <a:p>
                      <a:pPr algn="ctr">
                        <a:spcAft>
                          <a:spcPts val="0"/>
                        </a:spcAft>
                      </a:pPr>
                      <a:r>
                        <a:rPr lang="en-US" sz="1100" dirty="0">
                          <a:solidFill>
                            <a:srgbClr val="000000"/>
                          </a:solidFill>
                          <a:effectLst/>
                          <a:latin typeface="Times New Roman"/>
                          <a:ea typeface="Times New Roman"/>
                        </a:rPr>
                        <a:t> </a:t>
                      </a:r>
                      <a:endParaRPr lang="es-CL" sz="1200" dirty="0">
                        <a:effectLst/>
                        <a:latin typeface="Times New Roman"/>
                        <a:ea typeface="Times New Roman"/>
                      </a:endParaRPr>
                    </a:p>
                    <a:p>
                      <a:pPr algn="ctr">
                        <a:spcAft>
                          <a:spcPts val="0"/>
                        </a:spcAft>
                      </a:pPr>
                      <a:r>
                        <a:rPr lang="es-PY" sz="1100" dirty="0">
                          <a:solidFill>
                            <a:srgbClr val="000000"/>
                          </a:solidFill>
                          <a:effectLst/>
                          <a:latin typeface="Times New Roman"/>
                          <a:ea typeface="Times New Roman"/>
                        </a:rPr>
                        <a:t>USD.</a:t>
                      </a:r>
                      <a:endParaRPr lang="es-CL" sz="1200" dirty="0">
                        <a:effectLst/>
                        <a:latin typeface="Times New Roman"/>
                        <a:ea typeface="Times New Roman"/>
                      </a:endParaRPr>
                    </a:p>
                  </a:txBody>
                  <a:tcPr marL="58316" marR="583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gn="ctr">
                        <a:spcAft>
                          <a:spcPts val="0"/>
                        </a:spcAft>
                      </a:pPr>
                      <a:r>
                        <a:rPr lang="es-PY" sz="1100" dirty="0">
                          <a:solidFill>
                            <a:srgbClr val="000000"/>
                          </a:solidFill>
                          <a:effectLst/>
                          <a:latin typeface="Times New Roman"/>
                          <a:ea typeface="Times New Roman"/>
                        </a:rPr>
                        <a:t>9,95%</a:t>
                      </a:r>
                      <a:endParaRPr lang="es-CL" sz="1200" dirty="0">
                        <a:effectLst/>
                        <a:latin typeface="Times New Roman"/>
                        <a:ea typeface="Times New Roman"/>
                      </a:endParaRPr>
                    </a:p>
                    <a:p>
                      <a:pPr algn="ctr">
                        <a:spcAft>
                          <a:spcPts val="0"/>
                        </a:spcAft>
                      </a:pPr>
                      <a:r>
                        <a:rPr lang="es-PY" sz="1100" dirty="0">
                          <a:solidFill>
                            <a:srgbClr val="000000"/>
                          </a:solidFill>
                          <a:effectLst/>
                          <a:latin typeface="Times New Roman"/>
                          <a:ea typeface="Times New Roman"/>
                        </a:rPr>
                        <a:t> </a:t>
                      </a:r>
                      <a:endParaRPr lang="es-CL" sz="1200" dirty="0">
                        <a:effectLst/>
                        <a:latin typeface="Times New Roman"/>
                        <a:ea typeface="Times New Roman"/>
                      </a:endParaRPr>
                    </a:p>
                    <a:p>
                      <a:pPr algn="ctr">
                        <a:spcAft>
                          <a:spcPts val="0"/>
                        </a:spcAft>
                      </a:pPr>
                      <a:r>
                        <a:rPr lang="es-PY" sz="1100" dirty="0">
                          <a:solidFill>
                            <a:srgbClr val="000000"/>
                          </a:solidFill>
                          <a:effectLst/>
                          <a:latin typeface="Times New Roman"/>
                          <a:ea typeface="Times New Roman"/>
                        </a:rPr>
                        <a:t>11,50%</a:t>
                      </a:r>
                      <a:endParaRPr lang="es-CL" sz="1200" dirty="0">
                        <a:effectLst/>
                        <a:latin typeface="Times New Roman"/>
                        <a:ea typeface="Times New Roman"/>
                      </a:endParaRPr>
                    </a:p>
                    <a:p>
                      <a:pPr algn="ctr">
                        <a:spcAft>
                          <a:spcPts val="0"/>
                        </a:spcAft>
                      </a:pPr>
                      <a:r>
                        <a:rPr lang="es-PY" sz="1100" dirty="0">
                          <a:solidFill>
                            <a:srgbClr val="000000"/>
                          </a:solidFill>
                          <a:effectLst/>
                          <a:latin typeface="Times New Roman"/>
                          <a:ea typeface="Times New Roman"/>
                        </a:rPr>
                        <a:t> </a:t>
                      </a:r>
                      <a:endParaRPr lang="es-CL" sz="1200" dirty="0">
                        <a:effectLst/>
                        <a:latin typeface="Times New Roman"/>
                        <a:ea typeface="Times New Roman"/>
                      </a:endParaRPr>
                    </a:p>
                    <a:p>
                      <a:pPr algn="ctr">
                        <a:spcAft>
                          <a:spcPts val="0"/>
                        </a:spcAft>
                      </a:pPr>
                      <a:r>
                        <a:rPr lang="es-PY" sz="1100" dirty="0">
                          <a:solidFill>
                            <a:srgbClr val="000000"/>
                          </a:solidFill>
                          <a:effectLst/>
                          <a:latin typeface="Times New Roman"/>
                          <a:ea typeface="Times New Roman"/>
                        </a:rPr>
                        <a:t>8,00%</a:t>
                      </a:r>
                      <a:endParaRPr lang="es-CL" sz="1200" dirty="0">
                        <a:effectLst/>
                        <a:latin typeface="Times New Roman"/>
                        <a:ea typeface="Times New Roman"/>
                      </a:endParaRPr>
                    </a:p>
                    <a:p>
                      <a:pPr algn="ctr">
                        <a:spcAft>
                          <a:spcPts val="0"/>
                        </a:spcAft>
                      </a:pPr>
                      <a:r>
                        <a:rPr lang="es-PY" sz="1100" dirty="0">
                          <a:solidFill>
                            <a:srgbClr val="000000"/>
                          </a:solidFill>
                          <a:effectLst/>
                          <a:latin typeface="Times New Roman"/>
                          <a:ea typeface="Times New Roman"/>
                        </a:rPr>
                        <a:t> </a:t>
                      </a:r>
                      <a:endParaRPr lang="es-CL" sz="1200" dirty="0">
                        <a:effectLst/>
                        <a:latin typeface="Times New Roman"/>
                        <a:ea typeface="Times New Roman"/>
                      </a:endParaRPr>
                    </a:p>
                    <a:p>
                      <a:pPr algn="ctr">
                        <a:spcAft>
                          <a:spcPts val="0"/>
                        </a:spcAft>
                      </a:pPr>
                      <a:r>
                        <a:rPr lang="es-PY" sz="1100" dirty="0">
                          <a:solidFill>
                            <a:srgbClr val="000000"/>
                          </a:solidFill>
                          <a:effectLst/>
                          <a:latin typeface="Times New Roman"/>
                          <a:ea typeface="Times New Roman"/>
                        </a:rPr>
                        <a:t>8,50%</a:t>
                      </a:r>
                      <a:endParaRPr lang="es-CL" sz="1200" dirty="0">
                        <a:effectLst/>
                        <a:latin typeface="Times New Roman"/>
                        <a:ea typeface="Times New Roman"/>
                      </a:endParaRPr>
                    </a:p>
                    <a:p>
                      <a:pPr algn="ctr">
                        <a:spcAft>
                          <a:spcPts val="0"/>
                        </a:spcAft>
                      </a:pPr>
                      <a:r>
                        <a:rPr lang="es-PY" sz="1100" dirty="0">
                          <a:solidFill>
                            <a:srgbClr val="000000"/>
                          </a:solidFill>
                          <a:effectLst/>
                          <a:latin typeface="Times New Roman"/>
                          <a:ea typeface="Times New Roman"/>
                        </a:rPr>
                        <a:t> </a:t>
                      </a:r>
                      <a:endParaRPr lang="es-CL" sz="1200" dirty="0">
                        <a:effectLst/>
                        <a:latin typeface="Times New Roman"/>
                        <a:ea typeface="Times New Roman"/>
                      </a:endParaRPr>
                    </a:p>
                    <a:p>
                      <a:pPr algn="ctr">
                        <a:spcAft>
                          <a:spcPts val="0"/>
                        </a:spcAft>
                      </a:pPr>
                      <a:r>
                        <a:rPr lang="es-PY" sz="1100" dirty="0">
                          <a:solidFill>
                            <a:srgbClr val="000000"/>
                          </a:solidFill>
                          <a:effectLst/>
                          <a:latin typeface="Times New Roman"/>
                          <a:ea typeface="Times New Roman"/>
                        </a:rPr>
                        <a:t>8,50%</a:t>
                      </a:r>
                      <a:endParaRPr lang="es-CL" sz="1200" dirty="0">
                        <a:effectLst/>
                        <a:latin typeface="Times New Roman"/>
                        <a:ea typeface="Times New Roman"/>
                      </a:endParaRPr>
                    </a:p>
                    <a:p>
                      <a:pPr algn="ctr">
                        <a:spcAft>
                          <a:spcPts val="0"/>
                        </a:spcAft>
                      </a:pPr>
                      <a:r>
                        <a:rPr lang="es-PY" sz="1100" dirty="0">
                          <a:solidFill>
                            <a:srgbClr val="000000"/>
                          </a:solidFill>
                          <a:effectLst/>
                          <a:latin typeface="Times New Roman"/>
                          <a:ea typeface="Times New Roman"/>
                        </a:rPr>
                        <a:t> </a:t>
                      </a:r>
                      <a:endParaRPr lang="es-CL" sz="1200" dirty="0">
                        <a:effectLst/>
                        <a:latin typeface="Times New Roman"/>
                        <a:ea typeface="Times New Roman"/>
                      </a:endParaRPr>
                    </a:p>
                    <a:p>
                      <a:pPr algn="ctr">
                        <a:spcAft>
                          <a:spcPts val="0"/>
                        </a:spcAft>
                      </a:pPr>
                      <a:r>
                        <a:rPr lang="es-PY" sz="1100" dirty="0">
                          <a:solidFill>
                            <a:srgbClr val="000000"/>
                          </a:solidFill>
                          <a:effectLst/>
                          <a:latin typeface="Times New Roman"/>
                          <a:ea typeface="Times New Roman"/>
                        </a:rPr>
                        <a:t>9,00%</a:t>
                      </a:r>
                      <a:endParaRPr lang="es-CL" sz="1200" dirty="0">
                        <a:effectLst/>
                        <a:latin typeface="Times New Roman"/>
                        <a:ea typeface="Times New Roman"/>
                      </a:endParaRPr>
                    </a:p>
                  </a:txBody>
                  <a:tcPr marL="58316" marR="583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gn="ctr">
                        <a:spcAft>
                          <a:spcPts val="0"/>
                        </a:spcAft>
                      </a:pPr>
                      <a:r>
                        <a:rPr lang="es-PY" sz="1100" dirty="0">
                          <a:solidFill>
                            <a:srgbClr val="000000"/>
                          </a:solidFill>
                          <a:effectLst/>
                          <a:latin typeface="Times New Roman"/>
                          <a:ea typeface="Times New Roman"/>
                        </a:rPr>
                        <a:t>Más de 24 meses</a:t>
                      </a:r>
                      <a:endParaRPr lang="es-CL" sz="1200" dirty="0">
                        <a:effectLst/>
                        <a:latin typeface="Times New Roman"/>
                        <a:ea typeface="Times New Roman"/>
                      </a:endParaRPr>
                    </a:p>
                    <a:p>
                      <a:pPr algn="ctr">
                        <a:spcAft>
                          <a:spcPts val="0"/>
                        </a:spcAft>
                      </a:pPr>
                      <a:r>
                        <a:rPr lang="es-PY" sz="1100" dirty="0">
                          <a:solidFill>
                            <a:srgbClr val="000000"/>
                          </a:solidFill>
                          <a:effectLst/>
                          <a:latin typeface="Times New Roman"/>
                          <a:ea typeface="Times New Roman"/>
                        </a:rPr>
                        <a:t>(garantía fiduciaria)</a:t>
                      </a:r>
                      <a:endParaRPr lang="es-CL" sz="1200" dirty="0">
                        <a:effectLst/>
                        <a:latin typeface="Times New Roman"/>
                        <a:ea typeface="Times New Roman"/>
                      </a:endParaRPr>
                    </a:p>
                    <a:p>
                      <a:pPr algn="ctr">
                        <a:spcAft>
                          <a:spcPts val="0"/>
                        </a:spcAft>
                      </a:pPr>
                      <a:r>
                        <a:rPr lang="es-PY" sz="1100" dirty="0">
                          <a:solidFill>
                            <a:srgbClr val="000000"/>
                          </a:solidFill>
                          <a:effectLst/>
                          <a:latin typeface="Times New Roman"/>
                          <a:ea typeface="Times New Roman"/>
                        </a:rPr>
                        <a:t>Más de 24 meses</a:t>
                      </a:r>
                      <a:endParaRPr lang="es-CL" sz="1200" dirty="0">
                        <a:effectLst/>
                        <a:latin typeface="Times New Roman"/>
                        <a:ea typeface="Times New Roman"/>
                      </a:endParaRPr>
                    </a:p>
                    <a:p>
                      <a:pPr algn="ctr">
                        <a:spcAft>
                          <a:spcPts val="0"/>
                        </a:spcAft>
                      </a:pPr>
                      <a:r>
                        <a:rPr lang="es-PY" sz="1100" dirty="0">
                          <a:solidFill>
                            <a:srgbClr val="000000"/>
                          </a:solidFill>
                          <a:effectLst/>
                          <a:latin typeface="Times New Roman"/>
                          <a:ea typeface="Times New Roman"/>
                        </a:rPr>
                        <a:t>(garantía hipotecaria)</a:t>
                      </a:r>
                      <a:endParaRPr lang="es-CL" sz="1200" dirty="0">
                        <a:effectLst/>
                        <a:latin typeface="Times New Roman"/>
                        <a:ea typeface="Times New Roman"/>
                      </a:endParaRPr>
                    </a:p>
                    <a:p>
                      <a:pPr algn="ctr">
                        <a:spcAft>
                          <a:spcPts val="0"/>
                        </a:spcAft>
                      </a:pPr>
                      <a:r>
                        <a:rPr lang="es-PY" sz="1100" dirty="0">
                          <a:solidFill>
                            <a:srgbClr val="000000"/>
                          </a:solidFill>
                          <a:effectLst/>
                          <a:latin typeface="Times New Roman"/>
                          <a:ea typeface="Times New Roman"/>
                        </a:rPr>
                        <a:t>Hasta 3 años</a:t>
                      </a:r>
                      <a:endParaRPr lang="es-CL" sz="1200" dirty="0">
                        <a:effectLst/>
                        <a:latin typeface="Times New Roman"/>
                        <a:ea typeface="Times New Roman"/>
                      </a:endParaRPr>
                    </a:p>
                    <a:p>
                      <a:pPr algn="ctr">
                        <a:spcAft>
                          <a:spcPts val="0"/>
                        </a:spcAft>
                      </a:pPr>
                      <a:r>
                        <a:rPr lang="es-PY" sz="1100" dirty="0">
                          <a:solidFill>
                            <a:srgbClr val="000000"/>
                          </a:solidFill>
                          <a:effectLst/>
                          <a:latin typeface="Times New Roman"/>
                          <a:ea typeface="Times New Roman"/>
                        </a:rPr>
                        <a:t>(garantía fiduciaria)</a:t>
                      </a:r>
                      <a:endParaRPr lang="es-CL" sz="1200" dirty="0">
                        <a:effectLst/>
                        <a:latin typeface="Times New Roman"/>
                        <a:ea typeface="Times New Roman"/>
                      </a:endParaRPr>
                    </a:p>
                    <a:p>
                      <a:pPr algn="ctr">
                        <a:spcAft>
                          <a:spcPts val="0"/>
                        </a:spcAft>
                      </a:pPr>
                      <a:r>
                        <a:rPr lang="es-PY" sz="1100" dirty="0">
                          <a:solidFill>
                            <a:srgbClr val="000000"/>
                          </a:solidFill>
                          <a:effectLst/>
                          <a:latin typeface="Times New Roman"/>
                          <a:ea typeface="Times New Roman"/>
                        </a:rPr>
                        <a:t>Hasta 3 años</a:t>
                      </a:r>
                      <a:endParaRPr lang="es-CL" sz="1200" dirty="0">
                        <a:effectLst/>
                        <a:latin typeface="Times New Roman"/>
                        <a:ea typeface="Times New Roman"/>
                      </a:endParaRPr>
                    </a:p>
                    <a:p>
                      <a:pPr algn="ctr">
                        <a:spcAft>
                          <a:spcPts val="0"/>
                        </a:spcAft>
                      </a:pPr>
                      <a:r>
                        <a:rPr lang="es-PY" sz="1100" dirty="0">
                          <a:solidFill>
                            <a:srgbClr val="000000"/>
                          </a:solidFill>
                          <a:effectLst/>
                          <a:latin typeface="Times New Roman"/>
                          <a:ea typeface="Times New Roman"/>
                        </a:rPr>
                        <a:t>(garantía hipotecaria)</a:t>
                      </a:r>
                      <a:endParaRPr lang="es-CL" sz="1200" dirty="0">
                        <a:effectLst/>
                        <a:latin typeface="Times New Roman"/>
                        <a:ea typeface="Times New Roman"/>
                      </a:endParaRPr>
                    </a:p>
                    <a:p>
                      <a:pPr algn="ctr">
                        <a:spcAft>
                          <a:spcPts val="0"/>
                        </a:spcAft>
                      </a:pPr>
                      <a:r>
                        <a:rPr lang="es-PY" sz="1100" dirty="0">
                          <a:solidFill>
                            <a:srgbClr val="000000"/>
                          </a:solidFill>
                          <a:effectLst/>
                          <a:latin typeface="Times New Roman"/>
                          <a:ea typeface="Times New Roman"/>
                        </a:rPr>
                        <a:t>Más de 3 años</a:t>
                      </a:r>
                      <a:endParaRPr lang="es-CL" sz="1200" dirty="0">
                        <a:effectLst/>
                        <a:latin typeface="Times New Roman"/>
                        <a:ea typeface="Times New Roman"/>
                      </a:endParaRPr>
                    </a:p>
                    <a:p>
                      <a:pPr algn="ctr">
                        <a:spcAft>
                          <a:spcPts val="0"/>
                        </a:spcAft>
                      </a:pPr>
                      <a:r>
                        <a:rPr lang="es-PY" sz="1100" dirty="0">
                          <a:solidFill>
                            <a:srgbClr val="000000"/>
                          </a:solidFill>
                          <a:effectLst/>
                          <a:latin typeface="Times New Roman"/>
                          <a:ea typeface="Times New Roman"/>
                        </a:rPr>
                        <a:t>(garantía fiduciaria)</a:t>
                      </a:r>
                      <a:endParaRPr lang="es-CL" sz="1200" dirty="0">
                        <a:effectLst/>
                        <a:latin typeface="Times New Roman"/>
                        <a:ea typeface="Times New Roman"/>
                      </a:endParaRPr>
                    </a:p>
                    <a:p>
                      <a:pPr algn="ctr">
                        <a:spcAft>
                          <a:spcPts val="0"/>
                        </a:spcAft>
                      </a:pPr>
                      <a:r>
                        <a:rPr lang="es-PY" sz="1100" dirty="0">
                          <a:solidFill>
                            <a:srgbClr val="000000"/>
                          </a:solidFill>
                          <a:effectLst/>
                          <a:latin typeface="Times New Roman"/>
                          <a:ea typeface="Times New Roman"/>
                        </a:rPr>
                        <a:t>Más de 3 años</a:t>
                      </a:r>
                      <a:endParaRPr lang="es-CL" sz="1200" dirty="0">
                        <a:effectLst/>
                        <a:latin typeface="Times New Roman"/>
                        <a:ea typeface="Times New Roman"/>
                      </a:endParaRPr>
                    </a:p>
                    <a:p>
                      <a:pPr algn="ctr">
                        <a:spcAft>
                          <a:spcPts val="0"/>
                        </a:spcAft>
                      </a:pPr>
                      <a:r>
                        <a:rPr lang="es-PY" sz="1100" dirty="0">
                          <a:solidFill>
                            <a:srgbClr val="000000"/>
                          </a:solidFill>
                          <a:effectLst/>
                          <a:latin typeface="Times New Roman"/>
                          <a:ea typeface="Times New Roman"/>
                        </a:rPr>
                        <a:t>(garantía hipotecaria)</a:t>
                      </a:r>
                      <a:endParaRPr lang="es-CL" sz="1200" dirty="0">
                        <a:effectLst/>
                        <a:latin typeface="Times New Roman"/>
                        <a:ea typeface="Times New Roman"/>
                      </a:endParaRPr>
                    </a:p>
                  </a:txBody>
                  <a:tcPr marL="58316" marR="583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r>
              <a:tr h="756593">
                <a:tc>
                  <a:txBody>
                    <a:bodyPr/>
                    <a:lstStyle/>
                    <a:p>
                      <a:pPr>
                        <a:spcAft>
                          <a:spcPts val="0"/>
                        </a:spcAft>
                      </a:pPr>
                      <a:r>
                        <a:rPr lang="es-PY" sz="1100" b="1" u="sng">
                          <a:solidFill>
                            <a:srgbClr val="000000"/>
                          </a:solidFill>
                          <a:effectLst/>
                          <a:latin typeface="Times New Roman"/>
                          <a:ea typeface="Times New Roman"/>
                        </a:rPr>
                        <a:t>PROFORESTAL:</a:t>
                      </a:r>
                      <a:r>
                        <a:rPr lang="es-PY" sz="1100">
                          <a:solidFill>
                            <a:srgbClr val="000000"/>
                          </a:solidFill>
                          <a:effectLst/>
                          <a:latin typeface="Times New Roman"/>
                          <a:ea typeface="Times New Roman"/>
                        </a:rPr>
                        <a:t> </a:t>
                      </a:r>
                      <a:r>
                        <a:rPr lang="es-PY" sz="1100">
                          <a:solidFill>
                            <a:srgbClr val="FF0000"/>
                          </a:solidFill>
                          <a:effectLst/>
                          <a:latin typeface="Times New Roman"/>
                          <a:ea typeface="Times New Roman"/>
                        </a:rPr>
                        <a:t>(Fondo AFD).</a:t>
                      </a:r>
                      <a:endParaRPr lang="es-CL" sz="1200">
                        <a:effectLst/>
                        <a:latin typeface="Times New Roman"/>
                        <a:ea typeface="Times New Roman"/>
                      </a:endParaRPr>
                    </a:p>
                    <a:p>
                      <a:pPr algn="just">
                        <a:spcAft>
                          <a:spcPts val="0"/>
                        </a:spcAft>
                      </a:pPr>
                      <a:r>
                        <a:rPr lang="es-PY" sz="1100">
                          <a:solidFill>
                            <a:srgbClr val="000000"/>
                          </a:solidFill>
                          <a:effectLst/>
                          <a:latin typeface="Times New Roman"/>
                          <a:ea typeface="Times New Roman"/>
                        </a:rPr>
                        <a:t>Proyectos forestales de la variedad Eucaliptus especies Grandis o Camandulensis, con fines comerciales. </a:t>
                      </a:r>
                      <a:endParaRPr lang="es-CL" sz="1200">
                        <a:effectLst/>
                        <a:latin typeface="Times New Roman"/>
                        <a:ea typeface="Times New Roman"/>
                      </a:endParaRPr>
                    </a:p>
                    <a:p>
                      <a:pPr>
                        <a:spcAft>
                          <a:spcPts val="0"/>
                        </a:spcAft>
                      </a:pPr>
                      <a:r>
                        <a:rPr lang="es-PY" sz="1100">
                          <a:solidFill>
                            <a:srgbClr val="000000"/>
                          </a:solidFill>
                          <a:effectLst/>
                          <a:latin typeface="Times New Roman"/>
                          <a:ea typeface="Times New Roman"/>
                        </a:rPr>
                        <a:t>Empresas en funcionamiento (mínimo 3 años)</a:t>
                      </a:r>
                      <a:endParaRPr lang="es-CL" sz="1200">
                        <a:effectLst/>
                        <a:latin typeface="Times New Roman"/>
                        <a:ea typeface="Times New Roman"/>
                      </a:endParaRPr>
                    </a:p>
                    <a:p>
                      <a:pPr>
                        <a:spcAft>
                          <a:spcPts val="0"/>
                        </a:spcAft>
                      </a:pPr>
                      <a:r>
                        <a:rPr lang="es-PY" sz="1100">
                          <a:solidFill>
                            <a:srgbClr val="000000"/>
                          </a:solidFill>
                          <a:effectLst/>
                          <a:latin typeface="Times New Roman"/>
                          <a:ea typeface="Times New Roman"/>
                        </a:rPr>
                        <a:t>Solicitantes que se inician en la explotación forestal</a:t>
                      </a:r>
                      <a:endParaRPr lang="es-CL" sz="1200">
                        <a:effectLst/>
                        <a:latin typeface="Times New Roman"/>
                        <a:ea typeface="Times New Roman"/>
                      </a:endParaRPr>
                    </a:p>
                  </a:txBody>
                  <a:tcPr marL="58316" marR="583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gn="ctr">
                        <a:spcAft>
                          <a:spcPts val="0"/>
                        </a:spcAft>
                      </a:pPr>
                      <a:r>
                        <a:rPr lang="es-PY" sz="1100">
                          <a:solidFill>
                            <a:srgbClr val="000000"/>
                          </a:solidFill>
                          <a:effectLst/>
                          <a:latin typeface="Times New Roman"/>
                          <a:ea typeface="Times New Roman"/>
                        </a:rPr>
                        <a:t> </a:t>
                      </a:r>
                      <a:endParaRPr lang="es-CL" sz="1200">
                        <a:effectLst/>
                        <a:latin typeface="Times New Roman"/>
                        <a:ea typeface="Times New Roman"/>
                      </a:endParaRPr>
                    </a:p>
                    <a:p>
                      <a:pPr algn="ctr">
                        <a:spcAft>
                          <a:spcPts val="0"/>
                        </a:spcAft>
                      </a:pPr>
                      <a:r>
                        <a:rPr lang="es-PY" sz="1100">
                          <a:solidFill>
                            <a:srgbClr val="000000"/>
                          </a:solidFill>
                          <a:effectLst/>
                          <a:latin typeface="Times New Roman"/>
                          <a:ea typeface="Times New Roman"/>
                        </a:rPr>
                        <a:t> </a:t>
                      </a:r>
                      <a:endParaRPr lang="es-CL" sz="1200">
                        <a:effectLst/>
                        <a:latin typeface="Times New Roman"/>
                        <a:ea typeface="Times New Roman"/>
                      </a:endParaRPr>
                    </a:p>
                    <a:p>
                      <a:pPr algn="ctr">
                        <a:spcAft>
                          <a:spcPts val="0"/>
                        </a:spcAft>
                      </a:pPr>
                      <a:r>
                        <a:rPr lang="es-PY" sz="1100">
                          <a:solidFill>
                            <a:srgbClr val="000000"/>
                          </a:solidFill>
                          <a:effectLst/>
                          <a:latin typeface="Times New Roman"/>
                          <a:ea typeface="Times New Roman"/>
                        </a:rPr>
                        <a:t>G.</a:t>
                      </a:r>
                      <a:endParaRPr lang="es-CL" sz="1200">
                        <a:effectLst/>
                        <a:latin typeface="Times New Roman"/>
                        <a:ea typeface="Times New Roman"/>
                      </a:endParaRPr>
                    </a:p>
                    <a:p>
                      <a:pPr algn="ctr">
                        <a:spcAft>
                          <a:spcPts val="0"/>
                        </a:spcAft>
                      </a:pPr>
                      <a:r>
                        <a:rPr lang="es-PY" sz="1100">
                          <a:solidFill>
                            <a:srgbClr val="000000"/>
                          </a:solidFill>
                          <a:effectLst/>
                          <a:latin typeface="Times New Roman"/>
                          <a:ea typeface="Times New Roman"/>
                        </a:rPr>
                        <a:t>G.</a:t>
                      </a:r>
                      <a:endParaRPr lang="es-CL" sz="1200">
                        <a:effectLst/>
                        <a:latin typeface="Times New Roman"/>
                        <a:ea typeface="Times New Roman"/>
                      </a:endParaRPr>
                    </a:p>
                  </a:txBody>
                  <a:tcPr marL="58316" marR="583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gn="ctr">
                        <a:spcAft>
                          <a:spcPts val="0"/>
                        </a:spcAft>
                      </a:pPr>
                      <a:r>
                        <a:rPr lang="es-PY" sz="1100">
                          <a:solidFill>
                            <a:srgbClr val="000000"/>
                          </a:solidFill>
                          <a:effectLst/>
                          <a:latin typeface="Times New Roman"/>
                          <a:ea typeface="Times New Roman"/>
                        </a:rPr>
                        <a:t> </a:t>
                      </a:r>
                      <a:endParaRPr lang="es-CL" sz="1200">
                        <a:effectLst/>
                        <a:latin typeface="Times New Roman"/>
                        <a:ea typeface="Times New Roman"/>
                      </a:endParaRPr>
                    </a:p>
                    <a:p>
                      <a:pPr algn="ctr">
                        <a:spcAft>
                          <a:spcPts val="0"/>
                        </a:spcAft>
                      </a:pPr>
                      <a:r>
                        <a:rPr lang="es-PY" sz="1100">
                          <a:solidFill>
                            <a:srgbClr val="000000"/>
                          </a:solidFill>
                          <a:effectLst/>
                          <a:latin typeface="Times New Roman"/>
                          <a:ea typeface="Times New Roman"/>
                        </a:rPr>
                        <a:t> </a:t>
                      </a:r>
                      <a:endParaRPr lang="es-CL" sz="1200">
                        <a:effectLst/>
                        <a:latin typeface="Times New Roman"/>
                        <a:ea typeface="Times New Roman"/>
                      </a:endParaRPr>
                    </a:p>
                    <a:p>
                      <a:pPr algn="ctr">
                        <a:spcAft>
                          <a:spcPts val="0"/>
                        </a:spcAft>
                      </a:pPr>
                      <a:r>
                        <a:rPr lang="es-PY" sz="1100">
                          <a:solidFill>
                            <a:srgbClr val="000000"/>
                          </a:solidFill>
                          <a:effectLst/>
                          <a:latin typeface="Times New Roman"/>
                          <a:ea typeface="Times New Roman"/>
                        </a:rPr>
                        <a:t>11%</a:t>
                      </a:r>
                      <a:endParaRPr lang="es-CL" sz="1200">
                        <a:effectLst/>
                        <a:latin typeface="Times New Roman"/>
                        <a:ea typeface="Times New Roman"/>
                      </a:endParaRPr>
                    </a:p>
                    <a:p>
                      <a:pPr algn="ctr">
                        <a:spcAft>
                          <a:spcPts val="0"/>
                        </a:spcAft>
                      </a:pPr>
                      <a:r>
                        <a:rPr lang="es-PY" sz="1100">
                          <a:solidFill>
                            <a:srgbClr val="000000"/>
                          </a:solidFill>
                          <a:effectLst/>
                          <a:latin typeface="Times New Roman"/>
                          <a:ea typeface="Times New Roman"/>
                        </a:rPr>
                        <a:t>13%</a:t>
                      </a:r>
                      <a:endParaRPr lang="es-CL" sz="1200">
                        <a:effectLst/>
                        <a:latin typeface="Times New Roman"/>
                        <a:ea typeface="Times New Roman"/>
                      </a:endParaRPr>
                    </a:p>
                  </a:txBody>
                  <a:tcPr marL="58316" marR="583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gn="ctr">
                        <a:spcAft>
                          <a:spcPts val="0"/>
                        </a:spcAft>
                      </a:pPr>
                      <a:r>
                        <a:rPr lang="es-PY" sz="1100" dirty="0">
                          <a:solidFill>
                            <a:srgbClr val="000000"/>
                          </a:solidFill>
                          <a:effectLst/>
                          <a:latin typeface="Times New Roman"/>
                          <a:ea typeface="Times New Roman"/>
                        </a:rPr>
                        <a:t> </a:t>
                      </a:r>
                      <a:endParaRPr lang="es-CL" sz="1200" dirty="0">
                        <a:effectLst/>
                        <a:latin typeface="Times New Roman"/>
                        <a:ea typeface="Times New Roman"/>
                      </a:endParaRPr>
                    </a:p>
                    <a:p>
                      <a:pPr algn="ctr">
                        <a:spcAft>
                          <a:spcPts val="0"/>
                        </a:spcAft>
                      </a:pPr>
                      <a:r>
                        <a:rPr lang="es-PY" sz="1100" dirty="0">
                          <a:solidFill>
                            <a:srgbClr val="000000"/>
                          </a:solidFill>
                          <a:effectLst/>
                          <a:latin typeface="Times New Roman"/>
                          <a:ea typeface="Times New Roman"/>
                        </a:rPr>
                        <a:t> </a:t>
                      </a:r>
                      <a:endParaRPr lang="es-CL" sz="1200" dirty="0">
                        <a:effectLst/>
                        <a:latin typeface="Times New Roman"/>
                        <a:ea typeface="Times New Roman"/>
                      </a:endParaRPr>
                    </a:p>
                    <a:p>
                      <a:pPr algn="ctr">
                        <a:spcAft>
                          <a:spcPts val="0"/>
                        </a:spcAft>
                      </a:pPr>
                      <a:r>
                        <a:rPr lang="es-PY" sz="1100" dirty="0">
                          <a:solidFill>
                            <a:srgbClr val="000000"/>
                          </a:solidFill>
                          <a:effectLst/>
                          <a:latin typeface="Times New Roman"/>
                          <a:ea typeface="Times New Roman"/>
                        </a:rPr>
                        <a:t>Hasta 12 años</a:t>
                      </a:r>
                      <a:endParaRPr lang="es-CL" sz="1200" dirty="0">
                        <a:effectLst/>
                        <a:latin typeface="Times New Roman"/>
                        <a:ea typeface="Times New Roman"/>
                      </a:endParaRPr>
                    </a:p>
                  </a:txBody>
                  <a:tcPr marL="58316" marR="583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r>
              <a:tr h="190029">
                <a:tc gridSpan="4">
                  <a:txBody>
                    <a:bodyPr/>
                    <a:lstStyle/>
                    <a:p>
                      <a:pPr>
                        <a:spcAft>
                          <a:spcPts val="0"/>
                        </a:spcAft>
                      </a:pPr>
                      <a:r>
                        <a:rPr lang="es-PY" sz="1100" b="1" dirty="0">
                          <a:solidFill>
                            <a:srgbClr val="000000"/>
                          </a:solidFill>
                          <a:effectLst/>
                          <a:latin typeface="Times New Roman"/>
                          <a:ea typeface="Times New Roman"/>
                        </a:rPr>
                        <a:t>PRESTAMOS PG – P14</a:t>
                      </a:r>
                      <a:endParaRPr lang="es-CL" sz="1200" dirty="0">
                        <a:effectLst/>
                        <a:latin typeface="Times New Roman"/>
                        <a:ea typeface="Times New Roman"/>
                      </a:endParaRPr>
                    </a:p>
                  </a:txBody>
                  <a:tcPr marL="58316" marR="583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9C3"/>
                    </a:solidFill>
                  </a:tcPr>
                </a:tc>
                <a:tc hMerge="1">
                  <a:txBody>
                    <a:bodyPr/>
                    <a:lstStyle/>
                    <a:p>
                      <a:endParaRPr lang="es-CL"/>
                    </a:p>
                  </a:txBody>
                  <a:tcPr/>
                </a:tc>
                <a:tc hMerge="1">
                  <a:txBody>
                    <a:bodyPr/>
                    <a:lstStyle/>
                    <a:p>
                      <a:endParaRPr lang="es-CL"/>
                    </a:p>
                  </a:txBody>
                  <a:tcPr/>
                </a:tc>
                <a:tc hMerge="1">
                  <a:txBody>
                    <a:bodyPr/>
                    <a:lstStyle/>
                    <a:p>
                      <a:endParaRPr lang="es-CL"/>
                    </a:p>
                  </a:txBody>
                  <a:tcPr/>
                </a:tc>
              </a:tr>
              <a:tr h="302637">
                <a:tc>
                  <a:txBody>
                    <a:bodyPr/>
                    <a:lstStyle/>
                    <a:p>
                      <a:pPr>
                        <a:spcAft>
                          <a:spcPts val="0"/>
                        </a:spcAft>
                      </a:pPr>
                      <a:r>
                        <a:rPr lang="es-PY" sz="1100">
                          <a:solidFill>
                            <a:srgbClr val="000000"/>
                          </a:solidFill>
                          <a:effectLst/>
                          <a:latin typeface="Times New Roman"/>
                          <a:ea typeface="Times New Roman"/>
                        </a:rPr>
                        <a:t>Agricultura, pequeña y mediana ganadería, tambo lechería, ganadería menor, agroindustrias.</a:t>
                      </a:r>
                      <a:endParaRPr lang="es-CL" sz="1200">
                        <a:effectLst/>
                        <a:latin typeface="Times New Roman"/>
                        <a:ea typeface="Times New Roman"/>
                      </a:endParaRPr>
                    </a:p>
                  </a:txBody>
                  <a:tcPr marL="58316" marR="583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gn="ctr">
                        <a:spcAft>
                          <a:spcPts val="0"/>
                        </a:spcAft>
                      </a:pPr>
                      <a:r>
                        <a:rPr lang="es-PY" sz="1100">
                          <a:solidFill>
                            <a:srgbClr val="000000"/>
                          </a:solidFill>
                          <a:effectLst/>
                          <a:latin typeface="Times New Roman"/>
                          <a:ea typeface="Times New Roman"/>
                        </a:rPr>
                        <a:t>G.</a:t>
                      </a:r>
                      <a:endParaRPr lang="es-CL" sz="1200">
                        <a:effectLst/>
                        <a:latin typeface="Times New Roman"/>
                        <a:ea typeface="Times New Roman"/>
                      </a:endParaRPr>
                    </a:p>
                    <a:p>
                      <a:pPr algn="ctr">
                        <a:spcAft>
                          <a:spcPts val="0"/>
                        </a:spcAft>
                      </a:pPr>
                      <a:r>
                        <a:rPr lang="es-PY" sz="1100">
                          <a:solidFill>
                            <a:srgbClr val="000000"/>
                          </a:solidFill>
                          <a:effectLst/>
                          <a:latin typeface="Times New Roman"/>
                          <a:ea typeface="Times New Roman"/>
                        </a:rPr>
                        <a:t> </a:t>
                      </a:r>
                      <a:endParaRPr lang="es-CL" sz="1200">
                        <a:effectLst/>
                        <a:latin typeface="Times New Roman"/>
                        <a:ea typeface="Times New Roman"/>
                      </a:endParaRPr>
                    </a:p>
                  </a:txBody>
                  <a:tcPr marL="58316" marR="583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gn="ctr">
                        <a:spcAft>
                          <a:spcPts val="0"/>
                        </a:spcAft>
                      </a:pPr>
                      <a:r>
                        <a:rPr lang="es-PY" sz="1100">
                          <a:solidFill>
                            <a:srgbClr val="000000"/>
                          </a:solidFill>
                          <a:effectLst/>
                          <a:latin typeface="Times New Roman"/>
                          <a:ea typeface="Times New Roman"/>
                        </a:rPr>
                        <a:t>15%</a:t>
                      </a:r>
                      <a:endParaRPr lang="es-CL" sz="1200">
                        <a:effectLst/>
                        <a:latin typeface="Times New Roman"/>
                        <a:ea typeface="Times New Roman"/>
                      </a:endParaRPr>
                    </a:p>
                    <a:p>
                      <a:pPr algn="ctr">
                        <a:spcAft>
                          <a:spcPts val="0"/>
                        </a:spcAft>
                      </a:pPr>
                      <a:r>
                        <a:rPr lang="es-PY" sz="1100">
                          <a:solidFill>
                            <a:srgbClr val="000000"/>
                          </a:solidFill>
                          <a:effectLst/>
                          <a:latin typeface="Times New Roman"/>
                          <a:ea typeface="Times New Roman"/>
                        </a:rPr>
                        <a:t> </a:t>
                      </a:r>
                      <a:endParaRPr lang="es-CL" sz="1200">
                        <a:effectLst/>
                        <a:latin typeface="Times New Roman"/>
                        <a:ea typeface="Times New Roman"/>
                      </a:endParaRPr>
                    </a:p>
                  </a:txBody>
                  <a:tcPr marL="58316" marR="583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gn="ctr">
                        <a:spcAft>
                          <a:spcPts val="0"/>
                        </a:spcAft>
                      </a:pPr>
                      <a:r>
                        <a:rPr lang="es-PY" sz="1100" dirty="0">
                          <a:solidFill>
                            <a:srgbClr val="000000"/>
                          </a:solidFill>
                          <a:effectLst/>
                          <a:latin typeface="Times New Roman"/>
                          <a:ea typeface="Times New Roman"/>
                        </a:rPr>
                        <a:t>Hasta 7 años</a:t>
                      </a:r>
                      <a:endParaRPr lang="es-CL" sz="1200" dirty="0">
                        <a:effectLst/>
                        <a:latin typeface="Times New Roman"/>
                        <a:ea typeface="Times New Roman"/>
                      </a:endParaRPr>
                    </a:p>
                    <a:p>
                      <a:pPr algn="ctr">
                        <a:spcAft>
                          <a:spcPts val="0"/>
                        </a:spcAft>
                      </a:pPr>
                      <a:r>
                        <a:rPr lang="es-PY" sz="1100" dirty="0">
                          <a:solidFill>
                            <a:srgbClr val="000000"/>
                          </a:solidFill>
                          <a:effectLst/>
                          <a:latin typeface="Times New Roman"/>
                          <a:ea typeface="Times New Roman"/>
                        </a:rPr>
                        <a:t>con 1 año de gracia</a:t>
                      </a:r>
                      <a:endParaRPr lang="es-CL" sz="1200" dirty="0">
                        <a:effectLst/>
                        <a:latin typeface="Times New Roman"/>
                        <a:ea typeface="Times New Roman"/>
                      </a:endParaRPr>
                    </a:p>
                  </a:txBody>
                  <a:tcPr marL="58316" marR="583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r>
            </a:tbl>
          </a:graphicData>
        </a:graphic>
      </p:graphicFrame>
    </p:spTree>
    <p:extLst>
      <p:ext uri="{BB962C8B-B14F-4D97-AF65-F5344CB8AC3E}">
        <p14:creationId xmlns:p14="http://schemas.microsoft.com/office/powerpoint/2010/main" val="3247913341"/>
      </p:ext>
    </p:extLst>
  </p:cSld>
  <p:clrMapOvr>
    <a:masterClrMapping/>
  </p:clrMapOvr>
  <p:transition spd="med">
    <p:pull/>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bwMode="auto">
          <a:xfrm>
            <a:off x="539552" y="116632"/>
            <a:ext cx="8229600" cy="612068"/>
          </a:xfrm>
          <a:prstGeom prst="rect">
            <a:avLst/>
          </a:prstGeom>
          <a:gradFill>
            <a:gsLst>
              <a:gs pos="62000">
                <a:srgbClr val="008080"/>
              </a:gs>
              <a:gs pos="100000">
                <a:srgbClr val="C4EDF2"/>
              </a:gs>
            </a:gsLst>
            <a:path path="circle">
              <a:fillToRect l="50000" t="50000" r="50000" b="50000"/>
            </a:path>
          </a:gradFill>
          <a:extLst/>
        </p:spPr>
        <p:txBody>
          <a:bodyPr/>
          <a:lstStyle>
            <a:defPPr>
              <a:defRPr lang="fr-FR"/>
            </a:defPPr>
            <a:lvl1pPr algn="ctr">
              <a:defRPr sz="4400" b="1">
                <a:solidFill>
                  <a:schemeClr val="bg1"/>
                </a:solidFill>
                <a:effectLst>
                  <a:outerShdw blurRad="38100" dist="38100" dir="2700000" algn="tl">
                    <a:srgbClr val="000000">
                      <a:alpha val="43137"/>
                    </a:srgbClr>
                  </a:outerShdw>
                </a:effectLst>
                <a:ea typeface="+mj-ea"/>
                <a:cs typeface="+mj-cs"/>
              </a:defRPr>
            </a:lvl1pPr>
            <a:lvl2pPr algn="ctr">
              <a:defRPr sz="4400">
                <a:solidFill>
                  <a:schemeClr val="tx2"/>
                </a:solidFill>
              </a:defRPr>
            </a:lvl2pPr>
            <a:lvl3pPr algn="ctr">
              <a:defRPr sz="4400">
                <a:solidFill>
                  <a:schemeClr val="tx2"/>
                </a:solidFill>
              </a:defRPr>
            </a:lvl3pPr>
            <a:lvl4pPr algn="ctr">
              <a:defRPr sz="4400">
                <a:solidFill>
                  <a:schemeClr val="tx2"/>
                </a:solidFill>
              </a:defRPr>
            </a:lvl4pPr>
            <a:lvl5pPr algn="ctr">
              <a:defRPr sz="4400">
                <a:solidFill>
                  <a:schemeClr val="tx2"/>
                </a:solidFill>
              </a:defRPr>
            </a:lvl5pPr>
            <a:lvl6pPr marL="457200" algn="ctr" fontAlgn="base">
              <a:spcBef>
                <a:spcPct val="0"/>
              </a:spcBef>
              <a:spcAft>
                <a:spcPct val="0"/>
              </a:spcAft>
              <a:defRPr sz="4400">
                <a:solidFill>
                  <a:schemeClr val="tx2"/>
                </a:solidFill>
              </a:defRPr>
            </a:lvl6pPr>
            <a:lvl7pPr marL="914400" algn="ctr" fontAlgn="base">
              <a:spcBef>
                <a:spcPct val="0"/>
              </a:spcBef>
              <a:spcAft>
                <a:spcPct val="0"/>
              </a:spcAft>
              <a:defRPr sz="4400">
                <a:solidFill>
                  <a:schemeClr val="tx2"/>
                </a:solidFill>
              </a:defRPr>
            </a:lvl7pPr>
            <a:lvl8pPr marL="1371600" algn="ctr" fontAlgn="base">
              <a:spcBef>
                <a:spcPct val="0"/>
              </a:spcBef>
              <a:spcAft>
                <a:spcPct val="0"/>
              </a:spcAft>
              <a:defRPr sz="4400">
                <a:solidFill>
                  <a:schemeClr val="tx2"/>
                </a:solidFill>
              </a:defRPr>
            </a:lvl8pPr>
            <a:lvl9pPr marL="1828800" algn="ctr" fontAlgn="base">
              <a:spcBef>
                <a:spcPct val="0"/>
              </a:spcBef>
              <a:spcAft>
                <a:spcPct val="0"/>
              </a:spcAft>
              <a:defRPr sz="4400">
                <a:solidFill>
                  <a:schemeClr val="tx2"/>
                </a:solidFill>
              </a:defRPr>
            </a:lvl9pPr>
          </a:lstStyle>
          <a:p>
            <a:r>
              <a:rPr lang="es-MX" sz="3600" dirty="0" smtClean="0"/>
              <a:t>ASISTENCIA FINANCIERA</a:t>
            </a:r>
            <a:endParaRPr lang="es-ES" sz="3600" dirty="0"/>
          </a:p>
        </p:txBody>
      </p:sp>
      <p:graphicFrame>
        <p:nvGraphicFramePr>
          <p:cNvPr id="2" name="1 Tabla"/>
          <p:cNvGraphicFramePr>
            <a:graphicFrameLocks noGrp="1"/>
          </p:cNvGraphicFramePr>
          <p:nvPr>
            <p:extLst/>
          </p:nvPr>
        </p:nvGraphicFramePr>
        <p:xfrm>
          <a:off x="539552" y="803975"/>
          <a:ext cx="8229600" cy="5865385"/>
        </p:xfrm>
        <a:graphic>
          <a:graphicData uri="http://schemas.openxmlformats.org/drawingml/2006/table">
            <a:tbl>
              <a:tblPr firstRow="1"/>
              <a:tblGrid>
                <a:gridCol w="4782209"/>
                <a:gridCol w="750392"/>
                <a:gridCol w="820134"/>
                <a:gridCol w="1876865"/>
              </a:tblGrid>
              <a:tr h="240358">
                <a:tc>
                  <a:txBody>
                    <a:bodyPr/>
                    <a:lstStyle/>
                    <a:p>
                      <a:pPr algn="ctr">
                        <a:spcAft>
                          <a:spcPts val="0"/>
                        </a:spcAft>
                      </a:pPr>
                      <a:r>
                        <a:rPr lang="es-PY" sz="1200" b="1" i="1" dirty="0">
                          <a:solidFill>
                            <a:srgbClr val="000000"/>
                          </a:solidFill>
                          <a:effectLst/>
                          <a:latin typeface="Times New Roman"/>
                          <a:ea typeface="Times New Roman"/>
                        </a:rPr>
                        <a:t>LÍNEAS DE CRÉDITOS PARA CAPITAL OPERATIVO </a:t>
                      </a:r>
                      <a:endParaRPr lang="es-CL" sz="1800" dirty="0">
                        <a:effectLst/>
                        <a:latin typeface="Times New Roman"/>
                        <a:ea typeface="Times New Roman"/>
                      </a:endParaRPr>
                    </a:p>
                  </a:txBody>
                  <a:tcPr marL="63145" marR="631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2D69B"/>
                    </a:solidFill>
                  </a:tcPr>
                </a:tc>
                <a:tc>
                  <a:txBody>
                    <a:bodyPr/>
                    <a:lstStyle/>
                    <a:p>
                      <a:pPr algn="ctr">
                        <a:spcAft>
                          <a:spcPts val="0"/>
                        </a:spcAft>
                      </a:pPr>
                      <a:r>
                        <a:rPr lang="es-PY" sz="1200" b="1" i="1">
                          <a:solidFill>
                            <a:srgbClr val="000000"/>
                          </a:solidFill>
                          <a:effectLst/>
                          <a:latin typeface="Times New Roman"/>
                          <a:ea typeface="Times New Roman"/>
                        </a:rPr>
                        <a:t>MON.</a:t>
                      </a:r>
                      <a:endParaRPr lang="es-CL" sz="1800">
                        <a:effectLst/>
                        <a:latin typeface="Times New Roman"/>
                        <a:ea typeface="Times New Roman"/>
                      </a:endParaRPr>
                    </a:p>
                  </a:txBody>
                  <a:tcPr marL="63145" marR="631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2D69B"/>
                    </a:solidFill>
                  </a:tcPr>
                </a:tc>
                <a:tc>
                  <a:txBody>
                    <a:bodyPr/>
                    <a:lstStyle/>
                    <a:p>
                      <a:pPr algn="ctr">
                        <a:spcAft>
                          <a:spcPts val="0"/>
                        </a:spcAft>
                      </a:pPr>
                      <a:r>
                        <a:rPr lang="es-PY" sz="1200" b="1" i="1">
                          <a:solidFill>
                            <a:srgbClr val="000000"/>
                          </a:solidFill>
                          <a:effectLst/>
                          <a:latin typeface="Times New Roman"/>
                          <a:ea typeface="Times New Roman"/>
                        </a:rPr>
                        <a:t>TASA</a:t>
                      </a:r>
                      <a:endParaRPr lang="es-CL" sz="1800">
                        <a:effectLst/>
                        <a:latin typeface="Times New Roman"/>
                        <a:ea typeface="Times New Roman"/>
                      </a:endParaRPr>
                    </a:p>
                  </a:txBody>
                  <a:tcPr marL="63145" marR="631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2D69B"/>
                    </a:solidFill>
                  </a:tcPr>
                </a:tc>
                <a:tc>
                  <a:txBody>
                    <a:bodyPr/>
                    <a:lstStyle/>
                    <a:p>
                      <a:pPr algn="ctr">
                        <a:spcAft>
                          <a:spcPts val="0"/>
                        </a:spcAft>
                      </a:pPr>
                      <a:r>
                        <a:rPr lang="es-PY" sz="1200" b="1" i="1">
                          <a:solidFill>
                            <a:srgbClr val="000000"/>
                          </a:solidFill>
                          <a:effectLst/>
                          <a:latin typeface="Times New Roman"/>
                          <a:ea typeface="Times New Roman"/>
                        </a:rPr>
                        <a:t>PLAZO</a:t>
                      </a:r>
                      <a:endParaRPr lang="es-CL" sz="1800">
                        <a:effectLst/>
                        <a:latin typeface="Times New Roman"/>
                        <a:ea typeface="Times New Roman"/>
                      </a:endParaRPr>
                    </a:p>
                  </a:txBody>
                  <a:tcPr marL="63145" marR="631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2D69B"/>
                    </a:solidFill>
                  </a:tcPr>
                </a:tc>
              </a:tr>
              <a:tr h="284060">
                <a:tc gridSpan="4">
                  <a:txBody>
                    <a:bodyPr/>
                    <a:lstStyle/>
                    <a:p>
                      <a:pPr>
                        <a:spcAft>
                          <a:spcPts val="0"/>
                        </a:spcAft>
                      </a:pPr>
                      <a:r>
                        <a:rPr lang="es-PY" sz="1200" b="1">
                          <a:solidFill>
                            <a:srgbClr val="000000"/>
                          </a:solidFill>
                          <a:effectLst/>
                          <a:latin typeface="Times New Roman"/>
                          <a:ea typeface="Times New Roman"/>
                        </a:rPr>
                        <a:t>SECTOR AGRÍCOLA</a:t>
                      </a:r>
                      <a:endParaRPr lang="es-CL" sz="1800">
                        <a:effectLst/>
                        <a:latin typeface="Times New Roman"/>
                        <a:ea typeface="Times New Roman"/>
                      </a:endParaRPr>
                    </a:p>
                  </a:txBody>
                  <a:tcPr marL="63145" marR="631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9C3"/>
                    </a:solidFill>
                  </a:tcPr>
                </a:tc>
                <a:tc hMerge="1">
                  <a:txBody>
                    <a:bodyPr/>
                    <a:lstStyle/>
                    <a:p>
                      <a:endParaRPr lang="es-CL"/>
                    </a:p>
                  </a:txBody>
                  <a:tcPr/>
                </a:tc>
                <a:tc hMerge="1">
                  <a:txBody>
                    <a:bodyPr/>
                    <a:lstStyle/>
                    <a:p>
                      <a:endParaRPr lang="es-CL"/>
                    </a:p>
                  </a:txBody>
                  <a:tcPr/>
                </a:tc>
                <a:tc hMerge="1">
                  <a:txBody>
                    <a:bodyPr/>
                    <a:lstStyle/>
                    <a:p>
                      <a:endParaRPr lang="es-CL"/>
                    </a:p>
                  </a:txBody>
                  <a:tcPr/>
                </a:tc>
              </a:tr>
              <a:tr h="361668">
                <a:tc>
                  <a:txBody>
                    <a:bodyPr/>
                    <a:lstStyle/>
                    <a:p>
                      <a:pPr>
                        <a:spcAft>
                          <a:spcPts val="0"/>
                        </a:spcAft>
                      </a:pPr>
                      <a:r>
                        <a:rPr lang="es-PY" sz="1200">
                          <a:solidFill>
                            <a:srgbClr val="000000"/>
                          </a:solidFill>
                          <a:effectLst/>
                          <a:latin typeface="Times New Roman"/>
                          <a:ea typeface="Times New Roman"/>
                        </a:rPr>
                        <a:t>Capital operativo</a:t>
                      </a:r>
                      <a:endParaRPr lang="es-CL" sz="1800">
                        <a:effectLst/>
                        <a:latin typeface="Times New Roman"/>
                        <a:ea typeface="Times New Roman"/>
                      </a:endParaRPr>
                    </a:p>
                  </a:txBody>
                  <a:tcPr marL="63145" marR="631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gn="ctr">
                        <a:spcAft>
                          <a:spcPts val="0"/>
                        </a:spcAft>
                      </a:pPr>
                      <a:r>
                        <a:rPr lang="es-PY" sz="1200">
                          <a:solidFill>
                            <a:srgbClr val="000000"/>
                          </a:solidFill>
                          <a:effectLst/>
                          <a:latin typeface="Times New Roman"/>
                          <a:ea typeface="Times New Roman"/>
                        </a:rPr>
                        <a:t>G.</a:t>
                      </a:r>
                      <a:endParaRPr lang="es-CL" sz="1800">
                        <a:effectLst/>
                        <a:latin typeface="Times New Roman"/>
                        <a:ea typeface="Times New Roman"/>
                      </a:endParaRPr>
                    </a:p>
                    <a:p>
                      <a:pPr algn="ctr">
                        <a:spcAft>
                          <a:spcPts val="0"/>
                        </a:spcAft>
                      </a:pPr>
                      <a:r>
                        <a:rPr lang="es-PY" sz="1200">
                          <a:solidFill>
                            <a:srgbClr val="000000"/>
                          </a:solidFill>
                          <a:effectLst/>
                          <a:latin typeface="Times New Roman"/>
                          <a:ea typeface="Times New Roman"/>
                        </a:rPr>
                        <a:t>USD.</a:t>
                      </a:r>
                      <a:endParaRPr lang="es-CL" sz="1800">
                        <a:effectLst/>
                        <a:latin typeface="Times New Roman"/>
                        <a:ea typeface="Times New Roman"/>
                      </a:endParaRPr>
                    </a:p>
                  </a:txBody>
                  <a:tcPr marL="63145" marR="631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gn="ctr">
                        <a:spcAft>
                          <a:spcPts val="0"/>
                        </a:spcAft>
                      </a:pPr>
                      <a:r>
                        <a:rPr lang="es-PY" sz="1200">
                          <a:solidFill>
                            <a:srgbClr val="000000"/>
                          </a:solidFill>
                          <a:effectLst/>
                          <a:latin typeface="Times New Roman"/>
                          <a:ea typeface="Times New Roman"/>
                        </a:rPr>
                        <a:t>10%</a:t>
                      </a:r>
                      <a:endParaRPr lang="es-CL" sz="1800">
                        <a:effectLst/>
                        <a:latin typeface="Times New Roman"/>
                        <a:ea typeface="Times New Roman"/>
                      </a:endParaRPr>
                    </a:p>
                    <a:p>
                      <a:pPr algn="ctr">
                        <a:spcAft>
                          <a:spcPts val="0"/>
                        </a:spcAft>
                      </a:pPr>
                      <a:r>
                        <a:rPr lang="es-PY" sz="1200">
                          <a:solidFill>
                            <a:srgbClr val="000000"/>
                          </a:solidFill>
                          <a:effectLst/>
                          <a:latin typeface="Times New Roman"/>
                          <a:ea typeface="Times New Roman"/>
                        </a:rPr>
                        <a:t>12%</a:t>
                      </a:r>
                      <a:endParaRPr lang="es-CL" sz="1800">
                        <a:effectLst/>
                        <a:latin typeface="Times New Roman"/>
                        <a:ea typeface="Times New Roman"/>
                      </a:endParaRPr>
                    </a:p>
                  </a:txBody>
                  <a:tcPr marL="63145" marR="631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gn="ctr">
                        <a:spcAft>
                          <a:spcPts val="0"/>
                        </a:spcAft>
                      </a:pPr>
                      <a:r>
                        <a:rPr lang="es-PY" sz="1200">
                          <a:solidFill>
                            <a:srgbClr val="000000"/>
                          </a:solidFill>
                          <a:effectLst/>
                          <a:latin typeface="Times New Roman"/>
                          <a:ea typeface="Times New Roman"/>
                        </a:rPr>
                        <a:t>Según periodo agrícola</a:t>
                      </a:r>
                      <a:endParaRPr lang="es-CL" sz="1800">
                        <a:effectLst/>
                        <a:latin typeface="Times New Roman"/>
                        <a:ea typeface="Times New Roman"/>
                      </a:endParaRPr>
                    </a:p>
                  </a:txBody>
                  <a:tcPr marL="63145" marR="631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r>
              <a:tr h="284060">
                <a:tc gridSpan="4">
                  <a:txBody>
                    <a:bodyPr/>
                    <a:lstStyle/>
                    <a:p>
                      <a:pPr>
                        <a:spcAft>
                          <a:spcPts val="0"/>
                        </a:spcAft>
                      </a:pPr>
                      <a:r>
                        <a:rPr lang="es-PY" sz="1200" b="1">
                          <a:solidFill>
                            <a:srgbClr val="000000"/>
                          </a:solidFill>
                          <a:effectLst/>
                          <a:latin typeface="Times New Roman"/>
                          <a:ea typeface="Times New Roman"/>
                        </a:rPr>
                        <a:t>SECTOR PECUARIO</a:t>
                      </a:r>
                      <a:endParaRPr lang="es-CL" sz="1800">
                        <a:effectLst/>
                        <a:latin typeface="Times New Roman"/>
                        <a:ea typeface="Times New Roman"/>
                      </a:endParaRPr>
                    </a:p>
                  </a:txBody>
                  <a:tcPr marL="63145" marR="631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9C3"/>
                    </a:solidFill>
                  </a:tcPr>
                </a:tc>
                <a:tc hMerge="1">
                  <a:txBody>
                    <a:bodyPr/>
                    <a:lstStyle/>
                    <a:p>
                      <a:endParaRPr lang="es-CL"/>
                    </a:p>
                  </a:txBody>
                  <a:tcPr/>
                </a:tc>
                <a:tc hMerge="1">
                  <a:txBody>
                    <a:bodyPr/>
                    <a:lstStyle/>
                    <a:p>
                      <a:endParaRPr lang="es-CL"/>
                    </a:p>
                  </a:txBody>
                  <a:tcPr/>
                </a:tc>
                <a:tc hMerge="1">
                  <a:txBody>
                    <a:bodyPr/>
                    <a:lstStyle/>
                    <a:p>
                      <a:endParaRPr lang="es-CL"/>
                    </a:p>
                  </a:txBody>
                  <a:tcPr/>
                </a:tc>
              </a:tr>
              <a:tr h="229810">
                <a:tc>
                  <a:txBody>
                    <a:bodyPr/>
                    <a:lstStyle/>
                    <a:p>
                      <a:pPr>
                        <a:spcAft>
                          <a:spcPts val="0"/>
                        </a:spcAft>
                      </a:pPr>
                      <a:r>
                        <a:rPr lang="es-PY" sz="1200">
                          <a:solidFill>
                            <a:srgbClr val="000000"/>
                          </a:solidFill>
                          <a:effectLst/>
                          <a:latin typeface="Times New Roman"/>
                          <a:ea typeface="Times New Roman"/>
                        </a:rPr>
                        <a:t>Capital operativo - Sostenimiento ganadero</a:t>
                      </a:r>
                      <a:endParaRPr lang="es-CL" sz="1800">
                        <a:effectLst/>
                        <a:latin typeface="Times New Roman"/>
                        <a:ea typeface="Times New Roman"/>
                      </a:endParaRPr>
                    </a:p>
                  </a:txBody>
                  <a:tcPr marL="63145" marR="631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gn="ctr">
                        <a:spcAft>
                          <a:spcPts val="0"/>
                        </a:spcAft>
                      </a:pPr>
                      <a:r>
                        <a:rPr lang="es-PY" sz="1200">
                          <a:solidFill>
                            <a:srgbClr val="000000"/>
                          </a:solidFill>
                          <a:effectLst/>
                          <a:latin typeface="Times New Roman"/>
                          <a:ea typeface="Times New Roman"/>
                        </a:rPr>
                        <a:t>G.</a:t>
                      </a:r>
                      <a:endParaRPr lang="es-CL" sz="1800">
                        <a:effectLst/>
                        <a:latin typeface="Times New Roman"/>
                        <a:ea typeface="Times New Roman"/>
                      </a:endParaRPr>
                    </a:p>
                  </a:txBody>
                  <a:tcPr marL="63145" marR="631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gn="ctr">
                        <a:spcAft>
                          <a:spcPts val="0"/>
                        </a:spcAft>
                      </a:pPr>
                      <a:r>
                        <a:rPr lang="es-PY" sz="1200">
                          <a:solidFill>
                            <a:srgbClr val="000000"/>
                          </a:solidFill>
                          <a:effectLst/>
                          <a:latin typeface="Times New Roman"/>
                          <a:ea typeface="Times New Roman"/>
                        </a:rPr>
                        <a:t>10%</a:t>
                      </a:r>
                      <a:endParaRPr lang="es-CL" sz="1800">
                        <a:effectLst/>
                        <a:latin typeface="Times New Roman"/>
                        <a:ea typeface="Times New Roman"/>
                      </a:endParaRPr>
                    </a:p>
                  </a:txBody>
                  <a:tcPr marL="63145" marR="631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gn="ctr">
                        <a:spcAft>
                          <a:spcPts val="0"/>
                        </a:spcAft>
                      </a:pPr>
                      <a:r>
                        <a:rPr lang="es-PY" sz="1200">
                          <a:solidFill>
                            <a:srgbClr val="000000"/>
                          </a:solidFill>
                          <a:effectLst/>
                          <a:latin typeface="Times New Roman"/>
                          <a:ea typeface="Times New Roman"/>
                        </a:rPr>
                        <a:t>Hasta 1 año</a:t>
                      </a:r>
                      <a:endParaRPr lang="es-CL" sz="1800">
                        <a:effectLst/>
                        <a:latin typeface="Times New Roman"/>
                        <a:ea typeface="Times New Roman"/>
                      </a:endParaRPr>
                    </a:p>
                  </a:txBody>
                  <a:tcPr marL="63145" marR="631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r>
              <a:tr h="251660">
                <a:tc gridSpan="4">
                  <a:txBody>
                    <a:bodyPr/>
                    <a:lstStyle/>
                    <a:p>
                      <a:pPr>
                        <a:spcAft>
                          <a:spcPts val="0"/>
                        </a:spcAft>
                      </a:pPr>
                      <a:r>
                        <a:rPr lang="es-PY" sz="1200" b="1">
                          <a:solidFill>
                            <a:srgbClr val="000000"/>
                          </a:solidFill>
                          <a:effectLst/>
                          <a:latin typeface="Times New Roman"/>
                          <a:ea typeface="Times New Roman"/>
                        </a:rPr>
                        <a:t>PRODUCCIÓN AGROPECUARIA FAMILIAR</a:t>
                      </a:r>
                      <a:endParaRPr lang="es-CL" sz="1800">
                        <a:effectLst/>
                        <a:latin typeface="Times New Roman"/>
                        <a:ea typeface="Times New Roman"/>
                      </a:endParaRPr>
                    </a:p>
                  </a:txBody>
                  <a:tcPr marL="63145" marR="631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9C3"/>
                    </a:solidFill>
                  </a:tcPr>
                </a:tc>
                <a:tc hMerge="1">
                  <a:txBody>
                    <a:bodyPr/>
                    <a:lstStyle/>
                    <a:p>
                      <a:endParaRPr lang="es-CL"/>
                    </a:p>
                  </a:txBody>
                  <a:tcPr/>
                </a:tc>
                <a:tc hMerge="1">
                  <a:txBody>
                    <a:bodyPr/>
                    <a:lstStyle/>
                    <a:p>
                      <a:endParaRPr lang="es-CL"/>
                    </a:p>
                  </a:txBody>
                  <a:tcPr/>
                </a:tc>
                <a:tc hMerge="1">
                  <a:txBody>
                    <a:bodyPr/>
                    <a:lstStyle/>
                    <a:p>
                      <a:endParaRPr lang="es-CL"/>
                    </a:p>
                  </a:txBody>
                  <a:tcPr/>
                </a:tc>
              </a:tr>
              <a:tr h="240358">
                <a:tc>
                  <a:txBody>
                    <a:bodyPr/>
                    <a:lstStyle/>
                    <a:p>
                      <a:pPr>
                        <a:spcAft>
                          <a:spcPts val="0"/>
                        </a:spcAft>
                      </a:pPr>
                      <a:r>
                        <a:rPr lang="es-PY" sz="1200">
                          <a:solidFill>
                            <a:srgbClr val="000000"/>
                          </a:solidFill>
                          <a:effectLst/>
                          <a:latin typeface="Times New Roman"/>
                          <a:ea typeface="Times New Roman"/>
                        </a:rPr>
                        <a:t>Capital Operativo</a:t>
                      </a:r>
                      <a:endParaRPr lang="es-CL" sz="1800">
                        <a:effectLst/>
                        <a:latin typeface="Times New Roman"/>
                        <a:ea typeface="Times New Roman"/>
                      </a:endParaRPr>
                    </a:p>
                  </a:txBody>
                  <a:tcPr marL="63145" marR="631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gn="ctr">
                        <a:spcAft>
                          <a:spcPts val="0"/>
                        </a:spcAft>
                      </a:pPr>
                      <a:r>
                        <a:rPr lang="es-PY" sz="1200">
                          <a:solidFill>
                            <a:srgbClr val="000000"/>
                          </a:solidFill>
                          <a:effectLst/>
                          <a:latin typeface="Times New Roman"/>
                          <a:ea typeface="Times New Roman"/>
                        </a:rPr>
                        <a:t>G.</a:t>
                      </a:r>
                      <a:endParaRPr lang="es-CL" sz="1800">
                        <a:effectLst/>
                        <a:latin typeface="Times New Roman"/>
                        <a:ea typeface="Times New Roman"/>
                      </a:endParaRPr>
                    </a:p>
                  </a:txBody>
                  <a:tcPr marL="63145" marR="631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gn="ctr">
                        <a:spcAft>
                          <a:spcPts val="0"/>
                        </a:spcAft>
                      </a:pPr>
                      <a:r>
                        <a:rPr lang="es-PY" sz="1200">
                          <a:solidFill>
                            <a:srgbClr val="000000"/>
                          </a:solidFill>
                          <a:effectLst/>
                          <a:latin typeface="Times New Roman"/>
                          <a:ea typeface="Times New Roman"/>
                        </a:rPr>
                        <a:t>10%</a:t>
                      </a:r>
                      <a:endParaRPr lang="es-CL" sz="1800">
                        <a:effectLst/>
                        <a:latin typeface="Times New Roman"/>
                        <a:ea typeface="Times New Roman"/>
                      </a:endParaRPr>
                    </a:p>
                  </a:txBody>
                  <a:tcPr marL="63145" marR="631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gn="ctr">
                        <a:spcAft>
                          <a:spcPts val="0"/>
                        </a:spcAft>
                      </a:pPr>
                      <a:r>
                        <a:rPr lang="es-PY" sz="1200">
                          <a:solidFill>
                            <a:srgbClr val="000000"/>
                          </a:solidFill>
                          <a:effectLst/>
                          <a:latin typeface="Times New Roman"/>
                          <a:ea typeface="Times New Roman"/>
                        </a:rPr>
                        <a:t>Hasta 12 meses</a:t>
                      </a:r>
                      <a:endParaRPr lang="es-CL" sz="1800">
                        <a:effectLst/>
                        <a:latin typeface="Times New Roman"/>
                        <a:ea typeface="Times New Roman"/>
                      </a:endParaRPr>
                    </a:p>
                  </a:txBody>
                  <a:tcPr marL="63145" marR="631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r>
              <a:tr h="229810">
                <a:tc gridSpan="4">
                  <a:txBody>
                    <a:bodyPr/>
                    <a:lstStyle/>
                    <a:p>
                      <a:pPr>
                        <a:spcAft>
                          <a:spcPts val="0"/>
                        </a:spcAft>
                      </a:pPr>
                      <a:r>
                        <a:rPr lang="es-PY" sz="1200" b="1">
                          <a:solidFill>
                            <a:srgbClr val="000000"/>
                          </a:solidFill>
                          <a:effectLst/>
                          <a:latin typeface="Times New Roman"/>
                          <a:ea typeface="Times New Roman"/>
                        </a:rPr>
                        <a:t>SECTOR AGROPECUARIO</a:t>
                      </a:r>
                      <a:endParaRPr lang="es-CL" sz="1800">
                        <a:effectLst/>
                        <a:latin typeface="Times New Roman"/>
                        <a:ea typeface="Times New Roman"/>
                      </a:endParaRPr>
                    </a:p>
                  </a:txBody>
                  <a:tcPr marL="63145" marR="631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9C3"/>
                    </a:solidFill>
                  </a:tcPr>
                </a:tc>
                <a:tc hMerge="1">
                  <a:txBody>
                    <a:bodyPr/>
                    <a:lstStyle/>
                    <a:p>
                      <a:endParaRPr lang="es-CL"/>
                    </a:p>
                  </a:txBody>
                  <a:tcPr/>
                </a:tc>
                <a:tc hMerge="1">
                  <a:txBody>
                    <a:bodyPr/>
                    <a:lstStyle/>
                    <a:p>
                      <a:endParaRPr lang="es-CL"/>
                    </a:p>
                  </a:txBody>
                  <a:tcPr/>
                </a:tc>
                <a:tc hMerge="1">
                  <a:txBody>
                    <a:bodyPr/>
                    <a:lstStyle/>
                    <a:p>
                      <a:endParaRPr lang="es-CL"/>
                    </a:p>
                  </a:txBody>
                  <a:tcPr/>
                </a:tc>
              </a:tr>
              <a:tr h="904169">
                <a:tc>
                  <a:txBody>
                    <a:bodyPr/>
                    <a:lstStyle/>
                    <a:p>
                      <a:pPr>
                        <a:spcAft>
                          <a:spcPts val="0"/>
                        </a:spcAft>
                      </a:pPr>
                      <a:r>
                        <a:rPr lang="es-PY" sz="1200" dirty="0">
                          <a:solidFill>
                            <a:srgbClr val="000000"/>
                          </a:solidFill>
                          <a:effectLst/>
                          <a:latin typeface="Times New Roman"/>
                          <a:ea typeface="Times New Roman"/>
                        </a:rPr>
                        <a:t> </a:t>
                      </a:r>
                      <a:endParaRPr lang="es-CL" sz="1800" dirty="0">
                        <a:effectLst/>
                        <a:latin typeface="Times New Roman"/>
                        <a:ea typeface="Times New Roman"/>
                      </a:endParaRPr>
                    </a:p>
                    <a:p>
                      <a:pPr>
                        <a:spcAft>
                          <a:spcPts val="0"/>
                        </a:spcAft>
                      </a:pPr>
                      <a:r>
                        <a:rPr lang="es-PY" sz="1200" dirty="0">
                          <a:solidFill>
                            <a:srgbClr val="000000"/>
                          </a:solidFill>
                          <a:effectLst/>
                          <a:latin typeface="Times New Roman"/>
                          <a:ea typeface="Times New Roman"/>
                        </a:rPr>
                        <a:t>Ptmos. Destinados al Pequeño Productor</a:t>
                      </a:r>
                      <a:endParaRPr lang="es-CL" sz="1800" dirty="0">
                        <a:effectLst/>
                        <a:latin typeface="Times New Roman"/>
                        <a:ea typeface="Times New Roman"/>
                      </a:endParaRPr>
                    </a:p>
                  </a:txBody>
                  <a:tcPr marL="63145" marR="631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gn="ctr">
                        <a:spcAft>
                          <a:spcPts val="0"/>
                        </a:spcAft>
                      </a:pPr>
                      <a:r>
                        <a:rPr lang="es-PY" sz="1200">
                          <a:effectLst/>
                          <a:latin typeface="Times New Roman"/>
                          <a:ea typeface="Times New Roman"/>
                        </a:rPr>
                        <a:t> </a:t>
                      </a:r>
                      <a:endParaRPr lang="es-CL" sz="1800">
                        <a:effectLst/>
                        <a:latin typeface="Times New Roman"/>
                        <a:ea typeface="Times New Roman"/>
                      </a:endParaRPr>
                    </a:p>
                    <a:p>
                      <a:pPr algn="ctr">
                        <a:spcAft>
                          <a:spcPts val="0"/>
                        </a:spcAft>
                      </a:pPr>
                      <a:r>
                        <a:rPr lang="es-PY" sz="1200">
                          <a:effectLst/>
                          <a:latin typeface="Times New Roman"/>
                          <a:ea typeface="Times New Roman"/>
                        </a:rPr>
                        <a:t>G.</a:t>
                      </a:r>
                      <a:endParaRPr lang="es-CL" sz="1800">
                        <a:effectLst/>
                        <a:latin typeface="Times New Roman"/>
                        <a:ea typeface="Times New Roman"/>
                      </a:endParaRPr>
                    </a:p>
                    <a:p>
                      <a:pPr algn="ctr">
                        <a:spcAft>
                          <a:spcPts val="0"/>
                        </a:spcAft>
                      </a:pPr>
                      <a:r>
                        <a:rPr lang="es-PY" sz="1200">
                          <a:effectLst/>
                          <a:latin typeface="Times New Roman"/>
                          <a:ea typeface="Times New Roman"/>
                        </a:rPr>
                        <a:t> </a:t>
                      </a:r>
                      <a:endParaRPr lang="es-CL" sz="1800">
                        <a:effectLst/>
                        <a:latin typeface="Times New Roman"/>
                        <a:ea typeface="Times New Roman"/>
                      </a:endParaRPr>
                    </a:p>
                    <a:p>
                      <a:pPr algn="ctr">
                        <a:spcAft>
                          <a:spcPts val="0"/>
                        </a:spcAft>
                      </a:pPr>
                      <a:r>
                        <a:rPr lang="es-PY" sz="1200">
                          <a:effectLst/>
                          <a:latin typeface="Times New Roman"/>
                          <a:ea typeface="Times New Roman"/>
                        </a:rPr>
                        <a:t>G.</a:t>
                      </a:r>
                      <a:endParaRPr lang="es-CL" sz="1800">
                        <a:effectLst/>
                        <a:latin typeface="Times New Roman"/>
                        <a:ea typeface="Times New Roman"/>
                      </a:endParaRPr>
                    </a:p>
                  </a:txBody>
                  <a:tcPr marL="63145" marR="631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gn="ctr">
                        <a:spcAft>
                          <a:spcPts val="0"/>
                        </a:spcAft>
                      </a:pPr>
                      <a:r>
                        <a:rPr lang="es-PY" sz="1200">
                          <a:effectLst/>
                          <a:latin typeface="Times New Roman"/>
                          <a:ea typeface="Times New Roman"/>
                        </a:rPr>
                        <a:t> </a:t>
                      </a:r>
                      <a:endParaRPr lang="es-CL" sz="1800">
                        <a:effectLst/>
                        <a:latin typeface="Times New Roman"/>
                        <a:ea typeface="Times New Roman"/>
                      </a:endParaRPr>
                    </a:p>
                    <a:p>
                      <a:pPr algn="ctr">
                        <a:spcAft>
                          <a:spcPts val="0"/>
                        </a:spcAft>
                      </a:pPr>
                      <a:r>
                        <a:rPr lang="es-PY" sz="1200">
                          <a:effectLst/>
                          <a:latin typeface="Times New Roman"/>
                          <a:ea typeface="Times New Roman"/>
                        </a:rPr>
                        <a:t>10%</a:t>
                      </a:r>
                      <a:endParaRPr lang="es-CL" sz="1800">
                        <a:effectLst/>
                        <a:latin typeface="Times New Roman"/>
                        <a:ea typeface="Times New Roman"/>
                      </a:endParaRPr>
                    </a:p>
                    <a:p>
                      <a:pPr algn="ctr">
                        <a:spcAft>
                          <a:spcPts val="0"/>
                        </a:spcAft>
                      </a:pPr>
                      <a:r>
                        <a:rPr lang="es-PY" sz="1200">
                          <a:effectLst/>
                          <a:latin typeface="Times New Roman"/>
                          <a:ea typeface="Times New Roman"/>
                        </a:rPr>
                        <a:t> </a:t>
                      </a:r>
                      <a:endParaRPr lang="es-CL" sz="1800">
                        <a:effectLst/>
                        <a:latin typeface="Times New Roman"/>
                        <a:ea typeface="Times New Roman"/>
                      </a:endParaRPr>
                    </a:p>
                    <a:p>
                      <a:pPr algn="ctr">
                        <a:spcAft>
                          <a:spcPts val="0"/>
                        </a:spcAft>
                      </a:pPr>
                      <a:r>
                        <a:rPr lang="es-PY" sz="1200">
                          <a:effectLst/>
                          <a:latin typeface="Times New Roman"/>
                          <a:ea typeface="Times New Roman"/>
                        </a:rPr>
                        <a:t>11%</a:t>
                      </a:r>
                      <a:endParaRPr lang="es-CL" sz="1800">
                        <a:effectLst/>
                        <a:latin typeface="Times New Roman"/>
                        <a:ea typeface="Times New Roman"/>
                      </a:endParaRPr>
                    </a:p>
                  </a:txBody>
                  <a:tcPr marL="63145" marR="631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gn="ctr">
                        <a:spcAft>
                          <a:spcPts val="0"/>
                        </a:spcAft>
                      </a:pPr>
                      <a:r>
                        <a:rPr lang="es-PY" sz="1200">
                          <a:solidFill>
                            <a:srgbClr val="000000"/>
                          </a:solidFill>
                          <a:effectLst/>
                          <a:latin typeface="Times New Roman"/>
                          <a:ea typeface="Times New Roman"/>
                        </a:rPr>
                        <a:t> </a:t>
                      </a:r>
                      <a:endParaRPr lang="es-CL" sz="1800">
                        <a:effectLst/>
                        <a:latin typeface="Times New Roman"/>
                        <a:ea typeface="Times New Roman"/>
                      </a:endParaRPr>
                    </a:p>
                    <a:p>
                      <a:pPr algn="ctr">
                        <a:spcAft>
                          <a:spcPts val="0"/>
                        </a:spcAft>
                      </a:pPr>
                      <a:r>
                        <a:rPr lang="es-PY" sz="1200">
                          <a:solidFill>
                            <a:srgbClr val="000000"/>
                          </a:solidFill>
                          <a:effectLst/>
                          <a:latin typeface="Times New Roman"/>
                          <a:ea typeface="Times New Roman"/>
                        </a:rPr>
                        <a:t>Hasta 1 año</a:t>
                      </a:r>
                      <a:endParaRPr lang="es-CL" sz="1800">
                        <a:effectLst/>
                        <a:latin typeface="Times New Roman"/>
                        <a:ea typeface="Times New Roman"/>
                      </a:endParaRPr>
                    </a:p>
                    <a:p>
                      <a:pPr algn="ctr">
                        <a:spcAft>
                          <a:spcPts val="0"/>
                        </a:spcAft>
                      </a:pPr>
                      <a:r>
                        <a:rPr lang="es-PY" sz="1200">
                          <a:solidFill>
                            <a:srgbClr val="000000"/>
                          </a:solidFill>
                          <a:effectLst/>
                          <a:latin typeface="Times New Roman"/>
                          <a:ea typeface="Times New Roman"/>
                        </a:rPr>
                        <a:t> </a:t>
                      </a:r>
                      <a:endParaRPr lang="es-CL" sz="1800">
                        <a:effectLst/>
                        <a:latin typeface="Times New Roman"/>
                        <a:ea typeface="Times New Roman"/>
                      </a:endParaRPr>
                    </a:p>
                    <a:p>
                      <a:pPr algn="ctr">
                        <a:spcAft>
                          <a:spcPts val="0"/>
                        </a:spcAft>
                      </a:pPr>
                      <a:r>
                        <a:rPr lang="es-PY" sz="1200">
                          <a:solidFill>
                            <a:srgbClr val="000000"/>
                          </a:solidFill>
                          <a:effectLst/>
                          <a:latin typeface="Times New Roman"/>
                          <a:ea typeface="Times New Roman"/>
                        </a:rPr>
                        <a:t>Mayor a 1 año.</a:t>
                      </a:r>
                      <a:endParaRPr lang="es-CL" sz="1800">
                        <a:effectLst/>
                        <a:latin typeface="Times New Roman"/>
                        <a:ea typeface="Times New Roman"/>
                      </a:endParaRPr>
                    </a:p>
                    <a:p>
                      <a:pPr algn="ctr">
                        <a:spcAft>
                          <a:spcPts val="0"/>
                        </a:spcAft>
                      </a:pPr>
                      <a:r>
                        <a:rPr lang="es-PY" sz="1200">
                          <a:solidFill>
                            <a:srgbClr val="000000"/>
                          </a:solidFill>
                          <a:effectLst/>
                          <a:latin typeface="Times New Roman"/>
                          <a:ea typeface="Times New Roman"/>
                        </a:rPr>
                        <a:t>Hasta 3 años</a:t>
                      </a:r>
                      <a:endParaRPr lang="es-CL" sz="1800">
                        <a:effectLst/>
                        <a:latin typeface="Times New Roman"/>
                        <a:ea typeface="Times New Roman"/>
                      </a:endParaRPr>
                    </a:p>
                  </a:txBody>
                  <a:tcPr marL="63145" marR="631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r>
              <a:tr h="338310">
                <a:tc gridSpan="4">
                  <a:txBody>
                    <a:bodyPr/>
                    <a:lstStyle/>
                    <a:p>
                      <a:pPr>
                        <a:spcAft>
                          <a:spcPts val="0"/>
                        </a:spcAft>
                      </a:pPr>
                      <a:r>
                        <a:rPr lang="es-PY" sz="1200" b="1">
                          <a:solidFill>
                            <a:srgbClr val="000000"/>
                          </a:solidFill>
                          <a:effectLst/>
                          <a:latin typeface="Times New Roman"/>
                          <a:ea typeface="Times New Roman"/>
                        </a:rPr>
                        <a:t>INDUSTRIAL</a:t>
                      </a:r>
                      <a:endParaRPr lang="es-CL" sz="1800">
                        <a:effectLst/>
                        <a:latin typeface="Times New Roman"/>
                        <a:ea typeface="Times New Roman"/>
                      </a:endParaRPr>
                    </a:p>
                  </a:txBody>
                  <a:tcPr marL="63145" marR="631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9C3"/>
                    </a:solidFill>
                  </a:tcPr>
                </a:tc>
                <a:tc hMerge="1">
                  <a:txBody>
                    <a:bodyPr/>
                    <a:lstStyle/>
                    <a:p>
                      <a:endParaRPr lang="es-CL"/>
                    </a:p>
                  </a:txBody>
                  <a:tcPr/>
                </a:tc>
                <a:tc hMerge="1">
                  <a:txBody>
                    <a:bodyPr/>
                    <a:lstStyle/>
                    <a:p>
                      <a:endParaRPr lang="es-CL"/>
                    </a:p>
                  </a:txBody>
                  <a:tcPr/>
                </a:tc>
                <a:tc hMerge="1">
                  <a:txBody>
                    <a:bodyPr/>
                    <a:lstStyle/>
                    <a:p>
                      <a:endParaRPr lang="es-CL"/>
                    </a:p>
                  </a:txBody>
                  <a:tcPr/>
                </a:tc>
              </a:tr>
              <a:tr h="361668">
                <a:tc>
                  <a:txBody>
                    <a:bodyPr/>
                    <a:lstStyle/>
                    <a:p>
                      <a:pPr>
                        <a:spcAft>
                          <a:spcPts val="0"/>
                        </a:spcAft>
                      </a:pPr>
                      <a:r>
                        <a:rPr lang="es-PY" sz="1200">
                          <a:solidFill>
                            <a:srgbClr val="000000"/>
                          </a:solidFill>
                          <a:effectLst/>
                          <a:latin typeface="Times New Roman"/>
                          <a:ea typeface="Times New Roman"/>
                        </a:rPr>
                        <a:t>Compra de materia prima</a:t>
                      </a:r>
                      <a:endParaRPr lang="es-CL" sz="1800">
                        <a:effectLst/>
                        <a:latin typeface="Times New Roman"/>
                        <a:ea typeface="Times New Roman"/>
                      </a:endParaRPr>
                    </a:p>
                  </a:txBody>
                  <a:tcPr marL="63145" marR="631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gn="ctr">
                        <a:spcAft>
                          <a:spcPts val="0"/>
                        </a:spcAft>
                      </a:pPr>
                      <a:r>
                        <a:rPr lang="es-PY" sz="1200">
                          <a:solidFill>
                            <a:srgbClr val="000000"/>
                          </a:solidFill>
                          <a:effectLst/>
                          <a:latin typeface="Times New Roman"/>
                          <a:ea typeface="Times New Roman"/>
                        </a:rPr>
                        <a:t>G.</a:t>
                      </a:r>
                      <a:endParaRPr lang="es-CL" sz="1800">
                        <a:effectLst/>
                        <a:latin typeface="Times New Roman"/>
                        <a:ea typeface="Times New Roman"/>
                      </a:endParaRPr>
                    </a:p>
                    <a:p>
                      <a:pPr algn="ctr">
                        <a:spcAft>
                          <a:spcPts val="0"/>
                        </a:spcAft>
                      </a:pPr>
                      <a:r>
                        <a:rPr lang="es-PY" sz="1200">
                          <a:solidFill>
                            <a:srgbClr val="000000"/>
                          </a:solidFill>
                          <a:effectLst/>
                          <a:latin typeface="Times New Roman"/>
                          <a:ea typeface="Times New Roman"/>
                        </a:rPr>
                        <a:t>USD.</a:t>
                      </a:r>
                      <a:endParaRPr lang="es-CL" sz="1800">
                        <a:effectLst/>
                        <a:latin typeface="Times New Roman"/>
                        <a:ea typeface="Times New Roman"/>
                      </a:endParaRPr>
                    </a:p>
                  </a:txBody>
                  <a:tcPr marL="63145" marR="631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gn="ctr">
                        <a:spcAft>
                          <a:spcPts val="0"/>
                        </a:spcAft>
                      </a:pPr>
                      <a:r>
                        <a:rPr lang="es-PY" sz="1200">
                          <a:solidFill>
                            <a:srgbClr val="000000"/>
                          </a:solidFill>
                          <a:effectLst/>
                          <a:latin typeface="Times New Roman"/>
                          <a:ea typeface="Times New Roman"/>
                        </a:rPr>
                        <a:t>12%</a:t>
                      </a:r>
                      <a:endParaRPr lang="es-CL" sz="1800">
                        <a:effectLst/>
                        <a:latin typeface="Times New Roman"/>
                        <a:ea typeface="Times New Roman"/>
                      </a:endParaRPr>
                    </a:p>
                    <a:p>
                      <a:pPr algn="ctr">
                        <a:spcAft>
                          <a:spcPts val="0"/>
                        </a:spcAft>
                      </a:pPr>
                      <a:r>
                        <a:rPr lang="es-PY" sz="1200">
                          <a:solidFill>
                            <a:srgbClr val="000000"/>
                          </a:solidFill>
                          <a:effectLst/>
                          <a:latin typeface="Times New Roman"/>
                          <a:ea typeface="Times New Roman"/>
                        </a:rPr>
                        <a:t>13%</a:t>
                      </a:r>
                      <a:endParaRPr lang="es-CL" sz="1800">
                        <a:effectLst/>
                        <a:latin typeface="Times New Roman"/>
                        <a:ea typeface="Times New Roman"/>
                      </a:endParaRPr>
                    </a:p>
                  </a:txBody>
                  <a:tcPr marL="63145" marR="631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gn="ctr">
                        <a:spcAft>
                          <a:spcPts val="0"/>
                        </a:spcAft>
                      </a:pPr>
                      <a:r>
                        <a:rPr lang="es-PY" sz="1200">
                          <a:solidFill>
                            <a:srgbClr val="000000"/>
                          </a:solidFill>
                          <a:effectLst/>
                          <a:latin typeface="Times New Roman"/>
                          <a:ea typeface="Times New Roman"/>
                        </a:rPr>
                        <a:t>Hasta 24 meses</a:t>
                      </a:r>
                      <a:endParaRPr lang="es-CL" sz="1800">
                        <a:effectLst/>
                        <a:latin typeface="Times New Roman"/>
                        <a:ea typeface="Times New Roman"/>
                      </a:endParaRPr>
                    </a:p>
                  </a:txBody>
                  <a:tcPr marL="63145" marR="631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r>
              <a:tr h="262210">
                <a:tc gridSpan="4">
                  <a:txBody>
                    <a:bodyPr/>
                    <a:lstStyle/>
                    <a:p>
                      <a:pPr>
                        <a:spcAft>
                          <a:spcPts val="0"/>
                        </a:spcAft>
                      </a:pPr>
                      <a:r>
                        <a:rPr lang="es-PY" sz="1200" b="1">
                          <a:solidFill>
                            <a:srgbClr val="000000"/>
                          </a:solidFill>
                          <a:effectLst/>
                          <a:latin typeface="Times New Roman"/>
                          <a:ea typeface="Times New Roman"/>
                        </a:rPr>
                        <a:t>COMERCIAL Y SERVICIOS</a:t>
                      </a:r>
                      <a:endParaRPr lang="es-CL" sz="1800">
                        <a:effectLst/>
                        <a:latin typeface="Times New Roman"/>
                        <a:ea typeface="Times New Roman"/>
                      </a:endParaRPr>
                    </a:p>
                  </a:txBody>
                  <a:tcPr marL="63145" marR="631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9C3"/>
                    </a:solidFill>
                  </a:tcPr>
                </a:tc>
                <a:tc hMerge="1">
                  <a:txBody>
                    <a:bodyPr/>
                    <a:lstStyle/>
                    <a:p>
                      <a:endParaRPr lang="es-CL"/>
                    </a:p>
                  </a:txBody>
                  <a:tcPr/>
                </a:tc>
                <a:tc hMerge="1">
                  <a:txBody>
                    <a:bodyPr/>
                    <a:lstStyle/>
                    <a:p>
                      <a:endParaRPr lang="es-CL"/>
                    </a:p>
                  </a:txBody>
                  <a:tcPr/>
                </a:tc>
                <a:tc hMerge="1">
                  <a:txBody>
                    <a:bodyPr/>
                    <a:lstStyle/>
                    <a:p>
                      <a:endParaRPr lang="es-CL"/>
                    </a:p>
                  </a:txBody>
                  <a:tcPr/>
                </a:tc>
              </a:tr>
              <a:tr h="361668">
                <a:tc>
                  <a:txBody>
                    <a:bodyPr/>
                    <a:lstStyle/>
                    <a:p>
                      <a:pPr>
                        <a:spcAft>
                          <a:spcPts val="0"/>
                        </a:spcAft>
                      </a:pPr>
                      <a:r>
                        <a:rPr lang="es-PY" sz="1200">
                          <a:solidFill>
                            <a:srgbClr val="000000"/>
                          </a:solidFill>
                          <a:effectLst/>
                          <a:latin typeface="Times New Roman"/>
                          <a:ea typeface="Times New Roman"/>
                        </a:rPr>
                        <a:t>Capital Operativo</a:t>
                      </a:r>
                      <a:endParaRPr lang="es-CL" sz="1800">
                        <a:effectLst/>
                        <a:latin typeface="Times New Roman"/>
                        <a:ea typeface="Times New Roman"/>
                      </a:endParaRPr>
                    </a:p>
                  </a:txBody>
                  <a:tcPr marL="63145" marR="631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gn="ctr">
                        <a:spcAft>
                          <a:spcPts val="0"/>
                        </a:spcAft>
                      </a:pPr>
                      <a:r>
                        <a:rPr lang="es-PY" sz="1200">
                          <a:solidFill>
                            <a:srgbClr val="000000"/>
                          </a:solidFill>
                          <a:effectLst/>
                          <a:latin typeface="Times New Roman"/>
                          <a:ea typeface="Times New Roman"/>
                        </a:rPr>
                        <a:t>G.</a:t>
                      </a:r>
                      <a:endParaRPr lang="es-CL" sz="1800">
                        <a:effectLst/>
                        <a:latin typeface="Times New Roman"/>
                        <a:ea typeface="Times New Roman"/>
                      </a:endParaRPr>
                    </a:p>
                    <a:p>
                      <a:pPr algn="ctr">
                        <a:spcAft>
                          <a:spcPts val="0"/>
                        </a:spcAft>
                      </a:pPr>
                      <a:r>
                        <a:rPr lang="es-PY" sz="1200">
                          <a:solidFill>
                            <a:srgbClr val="000000"/>
                          </a:solidFill>
                          <a:effectLst/>
                          <a:latin typeface="Times New Roman"/>
                          <a:ea typeface="Times New Roman"/>
                        </a:rPr>
                        <a:t>USD.</a:t>
                      </a:r>
                      <a:endParaRPr lang="es-CL" sz="1800">
                        <a:effectLst/>
                        <a:latin typeface="Times New Roman"/>
                        <a:ea typeface="Times New Roman"/>
                      </a:endParaRPr>
                    </a:p>
                  </a:txBody>
                  <a:tcPr marL="63145" marR="631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gn="ctr">
                        <a:spcAft>
                          <a:spcPts val="0"/>
                        </a:spcAft>
                      </a:pPr>
                      <a:r>
                        <a:rPr lang="es-PY" sz="1200">
                          <a:solidFill>
                            <a:srgbClr val="000000"/>
                          </a:solidFill>
                          <a:effectLst/>
                          <a:latin typeface="Times New Roman"/>
                          <a:ea typeface="Times New Roman"/>
                        </a:rPr>
                        <a:t>14%</a:t>
                      </a:r>
                      <a:endParaRPr lang="es-CL" sz="1800">
                        <a:effectLst/>
                        <a:latin typeface="Times New Roman"/>
                        <a:ea typeface="Times New Roman"/>
                      </a:endParaRPr>
                    </a:p>
                    <a:p>
                      <a:pPr algn="ctr">
                        <a:spcAft>
                          <a:spcPts val="0"/>
                        </a:spcAft>
                      </a:pPr>
                      <a:r>
                        <a:rPr lang="es-PY" sz="1200">
                          <a:solidFill>
                            <a:srgbClr val="000000"/>
                          </a:solidFill>
                          <a:effectLst/>
                          <a:latin typeface="Times New Roman"/>
                          <a:ea typeface="Times New Roman"/>
                        </a:rPr>
                        <a:t>14%</a:t>
                      </a:r>
                      <a:endParaRPr lang="es-CL" sz="1800">
                        <a:effectLst/>
                        <a:latin typeface="Times New Roman"/>
                        <a:ea typeface="Times New Roman"/>
                      </a:endParaRPr>
                    </a:p>
                  </a:txBody>
                  <a:tcPr marL="63145" marR="631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gn="ctr">
                        <a:spcAft>
                          <a:spcPts val="0"/>
                        </a:spcAft>
                      </a:pPr>
                      <a:r>
                        <a:rPr lang="es-PY" sz="1200">
                          <a:solidFill>
                            <a:srgbClr val="000000"/>
                          </a:solidFill>
                          <a:effectLst/>
                          <a:latin typeface="Times New Roman"/>
                          <a:ea typeface="Times New Roman"/>
                        </a:rPr>
                        <a:t>Hasta 12 meses</a:t>
                      </a:r>
                      <a:endParaRPr lang="es-CL" sz="1800">
                        <a:effectLst/>
                        <a:latin typeface="Times New Roman"/>
                        <a:ea typeface="Times New Roman"/>
                      </a:endParaRPr>
                    </a:p>
                  </a:txBody>
                  <a:tcPr marL="63145" marR="631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r>
              <a:tr h="904169">
                <a:tc>
                  <a:txBody>
                    <a:bodyPr/>
                    <a:lstStyle/>
                    <a:p>
                      <a:pPr>
                        <a:spcAft>
                          <a:spcPts val="0"/>
                        </a:spcAft>
                      </a:pPr>
                      <a:r>
                        <a:rPr lang="es-PY" sz="1200">
                          <a:solidFill>
                            <a:srgbClr val="000000"/>
                          </a:solidFill>
                          <a:effectLst/>
                          <a:latin typeface="Times New Roman"/>
                          <a:ea typeface="Times New Roman"/>
                        </a:rPr>
                        <a:t>Crédito rotativo de descuento de cheques para clientes del BNF</a:t>
                      </a:r>
                      <a:endParaRPr lang="es-CL" sz="1800">
                        <a:effectLst/>
                        <a:latin typeface="Times New Roman"/>
                        <a:ea typeface="Times New Roman"/>
                      </a:endParaRPr>
                    </a:p>
                    <a:p>
                      <a:pPr>
                        <a:spcAft>
                          <a:spcPts val="0"/>
                        </a:spcAft>
                      </a:pPr>
                      <a:r>
                        <a:rPr lang="es-PY" sz="1200">
                          <a:solidFill>
                            <a:srgbClr val="000000"/>
                          </a:solidFill>
                          <a:effectLst/>
                          <a:latin typeface="Times New Roman"/>
                          <a:ea typeface="Times New Roman"/>
                        </a:rPr>
                        <a:t>Hasta G. 50.000.000</a:t>
                      </a:r>
                      <a:endParaRPr lang="es-CL" sz="1800">
                        <a:effectLst/>
                        <a:latin typeface="Times New Roman"/>
                        <a:ea typeface="Times New Roman"/>
                      </a:endParaRPr>
                    </a:p>
                    <a:p>
                      <a:pPr>
                        <a:spcAft>
                          <a:spcPts val="0"/>
                        </a:spcAft>
                      </a:pPr>
                      <a:r>
                        <a:rPr lang="es-PY" sz="1200">
                          <a:solidFill>
                            <a:srgbClr val="000000"/>
                          </a:solidFill>
                          <a:effectLst/>
                          <a:latin typeface="Times New Roman"/>
                          <a:ea typeface="Times New Roman"/>
                        </a:rPr>
                        <a:t>Hasta G. 100.000.000</a:t>
                      </a:r>
                      <a:endParaRPr lang="es-CL" sz="1800">
                        <a:effectLst/>
                        <a:latin typeface="Times New Roman"/>
                        <a:ea typeface="Times New Roman"/>
                      </a:endParaRPr>
                    </a:p>
                    <a:p>
                      <a:pPr>
                        <a:spcAft>
                          <a:spcPts val="0"/>
                        </a:spcAft>
                      </a:pPr>
                      <a:r>
                        <a:rPr lang="es-PY" sz="1200">
                          <a:solidFill>
                            <a:srgbClr val="000000"/>
                          </a:solidFill>
                          <a:effectLst/>
                          <a:latin typeface="Times New Roman"/>
                          <a:ea typeface="Times New Roman"/>
                        </a:rPr>
                        <a:t>Mayor a G. 100.000.000</a:t>
                      </a:r>
                      <a:endParaRPr lang="es-CL" sz="1800">
                        <a:effectLst/>
                        <a:latin typeface="Times New Roman"/>
                        <a:ea typeface="Times New Roman"/>
                      </a:endParaRPr>
                    </a:p>
                    <a:p>
                      <a:pPr>
                        <a:spcAft>
                          <a:spcPts val="0"/>
                        </a:spcAft>
                      </a:pPr>
                      <a:r>
                        <a:rPr lang="es-PY" sz="1200">
                          <a:solidFill>
                            <a:srgbClr val="000000"/>
                          </a:solidFill>
                          <a:effectLst/>
                          <a:latin typeface="Times New Roman"/>
                          <a:ea typeface="Times New Roman"/>
                        </a:rPr>
                        <a:t> </a:t>
                      </a:r>
                      <a:endParaRPr lang="es-CL" sz="1800">
                        <a:effectLst/>
                        <a:latin typeface="Times New Roman"/>
                        <a:ea typeface="Times New Roman"/>
                      </a:endParaRPr>
                    </a:p>
                  </a:txBody>
                  <a:tcPr marL="63145" marR="631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gn="ctr">
                        <a:spcAft>
                          <a:spcPts val="0"/>
                        </a:spcAft>
                      </a:pPr>
                      <a:r>
                        <a:rPr lang="es-PY" sz="1200" dirty="0">
                          <a:solidFill>
                            <a:srgbClr val="000000"/>
                          </a:solidFill>
                          <a:effectLst/>
                          <a:latin typeface="Times New Roman"/>
                          <a:ea typeface="Times New Roman"/>
                        </a:rPr>
                        <a:t> </a:t>
                      </a:r>
                      <a:endParaRPr lang="es-CL" sz="1800" dirty="0">
                        <a:effectLst/>
                        <a:latin typeface="Times New Roman"/>
                        <a:ea typeface="Times New Roman"/>
                      </a:endParaRPr>
                    </a:p>
                    <a:p>
                      <a:pPr algn="ctr">
                        <a:spcAft>
                          <a:spcPts val="0"/>
                        </a:spcAft>
                      </a:pPr>
                      <a:r>
                        <a:rPr lang="es-PY" sz="1200" dirty="0">
                          <a:solidFill>
                            <a:srgbClr val="000000"/>
                          </a:solidFill>
                          <a:effectLst/>
                          <a:latin typeface="Times New Roman"/>
                          <a:ea typeface="Times New Roman"/>
                        </a:rPr>
                        <a:t>G.</a:t>
                      </a:r>
                      <a:endParaRPr lang="es-CL" sz="1800" dirty="0">
                        <a:effectLst/>
                        <a:latin typeface="Times New Roman"/>
                        <a:ea typeface="Times New Roman"/>
                      </a:endParaRPr>
                    </a:p>
                    <a:p>
                      <a:pPr algn="ctr">
                        <a:spcAft>
                          <a:spcPts val="0"/>
                        </a:spcAft>
                      </a:pPr>
                      <a:r>
                        <a:rPr lang="es-PY" sz="1200" dirty="0">
                          <a:solidFill>
                            <a:srgbClr val="000000"/>
                          </a:solidFill>
                          <a:effectLst/>
                          <a:latin typeface="Times New Roman"/>
                          <a:ea typeface="Times New Roman"/>
                        </a:rPr>
                        <a:t>G.</a:t>
                      </a:r>
                      <a:endParaRPr lang="es-CL" sz="1800" dirty="0">
                        <a:effectLst/>
                        <a:latin typeface="Times New Roman"/>
                        <a:ea typeface="Times New Roman"/>
                      </a:endParaRPr>
                    </a:p>
                    <a:p>
                      <a:pPr algn="ctr">
                        <a:spcAft>
                          <a:spcPts val="0"/>
                        </a:spcAft>
                      </a:pPr>
                      <a:r>
                        <a:rPr lang="es-PY" sz="1200" dirty="0">
                          <a:solidFill>
                            <a:srgbClr val="000000"/>
                          </a:solidFill>
                          <a:effectLst/>
                          <a:latin typeface="Times New Roman"/>
                          <a:ea typeface="Times New Roman"/>
                        </a:rPr>
                        <a:t>G.</a:t>
                      </a:r>
                      <a:endParaRPr lang="es-CL" sz="1800" dirty="0">
                        <a:effectLst/>
                        <a:latin typeface="Times New Roman"/>
                        <a:ea typeface="Times New Roman"/>
                      </a:endParaRPr>
                    </a:p>
                    <a:p>
                      <a:pPr algn="ctr">
                        <a:spcAft>
                          <a:spcPts val="0"/>
                        </a:spcAft>
                      </a:pPr>
                      <a:r>
                        <a:rPr lang="es-PY" sz="1200" dirty="0">
                          <a:solidFill>
                            <a:srgbClr val="000000"/>
                          </a:solidFill>
                          <a:effectLst/>
                          <a:latin typeface="Times New Roman"/>
                          <a:ea typeface="Times New Roman"/>
                        </a:rPr>
                        <a:t> </a:t>
                      </a:r>
                      <a:endParaRPr lang="es-CL" sz="1800" dirty="0">
                        <a:effectLst/>
                        <a:latin typeface="Times New Roman"/>
                        <a:ea typeface="Times New Roman"/>
                      </a:endParaRPr>
                    </a:p>
                  </a:txBody>
                  <a:tcPr marL="63145" marR="631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gn="ctr">
                        <a:spcAft>
                          <a:spcPts val="0"/>
                        </a:spcAft>
                      </a:pPr>
                      <a:r>
                        <a:rPr lang="es-PY" sz="1200" dirty="0">
                          <a:solidFill>
                            <a:srgbClr val="000000"/>
                          </a:solidFill>
                          <a:effectLst/>
                          <a:latin typeface="Times New Roman"/>
                          <a:ea typeface="Times New Roman"/>
                        </a:rPr>
                        <a:t> </a:t>
                      </a:r>
                      <a:endParaRPr lang="es-CL" sz="1800" dirty="0">
                        <a:effectLst/>
                        <a:latin typeface="Times New Roman"/>
                        <a:ea typeface="Times New Roman"/>
                      </a:endParaRPr>
                    </a:p>
                    <a:p>
                      <a:pPr algn="ctr">
                        <a:spcAft>
                          <a:spcPts val="0"/>
                        </a:spcAft>
                      </a:pPr>
                      <a:r>
                        <a:rPr lang="es-PY" sz="1200" dirty="0">
                          <a:solidFill>
                            <a:srgbClr val="000000"/>
                          </a:solidFill>
                          <a:effectLst/>
                          <a:latin typeface="Times New Roman"/>
                          <a:ea typeface="Times New Roman"/>
                        </a:rPr>
                        <a:t>28%</a:t>
                      </a:r>
                      <a:endParaRPr lang="es-CL" sz="1800" dirty="0">
                        <a:effectLst/>
                        <a:latin typeface="Times New Roman"/>
                        <a:ea typeface="Times New Roman"/>
                      </a:endParaRPr>
                    </a:p>
                    <a:p>
                      <a:pPr algn="ctr">
                        <a:spcAft>
                          <a:spcPts val="0"/>
                        </a:spcAft>
                      </a:pPr>
                      <a:r>
                        <a:rPr lang="es-PY" sz="1200" dirty="0">
                          <a:solidFill>
                            <a:srgbClr val="000000"/>
                          </a:solidFill>
                          <a:effectLst/>
                          <a:latin typeface="Times New Roman"/>
                          <a:ea typeface="Times New Roman"/>
                        </a:rPr>
                        <a:t>26%</a:t>
                      </a:r>
                      <a:endParaRPr lang="es-CL" sz="1800" dirty="0">
                        <a:effectLst/>
                        <a:latin typeface="Times New Roman"/>
                        <a:ea typeface="Times New Roman"/>
                      </a:endParaRPr>
                    </a:p>
                    <a:p>
                      <a:pPr algn="ctr">
                        <a:spcAft>
                          <a:spcPts val="0"/>
                        </a:spcAft>
                      </a:pPr>
                      <a:r>
                        <a:rPr lang="es-PY" sz="1200" dirty="0">
                          <a:solidFill>
                            <a:srgbClr val="000000"/>
                          </a:solidFill>
                          <a:effectLst/>
                          <a:latin typeface="Times New Roman"/>
                          <a:ea typeface="Times New Roman"/>
                        </a:rPr>
                        <a:t>24%</a:t>
                      </a:r>
                      <a:endParaRPr lang="es-CL" sz="1800" dirty="0">
                        <a:effectLst/>
                        <a:latin typeface="Times New Roman"/>
                        <a:ea typeface="Times New Roman"/>
                      </a:endParaRPr>
                    </a:p>
                    <a:p>
                      <a:pPr algn="ctr">
                        <a:spcAft>
                          <a:spcPts val="0"/>
                        </a:spcAft>
                      </a:pPr>
                      <a:r>
                        <a:rPr lang="es-PY" sz="1200" dirty="0">
                          <a:solidFill>
                            <a:srgbClr val="000000"/>
                          </a:solidFill>
                          <a:effectLst/>
                          <a:latin typeface="Times New Roman"/>
                          <a:ea typeface="Times New Roman"/>
                        </a:rPr>
                        <a:t> </a:t>
                      </a:r>
                      <a:endParaRPr lang="es-CL" sz="1800" dirty="0">
                        <a:effectLst/>
                        <a:latin typeface="Times New Roman"/>
                        <a:ea typeface="Times New Roman"/>
                      </a:endParaRPr>
                    </a:p>
                  </a:txBody>
                  <a:tcPr marL="63145" marR="631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gn="ctr">
                        <a:spcAft>
                          <a:spcPts val="0"/>
                        </a:spcAft>
                      </a:pPr>
                      <a:r>
                        <a:rPr lang="es-PY" sz="1200">
                          <a:solidFill>
                            <a:srgbClr val="000000"/>
                          </a:solidFill>
                          <a:effectLst/>
                          <a:latin typeface="Times New Roman"/>
                          <a:ea typeface="Times New Roman"/>
                        </a:rPr>
                        <a:t>Hasta 1 año</a:t>
                      </a:r>
                      <a:endParaRPr lang="es-CL" sz="1800">
                        <a:effectLst/>
                        <a:latin typeface="Times New Roman"/>
                        <a:ea typeface="Times New Roman"/>
                      </a:endParaRPr>
                    </a:p>
                  </a:txBody>
                  <a:tcPr marL="63145" marR="631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r>
              <a:tr h="305911">
                <a:tc gridSpan="4">
                  <a:txBody>
                    <a:bodyPr/>
                    <a:lstStyle/>
                    <a:p>
                      <a:pPr>
                        <a:spcAft>
                          <a:spcPts val="0"/>
                        </a:spcAft>
                      </a:pPr>
                      <a:r>
                        <a:rPr lang="es-PY" sz="1200" b="1">
                          <a:solidFill>
                            <a:srgbClr val="000000"/>
                          </a:solidFill>
                          <a:effectLst/>
                          <a:latin typeface="Times New Roman"/>
                          <a:ea typeface="Times New Roman"/>
                        </a:rPr>
                        <a:t>ARTESANAL</a:t>
                      </a:r>
                      <a:endParaRPr lang="es-CL" sz="1800">
                        <a:effectLst/>
                        <a:latin typeface="Times New Roman"/>
                        <a:ea typeface="Times New Roman"/>
                      </a:endParaRPr>
                    </a:p>
                  </a:txBody>
                  <a:tcPr marL="63145" marR="631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9C3"/>
                    </a:solidFill>
                  </a:tcPr>
                </a:tc>
                <a:tc hMerge="1">
                  <a:txBody>
                    <a:bodyPr/>
                    <a:lstStyle/>
                    <a:p>
                      <a:endParaRPr lang="es-CL"/>
                    </a:p>
                  </a:txBody>
                  <a:tcPr/>
                </a:tc>
                <a:tc hMerge="1">
                  <a:txBody>
                    <a:bodyPr/>
                    <a:lstStyle/>
                    <a:p>
                      <a:endParaRPr lang="es-CL"/>
                    </a:p>
                  </a:txBody>
                  <a:tcPr/>
                </a:tc>
                <a:tc hMerge="1">
                  <a:txBody>
                    <a:bodyPr/>
                    <a:lstStyle/>
                    <a:p>
                      <a:endParaRPr lang="es-CL"/>
                    </a:p>
                  </a:txBody>
                  <a:tcPr/>
                </a:tc>
              </a:tr>
              <a:tr h="272758">
                <a:tc>
                  <a:txBody>
                    <a:bodyPr/>
                    <a:lstStyle/>
                    <a:p>
                      <a:pPr>
                        <a:spcAft>
                          <a:spcPts val="0"/>
                        </a:spcAft>
                      </a:pPr>
                      <a:r>
                        <a:rPr lang="es-PY" sz="1200">
                          <a:solidFill>
                            <a:srgbClr val="000000"/>
                          </a:solidFill>
                          <a:effectLst/>
                          <a:latin typeface="Times New Roman"/>
                          <a:ea typeface="Times New Roman"/>
                        </a:rPr>
                        <a:t>Compra de materia prima</a:t>
                      </a:r>
                      <a:endParaRPr lang="es-CL" sz="1800">
                        <a:effectLst/>
                        <a:latin typeface="Times New Roman"/>
                        <a:ea typeface="Times New Roman"/>
                      </a:endParaRPr>
                    </a:p>
                  </a:txBody>
                  <a:tcPr marL="63145" marR="631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gn="ctr">
                        <a:spcAft>
                          <a:spcPts val="0"/>
                        </a:spcAft>
                      </a:pPr>
                      <a:r>
                        <a:rPr lang="es-PY" sz="1200">
                          <a:solidFill>
                            <a:srgbClr val="000000"/>
                          </a:solidFill>
                          <a:effectLst/>
                          <a:latin typeface="Times New Roman"/>
                          <a:ea typeface="Times New Roman"/>
                        </a:rPr>
                        <a:t>G.</a:t>
                      </a:r>
                      <a:endParaRPr lang="es-CL" sz="1800">
                        <a:effectLst/>
                        <a:latin typeface="Times New Roman"/>
                        <a:ea typeface="Times New Roman"/>
                      </a:endParaRPr>
                    </a:p>
                  </a:txBody>
                  <a:tcPr marL="63145" marR="631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gn="ctr">
                        <a:spcAft>
                          <a:spcPts val="0"/>
                        </a:spcAft>
                      </a:pPr>
                      <a:r>
                        <a:rPr lang="es-PY" sz="1200">
                          <a:solidFill>
                            <a:srgbClr val="000000"/>
                          </a:solidFill>
                          <a:effectLst/>
                          <a:latin typeface="Times New Roman"/>
                          <a:ea typeface="Times New Roman"/>
                        </a:rPr>
                        <a:t>18%</a:t>
                      </a:r>
                      <a:endParaRPr lang="es-CL" sz="1800">
                        <a:effectLst/>
                        <a:latin typeface="Times New Roman"/>
                        <a:ea typeface="Times New Roman"/>
                      </a:endParaRPr>
                    </a:p>
                  </a:txBody>
                  <a:tcPr marL="63145" marR="631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gn="ctr">
                        <a:spcAft>
                          <a:spcPts val="0"/>
                        </a:spcAft>
                      </a:pPr>
                      <a:r>
                        <a:rPr lang="es-PY" sz="1200" dirty="0">
                          <a:solidFill>
                            <a:srgbClr val="000000"/>
                          </a:solidFill>
                          <a:effectLst/>
                          <a:latin typeface="Times New Roman"/>
                          <a:ea typeface="Times New Roman"/>
                        </a:rPr>
                        <a:t>Hasta 18 meses</a:t>
                      </a:r>
                      <a:endParaRPr lang="es-CL" sz="1800" dirty="0">
                        <a:effectLst/>
                        <a:latin typeface="Times New Roman"/>
                        <a:ea typeface="Times New Roman"/>
                      </a:endParaRPr>
                    </a:p>
                  </a:txBody>
                  <a:tcPr marL="63145" marR="631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r>
            </a:tbl>
          </a:graphicData>
        </a:graphic>
      </p:graphicFrame>
    </p:spTree>
    <p:extLst>
      <p:ext uri="{BB962C8B-B14F-4D97-AF65-F5344CB8AC3E}">
        <p14:creationId xmlns:p14="http://schemas.microsoft.com/office/powerpoint/2010/main" val="3609532168"/>
      </p:ext>
    </p:extLst>
  </p:cSld>
  <p:clrMapOvr>
    <a:masterClrMapping/>
  </p:clrMapOvr>
  <p:transition spd="med">
    <p:pull/>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bwMode="auto">
          <a:xfrm>
            <a:off x="539552" y="116632"/>
            <a:ext cx="8229600" cy="612068"/>
          </a:xfrm>
          <a:prstGeom prst="rect">
            <a:avLst/>
          </a:prstGeom>
          <a:gradFill>
            <a:gsLst>
              <a:gs pos="62000">
                <a:srgbClr val="008080"/>
              </a:gs>
              <a:gs pos="100000">
                <a:srgbClr val="C4EDF2"/>
              </a:gs>
            </a:gsLst>
            <a:path path="circle">
              <a:fillToRect l="50000" t="50000" r="50000" b="50000"/>
            </a:path>
          </a:gradFill>
          <a:extLst/>
        </p:spPr>
        <p:txBody>
          <a:bodyPr/>
          <a:lstStyle>
            <a:defPPr>
              <a:defRPr lang="fr-FR"/>
            </a:defPPr>
            <a:lvl1pPr algn="ctr">
              <a:defRPr sz="4400" b="1">
                <a:solidFill>
                  <a:schemeClr val="bg1"/>
                </a:solidFill>
                <a:effectLst>
                  <a:outerShdw blurRad="38100" dist="38100" dir="2700000" algn="tl">
                    <a:srgbClr val="000000">
                      <a:alpha val="43137"/>
                    </a:srgbClr>
                  </a:outerShdw>
                </a:effectLst>
                <a:ea typeface="+mj-ea"/>
                <a:cs typeface="+mj-cs"/>
              </a:defRPr>
            </a:lvl1pPr>
            <a:lvl2pPr algn="ctr">
              <a:defRPr sz="4400">
                <a:solidFill>
                  <a:schemeClr val="tx2"/>
                </a:solidFill>
              </a:defRPr>
            </a:lvl2pPr>
            <a:lvl3pPr algn="ctr">
              <a:defRPr sz="4400">
                <a:solidFill>
                  <a:schemeClr val="tx2"/>
                </a:solidFill>
              </a:defRPr>
            </a:lvl3pPr>
            <a:lvl4pPr algn="ctr">
              <a:defRPr sz="4400">
                <a:solidFill>
                  <a:schemeClr val="tx2"/>
                </a:solidFill>
              </a:defRPr>
            </a:lvl4pPr>
            <a:lvl5pPr algn="ctr">
              <a:defRPr sz="4400">
                <a:solidFill>
                  <a:schemeClr val="tx2"/>
                </a:solidFill>
              </a:defRPr>
            </a:lvl5pPr>
            <a:lvl6pPr marL="457200" algn="ctr" fontAlgn="base">
              <a:spcBef>
                <a:spcPct val="0"/>
              </a:spcBef>
              <a:spcAft>
                <a:spcPct val="0"/>
              </a:spcAft>
              <a:defRPr sz="4400">
                <a:solidFill>
                  <a:schemeClr val="tx2"/>
                </a:solidFill>
              </a:defRPr>
            </a:lvl6pPr>
            <a:lvl7pPr marL="914400" algn="ctr" fontAlgn="base">
              <a:spcBef>
                <a:spcPct val="0"/>
              </a:spcBef>
              <a:spcAft>
                <a:spcPct val="0"/>
              </a:spcAft>
              <a:defRPr sz="4400">
                <a:solidFill>
                  <a:schemeClr val="tx2"/>
                </a:solidFill>
              </a:defRPr>
            </a:lvl7pPr>
            <a:lvl8pPr marL="1371600" algn="ctr" fontAlgn="base">
              <a:spcBef>
                <a:spcPct val="0"/>
              </a:spcBef>
              <a:spcAft>
                <a:spcPct val="0"/>
              </a:spcAft>
              <a:defRPr sz="4400">
                <a:solidFill>
                  <a:schemeClr val="tx2"/>
                </a:solidFill>
              </a:defRPr>
            </a:lvl8pPr>
            <a:lvl9pPr marL="1828800" algn="ctr" fontAlgn="base">
              <a:spcBef>
                <a:spcPct val="0"/>
              </a:spcBef>
              <a:spcAft>
                <a:spcPct val="0"/>
              </a:spcAft>
              <a:defRPr sz="4400">
                <a:solidFill>
                  <a:schemeClr val="tx2"/>
                </a:solidFill>
              </a:defRPr>
            </a:lvl9pPr>
          </a:lstStyle>
          <a:p>
            <a:r>
              <a:rPr lang="es-MX" sz="3600" dirty="0" smtClean="0"/>
              <a:t>ASISTENCIA FINANCIERA</a:t>
            </a:r>
            <a:endParaRPr lang="es-ES" sz="3600" dirty="0"/>
          </a:p>
        </p:txBody>
      </p:sp>
      <p:graphicFrame>
        <p:nvGraphicFramePr>
          <p:cNvPr id="6" name="5 Tabla"/>
          <p:cNvGraphicFramePr>
            <a:graphicFrameLocks noGrp="1"/>
          </p:cNvGraphicFramePr>
          <p:nvPr>
            <p:extLst/>
          </p:nvPr>
        </p:nvGraphicFramePr>
        <p:xfrm>
          <a:off x="1115616" y="1340768"/>
          <a:ext cx="6989959" cy="3865686"/>
        </p:xfrm>
        <a:graphic>
          <a:graphicData uri="http://schemas.openxmlformats.org/drawingml/2006/table">
            <a:tbl>
              <a:tblPr firstRow="1"/>
              <a:tblGrid>
                <a:gridCol w="4061855"/>
                <a:gridCol w="637360"/>
                <a:gridCol w="696596"/>
                <a:gridCol w="1594148"/>
              </a:tblGrid>
              <a:tr h="429670">
                <a:tc>
                  <a:txBody>
                    <a:bodyPr/>
                    <a:lstStyle/>
                    <a:p>
                      <a:pPr algn="ctr">
                        <a:spcAft>
                          <a:spcPts val="0"/>
                        </a:spcAft>
                      </a:pPr>
                      <a:r>
                        <a:rPr lang="es-PY" sz="1000" b="1" i="1" dirty="0">
                          <a:solidFill>
                            <a:srgbClr val="000000"/>
                          </a:solidFill>
                          <a:effectLst/>
                          <a:latin typeface="Times New Roman"/>
                          <a:ea typeface="Times New Roman"/>
                        </a:rPr>
                        <a:t>LÍNEAS DE CRÉDITOS PARA MICROEMPRESAS </a:t>
                      </a:r>
                      <a:endParaRPr lang="es-CL" sz="1200" dirty="0">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2D69B"/>
                    </a:solidFill>
                  </a:tcPr>
                </a:tc>
                <a:tc>
                  <a:txBody>
                    <a:bodyPr/>
                    <a:lstStyle/>
                    <a:p>
                      <a:pPr algn="ctr">
                        <a:spcAft>
                          <a:spcPts val="0"/>
                        </a:spcAft>
                      </a:pPr>
                      <a:r>
                        <a:rPr lang="es-CL" sz="1200" dirty="0" smtClean="0">
                          <a:effectLst/>
                          <a:latin typeface="Times New Roman"/>
                          <a:ea typeface="Times New Roman"/>
                        </a:rPr>
                        <a:t>Moneda</a:t>
                      </a:r>
                      <a:endParaRPr lang="es-CL" sz="1200" dirty="0">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2D69B"/>
                    </a:solidFill>
                  </a:tcPr>
                </a:tc>
                <a:tc>
                  <a:txBody>
                    <a:bodyPr/>
                    <a:lstStyle/>
                    <a:p>
                      <a:pPr algn="ctr">
                        <a:spcAft>
                          <a:spcPts val="0"/>
                        </a:spcAft>
                      </a:pPr>
                      <a:r>
                        <a:rPr lang="es-PY" sz="1000" b="1" i="1">
                          <a:solidFill>
                            <a:srgbClr val="000000"/>
                          </a:solidFill>
                          <a:effectLst/>
                          <a:latin typeface="Times New Roman"/>
                          <a:ea typeface="Times New Roman"/>
                        </a:rPr>
                        <a:t>TASA</a:t>
                      </a:r>
                      <a:endParaRPr lang="es-CL" sz="1200">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2D69B"/>
                    </a:solidFill>
                  </a:tcPr>
                </a:tc>
                <a:tc>
                  <a:txBody>
                    <a:bodyPr/>
                    <a:lstStyle/>
                    <a:p>
                      <a:pPr algn="ctr">
                        <a:spcAft>
                          <a:spcPts val="0"/>
                        </a:spcAft>
                      </a:pPr>
                      <a:r>
                        <a:rPr lang="es-PY" sz="1000" b="1" i="1">
                          <a:solidFill>
                            <a:srgbClr val="000000"/>
                          </a:solidFill>
                          <a:effectLst/>
                          <a:latin typeface="Times New Roman"/>
                          <a:ea typeface="Times New Roman"/>
                        </a:rPr>
                        <a:t>PLAZO</a:t>
                      </a:r>
                      <a:endParaRPr lang="es-CL" sz="1200">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2D69B"/>
                    </a:solidFill>
                  </a:tcPr>
                </a:tc>
              </a:tr>
              <a:tr h="526649">
                <a:tc>
                  <a:txBody>
                    <a:bodyPr/>
                    <a:lstStyle/>
                    <a:p>
                      <a:pPr>
                        <a:spcAft>
                          <a:spcPts val="0"/>
                        </a:spcAft>
                      </a:pPr>
                      <a:r>
                        <a:rPr lang="es-PY" sz="1400" dirty="0">
                          <a:solidFill>
                            <a:srgbClr val="000000"/>
                          </a:solidFill>
                          <a:effectLst/>
                          <a:latin typeface="Times New Roman"/>
                          <a:ea typeface="Times New Roman"/>
                        </a:rPr>
                        <a:t>Financiamiento de activo fijo y capital operativo</a:t>
                      </a:r>
                      <a:endParaRPr lang="es-CL" sz="1400" dirty="0">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gn="ctr">
                        <a:spcAft>
                          <a:spcPts val="0"/>
                        </a:spcAft>
                      </a:pPr>
                      <a:r>
                        <a:rPr lang="es-PY" sz="1400">
                          <a:solidFill>
                            <a:srgbClr val="000000"/>
                          </a:solidFill>
                          <a:effectLst/>
                          <a:latin typeface="Times New Roman"/>
                          <a:ea typeface="Times New Roman"/>
                        </a:rPr>
                        <a:t>G.</a:t>
                      </a:r>
                      <a:endParaRPr lang="es-CL" sz="1400">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gn="ctr">
                        <a:spcAft>
                          <a:spcPts val="0"/>
                        </a:spcAft>
                      </a:pPr>
                      <a:r>
                        <a:rPr lang="es-PY" sz="1400">
                          <a:solidFill>
                            <a:srgbClr val="000000"/>
                          </a:solidFill>
                          <a:effectLst/>
                          <a:latin typeface="Times New Roman"/>
                          <a:ea typeface="Times New Roman"/>
                        </a:rPr>
                        <a:t>18%</a:t>
                      </a:r>
                      <a:endParaRPr lang="es-CL" sz="1400">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gn="ctr">
                        <a:spcAft>
                          <a:spcPts val="0"/>
                        </a:spcAft>
                      </a:pPr>
                      <a:r>
                        <a:rPr lang="es-PY" sz="1400">
                          <a:solidFill>
                            <a:srgbClr val="000000"/>
                          </a:solidFill>
                          <a:effectLst/>
                          <a:latin typeface="Times New Roman"/>
                          <a:ea typeface="Times New Roman"/>
                        </a:rPr>
                        <a:t>Hasta 36 meses</a:t>
                      </a:r>
                      <a:endParaRPr lang="es-CL" sz="1400">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r>
              <a:tr h="646526">
                <a:tc>
                  <a:txBody>
                    <a:bodyPr/>
                    <a:lstStyle/>
                    <a:p>
                      <a:pPr>
                        <a:spcAft>
                          <a:spcPts val="0"/>
                        </a:spcAft>
                      </a:pPr>
                      <a:r>
                        <a:rPr lang="es-PY" sz="1400" dirty="0">
                          <a:solidFill>
                            <a:srgbClr val="000000"/>
                          </a:solidFill>
                          <a:effectLst/>
                          <a:latin typeface="Times New Roman"/>
                          <a:ea typeface="Times New Roman"/>
                        </a:rPr>
                        <a:t>Capital operativo para Microempresarios  de Mercados Municipales</a:t>
                      </a:r>
                      <a:endParaRPr lang="es-CL" sz="1400" dirty="0">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gn="ctr">
                        <a:spcAft>
                          <a:spcPts val="0"/>
                        </a:spcAft>
                      </a:pPr>
                      <a:r>
                        <a:rPr lang="es-PY" sz="1400">
                          <a:solidFill>
                            <a:srgbClr val="000000"/>
                          </a:solidFill>
                          <a:effectLst/>
                          <a:latin typeface="Times New Roman"/>
                          <a:ea typeface="Times New Roman"/>
                        </a:rPr>
                        <a:t>G.</a:t>
                      </a:r>
                      <a:endParaRPr lang="es-CL" sz="1400">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gn="ctr">
                        <a:spcAft>
                          <a:spcPts val="0"/>
                        </a:spcAft>
                      </a:pPr>
                      <a:r>
                        <a:rPr lang="es-PY" sz="1400">
                          <a:solidFill>
                            <a:srgbClr val="000000"/>
                          </a:solidFill>
                          <a:effectLst/>
                          <a:latin typeface="Times New Roman"/>
                          <a:ea typeface="Times New Roman"/>
                        </a:rPr>
                        <a:t>18%</a:t>
                      </a:r>
                      <a:endParaRPr lang="es-CL" sz="1400">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gn="ctr">
                        <a:spcAft>
                          <a:spcPts val="0"/>
                        </a:spcAft>
                      </a:pPr>
                      <a:r>
                        <a:rPr lang="es-PY" sz="1400">
                          <a:solidFill>
                            <a:srgbClr val="000000"/>
                          </a:solidFill>
                          <a:effectLst/>
                          <a:latin typeface="Times New Roman"/>
                          <a:ea typeface="Times New Roman"/>
                        </a:rPr>
                        <a:t>Hasta 12 meses</a:t>
                      </a:r>
                      <a:endParaRPr lang="es-CL" sz="1400">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r>
              <a:tr h="2262841">
                <a:tc>
                  <a:txBody>
                    <a:bodyPr/>
                    <a:lstStyle/>
                    <a:p>
                      <a:pPr>
                        <a:spcAft>
                          <a:spcPts val="0"/>
                        </a:spcAft>
                      </a:pPr>
                      <a:r>
                        <a:rPr lang="es-PY" sz="1400" dirty="0">
                          <a:solidFill>
                            <a:srgbClr val="000000"/>
                          </a:solidFill>
                          <a:effectLst/>
                          <a:latin typeface="Times New Roman"/>
                          <a:ea typeface="Times New Roman"/>
                        </a:rPr>
                        <a:t>Financiamiento de proyectos de inversión del Sector Confecciones:</a:t>
                      </a:r>
                      <a:endParaRPr lang="es-CL" sz="1400" dirty="0">
                        <a:effectLst/>
                        <a:latin typeface="Times New Roman"/>
                        <a:ea typeface="Times New Roman"/>
                      </a:endParaRPr>
                    </a:p>
                    <a:p>
                      <a:pPr>
                        <a:spcAft>
                          <a:spcPts val="0"/>
                        </a:spcAft>
                      </a:pPr>
                      <a:r>
                        <a:rPr lang="es-PY" sz="1400" dirty="0">
                          <a:solidFill>
                            <a:srgbClr val="000000"/>
                          </a:solidFill>
                          <a:effectLst/>
                          <a:latin typeface="Times New Roman"/>
                          <a:ea typeface="Times New Roman"/>
                        </a:rPr>
                        <a:t> </a:t>
                      </a:r>
                      <a:endParaRPr lang="es-CL" sz="1400" dirty="0">
                        <a:effectLst/>
                        <a:latin typeface="Times New Roman"/>
                        <a:ea typeface="Times New Roman"/>
                      </a:endParaRPr>
                    </a:p>
                    <a:p>
                      <a:pPr marL="342900" lvl="0" indent="-342900">
                        <a:spcAft>
                          <a:spcPts val="0"/>
                        </a:spcAft>
                        <a:buFont typeface="Symbol"/>
                        <a:buChar char=""/>
                      </a:pPr>
                      <a:r>
                        <a:rPr lang="es-PY" sz="1400" dirty="0">
                          <a:solidFill>
                            <a:srgbClr val="000000"/>
                          </a:solidFill>
                          <a:effectLst/>
                          <a:latin typeface="Times New Roman"/>
                          <a:ea typeface="Times New Roman"/>
                        </a:rPr>
                        <a:t>Capital operativo </a:t>
                      </a:r>
                      <a:endParaRPr lang="es-CL" sz="1400" dirty="0">
                        <a:effectLst/>
                        <a:latin typeface="Times New Roman"/>
                        <a:ea typeface="Times New Roman"/>
                      </a:endParaRPr>
                    </a:p>
                    <a:p>
                      <a:pPr marL="342900" lvl="0" indent="-342900">
                        <a:spcAft>
                          <a:spcPts val="0"/>
                        </a:spcAft>
                        <a:buFont typeface="Symbol"/>
                        <a:buChar char=""/>
                      </a:pPr>
                      <a:r>
                        <a:rPr lang="es-PY" sz="1400" dirty="0">
                          <a:solidFill>
                            <a:srgbClr val="000000"/>
                          </a:solidFill>
                          <a:effectLst/>
                          <a:latin typeface="Times New Roman"/>
                          <a:ea typeface="Times New Roman"/>
                        </a:rPr>
                        <a:t>Adquisición de maquinarias y equipos</a:t>
                      </a:r>
                      <a:endParaRPr lang="es-CL" sz="1400" dirty="0">
                        <a:effectLst/>
                        <a:latin typeface="Times New Roman"/>
                        <a:ea typeface="Times New Roman"/>
                      </a:endParaRPr>
                    </a:p>
                    <a:p>
                      <a:pPr marL="342900" lvl="0" indent="-342900">
                        <a:spcAft>
                          <a:spcPts val="0"/>
                        </a:spcAft>
                        <a:buFont typeface="Symbol"/>
                        <a:buChar char=""/>
                      </a:pPr>
                      <a:r>
                        <a:rPr lang="es-PY" sz="1400" dirty="0">
                          <a:solidFill>
                            <a:srgbClr val="000000"/>
                          </a:solidFill>
                          <a:effectLst/>
                          <a:latin typeface="Times New Roman"/>
                          <a:ea typeface="Times New Roman"/>
                        </a:rPr>
                        <a:t>Infraestructura (obras civiles nuevas o ampliación)</a:t>
                      </a:r>
                      <a:endParaRPr lang="es-CL" sz="1400"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gn="ctr">
                        <a:spcAft>
                          <a:spcPts val="0"/>
                        </a:spcAft>
                      </a:pPr>
                      <a:r>
                        <a:rPr lang="es-PY" sz="1400" dirty="0">
                          <a:solidFill>
                            <a:srgbClr val="000000"/>
                          </a:solidFill>
                          <a:effectLst/>
                          <a:latin typeface="Times New Roman"/>
                          <a:ea typeface="Times New Roman"/>
                        </a:rPr>
                        <a:t> </a:t>
                      </a:r>
                      <a:endParaRPr lang="es-CL" sz="1400" dirty="0">
                        <a:effectLst/>
                        <a:latin typeface="Times New Roman"/>
                        <a:ea typeface="Times New Roman"/>
                      </a:endParaRPr>
                    </a:p>
                    <a:p>
                      <a:pPr algn="ctr">
                        <a:spcAft>
                          <a:spcPts val="0"/>
                        </a:spcAft>
                      </a:pPr>
                      <a:r>
                        <a:rPr lang="es-PY" sz="1400" dirty="0">
                          <a:solidFill>
                            <a:srgbClr val="000000"/>
                          </a:solidFill>
                          <a:effectLst/>
                          <a:latin typeface="Times New Roman"/>
                          <a:ea typeface="Times New Roman"/>
                        </a:rPr>
                        <a:t> </a:t>
                      </a:r>
                      <a:endParaRPr lang="es-CL" sz="1400" dirty="0">
                        <a:effectLst/>
                        <a:latin typeface="Times New Roman"/>
                        <a:ea typeface="Times New Roman"/>
                      </a:endParaRPr>
                    </a:p>
                    <a:p>
                      <a:pPr algn="ctr">
                        <a:spcAft>
                          <a:spcPts val="0"/>
                        </a:spcAft>
                      </a:pPr>
                      <a:r>
                        <a:rPr lang="es-PY" sz="1400" dirty="0">
                          <a:solidFill>
                            <a:srgbClr val="000000"/>
                          </a:solidFill>
                          <a:effectLst/>
                          <a:latin typeface="Times New Roman"/>
                          <a:ea typeface="Times New Roman"/>
                        </a:rPr>
                        <a:t> </a:t>
                      </a:r>
                      <a:endParaRPr lang="es-CL" sz="1400" dirty="0">
                        <a:effectLst/>
                        <a:latin typeface="Times New Roman"/>
                        <a:ea typeface="Times New Roman"/>
                      </a:endParaRPr>
                    </a:p>
                    <a:p>
                      <a:pPr algn="ctr">
                        <a:spcAft>
                          <a:spcPts val="0"/>
                        </a:spcAft>
                      </a:pPr>
                      <a:r>
                        <a:rPr lang="es-PY" sz="1400" dirty="0">
                          <a:solidFill>
                            <a:srgbClr val="000000"/>
                          </a:solidFill>
                          <a:effectLst/>
                          <a:latin typeface="Times New Roman"/>
                          <a:ea typeface="Times New Roman"/>
                        </a:rPr>
                        <a:t>G.</a:t>
                      </a:r>
                      <a:endParaRPr lang="es-CL" sz="1400" dirty="0">
                        <a:effectLst/>
                        <a:latin typeface="Times New Roman"/>
                        <a:ea typeface="Times New Roman"/>
                      </a:endParaRPr>
                    </a:p>
                    <a:p>
                      <a:pPr algn="ctr">
                        <a:spcAft>
                          <a:spcPts val="0"/>
                        </a:spcAft>
                      </a:pPr>
                      <a:r>
                        <a:rPr lang="es-PY" sz="1400" dirty="0">
                          <a:solidFill>
                            <a:srgbClr val="000000"/>
                          </a:solidFill>
                          <a:effectLst/>
                          <a:latin typeface="Times New Roman"/>
                          <a:ea typeface="Times New Roman"/>
                        </a:rPr>
                        <a:t>G.</a:t>
                      </a:r>
                      <a:endParaRPr lang="es-CL" sz="1400" dirty="0">
                        <a:effectLst/>
                        <a:latin typeface="Times New Roman"/>
                        <a:ea typeface="Times New Roman"/>
                      </a:endParaRPr>
                    </a:p>
                    <a:p>
                      <a:pPr algn="ctr">
                        <a:spcAft>
                          <a:spcPts val="0"/>
                        </a:spcAft>
                      </a:pPr>
                      <a:r>
                        <a:rPr lang="es-PY" sz="1400" dirty="0">
                          <a:solidFill>
                            <a:srgbClr val="000000"/>
                          </a:solidFill>
                          <a:effectLst/>
                          <a:latin typeface="Times New Roman"/>
                          <a:ea typeface="Times New Roman"/>
                        </a:rPr>
                        <a:t>G.</a:t>
                      </a:r>
                      <a:endParaRPr lang="es-CL" sz="1400"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gn="ctr">
                        <a:spcAft>
                          <a:spcPts val="0"/>
                        </a:spcAft>
                      </a:pPr>
                      <a:r>
                        <a:rPr lang="es-PY" sz="1400" dirty="0">
                          <a:solidFill>
                            <a:srgbClr val="000000"/>
                          </a:solidFill>
                          <a:effectLst/>
                          <a:latin typeface="Times New Roman"/>
                          <a:ea typeface="Times New Roman"/>
                        </a:rPr>
                        <a:t> </a:t>
                      </a:r>
                      <a:endParaRPr lang="es-CL" sz="1400" dirty="0">
                        <a:effectLst/>
                        <a:latin typeface="Times New Roman"/>
                        <a:ea typeface="Times New Roman"/>
                      </a:endParaRPr>
                    </a:p>
                    <a:p>
                      <a:pPr algn="ctr">
                        <a:spcAft>
                          <a:spcPts val="0"/>
                        </a:spcAft>
                      </a:pPr>
                      <a:r>
                        <a:rPr lang="es-PY" sz="1400" dirty="0">
                          <a:solidFill>
                            <a:srgbClr val="000000"/>
                          </a:solidFill>
                          <a:effectLst/>
                          <a:latin typeface="Times New Roman"/>
                          <a:ea typeface="Times New Roman"/>
                        </a:rPr>
                        <a:t> </a:t>
                      </a:r>
                      <a:endParaRPr lang="es-CL" sz="1400" dirty="0">
                        <a:effectLst/>
                        <a:latin typeface="Times New Roman"/>
                        <a:ea typeface="Times New Roman"/>
                      </a:endParaRPr>
                    </a:p>
                    <a:p>
                      <a:pPr algn="ctr">
                        <a:spcAft>
                          <a:spcPts val="0"/>
                        </a:spcAft>
                      </a:pPr>
                      <a:r>
                        <a:rPr lang="es-PY" sz="1400" dirty="0">
                          <a:solidFill>
                            <a:srgbClr val="000000"/>
                          </a:solidFill>
                          <a:effectLst/>
                          <a:latin typeface="Times New Roman"/>
                          <a:ea typeface="Times New Roman"/>
                        </a:rPr>
                        <a:t> </a:t>
                      </a:r>
                      <a:endParaRPr lang="es-CL" sz="1400" dirty="0">
                        <a:effectLst/>
                        <a:latin typeface="Times New Roman"/>
                        <a:ea typeface="Times New Roman"/>
                      </a:endParaRPr>
                    </a:p>
                    <a:p>
                      <a:pPr algn="ctr">
                        <a:spcAft>
                          <a:spcPts val="0"/>
                        </a:spcAft>
                      </a:pPr>
                      <a:r>
                        <a:rPr lang="es-PY" sz="1400" dirty="0">
                          <a:solidFill>
                            <a:srgbClr val="000000"/>
                          </a:solidFill>
                          <a:effectLst/>
                          <a:latin typeface="Times New Roman"/>
                          <a:ea typeface="Times New Roman"/>
                        </a:rPr>
                        <a:t>7,9%</a:t>
                      </a:r>
                      <a:endParaRPr lang="es-CL" sz="1400" dirty="0">
                        <a:effectLst/>
                        <a:latin typeface="Times New Roman"/>
                        <a:ea typeface="Times New Roman"/>
                      </a:endParaRPr>
                    </a:p>
                    <a:p>
                      <a:pPr algn="ctr">
                        <a:spcAft>
                          <a:spcPts val="0"/>
                        </a:spcAft>
                      </a:pPr>
                      <a:r>
                        <a:rPr lang="es-PY" sz="1400" dirty="0">
                          <a:solidFill>
                            <a:srgbClr val="000000"/>
                          </a:solidFill>
                          <a:effectLst/>
                          <a:latin typeface="Times New Roman"/>
                          <a:ea typeface="Times New Roman"/>
                        </a:rPr>
                        <a:t>8,9%</a:t>
                      </a:r>
                      <a:endParaRPr lang="es-CL" sz="1400" dirty="0">
                        <a:effectLst/>
                        <a:latin typeface="Times New Roman"/>
                        <a:ea typeface="Times New Roman"/>
                      </a:endParaRPr>
                    </a:p>
                    <a:p>
                      <a:pPr algn="ctr">
                        <a:spcAft>
                          <a:spcPts val="0"/>
                        </a:spcAft>
                      </a:pPr>
                      <a:r>
                        <a:rPr lang="es-PY" sz="1400" dirty="0">
                          <a:solidFill>
                            <a:srgbClr val="000000"/>
                          </a:solidFill>
                          <a:effectLst/>
                          <a:latin typeface="Times New Roman"/>
                          <a:ea typeface="Times New Roman"/>
                        </a:rPr>
                        <a:t>9,9%</a:t>
                      </a:r>
                      <a:endParaRPr lang="es-CL" sz="1400"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spcAft>
                          <a:spcPts val="0"/>
                        </a:spcAft>
                      </a:pPr>
                      <a:r>
                        <a:rPr lang="es-PY" sz="1400" dirty="0">
                          <a:solidFill>
                            <a:srgbClr val="000000"/>
                          </a:solidFill>
                          <a:effectLst/>
                          <a:latin typeface="Times New Roman"/>
                          <a:ea typeface="Times New Roman"/>
                        </a:rPr>
                        <a:t> </a:t>
                      </a:r>
                      <a:endParaRPr lang="es-CL" sz="1400" dirty="0">
                        <a:effectLst/>
                        <a:latin typeface="Times New Roman"/>
                        <a:ea typeface="Times New Roman"/>
                      </a:endParaRPr>
                    </a:p>
                    <a:p>
                      <a:pPr algn="ctr">
                        <a:spcAft>
                          <a:spcPts val="0"/>
                        </a:spcAft>
                      </a:pPr>
                      <a:r>
                        <a:rPr lang="es-PY" sz="1400" dirty="0">
                          <a:solidFill>
                            <a:srgbClr val="000000"/>
                          </a:solidFill>
                          <a:effectLst/>
                          <a:latin typeface="Times New Roman"/>
                          <a:ea typeface="Times New Roman"/>
                        </a:rPr>
                        <a:t> </a:t>
                      </a:r>
                      <a:endParaRPr lang="es-CL" sz="1400" dirty="0">
                        <a:effectLst/>
                        <a:latin typeface="Times New Roman"/>
                        <a:ea typeface="Times New Roman"/>
                      </a:endParaRPr>
                    </a:p>
                    <a:p>
                      <a:pPr algn="ctr">
                        <a:spcAft>
                          <a:spcPts val="0"/>
                        </a:spcAft>
                      </a:pPr>
                      <a:r>
                        <a:rPr lang="es-PY" sz="1400" dirty="0">
                          <a:solidFill>
                            <a:srgbClr val="000000"/>
                          </a:solidFill>
                          <a:effectLst/>
                          <a:latin typeface="Times New Roman"/>
                          <a:ea typeface="Times New Roman"/>
                        </a:rPr>
                        <a:t> </a:t>
                      </a:r>
                      <a:endParaRPr lang="es-CL" sz="1400" dirty="0">
                        <a:effectLst/>
                        <a:latin typeface="Times New Roman"/>
                        <a:ea typeface="Times New Roman"/>
                      </a:endParaRPr>
                    </a:p>
                    <a:p>
                      <a:pPr algn="ctr">
                        <a:spcAft>
                          <a:spcPts val="0"/>
                        </a:spcAft>
                      </a:pPr>
                      <a:r>
                        <a:rPr lang="es-PY" sz="1400" dirty="0">
                          <a:solidFill>
                            <a:srgbClr val="000000"/>
                          </a:solidFill>
                          <a:effectLst/>
                          <a:latin typeface="Times New Roman"/>
                          <a:ea typeface="Times New Roman"/>
                        </a:rPr>
                        <a:t>Hasta 24 meses</a:t>
                      </a:r>
                      <a:endParaRPr lang="es-CL" sz="1400" dirty="0">
                        <a:effectLst/>
                        <a:latin typeface="Times New Roman"/>
                        <a:ea typeface="Times New Roman"/>
                      </a:endParaRPr>
                    </a:p>
                    <a:p>
                      <a:pPr algn="ctr">
                        <a:spcAft>
                          <a:spcPts val="0"/>
                        </a:spcAft>
                      </a:pPr>
                      <a:r>
                        <a:rPr lang="es-PY" sz="1400" dirty="0">
                          <a:solidFill>
                            <a:srgbClr val="000000"/>
                          </a:solidFill>
                          <a:effectLst/>
                          <a:latin typeface="Times New Roman"/>
                          <a:ea typeface="Times New Roman"/>
                        </a:rPr>
                        <a:t>Hasta 60 meses</a:t>
                      </a:r>
                      <a:endParaRPr lang="es-CL" sz="1400" dirty="0">
                        <a:effectLst/>
                        <a:latin typeface="Times New Roman"/>
                        <a:ea typeface="Times New Roman"/>
                      </a:endParaRPr>
                    </a:p>
                    <a:p>
                      <a:pPr algn="ctr">
                        <a:spcAft>
                          <a:spcPts val="0"/>
                        </a:spcAft>
                      </a:pPr>
                      <a:r>
                        <a:rPr lang="es-PY" sz="1400" dirty="0">
                          <a:solidFill>
                            <a:srgbClr val="000000"/>
                          </a:solidFill>
                          <a:effectLst/>
                          <a:latin typeface="Times New Roman"/>
                          <a:ea typeface="Times New Roman"/>
                        </a:rPr>
                        <a:t>Hasta 120 meses</a:t>
                      </a:r>
                      <a:endParaRPr lang="es-CL" sz="1400"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r>
            </a:tbl>
          </a:graphicData>
        </a:graphic>
      </p:graphicFrame>
    </p:spTree>
    <p:extLst>
      <p:ext uri="{BB962C8B-B14F-4D97-AF65-F5344CB8AC3E}">
        <p14:creationId xmlns:p14="http://schemas.microsoft.com/office/powerpoint/2010/main" val="239994282"/>
      </p:ext>
    </p:extLst>
  </p:cSld>
  <p:clrMapOvr>
    <a:masterClrMapping/>
  </p:clrMapOvr>
  <p:transition spd="med">
    <p:pull/>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bwMode="auto">
          <a:xfrm>
            <a:off x="539552" y="116632"/>
            <a:ext cx="8229600" cy="612068"/>
          </a:xfrm>
          <a:prstGeom prst="rect">
            <a:avLst/>
          </a:prstGeom>
          <a:gradFill>
            <a:gsLst>
              <a:gs pos="62000">
                <a:srgbClr val="008080"/>
              </a:gs>
              <a:gs pos="100000">
                <a:srgbClr val="C4EDF2"/>
              </a:gs>
            </a:gsLst>
            <a:path path="circle">
              <a:fillToRect l="50000" t="50000" r="50000" b="50000"/>
            </a:path>
          </a:gradFill>
          <a:extLst/>
        </p:spPr>
        <p:txBody>
          <a:bodyPr/>
          <a:lstStyle>
            <a:defPPr>
              <a:defRPr lang="fr-FR"/>
            </a:defPPr>
            <a:lvl1pPr algn="ctr">
              <a:defRPr sz="4400" b="1">
                <a:solidFill>
                  <a:schemeClr val="bg1"/>
                </a:solidFill>
                <a:effectLst>
                  <a:outerShdw blurRad="38100" dist="38100" dir="2700000" algn="tl">
                    <a:srgbClr val="000000">
                      <a:alpha val="43137"/>
                    </a:srgbClr>
                  </a:outerShdw>
                </a:effectLst>
                <a:ea typeface="+mj-ea"/>
                <a:cs typeface="+mj-cs"/>
              </a:defRPr>
            </a:lvl1pPr>
            <a:lvl2pPr algn="ctr">
              <a:defRPr sz="4400">
                <a:solidFill>
                  <a:schemeClr val="tx2"/>
                </a:solidFill>
              </a:defRPr>
            </a:lvl2pPr>
            <a:lvl3pPr algn="ctr">
              <a:defRPr sz="4400">
                <a:solidFill>
                  <a:schemeClr val="tx2"/>
                </a:solidFill>
              </a:defRPr>
            </a:lvl3pPr>
            <a:lvl4pPr algn="ctr">
              <a:defRPr sz="4400">
                <a:solidFill>
                  <a:schemeClr val="tx2"/>
                </a:solidFill>
              </a:defRPr>
            </a:lvl4pPr>
            <a:lvl5pPr algn="ctr">
              <a:defRPr sz="4400">
                <a:solidFill>
                  <a:schemeClr val="tx2"/>
                </a:solidFill>
              </a:defRPr>
            </a:lvl5pPr>
            <a:lvl6pPr marL="457200" algn="ctr" fontAlgn="base">
              <a:spcBef>
                <a:spcPct val="0"/>
              </a:spcBef>
              <a:spcAft>
                <a:spcPct val="0"/>
              </a:spcAft>
              <a:defRPr sz="4400">
                <a:solidFill>
                  <a:schemeClr val="tx2"/>
                </a:solidFill>
              </a:defRPr>
            </a:lvl6pPr>
            <a:lvl7pPr marL="914400" algn="ctr" fontAlgn="base">
              <a:spcBef>
                <a:spcPct val="0"/>
              </a:spcBef>
              <a:spcAft>
                <a:spcPct val="0"/>
              </a:spcAft>
              <a:defRPr sz="4400">
                <a:solidFill>
                  <a:schemeClr val="tx2"/>
                </a:solidFill>
              </a:defRPr>
            </a:lvl7pPr>
            <a:lvl8pPr marL="1371600" algn="ctr" fontAlgn="base">
              <a:spcBef>
                <a:spcPct val="0"/>
              </a:spcBef>
              <a:spcAft>
                <a:spcPct val="0"/>
              </a:spcAft>
              <a:defRPr sz="4400">
                <a:solidFill>
                  <a:schemeClr val="tx2"/>
                </a:solidFill>
              </a:defRPr>
            </a:lvl8pPr>
            <a:lvl9pPr marL="1828800" algn="ctr" fontAlgn="base">
              <a:spcBef>
                <a:spcPct val="0"/>
              </a:spcBef>
              <a:spcAft>
                <a:spcPct val="0"/>
              </a:spcAft>
              <a:defRPr sz="4400">
                <a:solidFill>
                  <a:schemeClr val="tx2"/>
                </a:solidFill>
              </a:defRPr>
            </a:lvl9pPr>
          </a:lstStyle>
          <a:p>
            <a:r>
              <a:rPr lang="es-MX" sz="3600" dirty="0" smtClean="0"/>
              <a:t>ASISTENCIA FINANCIERA</a:t>
            </a:r>
            <a:endParaRPr lang="es-ES" sz="3600" dirty="0"/>
          </a:p>
        </p:txBody>
      </p:sp>
      <p:graphicFrame>
        <p:nvGraphicFramePr>
          <p:cNvPr id="6" name="5 Tabla"/>
          <p:cNvGraphicFramePr>
            <a:graphicFrameLocks noGrp="1"/>
          </p:cNvGraphicFramePr>
          <p:nvPr>
            <p:extLst/>
          </p:nvPr>
        </p:nvGraphicFramePr>
        <p:xfrm>
          <a:off x="662880" y="908719"/>
          <a:ext cx="8013576" cy="4660870"/>
        </p:xfrm>
        <a:graphic>
          <a:graphicData uri="http://schemas.openxmlformats.org/drawingml/2006/table">
            <a:tbl>
              <a:tblPr firstRow="1"/>
              <a:tblGrid>
                <a:gridCol w="4656677"/>
                <a:gridCol w="730695"/>
                <a:gridCol w="798606"/>
                <a:gridCol w="1827598"/>
              </a:tblGrid>
              <a:tr h="297392">
                <a:tc>
                  <a:txBody>
                    <a:bodyPr/>
                    <a:lstStyle/>
                    <a:p>
                      <a:pPr algn="ctr">
                        <a:spcAft>
                          <a:spcPts val="0"/>
                        </a:spcAft>
                      </a:pPr>
                      <a:r>
                        <a:rPr lang="es-PY" sz="1100" b="1" i="1" dirty="0">
                          <a:solidFill>
                            <a:srgbClr val="000000"/>
                          </a:solidFill>
                          <a:effectLst/>
                          <a:latin typeface="Times New Roman"/>
                          <a:ea typeface="Times New Roman"/>
                        </a:rPr>
                        <a:t>LÍNEAS DE CRÉDITOS PARA VIVIENDA </a:t>
                      </a:r>
                      <a:endParaRPr lang="es-CL" sz="1100" dirty="0">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2D69B"/>
                    </a:solidFill>
                  </a:tcPr>
                </a:tc>
                <a:tc>
                  <a:txBody>
                    <a:bodyPr/>
                    <a:lstStyle/>
                    <a:p>
                      <a:pPr algn="ctr">
                        <a:spcAft>
                          <a:spcPts val="0"/>
                        </a:spcAft>
                      </a:pPr>
                      <a:r>
                        <a:rPr lang="es-PY" sz="1100" b="1" i="1">
                          <a:solidFill>
                            <a:srgbClr val="000000"/>
                          </a:solidFill>
                          <a:effectLst/>
                          <a:latin typeface="Times New Roman"/>
                          <a:ea typeface="Times New Roman"/>
                        </a:rPr>
                        <a:t>MON.</a:t>
                      </a:r>
                      <a:endParaRPr lang="es-CL" sz="1100">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2D69B"/>
                    </a:solidFill>
                  </a:tcPr>
                </a:tc>
                <a:tc>
                  <a:txBody>
                    <a:bodyPr/>
                    <a:lstStyle/>
                    <a:p>
                      <a:pPr algn="ctr">
                        <a:spcAft>
                          <a:spcPts val="0"/>
                        </a:spcAft>
                      </a:pPr>
                      <a:r>
                        <a:rPr lang="es-PY" sz="1100" b="1" i="1">
                          <a:solidFill>
                            <a:srgbClr val="000000"/>
                          </a:solidFill>
                          <a:effectLst/>
                          <a:latin typeface="Times New Roman"/>
                          <a:ea typeface="Times New Roman"/>
                        </a:rPr>
                        <a:t>TASA</a:t>
                      </a:r>
                      <a:endParaRPr lang="es-CL" sz="1100">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2D69B"/>
                    </a:solidFill>
                  </a:tcPr>
                </a:tc>
                <a:tc>
                  <a:txBody>
                    <a:bodyPr/>
                    <a:lstStyle/>
                    <a:p>
                      <a:pPr algn="ctr">
                        <a:spcAft>
                          <a:spcPts val="0"/>
                        </a:spcAft>
                      </a:pPr>
                      <a:r>
                        <a:rPr lang="es-PY" sz="1100" b="1" i="1">
                          <a:solidFill>
                            <a:srgbClr val="000000"/>
                          </a:solidFill>
                          <a:effectLst/>
                          <a:latin typeface="Times New Roman"/>
                          <a:ea typeface="Times New Roman"/>
                        </a:rPr>
                        <a:t>PLAZO</a:t>
                      </a:r>
                      <a:endParaRPr lang="es-CL" sz="1100">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2D69B"/>
                    </a:solidFill>
                  </a:tcPr>
                </a:tc>
              </a:tr>
              <a:tr h="297392">
                <a:tc gridSpan="4">
                  <a:txBody>
                    <a:bodyPr/>
                    <a:lstStyle/>
                    <a:p>
                      <a:pPr>
                        <a:spcAft>
                          <a:spcPts val="0"/>
                        </a:spcAft>
                      </a:pPr>
                      <a:r>
                        <a:rPr lang="es-PY" sz="1100" b="1" dirty="0">
                          <a:solidFill>
                            <a:srgbClr val="000000"/>
                          </a:solidFill>
                          <a:effectLst/>
                          <a:latin typeface="Times New Roman"/>
                          <a:ea typeface="Times New Roman"/>
                        </a:rPr>
                        <a:t>FONDOS PROPIOS</a:t>
                      </a:r>
                      <a:endParaRPr lang="es-CL" sz="1100" dirty="0">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9C3"/>
                    </a:solidFill>
                  </a:tcPr>
                </a:tc>
                <a:tc hMerge="1">
                  <a:txBody>
                    <a:bodyPr/>
                    <a:lstStyle/>
                    <a:p>
                      <a:endParaRPr lang="es-CL"/>
                    </a:p>
                  </a:txBody>
                  <a:tcPr/>
                </a:tc>
                <a:tc hMerge="1">
                  <a:txBody>
                    <a:bodyPr/>
                    <a:lstStyle/>
                    <a:p>
                      <a:endParaRPr lang="es-CL"/>
                    </a:p>
                  </a:txBody>
                  <a:tcPr/>
                </a:tc>
                <a:tc hMerge="1">
                  <a:txBody>
                    <a:bodyPr/>
                    <a:lstStyle/>
                    <a:p>
                      <a:endParaRPr lang="es-CL"/>
                    </a:p>
                  </a:txBody>
                  <a:tcPr/>
                </a:tc>
              </a:tr>
              <a:tr h="492235">
                <a:tc>
                  <a:txBody>
                    <a:bodyPr/>
                    <a:lstStyle/>
                    <a:p>
                      <a:pPr>
                        <a:spcAft>
                          <a:spcPts val="0"/>
                        </a:spcAft>
                      </a:pPr>
                      <a:r>
                        <a:rPr lang="es-PY" sz="1100">
                          <a:solidFill>
                            <a:srgbClr val="000000"/>
                          </a:solidFill>
                          <a:effectLst/>
                          <a:latin typeface="Times New Roman"/>
                          <a:ea typeface="Times New Roman"/>
                        </a:rPr>
                        <a:t>Adquisición, refacción, ampliación, remodelaciones, terminaciones, reparación y/o mejora de inmueble.</a:t>
                      </a:r>
                      <a:endParaRPr lang="es-CL" sz="1100">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gn="ctr">
                        <a:spcAft>
                          <a:spcPts val="0"/>
                        </a:spcAft>
                      </a:pPr>
                      <a:r>
                        <a:rPr lang="es-PY" sz="1100">
                          <a:solidFill>
                            <a:srgbClr val="000000"/>
                          </a:solidFill>
                          <a:effectLst/>
                          <a:latin typeface="Times New Roman"/>
                          <a:ea typeface="Times New Roman"/>
                        </a:rPr>
                        <a:t>G.</a:t>
                      </a:r>
                      <a:endParaRPr lang="es-CL" sz="1100">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gn="ctr">
                        <a:spcAft>
                          <a:spcPts val="0"/>
                        </a:spcAft>
                      </a:pPr>
                      <a:r>
                        <a:rPr lang="es-PY" sz="1100">
                          <a:solidFill>
                            <a:srgbClr val="000000"/>
                          </a:solidFill>
                          <a:effectLst/>
                          <a:latin typeface="Times New Roman"/>
                          <a:ea typeface="Times New Roman"/>
                        </a:rPr>
                        <a:t>12%</a:t>
                      </a:r>
                      <a:endParaRPr lang="es-CL" sz="1100">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gn="ctr">
                        <a:spcAft>
                          <a:spcPts val="0"/>
                        </a:spcAft>
                      </a:pPr>
                      <a:r>
                        <a:rPr lang="es-PY" sz="1100">
                          <a:solidFill>
                            <a:srgbClr val="000000"/>
                          </a:solidFill>
                          <a:effectLst/>
                          <a:latin typeface="Times New Roman"/>
                          <a:ea typeface="Times New Roman"/>
                        </a:rPr>
                        <a:t>Hasta 10 años</a:t>
                      </a:r>
                      <a:endParaRPr lang="es-CL" sz="1100">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r>
              <a:tr h="324427">
                <a:tc>
                  <a:txBody>
                    <a:bodyPr/>
                    <a:lstStyle/>
                    <a:p>
                      <a:pPr>
                        <a:spcAft>
                          <a:spcPts val="0"/>
                        </a:spcAft>
                      </a:pPr>
                      <a:r>
                        <a:rPr lang="es-PY" sz="1100" dirty="0">
                          <a:solidFill>
                            <a:srgbClr val="000000"/>
                          </a:solidFill>
                          <a:effectLst/>
                          <a:latin typeface="Times New Roman"/>
                          <a:ea typeface="Times New Roman"/>
                        </a:rPr>
                        <a:t>Financiamiento de Vivienda Rural</a:t>
                      </a:r>
                      <a:endParaRPr lang="es-CL" sz="1100" dirty="0">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gn="ctr">
                        <a:spcAft>
                          <a:spcPts val="0"/>
                        </a:spcAft>
                      </a:pPr>
                      <a:r>
                        <a:rPr lang="es-PY" sz="1100">
                          <a:solidFill>
                            <a:srgbClr val="000000"/>
                          </a:solidFill>
                          <a:effectLst/>
                          <a:latin typeface="Times New Roman"/>
                          <a:ea typeface="Times New Roman"/>
                        </a:rPr>
                        <a:t>G.</a:t>
                      </a:r>
                      <a:endParaRPr lang="es-CL" sz="1100">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gn="ctr">
                        <a:spcAft>
                          <a:spcPts val="0"/>
                        </a:spcAft>
                      </a:pPr>
                      <a:r>
                        <a:rPr lang="es-PY" sz="1100">
                          <a:solidFill>
                            <a:srgbClr val="000000"/>
                          </a:solidFill>
                          <a:effectLst/>
                          <a:latin typeface="Times New Roman"/>
                          <a:ea typeface="Times New Roman"/>
                        </a:rPr>
                        <a:t>13%</a:t>
                      </a:r>
                      <a:endParaRPr lang="es-CL" sz="1100">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gn="ctr">
                        <a:spcAft>
                          <a:spcPts val="0"/>
                        </a:spcAft>
                      </a:pPr>
                      <a:r>
                        <a:rPr lang="es-PY" sz="1100">
                          <a:solidFill>
                            <a:srgbClr val="000000"/>
                          </a:solidFill>
                          <a:effectLst/>
                          <a:latin typeface="Times New Roman"/>
                          <a:ea typeface="Times New Roman"/>
                        </a:rPr>
                        <a:t>Hasta 5 años</a:t>
                      </a:r>
                      <a:endParaRPr lang="es-CL" sz="1100">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r>
              <a:tr h="748795">
                <a:tc>
                  <a:txBody>
                    <a:bodyPr/>
                    <a:lstStyle/>
                    <a:p>
                      <a:pPr>
                        <a:spcAft>
                          <a:spcPts val="0"/>
                        </a:spcAft>
                      </a:pPr>
                      <a:r>
                        <a:rPr lang="es-PY" sz="1100" dirty="0">
                          <a:solidFill>
                            <a:srgbClr val="000000"/>
                          </a:solidFill>
                          <a:effectLst/>
                          <a:latin typeface="Times New Roman"/>
                          <a:ea typeface="Times New Roman"/>
                        </a:rPr>
                        <a:t>Compra, Construcción o Refacción de vivienda </a:t>
                      </a:r>
                      <a:endParaRPr lang="es-CL" sz="1100" dirty="0">
                        <a:effectLst/>
                        <a:latin typeface="Times New Roman"/>
                        <a:ea typeface="Times New Roman"/>
                      </a:endParaRPr>
                    </a:p>
                    <a:p>
                      <a:pPr>
                        <a:spcAft>
                          <a:spcPts val="0"/>
                        </a:spcAft>
                      </a:pPr>
                      <a:r>
                        <a:rPr lang="es-PY" sz="1100" dirty="0">
                          <a:effectLst/>
                          <a:latin typeface="Times New Roman"/>
                          <a:ea typeface="Times New Roman"/>
                        </a:rPr>
                        <a:t>(Convenio FONAVIS/SENAVITAT)</a:t>
                      </a:r>
                      <a:endParaRPr lang="es-CL" sz="1100" dirty="0">
                        <a:effectLst/>
                        <a:latin typeface="Times New Roman"/>
                        <a:ea typeface="Times New Roman"/>
                      </a:endParaRPr>
                    </a:p>
                    <a:p>
                      <a:pPr>
                        <a:spcAft>
                          <a:spcPts val="0"/>
                        </a:spcAft>
                      </a:pPr>
                      <a:r>
                        <a:rPr lang="es-PY" sz="1100" dirty="0">
                          <a:solidFill>
                            <a:srgbClr val="000000"/>
                          </a:solidFill>
                          <a:effectLst/>
                          <a:latin typeface="Times New Roman"/>
                          <a:ea typeface="Times New Roman"/>
                        </a:rPr>
                        <a:t>Nivel 3</a:t>
                      </a:r>
                      <a:endParaRPr lang="es-CL" sz="1100" dirty="0">
                        <a:effectLst/>
                        <a:latin typeface="Times New Roman"/>
                        <a:ea typeface="Times New Roman"/>
                      </a:endParaRPr>
                    </a:p>
                    <a:p>
                      <a:pPr>
                        <a:spcAft>
                          <a:spcPts val="0"/>
                        </a:spcAft>
                      </a:pPr>
                      <a:r>
                        <a:rPr lang="es-PY" sz="1100" dirty="0">
                          <a:solidFill>
                            <a:srgbClr val="000000"/>
                          </a:solidFill>
                          <a:effectLst/>
                          <a:latin typeface="Times New Roman"/>
                          <a:ea typeface="Times New Roman"/>
                        </a:rPr>
                        <a:t>Nivel 4</a:t>
                      </a:r>
                      <a:endParaRPr lang="es-CL" sz="1100"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gn="ctr">
                        <a:spcAft>
                          <a:spcPts val="0"/>
                        </a:spcAft>
                      </a:pPr>
                      <a:r>
                        <a:rPr lang="es-PY" sz="1100">
                          <a:solidFill>
                            <a:srgbClr val="000000"/>
                          </a:solidFill>
                          <a:effectLst/>
                          <a:latin typeface="Times New Roman"/>
                          <a:ea typeface="Times New Roman"/>
                        </a:rPr>
                        <a:t> </a:t>
                      </a:r>
                      <a:endParaRPr lang="es-CL" sz="1100">
                        <a:effectLst/>
                        <a:latin typeface="Times New Roman"/>
                        <a:ea typeface="Times New Roman"/>
                      </a:endParaRPr>
                    </a:p>
                    <a:p>
                      <a:pPr algn="ctr">
                        <a:spcAft>
                          <a:spcPts val="0"/>
                        </a:spcAft>
                      </a:pPr>
                      <a:r>
                        <a:rPr lang="es-PY" sz="1100">
                          <a:solidFill>
                            <a:srgbClr val="000000"/>
                          </a:solidFill>
                          <a:effectLst/>
                          <a:latin typeface="Times New Roman"/>
                          <a:ea typeface="Times New Roman"/>
                        </a:rPr>
                        <a:t> </a:t>
                      </a:r>
                      <a:endParaRPr lang="es-CL" sz="1100">
                        <a:effectLst/>
                        <a:latin typeface="Times New Roman"/>
                        <a:ea typeface="Times New Roman"/>
                      </a:endParaRPr>
                    </a:p>
                    <a:p>
                      <a:pPr algn="ctr">
                        <a:spcAft>
                          <a:spcPts val="0"/>
                        </a:spcAft>
                      </a:pPr>
                      <a:r>
                        <a:rPr lang="es-PY" sz="1100">
                          <a:solidFill>
                            <a:srgbClr val="000000"/>
                          </a:solidFill>
                          <a:effectLst/>
                          <a:latin typeface="Times New Roman"/>
                          <a:ea typeface="Times New Roman"/>
                        </a:rPr>
                        <a:t>G.</a:t>
                      </a:r>
                      <a:endParaRPr lang="es-CL" sz="1100">
                        <a:effectLst/>
                        <a:latin typeface="Times New Roman"/>
                        <a:ea typeface="Times New Roman"/>
                      </a:endParaRPr>
                    </a:p>
                    <a:p>
                      <a:pPr algn="ctr">
                        <a:spcAft>
                          <a:spcPts val="0"/>
                        </a:spcAft>
                      </a:pPr>
                      <a:r>
                        <a:rPr lang="es-PY" sz="1100">
                          <a:solidFill>
                            <a:srgbClr val="000000"/>
                          </a:solidFill>
                          <a:effectLst/>
                          <a:latin typeface="Times New Roman"/>
                          <a:ea typeface="Times New Roman"/>
                        </a:rPr>
                        <a:t>G.</a:t>
                      </a:r>
                      <a:endParaRPr lang="es-CL" sz="11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gn="ctr">
                        <a:spcAft>
                          <a:spcPts val="0"/>
                        </a:spcAft>
                      </a:pPr>
                      <a:r>
                        <a:rPr lang="es-PY" sz="1100">
                          <a:solidFill>
                            <a:srgbClr val="000000"/>
                          </a:solidFill>
                          <a:effectLst/>
                          <a:latin typeface="Times New Roman"/>
                          <a:ea typeface="Times New Roman"/>
                        </a:rPr>
                        <a:t> </a:t>
                      </a:r>
                      <a:endParaRPr lang="es-CL" sz="1100">
                        <a:effectLst/>
                        <a:latin typeface="Times New Roman"/>
                        <a:ea typeface="Times New Roman"/>
                      </a:endParaRPr>
                    </a:p>
                    <a:p>
                      <a:pPr algn="ctr">
                        <a:spcAft>
                          <a:spcPts val="0"/>
                        </a:spcAft>
                      </a:pPr>
                      <a:r>
                        <a:rPr lang="es-PY" sz="1100">
                          <a:solidFill>
                            <a:srgbClr val="000000"/>
                          </a:solidFill>
                          <a:effectLst/>
                          <a:latin typeface="Times New Roman"/>
                          <a:ea typeface="Times New Roman"/>
                        </a:rPr>
                        <a:t> </a:t>
                      </a:r>
                      <a:endParaRPr lang="es-CL" sz="1100">
                        <a:effectLst/>
                        <a:latin typeface="Times New Roman"/>
                        <a:ea typeface="Times New Roman"/>
                      </a:endParaRPr>
                    </a:p>
                    <a:p>
                      <a:pPr algn="ctr">
                        <a:spcAft>
                          <a:spcPts val="0"/>
                        </a:spcAft>
                      </a:pPr>
                      <a:r>
                        <a:rPr lang="es-PY" sz="1100">
                          <a:solidFill>
                            <a:srgbClr val="000000"/>
                          </a:solidFill>
                          <a:effectLst/>
                          <a:latin typeface="Times New Roman"/>
                          <a:ea typeface="Times New Roman"/>
                        </a:rPr>
                        <a:t>15%</a:t>
                      </a:r>
                      <a:endParaRPr lang="es-CL" sz="1100">
                        <a:effectLst/>
                        <a:latin typeface="Times New Roman"/>
                        <a:ea typeface="Times New Roman"/>
                      </a:endParaRPr>
                    </a:p>
                    <a:p>
                      <a:pPr algn="ctr">
                        <a:spcAft>
                          <a:spcPts val="0"/>
                        </a:spcAft>
                      </a:pPr>
                      <a:r>
                        <a:rPr lang="es-PY" sz="1100">
                          <a:solidFill>
                            <a:srgbClr val="000000"/>
                          </a:solidFill>
                          <a:effectLst/>
                          <a:latin typeface="Times New Roman"/>
                          <a:ea typeface="Times New Roman"/>
                        </a:rPr>
                        <a:t>13,50%</a:t>
                      </a:r>
                      <a:endParaRPr lang="es-CL" sz="11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gn="ctr">
                        <a:spcAft>
                          <a:spcPts val="0"/>
                        </a:spcAft>
                      </a:pPr>
                      <a:r>
                        <a:rPr lang="es-PY" sz="1100">
                          <a:solidFill>
                            <a:srgbClr val="000000"/>
                          </a:solidFill>
                          <a:effectLst/>
                          <a:latin typeface="Times New Roman"/>
                          <a:ea typeface="Times New Roman"/>
                        </a:rPr>
                        <a:t> </a:t>
                      </a:r>
                      <a:endParaRPr lang="es-CL" sz="1100">
                        <a:effectLst/>
                        <a:latin typeface="Times New Roman"/>
                        <a:ea typeface="Times New Roman"/>
                      </a:endParaRPr>
                    </a:p>
                    <a:p>
                      <a:pPr algn="ctr">
                        <a:spcAft>
                          <a:spcPts val="0"/>
                        </a:spcAft>
                      </a:pPr>
                      <a:r>
                        <a:rPr lang="es-PY" sz="1100">
                          <a:solidFill>
                            <a:srgbClr val="000000"/>
                          </a:solidFill>
                          <a:effectLst/>
                          <a:latin typeface="Times New Roman"/>
                          <a:ea typeface="Times New Roman"/>
                        </a:rPr>
                        <a:t> </a:t>
                      </a:r>
                      <a:endParaRPr lang="es-CL" sz="1100">
                        <a:effectLst/>
                        <a:latin typeface="Times New Roman"/>
                        <a:ea typeface="Times New Roman"/>
                      </a:endParaRPr>
                    </a:p>
                    <a:p>
                      <a:pPr algn="ctr">
                        <a:spcAft>
                          <a:spcPts val="0"/>
                        </a:spcAft>
                      </a:pPr>
                      <a:r>
                        <a:rPr lang="es-PY" sz="1100">
                          <a:solidFill>
                            <a:srgbClr val="000000"/>
                          </a:solidFill>
                          <a:effectLst/>
                          <a:latin typeface="Times New Roman"/>
                          <a:ea typeface="Times New Roman"/>
                        </a:rPr>
                        <a:t>Hasta 4 años</a:t>
                      </a:r>
                      <a:endParaRPr lang="es-CL" sz="1100">
                        <a:effectLst/>
                        <a:latin typeface="Times New Roman"/>
                        <a:ea typeface="Times New Roman"/>
                      </a:endParaRPr>
                    </a:p>
                    <a:p>
                      <a:pPr algn="ctr">
                        <a:spcAft>
                          <a:spcPts val="0"/>
                        </a:spcAft>
                      </a:pPr>
                      <a:r>
                        <a:rPr lang="es-PY" sz="1100">
                          <a:solidFill>
                            <a:srgbClr val="000000"/>
                          </a:solidFill>
                          <a:effectLst/>
                          <a:latin typeface="Times New Roman"/>
                          <a:ea typeface="Times New Roman"/>
                        </a:rPr>
                        <a:t>Hasta 3 años</a:t>
                      </a:r>
                      <a:endParaRPr lang="es-CL" sz="11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r>
              <a:tr h="297392">
                <a:tc gridSpan="4">
                  <a:txBody>
                    <a:bodyPr/>
                    <a:lstStyle/>
                    <a:p>
                      <a:pPr>
                        <a:spcAft>
                          <a:spcPts val="0"/>
                        </a:spcAft>
                      </a:pPr>
                      <a:r>
                        <a:rPr lang="es-PY" sz="1100" b="1">
                          <a:solidFill>
                            <a:srgbClr val="000000"/>
                          </a:solidFill>
                          <a:effectLst/>
                          <a:latin typeface="Times New Roman"/>
                          <a:ea typeface="Times New Roman"/>
                        </a:rPr>
                        <a:t>FONDOS EXTERNOS</a:t>
                      </a:r>
                      <a:endParaRPr lang="es-CL" sz="1100">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9C3"/>
                    </a:solidFill>
                  </a:tcPr>
                </a:tc>
                <a:tc hMerge="1">
                  <a:txBody>
                    <a:bodyPr/>
                    <a:lstStyle/>
                    <a:p>
                      <a:endParaRPr lang="es-CL"/>
                    </a:p>
                  </a:txBody>
                  <a:tcPr/>
                </a:tc>
                <a:tc hMerge="1">
                  <a:txBody>
                    <a:bodyPr/>
                    <a:lstStyle/>
                    <a:p>
                      <a:endParaRPr lang="es-CL"/>
                    </a:p>
                  </a:txBody>
                  <a:tcPr/>
                </a:tc>
                <a:tc hMerge="1">
                  <a:txBody>
                    <a:bodyPr/>
                    <a:lstStyle/>
                    <a:p>
                      <a:endParaRPr lang="es-CL"/>
                    </a:p>
                  </a:txBody>
                  <a:tcPr/>
                </a:tc>
              </a:tr>
              <a:tr h="492235">
                <a:tc>
                  <a:txBody>
                    <a:bodyPr/>
                    <a:lstStyle/>
                    <a:p>
                      <a:pPr>
                        <a:spcAft>
                          <a:spcPts val="0"/>
                        </a:spcAft>
                      </a:pPr>
                      <a:r>
                        <a:rPr lang="es-PY" sz="1100" b="1" u="sng" dirty="0">
                          <a:solidFill>
                            <a:srgbClr val="000000"/>
                          </a:solidFill>
                          <a:effectLst/>
                          <a:latin typeface="Times New Roman"/>
                          <a:ea typeface="Times New Roman"/>
                        </a:rPr>
                        <a:t>MI CASA:</a:t>
                      </a:r>
                      <a:r>
                        <a:rPr lang="es-PY" sz="1100" b="1" dirty="0">
                          <a:solidFill>
                            <a:srgbClr val="000000"/>
                          </a:solidFill>
                          <a:effectLst/>
                          <a:latin typeface="Times New Roman"/>
                          <a:ea typeface="Times New Roman"/>
                        </a:rPr>
                        <a:t> </a:t>
                      </a:r>
                      <a:r>
                        <a:rPr lang="es-PY" sz="1100" dirty="0">
                          <a:solidFill>
                            <a:srgbClr val="FF0000"/>
                          </a:solidFill>
                          <a:effectLst/>
                          <a:latin typeface="Times New Roman"/>
                          <a:ea typeface="Times New Roman"/>
                        </a:rPr>
                        <a:t>(Fondo AFD)</a:t>
                      </a:r>
                      <a:endParaRPr lang="es-CL" sz="1100" dirty="0">
                        <a:effectLst/>
                        <a:latin typeface="Times New Roman"/>
                        <a:ea typeface="Times New Roman"/>
                      </a:endParaRPr>
                    </a:p>
                    <a:p>
                      <a:pPr>
                        <a:spcAft>
                          <a:spcPts val="0"/>
                        </a:spcAft>
                      </a:pPr>
                      <a:r>
                        <a:rPr lang="es-PY" sz="1100" dirty="0">
                          <a:solidFill>
                            <a:srgbClr val="000000"/>
                          </a:solidFill>
                          <a:effectLst/>
                          <a:latin typeface="Times New Roman"/>
                          <a:ea typeface="Times New Roman"/>
                        </a:rPr>
                        <a:t>Compra, Construcción o Refacción de vivienda </a:t>
                      </a:r>
                      <a:endParaRPr lang="es-CL" sz="1100" dirty="0">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gn="ctr">
                        <a:spcAft>
                          <a:spcPts val="0"/>
                        </a:spcAft>
                      </a:pPr>
                      <a:r>
                        <a:rPr lang="es-PY" sz="1100">
                          <a:solidFill>
                            <a:srgbClr val="000000"/>
                          </a:solidFill>
                          <a:effectLst/>
                          <a:latin typeface="Times New Roman"/>
                          <a:ea typeface="Times New Roman"/>
                        </a:rPr>
                        <a:t>G.</a:t>
                      </a:r>
                      <a:endParaRPr lang="es-CL" sz="1100">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gn="ctr">
                        <a:spcAft>
                          <a:spcPts val="0"/>
                        </a:spcAft>
                      </a:pPr>
                      <a:r>
                        <a:rPr lang="es-PY" sz="1100">
                          <a:solidFill>
                            <a:srgbClr val="000000"/>
                          </a:solidFill>
                          <a:effectLst/>
                          <a:latin typeface="Times New Roman"/>
                          <a:ea typeface="Times New Roman"/>
                        </a:rPr>
                        <a:t>12%</a:t>
                      </a:r>
                      <a:endParaRPr lang="es-CL" sz="1100">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gn="ctr">
                        <a:spcAft>
                          <a:spcPts val="0"/>
                        </a:spcAft>
                      </a:pPr>
                      <a:r>
                        <a:rPr lang="es-PY" sz="1100">
                          <a:solidFill>
                            <a:srgbClr val="000000"/>
                          </a:solidFill>
                          <a:effectLst/>
                          <a:latin typeface="Times New Roman"/>
                          <a:ea typeface="Times New Roman"/>
                        </a:rPr>
                        <a:t>Hasta 20 años</a:t>
                      </a:r>
                      <a:endParaRPr lang="es-CL" sz="1100">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r>
              <a:tr h="1134938">
                <a:tc>
                  <a:txBody>
                    <a:bodyPr/>
                    <a:lstStyle/>
                    <a:p>
                      <a:pPr>
                        <a:spcAft>
                          <a:spcPts val="0"/>
                        </a:spcAft>
                      </a:pPr>
                      <a:r>
                        <a:rPr lang="es-PY" sz="1000" b="1" u="sng" dirty="0">
                          <a:solidFill>
                            <a:srgbClr val="000000"/>
                          </a:solidFill>
                          <a:effectLst/>
                          <a:latin typeface="Times New Roman"/>
                          <a:ea typeface="Times New Roman"/>
                        </a:rPr>
                        <a:t>LÍNEA DE CRÉDITO PARA </a:t>
                      </a:r>
                      <a:r>
                        <a:rPr lang="es-PY" sz="1000" b="1" u="sng" dirty="0" smtClean="0">
                          <a:solidFill>
                            <a:srgbClr val="000000"/>
                          </a:solidFill>
                          <a:effectLst/>
                          <a:latin typeface="Times New Roman"/>
                          <a:ea typeface="Times New Roman"/>
                        </a:rPr>
                        <a:t>VIVIENDAS </a:t>
                      </a:r>
                      <a:r>
                        <a:rPr lang="es-PY" sz="1000" b="1" u="sng" dirty="0">
                          <a:solidFill>
                            <a:srgbClr val="000000"/>
                          </a:solidFill>
                          <a:effectLst/>
                          <a:latin typeface="Times New Roman"/>
                          <a:ea typeface="Times New Roman"/>
                        </a:rPr>
                        <a:t>BNF- IPS:</a:t>
                      </a:r>
                      <a:r>
                        <a:rPr lang="es-PY" sz="1000" b="1" dirty="0">
                          <a:solidFill>
                            <a:srgbClr val="000000"/>
                          </a:solidFill>
                          <a:effectLst/>
                          <a:latin typeface="Times New Roman"/>
                          <a:ea typeface="Times New Roman"/>
                        </a:rPr>
                        <a:t> </a:t>
                      </a:r>
                      <a:r>
                        <a:rPr lang="es-PY" sz="1000" dirty="0">
                          <a:solidFill>
                            <a:srgbClr val="FF0000"/>
                          </a:solidFill>
                          <a:effectLst/>
                          <a:latin typeface="Times New Roman"/>
                          <a:ea typeface="Times New Roman"/>
                        </a:rPr>
                        <a:t>(Fondo IPS)</a:t>
                      </a:r>
                      <a:endParaRPr lang="es-CL" sz="1200" dirty="0">
                        <a:effectLst/>
                        <a:latin typeface="Times New Roman"/>
                        <a:ea typeface="Times New Roman"/>
                      </a:endParaRPr>
                    </a:p>
                    <a:p>
                      <a:pPr>
                        <a:spcAft>
                          <a:spcPts val="0"/>
                        </a:spcAft>
                      </a:pPr>
                      <a:r>
                        <a:rPr lang="es-PY" sz="1000" dirty="0">
                          <a:solidFill>
                            <a:srgbClr val="000000"/>
                          </a:solidFill>
                          <a:effectLst/>
                          <a:latin typeface="Times New Roman"/>
                          <a:ea typeface="Times New Roman"/>
                        </a:rPr>
                        <a:t>Compra de viviendas terminadas, refacción y construcción de viviendas, exclusivos para cotizantes del IPS.</a:t>
                      </a:r>
                      <a:endParaRPr lang="es-CL" sz="1200" dirty="0">
                        <a:effectLst/>
                        <a:latin typeface="Times New Roman"/>
                        <a:ea typeface="Times New Roman"/>
                      </a:endParaRPr>
                    </a:p>
                    <a:p>
                      <a:pPr marL="342900" lvl="0" indent="-342900">
                        <a:spcAft>
                          <a:spcPts val="0"/>
                        </a:spcAft>
                        <a:buFont typeface="Symbol"/>
                        <a:buChar char=""/>
                      </a:pPr>
                      <a:r>
                        <a:rPr lang="es-PY" sz="1000" dirty="0">
                          <a:solidFill>
                            <a:srgbClr val="000000"/>
                          </a:solidFill>
                          <a:effectLst/>
                          <a:latin typeface="Times New Roman"/>
                          <a:ea typeface="Times New Roman"/>
                        </a:rPr>
                        <a:t>Hasta G. 300.000.000</a:t>
                      </a:r>
                      <a:endParaRPr lang="es-CL" sz="1200" dirty="0">
                        <a:effectLst/>
                        <a:latin typeface="Times New Roman"/>
                        <a:ea typeface="Times New Roman"/>
                      </a:endParaRPr>
                    </a:p>
                    <a:p>
                      <a:pPr marL="342900" lvl="0" indent="-342900">
                        <a:spcAft>
                          <a:spcPts val="0"/>
                        </a:spcAft>
                        <a:buFont typeface="Symbol"/>
                        <a:buChar char=""/>
                      </a:pPr>
                      <a:r>
                        <a:rPr lang="es-PY" sz="1000" dirty="0">
                          <a:solidFill>
                            <a:srgbClr val="000000"/>
                          </a:solidFill>
                          <a:effectLst/>
                          <a:latin typeface="Times New Roman"/>
                          <a:ea typeface="Times New Roman"/>
                        </a:rPr>
                        <a:t>Hasta G. 800.000.000</a:t>
                      </a:r>
                      <a:endParaRPr lang="es-CL" sz="1200" dirty="0">
                        <a:effectLst/>
                        <a:latin typeface="Times New Roman"/>
                        <a:ea typeface="Times New Roman"/>
                      </a:endParaRPr>
                    </a:p>
                    <a:p>
                      <a:pPr>
                        <a:spcAft>
                          <a:spcPts val="0"/>
                        </a:spcAft>
                      </a:pPr>
                      <a:r>
                        <a:rPr lang="es-PY" sz="1000" dirty="0">
                          <a:solidFill>
                            <a:srgbClr val="000000"/>
                          </a:solidFill>
                          <a:effectLst/>
                          <a:latin typeface="Times New Roman"/>
                          <a:ea typeface="Times New Roman"/>
                        </a:rPr>
                        <a:t> </a:t>
                      </a:r>
                      <a:endParaRPr lang="es-CL" sz="1200" dirty="0">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gn="ctr">
                        <a:spcAft>
                          <a:spcPts val="0"/>
                        </a:spcAft>
                      </a:pPr>
                      <a:r>
                        <a:rPr lang="es-PY" sz="1000" dirty="0">
                          <a:solidFill>
                            <a:srgbClr val="000000"/>
                          </a:solidFill>
                          <a:effectLst/>
                          <a:latin typeface="Times New Roman"/>
                          <a:ea typeface="Times New Roman"/>
                        </a:rPr>
                        <a:t> </a:t>
                      </a:r>
                      <a:endParaRPr lang="es-CL" sz="1200" dirty="0">
                        <a:effectLst/>
                        <a:latin typeface="Times New Roman"/>
                        <a:ea typeface="Times New Roman"/>
                      </a:endParaRPr>
                    </a:p>
                    <a:p>
                      <a:pPr algn="ctr">
                        <a:spcAft>
                          <a:spcPts val="0"/>
                        </a:spcAft>
                      </a:pPr>
                      <a:endParaRPr lang="es-PY" sz="1000" dirty="0" smtClean="0">
                        <a:solidFill>
                          <a:srgbClr val="000000"/>
                        </a:solidFill>
                        <a:effectLst/>
                        <a:latin typeface="Times New Roman"/>
                        <a:ea typeface="Times New Roman"/>
                      </a:endParaRPr>
                    </a:p>
                    <a:p>
                      <a:pPr algn="ctr">
                        <a:spcAft>
                          <a:spcPts val="0"/>
                        </a:spcAft>
                      </a:pPr>
                      <a:r>
                        <a:rPr lang="es-PY" sz="1000" dirty="0" smtClean="0">
                          <a:solidFill>
                            <a:srgbClr val="000000"/>
                          </a:solidFill>
                          <a:effectLst/>
                          <a:latin typeface="Times New Roman"/>
                          <a:ea typeface="Times New Roman"/>
                        </a:rPr>
                        <a:t>G</a:t>
                      </a:r>
                      <a:r>
                        <a:rPr lang="es-PY" sz="1000" dirty="0">
                          <a:solidFill>
                            <a:srgbClr val="000000"/>
                          </a:solidFill>
                          <a:effectLst/>
                          <a:latin typeface="Times New Roman"/>
                          <a:ea typeface="Times New Roman"/>
                        </a:rPr>
                        <a:t>.</a:t>
                      </a:r>
                      <a:endParaRPr lang="es-CL" sz="1200" dirty="0">
                        <a:effectLst/>
                        <a:latin typeface="Times New Roman"/>
                        <a:ea typeface="Times New Roman"/>
                      </a:endParaRPr>
                    </a:p>
                    <a:p>
                      <a:pPr algn="ctr">
                        <a:spcAft>
                          <a:spcPts val="0"/>
                        </a:spcAft>
                      </a:pPr>
                      <a:r>
                        <a:rPr lang="es-PY" sz="1000" dirty="0">
                          <a:solidFill>
                            <a:srgbClr val="000000"/>
                          </a:solidFill>
                          <a:effectLst/>
                          <a:latin typeface="Times New Roman"/>
                          <a:ea typeface="Times New Roman"/>
                        </a:rPr>
                        <a:t>G.</a:t>
                      </a:r>
                      <a:endParaRPr lang="es-CL" sz="1200" dirty="0">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gn="ctr">
                        <a:spcAft>
                          <a:spcPts val="0"/>
                        </a:spcAft>
                      </a:pPr>
                      <a:r>
                        <a:rPr lang="es-PY" sz="1000" dirty="0">
                          <a:solidFill>
                            <a:srgbClr val="000000"/>
                          </a:solidFill>
                          <a:effectLst/>
                          <a:latin typeface="Times New Roman"/>
                          <a:ea typeface="Times New Roman"/>
                        </a:rPr>
                        <a:t> </a:t>
                      </a:r>
                      <a:endParaRPr lang="es-CL" sz="1200" dirty="0">
                        <a:effectLst/>
                        <a:latin typeface="Times New Roman"/>
                        <a:ea typeface="Times New Roman"/>
                      </a:endParaRPr>
                    </a:p>
                    <a:p>
                      <a:pPr algn="ctr">
                        <a:spcAft>
                          <a:spcPts val="0"/>
                        </a:spcAft>
                      </a:pPr>
                      <a:endParaRPr lang="es-PY" sz="1000" dirty="0" smtClean="0">
                        <a:solidFill>
                          <a:srgbClr val="000000"/>
                        </a:solidFill>
                        <a:effectLst/>
                        <a:latin typeface="Times New Roman"/>
                        <a:ea typeface="Times New Roman"/>
                      </a:endParaRPr>
                    </a:p>
                    <a:p>
                      <a:pPr algn="ctr">
                        <a:spcAft>
                          <a:spcPts val="0"/>
                        </a:spcAft>
                      </a:pPr>
                      <a:r>
                        <a:rPr lang="es-PY" sz="1000" dirty="0" smtClean="0">
                          <a:solidFill>
                            <a:srgbClr val="000000"/>
                          </a:solidFill>
                          <a:effectLst/>
                          <a:latin typeface="Times New Roman"/>
                          <a:ea typeface="Times New Roman"/>
                        </a:rPr>
                        <a:t>9,5</a:t>
                      </a:r>
                      <a:r>
                        <a:rPr lang="es-PY" sz="1000" dirty="0">
                          <a:solidFill>
                            <a:srgbClr val="000000"/>
                          </a:solidFill>
                          <a:effectLst/>
                          <a:latin typeface="Times New Roman"/>
                          <a:ea typeface="Times New Roman"/>
                        </a:rPr>
                        <a:t>%</a:t>
                      </a:r>
                      <a:endParaRPr lang="es-CL" sz="1200" dirty="0">
                        <a:effectLst/>
                        <a:latin typeface="Times New Roman"/>
                        <a:ea typeface="Times New Roman"/>
                      </a:endParaRPr>
                    </a:p>
                    <a:p>
                      <a:pPr algn="ctr">
                        <a:spcAft>
                          <a:spcPts val="0"/>
                        </a:spcAft>
                      </a:pPr>
                      <a:r>
                        <a:rPr lang="es-PY" sz="1000" dirty="0">
                          <a:solidFill>
                            <a:srgbClr val="000000"/>
                          </a:solidFill>
                          <a:effectLst/>
                          <a:latin typeface="Times New Roman"/>
                          <a:ea typeface="Times New Roman"/>
                        </a:rPr>
                        <a:t>10,5%</a:t>
                      </a:r>
                      <a:endParaRPr lang="es-CL" sz="1200" dirty="0">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gn="ctr">
                        <a:spcAft>
                          <a:spcPts val="0"/>
                        </a:spcAft>
                      </a:pPr>
                      <a:r>
                        <a:rPr lang="es-PY" sz="1000" dirty="0">
                          <a:solidFill>
                            <a:srgbClr val="000000"/>
                          </a:solidFill>
                          <a:effectLst/>
                          <a:latin typeface="Times New Roman"/>
                          <a:ea typeface="Times New Roman"/>
                        </a:rPr>
                        <a:t> </a:t>
                      </a:r>
                      <a:endParaRPr lang="es-CL" sz="1200" dirty="0">
                        <a:effectLst/>
                        <a:latin typeface="Times New Roman"/>
                        <a:ea typeface="Times New Roman"/>
                      </a:endParaRPr>
                    </a:p>
                    <a:p>
                      <a:pPr algn="ctr">
                        <a:spcAft>
                          <a:spcPts val="0"/>
                        </a:spcAft>
                      </a:pPr>
                      <a:endParaRPr lang="es-PY" sz="1000" dirty="0" smtClean="0">
                        <a:solidFill>
                          <a:srgbClr val="000000"/>
                        </a:solidFill>
                        <a:effectLst/>
                        <a:latin typeface="Times New Roman"/>
                        <a:ea typeface="Times New Roman"/>
                      </a:endParaRPr>
                    </a:p>
                    <a:p>
                      <a:pPr algn="ctr">
                        <a:spcAft>
                          <a:spcPts val="0"/>
                        </a:spcAft>
                      </a:pPr>
                      <a:r>
                        <a:rPr lang="es-PY" sz="1000" dirty="0" smtClean="0">
                          <a:solidFill>
                            <a:srgbClr val="000000"/>
                          </a:solidFill>
                          <a:effectLst/>
                          <a:latin typeface="Times New Roman"/>
                          <a:ea typeface="Times New Roman"/>
                        </a:rPr>
                        <a:t>Hasta </a:t>
                      </a:r>
                      <a:r>
                        <a:rPr lang="es-PY" sz="1000" dirty="0">
                          <a:solidFill>
                            <a:srgbClr val="000000"/>
                          </a:solidFill>
                          <a:effectLst/>
                          <a:latin typeface="Times New Roman"/>
                          <a:ea typeface="Times New Roman"/>
                        </a:rPr>
                        <a:t>20 años</a:t>
                      </a:r>
                      <a:endParaRPr lang="es-CL" sz="1200" dirty="0">
                        <a:effectLst/>
                        <a:latin typeface="Times New Roman"/>
                        <a:ea typeface="Times New Roman"/>
                      </a:endParaRPr>
                    </a:p>
                    <a:p>
                      <a:pPr algn="ctr">
                        <a:spcAft>
                          <a:spcPts val="0"/>
                        </a:spcAft>
                      </a:pPr>
                      <a:r>
                        <a:rPr lang="es-PY" sz="1000" dirty="0">
                          <a:solidFill>
                            <a:srgbClr val="000000"/>
                          </a:solidFill>
                          <a:effectLst/>
                          <a:latin typeface="Times New Roman"/>
                          <a:ea typeface="Times New Roman"/>
                        </a:rPr>
                        <a:t>Hasta 20 años</a:t>
                      </a:r>
                      <a:endParaRPr lang="es-CL" sz="1200" dirty="0">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r>
              <a:tr h="57606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PY" sz="1100" b="1" u="sng" dirty="0" smtClean="0">
                          <a:effectLst/>
                          <a:latin typeface="Times New Roman"/>
                          <a:ea typeface="Times New Roman"/>
                        </a:rPr>
                        <a:t>(Convenio FONAVIS/SENAVITAT):</a:t>
                      </a:r>
                      <a:r>
                        <a:rPr lang="es-PY" sz="1100" dirty="0" smtClean="0">
                          <a:effectLst/>
                          <a:latin typeface="Times New Roman"/>
                          <a:ea typeface="Times New Roman"/>
                        </a:rPr>
                        <a:t> </a:t>
                      </a:r>
                      <a:r>
                        <a:rPr lang="es-PY" sz="1100" dirty="0" smtClean="0">
                          <a:solidFill>
                            <a:srgbClr val="FF0000"/>
                          </a:solidFill>
                          <a:effectLst/>
                          <a:latin typeface="Times New Roman"/>
                          <a:ea typeface="Times New Roman"/>
                        </a:rPr>
                        <a:t>(Fondo AFD)</a:t>
                      </a:r>
                      <a:endParaRPr lang="es-CL" sz="1100" dirty="0" smtClean="0">
                        <a:effectLst/>
                        <a:latin typeface="Times New Roman"/>
                        <a:ea typeface="Times New Roman"/>
                      </a:endParaRPr>
                    </a:p>
                    <a:p>
                      <a:pPr>
                        <a:spcAft>
                          <a:spcPts val="0"/>
                        </a:spcAft>
                      </a:pPr>
                      <a:r>
                        <a:rPr lang="es-PY" sz="1100" dirty="0" smtClean="0">
                          <a:solidFill>
                            <a:srgbClr val="000000"/>
                          </a:solidFill>
                          <a:effectLst/>
                          <a:latin typeface="Times New Roman"/>
                          <a:ea typeface="Times New Roman"/>
                        </a:rPr>
                        <a:t>Compra</a:t>
                      </a:r>
                      <a:r>
                        <a:rPr lang="es-PY" sz="1100" dirty="0">
                          <a:solidFill>
                            <a:srgbClr val="000000"/>
                          </a:solidFill>
                          <a:effectLst/>
                          <a:latin typeface="Times New Roman"/>
                          <a:ea typeface="Times New Roman"/>
                        </a:rPr>
                        <a:t>, Construcción o Refacción de vivienda </a:t>
                      </a:r>
                      <a:endParaRPr lang="es-CL" sz="1100" dirty="0">
                        <a:effectLst/>
                        <a:latin typeface="Times New Roman"/>
                        <a:ea typeface="Times New Roman"/>
                      </a:endParaRPr>
                    </a:p>
                    <a:p>
                      <a:pPr>
                        <a:spcAft>
                          <a:spcPts val="0"/>
                        </a:spcAft>
                      </a:pPr>
                      <a:r>
                        <a:rPr lang="es-PY" sz="1100" dirty="0" smtClean="0">
                          <a:solidFill>
                            <a:srgbClr val="000000"/>
                          </a:solidFill>
                          <a:effectLst/>
                          <a:latin typeface="Times New Roman"/>
                          <a:ea typeface="Times New Roman"/>
                        </a:rPr>
                        <a:t>Nivel </a:t>
                      </a:r>
                      <a:r>
                        <a:rPr lang="es-PY" sz="1100" dirty="0">
                          <a:solidFill>
                            <a:srgbClr val="000000"/>
                          </a:solidFill>
                          <a:effectLst/>
                          <a:latin typeface="Times New Roman"/>
                          <a:ea typeface="Times New Roman"/>
                        </a:rPr>
                        <a:t>1 y 2</a:t>
                      </a:r>
                      <a:endParaRPr lang="es-CL" sz="1100"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gn="ctr">
                        <a:spcAft>
                          <a:spcPts val="0"/>
                        </a:spcAft>
                      </a:pPr>
                      <a:r>
                        <a:rPr lang="es-PY" sz="1100">
                          <a:solidFill>
                            <a:srgbClr val="000000"/>
                          </a:solidFill>
                          <a:effectLst/>
                          <a:latin typeface="Times New Roman"/>
                          <a:ea typeface="Times New Roman"/>
                        </a:rPr>
                        <a:t> </a:t>
                      </a:r>
                      <a:endParaRPr lang="es-CL" sz="1100">
                        <a:effectLst/>
                        <a:latin typeface="Times New Roman"/>
                        <a:ea typeface="Times New Roman"/>
                      </a:endParaRPr>
                    </a:p>
                    <a:p>
                      <a:pPr algn="ctr">
                        <a:spcAft>
                          <a:spcPts val="0"/>
                        </a:spcAft>
                      </a:pPr>
                      <a:r>
                        <a:rPr lang="es-PY" sz="1100">
                          <a:solidFill>
                            <a:srgbClr val="000000"/>
                          </a:solidFill>
                          <a:effectLst/>
                          <a:latin typeface="Times New Roman"/>
                          <a:ea typeface="Times New Roman"/>
                        </a:rPr>
                        <a:t> </a:t>
                      </a:r>
                      <a:endParaRPr lang="es-CL" sz="1100">
                        <a:effectLst/>
                        <a:latin typeface="Times New Roman"/>
                        <a:ea typeface="Times New Roman"/>
                      </a:endParaRPr>
                    </a:p>
                    <a:p>
                      <a:pPr algn="ctr">
                        <a:spcAft>
                          <a:spcPts val="0"/>
                        </a:spcAft>
                      </a:pPr>
                      <a:r>
                        <a:rPr lang="es-PY" sz="1100">
                          <a:solidFill>
                            <a:srgbClr val="000000"/>
                          </a:solidFill>
                          <a:effectLst/>
                          <a:latin typeface="Times New Roman"/>
                          <a:ea typeface="Times New Roman"/>
                        </a:rPr>
                        <a:t>G.</a:t>
                      </a:r>
                      <a:endParaRPr lang="es-CL" sz="11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gn="ctr">
                        <a:spcAft>
                          <a:spcPts val="0"/>
                        </a:spcAft>
                      </a:pPr>
                      <a:r>
                        <a:rPr lang="es-PY" sz="1100">
                          <a:solidFill>
                            <a:srgbClr val="000000"/>
                          </a:solidFill>
                          <a:effectLst/>
                          <a:latin typeface="Times New Roman"/>
                          <a:ea typeface="Times New Roman"/>
                        </a:rPr>
                        <a:t> </a:t>
                      </a:r>
                      <a:endParaRPr lang="es-CL" sz="1100">
                        <a:effectLst/>
                        <a:latin typeface="Times New Roman"/>
                        <a:ea typeface="Times New Roman"/>
                      </a:endParaRPr>
                    </a:p>
                    <a:p>
                      <a:pPr algn="ctr">
                        <a:spcAft>
                          <a:spcPts val="0"/>
                        </a:spcAft>
                      </a:pPr>
                      <a:r>
                        <a:rPr lang="es-PY" sz="1100">
                          <a:solidFill>
                            <a:srgbClr val="000000"/>
                          </a:solidFill>
                          <a:effectLst/>
                          <a:latin typeface="Times New Roman"/>
                          <a:ea typeface="Times New Roman"/>
                        </a:rPr>
                        <a:t> </a:t>
                      </a:r>
                      <a:endParaRPr lang="es-CL" sz="1100">
                        <a:effectLst/>
                        <a:latin typeface="Times New Roman"/>
                        <a:ea typeface="Times New Roman"/>
                      </a:endParaRPr>
                    </a:p>
                    <a:p>
                      <a:pPr algn="ctr">
                        <a:spcAft>
                          <a:spcPts val="0"/>
                        </a:spcAft>
                      </a:pPr>
                      <a:r>
                        <a:rPr lang="es-PY" sz="1100">
                          <a:solidFill>
                            <a:srgbClr val="000000"/>
                          </a:solidFill>
                          <a:effectLst/>
                          <a:latin typeface="Times New Roman"/>
                          <a:ea typeface="Times New Roman"/>
                        </a:rPr>
                        <a:t>12%</a:t>
                      </a:r>
                      <a:endParaRPr lang="es-CL" sz="11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gn="ctr">
                        <a:spcAft>
                          <a:spcPts val="0"/>
                        </a:spcAft>
                      </a:pPr>
                      <a:r>
                        <a:rPr lang="es-PY" sz="1100" dirty="0">
                          <a:solidFill>
                            <a:srgbClr val="000000"/>
                          </a:solidFill>
                          <a:effectLst/>
                          <a:latin typeface="Times New Roman"/>
                          <a:ea typeface="Times New Roman"/>
                        </a:rPr>
                        <a:t> </a:t>
                      </a:r>
                      <a:endParaRPr lang="es-CL" sz="1100" dirty="0">
                        <a:effectLst/>
                        <a:latin typeface="Times New Roman"/>
                        <a:ea typeface="Times New Roman"/>
                      </a:endParaRPr>
                    </a:p>
                    <a:p>
                      <a:pPr algn="ctr">
                        <a:spcAft>
                          <a:spcPts val="0"/>
                        </a:spcAft>
                      </a:pPr>
                      <a:r>
                        <a:rPr lang="es-PY" sz="1100" dirty="0">
                          <a:solidFill>
                            <a:srgbClr val="000000"/>
                          </a:solidFill>
                          <a:effectLst/>
                          <a:latin typeface="Times New Roman"/>
                          <a:ea typeface="Times New Roman"/>
                        </a:rPr>
                        <a:t> </a:t>
                      </a:r>
                      <a:endParaRPr lang="es-CL" sz="1100" dirty="0">
                        <a:effectLst/>
                        <a:latin typeface="Times New Roman"/>
                        <a:ea typeface="Times New Roman"/>
                      </a:endParaRPr>
                    </a:p>
                    <a:p>
                      <a:pPr algn="ctr">
                        <a:spcAft>
                          <a:spcPts val="0"/>
                        </a:spcAft>
                      </a:pPr>
                      <a:r>
                        <a:rPr lang="es-PY" sz="1100" dirty="0">
                          <a:solidFill>
                            <a:srgbClr val="000000"/>
                          </a:solidFill>
                          <a:effectLst/>
                          <a:latin typeface="Times New Roman"/>
                          <a:ea typeface="Times New Roman"/>
                        </a:rPr>
                        <a:t>Hasta 20 años</a:t>
                      </a:r>
                      <a:endParaRPr lang="es-CL" sz="1100"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r>
            </a:tbl>
          </a:graphicData>
        </a:graphic>
      </p:graphicFrame>
    </p:spTree>
    <p:extLst>
      <p:ext uri="{BB962C8B-B14F-4D97-AF65-F5344CB8AC3E}">
        <p14:creationId xmlns:p14="http://schemas.microsoft.com/office/powerpoint/2010/main" val="3148053382"/>
      </p:ext>
    </p:extLst>
  </p:cSld>
  <p:clrMapOvr>
    <a:masterClrMapping/>
  </p:clrMapOvr>
  <p:transition spd="med">
    <p:pull/>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bwMode="auto">
          <a:xfrm>
            <a:off x="539552" y="116632"/>
            <a:ext cx="8229600" cy="612068"/>
          </a:xfrm>
          <a:prstGeom prst="rect">
            <a:avLst/>
          </a:prstGeom>
          <a:gradFill>
            <a:gsLst>
              <a:gs pos="62000">
                <a:srgbClr val="008080"/>
              </a:gs>
              <a:gs pos="100000">
                <a:srgbClr val="C4EDF2"/>
              </a:gs>
            </a:gsLst>
            <a:path path="circle">
              <a:fillToRect l="50000" t="50000" r="50000" b="50000"/>
            </a:path>
          </a:gradFill>
          <a:extLst/>
        </p:spPr>
        <p:txBody>
          <a:bodyPr/>
          <a:lstStyle>
            <a:defPPr>
              <a:defRPr lang="fr-FR"/>
            </a:defPPr>
            <a:lvl1pPr algn="ctr">
              <a:defRPr sz="4400" b="1">
                <a:solidFill>
                  <a:schemeClr val="bg1"/>
                </a:solidFill>
                <a:effectLst>
                  <a:outerShdw blurRad="38100" dist="38100" dir="2700000" algn="tl">
                    <a:srgbClr val="000000">
                      <a:alpha val="43137"/>
                    </a:srgbClr>
                  </a:outerShdw>
                </a:effectLst>
                <a:ea typeface="+mj-ea"/>
                <a:cs typeface="+mj-cs"/>
              </a:defRPr>
            </a:lvl1pPr>
            <a:lvl2pPr algn="ctr">
              <a:defRPr sz="4400">
                <a:solidFill>
                  <a:schemeClr val="tx2"/>
                </a:solidFill>
              </a:defRPr>
            </a:lvl2pPr>
            <a:lvl3pPr algn="ctr">
              <a:defRPr sz="4400">
                <a:solidFill>
                  <a:schemeClr val="tx2"/>
                </a:solidFill>
              </a:defRPr>
            </a:lvl3pPr>
            <a:lvl4pPr algn="ctr">
              <a:defRPr sz="4400">
                <a:solidFill>
                  <a:schemeClr val="tx2"/>
                </a:solidFill>
              </a:defRPr>
            </a:lvl4pPr>
            <a:lvl5pPr algn="ctr">
              <a:defRPr sz="4400">
                <a:solidFill>
                  <a:schemeClr val="tx2"/>
                </a:solidFill>
              </a:defRPr>
            </a:lvl5pPr>
            <a:lvl6pPr marL="457200" algn="ctr" fontAlgn="base">
              <a:spcBef>
                <a:spcPct val="0"/>
              </a:spcBef>
              <a:spcAft>
                <a:spcPct val="0"/>
              </a:spcAft>
              <a:defRPr sz="4400">
                <a:solidFill>
                  <a:schemeClr val="tx2"/>
                </a:solidFill>
              </a:defRPr>
            </a:lvl6pPr>
            <a:lvl7pPr marL="914400" algn="ctr" fontAlgn="base">
              <a:spcBef>
                <a:spcPct val="0"/>
              </a:spcBef>
              <a:spcAft>
                <a:spcPct val="0"/>
              </a:spcAft>
              <a:defRPr sz="4400">
                <a:solidFill>
                  <a:schemeClr val="tx2"/>
                </a:solidFill>
              </a:defRPr>
            </a:lvl7pPr>
            <a:lvl8pPr marL="1371600" algn="ctr" fontAlgn="base">
              <a:spcBef>
                <a:spcPct val="0"/>
              </a:spcBef>
              <a:spcAft>
                <a:spcPct val="0"/>
              </a:spcAft>
              <a:defRPr sz="4400">
                <a:solidFill>
                  <a:schemeClr val="tx2"/>
                </a:solidFill>
              </a:defRPr>
            </a:lvl8pPr>
            <a:lvl9pPr marL="1828800" algn="ctr" fontAlgn="base">
              <a:spcBef>
                <a:spcPct val="0"/>
              </a:spcBef>
              <a:spcAft>
                <a:spcPct val="0"/>
              </a:spcAft>
              <a:defRPr sz="4400">
                <a:solidFill>
                  <a:schemeClr val="tx2"/>
                </a:solidFill>
              </a:defRPr>
            </a:lvl9pPr>
          </a:lstStyle>
          <a:p>
            <a:r>
              <a:rPr lang="es-MX" sz="3600" dirty="0" smtClean="0"/>
              <a:t>ASISTENCIA FINANCIERA</a:t>
            </a:r>
            <a:endParaRPr lang="es-ES" sz="3600" dirty="0"/>
          </a:p>
        </p:txBody>
      </p:sp>
      <p:graphicFrame>
        <p:nvGraphicFramePr>
          <p:cNvPr id="2" name="1 Tabla"/>
          <p:cNvGraphicFramePr>
            <a:graphicFrameLocks noGrp="1"/>
          </p:cNvGraphicFramePr>
          <p:nvPr>
            <p:extLst/>
          </p:nvPr>
        </p:nvGraphicFramePr>
        <p:xfrm>
          <a:off x="683568" y="2032995"/>
          <a:ext cx="7280989" cy="4614931"/>
        </p:xfrm>
        <a:graphic>
          <a:graphicData uri="http://schemas.openxmlformats.org/drawingml/2006/table">
            <a:tbl>
              <a:tblPr firstRow="1"/>
              <a:tblGrid>
                <a:gridCol w="4570960"/>
                <a:gridCol w="717245"/>
                <a:gridCol w="783906"/>
                <a:gridCol w="1208878"/>
              </a:tblGrid>
              <a:tr h="148719">
                <a:tc gridSpan="4">
                  <a:txBody>
                    <a:bodyPr/>
                    <a:lstStyle/>
                    <a:p>
                      <a:pPr>
                        <a:spcAft>
                          <a:spcPts val="0"/>
                        </a:spcAft>
                      </a:pPr>
                      <a:r>
                        <a:rPr lang="es-PY" sz="900" b="1" dirty="0">
                          <a:solidFill>
                            <a:srgbClr val="000000"/>
                          </a:solidFill>
                          <a:effectLst/>
                          <a:latin typeface="Times New Roman"/>
                          <a:ea typeface="Times New Roman"/>
                        </a:rPr>
                        <a:t>COMERCIAL Y SERVICIOS</a:t>
                      </a:r>
                      <a:endParaRPr lang="es-CL" sz="1000" dirty="0">
                        <a:effectLst/>
                        <a:latin typeface="Times New Roman"/>
                        <a:ea typeface="Times New Roman"/>
                      </a:endParaRPr>
                    </a:p>
                  </a:txBody>
                  <a:tcPr marL="42401" marR="424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9C3"/>
                    </a:solidFill>
                  </a:tcPr>
                </a:tc>
                <a:tc hMerge="1">
                  <a:txBody>
                    <a:bodyPr/>
                    <a:lstStyle/>
                    <a:p>
                      <a:endParaRPr lang="es-CL"/>
                    </a:p>
                  </a:txBody>
                  <a:tcPr/>
                </a:tc>
                <a:tc hMerge="1">
                  <a:txBody>
                    <a:bodyPr/>
                    <a:lstStyle/>
                    <a:p>
                      <a:endParaRPr lang="es-CL"/>
                    </a:p>
                  </a:txBody>
                  <a:tcPr/>
                </a:tc>
                <a:tc hMerge="1">
                  <a:txBody>
                    <a:bodyPr/>
                    <a:lstStyle/>
                    <a:p>
                      <a:endParaRPr lang="es-CL"/>
                    </a:p>
                  </a:txBody>
                  <a:tcPr/>
                </a:tc>
              </a:tr>
              <a:tr h="455198">
                <a:tc>
                  <a:txBody>
                    <a:bodyPr/>
                    <a:lstStyle/>
                    <a:p>
                      <a:pPr>
                        <a:spcAft>
                          <a:spcPts val="0"/>
                        </a:spcAft>
                      </a:pPr>
                      <a:r>
                        <a:rPr lang="es-PY" sz="900" b="1" u="sng" dirty="0">
                          <a:solidFill>
                            <a:srgbClr val="000000"/>
                          </a:solidFill>
                          <a:effectLst/>
                          <a:latin typeface="Times New Roman"/>
                          <a:ea typeface="Times New Roman"/>
                        </a:rPr>
                        <a:t>Crédito rotativo de descuento de cheques para clientes del BNF:</a:t>
                      </a:r>
                      <a:endParaRPr lang="es-CL" sz="1000" dirty="0">
                        <a:effectLst/>
                        <a:latin typeface="Times New Roman"/>
                        <a:ea typeface="Times New Roman"/>
                      </a:endParaRPr>
                    </a:p>
                    <a:p>
                      <a:pPr marL="342900" lvl="0" indent="-342900">
                        <a:spcAft>
                          <a:spcPts val="0"/>
                        </a:spcAft>
                        <a:buFont typeface="Symbol"/>
                        <a:buChar char=""/>
                      </a:pPr>
                      <a:r>
                        <a:rPr lang="es-PY" sz="900" dirty="0" smtClean="0">
                          <a:solidFill>
                            <a:srgbClr val="000000"/>
                          </a:solidFill>
                          <a:effectLst/>
                          <a:latin typeface="Times New Roman"/>
                          <a:ea typeface="Times New Roman"/>
                        </a:rPr>
                        <a:t>Con Garantía Real constituida</a:t>
                      </a:r>
                      <a:endParaRPr lang="es-CL" sz="1000" dirty="0">
                        <a:effectLst/>
                        <a:latin typeface="Times New Roman"/>
                        <a:ea typeface="Times New Roman"/>
                      </a:endParaRPr>
                    </a:p>
                    <a:p>
                      <a:pPr marL="342900" lvl="0" indent="-342900">
                        <a:spcAft>
                          <a:spcPts val="0"/>
                        </a:spcAft>
                        <a:buFont typeface="Symbol"/>
                        <a:buChar char=""/>
                      </a:pPr>
                      <a:r>
                        <a:rPr lang="es-CL" sz="1000" dirty="0" smtClean="0">
                          <a:effectLst/>
                          <a:latin typeface="Times New Roman"/>
                          <a:ea typeface="Times New Roman"/>
                        </a:rPr>
                        <a:t>Sin Garantía Real constituida</a:t>
                      </a:r>
                      <a:endParaRPr lang="es-CL" sz="1000" dirty="0">
                        <a:effectLst/>
                        <a:latin typeface="Times New Roman"/>
                        <a:ea typeface="Times New Roman"/>
                      </a:endParaRPr>
                    </a:p>
                  </a:txBody>
                  <a:tcPr marL="42401" marR="424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gn="ctr">
                        <a:spcAft>
                          <a:spcPts val="0"/>
                        </a:spcAft>
                      </a:pPr>
                      <a:r>
                        <a:rPr lang="es-PY" sz="900" dirty="0">
                          <a:solidFill>
                            <a:srgbClr val="000000"/>
                          </a:solidFill>
                          <a:effectLst/>
                          <a:latin typeface="Times New Roman"/>
                          <a:ea typeface="Times New Roman"/>
                        </a:rPr>
                        <a:t> </a:t>
                      </a:r>
                      <a:endParaRPr lang="es-CL" sz="1000" dirty="0">
                        <a:effectLst/>
                        <a:latin typeface="Times New Roman"/>
                        <a:ea typeface="Times New Roman"/>
                      </a:endParaRPr>
                    </a:p>
                    <a:p>
                      <a:pPr algn="ctr">
                        <a:spcAft>
                          <a:spcPts val="0"/>
                        </a:spcAft>
                      </a:pPr>
                      <a:r>
                        <a:rPr lang="es-PY" sz="900" dirty="0">
                          <a:solidFill>
                            <a:srgbClr val="000000"/>
                          </a:solidFill>
                          <a:effectLst/>
                          <a:latin typeface="Times New Roman"/>
                          <a:ea typeface="Times New Roman"/>
                        </a:rPr>
                        <a:t>G.</a:t>
                      </a:r>
                      <a:endParaRPr lang="es-CL" sz="1000" dirty="0">
                        <a:effectLst/>
                        <a:latin typeface="Times New Roman"/>
                        <a:ea typeface="Times New Roman"/>
                      </a:endParaRPr>
                    </a:p>
                    <a:p>
                      <a:pPr algn="ctr">
                        <a:spcAft>
                          <a:spcPts val="0"/>
                        </a:spcAft>
                      </a:pPr>
                      <a:r>
                        <a:rPr lang="es-PY" sz="900" dirty="0">
                          <a:solidFill>
                            <a:srgbClr val="000000"/>
                          </a:solidFill>
                          <a:effectLst/>
                          <a:latin typeface="Times New Roman"/>
                          <a:ea typeface="Times New Roman"/>
                        </a:rPr>
                        <a:t>G</a:t>
                      </a:r>
                      <a:r>
                        <a:rPr lang="es-PY" sz="900" dirty="0" smtClean="0">
                          <a:solidFill>
                            <a:srgbClr val="000000"/>
                          </a:solidFill>
                          <a:effectLst/>
                          <a:latin typeface="Times New Roman"/>
                          <a:ea typeface="Times New Roman"/>
                        </a:rPr>
                        <a:t>.</a:t>
                      </a:r>
                      <a:endParaRPr lang="es-CL" sz="1000" dirty="0">
                        <a:effectLst/>
                        <a:latin typeface="Times New Roman"/>
                        <a:ea typeface="Times New Roman"/>
                      </a:endParaRPr>
                    </a:p>
                  </a:txBody>
                  <a:tcPr marL="42401" marR="424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gn="ctr">
                        <a:spcAft>
                          <a:spcPts val="0"/>
                        </a:spcAft>
                      </a:pPr>
                      <a:r>
                        <a:rPr lang="es-PY" sz="900" dirty="0">
                          <a:solidFill>
                            <a:srgbClr val="000000"/>
                          </a:solidFill>
                          <a:effectLst/>
                          <a:latin typeface="Times New Roman"/>
                          <a:ea typeface="Times New Roman"/>
                        </a:rPr>
                        <a:t> </a:t>
                      </a:r>
                      <a:endParaRPr lang="es-CL" sz="1000" dirty="0">
                        <a:effectLst/>
                        <a:latin typeface="Times New Roman"/>
                        <a:ea typeface="Times New Roman"/>
                      </a:endParaRPr>
                    </a:p>
                    <a:p>
                      <a:pPr algn="ctr">
                        <a:spcAft>
                          <a:spcPts val="0"/>
                        </a:spcAft>
                      </a:pPr>
                      <a:r>
                        <a:rPr lang="es-PY" sz="900" dirty="0" smtClean="0">
                          <a:solidFill>
                            <a:srgbClr val="000000"/>
                          </a:solidFill>
                          <a:effectLst/>
                          <a:latin typeface="Times New Roman"/>
                          <a:ea typeface="Times New Roman"/>
                        </a:rPr>
                        <a:t>12%</a:t>
                      </a:r>
                      <a:endParaRPr lang="es-CL" sz="1000" dirty="0">
                        <a:effectLst/>
                        <a:latin typeface="Times New Roman"/>
                        <a:ea typeface="Times New Roman"/>
                      </a:endParaRPr>
                    </a:p>
                    <a:p>
                      <a:pPr algn="ctr">
                        <a:spcAft>
                          <a:spcPts val="0"/>
                        </a:spcAft>
                      </a:pPr>
                      <a:r>
                        <a:rPr lang="es-PY" sz="900" dirty="0" smtClean="0">
                          <a:solidFill>
                            <a:srgbClr val="000000"/>
                          </a:solidFill>
                          <a:effectLst/>
                          <a:latin typeface="Times New Roman"/>
                          <a:ea typeface="Times New Roman"/>
                        </a:rPr>
                        <a:t>15%</a:t>
                      </a:r>
                      <a:endParaRPr lang="es-CL" sz="1000" dirty="0">
                        <a:effectLst/>
                        <a:latin typeface="Times New Roman"/>
                        <a:ea typeface="Times New Roman"/>
                      </a:endParaRPr>
                    </a:p>
                  </a:txBody>
                  <a:tcPr marL="42401" marR="424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gn="ctr">
                        <a:spcAft>
                          <a:spcPts val="0"/>
                        </a:spcAft>
                      </a:pPr>
                      <a:r>
                        <a:rPr lang="es-PY" sz="900">
                          <a:solidFill>
                            <a:srgbClr val="000000"/>
                          </a:solidFill>
                          <a:effectLst/>
                          <a:latin typeface="Times New Roman"/>
                          <a:ea typeface="Times New Roman"/>
                        </a:rPr>
                        <a:t>Hasta 1 año</a:t>
                      </a:r>
                      <a:endParaRPr lang="es-CL" sz="1000">
                        <a:effectLst/>
                        <a:latin typeface="Times New Roman"/>
                        <a:ea typeface="Times New Roman"/>
                      </a:endParaRPr>
                    </a:p>
                  </a:txBody>
                  <a:tcPr marL="42401" marR="424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r>
              <a:tr h="136326">
                <a:tc gridSpan="4">
                  <a:txBody>
                    <a:bodyPr/>
                    <a:lstStyle/>
                    <a:p>
                      <a:pPr>
                        <a:spcAft>
                          <a:spcPts val="0"/>
                        </a:spcAft>
                      </a:pPr>
                      <a:r>
                        <a:rPr lang="es-PY" sz="900" b="1" dirty="0">
                          <a:solidFill>
                            <a:srgbClr val="000000"/>
                          </a:solidFill>
                          <a:effectLst/>
                          <a:latin typeface="Times New Roman"/>
                          <a:ea typeface="Times New Roman"/>
                        </a:rPr>
                        <a:t>COMPRA DE DEUDA</a:t>
                      </a:r>
                      <a:endParaRPr lang="es-CL" sz="1000" dirty="0">
                        <a:effectLst/>
                        <a:latin typeface="Times New Roman"/>
                        <a:ea typeface="Times New Roman"/>
                      </a:endParaRPr>
                    </a:p>
                  </a:txBody>
                  <a:tcPr marL="42401" marR="424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9C3"/>
                    </a:solidFill>
                  </a:tcPr>
                </a:tc>
                <a:tc hMerge="1">
                  <a:txBody>
                    <a:bodyPr/>
                    <a:lstStyle/>
                    <a:p>
                      <a:endParaRPr lang="es-CL"/>
                    </a:p>
                  </a:txBody>
                  <a:tcPr/>
                </a:tc>
                <a:tc hMerge="1">
                  <a:txBody>
                    <a:bodyPr/>
                    <a:lstStyle/>
                    <a:p>
                      <a:endParaRPr lang="es-CL"/>
                    </a:p>
                  </a:txBody>
                  <a:tcPr/>
                </a:tc>
                <a:tc hMerge="1">
                  <a:txBody>
                    <a:bodyPr/>
                    <a:lstStyle/>
                    <a:p>
                      <a:endParaRPr lang="es-CL"/>
                    </a:p>
                  </a:txBody>
                  <a:tcPr/>
                </a:tc>
              </a:tr>
              <a:tr h="362384">
                <a:tc>
                  <a:txBody>
                    <a:bodyPr/>
                    <a:lstStyle/>
                    <a:p>
                      <a:pPr marL="342900" lvl="0" indent="-342900">
                        <a:spcAft>
                          <a:spcPts val="0"/>
                        </a:spcAft>
                        <a:buFont typeface="Symbol"/>
                        <a:buChar char=""/>
                      </a:pPr>
                      <a:r>
                        <a:rPr lang="es-PY" sz="900" dirty="0">
                          <a:solidFill>
                            <a:srgbClr val="000000"/>
                          </a:solidFill>
                          <a:effectLst/>
                          <a:latin typeface="Times New Roman"/>
                          <a:ea typeface="Times New Roman"/>
                        </a:rPr>
                        <a:t>Ptmos. Hasta G. 15.000.000</a:t>
                      </a:r>
                      <a:endParaRPr lang="es-CL" sz="1000" dirty="0">
                        <a:effectLst/>
                        <a:latin typeface="Times New Roman"/>
                        <a:ea typeface="Times New Roman"/>
                      </a:endParaRPr>
                    </a:p>
                    <a:p>
                      <a:pPr marL="342900" lvl="0" indent="-342900">
                        <a:spcAft>
                          <a:spcPts val="0"/>
                        </a:spcAft>
                        <a:buFont typeface="Symbol"/>
                        <a:buChar char=""/>
                      </a:pPr>
                      <a:r>
                        <a:rPr lang="es-PY" sz="900" dirty="0">
                          <a:solidFill>
                            <a:srgbClr val="000000"/>
                          </a:solidFill>
                          <a:effectLst/>
                          <a:latin typeface="Times New Roman"/>
                          <a:ea typeface="Times New Roman"/>
                        </a:rPr>
                        <a:t>Ptmos. Hasta G. 100.000.000</a:t>
                      </a:r>
                      <a:endParaRPr lang="es-CL" sz="1000" dirty="0">
                        <a:effectLst/>
                        <a:latin typeface="Times New Roman"/>
                        <a:ea typeface="Times New Roman"/>
                      </a:endParaRPr>
                    </a:p>
                    <a:p>
                      <a:pPr marL="342900" lvl="0" indent="-342900">
                        <a:spcAft>
                          <a:spcPts val="0"/>
                        </a:spcAft>
                        <a:buFont typeface="Symbol"/>
                        <a:buChar char=""/>
                      </a:pPr>
                      <a:r>
                        <a:rPr lang="es-PY" sz="900" dirty="0">
                          <a:solidFill>
                            <a:srgbClr val="000000"/>
                          </a:solidFill>
                          <a:effectLst/>
                          <a:latin typeface="Times New Roman"/>
                          <a:ea typeface="Times New Roman"/>
                        </a:rPr>
                        <a:t>Ptmos. Superiores a G. 100.000.000</a:t>
                      </a:r>
                      <a:endParaRPr lang="es-CL" sz="1000" dirty="0">
                        <a:effectLst/>
                        <a:latin typeface="Times New Roman"/>
                        <a:ea typeface="Times New Roman"/>
                      </a:endParaRPr>
                    </a:p>
                  </a:txBody>
                  <a:tcPr marL="42401" marR="424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gn="ctr">
                        <a:spcAft>
                          <a:spcPts val="0"/>
                        </a:spcAft>
                      </a:pPr>
                      <a:r>
                        <a:rPr lang="es-PY" sz="900" dirty="0">
                          <a:solidFill>
                            <a:srgbClr val="000000"/>
                          </a:solidFill>
                          <a:effectLst/>
                          <a:latin typeface="Times New Roman"/>
                          <a:ea typeface="Times New Roman"/>
                        </a:rPr>
                        <a:t>G.</a:t>
                      </a:r>
                      <a:endParaRPr lang="es-CL" sz="1000" dirty="0">
                        <a:effectLst/>
                        <a:latin typeface="Times New Roman"/>
                        <a:ea typeface="Times New Roman"/>
                      </a:endParaRPr>
                    </a:p>
                    <a:p>
                      <a:pPr algn="ctr">
                        <a:spcAft>
                          <a:spcPts val="0"/>
                        </a:spcAft>
                      </a:pPr>
                      <a:r>
                        <a:rPr lang="es-PY" sz="900" dirty="0">
                          <a:solidFill>
                            <a:srgbClr val="000000"/>
                          </a:solidFill>
                          <a:effectLst/>
                          <a:latin typeface="Times New Roman"/>
                          <a:ea typeface="Times New Roman"/>
                        </a:rPr>
                        <a:t>G.</a:t>
                      </a:r>
                      <a:endParaRPr lang="es-CL" sz="1000" dirty="0">
                        <a:effectLst/>
                        <a:latin typeface="Times New Roman"/>
                        <a:ea typeface="Times New Roman"/>
                      </a:endParaRPr>
                    </a:p>
                    <a:p>
                      <a:pPr algn="ctr">
                        <a:spcAft>
                          <a:spcPts val="0"/>
                        </a:spcAft>
                      </a:pPr>
                      <a:r>
                        <a:rPr lang="es-PY" sz="900" dirty="0">
                          <a:solidFill>
                            <a:srgbClr val="000000"/>
                          </a:solidFill>
                          <a:effectLst/>
                          <a:latin typeface="Times New Roman"/>
                          <a:ea typeface="Times New Roman"/>
                        </a:rPr>
                        <a:t>G.</a:t>
                      </a:r>
                      <a:endParaRPr lang="es-CL" sz="1000" dirty="0">
                        <a:effectLst/>
                        <a:latin typeface="Times New Roman"/>
                        <a:ea typeface="Times New Roman"/>
                      </a:endParaRPr>
                    </a:p>
                  </a:txBody>
                  <a:tcPr marL="42401" marR="424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gn="ctr">
                        <a:spcAft>
                          <a:spcPts val="0"/>
                        </a:spcAft>
                      </a:pPr>
                      <a:r>
                        <a:rPr lang="es-PY" sz="900" dirty="0">
                          <a:solidFill>
                            <a:srgbClr val="000000"/>
                          </a:solidFill>
                          <a:effectLst/>
                          <a:latin typeface="Times New Roman"/>
                          <a:ea typeface="Times New Roman"/>
                        </a:rPr>
                        <a:t>15%</a:t>
                      </a:r>
                      <a:endParaRPr lang="es-CL" sz="1000" dirty="0">
                        <a:effectLst/>
                        <a:latin typeface="Times New Roman"/>
                        <a:ea typeface="Times New Roman"/>
                      </a:endParaRPr>
                    </a:p>
                    <a:p>
                      <a:pPr algn="ctr">
                        <a:spcAft>
                          <a:spcPts val="0"/>
                        </a:spcAft>
                      </a:pPr>
                      <a:r>
                        <a:rPr lang="es-PY" sz="900" dirty="0">
                          <a:solidFill>
                            <a:srgbClr val="000000"/>
                          </a:solidFill>
                          <a:effectLst/>
                          <a:latin typeface="Times New Roman"/>
                          <a:ea typeface="Times New Roman"/>
                        </a:rPr>
                        <a:t>15%</a:t>
                      </a:r>
                      <a:endParaRPr lang="es-CL" sz="1000" dirty="0">
                        <a:effectLst/>
                        <a:latin typeface="Times New Roman"/>
                        <a:ea typeface="Times New Roman"/>
                      </a:endParaRPr>
                    </a:p>
                    <a:p>
                      <a:pPr algn="ctr">
                        <a:spcAft>
                          <a:spcPts val="0"/>
                        </a:spcAft>
                      </a:pPr>
                      <a:r>
                        <a:rPr lang="es-PY" sz="900" dirty="0">
                          <a:solidFill>
                            <a:srgbClr val="000000"/>
                          </a:solidFill>
                          <a:effectLst/>
                          <a:latin typeface="Times New Roman"/>
                          <a:ea typeface="Times New Roman"/>
                        </a:rPr>
                        <a:t>15%</a:t>
                      </a:r>
                      <a:endParaRPr lang="es-CL" sz="1000" dirty="0">
                        <a:effectLst/>
                        <a:latin typeface="Times New Roman"/>
                        <a:ea typeface="Times New Roman"/>
                      </a:endParaRPr>
                    </a:p>
                  </a:txBody>
                  <a:tcPr marL="42401" marR="424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gn="ctr">
                        <a:spcAft>
                          <a:spcPts val="0"/>
                        </a:spcAft>
                      </a:pPr>
                      <a:r>
                        <a:rPr lang="es-PY" sz="900" dirty="0">
                          <a:solidFill>
                            <a:srgbClr val="000000"/>
                          </a:solidFill>
                          <a:effectLst/>
                          <a:latin typeface="Times New Roman"/>
                          <a:ea typeface="Times New Roman"/>
                        </a:rPr>
                        <a:t>Hasta 36 meses</a:t>
                      </a:r>
                      <a:endParaRPr lang="es-CL" sz="1000" dirty="0">
                        <a:effectLst/>
                        <a:latin typeface="Times New Roman"/>
                        <a:ea typeface="Times New Roman"/>
                      </a:endParaRPr>
                    </a:p>
                    <a:p>
                      <a:pPr algn="ctr">
                        <a:spcAft>
                          <a:spcPts val="0"/>
                        </a:spcAft>
                      </a:pPr>
                      <a:r>
                        <a:rPr lang="es-PY" sz="900" dirty="0">
                          <a:solidFill>
                            <a:srgbClr val="000000"/>
                          </a:solidFill>
                          <a:effectLst/>
                          <a:latin typeface="Times New Roman"/>
                          <a:ea typeface="Times New Roman"/>
                        </a:rPr>
                        <a:t>Hasta 60 meses</a:t>
                      </a:r>
                      <a:endParaRPr lang="es-CL" sz="1000" dirty="0">
                        <a:effectLst/>
                        <a:latin typeface="Times New Roman"/>
                        <a:ea typeface="Times New Roman"/>
                      </a:endParaRPr>
                    </a:p>
                    <a:p>
                      <a:pPr algn="ctr">
                        <a:spcAft>
                          <a:spcPts val="0"/>
                        </a:spcAft>
                      </a:pPr>
                      <a:r>
                        <a:rPr lang="es-PY" sz="900" dirty="0">
                          <a:solidFill>
                            <a:srgbClr val="000000"/>
                          </a:solidFill>
                          <a:effectLst/>
                          <a:latin typeface="Times New Roman"/>
                          <a:ea typeface="Times New Roman"/>
                        </a:rPr>
                        <a:t>Hasta 60 meses</a:t>
                      </a:r>
                      <a:endParaRPr lang="es-CL" sz="1000" dirty="0">
                        <a:effectLst/>
                        <a:latin typeface="Times New Roman"/>
                        <a:ea typeface="Times New Roman"/>
                      </a:endParaRPr>
                    </a:p>
                  </a:txBody>
                  <a:tcPr marL="42401" marR="424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r>
              <a:tr h="603973">
                <a:tc>
                  <a:txBody>
                    <a:bodyPr/>
                    <a:lstStyle/>
                    <a:p>
                      <a:pPr>
                        <a:spcAft>
                          <a:spcPts val="0"/>
                        </a:spcAft>
                      </a:pPr>
                      <a:r>
                        <a:rPr lang="es-PY" sz="900" b="1" u="sng" dirty="0">
                          <a:solidFill>
                            <a:srgbClr val="000000"/>
                          </a:solidFill>
                          <a:effectLst/>
                          <a:latin typeface="Times New Roman"/>
                          <a:ea typeface="Times New Roman"/>
                        </a:rPr>
                        <a:t>Compra de deuda Cartera Agropecuaria:</a:t>
                      </a:r>
                      <a:endParaRPr lang="es-CL" sz="1000" dirty="0">
                        <a:effectLst/>
                        <a:latin typeface="Times New Roman"/>
                        <a:ea typeface="Times New Roman"/>
                      </a:endParaRPr>
                    </a:p>
                    <a:p>
                      <a:pPr marL="342900" lvl="0" indent="-342900">
                        <a:spcAft>
                          <a:spcPts val="0"/>
                        </a:spcAft>
                        <a:buFont typeface="Symbol"/>
                        <a:buChar char=""/>
                      </a:pPr>
                      <a:r>
                        <a:rPr lang="es-PY" sz="900" dirty="0">
                          <a:solidFill>
                            <a:srgbClr val="000000"/>
                          </a:solidFill>
                          <a:effectLst/>
                          <a:latin typeface="Times New Roman"/>
                          <a:ea typeface="Times New Roman"/>
                        </a:rPr>
                        <a:t>Hasta G. 100.000.000</a:t>
                      </a:r>
                      <a:endParaRPr lang="es-CL" sz="1000" dirty="0">
                        <a:effectLst/>
                        <a:latin typeface="Times New Roman"/>
                        <a:ea typeface="Times New Roman"/>
                      </a:endParaRPr>
                    </a:p>
                    <a:p>
                      <a:pPr marL="342900" lvl="0" indent="-342900">
                        <a:spcAft>
                          <a:spcPts val="0"/>
                        </a:spcAft>
                        <a:buFont typeface="Symbol"/>
                        <a:buChar char=""/>
                      </a:pPr>
                      <a:r>
                        <a:rPr lang="es-PY" sz="900" dirty="0">
                          <a:solidFill>
                            <a:srgbClr val="000000"/>
                          </a:solidFill>
                          <a:effectLst/>
                          <a:latin typeface="Times New Roman"/>
                          <a:ea typeface="Times New Roman"/>
                        </a:rPr>
                        <a:t>Superiores a G. 100.000.000</a:t>
                      </a:r>
                      <a:endParaRPr lang="es-CL" sz="1000" dirty="0">
                        <a:effectLst/>
                        <a:latin typeface="Times New Roman"/>
                        <a:ea typeface="Times New Roman"/>
                      </a:endParaRPr>
                    </a:p>
                    <a:p>
                      <a:pPr marL="342900" lvl="0" indent="-342900">
                        <a:spcAft>
                          <a:spcPts val="0"/>
                        </a:spcAft>
                        <a:buFont typeface="Symbol"/>
                        <a:buChar char=""/>
                      </a:pPr>
                      <a:r>
                        <a:rPr lang="es-PY" sz="900" dirty="0">
                          <a:solidFill>
                            <a:srgbClr val="000000"/>
                          </a:solidFill>
                          <a:effectLst/>
                          <a:latin typeface="Times New Roman"/>
                          <a:ea typeface="Times New Roman"/>
                        </a:rPr>
                        <a:t>Hasta USD. 25.000</a:t>
                      </a:r>
                      <a:endParaRPr lang="es-CL" sz="1000" dirty="0">
                        <a:effectLst/>
                        <a:latin typeface="Times New Roman"/>
                        <a:ea typeface="Times New Roman"/>
                      </a:endParaRPr>
                    </a:p>
                    <a:p>
                      <a:pPr marL="342900" lvl="0" indent="-342900">
                        <a:spcAft>
                          <a:spcPts val="0"/>
                        </a:spcAft>
                        <a:buFont typeface="Symbol"/>
                        <a:buChar char=""/>
                      </a:pPr>
                      <a:r>
                        <a:rPr lang="es-PY" sz="900" dirty="0">
                          <a:solidFill>
                            <a:srgbClr val="000000"/>
                          </a:solidFill>
                          <a:effectLst/>
                          <a:latin typeface="Times New Roman"/>
                          <a:ea typeface="Times New Roman"/>
                        </a:rPr>
                        <a:t>Superiores a USD. 25.000</a:t>
                      </a:r>
                      <a:endParaRPr lang="es-CL" sz="1000" dirty="0">
                        <a:effectLst/>
                        <a:latin typeface="Times New Roman"/>
                        <a:ea typeface="Times New Roman"/>
                      </a:endParaRPr>
                    </a:p>
                  </a:txBody>
                  <a:tcPr marL="42401" marR="424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gn="ctr">
                        <a:spcAft>
                          <a:spcPts val="0"/>
                        </a:spcAft>
                      </a:pPr>
                      <a:r>
                        <a:rPr lang="es-PY" sz="900">
                          <a:solidFill>
                            <a:srgbClr val="000000"/>
                          </a:solidFill>
                          <a:effectLst/>
                          <a:latin typeface="Times New Roman"/>
                          <a:ea typeface="Times New Roman"/>
                        </a:rPr>
                        <a:t> </a:t>
                      </a:r>
                      <a:endParaRPr lang="es-CL" sz="1000">
                        <a:effectLst/>
                        <a:latin typeface="Times New Roman"/>
                        <a:ea typeface="Times New Roman"/>
                      </a:endParaRPr>
                    </a:p>
                    <a:p>
                      <a:pPr algn="ctr">
                        <a:spcAft>
                          <a:spcPts val="0"/>
                        </a:spcAft>
                      </a:pPr>
                      <a:r>
                        <a:rPr lang="es-PY" sz="900">
                          <a:solidFill>
                            <a:srgbClr val="000000"/>
                          </a:solidFill>
                          <a:effectLst/>
                          <a:latin typeface="Times New Roman"/>
                          <a:ea typeface="Times New Roman"/>
                        </a:rPr>
                        <a:t>G.</a:t>
                      </a:r>
                      <a:endParaRPr lang="es-CL" sz="1000">
                        <a:effectLst/>
                        <a:latin typeface="Times New Roman"/>
                        <a:ea typeface="Times New Roman"/>
                      </a:endParaRPr>
                    </a:p>
                    <a:p>
                      <a:pPr algn="ctr">
                        <a:spcAft>
                          <a:spcPts val="0"/>
                        </a:spcAft>
                      </a:pPr>
                      <a:r>
                        <a:rPr lang="es-PY" sz="900">
                          <a:solidFill>
                            <a:srgbClr val="000000"/>
                          </a:solidFill>
                          <a:effectLst/>
                          <a:latin typeface="Times New Roman"/>
                          <a:ea typeface="Times New Roman"/>
                        </a:rPr>
                        <a:t>G.</a:t>
                      </a:r>
                      <a:endParaRPr lang="es-CL" sz="1000">
                        <a:effectLst/>
                        <a:latin typeface="Times New Roman"/>
                        <a:ea typeface="Times New Roman"/>
                      </a:endParaRPr>
                    </a:p>
                    <a:p>
                      <a:pPr algn="ctr">
                        <a:spcAft>
                          <a:spcPts val="0"/>
                        </a:spcAft>
                      </a:pPr>
                      <a:r>
                        <a:rPr lang="es-PY" sz="900">
                          <a:solidFill>
                            <a:srgbClr val="000000"/>
                          </a:solidFill>
                          <a:effectLst/>
                          <a:latin typeface="Times New Roman"/>
                          <a:ea typeface="Times New Roman"/>
                        </a:rPr>
                        <a:t>USD.</a:t>
                      </a:r>
                      <a:endParaRPr lang="es-CL" sz="1000">
                        <a:effectLst/>
                        <a:latin typeface="Times New Roman"/>
                        <a:ea typeface="Times New Roman"/>
                      </a:endParaRPr>
                    </a:p>
                    <a:p>
                      <a:pPr algn="ctr">
                        <a:spcAft>
                          <a:spcPts val="0"/>
                        </a:spcAft>
                      </a:pPr>
                      <a:r>
                        <a:rPr lang="es-PY" sz="900">
                          <a:solidFill>
                            <a:srgbClr val="000000"/>
                          </a:solidFill>
                          <a:effectLst/>
                          <a:latin typeface="Times New Roman"/>
                          <a:ea typeface="Times New Roman"/>
                        </a:rPr>
                        <a:t>USD.</a:t>
                      </a:r>
                      <a:endParaRPr lang="es-CL" sz="1000">
                        <a:effectLst/>
                        <a:latin typeface="Times New Roman"/>
                        <a:ea typeface="Times New Roman"/>
                      </a:endParaRPr>
                    </a:p>
                  </a:txBody>
                  <a:tcPr marL="42401" marR="424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gn="ctr">
                        <a:spcAft>
                          <a:spcPts val="0"/>
                        </a:spcAft>
                      </a:pPr>
                      <a:r>
                        <a:rPr lang="es-PY" sz="900">
                          <a:solidFill>
                            <a:srgbClr val="000000"/>
                          </a:solidFill>
                          <a:effectLst/>
                          <a:latin typeface="Times New Roman"/>
                          <a:ea typeface="Times New Roman"/>
                        </a:rPr>
                        <a:t> </a:t>
                      </a:r>
                      <a:endParaRPr lang="es-CL" sz="1000">
                        <a:effectLst/>
                        <a:latin typeface="Times New Roman"/>
                        <a:ea typeface="Times New Roman"/>
                      </a:endParaRPr>
                    </a:p>
                    <a:p>
                      <a:pPr algn="ctr">
                        <a:spcAft>
                          <a:spcPts val="0"/>
                        </a:spcAft>
                      </a:pPr>
                      <a:r>
                        <a:rPr lang="es-PY" sz="900">
                          <a:solidFill>
                            <a:srgbClr val="000000"/>
                          </a:solidFill>
                          <a:effectLst/>
                          <a:latin typeface="Times New Roman"/>
                          <a:ea typeface="Times New Roman"/>
                        </a:rPr>
                        <a:t>12%</a:t>
                      </a:r>
                      <a:endParaRPr lang="es-CL" sz="1000">
                        <a:effectLst/>
                        <a:latin typeface="Times New Roman"/>
                        <a:ea typeface="Times New Roman"/>
                      </a:endParaRPr>
                    </a:p>
                    <a:p>
                      <a:pPr algn="ctr">
                        <a:spcAft>
                          <a:spcPts val="0"/>
                        </a:spcAft>
                      </a:pPr>
                      <a:r>
                        <a:rPr lang="es-PY" sz="900">
                          <a:solidFill>
                            <a:srgbClr val="000000"/>
                          </a:solidFill>
                          <a:effectLst/>
                          <a:latin typeface="Times New Roman"/>
                          <a:ea typeface="Times New Roman"/>
                        </a:rPr>
                        <a:t>12%</a:t>
                      </a:r>
                      <a:endParaRPr lang="es-CL" sz="1000">
                        <a:effectLst/>
                        <a:latin typeface="Times New Roman"/>
                        <a:ea typeface="Times New Roman"/>
                      </a:endParaRPr>
                    </a:p>
                    <a:p>
                      <a:pPr algn="ctr">
                        <a:spcAft>
                          <a:spcPts val="0"/>
                        </a:spcAft>
                      </a:pPr>
                      <a:r>
                        <a:rPr lang="es-PY" sz="900">
                          <a:solidFill>
                            <a:srgbClr val="000000"/>
                          </a:solidFill>
                          <a:effectLst/>
                          <a:latin typeface="Times New Roman"/>
                          <a:ea typeface="Times New Roman"/>
                        </a:rPr>
                        <a:t>10%</a:t>
                      </a:r>
                      <a:endParaRPr lang="es-CL" sz="1000">
                        <a:effectLst/>
                        <a:latin typeface="Times New Roman"/>
                        <a:ea typeface="Times New Roman"/>
                      </a:endParaRPr>
                    </a:p>
                    <a:p>
                      <a:pPr algn="ctr">
                        <a:spcAft>
                          <a:spcPts val="0"/>
                        </a:spcAft>
                      </a:pPr>
                      <a:r>
                        <a:rPr lang="es-PY" sz="900">
                          <a:solidFill>
                            <a:srgbClr val="000000"/>
                          </a:solidFill>
                          <a:effectLst/>
                          <a:latin typeface="Times New Roman"/>
                          <a:ea typeface="Times New Roman"/>
                        </a:rPr>
                        <a:t>10%</a:t>
                      </a:r>
                      <a:endParaRPr lang="es-CL" sz="1000">
                        <a:effectLst/>
                        <a:latin typeface="Times New Roman"/>
                        <a:ea typeface="Times New Roman"/>
                      </a:endParaRPr>
                    </a:p>
                  </a:txBody>
                  <a:tcPr marL="42401" marR="424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gn="ctr">
                        <a:spcAft>
                          <a:spcPts val="0"/>
                        </a:spcAft>
                      </a:pPr>
                      <a:r>
                        <a:rPr lang="es-PY" sz="900" dirty="0">
                          <a:solidFill>
                            <a:srgbClr val="000000"/>
                          </a:solidFill>
                          <a:effectLst/>
                          <a:latin typeface="Times New Roman"/>
                          <a:ea typeface="Times New Roman"/>
                        </a:rPr>
                        <a:t> </a:t>
                      </a:r>
                      <a:endParaRPr lang="es-CL" sz="1000" dirty="0">
                        <a:effectLst/>
                        <a:latin typeface="Times New Roman"/>
                        <a:ea typeface="Times New Roman"/>
                      </a:endParaRPr>
                    </a:p>
                    <a:p>
                      <a:pPr algn="ctr">
                        <a:spcAft>
                          <a:spcPts val="0"/>
                        </a:spcAft>
                      </a:pPr>
                      <a:r>
                        <a:rPr lang="es-PY" sz="900" dirty="0">
                          <a:solidFill>
                            <a:srgbClr val="000000"/>
                          </a:solidFill>
                          <a:effectLst/>
                          <a:latin typeface="Times New Roman"/>
                          <a:ea typeface="Times New Roman"/>
                        </a:rPr>
                        <a:t>Hasta 60 meses</a:t>
                      </a:r>
                      <a:endParaRPr lang="es-CL" sz="1000" dirty="0">
                        <a:effectLst/>
                        <a:latin typeface="Times New Roman"/>
                        <a:ea typeface="Times New Roman"/>
                      </a:endParaRPr>
                    </a:p>
                    <a:p>
                      <a:pPr algn="ctr">
                        <a:spcAft>
                          <a:spcPts val="0"/>
                        </a:spcAft>
                      </a:pPr>
                      <a:r>
                        <a:rPr lang="es-PY" sz="900" dirty="0">
                          <a:solidFill>
                            <a:srgbClr val="000000"/>
                          </a:solidFill>
                          <a:effectLst/>
                          <a:latin typeface="Times New Roman"/>
                          <a:ea typeface="Times New Roman"/>
                        </a:rPr>
                        <a:t>Hasta 60 meses</a:t>
                      </a:r>
                      <a:endParaRPr lang="es-CL" sz="1000" dirty="0">
                        <a:effectLst/>
                        <a:latin typeface="Times New Roman"/>
                        <a:ea typeface="Times New Roman"/>
                      </a:endParaRPr>
                    </a:p>
                    <a:p>
                      <a:pPr algn="ctr">
                        <a:spcAft>
                          <a:spcPts val="0"/>
                        </a:spcAft>
                      </a:pPr>
                      <a:r>
                        <a:rPr lang="es-PY" sz="900" dirty="0">
                          <a:solidFill>
                            <a:srgbClr val="000000"/>
                          </a:solidFill>
                          <a:effectLst/>
                          <a:latin typeface="Times New Roman"/>
                          <a:ea typeface="Times New Roman"/>
                        </a:rPr>
                        <a:t>Hasta 60 meses</a:t>
                      </a:r>
                      <a:endParaRPr lang="es-CL" sz="1000" dirty="0">
                        <a:effectLst/>
                        <a:latin typeface="Times New Roman"/>
                        <a:ea typeface="Times New Roman"/>
                      </a:endParaRPr>
                    </a:p>
                    <a:p>
                      <a:pPr algn="ctr">
                        <a:spcAft>
                          <a:spcPts val="0"/>
                        </a:spcAft>
                      </a:pPr>
                      <a:r>
                        <a:rPr lang="es-PY" sz="900" dirty="0">
                          <a:solidFill>
                            <a:srgbClr val="000000"/>
                          </a:solidFill>
                          <a:effectLst/>
                          <a:latin typeface="Times New Roman"/>
                          <a:ea typeface="Times New Roman"/>
                        </a:rPr>
                        <a:t>Hasta 60 meses</a:t>
                      </a:r>
                      <a:endParaRPr lang="es-CL" sz="1000" dirty="0">
                        <a:effectLst/>
                        <a:latin typeface="Times New Roman"/>
                        <a:ea typeface="Times New Roman"/>
                      </a:endParaRPr>
                    </a:p>
                  </a:txBody>
                  <a:tcPr marL="42401" marR="424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r>
              <a:tr h="483179">
                <a:tc>
                  <a:txBody>
                    <a:bodyPr/>
                    <a:lstStyle/>
                    <a:p>
                      <a:pPr>
                        <a:spcAft>
                          <a:spcPts val="0"/>
                        </a:spcAft>
                      </a:pPr>
                      <a:r>
                        <a:rPr lang="es-PY" sz="900" b="1" u="sng" dirty="0">
                          <a:solidFill>
                            <a:srgbClr val="000000"/>
                          </a:solidFill>
                          <a:effectLst/>
                          <a:latin typeface="Times New Roman"/>
                          <a:ea typeface="Times New Roman"/>
                        </a:rPr>
                        <a:t>Línea de crédito para cañicultores</a:t>
                      </a:r>
                      <a:endParaRPr lang="es-CL" sz="1000" dirty="0">
                        <a:effectLst/>
                        <a:latin typeface="Times New Roman"/>
                        <a:ea typeface="Times New Roman"/>
                      </a:endParaRPr>
                    </a:p>
                    <a:p>
                      <a:pPr marL="342900" lvl="0" indent="-342900">
                        <a:spcAft>
                          <a:spcPts val="0"/>
                        </a:spcAft>
                        <a:buFont typeface="Symbol"/>
                        <a:buChar char=""/>
                      </a:pPr>
                      <a:r>
                        <a:rPr lang="es-PY" sz="900" dirty="0">
                          <a:solidFill>
                            <a:srgbClr val="000000"/>
                          </a:solidFill>
                          <a:effectLst/>
                          <a:latin typeface="Times New Roman"/>
                          <a:ea typeface="Times New Roman"/>
                        </a:rPr>
                        <a:t>Hasta G. 30.000.000 (sola firma)</a:t>
                      </a:r>
                      <a:endParaRPr lang="es-CL" sz="1000" dirty="0">
                        <a:effectLst/>
                        <a:latin typeface="Times New Roman"/>
                        <a:ea typeface="Times New Roman"/>
                      </a:endParaRPr>
                    </a:p>
                    <a:p>
                      <a:pPr marL="342900" lvl="0" indent="-342900">
                        <a:spcAft>
                          <a:spcPts val="0"/>
                        </a:spcAft>
                        <a:buFont typeface="Symbol"/>
                        <a:buChar char=""/>
                      </a:pPr>
                      <a:r>
                        <a:rPr lang="es-PY" sz="900" dirty="0">
                          <a:solidFill>
                            <a:srgbClr val="000000"/>
                          </a:solidFill>
                          <a:effectLst/>
                          <a:latin typeface="Times New Roman"/>
                          <a:ea typeface="Times New Roman"/>
                        </a:rPr>
                        <a:t>Hasta G. 50.000.000 (personal solidaria)</a:t>
                      </a:r>
                      <a:endParaRPr lang="es-CL" sz="1000" dirty="0">
                        <a:effectLst/>
                        <a:latin typeface="Times New Roman"/>
                        <a:ea typeface="Times New Roman"/>
                      </a:endParaRPr>
                    </a:p>
                    <a:p>
                      <a:pPr marL="342900" lvl="0" indent="-342900">
                        <a:spcAft>
                          <a:spcPts val="0"/>
                        </a:spcAft>
                        <a:buFont typeface="Symbol"/>
                        <a:buChar char=""/>
                      </a:pPr>
                      <a:r>
                        <a:rPr lang="es-PY" sz="900" dirty="0">
                          <a:solidFill>
                            <a:srgbClr val="000000"/>
                          </a:solidFill>
                          <a:effectLst/>
                          <a:latin typeface="Times New Roman"/>
                          <a:ea typeface="Times New Roman"/>
                        </a:rPr>
                        <a:t>Más de G. 50.000.000 (Hipotecaria o Prendaria)</a:t>
                      </a:r>
                      <a:endParaRPr lang="es-CL" sz="1000" dirty="0">
                        <a:effectLst/>
                        <a:latin typeface="Times New Roman"/>
                        <a:ea typeface="Times New Roman"/>
                      </a:endParaRPr>
                    </a:p>
                  </a:txBody>
                  <a:tcPr marL="42401" marR="424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gn="ctr">
                        <a:spcAft>
                          <a:spcPts val="0"/>
                        </a:spcAft>
                      </a:pPr>
                      <a:r>
                        <a:rPr lang="es-PY" sz="900">
                          <a:solidFill>
                            <a:srgbClr val="000000"/>
                          </a:solidFill>
                          <a:effectLst/>
                          <a:latin typeface="Times New Roman"/>
                          <a:ea typeface="Times New Roman"/>
                        </a:rPr>
                        <a:t> </a:t>
                      </a:r>
                      <a:endParaRPr lang="es-CL" sz="1000">
                        <a:effectLst/>
                        <a:latin typeface="Times New Roman"/>
                        <a:ea typeface="Times New Roman"/>
                      </a:endParaRPr>
                    </a:p>
                    <a:p>
                      <a:pPr algn="ctr">
                        <a:spcAft>
                          <a:spcPts val="0"/>
                        </a:spcAft>
                      </a:pPr>
                      <a:r>
                        <a:rPr lang="es-PY" sz="900">
                          <a:solidFill>
                            <a:srgbClr val="000000"/>
                          </a:solidFill>
                          <a:effectLst/>
                          <a:latin typeface="Times New Roman"/>
                          <a:ea typeface="Times New Roman"/>
                        </a:rPr>
                        <a:t>G.</a:t>
                      </a:r>
                      <a:endParaRPr lang="es-CL" sz="1000">
                        <a:effectLst/>
                        <a:latin typeface="Times New Roman"/>
                        <a:ea typeface="Times New Roman"/>
                      </a:endParaRPr>
                    </a:p>
                    <a:p>
                      <a:pPr algn="ctr">
                        <a:spcAft>
                          <a:spcPts val="0"/>
                        </a:spcAft>
                      </a:pPr>
                      <a:r>
                        <a:rPr lang="es-PY" sz="900">
                          <a:solidFill>
                            <a:srgbClr val="000000"/>
                          </a:solidFill>
                          <a:effectLst/>
                          <a:latin typeface="Times New Roman"/>
                          <a:ea typeface="Times New Roman"/>
                        </a:rPr>
                        <a:t>G.</a:t>
                      </a:r>
                      <a:endParaRPr lang="es-CL" sz="1000">
                        <a:effectLst/>
                        <a:latin typeface="Times New Roman"/>
                        <a:ea typeface="Times New Roman"/>
                      </a:endParaRPr>
                    </a:p>
                    <a:p>
                      <a:pPr algn="ctr">
                        <a:spcAft>
                          <a:spcPts val="0"/>
                        </a:spcAft>
                      </a:pPr>
                      <a:r>
                        <a:rPr lang="es-PY" sz="900">
                          <a:solidFill>
                            <a:srgbClr val="000000"/>
                          </a:solidFill>
                          <a:effectLst/>
                          <a:latin typeface="Times New Roman"/>
                          <a:ea typeface="Times New Roman"/>
                        </a:rPr>
                        <a:t>G.</a:t>
                      </a:r>
                      <a:endParaRPr lang="es-CL" sz="1000">
                        <a:effectLst/>
                        <a:latin typeface="Times New Roman"/>
                        <a:ea typeface="Times New Roman"/>
                      </a:endParaRPr>
                    </a:p>
                  </a:txBody>
                  <a:tcPr marL="42401" marR="424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gn="ctr">
                        <a:spcAft>
                          <a:spcPts val="0"/>
                        </a:spcAft>
                      </a:pPr>
                      <a:r>
                        <a:rPr lang="es-PY" sz="900">
                          <a:solidFill>
                            <a:srgbClr val="000000"/>
                          </a:solidFill>
                          <a:effectLst/>
                          <a:latin typeface="Times New Roman"/>
                          <a:ea typeface="Times New Roman"/>
                        </a:rPr>
                        <a:t> </a:t>
                      </a:r>
                      <a:endParaRPr lang="es-CL" sz="1000">
                        <a:effectLst/>
                        <a:latin typeface="Times New Roman"/>
                        <a:ea typeface="Times New Roman"/>
                      </a:endParaRPr>
                    </a:p>
                    <a:p>
                      <a:pPr algn="ctr">
                        <a:spcAft>
                          <a:spcPts val="0"/>
                        </a:spcAft>
                      </a:pPr>
                      <a:r>
                        <a:rPr lang="es-PY" sz="900">
                          <a:solidFill>
                            <a:srgbClr val="000000"/>
                          </a:solidFill>
                          <a:effectLst/>
                          <a:latin typeface="Times New Roman"/>
                          <a:ea typeface="Times New Roman"/>
                        </a:rPr>
                        <a:t>17%</a:t>
                      </a:r>
                      <a:endParaRPr lang="es-CL" sz="1000">
                        <a:effectLst/>
                        <a:latin typeface="Times New Roman"/>
                        <a:ea typeface="Times New Roman"/>
                      </a:endParaRPr>
                    </a:p>
                    <a:p>
                      <a:pPr algn="ctr">
                        <a:spcAft>
                          <a:spcPts val="0"/>
                        </a:spcAft>
                      </a:pPr>
                      <a:r>
                        <a:rPr lang="es-PY" sz="900">
                          <a:solidFill>
                            <a:srgbClr val="000000"/>
                          </a:solidFill>
                          <a:effectLst/>
                          <a:latin typeface="Times New Roman"/>
                          <a:ea typeface="Times New Roman"/>
                        </a:rPr>
                        <a:t>15%</a:t>
                      </a:r>
                      <a:endParaRPr lang="es-CL" sz="1000">
                        <a:effectLst/>
                        <a:latin typeface="Times New Roman"/>
                        <a:ea typeface="Times New Roman"/>
                      </a:endParaRPr>
                    </a:p>
                    <a:p>
                      <a:pPr algn="ctr">
                        <a:spcAft>
                          <a:spcPts val="0"/>
                        </a:spcAft>
                      </a:pPr>
                      <a:r>
                        <a:rPr lang="es-PY" sz="900">
                          <a:solidFill>
                            <a:srgbClr val="000000"/>
                          </a:solidFill>
                          <a:effectLst/>
                          <a:latin typeface="Times New Roman"/>
                          <a:ea typeface="Times New Roman"/>
                        </a:rPr>
                        <a:t>13%</a:t>
                      </a:r>
                      <a:endParaRPr lang="es-CL" sz="1000">
                        <a:effectLst/>
                        <a:latin typeface="Times New Roman"/>
                        <a:ea typeface="Times New Roman"/>
                      </a:endParaRPr>
                    </a:p>
                  </a:txBody>
                  <a:tcPr marL="42401" marR="424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gn="ctr">
                        <a:spcAft>
                          <a:spcPts val="0"/>
                        </a:spcAft>
                      </a:pPr>
                      <a:r>
                        <a:rPr lang="es-PY" sz="900" dirty="0">
                          <a:solidFill>
                            <a:srgbClr val="000000"/>
                          </a:solidFill>
                          <a:effectLst/>
                          <a:latin typeface="Times New Roman"/>
                          <a:ea typeface="Times New Roman"/>
                        </a:rPr>
                        <a:t> </a:t>
                      </a:r>
                      <a:endParaRPr lang="es-CL" sz="1000" dirty="0">
                        <a:effectLst/>
                        <a:latin typeface="Times New Roman"/>
                        <a:ea typeface="Times New Roman"/>
                      </a:endParaRPr>
                    </a:p>
                    <a:p>
                      <a:pPr algn="ctr">
                        <a:spcAft>
                          <a:spcPts val="0"/>
                        </a:spcAft>
                      </a:pPr>
                      <a:r>
                        <a:rPr lang="es-PY" sz="900" dirty="0">
                          <a:solidFill>
                            <a:srgbClr val="000000"/>
                          </a:solidFill>
                          <a:effectLst/>
                          <a:latin typeface="Times New Roman"/>
                          <a:ea typeface="Times New Roman"/>
                        </a:rPr>
                        <a:t>Hasta 60 meses</a:t>
                      </a:r>
                      <a:endParaRPr lang="es-CL" sz="1000" dirty="0">
                        <a:effectLst/>
                        <a:latin typeface="Times New Roman"/>
                        <a:ea typeface="Times New Roman"/>
                      </a:endParaRPr>
                    </a:p>
                  </a:txBody>
                  <a:tcPr marL="42401" marR="424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r>
              <a:tr h="410258">
                <a:tc>
                  <a:txBody>
                    <a:bodyPr/>
                    <a:lstStyle/>
                    <a:p>
                      <a:pPr>
                        <a:spcAft>
                          <a:spcPts val="0"/>
                        </a:spcAft>
                      </a:pPr>
                      <a:r>
                        <a:rPr lang="es-PY" sz="900" b="1" u="sng" dirty="0">
                          <a:solidFill>
                            <a:srgbClr val="000000"/>
                          </a:solidFill>
                          <a:effectLst/>
                          <a:latin typeface="Times New Roman"/>
                          <a:ea typeface="Times New Roman"/>
                        </a:rPr>
                        <a:t>Compra de deuda Microcréditos</a:t>
                      </a:r>
                      <a:endParaRPr lang="es-CL" sz="1000" dirty="0">
                        <a:effectLst/>
                        <a:latin typeface="Times New Roman"/>
                        <a:ea typeface="Times New Roman"/>
                      </a:endParaRPr>
                    </a:p>
                    <a:p>
                      <a:pPr marL="342900" lvl="0" indent="-342900">
                        <a:spcAft>
                          <a:spcPts val="0"/>
                        </a:spcAft>
                        <a:buFont typeface="Symbol"/>
                        <a:buChar char=""/>
                      </a:pPr>
                      <a:r>
                        <a:rPr lang="es-PY" sz="900" dirty="0">
                          <a:solidFill>
                            <a:srgbClr val="000000"/>
                          </a:solidFill>
                          <a:effectLst/>
                          <a:latin typeface="Times New Roman"/>
                          <a:ea typeface="Times New Roman"/>
                        </a:rPr>
                        <a:t>Hasta G. 30.000.000 (Garantía personal)</a:t>
                      </a:r>
                      <a:endParaRPr lang="es-CL" sz="1000" dirty="0">
                        <a:effectLst/>
                        <a:latin typeface="Times New Roman"/>
                        <a:ea typeface="Times New Roman"/>
                      </a:endParaRPr>
                    </a:p>
                    <a:p>
                      <a:pPr marL="342900" lvl="0" indent="-342900">
                        <a:spcAft>
                          <a:spcPts val="0"/>
                        </a:spcAft>
                        <a:buFont typeface="Symbol"/>
                        <a:buChar char=""/>
                      </a:pPr>
                      <a:r>
                        <a:rPr lang="es-PY" sz="900" dirty="0">
                          <a:solidFill>
                            <a:srgbClr val="000000"/>
                          </a:solidFill>
                          <a:effectLst/>
                          <a:latin typeface="Times New Roman"/>
                          <a:ea typeface="Times New Roman"/>
                        </a:rPr>
                        <a:t>Más de G. 30.000.000 hasta G. 45.000.000 (Garantía real)</a:t>
                      </a:r>
                      <a:endParaRPr lang="es-CL" sz="1000" dirty="0">
                        <a:effectLst/>
                        <a:latin typeface="Times New Roman"/>
                        <a:ea typeface="Times New Roman"/>
                      </a:endParaRPr>
                    </a:p>
                  </a:txBody>
                  <a:tcPr marL="42401" marR="424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gn="ctr">
                        <a:spcAft>
                          <a:spcPts val="0"/>
                        </a:spcAft>
                      </a:pPr>
                      <a:r>
                        <a:rPr lang="es-PY" sz="900">
                          <a:solidFill>
                            <a:srgbClr val="000000"/>
                          </a:solidFill>
                          <a:effectLst/>
                          <a:latin typeface="Times New Roman"/>
                          <a:ea typeface="Times New Roman"/>
                        </a:rPr>
                        <a:t> </a:t>
                      </a:r>
                      <a:endParaRPr lang="es-CL" sz="1000">
                        <a:effectLst/>
                        <a:latin typeface="Times New Roman"/>
                        <a:ea typeface="Times New Roman"/>
                      </a:endParaRPr>
                    </a:p>
                    <a:p>
                      <a:pPr algn="ctr">
                        <a:spcAft>
                          <a:spcPts val="0"/>
                        </a:spcAft>
                      </a:pPr>
                      <a:r>
                        <a:rPr lang="es-PY" sz="900">
                          <a:solidFill>
                            <a:srgbClr val="000000"/>
                          </a:solidFill>
                          <a:effectLst/>
                          <a:latin typeface="Times New Roman"/>
                          <a:ea typeface="Times New Roman"/>
                        </a:rPr>
                        <a:t>G.</a:t>
                      </a:r>
                      <a:endParaRPr lang="es-CL" sz="1000">
                        <a:effectLst/>
                        <a:latin typeface="Times New Roman"/>
                        <a:ea typeface="Times New Roman"/>
                      </a:endParaRPr>
                    </a:p>
                    <a:p>
                      <a:pPr algn="ctr">
                        <a:spcAft>
                          <a:spcPts val="0"/>
                        </a:spcAft>
                      </a:pPr>
                      <a:r>
                        <a:rPr lang="es-PY" sz="900">
                          <a:solidFill>
                            <a:srgbClr val="000000"/>
                          </a:solidFill>
                          <a:effectLst/>
                          <a:latin typeface="Times New Roman"/>
                          <a:ea typeface="Times New Roman"/>
                        </a:rPr>
                        <a:t>G.</a:t>
                      </a:r>
                      <a:endParaRPr lang="es-CL" sz="1000">
                        <a:effectLst/>
                        <a:latin typeface="Times New Roman"/>
                        <a:ea typeface="Times New Roman"/>
                      </a:endParaRPr>
                    </a:p>
                  </a:txBody>
                  <a:tcPr marL="42401" marR="424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gn="ctr">
                        <a:spcAft>
                          <a:spcPts val="0"/>
                        </a:spcAft>
                      </a:pPr>
                      <a:r>
                        <a:rPr lang="es-PY" sz="900">
                          <a:solidFill>
                            <a:srgbClr val="000000"/>
                          </a:solidFill>
                          <a:effectLst/>
                          <a:latin typeface="Times New Roman"/>
                          <a:ea typeface="Times New Roman"/>
                        </a:rPr>
                        <a:t> </a:t>
                      </a:r>
                      <a:endParaRPr lang="es-CL" sz="1000">
                        <a:effectLst/>
                        <a:latin typeface="Times New Roman"/>
                        <a:ea typeface="Times New Roman"/>
                      </a:endParaRPr>
                    </a:p>
                    <a:p>
                      <a:pPr algn="ctr">
                        <a:spcAft>
                          <a:spcPts val="0"/>
                        </a:spcAft>
                      </a:pPr>
                      <a:r>
                        <a:rPr lang="es-PY" sz="900">
                          <a:solidFill>
                            <a:srgbClr val="000000"/>
                          </a:solidFill>
                          <a:effectLst/>
                          <a:latin typeface="Times New Roman"/>
                          <a:ea typeface="Times New Roman"/>
                        </a:rPr>
                        <a:t>18%</a:t>
                      </a:r>
                      <a:endParaRPr lang="es-CL" sz="1000">
                        <a:effectLst/>
                        <a:latin typeface="Times New Roman"/>
                        <a:ea typeface="Times New Roman"/>
                      </a:endParaRPr>
                    </a:p>
                    <a:p>
                      <a:pPr algn="ctr">
                        <a:spcAft>
                          <a:spcPts val="0"/>
                        </a:spcAft>
                      </a:pPr>
                      <a:r>
                        <a:rPr lang="es-PY" sz="900">
                          <a:solidFill>
                            <a:srgbClr val="000000"/>
                          </a:solidFill>
                          <a:effectLst/>
                          <a:latin typeface="Times New Roman"/>
                          <a:ea typeface="Times New Roman"/>
                        </a:rPr>
                        <a:t>15%</a:t>
                      </a:r>
                      <a:endParaRPr lang="es-CL" sz="1000">
                        <a:effectLst/>
                        <a:latin typeface="Times New Roman"/>
                        <a:ea typeface="Times New Roman"/>
                      </a:endParaRPr>
                    </a:p>
                  </a:txBody>
                  <a:tcPr marL="42401" marR="424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gn="ctr">
                        <a:spcAft>
                          <a:spcPts val="0"/>
                        </a:spcAft>
                      </a:pPr>
                      <a:r>
                        <a:rPr lang="es-PY" sz="900" dirty="0">
                          <a:solidFill>
                            <a:srgbClr val="000000"/>
                          </a:solidFill>
                          <a:effectLst/>
                          <a:latin typeface="Times New Roman"/>
                          <a:ea typeface="Times New Roman"/>
                        </a:rPr>
                        <a:t> </a:t>
                      </a:r>
                      <a:endParaRPr lang="es-CL" sz="1000" dirty="0">
                        <a:effectLst/>
                        <a:latin typeface="Times New Roman"/>
                        <a:ea typeface="Times New Roman"/>
                      </a:endParaRPr>
                    </a:p>
                    <a:p>
                      <a:pPr algn="ctr">
                        <a:spcAft>
                          <a:spcPts val="0"/>
                        </a:spcAft>
                      </a:pPr>
                      <a:r>
                        <a:rPr lang="es-PY" sz="900" dirty="0">
                          <a:solidFill>
                            <a:srgbClr val="000000"/>
                          </a:solidFill>
                          <a:effectLst/>
                          <a:latin typeface="Times New Roman"/>
                          <a:ea typeface="Times New Roman"/>
                        </a:rPr>
                        <a:t> </a:t>
                      </a:r>
                      <a:endParaRPr lang="es-CL" sz="1000" dirty="0">
                        <a:effectLst/>
                        <a:latin typeface="Times New Roman"/>
                        <a:ea typeface="Times New Roman"/>
                      </a:endParaRPr>
                    </a:p>
                    <a:p>
                      <a:pPr algn="ctr">
                        <a:spcAft>
                          <a:spcPts val="0"/>
                        </a:spcAft>
                      </a:pPr>
                      <a:r>
                        <a:rPr lang="es-PY" sz="900" dirty="0">
                          <a:solidFill>
                            <a:srgbClr val="000000"/>
                          </a:solidFill>
                          <a:effectLst/>
                          <a:latin typeface="Times New Roman"/>
                          <a:ea typeface="Times New Roman"/>
                        </a:rPr>
                        <a:t>Hasta 60 meses</a:t>
                      </a:r>
                      <a:endParaRPr lang="es-CL" sz="1000" dirty="0">
                        <a:effectLst/>
                        <a:latin typeface="Times New Roman"/>
                        <a:ea typeface="Times New Roman"/>
                      </a:endParaRPr>
                    </a:p>
                  </a:txBody>
                  <a:tcPr marL="42401" marR="424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r>
              <a:tr h="241589">
                <a:tc>
                  <a:txBody>
                    <a:bodyPr/>
                    <a:lstStyle/>
                    <a:p>
                      <a:pPr>
                        <a:spcAft>
                          <a:spcPts val="0"/>
                        </a:spcAft>
                      </a:pPr>
                      <a:r>
                        <a:rPr lang="es-PY" sz="900" b="1" u="sng">
                          <a:solidFill>
                            <a:srgbClr val="000000"/>
                          </a:solidFill>
                          <a:effectLst/>
                          <a:latin typeface="Times New Roman"/>
                          <a:ea typeface="Times New Roman"/>
                        </a:rPr>
                        <a:t>Compra de deudas de Docentes</a:t>
                      </a:r>
                      <a:endParaRPr lang="es-CL" sz="1000">
                        <a:effectLst/>
                        <a:latin typeface="Times New Roman"/>
                        <a:ea typeface="Times New Roman"/>
                      </a:endParaRPr>
                    </a:p>
                    <a:p>
                      <a:pPr marL="342900" lvl="0" indent="-342900">
                        <a:spcAft>
                          <a:spcPts val="0"/>
                        </a:spcAft>
                        <a:buFont typeface="Symbol"/>
                        <a:buChar char=""/>
                      </a:pPr>
                      <a:r>
                        <a:rPr lang="es-PY" sz="900">
                          <a:solidFill>
                            <a:srgbClr val="000000"/>
                          </a:solidFill>
                          <a:effectLst/>
                          <a:latin typeface="Times New Roman"/>
                          <a:ea typeface="Times New Roman"/>
                        </a:rPr>
                        <a:t>Desde G. 3.000.000 hasta G. 30.000.000.-</a:t>
                      </a:r>
                      <a:endParaRPr lang="es-CL" sz="1000">
                        <a:effectLst/>
                        <a:latin typeface="Times New Roman"/>
                        <a:ea typeface="Times New Roman"/>
                      </a:endParaRPr>
                    </a:p>
                  </a:txBody>
                  <a:tcPr marL="42401" marR="424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gn="ctr">
                        <a:spcAft>
                          <a:spcPts val="0"/>
                        </a:spcAft>
                      </a:pPr>
                      <a:r>
                        <a:rPr lang="es-PY" sz="900">
                          <a:solidFill>
                            <a:srgbClr val="000000"/>
                          </a:solidFill>
                          <a:effectLst/>
                          <a:latin typeface="Times New Roman"/>
                          <a:ea typeface="Times New Roman"/>
                        </a:rPr>
                        <a:t> </a:t>
                      </a:r>
                      <a:endParaRPr lang="es-CL" sz="1000">
                        <a:effectLst/>
                        <a:latin typeface="Times New Roman"/>
                        <a:ea typeface="Times New Roman"/>
                      </a:endParaRPr>
                    </a:p>
                    <a:p>
                      <a:pPr algn="ctr">
                        <a:spcAft>
                          <a:spcPts val="0"/>
                        </a:spcAft>
                      </a:pPr>
                      <a:r>
                        <a:rPr lang="es-PY" sz="900">
                          <a:solidFill>
                            <a:srgbClr val="000000"/>
                          </a:solidFill>
                          <a:effectLst/>
                          <a:latin typeface="Times New Roman"/>
                          <a:ea typeface="Times New Roman"/>
                        </a:rPr>
                        <a:t>G.</a:t>
                      </a:r>
                      <a:endParaRPr lang="es-CL" sz="1000">
                        <a:effectLst/>
                        <a:latin typeface="Times New Roman"/>
                        <a:ea typeface="Times New Roman"/>
                      </a:endParaRPr>
                    </a:p>
                  </a:txBody>
                  <a:tcPr marL="42401" marR="424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gn="ctr">
                        <a:spcAft>
                          <a:spcPts val="0"/>
                        </a:spcAft>
                      </a:pPr>
                      <a:r>
                        <a:rPr lang="es-PY" sz="900">
                          <a:solidFill>
                            <a:srgbClr val="000000"/>
                          </a:solidFill>
                          <a:effectLst/>
                          <a:latin typeface="Times New Roman"/>
                          <a:ea typeface="Times New Roman"/>
                        </a:rPr>
                        <a:t> </a:t>
                      </a:r>
                      <a:endParaRPr lang="es-CL" sz="1000">
                        <a:effectLst/>
                        <a:latin typeface="Times New Roman"/>
                        <a:ea typeface="Times New Roman"/>
                      </a:endParaRPr>
                    </a:p>
                    <a:p>
                      <a:pPr algn="ctr">
                        <a:spcAft>
                          <a:spcPts val="0"/>
                        </a:spcAft>
                      </a:pPr>
                      <a:r>
                        <a:rPr lang="es-PY" sz="900">
                          <a:solidFill>
                            <a:srgbClr val="000000"/>
                          </a:solidFill>
                          <a:effectLst/>
                          <a:latin typeface="Times New Roman"/>
                          <a:ea typeface="Times New Roman"/>
                        </a:rPr>
                        <a:t>20%</a:t>
                      </a:r>
                      <a:endParaRPr lang="es-CL" sz="1000">
                        <a:effectLst/>
                        <a:latin typeface="Times New Roman"/>
                        <a:ea typeface="Times New Roman"/>
                      </a:endParaRPr>
                    </a:p>
                  </a:txBody>
                  <a:tcPr marL="42401" marR="424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gn="ctr">
                        <a:spcAft>
                          <a:spcPts val="0"/>
                        </a:spcAft>
                      </a:pPr>
                      <a:r>
                        <a:rPr lang="es-PY" sz="900" dirty="0">
                          <a:solidFill>
                            <a:srgbClr val="000000"/>
                          </a:solidFill>
                          <a:effectLst/>
                          <a:latin typeface="Times New Roman"/>
                          <a:ea typeface="Times New Roman"/>
                        </a:rPr>
                        <a:t> </a:t>
                      </a:r>
                      <a:endParaRPr lang="es-CL" sz="1000" dirty="0">
                        <a:effectLst/>
                        <a:latin typeface="Times New Roman"/>
                        <a:ea typeface="Times New Roman"/>
                      </a:endParaRPr>
                    </a:p>
                    <a:p>
                      <a:pPr algn="ctr">
                        <a:spcAft>
                          <a:spcPts val="0"/>
                        </a:spcAft>
                      </a:pPr>
                      <a:r>
                        <a:rPr lang="es-PY" sz="900" dirty="0">
                          <a:solidFill>
                            <a:srgbClr val="000000"/>
                          </a:solidFill>
                          <a:effectLst/>
                          <a:latin typeface="Times New Roman"/>
                          <a:ea typeface="Times New Roman"/>
                        </a:rPr>
                        <a:t>Hasta 72 meses</a:t>
                      </a:r>
                      <a:endParaRPr lang="es-CL" sz="1000" dirty="0">
                        <a:effectLst/>
                        <a:latin typeface="Times New Roman"/>
                        <a:ea typeface="Times New Roman"/>
                      </a:endParaRPr>
                    </a:p>
                  </a:txBody>
                  <a:tcPr marL="42401" marR="424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r>
              <a:tr h="724768">
                <a:tc>
                  <a:txBody>
                    <a:bodyPr/>
                    <a:lstStyle/>
                    <a:p>
                      <a:pPr>
                        <a:spcAft>
                          <a:spcPts val="0"/>
                        </a:spcAft>
                      </a:pPr>
                      <a:r>
                        <a:rPr lang="es-PY" sz="900" b="1" u="sng">
                          <a:solidFill>
                            <a:srgbClr val="000000"/>
                          </a:solidFill>
                          <a:effectLst/>
                          <a:latin typeface="Times New Roman"/>
                          <a:ea typeface="Times New Roman"/>
                        </a:rPr>
                        <a:t>Compra de deudas vencidas de pequeños productores agrícolas pertenecientes al segmento de la agricultura familiar.</a:t>
                      </a:r>
                      <a:endParaRPr lang="es-CL" sz="1000">
                        <a:effectLst/>
                        <a:latin typeface="Times New Roman"/>
                        <a:ea typeface="Times New Roman"/>
                      </a:endParaRPr>
                    </a:p>
                    <a:p>
                      <a:pPr>
                        <a:spcAft>
                          <a:spcPts val="0"/>
                        </a:spcAft>
                      </a:pPr>
                      <a:r>
                        <a:rPr lang="es-PY" sz="900">
                          <a:solidFill>
                            <a:srgbClr val="000000"/>
                          </a:solidFill>
                          <a:effectLst/>
                          <a:latin typeface="Times New Roman"/>
                          <a:ea typeface="Times New Roman"/>
                        </a:rPr>
                        <a:t>(Vigente hasta el 31/12/2016) </a:t>
                      </a:r>
                      <a:endParaRPr lang="es-CL" sz="1000">
                        <a:effectLst/>
                        <a:latin typeface="Times New Roman"/>
                        <a:ea typeface="Times New Roman"/>
                      </a:endParaRPr>
                    </a:p>
                    <a:p>
                      <a:pPr marL="342900" lvl="0" indent="-342900">
                        <a:spcAft>
                          <a:spcPts val="0"/>
                        </a:spcAft>
                        <a:buFont typeface="Symbol"/>
                        <a:buChar char=""/>
                      </a:pPr>
                      <a:r>
                        <a:rPr lang="es-PY" sz="900">
                          <a:solidFill>
                            <a:srgbClr val="000000"/>
                          </a:solidFill>
                          <a:effectLst/>
                          <a:latin typeface="Times New Roman"/>
                          <a:ea typeface="Times New Roman"/>
                        </a:rPr>
                        <a:t>Hasta G. 30.000.000 (Garantía personal)</a:t>
                      </a:r>
                      <a:endParaRPr lang="es-CL" sz="1000">
                        <a:effectLst/>
                        <a:latin typeface="Times New Roman"/>
                        <a:ea typeface="Times New Roman"/>
                      </a:endParaRPr>
                    </a:p>
                    <a:p>
                      <a:pPr marL="342900" lvl="0" indent="-342900">
                        <a:spcAft>
                          <a:spcPts val="0"/>
                        </a:spcAft>
                        <a:buFont typeface="Symbol"/>
                        <a:buChar char=""/>
                      </a:pPr>
                      <a:r>
                        <a:rPr lang="es-PY" sz="900">
                          <a:solidFill>
                            <a:srgbClr val="000000"/>
                          </a:solidFill>
                          <a:effectLst/>
                          <a:latin typeface="Times New Roman"/>
                          <a:ea typeface="Times New Roman"/>
                        </a:rPr>
                        <a:t>Más de G. 30.000.000 hasta G. 45.000.000 (Garantía Real)</a:t>
                      </a:r>
                      <a:endParaRPr lang="es-CL" sz="1000">
                        <a:effectLst/>
                        <a:latin typeface="Times New Roman"/>
                        <a:ea typeface="Times New Roman"/>
                      </a:endParaRPr>
                    </a:p>
                  </a:txBody>
                  <a:tcPr marL="42401" marR="424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gn="ctr">
                        <a:spcAft>
                          <a:spcPts val="0"/>
                        </a:spcAft>
                      </a:pPr>
                      <a:r>
                        <a:rPr lang="es-PY" sz="900">
                          <a:solidFill>
                            <a:srgbClr val="000000"/>
                          </a:solidFill>
                          <a:effectLst/>
                          <a:latin typeface="Times New Roman"/>
                          <a:ea typeface="Times New Roman"/>
                        </a:rPr>
                        <a:t> </a:t>
                      </a:r>
                      <a:endParaRPr lang="es-CL" sz="1000">
                        <a:effectLst/>
                        <a:latin typeface="Times New Roman"/>
                        <a:ea typeface="Times New Roman"/>
                      </a:endParaRPr>
                    </a:p>
                    <a:p>
                      <a:pPr algn="ctr">
                        <a:spcAft>
                          <a:spcPts val="0"/>
                        </a:spcAft>
                      </a:pPr>
                      <a:r>
                        <a:rPr lang="es-PY" sz="900">
                          <a:solidFill>
                            <a:srgbClr val="000000"/>
                          </a:solidFill>
                          <a:effectLst/>
                          <a:latin typeface="Times New Roman"/>
                          <a:ea typeface="Times New Roman"/>
                        </a:rPr>
                        <a:t> </a:t>
                      </a:r>
                      <a:endParaRPr lang="es-CL" sz="1000">
                        <a:effectLst/>
                        <a:latin typeface="Times New Roman"/>
                        <a:ea typeface="Times New Roman"/>
                      </a:endParaRPr>
                    </a:p>
                    <a:p>
                      <a:pPr algn="ctr">
                        <a:spcAft>
                          <a:spcPts val="0"/>
                        </a:spcAft>
                      </a:pPr>
                      <a:r>
                        <a:rPr lang="es-PY" sz="900">
                          <a:solidFill>
                            <a:srgbClr val="000000"/>
                          </a:solidFill>
                          <a:effectLst/>
                          <a:latin typeface="Times New Roman"/>
                          <a:ea typeface="Times New Roman"/>
                        </a:rPr>
                        <a:t> </a:t>
                      </a:r>
                      <a:endParaRPr lang="es-CL" sz="1000">
                        <a:effectLst/>
                        <a:latin typeface="Times New Roman"/>
                        <a:ea typeface="Times New Roman"/>
                      </a:endParaRPr>
                    </a:p>
                    <a:p>
                      <a:pPr algn="ctr">
                        <a:spcAft>
                          <a:spcPts val="0"/>
                        </a:spcAft>
                      </a:pPr>
                      <a:r>
                        <a:rPr lang="es-PY" sz="900">
                          <a:solidFill>
                            <a:srgbClr val="000000"/>
                          </a:solidFill>
                          <a:effectLst/>
                          <a:latin typeface="Times New Roman"/>
                          <a:ea typeface="Times New Roman"/>
                        </a:rPr>
                        <a:t> </a:t>
                      </a:r>
                      <a:endParaRPr lang="es-CL" sz="1000">
                        <a:effectLst/>
                        <a:latin typeface="Times New Roman"/>
                        <a:ea typeface="Times New Roman"/>
                      </a:endParaRPr>
                    </a:p>
                    <a:p>
                      <a:pPr algn="ctr">
                        <a:spcAft>
                          <a:spcPts val="0"/>
                        </a:spcAft>
                      </a:pPr>
                      <a:r>
                        <a:rPr lang="es-PY" sz="900">
                          <a:solidFill>
                            <a:srgbClr val="000000"/>
                          </a:solidFill>
                          <a:effectLst/>
                          <a:latin typeface="Times New Roman"/>
                          <a:ea typeface="Times New Roman"/>
                        </a:rPr>
                        <a:t>G.</a:t>
                      </a:r>
                      <a:endParaRPr lang="es-CL" sz="1000">
                        <a:effectLst/>
                        <a:latin typeface="Times New Roman"/>
                        <a:ea typeface="Times New Roman"/>
                      </a:endParaRPr>
                    </a:p>
                  </a:txBody>
                  <a:tcPr marL="42401" marR="424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gn="ctr">
                        <a:spcAft>
                          <a:spcPts val="0"/>
                        </a:spcAft>
                      </a:pPr>
                      <a:r>
                        <a:rPr lang="es-PY" sz="900">
                          <a:solidFill>
                            <a:srgbClr val="000000"/>
                          </a:solidFill>
                          <a:effectLst/>
                          <a:latin typeface="Times New Roman"/>
                          <a:ea typeface="Times New Roman"/>
                        </a:rPr>
                        <a:t> </a:t>
                      </a:r>
                      <a:endParaRPr lang="es-CL" sz="1000">
                        <a:effectLst/>
                        <a:latin typeface="Times New Roman"/>
                        <a:ea typeface="Times New Roman"/>
                      </a:endParaRPr>
                    </a:p>
                    <a:p>
                      <a:pPr algn="ctr">
                        <a:spcAft>
                          <a:spcPts val="0"/>
                        </a:spcAft>
                      </a:pPr>
                      <a:r>
                        <a:rPr lang="es-PY" sz="900">
                          <a:solidFill>
                            <a:srgbClr val="000000"/>
                          </a:solidFill>
                          <a:effectLst/>
                          <a:latin typeface="Times New Roman"/>
                          <a:ea typeface="Times New Roman"/>
                        </a:rPr>
                        <a:t> </a:t>
                      </a:r>
                      <a:endParaRPr lang="es-CL" sz="1000">
                        <a:effectLst/>
                        <a:latin typeface="Times New Roman"/>
                        <a:ea typeface="Times New Roman"/>
                      </a:endParaRPr>
                    </a:p>
                    <a:p>
                      <a:pPr algn="ctr">
                        <a:spcAft>
                          <a:spcPts val="0"/>
                        </a:spcAft>
                      </a:pPr>
                      <a:r>
                        <a:rPr lang="es-PY" sz="900">
                          <a:solidFill>
                            <a:srgbClr val="000000"/>
                          </a:solidFill>
                          <a:effectLst/>
                          <a:latin typeface="Times New Roman"/>
                          <a:ea typeface="Times New Roman"/>
                        </a:rPr>
                        <a:t> </a:t>
                      </a:r>
                      <a:endParaRPr lang="es-CL" sz="1000">
                        <a:effectLst/>
                        <a:latin typeface="Times New Roman"/>
                        <a:ea typeface="Times New Roman"/>
                      </a:endParaRPr>
                    </a:p>
                    <a:p>
                      <a:pPr algn="ctr">
                        <a:spcAft>
                          <a:spcPts val="0"/>
                        </a:spcAft>
                      </a:pPr>
                      <a:r>
                        <a:rPr lang="es-PY" sz="900">
                          <a:solidFill>
                            <a:srgbClr val="000000"/>
                          </a:solidFill>
                          <a:effectLst/>
                          <a:latin typeface="Times New Roman"/>
                          <a:ea typeface="Times New Roman"/>
                        </a:rPr>
                        <a:t> </a:t>
                      </a:r>
                      <a:endParaRPr lang="es-CL" sz="1000">
                        <a:effectLst/>
                        <a:latin typeface="Times New Roman"/>
                        <a:ea typeface="Times New Roman"/>
                      </a:endParaRPr>
                    </a:p>
                    <a:p>
                      <a:pPr algn="ctr">
                        <a:spcAft>
                          <a:spcPts val="0"/>
                        </a:spcAft>
                      </a:pPr>
                      <a:r>
                        <a:rPr lang="es-PY" sz="900">
                          <a:solidFill>
                            <a:srgbClr val="000000"/>
                          </a:solidFill>
                          <a:effectLst/>
                          <a:latin typeface="Times New Roman"/>
                          <a:ea typeface="Times New Roman"/>
                        </a:rPr>
                        <a:t>9%</a:t>
                      </a:r>
                      <a:endParaRPr lang="es-CL" sz="1000">
                        <a:effectLst/>
                        <a:latin typeface="Times New Roman"/>
                        <a:ea typeface="Times New Roman"/>
                      </a:endParaRPr>
                    </a:p>
                  </a:txBody>
                  <a:tcPr marL="42401" marR="424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gn="ctr">
                        <a:spcAft>
                          <a:spcPts val="0"/>
                        </a:spcAft>
                      </a:pPr>
                      <a:r>
                        <a:rPr lang="es-PY" sz="900" dirty="0">
                          <a:solidFill>
                            <a:srgbClr val="000000"/>
                          </a:solidFill>
                          <a:effectLst/>
                          <a:latin typeface="Times New Roman"/>
                          <a:ea typeface="Times New Roman"/>
                        </a:rPr>
                        <a:t> </a:t>
                      </a:r>
                      <a:endParaRPr lang="es-CL" sz="1000" dirty="0">
                        <a:effectLst/>
                        <a:latin typeface="Times New Roman"/>
                        <a:ea typeface="Times New Roman"/>
                      </a:endParaRPr>
                    </a:p>
                    <a:p>
                      <a:pPr algn="ctr">
                        <a:spcAft>
                          <a:spcPts val="0"/>
                        </a:spcAft>
                      </a:pPr>
                      <a:r>
                        <a:rPr lang="es-PY" sz="900" dirty="0">
                          <a:solidFill>
                            <a:srgbClr val="000000"/>
                          </a:solidFill>
                          <a:effectLst/>
                          <a:latin typeface="Times New Roman"/>
                          <a:ea typeface="Times New Roman"/>
                        </a:rPr>
                        <a:t> </a:t>
                      </a:r>
                      <a:endParaRPr lang="es-CL" sz="1000" dirty="0">
                        <a:effectLst/>
                        <a:latin typeface="Times New Roman"/>
                        <a:ea typeface="Times New Roman"/>
                      </a:endParaRPr>
                    </a:p>
                    <a:p>
                      <a:pPr algn="ctr">
                        <a:spcAft>
                          <a:spcPts val="0"/>
                        </a:spcAft>
                      </a:pPr>
                      <a:r>
                        <a:rPr lang="es-PY" sz="900" dirty="0">
                          <a:solidFill>
                            <a:srgbClr val="000000"/>
                          </a:solidFill>
                          <a:effectLst/>
                          <a:latin typeface="Times New Roman"/>
                          <a:ea typeface="Times New Roman"/>
                        </a:rPr>
                        <a:t> </a:t>
                      </a:r>
                      <a:endParaRPr lang="es-CL" sz="1000" dirty="0">
                        <a:effectLst/>
                        <a:latin typeface="Times New Roman"/>
                        <a:ea typeface="Times New Roman"/>
                      </a:endParaRPr>
                    </a:p>
                    <a:p>
                      <a:pPr algn="ctr">
                        <a:spcAft>
                          <a:spcPts val="0"/>
                        </a:spcAft>
                      </a:pPr>
                      <a:r>
                        <a:rPr lang="es-PY" sz="900" dirty="0">
                          <a:solidFill>
                            <a:srgbClr val="000000"/>
                          </a:solidFill>
                          <a:effectLst/>
                          <a:latin typeface="Times New Roman"/>
                          <a:ea typeface="Times New Roman"/>
                        </a:rPr>
                        <a:t>Hasta 10 años</a:t>
                      </a:r>
                      <a:r>
                        <a:rPr lang="es-PY" sz="900" dirty="0" smtClean="0">
                          <a:solidFill>
                            <a:srgbClr val="000000"/>
                          </a:solidFill>
                          <a:effectLst/>
                          <a:latin typeface="Times New Roman"/>
                          <a:ea typeface="Times New Roman"/>
                        </a:rPr>
                        <a:t>,</a:t>
                      </a:r>
                    </a:p>
                    <a:p>
                      <a:pPr algn="ctr">
                        <a:spcAft>
                          <a:spcPts val="0"/>
                        </a:spcAft>
                      </a:pPr>
                      <a:r>
                        <a:rPr lang="es-PY" sz="900" dirty="0" smtClean="0">
                          <a:solidFill>
                            <a:srgbClr val="000000"/>
                          </a:solidFill>
                          <a:effectLst/>
                          <a:latin typeface="Times New Roman"/>
                          <a:ea typeface="Times New Roman"/>
                        </a:rPr>
                        <a:t> </a:t>
                      </a:r>
                      <a:r>
                        <a:rPr lang="es-PY" sz="900" dirty="0">
                          <a:solidFill>
                            <a:srgbClr val="000000"/>
                          </a:solidFill>
                          <a:effectLst/>
                          <a:latin typeface="Times New Roman"/>
                          <a:ea typeface="Times New Roman"/>
                        </a:rPr>
                        <a:t>incluidos 2 años de gracia</a:t>
                      </a:r>
                      <a:endParaRPr lang="es-CL" sz="1000" dirty="0">
                        <a:effectLst/>
                        <a:latin typeface="Times New Roman"/>
                        <a:ea typeface="Times New Roman"/>
                      </a:endParaRPr>
                    </a:p>
                  </a:txBody>
                  <a:tcPr marL="42401" marR="424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r>
              <a:tr h="136326">
                <a:tc gridSpan="4">
                  <a:txBody>
                    <a:bodyPr/>
                    <a:lstStyle/>
                    <a:p>
                      <a:pPr>
                        <a:spcAft>
                          <a:spcPts val="0"/>
                        </a:spcAft>
                      </a:pPr>
                      <a:r>
                        <a:rPr lang="es-PY" sz="900" b="1">
                          <a:solidFill>
                            <a:srgbClr val="000000"/>
                          </a:solidFill>
                          <a:effectLst/>
                          <a:latin typeface="Times New Roman"/>
                          <a:ea typeface="Times New Roman"/>
                        </a:rPr>
                        <a:t>COMPRA DE VEHÍCULOS</a:t>
                      </a:r>
                      <a:endParaRPr lang="es-CL" sz="1000">
                        <a:effectLst/>
                        <a:latin typeface="Times New Roman"/>
                        <a:ea typeface="Times New Roman"/>
                      </a:endParaRPr>
                    </a:p>
                  </a:txBody>
                  <a:tcPr marL="42401" marR="424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9C3"/>
                    </a:solidFill>
                  </a:tcPr>
                </a:tc>
                <a:tc hMerge="1">
                  <a:txBody>
                    <a:bodyPr/>
                    <a:lstStyle/>
                    <a:p>
                      <a:endParaRPr lang="es-CL"/>
                    </a:p>
                  </a:txBody>
                  <a:tcPr/>
                </a:tc>
                <a:tc hMerge="1">
                  <a:txBody>
                    <a:bodyPr/>
                    <a:lstStyle/>
                    <a:p>
                      <a:endParaRPr lang="es-CL"/>
                    </a:p>
                  </a:txBody>
                  <a:tcPr/>
                </a:tc>
                <a:tc hMerge="1">
                  <a:txBody>
                    <a:bodyPr/>
                    <a:lstStyle/>
                    <a:p>
                      <a:endParaRPr lang="es-CL"/>
                    </a:p>
                  </a:txBody>
                  <a:tcPr/>
                </a:tc>
              </a:tr>
              <a:tr h="307694">
                <a:tc>
                  <a:txBody>
                    <a:bodyPr/>
                    <a:lstStyle/>
                    <a:p>
                      <a:pPr>
                        <a:spcAft>
                          <a:spcPts val="0"/>
                        </a:spcAft>
                      </a:pPr>
                      <a:r>
                        <a:rPr lang="es-PY" sz="900" b="1" u="sng" dirty="0">
                          <a:solidFill>
                            <a:srgbClr val="000000"/>
                          </a:solidFill>
                          <a:effectLst/>
                          <a:latin typeface="Times New Roman"/>
                          <a:ea typeface="Times New Roman"/>
                        </a:rPr>
                        <a:t>Línea de Crédito para Compra de vehículos o utilitarios ensamblados en </a:t>
                      </a:r>
                      <a:r>
                        <a:rPr lang="es-PY" sz="900" b="1" u="sng" dirty="0" smtClean="0">
                          <a:solidFill>
                            <a:srgbClr val="000000"/>
                          </a:solidFill>
                          <a:effectLst/>
                          <a:latin typeface="Times New Roman"/>
                          <a:ea typeface="Times New Roman"/>
                        </a:rPr>
                        <a:t>Paraguay</a:t>
                      </a:r>
                      <a:endParaRPr lang="es-CL" sz="1000" dirty="0">
                        <a:effectLst/>
                        <a:latin typeface="Times New Roman"/>
                        <a:ea typeface="Times New Roman"/>
                      </a:endParaRPr>
                    </a:p>
                  </a:txBody>
                  <a:tcPr marL="42401" marR="424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gn="ctr">
                        <a:spcAft>
                          <a:spcPts val="0"/>
                        </a:spcAft>
                      </a:pPr>
                      <a:r>
                        <a:rPr lang="es-PY" sz="900" dirty="0">
                          <a:solidFill>
                            <a:srgbClr val="000000"/>
                          </a:solidFill>
                          <a:effectLst/>
                          <a:latin typeface="Times New Roman"/>
                          <a:ea typeface="Times New Roman"/>
                        </a:rPr>
                        <a:t> </a:t>
                      </a:r>
                      <a:endParaRPr lang="es-CL" sz="1000" dirty="0">
                        <a:effectLst/>
                        <a:latin typeface="Times New Roman"/>
                        <a:ea typeface="Times New Roman"/>
                      </a:endParaRPr>
                    </a:p>
                    <a:p>
                      <a:pPr algn="ctr">
                        <a:spcAft>
                          <a:spcPts val="0"/>
                        </a:spcAft>
                      </a:pPr>
                      <a:r>
                        <a:rPr lang="es-PY" sz="900" dirty="0">
                          <a:solidFill>
                            <a:srgbClr val="000000"/>
                          </a:solidFill>
                          <a:effectLst/>
                          <a:latin typeface="Times New Roman"/>
                          <a:ea typeface="Times New Roman"/>
                        </a:rPr>
                        <a:t>G.</a:t>
                      </a:r>
                      <a:endParaRPr lang="es-CL" sz="1000" dirty="0">
                        <a:effectLst/>
                        <a:latin typeface="Times New Roman"/>
                        <a:ea typeface="Times New Roman"/>
                      </a:endParaRPr>
                    </a:p>
                  </a:txBody>
                  <a:tcPr marL="42401" marR="424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gn="ctr">
                        <a:spcAft>
                          <a:spcPts val="0"/>
                        </a:spcAft>
                      </a:pPr>
                      <a:r>
                        <a:rPr lang="es-PY" sz="900">
                          <a:solidFill>
                            <a:srgbClr val="000000"/>
                          </a:solidFill>
                          <a:effectLst/>
                          <a:latin typeface="Times New Roman"/>
                          <a:ea typeface="Times New Roman"/>
                        </a:rPr>
                        <a:t> </a:t>
                      </a:r>
                      <a:endParaRPr lang="es-CL" sz="1000">
                        <a:effectLst/>
                        <a:latin typeface="Times New Roman"/>
                        <a:ea typeface="Times New Roman"/>
                      </a:endParaRPr>
                    </a:p>
                    <a:p>
                      <a:pPr algn="ctr">
                        <a:spcAft>
                          <a:spcPts val="0"/>
                        </a:spcAft>
                      </a:pPr>
                      <a:r>
                        <a:rPr lang="es-PY" sz="900">
                          <a:solidFill>
                            <a:srgbClr val="000000"/>
                          </a:solidFill>
                          <a:effectLst/>
                          <a:latin typeface="Times New Roman"/>
                          <a:ea typeface="Times New Roman"/>
                        </a:rPr>
                        <a:t>10,00%</a:t>
                      </a:r>
                      <a:endParaRPr lang="es-CL" sz="1000">
                        <a:effectLst/>
                        <a:latin typeface="Times New Roman"/>
                        <a:ea typeface="Times New Roman"/>
                      </a:endParaRPr>
                    </a:p>
                  </a:txBody>
                  <a:tcPr marL="42401" marR="424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gn="ctr">
                        <a:spcAft>
                          <a:spcPts val="0"/>
                        </a:spcAft>
                      </a:pPr>
                      <a:r>
                        <a:rPr lang="es-PY" sz="900">
                          <a:solidFill>
                            <a:srgbClr val="000000"/>
                          </a:solidFill>
                          <a:effectLst/>
                          <a:latin typeface="Times New Roman"/>
                          <a:ea typeface="Times New Roman"/>
                        </a:rPr>
                        <a:t> </a:t>
                      </a:r>
                      <a:endParaRPr lang="es-CL" sz="1000">
                        <a:effectLst/>
                        <a:latin typeface="Times New Roman"/>
                        <a:ea typeface="Times New Roman"/>
                      </a:endParaRPr>
                    </a:p>
                    <a:p>
                      <a:pPr algn="ctr">
                        <a:spcAft>
                          <a:spcPts val="0"/>
                        </a:spcAft>
                      </a:pPr>
                      <a:r>
                        <a:rPr lang="es-PY" sz="900">
                          <a:solidFill>
                            <a:srgbClr val="000000"/>
                          </a:solidFill>
                          <a:effectLst/>
                          <a:latin typeface="Times New Roman"/>
                          <a:ea typeface="Times New Roman"/>
                        </a:rPr>
                        <a:t>Hasta 60 meses</a:t>
                      </a:r>
                      <a:endParaRPr lang="es-CL" sz="1000">
                        <a:effectLst/>
                        <a:latin typeface="Times New Roman"/>
                        <a:ea typeface="Times New Roman"/>
                      </a:endParaRPr>
                    </a:p>
                  </a:txBody>
                  <a:tcPr marL="42401" marR="424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r>
              <a:tr h="252444">
                <a:tc>
                  <a:txBody>
                    <a:bodyPr/>
                    <a:lstStyle/>
                    <a:p>
                      <a:pPr>
                        <a:spcAft>
                          <a:spcPts val="0"/>
                        </a:spcAft>
                      </a:pPr>
                      <a:r>
                        <a:rPr lang="es-PY" sz="900" b="1" u="sng">
                          <a:solidFill>
                            <a:srgbClr val="000000"/>
                          </a:solidFill>
                          <a:effectLst/>
                          <a:latin typeface="Times New Roman"/>
                          <a:ea typeface="Times New Roman"/>
                        </a:rPr>
                        <a:t>Línea de Crédito para financiamiento de unidades vehiculares de Taxis (Programa Piloto)</a:t>
                      </a:r>
                      <a:endParaRPr lang="es-CL" sz="1000">
                        <a:effectLst/>
                        <a:latin typeface="Times New Roman"/>
                        <a:ea typeface="Times New Roman"/>
                      </a:endParaRPr>
                    </a:p>
                    <a:p>
                      <a:pPr marL="342900" lvl="0" indent="-342900">
                        <a:spcAft>
                          <a:spcPts val="0"/>
                        </a:spcAft>
                        <a:buFont typeface="Symbol"/>
                        <a:buChar char=""/>
                      </a:pPr>
                      <a:r>
                        <a:rPr lang="es-PY" sz="900">
                          <a:effectLst/>
                          <a:latin typeface="Times New Roman"/>
                          <a:ea typeface="Times New Roman"/>
                        </a:rPr>
                        <a:t>Hasta G. 70.000.000</a:t>
                      </a:r>
                      <a:r>
                        <a:rPr lang="es-PY" sz="900">
                          <a:solidFill>
                            <a:srgbClr val="000000"/>
                          </a:solidFill>
                          <a:effectLst/>
                          <a:latin typeface="Times New Roman"/>
                          <a:ea typeface="Times New Roman"/>
                        </a:rPr>
                        <a:t> </a:t>
                      </a:r>
                      <a:endParaRPr lang="es-CL" sz="1000">
                        <a:effectLst/>
                        <a:latin typeface="Times New Roman"/>
                        <a:ea typeface="Times New Roman"/>
                      </a:endParaRPr>
                    </a:p>
                  </a:txBody>
                  <a:tcPr marL="42401" marR="424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gn="ctr">
                        <a:spcAft>
                          <a:spcPts val="0"/>
                        </a:spcAft>
                      </a:pPr>
                      <a:r>
                        <a:rPr lang="es-PY" sz="900" dirty="0">
                          <a:solidFill>
                            <a:srgbClr val="000000"/>
                          </a:solidFill>
                          <a:effectLst/>
                          <a:latin typeface="Times New Roman"/>
                          <a:ea typeface="Times New Roman"/>
                        </a:rPr>
                        <a:t> </a:t>
                      </a:r>
                      <a:endParaRPr lang="es-CL" sz="1000" dirty="0">
                        <a:effectLst/>
                        <a:latin typeface="Times New Roman"/>
                        <a:ea typeface="Times New Roman"/>
                      </a:endParaRPr>
                    </a:p>
                    <a:p>
                      <a:pPr algn="ctr">
                        <a:spcAft>
                          <a:spcPts val="0"/>
                        </a:spcAft>
                      </a:pPr>
                      <a:r>
                        <a:rPr lang="es-PY" sz="900" dirty="0">
                          <a:solidFill>
                            <a:srgbClr val="000000"/>
                          </a:solidFill>
                          <a:effectLst/>
                          <a:latin typeface="Times New Roman"/>
                          <a:ea typeface="Times New Roman"/>
                        </a:rPr>
                        <a:t> </a:t>
                      </a:r>
                      <a:r>
                        <a:rPr lang="es-PY" sz="900" dirty="0" smtClean="0">
                          <a:solidFill>
                            <a:srgbClr val="000000"/>
                          </a:solidFill>
                          <a:effectLst/>
                          <a:latin typeface="Times New Roman"/>
                          <a:ea typeface="Times New Roman"/>
                        </a:rPr>
                        <a:t>G</a:t>
                      </a:r>
                      <a:r>
                        <a:rPr lang="es-PY" sz="900" dirty="0">
                          <a:solidFill>
                            <a:srgbClr val="000000"/>
                          </a:solidFill>
                          <a:effectLst/>
                          <a:latin typeface="Times New Roman"/>
                          <a:ea typeface="Times New Roman"/>
                        </a:rPr>
                        <a:t>.</a:t>
                      </a:r>
                      <a:endParaRPr lang="es-CL" sz="1000" dirty="0">
                        <a:effectLst/>
                        <a:latin typeface="Times New Roman"/>
                        <a:ea typeface="Times New Roman"/>
                      </a:endParaRPr>
                    </a:p>
                  </a:txBody>
                  <a:tcPr marL="42401" marR="424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gn="ctr">
                        <a:spcAft>
                          <a:spcPts val="0"/>
                        </a:spcAft>
                      </a:pPr>
                      <a:r>
                        <a:rPr lang="es-PY" sz="900" dirty="0">
                          <a:solidFill>
                            <a:srgbClr val="000000"/>
                          </a:solidFill>
                          <a:effectLst/>
                          <a:latin typeface="Times New Roman"/>
                          <a:ea typeface="Times New Roman"/>
                        </a:rPr>
                        <a:t> </a:t>
                      </a:r>
                      <a:endParaRPr lang="es-CL" sz="1000" dirty="0">
                        <a:effectLst/>
                        <a:latin typeface="Times New Roman"/>
                        <a:ea typeface="Times New Roman"/>
                      </a:endParaRPr>
                    </a:p>
                    <a:p>
                      <a:pPr algn="ctr">
                        <a:spcAft>
                          <a:spcPts val="0"/>
                        </a:spcAft>
                      </a:pPr>
                      <a:r>
                        <a:rPr lang="es-PY" sz="900" dirty="0" smtClean="0">
                          <a:solidFill>
                            <a:srgbClr val="000000"/>
                          </a:solidFill>
                          <a:effectLst/>
                          <a:latin typeface="Times New Roman"/>
                          <a:ea typeface="Times New Roman"/>
                        </a:rPr>
                        <a:t>9,00</a:t>
                      </a:r>
                      <a:r>
                        <a:rPr lang="es-PY" sz="900" dirty="0">
                          <a:solidFill>
                            <a:srgbClr val="000000"/>
                          </a:solidFill>
                          <a:effectLst/>
                          <a:latin typeface="Times New Roman"/>
                          <a:ea typeface="Times New Roman"/>
                        </a:rPr>
                        <a:t>%</a:t>
                      </a:r>
                      <a:endParaRPr lang="es-CL" sz="1000" dirty="0">
                        <a:effectLst/>
                        <a:latin typeface="Times New Roman"/>
                        <a:ea typeface="Times New Roman"/>
                      </a:endParaRPr>
                    </a:p>
                  </a:txBody>
                  <a:tcPr marL="42401" marR="424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gn="ctr">
                        <a:spcAft>
                          <a:spcPts val="0"/>
                        </a:spcAft>
                      </a:pPr>
                      <a:r>
                        <a:rPr lang="es-PY" sz="900" dirty="0">
                          <a:solidFill>
                            <a:srgbClr val="000000"/>
                          </a:solidFill>
                          <a:effectLst/>
                          <a:latin typeface="Times New Roman"/>
                          <a:ea typeface="Times New Roman"/>
                        </a:rPr>
                        <a:t> </a:t>
                      </a:r>
                      <a:endParaRPr lang="es-CL" sz="1000" dirty="0">
                        <a:effectLst/>
                        <a:latin typeface="Times New Roman"/>
                        <a:ea typeface="Times New Roman"/>
                      </a:endParaRPr>
                    </a:p>
                    <a:p>
                      <a:pPr algn="ctr">
                        <a:spcAft>
                          <a:spcPts val="0"/>
                        </a:spcAft>
                      </a:pPr>
                      <a:r>
                        <a:rPr lang="es-PY" sz="900" dirty="0" smtClean="0">
                          <a:solidFill>
                            <a:srgbClr val="000000"/>
                          </a:solidFill>
                          <a:effectLst/>
                          <a:latin typeface="Times New Roman"/>
                          <a:ea typeface="Times New Roman"/>
                        </a:rPr>
                        <a:t>Hasta </a:t>
                      </a:r>
                      <a:r>
                        <a:rPr lang="es-PY" sz="900" dirty="0">
                          <a:solidFill>
                            <a:srgbClr val="000000"/>
                          </a:solidFill>
                          <a:effectLst/>
                          <a:latin typeface="Times New Roman"/>
                          <a:ea typeface="Times New Roman"/>
                        </a:rPr>
                        <a:t>4 años</a:t>
                      </a:r>
                      <a:endParaRPr lang="es-CL" sz="1000" dirty="0">
                        <a:effectLst/>
                        <a:latin typeface="Times New Roman"/>
                        <a:ea typeface="Times New Roman"/>
                      </a:endParaRPr>
                    </a:p>
                  </a:txBody>
                  <a:tcPr marL="42401" marR="424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r>
            </a:tbl>
          </a:graphicData>
        </a:graphic>
      </p:graphicFrame>
      <p:graphicFrame>
        <p:nvGraphicFramePr>
          <p:cNvPr id="4" name="3 Tabla"/>
          <p:cNvGraphicFramePr>
            <a:graphicFrameLocks noGrp="1"/>
          </p:cNvGraphicFramePr>
          <p:nvPr>
            <p:extLst/>
          </p:nvPr>
        </p:nvGraphicFramePr>
        <p:xfrm>
          <a:off x="683568" y="728700"/>
          <a:ext cx="7272809" cy="1258724"/>
        </p:xfrm>
        <a:graphic>
          <a:graphicData uri="http://schemas.openxmlformats.org/drawingml/2006/table">
            <a:tbl>
              <a:tblPr firstRow="1"/>
              <a:tblGrid>
                <a:gridCol w="4143766"/>
                <a:gridCol w="650213"/>
                <a:gridCol w="710644"/>
                <a:gridCol w="710644"/>
                <a:gridCol w="1057542"/>
              </a:tblGrid>
              <a:tr h="127321">
                <a:tc>
                  <a:txBody>
                    <a:bodyPr/>
                    <a:lstStyle/>
                    <a:p>
                      <a:pPr algn="ctr">
                        <a:spcAft>
                          <a:spcPts val="0"/>
                        </a:spcAft>
                      </a:pPr>
                      <a:r>
                        <a:rPr lang="es-PY" sz="900" b="1" i="1" dirty="0">
                          <a:solidFill>
                            <a:srgbClr val="000000"/>
                          </a:solidFill>
                          <a:effectLst/>
                          <a:latin typeface="Times New Roman"/>
                          <a:ea typeface="Times New Roman"/>
                        </a:rPr>
                        <a:t>OTRAS LÍNEAS DE CRÉDITO</a:t>
                      </a:r>
                      <a:endParaRPr lang="es-CL" sz="1000" dirty="0">
                        <a:effectLst/>
                        <a:latin typeface="Times New Roman"/>
                        <a:ea typeface="Times New Roman"/>
                      </a:endParaRPr>
                    </a:p>
                  </a:txBody>
                  <a:tcPr marL="42401" marR="424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2D69B"/>
                    </a:solidFill>
                  </a:tcPr>
                </a:tc>
                <a:tc>
                  <a:txBody>
                    <a:bodyPr/>
                    <a:lstStyle/>
                    <a:p>
                      <a:pPr algn="ctr">
                        <a:spcAft>
                          <a:spcPts val="0"/>
                        </a:spcAft>
                      </a:pPr>
                      <a:r>
                        <a:rPr lang="es-PY" sz="900" b="1" i="1">
                          <a:solidFill>
                            <a:srgbClr val="000000"/>
                          </a:solidFill>
                          <a:effectLst/>
                          <a:latin typeface="Times New Roman"/>
                          <a:ea typeface="Times New Roman"/>
                        </a:rPr>
                        <a:t>MON.</a:t>
                      </a:r>
                      <a:endParaRPr lang="es-CL" sz="1000">
                        <a:effectLst/>
                        <a:latin typeface="Times New Roman"/>
                        <a:ea typeface="Times New Roman"/>
                      </a:endParaRPr>
                    </a:p>
                  </a:txBody>
                  <a:tcPr marL="42401" marR="424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2D69B"/>
                    </a:solidFill>
                  </a:tcPr>
                </a:tc>
                <a:tc gridSpan="2">
                  <a:txBody>
                    <a:bodyPr/>
                    <a:lstStyle/>
                    <a:p>
                      <a:pPr algn="ctr">
                        <a:spcAft>
                          <a:spcPts val="0"/>
                        </a:spcAft>
                      </a:pPr>
                      <a:r>
                        <a:rPr lang="es-PY" sz="900" b="1" i="1" dirty="0">
                          <a:solidFill>
                            <a:srgbClr val="000000"/>
                          </a:solidFill>
                          <a:effectLst/>
                          <a:latin typeface="Times New Roman"/>
                          <a:ea typeface="Times New Roman"/>
                        </a:rPr>
                        <a:t>TASA</a:t>
                      </a:r>
                      <a:endParaRPr lang="es-CL" sz="1000" dirty="0">
                        <a:effectLst/>
                        <a:latin typeface="Times New Roman"/>
                        <a:ea typeface="Times New Roman"/>
                      </a:endParaRPr>
                    </a:p>
                  </a:txBody>
                  <a:tcPr marL="42401" marR="424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2D69B"/>
                    </a:solidFill>
                  </a:tcPr>
                </a:tc>
                <a:tc hMerge="1">
                  <a:txBody>
                    <a:bodyPr/>
                    <a:lstStyle/>
                    <a:p>
                      <a:pPr algn="ctr">
                        <a:spcAft>
                          <a:spcPts val="0"/>
                        </a:spcAft>
                      </a:pPr>
                      <a:endParaRPr lang="es-CL" sz="1000" dirty="0">
                        <a:effectLst/>
                        <a:latin typeface="Times New Roman"/>
                        <a:ea typeface="Times New Roman"/>
                      </a:endParaRPr>
                    </a:p>
                  </a:txBody>
                  <a:tcPr marL="42401" marR="424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2D69B"/>
                    </a:solidFill>
                  </a:tcPr>
                </a:tc>
                <a:tc>
                  <a:txBody>
                    <a:bodyPr/>
                    <a:lstStyle/>
                    <a:p>
                      <a:pPr algn="ctr">
                        <a:spcAft>
                          <a:spcPts val="0"/>
                        </a:spcAft>
                      </a:pPr>
                      <a:r>
                        <a:rPr lang="es-PY" sz="900" b="1" i="1" dirty="0">
                          <a:solidFill>
                            <a:srgbClr val="000000"/>
                          </a:solidFill>
                          <a:effectLst/>
                          <a:latin typeface="Times New Roman"/>
                          <a:ea typeface="Times New Roman"/>
                        </a:rPr>
                        <a:t>PLAZO</a:t>
                      </a:r>
                      <a:endParaRPr lang="es-CL" sz="1000" dirty="0">
                        <a:effectLst/>
                        <a:latin typeface="Times New Roman"/>
                        <a:ea typeface="Times New Roman"/>
                      </a:endParaRPr>
                    </a:p>
                  </a:txBody>
                  <a:tcPr marL="42401" marR="424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2D69B"/>
                    </a:solidFill>
                  </a:tcPr>
                </a:tc>
              </a:tr>
              <a:tr h="127321">
                <a:tc gridSpan="5">
                  <a:txBody>
                    <a:bodyPr/>
                    <a:lstStyle/>
                    <a:p>
                      <a:pPr>
                        <a:spcAft>
                          <a:spcPts val="0"/>
                        </a:spcAft>
                      </a:pPr>
                      <a:r>
                        <a:rPr lang="es-PY" sz="900" b="1" dirty="0">
                          <a:solidFill>
                            <a:srgbClr val="000000"/>
                          </a:solidFill>
                          <a:effectLst/>
                          <a:latin typeface="Times New Roman"/>
                          <a:ea typeface="Times New Roman"/>
                        </a:rPr>
                        <a:t>PTMOS. </a:t>
                      </a:r>
                      <a:r>
                        <a:rPr lang="es-PY" sz="900" b="1" dirty="0" smtClean="0">
                          <a:solidFill>
                            <a:srgbClr val="000000"/>
                          </a:solidFill>
                          <a:effectLst/>
                          <a:latin typeface="Times New Roman"/>
                          <a:ea typeface="Times New Roman"/>
                        </a:rPr>
                        <a:t>PERSONALES                                                                                                                         DEBITO</a:t>
                      </a:r>
                      <a:r>
                        <a:rPr lang="es-PY" sz="900" b="1" baseline="0" dirty="0" smtClean="0">
                          <a:solidFill>
                            <a:srgbClr val="000000"/>
                          </a:solidFill>
                          <a:effectLst/>
                          <a:latin typeface="Times New Roman"/>
                          <a:ea typeface="Times New Roman"/>
                        </a:rPr>
                        <a:t> A.    PAGO  VENT.</a:t>
                      </a:r>
                      <a:endParaRPr lang="es-CL" sz="1000" dirty="0">
                        <a:effectLst/>
                        <a:latin typeface="Times New Roman"/>
                        <a:ea typeface="Times New Roman"/>
                      </a:endParaRPr>
                    </a:p>
                  </a:txBody>
                  <a:tcPr marL="42401" marR="424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9C3"/>
                    </a:solidFill>
                  </a:tcPr>
                </a:tc>
                <a:tc hMerge="1">
                  <a:txBody>
                    <a:bodyPr/>
                    <a:lstStyle/>
                    <a:p>
                      <a:endParaRPr lang="es-CL"/>
                    </a:p>
                  </a:txBody>
                  <a:tcPr/>
                </a:tc>
                <a:tc hMerge="1">
                  <a:txBody>
                    <a:bodyPr/>
                    <a:lstStyle/>
                    <a:p>
                      <a:endParaRPr lang="es-CL"/>
                    </a:p>
                  </a:txBody>
                  <a:tcPr/>
                </a:tc>
                <a:tc hMerge="1">
                  <a:txBody>
                    <a:bodyPr/>
                    <a:lstStyle/>
                    <a:p>
                      <a:endParaRPr lang="es-CL"/>
                    </a:p>
                  </a:txBody>
                  <a:tcPr/>
                </a:tc>
                <a:tc hMerge="1">
                  <a:txBody>
                    <a:bodyPr/>
                    <a:lstStyle/>
                    <a:p>
                      <a:endParaRPr lang="es-CL"/>
                    </a:p>
                  </a:txBody>
                  <a:tcPr/>
                </a:tc>
              </a:tr>
              <a:tr h="984404">
                <a:tc>
                  <a:txBody>
                    <a:bodyPr/>
                    <a:lstStyle/>
                    <a:p>
                      <a:pPr marL="342900" lvl="0" indent="-342900">
                        <a:spcAft>
                          <a:spcPts val="0"/>
                        </a:spcAft>
                        <a:buFont typeface="Symbol"/>
                        <a:buChar char=""/>
                      </a:pPr>
                      <a:r>
                        <a:rPr lang="es-PY" sz="900" b="1" dirty="0" smtClean="0">
                          <a:solidFill>
                            <a:srgbClr val="000000"/>
                          </a:solidFill>
                          <a:effectLst/>
                          <a:latin typeface="Times New Roman"/>
                          <a:ea typeface="Times New Roman"/>
                        </a:rPr>
                        <a:t>Hasta 50.000.000</a:t>
                      </a:r>
                    </a:p>
                  </a:txBody>
                  <a:tcPr marL="42401" marR="424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gn="ctr">
                        <a:spcAft>
                          <a:spcPts val="0"/>
                        </a:spcAft>
                      </a:pPr>
                      <a:r>
                        <a:rPr lang="es-PY" sz="900" dirty="0">
                          <a:solidFill>
                            <a:srgbClr val="000000"/>
                          </a:solidFill>
                          <a:effectLst/>
                          <a:latin typeface="Times New Roman"/>
                          <a:ea typeface="Times New Roman"/>
                        </a:rPr>
                        <a:t>G</a:t>
                      </a:r>
                      <a:r>
                        <a:rPr lang="es-PY" sz="900" dirty="0" smtClean="0">
                          <a:solidFill>
                            <a:srgbClr val="000000"/>
                          </a:solidFill>
                          <a:effectLst/>
                          <a:latin typeface="Times New Roman"/>
                          <a:ea typeface="Times New Roman"/>
                        </a:rPr>
                        <a:t>.</a:t>
                      </a:r>
                      <a:endParaRPr lang="es-CL" sz="1000" dirty="0">
                        <a:effectLst/>
                        <a:latin typeface="Times New Roman"/>
                        <a:ea typeface="Times New Roman"/>
                      </a:endParaRPr>
                    </a:p>
                  </a:txBody>
                  <a:tcPr marL="42401" marR="424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gn="ctr">
                        <a:spcAft>
                          <a:spcPts val="0"/>
                        </a:spcAft>
                      </a:pPr>
                      <a:r>
                        <a:rPr lang="es-CL" sz="800" dirty="0" smtClean="0">
                          <a:effectLst/>
                          <a:latin typeface="Times New Roman"/>
                          <a:ea typeface="Times New Roman"/>
                        </a:rPr>
                        <a:t>17,00%</a:t>
                      </a:r>
                    </a:p>
                    <a:p>
                      <a:pPr algn="ctr">
                        <a:spcAft>
                          <a:spcPts val="0"/>
                        </a:spcAft>
                      </a:pPr>
                      <a:r>
                        <a:rPr lang="es-CL" sz="800" dirty="0" smtClean="0">
                          <a:effectLst/>
                          <a:latin typeface="Times New Roman"/>
                          <a:ea typeface="Times New Roman"/>
                        </a:rPr>
                        <a:t>20,00%</a:t>
                      </a:r>
                    </a:p>
                    <a:p>
                      <a:pPr algn="ctr">
                        <a:spcAft>
                          <a:spcPts val="0"/>
                        </a:spcAft>
                      </a:pPr>
                      <a:r>
                        <a:rPr lang="es-CL" sz="800" dirty="0" smtClean="0">
                          <a:effectLst/>
                          <a:latin typeface="Times New Roman"/>
                          <a:ea typeface="Times New Roman"/>
                        </a:rPr>
                        <a:t>23,00%</a:t>
                      </a:r>
                    </a:p>
                    <a:p>
                      <a:pPr algn="ctr">
                        <a:spcAft>
                          <a:spcPts val="0"/>
                        </a:spcAft>
                      </a:pPr>
                      <a:r>
                        <a:rPr lang="es-CL" sz="800" dirty="0" smtClean="0">
                          <a:effectLst/>
                          <a:latin typeface="Times New Roman"/>
                          <a:ea typeface="Times New Roman"/>
                        </a:rPr>
                        <a:t>25,00%</a:t>
                      </a:r>
                    </a:p>
                    <a:p>
                      <a:pPr algn="ctr">
                        <a:spcAft>
                          <a:spcPts val="0"/>
                        </a:spcAft>
                      </a:pPr>
                      <a:r>
                        <a:rPr lang="es-CL" sz="800" dirty="0" smtClean="0">
                          <a:effectLst/>
                          <a:latin typeface="Times New Roman"/>
                          <a:ea typeface="Times New Roman"/>
                        </a:rPr>
                        <a:t>27,00%</a:t>
                      </a:r>
                    </a:p>
                    <a:p>
                      <a:pPr algn="ctr">
                        <a:spcAft>
                          <a:spcPts val="0"/>
                        </a:spcAft>
                      </a:pPr>
                      <a:r>
                        <a:rPr lang="es-CL" sz="800" dirty="0" smtClean="0">
                          <a:effectLst/>
                          <a:latin typeface="Times New Roman"/>
                          <a:ea typeface="Times New Roman"/>
                        </a:rPr>
                        <a:t>28,00%</a:t>
                      </a:r>
                    </a:p>
                    <a:p>
                      <a:pPr algn="ctr">
                        <a:spcAft>
                          <a:spcPts val="0"/>
                        </a:spcAft>
                      </a:pPr>
                      <a:r>
                        <a:rPr lang="es-CL" sz="800" dirty="0" smtClean="0">
                          <a:effectLst/>
                          <a:latin typeface="Times New Roman"/>
                          <a:ea typeface="Times New Roman"/>
                        </a:rPr>
                        <a:t>28,00%</a:t>
                      </a:r>
                    </a:p>
                    <a:p>
                      <a:pPr algn="ctr">
                        <a:spcAft>
                          <a:spcPts val="0"/>
                        </a:spcAft>
                      </a:pPr>
                      <a:r>
                        <a:rPr lang="es-CL" sz="800" dirty="0" smtClean="0">
                          <a:effectLst/>
                          <a:latin typeface="Times New Roman"/>
                          <a:ea typeface="Times New Roman"/>
                        </a:rPr>
                        <a:t>29,00%</a:t>
                      </a:r>
                      <a:endParaRPr lang="es-CL" sz="800" dirty="0">
                        <a:effectLst/>
                        <a:latin typeface="Times New Roman"/>
                        <a:ea typeface="Times New Roman"/>
                      </a:endParaRPr>
                    </a:p>
                  </a:txBody>
                  <a:tcPr marL="42401" marR="424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marL="0" algn="ctr" defTabSz="914400" rtl="0" eaLnBrk="1" latinLnBrk="0" hangingPunct="1">
                        <a:spcAft>
                          <a:spcPts val="0"/>
                        </a:spcAft>
                      </a:pPr>
                      <a:r>
                        <a:rPr lang="es-PY" sz="800" kern="1200" dirty="0" smtClean="0">
                          <a:solidFill>
                            <a:schemeClr val="tx1"/>
                          </a:solidFill>
                          <a:effectLst/>
                          <a:latin typeface="Times New Roman"/>
                          <a:ea typeface="Times New Roman"/>
                          <a:cs typeface="+mn-cs"/>
                        </a:rPr>
                        <a:t>19,00%</a:t>
                      </a:r>
                    </a:p>
                    <a:p>
                      <a:pPr marL="0" algn="ctr" defTabSz="914400" rtl="0" eaLnBrk="1" latinLnBrk="0" hangingPunct="1">
                        <a:spcAft>
                          <a:spcPts val="0"/>
                        </a:spcAft>
                      </a:pPr>
                      <a:r>
                        <a:rPr lang="es-PY" sz="800" kern="1200" dirty="0" smtClean="0">
                          <a:solidFill>
                            <a:schemeClr val="tx1"/>
                          </a:solidFill>
                          <a:effectLst/>
                          <a:latin typeface="Times New Roman"/>
                          <a:ea typeface="Times New Roman"/>
                          <a:cs typeface="+mn-cs"/>
                        </a:rPr>
                        <a:t>22,00</a:t>
                      </a:r>
                      <a:r>
                        <a:rPr lang="es-PY" sz="800" kern="1200" dirty="0">
                          <a:solidFill>
                            <a:schemeClr val="tx1"/>
                          </a:solidFill>
                          <a:effectLst/>
                          <a:latin typeface="Times New Roman"/>
                          <a:ea typeface="Times New Roman"/>
                          <a:cs typeface="+mn-cs"/>
                        </a:rPr>
                        <a:t>%</a:t>
                      </a:r>
                      <a:endParaRPr lang="es-CL" sz="800" kern="1200" dirty="0">
                        <a:solidFill>
                          <a:schemeClr val="tx1"/>
                        </a:solidFill>
                        <a:effectLst/>
                        <a:latin typeface="Times New Roman"/>
                        <a:ea typeface="Times New Roman"/>
                        <a:cs typeface="+mn-cs"/>
                      </a:endParaRPr>
                    </a:p>
                    <a:p>
                      <a:pPr marL="0" algn="ctr" defTabSz="914400" rtl="0" eaLnBrk="1" latinLnBrk="0" hangingPunct="1">
                        <a:spcAft>
                          <a:spcPts val="0"/>
                        </a:spcAft>
                      </a:pPr>
                      <a:r>
                        <a:rPr lang="es-PY" sz="800" kern="1200" dirty="0" smtClean="0">
                          <a:solidFill>
                            <a:schemeClr val="tx1"/>
                          </a:solidFill>
                          <a:effectLst/>
                          <a:latin typeface="Times New Roman"/>
                          <a:ea typeface="Times New Roman"/>
                          <a:cs typeface="+mn-cs"/>
                        </a:rPr>
                        <a:t>25,00</a:t>
                      </a:r>
                      <a:r>
                        <a:rPr lang="es-PY" sz="800" kern="1200" dirty="0">
                          <a:solidFill>
                            <a:schemeClr val="tx1"/>
                          </a:solidFill>
                          <a:effectLst/>
                          <a:latin typeface="Times New Roman"/>
                          <a:ea typeface="Times New Roman"/>
                          <a:cs typeface="+mn-cs"/>
                        </a:rPr>
                        <a:t>%</a:t>
                      </a:r>
                      <a:endParaRPr lang="es-CL" sz="800" kern="1200" dirty="0">
                        <a:solidFill>
                          <a:schemeClr val="tx1"/>
                        </a:solidFill>
                        <a:effectLst/>
                        <a:latin typeface="Times New Roman"/>
                        <a:ea typeface="Times New Roman"/>
                        <a:cs typeface="+mn-cs"/>
                      </a:endParaRPr>
                    </a:p>
                    <a:p>
                      <a:pPr marL="0" algn="ctr" defTabSz="914400" rtl="0" eaLnBrk="1" latinLnBrk="0" hangingPunct="1">
                        <a:spcAft>
                          <a:spcPts val="0"/>
                        </a:spcAft>
                      </a:pPr>
                      <a:r>
                        <a:rPr lang="es-PY" sz="800" kern="1200" dirty="0" smtClean="0">
                          <a:solidFill>
                            <a:schemeClr val="tx1"/>
                          </a:solidFill>
                          <a:effectLst/>
                          <a:latin typeface="Times New Roman"/>
                          <a:ea typeface="Times New Roman"/>
                          <a:cs typeface="+mn-cs"/>
                        </a:rPr>
                        <a:t>26,00</a:t>
                      </a:r>
                      <a:r>
                        <a:rPr lang="es-PY" sz="800" kern="1200" dirty="0">
                          <a:solidFill>
                            <a:schemeClr val="tx1"/>
                          </a:solidFill>
                          <a:effectLst/>
                          <a:latin typeface="Times New Roman"/>
                          <a:ea typeface="Times New Roman"/>
                          <a:cs typeface="+mn-cs"/>
                        </a:rPr>
                        <a:t>%</a:t>
                      </a:r>
                      <a:endParaRPr lang="es-CL" sz="800" kern="1200" dirty="0">
                        <a:solidFill>
                          <a:schemeClr val="tx1"/>
                        </a:solidFill>
                        <a:effectLst/>
                        <a:latin typeface="Times New Roman"/>
                        <a:ea typeface="Times New Roman"/>
                        <a:cs typeface="+mn-cs"/>
                      </a:endParaRPr>
                    </a:p>
                    <a:p>
                      <a:pPr marL="0" algn="ctr" defTabSz="914400" rtl="0" eaLnBrk="1" latinLnBrk="0" hangingPunct="1">
                        <a:spcAft>
                          <a:spcPts val="0"/>
                        </a:spcAft>
                      </a:pPr>
                      <a:r>
                        <a:rPr lang="es-PY" sz="800" kern="1200" dirty="0" smtClean="0">
                          <a:solidFill>
                            <a:schemeClr val="tx1"/>
                          </a:solidFill>
                          <a:effectLst/>
                          <a:latin typeface="Times New Roman"/>
                          <a:ea typeface="Times New Roman"/>
                          <a:cs typeface="+mn-cs"/>
                        </a:rPr>
                        <a:t>28,50</a:t>
                      </a:r>
                      <a:r>
                        <a:rPr lang="es-PY" sz="800" kern="1200" dirty="0">
                          <a:solidFill>
                            <a:schemeClr val="tx1"/>
                          </a:solidFill>
                          <a:effectLst/>
                          <a:latin typeface="Times New Roman"/>
                          <a:ea typeface="Times New Roman"/>
                          <a:cs typeface="+mn-cs"/>
                        </a:rPr>
                        <a:t>%</a:t>
                      </a:r>
                      <a:endParaRPr lang="es-CL" sz="800" kern="1200" dirty="0">
                        <a:solidFill>
                          <a:schemeClr val="tx1"/>
                        </a:solidFill>
                        <a:effectLst/>
                        <a:latin typeface="Times New Roman"/>
                        <a:ea typeface="Times New Roman"/>
                        <a:cs typeface="+mn-cs"/>
                      </a:endParaRPr>
                    </a:p>
                    <a:p>
                      <a:pPr marL="0" algn="ctr" defTabSz="914400" rtl="0" eaLnBrk="1" latinLnBrk="0" hangingPunct="1">
                        <a:spcAft>
                          <a:spcPts val="0"/>
                        </a:spcAft>
                      </a:pPr>
                      <a:r>
                        <a:rPr lang="es-PY" sz="800" kern="1200" dirty="0" smtClean="0">
                          <a:solidFill>
                            <a:schemeClr val="tx1"/>
                          </a:solidFill>
                          <a:effectLst/>
                          <a:latin typeface="Times New Roman"/>
                          <a:ea typeface="Times New Roman"/>
                          <a:cs typeface="+mn-cs"/>
                        </a:rPr>
                        <a:t>28,50%</a:t>
                      </a:r>
                    </a:p>
                    <a:p>
                      <a:pPr marL="0" algn="ctr" defTabSz="914400" rtl="0" eaLnBrk="1" latinLnBrk="0" hangingPunct="1">
                        <a:spcAft>
                          <a:spcPts val="0"/>
                        </a:spcAft>
                      </a:pPr>
                      <a:r>
                        <a:rPr lang="es-PY" sz="800" kern="1200" dirty="0" smtClean="0">
                          <a:solidFill>
                            <a:schemeClr val="tx1"/>
                          </a:solidFill>
                          <a:effectLst/>
                          <a:latin typeface="Times New Roman"/>
                          <a:ea typeface="Times New Roman"/>
                          <a:cs typeface="+mn-cs"/>
                        </a:rPr>
                        <a:t>30,00%</a:t>
                      </a:r>
                    </a:p>
                    <a:p>
                      <a:pPr marL="0" algn="ctr" defTabSz="914400" rtl="0" eaLnBrk="1" latinLnBrk="0" hangingPunct="1">
                        <a:spcAft>
                          <a:spcPts val="0"/>
                        </a:spcAft>
                      </a:pPr>
                      <a:r>
                        <a:rPr lang="es-PY" sz="800" kern="1200" dirty="0" smtClean="0">
                          <a:solidFill>
                            <a:schemeClr val="tx1"/>
                          </a:solidFill>
                          <a:effectLst/>
                          <a:latin typeface="Times New Roman"/>
                          <a:ea typeface="Times New Roman"/>
                          <a:cs typeface="+mn-cs"/>
                        </a:rPr>
                        <a:t>30,00%</a:t>
                      </a:r>
                      <a:endParaRPr lang="es-CL" sz="800" kern="1200" dirty="0">
                        <a:solidFill>
                          <a:schemeClr val="tx1"/>
                        </a:solidFill>
                        <a:effectLst/>
                        <a:latin typeface="Times New Roman"/>
                        <a:ea typeface="Times New Roman"/>
                        <a:cs typeface="+mn-cs"/>
                      </a:endParaRPr>
                    </a:p>
                  </a:txBody>
                  <a:tcPr marL="42401" marR="424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marL="0" algn="ctr" defTabSz="914400" rtl="0" eaLnBrk="1" latinLnBrk="0" hangingPunct="1">
                        <a:spcAft>
                          <a:spcPts val="0"/>
                        </a:spcAft>
                      </a:pPr>
                      <a:r>
                        <a:rPr lang="es-PY" sz="800" kern="1200" dirty="0" smtClean="0">
                          <a:solidFill>
                            <a:srgbClr val="000000"/>
                          </a:solidFill>
                          <a:effectLst/>
                          <a:latin typeface="Times New Roman"/>
                          <a:ea typeface="Times New Roman"/>
                          <a:cs typeface="+mn-cs"/>
                        </a:rPr>
                        <a:t>Hasta 6 meses</a:t>
                      </a:r>
                    </a:p>
                    <a:p>
                      <a:pPr marL="0" algn="ctr" defTabSz="914400" rtl="0" eaLnBrk="1" latinLnBrk="0" hangingPunct="1">
                        <a:spcAft>
                          <a:spcPts val="0"/>
                        </a:spcAft>
                      </a:pPr>
                      <a:r>
                        <a:rPr lang="es-PY" sz="800" kern="1200" dirty="0" smtClean="0">
                          <a:solidFill>
                            <a:srgbClr val="000000"/>
                          </a:solidFill>
                          <a:effectLst/>
                          <a:latin typeface="Times New Roman"/>
                          <a:ea typeface="Times New Roman"/>
                          <a:cs typeface="+mn-cs"/>
                        </a:rPr>
                        <a:t>Hasta </a:t>
                      </a:r>
                      <a:r>
                        <a:rPr lang="es-PY" sz="800" kern="1200" dirty="0">
                          <a:solidFill>
                            <a:srgbClr val="000000"/>
                          </a:solidFill>
                          <a:effectLst/>
                          <a:latin typeface="Times New Roman"/>
                          <a:ea typeface="Times New Roman"/>
                          <a:cs typeface="+mn-cs"/>
                        </a:rPr>
                        <a:t>12 </a:t>
                      </a:r>
                      <a:r>
                        <a:rPr lang="es-PY" sz="800" kern="1200" dirty="0" smtClean="0">
                          <a:solidFill>
                            <a:srgbClr val="000000"/>
                          </a:solidFill>
                          <a:effectLst/>
                          <a:latin typeface="Times New Roman"/>
                          <a:ea typeface="Times New Roman"/>
                          <a:cs typeface="+mn-cs"/>
                        </a:rPr>
                        <a:t>meses</a:t>
                      </a:r>
                      <a:endParaRPr lang="es-CL" sz="800" kern="1200" dirty="0">
                        <a:solidFill>
                          <a:srgbClr val="000000"/>
                        </a:solidFill>
                        <a:effectLst/>
                        <a:latin typeface="Times New Roman"/>
                        <a:ea typeface="Times New Roman"/>
                        <a:cs typeface="+mn-cs"/>
                      </a:endParaRPr>
                    </a:p>
                    <a:p>
                      <a:pPr marL="0" algn="ctr" defTabSz="914400" rtl="0" eaLnBrk="1" latinLnBrk="0" hangingPunct="1">
                        <a:spcAft>
                          <a:spcPts val="0"/>
                        </a:spcAft>
                      </a:pPr>
                      <a:r>
                        <a:rPr lang="es-PY" sz="800" kern="1200" dirty="0">
                          <a:solidFill>
                            <a:srgbClr val="000000"/>
                          </a:solidFill>
                          <a:effectLst/>
                          <a:latin typeface="Times New Roman"/>
                          <a:ea typeface="Times New Roman"/>
                          <a:cs typeface="+mn-cs"/>
                        </a:rPr>
                        <a:t>Hasta 18 </a:t>
                      </a:r>
                      <a:r>
                        <a:rPr lang="es-PY" sz="800" kern="1200" dirty="0" smtClean="0">
                          <a:solidFill>
                            <a:srgbClr val="000000"/>
                          </a:solidFill>
                          <a:effectLst/>
                          <a:latin typeface="Times New Roman"/>
                          <a:ea typeface="Times New Roman"/>
                          <a:cs typeface="+mn-cs"/>
                        </a:rPr>
                        <a:t>meses</a:t>
                      </a:r>
                    </a:p>
                    <a:p>
                      <a:pPr marL="0" algn="ctr" defTabSz="914400" rtl="0" eaLnBrk="1" latinLnBrk="0" hangingPunct="1">
                        <a:spcAft>
                          <a:spcPts val="0"/>
                        </a:spcAft>
                      </a:pPr>
                      <a:r>
                        <a:rPr lang="es-CL" sz="800" kern="1200" dirty="0" smtClean="0">
                          <a:solidFill>
                            <a:srgbClr val="000000"/>
                          </a:solidFill>
                          <a:effectLst/>
                          <a:latin typeface="Times New Roman"/>
                          <a:ea typeface="Times New Roman"/>
                          <a:cs typeface="+mn-cs"/>
                        </a:rPr>
                        <a:t>Hasta 24 meses</a:t>
                      </a:r>
                    </a:p>
                    <a:p>
                      <a:pPr marL="0" algn="ctr" defTabSz="914400" rtl="0" eaLnBrk="1" latinLnBrk="0" hangingPunct="1">
                        <a:spcAft>
                          <a:spcPts val="0"/>
                        </a:spcAft>
                      </a:pPr>
                      <a:r>
                        <a:rPr lang="es-PY" sz="800" kern="1200" dirty="0" smtClean="0">
                          <a:solidFill>
                            <a:srgbClr val="000000"/>
                          </a:solidFill>
                          <a:effectLst/>
                          <a:latin typeface="Times New Roman"/>
                          <a:ea typeface="Times New Roman"/>
                          <a:cs typeface="+mn-cs"/>
                        </a:rPr>
                        <a:t>Hasta 30 </a:t>
                      </a:r>
                      <a:r>
                        <a:rPr lang="es-PY" sz="800" kern="1200" dirty="0">
                          <a:solidFill>
                            <a:srgbClr val="000000"/>
                          </a:solidFill>
                          <a:effectLst/>
                          <a:latin typeface="Times New Roman"/>
                          <a:ea typeface="Times New Roman"/>
                          <a:cs typeface="+mn-cs"/>
                        </a:rPr>
                        <a:t>meses</a:t>
                      </a:r>
                      <a:endParaRPr lang="es-CL" sz="800" kern="1200" dirty="0">
                        <a:solidFill>
                          <a:srgbClr val="000000"/>
                        </a:solidFill>
                        <a:effectLst/>
                        <a:latin typeface="Times New Roman"/>
                        <a:ea typeface="Times New Roman"/>
                        <a:cs typeface="+mn-cs"/>
                      </a:endParaRPr>
                    </a:p>
                    <a:p>
                      <a:pPr marL="0" algn="ctr" defTabSz="914400" rtl="0" eaLnBrk="1" latinLnBrk="0" hangingPunct="1">
                        <a:spcAft>
                          <a:spcPts val="0"/>
                        </a:spcAft>
                      </a:pPr>
                      <a:r>
                        <a:rPr lang="es-PY" sz="800" kern="1200" dirty="0">
                          <a:solidFill>
                            <a:srgbClr val="000000"/>
                          </a:solidFill>
                          <a:effectLst/>
                          <a:latin typeface="Times New Roman"/>
                          <a:ea typeface="Times New Roman"/>
                          <a:cs typeface="+mn-cs"/>
                        </a:rPr>
                        <a:t>Hasta </a:t>
                      </a:r>
                      <a:r>
                        <a:rPr lang="es-PY" sz="800" kern="1200" dirty="0" smtClean="0">
                          <a:solidFill>
                            <a:srgbClr val="000000"/>
                          </a:solidFill>
                          <a:effectLst/>
                          <a:latin typeface="Times New Roman"/>
                          <a:ea typeface="Times New Roman"/>
                          <a:cs typeface="+mn-cs"/>
                        </a:rPr>
                        <a:t>36 </a:t>
                      </a:r>
                      <a:r>
                        <a:rPr lang="es-PY" sz="800" kern="1200" dirty="0">
                          <a:solidFill>
                            <a:srgbClr val="000000"/>
                          </a:solidFill>
                          <a:effectLst/>
                          <a:latin typeface="Times New Roman"/>
                          <a:ea typeface="Times New Roman"/>
                          <a:cs typeface="+mn-cs"/>
                        </a:rPr>
                        <a:t>meses</a:t>
                      </a:r>
                      <a:endParaRPr lang="es-CL" sz="800" kern="1200" dirty="0">
                        <a:solidFill>
                          <a:srgbClr val="000000"/>
                        </a:solidFill>
                        <a:effectLst/>
                        <a:latin typeface="Times New Roman"/>
                        <a:ea typeface="Times New Roman"/>
                        <a:cs typeface="+mn-cs"/>
                      </a:endParaRPr>
                    </a:p>
                    <a:p>
                      <a:pPr marL="0" algn="ctr" defTabSz="914400" rtl="0" eaLnBrk="1" latinLnBrk="0" hangingPunct="1">
                        <a:spcAft>
                          <a:spcPts val="0"/>
                        </a:spcAft>
                      </a:pPr>
                      <a:r>
                        <a:rPr lang="es-PY" sz="800" kern="1200" dirty="0">
                          <a:solidFill>
                            <a:srgbClr val="000000"/>
                          </a:solidFill>
                          <a:effectLst/>
                          <a:latin typeface="Times New Roman"/>
                          <a:ea typeface="Times New Roman"/>
                          <a:cs typeface="+mn-cs"/>
                        </a:rPr>
                        <a:t>Hasta </a:t>
                      </a:r>
                      <a:r>
                        <a:rPr lang="es-PY" sz="800" kern="1200" dirty="0" smtClean="0">
                          <a:solidFill>
                            <a:srgbClr val="000000"/>
                          </a:solidFill>
                          <a:effectLst/>
                          <a:latin typeface="Times New Roman"/>
                          <a:ea typeface="Times New Roman"/>
                          <a:cs typeface="+mn-cs"/>
                        </a:rPr>
                        <a:t>42 meses</a:t>
                      </a:r>
                    </a:p>
                    <a:p>
                      <a:pPr marL="0" algn="ctr" defTabSz="914400" rtl="0" eaLnBrk="1" latinLnBrk="0" hangingPunct="1">
                        <a:spcAft>
                          <a:spcPts val="0"/>
                        </a:spcAft>
                      </a:pPr>
                      <a:r>
                        <a:rPr lang="es-PY" sz="800" kern="1200" dirty="0" smtClean="0">
                          <a:solidFill>
                            <a:srgbClr val="000000"/>
                          </a:solidFill>
                          <a:effectLst/>
                          <a:latin typeface="Times New Roman"/>
                          <a:ea typeface="Times New Roman"/>
                          <a:cs typeface="+mn-cs"/>
                        </a:rPr>
                        <a:t>Hasta 48,y 60 meses</a:t>
                      </a:r>
                      <a:endParaRPr lang="es-CL" sz="800" kern="1200" dirty="0">
                        <a:solidFill>
                          <a:srgbClr val="000000"/>
                        </a:solidFill>
                        <a:effectLst/>
                        <a:latin typeface="Times New Roman"/>
                        <a:ea typeface="Times New Roman"/>
                        <a:cs typeface="+mn-cs"/>
                      </a:endParaRPr>
                    </a:p>
                  </a:txBody>
                  <a:tcPr marL="42401" marR="424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r>
            </a:tbl>
          </a:graphicData>
        </a:graphic>
      </p:graphicFrame>
    </p:spTree>
    <p:extLst>
      <p:ext uri="{BB962C8B-B14F-4D97-AF65-F5344CB8AC3E}">
        <p14:creationId xmlns:p14="http://schemas.microsoft.com/office/powerpoint/2010/main" val="1298146147"/>
      </p:ext>
    </p:extLst>
  </p:cSld>
  <p:clrMapOvr>
    <a:masterClrMapping/>
  </p:clrMapOvr>
  <p:transition spd="med">
    <p:pull/>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bwMode="auto">
          <a:xfrm>
            <a:off x="539552" y="116632"/>
            <a:ext cx="8229600" cy="612068"/>
          </a:xfrm>
          <a:prstGeom prst="rect">
            <a:avLst/>
          </a:prstGeom>
          <a:gradFill>
            <a:gsLst>
              <a:gs pos="62000">
                <a:srgbClr val="008080"/>
              </a:gs>
              <a:gs pos="100000">
                <a:srgbClr val="C4EDF2"/>
              </a:gs>
            </a:gsLst>
            <a:path path="circle">
              <a:fillToRect l="50000" t="50000" r="50000" b="50000"/>
            </a:path>
          </a:gradFill>
          <a:extLst/>
        </p:spPr>
        <p:txBody>
          <a:bodyPr/>
          <a:lstStyle>
            <a:defPPr>
              <a:defRPr lang="fr-FR"/>
            </a:defPPr>
            <a:lvl1pPr algn="ctr">
              <a:defRPr sz="4400" b="1">
                <a:solidFill>
                  <a:schemeClr val="bg1"/>
                </a:solidFill>
                <a:effectLst>
                  <a:outerShdw blurRad="38100" dist="38100" dir="2700000" algn="tl">
                    <a:srgbClr val="000000">
                      <a:alpha val="43137"/>
                    </a:srgbClr>
                  </a:outerShdw>
                </a:effectLst>
                <a:ea typeface="+mj-ea"/>
                <a:cs typeface="+mj-cs"/>
              </a:defRPr>
            </a:lvl1pPr>
            <a:lvl2pPr algn="ctr">
              <a:defRPr sz="4400">
                <a:solidFill>
                  <a:schemeClr val="tx2"/>
                </a:solidFill>
              </a:defRPr>
            </a:lvl2pPr>
            <a:lvl3pPr algn="ctr">
              <a:defRPr sz="4400">
                <a:solidFill>
                  <a:schemeClr val="tx2"/>
                </a:solidFill>
              </a:defRPr>
            </a:lvl3pPr>
            <a:lvl4pPr algn="ctr">
              <a:defRPr sz="4400">
                <a:solidFill>
                  <a:schemeClr val="tx2"/>
                </a:solidFill>
              </a:defRPr>
            </a:lvl4pPr>
            <a:lvl5pPr algn="ctr">
              <a:defRPr sz="4400">
                <a:solidFill>
                  <a:schemeClr val="tx2"/>
                </a:solidFill>
              </a:defRPr>
            </a:lvl5pPr>
            <a:lvl6pPr marL="457200" algn="ctr" fontAlgn="base">
              <a:spcBef>
                <a:spcPct val="0"/>
              </a:spcBef>
              <a:spcAft>
                <a:spcPct val="0"/>
              </a:spcAft>
              <a:defRPr sz="4400">
                <a:solidFill>
                  <a:schemeClr val="tx2"/>
                </a:solidFill>
              </a:defRPr>
            </a:lvl6pPr>
            <a:lvl7pPr marL="914400" algn="ctr" fontAlgn="base">
              <a:spcBef>
                <a:spcPct val="0"/>
              </a:spcBef>
              <a:spcAft>
                <a:spcPct val="0"/>
              </a:spcAft>
              <a:defRPr sz="4400">
                <a:solidFill>
                  <a:schemeClr val="tx2"/>
                </a:solidFill>
              </a:defRPr>
            </a:lvl7pPr>
            <a:lvl8pPr marL="1371600" algn="ctr" fontAlgn="base">
              <a:spcBef>
                <a:spcPct val="0"/>
              </a:spcBef>
              <a:spcAft>
                <a:spcPct val="0"/>
              </a:spcAft>
              <a:defRPr sz="4400">
                <a:solidFill>
                  <a:schemeClr val="tx2"/>
                </a:solidFill>
              </a:defRPr>
            </a:lvl8pPr>
            <a:lvl9pPr marL="1828800" algn="ctr" fontAlgn="base">
              <a:spcBef>
                <a:spcPct val="0"/>
              </a:spcBef>
              <a:spcAft>
                <a:spcPct val="0"/>
              </a:spcAft>
              <a:defRPr sz="4400">
                <a:solidFill>
                  <a:schemeClr val="tx2"/>
                </a:solidFill>
              </a:defRPr>
            </a:lvl9pPr>
          </a:lstStyle>
          <a:p>
            <a:r>
              <a:rPr lang="es-MX" sz="3600" dirty="0" smtClean="0"/>
              <a:t>ASISTENCIA FINANCIERA</a:t>
            </a:r>
            <a:endParaRPr lang="es-ES" sz="3600" dirty="0"/>
          </a:p>
        </p:txBody>
      </p:sp>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7698" y="943447"/>
            <a:ext cx="2736304" cy="1944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descr="C:\Users\angelica.candia\Desktop\imagesN3HHFI3L.jpg"/>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6000"/>
                    </a14:imgEffect>
                  </a14:imgLayer>
                </a14:imgProps>
              </a:ext>
              <a:ext uri="{28A0092B-C50C-407E-A947-70E740481C1C}">
                <a14:useLocalDpi xmlns:a14="http://schemas.microsoft.com/office/drawing/2010/main" val="0"/>
              </a:ext>
            </a:extLst>
          </a:blip>
          <a:srcRect l="50000"/>
          <a:stretch/>
        </p:blipFill>
        <p:spPr bwMode="auto">
          <a:xfrm>
            <a:off x="606367" y="943447"/>
            <a:ext cx="4896544" cy="194421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1 Tabla"/>
          <p:cNvGraphicFramePr>
            <a:graphicFrameLocks noGrp="1"/>
          </p:cNvGraphicFramePr>
          <p:nvPr>
            <p:extLst/>
          </p:nvPr>
        </p:nvGraphicFramePr>
        <p:xfrm>
          <a:off x="912330" y="3861049"/>
          <a:ext cx="7351307" cy="1691467"/>
        </p:xfrm>
        <a:graphic>
          <a:graphicData uri="http://schemas.openxmlformats.org/drawingml/2006/table">
            <a:tbl>
              <a:tblPr firstRow="1" firstCol="1" bandRow="1">
                <a:tableStyleId>{ED083AE6-46FA-4A59-8FB0-9F97EB10719F}</a:tableStyleId>
              </a:tblPr>
              <a:tblGrid>
                <a:gridCol w="3788215"/>
                <a:gridCol w="1033296"/>
                <a:gridCol w="923165"/>
                <a:gridCol w="1606631"/>
              </a:tblGrid>
              <a:tr h="640361">
                <a:tc>
                  <a:txBody>
                    <a:bodyPr/>
                    <a:lstStyle/>
                    <a:p>
                      <a:pPr algn="ctr">
                        <a:lnSpc>
                          <a:spcPct val="107000"/>
                        </a:lnSpc>
                        <a:spcAft>
                          <a:spcPts val="0"/>
                        </a:spcAft>
                      </a:pPr>
                      <a:r>
                        <a:rPr lang="es-PY" sz="1300" u="sng" dirty="0">
                          <a:effectLst/>
                        </a:rPr>
                        <a:t>MONTO</a:t>
                      </a:r>
                      <a:endParaRPr lang="es-CL" sz="1300" dirty="0">
                        <a:solidFill>
                          <a:schemeClr val="tx1"/>
                        </a:solidFill>
                        <a:effectLst/>
                        <a:latin typeface="Calibri"/>
                        <a:ea typeface="Calibri"/>
                        <a:cs typeface="Times New Roman"/>
                      </a:endParaRPr>
                    </a:p>
                  </a:txBody>
                  <a:tcPr marL="68580" marR="68580" marT="0" marB="0" anchor="ctr">
                    <a:solidFill>
                      <a:srgbClr val="99FF99"/>
                    </a:solidFill>
                  </a:tcPr>
                </a:tc>
                <a:tc>
                  <a:txBody>
                    <a:bodyPr/>
                    <a:lstStyle/>
                    <a:p>
                      <a:pPr algn="ctr">
                        <a:lnSpc>
                          <a:spcPct val="107000"/>
                        </a:lnSpc>
                        <a:spcAft>
                          <a:spcPts val="0"/>
                        </a:spcAft>
                      </a:pPr>
                      <a:r>
                        <a:rPr lang="es-PY" sz="1300" u="sng" dirty="0">
                          <a:effectLst/>
                        </a:rPr>
                        <a:t>TASA DE INTERÉS</a:t>
                      </a:r>
                      <a:endParaRPr lang="es-CL" sz="1300" dirty="0">
                        <a:solidFill>
                          <a:schemeClr val="tx1"/>
                        </a:solidFill>
                        <a:effectLst/>
                        <a:latin typeface="Calibri"/>
                        <a:ea typeface="Calibri"/>
                        <a:cs typeface="Times New Roman"/>
                      </a:endParaRPr>
                    </a:p>
                  </a:txBody>
                  <a:tcPr marL="68580" marR="68580" marT="0" marB="0" anchor="ctr">
                    <a:solidFill>
                      <a:srgbClr val="99FF99"/>
                    </a:solidFill>
                  </a:tcPr>
                </a:tc>
                <a:tc>
                  <a:txBody>
                    <a:bodyPr/>
                    <a:lstStyle/>
                    <a:p>
                      <a:pPr algn="ctr">
                        <a:lnSpc>
                          <a:spcPct val="107000"/>
                        </a:lnSpc>
                        <a:spcAft>
                          <a:spcPts val="0"/>
                        </a:spcAft>
                      </a:pPr>
                      <a:r>
                        <a:rPr lang="es-PY" sz="1300" u="sng" dirty="0">
                          <a:effectLst/>
                        </a:rPr>
                        <a:t>PLAZO</a:t>
                      </a:r>
                      <a:endParaRPr lang="es-CL" sz="1300" dirty="0">
                        <a:solidFill>
                          <a:schemeClr val="tx1"/>
                        </a:solidFill>
                        <a:effectLst/>
                        <a:latin typeface="Calibri"/>
                        <a:ea typeface="Calibri"/>
                        <a:cs typeface="Times New Roman"/>
                      </a:endParaRPr>
                    </a:p>
                  </a:txBody>
                  <a:tcPr marL="68580" marR="68580" marT="0" marB="0" anchor="ctr">
                    <a:solidFill>
                      <a:srgbClr val="99FF99"/>
                    </a:solidFill>
                  </a:tcPr>
                </a:tc>
                <a:tc>
                  <a:txBody>
                    <a:bodyPr/>
                    <a:lstStyle/>
                    <a:p>
                      <a:pPr algn="ctr">
                        <a:lnSpc>
                          <a:spcPct val="107000"/>
                        </a:lnSpc>
                        <a:spcAft>
                          <a:spcPts val="0"/>
                        </a:spcAft>
                      </a:pPr>
                      <a:r>
                        <a:rPr lang="es-PY" sz="1300" u="sng" dirty="0">
                          <a:effectLst/>
                        </a:rPr>
                        <a:t>PERIODO DE GRACIA</a:t>
                      </a:r>
                      <a:endParaRPr lang="es-CL" sz="1300" dirty="0">
                        <a:solidFill>
                          <a:schemeClr val="tx1"/>
                        </a:solidFill>
                        <a:effectLst/>
                        <a:latin typeface="Calibri"/>
                        <a:ea typeface="Calibri"/>
                        <a:cs typeface="Times New Roman"/>
                      </a:endParaRPr>
                    </a:p>
                  </a:txBody>
                  <a:tcPr marL="68580" marR="68580" marT="0" marB="0" anchor="ctr">
                    <a:solidFill>
                      <a:srgbClr val="99FF99"/>
                    </a:solidFill>
                  </a:tcPr>
                </a:tc>
              </a:tr>
              <a:tr h="525553">
                <a:tc>
                  <a:txBody>
                    <a:bodyPr/>
                    <a:lstStyle/>
                    <a:p>
                      <a:pPr algn="just">
                        <a:lnSpc>
                          <a:spcPct val="107000"/>
                        </a:lnSpc>
                        <a:spcAft>
                          <a:spcPts val="0"/>
                        </a:spcAft>
                      </a:pPr>
                      <a:r>
                        <a:rPr lang="es-PY" sz="1200" dirty="0">
                          <a:effectLst/>
                        </a:rPr>
                        <a:t>De G.   15.000.000.- hasta G. 100.000.000.-</a:t>
                      </a:r>
                      <a:endParaRPr lang="es-CL" sz="1200" dirty="0">
                        <a:effectLst/>
                        <a:latin typeface="Calibri"/>
                        <a:ea typeface="Calibri"/>
                        <a:cs typeface="Times New Roman"/>
                      </a:endParaRPr>
                    </a:p>
                  </a:txBody>
                  <a:tcPr marL="68580" marR="68580" marT="0" marB="0" anchor="ctr">
                    <a:solidFill>
                      <a:schemeClr val="accent5"/>
                    </a:solidFill>
                  </a:tcPr>
                </a:tc>
                <a:tc>
                  <a:txBody>
                    <a:bodyPr/>
                    <a:lstStyle/>
                    <a:p>
                      <a:pPr algn="ctr">
                        <a:lnSpc>
                          <a:spcPct val="107000"/>
                        </a:lnSpc>
                        <a:spcAft>
                          <a:spcPts val="0"/>
                        </a:spcAft>
                      </a:pPr>
                      <a:r>
                        <a:rPr lang="es-PY" sz="1200" dirty="0">
                          <a:effectLst/>
                        </a:rPr>
                        <a:t>9%</a:t>
                      </a:r>
                      <a:endParaRPr lang="es-CL" sz="1200" dirty="0">
                        <a:effectLst/>
                        <a:latin typeface="Calibri"/>
                        <a:ea typeface="Calibri"/>
                        <a:cs typeface="Times New Roman"/>
                      </a:endParaRPr>
                    </a:p>
                  </a:txBody>
                  <a:tcPr marL="68580" marR="68580" marT="0" marB="0" anchor="ctr">
                    <a:solidFill>
                      <a:schemeClr val="accent5"/>
                    </a:solidFill>
                  </a:tcPr>
                </a:tc>
                <a:tc>
                  <a:txBody>
                    <a:bodyPr/>
                    <a:lstStyle/>
                    <a:p>
                      <a:pPr algn="ctr">
                        <a:lnSpc>
                          <a:spcPct val="107000"/>
                        </a:lnSpc>
                        <a:spcAft>
                          <a:spcPts val="0"/>
                        </a:spcAft>
                      </a:pPr>
                      <a:r>
                        <a:rPr lang="es-PY" sz="1200" dirty="0">
                          <a:effectLst/>
                        </a:rPr>
                        <a:t>  5 AÑOS</a:t>
                      </a:r>
                      <a:endParaRPr lang="es-CL" sz="1200" dirty="0">
                        <a:effectLst/>
                        <a:latin typeface="Calibri"/>
                        <a:ea typeface="Calibri"/>
                        <a:cs typeface="Times New Roman"/>
                      </a:endParaRPr>
                    </a:p>
                  </a:txBody>
                  <a:tcPr marL="68580" marR="68580" marT="0" marB="0" anchor="ctr">
                    <a:solidFill>
                      <a:schemeClr val="accent5"/>
                    </a:solidFill>
                  </a:tcPr>
                </a:tc>
                <a:tc>
                  <a:txBody>
                    <a:bodyPr/>
                    <a:lstStyle/>
                    <a:p>
                      <a:pPr algn="ctr">
                        <a:lnSpc>
                          <a:spcPct val="107000"/>
                        </a:lnSpc>
                        <a:spcAft>
                          <a:spcPts val="0"/>
                        </a:spcAft>
                      </a:pPr>
                      <a:r>
                        <a:rPr lang="es-PY" sz="1200" dirty="0">
                          <a:effectLst/>
                        </a:rPr>
                        <a:t>2 años y 6 meses</a:t>
                      </a:r>
                      <a:endParaRPr lang="es-CL" sz="1200" dirty="0">
                        <a:effectLst/>
                        <a:latin typeface="Calibri"/>
                        <a:ea typeface="Calibri"/>
                        <a:cs typeface="Times New Roman"/>
                      </a:endParaRPr>
                    </a:p>
                  </a:txBody>
                  <a:tcPr marL="68580" marR="68580" marT="0" marB="0" anchor="ctr">
                    <a:solidFill>
                      <a:schemeClr val="accent5"/>
                    </a:solidFill>
                  </a:tcPr>
                </a:tc>
              </a:tr>
              <a:tr h="525553">
                <a:tc>
                  <a:txBody>
                    <a:bodyPr/>
                    <a:lstStyle/>
                    <a:p>
                      <a:pPr algn="just">
                        <a:lnSpc>
                          <a:spcPct val="107000"/>
                        </a:lnSpc>
                        <a:spcAft>
                          <a:spcPts val="0"/>
                        </a:spcAft>
                      </a:pPr>
                      <a:r>
                        <a:rPr lang="es-PY" sz="1200" dirty="0">
                          <a:effectLst/>
                        </a:rPr>
                        <a:t>De G. 100.000.001.- hasta G. 500.000.000.-</a:t>
                      </a:r>
                      <a:endParaRPr lang="es-CL" sz="1200" dirty="0">
                        <a:effectLst/>
                        <a:latin typeface="Calibri"/>
                        <a:ea typeface="Calibri"/>
                        <a:cs typeface="Times New Roman"/>
                      </a:endParaRPr>
                    </a:p>
                  </a:txBody>
                  <a:tcPr marL="68580" marR="68580" marT="0" marB="0" anchor="ctr">
                    <a:solidFill>
                      <a:schemeClr val="accent5"/>
                    </a:solidFill>
                  </a:tcPr>
                </a:tc>
                <a:tc>
                  <a:txBody>
                    <a:bodyPr/>
                    <a:lstStyle/>
                    <a:p>
                      <a:pPr algn="ctr">
                        <a:lnSpc>
                          <a:spcPct val="107000"/>
                        </a:lnSpc>
                        <a:spcAft>
                          <a:spcPts val="0"/>
                        </a:spcAft>
                      </a:pPr>
                      <a:r>
                        <a:rPr lang="es-PY" sz="1200" dirty="0">
                          <a:effectLst/>
                        </a:rPr>
                        <a:t>10%</a:t>
                      </a:r>
                      <a:endParaRPr lang="es-CL" sz="1200" dirty="0">
                        <a:effectLst/>
                        <a:latin typeface="Calibri"/>
                        <a:ea typeface="Calibri"/>
                        <a:cs typeface="Times New Roman"/>
                      </a:endParaRPr>
                    </a:p>
                  </a:txBody>
                  <a:tcPr marL="68580" marR="68580" marT="0" marB="0" anchor="ctr">
                    <a:solidFill>
                      <a:schemeClr val="accent5"/>
                    </a:solidFill>
                  </a:tcPr>
                </a:tc>
                <a:tc>
                  <a:txBody>
                    <a:bodyPr/>
                    <a:lstStyle/>
                    <a:p>
                      <a:pPr algn="ctr">
                        <a:lnSpc>
                          <a:spcPct val="107000"/>
                        </a:lnSpc>
                        <a:spcAft>
                          <a:spcPts val="0"/>
                        </a:spcAft>
                      </a:pPr>
                      <a:r>
                        <a:rPr lang="es-PY" sz="1200" dirty="0">
                          <a:effectLst/>
                        </a:rPr>
                        <a:t>10 AÑOS</a:t>
                      </a:r>
                      <a:endParaRPr lang="es-CL" sz="1200" dirty="0">
                        <a:effectLst/>
                        <a:latin typeface="Calibri"/>
                        <a:ea typeface="Calibri"/>
                        <a:cs typeface="Times New Roman"/>
                      </a:endParaRPr>
                    </a:p>
                  </a:txBody>
                  <a:tcPr marL="68580" marR="68580" marT="0" marB="0" anchor="ctr">
                    <a:solidFill>
                      <a:schemeClr val="accent5"/>
                    </a:solidFill>
                  </a:tcPr>
                </a:tc>
                <a:tc>
                  <a:txBody>
                    <a:bodyPr/>
                    <a:lstStyle/>
                    <a:p>
                      <a:pPr algn="ctr">
                        <a:lnSpc>
                          <a:spcPct val="107000"/>
                        </a:lnSpc>
                        <a:spcAft>
                          <a:spcPts val="0"/>
                        </a:spcAft>
                      </a:pPr>
                      <a:r>
                        <a:rPr lang="es-PY" sz="1200" dirty="0">
                          <a:effectLst/>
                        </a:rPr>
                        <a:t>2 años y 6 meses</a:t>
                      </a:r>
                      <a:endParaRPr lang="es-CL" sz="1200" dirty="0">
                        <a:effectLst/>
                        <a:latin typeface="Calibri"/>
                        <a:ea typeface="Calibri"/>
                        <a:cs typeface="Times New Roman"/>
                      </a:endParaRPr>
                    </a:p>
                  </a:txBody>
                  <a:tcPr marL="68580" marR="68580" marT="0" marB="0" anchor="ctr">
                    <a:solidFill>
                      <a:schemeClr val="accent5"/>
                    </a:solidFill>
                  </a:tcPr>
                </a:tc>
              </a:tr>
            </a:tbl>
          </a:graphicData>
        </a:graphic>
      </p:graphicFrame>
      <p:pic>
        <p:nvPicPr>
          <p:cNvPr id="1032" name="Picture 8"/>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28414"/>
          <a:stretch/>
        </p:blipFill>
        <p:spPr bwMode="auto">
          <a:xfrm>
            <a:off x="899592" y="3282950"/>
            <a:ext cx="7869560" cy="4138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69816631"/>
      </p:ext>
    </p:extLst>
  </p:cSld>
  <p:clrMapOvr>
    <a:masterClrMapping/>
  </p:clrMapOvr>
  <p:transition spd="med">
    <p:pull/>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305" r="37924"/>
          <a:stretch/>
        </p:blipFill>
        <p:spPr bwMode="auto">
          <a:xfrm>
            <a:off x="1115616" y="764704"/>
            <a:ext cx="7031581" cy="32763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2"/>
          <p:cNvSpPr txBox="1">
            <a:spLocks noChangeArrowheads="1"/>
          </p:cNvSpPr>
          <p:nvPr/>
        </p:nvSpPr>
        <p:spPr bwMode="auto">
          <a:xfrm>
            <a:off x="539552" y="116632"/>
            <a:ext cx="8229600" cy="612068"/>
          </a:xfrm>
          <a:prstGeom prst="rect">
            <a:avLst/>
          </a:prstGeom>
          <a:gradFill>
            <a:gsLst>
              <a:gs pos="62000">
                <a:srgbClr val="008080"/>
              </a:gs>
              <a:gs pos="100000">
                <a:srgbClr val="C4EDF2"/>
              </a:gs>
            </a:gsLst>
            <a:path path="circle">
              <a:fillToRect l="50000" t="50000" r="50000" b="50000"/>
            </a:path>
          </a:gradFill>
          <a:extLst/>
        </p:spPr>
        <p:txBody>
          <a:bodyPr/>
          <a:lstStyle>
            <a:defPPr>
              <a:defRPr lang="fr-FR"/>
            </a:defPPr>
            <a:lvl1pPr algn="ctr">
              <a:defRPr sz="4400" b="1">
                <a:solidFill>
                  <a:schemeClr val="bg1"/>
                </a:solidFill>
                <a:effectLst>
                  <a:outerShdw blurRad="38100" dist="38100" dir="2700000" algn="tl">
                    <a:srgbClr val="000000">
                      <a:alpha val="43137"/>
                    </a:srgbClr>
                  </a:outerShdw>
                </a:effectLst>
                <a:ea typeface="+mj-ea"/>
                <a:cs typeface="+mj-cs"/>
              </a:defRPr>
            </a:lvl1pPr>
            <a:lvl2pPr algn="ctr">
              <a:defRPr sz="4400">
                <a:solidFill>
                  <a:schemeClr val="tx2"/>
                </a:solidFill>
              </a:defRPr>
            </a:lvl2pPr>
            <a:lvl3pPr algn="ctr">
              <a:defRPr sz="4400">
                <a:solidFill>
                  <a:schemeClr val="tx2"/>
                </a:solidFill>
              </a:defRPr>
            </a:lvl3pPr>
            <a:lvl4pPr algn="ctr">
              <a:defRPr sz="4400">
                <a:solidFill>
                  <a:schemeClr val="tx2"/>
                </a:solidFill>
              </a:defRPr>
            </a:lvl4pPr>
            <a:lvl5pPr algn="ctr">
              <a:defRPr sz="4400">
                <a:solidFill>
                  <a:schemeClr val="tx2"/>
                </a:solidFill>
              </a:defRPr>
            </a:lvl5pPr>
            <a:lvl6pPr marL="457200" algn="ctr" fontAlgn="base">
              <a:spcBef>
                <a:spcPct val="0"/>
              </a:spcBef>
              <a:spcAft>
                <a:spcPct val="0"/>
              </a:spcAft>
              <a:defRPr sz="4400">
                <a:solidFill>
                  <a:schemeClr val="tx2"/>
                </a:solidFill>
              </a:defRPr>
            </a:lvl6pPr>
            <a:lvl7pPr marL="914400" algn="ctr" fontAlgn="base">
              <a:spcBef>
                <a:spcPct val="0"/>
              </a:spcBef>
              <a:spcAft>
                <a:spcPct val="0"/>
              </a:spcAft>
              <a:defRPr sz="4400">
                <a:solidFill>
                  <a:schemeClr val="tx2"/>
                </a:solidFill>
              </a:defRPr>
            </a:lvl7pPr>
            <a:lvl8pPr marL="1371600" algn="ctr" fontAlgn="base">
              <a:spcBef>
                <a:spcPct val="0"/>
              </a:spcBef>
              <a:spcAft>
                <a:spcPct val="0"/>
              </a:spcAft>
              <a:defRPr sz="4400">
                <a:solidFill>
                  <a:schemeClr val="tx2"/>
                </a:solidFill>
              </a:defRPr>
            </a:lvl8pPr>
            <a:lvl9pPr marL="1828800" algn="ctr" fontAlgn="base">
              <a:spcBef>
                <a:spcPct val="0"/>
              </a:spcBef>
              <a:spcAft>
                <a:spcPct val="0"/>
              </a:spcAft>
              <a:defRPr sz="4400">
                <a:solidFill>
                  <a:schemeClr val="tx2"/>
                </a:solidFill>
              </a:defRPr>
            </a:lvl9pPr>
          </a:lstStyle>
          <a:p>
            <a:r>
              <a:rPr lang="es-MX" sz="3600" dirty="0" smtClean="0"/>
              <a:t>ASISTENCIA FINANCIERA</a:t>
            </a:r>
            <a:endParaRPr lang="es-ES" sz="3600" dirty="0"/>
          </a:p>
        </p:txBody>
      </p:sp>
      <p:graphicFrame>
        <p:nvGraphicFramePr>
          <p:cNvPr id="3" name="2 Tabla"/>
          <p:cNvGraphicFramePr>
            <a:graphicFrameLocks noGrp="1"/>
          </p:cNvGraphicFramePr>
          <p:nvPr>
            <p:extLst/>
          </p:nvPr>
        </p:nvGraphicFramePr>
        <p:xfrm>
          <a:off x="1115616" y="4365105"/>
          <a:ext cx="7031581" cy="1728192"/>
        </p:xfrm>
        <a:graphic>
          <a:graphicData uri="http://schemas.openxmlformats.org/drawingml/2006/table">
            <a:tbl>
              <a:tblPr firstRow="1"/>
              <a:tblGrid>
                <a:gridCol w="4086040"/>
                <a:gridCol w="641155"/>
                <a:gridCol w="700745"/>
                <a:gridCol w="1603641"/>
              </a:tblGrid>
              <a:tr h="362932">
                <a:tc>
                  <a:txBody>
                    <a:bodyPr/>
                    <a:lstStyle/>
                    <a:p>
                      <a:pPr algn="ctr">
                        <a:spcAft>
                          <a:spcPts val="0"/>
                        </a:spcAft>
                      </a:pPr>
                      <a:r>
                        <a:rPr lang="es-PY" sz="1200" b="1" dirty="0">
                          <a:solidFill>
                            <a:srgbClr val="000000"/>
                          </a:solidFill>
                          <a:effectLst/>
                          <a:latin typeface="Times New Roman"/>
                          <a:ea typeface="Times New Roman"/>
                        </a:rPr>
                        <a:t>TARJETAS DE CRÉDITO</a:t>
                      </a:r>
                      <a:endParaRPr lang="es-CL" sz="1800" dirty="0">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2D69B"/>
                    </a:solidFill>
                  </a:tcPr>
                </a:tc>
                <a:tc>
                  <a:txBody>
                    <a:bodyPr/>
                    <a:lstStyle/>
                    <a:p>
                      <a:pPr algn="ctr">
                        <a:spcAft>
                          <a:spcPts val="0"/>
                        </a:spcAft>
                      </a:pPr>
                      <a:r>
                        <a:rPr lang="es-PY" sz="1200" b="1" i="1">
                          <a:solidFill>
                            <a:srgbClr val="000000"/>
                          </a:solidFill>
                          <a:effectLst/>
                          <a:latin typeface="Times New Roman"/>
                          <a:ea typeface="Times New Roman"/>
                        </a:rPr>
                        <a:t>MON.</a:t>
                      </a:r>
                      <a:endParaRPr lang="es-CL" sz="1800">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2D69B"/>
                    </a:solidFill>
                  </a:tcPr>
                </a:tc>
                <a:tc>
                  <a:txBody>
                    <a:bodyPr/>
                    <a:lstStyle/>
                    <a:p>
                      <a:pPr algn="ctr">
                        <a:spcAft>
                          <a:spcPts val="0"/>
                        </a:spcAft>
                      </a:pPr>
                      <a:r>
                        <a:rPr lang="es-PY" sz="1200" b="1" i="1" dirty="0">
                          <a:solidFill>
                            <a:srgbClr val="000000"/>
                          </a:solidFill>
                          <a:effectLst/>
                          <a:latin typeface="Times New Roman"/>
                          <a:ea typeface="Times New Roman"/>
                        </a:rPr>
                        <a:t>TASA</a:t>
                      </a:r>
                      <a:endParaRPr lang="es-CL" sz="1800" dirty="0">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2D69B"/>
                    </a:solidFill>
                  </a:tcPr>
                </a:tc>
                <a:tc>
                  <a:txBody>
                    <a:bodyPr/>
                    <a:lstStyle/>
                    <a:p>
                      <a:pPr algn="ctr">
                        <a:spcAft>
                          <a:spcPts val="0"/>
                        </a:spcAft>
                      </a:pPr>
                      <a:r>
                        <a:rPr lang="es-PY" sz="1200" b="1" i="1">
                          <a:solidFill>
                            <a:srgbClr val="000000"/>
                          </a:solidFill>
                          <a:effectLst/>
                          <a:latin typeface="Times New Roman"/>
                          <a:ea typeface="Times New Roman"/>
                        </a:rPr>
                        <a:t>PLAZO</a:t>
                      </a:r>
                      <a:endParaRPr lang="es-CL" sz="1800">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2D69B"/>
                    </a:solidFill>
                  </a:tcPr>
                </a:tc>
              </a:tr>
              <a:tr h="1365260">
                <a:tc>
                  <a:txBody>
                    <a:bodyPr/>
                    <a:lstStyle/>
                    <a:p>
                      <a:pPr>
                        <a:spcAft>
                          <a:spcPts val="0"/>
                        </a:spcAft>
                      </a:pPr>
                      <a:r>
                        <a:rPr lang="es-PY" sz="1200" dirty="0">
                          <a:solidFill>
                            <a:srgbClr val="000000"/>
                          </a:solidFill>
                          <a:effectLst/>
                          <a:latin typeface="Times New Roman"/>
                          <a:ea typeface="Times New Roman"/>
                        </a:rPr>
                        <a:t>DINELCO</a:t>
                      </a:r>
                      <a:endParaRPr lang="es-CL" sz="1800" dirty="0">
                        <a:effectLst/>
                        <a:latin typeface="Times New Roman"/>
                        <a:ea typeface="Times New Roman"/>
                      </a:endParaRPr>
                    </a:p>
                    <a:p>
                      <a:pPr marL="342900" lvl="0" indent="-342900">
                        <a:spcAft>
                          <a:spcPts val="0"/>
                        </a:spcAft>
                        <a:buFont typeface="Symbol"/>
                        <a:buChar char=""/>
                      </a:pPr>
                      <a:r>
                        <a:rPr lang="es-PY" sz="1200" dirty="0">
                          <a:solidFill>
                            <a:srgbClr val="000000"/>
                          </a:solidFill>
                          <a:effectLst/>
                          <a:latin typeface="Times New Roman"/>
                          <a:ea typeface="Times New Roman"/>
                        </a:rPr>
                        <a:t>Hasta G. 5.000.000</a:t>
                      </a:r>
                      <a:endParaRPr lang="es-CL" sz="1800" dirty="0">
                        <a:effectLst/>
                        <a:latin typeface="Times New Roman"/>
                        <a:ea typeface="Times New Roman"/>
                      </a:endParaRPr>
                    </a:p>
                    <a:p>
                      <a:pPr marL="228600">
                        <a:spcAft>
                          <a:spcPts val="0"/>
                        </a:spcAft>
                      </a:pPr>
                      <a:r>
                        <a:rPr lang="es-PY" sz="1200" dirty="0">
                          <a:solidFill>
                            <a:srgbClr val="000000"/>
                          </a:solidFill>
                          <a:effectLst/>
                          <a:latin typeface="Times New Roman"/>
                          <a:ea typeface="Times New Roman"/>
                        </a:rPr>
                        <a:t> </a:t>
                      </a:r>
                      <a:endParaRPr lang="es-CL" sz="1800" dirty="0">
                        <a:effectLst/>
                        <a:latin typeface="Times New Roman"/>
                        <a:ea typeface="Times New Roman"/>
                      </a:endParaRPr>
                    </a:p>
                    <a:p>
                      <a:pPr>
                        <a:spcAft>
                          <a:spcPts val="0"/>
                        </a:spcAft>
                      </a:pPr>
                      <a:r>
                        <a:rPr lang="es-PY" sz="1200" dirty="0">
                          <a:solidFill>
                            <a:srgbClr val="000000"/>
                          </a:solidFill>
                          <a:effectLst/>
                          <a:latin typeface="Times New Roman"/>
                          <a:ea typeface="Times New Roman"/>
                        </a:rPr>
                        <a:t>VISA</a:t>
                      </a:r>
                      <a:endParaRPr lang="es-CL" sz="1800" dirty="0">
                        <a:effectLst/>
                        <a:latin typeface="Times New Roman"/>
                        <a:ea typeface="Times New Roman"/>
                      </a:endParaRPr>
                    </a:p>
                    <a:p>
                      <a:pPr marL="342900" lvl="0" indent="-342900">
                        <a:spcAft>
                          <a:spcPts val="0"/>
                        </a:spcAft>
                        <a:buFont typeface="Symbol"/>
                        <a:buChar char=""/>
                      </a:pPr>
                      <a:r>
                        <a:rPr lang="es-PY" sz="1200" dirty="0">
                          <a:solidFill>
                            <a:srgbClr val="000000"/>
                          </a:solidFill>
                          <a:effectLst/>
                          <a:latin typeface="Times New Roman"/>
                          <a:ea typeface="Times New Roman"/>
                        </a:rPr>
                        <a:t>Hasta USD 10.000</a:t>
                      </a:r>
                      <a:endParaRPr lang="es-CL" sz="1800" dirty="0">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gn="ctr">
                        <a:spcAft>
                          <a:spcPts val="0"/>
                        </a:spcAft>
                      </a:pPr>
                      <a:r>
                        <a:rPr lang="es-PY" sz="1200">
                          <a:solidFill>
                            <a:srgbClr val="000000"/>
                          </a:solidFill>
                          <a:effectLst/>
                          <a:latin typeface="Times New Roman"/>
                          <a:ea typeface="Times New Roman"/>
                        </a:rPr>
                        <a:t> </a:t>
                      </a:r>
                      <a:endParaRPr lang="es-CL" sz="1800">
                        <a:effectLst/>
                        <a:latin typeface="Times New Roman"/>
                        <a:ea typeface="Times New Roman"/>
                      </a:endParaRPr>
                    </a:p>
                    <a:p>
                      <a:pPr algn="ctr">
                        <a:spcAft>
                          <a:spcPts val="0"/>
                        </a:spcAft>
                      </a:pPr>
                      <a:r>
                        <a:rPr lang="es-PY" sz="1200">
                          <a:solidFill>
                            <a:srgbClr val="000000"/>
                          </a:solidFill>
                          <a:effectLst/>
                          <a:latin typeface="Times New Roman"/>
                          <a:ea typeface="Times New Roman"/>
                        </a:rPr>
                        <a:t>G.</a:t>
                      </a:r>
                      <a:endParaRPr lang="es-CL" sz="1800">
                        <a:effectLst/>
                        <a:latin typeface="Times New Roman"/>
                        <a:ea typeface="Times New Roman"/>
                      </a:endParaRPr>
                    </a:p>
                    <a:p>
                      <a:pPr algn="ctr">
                        <a:spcAft>
                          <a:spcPts val="0"/>
                        </a:spcAft>
                      </a:pPr>
                      <a:r>
                        <a:rPr lang="es-PY" sz="1200">
                          <a:solidFill>
                            <a:srgbClr val="000000"/>
                          </a:solidFill>
                          <a:effectLst/>
                          <a:latin typeface="Times New Roman"/>
                          <a:ea typeface="Times New Roman"/>
                        </a:rPr>
                        <a:t> </a:t>
                      </a:r>
                      <a:endParaRPr lang="es-CL" sz="1800">
                        <a:effectLst/>
                        <a:latin typeface="Times New Roman"/>
                        <a:ea typeface="Times New Roman"/>
                      </a:endParaRPr>
                    </a:p>
                    <a:p>
                      <a:pPr algn="ctr">
                        <a:spcAft>
                          <a:spcPts val="0"/>
                        </a:spcAft>
                      </a:pPr>
                      <a:r>
                        <a:rPr lang="es-PY" sz="1200">
                          <a:solidFill>
                            <a:srgbClr val="000000"/>
                          </a:solidFill>
                          <a:effectLst/>
                          <a:latin typeface="Times New Roman"/>
                          <a:ea typeface="Times New Roman"/>
                        </a:rPr>
                        <a:t> </a:t>
                      </a:r>
                      <a:endParaRPr lang="es-CL" sz="1800">
                        <a:effectLst/>
                        <a:latin typeface="Times New Roman"/>
                        <a:ea typeface="Times New Roman"/>
                      </a:endParaRPr>
                    </a:p>
                    <a:p>
                      <a:pPr algn="ctr">
                        <a:spcAft>
                          <a:spcPts val="0"/>
                        </a:spcAft>
                      </a:pPr>
                      <a:r>
                        <a:rPr lang="es-PY" sz="1200">
                          <a:solidFill>
                            <a:srgbClr val="000000"/>
                          </a:solidFill>
                          <a:effectLst/>
                          <a:latin typeface="Times New Roman"/>
                          <a:ea typeface="Times New Roman"/>
                        </a:rPr>
                        <a:t>G.</a:t>
                      </a:r>
                      <a:endParaRPr lang="es-CL" sz="1800">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gn="ctr">
                        <a:spcAft>
                          <a:spcPts val="0"/>
                        </a:spcAft>
                      </a:pPr>
                      <a:r>
                        <a:rPr lang="es-PY" sz="1200" dirty="0" smtClean="0">
                          <a:solidFill>
                            <a:srgbClr val="000000"/>
                          </a:solidFill>
                          <a:effectLst/>
                          <a:latin typeface="Times New Roman"/>
                          <a:ea typeface="Times New Roman"/>
                        </a:rPr>
                        <a:t>13,00%</a:t>
                      </a:r>
                      <a:endParaRPr lang="es-CL" sz="1800" dirty="0">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gn="ctr">
                        <a:spcAft>
                          <a:spcPts val="0"/>
                        </a:spcAft>
                      </a:pPr>
                      <a:r>
                        <a:rPr lang="es-PY" sz="1200" dirty="0" smtClean="0">
                          <a:solidFill>
                            <a:srgbClr val="000000"/>
                          </a:solidFill>
                          <a:effectLst/>
                          <a:latin typeface="Times New Roman"/>
                          <a:ea typeface="Times New Roman"/>
                        </a:rPr>
                        <a:t>Hasta </a:t>
                      </a:r>
                      <a:r>
                        <a:rPr lang="es-PY" sz="1200" dirty="0">
                          <a:solidFill>
                            <a:srgbClr val="000000"/>
                          </a:solidFill>
                          <a:effectLst/>
                          <a:latin typeface="Times New Roman"/>
                          <a:ea typeface="Times New Roman"/>
                        </a:rPr>
                        <a:t>36 meses</a:t>
                      </a:r>
                      <a:endParaRPr lang="es-CL" sz="1800" dirty="0">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r>
            </a:tbl>
          </a:graphicData>
        </a:graphic>
      </p:graphicFrame>
    </p:spTree>
    <p:extLst>
      <p:ext uri="{BB962C8B-B14F-4D97-AF65-F5344CB8AC3E}">
        <p14:creationId xmlns:p14="http://schemas.microsoft.com/office/powerpoint/2010/main" val="926022810"/>
      </p:ext>
    </p:extLst>
  </p:cSld>
  <p:clrMapOvr>
    <a:masterClrMapping/>
  </p:clrMapOvr>
  <p:transition spd="med">
    <p:pull/>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3"/>
          <p:cNvSpPr>
            <a:spLocks noGrp="1" noChangeArrowheads="1"/>
          </p:cNvSpPr>
          <p:nvPr>
            <p:ph idx="1"/>
          </p:nvPr>
        </p:nvSpPr>
        <p:spPr>
          <a:xfrm>
            <a:off x="468313" y="1556792"/>
            <a:ext cx="8229600" cy="5112568"/>
          </a:xfrm>
        </p:spPr>
        <p:txBody>
          <a:bodyPr/>
          <a:lstStyle/>
          <a:p>
            <a:pPr marL="0" indent="0" algn="just" eaLnBrk="1" hangingPunct="1">
              <a:buNone/>
            </a:pPr>
            <a:r>
              <a:rPr lang="es-ES" sz="2300" b="1" dirty="0" smtClean="0">
                <a:solidFill>
                  <a:srgbClr val="000000"/>
                </a:solidFill>
                <a:effectLst/>
                <a:latin typeface="Arial" pitchFamily="34" charset="0"/>
                <a:cs typeface="Arial" pitchFamily="34" charset="0"/>
              </a:rPr>
              <a:t>PILAR 2. CONTINUIDAD DE APOYO A PROGRAMAS DE ASISTENCIA SOCIAL</a:t>
            </a:r>
          </a:p>
          <a:p>
            <a:pPr marL="0" indent="0" algn="just" eaLnBrk="1" hangingPunct="1">
              <a:buNone/>
            </a:pPr>
            <a:endParaRPr lang="es-ES" sz="2300" b="1" dirty="0">
              <a:solidFill>
                <a:srgbClr val="000000"/>
              </a:solidFill>
              <a:latin typeface="Arial" pitchFamily="34" charset="0"/>
              <a:cs typeface="Arial" pitchFamily="34" charset="0"/>
            </a:endParaRPr>
          </a:p>
          <a:p>
            <a:pPr marL="0" indent="0" algn="just" eaLnBrk="1" hangingPunct="1">
              <a:buNone/>
            </a:pPr>
            <a:r>
              <a:rPr lang="es-ES" sz="2300" dirty="0" smtClean="0">
                <a:solidFill>
                  <a:srgbClr val="000000"/>
                </a:solidFill>
                <a:effectLst/>
                <a:latin typeface="Arial" pitchFamily="34" charset="0"/>
                <a:cs typeface="Arial" pitchFamily="34" charset="0"/>
              </a:rPr>
              <a:t>Durante el año 2018 el BNF seguirá coadyuvando a la ejecución de los Programas de Asistencia Social encarados por la Secretaría de la Niñez y la Adolescencia, por la Secretaría de Acción Social (SAS) y el Ministerio de Hacienda (MH).</a:t>
            </a:r>
          </a:p>
          <a:p>
            <a:pPr marL="0" indent="0" algn="just" eaLnBrk="1" hangingPunct="1">
              <a:buNone/>
            </a:pPr>
            <a:endParaRPr lang="es-ES" sz="2300" dirty="0">
              <a:solidFill>
                <a:srgbClr val="000000"/>
              </a:solidFill>
              <a:latin typeface="Arial" pitchFamily="34" charset="0"/>
              <a:cs typeface="Arial" pitchFamily="34" charset="0"/>
            </a:endParaRPr>
          </a:p>
          <a:p>
            <a:pPr marL="0" indent="0" algn="just" eaLnBrk="1" hangingPunct="1">
              <a:buNone/>
            </a:pPr>
            <a:endParaRPr lang="es-ES" sz="2300" dirty="0">
              <a:solidFill>
                <a:srgbClr val="000000"/>
              </a:solidFill>
              <a:latin typeface="Arial" pitchFamily="34" charset="0"/>
              <a:cs typeface="Arial" pitchFamily="34" charset="0"/>
            </a:endParaRPr>
          </a:p>
          <a:p>
            <a:pPr marL="0" indent="0" algn="just" eaLnBrk="1" hangingPunct="1">
              <a:buNone/>
            </a:pPr>
            <a:endParaRPr lang="es-ES" sz="2300" dirty="0" smtClean="0">
              <a:solidFill>
                <a:srgbClr val="000000"/>
              </a:solidFill>
              <a:effectLst/>
              <a:latin typeface="Arial" pitchFamily="34" charset="0"/>
              <a:cs typeface="Arial" pitchFamily="34" charset="0"/>
            </a:endParaRPr>
          </a:p>
        </p:txBody>
      </p:sp>
      <p:sp>
        <p:nvSpPr>
          <p:cNvPr id="5" name="Rectangle 2"/>
          <p:cNvSpPr txBox="1">
            <a:spLocks noChangeArrowheads="1"/>
          </p:cNvSpPr>
          <p:nvPr/>
        </p:nvSpPr>
        <p:spPr bwMode="auto">
          <a:xfrm>
            <a:off x="468313" y="116632"/>
            <a:ext cx="8229600" cy="1224136"/>
          </a:xfrm>
          <a:prstGeom prst="rect">
            <a:avLst/>
          </a:prstGeom>
          <a:gradFill>
            <a:gsLst>
              <a:gs pos="62000">
                <a:srgbClr val="008080"/>
              </a:gs>
              <a:gs pos="100000">
                <a:srgbClr val="C4EDF2"/>
              </a:gs>
            </a:gsLst>
            <a:path path="circle">
              <a:fillToRect l="50000" t="50000" r="50000" b="50000"/>
            </a:path>
          </a:gradFill>
          <a:extLst/>
        </p:spPr>
        <p:txBody>
          <a:bodyPr/>
          <a:lstStyle>
            <a:defPPr>
              <a:defRPr lang="fr-FR"/>
            </a:defPPr>
            <a:lvl1pPr algn="ctr">
              <a:defRPr sz="4400" b="1">
                <a:solidFill>
                  <a:schemeClr val="bg1"/>
                </a:solidFill>
                <a:effectLst>
                  <a:outerShdw blurRad="38100" dist="38100" dir="2700000" algn="tl">
                    <a:srgbClr val="000000">
                      <a:alpha val="43137"/>
                    </a:srgbClr>
                  </a:outerShdw>
                </a:effectLst>
                <a:ea typeface="+mj-ea"/>
                <a:cs typeface="+mj-cs"/>
              </a:defRPr>
            </a:lvl1pPr>
            <a:lvl2pPr algn="ctr">
              <a:defRPr sz="4400">
                <a:solidFill>
                  <a:schemeClr val="tx2"/>
                </a:solidFill>
              </a:defRPr>
            </a:lvl2pPr>
            <a:lvl3pPr algn="ctr">
              <a:defRPr sz="4400">
                <a:solidFill>
                  <a:schemeClr val="tx2"/>
                </a:solidFill>
              </a:defRPr>
            </a:lvl3pPr>
            <a:lvl4pPr algn="ctr">
              <a:defRPr sz="4400">
                <a:solidFill>
                  <a:schemeClr val="tx2"/>
                </a:solidFill>
              </a:defRPr>
            </a:lvl4pPr>
            <a:lvl5pPr algn="ctr">
              <a:defRPr sz="4400">
                <a:solidFill>
                  <a:schemeClr val="tx2"/>
                </a:solidFill>
              </a:defRPr>
            </a:lvl5pPr>
            <a:lvl6pPr marL="457200" algn="ctr" fontAlgn="base">
              <a:spcBef>
                <a:spcPct val="0"/>
              </a:spcBef>
              <a:spcAft>
                <a:spcPct val="0"/>
              </a:spcAft>
              <a:defRPr sz="4400">
                <a:solidFill>
                  <a:schemeClr val="tx2"/>
                </a:solidFill>
              </a:defRPr>
            </a:lvl6pPr>
            <a:lvl7pPr marL="914400" algn="ctr" fontAlgn="base">
              <a:spcBef>
                <a:spcPct val="0"/>
              </a:spcBef>
              <a:spcAft>
                <a:spcPct val="0"/>
              </a:spcAft>
              <a:defRPr sz="4400">
                <a:solidFill>
                  <a:schemeClr val="tx2"/>
                </a:solidFill>
              </a:defRPr>
            </a:lvl7pPr>
            <a:lvl8pPr marL="1371600" algn="ctr" fontAlgn="base">
              <a:spcBef>
                <a:spcPct val="0"/>
              </a:spcBef>
              <a:spcAft>
                <a:spcPct val="0"/>
              </a:spcAft>
              <a:defRPr sz="4400">
                <a:solidFill>
                  <a:schemeClr val="tx2"/>
                </a:solidFill>
              </a:defRPr>
            </a:lvl8pPr>
            <a:lvl9pPr marL="1828800" algn="ctr" fontAlgn="base">
              <a:spcBef>
                <a:spcPct val="0"/>
              </a:spcBef>
              <a:spcAft>
                <a:spcPct val="0"/>
              </a:spcAft>
              <a:defRPr sz="4400">
                <a:solidFill>
                  <a:schemeClr val="tx2"/>
                </a:solidFill>
              </a:defRPr>
            </a:lvl9pPr>
          </a:lstStyle>
          <a:p>
            <a:r>
              <a:rPr lang="es-MX" sz="3600" dirty="0" smtClean="0"/>
              <a:t>Acciones y Metas previstas </a:t>
            </a:r>
          </a:p>
          <a:p>
            <a:r>
              <a:rPr lang="es-MX" sz="3600" dirty="0" smtClean="0"/>
              <a:t>para el año 2018</a:t>
            </a:r>
            <a:endParaRPr lang="es-ES" sz="3600" dirty="0"/>
          </a:p>
        </p:txBody>
      </p:sp>
    </p:spTree>
    <p:extLst>
      <p:ext uri="{BB962C8B-B14F-4D97-AF65-F5344CB8AC3E}">
        <p14:creationId xmlns:p14="http://schemas.microsoft.com/office/powerpoint/2010/main" val="3414299846"/>
      </p:ext>
    </p:extLst>
  </p:cSld>
  <p:clrMapOvr>
    <a:masterClrMapping/>
  </p:clrMapOvr>
  <p:transition spd="med">
    <p:pull/>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3"/>
          <p:cNvSpPr>
            <a:spLocks noGrp="1" noChangeArrowheads="1"/>
          </p:cNvSpPr>
          <p:nvPr>
            <p:ph idx="1"/>
          </p:nvPr>
        </p:nvSpPr>
        <p:spPr>
          <a:xfrm>
            <a:off x="468313" y="1556792"/>
            <a:ext cx="8229600" cy="5112568"/>
          </a:xfrm>
        </p:spPr>
        <p:txBody>
          <a:bodyPr/>
          <a:lstStyle/>
          <a:p>
            <a:pPr marL="0" indent="0" algn="just" eaLnBrk="1" hangingPunct="1">
              <a:buNone/>
            </a:pPr>
            <a:r>
              <a:rPr lang="es-ES" sz="2300" b="1" dirty="0" smtClean="0">
                <a:solidFill>
                  <a:srgbClr val="000000"/>
                </a:solidFill>
                <a:effectLst/>
                <a:latin typeface="Arial" pitchFamily="34" charset="0"/>
                <a:cs typeface="Arial" pitchFamily="34" charset="0"/>
              </a:rPr>
              <a:t>PILAR 2. CONTINUIDAD DE APOYO A PROGRAMAS DE ASISTENCIA SOCIAL</a:t>
            </a:r>
          </a:p>
          <a:p>
            <a:pPr marL="0" indent="0" algn="just" eaLnBrk="1" hangingPunct="1">
              <a:buNone/>
            </a:pPr>
            <a:endParaRPr lang="es-ES" sz="1200" b="1" dirty="0">
              <a:solidFill>
                <a:srgbClr val="000000"/>
              </a:solidFill>
              <a:latin typeface="Arial" pitchFamily="34" charset="0"/>
              <a:cs typeface="Arial" pitchFamily="34" charset="0"/>
            </a:endParaRPr>
          </a:p>
          <a:p>
            <a:pPr marL="0" indent="0" algn="just" eaLnBrk="1" hangingPunct="1">
              <a:buNone/>
            </a:pPr>
            <a:r>
              <a:rPr lang="es-ES" sz="2300" dirty="0" smtClean="0">
                <a:solidFill>
                  <a:srgbClr val="000000"/>
                </a:solidFill>
                <a:effectLst/>
                <a:latin typeface="Arial" pitchFamily="34" charset="0"/>
                <a:cs typeface="Arial" pitchFamily="34" charset="0"/>
              </a:rPr>
              <a:t>El servicio de pagos brindado por el BNF alcanza a un gran número de compatriotas de los estratos más vulnerables. Los principales Programas con los que seguirá contribuyendo el BNF son los siguientes:</a:t>
            </a:r>
            <a:endParaRPr lang="es-ES" sz="2300" dirty="0">
              <a:solidFill>
                <a:srgbClr val="000000"/>
              </a:solidFill>
              <a:latin typeface="Arial" pitchFamily="34" charset="0"/>
              <a:cs typeface="Arial" pitchFamily="34" charset="0"/>
            </a:endParaRPr>
          </a:p>
          <a:p>
            <a:pPr marL="0" indent="0" algn="just" eaLnBrk="1" hangingPunct="1">
              <a:buNone/>
            </a:pPr>
            <a:endParaRPr lang="es-ES" sz="2300" dirty="0" smtClean="0">
              <a:solidFill>
                <a:srgbClr val="000000"/>
              </a:solidFill>
              <a:effectLst/>
              <a:latin typeface="Arial" pitchFamily="34" charset="0"/>
              <a:cs typeface="Arial" pitchFamily="34" charset="0"/>
            </a:endParaRPr>
          </a:p>
        </p:txBody>
      </p:sp>
      <p:sp>
        <p:nvSpPr>
          <p:cNvPr id="5" name="Rectangle 2"/>
          <p:cNvSpPr txBox="1">
            <a:spLocks noChangeArrowheads="1"/>
          </p:cNvSpPr>
          <p:nvPr/>
        </p:nvSpPr>
        <p:spPr bwMode="auto">
          <a:xfrm>
            <a:off x="468313" y="116632"/>
            <a:ext cx="8229600" cy="1224136"/>
          </a:xfrm>
          <a:prstGeom prst="rect">
            <a:avLst/>
          </a:prstGeom>
          <a:gradFill>
            <a:gsLst>
              <a:gs pos="62000">
                <a:srgbClr val="008080"/>
              </a:gs>
              <a:gs pos="100000">
                <a:srgbClr val="C4EDF2"/>
              </a:gs>
            </a:gsLst>
            <a:path path="circle">
              <a:fillToRect l="50000" t="50000" r="50000" b="50000"/>
            </a:path>
          </a:gradFill>
          <a:extLst/>
        </p:spPr>
        <p:txBody>
          <a:bodyPr/>
          <a:lstStyle>
            <a:defPPr>
              <a:defRPr lang="fr-FR"/>
            </a:defPPr>
            <a:lvl1pPr algn="ctr">
              <a:defRPr sz="4400" b="1">
                <a:solidFill>
                  <a:schemeClr val="bg1"/>
                </a:solidFill>
                <a:effectLst>
                  <a:outerShdw blurRad="38100" dist="38100" dir="2700000" algn="tl">
                    <a:srgbClr val="000000">
                      <a:alpha val="43137"/>
                    </a:srgbClr>
                  </a:outerShdw>
                </a:effectLst>
                <a:ea typeface="+mj-ea"/>
                <a:cs typeface="+mj-cs"/>
              </a:defRPr>
            </a:lvl1pPr>
            <a:lvl2pPr algn="ctr">
              <a:defRPr sz="4400">
                <a:solidFill>
                  <a:schemeClr val="tx2"/>
                </a:solidFill>
              </a:defRPr>
            </a:lvl2pPr>
            <a:lvl3pPr algn="ctr">
              <a:defRPr sz="4400">
                <a:solidFill>
                  <a:schemeClr val="tx2"/>
                </a:solidFill>
              </a:defRPr>
            </a:lvl3pPr>
            <a:lvl4pPr algn="ctr">
              <a:defRPr sz="4400">
                <a:solidFill>
                  <a:schemeClr val="tx2"/>
                </a:solidFill>
              </a:defRPr>
            </a:lvl4pPr>
            <a:lvl5pPr algn="ctr">
              <a:defRPr sz="4400">
                <a:solidFill>
                  <a:schemeClr val="tx2"/>
                </a:solidFill>
              </a:defRPr>
            </a:lvl5pPr>
            <a:lvl6pPr marL="457200" algn="ctr" fontAlgn="base">
              <a:spcBef>
                <a:spcPct val="0"/>
              </a:spcBef>
              <a:spcAft>
                <a:spcPct val="0"/>
              </a:spcAft>
              <a:defRPr sz="4400">
                <a:solidFill>
                  <a:schemeClr val="tx2"/>
                </a:solidFill>
              </a:defRPr>
            </a:lvl6pPr>
            <a:lvl7pPr marL="914400" algn="ctr" fontAlgn="base">
              <a:spcBef>
                <a:spcPct val="0"/>
              </a:spcBef>
              <a:spcAft>
                <a:spcPct val="0"/>
              </a:spcAft>
              <a:defRPr sz="4400">
                <a:solidFill>
                  <a:schemeClr val="tx2"/>
                </a:solidFill>
              </a:defRPr>
            </a:lvl7pPr>
            <a:lvl8pPr marL="1371600" algn="ctr" fontAlgn="base">
              <a:spcBef>
                <a:spcPct val="0"/>
              </a:spcBef>
              <a:spcAft>
                <a:spcPct val="0"/>
              </a:spcAft>
              <a:defRPr sz="4400">
                <a:solidFill>
                  <a:schemeClr val="tx2"/>
                </a:solidFill>
              </a:defRPr>
            </a:lvl8pPr>
            <a:lvl9pPr marL="1828800" algn="ctr" fontAlgn="base">
              <a:spcBef>
                <a:spcPct val="0"/>
              </a:spcBef>
              <a:spcAft>
                <a:spcPct val="0"/>
              </a:spcAft>
              <a:defRPr sz="4400">
                <a:solidFill>
                  <a:schemeClr val="tx2"/>
                </a:solidFill>
              </a:defRPr>
            </a:lvl9pPr>
          </a:lstStyle>
          <a:p>
            <a:r>
              <a:rPr lang="es-MX" sz="3600" dirty="0" smtClean="0"/>
              <a:t>Acciones y Metas previstas </a:t>
            </a:r>
          </a:p>
          <a:p>
            <a:r>
              <a:rPr lang="es-MX" sz="3600" dirty="0" smtClean="0"/>
              <a:t>para el año 2018</a:t>
            </a:r>
            <a:endParaRPr lang="es-ES" sz="3600" dirty="0"/>
          </a:p>
        </p:txBody>
      </p:sp>
      <p:graphicFrame>
        <p:nvGraphicFramePr>
          <p:cNvPr id="2" name="Tabla 1"/>
          <p:cNvGraphicFramePr>
            <a:graphicFrameLocks noGrp="1"/>
          </p:cNvGraphicFramePr>
          <p:nvPr>
            <p:extLst/>
          </p:nvPr>
        </p:nvGraphicFramePr>
        <p:xfrm>
          <a:off x="1270745" y="4113076"/>
          <a:ext cx="6624735" cy="2123440"/>
        </p:xfrm>
        <a:graphic>
          <a:graphicData uri="http://schemas.openxmlformats.org/drawingml/2006/table">
            <a:tbl>
              <a:tblPr firstRow="1" bandRow="1">
                <a:tableStyleId>{5C22544A-7EE6-4342-B048-85BDC9FD1C3A}</a:tableStyleId>
              </a:tblPr>
              <a:tblGrid>
                <a:gridCol w="2208245"/>
                <a:gridCol w="2400267"/>
                <a:gridCol w="2016223"/>
              </a:tblGrid>
              <a:tr h="370840">
                <a:tc>
                  <a:txBody>
                    <a:bodyPr/>
                    <a:lstStyle/>
                    <a:p>
                      <a:pPr algn="ctr"/>
                      <a:r>
                        <a:rPr lang="es-ES" sz="1400" baseline="0" dirty="0" smtClean="0">
                          <a:solidFill>
                            <a:schemeClr val="tx1"/>
                          </a:solidFill>
                        </a:rPr>
                        <a:t>ENTIDAD</a:t>
                      </a:r>
                      <a:endParaRPr lang="es-ES" sz="1400" baseline="0" dirty="0">
                        <a:solidFill>
                          <a:schemeClr val="tx1"/>
                        </a:solidFill>
                      </a:endParaRPr>
                    </a:p>
                  </a:txBody>
                  <a:tcPr/>
                </a:tc>
                <a:tc>
                  <a:txBody>
                    <a:bodyPr/>
                    <a:lstStyle/>
                    <a:p>
                      <a:pPr algn="ctr"/>
                      <a:r>
                        <a:rPr lang="es-ES" sz="1400" baseline="0" dirty="0" smtClean="0">
                          <a:solidFill>
                            <a:schemeClr val="tx1"/>
                          </a:solidFill>
                        </a:rPr>
                        <a:t>Programa</a:t>
                      </a:r>
                      <a:endParaRPr lang="es-ES" sz="1400" baseline="0" dirty="0">
                        <a:solidFill>
                          <a:schemeClr val="tx1"/>
                        </a:solidFill>
                      </a:endParaRPr>
                    </a:p>
                  </a:txBody>
                  <a:tcPr/>
                </a:tc>
                <a:tc>
                  <a:txBody>
                    <a:bodyPr/>
                    <a:lstStyle/>
                    <a:p>
                      <a:pPr algn="ctr"/>
                      <a:r>
                        <a:rPr lang="es-ES" sz="1400" baseline="0" dirty="0" smtClean="0">
                          <a:solidFill>
                            <a:schemeClr val="tx1"/>
                          </a:solidFill>
                        </a:rPr>
                        <a:t>Cant. Beneficiarios</a:t>
                      </a:r>
                      <a:endParaRPr lang="es-ES" sz="1400" baseline="0" dirty="0">
                        <a:solidFill>
                          <a:schemeClr val="tx1"/>
                        </a:solidFill>
                      </a:endParaRPr>
                    </a:p>
                  </a:txBody>
                  <a:tcPr/>
                </a:tc>
              </a:tr>
              <a:tr h="370840">
                <a:tc>
                  <a:txBody>
                    <a:bodyPr/>
                    <a:lstStyle/>
                    <a:p>
                      <a:r>
                        <a:rPr lang="es-ES" dirty="0" smtClean="0"/>
                        <a:t>Sría.</a:t>
                      </a:r>
                      <a:r>
                        <a:rPr lang="es-ES" baseline="0" dirty="0" smtClean="0"/>
                        <a:t> Niñez</a:t>
                      </a:r>
                      <a:endParaRPr lang="es-ES" dirty="0"/>
                    </a:p>
                  </a:txBody>
                  <a:tcPr/>
                </a:tc>
                <a:tc>
                  <a:txBody>
                    <a:bodyPr/>
                    <a:lstStyle/>
                    <a:p>
                      <a:r>
                        <a:rPr lang="es-ES" dirty="0" smtClean="0"/>
                        <a:t>Abrazo</a:t>
                      </a:r>
                      <a:endParaRPr lang="es-ES" dirty="0"/>
                    </a:p>
                  </a:txBody>
                  <a:tcPr/>
                </a:tc>
                <a:tc>
                  <a:txBody>
                    <a:bodyPr/>
                    <a:lstStyle/>
                    <a:p>
                      <a:pPr algn="r"/>
                      <a:r>
                        <a:rPr lang="es-ES" dirty="0" smtClean="0"/>
                        <a:t>1.998</a:t>
                      </a:r>
                      <a:endParaRPr lang="es-ES" dirty="0"/>
                    </a:p>
                  </a:txBody>
                  <a:tcPr/>
                </a:tc>
              </a:tr>
              <a:tr h="370840">
                <a:tc>
                  <a:txBody>
                    <a:bodyPr/>
                    <a:lstStyle/>
                    <a:p>
                      <a:r>
                        <a:rPr lang="es-ES" dirty="0" smtClean="0"/>
                        <a:t>SAS</a:t>
                      </a:r>
                      <a:endParaRPr lang="es-ES" dirty="0"/>
                    </a:p>
                  </a:txBody>
                  <a:tcPr/>
                </a:tc>
                <a:tc>
                  <a:txBody>
                    <a:bodyPr/>
                    <a:lstStyle/>
                    <a:p>
                      <a:r>
                        <a:rPr lang="es-ES" dirty="0" smtClean="0"/>
                        <a:t>Tekoporá</a:t>
                      </a:r>
                      <a:endParaRPr lang="es-ES" dirty="0"/>
                    </a:p>
                  </a:txBody>
                  <a:tcPr/>
                </a:tc>
                <a:tc>
                  <a:txBody>
                    <a:bodyPr/>
                    <a:lstStyle/>
                    <a:p>
                      <a:pPr algn="r"/>
                      <a:r>
                        <a:rPr lang="es-ES" dirty="0" smtClean="0"/>
                        <a:t>120.819</a:t>
                      </a:r>
                      <a:endParaRPr lang="es-ES" dirty="0"/>
                    </a:p>
                  </a:txBody>
                  <a:tcPr/>
                </a:tc>
              </a:tr>
              <a:tr h="370840">
                <a:tc>
                  <a:txBody>
                    <a:bodyPr/>
                    <a:lstStyle/>
                    <a:p>
                      <a:r>
                        <a:rPr lang="es-ES" dirty="0" smtClean="0"/>
                        <a:t>MH</a:t>
                      </a:r>
                      <a:endParaRPr lang="es-ES" dirty="0"/>
                    </a:p>
                  </a:txBody>
                  <a:tcPr/>
                </a:tc>
                <a:tc>
                  <a:txBody>
                    <a:bodyPr/>
                    <a:lstStyle/>
                    <a:p>
                      <a:r>
                        <a:rPr lang="es-ES" dirty="0" smtClean="0"/>
                        <a:t>Pensiones no contributivas</a:t>
                      </a:r>
                      <a:endParaRPr lang="es-ES" dirty="0"/>
                    </a:p>
                  </a:txBody>
                  <a:tcPr/>
                </a:tc>
                <a:tc>
                  <a:txBody>
                    <a:bodyPr/>
                    <a:lstStyle/>
                    <a:p>
                      <a:pPr algn="r"/>
                      <a:endParaRPr lang="es-ES" dirty="0" smtClean="0"/>
                    </a:p>
                    <a:p>
                      <a:pPr algn="r"/>
                      <a:r>
                        <a:rPr lang="es-ES" dirty="0" smtClean="0"/>
                        <a:t>159.764</a:t>
                      </a:r>
                      <a:endParaRPr lang="es-ES" dirty="0"/>
                    </a:p>
                  </a:txBody>
                  <a:tcPr/>
                </a:tc>
              </a:tr>
              <a:tr h="370840">
                <a:tc>
                  <a:txBody>
                    <a:bodyPr/>
                    <a:lstStyle/>
                    <a:p>
                      <a:r>
                        <a:rPr lang="es-ES" dirty="0" smtClean="0"/>
                        <a:t>MEC</a:t>
                      </a:r>
                      <a:endParaRPr lang="es-ES" dirty="0"/>
                    </a:p>
                  </a:txBody>
                  <a:tcPr/>
                </a:tc>
                <a:tc>
                  <a:txBody>
                    <a:bodyPr/>
                    <a:lstStyle/>
                    <a:p>
                      <a:r>
                        <a:rPr lang="es-ES" dirty="0" smtClean="0"/>
                        <a:t>Becas universitarias</a:t>
                      </a:r>
                      <a:endParaRPr lang="es-ES" dirty="0"/>
                    </a:p>
                  </a:txBody>
                  <a:tcPr/>
                </a:tc>
                <a:tc>
                  <a:txBody>
                    <a:bodyPr/>
                    <a:lstStyle/>
                    <a:p>
                      <a:pPr algn="r"/>
                      <a:r>
                        <a:rPr lang="es-ES" dirty="0" smtClean="0"/>
                        <a:t>5.582</a:t>
                      </a:r>
                      <a:endParaRPr lang="es-ES" dirty="0"/>
                    </a:p>
                  </a:txBody>
                  <a:tcPr/>
                </a:tc>
              </a:tr>
            </a:tbl>
          </a:graphicData>
        </a:graphic>
      </p:graphicFrame>
    </p:spTree>
    <p:extLst>
      <p:ext uri="{BB962C8B-B14F-4D97-AF65-F5344CB8AC3E}">
        <p14:creationId xmlns:p14="http://schemas.microsoft.com/office/powerpoint/2010/main" val="742949092"/>
      </p:ext>
    </p:extLst>
  </p:cSld>
  <p:clrMapOvr>
    <a:masterClrMapping/>
  </p:clrMapOvr>
  <p:transition spd="med">
    <p:pull/>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p:cNvSpPr/>
          <p:nvPr/>
        </p:nvSpPr>
        <p:spPr>
          <a:xfrm>
            <a:off x="467544" y="2996952"/>
            <a:ext cx="8352928" cy="2554545"/>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000" b="1" cap="none" spc="50" dirty="0" smtClean="0">
                <a:ln w="11430"/>
              </a:rPr>
              <a:t>PROYECTO DE </a:t>
            </a:r>
          </a:p>
          <a:p>
            <a:pPr algn="ctr"/>
            <a:r>
              <a:rPr lang="es-ES" sz="4000" b="1" cap="none" spc="50" dirty="0" smtClean="0">
                <a:ln w="11430"/>
              </a:rPr>
              <a:t>PRESUPUESTO INSTITUCIONAL </a:t>
            </a:r>
          </a:p>
          <a:p>
            <a:pPr algn="ctr"/>
            <a:endParaRPr lang="es-ES" sz="4000" b="1" cap="none" spc="50" dirty="0" smtClean="0">
              <a:ln w="11430"/>
            </a:endParaRPr>
          </a:p>
          <a:p>
            <a:pPr algn="ctr"/>
            <a:r>
              <a:rPr lang="es-ES" sz="4000" b="1" cap="none" spc="50" dirty="0" smtClean="0">
                <a:ln w="11430"/>
              </a:rPr>
              <a:t>AÑO 2018</a:t>
            </a:r>
            <a:endParaRPr lang="es-ES" sz="4000" b="1" cap="none" spc="50" dirty="0">
              <a:ln w="11430"/>
            </a:endParaRPr>
          </a:p>
        </p:txBody>
      </p:sp>
      <p:pic>
        <p:nvPicPr>
          <p:cNvPr id="2050" name="Picture 2" descr="Resultado de imagen para banco nacional de fomento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87724" y="764704"/>
            <a:ext cx="5112568" cy="190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8655289"/>
      </p:ext>
    </p:extLst>
  </p:cSld>
  <p:clrMapOvr>
    <a:masterClrMapping/>
  </p:clrMapOvr>
  <p:transition spd="med">
    <p:pull/>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3"/>
          <p:cNvSpPr>
            <a:spLocks noGrp="1" noChangeArrowheads="1"/>
          </p:cNvSpPr>
          <p:nvPr>
            <p:ph idx="1"/>
          </p:nvPr>
        </p:nvSpPr>
        <p:spPr>
          <a:xfrm>
            <a:off x="468313" y="1556792"/>
            <a:ext cx="8229600" cy="5112568"/>
          </a:xfrm>
        </p:spPr>
        <p:txBody>
          <a:bodyPr/>
          <a:lstStyle/>
          <a:p>
            <a:pPr marL="0" indent="0" algn="just" eaLnBrk="1" hangingPunct="1">
              <a:buNone/>
            </a:pPr>
            <a:r>
              <a:rPr lang="es-ES" sz="2300" b="1" dirty="0" smtClean="0">
                <a:solidFill>
                  <a:srgbClr val="000000"/>
                </a:solidFill>
                <a:effectLst/>
                <a:latin typeface="Arial" pitchFamily="34" charset="0"/>
                <a:cs typeface="Arial" pitchFamily="34" charset="0"/>
              </a:rPr>
              <a:t>PILAR 3. INCLUSIÓN FINANCIERA</a:t>
            </a:r>
          </a:p>
          <a:p>
            <a:pPr marL="0" indent="0" algn="just" eaLnBrk="1" hangingPunct="1">
              <a:buNone/>
            </a:pPr>
            <a:endParaRPr lang="es-ES" sz="1200" b="1" dirty="0" smtClean="0">
              <a:solidFill>
                <a:srgbClr val="000000"/>
              </a:solidFill>
              <a:latin typeface="Arial" pitchFamily="34" charset="0"/>
              <a:cs typeface="Arial" pitchFamily="34" charset="0"/>
            </a:endParaRPr>
          </a:p>
          <a:p>
            <a:pPr marL="0" indent="0" algn="just" eaLnBrk="1" hangingPunct="1">
              <a:buNone/>
            </a:pPr>
            <a:r>
              <a:rPr lang="es-ES" sz="2300" dirty="0" smtClean="0">
                <a:solidFill>
                  <a:srgbClr val="000000"/>
                </a:solidFill>
                <a:latin typeface="Arial" pitchFamily="34" charset="0"/>
                <a:cs typeface="Arial" pitchFamily="34" charset="0"/>
              </a:rPr>
              <a:t>Para el año 2018, el BNF se ha fijado como meta la bancarización de 12.000 nuevas personas, incorporándolas al circuito financiero nacional, permitiendo que más compatriotas se incorporen a la actividad económica formal y puedan acceder a servicios financieros de calidad y a bajo costo.</a:t>
            </a:r>
          </a:p>
          <a:p>
            <a:pPr marL="0" indent="0" algn="just" eaLnBrk="1" hangingPunct="1">
              <a:buNone/>
            </a:pPr>
            <a:r>
              <a:rPr lang="es-ES" sz="2300" dirty="0" smtClean="0">
                <a:solidFill>
                  <a:srgbClr val="000000"/>
                </a:solidFill>
                <a:latin typeface="Arial" pitchFamily="34" charset="0"/>
                <a:cs typeface="Arial" pitchFamily="34" charset="0"/>
              </a:rPr>
              <a:t>El BNF en la actualidad está involucrado decididamente en la implementación de la Estrategia Nacional de Inclusión Financiera (ENIF), y está llevando a cabo importantes actividades en materia de Educación Financiera en varias localidades del interior del nuestro país.</a:t>
            </a:r>
            <a:endParaRPr lang="es-ES" sz="2300" dirty="0">
              <a:solidFill>
                <a:srgbClr val="000000"/>
              </a:solidFill>
              <a:latin typeface="Arial" pitchFamily="34" charset="0"/>
              <a:cs typeface="Arial" pitchFamily="34" charset="0"/>
            </a:endParaRPr>
          </a:p>
        </p:txBody>
      </p:sp>
      <p:sp>
        <p:nvSpPr>
          <p:cNvPr id="5" name="Rectangle 2"/>
          <p:cNvSpPr txBox="1">
            <a:spLocks noChangeArrowheads="1"/>
          </p:cNvSpPr>
          <p:nvPr/>
        </p:nvSpPr>
        <p:spPr bwMode="auto">
          <a:xfrm>
            <a:off x="468313" y="116632"/>
            <a:ext cx="8229600" cy="1224136"/>
          </a:xfrm>
          <a:prstGeom prst="rect">
            <a:avLst/>
          </a:prstGeom>
          <a:gradFill>
            <a:gsLst>
              <a:gs pos="62000">
                <a:srgbClr val="008080"/>
              </a:gs>
              <a:gs pos="100000">
                <a:srgbClr val="C4EDF2"/>
              </a:gs>
            </a:gsLst>
            <a:path path="circle">
              <a:fillToRect l="50000" t="50000" r="50000" b="50000"/>
            </a:path>
          </a:gradFill>
          <a:extLst/>
        </p:spPr>
        <p:txBody>
          <a:bodyPr/>
          <a:lstStyle>
            <a:defPPr>
              <a:defRPr lang="fr-FR"/>
            </a:defPPr>
            <a:lvl1pPr algn="ctr">
              <a:defRPr sz="4400" b="1">
                <a:solidFill>
                  <a:schemeClr val="bg1"/>
                </a:solidFill>
                <a:effectLst>
                  <a:outerShdw blurRad="38100" dist="38100" dir="2700000" algn="tl">
                    <a:srgbClr val="000000">
                      <a:alpha val="43137"/>
                    </a:srgbClr>
                  </a:outerShdw>
                </a:effectLst>
                <a:ea typeface="+mj-ea"/>
                <a:cs typeface="+mj-cs"/>
              </a:defRPr>
            </a:lvl1pPr>
            <a:lvl2pPr algn="ctr">
              <a:defRPr sz="4400">
                <a:solidFill>
                  <a:schemeClr val="tx2"/>
                </a:solidFill>
              </a:defRPr>
            </a:lvl2pPr>
            <a:lvl3pPr algn="ctr">
              <a:defRPr sz="4400">
                <a:solidFill>
                  <a:schemeClr val="tx2"/>
                </a:solidFill>
              </a:defRPr>
            </a:lvl3pPr>
            <a:lvl4pPr algn="ctr">
              <a:defRPr sz="4400">
                <a:solidFill>
                  <a:schemeClr val="tx2"/>
                </a:solidFill>
              </a:defRPr>
            </a:lvl4pPr>
            <a:lvl5pPr algn="ctr">
              <a:defRPr sz="4400">
                <a:solidFill>
                  <a:schemeClr val="tx2"/>
                </a:solidFill>
              </a:defRPr>
            </a:lvl5pPr>
            <a:lvl6pPr marL="457200" algn="ctr" fontAlgn="base">
              <a:spcBef>
                <a:spcPct val="0"/>
              </a:spcBef>
              <a:spcAft>
                <a:spcPct val="0"/>
              </a:spcAft>
              <a:defRPr sz="4400">
                <a:solidFill>
                  <a:schemeClr val="tx2"/>
                </a:solidFill>
              </a:defRPr>
            </a:lvl6pPr>
            <a:lvl7pPr marL="914400" algn="ctr" fontAlgn="base">
              <a:spcBef>
                <a:spcPct val="0"/>
              </a:spcBef>
              <a:spcAft>
                <a:spcPct val="0"/>
              </a:spcAft>
              <a:defRPr sz="4400">
                <a:solidFill>
                  <a:schemeClr val="tx2"/>
                </a:solidFill>
              </a:defRPr>
            </a:lvl7pPr>
            <a:lvl8pPr marL="1371600" algn="ctr" fontAlgn="base">
              <a:spcBef>
                <a:spcPct val="0"/>
              </a:spcBef>
              <a:spcAft>
                <a:spcPct val="0"/>
              </a:spcAft>
              <a:defRPr sz="4400">
                <a:solidFill>
                  <a:schemeClr val="tx2"/>
                </a:solidFill>
              </a:defRPr>
            </a:lvl8pPr>
            <a:lvl9pPr marL="1828800" algn="ctr" fontAlgn="base">
              <a:spcBef>
                <a:spcPct val="0"/>
              </a:spcBef>
              <a:spcAft>
                <a:spcPct val="0"/>
              </a:spcAft>
              <a:defRPr sz="4400">
                <a:solidFill>
                  <a:schemeClr val="tx2"/>
                </a:solidFill>
              </a:defRPr>
            </a:lvl9pPr>
          </a:lstStyle>
          <a:p>
            <a:r>
              <a:rPr lang="es-MX" sz="3600" dirty="0" smtClean="0"/>
              <a:t>Acciones y Metas previstas </a:t>
            </a:r>
          </a:p>
          <a:p>
            <a:r>
              <a:rPr lang="es-MX" sz="3600" dirty="0" smtClean="0"/>
              <a:t>para el año 2018</a:t>
            </a:r>
            <a:endParaRPr lang="es-ES" sz="3600" dirty="0"/>
          </a:p>
        </p:txBody>
      </p:sp>
    </p:spTree>
    <p:extLst>
      <p:ext uri="{BB962C8B-B14F-4D97-AF65-F5344CB8AC3E}">
        <p14:creationId xmlns:p14="http://schemas.microsoft.com/office/powerpoint/2010/main" val="2788103171"/>
      </p:ext>
    </p:extLst>
  </p:cSld>
  <p:clrMapOvr>
    <a:masterClrMapping/>
  </p:clrMapOvr>
  <p:transition spd="med">
    <p:pull/>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bwMode="auto">
          <a:xfrm>
            <a:off x="539552" y="116632"/>
            <a:ext cx="8229600" cy="612068"/>
          </a:xfrm>
          <a:prstGeom prst="rect">
            <a:avLst/>
          </a:prstGeom>
          <a:gradFill>
            <a:gsLst>
              <a:gs pos="62000">
                <a:srgbClr val="008080"/>
              </a:gs>
              <a:gs pos="100000">
                <a:srgbClr val="C4EDF2"/>
              </a:gs>
            </a:gsLst>
            <a:path path="circle">
              <a:fillToRect l="50000" t="50000" r="50000" b="50000"/>
            </a:path>
          </a:gradFill>
          <a:extLst/>
        </p:spPr>
        <p:txBody>
          <a:bodyPr/>
          <a:lstStyle>
            <a:defPPr>
              <a:defRPr lang="fr-FR"/>
            </a:defPPr>
            <a:lvl1pPr algn="ctr">
              <a:defRPr sz="4400" b="1">
                <a:solidFill>
                  <a:schemeClr val="bg1"/>
                </a:solidFill>
                <a:effectLst>
                  <a:outerShdw blurRad="38100" dist="38100" dir="2700000" algn="tl">
                    <a:srgbClr val="000000">
                      <a:alpha val="43137"/>
                    </a:srgbClr>
                  </a:outerShdw>
                </a:effectLst>
                <a:ea typeface="+mj-ea"/>
                <a:cs typeface="+mj-cs"/>
              </a:defRPr>
            </a:lvl1pPr>
            <a:lvl2pPr algn="ctr">
              <a:defRPr sz="4400">
                <a:solidFill>
                  <a:schemeClr val="tx2"/>
                </a:solidFill>
              </a:defRPr>
            </a:lvl2pPr>
            <a:lvl3pPr algn="ctr">
              <a:defRPr sz="4400">
                <a:solidFill>
                  <a:schemeClr val="tx2"/>
                </a:solidFill>
              </a:defRPr>
            </a:lvl3pPr>
            <a:lvl4pPr algn="ctr">
              <a:defRPr sz="4400">
                <a:solidFill>
                  <a:schemeClr val="tx2"/>
                </a:solidFill>
              </a:defRPr>
            </a:lvl4pPr>
            <a:lvl5pPr algn="ctr">
              <a:defRPr sz="4400">
                <a:solidFill>
                  <a:schemeClr val="tx2"/>
                </a:solidFill>
              </a:defRPr>
            </a:lvl5pPr>
            <a:lvl6pPr marL="457200" algn="ctr" fontAlgn="base">
              <a:spcBef>
                <a:spcPct val="0"/>
              </a:spcBef>
              <a:spcAft>
                <a:spcPct val="0"/>
              </a:spcAft>
              <a:defRPr sz="4400">
                <a:solidFill>
                  <a:schemeClr val="tx2"/>
                </a:solidFill>
              </a:defRPr>
            </a:lvl6pPr>
            <a:lvl7pPr marL="914400" algn="ctr" fontAlgn="base">
              <a:spcBef>
                <a:spcPct val="0"/>
              </a:spcBef>
              <a:spcAft>
                <a:spcPct val="0"/>
              </a:spcAft>
              <a:defRPr sz="4400">
                <a:solidFill>
                  <a:schemeClr val="tx2"/>
                </a:solidFill>
              </a:defRPr>
            </a:lvl7pPr>
            <a:lvl8pPr marL="1371600" algn="ctr" fontAlgn="base">
              <a:spcBef>
                <a:spcPct val="0"/>
              </a:spcBef>
              <a:spcAft>
                <a:spcPct val="0"/>
              </a:spcAft>
              <a:defRPr sz="4400">
                <a:solidFill>
                  <a:schemeClr val="tx2"/>
                </a:solidFill>
              </a:defRPr>
            </a:lvl8pPr>
            <a:lvl9pPr marL="1828800" algn="ctr" fontAlgn="base">
              <a:spcBef>
                <a:spcPct val="0"/>
              </a:spcBef>
              <a:spcAft>
                <a:spcPct val="0"/>
              </a:spcAft>
              <a:defRPr sz="4400">
                <a:solidFill>
                  <a:schemeClr val="tx2"/>
                </a:solidFill>
              </a:defRPr>
            </a:lvl9pPr>
          </a:lstStyle>
          <a:p>
            <a:r>
              <a:rPr lang="es-MX" sz="3600" dirty="0" smtClean="0"/>
              <a:t>ASISTENCIA SOCIAL</a:t>
            </a:r>
            <a:endParaRPr lang="es-ES" sz="3600" dirty="0"/>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9876" y="1052736"/>
            <a:ext cx="8568951" cy="55446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44155256"/>
      </p:ext>
    </p:extLst>
  </p:cSld>
  <p:clrMapOvr>
    <a:masterClrMapping/>
  </p:clrMapOvr>
  <p:transition spd="med">
    <p:pull/>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3"/>
          <p:cNvSpPr>
            <a:spLocks noGrp="1" noChangeArrowheads="1"/>
          </p:cNvSpPr>
          <p:nvPr>
            <p:ph idx="1"/>
          </p:nvPr>
        </p:nvSpPr>
        <p:spPr>
          <a:xfrm>
            <a:off x="468313" y="1556792"/>
            <a:ext cx="8229600" cy="5112568"/>
          </a:xfrm>
        </p:spPr>
        <p:txBody>
          <a:bodyPr/>
          <a:lstStyle/>
          <a:p>
            <a:pPr marL="0" indent="0" algn="just" eaLnBrk="1" hangingPunct="1">
              <a:buNone/>
            </a:pPr>
            <a:r>
              <a:rPr lang="es-ES" sz="2300" b="1" dirty="0" smtClean="0">
                <a:solidFill>
                  <a:srgbClr val="000000"/>
                </a:solidFill>
                <a:effectLst/>
                <a:latin typeface="Arial" pitchFamily="34" charset="0"/>
                <a:cs typeface="Arial" pitchFamily="34" charset="0"/>
              </a:rPr>
              <a:t>PILAR 4. EXPANSIÓN DE RED DE OFICINAS Y DE PAGOS</a:t>
            </a:r>
          </a:p>
          <a:p>
            <a:pPr marL="0" indent="0" algn="just" eaLnBrk="1" hangingPunct="1">
              <a:buNone/>
            </a:pPr>
            <a:endParaRPr lang="es-ES" sz="1200" b="1" dirty="0" smtClean="0">
              <a:solidFill>
                <a:srgbClr val="000000"/>
              </a:solidFill>
              <a:latin typeface="Arial" pitchFamily="34" charset="0"/>
              <a:cs typeface="Arial" pitchFamily="34" charset="0"/>
            </a:endParaRPr>
          </a:p>
          <a:p>
            <a:pPr marL="0" indent="0" algn="just" eaLnBrk="1" hangingPunct="1">
              <a:buNone/>
            </a:pPr>
            <a:r>
              <a:rPr lang="es-ES" sz="2300" dirty="0" smtClean="0">
                <a:solidFill>
                  <a:srgbClr val="000000"/>
                </a:solidFill>
                <a:latin typeface="Arial" pitchFamily="34" charset="0"/>
                <a:cs typeface="Arial" pitchFamily="34" charset="0"/>
              </a:rPr>
              <a:t>Muy cercanamente vinculado al Pilar 3, como parte de la ENIF, el BNF ha iniciado un ambicioso proyecto de expansión de su red de oficinas de Centros de Atención al Cliente y de pagos en gran parte del territorio nacional, con el propósito que más comunidades y, por sobre todo, más personas de los segmentos más vulnerables, puedan acceder a los diferentes servicios del BNF.</a:t>
            </a:r>
          </a:p>
          <a:p>
            <a:pPr marL="0" indent="0" algn="just" eaLnBrk="1" hangingPunct="1">
              <a:buNone/>
            </a:pPr>
            <a:endParaRPr lang="es-ES" sz="2300" dirty="0">
              <a:solidFill>
                <a:srgbClr val="000000"/>
              </a:solidFill>
              <a:latin typeface="Arial" pitchFamily="34" charset="0"/>
              <a:cs typeface="Arial" pitchFamily="34" charset="0"/>
            </a:endParaRPr>
          </a:p>
        </p:txBody>
      </p:sp>
      <p:sp>
        <p:nvSpPr>
          <p:cNvPr id="5" name="Rectangle 2"/>
          <p:cNvSpPr txBox="1">
            <a:spLocks noChangeArrowheads="1"/>
          </p:cNvSpPr>
          <p:nvPr/>
        </p:nvSpPr>
        <p:spPr bwMode="auto">
          <a:xfrm>
            <a:off x="468313" y="116632"/>
            <a:ext cx="8229600" cy="1224136"/>
          </a:xfrm>
          <a:prstGeom prst="rect">
            <a:avLst/>
          </a:prstGeom>
          <a:gradFill>
            <a:gsLst>
              <a:gs pos="62000">
                <a:srgbClr val="008080"/>
              </a:gs>
              <a:gs pos="100000">
                <a:srgbClr val="C4EDF2"/>
              </a:gs>
            </a:gsLst>
            <a:path path="circle">
              <a:fillToRect l="50000" t="50000" r="50000" b="50000"/>
            </a:path>
          </a:gradFill>
          <a:extLst/>
        </p:spPr>
        <p:txBody>
          <a:bodyPr/>
          <a:lstStyle>
            <a:defPPr>
              <a:defRPr lang="fr-FR"/>
            </a:defPPr>
            <a:lvl1pPr algn="ctr">
              <a:defRPr sz="4400" b="1">
                <a:solidFill>
                  <a:schemeClr val="bg1"/>
                </a:solidFill>
                <a:effectLst>
                  <a:outerShdw blurRad="38100" dist="38100" dir="2700000" algn="tl">
                    <a:srgbClr val="000000">
                      <a:alpha val="43137"/>
                    </a:srgbClr>
                  </a:outerShdw>
                </a:effectLst>
                <a:ea typeface="+mj-ea"/>
                <a:cs typeface="+mj-cs"/>
              </a:defRPr>
            </a:lvl1pPr>
            <a:lvl2pPr algn="ctr">
              <a:defRPr sz="4400">
                <a:solidFill>
                  <a:schemeClr val="tx2"/>
                </a:solidFill>
              </a:defRPr>
            </a:lvl2pPr>
            <a:lvl3pPr algn="ctr">
              <a:defRPr sz="4400">
                <a:solidFill>
                  <a:schemeClr val="tx2"/>
                </a:solidFill>
              </a:defRPr>
            </a:lvl3pPr>
            <a:lvl4pPr algn="ctr">
              <a:defRPr sz="4400">
                <a:solidFill>
                  <a:schemeClr val="tx2"/>
                </a:solidFill>
              </a:defRPr>
            </a:lvl4pPr>
            <a:lvl5pPr algn="ctr">
              <a:defRPr sz="4400">
                <a:solidFill>
                  <a:schemeClr val="tx2"/>
                </a:solidFill>
              </a:defRPr>
            </a:lvl5pPr>
            <a:lvl6pPr marL="457200" algn="ctr" fontAlgn="base">
              <a:spcBef>
                <a:spcPct val="0"/>
              </a:spcBef>
              <a:spcAft>
                <a:spcPct val="0"/>
              </a:spcAft>
              <a:defRPr sz="4400">
                <a:solidFill>
                  <a:schemeClr val="tx2"/>
                </a:solidFill>
              </a:defRPr>
            </a:lvl6pPr>
            <a:lvl7pPr marL="914400" algn="ctr" fontAlgn="base">
              <a:spcBef>
                <a:spcPct val="0"/>
              </a:spcBef>
              <a:spcAft>
                <a:spcPct val="0"/>
              </a:spcAft>
              <a:defRPr sz="4400">
                <a:solidFill>
                  <a:schemeClr val="tx2"/>
                </a:solidFill>
              </a:defRPr>
            </a:lvl7pPr>
            <a:lvl8pPr marL="1371600" algn="ctr" fontAlgn="base">
              <a:spcBef>
                <a:spcPct val="0"/>
              </a:spcBef>
              <a:spcAft>
                <a:spcPct val="0"/>
              </a:spcAft>
              <a:defRPr sz="4400">
                <a:solidFill>
                  <a:schemeClr val="tx2"/>
                </a:solidFill>
              </a:defRPr>
            </a:lvl8pPr>
            <a:lvl9pPr marL="1828800" algn="ctr" fontAlgn="base">
              <a:spcBef>
                <a:spcPct val="0"/>
              </a:spcBef>
              <a:spcAft>
                <a:spcPct val="0"/>
              </a:spcAft>
              <a:defRPr sz="4400">
                <a:solidFill>
                  <a:schemeClr val="tx2"/>
                </a:solidFill>
              </a:defRPr>
            </a:lvl9pPr>
          </a:lstStyle>
          <a:p>
            <a:r>
              <a:rPr lang="es-MX" sz="3600" dirty="0" smtClean="0"/>
              <a:t>Acciones y Metas previstas </a:t>
            </a:r>
          </a:p>
          <a:p>
            <a:r>
              <a:rPr lang="es-MX" sz="3600" dirty="0" smtClean="0"/>
              <a:t>para el año 2018</a:t>
            </a:r>
            <a:endParaRPr lang="es-ES" sz="3600" dirty="0"/>
          </a:p>
        </p:txBody>
      </p:sp>
    </p:spTree>
    <p:extLst>
      <p:ext uri="{BB962C8B-B14F-4D97-AF65-F5344CB8AC3E}">
        <p14:creationId xmlns:p14="http://schemas.microsoft.com/office/powerpoint/2010/main" val="2775907542"/>
      </p:ext>
    </p:extLst>
  </p:cSld>
  <p:clrMapOvr>
    <a:masterClrMapping/>
  </p:clrMapOvr>
  <p:transition spd="med">
    <p:pull/>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bwMode="auto">
          <a:xfrm>
            <a:off x="468313" y="116632"/>
            <a:ext cx="8229600" cy="1224136"/>
          </a:xfrm>
          <a:prstGeom prst="rect">
            <a:avLst/>
          </a:prstGeom>
          <a:gradFill>
            <a:gsLst>
              <a:gs pos="62000">
                <a:srgbClr val="008080"/>
              </a:gs>
              <a:gs pos="100000">
                <a:srgbClr val="C4EDF2"/>
              </a:gs>
            </a:gsLst>
            <a:path path="circle">
              <a:fillToRect l="50000" t="50000" r="50000" b="50000"/>
            </a:path>
          </a:gradFill>
          <a:extLst/>
        </p:spPr>
        <p:txBody>
          <a:bodyPr/>
          <a:lstStyle>
            <a:defPPr>
              <a:defRPr lang="fr-FR"/>
            </a:defPPr>
            <a:lvl1pPr algn="ctr">
              <a:defRPr sz="4400" b="1">
                <a:solidFill>
                  <a:schemeClr val="bg1"/>
                </a:solidFill>
                <a:effectLst>
                  <a:outerShdw blurRad="38100" dist="38100" dir="2700000" algn="tl">
                    <a:srgbClr val="000000">
                      <a:alpha val="43137"/>
                    </a:srgbClr>
                  </a:outerShdw>
                </a:effectLst>
                <a:ea typeface="+mj-ea"/>
                <a:cs typeface="+mj-cs"/>
              </a:defRPr>
            </a:lvl1pPr>
            <a:lvl2pPr algn="ctr">
              <a:defRPr sz="4400">
                <a:solidFill>
                  <a:schemeClr val="tx2"/>
                </a:solidFill>
              </a:defRPr>
            </a:lvl2pPr>
            <a:lvl3pPr algn="ctr">
              <a:defRPr sz="4400">
                <a:solidFill>
                  <a:schemeClr val="tx2"/>
                </a:solidFill>
              </a:defRPr>
            </a:lvl3pPr>
            <a:lvl4pPr algn="ctr">
              <a:defRPr sz="4400">
                <a:solidFill>
                  <a:schemeClr val="tx2"/>
                </a:solidFill>
              </a:defRPr>
            </a:lvl4pPr>
            <a:lvl5pPr algn="ctr">
              <a:defRPr sz="4400">
                <a:solidFill>
                  <a:schemeClr val="tx2"/>
                </a:solidFill>
              </a:defRPr>
            </a:lvl5pPr>
            <a:lvl6pPr marL="457200" algn="ctr" fontAlgn="base">
              <a:spcBef>
                <a:spcPct val="0"/>
              </a:spcBef>
              <a:spcAft>
                <a:spcPct val="0"/>
              </a:spcAft>
              <a:defRPr sz="4400">
                <a:solidFill>
                  <a:schemeClr val="tx2"/>
                </a:solidFill>
              </a:defRPr>
            </a:lvl6pPr>
            <a:lvl7pPr marL="914400" algn="ctr" fontAlgn="base">
              <a:spcBef>
                <a:spcPct val="0"/>
              </a:spcBef>
              <a:spcAft>
                <a:spcPct val="0"/>
              </a:spcAft>
              <a:defRPr sz="4400">
                <a:solidFill>
                  <a:schemeClr val="tx2"/>
                </a:solidFill>
              </a:defRPr>
            </a:lvl7pPr>
            <a:lvl8pPr marL="1371600" algn="ctr" fontAlgn="base">
              <a:spcBef>
                <a:spcPct val="0"/>
              </a:spcBef>
              <a:spcAft>
                <a:spcPct val="0"/>
              </a:spcAft>
              <a:defRPr sz="4400">
                <a:solidFill>
                  <a:schemeClr val="tx2"/>
                </a:solidFill>
              </a:defRPr>
            </a:lvl8pPr>
            <a:lvl9pPr marL="1828800" algn="ctr" fontAlgn="base">
              <a:spcBef>
                <a:spcPct val="0"/>
              </a:spcBef>
              <a:spcAft>
                <a:spcPct val="0"/>
              </a:spcAft>
              <a:defRPr sz="4400">
                <a:solidFill>
                  <a:schemeClr val="tx2"/>
                </a:solidFill>
              </a:defRPr>
            </a:lvl9pPr>
          </a:lstStyle>
          <a:p>
            <a:r>
              <a:rPr lang="es-MX" sz="3600" dirty="0" smtClean="0"/>
              <a:t>Acciones y Metas previstas </a:t>
            </a:r>
          </a:p>
          <a:p>
            <a:r>
              <a:rPr lang="es-MX" sz="3600" dirty="0" smtClean="0"/>
              <a:t>para el año 2018</a:t>
            </a:r>
            <a:endParaRPr lang="es-ES" sz="3600" dirty="0"/>
          </a:p>
        </p:txBody>
      </p:sp>
      <p:sp>
        <p:nvSpPr>
          <p:cNvPr id="7" name="Rectangle 3"/>
          <p:cNvSpPr>
            <a:spLocks noGrp="1" noChangeArrowheads="1"/>
          </p:cNvSpPr>
          <p:nvPr>
            <p:ph idx="1"/>
          </p:nvPr>
        </p:nvSpPr>
        <p:spPr>
          <a:xfrm>
            <a:off x="468313" y="1484784"/>
            <a:ext cx="8332050" cy="5056584"/>
          </a:xfrm>
        </p:spPr>
        <p:txBody>
          <a:bodyPr/>
          <a:lstStyle/>
          <a:p>
            <a:pPr marL="0" indent="0" algn="just">
              <a:buClr>
                <a:srgbClr val="FF0000"/>
              </a:buClr>
              <a:buNone/>
            </a:pPr>
            <a:r>
              <a:rPr lang="es-ES" sz="2400" b="1" dirty="0">
                <a:solidFill>
                  <a:srgbClr val="000000"/>
                </a:solidFill>
                <a:latin typeface="Arial" pitchFamily="34" charset="0"/>
                <a:cs typeface="Arial" pitchFamily="34" charset="0"/>
              </a:rPr>
              <a:t>PILAR 4. EXPANSIÓN DE RED DE OFICINAS Y DE </a:t>
            </a:r>
            <a:r>
              <a:rPr lang="es-ES" sz="2400" b="1" dirty="0" smtClean="0">
                <a:solidFill>
                  <a:srgbClr val="000000"/>
                </a:solidFill>
                <a:latin typeface="Arial" pitchFamily="34" charset="0"/>
                <a:cs typeface="Arial" pitchFamily="34" charset="0"/>
              </a:rPr>
              <a:t>PAGOS</a:t>
            </a:r>
            <a:endParaRPr lang="es-CL" sz="2400" b="1" dirty="0"/>
          </a:p>
          <a:p>
            <a:pPr marL="0" indent="0" algn="just">
              <a:buClr>
                <a:srgbClr val="FF0000"/>
              </a:buClr>
              <a:buNone/>
            </a:pPr>
            <a:endParaRPr lang="es-CL" sz="1200" b="1" dirty="0" smtClean="0"/>
          </a:p>
          <a:p>
            <a:pPr algn="just">
              <a:buClr>
                <a:srgbClr val="FF0000"/>
              </a:buClr>
              <a:buFont typeface="Wingdings" panose="05000000000000000000" pitchFamily="2" charset="2"/>
              <a:buChar char="v"/>
            </a:pPr>
            <a:r>
              <a:rPr lang="es-CL" sz="2400" b="1" dirty="0" smtClean="0"/>
              <a:t>RED </a:t>
            </a:r>
            <a:r>
              <a:rPr lang="es-CL" sz="2400" b="1" dirty="0"/>
              <a:t>DE PAGOS DINELCO </a:t>
            </a:r>
            <a:r>
              <a:rPr lang="es-CL" sz="2400" b="1" dirty="0" smtClean="0"/>
              <a:t>– BNF</a:t>
            </a:r>
          </a:p>
          <a:p>
            <a:pPr marL="0" indent="0" algn="just">
              <a:buClr>
                <a:srgbClr val="FF0000"/>
              </a:buClr>
              <a:buNone/>
              <a:tabLst>
                <a:tab pos="354013" algn="l"/>
              </a:tabLst>
            </a:pPr>
            <a:endParaRPr lang="es-CL" sz="1600" b="1" dirty="0" smtClean="0"/>
          </a:p>
          <a:p>
            <a:pPr marL="0" indent="0" algn="just">
              <a:buNone/>
            </a:pPr>
            <a:r>
              <a:rPr lang="es-CL" sz="2000" dirty="0" smtClean="0"/>
              <a:t>El Banco Nacional de Fomento (BNF) se encuentra en plena expansión de servicios en distintas localidades del país, y en especial en aquellas con escasa o nula participación del sistema financiero, con el propósito de posibilitar una mayor inclusión financiera de las poblaciones más vulnerables.</a:t>
            </a:r>
          </a:p>
          <a:p>
            <a:pPr algn="just"/>
            <a:endParaRPr lang="es-CL" sz="2000" dirty="0"/>
          </a:p>
          <a:p>
            <a:pPr marL="0" indent="0" algn="just">
              <a:buNone/>
            </a:pPr>
            <a:r>
              <a:rPr lang="es-CL" sz="2000" dirty="0" smtClean="0"/>
              <a:t>Para </a:t>
            </a:r>
            <a:r>
              <a:rPr lang="es-CL" sz="2000" dirty="0"/>
              <a:t>el logro del objetivo, el BNF conjuntamente con BEPSA del Paraguay ha ideado, desarrollado e implementado un producto de RED DE PAGOS a través de POS (Puntos de Ventas de Servicios).</a:t>
            </a:r>
          </a:p>
        </p:txBody>
      </p:sp>
    </p:spTree>
    <p:extLst>
      <p:ext uri="{BB962C8B-B14F-4D97-AF65-F5344CB8AC3E}">
        <p14:creationId xmlns:p14="http://schemas.microsoft.com/office/powerpoint/2010/main" val="1475732790"/>
      </p:ext>
    </p:extLst>
  </p:cSld>
  <p:clrMapOvr>
    <a:masterClrMapping/>
  </p:clrMapOvr>
  <p:transition spd="med">
    <p:pull/>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bwMode="auto">
          <a:xfrm>
            <a:off x="468313" y="116632"/>
            <a:ext cx="8229600" cy="1224136"/>
          </a:xfrm>
          <a:prstGeom prst="rect">
            <a:avLst/>
          </a:prstGeom>
          <a:gradFill>
            <a:gsLst>
              <a:gs pos="62000">
                <a:srgbClr val="008080"/>
              </a:gs>
              <a:gs pos="100000">
                <a:srgbClr val="C4EDF2"/>
              </a:gs>
            </a:gsLst>
            <a:path path="circle">
              <a:fillToRect l="50000" t="50000" r="50000" b="50000"/>
            </a:path>
          </a:gradFill>
          <a:extLst/>
        </p:spPr>
        <p:txBody>
          <a:bodyPr/>
          <a:lstStyle>
            <a:defPPr>
              <a:defRPr lang="fr-FR"/>
            </a:defPPr>
            <a:lvl1pPr algn="ctr">
              <a:defRPr sz="4400" b="1">
                <a:solidFill>
                  <a:schemeClr val="bg1"/>
                </a:solidFill>
                <a:effectLst>
                  <a:outerShdw blurRad="38100" dist="38100" dir="2700000" algn="tl">
                    <a:srgbClr val="000000">
                      <a:alpha val="43137"/>
                    </a:srgbClr>
                  </a:outerShdw>
                </a:effectLst>
                <a:ea typeface="+mj-ea"/>
                <a:cs typeface="+mj-cs"/>
              </a:defRPr>
            </a:lvl1pPr>
            <a:lvl2pPr algn="ctr">
              <a:defRPr sz="4400">
                <a:solidFill>
                  <a:schemeClr val="tx2"/>
                </a:solidFill>
              </a:defRPr>
            </a:lvl2pPr>
            <a:lvl3pPr algn="ctr">
              <a:defRPr sz="4400">
                <a:solidFill>
                  <a:schemeClr val="tx2"/>
                </a:solidFill>
              </a:defRPr>
            </a:lvl3pPr>
            <a:lvl4pPr algn="ctr">
              <a:defRPr sz="4400">
                <a:solidFill>
                  <a:schemeClr val="tx2"/>
                </a:solidFill>
              </a:defRPr>
            </a:lvl4pPr>
            <a:lvl5pPr algn="ctr">
              <a:defRPr sz="4400">
                <a:solidFill>
                  <a:schemeClr val="tx2"/>
                </a:solidFill>
              </a:defRPr>
            </a:lvl5pPr>
            <a:lvl6pPr marL="457200" algn="ctr" fontAlgn="base">
              <a:spcBef>
                <a:spcPct val="0"/>
              </a:spcBef>
              <a:spcAft>
                <a:spcPct val="0"/>
              </a:spcAft>
              <a:defRPr sz="4400">
                <a:solidFill>
                  <a:schemeClr val="tx2"/>
                </a:solidFill>
              </a:defRPr>
            </a:lvl6pPr>
            <a:lvl7pPr marL="914400" algn="ctr" fontAlgn="base">
              <a:spcBef>
                <a:spcPct val="0"/>
              </a:spcBef>
              <a:spcAft>
                <a:spcPct val="0"/>
              </a:spcAft>
              <a:defRPr sz="4400">
                <a:solidFill>
                  <a:schemeClr val="tx2"/>
                </a:solidFill>
              </a:defRPr>
            </a:lvl7pPr>
            <a:lvl8pPr marL="1371600" algn="ctr" fontAlgn="base">
              <a:spcBef>
                <a:spcPct val="0"/>
              </a:spcBef>
              <a:spcAft>
                <a:spcPct val="0"/>
              </a:spcAft>
              <a:defRPr sz="4400">
                <a:solidFill>
                  <a:schemeClr val="tx2"/>
                </a:solidFill>
              </a:defRPr>
            </a:lvl8pPr>
            <a:lvl9pPr marL="1828800" algn="ctr" fontAlgn="base">
              <a:spcBef>
                <a:spcPct val="0"/>
              </a:spcBef>
              <a:spcAft>
                <a:spcPct val="0"/>
              </a:spcAft>
              <a:defRPr sz="4400">
                <a:solidFill>
                  <a:schemeClr val="tx2"/>
                </a:solidFill>
              </a:defRPr>
            </a:lvl9pPr>
          </a:lstStyle>
          <a:p>
            <a:r>
              <a:rPr lang="es-MX" sz="3600" dirty="0" smtClean="0"/>
              <a:t>Acciones y Metas previstas </a:t>
            </a:r>
          </a:p>
          <a:p>
            <a:r>
              <a:rPr lang="es-MX" sz="3600" dirty="0" smtClean="0"/>
              <a:t>para el año 2018</a:t>
            </a:r>
            <a:endParaRPr lang="es-ES" sz="3600" dirty="0"/>
          </a:p>
        </p:txBody>
      </p:sp>
      <p:sp>
        <p:nvSpPr>
          <p:cNvPr id="7" name="Rectangle 3"/>
          <p:cNvSpPr>
            <a:spLocks noGrp="1" noChangeArrowheads="1"/>
          </p:cNvSpPr>
          <p:nvPr>
            <p:ph idx="1"/>
          </p:nvPr>
        </p:nvSpPr>
        <p:spPr>
          <a:xfrm>
            <a:off x="468313" y="1484784"/>
            <a:ext cx="8332050" cy="5056584"/>
          </a:xfrm>
        </p:spPr>
        <p:txBody>
          <a:bodyPr/>
          <a:lstStyle/>
          <a:p>
            <a:pPr marL="0" indent="0" algn="just">
              <a:buClr>
                <a:srgbClr val="FF0000"/>
              </a:buClr>
              <a:buNone/>
            </a:pPr>
            <a:r>
              <a:rPr lang="es-ES" sz="2400" b="1" dirty="0">
                <a:solidFill>
                  <a:srgbClr val="000000"/>
                </a:solidFill>
                <a:latin typeface="Arial" pitchFamily="34" charset="0"/>
                <a:cs typeface="Arial" pitchFamily="34" charset="0"/>
              </a:rPr>
              <a:t>PILAR 4. EXPANSIÓN DE RED DE OFICINAS Y DE </a:t>
            </a:r>
            <a:r>
              <a:rPr lang="es-ES" sz="2400" b="1" dirty="0" smtClean="0">
                <a:solidFill>
                  <a:srgbClr val="000000"/>
                </a:solidFill>
                <a:latin typeface="Arial" pitchFamily="34" charset="0"/>
                <a:cs typeface="Arial" pitchFamily="34" charset="0"/>
              </a:rPr>
              <a:t>PAGOS</a:t>
            </a:r>
            <a:endParaRPr lang="es-CL" sz="2400" b="1" dirty="0"/>
          </a:p>
          <a:p>
            <a:pPr marL="0" indent="0" algn="just">
              <a:buClr>
                <a:srgbClr val="FF0000"/>
              </a:buClr>
              <a:buNone/>
            </a:pPr>
            <a:endParaRPr lang="es-CL" sz="1200" b="1" dirty="0" smtClean="0"/>
          </a:p>
          <a:p>
            <a:pPr marL="0" indent="0" algn="just">
              <a:buClr>
                <a:srgbClr val="FF0000"/>
              </a:buClr>
              <a:buNone/>
            </a:pPr>
            <a:r>
              <a:rPr lang="es-CL" sz="2400" b="1" dirty="0" smtClean="0"/>
              <a:t>RED DE PAGOS DINELCO – BNF</a:t>
            </a:r>
          </a:p>
          <a:p>
            <a:pPr marL="0" indent="0" algn="just">
              <a:buClr>
                <a:srgbClr val="FF0000"/>
              </a:buClr>
              <a:buNone/>
              <a:tabLst>
                <a:tab pos="354013" algn="l"/>
              </a:tabLst>
            </a:pPr>
            <a:endParaRPr lang="es-CL" sz="1600" b="1" dirty="0" smtClean="0"/>
          </a:p>
          <a:p>
            <a:pPr algn="just"/>
            <a:r>
              <a:rPr lang="es-CL" sz="1700" dirty="0" smtClean="0"/>
              <a:t>El </a:t>
            </a:r>
            <a:r>
              <a:rPr lang="es-CL" sz="1700" dirty="0"/>
              <a:t>servicio de la Red de Pagos DINELCO es prestado a través de un POS, para beneficiarios de Programas de Acción Social (SAS), Adultos Mayores, Salarios pagados a través de una Tarjeta de Débito DINELCO.</a:t>
            </a:r>
          </a:p>
          <a:p>
            <a:pPr marL="0" indent="0" algn="just">
              <a:buNone/>
            </a:pPr>
            <a:endParaRPr lang="es-CL" sz="1700" dirty="0"/>
          </a:p>
          <a:p>
            <a:pPr algn="just"/>
            <a:r>
              <a:rPr lang="es-CL" sz="1700" dirty="0"/>
              <a:t>El contrato del servicio se suscribe entre el comercio y </a:t>
            </a:r>
            <a:r>
              <a:rPr lang="es-CL" sz="1700" dirty="0" err="1"/>
              <a:t>Bepsa</a:t>
            </a:r>
            <a:r>
              <a:rPr lang="es-CL" sz="1700" dirty="0"/>
              <a:t> del Paraguay S.A.E.C.A., debiendo el comercio proveer los recursos financieros necesarios.</a:t>
            </a:r>
          </a:p>
          <a:p>
            <a:pPr marL="0" indent="0" algn="just">
              <a:buNone/>
            </a:pPr>
            <a:endParaRPr lang="es-CL" sz="1700" dirty="0"/>
          </a:p>
          <a:p>
            <a:pPr algn="just"/>
            <a:r>
              <a:rPr lang="es-CL" sz="1700" dirty="0"/>
              <a:t>Los clientes podrán realizar extracciones por la Red de Pagos DINELCO, cuyos importes pueden llegar hasta la suma de Gs. 1.500.000, en forma diaria.</a:t>
            </a:r>
          </a:p>
          <a:p>
            <a:pPr marL="0" indent="0" algn="just">
              <a:buNone/>
            </a:pPr>
            <a:endParaRPr lang="es-CL" sz="1700" dirty="0"/>
          </a:p>
          <a:p>
            <a:pPr algn="just"/>
            <a:r>
              <a:rPr lang="es-CL" sz="1700" dirty="0"/>
              <a:t>Los pagos realizados son acreditados al comercio al día siguiente hábil. Las transacciones generan comisiones para el comercio.</a:t>
            </a:r>
          </a:p>
        </p:txBody>
      </p:sp>
    </p:spTree>
    <p:extLst>
      <p:ext uri="{BB962C8B-B14F-4D97-AF65-F5344CB8AC3E}">
        <p14:creationId xmlns:p14="http://schemas.microsoft.com/office/powerpoint/2010/main" val="2631926922"/>
      </p:ext>
    </p:extLst>
  </p:cSld>
  <p:clrMapOvr>
    <a:masterClrMapping/>
  </p:clrMapOvr>
  <p:transition spd="med">
    <p:pull/>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bwMode="auto">
          <a:xfrm>
            <a:off x="468313" y="116632"/>
            <a:ext cx="8229600" cy="1224136"/>
          </a:xfrm>
          <a:prstGeom prst="rect">
            <a:avLst/>
          </a:prstGeom>
          <a:gradFill>
            <a:gsLst>
              <a:gs pos="62000">
                <a:srgbClr val="008080"/>
              </a:gs>
              <a:gs pos="100000">
                <a:srgbClr val="C4EDF2"/>
              </a:gs>
            </a:gsLst>
            <a:path path="circle">
              <a:fillToRect l="50000" t="50000" r="50000" b="50000"/>
            </a:path>
          </a:gradFill>
          <a:extLst/>
        </p:spPr>
        <p:txBody>
          <a:bodyPr/>
          <a:lstStyle>
            <a:defPPr>
              <a:defRPr lang="fr-FR"/>
            </a:defPPr>
            <a:lvl1pPr algn="ctr">
              <a:defRPr sz="4400" b="1">
                <a:solidFill>
                  <a:schemeClr val="bg1"/>
                </a:solidFill>
                <a:effectLst>
                  <a:outerShdw blurRad="38100" dist="38100" dir="2700000" algn="tl">
                    <a:srgbClr val="000000">
                      <a:alpha val="43137"/>
                    </a:srgbClr>
                  </a:outerShdw>
                </a:effectLst>
                <a:ea typeface="+mj-ea"/>
                <a:cs typeface="+mj-cs"/>
              </a:defRPr>
            </a:lvl1pPr>
            <a:lvl2pPr algn="ctr">
              <a:defRPr sz="4400">
                <a:solidFill>
                  <a:schemeClr val="tx2"/>
                </a:solidFill>
              </a:defRPr>
            </a:lvl2pPr>
            <a:lvl3pPr algn="ctr">
              <a:defRPr sz="4400">
                <a:solidFill>
                  <a:schemeClr val="tx2"/>
                </a:solidFill>
              </a:defRPr>
            </a:lvl3pPr>
            <a:lvl4pPr algn="ctr">
              <a:defRPr sz="4400">
                <a:solidFill>
                  <a:schemeClr val="tx2"/>
                </a:solidFill>
              </a:defRPr>
            </a:lvl4pPr>
            <a:lvl5pPr algn="ctr">
              <a:defRPr sz="4400">
                <a:solidFill>
                  <a:schemeClr val="tx2"/>
                </a:solidFill>
              </a:defRPr>
            </a:lvl5pPr>
            <a:lvl6pPr marL="457200" algn="ctr" fontAlgn="base">
              <a:spcBef>
                <a:spcPct val="0"/>
              </a:spcBef>
              <a:spcAft>
                <a:spcPct val="0"/>
              </a:spcAft>
              <a:defRPr sz="4400">
                <a:solidFill>
                  <a:schemeClr val="tx2"/>
                </a:solidFill>
              </a:defRPr>
            </a:lvl6pPr>
            <a:lvl7pPr marL="914400" algn="ctr" fontAlgn="base">
              <a:spcBef>
                <a:spcPct val="0"/>
              </a:spcBef>
              <a:spcAft>
                <a:spcPct val="0"/>
              </a:spcAft>
              <a:defRPr sz="4400">
                <a:solidFill>
                  <a:schemeClr val="tx2"/>
                </a:solidFill>
              </a:defRPr>
            </a:lvl7pPr>
            <a:lvl8pPr marL="1371600" algn="ctr" fontAlgn="base">
              <a:spcBef>
                <a:spcPct val="0"/>
              </a:spcBef>
              <a:spcAft>
                <a:spcPct val="0"/>
              </a:spcAft>
              <a:defRPr sz="4400">
                <a:solidFill>
                  <a:schemeClr val="tx2"/>
                </a:solidFill>
              </a:defRPr>
            </a:lvl8pPr>
            <a:lvl9pPr marL="1828800" algn="ctr" fontAlgn="base">
              <a:spcBef>
                <a:spcPct val="0"/>
              </a:spcBef>
              <a:spcAft>
                <a:spcPct val="0"/>
              </a:spcAft>
              <a:defRPr sz="4400">
                <a:solidFill>
                  <a:schemeClr val="tx2"/>
                </a:solidFill>
              </a:defRPr>
            </a:lvl9pPr>
          </a:lstStyle>
          <a:p>
            <a:r>
              <a:rPr lang="es-MX" sz="3600" dirty="0" smtClean="0"/>
              <a:t>Acciones y Metas previstas </a:t>
            </a:r>
          </a:p>
          <a:p>
            <a:r>
              <a:rPr lang="es-MX" sz="3600" dirty="0" smtClean="0"/>
              <a:t>para el año 2018</a:t>
            </a:r>
            <a:endParaRPr lang="es-ES" sz="3600" dirty="0"/>
          </a:p>
        </p:txBody>
      </p:sp>
      <p:sp>
        <p:nvSpPr>
          <p:cNvPr id="7" name="Rectangle 3"/>
          <p:cNvSpPr>
            <a:spLocks noGrp="1" noChangeArrowheads="1"/>
          </p:cNvSpPr>
          <p:nvPr>
            <p:ph idx="1"/>
          </p:nvPr>
        </p:nvSpPr>
        <p:spPr>
          <a:xfrm>
            <a:off x="468313" y="1484784"/>
            <a:ext cx="8332050" cy="5056584"/>
          </a:xfrm>
        </p:spPr>
        <p:txBody>
          <a:bodyPr/>
          <a:lstStyle/>
          <a:p>
            <a:pPr marL="0" indent="0" algn="just">
              <a:buClr>
                <a:srgbClr val="FF0000"/>
              </a:buClr>
              <a:buNone/>
            </a:pPr>
            <a:r>
              <a:rPr lang="es-ES" sz="2400" b="1" dirty="0">
                <a:solidFill>
                  <a:srgbClr val="000000"/>
                </a:solidFill>
                <a:latin typeface="Arial" pitchFamily="34" charset="0"/>
                <a:cs typeface="Arial" pitchFamily="34" charset="0"/>
              </a:rPr>
              <a:t>PILAR 4. EXPANSIÓN DE RED DE OFICINAS Y DE </a:t>
            </a:r>
            <a:r>
              <a:rPr lang="es-ES" sz="2400" b="1" dirty="0" smtClean="0">
                <a:solidFill>
                  <a:srgbClr val="000000"/>
                </a:solidFill>
                <a:latin typeface="Arial" pitchFamily="34" charset="0"/>
                <a:cs typeface="Arial" pitchFamily="34" charset="0"/>
              </a:rPr>
              <a:t>PAGOS</a:t>
            </a:r>
            <a:endParaRPr lang="es-CL" sz="2400" b="1" dirty="0"/>
          </a:p>
          <a:p>
            <a:pPr marL="0" indent="0" algn="just">
              <a:buClr>
                <a:srgbClr val="FF0000"/>
              </a:buClr>
              <a:buNone/>
            </a:pPr>
            <a:endParaRPr lang="es-CL" sz="1600" b="1" dirty="0" smtClean="0"/>
          </a:p>
          <a:p>
            <a:pPr marL="0" indent="0" algn="just">
              <a:buClr>
                <a:srgbClr val="FF0000"/>
              </a:buClr>
              <a:buNone/>
            </a:pPr>
            <a:r>
              <a:rPr lang="es-CL" sz="2000" b="1" dirty="0" smtClean="0"/>
              <a:t>RED </a:t>
            </a:r>
            <a:r>
              <a:rPr lang="es-CL" sz="2000" b="1" dirty="0"/>
              <a:t>DE PAGOS DINELCO – BNF</a:t>
            </a:r>
          </a:p>
          <a:p>
            <a:pPr marL="0" indent="0" algn="just">
              <a:buClr>
                <a:srgbClr val="FF0000"/>
              </a:buClr>
              <a:buNone/>
              <a:tabLst>
                <a:tab pos="354013" algn="l"/>
              </a:tabLst>
            </a:pPr>
            <a:endParaRPr lang="es-ES" sz="1200" b="1" dirty="0" smtClean="0"/>
          </a:p>
          <a:p>
            <a:pPr lvl="0" algn="just"/>
            <a:r>
              <a:rPr lang="es-CL" sz="2000" b="1" dirty="0" smtClean="0"/>
              <a:t>Beneficiarios</a:t>
            </a:r>
            <a:r>
              <a:rPr lang="es-CL" sz="2000" b="1" dirty="0"/>
              <a:t>: </a:t>
            </a:r>
            <a:r>
              <a:rPr lang="es-CL" sz="2000" dirty="0"/>
              <a:t>Titulares de las Tarjetas de Débito habilitadas para el pago de beneficios sociales, jubilaciones y salarios.</a:t>
            </a:r>
          </a:p>
          <a:p>
            <a:pPr lvl="0" algn="just"/>
            <a:r>
              <a:rPr lang="es-CL" sz="2000" b="1" dirty="0" smtClean="0"/>
              <a:t>Institución </a:t>
            </a:r>
            <a:r>
              <a:rPr lang="es-CL" sz="2000" b="1" dirty="0"/>
              <a:t>Financiera Pagadora: </a:t>
            </a:r>
            <a:r>
              <a:rPr lang="es-CL" sz="2000" dirty="0"/>
              <a:t>Banco Nacional de Fomento.</a:t>
            </a:r>
          </a:p>
          <a:p>
            <a:pPr lvl="0" algn="just"/>
            <a:r>
              <a:rPr lang="es-CL" sz="2000" b="1" dirty="0" smtClean="0"/>
              <a:t>Empresa </a:t>
            </a:r>
            <a:r>
              <a:rPr lang="es-CL" sz="2000" b="1" dirty="0"/>
              <a:t>Propietaria de la Red de Pagos: </a:t>
            </a:r>
            <a:r>
              <a:rPr lang="es-CL" sz="2000" dirty="0" err="1"/>
              <a:t>Bepsa</a:t>
            </a:r>
            <a:r>
              <a:rPr lang="es-CL" sz="2000" dirty="0"/>
              <a:t> del Paraguay S.A.E.C.A para su producto RED DE PAGOS DINELCO.</a:t>
            </a:r>
          </a:p>
          <a:p>
            <a:pPr lvl="0" algn="just"/>
            <a:r>
              <a:rPr lang="es-CL" sz="2000" b="1" dirty="0" smtClean="0"/>
              <a:t>Comercios </a:t>
            </a:r>
            <a:r>
              <a:rPr lang="es-CL" sz="2000" b="1" dirty="0"/>
              <a:t>Adheridos: </a:t>
            </a:r>
            <a:r>
              <a:rPr lang="es-CL" sz="2000" dirty="0"/>
              <a:t>Canalizadores de recursos a titulares tarjeta habientes.</a:t>
            </a:r>
          </a:p>
          <a:p>
            <a:pPr algn="just"/>
            <a:r>
              <a:rPr lang="es-CL" sz="2000" b="1" dirty="0" smtClean="0"/>
              <a:t>En </a:t>
            </a:r>
            <a:r>
              <a:rPr lang="es-CL" sz="2000" b="1" dirty="0"/>
              <a:t>la actualidad se encuentran adheridos a la Red un total de </a:t>
            </a:r>
            <a:r>
              <a:rPr lang="es-CL" sz="2000" b="1" dirty="0" smtClean="0"/>
              <a:t>200</a:t>
            </a:r>
            <a:r>
              <a:rPr lang="es-CL" sz="2000" b="1" dirty="0" smtClean="0">
                <a:solidFill>
                  <a:srgbClr val="FF0000"/>
                </a:solidFill>
              </a:rPr>
              <a:t> </a:t>
            </a:r>
            <a:r>
              <a:rPr lang="es-CL" sz="2000" b="1" dirty="0"/>
              <a:t>comercios que han desembolsado más de </a:t>
            </a:r>
            <a:r>
              <a:rPr lang="es-CL" sz="2000" b="1" dirty="0" smtClean="0"/>
              <a:t>15.000 </a:t>
            </a:r>
            <a:r>
              <a:rPr lang="es-CL" sz="2000" b="1" dirty="0"/>
              <a:t>millones de guaraníes en concepto de pagos de salarios y otros.</a:t>
            </a:r>
            <a:endParaRPr lang="es-CL" sz="2000" dirty="0"/>
          </a:p>
          <a:p>
            <a:pPr marL="0" indent="0" algn="just">
              <a:buClr>
                <a:srgbClr val="FF0000"/>
              </a:buClr>
              <a:buNone/>
            </a:pPr>
            <a:endParaRPr lang="es-CL" sz="1600" b="1" dirty="0" smtClean="0"/>
          </a:p>
        </p:txBody>
      </p:sp>
    </p:spTree>
    <p:extLst>
      <p:ext uri="{BB962C8B-B14F-4D97-AF65-F5344CB8AC3E}">
        <p14:creationId xmlns:p14="http://schemas.microsoft.com/office/powerpoint/2010/main" val="2757684527"/>
      </p:ext>
    </p:extLst>
  </p:cSld>
  <p:clrMapOvr>
    <a:masterClrMapping/>
  </p:clrMapOvr>
  <p:transition spd="med">
    <p:pull/>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bwMode="auto">
          <a:xfrm>
            <a:off x="468313" y="116632"/>
            <a:ext cx="8229600" cy="1224136"/>
          </a:xfrm>
          <a:prstGeom prst="rect">
            <a:avLst/>
          </a:prstGeom>
          <a:gradFill>
            <a:gsLst>
              <a:gs pos="62000">
                <a:srgbClr val="008080"/>
              </a:gs>
              <a:gs pos="100000">
                <a:srgbClr val="C4EDF2"/>
              </a:gs>
            </a:gsLst>
            <a:path path="circle">
              <a:fillToRect l="50000" t="50000" r="50000" b="50000"/>
            </a:path>
          </a:gradFill>
          <a:extLst/>
        </p:spPr>
        <p:txBody>
          <a:bodyPr/>
          <a:lstStyle>
            <a:defPPr>
              <a:defRPr lang="fr-FR"/>
            </a:defPPr>
            <a:lvl1pPr algn="ctr">
              <a:defRPr sz="4400" b="1">
                <a:solidFill>
                  <a:schemeClr val="bg1"/>
                </a:solidFill>
                <a:effectLst>
                  <a:outerShdw blurRad="38100" dist="38100" dir="2700000" algn="tl">
                    <a:srgbClr val="000000">
                      <a:alpha val="43137"/>
                    </a:srgbClr>
                  </a:outerShdw>
                </a:effectLst>
                <a:ea typeface="+mj-ea"/>
                <a:cs typeface="+mj-cs"/>
              </a:defRPr>
            </a:lvl1pPr>
            <a:lvl2pPr algn="ctr">
              <a:defRPr sz="4400">
                <a:solidFill>
                  <a:schemeClr val="tx2"/>
                </a:solidFill>
              </a:defRPr>
            </a:lvl2pPr>
            <a:lvl3pPr algn="ctr">
              <a:defRPr sz="4400">
                <a:solidFill>
                  <a:schemeClr val="tx2"/>
                </a:solidFill>
              </a:defRPr>
            </a:lvl3pPr>
            <a:lvl4pPr algn="ctr">
              <a:defRPr sz="4400">
                <a:solidFill>
                  <a:schemeClr val="tx2"/>
                </a:solidFill>
              </a:defRPr>
            </a:lvl4pPr>
            <a:lvl5pPr algn="ctr">
              <a:defRPr sz="4400">
                <a:solidFill>
                  <a:schemeClr val="tx2"/>
                </a:solidFill>
              </a:defRPr>
            </a:lvl5pPr>
            <a:lvl6pPr marL="457200" algn="ctr" fontAlgn="base">
              <a:spcBef>
                <a:spcPct val="0"/>
              </a:spcBef>
              <a:spcAft>
                <a:spcPct val="0"/>
              </a:spcAft>
              <a:defRPr sz="4400">
                <a:solidFill>
                  <a:schemeClr val="tx2"/>
                </a:solidFill>
              </a:defRPr>
            </a:lvl6pPr>
            <a:lvl7pPr marL="914400" algn="ctr" fontAlgn="base">
              <a:spcBef>
                <a:spcPct val="0"/>
              </a:spcBef>
              <a:spcAft>
                <a:spcPct val="0"/>
              </a:spcAft>
              <a:defRPr sz="4400">
                <a:solidFill>
                  <a:schemeClr val="tx2"/>
                </a:solidFill>
              </a:defRPr>
            </a:lvl7pPr>
            <a:lvl8pPr marL="1371600" algn="ctr" fontAlgn="base">
              <a:spcBef>
                <a:spcPct val="0"/>
              </a:spcBef>
              <a:spcAft>
                <a:spcPct val="0"/>
              </a:spcAft>
              <a:defRPr sz="4400">
                <a:solidFill>
                  <a:schemeClr val="tx2"/>
                </a:solidFill>
              </a:defRPr>
            </a:lvl8pPr>
            <a:lvl9pPr marL="1828800" algn="ctr" fontAlgn="base">
              <a:spcBef>
                <a:spcPct val="0"/>
              </a:spcBef>
              <a:spcAft>
                <a:spcPct val="0"/>
              </a:spcAft>
              <a:defRPr sz="4400">
                <a:solidFill>
                  <a:schemeClr val="tx2"/>
                </a:solidFill>
              </a:defRPr>
            </a:lvl9pPr>
          </a:lstStyle>
          <a:p>
            <a:r>
              <a:rPr lang="es-MX" sz="3600" dirty="0" smtClean="0"/>
              <a:t>Acciones y Metas previstas </a:t>
            </a:r>
          </a:p>
          <a:p>
            <a:r>
              <a:rPr lang="es-MX" sz="3600" dirty="0" smtClean="0"/>
              <a:t>para el año 2018</a:t>
            </a:r>
            <a:endParaRPr lang="es-ES" sz="3600" dirty="0"/>
          </a:p>
        </p:txBody>
      </p:sp>
      <p:sp>
        <p:nvSpPr>
          <p:cNvPr id="7" name="Rectangle 3"/>
          <p:cNvSpPr>
            <a:spLocks noGrp="1" noChangeArrowheads="1"/>
          </p:cNvSpPr>
          <p:nvPr>
            <p:ph idx="1"/>
          </p:nvPr>
        </p:nvSpPr>
        <p:spPr>
          <a:xfrm>
            <a:off x="468313" y="1484784"/>
            <a:ext cx="8332050" cy="5056584"/>
          </a:xfrm>
        </p:spPr>
        <p:txBody>
          <a:bodyPr/>
          <a:lstStyle/>
          <a:p>
            <a:pPr marL="0" indent="0" algn="just">
              <a:buClr>
                <a:srgbClr val="FF0000"/>
              </a:buClr>
              <a:buNone/>
            </a:pPr>
            <a:r>
              <a:rPr lang="es-ES" sz="2400" b="1" dirty="0">
                <a:solidFill>
                  <a:srgbClr val="000000"/>
                </a:solidFill>
                <a:latin typeface="Arial" pitchFamily="34" charset="0"/>
                <a:cs typeface="Arial" pitchFamily="34" charset="0"/>
              </a:rPr>
              <a:t>PILAR 4. EXPANSIÓN DE RED DE OFICINAS Y DE </a:t>
            </a:r>
            <a:r>
              <a:rPr lang="es-ES" sz="2400" b="1" dirty="0" smtClean="0">
                <a:solidFill>
                  <a:srgbClr val="000000"/>
                </a:solidFill>
                <a:latin typeface="Arial" pitchFamily="34" charset="0"/>
                <a:cs typeface="Arial" pitchFamily="34" charset="0"/>
              </a:rPr>
              <a:t>PAGOS</a:t>
            </a:r>
            <a:endParaRPr lang="es-CL" sz="2400" b="1" dirty="0"/>
          </a:p>
          <a:p>
            <a:pPr algn="just" eaLnBrk="1" hangingPunct="1">
              <a:buClr>
                <a:srgbClr val="FF0000"/>
              </a:buClr>
              <a:buFont typeface="Wingdings" panose="05000000000000000000" pitchFamily="2" charset="2"/>
              <a:buChar char="v"/>
            </a:pPr>
            <a:endParaRPr lang="es-ES" sz="1600" b="1" dirty="0" smtClean="0"/>
          </a:p>
          <a:p>
            <a:pPr marL="0" indent="0" algn="just" eaLnBrk="1" hangingPunct="1">
              <a:buClr>
                <a:srgbClr val="FF0000"/>
              </a:buClr>
              <a:buNone/>
            </a:pPr>
            <a:r>
              <a:rPr lang="es-ES" sz="2300" b="1" dirty="0" smtClean="0"/>
              <a:t>METAS </a:t>
            </a:r>
            <a:r>
              <a:rPr lang="es-ES" sz="2300" b="1" dirty="0"/>
              <a:t>DE EXPANSIÓN DE RED DE PAGOS:</a:t>
            </a:r>
          </a:p>
          <a:p>
            <a:pPr algn="just" eaLnBrk="1" hangingPunct="1">
              <a:buClr>
                <a:srgbClr val="FF0000"/>
              </a:buClr>
              <a:buFont typeface="Wingdings" panose="05000000000000000000" pitchFamily="2" charset="2"/>
              <a:buChar char="v"/>
            </a:pPr>
            <a:endParaRPr lang="es-ES" sz="2300" b="1" dirty="0"/>
          </a:p>
          <a:p>
            <a:pPr marL="900113" indent="-546100" algn="just">
              <a:buFont typeface="Wingdings" panose="05000000000000000000" pitchFamily="2" charset="2"/>
              <a:buChar char="ü"/>
              <a:tabLst>
                <a:tab pos="354013" algn="l"/>
              </a:tabLst>
            </a:pPr>
            <a:r>
              <a:rPr lang="es-ES" sz="2300" b="1" i="1" dirty="0">
                <a:latin typeface="Arial" pitchFamily="34" charset="0"/>
                <a:cs typeface="Arial" pitchFamily="34" charset="0"/>
              </a:rPr>
              <a:t>	Cerrar el año </a:t>
            </a:r>
            <a:r>
              <a:rPr lang="es-ES" sz="2300" b="1" i="1" dirty="0" smtClean="0">
                <a:latin typeface="Arial" pitchFamily="34" charset="0"/>
                <a:cs typeface="Arial" pitchFamily="34" charset="0"/>
              </a:rPr>
              <a:t>2018 </a:t>
            </a:r>
            <a:r>
              <a:rPr lang="es-ES" sz="2300" b="1" i="1" dirty="0">
                <a:latin typeface="Arial" pitchFamily="34" charset="0"/>
                <a:cs typeface="Arial" pitchFamily="34" charset="0"/>
              </a:rPr>
              <a:t>con </a:t>
            </a:r>
            <a:r>
              <a:rPr lang="es-ES" sz="2300" b="1" i="1" dirty="0" smtClean="0">
                <a:latin typeface="Arial" pitchFamily="34" charset="0"/>
                <a:cs typeface="Arial" pitchFamily="34" charset="0"/>
              </a:rPr>
              <a:t>350 </a:t>
            </a:r>
            <a:r>
              <a:rPr lang="es-ES" sz="2300" b="1" i="1" dirty="0">
                <a:latin typeface="Arial" pitchFamily="34" charset="0"/>
                <a:cs typeface="Arial" pitchFamily="34" charset="0"/>
              </a:rPr>
              <a:t>comercios adheridos a la Red de Pagos.</a:t>
            </a:r>
          </a:p>
          <a:p>
            <a:pPr marL="900113" indent="-546100" algn="just">
              <a:buClr>
                <a:srgbClr val="FF0000"/>
              </a:buClr>
              <a:buFont typeface="Wingdings" panose="05000000000000000000" pitchFamily="2" charset="2"/>
              <a:buChar char="ü"/>
              <a:tabLst>
                <a:tab pos="354013" algn="l"/>
              </a:tabLst>
            </a:pPr>
            <a:endParaRPr lang="es-ES" sz="2300" b="1" i="1" dirty="0">
              <a:latin typeface="Arial" pitchFamily="34" charset="0"/>
              <a:cs typeface="Arial" pitchFamily="34" charset="0"/>
            </a:endParaRPr>
          </a:p>
          <a:p>
            <a:pPr marL="900113" indent="-546100" algn="just">
              <a:buFont typeface="Wingdings" panose="05000000000000000000" pitchFamily="2" charset="2"/>
              <a:buChar char="ü"/>
              <a:tabLst>
                <a:tab pos="354013" algn="l"/>
              </a:tabLst>
            </a:pPr>
            <a:r>
              <a:rPr lang="es-ES" sz="2300" b="1" i="1" dirty="0">
                <a:latin typeface="Arial" pitchFamily="34" charset="0"/>
                <a:cs typeface="Arial" pitchFamily="34" charset="0"/>
              </a:rPr>
              <a:t>	Transformar el </a:t>
            </a:r>
            <a:r>
              <a:rPr lang="es-ES" sz="2300" b="1" i="1" dirty="0" smtClean="0">
                <a:latin typeface="Arial" pitchFamily="34" charset="0"/>
                <a:cs typeface="Arial" pitchFamily="34" charset="0"/>
              </a:rPr>
              <a:t>30</a:t>
            </a:r>
            <a:r>
              <a:rPr lang="es-ES" sz="2300" b="1" i="1" dirty="0">
                <a:latin typeface="Arial" pitchFamily="34" charset="0"/>
                <a:cs typeface="Arial" pitchFamily="34" charset="0"/>
              </a:rPr>
              <a:t>% de la Red de Pagos en Corresponsales no Bancarios.</a:t>
            </a:r>
          </a:p>
          <a:p>
            <a:pPr marL="0" indent="0" algn="just">
              <a:buClr>
                <a:srgbClr val="FF0000"/>
              </a:buClr>
              <a:buNone/>
            </a:pPr>
            <a:endParaRPr lang="es-CL" sz="1600" b="1" dirty="0" smtClean="0"/>
          </a:p>
        </p:txBody>
      </p:sp>
    </p:spTree>
    <p:extLst>
      <p:ext uri="{BB962C8B-B14F-4D97-AF65-F5344CB8AC3E}">
        <p14:creationId xmlns:p14="http://schemas.microsoft.com/office/powerpoint/2010/main" val="581258515"/>
      </p:ext>
    </p:extLst>
  </p:cSld>
  <p:clrMapOvr>
    <a:masterClrMapping/>
  </p:clrMapOvr>
  <p:transition spd="med">
    <p:pull/>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3"/>
          <p:cNvSpPr>
            <a:spLocks noGrp="1" noChangeArrowheads="1"/>
          </p:cNvSpPr>
          <p:nvPr>
            <p:ph idx="1"/>
          </p:nvPr>
        </p:nvSpPr>
        <p:spPr>
          <a:xfrm>
            <a:off x="539552" y="1052736"/>
            <a:ext cx="8136904" cy="4464496"/>
          </a:xfrm>
        </p:spPr>
        <p:txBody>
          <a:bodyPr/>
          <a:lstStyle/>
          <a:p>
            <a:pPr marL="0" indent="0" algn="ctr" eaLnBrk="1" hangingPunct="1">
              <a:buNone/>
            </a:pPr>
            <a:r>
              <a:rPr lang="es-ES" sz="54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BNF</a:t>
            </a:r>
          </a:p>
          <a:p>
            <a:pPr marL="0" indent="0" algn="ctr" eaLnBrk="1" hangingPunct="1">
              <a:buNone/>
            </a:pPr>
            <a:r>
              <a:rPr lang="es-ES" sz="5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e</a:t>
            </a:r>
            <a:r>
              <a:rPr lang="es-ES" sz="54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n</a:t>
            </a:r>
          </a:p>
          <a:p>
            <a:pPr marL="0" indent="0" algn="ctr" eaLnBrk="1" hangingPunct="1">
              <a:buNone/>
            </a:pPr>
            <a:r>
              <a:rPr lang="es-ES" sz="5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c</a:t>
            </a:r>
            <a:r>
              <a:rPr lang="es-ES" sz="54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ifras</a:t>
            </a:r>
          </a:p>
          <a:p>
            <a:pPr marL="0" indent="0" algn="ctr" eaLnBrk="1" hangingPunct="1">
              <a:buNone/>
            </a:pPr>
            <a:endParaRPr lang="es-ES" sz="5400" b="1" dirty="0" smtClean="0">
              <a:effectLst>
                <a:outerShdw blurRad="38100" dist="38100" dir="2700000" algn="tl">
                  <a:srgbClr val="000000">
                    <a:alpha val="43137"/>
                  </a:srgbClr>
                </a:outerShdw>
              </a:effectLst>
              <a:latin typeface="Arial" charset="0"/>
            </a:endParaRPr>
          </a:p>
        </p:txBody>
      </p:sp>
    </p:spTree>
    <p:extLst>
      <p:ext uri="{BB962C8B-B14F-4D97-AF65-F5344CB8AC3E}">
        <p14:creationId xmlns:p14="http://schemas.microsoft.com/office/powerpoint/2010/main" val="2116903485"/>
      </p:ext>
    </p:extLst>
  </p:cSld>
  <p:clrMapOvr>
    <a:masterClrMapping/>
  </p:clrMapOvr>
  <p:transition spd="med">
    <p:pull/>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3"/>
          <p:cNvSpPr>
            <a:spLocks noGrp="1" noChangeArrowheads="1"/>
          </p:cNvSpPr>
          <p:nvPr>
            <p:ph idx="1"/>
          </p:nvPr>
        </p:nvSpPr>
        <p:spPr>
          <a:xfrm>
            <a:off x="468313" y="1340768"/>
            <a:ext cx="8229600" cy="5112568"/>
          </a:xfrm>
        </p:spPr>
        <p:txBody>
          <a:bodyPr/>
          <a:lstStyle/>
          <a:p>
            <a:pPr marL="0" indent="0" algn="just" eaLnBrk="1" hangingPunct="1">
              <a:buNone/>
            </a:pPr>
            <a:endParaRPr lang="es-ES" sz="1000" b="1" dirty="0" smtClean="0">
              <a:solidFill>
                <a:srgbClr val="000000"/>
              </a:solidFill>
              <a:effectLst/>
              <a:latin typeface="Arial" pitchFamily="34" charset="0"/>
              <a:cs typeface="Arial" pitchFamily="34" charset="0"/>
            </a:endParaRPr>
          </a:p>
          <a:p>
            <a:pPr algn="just" eaLnBrk="1" hangingPunct="1">
              <a:buBlip>
                <a:blip r:embed="rId3"/>
              </a:buBlip>
            </a:pPr>
            <a:endParaRPr lang="es-ES" sz="2400" b="1" dirty="0" smtClean="0">
              <a:solidFill>
                <a:srgbClr val="000000"/>
              </a:solidFill>
              <a:effectLst/>
              <a:latin typeface="Arial" pitchFamily="34" charset="0"/>
              <a:cs typeface="Arial" pitchFamily="34" charset="0"/>
            </a:endParaRPr>
          </a:p>
        </p:txBody>
      </p:sp>
      <p:sp>
        <p:nvSpPr>
          <p:cNvPr id="5" name="Rectangle 2"/>
          <p:cNvSpPr txBox="1">
            <a:spLocks noChangeArrowheads="1"/>
          </p:cNvSpPr>
          <p:nvPr/>
        </p:nvSpPr>
        <p:spPr bwMode="auto">
          <a:xfrm>
            <a:off x="468312" y="260648"/>
            <a:ext cx="8352159" cy="1512168"/>
          </a:xfrm>
          <a:prstGeom prst="rect">
            <a:avLst/>
          </a:prstGeom>
          <a:gradFill>
            <a:gsLst>
              <a:gs pos="62000">
                <a:srgbClr val="008080"/>
              </a:gs>
              <a:gs pos="100000">
                <a:srgbClr val="C4EDF2"/>
              </a:gs>
            </a:gsLst>
            <a:path path="circle">
              <a:fillToRect l="50000" t="50000" r="50000" b="50000"/>
            </a:path>
          </a:gradFill>
          <a:extLst/>
        </p:spPr>
        <p:txBody>
          <a:bodyPr/>
          <a:lstStyle>
            <a:defPPr>
              <a:defRPr lang="fr-FR"/>
            </a:defPPr>
            <a:lvl1pPr algn="ctr">
              <a:defRPr sz="4400" b="1">
                <a:solidFill>
                  <a:schemeClr val="bg1"/>
                </a:solidFill>
                <a:effectLst>
                  <a:outerShdw blurRad="38100" dist="38100" dir="2700000" algn="tl">
                    <a:srgbClr val="000000">
                      <a:alpha val="43137"/>
                    </a:srgbClr>
                  </a:outerShdw>
                </a:effectLst>
                <a:ea typeface="+mj-ea"/>
                <a:cs typeface="+mj-cs"/>
              </a:defRPr>
            </a:lvl1pPr>
            <a:lvl2pPr algn="ctr">
              <a:defRPr sz="4400">
                <a:solidFill>
                  <a:schemeClr val="tx2"/>
                </a:solidFill>
              </a:defRPr>
            </a:lvl2pPr>
            <a:lvl3pPr algn="ctr">
              <a:defRPr sz="4400">
                <a:solidFill>
                  <a:schemeClr val="tx2"/>
                </a:solidFill>
              </a:defRPr>
            </a:lvl3pPr>
            <a:lvl4pPr algn="ctr">
              <a:defRPr sz="4400">
                <a:solidFill>
                  <a:schemeClr val="tx2"/>
                </a:solidFill>
              </a:defRPr>
            </a:lvl4pPr>
            <a:lvl5pPr algn="ctr">
              <a:defRPr sz="4400">
                <a:solidFill>
                  <a:schemeClr val="tx2"/>
                </a:solidFill>
              </a:defRPr>
            </a:lvl5pPr>
            <a:lvl6pPr marL="457200" algn="ctr" fontAlgn="base">
              <a:spcBef>
                <a:spcPct val="0"/>
              </a:spcBef>
              <a:spcAft>
                <a:spcPct val="0"/>
              </a:spcAft>
              <a:defRPr sz="4400">
                <a:solidFill>
                  <a:schemeClr val="tx2"/>
                </a:solidFill>
              </a:defRPr>
            </a:lvl6pPr>
            <a:lvl7pPr marL="914400" algn="ctr" fontAlgn="base">
              <a:spcBef>
                <a:spcPct val="0"/>
              </a:spcBef>
              <a:spcAft>
                <a:spcPct val="0"/>
              </a:spcAft>
              <a:defRPr sz="4400">
                <a:solidFill>
                  <a:schemeClr val="tx2"/>
                </a:solidFill>
              </a:defRPr>
            </a:lvl7pPr>
            <a:lvl8pPr marL="1371600" algn="ctr" fontAlgn="base">
              <a:spcBef>
                <a:spcPct val="0"/>
              </a:spcBef>
              <a:spcAft>
                <a:spcPct val="0"/>
              </a:spcAft>
              <a:defRPr sz="4400">
                <a:solidFill>
                  <a:schemeClr val="tx2"/>
                </a:solidFill>
              </a:defRPr>
            </a:lvl8pPr>
            <a:lvl9pPr marL="1828800" algn="ctr" fontAlgn="base">
              <a:spcBef>
                <a:spcPct val="0"/>
              </a:spcBef>
              <a:spcAft>
                <a:spcPct val="0"/>
              </a:spcAft>
              <a:defRPr sz="4400">
                <a:solidFill>
                  <a:schemeClr val="tx2"/>
                </a:solidFill>
              </a:defRPr>
            </a:lvl9pPr>
          </a:lstStyle>
          <a:p>
            <a:r>
              <a:rPr lang="es-MX" dirty="0"/>
              <a:t>Depósitos del </a:t>
            </a:r>
            <a:r>
              <a:rPr lang="es-MX" dirty="0" smtClean="0"/>
              <a:t>Público</a:t>
            </a:r>
          </a:p>
          <a:p>
            <a:r>
              <a:rPr lang="es-MX" dirty="0" smtClean="0"/>
              <a:t>Por Sectores</a:t>
            </a:r>
            <a:endParaRPr lang="es-ES" dirty="0"/>
          </a:p>
        </p:txBody>
      </p:sp>
      <p:pic>
        <p:nvPicPr>
          <p:cNvPr id="3" name="Imagen 2"/>
          <p:cNvPicPr>
            <a:picLocks noChangeAspect="1"/>
          </p:cNvPicPr>
          <p:nvPr/>
        </p:nvPicPr>
        <p:blipFill>
          <a:blip r:embed="rId4"/>
          <a:stretch>
            <a:fillRect/>
          </a:stretch>
        </p:blipFill>
        <p:spPr>
          <a:xfrm>
            <a:off x="0" y="1772816"/>
            <a:ext cx="9143999" cy="5085183"/>
          </a:xfrm>
          <a:prstGeom prst="rect">
            <a:avLst/>
          </a:prstGeom>
        </p:spPr>
      </p:pic>
    </p:spTree>
    <p:extLst>
      <p:ext uri="{BB962C8B-B14F-4D97-AF65-F5344CB8AC3E}">
        <p14:creationId xmlns:p14="http://schemas.microsoft.com/office/powerpoint/2010/main" val="1713887279"/>
      </p:ext>
    </p:extLst>
  </p:cSld>
  <p:clrMapOvr>
    <a:masterClrMapping/>
  </p:clrMapOvr>
  <p:transition spd="med">
    <p:pull/>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3"/>
          <p:cNvSpPr>
            <a:spLocks noGrp="1" noChangeArrowheads="1"/>
          </p:cNvSpPr>
          <p:nvPr>
            <p:ph idx="1"/>
          </p:nvPr>
        </p:nvSpPr>
        <p:spPr>
          <a:xfrm>
            <a:off x="468313" y="1340768"/>
            <a:ext cx="8229600" cy="5112568"/>
          </a:xfrm>
        </p:spPr>
        <p:txBody>
          <a:bodyPr/>
          <a:lstStyle/>
          <a:p>
            <a:pPr marL="0" indent="0" algn="just" eaLnBrk="1" hangingPunct="1">
              <a:buNone/>
            </a:pPr>
            <a:endParaRPr lang="es-ES" sz="1000" b="1" dirty="0" smtClean="0">
              <a:solidFill>
                <a:srgbClr val="000000"/>
              </a:solidFill>
              <a:effectLst/>
              <a:latin typeface="Arial" pitchFamily="34" charset="0"/>
              <a:cs typeface="Arial" pitchFamily="34" charset="0"/>
            </a:endParaRPr>
          </a:p>
          <a:p>
            <a:pPr algn="just" eaLnBrk="1" hangingPunct="1">
              <a:buBlip>
                <a:blip r:embed="rId3"/>
              </a:buBlip>
            </a:pPr>
            <a:endParaRPr lang="es-ES" sz="2400" b="1" dirty="0" smtClean="0">
              <a:solidFill>
                <a:srgbClr val="000000"/>
              </a:solidFill>
              <a:effectLst/>
              <a:latin typeface="Arial" pitchFamily="34" charset="0"/>
              <a:cs typeface="Arial" pitchFamily="34" charset="0"/>
            </a:endParaRPr>
          </a:p>
        </p:txBody>
      </p:sp>
      <p:sp>
        <p:nvSpPr>
          <p:cNvPr id="5" name="Rectangle 2"/>
          <p:cNvSpPr txBox="1">
            <a:spLocks noChangeArrowheads="1"/>
          </p:cNvSpPr>
          <p:nvPr/>
        </p:nvSpPr>
        <p:spPr bwMode="auto">
          <a:xfrm>
            <a:off x="448841" y="260648"/>
            <a:ext cx="8249072" cy="1368152"/>
          </a:xfrm>
          <a:prstGeom prst="rect">
            <a:avLst/>
          </a:prstGeom>
          <a:gradFill>
            <a:gsLst>
              <a:gs pos="62000">
                <a:srgbClr val="008080"/>
              </a:gs>
              <a:gs pos="100000">
                <a:srgbClr val="C4EDF2"/>
              </a:gs>
            </a:gsLst>
            <a:path path="circle">
              <a:fillToRect l="50000" t="50000" r="50000" b="50000"/>
            </a:path>
          </a:gradFill>
          <a:extLst/>
        </p:spPr>
        <p:txBody>
          <a:bodyPr/>
          <a:lstStyle>
            <a:defPPr>
              <a:defRPr lang="fr-FR"/>
            </a:defPPr>
            <a:lvl1pPr algn="ctr">
              <a:defRPr sz="4400" b="1">
                <a:solidFill>
                  <a:schemeClr val="bg1"/>
                </a:solidFill>
                <a:effectLst>
                  <a:outerShdw blurRad="38100" dist="38100" dir="2700000" algn="tl">
                    <a:srgbClr val="000000">
                      <a:alpha val="43137"/>
                    </a:srgbClr>
                  </a:outerShdw>
                </a:effectLst>
                <a:ea typeface="+mj-ea"/>
                <a:cs typeface="+mj-cs"/>
              </a:defRPr>
            </a:lvl1pPr>
            <a:lvl2pPr algn="ctr">
              <a:defRPr sz="4400">
                <a:solidFill>
                  <a:schemeClr val="tx2"/>
                </a:solidFill>
              </a:defRPr>
            </a:lvl2pPr>
            <a:lvl3pPr algn="ctr">
              <a:defRPr sz="4400">
                <a:solidFill>
                  <a:schemeClr val="tx2"/>
                </a:solidFill>
              </a:defRPr>
            </a:lvl3pPr>
            <a:lvl4pPr algn="ctr">
              <a:defRPr sz="4400">
                <a:solidFill>
                  <a:schemeClr val="tx2"/>
                </a:solidFill>
              </a:defRPr>
            </a:lvl4pPr>
            <a:lvl5pPr algn="ctr">
              <a:defRPr sz="4400">
                <a:solidFill>
                  <a:schemeClr val="tx2"/>
                </a:solidFill>
              </a:defRPr>
            </a:lvl5pPr>
            <a:lvl6pPr marL="457200" algn="ctr" fontAlgn="base">
              <a:spcBef>
                <a:spcPct val="0"/>
              </a:spcBef>
              <a:spcAft>
                <a:spcPct val="0"/>
              </a:spcAft>
              <a:defRPr sz="4400">
                <a:solidFill>
                  <a:schemeClr val="tx2"/>
                </a:solidFill>
              </a:defRPr>
            </a:lvl6pPr>
            <a:lvl7pPr marL="914400" algn="ctr" fontAlgn="base">
              <a:spcBef>
                <a:spcPct val="0"/>
              </a:spcBef>
              <a:spcAft>
                <a:spcPct val="0"/>
              </a:spcAft>
              <a:defRPr sz="4400">
                <a:solidFill>
                  <a:schemeClr val="tx2"/>
                </a:solidFill>
              </a:defRPr>
            </a:lvl7pPr>
            <a:lvl8pPr marL="1371600" algn="ctr" fontAlgn="base">
              <a:spcBef>
                <a:spcPct val="0"/>
              </a:spcBef>
              <a:spcAft>
                <a:spcPct val="0"/>
              </a:spcAft>
              <a:defRPr sz="4400">
                <a:solidFill>
                  <a:schemeClr val="tx2"/>
                </a:solidFill>
              </a:defRPr>
            </a:lvl8pPr>
            <a:lvl9pPr marL="1828800" algn="ctr" fontAlgn="base">
              <a:spcBef>
                <a:spcPct val="0"/>
              </a:spcBef>
              <a:spcAft>
                <a:spcPct val="0"/>
              </a:spcAft>
              <a:defRPr sz="4400">
                <a:solidFill>
                  <a:schemeClr val="tx2"/>
                </a:solidFill>
              </a:defRPr>
            </a:lvl9pPr>
          </a:lstStyle>
          <a:p>
            <a:r>
              <a:rPr lang="es-MX" dirty="0"/>
              <a:t>Depósitos del </a:t>
            </a:r>
            <a:r>
              <a:rPr lang="es-MX" dirty="0" smtClean="0"/>
              <a:t>Público</a:t>
            </a:r>
          </a:p>
          <a:p>
            <a:r>
              <a:rPr lang="es-MX" dirty="0" smtClean="0"/>
              <a:t>Por moneda</a:t>
            </a:r>
            <a:endParaRPr lang="es-ES" dirty="0"/>
          </a:p>
        </p:txBody>
      </p:sp>
      <p:pic>
        <p:nvPicPr>
          <p:cNvPr id="4" name="Imagen 3"/>
          <p:cNvPicPr>
            <a:picLocks noChangeAspect="1"/>
          </p:cNvPicPr>
          <p:nvPr/>
        </p:nvPicPr>
        <p:blipFill>
          <a:blip r:embed="rId4"/>
          <a:stretch>
            <a:fillRect/>
          </a:stretch>
        </p:blipFill>
        <p:spPr>
          <a:xfrm>
            <a:off x="0" y="1702496"/>
            <a:ext cx="9143999" cy="5155503"/>
          </a:xfrm>
          <a:prstGeom prst="rect">
            <a:avLst/>
          </a:prstGeom>
        </p:spPr>
      </p:pic>
    </p:spTree>
    <p:extLst>
      <p:ext uri="{BB962C8B-B14F-4D97-AF65-F5344CB8AC3E}">
        <p14:creationId xmlns:p14="http://schemas.microsoft.com/office/powerpoint/2010/main" val="2048253582"/>
      </p:ext>
    </p:extLst>
  </p:cSld>
  <p:clrMapOvr>
    <a:masterClrMapping/>
  </p:clrMapOvr>
  <p:transition spd="med">
    <p:pull/>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txBox="1">
            <a:spLocks noChangeArrowheads="1"/>
          </p:cNvSpPr>
          <p:nvPr/>
        </p:nvSpPr>
        <p:spPr>
          <a:xfrm>
            <a:off x="467544" y="332656"/>
            <a:ext cx="8229600" cy="787400"/>
          </a:xfrm>
          <a:prstGeom prst="rect">
            <a:avLst/>
          </a:prstGeom>
          <a:gradFill>
            <a:gsLst>
              <a:gs pos="62000">
                <a:srgbClr val="008080"/>
              </a:gs>
              <a:gs pos="100000">
                <a:srgbClr val="C4EDF2"/>
              </a:gs>
            </a:gsLst>
            <a:path path="circle">
              <a:fillToRect l="50000" t="50000" r="50000" b="50000"/>
            </a:path>
          </a:gradFill>
        </p:spPr>
        <p:txBody>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cs typeface="Arial" charset="0"/>
              </a:defRPr>
            </a:lvl2pPr>
            <a:lvl3pPr algn="ctr" rtl="0" fontAlgn="base">
              <a:spcBef>
                <a:spcPct val="0"/>
              </a:spcBef>
              <a:spcAft>
                <a:spcPct val="0"/>
              </a:spcAft>
              <a:defRPr sz="4400">
                <a:solidFill>
                  <a:schemeClr val="tx2"/>
                </a:solidFill>
                <a:latin typeface="Arial" charset="0"/>
                <a:cs typeface="Arial" charset="0"/>
              </a:defRPr>
            </a:lvl3pPr>
            <a:lvl4pPr algn="ctr" rtl="0" fontAlgn="base">
              <a:spcBef>
                <a:spcPct val="0"/>
              </a:spcBef>
              <a:spcAft>
                <a:spcPct val="0"/>
              </a:spcAft>
              <a:defRPr sz="4400">
                <a:solidFill>
                  <a:schemeClr val="tx2"/>
                </a:solidFill>
                <a:latin typeface="Arial" charset="0"/>
                <a:cs typeface="Arial" charset="0"/>
              </a:defRPr>
            </a:lvl4pPr>
            <a:lvl5pPr algn="ctr" rtl="0" fontAlgn="base">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r>
              <a:rPr lang="es-MX" b="1" kern="0" dirty="0" smtClean="0">
                <a:solidFill>
                  <a:schemeClr val="bg1"/>
                </a:solidFill>
                <a:effectLst>
                  <a:outerShdw blurRad="38100" dist="38100" dir="2700000" algn="tl">
                    <a:srgbClr val="000000">
                      <a:alpha val="43137"/>
                    </a:srgbClr>
                  </a:outerShdw>
                </a:effectLst>
                <a:latin typeface="Arial" charset="0"/>
              </a:rPr>
              <a:t>Marco Estratégico</a:t>
            </a:r>
            <a:endParaRPr lang="es-ES" b="1" kern="0" dirty="0">
              <a:solidFill>
                <a:schemeClr val="bg1"/>
              </a:solidFill>
              <a:effectLst>
                <a:outerShdw blurRad="38100" dist="38100" dir="2700000" algn="tl">
                  <a:srgbClr val="000000">
                    <a:alpha val="43137"/>
                  </a:srgbClr>
                </a:outerShdw>
              </a:effectLst>
              <a:latin typeface="Arial" charset="0"/>
            </a:endParaRPr>
          </a:p>
        </p:txBody>
      </p:sp>
      <p:sp>
        <p:nvSpPr>
          <p:cNvPr id="8" name="1 Marcador de contenido"/>
          <p:cNvSpPr txBox="1">
            <a:spLocks/>
          </p:cNvSpPr>
          <p:nvPr/>
        </p:nvSpPr>
        <p:spPr bwMode="auto">
          <a:xfrm>
            <a:off x="755576" y="2780928"/>
            <a:ext cx="7848600" cy="1876896"/>
          </a:xfrm>
          <a:prstGeom prst="rect">
            <a:avLst/>
          </a:prstGeom>
          <a:noFill/>
          <a:ln>
            <a:noFill/>
          </a:ln>
          <a:effectLst/>
          <a:extLst/>
        </p:spPr>
        <p:txBody>
          <a:bodyPr anchor="ctr" anchorCtr="1">
            <a:noAutofit/>
          </a:bodyPr>
          <a:lstStyle/>
          <a:p>
            <a:pPr algn="just" eaLnBrk="0" hangingPunct="0">
              <a:defRPr/>
            </a:pPr>
            <a:r>
              <a:rPr lang="es-PY" sz="3000" kern="0" dirty="0" smtClean="0">
                <a:solidFill>
                  <a:srgbClr val="000000"/>
                </a:solidFill>
                <a:latin typeface="Arial" pitchFamily="34" charset="0"/>
                <a:ea typeface="+mj-ea"/>
                <a:cs typeface="Arial" pitchFamily="34" charset="0"/>
              </a:rPr>
              <a:t>El Proyecto de Presupuesto del BNF para el año 2018, plasma los requerimientos derivados de las principales acciones proyectadas en su Plan Operativo Anual (POA).</a:t>
            </a:r>
          </a:p>
          <a:p>
            <a:pPr algn="just" eaLnBrk="0" hangingPunct="0">
              <a:defRPr/>
            </a:pPr>
            <a:endParaRPr lang="es-PY" sz="3000" kern="0" dirty="0">
              <a:solidFill>
                <a:srgbClr val="000000"/>
              </a:solidFill>
              <a:latin typeface="Arial" pitchFamily="34" charset="0"/>
              <a:ea typeface="+mj-ea"/>
              <a:cs typeface="Arial" pitchFamily="34" charset="0"/>
            </a:endParaRPr>
          </a:p>
          <a:p>
            <a:pPr algn="just" eaLnBrk="0" hangingPunct="0">
              <a:defRPr/>
            </a:pPr>
            <a:r>
              <a:rPr lang="es-PY" sz="3000" kern="0" dirty="0" smtClean="0">
                <a:solidFill>
                  <a:srgbClr val="000000"/>
                </a:solidFill>
                <a:latin typeface="Arial" pitchFamily="34" charset="0"/>
                <a:ea typeface="+mj-ea"/>
                <a:cs typeface="Arial" pitchFamily="34" charset="0"/>
              </a:rPr>
              <a:t>Las acciones y metas fijadas encuentran su justificación y guardan una estrecha vinculación con los grandes objetivos trazados por el Gobierno Nacional, en el ámbito del desarrollo económico y social.</a:t>
            </a:r>
            <a:endParaRPr lang="es-PY" sz="3000" kern="0" dirty="0">
              <a:solidFill>
                <a:srgbClr val="000000"/>
              </a:solidFill>
              <a:latin typeface="Arial" pitchFamily="34" charset="0"/>
              <a:ea typeface="+mj-ea"/>
              <a:cs typeface="Arial" pitchFamily="34" charset="0"/>
            </a:endParaRPr>
          </a:p>
        </p:txBody>
      </p:sp>
    </p:spTree>
    <p:extLst>
      <p:ext uri="{BB962C8B-B14F-4D97-AF65-F5344CB8AC3E}">
        <p14:creationId xmlns:p14="http://schemas.microsoft.com/office/powerpoint/2010/main" val="418357860"/>
      </p:ext>
    </p:extLst>
  </p:cSld>
  <p:clrMapOvr>
    <a:masterClrMapping/>
  </p:clrMapOvr>
  <p:transition spd="med">
    <p:pull/>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3"/>
          <p:cNvSpPr>
            <a:spLocks noGrp="1" noChangeArrowheads="1"/>
          </p:cNvSpPr>
          <p:nvPr>
            <p:ph idx="1"/>
          </p:nvPr>
        </p:nvSpPr>
        <p:spPr>
          <a:xfrm>
            <a:off x="468313" y="1340768"/>
            <a:ext cx="8229600" cy="5112568"/>
          </a:xfrm>
        </p:spPr>
        <p:txBody>
          <a:bodyPr/>
          <a:lstStyle/>
          <a:p>
            <a:pPr marL="0" indent="0" algn="just" eaLnBrk="1" hangingPunct="1">
              <a:buNone/>
            </a:pPr>
            <a:endParaRPr lang="es-ES" sz="1000" b="1" dirty="0" smtClean="0">
              <a:solidFill>
                <a:srgbClr val="000000"/>
              </a:solidFill>
              <a:effectLst/>
              <a:latin typeface="Arial" pitchFamily="34" charset="0"/>
              <a:cs typeface="Arial" pitchFamily="34" charset="0"/>
            </a:endParaRPr>
          </a:p>
          <a:p>
            <a:pPr algn="just" eaLnBrk="1" hangingPunct="1">
              <a:buBlip>
                <a:blip r:embed="rId3"/>
              </a:buBlip>
            </a:pPr>
            <a:endParaRPr lang="es-ES" sz="2400" b="1" dirty="0" smtClean="0">
              <a:solidFill>
                <a:srgbClr val="000000"/>
              </a:solidFill>
              <a:effectLst/>
              <a:latin typeface="Arial" pitchFamily="34" charset="0"/>
              <a:cs typeface="Arial" pitchFamily="34" charset="0"/>
            </a:endParaRPr>
          </a:p>
        </p:txBody>
      </p:sp>
      <p:sp>
        <p:nvSpPr>
          <p:cNvPr id="5" name="Rectangle 2"/>
          <p:cNvSpPr txBox="1">
            <a:spLocks noChangeArrowheads="1"/>
          </p:cNvSpPr>
          <p:nvPr/>
        </p:nvSpPr>
        <p:spPr bwMode="auto">
          <a:xfrm>
            <a:off x="468313" y="260648"/>
            <a:ext cx="8229600" cy="1425870"/>
          </a:xfrm>
          <a:prstGeom prst="rect">
            <a:avLst/>
          </a:prstGeom>
          <a:gradFill>
            <a:gsLst>
              <a:gs pos="62000">
                <a:srgbClr val="008080"/>
              </a:gs>
              <a:gs pos="100000">
                <a:srgbClr val="C4EDF2"/>
              </a:gs>
            </a:gsLst>
            <a:path path="circle">
              <a:fillToRect l="50000" t="50000" r="50000" b="50000"/>
            </a:path>
          </a:gradFill>
          <a:extLst/>
        </p:spPr>
        <p:txBody>
          <a:bodyPr/>
          <a:lstStyle>
            <a:defPPr>
              <a:defRPr lang="fr-FR"/>
            </a:defPPr>
            <a:lvl1pPr algn="ctr">
              <a:defRPr sz="4400" b="1">
                <a:solidFill>
                  <a:schemeClr val="bg1"/>
                </a:solidFill>
                <a:effectLst>
                  <a:outerShdw blurRad="38100" dist="38100" dir="2700000" algn="tl">
                    <a:srgbClr val="000000">
                      <a:alpha val="43137"/>
                    </a:srgbClr>
                  </a:outerShdw>
                </a:effectLst>
                <a:ea typeface="+mj-ea"/>
                <a:cs typeface="+mj-cs"/>
              </a:defRPr>
            </a:lvl1pPr>
            <a:lvl2pPr algn="ctr">
              <a:defRPr sz="4400">
                <a:solidFill>
                  <a:schemeClr val="tx2"/>
                </a:solidFill>
              </a:defRPr>
            </a:lvl2pPr>
            <a:lvl3pPr algn="ctr">
              <a:defRPr sz="4400">
                <a:solidFill>
                  <a:schemeClr val="tx2"/>
                </a:solidFill>
              </a:defRPr>
            </a:lvl3pPr>
            <a:lvl4pPr algn="ctr">
              <a:defRPr sz="4400">
                <a:solidFill>
                  <a:schemeClr val="tx2"/>
                </a:solidFill>
              </a:defRPr>
            </a:lvl4pPr>
            <a:lvl5pPr algn="ctr">
              <a:defRPr sz="4400">
                <a:solidFill>
                  <a:schemeClr val="tx2"/>
                </a:solidFill>
              </a:defRPr>
            </a:lvl5pPr>
            <a:lvl6pPr marL="457200" algn="ctr" fontAlgn="base">
              <a:spcBef>
                <a:spcPct val="0"/>
              </a:spcBef>
              <a:spcAft>
                <a:spcPct val="0"/>
              </a:spcAft>
              <a:defRPr sz="4400">
                <a:solidFill>
                  <a:schemeClr val="tx2"/>
                </a:solidFill>
              </a:defRPr>
            </a:lvl6pPr>
            <a:lvl7pPr marL="914400" algn="ctr" fontAlgn="base">
              <a:spcBef>
                <a:spcPct val="0"/>
              </a:spcBef>
              <a:spcAft>
                <a:spcPct val="0"/>
              </a:spcAft>
              <a:defRPr sz="4400">
                <a:solidFill>
                  <a:schemeClr val="tx2"/>
                </a:solidFill>
              </a:defRPr>
            </a:lvl7pPr>
            <a:lvl8pPr marL="1371600" algn="ctr" fontAlgn="base">
              <a:spcBef>
                <a:spcPct val="0"/>
              </a:spcBef>
              <a:spcAft>
                <a:spcPct val="0"/>
              </a:spcAft>
              <a:defRPr sz="4400">
                <a:solidFill>
                  <a:schemeClr val="tx2"/>
                </a:solidFill>
              </a:defRPr>
            </a:lvl8pPr>
            <a:lvl9pPr marL="1828800" algn="ctr" fontAlgn="base">
              <a:spcBef>
                <a:spcPct val="0"/>
              </a:spcBef>
              <a:spcAft>
                <a:spcPct val="0"/>
              </a:spcAft>
              <a:defRPr sz="4400">
                <a:solidFill>
                  <a:schemeClr val="tx2"/>
                </a:solidFill>
              </a:defRPr>
            </a:lvl9pPr>
          </a:lstStyle>
          <a:p>
            <a:r>
              <a:rPr lang="es-MX" dirty="0"/>
              <a:t>Depósitos del </a:t>
            </a:r>
            <a:r>
              <a:rPr lang="es-MX" dirty="0" smtClean="0"/>
              <a:t>Público</a:t>
            </a:r>
          </a:p>
          <a:p>
            <a:r>
              <a:rPr lang="es-MX" dirty="0" smtClean="0"/>
              <a:t>Por modalidad</a:t>
            </a:r>
            <a:endParaRPr lang="es-ES" dirty="0"/>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6210" y="1916832"/>
            <a:ext cx="9416417" cy="45370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35443523"/>
      </p:ext>
    </p:extLst>
  </p:cSld>
  <p:clrMapOvr>
    <a:masterClrMapping/>
  </p:clrMapOvr>
  <p:transition spd="med">
    <p:pull/>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3"/>
          <p:cNvSpPr>
            <a:spLocks noGrp="1" noChangeArrowheads="1"/>
          </p:cNvSpPr>
          <p:nvPr>
            <p:ph idx="1"/>
          </p:nvPr>
        </p:nvSpPr>
        <p:spPr>
          <a:xfrm>
            <a:off x="468313" y="1340768"/>
            <a:ext cx="8229600" cy="5112568"/>
          </a:xfrm>
        </p:spPr>
        <p:txBody>
          <a:bodyPr/>
          <a:lstStyle/>
          <a:p>
            <a:pPr marL="0" indent="0" algn="just" eaLnBrk="1" hangingPunct="1">
              <a:buNone/>
            </a:pPr>
            <a:endParaRPr lang="es-ES" sz="1000" b="1" dirty="0" smtClean="0">
              <a:solidFill>
                <a:srgbClr val="000000"/>
              </a:solidFill>
              <a:effectLst/>
              <a:latin typeface="Arial" pitchFamily="34" charset="0"/>
              <a:cs typeface="Arial" pitchFamily="34" charset="0"/>
            </a:endParaRPr>
          </a:p>
          <a:p>
            <a:pPr algn="just" eaLnBrk="1" hangingPunct="1">
              <a:buBlip>
                <a:blip r:embed="rId3"/>
              </a:buBlip>
            </a:pPr>
            <a:endParaRPr lang="es-ES" sz="2400" b="1" dirty="0" smtClean="0">
              <a:solidFill>
                <a:srgbClr val="000000"/>
              </a:solidFill>
              <a:effectLst/>
              <a:latin typeface="Arial" pitchFamily="34" charset="0"/>
              <a:cs typeface="Arial" pitchFamily="34" charset="0"/>
            </a:endParaRPr>
          </a:p>
        </p:txBody>
      </p:sp>
      <p:sp>
        <p:nvSpPr>
          <p:cNvPr id="5" name="Rectangle 2"/>
          <p:cNvSpPr txBox="1">
            <a:spLocks noChangeArrowheads="1"/>
          </p:cNvSpPr>
          <p:nvPr/>
        </p:nvSpPr>
        <p:spPr bwMode="auto">
          <a:xfrm>
            <a:off x="611560" y="404664"/>
            <a:ext cx="8229600" cy="943372"/>
          </a:xfrm>
          <a:prstGeom prst="rect">
            <a:avLst/>
          </a:prstGeom>
          <a:gradFill>
            <a:gsLst>
              <a:gs pos="62000">
                <a:srgbClr val="008080"/>
              </a:gs>
              <a:gs pos="100000">
                <a:srgbClr val="C4EDF2"/>
              </a:gs>
            </a:gsLst>
            <a:path path="circle">
              <a:fillToRect l="50000" t="50000" r="50000" b="50000"/>
            </a:path>
          </a:gradFill>
          <a:extLst/>
        </p:spPr>
        <p:txBody>
          <a:bodyPr/>
          <a:lstStyle>
            <a:defPPr>
              <a:defRPr lang="fr-FR"/>
            </a:defPPr>
            <a:lvl1pPr algn="ctr">
              <a:defRPr sz="4400" b="1">
                <a:solidFill>
                  <a:schemeClr val="bg1"/>
                </a:solidFill>
                <a:effectLst>
                  <a:outerShdw blurRad="38100" dist="38100" dir="2700000" algn="tl">
                    <a:srgbClr val="000000">
                      <a:alpha val="43137"/>
                    </a:srgbClr>
                  </a:outerShdw>
                </a:effectLst>
                <a:ea typeface="+mj-ea"/>
                <a:cs typeface="+mj-cs"/>
              </a:defRPr>
            </a:lvl1pPr>
            <a:lvl2pPr algn="ctr">
              <a:defRPr sz="4400">
                <a:solidFill>
                  <a:schemeClr val="tx2"/>
                </a:solidFill>
              </a:defRPr>
            </a:lvl2pPr>
            <a:lvl3pPr algn="ctr">
              <a:defRPr sz="4400">
                <a:solidFill>
                  <a:schemeClr val="tx2"/>
                </a:solidFill>
              </a:defRPr>
            </a:lvl3pPr>
            <a:lvl4pPr algn="ctr">
              <a:defRPr sz="4400">
                <a:solidFill>
                  <a:schemeClr val="tx2"/>
                </a:solidFill>
              </a:defRPr>
            </a:lvl4pPr>
            <a:lvl5pPr algn="ctr">
              <a:defRPr sz="4400">
                <a:solidFill>
                  <a:schemeClr val="tx2"/>
                </a:solidFill>
              </a:defRPr>
            </a:lvl5pPr>
            <a:lvl6pPr marL="457200" algn="ctr" fontAlgn="base">
              <a:spcBef>
                <a:spcPct val="0"/>
              </a:spcBef>
              <a:spcAft>
                <a:spcPct val="0"/>
              </a:spcAft>
              <a:defRPr sz="4400">
                <a:solidFill>
                  <a:schemeClr val="tx2"/>
                </a:solidFill>
              </a:defRPr>
            </a:lvl6pPr>
            <a:lvl7pPr marL="914400" algn="ctr" fontAlgn="base">
              <a:spcBef>
                <a:spcPct val="0"/>
              </a:spcBef>
              <a:spcAft>
                <a:spcPct val="0"/>
              </a:spcAft>
              <a:defRPr sz="4400">
                <a:solidFill>
                  <a:schemeClr val="tx2"/>
                </a:solidFill>
              </a:defRPr>
            </a:lvl7pPr>
            <a:lvl8pPr marL="1371600" algn="ctr" fontAlgn="base">
              <a:spcBef>
                <a:spcPct val="0"/>
              </a:spcBef>
              <a:spcAft>
                <a:spcPct val="0"/>
              </a:spcAft>
              <a:defRPr sz="4400">
                <a:solidFill>
                  <a:schemeClr val="tx2"/>
                </a:solidFill>
              </a:defRPr>
            </a:lvl8pPr>
            <a:lvl9pPr marL="1828800" algn="ctr" fontAlgn="base">
              <a:spcBef>
                <a:spcPct val="0"/>
              </a:spcBef>
              <a:spcAft>
                <a:spcPct val="0"/>
              </a:spcAft>
              <a:defRPr sz="4400">
                <a:solidFill>
                  <a:schemeClr val="tx2"/>
                </a:solidFill>
              </a:defRPr>
            </a:lvl9pPr>
          </a:lstStyle>
          <a:p>
            <a:r>
              <a:rPr lang="es-MX" sz="4000" dirty="0" smtClean="0"/>
              <a:t>Cartera Vigente de Préstamos</a:t>
            </a:r>
            <a:endParaRPr lang="es-ES" sz="4000" dirty="0"/>
          </a:p>
        </p:txBody>
      </p:sp>
      <p:pic>
        <p:nvPicPr>
          <p:cNvPr id="3" name="Imagen 2"/>
          <p:cNvPicPr>
            <a:picLocks noChangeAspect="1"/>
          </p:cNvPicPr>
          <p:nvPr/>
        </p:nvPicPr>
        <p:blipFill>
          <a:blip r:embed="rId4"/>
          <a:stretch>
            <a:fillRect/>
          </a:stretch>
        </p:blipFill>
        <p:spPr>
          <a:xfrm>
            <a:off x="1" y="2059363"/>
            <a:ext cx="9144000" cy="4798637"/>
          </a:xfrm>
          <a:prstGeom prst="rect">
            <a:avLst/>
          </a:prstGeom>
        </p:spPr>
      </p:pic>
    </p:spTree>
    <p:extLst>
      <p:ext uri="{BB962C8B-B14F-4D97-AF65-F5344CB8AC3E}">
        <p14:creationId xmlns:p14="http://schemas.microsoft.com/office/powerpoint/2010/main" val="2695110900"/>
      </p:ext>
    </p:extLst>
  </p:cSld>
  <p:clrMapOvr>
    <a:masterClrMapping/>
  </p:clrMapOvr>
  <p:transition spd="med">
    <p:pull/>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3"/>
          <p:cNvSpPr>
            <a:spLocks noGrp="1" noChangeArrowheads="1"/>
          </p:cNvSpPr>
          <p:nvPr>
            <p:ph idx="1"/>
          </p:nvPr>
        </p:nvSpPr>
        <p:spPr>
          <a:xfrm>
            <a:off x="468313" y="1340768"/>
            <a:ext cx="8229600" cy="5112568"/>
          </a:xfrm>
        </p:spPr>
        <p:txBody>
          <a:bodyPr/>
          <a:lstStyle/>
          <a:p>
            <a:pPr marL="0" indent="0" algn="just" eaLnBrk="1" hangingPunct="1">
              <a:buNone/>
            </a:pPr>
            <a:endParaRPr lang="es-ES" sz="1000" b="1" dirty="0" smtClean="0">
              <a:solidFill>
                <a:srgbClr val="000000"/>
              </a:solidFill>
              <a:effectLst/>
              <a:latin typeface="Arial" pitchFamily="34" charset="0"/>
              <a:cs typeface="Arial" pitchFamily="34" charset="0"/>
            </a:endParaRPr>
          </a:p>
          <a:p>
            <a:pPr marL="0" indent="0" algn="just" eaLnBrk="1" hangingPunct="1">
              <a:buNone/>
            </a:pPr>
            <a:endParaRPr lang="es-ES" sz="2400" b="1" dirty="0" smtClean="0">
              <a:solidFill>
                <a:srgbClr val="000000"/>
              </a:solidFill>
              <a:effectLst/>
              <a:latin typeface="Arial" pitchFamily="34" charset="0"/>
              <a:cs typeface="Arial" pitchFamily="34" charset="0"/>
            </a:endParaRPr>
          </a:p>
        </p:txBody>
      </p:sp>
      <p:sp>
        <p:nvSpPr>
          <p:cNvPr id="5" name="Rectangle 2"/>
          <p:cNvSpPr txBox="1">
            <a:spLocks noChangeArrowheads="1"/>
          </p:cNvSpPr>
          <p:nvPr/>
        </p:nvSpPr>
        <p:spPr bwMode="auto">
          <a:xfrm>
            <a:off x="611560" y="404664"/>
            <a:ext cx="8229600" cy="1080120"/>
          </a:xfrm>
          <a:prstGeom prst="rect">
            <a:avLst/>
          </a:prstGeom>
          <a:gradFill>
            <a:gsLst>
              <a:gs pos="62000">
                <a:srgbClr val="008080"/>
              </a:gs>
              <a:gs pos="100000">
                <a:srgbClr val="C4EDF2"/>
              </a:gs>
            </a:gsLst>
            <a:path path="circle">
              <a:fillToRect l="50000" t="50000" r="50000" b="50000"/>
            </a:path>
          </a:gradFill>
          <a:extLst/>
        </p:spPr>
        <p:txBody>
          <a:bodyPr/>
          <a:lstStyle>
            <a:defPPr>
              <a:defRPr lang="fr-FR"/>
            </a:defPPr>
            <a:lvl1pPr algn="ctr">
              <a:defRPr sz="4400" b="1">
                <a:solidFill>
                  <a:schemeClr val="bg1"/>
                </a:solidFill>
                <a:effectLst>
                  <a:outerShdw blurRad="38100" dist="38100" dir="2700000" algn="tl">
                    <a:srgbClr val="000000">
                      <a:alpha val="43137"/>
                    </a:srgbClr>
                  </a:outerShdw>
                </a:effectLst>
                <a:ea typeface="+mj-ea"/>
                <a:cs typeface="+mj-cs"/>
              </a:defRPr>
            </a:lvl1pPr>
            <a:lvl2pPr algn="ctr">
              <a:defRPr sz="4400">
                <a:solidFill>
                  <a:schemeClr val="tx2"/>
                </a:solidFill>
              </a:defRPr>
            </a:lvl2pPr>
            <a:lvl3pPr algn="ctr">
              <a:defRPr sz="4400">
                <a:solidFill>
                  <a:schemeClr val="tx2"/>
                </a:solidFill>
              </a:defRPr>
            </a:lvl3pPr>
            <a:lvl4pPr algn="ctr">
              <a:defRPr sz="4400">
                <a:solidFill>
                  <a:schemeClr val="tx2"/>
                </a:solidFill>
              </a:defRPr>
            </a:lvl4pPr>
            <a:lvl5pPr algn="ctr">
              <a:defRPr sz="4400">
                <a:solidFill>
                  <a:schemeClr val="tx2"/>
                </a:solidFill>
              </a:defRPr>
            </a:lvl5pPr>
            <a:lvl6pPr marL="457200" algn="ctr" fontAlgn="base">
              <a:spcBef>
                <a:spcPct val="0"/>
              </a:spcBef>
              <a:spcAft>
                <a:spcPct val="0"/>
              </a:spcAft>
              <a:defRPr sz="4400">
                <a:solidFill>
                  <a:schemeClr val="tx2"/>
                </a:solidFill>
              </a:defRPr>
            </a:lvl6pPr>
            <a:lvl7pPr marL="914400" algn="ctr" fontAlgn="base">
              <a:spcBef>
                <a:spcPct val="0"/>
              </a:spcBef>
              <a:spcAft>
                <a:spcPct val="0"/>
              </a:spcAft>
              <a:defRPr sz="4400">
                <a:solidFill>
                  <a:schemeClr val="tx2"/>
                </a:solidFill>
              </a:defRPr>
            </a:lvl7pPr>
            <a:lvl8pPr marL="1371600" algn="ctr" fontAlgn="base">
              <a:spcBef>
                <a:spcPct val="0"/>
              </a:spcBef>
              <a:spcAft>
                <a:spcPct val="0"/>
              </a:spcAft>
              <a:defRPr sz="4400">
                <a:solidFill>
                  <a:schemeClr val="tx2"/>
                </a:solidFill>
              </a:defRPr>
            </a:lvl8pPr>
            <a:lvl9pPr marL="1828800" algn="ctr" fontAlgn="base">
              <a:spcBef>
                <a:spcPct val="0"/>
              </a:spcBef>
              <a:spcAft>
                <a:spcPct val="0"/>
              </a:spcAft>
              <a:defRPr sz="4400">
                <a:solidFill>
                  <a:schemeClr val="tx2"/>
                </a:solidFill>
              </a:defRPr>
            </a:lvl9pPr>
          </a:lstStyle>
          <a:p>
            <a:r>
              <a:rPr lang="es-MX" sz="3200" dirty="0" smtClean="0"/>
              <a:t>Total de Préstamos Desembolsados por Sectores (Enero a Agosto de 2017)</a:t>
            </a:r>
            <a:endParaRPr lang="es-ES" sz="3200" dirty="0"/>
          </a:p>
        </p:txBody>
      </p:sp>
      <p:graphicFrame>
        <p:nvGraphicFramePr>
          <p:cNvPr id="2" name="1 Tabla"/>
          <p:cNvGraphicFramePr>
            <a:graphicFrameLocks noGrp="1"/>
          </p:cNvGraphicFramePr>
          <p:nvPr>
            <p:extLst/>
          </p:nvPr>
        </p:nvGraphicFramePr>
        <p:xfrm>
          <a:off x="611559" y="1916831"/>
          <a:ext cx="8229600" cy="3384376"/>
        </p:xfrm>
        <a:graphic>
          <a:graphicData uri="http://schemas.openxmlformats.org/drawingml/2006/table">
            <a:tbl>
              <a:tblPr firstRow="1" firstCol="1" bandRow="1" bandCol="1">
                <a:tableStyleId>{5C22544A-7EE6-4342-B048-85BDC9FD1C3A}</a:tableStyleId>
              </a:tblPr>
              <a:tblGrid>
                <a:gridCol w="3816425"/>
                <a:gridCol w="2376264"/>
                <a:gridCol w="2036911"/>
              </a:tblGrid>
              <a:tr h="423047">
                <a:tc rowSpan="2">
                  <a:txBody>
                    <a:bodyPr/>
                    <a:lstStyle/>
                    <a:p>
                      <a:pPr marL="203835" indent="-203835" algn="ctr">
                        <a:spcAft>
                          <a:spcPts val="0"/>
                        </a:spcAft>
                      </a:pPr>
                      <a:endParaRPr lang="es-ES" sz="2000" b="1" dirty="0" smtClean="0">
                        <a:solidFill>
                          <a:schemeClr val="bg1"/>
                        </a:solidFill>
                        <a:effectLst>
                          <a:outerShdw blurRad="38100" dist="38100" dir="2700000" algn="tl">
                            <a:srgbClr val="000000">
                              <a:alpha val="43137"/>
                            </a:srgbClr>
                          </a:outerShdw>
                        </a:effectLst>
                      </a:endParaRPr>
                    </a:p>
                    <a:p>
                      <a:pPr marL="203835" indent="-203835" algn="ctr">
                        <a:spcAft>
                          <a:spcPts val="0"/>
                        </a:spcAft>
                      </a:pPr>
                      <a:r>
                        <a:rPr lang="es-ES" sz="2000" b="1" dirty="0" smtClean="0">
                          <a:solidFill>
                            <a:schemeClr val="bg1"/>
                          </a:solidFill>
                          <a:effectLst>
                            <a:outerShdw blurRad="38100" dist="38100" dir="2700000" algn="tl">
                              <a:srgbClr val="000000">
                                <a:alpha val="43137"/>
                              </a:srgbClr>
                            </a:outerShdw>
                          </a:effectLst>
                        </a:rPr>
                        <a:t>Sector</a:t>
                      </a:r>
                      <a:endParaRPr lang="es-ES" sz="2000" b="1" dirty="0">
                        <a:solidFill>
                          <a:schemeClr val="bg1"/>
                        </a:solidFill>
                        <a:effectLst>
                          <a:outerShdw blurRad="38100" dist="38100" dir="2700000" algn="tl">
                            <a:srgbClr val="000000">
                              <a:alpha val="43137"/>
                            </a:srgbClr>
                          </a:outerShdw>
                        </a:effectLst>
                        <a:latin typeface="Times New Roman"/>
                        <a:ea typeface="Times New Roman"/>
                      </a:endParaRPr>
                    </a:p>
                  </a:txBody>
                  <a:tcPr marL="68580" marR="68580" marT="0" marB="0">
                    <a:solidFill>
                      <a:schemeClr val="accent2">
                        <a:lumMod val="75000"/>
                      </a:schemeClr>
                    </a:solidFill>
                  </a:tcPr>
                </a:tc>
                <a:tc gridSpan="2">
                  <a:txBody>
                    <a:bodyPr/>
                    <a:lstStyle/>
                    <a:p>
                      <a:pPr algn="ctr">
                        <a:spcAft>
                          <a:spcPts val="0"/>
                        </a:spcAft>
                      </a:pPr>
                      <a:endParaRPr lang="es-ES" sz="2000" b="1" dirty="0">
                        <a:solidFill>
                          <a:schemeClr val="bg1"/>
                        </a:solidFill>
                        <a:effectLst>
                          <a:outerShdw blurRad="38100" dist="38100" dir="2700000" algn="tl">
                            <a:srgbClr val="000000">
                              <a:alpha val="43137"/>
                            </a:srgbClr>
                          </a:outerShdw>
                        </a:effectLst>
                        <a:latin typeface="Times New Roman"/>
                        <a:ea typeface="Times New Roman"/>
                      </a:endParaRPr>
                    </a:p>
                  </a:txBody>
                  <a:tcPr marL="68580" marR="68580" marT="0" marB="0">
                    <a:solidFill>
                      <a:schemeClr val="accent2">
                        <a:lumMod val="75000"/>
                      </a:schemeClr>
                    </a:solidFill>
                  </a:tcPr>
                </a:tc>
                <a:tc hMerge="1">
                  <a:txBody>
                    <a:bodyPr/>
                    <a:lstStyle/>
                    <a:p>
                      <a:endParaRPr lang="es-ES"/>
                    </a:p>
                  </a:txBody>
                  <a:tcPr/>
                </a:tc>
              </a:tr>
              <a:tr h="423047">
                <a:tc vMerge="1">
                  <a:txBody>
                    <a:bodyPr/>
                    <a:lstStyle/>
                    <a:p>
                      <a:endParaRPr lang="es-ES"/>
                    </a:p>
                  </a:txBody>
                  <a:tcPr/>
                </a:tc>
                <a:tc>
                  <a:txBody>
                    <a:bodyPr/>
                    <a:lstStyle/>
                    <a:p>
                      <a:pPr marL="203835" marR="0" indent="-203835" algn="ctr" defTabSz="914400" rtl="0" eaLnBrk="1" fontAlgn="auto" latinLnBrk="0" hangingPunct="1">
                        <a:lnSpc>
                          <a:spcPct val="100000"/>
                        </a:lnSpc>
                        <a:spcBef>
                          <a:spcPts val="0"/>
                        </a:spcBef>
                        <a:spcAft>
                          <a:spcPts val="0"/>
                        </a:spcAft>
                        <a:buClrTx/>
                        <a:buSzTx/>
                        <a:buFontTx/>
                        <a:buNone/>
                        <a:tabLst/>
                        <a:defRPr/>
                      </a:pPr>
                      <a:r>
                        <a:rPr lang="es-ES" sz="2000" b="1" dirty="0" smtClean="0">
                          <a:solidFill>
                            <a:schemeClr val="bg1"/>
                          </a:solidFill>
                          <a:effectLst>
                            <a:outerShdw blurRad="38100" dist="38100" dir="2700000" algn="tl">
                              <a:srgbClr val="000000">
                                <a:alpha val="43137"/>
                              </a:srgbClr>
                            </a:outerShdw>
                          </a:effectLst>
                        </a:rPr>
                        <a:t>Cantidad  (*)</a:t>
                      </a:r>
                      <a:endParaRPr lang="es-ES" sz="2000" b="1" dirty="0">
                        <a:solidFill>
                          <a:schemeClr val="bg1"/>
                        </a:solidFill>
                        <a:effectLst>
                          <a:outerShdw blurRad="38100" dist="38100" dir="2700000" algn="tl">
                            <a:srgbClr val="000000">
                              <a:alpha val="43137"/>
                            </a:srgbClr>
                          </a:outerShdw>
                        </a:effectLst>
                        <a:latin typeface="Times New Roman"/>
                        <a:ea typeface="Times New Roman"/>
                      </a:endParaRPr>
                    </a:p>
                  </a:txBody>
                  <a:tcPr marL="68580" marR="68580" marT="0" marB="0">
                    <a:solidFill>
                      <a:schemeClr val="accent2">
                        <a:lumMod val="75000"/>
                      </a:schemeClr>
                    </a:solidFill>
                  </a:tcPr>
                </a:tc>
                <a:tc>
                  <a:txBody>
                    <a:bodyPr/>
                    <a:lstStyle/>
                    <a:p>
                      <a:pPr algn="ctr">
                        <a:spcAft>
                          <a:spcPts val="0"/>
                        </a:spcAft>
                      </a:pPr>
                      <a:r>
                        <a:rPr lang="es-ES" sz="2000" b="1">
                          <a:solidFill>
                            <a:schemeClr val="bg1"/>
                          </a:solidFill>
                          <a:effectLst>
                            <a:outerShdw blurRad="38100" dist="38100" dir="2700000" algn="tl">
                              <a:srgbClr val="000000">
                                <a:alpha val="43137"/>
                              </a:srgbClr>
                            </a:outerShdw>
                          </a:effectLst>
                        </a:rPr>
                        <a:t>Millones de Gs.</a:t>
                      </a:r>
                      <a:endParaRPr lang="es-ES" sz="2000" b="1">
                        <a:solidFill>
                          <a:schemeClr val="bg1"/>
                        </a:solidFill>
                        <a:effectLst>
                          <a:outerShdw blurRad="38100" dist="38100" dir="2700000" algn="tl">
                            <a:srgbClr val="000000">
                              <a:alpha val="43137"/>
                            </a:srgbClr>
                          </a:outerShdw>
                        </a:effectLst>
                        <a:latin typeface="Times New Roman"/>
                        <a:ea typeface="Times New Roman"/>
                      </a:endParaRPr>
                    </a:p>
                  </a:txBody>
                  <a:tcPr marL="68580" marR="68580" marT="0" marB="0">
                    <a:solidFill>
                      <a:schemeClr val="accent2">
                        <a:lumMod val="75000"/>
                      </a:schemeClr>
                    </a:solidFill>
                  </a:tcPr>
                </a:tc>
              </a:tr>
              <a:tr h="423047">
                <a:tc>
                  <a:txBody>
                    <a:bodyPr/>
                    <a:lstStyle/>
                    <a:p>
                      <a:pPr indent="45720" algn="just">
                        <a:spcAft>
                          <a:spcPts val="0"/>
                        </a:spcAft>
                      </a:pPr>
                      <a:r>
                        <a:rPr lang="es-ES" sz="2000" b="1" dirty="0">
                          <a:solidFill>
                            <a:schemeClr val="bg1"/>
                          </a:solidFill>
                          <a:effectLst>
                            <a:outerShdw blurRad="38100" dist="38100" dir="2700000" algn="tl">
                              <a:srgbClr val="000000">
                                <a:alpha val="43137"/>
                              </a:srgbClr>
                            </a:outerShdw>
                          </a:effectLst>
                        </a:rPr>
                        <a:t>Agropecuario</a:t>
                      </a:r>
                      <a:endParaRPr lang="es-ES" sz="2000" b="1" dirty="0">
                        <a:solidFill>
                          <a:schemeClr val="bg1"/>
                        </a:solidFill>
                        <a:effectLst>
                          <a:outerShdw blurRad="38100" dist="38100" dir="2700000" algn="tl">
                            <a:srgbClr val="000000">
                              <a:alpha val="43137"/>
                            </a:srgbClr>
                          </a:outerShdw>
                        </a:effectLst>
                        <a:latin typeface="Times New Roman"/>
                        <a:ea typeface="Times New Roman"/>
                      </a:endParaRPr>
                    </a:p>
                  </a:txBody>
                  <a:tcPr marL="68580" marR="68580" marT="0" marB="0">
                    <a:solidFill>
                      <a:schemeClr val="accent2">
                        <a:lumMod val="75000"/>
                      </a:schemeClr>
                    </a:solidFill>
                  </a:tcPr>
                </a:tc>
                <a:tc>
                  <a:txBody>
                    <a:bodyPr/>
                    <a:lstStyle/>
                    <a:p>
                      <a:pPr marR="113665" algn="r">
                        <a:spcAft>
                          <a:spcPts val="0"/>
                        </a:spcAft>
                      </a:pPr>
                      <a:r>
                        <a:rPr lang="es-CL" sz="2000" b="1" kern="1200" dirty="0" smtClean="0">
                          <a:solidFill>
                            <a:schemeClr val="bg1"/>
                          </a:solidFill>
                          <a:effectLst>
                            <a:outerShdw blurRad="38100" dist="38100" dir="2700000" algn="tl">
                              <a:srgbClr val="000000">
                                <a:alpha val="43137"/>
                              </a:srgbClr>
                            </a:outerShdw>
                          </a:effectLst>
                          <a:latin typeface="+mn-lt"/>
                          <a:ea typeface="+mn-ea"/>
                          <a:cs typeface="+mn-cs"/>
                        </a:rPr>
                        <a:t>6.766</a:t>
                      </a:r>
                      <a:endParaRPr lang="es-CL" sz="2000" b="1" kern="1200" dirty="0">
                        <a:solidFill>
                          <a:schemeClr val="bg1"/>
                        </a:solidFill>
                        <a:effectLst>
                          <a:outerShdw blurRad="38100" dist="38100" dir="2700000" algn="tl">
                            <a:srgbClr val="000000">
                              <a:alpha val="43137"/>
                            </a:srgbClr>
                          </a:outerShdw>
                        </a:effectLst>
                        <a:latin typeface="+mn-lt"/>
                        <a:ea typeface="+mn-ea"/>
                        <a:cs typeface="+mn-cs"/>
                      </a:endParaRPr>
                    </a:p>
                  </a:txBody>
                  <a:tcPr marL="44450" marR="44450" marT="0" marB="0" anchor="ctr">
                    <a:solidFill>
                      <a:schemeClr val="accent2">
                        <a:lumMod val="75000"/>
                      </a:schemeClr>
                    </a:solidFill>
                  </a:tcPr>
                </a:tc>
                <a:tc>
                  <a:txBody>
                    <a:bodyPr/>
                    <a:lstStyle/>
                    <a:p>
                      <a:pPr marR="172085" algn="r">
                        <a:spcAft>
                          <a:spcPts val="0"/>
                        </a:spcAft>
                      </a:pPr>
                      <a:r>
                        <a:rPr lang="es-CL" sz="2000" b="1" kern="1200" dirty="0" smtClean="0">
                          <a:solidFill>
                            <a:schemeClr val="bg1"/>
                          </a:solidFill>
                          <a:effectLst>
                            <a:outerShdw blurRad="38100" dist="38100" dir="2700000" algn="tl">
                              <a:srgbClr val="000000">
                                <a:alpha val="43137"/>
                              </a:srgbClr>
                            </a:outerShdw>
                          </a:effectLst>
                          <a:latin typeface="+mn-lt"/>
                          <a:ea typeface="+mn-ea"/>
                          <a:cs typeface="+mn-cs"/>
                        </a:rPr>
                        <a:t>891.700</a:t>
                      </a:r>
                      <a:endParaRPr lang="es-CL" sz="2000" b="1" kern="1200" dirty="0">
                        <a:solidFill>
                          <a:schemeClr val="bg1"/>
                        </a:solidFill>
                        <a:effectLst>
                          <a:outerShdw blurRad="38100" dist="38100" dir="2700000" algn="tl">
                            <a:srgbClr val="000000">
                              <a:alpha val="43137"/>
                            </a:srgbClr>
                          </a:outerShdw>
                        </a:effectLst>
                        <a:latin typeface="+mn-lt"/>
                        <a:ea typeface="+mn-ea"/>
                        <a:cs typeface="+mn-cs"/>
                      </a:endParaRPr>
                    </a:p>
                  </a:txBody>
                  <a:tcPr marL="44450" marR="44450" marT="0" marB="0" anchor="ctr">
                    <a:solidFill>
                      <a:schemeClr val="accent2">
                        <a:lumMod val="75000"/>
                      </a:schemeClr>
                    </a:solidFill>
                  </a:tcPr>
                </a:tc>
              </a:tr>
              <a:tr h="423047">
                <a:tc>
                  <a:txBody>
                    <a:bodyPr/>
                    <a:lstStyle/>
                    <a:p>
                      <a:pPr indent="45720" algn="just">
                        <a:spcAft>
                          <a:spcPts val="0"/>
                        </a:spcAft>
                      </a:pPr>
                      <a:r>
                        <a:rPr lang="es-ES" sz="2000" b="1" dirty="0">
                          <a:solidFill>
                            <a:schemeClr val="bg1"/>
                          </a:solidFill>
                          <a:effectLst>
                            <a:outerShdw blurRad="38100" dist="38100" dir="2700000" algn="tl">
                              <a:srgbClr val="000000">
                                <a:alpha val="43137"/>
                              </a:srgbClr>
                            </a:outerShdw>
                          </a:effectLst>
                        </a:rPr>
                        <a:t>Comercial</a:t>
                      </a:r>
                      <a:endParaRPr lang="es-ES" sz="2000" b="1" dirty="0">
                        <a:solidFill>
                          <a:schemeClr val="bg1"/>
                        </a:solidFill>
                        <a:effectLst>
                          <a:outerShdw blurRad="38100" dist="38100" dir="2700000" algn="tl">
                            <a:srgbClr val="000000">
                              <a:alpha val="43137"/>
                            </a:srgbClr>
                          </a:outerShdw>
                        </a:effectLst>
                        <a:latin typeface="Times New Roman"/>
                        <a:ea typeface="Times New Roman"/>
                      </a:endParaRPr>
                    </a:p>
                  </a:txBody>
                  <a:tcPr marL="68580" marR="68580" marT="0" marB="0">
                    <a:solidFill>
                      <a:schemeClr val="accent2">
                        <a:lumMod val="75000"/>
                      </a:schemeClr>
                    </a:solidFill>
                  </a:tcPr>
                </a:tc>
                <a:tc>
                  <a:txBody>
                    <a:bodyPr/>
                    <a:lstStyle/>
                    <a:p>
                      <a:pPr marR="113665" algn="r">
                        <a:spcAft>
                          <a:spcPts val="0"/>
                        </a:spcAft>
                      </a:pPr>
                      <a:r>
                        <a:rPr lang="es-CL" sz="2000" b="1" kern="1200" dirty="0" smtClean="0">
                          <a:solidFill>
                            <a:schemeClr val="bg1"/>
                          </a:solidFill>
                          <a:effectLst>
                            <a:outerShdw blurRad="38100" dist="38100" dir="2700000" algn="tl">
                              <a:srgbClr val="000000">
                                <a:alpha val="43137"/>
                              </a:srgbClr>
                            </a:outerShdw>
                          </a:effectLst>
                          <a:latin typeface="+mn-lt"/>
                          <a:ea typeface="+mn-ea"/>
                          <a:cs typeface="+mn-cs"/>
                        </a:rPr>
                        <a:t>3.334</a:t>
                      </a:r>
                      <a:endParaRPr lang="es-CL" sz="2000" b="1" kern="1200" dirty="0">
                        <a:solidFill>
                          <a:schemeClr val="bg1"/>
                        </a:solidFill>
                        <a:effectLst>
                          <a:outerShdw blurRad="38100" dist="38100" dir="2700000" algn="tl">
                            <a:srgbClr val="000000">
                              <a:alpha val="43137"/>
                            </a:srgbClr>
                          </a:outerShdw>
                        </a:effectLst>
                        <a:latin typeface="+mn-lt"/>
                        <a:ea typeface="+mn-ea"/>
                        <a:cs typeface="+mn-cs"/>
                      </a:endParaRPr>
                    </a:p>
                  </a:txBody>
                  <a:tcPr marL="44450" marR="44450" marT="0" marB="0" anchor="ctr">
                    <a:solidFill>
                      <a:schemeClr val="accent2">
                        <a:lumMod val="75000"/>
                      </a:schemeClr>
                    </a:solidFill>
                  </a:tcPr>
                </a:tc>
                <a:tc>
                  <a:txBody>
                    <a:bodyPr/>
                    <a:lstStyle/>
                    <a:p>
                      <a:pPr marR="172085" algn="r">
                        <a:spcAft>
                          <a:spcPts val="0"/>
                        </a:spcAft>
                      </a:pPr>
                      <a:r>
                        <a:rPr lang="es-CL" sz="2000" b="1" kern="1200" dirty="0" smtClean="0">
                          <a:solidFill>
                            <a:schemeClr val="bg1"/>
                          </a:solidFill>
                          <a:effectLst>
                            <a:outerShdw blurRad="38100" dist="38100" dir="2700000" algn="tl">
                              <a:srgbClr val="000000">
                                <a:alpha val="43137"/>
                              </a:srgbClr>
                            </a:outerShdw>
                          </a:effectLst>
                          <a:latin typeface="+mn-lt"/>
                          <a:ea typeface="+mn-ea"/>
                          <a:cs typeface="+mn-cs"/>
                        </a:rPr>
                        <a:t>96.630</a:t>
                      </a:r>
                      <a:endParaRPr lang="es-CL" sz="2000" b="1" kern="1200" dirty="0">
                        <a:solidFill>
                          <a:schemeClr val="bg1"/>
                        </a:solidFill>
                        <a:effectLst>
                          <a:outerShdw blurRad="38100" dist="38100" dir="2700000" algn="tl">
                            <a:srgbClr val="000000">
                              <a:alpha val="43137"/>
                            </a:srgbClr>
                          </a:outerShdw>
                        </a:effectLst>
                        <a:latin typeface="+mn-lt"/>
                        <a:ea typeface="+mn-ea"/>
                        <a:cs typeface="+mn-cs"/>
                      </a:endParaRPr>
                    </a:p>
                  </a:txBody>
                  <a:tcPr marL="44450" marR="44450" marT="0" marB="0" anchor="ctr">
                    <a:solidFill>
                      <a:schemeClr val="accent2">
                        <a:lumMod val="75000"/>
                      </a:schemeClr>
                    </a:solidFill>
                  </a:tcPr>
                </a:tc>
              </a:tr>
              <a:tr h="423047">
                <a:tc>
                  <a:txBody>
                    <a:bodyPr/>
                    <a:lstStyle/>
                    <a:p>
                      <a:pPr indent="45720" algn="just">
                        <a:spcAft>
                          <a:spcPts val="0"/>
                        </a:spcAft>
                      </a:pPr>
                      <a:r>
                        <a:rPr lang="es-ES" sz="2000" b="1" dirty="0">
                          <a:solidFill>
                            <a:schemeClr val="bg1"/>
                          </a:solidFill>
                          <a:effectLst>
                            <a:outerShdw blurRad="38100" dist="38100" dir="2700000" algn="tl">
                              <a:srgbClr val="000000">
                                <a:alpha val="43137"/>
                              </a:srgbClr>
                            </a:outerShdw>
                          </a:effectLst>
                        </a:rPr>
                        <a:t>Industrial</a:t>
                      </a:r>
                      <a:endParaRPr lang="es-ES" sz="2000" b="1" dirty="0">
                        <a:solidFill>
                          <a:schemeClr val="bg1"/>
                        </a:solidFill>
                        <a:effectLst>
                          <a:outerShdw blurRad="38100" dist="38100" dir="2700000" algn="tl">
                            <a:srgbClr val="000000">
                              <a:alpha val="43137"/>
                            </a:srgbClr>
                          </a:outerShdw>
                        </a:effectLst>
                        <a:latin typeface="Times New Roman"/>
                        <a:ea typeface="Times New Roman"/>
                      </a:endParaRPr>
                    </a:p>
                  </a:txBody>
                  <a:tcPr marL="68580" marR="68580" marT="0" marB="0">
                    <a:solidFill>
                      <a:schemeClr val="accent2">
                        <a:lumMod val="75000"/>
                      </a:schemeClr>
                    </a:solidFill>
                  </a:tcPr>
                </a:tc>
                <a:tc>
                  <a:txBody>
                    <a:bodyPr/>
                    <a:lstStyle/>
                    <a:p>
                      <a:pPr marR="113665" algn="r">
                        <a:spcAft>
                          <a:spcPts val="0"/>
                        </a:spcAft>
                      </a:pPr>
                      <a:r>
                        <a:rPr lang="es-CL" sz="2000" b="1" kern="1200" dirty="0" smtClean="0">
                          <a:solidFill>
                            <a:schemeClr val="bg1"/>
                          </a:solidFill>
                          <a:effectLst>
                            <a:outerShdw blurRad="38100" dist="38100" dir="2700000" algn="tl">
                              <a:srgbClr val="000000">
                                <a:alpha val="43137"/>
                              </a:srgbClr>
                            </a:outerShdw>
                          </a:effectLst>
                          <a:latin typeface="+mn-lt"/>
                          <a:ea typeface="+mn-ea"/>
                          <a:cs typeface="+mn-cs"/>
                        </a:rPr>
                        <a:t>599</a:t>
                      </a:r>
                      <a:endParaRPr lang="es-CL" sz="2000" b="1" kern="1200" dirty="0">
                        <a:solidFill>
                          <a:schemeClr val="bg1"/>
                        </a:solidFill>
                        <a:effectLst>
                          <a:outerShdw blurRad="38100" dist="38100" dir="2700000" algn="tl">
                            <a:srgbClr val="000000">
                              <a:alpha val="43137"/>
                            </a:srgbClr>
                          </a:outerShdw>
                        </a:effectLst>
                        <a:latin typeface="+mn-lt"/>
                        <a:ea typeface="+mn-ea"/>
                        <a:cs typeface="+mn-cs"/>
                      </a:endParaRPr>
                    </a:p>
                  </a:txBody>
                  <a:tcPr marL="44450" marR="44450" marT="0" marB="0" anchor="ctr">
                    <a:solidFill>
                      <a:schemeClr val="accent2">
                        <a:lumMod val="75000"/>
                      </a:schemeClr>
                    </a:solidFill>
                  </a:tcPr>
                </a:tc>
                <a:tc>
                  <a:txBody>
                    <a:bodyPr/>
                    <a:lstStyle/>
                    <a:p>
                      <a:pPr marR="172085" algn="r">
                        <a:spcAft>
                          <a:spcPts val="0"/>
                        </a:spcAft>
                      </a:pPr>
                      <a:r>
                        <a:rPr lang="es-CL" sz="2000" b="1" kern="1200" dirty="0" smtClean="0">
                          <a:solidFill>
                            <a:schemeClr val="bg1"/>
                          </a:solidFill>
                          <a:effectLst>
                            <a:outerShdw blurRad="38100" dist="38100" dir="2700000" algn="tl">
                              <a:srgbClr val="000000">
                                <a:alpha val="43137"/>
                              </a:srgbClr>
                            </a:outerShdw>
                          </a:effectLst>
                          <a:latin typeface="+mn-lt"/>
                          <a:ea typeface="+mn-ea"/>
                          <a:cs typeface="+mn-cs"/>
                        </a:rPr>
                        <a:t>56.456</a:t>
                      </a:r>
                      <a:endParaRPr lang="es-CL" sz="2000" b="1" kern="1200" dirty="0">
                        <a:solidFill>
                          <a:schemeClr val="bg1"/>
                        </a:solidFill>
                        <a:effectLst>
                          <a:outerShdw blurRad="38100" dist="38100" dir="2700000" algn="tl">
                            <a:srgbClr val="000000">
                              <a:alpha val="43137"/>
                            </a:srgbClr>
                          </a:outerShdw>
                        </a:effectLst>
                        <a:latin typeface="+mn-lt"/>
                        <a:ea typeface="+mn-ea"/>
                        <a:cs typeface="+mn-cs"/>
                      </a:endParaRPr>
                    </a:p>
                  </a:txBody>
                  <a:tcPr marL="44450" marR="44450" marT="0" marB="0" anchor="ctr">
                    <a:solidFill>
                      <a:schemeClr val="accent2">
                        <a:lumMod val="75000"/>
                      </a:schemeClr>
                    </a:solidFill>
                  </a:tcPr>
                </a:tc>
              </a:tr>
              <a:tr h="423047">
                <a:tc>
                  <a:txBody>
                    <a:bodyPr/>
                    <a:lstStyle/>
                    <a:p>
                      <a:pPr indent="45720" algn="just">
                        <a:spcAft>
                          <a:spcPts val="0"/>
                        </a:spcAft>
                      </a:pPr>
                      <a:r>
                        <a:rPr lang="es-ES" sz="2000" b="1" dirty="0" smtClean="0">
                          <a:solidFill>
                            <a:schemeClr val="bg1"/>
                          </a:solidFill>
                          <a:effectLst>
                            <a:outerShdw blurRad="38100" dist="38100" dir="2700000" algn="tl">
                              <a:srgbClr val="000000">
                                <a:alpha val="43137"/>
                              </a:srgbClr>
                            </a:outerShdw>
                          </a:effectLst>
                        </a:rPr>
                        <a:t>Bienestar</a:t>
                      </a:r>
                      <a:r>
                        <a:rPr lang="es-ES" sz="2000" b="1" baseline="0" dirty="0" smtClean="0">
                          <a:solidFill>
                            <a:schemeClr val="bg1"/>
                          </a:solidFill>
                          <a:effectLst>
                            <a:outerShdw blurRad="38100" dist="38100" dir="2700000" algn="tl">
                              <a:srgbClr val="000000">
                                <a:alpha val="43137"/>
                              </a:srgbClr>
                            </a:outerShdw>
                          </a:effectLst>
                        </a:rPr>
                        <a:t> Familiar  </a:t>
                      </a:r>
                      <a:r>
                        <a:rPr lang="es-ES" sz="2000" b="1" dirty="0" smtClean="0">
                          <a:solidFill>
                            <a:schemeClr val="bg1"/>
                          </a:solidFill>
                          <a:effectLst>
                            <a:outerShdw blurRad="38100" dist="38100" dir="2700000" algn="tl">
                              <a:srgbClr val="000000">
                                <a:alpha val="43137"/>
                              </a:srgbClr>
                            </a:outerShdw>
                          </a:effectLst>
                        </a:rPr>
                        <a:t>(**)</a:t>
                      </a:r>
                      <a:endParaRPr lang="es-ES" sz="2000" b="1" dirty="0">
                        <a:solidFill>
                          <a:schemeClr val="bg1"/>
                        </a:solidFill>
                        <a:effectLst>
                          <a:outerShdw blurRad="38100" dist="38100" dir="2700000" algn="tl">
                            <a:srgbClr val="000000">
                              <a:alpha val="43137"/>
                            </a:srgbClr>
                          </a:outerShdw>
                        </a:effectLst>
                        <a:latin typeface="Times New Roman"/>
                        <a:ea typeface="Times New Roman"/>
                      </a:endParaRPr>
                    </a:p>
                  </a:txBody>
                  <a:tcPr marL="68580" marR="68580" marT="0" marB="0">
                    <a:solidFill>
                      <a:schemeClr val="accent2">
                        <a:lumMod val="75000"/>
                      </a:schemeClr>
                    </a:solidFill>
                  </a:tcPr>
                </a:tc>
                <a:tc>
                  <a:txBody>
                    <a:bodyPr/>
                    <a:lstStyle/>
                    <a:p>
                      <a:pPr marR="113665" algn="r">
                        <a:spcAft>
                          <a:spcPts val="0"/>
                        </a:spcAft>
                      </a:pPr>
                      <a:r>
                        <a:rPr lang="es-CL" sz="2000" b="1" kern="1200" dirty="0" smtClean="0">
                          <a:solidFill>
                            <a:schemeClr val="bg1"/>
                          </a:solidFill>
                          <a:effectLst>
                            <a:outerShdw blurRad="38100" dist="38100" dir="2700000" algn="tl">
                              <a:srgbClr val="000000">
                                <a:alpha val="43137"/>
                              </a:srgbClr>
                            </a:outerShdw>
                          </a:effectLst>
                          <a:latin typeface="+mn-lt"/>
                          <a:ea typeface="+mn-ea"/>
                          <a:cs typeface="+mn-cs"/>
                        </a:rPr>
                        <a:t>39.634</a:t>
                      </a:r>
                      <a:endParaRPr lang="es-CL" sz="2000" b="1" kern="1200" dirty="0">
                        <a:solidFill>
                          <a:schemeClr val="bg1"/>
                        </a:solidFill>
                        <a:effectLst>
                          <a:outerShdw blurRad="38100" dist="38100" dir="2700000" algn="tl">
                            <a:srgbClr val="000000">
                              <a:alpha val="43137"/>
                            </a:srgbClr>
                          </a:outerShdw>
                        </a:effectLst>
                        <a:latin typeface="+mn-lt"/>
                        <a:ea typeface="+mn-ea"/>
                        <a:cs typeface="+mn-cs"/>
                      </a:endParaRPr>
                    </a:p>
                  </a:txBody>
                  <a:tcPr marL="44450" marR="44450" marT="0" marB="0" anchor="ctr">
                    <a:solidFill>
                      <a:schemeClr val="accent2">
                        <a:lumMod val="75000"/>
                      </a:schemeClr>
                    </a:solidFill>
                  </a:tcPr>
                </a:tc>
                <a:tc>
                  <a:txBody>
                    <a:bodyPr/>
                    <a:lstStyle/>
                    <a:p>
                      <a:pPr marR="172085" algn="r">
                        <a:spcAft>
                          <a:spcPts val="0"/>
                        </a:spcAft>
                      </a:pPr>
                      <a:r>
                        <a:rPr lang="es-CL" sz="2000" b="1" kern="1200" dirty="0" smtClean="0">
                          <a:solidFill>
                            <a:schemeClr val="bg1"/>
                          </a:solidFill>
                          <a:effectLst>
                            <a:outerShdw blurRad="38100" dist="38100" dir="2700000" algn="tl">
                              <a:srgbClr val="000000">
                                <a:alpha val="43137"/>
                              </a:srgbClr>
                            </a:outerShdw>
                          </a:effectLst>
                          <a:latin typeface="+mn-lt"/>
                          <a:ea typeface="+mn-ea"/>
                          <a:cs typeface="+mn-cs"/>
                        </a:rPr>
                        <a:t>672.312</a:t>
                      </a:r>
                      <a:endParaRPr lang="es-CL" sz="2000" b="1" kern="1200" dirty="0">
                        <a:solidFill>
                          <a:schemeClr val="bg1"/>
                        </a:solidFill>
                        <a:effectLst>
                          <a:outerShdw blurRad="38100" dist="38100" dir="2700000" algn="tl">
                            <a:srgbClr val="000000">
                              <a:alpha val="43137"/>
                            </a:srgbClr>
                          </a:outerShdw>
                        </a:effectLst>
                        <a:latin typeface="+mn-lt"/>
                        <a:ea typeface="+mn-ea"/>
                        <a:cs typeface="+mn-cs"/>
                      </a:endParaRPr>
                    </a:p>
                  </a:txBody>
                  <a:tcPr marL="44450" marR="44450" marT="0" marB="0" anchor="ctr">
                    <a:solidFill>
                      <a:schemeClr val="accent2">
                        <a:lumMod val="75000"/>
                      </a:schemeClr>
                    </a:solidFill>
                  </a:tcPr>
                </a:tc>
              </a:tr>
              <a:tr h="423047">
                <a:tc>
                  <a:txBody>
                    <a:bodyPr/>
                    <a:lstStyle/>
                    <a:p>
                      <a:pPr indent="45720" algn="just">
                        <a:spcAft>
                          <a:spcPts val="0"/>
                        </a:spcAft>
                      </a:pPr>
                      <a:r>
                        <a:rPr lang="es-ES" sz="2000" b="1" dirty="0">
                          <a:solidFill>
                            <a:schemeClr val="bg1"/>
                          </a:solidFill>
                          <a:effectLst>
                            <a:outerShdw blurRad="38100" dist="38100" dir="2700000" algn="tl">
                              <a:srgbClr val="000000">
                                <a:alpha val="43137"/>
                              </a:srgbClr>
                            </a:outerShdw>
                          </a:effectLst>
                        </a:rPr>
                        <a:t>Vivienda</a:t>
                      </a:r>
                      <a:endParaRPr lang="es-ES" sz="2000" b="1" dirty="0">
                        <a:solidFill>
                          <a:schemeClr val="bg1"/>
                        </a:solidFill>
                        <a:effectLst>
                          <a:outerShdw blurRad="38100" dist="38100" dir="2700000" algn="tl">
                            <a:srgbClr val="000000">
                              <a:alpha val="43137"/>
                            </a:srgbClr>
                          </a:outerShdw>
                        </a:effectLst>
                        <a:latin typeface="Times New Roman"/>
                        <a:ea typeface="Times New Roman"/>
                      </a:endParaRPr>
                    </a:p>
                  </a:txBody>
                  <a:tcPr marL="68580" marR="68580" marT="0" marB="0">
                    <a:solidFill>
                      <a:schemeClr val="accent2">
                        <a:lumMod val="75000"/>
                      </a:schemeClr>
                    </a:solidFill>
                  </a:tcPr>
                </a:tc>
                <a:tc>
                  <a:txBody>
                    <a:bodyPr/>
                    <a:lstStyle/>
                    <a:p>
                      <a:pPr marR="113665" algn="r">
                        <a:spcAft>
                          <a:spcPts val="0"/>
                        </a:spcAft>
                      </a:pPr>
                      <a:r>
                        <a:rPr lang="es-CL" sz="2000" b="1" kern="1200" dirty="0" smtClean="0">
                          <a:solidFill>
                            <a:schemeClr val="bg1"/>
                          </a:solidFill>
                          <a:effectLst>
                            <a:outerShdw blurRad="38100" dist="38100" dir="2700000" algn="tl">
                              <a:srgbClr val="000000">
                                <a:alpha val="43137"/>
                              </a:srgbClr>
                            </a:outerShdw>
                          </a:effectLst>
                          <a:latin typeface="+mn-lt"/>
                          <a:ea typeface="+mn-ea"/>
                          <a:cs typeface="+mn-cs"/>
                        </a:rPr>
                        <a:t>131</a:t>
                      </a:r>
                      <a:endParaRPr lang="es-CL" sz="2000" b="1" kern="1200" dirty="0">
                        <a:solidFill>
                          <a:schemeClr val="bg1"/>
                        </a:solidFill>
                        <a:effectLst>
                          <a:outerShdw blurRad="38100" dist="38100" dir="2700000" algn="tl">
                            <a:srgbClr val="000000">
                              <a:alpha val="43137"/>
                            </a:srgbClr>
                          </a:outerShdw>
                        </a:effectLst>
                        <a:latin typeface="+mn-lt"/>
                        <a:ea typeface="+mn-ea"/>
                        <a:cs typeface="+mn-cs"/>
                      </a:endParaRPr>
                    </a:p>
                  </a:txBody>
                  <a:tcPr marL="44450" marR="44450" marT="0" marB="0" anchor="ctr">
                    <a:solidFill>
                      <a:schemeClr val="accent2">
                        <a:lumMod val="75000"/>
                      </a:schemeClr>
                    </a:solidFill>
                  </a:tcPr>
                </a:tc>
                <a:tc>
                  <a:txBody>
                    <a:bodyPr/>
                    <a:lstStyle/>
                    <a:p>
                      <a:pPr marR="172085" algn="r">
                        <a:spcAft>
                          <a:spcPts val="0"/>
                        </a:spcAft>
                      </a:pPr>
                      <a:r>
                        <a:rPr lang="es-CL" sz="2000" b="1" kern="1200" dirty="0" smtClean="0">
                          <a:solidFill>
                            <a:schemeClr val="bg1"/>
                          </a:solidFill>
                          <a:effectLst>
                            <a:outerShdw blurRad="38100" dist="38100" dir="2700000" algn="tl">
                              <a:srgbClr val="000000">
                                <a:alpha val="43137"/>
                              </a:srgbClr>
                            </a:outerShdw>
                          </a:effectLst>
                          <a:latin typeface="+mn-lt"/>
                          <a:ea typeface="+mn-ea"/>
                          <a:cs typeface="+mn-cs"/>
                        </a:rPr>
                        <a:t>17.916</a:t>
                      </a:r>
                      <a:endParaRPr lang="es-CL" sz="2000" b="1" kern="1200" dirty="0">
                        <a:solidFill>
                          <a:schemeClr val="bg1"/>
                        </a:solidFill>
                        <a:effectLst>
                          <a:outerShdw blurRad="38100" dist="38100" dir="2700000" algn="tl">
                            <a:srgbClr val="000000">
                              <a:alpha val="43137"/>
                            </a:srgbClr>
                          </a:outerShdw>
                        </a:effectLst>
                        <a:latin typeface="+mn-lt"/>
                        <a:ea typeface="+mn-ea"/>
                        <a:cs typeface="+mn-cs"/>
                      </a:endParaRPr>
                    </a:p>
                  </a:txBody>
                  <a:tcPr marL="44450" marR="44450" marT="0" marB="0" anchor="ctr">
                    <a:solidFill>
                      <a:schemeClr val="accent2">
                        <a:lumMod val="75000"/>
                      </a:schemeClr>
                    </a:solidFill>
                  </a:tcPr>
                </a:tc>
              </a:tr>
              <a:tr h="423047">
                <a:tc>
                  <a:txBody>
                    <a:bodyPr/>
                    <a:lstStyle/>
                    <a:p>
                      <a:pPr algn="ctr">
                        <a:spcAft>
                          <a:spcPts val="0"/>
                        </a:spcAft>
                      </a:pPr>
                      <a:r>
                        <a:rPr lang="es-ES" sz="2000" b="1" dirty="0">
                          <a:solidFill>
                            <a:schemeClr val="bg1"/>
                          </a:solidFill>
                          <a:effectLst>
                            <a:outerShdw blurRad="38100" dist="38100" dir="2700000" algn="tl">
                              <a:srgbClr val="000000">
                                <a:alpha val="43137"/>
                              </a:srgbClr>
                            </a:outerShdw>
                          </a:effectLst>
                        </a:rPr>
                        <a:t>TOTAL</a:t>
                      </a:r>
                      <a:endParaRPr lang="es-ES" sz="2000" b="1" dirty="0">
                        <a:solidFill>
                          <a:schemeClr val="bg1"/>
                        </a:solidFill>
                        <a:effectLst>
                          <a:outerShdw blurRad="38100" dist="38100" dir="2700000" algn="tl">
                            <a:srgbClr val="000000">
                              <a:alpha val="43137"/>
                            </a:srgbClr>
                          </a:outerShdw>
                        </a:effectLst>
                        <a:latin typeface="Times New Roman"/>
                        <a:ea typeface="Times New Roman"/>
                      </a:endParaRPr>
                    </a:p>
                  </a:txBody>
                  <a:tcPr marL="68580" marR="68580" marT="0" marB="0">
                    <a:solidFill>
                      <a:schemeClr val="accent2">
                        <a:lumMod val="75000"/>
                      </a:schemeClr>
                    </a:solidFill>
                  </a:tcPr>
                </a:tc>
                <a:tc>
                  <a:txBody>
                    <a:bodyPr/>
                    <a:lstStyle/>
                    <a:p>
                      <a:pPr marR="113665" algn="r">
                        <a:spcAft>
                          <a:spcPts val="0"/>
                        </a:spcAft>
                      </a:pPr>
                      <a:r>
                        <a:rPr lang="es-CL" sz="2000" b="1" kern="1200" dirty="0" smtClean="0">
                          <a:solidFill>
                            <a:schemeClr val="bg1"/>
                          </a:solidFill>
                          <a:effectLst>
                            <a:outerShdw blurRad="38100" dist="38100" dir="2700000" algn="tl">
                              <a:srgbClr val="000000">
                                <a:alpha val="43137"/>
                              </a:srgbClr>
                            </a:outerShdw>
                          </a:effectLst>
                          <a:latin typeface="+mn-lt"/>
                          <a:ea typeface="+mn-ea"/>
                          <a:cs typeface="+mn-cs"/>
                        </a:rPr>
                        <a:t>50.464</a:t>
                      </a:r>
                      <a:endParaRPr lang="es-CL" sz="2000" b="1" kern="1200" dirty="0">
                        <a:solidFill>
                          <a:schemeClr val="bg1"/>
                        </a:solidFill>
                        <a:effectLst>
                          <a:outerShdw blurRad="38100" dist="38100" dir="2700000" algn="tl">
                            <a:srgbClr val="000000">
                              <a:alpha val="43137"/>
                            </a:srgbClr>
                          </a:outerShdw>
                        </a:effectLst>
                        <a:latin typeface="+mn-lt"/>
                        <a:ea typeface="+mn-ea"/>
                        <a:cs typeface="+mn-cs"/>
                      </a:endParaRPr>
                    </a:p>
                  </a:txBody>
                  <a:tcPr marL="44450" marR="44450" marT="0" marB="0" anchor="ctr">
                    <a:solidFill>
                      <a:schemeClr val="accent2">
                        <a:lumMod val="75000"/>
                      </a:schemeClr>
                    </a:solidFill>
                  </a:tcPr>
                </a:tc>
                <a:tc>
                  <a:txBody>
                    <a:bodyPr/>
                    <a:lstStyle/>
                    <a:p>
                      <a:pPr marR="172085" algn="r">
                        <a:spcAft>
                          <a:spcPts val="0"/>
                        </a:spcAft>
                      </a:pPr>
                      <a:r>
                        <a:rPr lang="es-CL" sz="2000" b="1" kern="1200" dirty="0" smtClean="0">
                          <a:solidFill>
                            <a:schemeClr val="bg1"/>
                          </a:solidFill>
                          <a:effectLst>
                            <a:outerShdw blurRad="38100" dist="38100" dir="2700000" algn="tl">
                              <a:srgbClr val="000000">
                                <a:alpha val="43137"/>
                              </a:srgbClr>
                            </a:outerShdw>
                          </a:effectLst>
                          <a:latin typeface="+mn-lt"/>
                          <a:ea typeface="+mn-ea"/>
                          <a:cs typeface="+mn-cs"/>
                        </a:rPr>
                        <a:t>1.735.014</a:t>
                      </a:r>
                      <a:endParaRPr lang="es-CL" sz="2000" b="1" kern="1200" dirty="0">
                        <a:solidFill>
                          <a:schemeClr val="bg1"/>
                        </a:solidFill>
                        <a:effectLst>
                          <a:outerShdw blurRad="38100" dist="38100" dir="2700000" algn="tl">
                            <a:srgbClr val="000000">
                              <a:alpha val="43137"/>
                            </a:srgbClr>
                          </a:outerShdw>
                        </a:effectLst>
                        <a:latin typeface="+mn-lt"/>
                        <a:ea typeface="+mn-ea"/>
                        <a:cs typeface="+mn-cs"/>
                      </a:endParaRPr>
                    </a:p>
                  </a:txBody>
                  <a:tcPr marL="44450" marR="44450" marT="0" marB="0" anchor="ctr">
                    <a:solidFill>
                      <a:schemeClr val="accent2">
                        <a:lumMod val="75000"/>
                      </a:schemeClr>
                    </a:solidFill>
                  </a:tcPr>
                </a:tc>
              </a:tr>
            </a:tbl>
          </a:graphicData>
        </a:graphic>
      </p:graphicFrame>
      <p:sp>
        <p:nvSpPr>
          <p:cNvPr id="3" name="Rectangle 1"/>
          <p:cNvSpPr>
            <a:spLocks noChangeArrowheads="1"/>
          </p:cNvSpPr>
          <p:nvPr/>
        </p:nvSpPr>
        <p:spPr bwMode="auto">
          <a:xfrm>
            <a:off x="611560" y="5455679"/>
            <a:ext cx="615751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indent="46038">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46038" algn="l" defTabSz="914400" rtl="0" eaLnBrk="0" fontAlgn="base" latinLnBrk="0" hangingPunct="0">
              <a:lnSpc>
                <a:spcPct val="100000"/>
              </a:lnSpc>
              <a:spcBef>
                <a:spcPct val="0"/>
              </a:spcBef>
              <a:spcAft>
                <a:spcPct val="0"/>
              </a:spcAft>
              <a:buClrTx/>
              <a:buSzTx/>
              <a:buFontTx/>
              <a:buNone/>
              <a:tabLst/>
            </a:pPr>
            <a:r>
              <a:rPr kumimoji="0" lang="es-ES" altLang="es-ES"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   </a:t>
            </a:r>
            <a:r>
              <a:rPr kumimoji="0" lang="es-ES" altLang="es-ES" sz="1400" b="1" i="0" u="sng" strike="noStrike" cap="none" normalizeH="0" baseline="0" dirty="0" smtClean="0">
                <a:ln>
                  <a:noFill/>
                </a:ln>
                <a:solidFill>
                  <a:schemeClr val="tx1"/>
                </a:solidFill>
                <a:effectLst/>
                <a:latin typeface="Arial" pitchFamily="34" charset="0"/>
                <a:ea typeface="Times New Roman" pitchFamily="18" charset="0"/>
                <a:cs typeface="Arial" pitchFamily="34" charset="0"/>
              </a:rPr>
              <a:t>Fuente</a:t>
            </a:r>
            <a:r>
              <a:rPr kumimoji="0" lang="es-ES" altLang="es-ES"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es-ES" altLang="es-ES" sz="1400" b="1" i="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Dirección de Negocios</a:t>
            </a:r>
            <a:endParaRPr kumimoji="0" lang="es-ES" altLang="es-ES" sz="1200" b="1" i="0" u="none" strike="noStrike" cap="none" normalizeH="0" baseline="0" dirty="0" smtClean="0">
              <a:ln>
                <a:noFill/>
              </a:ln>
              <a:solidFill>
                <a:schemeClr val="tx1"/>
              </a:solidFill>
              <a:effectLst/>
              <a:latin typeface="Arial" pitchFamily="34" charset="0"/>
              <a:cs typeface="Arial" pitchFamily="34" charset="0"/>
            </a:endParaRPr>
          </a:p>
          <a:p>
            <a:pPr lvl="0" eaLnBrk="0" hangingPunct="0"/>
            <a:r>
              <a:rPr kumimoji="0" lang="es-ES" altLang="es-ES"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 </a:t>
            </a:r>
            <a:r>
              <a:rPr lang="es-ES" sz="1400" b="1" i="1" dirty="0">
                <a:ea typeface="Times New Roman" pitchFamily="18" charset="0"/>
              </a:rPr>
              <a:t>Incluye asistencia de Bienestar Familiar, compra de deudas, etc.</a:t>
            </a:r>
            <a:endParaRPr lang="es-ES" altLang="es-ES" sz="1400" b="1" i="1" dirty="0">
              <a:ea typeface="Times New Roman" pitchFamily="18" charset="0"/>
            </a:endParaRPr>
          </a:p>
        </p:txBody>
      </p:sp>
    </p:spTree>
    <p:extLst>
      <p:ext uri="{BB962C8B-B14F-4D97-AF65-F5344CB8AC3E}">
        <p14:creationId xmlns:p14="http://schemas.microsoft.com/office/powerpoint/2010/main" val="1154323461"/>
      </p:ext>
    </p:extLst>
  </p:cSld>
  <p:clrMapOvr>
    <a:masterClrMapping/>
  </p:clrMapOvr>
  <p:transition spd="med">
    <p:pull/>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3"/>
          <p:cNvSpPr>
            <a:spLocks noGrp="1" noChangeArrowheads="1"/>
          </p:cNvSpPr>
          <p:nvPr>
            <p:ph idx="1"/>
          </p:nvPr>
        </p:nvSpPr>
        <p:spPr>
          <a:xfrm>
            <a:off x="468313" y="1340768"/>
            <a:ext cx="8229600" cy="5112568"/>
          </a:xfrm>
        </p:spPr>
        <p:txBody>
          <a:bodyPr/>
          <a:lstStyle/>
          <a:p>
            <a:pPr marL="0" indent="0" algn="just" eaLnBrk="1" hangingPunct="1">
              <a:buNone/>
            </a:pPr>
            <a:endParaRPr lang="es-ES" sz="1000" b="1" dirty="0" smtClean="0">
              <a:solidFill>
                <a:srgbClr val="000000"/>
              </a:solidFill>
              <a:effectLst/>
              <a:latin typeface="Arial" pitchFamily="34" charset="0"/>
              <a:cs typeface="Arial" pitchFamily="34" charset="0"/>
            </a:endParaRPr>
          </a:p>
          <a:p>
            <a:pPr marL="0" indent="0" algn="just" eaLnBrk="1" hangingPunct="1">
              <a:buNone/>
            </a:pPr>
            <a:endParaRPr lang="es-ES" sz="2400" b="1" dirty="0" smtClean="0">
              <a:solidFill>
                <a:srgbClr val="000000"/>
              </a:solidFill>
              <a:effectLst/>
              <a:latin typeface="Arial" pitchFamily="34" charset="0"/>
              <a:cs typeface="Arial" pitchFamily="34" charset="0"/>
            </a:endParaRPr>
          </a:p>
        </p:txBody>
      </p:sp>
      <p:sp>
        <p:nvSpPr>
          <p:cNvPr id="5" name="Rectangle 2"/>
          <p:cNvSpPr txBox="1">
            <a:spLocks noChangeArrowheads="1"/>
          </p:cNvSpPr>
          <p:nvPr/>
        </p:nvSpPr>
        <p:spPr bwMode="auto">
          <a:xfrm>
            <a:off x="611560" y="404664"/>
            <a:ext cx="8229600" cy="1440160"/>
          </a:xfrm>
          <a:prstGeom prst="rect">
            <a:avLst/>
          </a:prstGeom>
          <a:gradFill>
            <a:gsLst>
              <a:gs pos="62000">
                <a:srgbClr val="008080"/>
              </a:gs>
              <a:gs pos="100000">
                <a:srgbClr val="C4EDF2"/>
              </a:gs>
            </a:gsLst>
            <a:path path="circle">
              <a:fillToRect l="50000" t="50000" r="50000" b="50000"/>
            </a:path>
          </a:gradFill>
          <a:extLst/>
        </p:spPr>
        <p:txBody>
          <a:bodyPr/>
          <a:lstStyle>
            <a:defPPr>
              <a:defRPr lang="fr-FR"/>
            </a:defPPr>
            <a:lvl1pPr algn="ctr">
              <a:defRPr sz="4400" b="1">
                <a:solidFill>
                  <a:schemeClr val="bg1"/>
                </a:solidFill>
                <a:effectLst>
                  <a:outerShdw blurRad="38100" dist="38100" dir="2700000" algn="tl">
                    <a:srgbClr val="000000">
                      <a:alpha val="43137"/>
                    </a:srgbClr>
                  </a:outerShdw>
                </a:effectLst>
                <a:ea typeface="+mj-ea"/>
                <a:cs typeface="+mj-cs"/>
              </a:defRPr>
            </a:lvl1pPr>
            <a:lvl2pPr algn="ctr">
              <a:defRPr sz="4400">
                <a:solidFill>
                  <a:schemeClr val="tx2"/>
                </a:solidFill>
              </a:defRPr>
            </a:lvl2pPr>
            <a:lvl3pPr algn="ctr">
              <a:defRPr sz="4400">
                <a:solidFill>
                  <a:schemeClr val="tx2"/>
                </a:solidFill>
              </a:defRPr>
            </a:lvl3pPr>
            <a:lvl4pPr algn="ctr">
              <a:defRPr sz="4400">
                <a:solidFill>
                  <a:schemeClr val="tx2"/>
                </a:solidFill>
              </a:defRPr>
            </a:lvl4pPr>
            <a:lvl5pPr algn="ctr">
              <a:defRPr sz="4400">
                <a:solidFill>
                  <a:schemeClr val="tx2"/>
                </a:solidFill>
              </a:defRPr>
            </a:lvl5pPr>
            <a:lvl6pPr marL="457200" algn="ctr" fontAlgn="base">
              <a:spcBef>
                <a:spcPct val="0"/>
              </a:spcBef>
              <a:spcAft>
                <a:spcPct val="0"/>
              </a:spcAft>
              <a:defRPr sz="4400">
                <a:solidFill>
                  <a:schemeClr val="tx2"/>
                </a:solidFill>
              </a:defRPr>
            </a:lvl6pPr>
            <a:lvl7pPr marL="914400" algn="ctr" fontAlgn="base">
              <a:spcBef>
                <a:spcPct val="0"/>
              </a:spcBef>
              <a:spcAft>
                <a:spcPct val="0"/>
              </a:spcAft>
              <a:defRPr sz="4400">
                <a:solidFill>
                  <a:schemeClr val="tx2"/>
                </a:solidFill>
              </a:defRPr>
            </a:lvl7pPr>
            <a:lvl8pPr marL="1371600" algn="ctr" fontAlgn="base">
              <a:spcBef>
                <a:spcPct val="0"/>
              </a:spcBef>
              <a:spcAft>
                <a:spcPct val="0"/>
              </a:spcAft>
              <a:defRPr sz="4400">
                <a:solidFill>
                  <a:schemeClr val="tx2"/>
                </a:solidFill>
              </a:defRPr>
            </a:lvl8pPr>
            <a:lvl9pPr marL="1828800" algn="ctr" fontAlgn="base">
              <a:spcBef>
                <a:spcPct val="0"/>
              </a:spcBef>
              <a:spcAft>
                <a:spcPct val="0"/>
              </a:spcAft>
              <a:defRPr sz="4400">
                <a:solidFill>
                  <a:schemeClr val="tx2"/>
                </a:solidFill>
              </a:defRPr>
            </a:lvl9pPr>
          </a:lstStyle>
          <a:p>
            <a:r>
              <a:rPr lang="es-ES" sz="3200" dirty="0"/>
              <a:t>CARTERA VIGENTE POR SECTORES</a:t>
            </a:r>
            <a:endParaRPr lang="es-ES" sz="3200" dirty="0" smtClean="0"/>
          </a:p>
          <a:p>
            <a:r>
              <a:rPr lang="es-ES" sz="2800" dirty="0"/>
              <a:t>Saldo de Capital en millones de guaraníes y %</a:t>
            </a:r>
            <a:endParaRPr lang="es-ES" sz="2800" dirty="0" smtClean="0"/>
          </a:p>
          <a:p>
            <a:r>
              <a:rPr lang="es-ES" sz="2800" dirty="0"/>
              <a:t>Al </a:t>
            </a:r>
            <a:r>
              <a:rPr lang="es-ES" sz="2800" dirty="0" smtClean="0"/>
              <a:t>30 </a:t>
            </a:r>
            <a:r>
              <a:rPr lang="es-ES" sz="2800" dirty="0"/>
              <a:t>de </a:t>
            </a:r>
            <a:r>
              <a:rPr lang="es-ES" sz="2800" dirty="0" smtClean="0"/>
              <a:t>setiembre </a:t>
            </a:r>
            <a:r>
              <a:rPr lang="es-ES" sz="2800" dirty="0"/>
              <a:t>de </a:t>
            </a:r>
            <a:r>
              <a:rPr lang="es-ES" sz="2800" dirty="0" smtClean="0"/>
              <a:t>2017</a:t>
            </a:r>
          </a:p>
        </p:txBody>
      </p:sp>
      <p:pic>
        <p:nvPicPr>
          <p:cNvPr id="3" name="Imagen 2"/>
          <p:cNvPicPr>
            <a:picLocks noChangeAspect="1"/>
          </p:cNvPicPr>
          <p:nvPr/>
        </p:nvPicPr>
        <p:blipFill>
          <a:blip r:embed="rId3"/>
          <a:stretch>
            <a:fillRect/>
          </a:stretch>
        </p:blipFill>
        <p:spPr>
          <a:xfrm>
            <a:off x="1" y="2132856"/>
            <a:ext cx="9144000" cy="4725144"/>
          </a:xfrm>
          <a:prstGeom prst="rect">
            <a:avLst/>
          </a:prstGeom>
        </p:spPr>
      </p:pic>
    </p:spTree>
    <p:extLst>
      <p:ext uri="{BB962C8B-B14F-4D97-AF65-F5344CB8AC3E}">
        <p14:creationId xmlns:p14="http://schemas.microsoft.com/office/powerpoint/2010/main" val="4141575972"/>
      </p:ext>
    </p:extLst>
  </p:cSld>
  <p:clrMapOvr>
    <a:masterClrMapping/>
  </p:clrMapOvr>
  <p:transition spd="med">
    <p:pull/>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611560" y="404664"/>
            <a:ext cx="8229600" cy="1008112"/>
          </a:xfrm>
          <a:prstGeom prst="rect">
            <a:avLst/>
          </a:prstGeom>
          <a:gradFill>
            <a:gsLst>
              <a:gs pos="62000">
                <a:srgbClr val="008080"/>
              </a:gs>
              <a:gs pos="100000">
                <a:srgbClr val="C4EDF2"/>
              </a:gs>
            </a:gsLst>
            <a:path path="circle">
              <a:fillToRect l="50000" t="50000" r="50000" b="50000"/>
            </a:path>
          </a:gradFill>
          <a:extLst/>
        </p:spPr>
        <p:txBody>
          <a:bodyPr/>
          <a:lstStyle>
            <a:defPPr>
              <a:defRPr lang="fr-FR"/>
            </a:defPPr>
            <a:lvl1pPr algn="ctr">
              <a:defRPr sz="4400" b="1">
                <a:solidFill>
                  <a:schemeClr val="bg1"/>
                </a:solidFill>
                <a:effectLst>
                  <a:outerShdw blurRad="38100" dist="38100" dir="2700000" algn="tl">
                    <a:srgbClr val="000000">
                      <a:alpha val="43137"/>
                    </a:srgbClr>
                  </a:outerShdw>
                </a:effectLst>
                <a:ea typeface="+mj-ea"/>
                <a:cs typeface="+mj-cs"/>
              </a:defRPr>
            </a:lvl1pPr>
            <a:lvl2pPr algn="ctr">
              <a:defRPr sz="4400">
                <a:solidFill>
                  <a:schemeClr val="tx2"/>
                </a:solidFill>
              </a:defRPr>
            </a:lvl2pPr>
            <a:lvl3pPr algn="ctr">
              <a:defRPr sz="4400">
                <a:solidFill>
                  <a:schemeClr val="tx2"/>
                </a:solidFill>
              </a:defRPr>
            </a:lvl3pPr>
            <a:lvl4pPr algn="ctr">
              <a:defRPr sz="4400">
                <a:solidFill>
                  <a:schemeClr val="tx2"/>
                </a:solidFill>
              </a:defRPr>
            </a:lvl4pPr>
            <a:lvl5pPr algn="ctr">
              <a:defRPr sz="4400">
                <a:solidFill>
                  <a:schemeClr val="tx2"/>
                </a:solidFill>
              </a:defRPr>
            </a:lvl5pPr>
            <a:lvl6pPr marL="457200" algn="ctr" fontAlgn="base">
              <a:spcBef>
                <a:spcPct val="0"/>
              </a:spcBef>
              <a:spcAft>
                <a:spcPct val="0"/>
              </a:spcAft>
              <a:defRPr sz="4400">
                <a:solidFill>
                  <a:schemeClr val="tx2"/>
                </a:solidFill>
              </a:defRPr>
            </a:lvl6pPr>
            <a:lvl7pPr marL="914400" algn="ctr" fontAlgn="base">
              <a:spcBef>
                <a:spcPct val="0"/>
              </a:spcBef>
              <a:spcAft>
                <a:spcPct val="0"/>
              </a:spcAft>
              <a:defRPr sz="4400">
                <a:solidFill>
                  <a:schemeClr val="tx2"/>
                </a:solidFill>
              </a:defRPr>
            </a:lvl7pPr>
            <a:lvl8pPr marL="1371600" algn="ctr" fontAlgn="base">
              <a:spcBef>
                <a:spcPct val="0"/>
              </a:spcBef>
              <a:spcAft>
                <a:spcPct val="0"/>
              </a:spcAft>
              <a:defRPr sz="4400">
                <a:solidFill>
                  <a:schemeClr val="tx2"/>
                </a:solidFill>
              </a:defRPr>
            </a:lvl8pPr>
            <a:lvl9pPr marL="1828800" algn="ctr" fontAlgn="base">
              <a:spcBef>
                <a:spcPct val="0"/>
              </a:spcBef>
              <a:spcAft>
                <a:spcPct val="0"/>
              </a:spcAft>
              <a:defRPr sz="4400">
                <a:solidFill>
                  <a:schemeClr val="tx2"/>
                </a:solidFill>
              </a:defRPr>
            </a:lvl9pPr>
          </a:lstStyle>
          <a:p>
            <a:pPr fontAlgn="auto">
              <a:spcBef>
                <a:spcPts val="0"/>
              </a:spcBef>
              <a:spcAft>
                <a:spcPts val="0"/>
              </a:spcAft>
            </a:pPr>
            <a:r>
              <a:rPr lang="es-ES" dirty="0" smtClean="0">
                <a:solidFill>
                  <a:prstClr val="white"/>
                </a:solidFill>
                <a:latin typeface="Calibri"/>
              </a:rPr>
              <a:t>Índice de Morosidad</a:t>
            </a:r>
            <a:endParaRPr lang="es-ES" sz="4000" dirty="0" smtClean="0">
              <a:solidFill>
                <a:prstClr val="white"/>
              </a:solidFill>
              <a:latin typeface="Calibri"/>
            </a:endParaRPr>
          </a:p>
        </p:txBody>
      </p:sp>
      <p:pic>
        <p:nvPicPr>
          <p:cNvPr id="2" name="Imagen 1"/>
          <p:cNvPicPr>
            <a:picLocks noChangeAspect="1"/>
          </p:cNvPicPr>
          <p:nvPr/>
        </p:nvPicPr>
        <p:blipFill>
          <a:blip r:embed="rId2"/>
          <a:stretch>
            <a:fillRect/>
          </a:stretch>
        </p:blipFill>
        <p:spPr>
          <a:xfrm>
            <a:off x="0" y="2059363"/>
            <a:ext cx="9143999" cy="4798637"/>
          </a:xfrm>
          <a:prstGeom prst="rect">
            <a:avLst/>
          </a:prstGeom>
        </p:spPr>
      </p:pic>
    </p:spTree>
    <p:extLst>
      <p:ext uri="{BB962C8B-B14F-4D97-AF65-F5344CB8AC3E}">
        <p14:creationId xmlns:p14="http://schemas.microsoft.com/office/powerpoint/2010/main" val="1573932152"/>
      </p:ext>
    </p:extLst>
  </p:cSld>
  <p:clrMapOvr>
    <a:masterClrMapping/>
  </p:clrMapOvr>
  <p:transition spd="med">
    <p:pull/>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3"/>
          <p:cNvSpPr>
            <a:spLocks noGrp="1" noChangeArrowheads="1"/>
          </p:cNvSpPr>
          <p:nvPr>
            <p:ph idx="1"/>
          </p:nvPr>
        </p:nvSpPr>
        <p:spPr>
          <a:xfrm>
            <a:off x="468313" y="1340768"/>
            <a:ext cx="8229600" cy="5112568"/>
          </a:xfrm>
        </p:spPr>
        <p:txBody>
          <a:bodyPr/>
          <a:lstStyle/>
          <a:p>
            <a:pPr marL="0" indent="0" algn="just" eaLnBrk="1" hangingPunct="1">
              <a:buNone/>
            </a:pPr>
            <a:endParaRPr lang="es-ES" sz="1000" b="1" dirty="0" smtClean="0">
              <a:solidFill>
                <a:srgbClr val="000000"/>
              </a:solidFill>
              <a:effectLst/>
              <a:latin typeface="Arial" pitchFamily="34" charset="0"/>
              <a:cs typeface="Arial" pitchFamily="34" charset="0"/>
            </a:endParaRPr>
          </a:p>
          <a:p>
            <a:pPr marL="0" indent="0" algn="just" eaLnBrk="1" hangingPunct="1">
              <a:buNone/>
            </a:pPr>
            <a:endParaRPr lang="es-ES" sz="2400" b="1" dirty="0" smtClean="0">
              <a:solidFill>
                <a:srgbClr val="000000"/>
              </a:solidFill>
              <a:effectLst/>
              <a:latin typeface="Arial" pitchFamily="34" charset="0"/>
              <a:cs typeface="Arial" pitchFamily="34" charset="0"/>
            </a:endParaRPr>
          </a:p>
        </p:txBody>
      </p:sp>
      <p:sp>
        <p:nvSpPr>
          <p:cNvPr id="5" name="Rectangle 2"/>
          <p:cNvSpPr txBox="1">
            <a:spLocks noChangeArrowheads="1"/>
          </p:cNvSpPr>
          <p:nvPr/>
        </p:nvSpPr>
        <p:spPr bwMode="auto">
          <a:xfrm>
            <a:off x="539552" y="404664"/>
            <a:ext cx="8229600" cy="792088"/>
          </a:xfrm>
          <a:prstGeom prst="rect">
            <a:avLst/>
          </a:prstGeom>
          <a:gradFill>
            <a:gsLst>
              <a:gs pos="62000">
                <a:srgbClr val="008080"/>
              </a:gs>
              <a:gs pos="100000">
                <a:srgbClr val="C4EDF2"/>
              </a:gs>
            </a:gsLst>
            <a:path path="circle">
              <a:fillToRect l="50000" t="50000" r="50000" b="50000"/>
            </a:path>
          </a:gradFill>
          <a:extLst/>
        </p:spPr>
        <p:txBody>
          <a:bodyPr/>
          <a:lstStyle>
            <a:defPPr>
              <a:defRPr lang="fr-FR"/>
            </a:defPPr>
            <a:lvl1pPr algn="ctr">
              <a:defRPr sz="4400" b="1">
                <a:solidFill>
                  <a:schemeClr val="bg1"/>
                </a:solidFill>
                <a:effectLst>
                  <a:outerShdw blurRad="38100" dist="38100" dir="2700000" algn="tl">
                    <a:srgbClr val="000000">
                      <a:alpha val="43137"/>
                    </a:srgbClr>
                  </a:outerShdw>
                </a:effectLst>
                <a:ea typeface="+mj-ea"/>
                <a:cs typeface="+mj-cs"/>
              </a:defRPr>
            </a:lvl1pPr>
            <a:lvl2pPr algn="ctr">
              <a:defRPr sz="4400">
                <a:solidFill>
                  <a:schemeClr val="tx2"/>
                </a:solidFill>
              </a:defRPr>
            </a:lvl2pPr>
            <a:lvl3pPr algn="ctr">
              <a:defRPr sz="4400">
                <a:solidFill>
                  <a:schemeClr val="tx2"/>
                </a:solidFill>
              </a:defRPr>
            </a:lvl3pPr>
            <a:lvl4pPr algn="ctr">
              <a:defRPr sz="4400">
                <a:solidFill>
                  <a:schemeClr val="tx2"/>
                </a:solidFill>
              </a:defRPr>
            </a:lvl4pPr>
            <a:lvl5pPr algn="ctr">
              <a:defRPr sz="4400">
                <a:solidFill>
                  <a:schemeClr val="tx2"/>
                </a:solidFill>
              </a:defRPr>
            </a:lvl5pPr>
            <a:lvl6pPr marL="457200" algn="ctr" fontAlgn="base">
              <a:spcBef>
                <a:spcPct val="0"/>
              </a:spcBef>
              <a:spcAft>
                <a:spcPct val="0"/>
              </a:spcAft>
              <a:defRPr sz="4400">
                <a:solidFill>
                  <a:schemeClr val="tx2"/>
                </a:solidFill>
              </a:defRPr>
            </a:lvl6pPr>
            <a:lvl7pPr marL="914400" algn="ctr" fontAlgn="base">
              <a:spcBef>
                <a:spcPct val="0"/>
              </a:spcBef>
              <a:spcAft>
                <a:spcPct val="0"/>
              </a:spcAft>
              <a:defRPr sz="4400">
                <a:solidFill>
                  <a:schemeClr val="tx2"/>
                </a:solidFill>
              </a:defRPr>
            </a:lvl7pPr>
            <a:lvl8pPr marL="1371600" algn="ctr" fontAlgn="base">
              <a:spcBef>
                <a:spcPct val="0"/>
              </a:spcBef>
              <a:spcAft>
                <a:spcPct val="0"/>
              </a:spcAft>
              <a:defRPr sz="4400">
                <a:solidFill>
                  <a:schemeClr val="tx2"/>
                </a:solidFill>
              </a:defRPr>
            </a:lvl8pPr>
            <a:lvl9pPr marL="1828800" algn="ctr" fontAlgn="base">
              <a:spcBef>
                <a:spcPct val="0"/>
              </a:spcBef>
              <a:spcAft>
                <a:spcPct val="0"/>
              </a:spcAft>
              <a:defRPr sz="4400">
                <a:solidFill>
                  <a:schemeClr val="tx2"/>
                </a:solidFill>
              </a:defRPr>
            </a:lvl9pPr>
          </a:lstStyle>
          <a:p>
            <a:pPr lvl="0"/>
            <a:r>
              <a:rPr lang="es-ES" altLang="es-ES" sz="4800" dirty="0" smtClean="0">
                <a:latin typeface="Arial" pitchFamily="34" charset="0"/>
                <a:ea typeface="Times New Roman" pitchFamily="18" charset="0"/>
                <a:cs typeface="Arial" pitchFamily="34" charset="0"/>
              </a:rPr>
              <a:t>Resultado del Ejercicio</a:t>
            </a:r>
            <a:endParaRPr kumimoji="0" lang="es-ES" altLang="es-ES" sz="7200" b="0" i="0" u="none" strike="noStrike" cap="none" normalizeH="0" baseline="0" dirty="0" smtClean="0">
              <a:ln>
                <a:noFill/>
              </a:ln>
              <a:latin typeface="Arial" pitchFamily="34" charset="0"/>
              <a:cs typeface="Arial" pitchFamily="34" charset="0"/>
            </a:endParaRPr>
          </a:p>
        </p:txBody>
      </p:sp>
      <p:pic>
        <p:nvPicPr>
          <p:cNvPr id="2" name="Imagen 1"/>
          <p:cNvPicPr>
            <a:picLocks noChangeAspect="1"/>
          </p:cNvPicPr>
          <p:nvPr/>
        </p:nvPicPr>
        <p:blipFill>
          <a:blip r:embed="rId3"/>
          <a:stretch>
            <a:fillRect/>
          </a:stretch>
        </p:blipFill>
        <p:spPr>
          <a:xfrm>
            <a:off x="0" y="1556793"/>
            <a:ext cx="9143999" cy="5301208"/>
          </a:xfrm>
          <a:prstGeom prst="rect">
            <a:avLst/>
          </a:prstGeom>
        </p:spPr>
      </p:pic>
    </p:spTree>
    <p:extLst>
      <p:ext uri="{BB962C8B-B14F-4D97-AF65-F5344CB8AC3E}">
        <p14:creationId xmlns:p14="http://schemas.microsoft.com/office/powerpoint/2010/main" val="1620465628"/>
      </p:ext>
    </p:extLst>
  </p:cSld>
  <p:clrMapOvr>
    <a:masterClrMapping/>
  </p:clrMapOvr>
  <p:transition spd="med">
    <p:pull/>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3"/>
          <p:cNvSpPr>
            <a:spLocks noGrp="1" noChangeArrowheads="1"/>
          </p:cNvSpPr>
          <p:nvPr>
            <p:ph idx="1"/>
          </p:nvPr>
        </p:nvSpPr>
        <p:spPr>
          <a:xfrm>
            <a:off x="468313" y="1340768"/>
            <a:ext cx="8229600" cy="5112568"/>
          </a:xfrm>
        </p:spPr>
        <p:txBody>
          <a:bodyPr/>
          <a:lstStyle/>
          <a:p>
            <a:pPr marL="0" indent="0" algn="just" eaLnBrk="1" hangingPunct="1">
              <a:buNone/>
            </a:pPr>
            <a:endParaRPr lang="es-ES" sz="1000" b="1" dirty="0" smtClean="0">
              <a:solidFill>
                <a:srgbClr val="000000"/>
              </a:solidFill>
              <a:effectLst/>
              <a:latin typeface="Arial" pitchFamily="34" charset="0"/>
              <a:cs typeface="Arial" pitchFamily="34" charset="0"/>
            </a:endParaRPr>
          </a:p>
          <a:p>
            <a:pPr marL="0" indent="0" algn="just" eaLnBrk="1" hangingPunct="1">
              <a:buNone/>
            </a:pPr>
            <a:endParaRPr lang="es-ES" sz="2400" b="1" dirty="0" smtClean="0">
              <a:solidFill>
                <a:srgbClr val="000000"/>
              </a:solidFill>
              <a:effectLst/>
              <a:latin typeface="Arial" pitchFamily="34" charset="0"/>
              <a:cs typeface="Arial" pitchFamily="34" charset="0"/>
            </a:endParaRPr>
          </a:p>
        </p:txBody>
      </p:sp>
      <p:sp>
        <p:nvSpPr>
          <p:cNvPr id="5" name="Rectangle 2"/>
          <p:cNvSpPr txBox="1">
            <a:spLocks noChangeArrowheads="1"/>
          </p:cNvSpPr>
          <p:nvPr/>
        </p:nvSpPr>
        <p:spPr bwMode="auto">
          <a:xfrm>
            <a:off x="611560" y="404664"/>
            <a:ext cx="8229600" cy="792088"/>
          </a:xfrm>
          <a:prstGeom prst="rect">
            <a:avLst/>
          </a:prstGeom>
          <a:gradFill>
            <a:gsLst>
              <a:gs pos="62000">
                <a:srgbClr val="008080"/>
              </a:gs>
              <a:gs pos="100000">
                <a:srgbClr val="C4EDF2"/>
              </a:gs>
            </a:gsLst>
            <a:path path="circle">
              <a:fillToRect l="50000" t="50000" r="50000" b="50000"/>
            </a:path>
          </a:gradFill>
          <a:extLst/>
        </p:spPr>
        <p:txBody>
          <a:bodyPr/>
          <a:lstStyle>
            <a:defPPr>
              <a:defRPr lang="fr-FR"/>
            </a:defPPr>
            <a:lvl1pPr algn="ctr">
              <a:defRPr sz="4400" b="1">
                <a:solidFill>
                  <a:schemeClr val="bg1"/>
                </a:solidFill>
                <a:effectLst>
                  <a:outerShdw blurRad="38100" dist="38100" dir="2700000" algn="tl">
                    <a:srgbClr val="000000">
                      <a:alpha val="43137"/>
                    </a:srgbClr>
                  </a:outerShdw>
                </a:effectLst>
                <a:ea typeface="+mj-ea"/>
                <a:cs typeface="+mj-cs"/>
              </a:defRPr>
            </a:lvl1pPr>
            <a:lvl2pPr algn="ctr">
              <a:defRPr sz="4400">
                <a:solidFill>
                  <a:schemeClr val="tx2"/>
                </a:solidFill>
              </a:defRPr>
            </a:lvl2pPr>
            <a:lvl3pPr algn="ctr">
              <a:defRPr sz="4400">
                <a:solidFill>
                  <a:schemeClr val="tx2"/>
                </a:solidFill>
              </a:defRPr>
            </a:lvl3pPr>
            <a:lvl4pPr algn="ctr">
              <a:defRPr sz="4400">
                <a:solidFill>
                  <a:schemeClr val="tx2"/>
                </a:solidFill>
              </a:defRPr>
            </a:lvl4pPr>
            <a:lvl5pPr algn="ctr">
              <a:defRPr sz="4400">
                <a:solidFill>
                  <a:schemeClr val="tx2"/>
                </a:solidFill>
              </a:defRPr>
            </a:lvl5pPr>
            <a:lvl6pPr marL="457200" algn="ctr" fontAlgn="base">
              <a:spcBef>
                <a:spcPct val="0"/>
              </a:spcBef>
              <a:spcAft>
                <a:spcPct val="0"/>
              </a:spcAft>
              <a:defRPr sz="4400">
                <a:solidFill>
                  <a:schemeClr val="tx2"/>
                </a:solidFill>
              </a:defRPr>
            </a:lvl6pPr>
            <a:lvl7pPr marL="914400" algn="ctr" fontAlgn="base">
              <a:spcBef>
                <a:spcPct val="0"/>
              </a:spcBef>
              <a:spcAft>
                <a:spcPct val="0"/>
              </a:spcAft>
              <a:defRPr sz="4400">
                <a:solidFill>
                  <a:schemeClr val="tx2"/>
                </a:solidFill>
              </a:defRPr>
            </a:lvl7pPr>
            <a:lvl8pPr marL="1371600" algn="ctr" fontAlgn="base">
              <a:spcBef>
                <a:spcPct val="0"/>
              </a:spcBef>
              <a:spcAft>
                <a:spcPct val="0"/>
              </a:spcAft>
              <a:defRPr sz="4400">
                <a:solidFill>
                  <a:schemeClr val="tx2"/>
                </a:solidFill>
              </a:defRPr>
            </a:lvl8pPr>
            <a:lvl9pPr marL="1828800" algn="ctr" fontAlgn="base">
              <a:spcBef>
                <a:spcPct val="0"/>
              </a:spcBef>
              <a:spcAft>
                <a:spcPct val="0"/>
              </a:spcAft>
              <a:defRPr sz="4400">
                <a:solidFill>
                  <a:schemeClr val="tx2"/>
                </a:solidFill>
              </a:defRPr>
            </a:lvl9pPr>
          </a:lstStyle>
          <a:p>
            <a:pPr lvl="0"/>
            <a:r>
              <a:rPr lang="es-ES" altLang="es-ES" sz="4800" dirty="0" smtClean="0">
                <a:latin typeface="Arial" pitchFamily="34" charset="0"/>
                <a:ea typeface="Times New Roman" pitchFamily="18" charset="0"/>
                <a:cs typeface="Arial" pitchFamily="34" charset="0"/>
              </a:rPr>
              <a:t>Índice de Liquidez</a:t>
            </a:r>
            <a:endParaRPr kumimoji="0" lang="es-ES" altLang="es-ES" sz="7200" b="0" i="0" u="none" strike="noStrike" cap="none" normalizeH="0" baseline="0" dirty="0" smtClean="0">
              <a:ln>
                <a:noFill/>
              </a:ln>
              <a:latin typeface="Arial" pitchFamily="34" charset="0"/>
              <a:cs typeface="Arial" pitchFamily="34" charset="0"/>
            </a:endParaRPr>
          </a:p>
        </p:txBody>
      </p:sp>
      <p:pic>
        <p:nvPicPr>
          <p:cNvPr id="2" name="Imagen 1"/>
          <p:cNvPicPr>
            <a:picLocks noChangeAspect="1"/>
          </p:cNvPicPr>
          <p:nvPr/>
        </p:nvPicPr>
        <p:blipFill>
          <a:blip r:embed="rId3"/>
          <a:stretch>
            <a:fillRect/>
          </a:stretch>
        </p:blipFill>
        <p:spPr>
          <a:xfrm>
            <a:off x="0" y="1653938"/>
            <a:ext cx="9143999" cy="4799398"/>
          </a:xfrm>
          <a:prstGeom prst="rect">
            <a:avLst/>
          </a:prstGeom>
        </p:spPr>
      </p:pic>
    </p:spTree>
    <p:extLst>
      <p:ext uri="{BB962C8B-B14F-4D97-AF65-F5344CB8AC3E}">
        <p14:creationId xmlns:p14="http://schemas.microsoft.com/office/powerpoint/2010/main" val="1461133182"/>
      </p:ext>
    </p:extLst>
  </p:cSld>
  <p:clrMapOvr>
    <a:masterClrMapping/>
  </p:clrMapOvr>
  <p:transition spd="med">
    <p:pull/>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3"/>
          <p:cNvSpPr>
            <a:spLocks noGrp="1" noChangeArrowheads="1"/>
          </p:cNvSpPr>
          <p:nvPr>
            <p:ph idx="1"/>
          </p:nvPr>
        </p:nvSpPr>
        <p:spPr>
          <a:xfrm>
            <a:off x="543851" y="1304764"/>
            <a:ext cx="8229600" cy="5112568"/>
          </a:xfrm>
        </p:spPr>
        <p:txBody>
          <a:bodyPr/>
          <a:lstStyle/>
          <a:p>
            <a:pPr marL="0" indent="0" algn="just" eaLnBrk="1" hangingPunct="1">
              <a:buNone/>
            </a:pPr>
            <a:endParaRPr lang="es-ES" sz="1000" b="1" dirty="0" smtClean="0">
              <a:solidFill>
                <a:srgbClr val="000000"/>
              </a:solidFill>
              <a:effectLst/>
              <a:latin typeface="Arial" pitchFamily="34" charset="0"/>
              <a:cs typeface="Arial" pitchFamily="34" charset="0"/>
            </a:endParaRPr>
          </a:p>
          <a:p>
            <a:pPr marL="0" indent="0" algn="just" eaLnBrk="1" hangingPunct="1">
              <a:buNone/>
            </a:pPr>
            <a:endParaRPr lang="es-ES" sz="2400" b="1" dirty="0" smtClean="0">
              <a:solidFill>
                <a:srgbClr val="000000"/>
              </a:solidFill>
              <a:effectLst/>
              <a:latin typeface="Arial" pitchFamily="34" charset="0"/>
              <a:cs typeface="Arial" pitchFamily="34" charset="0"/>
            </a:endParaRPr>
          </a:p>
        </p:txBody>
      </p:sp>
      <p:sp>
        <p:nvSpPr>
          <p:cNvPr id="5" name="Rectangle 2"/>
          <p:cNvSpPr txBox="1">
            <a:spLocks noChangeArrowheads="1"/>
          </p:cNvSpPr>
          <p:nvPr/>
        </p:nvSpPr>
        <p:spPr bwMode="auto">
          <a:xfrm>
            <a:off x="611560" y="404664"/>
            <a:ext cx="8229600" cy="864096"/>
          </a:xfrm>
          <a:prstGeom prst="rect">
            <a:avLst/>
          </a:prstGeom>
          <a:gradFill>
            <a:gsLst>
              <a:gs pos="62000">
                <a:srgbClr val="008080"/>
              </a:gs>
              <a:gs pos="100000">
                <a:srgbClr val="C4EDF2"/>
              </a:gs>
            </a:gsLst>
            <a:path path="circle">
              <a:fillToRect l="50000" t="50000" r="50000" b="50000"/>
            </a:path>
          </a:gradFill>
          <a:extLst/>
        </p:spPr>
        <p:txBody>
          <a:bodyPr/>
          <a:lstStyle>
            <a:defPPr>
              <a:defRPr lang="fr-FR"/>
            </a:defPPr>
            <a:lvl1pPr algn="ctr">
              <a:defRPr sz="4400" b="1">
                <a:solidFill>
                  <a:schemeClr val="bg1"/>
                </a:solidFill>
                <a:effectLst>
                  <a:outerShdw blurRad="38100" dist="38100" dir="2700000" algn="tl">
                    <a:srgbClr val="000000">
                      <a:alpha val="43137"/>
                    </a:srgbClr>
                  </a:outerShdw>
                </a:effectLst>
                <a:ea typeface="+mj-ea"/>
                <a:cs typeface="+mj-cs"/>
              </a:defRPr>
            </a:lvl1pPr>
            <a:lvl2pPr algn="ctr">
              <a:defRPr sz="4400">
                <a:solidFill>
                  <a:schemeClr val="tx2"/>
                </a:solidFill>
              </a:defRPr>
            </a:lvl2pPr>
            <a:lvl3pPr algn="ctr">
              <a:defRPr sz="4400">
                <a:solidFill>
                  <a:schemeClr val="tx2"/>
                </a:solidFill>
              </a:defRPr>
            </a:lvl3pPr>
            <a:lvl4pPr algn="ctr">
              <a:defRPr sz="4400">
                <a:solidFill>
                  <a:schemeClr val="tx2"/>
                </a:solidFill>
              </a:defRPr>
            </a:lvl4pPr>
            <a:lvl5pPr algn="ctr">
              <a:defRPr sz="4400">
                <a:solidFill>
                  <a:schemeClr val="tx2"/>
                </a:solidFill>
              </a:defRPr>
            </a:lvl5pPr>
            <a:lvl6pPr marL="457200" algn="ctr" fontAlgn="base">
              <a:spcBef>
                <a:spcPct val="0"/>
              </a:spcBef>
              <a:spcAft>
                <a:spcPct val="0"/>
              </a:spcAft>
              <a:defRPr sz="4400">
                <a:solidFill>
                  <a:schemeClr val="tx2"/>
                </a:solidFill>
              </a:defRPr>
            </a:lvl6pPr>
            <a:lvl7pPr marL="914400" algn="ctr" fontAlgn="base">
              <a:spcBef>
                <a:spcPct val="0"/>
              </a:spcBef>
              <a:spcAft>
                <a:spcPct val="0"/>
              </a:spcAft>
              <a:defRPr sz="4400">
                <a:solidFill>
                  <a:schemeClr val="tx2"/>
                </a:solidFill>
              </a:defRPr>
            </a:lvl7pPr>
            <a:lvl8pPr marL="1371600" algn="ctr" fontAlgn="base">
              <a:spcBef>
                <a:spcPct val="0"/>
              </a:spcBef>
              <a:spcAft>
                <a:spcPct val="0"/>
              </a:spcAft>
              <a:defRPr sz="4400">
                <a:solidFill>
                  <a:schemeClr val="tx2"/>
                </a:solidFill>
              </a:defRPr>
            </a:lvl8pPr>
            <a:lvl9pPr marL="1828800" algn="ctr" fontAlgn="base">
              <a:spcBef>
                <a:spcPct val="0"/>
              </a:spcBef>
              <a:spcAft>
                <a:spcPct val="0"/>
              </a:spcAft>
              <a:defRPr sz="4400">
                <a:solidFill>
                  <a:schemeClr val="tx2"/>
                </a:solidFill>
              </a:defRPr>
            </a:lvl9pPr>
          </a:lstStyle>
          <a:p>
            <a:pPr lvl="0"/>
            <a:r>
              <a:rPr lang="es-ES" altLang="es-ES" sz="4000" dirty="0" smtClean="0">
                <a:latin typeface="Arial" pitchFamily="34" charset="0"/>
                <a:ea typeface="Times New Roman" pitchFamily="18" charset="0"/>
                <a:cs typeface="Arial" pitchFamily="34" charset="0"/>
              </a:rPr>
              <a:t>Índice de Solvencia Patrimonial</a:t>
            </a:r>
            <a:endParaRPr kumimoji="0" lang="es-ES" altLang="es-ES" sz="6000" b="0" i="0" u="none" strike="noStrike" cap="none" normalizeH="0" baseline="0" dirty="0" smtClean="0">
              <a:ln>
                <a:noFill/>
              </a:ln>
              <a:latin typeface="Arial" pitchFamily="34" charset="0"/>
              <a:cs typeface="Arial" pitchFamily="34" charset="0"/>
            </a:endParaRPr>
          </a:p>
        </p:txBody>
      </p:sp>
      <p:pic>
        <p:nvPicPr>
          <p:cNvPr id="2" name="Imagen 1"/>
          <p:cNvPicPr>
            <a:picLocks noChangeAspect="1"/>
          </p:cNvPicPr>
          <p:nvPr/>
        </p:nvPicPr>
        <p:blipFill>
          <a:blip r:embed="rId3"/>
          <a:stretch>
            <a:fillRect/>
          </a:stretch>
        </p:blipFill>
        <p:spPr>
          <a:xfrm>
            <a:off x="0" y="1844825"/>
            <a:ext cx="9143999" cy="5013176"/>
          </a:xfrm>
          <a:prstGeom prst="rect">
            <a:avLst/>
          </a:prstGeom>
        </p:spPr>
      </p:pic>
    </p:spTree>
    <p:extLst>
      <p:ext uri="{BB962C8B-B14F-4D97-AF65-F5344CB8AC3E}">
        <p14:creationId xmlns:p14="http://schemas.microsoft.com/office/powerpoint/2010/main" val="1520754167"/>
      </p:ext>
    </p:extLst>
  </p:cSld>
  <p:clrMapOvr>
    <a:masterClrMapping/>
  </p:clrMapOvr>
  <p:transition spd="med">
    <p:pull/>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3"/>
          <p:cNvSpPr>
            <a:spLocks noGrp="1" noChangeArrowheads="1"/>
          </p:cNvSpPr>
          <p:nvPr>
            <p:ph idx="1"/>
          </p:nvPr>
        </p:nvSpPr>
        <p:spPr>
          <a:xfrm>
            <a:off x="468313" y="1340768"/>
            <a:ext cx="8229600" cy="5112568"/>
          </a:xfrm>
        </p:spPr>
        <p:txBody>
          <a:bodyPr/>
          <a:lstStyle/>
          <a:p>
            <a:pPr marL="0" indent="0" algn="just" eaLnBrk="1" hangingPunct="1">
              <a:buNone/>
            </a:pPr>
            <a:endParaRPr lang="es-ES" sz="1000" b="1" dirty="0" smtClean="0">
              <a:solidFill>
                <a:srgbClr val="000000"/>
              </a:solidFill>
              <a:effectLst/>
              <a:latin typeface="Arial" pitchFamily="34" charset="0"/>
              <a:cs typeface="Arial" pitchFamily="34" charset="0"/>
            </a:endParaRPr>
          </a:p>
          <a:p>
            <a:pPr marL="0" indent="0" algn="just" eaLnBrk="1" hangingPunct="1">
              <a:buNone/>
            </a:pPr>
            <a:endParaRPr lang="es-ES" sz="2400" b="1" dirty="0" smtClean="0">
              <a:solidFill>
                <a:srgbClr val="000000"/>
              </a:solidFill>
              <a:effectLst/>
              <a:latin typeface="Arial" pitchFamily="34" charset="0"/>
              <a:cs typeface="Arial" pitchFamily="34" charset="0"/>
            </a:endParaRPr>
          </a:p>
        </p:txBody>
      </p:sp>
      <p:sp>
        <p:nvSpPr>
          <p:cNvPr id="5" name="Rectangle 2"/>
          <p:cNvSpPr txBox="1">
            <a:spLocks noChangeArrowheads="1"/>
          </p:cNvSpPr>
          <p:nvPr/>
        </p:nvSpPr>
        <p:spPr bwMode="auto">
          <a:xfrm>
            <a:off x="611560" y="404664"/>
            <a:ext cx="8229600" cy="864096"/>
          </a:xfrm>
          <a:prstGeom prst="rect">
            <a:avLst/>
          </a:prstGeom>
          <a:gradFill>
            <a:gsLst>
              <a:gs pos="62000">
                <a:srgbClr val="008080"/>
              </a:gs>
              <a:gs pos="100000">
                <a:srgbClr val="C4EDF2"/>
              </a:gs>
            </a:gsLst>
            <a:path path="circle">
              <a:fillToRect l="50000" t="50000" r="50000" b="50000"/>
            </a:path>
          </a:gradFill>
          <a:extLst/>
        </p:spPr>
        <p:txBody>
          <a:bodyPr/>
          <a:lstStyle>
            <a:defPPr>
              <a:defRPr lang="fr-FR"/>
            </a:defPPr>
            <a:lvl1pPr algn="ctr">
              <a:defRPr sz="4400" b="1">
                <a:solidFill>
                  <a:schemeClr val="bg1"/>
                </a:solidFill>
                <a:effectLst>
                  <a:outerShdw blurRad="38100" dist="38100" dir="2700000" algn="tl">
                    <a:srgbClr val="000000">
                      <a:alpha val="43137"/>
                    </a:srgbClr>
                  </a:outerShdw>
                </a:effectLst>
                <a:ea typeface="+mj-ea"/>
                <a:cs typeface="+mj-cs"/>
              </a:defRPr>
            </a:lvl1pPr>
            <a:lvl2pPr algn="ctr">
              <a:defRPr sz="4400">
                <a:solidFill>
                  <a:schemeClr val="tx2"/>
                </a:solidFill>
              </a:defRPr>
            </a:lvl2pPr>
            <a:lvl3pPr algn="ctr">
              <a:defRPr sz="4400">
                <a:solidFill>
                  <a:schemeClr val="tx2"/>
                </a:solidFill>
              </a:defRPr>
            </a:lvl3pPr>
            <a:lvl4pPr algn="ctr">
              <a:defRPr sz="4400">
                <a:solidFill>
                  <a:schemeClr val="tx2"/>
                </a:solidFill>
              </a:defRPr>
            </a:lvl4pPr>
            <a:lvl5pPr algn="ctr">
              <a:defRPr sz="4400">
                <a:solidFill>
                  <a:schemeClr val="tx2"/>
                </a:solidFill>
              </a:defRPr>
            </a:lvl5pPr>
            <a:lvl6pPr marL="457200" algn="ctr" fontAlgn="base">
              <a:spcBef>
                <a:spcPct val="0"/>
              </a:spcBef>
              <a:spcAft>
                <a:spcPct val="0"/>
              </a:spcAft>
              <a:defRPr sz="4400">
                <a:solidFill>
                  <a:schemeClr val="tx2"/>
                </a:solidFill>
              </a:defRPr>
            </a:lvl6pPr>
            <a:lvl7pPr marL="914400" algn="ctr" fontAlgn="base">
              <a:spcBef>
                <a:spcPct val="0"/>
              </a:spcBef>
              <a:spcAft>
                <a:spcPct val="0"/>
              </a:spcAft>
              <a:defRPr sz="4400">
                <a:solidFill>
                  <a:schemeClr val="tx2"/>
                </a:solidFill>
              </a:defRPr>
            </a:lvl7pPr>
            <a:lvl8pPr marL="1371600" algn="ctr" fontAlgn="base">
              <a:spcBef>
                <a:spcPct val="0"/>
              </a:spcBef>
              <a:spcAft>
                <a:spcPct val="0"/>
              </a:spcAft>
              <a:defRPr sz="4400">
                <a:solidFill>
                  <a:schemeClr val="tx2"/>
                </a:solidFill>
              </a:defRPr>
            </a:lvl8pPr>
            <a:lvl9pPr marL="1828800" algn="ctr" fontAlgn="base">
              <a:spcBef>
                <a:spcPct val="0"/>
              </a:spcBef>
              <a:spcAft>
                <a:spcPct val="0"/>
              </a:spcAft>
              <a:defRPr sz="4400">
                <a:solidFill>
                  <a:schemeClr val="tx2"/>
                </a:solidFill>
              </a:defRPr>
            </a:lvl9pPr>
          </a:lstStyle>
          <a:p>
            <a:pPr lvl="0"/>
            <a:r>
              <a:rPr lang="es-ES" altLang="es-ES" sz="4000" dirty="0" smtClean="0">
                <a:latin typeface="Arial" pitchFamily="34" charset="0"/>
                <a:ea typeface="Times New Roman" pitchFamily="18" charset="0"/>
                <a:cs typeface="Arial" pitchFamily="34" charset="0"/>
              </a:rPr>
              <a:t>Patrimonio Efectivo</a:t>
            </a:r>
            <a:endParaRPr kumimoji="0" lang="es-ES" altLang="es-ES" sz="6000" b="0" i="0" u="none" strike="noStrike" cap="none" normalizeH="0" baseline="0" dirty="0" smtClean="0">
              <a:ln>
                <a:noFill/>
              </a:ln>
              <a:latin typeface="Arial" pitchFamily="34" charset="0"/>
              <a:cs typeface="Arial" pitchFamily="34" charset="0"/>
            </a:endParaRPr>
          </a:p>
        </p:txBody>
      </p:sp>
      <p:pic>
        <p:nvPicPr>
          <p:cNvPr id="2" name="Imagen 1"/>
          <p:cNvPicPr>
            <a:picLocks noChangeAspect="1"/>
          </p:cNvPicPr>
          <p:nvPr/>
        </p:nvPicPr>
        <p:blipFill>
          <a:blip r:embed="rId3"/>
          <a:stretch>
            <a:fillRect/>
          </a:stretch>
        </p:blipFill>
        <p:spPr>
          <a:xfrm>
            <a:off x="0" y="1772817"/>
            <a:ext cx="9144000" cy="5085184"/>
          </a:xfrm>
          <a:prstGeom prst="rect">
            <a:avLst/>
          </a:prstGeom>
        </p:spPr>
      </p:pic>
    </p:spTree>
    <p:extLst>
      <p:ext uri="{BB962C8B-B14F-4D97-AF65-F5344CB8AC3E}">
        <p14:creationId xmlns:p14="http://schemas.microsoft.com/office/powerpoint/2010/main" val="3211258793"/>
      </p:ext>
    </p:extLst>
  </p:cSld>
  <p:clrMapOvr>
    <a:masterClrMapping/>
  </p:clrMapOvr>
  <p:transition spd="med">
    <p:pull/>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2267744" y="340608"/>
            <a:ext cx="4572000" cy="738664"/>
          </a:xfrm>
          <a:prstGeom prst="rect">
            <a:avLst/>
          </a:prstGeom>
        </p:spPr>
        <p:txBody>
          <a:bodyPr>
            <a:spAutoFit/>
          </a:bodyPr>
          <a:lstStyle/>
          <a:p>
            <a:pPr lvl="0" algn="ctr"/>
            <a:r>
              <a:rPr lang="es-ES" sz="2400" b="1" dirty="0">
                <a:solidFill>
                  <a:srgbClr val="000000"/>
                </a:solidFill>
              </a:rPr>
              <a:t>BNF en Cifras</a:t>
            </a:r>
          </a:p>
          <a:p>
            <a:pPr lvl="0"/>
            <a:endParaRPr lang="es-ES" dirty="0">
              <a:solidFill>
                <a:srgbClr val="000000"/>
              </a:solidFill>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600" y="1060788"/>
            <a:ext cx="7560840" cy="45819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7695709"/>
      </p:ext>
    </p:extLst>
  </p:cSld>
  <p:clrMapOvr>
    <a:masterClrMapping/>
  </p:clrMapOvr>
  <p:transition spd="med">
    <p:pull/>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txBox="1">
            <a:spLocks noChangeArrowheads="1"/>
          </p:cNvSpPr>
          <p:nvPr/>
        </p:nvSpPr>
        <p:spPr>
          <a:xfrm>
            <a:off x="453256" y="332656"/>
            <a:ext cx="8229600" cy="787400"/>
          </a:xfrm>
          <a:prstGeom prst="rect">
            <a:avLst/>
          </a:prstGeom>
          <a:gradFill>
            <a:gsLst>
              <a:gs pos="62000">
                <a:srgbClr val="008080"/>
              </a:gs>
              <a:gs pos="100000">
                <a:srgbClr val="C4EDF2"/>
              </a:gs>
            </a:gsLst>
            <a:path path="circle">
              <a:fillToRect l="50000" t="50000" r="50000" b="50000"/>
            </a:path>
          </a:gradFill>
        </p:spPr>
        <p:txBody>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cs typeface="Arial" charset="0"/>
              </a:defRPr>
            </a:lvl2pPr>
            <a:lvl3pPr algn="ctr" rtl="0" fontAlgn="base">
              <a:spcBef>
                <a:spcPct val="0"/>
              </a:spcBef>
              <a:spcAft>
                <a:spcPct val="0"/>
              </a:spcAft>
              <a:defRPr sz="4400">
                <a:solidFill>
                  <a:schemeClr val="tx2"/>
                </a:solidFill>
                <a:latin typeface="Arial" charset="0"/>
                <a:cs typeface="Arial" charset="0"/>
              </a:defRPr>
            </a:lvl3pPr>
            <a:lvl4pPr algn="ctr" rtl="0" fontAlgn="base">
              <a:spcBef>
                <a:spcPct val="0"/>
              </a:spcBef>
              <a:spcAft>
                <a:spcPct val="0"/>
              </a:spcAft>
              <a:defRPr sz="4400">
                <a:solidFill>
                  <a:schemeClr val="tx2"/>
                </a:solidFill>
                <a:latin typeface="Arial" charset="0"/>
                <a:cs typeface="Arial" charset="0"/>
              </a:defRPr>
            </a:lvl4pPr>
            <a:lvl5pPr algn="ctr" rtl="0" fontAlgn="base">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r>
              <a:rPr lang="es-MX" b="1" kern="0" dirty="0" smtClean="0">
                <a:solidFill>
                  <a:schemeClr val="bg1"/>
                </a:solidFill>
                <a:effectLst>
                  <a:outerShdw blurRad="38100" dist="38100" dir="2700000" algn="tl">
                    <a:srgbClr val="000000">
                      <a:alpha val="43137"/>
                    </a:srgbClr>
                  </a:outerShdw>
                </a:effectLst>
                <a:latin typeface="Arial" charset="0"/>
              </a:rPr>
              <a:t>Marco Estratégico</a:t>
            </a:r>
            <a:endParaRPr lang="es-ES" b="1" kern="0" dirty="0">
              <a:solidFill>
                <a:schemeClr val="bg1"/>
              </a:solidFill>
              <a:effectLst>
                <a:outerShdw blurRad="38100" dist="38100" dir="2700000" algn="tl">
                  <a:srgbClr val="000000">
                    <a:alpha val="43137"/>
                  </a:srgbClr>
                </a:outerShdw>
              </a:effectLst>
              <a:latin typeface="Arial" charset="0"/>
            </a:endParaRPr>
          </a:p>
        </p:txBody>
      </p:sp>
      <p:sp>
        <p:nvSpPr>
          <p:cNvPr id="9" name="1 Marcador de contenido"/>
          <p:cNvSpPr txBox="1">
            <a:spLocks/>
          </p:cNvSpPr>
          <p:nvPr/>
        </p:nvSpPr>
        <p:spPr bwMode="auto">
          <a:xfrm>
            <a:off x="554839" y="3717032"/>
            <a:ext cx="8112302" cy="1008112"/>
          </a:xfrm>
          <a:prstGeom prst="rect">
            <a:avLst/>
          </a:prstGeom>
          <a:noFill/>
          <a:ln>
            <a:noFill/>
          </a:ln>
          <a:effectLst/>
          <a:extLst/>
        </p:spPr>
        <p:txBody>
          <a:bodyPr anchor="ctr" anchorCtr="1">
            <a:normAutofit fontScale="25000" lnSpcReduction="20000"/>
          </a:bodyPr>
          <a:lstStyle/>
          <a:p>
            <a:pPr eaLnBrk="0" hangingPunct="0">
              <a:defRPr/>
            </a:pPr>
            <a:endParaRPr lang="es-PY" sz="2500" kern="0" dirty="0">
              <a:solidFill>
                <a:schemeClr val="accent5">
                  <a:lumMod val="10000"/>
                </a:schemeClr>
              </a:solidFill>
              <a:latin typeface="Arial" pitchFamily="34" charset="0"/>
              <a:ea typeface="+mj-ea"/>
              <a:cs typeface="Arial" pitchFamily="34" charset="0"/>
            </a:endParaRPr>
          </a:p>
          <a:p>
            <a:pPr algn="just" eaLnBrk="0" hangingPunct="0">
              <a:defRPr/>
            </a:pPr>
            <a:r>
              <a:rPr lang="es-PY" sz="9600" kern="0" dirty="0" smtClean="0">
                <a:solidFill>
                  <a:srgbClr val="000000"/>
                </a:solidFill>
                <a:latin typeface="Arial" pitchFamily="34" charset="0"/>
                <a:ea typeface="+mj-ea"/>
                <a:cs typeface="Arial" pitchFamily="34" charset="0"/>
              </a:rPr>
              <a:t>Este Plan Operativo está orientado básicamente al financiamiento del sector productivo del país, con énfasis en las mipymes;</a:t>
            </a:r>
          </a:p>
          <a:p>
            <a:pPr eaLnBrk="0" hangingPunct="0">
              <a:defRPr/>
            </a:pPr>
            <a:endParaRPr lang="es-PY" sz="9600" kern="0" dirty="0" smtClean="0">
              <a:solidFill>
                <a:srgbClr val="000000"/>
              </a:solidFill>
              <a:latin typeface="Arial" pitchFamily="34" charset="0"/>
              <a:cs typeface="Arial" pitchFamily="34" charset="0"/>
            </a:endParaRPr>
          </a:p>
          <a:p>
            <a:pPr algn="just" eaLnBrk="0" hangingPunct="0">
              <a:defRPr/>
            </a:pPr>
            <a:r>
              <a:rPr lang="es-PY" sz="9600" kern="0" dirty="0" smtClean="0">
                <a:solidFill>
                  <a:srgbClr val="000000"/>
                </a:solidFill>
                <a:latin typeface="Arial" pitchFamily="34" charset="0"/>
                <a:cs typeface="Arial" pitchFamily="34" charset="0"/>
              </a:rPr>
              <a:t>Las políticas </a:t>
            </a:r>
            <a:r>
              <a:rPr lang="es-PY" sz="9600" kern="0" dirty="0">
                <a:solidFill>
                  <a:srgbClr val="000000"/>
                </a:solidFill>
                <a:latin typeface="Arial" pitchFamily="34" charset="0"/>
                <a:cs typeface="Arial" pitchFamily="34" charset="0"/>
              </a:rPr>
              <a:t>y prioridades del Gobierno </a:t>
            </a:r>
            <a:r>
              <a:rPr lang="es-PY" sz="9600" kern="0" dirty="0" smtClean="0">
                <a:solidFill>
                  <a:srgbClr val="000000"/>
                </a:solidFill>
                <a:latin typeface="Arial" pitchFamily="34" charset="0"/>
                <a:cs typeface="Arial" pitchFamily="34" charset="0"/>
              </a:rPr>
              <a:t>Nacional</a:t>
            </a:r>
            <a:r>
              <a:rPr lang="es-PY" sz="9600" kern="0" dirty="0">
                <a:solidFill>
                  <a:schemeClr val="accent5">
                    <a:lumMod val="10000"/>
                  </a:schemeClr>
                </a:solidFill>
                <a:latin typeface="Arial" pitchFamily="34" charset="0"/>
                <a:cs typeface="Arial" pitchFamily="34" charset="0"/>
              </a:rPr>
              <a:t> </a:t>
            </a:r>
            <a:r>
              <a:rPr lang="es-PY" sz="9600" kern="0" dirty="0" smtClean="0">
                <a:solidFill>
                  <a:schemeClr val="accent5">
                    <a:lumMod val="10000"/>
                  </a:schemeClr>
                </a:solidFill>
                <a:latin typeface="Arial" pitchFamily="34" charset="0"/>
                <a:cs typeface="Arial" pitchFamily="34" charset="0"/>
              </a:rPr>
              <a:t>con los cuales se relaciona, se hallan comprendidas en los siguientes ejes:</a:t>
            </a:r>
          </a:p>
          <a:p>
            <a:pPr eaLnBrk="0" hangingPunct="0">
              <a:defRPr/>
            </a:pPr>
            <a:endParaRPr lang="es-PY" sz="9600" kern="0" dirty="0">
              <a:solidFill>
                <a:schemeClr val="accent5">
                  <a:lumMod val="10000"/>
                </a:schemeClr>
              </a:solidFill>
              <a:latin typeface="Arial" pitchFamily="34" charset="0"/>
              <a:ea typeface="+mj-ea"/>
              <a:cs typeface="Arial" pitchFamily="34" charset="0"/>
            </a:endParaRPr>
          </a:p>
          <a:p>
            <a:pPr eaLnBrk="0" hangingPunct="0">
              <a:defRPr/>
            </a:pPr>
            <a:r>
              <a:rPr lang="es-PY" sz="9600" kern="0" dirty="0" smtClean="0">
                <a:solidFill>
                  <a:schemeClr val="accent4">
                    <a:lumMod val="25000"/>
                  </a:schemeClr>
                </a:solidFill>
                <a:latin typeface="Arial" pitchFamily="34" charset="0"/>
                <a:cs typeface="Arial" pitchFamily="34" charset="0"/>
              </a:rPr>
              <a:t>	Eje </a:t>
            </a:r>
            <a:r>
              <a:rPr lang="es-PY" sz="9600" kern="0" dirty="0">
                <a:solidFill>
                  <a:schemeClr val="accent4">
                    <a:lumMod val="25000"/>
                  </a:schemeClr>
                </a:solidFill>
                <a:latin typeface="Arial" pitchFamily="34" charset="0"/>
                <a:cs typeface="Arial" pitchFamily="34" charset="0"/>
              </a:rPr>
              <a:t>1. Reducción de la Pobreza y Desarrollo </a:t>
            </a:r>
            <a:r>
              <a:rPr lang="es-PY" sz="9600" kern="0" dirty="0" smtClean="0">
                <a:solidFill>
                  <a:schemeClr val="accent4">
                    <a:lumMod val="25000"/>
                  </a:schemeClr>
                </a:solidFill>
                <a:latin typeface="Arial" pitchFamily="34" charset="0"/>
                <a:cs typeface="Arial" pitchFamily="34" charset="0"/>
              </a:rPr>
              <a:t>Social</a:t>
            </a:r>
          </a:p>
          <a:p>
            <a:pPr eaLnBrk="0" hangingPunct="0">
              <a:defRPr/>
            </a:pPr>
            <a:r>
              <a:rPr lang="es-PY" sz="9600" kern="0" dirty="0" smtClean="0">
                <a:solidFill>
                  <a:srgbClr val="000000"/>
                </a:solidFill>
                <a:latin typeface="Arial" pitchFamily="34" charset="0"/>
                <a:cs typeface="Arial" pitchFamily="34" charset="0"/>
              </a:rPr>
              <a:t>	</a:t>
            </a:r>
          </a:p>
          <a:p>
            <a:pPr eaLnBrk="0" hangingPunct="0">
              <a:defRPr/>
            </a:pPr>
            <a:r>
              <a:rPr lang="es-PY" sz="9600" kern="0" dirty="0">
                <a:solidFill>
                  <a:srgbClr val="000000"/>
                </a:solidFill>
                <a:latin typeface="Arial" pitchFamily="34" charset="0"/>
                <a:cs typeface="Arial" pitchFamily="34" charset="0"/>
              </a:rPr>
              <a:t>	</a:t>
            </a:r>
            <a:r>
              <a:rPr lang="es-PY" sz="9600" kern="0" dirty="0" smtClean="0">
                <a:solidFill>
                  <a:srgbClr val="000000"/>
                </a:solidFill>
                <a:latin typeface="Arial" pitchFamily="34" charset="0"/>
                <a:cs typeface="Arial" pitchFamily="34" charset="0"/>
              </a:rPr>
              <a:t>Eje </a:t>
            </a:r>
            <a:r>
              <a:rPr lang="es-PY" sz="9600" kern="0" dirty="0">
                <a:solidFill>
                  <a:srgbClr val="000000"/>
                </a:solidFill>
                <a:latin typeface="Arial" pitchFamily="34" charset="0"/>
                <a:cs typeface="Arial" pitchFamily="34" charset="0"/>
              </a:rPr>
              <a:t>2. Crecimiento Económico Inclusivo  </a:t>
            </a:r>
            <a:endParaRPr lang="es-PY" sz="9600" kern="0" dirty="0" smtClean="0">
              <a:solidFill>
                <a:srgbClr val="000000"/>
              </a:solidFill>
              <a:latin typeface="Arial" pitchFamily="34" charset="0"/>
              <a:cs typeface="Arial" pitchFamily="34" charset="0"/>
            </a:endParaRPr>
          </a:p>
          <a:p>
            <a:pPr algn="just" eaLnBrk="0" hangingPunct="0">
              <a:defRPr/>
            </a:pPr>
            <a:r>
              <a:rPr lang="es-PY" sz="9600" kern="0" dirty="0" smtClean="0">
                <a:solidFill>
                  <a:srgbClr val="000000"/>
                </a:solidFill>
                <a:latin typeface="Arial" pitchFamily="34" charset="0"/>
                <a:cs typeface="Arial" pitchFamily="34" charset="0"/>
              </a:rPr>
              <a:t>		</a:t>
            </a:r>
          </a:p>
          <a:p>
            <a:pPr algn="just" eaLnBrk="0" hangingPunct="0">
              <a:defRPr/>
            </a:pPr>
            <a:r>
              <a:rPr lang="es-PY" sz="9600" kern="0" dirty="0">
                <a:solidFill>
                  <a:srgbClr val="000000"/>
                </a:solidFill>
                <a:latin typeface="Arial" pitchFamily="34" charset="0"/>
                <a:cs typeface="Arial" pitchFamily="34" charset="0"/>
              </a:rPr>
              <a:t> </a:t>
            </a:r>
            <a:r>
              <a:rPr lang="es-PY" sz="9600" kern="0" dirty="0" smtClean="0">
                <a:solidFill>
                  <a:srgbClr val="000000"/>
                </a:solidFill>
                <a:latin typeface="Arial" pitchFamily="34" charset="0"/>
                <a:cs typeface="Arial" pitchFamily="34" charset="0"/>
              </a:rPr>
              <a:t>                    Objetivos </a:t>
            </a:r>
            <a:r>
              <a:rPr lang="es-PY" sz="9600" kern="0" dirty="0">
                <a:solidFill>
                  <a:srgbClr val="000000"/>
                </a:solidFill>
                <a:latin typeface="Arial" pitchFamily="34" charset="0"/>
                <a:cs typeface="Arial" pitchFamily="34" charset="0"/>
              </a:rPr>
              <a:t>Estratégicos</a:t>
            </a:r>
            <a:r>
              <a:rPr lang="es-PY" sz="8800" kern="0" dirty="0">
                <a:solidFill>
                  <a:srgbClr val="000000"/>
                </a:solidFill>
                <a:latin typeface="Arial" pitchFamily="34" charset="0"/>
                <a:cs typeface="Arial" pitchFamily="34" charset="0"/>
              </a:rPr>
              <a:t>:</a:t>
            </a:r>
          </a:p>
          <a:p>
            <a:pPr algn="just" eaLnBrk="0" hangingPunct="0">
              <a:defRPr/>
            </a:pPr>
            <a:endParaRPr lang="es-PY" sz="5400" kern="0" dirty="0">
              <a:solidFill>
                <a:srgbClr val="000000"/>
              </a:solidFill>
              <a:latin typeface="Arial" pitchFamily="34" charset="0"/>
              <a:cs typeface="Arial" pitchFamily="34" charset="0"/>
            </a:endParaRPr>
          </a:p>
          <a:p>
            <a:pPr marL="2238375" indent="-447675" algn="just" eaLnBrk="0" hangingPunct="0">
              <a:buFont typeface="Wingdings" panose="05000000000000000000" pitchFamily="2" charset="2"/>
              <a:buChar char="ü"/>
              <a:defRPr/>
            </a:pPr>
            <a:r>
              <a:rPr lang="es-PY" sz="7200" kern="0" dirty="0" smtClean="0">
                <a:solidFill>
                  <a:srgbClr val="000000"/>
                </a:solidFill>
                <a:latin typeface="Arial" pitchFamily="34" charset="0"/>
                <a:cs typeface="Arial" pitchFamily="34" charset="0"/>
              </a:rPr>
              <a:t>Fomento </a:t>
            </a:r>
            <a:r>
              <a:rPr lang="es-PY" sz="7200" kern="0" dirty="0">
                <a:solidFill>
                  <a:srgbClr val="000000"/>
                </a:solidFill>
                <a:latin typeface="Arial" pitchFamily="34" charset="0"/>
                <a:cs typeface="Arial" pitchFamily="34" charset="0"/>
              </a:rPr>
              <a:t>de la producción; </a:t>
            </a:r>
          </a:p>
          <a:p>
            <a:pPr marL="2238375" indent="-447675" algn="just" eaLnBrk="0" hangingPunct="0">
              <a:buFont typeface="Wingdings" panose="05000000000000000000" pitchFamily="2" charset="2"/>
              <a:buChar char="ü"/>
              <a:defRPr/>
            </a:pPr>
            <a:r>
              <a:rPr lang="es-PY" sz="7200" kern="0" dirty="0" smtClean="0">
                <a:solidFill>
                  <a:srgbClr val="000000"/>
                </a:solidFill>
                <a:latin typeface="Arial" pitchFamily="34" charset="0"/>
                <a:cs typeface="Arial" pitchFamily="34" charset="0"/>
              </a:rPr>
              <a:t>Activación de la cadena </a:t>
            </a:r>
            <a:r>
              <a:rPr lang="es-PY" sz="7200" kern="0" dirty="0">
                <a:solidFill>
                  <a:srgbClr val="000000"/>
                </a:solidFill>
                <a:latin typeface="Arial" pitchFamily="34" charset="0"/>
                <a:cs typeface="Arial" pitchFamily="34" charset="0"/>
              </a:rPr>
              <a:t>de valor incorporando a las micro y </a:t>
            </a:r>
            <a:r>
              <a:rPr lang="es-PY" sz="7200" kern="0" dirty="0" smtClean="0">
                <a:solidFill>
                  <a:srgbClr val="000000"/>
                </a:solidFill>
                <a:latin typeface="Arial" pitchFamily="34" charset="0"/>
                <a:cs typeface="Arial" pitchFamily="34" charset="0"/>
              </a:rPr>
              <a:t>pequeñas </a:t>
            </a:r>
            <a:r>
              <a:rPr lang="es-PY" sz="7200" kern="0" dirty="0">
                <a:solidFill>
                  <a:srgbClr val="000000"/>
                </a:solidFill>
                <a:latin typeface="Arial" pitchFamily="34" charset="0"/>
                <a:cs typeface="Arial" pitchFamily="34" charset="0"/>
              </a:rPr>
              <a:t>empresas                 </a:t>
            </a:r>
            <a:r>
              <a:rPr lang="es-PY" sz="800" kern="0" dirty="0">
                <a:solidFill>
                  <a:srgbClr val="000000"/>
                </a:solidFill>
                <a:latin typeface="Arial" pitchFamily="34" charset="0"/>
                <a:cs typeface="Arial" pitchFamily="34" charset="0"/>
              </a:rPr>
              <a:t>.</a:t>
            </a:r>
          </a:p>
          <a:p>
            <a:pPr eaLnBrk="0" hangingPunct="0">
              <a:defRPr/>
            </a:pPr>
            <a:r>
              <a:rPr lang="es-PY" sz="9600" kern="0" dirty="0" smtClean="0">
                <a:solidFill>
                  <a:srgbClr val="000000"/>
                </a:solidFill>
                <a:latin typeface="Arial" pitchFamily="34" charset="0"/>
                <a:cs typeface="Arial" pitchFamily="34" charset="0"/>
              </a:rPr>
              <a:t>           </a:t>
            </a:r>
          </a:p>
          <a:p>
            <a:pPr eaLnBrk="0" hangingPunct="0">
              <a:defRPr/>
            </a:pPr>
            <a:r>
              <a:rPr lang="es-PY" sz="9600" kern="0" dirty="0">
                <a:solidFill>
                  <a:srgbClr val="000000"/>
                </a:solidFill>
                <a:latin typeface="Arial" pitchFamily="34" charset="0"/>
                <a:cs typeface="Arial" pitchFamily="34" charset="0"/>
              </a:rPr>
              <a:t>	</a:t>
            </a:r>
            <a:r>
              <a:rPr lang="es-PY" sz="9600" kern="0" dirty="0" smtClean="0">
                <a:solidFill>
                  <a:schemeClr val="accent4">
                    <a:lumMod val="25000"/>
                  </a:schemeClr>
                </a:solidFill>
                <a:latin typeface="Arial" pitchFamily="34" charset="0"/>
                <a:cs typeface="Arial" pitchFamily="34" charset="0"/>
              </a:rPr>
              <a:t>Eje </a:t>
            </a:r>
            <a:r>
              <a:rPr lang="es-PY" sz="9600" kern="0" dirty="0">
                <a:solidFill>
                  <a:schemeClr val="accent4">
                    <a:lumMod val="25000"/>
                  </a:schemeClr>
                </a:solidFill>
                <a:latin typeface="Arial" pitchFamily="34" charset="0"/>
                <a:cs typeface="Arial" pitchFamily="34" charset="0"/>
              </a:rPr>
              <a:t>3. Inserción del Paraguay en el Mundo </a:t>
            </a:r>
            <a:endParaRPr lang="es-PY" sz="9600" kern="0" dirty="0">
              <a:solidFill>
                <a:schemeClr val="accent5">
                  <a:lumMod val="10000"/>
                </a:schemeClr>
              </a:solidFill>
              <a:latin typeface="Arial" pitchFamily="34" charset="0"/>
              <a:cs typeface="Arial" pitchFamily="34" charset="0"/>
            </a:endParaRPr>
          </a:p>
          <a:p>
            <a:pPr eaLnBrk="0" hangingPunct="0">
              <a:defRPr/>
            </a:pPr>
            <a:endParaRPr lang="es-PY" sz="9600" kern="0" dirty="0">
              <a:solidFill>
                <a:schemeClr val="accent4">
                  <a:lumMod val="25000"/>
                </a:schemeClr>
              </a:solidFill>
              <a:latin typeface="Arial" pitchFamily="34" charset="0"/>
              <a:cs typeface="Arial" pitchFamily="34" charset="0"/>
            </a:endParaRPr>
          </a:p>
          <a:p>
            <a:pPr eaLnBrk="0" hangingPunct="0">
              <a:defRPr/>
            </a:pPr>
            <a:endParaRPr lang="es-PY" sz="9600" kern="0" dirty="0">
              <a:solidFill>
                <a:srgbClr val="000000"/>
              </a:solidFill>
              <a:latin typeface="Arial" pitchFamily="34" charset="0"/>
              <a:ea typeface="+mj-ea"/>
              <a:cs typeface="Arial" pitchFamily="34" charset="0"/>
            </a:endParaRPr>
          </a:p>
          <a:p>
            <a:pPr algn="just" eaLnBrk="0" hangingPunct="0">
              <a:defRPr/>
            </a:pPr>
            <a:endParaRPr lang="es-PY" sz="12000" kern="0" dirty="0">
              <a:solidFill>
                <a:schemeClr val="accent5">
                  <a:lumMod val="10000"/>
                </a:schemeClr>
              </a:solidFill>
              <a:latin typeface="Arial" pitchFamily="34" charset="0"/>
              <a:ea typeface="+mj-ea"/>
              <a:cs typeface="Arial" pitchFamily="34" charset="0"/>
            </a:endParaRPr>
          </a:p>
        </p:txBody>
      </p:sp>
    </p:spTree>
    <p:extLst>
      <p:ext uri="{BB962C8B-B14F-4D97-AF65-F5344CB8AC3E}">
        <p14:creationId xmlns:p14="http://schemas.microsoft.com/office/powerpoint/2010/main" val="1286234837"/>
      </p:ext>
    </p:extLst>
  </p:cSld>
  <p:clrMapOvr>
    <a:masterClrMapping/>
  </p:clrMapOvr>
  <p:transition spd="med">
    <p:pull/>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bwMode="auto">
          <a:xfrm>
            <a:off x="611560" y="260648"/>
            <a:ext cx="8229600" cy="792088"/>
          </a:xfrm>
          <a:prstGeom prst="rect">
            <a:avLst/>
          </a:prstGeom>
          <a:gradFill>
            <a:gsLst>
              <a:gs pos="62000">
                <a:srgbClr val="008080"/>
              </a:gs>
              <a:gs pos="100000">
                <a:srgbClr val="C4EDF2"/>
              </a:gs>
            </a:gsLst>
            <a:path path="circle">
              <a:fillToRect l="50000" t="50000" r="50000" b="50000"/>
            </a:path>
          </a:gradFill>
          <a:extLst/>
        </p:spPr>
        <p:txBody>
          <a:bodyPr/>
          <a:lstStyle>
            <a:defPPr>
              <a:defRPr lang="fr-FR"/>
            </a:defPPr>
            <a:lvl1pPr algn="ctr">
              <a:defRPr sz="4400" b="1">
                <a:solidFill>
                  <a:schemeClr val="bg1"/>
                </a:solidFill>
                <a:effectLst>
                  <a:outerShdw blurRad="38100" dist="38100" dir="2700000" algn="tl">
                    <a:srgbClr val="000000">
                      <a:alpha val="43137"/>
                    </a:srgbClr>
                  </a:outerShdw>
                </a:effectLst>
                <a:ea typeface="+mj-ea"/>
                <a:cs typeface="+mj-cs"/>
              </a:defRPr>
            </a:lvl1pPr>
            <a:lvl2pPr algn="ctr">
              <a:defRPr sz="4400">
                <a:solidFill>
                  <a:schemeClr val="tx2"/>
                </a:solidFill>
              </a:defRPr>
            </a:lvl2pPr>
            <a:lvl3pPr algn="ctr">
              <a:defRPr sz="4400">
                <a:solidFill>
                  <a:schemeClr val="tx2"/>
                </a:solidFill>
              </a:defRPr>
            </a:lvl3pPr>
            <a:lvl4pPr algn="ctr">
              <a:defRPr sz="4400">
                <a:solidFill>
                  <a:schemeClr val="tx2"/>
                </a:solidFill>
              </a:defRPr>
            </a:lvl4pPr>
            <a:lvl5pPr algn="ctr">
              <a:defRPr sz="4400">
                <a:solidFill>
                  <a:schemeClr val="tx2"/>
                </a:solidFill>
              </a:defRPr>
            </a:lvl5pPr>
            <a:lvl6pPr marL="457200" algn="ctr" fontAlgn="base">
              <a:spcBef>
                <a:spcPct val="0"/>
              </a:spcBef>
              <a:spcAft>
                <a:spcPct val="0"/>
              </a:spcAft>
              <a:defRPr sz="4400">
                <a:solidFill>
                  <a:schemeClr val="tx2"/>
                </a:solidFill>
              </a:defRPr>
            </a:lvl6pPr>
            <a:lvl7pPr marL="914400" algn="ctr" fontAlgn="base">
              <a:spcBef>
                <a:spcPct val="0"/>
              </a:spcBef>
              <a:spcAft>
                <a:spcPct val="0"/>
              </a:spcAft>
              <a:defRPr sz="4400">
                <a:solidFill>
                  <a:schemeClr val="tx2"/>
                </a:solidFill>
              </a:defRPr>
            </a:lvl7pPr>
            <a:lvl8pPr marL="1371600" algn="ctr" fontAlgn="base">
              <a:spcBef>
                <a:spcPct val="0"/>
              </a:spcBef>
              <a:spcAft>
                <a:spcPct val="0"/>
              </a:spcAft>
              <a:defRPr sz="4400">
                <a:solidFill>
                  <a:schemeClr val="tx2"/>
                </a:solidFill>
              </a:defRPr>
            </a:lvl8pPr>
            <a:lvl9pPr marL="1828800" algn="ctr" fontAlgn="base">
              <a:spcBef>
                <a:spcPct val="0"/>
              </a:spcBef>
              <a:spcAft>
                <a:spcPct val="0"/>
              </a:spcAft>
              <a:defRPr sz="4400">
                <a:solidFill>
                  <a:schemeClr val="tx2"/>
                </a:solidFill>
              </a:defRPr>
            </a:lvl9pPr>
          </a:lstStyle>
          <a:p>
            <a:pPr lvl="0"/>
            <a:r>
              <a:rPr lang="es-ES" altLang="es-ES" sz="3600" dirty="0" smtClean="0">
                <a:latin typeface="Arial" pitchFamily="34" charset="0"/>
                <a:ea typeface="Times New Roman" pitchFamily="18" charset="0"/>
                <a:cs typeface="Arial" pitchFamily="34" charset="0"/>
              </a:rPr>
              <a:t>Mejora en la Calificación de Riesgo</a:t>
            </a:r>
            <a:endParaRPr kumimoji="0" lang="es-ES" altLang="es-ES" sz="4000" b="0" i="0" u="none" strike="noStrike" cap="none" normalizeH="0" baseline="0" dirty="0" smtClean="0">
              <a:ln>
                <a:noFill/>
              </a:ln>
              <a:latin typeface="Arial" pitchFamily="34" charset="0"/>
              <a:cs typeface="Arial" pitchFamily="34" charset="0"/>
            </a:endParaRPr>
          </a:p>
        </p:txBody>
      </p:sp>
      <p:sp>
        <p:nvSpPr>
          <p:cNvPr id="2" name="1 Rectángulo"/>
          <p:cNvSpPr/>
          <p:nvPr/>
        </p:nvSpPr>
        <p:spPr>
          <a:xfrm>
            <a:off x="539552" y="1331476"/>
            <a:ext cx="8280920" cy="1631216"/>
          </a:xfrm>
          <a:prstGeom prst="rect">
            <a:avLst/>
          </a:prstGeom>
        </p:spPr>
        <p:txBody>
          <a:bodyPr wrap="square">
            <a:spAutoFit/>
          </a:bodyPr>
          <a:lstStyle/>
          <a:p>
            <a:pPr algn="just"/>
            <a:r>
              <a:rPr lang="es-ES" sz="2000" dirty="0" smtClean="0"/>
              <a:t>La positiva evolución en el desempeño del BNF en los últimos ejercicios ha determinado que la </a:t>
            </a:r>
            <a:r>
              <a:rPr lang="es-ES" sz="2000" dirty="0"/>
              <a:t>firma SOLVENTA S.A. Calificadora de </a:t>
            </a:r>
            <a:r>
              <a:rPr lang="es-ES" sz="2000" dirty="0" smtClean="0"/>
              <a:t>Riesgos, en </a:t>
            </a:r>
            <a:r>
              <a:rPr lang="es-ES" sz="2000" dirty="0"/>
              <a:t>cumplimiento a lo establecido en la Ley 3899/09 y reglamentaciones vigentes, </a:t>
            </a:r>
            <a:r>
              <a:rPr lang="es-ES" sz="2000" dirty="0" smtClean="0"/>
              <a:t>haya asignado una mejor calificación de riesgo para nuestra Institución, conforme se observa seguidamente:</a:t>
            </a:r>
            <a:endParaRPr lang="es-CL" sz="2000" dirty="0"/>
          </a:p>
        </p:txBody>
      </p:sp>
      <p:graphicFrame>
        <p:nvGraphicFramePr>
          <p:cNvPr id="3" name="2 Tabla"/>
          <p:cNvGraphicFramePr>
            <a:graphicFrameLocks noGrp="1"/>
          </p:cNvGraphicFramePr>
          <p:nvPr>
            <p:extLst/>
          </p:nvPr>
        </p:nvGraphicFramePr>
        <p:xfrm>
          <a:off x="611560" y="3068961"/>
          <a:ext cx="8136903" cy="2411705"/>
        </p:xfrm>
        <a:graphic>
          <a:graphicData uri="http://schemas.openxmlformats.org/drawingml/2006/table">
            <a:tbl>
              <a:tblPr firstRow="1" firstCol="1" bandRow="1">
                <a:tableStyleId>{5C22544A-7EE6-4342-B048-85BDC9FD1C3A}</a:tableStyleId>
              </a:tblPr>
              <a:tblGrid>
                <a:gridCol w="3188407"/>
                <a:gridCol w="2474248"/>
                <a:gridCol w="2474248"/>
              </a:tblGrid>
              <a:tr h="600066">
                <a:tc>
                  <a:txBody>
                    <a:bodyPr/>
                    <a:lstStyle/>
                    <a:p>
                      <a:pPr indent="33655" algn="ctr">
                        <a:spcAft>
                          <a:spcPts val="0"/>
                        </a:spcAft>
                      </a:pPr>
                      <a:r>
                        <a:rPr lang="es-PY" sz="2400" b="1" dirty="0" smtClean="0">
                          <a:effectLst/>
                        </a:rPr>
                        <a:t>Entidad</a:t>
                      </a:r>
                      <a:endParaRPr lang="es-ES" sz="3600" b="1" dirty="0">
                        <a:effectLst/>
                        <a:latin typeface="Times New Roman"/>
                        <a:ea typeface="Times New Roman"/>
                        <a:cs typeface="Times New Roman"/>
                      </a:endParaRPr>
                    </a:p>
                  </a:txBody>
                  <a:tcPr marL="68580" marR="68580" marT="0" marB="0">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path path="circle">
                        <a:fillToRect l="100000" t="100000"/>
                      </a:path>
                      <a:tileRect r="-100000" b="-100000"/>
                    </a:gradFill>
                  </a:tcPr>
                </a:tc>
                <a:tc gridSpan="2">
                  <a:txBody>
                    <a:bodyPr/>
                    <a:lstStyle/>
                    <a:p>
                      <a:pPr algn="ctr">
                        <a:spcAft>
                          <a:spcPts val="0"/>
                        </a:spcAft>
                      </a:pPr>
                      <a:r>
                        <a:rPr lang="es-PY" sz="2400" b="1" dirty="0">
                          <a:effectLst/>
                        </a:rPr>
                        <a:t>Calificación Local</a:t>
                      </a:r>
                      <a:endParaRPr lang="es-ES" sz="3600" b="1" dirty="0">
                        <a:effectLst/>
                        <a:latin typeface="Times New Roman"/>
                        <a:ea typeface="Times New Roman"/>
                        <a:cs typeface="Times New Roman"/>
                      </a:endParaRPr>
                    </a:p>
                  </a:txBody>
                  <a:tcPr marL="68580" marR="68580" marT="0" marB="0">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path path="circle">
                        <a:fillToRect l="100000" t="100000"/>
                      </a:path>
                      <a:tileRect r="-100000" b="-100000"/>
                    </a:gradFill>
                  </a:tcPr>
                </a:tc>
                <a:tc hMerge="1">
                  <a:txBody>
                    <a:bodyPr/>
                    <a:lstStyle/>
                    <a:p>
                      <a:endParaRPr lang="es-ES"/>
                    </a:p>
                  </a:txBody>
                  <a:tcPr/>
                </a:tc>
              </a:tr>
              <a:tr h="600066">
                <a:tc rowSpan="3">
                  <a:txBody>
                    <a:bodyPr/>
                    <a:lstStyle/>
                    <a:p>
                      <a:pPr algn="ctr">
                        <a:spcAft>
                          <a:spcPts val="0"/>
                        </a:spcAft>
                      </a:pPr>
                      <a:r>
                        <a:rPr lang="es-PY" sz="2400" b="1" dirty="0">
                          <a:effectLst/>
                        </a:rPr>
                        <a:t> </a:t>
                      </a:r>
                      <a:endParaRPr lang="es-ES" sz="3600" b="1" dirty="0">
                        <a:effectLst/>
                      </a:endParaRPr>
                    </a:p>
                    <a:p>
                      <a:pPr algn="ctr">
                        <a:spcAft>
                          <a:spcPts val="0"/>
                        </a:spcAft>
                      </a:pPr>
                      <a:r>
                        <a:rPr lang="es-PY" sz="2400" b="1" dirty="0">
                          <a:effectLst/>
                        </a:rPr>
                        <a:t>Banco </a:t>
                      </a:r>
                      <a:endParaRPr lang="es-PY" sz="2400" b="1" dirty="0" smtClean="0">
                        <a:effectLst/>
                      </a:endParaRPr>
                    </a:p>
                    <a:p>
                      <a:pPr algn="ctr">
                        <a:spcAft>
                          <a:spcPts val="0"/>
                        </a:spcAft>
                      </a:pPr>
                      <a:r>
                        <a:rPr lang="es-PY" sz="2400" b="1" dirty="0" smtClean="0">
                          <a:effectLst/>
                        </a:rPr>
                        <a:t>Nacional </a:t>
                      </a:r>
                      <a:r>
                        <a:rPr lang="es-PY" sz="2400" b="1" dirty="0">
                          <a:effectLst/>
                        </a:rPr>
                        <a:t>de Fomento</a:t>
                      </a:r>
                      <a:endParaRPr lang="es-ES" sz="3600" b="1" dirty="0">
                        <a:effectLst/>
                        <a:latin typeface="Times New Roman"/>
                        <a:ea typeface="Times New Roman"/>
                        <a:cs typeface="Times New Roman"/>
                      </a:endParaRPr>
                    </a:p>
                  </a:txBody>
                  <a:tcPr marL="68580" marR="68580" marT="0" marB="0">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path path="circle">
                        <a:fillToRect l="100000" t="100000"/>
                      </a:path>
                      <a:tileRect r="-100000" b="-100000"/>
                    </a:gradFill>
                  </a:tcPr>
                </a:tc>
                <a:tc>
                  <a:txBody>
                    <a:bodyPr/>
                    <a:lstStyle/>
                    <a:p>
                      <a:pPr algn="ctr">
                        <a:spcAft>
                          <a:spcPts val="0"/>
                        </a:spcAft>
                      </a:pPr>
                      <a:r>
                        <a:rPr lang="es-PY" sz="2400" b="1" dirty="0" smtClean="0">
                          <a:effectLst/>
                        </a:rPr>
                        <a:t>30/09/12</a:t>
                      </a:r>
                      <a:endParaRPr lang="es-ES" sz="3600" b="1" dirty="0">
                        <a:effectLst/>
                        <a:latin typeface="Times New Roman"/>
                        <a:ea typeface="Times New Roman"/>
                        <a:cs typeface="Times New Roman"/>
                      </a:endParaRPr>
                    </a:p>
                  </a:txBody>
                  <a:tcPr marL="68580" marR="68580" marT="0" marB="0">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path path="circle">
                        <a:fillToRect l="100000" t="100000"/>
                      </a:path>
                      <a:tileRect r="-100000" b="-100000"/>
                    </a:gradFill>
                  </a:tcPr>
                </a:tc>
                <a:tc>
                  <a:txBody>
                    <a:bodyPr/>
                    <a:lstStyle/>
                    <a:p>
                      <a:pPr algn="ctr">
                        <a:spcAft>
                          <a:spcPts val="0"/>
                        </a:spcAft>
                      </a:pPr>
                      <a:r>
                        <a:rPr lang="es-PY" sz="2400" b="1" dirty="0" smtClean="0">
                          <a:effectLst/>
                        </a:rPr>
                        <a:t>30/06/17</a:t>
                      </a:r>
                      <a:endParaRPr lang="es-ES" sz="3600" b="1" dirty="0">
                        <a:effectLst/>
                        <a:latin typeface="Times New Roman"/>
                        <a:ea typeface="Times New Roman"/>
                        <a:cs typeface="Times New Roman"/>
                      </a:endParaRPr>
                    </a:p>
                  </a:txBody>
                  <a:tcPr marL="68580" marR="68580" marT="0" marB="0">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path path="circle">
                        <a:fillToRect l="100000" t="100000"/>
                      </a:path>
                      <a:tileRect r="-100000" b="-100000"/>
                    </a:gradFill>
                  </a:tcPr>
                </a:tc>
              </a:tr>
              <a:tr h="480053">
                <a:tc vMerge="1">
                  <a:txBody>
                    <a:bodyPr/>
                    <a:lstStyle/>
                    <a:p>
                      <a:endParaRPr lang="es-ES"/>
                    </a:p>
                  </a:txBody>
                  <a:tcPr/>
                </a:tc>
                <a:tc>
                  <a:txBody>
                    <a:bodyPr/>
                    <a:lstStyle/>
                    <a:p>
                      <a:pPr algn="ctr">
                        <a:spcAft>
                          <a:spcPts val="0"/>
                        </a:spcAft>
                      </a:pPr>
                      <a:r>
                        <a:rPr lang="es-PY" sz="2400" b="1" dirty="0">
                          <a:effectLst/>
                        </a:rPr>
                        <a:t>A+ py        </a:t>
                      </a:r>
                      <a:endParaRPr lang="es-ES" sz="3600" b="1" dirty="0">
                        <a:effectLst/>
                        <a:latin typeface="Times New Roman"/>
                        <a:ea typeface="Times New Roman"/>
                        <a:cs typeface="Times New Roman"/>
                      </a:endParaRPr>
                    </a:p>
                  </a:txBody>
                  <a:tcPr marL="68580" marR="68580" marT="0" marB="0">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path path="circle">
                        <a:fillToRect l="100000" t="100000"/>
                      </a:path>
                      <a:tileRect r="-100000" b="-100000"/>
                    </a:gradFill>
                  </a:tcPr>
                </a:tc>
                <a:tc>
                  <a:txBody>
                    <a:bodyPr/>
                    <a:lstStyle/>
                    <a:p>
                      <a:pPr algn="ctr">
                        <a:spcAft>
                          <a:spcPts val="0"/>
                        </a:spcAft>
                      </a:pPr>
                      <a:r>
                        <a:rPr lang="es-PY" sz="2400" b="1" dirty="0">
                          <a:effectLst/>
                        </a:rPr>
                        <a:t>AA- py        </a:t>
                      </a:r>
                      <a:endParaRPr lang="es-ES" sz="3600" b="1" dirty="0">
                        <a:effectLst/>
                        <a:latin typeface="Times New Roman"/>
                        <a:ea typeface="Times New Roman"/>
                        <a:cs typeface="Times New Roman"/>
                      </a:endParaRPr>
                    </a:p>
                  </a:txBody>
                  <a:tcPr marL="68580" marR="68580" marT="0" marB="0">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path path="circle">
                        <a:fillToRect l="100000" t="100000"/>
                      </a:path>
                      <a:tileRect r="-100000" b="-100000"/>
                    </a:gradFill>
                  </a:tcPr>
                </a:tc>
              </a:tr>
              <a:tr h="480053">
                <a:tc vMerge="1">
                  <a:txBody>
                    <a:bodyPr/>
                    <a:lstStyle/>
                    <a:p>
                      <a:endParaRPr lang="es-ES"/>
                    </a:p>
                  </a:txBody>
                  <a:tcPr/>
                </a:tc>
                <a:tc>
                  <a:txBody>
                    <a:bodyPr/>
                    <a:lstStyle/>
                    <a:p>
                      <a:pPr algn="ctr">
                        <a:spcAft>
                          <a:spcPts val="0"/>
                        </a:spcAft>
                      </a:pPr>
                      <a:r>
                        <a:rPr lang="es-PY" sz="2400" b="1">
                          <a:effectLst/>
                        </a:rPr>
                        <a:t>Tendencia: Fuerte (+)</a:t>
                      </a:r>
                      <a:endParaRPr lang="es-ES" sz="3600" b="1">
                        <a:effectLst/>
                        <a:latin typeface="Times New Roman"/>
                        <a:ea typeface="Times New Roman"/>
                        <a:cs typeface="Times New Roman"/>
                      </a:endParaRPr>
                    </a:p>
                  </a:txBody>
                  <a:tcPr marL="68580" marR="68580" marT="0" marB="0">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path path="circle">
                        <a:fillToRect l="100000" t="100000"/>
                      </a:path>
                      <a:tileRect r="-100000" b="-100000"/>
                    </a:gradFill>
                  </a:tcPr>
                </a:tc>
                <a:tc>
                  <a:txBody>
                    <a:bodyPr/>
                    <a:lstStyle/>
                    <a:p>
                      <a:pPr algn="ctr">
                        <a:spcAft>
                          <a:spcPts val="0"/>
                        </a:spcAft>
                      </a:pPr>
                      <a:r>
                        <a:rPr lang="es-PY" sz="2400" b="1" dirty="0">
                          <a:effectLst/>
                        </a:rPr>
                        <a:t>Tendencia: Estable</a:t>
                      </a:r>
                      <a:endParaRPr lang="es-ES" sz="3600" b="1" dirty="0">
                        <a:effectLst/>
                        <a:latin typeface="Times New Roman"/>
                        <a:ea typeface="Times New Roman"/>
                        <a:cs typeface="Times New Roman"/>
                      </a:endParaRPr>
                    </a:p>
                  </a:txBody>
                  <a:tcPr marL="68580" marR="68580" marT="0" marB="0">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path path="circle">
                        <a:fillToRect l="100000" t="100000"/>
                      </a:path>
                      <a:tileRect r="-100000" b="-100000"/>
                    </a:gradFill>
                  </a:tcPr>
                </a:tc>
              </a:tr>
            </a:tbl>
          </a:graphicData>
        </a:graphic>
      </p:graphicFrame>
      <p:sp>
        <p:nvSpPr>
          <p:cNvPr id="4" name="3 Rectángulo"/>
          <p:cNvSpPr/>
          <p:nvPr/>
        </p:nvSpPr>
        <p:spPr>
          <a:xfrm>
            <a:off x="575556" y="5589240"/>
            <a:ext cx="8208912" cy="923330"/>
          </a:xfrm>
          <a:prstGeom prst="rect">
            <a:avLst/>
          </a:prstGeom>
        </p:spPr>
        <p:txBody>
          <a:bodyPr wrap="square">
            <a:spAutoFit/>
          </a:bodyPr>
          <a:lstStyle/>
          <a:p>
            <a:pPr algn="just"/>
            <a:r>
              <a:rPr lang="es-ES" b="1" i="1" dirty="0"/>
              <a:t>NOTA: La calificación de riesgo no constituye una sugerencia o recomendación para comprar, vender, mantener un determinado valor o realizar una inversión, ni un aval o garantía de una inversión y su emisor</a:t>
            </a:r>
            <a:endParaRPr lang="es-ES" dirty="0"/>
          </a:p>
        </p:txBody>
      </p:sp>
    </p:spTree>
    <p:extLst>
      <p:ext uri="{BB962C8B-B14F-4D97-AF65-F5344CB8AC3E}">
        <p14:creationId xmlns:p14="http://schemas.microsoft.com/office/powerpoint/2010/main" val="2853513648"/>
      </p:ext>
    </p:extLst>
  </p:cSld>
  <p:clrMapOvr>
    <a:masterClrMapping/>
  </p:clrMapOvr>
  <p:transition spd="med">
    <p:pull/>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bwMode="auto">
          <a:xfrm>
            <a:off x="460375" y="260648"/>
            <a:ext cx="8380785" cy="1152128"/>
          </a:xfrm>
          <a:prstGeom prst="rect">
            <a:avLst/>
          </a:prstGeom>
          <a:gradFill>
            <a:gsLst>
              <a:gs pos="62000">
                <a:srgbClr val="008080"/>
              </a:gs>
              <a:gs pos="100000">
                <a:srgbClr val="C4EDF2"/>
              </a:gs>
            </a:gsLst>
            <a:path path="circle">
              <a:fillToRect l="50000" t="50000" r="50000" b="50000"/>
            </a:path>
          </a:gradFill>
          <a:extLst/>
        </p:spPr>
        <p:txBody>
          <a:bodyPr/>
          <a:lstStyle>
            <a:defPPr>
              <a:defRPr lang="fr-FR"/>
            </a:defPPr>
            <a:lvl1pPr algn="ctr">
              <a:defRPr sz="4400" b="1">
                <a:solidFill>
                  <a:schemeClr val="bg1"/>
                </a:solidFill>
                <a:effectLst>
                  <a:outerShdw blurRad="38100" dist="38100" dir="2700000" algn="tl">
                    <a:srgbClr val="000000">
                      <a:alpha val="43137"/>
                    </a:srgbClr>
                  </a:outerShdw>
                </a:effectLst>
                <a:ea typeface="+mj-ea"/>
                <a:cs typeface="+mj-cs"/>
              </a:defRPr>
            </a:lvl1pPr>
            <a:lvl2pPr algn="ctr">
              <a:defRPr sz="4400">
                <a:solidFill>
                  <a:schemeClr val="tx2"/>
                </a:solidFill>
              </a:defRPr>
            </a:lvl2pPr>
            <a:lvl3pPr algn="ctr">
              <a:defRPr sz="4400">
                <a:solidFill>
                  <a:schemeClr val="tx2"/>
                </a:solidFill>
              </a:defRPr>
            </a:lvl3pPr>
            <a:lvl4pPr algn="ctr">
              <a:defRPr sz="4400">
                <a:solidFill>
                  <a:schemeClr val="tx2"/>
                </a:solidFill>
              </a:defRPr>
            </a:lvl4pPr>
            <a:lvl5pPr algn="ctr">
              <a:defRPr sz="4400">
                <a:solidFill>
                  <a:schemeClr val="tx2"/>
                </a:solidFill>
              </a:defRPr>
            </a:lvl5pPr>
            <a:lvl6pPr marL="457200" algn="ctr" fontAlgn="base">
              <a:spcBef>
                <a:spcPct val="0"/>
              </a:spcBef>
              <a:spcAft>
                <a:spcPct val="0"/>
              </a:spcAft>
              <a:defRPr sz="4400">
                <a:solidFill>
                  <a:schemeClr val="tx2"/>
                </a:solidFill>
              </a:defRPr>
            </a:lvl6pPr>
            <a:lvl7pPr marL="914400" algn="ctr" fontAlgn="base">
              <a:spcBef>
                <a:spcPct val="0"/>
              </a:spcBef>
              <a:spcAft>
                <a:spcPct val="0"/>
              </a:spcAft>
              <a:defRPr sz="4400">
                <a:solidFill>
                  <a:schemeClr val="tx2"/>
                </a:solidFill>
              </a:defRPr>
            </a:lvl7pPr>
            <a:lvl8pPr marL="1371600" algn="ctr" fontAlgn="base">
              <a:spcBef>
                <a:spcPct val="0"/>
              </a:spcBef>
              <a:spcAft>
                <a:spcPct val="0"/>
              </a:spcAft>
              <a:defRPr sz="4400">
                <a:solidFill>
                  <a:schemeClr val="tx2"/>
                </a:solidFill>
              </a:defRPr>
            </a:lvl8pPr>
            <a:lvl9pPr marL="1828800" algn="ctr" fontAlgn="base">
              <a:spcBef>
                <a:spcPct val="0"/>
              </a:spcBef>
              <a:spcAft>
                <a:spcPct val="0"/>
              </a:spcAft>
              <a:defRPr sz="4400">
                <a:solidFill>
                  <a:schemeClr val="tx2"/>
                </a:solidFill>
              </a:defRPr>
            </a:lvl9pPr>
          </a:lstStyle>
          <a:p>
            <a:pPr lvl="0"/>
            <a:r>
              <a:rPr lang="es-ES" altLang="es-ES" sz="3600" dirty="0" smtClean="0">
                <a:latin typeface="Arial" pitchFamily="34" charset="0"/>
                <a:ea typeface="Times New Roman" pitchFamily="18" charset="0"/>
                <a:cs typeface="Arial" pitchFamily="34" charset="0"/>
              </a:rPr>
              <a:t>Cobertura del BNF dentro del Territorio Nacional </a:t>
            </a:r>
            <a:endParaRPr kumimoji="0" lang="es-ES" altLang="es-ES" sz="4000" b="0" i="0" u="none" strike="noStrike" cap="none" normalizeH="0" baseline="0" dirty="0" smtClean="0">
              <a:ln>
                <a:noFill/>
              </a:ln>
              <a:latin typeface="Arial" pitchFamily="34" charset="0"/>
              <a:cs typeface="Arial" pitchFamily="34" charset="0"/>
            </a:endParaRPr>
          </a:p>
        </p:txBody>
      </p:sp>
      <p:sp>
        <p:nvSpPr>
          <p:cNvPr id="3" name="AutoShape 2" descr="data:image/jpeg;base64,/9j/4AAQSkZJRgABAQAAAQABAAD/2wCEAAkGBhQSERUUEhMUFRUVFhgYGBcYGBgZGhgXGh8ZGhoYGBgXGyYgHBwjGRwYIC8gIycqLSwsGR4xNTAqNSYrLCkBCQoKDgwOGg8PGiwkHyQpLCwsKSkpLCwpKSwsLCwpLCwsLCwpKiksLCksLCksKSwpKSwpLCksKSkpLCkpLCwsLP/AABEIAQAAxQMBIgACEQEDEQH/xAAbAAACAwEBAQAAAAAAAAAAAAAEBQEDBgIAB//EAE0QAAIBAgQCBwQGBwUECQUAAAECEQMhAAQSMUFRBRMiYXGBkQYyobFCUnLB0fAUIzNigqLhFUNTkvEkk7LCBxY0VGNzg7PTRKPS1OL/xAAaAQACAwEBAAAAAAAAAAAAAAACAwABBAUG/8QALxEAAgIBAwIEBQQCAwAAAAAAAAECEQMSITEEQRMiMlEUQmFxkQWBsdEzoSNS8f/aAAwDAQACEQMRAD8AXgYmMTGJjHtTzNkYkDEgYkYhLPRiYx6MTGIURGOgMTGPYsh6MTjwB8Pifw+ePCOF+Z/E4qyyRPh4/h+PpjwAnmfU/wBPhiJ/Puj/ADbnytjx22J7gDHkouflvgWWcI8uw7k2j9/c8PzvfFij8r97n7r4GWqAzEhtIVFko6rqlzpkqF2MgXJ1YKAY7CPUfD3j/JhWOalf3YycWq+yOgvD+VQZ8TFz42xwtafcE+EH+adA8ix7sSKK7e/3W0z3j3Z8ZOL9JO5juH4n7gMMpsXaKeq4s0TsBMnwJv5IFxYlOPdUL3nf03PmRiatRKa6nZUU/SYxPdJ9491zir9Kdv2VMx9erNNfEJHWN5hB38SLlGO3ctKTVrgIWjO8sfX0UCPOJ78Dt0kklaeqqw3WnDaT+85IRf4mnux7+zNf7Z2q/u+5T/3antfxs2DUQAAAAAbAAADwAsPLE88vp/tk8q53/gD6ms/vOKQ+rT7T+dV10j+FPBsXZfIIhlVGo7uZZz4u8sfCYwSBiQMEsaTvl/Up5Hwtkcxj2nHcYmMMFlZXHsdxj2IQSAYkDExjoDELOYxMY6jHsQhEYnEx5D88cRPL898bn83xVlpHo8vz6Y8CB58Tx8+Pxx6OflxPkBb54n58eJ8ybDzOBsuiPH429F3PnjojifU/cOfxxCnkPS/qxsPIHEhL3N+SzPmd/UgYlkPF77Se+5/yjbz04H6RRzScggNpJEniLnbsgwCAe0Zi43BiJwACjkIJ/D54R9N9IKQUQ2HvOCbx9HVPuzvEAwBzlOeSjB2NxK5Kiv2VyQaq0FgVUsCCATpExpmSIGzSI3sJGjFOd7zwHu+Q4jxk4zns1m4qLopLUP0T2acGd1rRrmONMMca3MdCPURqrOWTd6dINTRZm+oEu6cD2lAvKAG3J6KawycX3/Bv6qDyRT9gKrnUVtElnH92g1MPECyfxlRjnTVf6tFe7TUqepHVr6P5YJo0FRdKqFUfRUAD0FvPFoGO1pcvU/wczUo+lfuwXL9HojagCX/xGJd/J2JI8Fgd2CgMTGJAwcYqPADk27ZAGOgMejEgYIE9GJjExicQsiMTGJjEVKgUSxCjmSAJ5SePdgW6IejHsViuT7tNyOZCp6Coyt8MewHiRD8OQqjE4k+mPDuHmfw3PnGGWDREYgHkPz9+JIE3ueX9OHniST4dwufPgMCEQRzP58eHwx6bch6T5xJ8gfHE6fAd/wCEiP8AKD446FPu8z+G58CcQhwFnYfcPODJ8z5YlUn97lwUfd6Yt6vnfx29NsVVs8itpuz/AFEGpx9oD3fFyoxTaXJFb2iWhOZ8hYeu/wAvDEVq6UwNRCg7Dix/dUSWPcoJxUqVX3IojksPU83I0L/CG+1j1REoI1QL2ouxJZ3JgAM7EsQTwmI4YBzdWlS+v9BKK4b/AB/Yq6X6WczTpqUGzM9iZiwQGRvfUQYMRvKcZQcZYji0GNtljSPITgtKZO8kmSe8m5PrOLEocz6Y5c28juW50YpQVIjKyGBmL77EbXx9K9l89FTeQQZtwt2rcJj1I5Y+dilGNR7IsQ41AkAGIifInjvbCs0LiMxvcf8AtL0CKLB6Y/VPtGyty+yRtygj6uEsY+j5TLitl2pVIuCDHDYhhyIN/wAxj5/mcq1N2RveUwfHu7iL+Bxs6DqHkjolyv4MfWYVB6o8MpjHox1GJjHTMByBjqMVvXUGJuNwLkeIFx4mB34hajN7qx3m/wDwmPME4BzQVMuAxU2ZGyyx5KJ9SSFHmRjgopnUS8bgbDxiFHnHfjivnwkCVWfdG5P2QN/4A+AlkoJRsuCVG3IQcl7TebMNI8kbxxA6tO1adtZMk93WOf5QfLCzM55pggLO2tgpPgpBZv4KdM9+Io06rmVV5P0v2Ij7Ta6zD91oHhjP4ivZD/DdbjF8/HCPGAfGKtSmfgR349gI9EuN69Kl+6tGmfU12Yn4Y9iapg6Ye/8AJyI4CTz/AKnEgHn6WH+bc+WOgOQnvO3l/THQTmfu/P5tjaJexWBw+At8N/UjHa0/L0+HAfHE1HVFLMVVRuSQFHiTbAg6Rap+wp6h/iVJp0/Fba6n8IA78BKUY7MtRk+PyHKnL+sd5PD4YD/tNWtRU1iLShAQH96q3Z8l1HuxZlegzXfTUZsw8aurA00xcL+yX3rndy3HDCplSnZIiJA5dklTEWgMGFuWFrJqem6/kZ4airav+BaMm7/takD/AA6RZF/iqftG8tA7sFUMuqLpRVVfqqAB4wOPfi2MdacNjBLcVKbe3Y4Awr6bYEonAS5Hqo/5vXDgLjP5pw9RmBBBMKQZBVQBIIsQTPrhPUyqNDenjcrKkS35vgmhlQfeIC8fz+dsXJlp8fjP3YP/AEUKhAF43778T38ed8cbPl0+WP8A4dTFC92KF6WEgKKWi8zuIAjU0wCTaL3w96Kr02CwQNiBI2vIMG0Gb8tR4Xy5yBCkErfxgReDa1pvthp0blR1SqUDHgYgcYIZhPP3QdzjPJOG6GqpbM+4ZSkBPE+H54RjHe3WWCVVqSAKgjxZeQ3JKxYSezhh7MdMHMppeppqU7OiCDzDSZOk320wZHLHXtu6DLFpEoykneAeyQW248SNt7YHpcmjMmX1ENWNowzVDwXfYtb0UAsfML44rZCbMxJ+qJFv/LQ6iPtMR3YXVemQSRTBc8QgLeukhf8AM74oq0a7Dt6KKT9M6iT3UkXRMA7Lq78d+WXazjxxN7cDM5qmi8NI+zAPdEU1PmD3YCzXTnACSdl4nvCNBPcRTq+OOMllcu7DVXao5kBCzK1ptAOuLcSRtF7Yd5fKqginTVQb7BQeMwoJPnHjhak5+lqgmo4/Um39dhMEzFWIRl5M7aQPshQWHl1WLsv7PxOuqxJ95af6uftFDrPiz4ddUT7xJ7h2R85PmSO7FipFhYcv6YYsKe7Aed1UdgLK9HLTH6umiTuYBJ8QIB8ZOCeoncsfOB6LAPnOLYxIGGqKQhyb5Oaa6dhHhb5Y9iyMRi9gRBmM0lMS7BQdp3P2Ru3kDgb9Iq1P2SCmv+JVBmOa0gb+LMB3Yvy3RqIdQBZzu7HUx8zt5YKjDNMpcuvt/YzVGPG4BR6HTUHqE1nGzVIMfYQdlPIeeO8/mdPGBElvu+HocGxjM5p+sqFiSRJ0zwXhA5xx+WM3UPw41HljsCeSVy7Gp9gOkHXMu9Kg9WKV4K6gpZQTBImwEQZs1m4fQqPS2WzUqQNa6SyOCHGkyupDDgapjUAL7XjHyDoj2pq5TrRQKq1QLqYqGaF1Rp1HTFzuDvgbpnp2tmb1qrPpmLhdJ4ldAEWkWjHDyYpyndnWjOKjR9B6Y6Jy9Hs/pFKm4p6urqOqkgKoW7EAF2De9G5gWxk897QUaZhXFQzbSYXkCWYWB5AM37u8YxlYWVrA7EbfxATytfYcsW0aBDA9osNtIMyeQGxPeR440w6jNjjTl+RE8GOcrobZ7pdnkPtwpxz2/Vnf7VUnupjbHWVYxIWWBCxOxmOHfeO/CynQhr6Vt7qHUxiTDOLc7ITiMt0hRpgq+sksshja0E6VAlgRwIMcCLE4pdTJu0zTHCkqNlTcCNPbIMHQAQo5apCKfFgfLFWbzB0wxVJsB757p248AG8cKH6ezDWpUdAH06x6pfJJ1/GO7Ago1nu2YpieFNJ9DpIO+/d34zOa7scoPsg/NZpO0Q6yQCGZvd2PYvYG5tpF98cdG9MlqpWmGzH0ezq0mxuSWI3vdm8OGFy9DOG1SWPAurNHgNLAX5QI8sNKWZrIbV0WNiaQF+V085/rgfFRehmlq9G5lF/SDUoZSBpCKQes1C69pRT1X2FOxWZNjhpmM5la2TqM2XapX0t1Yq1SXYBoLUqlVeywudKLErEG4xn8v7XZjQUenTcHs9ZSY642iKhaxHAFO480vSOdpuUBeqwR2YIJGoatJIInTdQDBBsN9wKl3RdGlruKXZ1KRyRAKqWmKlK8CP7xAVMgwoYSFVzeshQljBmoSY4g6Pd2vIJ3G2KqlTrmFOalRlgKlQIucQESBTdoTNL2idMq54C5JDpV2RgamzXVyrIGAIUldagjSRBUxpjkBjb8Xknj0Nmb4aEZ6qL6OXmvTQlQGqAFhTUTqIB1iZZI+jItN7zjV+1Ps7+jacxliWRo1pPZM7XM9k/RYyVaJJViMZnrdNdG+q4bfbS1MicbfOdKoauby0CmEEsre40rrYrF6ZMghhILISRfGNScGmmaWlNNMTUagZQymQwkcLHmOB5jgZHDFgGEHRhcVhBqss1AyuVUXYGUCsVJAgtJBkmAZBOhjHpul6jx4X3XJ57qMHgyoiMTGJAx1GNVmc5jHsdRicVZQkjE6cdacVZrNLTEsSJIAAEkk7ADck40Smoq29glFt0gDp3OaKZUGCwM9yjf1NvXCHJ0mJkyGIHYuTHAkMbcLkicMcwzPVupLMYCpOpQI96oqk0wBwCs0k+7gZMyFladVFAglaKs5niC9PUxvuXcTEeHmeq6zXO4nc6fptEaYvzY0MQZ1GbGxMAiw4+vLA61GIHZK6596x4zI+V+/lgrNVKrDSKSurHZ4BYtx0qST46p58gJR6NIcjqyTYSD1dOLmWYHU2xN2JnGf4kd4JfSVPpOs3hZPDklOajeYA7ziaOUrVT2KfY5kqijv0rfnO3GcNslkBpjSpBMhVBSltwUXqeMeeG/R+UFNpO8RAgcoOkWAsYJv4XxmnmlNjowUULMv7Lu/wC0aF+rTmmv8TXd/Nj5Yry3QgpgmmoUiLjSDeeJUsduPqcaPMZsgEzG+257r4XrUIBtxTjYiQOHefiN+K5JPuGmwmj0WBcxPMXP+Z5J8YGLhSTaZ/jM+gP3YsFIm5+NvxPwxVVpm9xYixnbj9Ll8sWopdirb7nIpJPuDjeSfnG/448aCnaR5sPvxBoNzXcDY8YH1u/EdQe74j7/AM3wVr2K39wTM9Hg3G88gOWxAn1nAVGm831GVPEHbhMCNzznDyqsLAUzxJIaNtgAvfuD3c8A5dhIsI7Uwe8i/jHwPhhc4x+wUZMIzmRZQtLNUusUL2Q5hgv/AIVbl+6ez3NtipskxD9W/wCkKSDUp1QBV7jURiBUYAWqIwqfZGPoPRPSSVcuiVVSsgVQfdJUgAXAtI2+iRa5xlvaPJJRqMEoq+XaIVw1jAkrU95GmfekXPAwQfl3iwvVyZvMV01KAGBl4WQ5JFjoY6ZWwILDVuGuJO0r59K3SOXamwJamyOdOlwesUFaim4IFQ9k7SeGMUwdjAdhqMdoMSBckBt2JBi07DcRD3KmoatOormu1KQUPZrgSvOetXsgi5KyRAXBeKmytDSJ6HTtRa1Q+M1KQ+ZQemGgwry2ZVaxIICtURwWOkBVLWYCTOl1nlB3sMODSi3oRcEcCCLEHeRbHc/Tci80b+px/wBRg/LI5AxMYmMTGOvZyiIx7HUY9iWUY89MF/2VOq/hCL/mN8LKj5isSDpogEyKcM87HXWMBQRIi88iMakUB4+N/ht8MCKhFd2IWNKaYkGbyWJO8aRYARE3nGL9RU1jvUdLonB5KoW5X2ZBVRUJZVEBWJZfKnZP5fXDP9FprsoIVRFhANzaAAOHAb4vBLcJkT3RccLnwjFdSgBq7RBgC0C8d8niPTjw8/pOxqFlWgpESRvZrj+a3yxH9nKX5d4AE7cIj8MXvQIg7ibkeNrrI5C68eGPUEJeA0Egk2NhIvaJvaLYU0rqg03XIfSCrtv8fOb4rAZiSdogEWjz435TvgfNdIpSDDSzkbyAq27UARBNtgJMb4L6OzhqKrNBkm0RG/MnYd+G6W0BZxk1PbFyARHa5j5WEb8cdUaN2nfUgF+FjAwXSXtN+eWOVH/GPkMSMEkiORc+2Mzn826vVipUENUiHOkRqgaeXZ4EY0dZuW/rjL59SalQwYDVbxberx8/jjTjimxU3RVlOl6pbtO0CbCd9LsD7520+Mxjv+1KlhrczNw0g3MkAnkOfHywBlJ7e35p1sNcvn8mAFqEo0DVpWpZ4uwGllJN+FwxHgx4v+qsLFKL9boe6p3jywMydpYn6QseFzcnbni1+kaYUxWV0GhtaKdO1T3wCzU3AnsmxEkG0CKNYEghlIk7EHg/EYzSVqmN8OUd+3uM0pMlOmafWLqZyxLLdkAC6B2rBWYGRvp4YbVsk9UdXUtUQA9n6Wqe2OyFcER7lwdQtizoqkHygPI1o7p0n5YTe0XtF1DvlwlMUTTUQFC6VqIjsBJ0kFgT9GLxOMyh53RbeyFi5ZNfZKsNcSLarQeVtt7eO+HPSOVo0aVOqlN2LAipeDTYiC9IspUHVqvI4CRthZToRpIBMvsTtKiDJ+8m08gMO+jld0amWXS0qo1LqkDUwVQAWEE2vs1uIV81B9jIvmhqDAUywaASFQibl2QyFIEHSpAlhBjD7J9LKgPWUqa0i51VcuGK03Jj9ZRMtTvMMtjOzEmAHyKrU0kglXg6SYBiIAtEEHwIInBvS2Rp06aVKRqaqiMCwAJpsNMoVYKWpsS4s0xMSAQThOcJWmVOEZqmWZXpFXYhWWoOscKyD3UAlTUBOpQTrUNABKwJ3wcBjI9Hu4EjqV7U0xelylaVcCEJAUaako0QwbGkyHSSudBJSqoGqnUASoO/SLFTuClo5Wx3ui63xfLJ7nD6zpPD80VsGRj2OwmPY6VnNEo/I4+m+B80wXU0SQs32kao87Rz5Ri05BQOxNP7EBZ+wwKfyz34XdJF1Dg6XsBIGk78iSD73BlwrrXeOpLubOjS8S0+wm6L6Zq182yMbUmNlsCYMWmd5tfbfGgrbNwljFwPqjGS9k3HX1mJA1NAkgfWEXN+FvnjU1jCqNpO1gdydvLHCmqOzErRJIEkSV23GxMbxgmisO1yRpG9+J47+uKKQ7YHefgDi5Guf4f+f+mFVuHYj6SImqQYJDTyNq3LcW2Iw26EsAIH07jxIJtbeOA3G22E2eNn77b8CHjbjc89+EThx0J7qH90/M/dh8lUULjyMqX0r+R8/LHNP0l/uGOaT3M8vvPHEUqogQYlz8v6csJGE1K0nmLjePCwBPPccr4QdI5WJcGdZqkDuOsi8wT2otO3oT0l02Eq9XosB70gCWE8dvW8zaLrKlc1GYga9TMR7xaGuFnQCYUgRJ7hyPHNRe434XJNWl/sFy6sC4NjA4QRaoNie/FWayqsVJm6nVBiSuv0sFwXlKLHUO2oK21i242lOTXta1ziavR1R1VkQm7CRpK8vrAjfhN5HC2rxaVqxEenevQ2l+40yfRDUtT0KhVlKrFRRURgwqGHECV7G0HeYBAODkpLIijTpMTDmm1RlY8AqVBKrxN+UYMyGQrPSbXSdGYq06H0Erq+lpMA6iN7csUaSGuNmiO8TO3fjLPI8i8xoljnhVJ7P2ezNb7MNOWYcqj8DsUUjGd9usimlKssGalSBNiv7KrciJU9jgWm1hc40HsgVNB43FUemgx8j6YVe2tMHK07wTTXha3XJuLj3jw+JwmH+Ri5ekqZRC8tdLjzUHj4Yt6U6dOTodYtNGLZhKZ1C8PTfTBHJl2MjtG2KVb9Wp7qB37mHLA3tsn+x1T9SvlX/nqL9+AivPRb9ILQAKq4BnWLMwMRqWdV9jxk7G3DD7o+m1Wg6VHTSLjtA6AIkN2QNOplgEye1AtZF0ef1ZG8VD4Wdjg3pjPPTy40wVOYKspEzKKVkyCIKnn4bRHj8xFLYM6E6Mo1UKVAwt2XXdQDB1KdwZXskHbhgqh0OtA6Q3WBZ0sdgGAJFMGdA4EKYPHkAsjRYBdBIKltMSBKhiAYO1oJ5Th1kMxKK1UJUaOGx+1pgBhsQBYg84Degf8AyemzP13+PmjkNHD1Ax7HTwdhHh/XHsegPO2JNOE3TLQH+0vwCn7jh9pxlPaSo06EVmZnY2EjSuoG+wN58JPLA9fOor7mzoY3J/YUew6ytU/WczbwP34f1cuIQLKzBhSAOP0CCvwwt9mOinooZ92J7yxi5vAFtvid8N6rXTa0fIfjjjTafB2UqKMvOvg0A7dk+hkbH93fBOXzA1NNjI96217SdJ34HFeT94nkv4T+fyeiupXAJUkxIEkWXnb1woIzedQnQwBhWv4aNA/mb/SMPegqwKC4OlSN5Egw3xB9MUU+h0DG5OnSQSQdN290XtGkRMXO95ro58CVppUqQsMVXSARA3eBNjfuPccMlO1QMYjF37W0i1vAn4XGOqL9mn3ux/kJnCtHzDSQKaLcX1tJ2I7Kgc+Mi+84totUlICgB2Gz+9Bm5HIHfCtSDohPag0Mx7khWJ1liJMEWsdjI744HBbe35IJVF3JAYs0kCmpmAkjSviYgsdRBWf2CWJZn1FwwMKo0mQYX3oOmDMzEjawK6N6KpmmurW8EiGO17zbeJPoPHSupil6UKeOT+Ziyt007kmo8mAq6lB3IJuASSSJMgG54CQLV6RdVOhyoENICMJ7YJ7U8NP0rcuB0tb2doMboeGzsOVonuXbkMe/sOiNgwtEh2Ft432kYH4je0gvDoq9jfa+tRbtOpAHMCR3pA9QAe+Rhz0hXFStUZCId9Q8CSd9iJkX9MAdHdAoaqqrEaiFBIRovwGleMXmYG+8xWZkYmJEqBpQyeWlRtvYcuJwGXMpLdU/oXDG0+TXexx/V1RGzpuOBD+uKvaTINVyqaBJAYRxIWqCSLX7M8cLPZbpV6QqalWopCanRiIKGCwR1C3a1mv340/RudylWmqV9IfWwTWrKZdiQqVNtR5K3LmMZoyqdjWtjJ5ep+oANiKSAjkVYgj5479s0nJZvuSm4/hrJvfgGOLulKbCrUUlxpBAUuHZR2Wi9233nhielaXWZbMKQTqyzWG5g032iZsbcxE3wS2miuwl6PfsVO5jH8hHwwf0u3+y1TyrUm/lrLPrp9cVdA5MVFUBGGtLsLw0gSQeADUwZiAS30WwX0vltFDMKdJLU6ZHH3atOZm4sSLc99iW/OUovRY06KaGQ8BXA8mgffg90svcCPR3HyjCPJV/1cg7PTb4A/8ALjRZlYZhyq1B/wADfecF0TrL+TN1yvD+AeMexZpxGO5Z58UBT3R6f0+WMlV6WVidOp41TpBYXJi47PHeeGNjUpAqQwBUghgbgqRBBHIiRjKUSRTXuRbxJFr3N578ZuubdI6fQJbsGNWuysQqqBPvFjHkvZ+PHHq4rAyShsQAFiNh9djER8fDBFQgoZgnbnx/O2PZ1rkeJ48z+GOU7OogPLVayzCgmB9aAJ4dnmMX5eq7AgL9IzM2IA5iPXuwRlh73gv/AD45ywa5lY1GAQbQSODcbcOGA3LB8zki3vMT4bcvdW3LnjroqiiudI95SfMeXj/XEVajSZ24QbHbmJ/0x7It299xHwOLZEX5Z/eXvf546p0xC2iTU2twjh48cVZf6Xi/z/Pri3rQAsx/efhgfYs4y7FXK27TEm4mQAQTw4b8yMWpCsxBjUZINu1YTcxJAEj5cQaHSimsqgxYk9mJ2EX2g/MbYY53PU6Y7ZieG5PKB+PLFSi3wWpHJzfO2IGYnCxvaGlJGhpYyPdv/Cd/Q4Z5TpKnUMKYPIiDwiIsdsDokXqQVkGaS4Hujflq7M/GJ7/CJLXXx/8AxxetWEqz9Ve/+8p78f8AXAgeSpHP8OHlg9OwN7mj9nqWsV1PGmhPk84ddE9EaqbFHZG6xgY1Qdo91lI9Y7jhR7Kn9ZV76J+DDuw0VqhpOlM6dVeGcbqp0iVg7yQPM8pwviX7BdjO9KM7ZhqZh2GpTs2totBUCb6RETvJPCvO0WFNg/Z004qoygmHQwkgjTquJXab2sRn6H/R6701q1m0mVZ2Bb3AwuAIgxtHxw36Ncu9IuxdmGkliSTKOOPjPmcU/UX2M90TRq0kA67qjwdij01tAJM6gNpVrGIlbHGi/tJs0lKnUp0SSTTLoxqUyGgGW7J0yLXJJVDacZNOjyhSzLIUiNSSpgSNJCkG94O29sNPZno5WqU+s/WM5ZSanaJMOFBYgzeLMpFzYne45pelojguUEPlTSepT0wKYizFhIDQQSBa62N97nBXtn7TnJ6ahQNTeqNd4I10iy6SbTKHfgMV1f8AtDhQlliVC6JXSoC6SIHDxmwAjC32vDVsoVrLGlaNTUJKGA9NQYU7rU2giRymChLTktAZIqcKZwv/AEq5TiKi90T59mRtf/Q49jAUuiDTEo1LtG5qqGBWAU0HtDZpMHiuPY2/FyOc+kxGyr+3dPrsxQMW7FI6gdTHTTtpU2LMWkmwWD3DZzMpTA1X4AASbDeO4R62mQD876Fc1M5SJMk1VJJNyZ1E+o5Y2HTlTtkWsBffcEn5j8xi3keV7j8eKONbDRM0GMAgjsnccSCJA24eE4nOvdtth8dX444yX7JPtn4N/TEZlrt4oPgPxwiXJoQXltm8uM8D+OOqDgJJMAayTyGpuWK8uey3j9y4Hzrf7OYMSI25sPxwC5LfAB/bDO91AQna+oCxnl9K45c4MM8gklu6/wCHyxk92b7I+LUz6do+pHHGu6P+n4ffg8ipAxdlmXA0En6z/PnjhRLUwdjrnw1LjuiJom30m+eI6udO+z8SN2HLC06oOrO6XRlIOD1aA8wL8Bv6YBlWYasqLkAsVqHiBAOnleTbskTMYDzwqKOzVcX2DcPTeYxQrVf+8VO+/wCBw+LtbAbLkNdFN/0NSw5o88dm0xE23592CEpKYjLLOkm6OCGGqFJaBcAXJ7uNlTPWH/1FXcydR5HE66v/AHip/mP44Lclx9hwM9VJYdSQD3VYYTMkWkEgHSRIIE9xZEEWjYxysLfnlgToNGIrGo7VCtIFdTNY6qIkQRwLepwQnDvjiTw78LnLai+d0ab2SE1XuV/UvtfbTuGBwyzOeelSrkFb1FBOm4BUklVLQzdkRwEEkEDCz2RP68jnRqfdgvpxJy2Z+3RMc7x849BxvjN86GfKxM3SXW1yzQDCzY3BQQ0DafunYjBvRQ7eX4dun/xAcd9+WEHRKRWHf/8Az+Jw2yjwtE7Q6G3c+Jk2kSPAT0/XR3ohGDdXqQ7i3WDTvuIBgiQdJjYxV0CsVKP/AJoHqxH34WdJZg/pjBgLVaqyJFhUMC5I3AP8RAgDDPIsAQb9mvPPZwd/PAzVSRceC7OZYU8ywQBQaSsAoAFwswDMCcAe2N+jWb6tEMTMGKWYp8R+7fFlTM6s04Zp0qUuTaC6xJ3FpvzA4Wnpyj1nRtZSP7rNiPsp1oA53GL4n+CvlPkVKv1lxo4XcKCf4lZJ47ibzxx7ANSlVknSQCTGqmTxvGpLeWPYNp+4ijr2Svm6Q72Nu5GONZ0iZqNfiPkv4HGe9jco36QjHTGh42naJiZ2O/hzGHefvVP/AJkfIfd8MasXJJDvJHsJsbk+pY4qrVLube+vyH4YtyY/V0/sT/L/AFxRUpzq5F/lqwuXIa4C8o0JHGZ+X3g4Gz7/AKgfwfEg4Ior2B4/I4E6TkUU8U+U4CPJHwIV06mvuFEcv2f3gDGpyTRqtvxHLj8xjJZYds/apjykfhjX5KyuJm4+QweUqBdkx+r83t54lB7u3utw/exHR/7LzY/zHFtM7eDf8Rwr2DFvSqW/p4fnzOBx+PzwR7QPCL3uogwBe3ATy9MZ0Z8xsv0fpHizLy7h5mMa8TSW4iatjmqPm3yOJY/M/LCBOlCVY9nsgH3zxfq+Xn8MX5fNMwkwLxYn62mZ8L4PWgdLNb0JdK/fRP8Ax0j8h8cScCeylQ/rhwOXqGJnjSPEeODSd/zzxmycsfHg0Xskf9pXvSoPhhn0kR1WYDbf7OTsLawCRJFx88KvZL/tdLwcfynDXpFf1WZH/hUj6OMZvnQz5WZDKMBmECmVteCLnTIuB8httxwY9qQP1WJ9DOF2WaKy/wAPzbDVj+qqDk9T54mX1Fw4B/aJNObY2h61WL/vKb+v+mCtUCr3VGPwU4X+1TH9JqECWZtS7blaRG5i2EA9oquso4iWII1SNW0BiTcMVgTYwJBEEcz8yKi6NZm2C517iNdW88C7R5GbeuC8yFOVqCwlqiSRH7aloUGRsWMQ1t8YvOGoWDXYXaOzJWTsqsQoMDszAM8RBGzPSDEMAzrMLJEEbdoQbkdltQtMRPAZSlquiWuDM1snmKcDQSpHZZBUCMLiV6tlHfEcRtOIw7auCRYAFVIFxEyCN1MiIO+3ecexPFZPDA/ZehFcGL9UfG+n8cX5msDUYzs7HjzaMT0auks+kNqgDtaSAN9udvQeRZdCTNAes/8ALxN8b1NITpsb5VYVRySPQAYGdwF/iP3/AI44o5ybaI7tf4gYocgx4me1ziOOAbQdDEP2PX5k4D6beKKx9ZdgfqnlgXqUDHs2m19u7fB8grBEiBafDvwKaTslGcyoGsG3adSN/rH7iLePdh/R6VUa5ZQLXJEbDjiqtTHBQPMH088VsFOyJPE9n12798XKaZSVBnRvTCadGpZk/SU7nuPfhpQMxHI/Puxn8rQvdUIk7kR8tr4a060GyDjZYv5AYFtBblXtMCKaHaai/Sb8MZrrpvI+hsSB77Cwi334ee0eaJRBAHbUyDfcchOMymYj6X1PpN/iMOXl8MNg9gJHqOZlHOo+4pnrD/jR9Xy+HfgvI5ktJZpMwDLEwHsuojgLAbYDzlVKbVBSq9YoRD2n1f3izdRp3Om3AxiaWb1XJAvHZLxaoADB4zi9RTRpeiqx05jS4V2y1VVIbT2zGkL3mIEbm3HF3QXXCmTXLFi0jWe0FhbEEAgzqseeB/YnMoMwVY6VqUXplpMLqJ7R1ECARe+xw0rV4JgoRzmxvuAQDB7wDe8bYXNhxWxo/ZfNU1ro9SoiqkzJ5gjwHnjQ50oVqgVKZL0gqgOh1EMD2SxC3G0nGN6BrUxmk6zQqkMpMqNwSJYwACQBfeQMbNvaDKCI0QLdk5ci8fVbaL4zyrVY1LYwHSKNSzdIMrIWpzdWUEqL6QxOxm3zMktyLVRtNR7mw9dv9MMva3pGhVoqUajqQ6gQ9IkqbMi6XY+8Ubgp0TNhhD/aCS8rSMsG7TKPeVT9U9/K+AyzXIUI7HPtfAanVUqys1JdSsWUnq6asDpECCp3PAW7Vsh7XtFdVIMEU2NSLxpBaWReA5KSAy72x9TTpvKNlWpNVo0mdIaalKFeI1FTBsQCJg3W/LNPlqFSUqihUGmA/ZIEa6ZZGdCPdggwYEcsSWThspY7tGJ/t1UKhhqUWmnudIUajrC6uySv0diCIAIU5npaozlzcs2srYqTJYCDMwSNxeALzJ+o/ofRlfKOlR8pRr1Zgkqr0pM0wgBBRQjCwFzqJkk4+edIZVHy/XqtNKi1irIkhSuikAUEAbhmtc9YSbDDnNSQGhgNXpCbCdIPZDXgWAEEiLADc7cgMThj7RUKJOX6hg8ZSgKpWBFZQVeZUSYC3v449gKRWlhvs+JVzY9v/lH44aBROw9Bhd0VS001i2oAnvYgST+eWDFqnDnuylsWGks+6NuXeMBNRUg23wQaxvbu+/Ay1dhG/fgXEtM9mMusmFH5GCKNEQLDYfLAlXMSTbiRw8J3wUK35/PhitJdhNOis7DFv6DTP0V9MCU8xH+hxcuZ5/f+GI4ksvqUF5cOZ8MV0aQ1DxP3Y4fOAxAO2Jo1b+uAlAJSBfaNQESLHrF4nutbGZ6zsi5+h9Jv8Rr403S7KwRSSO1qsY2iL4S1aNJQJqNuo97kWYbd/HljVij5RE5bihGJRjrmKQnt1DvVUcV8v6YIoVP3pv8AWc/3o5jFw6gAgVX7QAPaYmJ1bgWOoDynhi9aNGY6xryffn6QbwFwPET34NRKbL+g/wBrHDQ3FuDNzw7emCD4feMLOjqaK4IYkmRGqdyzbeJwyep3cMZ80bY3HLY0HsxkKVXM00qorqweQdrIzD4jG5rezuQSdVCiNIkzOwkm0zYDGA9mekVp5qkzWALCbkAsjoCYG0sJPASeGG3tB0oTXp6gGuTADiTqjTpbsgSoUtu0EWsGQ4jLsr9vOiqNJqXU01ph0ckARJBUAnyJHrhNkaagmw+jy+qMGdPZvr0WBUD0UYujQQqHq76p31EAghSSRaAcKMtmt/BfvH3YzZI9x8HtRpqnSOUWgabUaRrtTeGFOkGUkQpLkBtRPbneL8icrQAiIHbASeOks5f/AO2H84wYWCKlc0nqhmrKV1lRpSZdWCkrBJMkEfSsCuEf9ojrv1UlVRzpPaZRp1MCRE6XDLMCRNhgp420n7AxlRpOm/aQJlHorRph21g1CFnRE2tMyQsngLcIy3s7RWllsyazIvWp1YZp+ktOsotYdooZi0NJiMF9Npro1GJEwqmeE1KQBABv7zAwOE3vGffpVWp9Uws5W6kFgoCgbiB2VUzGxOHwTcVQLq2e6Zz5rU8vTO9CmafEnTPZ9427IAgGLWAvPsRT6MLoDprLdoYKo1pMAkkgkghhyHC5OPY0rGIcwilWqKIDWiLjF6dIuNwp9R+OE0fvg+DgfMYk1D9Zh4FW+/7sM2A3HLdJt9X44o/Tmt2R6/nngBM6dpUnzB9MG0KNZx2KOs/usp+Ez8MV5SbldTNPOw3m8/hglelY3X0P445qdGZpbtk8zHNULD1VTin+1KdMxVy9axgg1erIPnQOK8pe4zpdIKVmQDyP3/ny52pnhfVA3IgzK8zyP544KyWRyzgMcpXAO2rMib7SOqEW5nxHDDil7N5Ljl6n+9qH5EYW2kEkzL5vpMbIw23k2PdgaiKh7SlzaJCue87Txxth7NdHm3V1F/8AUqx/7hxP/Uvo8/4n+8b7xitRelmNajUbfrTb/CfEjJEf4v8AuXH/AD41tf2EyjXVqg5zUHl/dnAFX/o9BPYrqB9on5Ji9RWkRjKDiav+6b/5MWnNIo2fzpVP/wBjDOr/ANHjD+9HgSf/AI8Bv7Dvz9EqsP5aeLTTJ+wInSdMEF0YxcQunzlqpPpGOM10uhBCoqkzBO/Ox12iIG92ngIhvZWq1RqdKGNOA5YmmEZohSroHJuJhYEiTict7PV6btSdkTUsk9ZKNo0uwV0U6XQFXYWOkG7CRg9K9wbYR0fmtFRdNUvDoQQBqJBBOiSQbiBIudwNi86TZXqE5P3qdNX1MwBJJhSOsIMEFB4GTxlK/su4C3pOAQo0szaR2mJLBQoAAa+qRcxvgvo7oLM1E1IoCiJ1VXVmbSrk6OAcOHUnSIqC43ISiubCix17R9JLTR6VE9Yaqs1Z0IgvvSRiZ1BIIgNuQTMtqyOXqsQSjBiOwQQ4YESdurYQJjeZiQAQSd0x0dWo5Y1yyuFbSVHWMUIPaFUNASIINyLiCQVLMaWVXqypqLUKkLVGhqRR6naQMjAHcgahzUbmWFY00E5tChM65CiuhZEWqPeFjUk6oYQIYyTuRaRhX0VW/wBpYyV1GuDFzDU6lvG+NHlchSqSD1CsRAR8yFJkb01fLuxXe8sQQbL7oM6Q9mKTj9a6Uy7vB101ZwS5UAsoEEEeMEaRwFrsMhJox3SVUMFQO5JdQdWgEC4BAW4uRefuIApFdOp6RIuQygC4kkdYVIaF02MwCTFsP29lFTSaeYYIH1r1lGugLjgrpTKM3YAsx90m0EY9UyqUqD6TVps+oQtVWSYmWVQrhNRESN1IGoCQxJ9kLb9zPZvpN6lRzTbRT1sURnghWOrdoJN7k49hhR6Gy+YAYZrK5bSoVqdYVWfXLamJVWUzaGWBFokEn2C3CUon0YBu8+f9MTpPFQfED8MR5/HEyPyMKKJLAiGWkQeDKjD0IwNV6Dyj+9lqHiqFL/8ApkYIDeP5/Ix1pHfiEFo9kssPcNekf/DqMD6sTjun0NWT9nnKjCbCtrMRydKgMd2mLC18MY5fnfHag/m35/1xV0XVi1Vzq/TRvs16y9+zrH83HHjn82N6NR/A0Knw1H7sMwe/4+GJ0j8z4YPxGDpFLdO1FE1KDjnqy1QR/kUDED2ooj30QedWn8Kmr5c/Jwp5fn83x2rvsHP+a2L1p8pE0/UUr0xlXsOPBalJvMDQO7niylm6U2NUgjb9W+20HUJETx+dj6mWBsyU2+1TRp9VOBK3QtJrmlRB5ijSjjfSaZE98Tiao+xVMJp1aJtrI+1TYf8Atl/ljxNMC9Wnt9St8+pHxwE/s/SIggCCPdSkJjgYp/dxxDezlD6jDwKjl+5B47jEej2ZNwfrqBSqrVVQ9bXdWCVJ01iXDqFpG3a0kGxNIgjbGV6b6Tqo6U0zDVQrK6SpDK0EElXQAyWc6vpGoZkljjWP7H5ViCaZJHHrKgO3NWHL4DbFdb2IoQerQqxk/tawDHlU7RJHC0Hv4goyiuxTTYnyntUamTzCZnME1WptTpqyOzFCARBVQiguO19JoWT2FwTW9s1LLWWs6GAHU0VKtaykU3ptKMWgzNzEgxjr/qbU+kcmB9Xq6zgDwduHAGcezHsJTqRrakCLfqqNNBB37K0xwvcnjcb4pyi3Zas4/wCsj11zCD9HdMwuie0txTWmToZzc9katdupnYDHfRxOYaqxpVlqlFV16t2VmAUOjdlQq61pmSHK2I0jSVnL+w9JSCalUxEAEJHK633jYjDrJ5JaUhAe0RILEiVEA6VhbLaQJMCTbAaq4Lq+QEdCVWPWdc9OrMgqKdQysQ5Uvp1szVW3IVSQZ1NHeZ9kqbyXWgpMCadPqpAJ91OsqBd2MKApJFuIbdYePDx8oGOVfxjnx487z3b3HfgNw9he3s8VpilQqmnRLFmpFNSM9oYEspDCI7JG1gt5VL7FUqjS1UtIgQN45a2qHvjv4Y0GbphrspLREauY5gQO8xFiMJc90PWbspUQUzupLyALG4EMLfStHwJSkU1Hucp0PkV7Ias0cabNovwBUgEjjyx7En2XqNBLosACRA1RuYMAXkWgniOJ9gbfuWlE/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pic>
        <p:nvPicPr>
          <p:cNvPr id="205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38373" t="31518" r="25484" b="28835"/>
          <a:stretch/>
        </p:blipFill>
        <p:spPr bwMode="auto">
          <a:xfrm>
            <a:off x="307974" y="3645023"/>
            <a:ext cx="4048001" cy="25253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45000"/>
                    </a14:imgEffect>
                  </a14:imgLayer>
                </a14:imgProps>
              </a:ext>
              <a:ext uri="{28A0092B-C50C-407E-A947-70E740481C1C}">
                <a14:useLocalDpi xmlns:a14="http://schemas.microsoft.com/office/drawing/2010/main" val="0"/>
              </a:ext>
            </a:extLst>
          </a:blip>
          <a:srcRect l="15399" t="22728" r="35096" b="21874"/>
          <a:stretch/>
        </p:blipFill>
        <p:spPr bwMode="auto">
          <a:xfrm>
            <a:off x="4574567" y="3645024"/>
            <a:ext cx="4224572" cy="25600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1 CuadroTexto"/>
          <p:cNvSpPr txBox="1"/>
          <p:nvPr/>
        </p:nvSpPr>
        <p:spPr>
          <a:xfrm>
            <a:off x="471254" y="6170347"/>
            <a:ext cx="3852337" cy="369332"/>
          </a:xfrm>
          <a:prstGeom prst="rect">
            <a:avLst/>
          </a:prstGeom>
          <a:noFill/>
        </p:spPr>
        <p:txBody>
          <a:bodyPr wrap="none" rtlCol="0">
            <a:spAutoFit/>
          </a:bodyPr>
          <a:lstStyle/>
          <a:p>
            <a:r>
              <a:rPr lang="es-CL" dirty="0" smtClean="0"/>
              <a:t>    BNF SUCURSAL VILLA HAYES</a:t>
            </a:r>
            <a:endParaRPr lang="es-CL" dirty="0"/>
          </a:p>
        </p:txBody>
      </p:sp>
      <p:sp>
        <p:nvSpPr>
          <p:cNvPr id="11" name="10 CuadroTexto"/>
          <p:cNvSpPr txBox="1"/>
          <p:nvPr/>
        </p:nvSpPr>
        <p:spPr>
          <a:xfrm>
            <a:off x="4643567" y="6205046"/>
            <a:ext cx="3078600" cy="369332"/>
          </a:xfrm>
          <a:prstGeom prst="rect">
            <a:avLst/>
          </a:prstGeom>
          <a:noFill/>
        </p:spPr>
        <p:txBody>
          <a:bodyPr wrap="none" rtlCol="0">
            <a:spAutoFit/>
          </a:bodyPr>
          <a:lstStyle/>
          <a:p>
            <a:r>
              <a:rPr lang="es-CL" dirty="0" smtClean="0"/>
              <a:t>                   </a:t>
            </a:r>
            <a:r>
              <a:rPr lang="es-CL" dirty="0"/>
              <a:t>BNF</a:t>
            </a:r>
            <a:r>
              <a:rPr lang="es-CL" dirty="0" smtClean="0"/>
              <a:t>  C.A.C. ITA</a:t>
            </a:r>
          </a:p>
        </p:txBody>
      </p:sp>
      <p:pic>
        <p:nvPicPr>
          <p:cNvPr id="205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6458" y="1556792"/>
            <a:ext cx="8697708" cy="1872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67817126"/>
      </p:ext>
    </p:extLst>
  </p:cSld>
  <p:clrMapOvr>
    <a:masterClrMapping/>
  </p:clrMapOvr>
  <p:transition spd="med">
    <p:pull/>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data:image/jpeg;base64,/9j/4AAQSkZJRgABAQAAAQABAAD/2wCEAAkGBhQSERUUEhMUFRUVFhgYGBcYGBgZGhgXGh8ZGhoYGBgXGyYgHBwjGRwYIC8gIycqLSwsGR4xNTAqNSYrLCkBCQoKDgwOGg8PGiwkHyQpLCwsKSkpLCwpKSwsLCwpLCwsLCwpKiksLCksLCksKSwpKSwpLCksKSkpLCkpLCwsLP/AABEIAQAAxQMBIgACEQEDEQH/xAAbAAACAwEBAQAAAAAAAAAAAAAEBQEDBgIAB//EAE0QAAIBAgQCBwQGBwUECQUAAAECEQMhAAQSMUFRBRMiYXGBkQYyobFCUnLB0fAUIzNigqLhFUNTkvEkk7LCBxY0VGNzg7PTRKPS1OL/xAAaAQACAwEBAAAAAAAAAAAAAAACAwABBAUG/8QALxEAAgIBAwIEBQQCAwAAAAAAAAECEQMSITEEQRMiMlEUQmFxkQWBsdEzoSNS8f/aAAwDAQACEQMRAD8AXgYmMTGJjHtTzNkYkDEgYkYhLPRiYx6MTGIURGOgMTGPYsh6MTjwB8Pifw+ePCOF+Z/E4qyyRPh4/h+PpjwAnmfU/wBPhiJ/Puj/ADbnytjx22J7gDHkouflvgWWcI8uw7k2j9/c8PzvfFij8r97n7r4GWqAzEhtIVFko6rqlzpkqF2MgXJ1YKAY7CPUfD3j/JhWOalf3YycWq+yOgvD+VQZ8TFz42xwtafcE+EH+adA8ix7sSKK7e/3W0z3j3Z8ZOL9JO5juH4n7gMMpsXaKeq4s0TsBMnwJv5IFxYlOPdUL3nf03PmRiatRKa6nZUU/SYxPdJ9491zir9Kdv2VMx9erNNfEJHWN5hB38SLlGO3ctKTVrgIWjO8sfX0UCPOJ78Dt0kklaeqqw3WnDaT+85IRf4mnux7+zNf7Z2q/u+5T/3antfxs2DUQAAAAAbAAADwAsPLE88vp/tk8q53/gD6ms/vOKQ+rT7T+dV10j+FPBsXZfIIhlVGo7uZZz4u8sfCYwSBiQMEsaTvl/Up5Hwtkcxj2nHcYmMMFlZXHsdxj2IQSAYkDExjoDELOYxMY6jHsQhEYnEx5D88cRPL898bn83xVlpHo8vz6Y8CB58Tx8+Pxx6OflxPkBb54n58eJ8ybDzOBsuiPH429F3PnjojifU/cOfxxCnkPS/qxsPIHEhL3N+SzPmd/UgYlkPF77Se+5/yjbz04H6RRzScggNpJEniLnbsgwCAe0Zi43BiJwACjkIJ/D54R9N9IKQUQ2HvOCbx9HVPuzvEAwBzlOeSjB2NxK5Kiv2VyQaq0FgVUsCCATpExpmSIGzSI3sJGjFOd7zwHu+Q4jxk4zns1m4qLopLUP0T2acGd1rRrmONMMca3MdCPURqrOWTd6dINTRZm+oEu6cD2lAvKAG3J6KawycX3/Bv6qDyRT9gKrnUVtElnH92g1MPECyfxlRjnTVf6tFe7TUqepHVr6P5YJo0FRdKqFUfRUAD0FvPFoGO1pcvU/wczUo+lfuwXL9HojagCX/xGJd/J2JI8Fgd2CgMTGJAwcYqPADk27ZAGOgMejEgYIE9GJjExicQsiMTGJjEVKgUSxCjmSAJ5SePdgW6IejHsViuT7tNyOZCp6Coyt8MewHiRD8OQqjE4k+mPDuHmfw3PnGGWDREYgHkPz9+JIE3ueX9OHniST4dwufPgMCEQRzP58eHwx6bch6T5xJ8gfHE6fAd/wCEiP8AKD446FPu8z+G58CcQhwFnYfcPODJ8z5YlUn97lwUfd6Yt6vnfx29NsVVs8itpuz/AFEGpx9oD3fFyoxTaXJFb2iWhOZ8hYeu/wAvDEVq6UwNRCg7Dix/dUSWPcoJxUqVX3IojksPU83I0L/CG+1j1REoI1QL2ouxJZ3JgAM7EsQTwmI4YBzdWlS+v9BKK4b/AB/Yq6X6WczTpqUGzM9iZiwQGRvfUQYMRvKcZQcZYji0GNtljSPITgtKZO8kmSe8m5PrOLEocz6Y5c28juW50YpQVIjKyGBmL77EbXx9K9l89FTeQQZtwt2rcJj1I5Y+dilGNR7IsQ41AkAGIifInjvbCs0LiMxvcf8AtL0CKLB6Y/VPtGyty+yRtygj6uEsY+j5TLitl2pVIuCDHDYhhyIN/wAxj5/mcq1N2RveUwfHu7iL+Bxs6DqHkjolyv4MfWYVB6o8MpjHox1GJjHTMByBjqMVvXUGJuNwLkeIFx4mB34hajN7qx3m/wDwmPME4BzQVMuAxU2ZGyyx5KJ9SSFHmRjgopnUS8bgbDxiFHnHfjivnwkCVWfdG5P2QN/4A+AlkoJRsuCVG3IQcl7TebMNI8kbxxA6tO1adtZMk93WOf5QfLCzM55pggLO2tgpPgpBZv4KdM9+Io06rmVV5P0v2Ij7Ta6zD91oHhjP4ivZD/DdbjF8/HCPGAfGKtSmfgR349gI9EuN69Kl+6tGmfU12Yn4Y9iapg6Ye/8AJyI4CTz/AKnEgHn6WH+bc+WOgOQnvO3l/THQTmfu/P5tjaJexWBw+At8N/UjHa0/L0+HAfHE1HVFLMVVRuSQFHiTbAg6Rap+wp6h/iVJp0/Fba6n8IA78BKUY7MtRk+PyHKnL+sd5PD4YD/tNWtRU1iLShAQH96q3Z8l1HuxZlegzXfTUZsw8aurA00xcL+yX3rndy3HDCplSnZIiJA5dklTEWgMGFuWFrJqem6/kZ4airav+BaMm7/takD/AA6RZF/iqftG8tA7sFUMuqLpRVVfqqAB4wOPfi2MdacNjBLcVKbe3Y4Awr6bYEonAS5Hqo/5vXDgLjP5pw9RmBBBMKQZBVQBIIsQTPrhPUyqNDenjcrKkS35vgmhlQfeIC8fz+dsXJlp8fjP3YP/AEUKhAF43778T38ed8cbPl0+WP8A4dTFC92KF6WEgKKWi8zuIAjU0wCTaL3w96Kr02CwQNiBI2vIMG0Gb8tR4Xy5yBCkErfxgReDa1pvthp0blR1SqUDHgYgcYIZhPP3QdzjPJOG6GqpbM+4ZSkBPE+H54RjHe3WWCVVqSAKgjxZeQ3JKxYSezhh7MdMHMppeppqU7OiCDzDSZOk320wZHLHXtu6DLFpEoykneAeyQW248SNt7YHpcmjMmX1ENWNowzVDwXfYtb0UAsfML44rZCbMxJ+qJFv/LQ6iPtMR3YXVemQSRTBc8QgLeukhf8AM74oq0a7Dt6KKT9M6iT3UkXRMA7Lq78d+WXazjxxN7cDM5qmi8NI+zAPdEU1PmD3YCzXTnACSdl4nvCNBPcRTq+OOMllcu7DVXao5kBCzK1ptAOuLcSRtF7Yd5fKqginTVQb7BQeMwoJPnHjhak5+lqgmo4/Um39dhMEzFWIRl5M7aQPshQWHl1WLsv7PxOuqxJ95af6uftFDrPiz4ddUT7xJ7h2R85PmSO7FipFhYcv6YYsKe7Aed1UdgLK9HLTH6umiTuYBJ8QIB8ZOCeoncsfOB6LAPnOLYxIGGqKQhyb5Oaa6dhHhb5Y9iyMRi9gRBmM0lMS7BQdp3P2Ru3kDgb9Iq1P2SCmv+JVBmOa0gb+LMB3Yvy3RqIdQBZzu7HUx8zt5YKjDNMpcuvt/YzVGPG4BR6HTUHqE1nGzVIMfYQdlPIeeO8/mdPGBElvu+HocGxjM5p+sqFiSRJ0zwXhA5xx+WM3UPw41HljsCeSVy7Gp9gOkHXMu9Kg9WKV4K6gpZQTBImwEQZs1m4fQqPS2WzUqQNa6SyOCHGkyupDDgapjUAL7XjHyDoj2pq5TrRQKq1QLqYqGaF1Rp1HTFzuDvgbpnp2tmb1qrPpmLhdJ4ldAEWkWjHDyYpyndnWjOKjR9B6Y6Jy9Hs/pFKm4p6urqOqkgKoW7EAF2De9G5gWxk897QUaZhXFQzbSYXkCWYWB5AM37u8YxlYWVrA7EbfxATytfYcsW0aBDA9osNtIMyeQGxPeR440w6jNjjTl+RE8GOcrobZ7pdnkPtwpxz2/Vnf7VUnupjbHWVYxIWWBCxOxmOHfeO/CynQhr6Vt7qHUxiTDOLc7ITiMt0hRpgq+sksshja0E6VAlgRwIMcCLE4pdTJu0zTHCkqNlTcCNPbIMHQAQo5apCKfFgfLFWbzB0wxVJsB757p248AG8cKH6ezDWpUdAH06x6pfJJ1/GO7Ago1nu2YpieFNJ9DpIO+/d34zOa7scoPsg/NZpO0Q6yQCGZvd2PYvYG5tpF98cdG9MlqpWmGzH0ezq0mxuSWI3vdm8OGFy9DOG1SWPAurNHgNLAX5QI8sNKWZrIbV0WNiaQF+V085/rgfFRehmlq9G5lF/SDUoZSBpCKQes1C69pRT1X2FOxWZNjhpmM5la2TqM2XapX0t1Yq1SXYBoLUqlVeywudKLErEG4xn8v7XZjQUenTcHs9ZSY642iKhaxHAFO480vSOdpuUBeqwR2YIJGoatJIInTdQDBBsN9wKl3RdGlruKXZ1KRyRAKqWmKlK8CP7xAVMgwoYSFVzeshQljBmoSY4g6Pd2vIJ3G2KqlTrmFOalRlgKlQIucQESBTdoTNL2idMq54C5JDpV2RgamzXVyrIGAIUldagjSRBUxpjkBjb8Xknj0Nmb4aEZ6qL6OXmvTQlQGqAFhTUTqIB1iZZI+jItN7zjV+1Ps7+jacxliWRo1pPZM7XM9k/RYyVaJJViMZnrdNdG+q4bfbS1MicbfOdKoauby0CmEEsre40rrYrF6ZMghhILISRfGNScGmmaWlNNMTUagZQymQwkcLHmOB5jgZHDFgGEHRhcVhBqss1AyuVUXYGUCsVJAgtJBkmAZBOhjHpul6jx4X3XJ57qMHgyoiMTGJAx1GNVmc5jHsdRicVZQkjE6cdacVZrNLTEsSJIAAEkk7ADck40Smoq29glFt0gDp3OaKZUGCwM9yjf1NvXCHJ0mJkyGIHYuTHAkMbcLkicMcwzPVupLMYCpOpQI96oqk0wBwCs0k+7gZMyFladVFAglaKs5niC9PUxvuXcTEeHmeq6zXO4nc6fptEaYvzY0MQZ1GbGxMAiw4+vLA61GIHZK6596x4zI+V+/lgrNVKrDSKSurHZ4BYtx0qST46p58gJR6NIcjqyTYSD1dOLmWYHU2xN2JnGf4kd4JfSVPpOs3hZPDklOajeYA7ziaOUrVT2KfY5kqijv0rfnO3GcNslkBpjSpBMhVBSltwUXqeMeeG/R+UFNpO8RAgcoOkWAsYJv4XxmnmlNjowUULMv7Lu/wC0aF+rTmmv8TXd/Nj5Yry3QgpgmmoUiLjSDeeJUsduPqcaPMZsgEzG+257r4XrUIBtxTjYiQOHefiN+K5JPuGmwmj0WBcxPMXP+Z5J8YGLhSTaZ/jM+gP3YsFIm5+NvxPwxVVpm9xYixnbj9Ll8sWopdirb7nIpJPuDjeSfnG/448aCnaR5sPvxBoNzXcDY8YH1u/EdQe74j7/AM3wVr2K39wTM9Hg3G88gOWxAn1nAVGm831GVPEHbhMCNzznDyqsLAUzxJIaNtgAvfuD3c8A5dhIsI7Uwe8i/jHwPhhc4x+wUZMIzmRZQtLNUusUL2Q5hgv/AIVbl+6ez3NtipskxD9W/wCkKSDUp1QBV7jURiBUYAWqIwqfZGPoPRPSSVcuiVVSsgVQfdJUgAXAtI2+iRa5xlvaPJJRqMEoq+XaIVw1jAkrU95GmfekXPAwQfl3iwvVyZvMV01KAGBl4WQ5JFjoY6ZWwILDVuGuJO0r59K3SOXamwJamyOdOlwesUFaim4IFQ9k7SeGMUwdjAdhqMdoMSBckBt2JBi07DcRD3KmoatOormu1KQUPZrgSvOetXsgi5KyRAXBeKmytDSJ6HTtRa1Q+M1KQ+ZQemGgwry2ZVaxIICtURwWOkBVLWYCTOl1nlB3sMODSi3oRcEcCCLEHeRbHc/Tci80b+px/wBRg/LI5AxMYmMTGOvZyiIx7HUY9iWUY89MF/2VOq/hCL/mN8LKj5isSDpogEyKcM87HXWMBQRIi88iMakUB4+N/ht8MCKhFd2IWNKaYkGbyWJO8aRYARE3nGL9RU1jvUdLonB5KoW5X2ZBVRUJZVEBWJZfKnZP5fXDP9FprsoIVRFhANzaAAOHAb4vBLcJkT3RccLnwjFdSgBq7RBgC0C8d8niPTjw8/pOxqFlWgpESRvZrj+a3yxH9nKX5d4AE7cIj8MXvQIg7ibkeNrrI5C68eGPUEJeA0Egk2NhIvaJvaLYU0rqg03XIfSCrtv8fOb4rAZiSdogEWjz435TvgfNdIpSDDSzkbyAq27UARBNtgJMb4L6OzhqKrNBkm0RG/MnYd+G6W0BZxk1PbFyARHa5j5WEb8cdUaN2nfUgF+FjAwXSXtN+eWOVH/GPkMSMEkiORc+2Mzn826vVipUENUiHOkRqgaeXZ4EY0dZuW/rjL59SalQwYDVbxberx8/jjTjimxU3RVlOl6pbtO0CbCd9LsD7520+Mxjv+1KlhrczNw0g3MkAnkOfHywBlJ7e35p1sNcvn8mAFqEo0DVpWpZ4uwGllJN+FwxHgx4v+qsLFKL9boe6p3jywMydpYn6QseFzcnbni1+kaYUxWV0GhtaKdO1T3wCzU3AnsmxEkG0CKNYEghlIk7EHg/EYzSVqmN8OUd+3uM0pMlOmafWLqZyxLLdkAC6B2rBWYGRvp4YbVsk9UdXUtUQA9n6Wqe2OyFcER7lwdQtizoqkHygPI1o7p0n5YTe0XtF1DvlwlMUTTUQFC6VqIjsBJ0kFgT9GLxOMyh53RbeyFi5ZNfZKsNcSLarQeVtt7eO+HPSOVo0aVOqlN2LAipeDTYiC9IspUHVqvI4CRthZToRpIBMvsTtKiDJ+8m08gMO+jld0amWXS0qo1LqkDUwVQAWEE2vs1uIV81B9jIvmhqDAUywaASFQibl2QyFIEHSpAlhBjD7J9LKgPWUqa0i51VcuGK03Jj9ZRMtTvMMtjOzEmAHyKrU0kglXg6SYBiIAtEEHwIInBvS2Rp06aVKRqaqiMCwAJpsNMoVYKWpsS4s0xMSAQThOcJWmVOEZqmWZXpFXYhWWoOscKyD3UAlTUBOpQTrUNABKwJ3wcBjI9Hu4EjqV7U0xelylaVcCEJAUaako0QwbGkyHSSudBJSqoGqnUASoO/SLFTuClo5Wx3ui63xfLJ7nD6zpPD80VsGRj2OwmPY6VnNEo/I4+m+B80wXU0SQs32kao87Rz5Ri05BQOxNP7EBZ+wwKfyz34XdJF1Dg6XsBIGk78iSD73BlwrrXeOpLubOjS8S0+wm6L6Zq182yMbUmNlsCYMWmd5tfbfGgrbNwljFwPqjGS9k3HX1mJA1NAkgfWEXN+FvnjU1jCqNpO1gdydvLHCmqOzErRJIEkSV23GxMbxgmisO1yRpG9+J47+uKKQ7YHefgDi5Guf4f+f+mFVuHYj6SImqQYJDTyNq3LcW2Iw26EsAIH07jxIJtbeOA3G22E2eNn77b8CHjbjc89+EThx0J7qH90/M/dh8lUULjyMqX0r+R8/LHNP0l/uGOaT3M8vvPHEUqogQYlz8v6csJGE1K0nmLjePCwBPPccr4QdI5WJcGdZqkDuOsi8wT2otO3oT0l02Eq9XosB70gCWE8dvW8zaLrKlc1GYga9TMR7xaGuFnQCYUgRJ7hyPHNRe434XJNWl/sFy6sC4NjA4QRaoNie/FWayqsVJm6nVBiSuv0sFwXlKLHUO2oK21i242lOTXta1ziavR1R1VkQm7CRpK8vrAjfhN5HC2rxaVqxEenevQ2l+40yfRDUtT0KhVlKrFRRURgwqGHECV7G0HeYBAODkpLIijTpMTDmm1RlY8AqVBKrxN+UYMyGQrPSbXSdGYq06H0Erq+lpMA6iN7csUaSGuNmiO8TO3fjLPI8i8xoljnhVJ7P2ezNb7MNOWYcqj8DsUUjGd9usimlKssGalSBNiv7KrciJU9jgWm1hc40HsgVNB43FUemgx8j6YVe2tMHK07wTTXha3XJuLj3jw+JwmH+Ri5ekqZRC8tdLjzUHj4Yt6U6dOTodYtNGLZhKZ1C8PTfTBHJl2MjtG2KVb9Wp7qB37mHLA3tsn+x1T9SvlX/nqL9+AivPRb9ILQAKq4BnWLMwMRqWdV9jxk7G3DD7o+m1Wg6VHTSLjtA6AIkN2QNOplgEye1AtZF0ef1ZG8VD4Wdjg3pjPPTy40wVOYKspEzKKVkyCIKnn4bRHj8xFLYM6E6Mo1UKVAwt2XXdQDB1KdwZXskHbhgqh0OtA6Q3WBZ0sdgGAJFMGdA4EKYPHkAsjRYBdBIKltMSBKhiAYO1oJ5Th1kMxKK1UJUaOGx+1pgBhsQBYg84Degf8AyemzP13+PmjkNHD1Ax7HTwdhHh/XHsegPO2JNOE3TLQH+0vwCn7jh9pxlPaSo06EVmZnY2EjSuoG+wN58JPLA9fOor7mzoY3J/YUew6ytU/WczbwP34f1cuIQLKzBhSAOP0CCvwwt9mOinooZ92J7yxi5vAFtvid8N6rXTa0fIfjjjTafB2UqKMvOvg0A7dk+hkbH93fBOXzA1NNjI96217SdJ34HFeT94nkv4T+fyeiupXAJUkxIEkWXnb1woIzedQnQwBhWv4aNA/mb/SMPegqwKC4OlSN5Egw3xB9MUU+h0DG5OnSQSQdN290XtGkRMXO95ro58CVppUqQsMVXSARA3eBNjfuPccMlO1QMYjF37W0i1vAn4XGOqL9mn3ux/kJnCtHzDSQKaLcX1tJ2I7Kgc+Mi+84totUlICgB2Gz+9Bm5HIHfCtSDohPag0Mx7khWJ1liJMEWsdjI744HBbe35IJVF3JAYs0kCmpmAkjSviYgsdRBWf2CWJZn1FwwMKo0mQYX3oOmDMzEjawK6N6KpmmurW8EiGO17zbeJPoPHSupil6UKeOT+Ziyt007kmo8mAq6lB3IJuASSSJMgG54CQLV6RdVOhyoENICMJ7YJ7U8NP0rcuB0tb2doMboeGzsOVonuXbkMe/sOiNgwtEh2Ft432kYH4je0gvDoq9jfa+tRbtOpAHMCR3pA9QAe+Rhz0hXFStUZCId9Q8CSd9iJkX9MAdHdAoaqqrEaiFBIRovwGleMXmYG+8xWZkYmJEqBpQyeWlRtvYcuJwGXMpLdU/oXDG0+TXexx/V1RGzpuOBD+uKvaTINVyqaBJAYRxIWqCSLX7M8cLPZbpV6QqalWopCanRiIKGCwR1C3a1mv340/RudylWmqV9IfWwTWrKZdiQqVNtR5K3LmMZoyqdjWtjJ5ep+oANiKSAjkVYgj5479s0nJZvuSm4/hrJvfgGOLulKbCrUUlxpBAUuHZR2Wi9233nhielaXWZbMKQTqyzWG5g032iZsbcxE3wS2miuwl6PfsVO5jH8hHwwf0u3+y1TyrUm/lrLPrp9cVdA5MVFUBGGtLsLw0gSQeADUwZiAS30WwX0vltFDMKdJLU6ZHH3atOZm4sSLc99iW/OUovRY06KaGQ8BXA8mgffg90svcCPR3HyjCPJV/1cg7PTb4A/8ALjRZlYZhyq1B/wADfecF0TrL+TN1yvD+AeMexZpxGO5Z58UBT3R6f0+WMlV6WVidOp41TpBYXJi47PHeeGNjUpAqQwBUghgbgqRBBHIiRjKUSRTXuRbxJFr3N578ZuubdI6fQJbsGNWuysQqqBPvFjHkvZ+PHHq4rAyShsQAFiNh9djER8fDBFQgoZgnbnx/O2PZ1rkeJ48z+GOU7OogPLVayzCgmB9aAJ4dnmMX5eq7AgL9IzM2IA5iPXuwRlh73gv/AD45ywa5lY1GAQbQSODcbcOGA3LB8zki3vMT4bcvdW3LnjroqiiudI95SfMeXj/XEVajSZ24QbHbmJ/0x7It299xHwOLZEX5Z/eXvf546p0xC2iTU2twjh48cVZf6Xi/z/Pri3rQAsx/efhgfYs4y7FXK27TEm4mQAQTw4b8yMWpCsxBjUZINu1YTcxJAEj5cQaHSimsqgxYk9mJ2EX2g/MbYY53PU6Y7ZieG5PKB+PLFSi3wWpHJzfO2IGYnCxvaGlJGhpYyPdv/Cd/Q4Z5TpKnUMKYPIiDwiIsdsDokXqQVkGaS4Hujflq7M/GJ7/CJLXXx/8AxxetWEqz9Ve/+8p78f8AXAgeSpHP8OHlg9OwN7mj9nqWsV1PGmhPk84ddE9EaqbFHZG6xgY1Qdo91lI9Y7jhR7Kn9ZV76J+DDuw0VqhpOlM6dVeGcbqp0iVg7yQPM8pwviX7BdjO9KM7ZhqZh2GpTs2totBUCb6RETvJPCvO0WFNg/Z004qoygmHQwkgjTquJXab2sRn6H/R6701q1m0mVZ2Bb3AwuAIgxtHxw36Ncu9IuxdmGkliSTKOOPjPmcU/UX2M90TRq0kA67qjwdij01tAJM6gNpVrGIlbHGi/tJs0lKnUp0SSTTLoxqUyGgGW7J0yLXJJVDacZNOjyhSzLIUiNSSpgSNJCkG94O29sNPZno5WqU+s/WM5ZSanaJMOFBYgzeLMpFzYne45pelojguUEPlTSepT0wKYizFhIDQQSBa62N97nBXtn7TnJ6ahQNTeqNd4I10iy6SbTKHfgMV1f8AtDhQlliVC6JXSoC6SIHDxmwAjC32vDVsoVrLGlaNTUJKGA9NQYU7rU2giRymChLTktAZIqcKZwv/AEq5TiKi90T59mRtf/Q49jAUuiDTEo1LtG5qqGBWAU0HtDZpMHiuPY2/FyOc+kxGyr+3dPrsxQMW7FI6gdTHTTtpU2LMWkmwWD3DZzMpTA1X4AASbDeO4R62mQD876Fc1M5SJMk1VJJNyZ1E+o5Y2HTlTtkWsBffcEn5j8xi3keV7j8eKONbDRM0GMAgjsnccSCJA24eE4nOvdtth8dX444yX7JPtn4N/TEZlrt4oPgPxwiXJoQXltm8uM8D+OOqDgJJMAayTyGpuWK8uey3j9y4Hzrf7OYMSI25sPxwC5LfAB/bDO91AQna+oCxnl9K45c4MM8gklu6/wCHyxk92b7I+LUz6do+pHHGu6P+n4ffg8ipAxdlmXA0En6z/PnjhRLUwdjrnw1LjuiJom30m+eI6udO+z8SN2HLC06oOrO6XRlIOD1aA8wL8Bv6YBlWYasqLkAsVqHiBAOnleTbskTMYDzwqKOzVcX2DcPTeYxQrVf+8VO+/wCBw+LtbAbLkNdFN/0NSw5o88dm0xE23592CEpKYjLLOkm6OCGGqFJaBcAXJ7uNlTPWH/1FXcydR5HE66v/AHip/mP44Lclx9hwM9VJYdSQD3VYYTMkWkEgHSRIIE9xZEEWjYxysLfnlgToNGIrGo7VCtIFdTNY6qIkQRwLepwQnDvjiTw78LnLai+d0ab2SE1XuV/UvtfbTuGBwyzOeelSrkFb1FBOm4BUklVLQzdkRwEEkEDCz2RP68jnRqfdgvpxJy2Z+3RMc7x849BxvjN86GfKxM3SXW1yzQDCzY3BQQ0DafunYjBvRQ7eX4dun/xAcd9+WEHRKRWHf/8Az+Jw2yjwtE7Q6G3c+Jk2kSPAT0/XR3ohGDdXqQ7i3WDTvuIBgiQdJjYxV0CsVKP/AJoHqxH34WdJZg/pjBgLVaqyJFhUMC5I3AP8RAgDDPIsAQb9mvPPZwd/PAzVSRceC7OZYU8ywQBQaSsAoAFwswDMCcAe2N+jWb6tEMTMGKWYp8R+7fFlTM6s04Zp0qUuTaC6xJ3FpvzA4Wnpyj1nRtZSP7rNiPsp1oA53GL4n+CvlPkVKv1lxo4XcKCf4lZJ47ibzxx7ANSlVknSQCTGqmTxvGpLeWPYNp+4ijr2Svm6Q72Nu5GONZ0iZqNfiPkv4HGe9jco36QjHTGh42naJiZ2O/hzGHefvVP/AJkfIfd8MasXJJDvJHsJsbk+pY4qrVLube+vyH4YtyY/V0/sT/L/AFxRUpzq5F/lqwuXIa4C8o0JHGZ+X3g4Gz7/AKgfwfEg4Ior2B4/I4E6TkUU8U+U4CPJHwIV06mvuFEcv2f3gDGpyTRqtvxHLj8xjJZYds/apjykfhjX5KyuJm4+QweUqBdkx+r83t54lB7u3utw/exHR/7LzY/zHFtM7eDf8Rwr2DFvSqW/p4fnzOBx+PzwR7QPCL3uogwBe3ATy9MZ0Z8xsv0fpHizLy7h5mMa8TSW4iatjmqPm3yOJY/M/LCBOlCVY9nsgH3zxfq+Xn8MX5fNMwkwLxYn62mZ8L4PWgdLNb0JdK/fRP8Ax0j8h8cScCeylQ/rhwOXqGJnjSPEeODSd/zzxmycsfHg0Xskf9pXvSoPhhn0kR1WYDbf7OTsLawCRJFx88KvZL/tdLwcfynDXpFf1WZH/hUj6OMZvnQz5WZDKMBmECmVteCLnTIuB8httxwY9qQP1WJ9DOF2WaKy/wAPzbDVj+qqDk9T54mX1Fw4B/aJNObY2h61WL/vKb+v+mCtUCr3VGPwU4X+1TH9JqECWZtS7blaRG5i2EA9oquso4iWII1SNW0BiTcMVgTYwJBEEcz8yKi6NZm2C517iNdW88C7R5GbeuC8yFOVqCwlqiSRH7aloUGRsWMQ1t8YvOGoWDXYXaOzJWTsqsQoMDszAM8RBGzPSDEMAzrMLJEEbdoQbkdltQtMRPAZSlquiWuDM1snmKcDQSpHZZBUCMLiV6tlHfEcRtOIw7auCRYAFVIFxEyCN1MiIO+3ecexPFZPDA/ZehFcGL9UfG+n8cX5msDUYzs7HjzaMT0auks+kNqgDtaSAN9udvQeRZdCTNAes/8ALxN8b1NITpsb5VYVRySPQAYGdwF/iP3/AI44o5ybaI7tf4gYocgx4me1ziOOAbQdDEP2PX5k4D6beKKx9ZdgfqnlgXqUDHs2m19u7fB8grBEiBafDvwKaTslGcyoGsG3adSN/rH7iLePdh/R6VUa5ZQLXJEbDjiqtTHBQPMH088VsFOyJPE9n12798XKaZSVBnRvTCadGpZk/SU7nuPfhpQMxHI/Puxn8rQvdUIk7kR8tr4a060GyDjZYv5AYFtBblXtMCKaHaai/Sb8MZrrpvI+hsSB77Cwi334ee0eaJRBAHbUyDfcchOMymYj6X1PpN/iMOXl8MNg9gJHqOZlHOo+4pnrD/jR9Xy+HfgvI5ktJZpMwDLEwHsuojgLAbYDzlVKbVBSq9YoRD2n1f3izdRp3Om3AxiaWb1XJAvHZLxaoADB4zi9RTRpeiqx05jS4V2y1VVIbT2zGkL3mIEbm3HF3QXXCmTXLFi0jWe0FhbEEAgzqseeB/YnMoMwVY6VqUXplpMLqJ7R1ECARe+xw0rV4JgoRzmxvuAQDB7wDe8bYXNhxWxo/ZfNU1ro9SoiqkzJ5gjwHnjQ50oVqgVKZL0gqgOh1EMD2SxC3G0nGN6BrUxmk6zQqkMpMqNwSJYwACQBfeQMbNvaDKCI0QLdk5ci8fVbaL4zyrVY1LYwHSKNSzdIMrIWpzdWUEqL6QxOxm3zMktyLVRtNR7mw9dv9MMva3pGhVoqUajqQ6gQ9IkqbMi6XY+8Ubgp0TNhhD/aCS8rSMsG7TKPeVT9U9/K+AyzXIUI7HPtfAanVUqys1JdSsWUnq6asDpECCp3PAW7Vsh7XtFdVIMEU2NSLxpBaWReA5KSAy72x9TTpvKNlWpNVo0mdIaalKFeI1FTBsQCJg3W/LNPlqFSUqihUGmA/ZIEa6ZZGdCPdggwYEcsSWThspY7tGJ/t1UKhhqUWmnudIUajrC6uySv0diCIAIU5npaozlzcs2srYqTJYCDMwSNxeALzJ+o/ofRlfKOlR8pRr1Zgkqr0pM0wgBBRQjCwFzqJkk4+edIZVHy/XqtNKi1irIkhSuikAUEAbhmtc9YSbDDnNSQGhgNXpCbCdIPZDXgWAEEiLADc7cgMThj7RUKJOX6hg8ZSgKpWBFZQVeZUSYC3v449gKRWlhvs+JVzY9v/lH44aBROw9Bhd0VS001i2oAnvYgST+eWDFqnDnuylsWGks+6NuXeMBNRUg23wQaxvbu+/Ay1dhG/fgXEtM9mMusmFH5GCKNEQLDYfLAlXMSTbiRw8J3wUK35/PhitJdhNOis7DFv6DTP0V9MCU8xH+hxcuZ5/f+GI4ksvqUF5cOZ8MV0aQ1DxP3Y4fOAxAO2Jo1b+uAlAJSBfaNQESLHrF4nutbGZ6zsi5+h9Jv8Rr403S7KwRSSO1qsY2iL4S1aNJQJqNuo97kWYbd/HljVij5RE5bihGJRjrmKQnt1DvVUcV8v6YIoVP3pv8AWc/3o5jFw6gAgVX7QAPaYmJ1bgWOoDynhi9aNGY6xryffn6QbwFwPET34NRKbL+g/wBrHDQ3FuDNzw7emCD4feMLOjqaK4IYkmRGqdyzbeJwyep3cMZ80bY3HLY0HsxkKVXM00qorqweQdrIzD4jG5rezuQSdVCiNIkzOwkm0zYDGA9mekVp5qkzWALCbkAsjoCYG0sJPASeGG3tB0oTXp6gGuTADiTqjTpbsgSoUtu0EWsGQ4jLsr9vOiqNJqXU01ph0ckARJBUAnyJHrhNkaagmw+jy+qMGdPZvr0WBUD0UYujQQqHq76p31EAghSSRaAcKMtmt/BfvH3YzZI9x8HtRpqnSOUWgabUaRrtTeGFOkGUkQpLkBtRPbneL8icrQAiIHbASeOks5f/AO2H84wYWCKlc0nqhmrKV1lRpSZdWCkrBJMkEfSsCuEf9ojrv1UlVRzpPaZRp1MCRE6XDLMCRNhgp420n7AxlRpOm/aQJlHorRph21g1CFnRE2tMyQsngLcIy3s7RWllsyazIvWp1YZp+ktOsotYdooZi0NJiMF9Npro1GJEwqmeE1KQBABv7zAwOE3vGffpVWp9Uws5W6kFgoCgbiB2VUzGxOHwTcVQLq2e6Zz5rU8vTO9CmafEnTPZ9427IAgGLWAvPsRT6MLoDprLdoYKo1pMAkkgkghhyHC5OPY0rGIcwilWqKIDWiLjF6dIuNwp9R+OE0fvg+DgfMYk1D9Zh4FW+/7sM2A3HLdJt9X44o/Tmt2R6/nngBM6dpUnzB9MG0KNZx2KOs/usp+Ez8MV5SbldTNPOw3m8/hglelY3X0P445qdGZpbtk8zHNULD1VTin+1KdMxVy9axgg1erIPnQOK8pe4zpdIKVmQDyP3/ny52pnhfVA3IgzK8zyP544KyWRyzgMcpXAO2rMib7SOqEW5nxHDDil7N5Ljl6n+9qH5EYW2kEkzL5vpMbIw23k2PdgaiKh7SlzaJCue87Txxth7NdHm3V1F/8AUqx/7hxP/Uvo8/4n+8b7xitRelmNajUbfrTb/CfEjJEf4v8AuXH/AD41tf2EyjXVqg5zUHl/dnAFX/o9BPYrqB9on5Ji9RWkRjKDiav+6b/5MWnNIo2fzpVP/wBjDOr/ANHjD+9HgSf/AI8Bv7Dvz9EqsP5aeLTTJ+wInSdMEF0YxcQunzlqpPpGOM10uhBCoqkzBO/Ox12iIG92ngIhvZWq1RqdKGNOA5YmmEZohSroHJuJhYEiTict7PV6btSdkTUsk9ZKNo0uwV0U6XQFXYWOkG7CRg9K9wbYR0fmtFRdNUvDoQQBqJBBOiSQbiBIudwNi86TZXqE5P3qdNX1MwBJJhSOsIMEFB4GTxlK/su4C3pOAQo0szaR2mJLBQoAAa+qRcxvgvo7oLM1E1IoCiJ1VXVmbSrk6OAcOHUnSIqC43ISiubCix17R9JLTR6VE9Yaqs1Z0IgvvSRiZ1BIIgNuQTMtqyOXqsQSjBiOwQQ4YESdurYQJjeZiQAQSd0x0dWo5Y1yyuFbSVHWMUIPaFUNASIINyLiCQVLMaWVXqypqLUKkLVGhqRR6naQMjAHcgahzUbmWFY00E5tChM65CiuhZEWqPeFjUk6oYQIYyTuRaRhX0VW/wBpYyV1GuDFzDU6lvG+NHlchSqSD1CsRAR8yFJkb01fLuxXe8sQQbL7oM6Q9mKTj9a6Uy7vB101ZwS5UAsoEEEeMEaRwFrsMhJox3SVUMFQO5JdQdWgEC4BAW4uRefuIApFdOp6RIuQygC4kkdYVIaF02MwCTFsP29lFTSaeYYIH1r1lGugLjgrpTKM3YAsx90m0EY9UyqUqD6TVps+oQtVWSYmWVQrhNRESN1IGoCQxJ9kLb9zPZvpN6lRzTbRT1sURnghWOrdoJN7k49hhR6Gy+YAYZrK5bSoVqdYVWfXLamJVWUzaGWBFokEn2C3CUon0YBu8+f9MTpPFQfED8MR5/HEyPyMKKJLAiGWkQeDKjD0IwNV6Dyj+9lqHiqFL/8ApkYIDeP5/Ix1pHfiEFo9kssPcNekf/DqMD6sTjun0NWT9nnKjCbCtrMRydKgMd2mLC18MY5fnfHag/m35/1xV0XVi1Vzq/TRvs16y9+zrH83HHjn82N6NR/A0Knw1H7sMwe/4+GJ0j8z4YPxGDpFLdO1FE1KDjnqy1QR/kUDED2ooj30QedWn8Kmr5c/Jwp5fn83x2rvsHP+a2L1p8pE0/UUr0xlXsOPBalJvMDQO7niylm6U2NUgjb9W+20HUJETx+dj6mWBsyU2+1TRp9VOBK3QtJrmlRB5ijSjjfSaZE98Tiao+xVMJp1aJtrI+1TYf8Atl/ljxNMC9Wnt9St8+pHxwE/s/SIggCCPdSkJjgYp/dxxDezlD6jDwKjl+5B47jEej2ZNwfrqBSqrVVQ9bXdWCVJ01iXDqFpG3a0kGxNIgjbGV6b6Tqo6U0zDVQrK6SpDK0EElXQAyWc6vpGoZkljjWP7H5ViCaZJHHrKgO3NWHL4DbFdb2IoQerQqxk/tawDHlU7RJHC0Hv4goyiuxTTYnyntUamTzCZnME1WptTpqyOzFCARBVQiguO19JoWT2FwTW9s1LLWWs6GAHU0VKtaykU3ptKMWgzNzEgxjr/qbU+kcmB9Xq6zgDwduHAGcezHsJTqRrakCLfqqNNBB37K0xwvcnjcb4pyi3Zas4/wCsj11zCD9HdMwuie0txTWmToZzc9katdupnYDHfRxOYaqxpVlqlFV16t2VmAUOjdlQq61pmSHK2I0jSVnL+w9JSCalUxEAEJHK633jYjDrJ5JaUhAe0RILEiVEA6VhbLaQJMCTbAaq4Lq+QEdCVWPWdc9OrMgqKdQysQ5Uvp1szVW3IVSQZ1NHeZ9kqbyXWgpMCadPqpAJ91OsqBd2MKApJFuIbdYePDx8oGOVfxjnx487z3b3HfgNw9he3s8VpilQqmnRLFmpFNSM9oYEspDCI7JG1gt5VL7FUqjS1UtIgQN45a2qHvjv4Y0GbphrspLREauY5gQO8xFiMJc90PWbspUQUzupLyALG4EMLfStHwJSkU1Hucp0PkV7Ias0cabNovwBUgEjjyx7En2XqNBLosACRA1RuYMAXkWgniOJ9gbfuWlE/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sp>
        <p:nvSpPr>
          <p:cNvPr id="2" name="Rectángulo 1"/>
          <p:cNvSpPr/>
          <p:nvPr/>
        </p:nvSpPr>
        <p:spPr>
          <a:xfrm>
            <a:off x="1115616" y="1844824"/>
            <a:ext cx="7056784" cy="2308324"/>
          </a:xfrm>
          <a:prstGeom prst="rect">
            <a:avLst/>
          </a:prstGeom>
        </p:spPr>
        <p:txBody>
          <a:bodyPr wrap="square">
            <a:spAutoFit/>
          </a:bodyPr>
          <a:lstStyle/>
          <a:p>
            <a:pPr algn="ctr"/>
            <a:r>
              <a:rPr lang="es-ES" sz="3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Requerimientos </a:t>
            </a:r>
            <a:r>
              <a:rPr lang="es-ES" sz="36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 contemplados en la  </a:t>
            </a:r>
            <a:r>
              <a:rPr lang="es-ES" sz="3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Adenda al Proyecto Ejecutivo del Banco Nacional de Fomento </a:t>
            </a:r>
            <a:r>
              <a:rPr lang="es-ES" sz="36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2018</a:t>
            </a:r>
            <a:endParaRPr lang="es-ES" sz="3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1151344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data:image/jpeg;base64,/9j/4AAQSkZJRgABAQAAAQABAAD/2wCEAAkGBhQSERUUEhMUFRUVFhgYGBcYGBgZGhgXGh8ZGhoYGBgXGyYgHBwjGRwYIC8gIycqLSwsGR4xNTAqNSYrLCkBCQoKDgwOGg8PGiwkHyQpLCwsKSkpLCwpKSwsLCwpLCwsLCwpKiksLCksLCksKSwpKSwpLCksKSkpLCkpLCwsLP/AABEIAQAAxQMBIgACEQEDEQH/xAAbAAACAwEBAQAAAAAAAAAAAAAEBQEDBgIAB//EAE0QAAIBAgQCBwQGBwUECQUAAAECEQMhAAQSMUFRBRMiYXGBkQYyobFCUnLB0fAUIzNigqLhFUNTkvEkk7LCBxY0VGNzg7PTRKPS1OL/xAAaAQACAwEBAAAAAAAAAAAAAAACAwABBAUG/8QALxEAAgIBAwIEBQQCAwAAAAAAAAECEQMSITEEQRMiMlEUQmFxkQWBsdEzoSNS8f/aAAwDAQACEQMRAD8AXgYmMTGJjHtTzNkYkDEgYkYhLPRiYx6MTGIURGOgMTGPYsh6MTjwB8Pifw+ePCOF+Z/E4qyyRPh4/h+PpjwAnmfU/wBPhiJ/Puj/ADbnytjx22J7gDHkouflvgWWcI8uw7k2j9/c8PzvfFij8r97n7r4GWqAzEhtIVFko6rqlzpkqF2MgXJ1YKAY7CPUfD3j/JhWOalf3YycWq+yOgvD+VQZ8TFz42xwtafcE+EH+adA8ix7sSKK7e/3W0z3j3Z8ZOL9JO5juH4n7gMMpsXaKeq4s0TsBMnwJv5IFxYlOPdUL3nf03PmRiatRKa6nZUU/SYxPdJ9491zir9Kdv2VMx9erNNfEJHWN5hB38SLlGO3ctKTVrgIWjO8sfX0UCPOJ78Dt0kklaeqqw3WnDaT+85IRf4mnux7+zNf7Z2q/u+5T/3antfxs2DUQAAAAAbAAADwAsPLE88vp/tk8q53/gD6ms/vOKQ+rT7T+dV10j+FPBsXZfIIhlVGo7uZZz4u8sfCYwSBiQMEsaTvl/Up5Hwtkcxj2nHcYmMMFlZXHsdxj2IQSAYkDExjoDELOYxMY6jHsQhEYnEx5D88cRPL898bn83xVlpHo8vz6Y8CB58Tx8+Pxx6OflxPkBb54n58eJ8ybDzOBsuiPH429F3PnjojifU/cOfxxCnkPS/qxsPIHEhL3N+SzPmd/UgYlkPF77Se+5/yjbz04H6RRzScggNpJEniLnbsgwCAe0Zi43BiJwACjkIJ/D54R9N9IKQUQ2HvOCbx9HVPuzvEAwBzlOeSjB2NxK5Kiv2VyQaq0FgVUsCCATpExpmSIGzSI3sJGjFOd7zwHu+Q4jxk4zns1m4qLopLUP0T2acGd1rRrmONMMca3MdCPURqrOWTd6dINTRZm+oEu6cD2lAvKAG3J6KawycX3/Bv6qDyRT9gKrnUVtElnH92g1MPECyfxlRjnTVf6tFe7TUqepHVr6P5YJo0FRdKqFUfRUAD0FvPFoGO1pcvU/wczUo+lfuwXL9HojagCX/xGJd/J2JI8Fgd2CgMTGJAwcYqPADk27ZAGOgMejEgYIE9GJjExicQsiMTGJjEVKgUSxCjmSAJ5SePdgW6IejHsViuT7tNyOZCp6Coyt8MewHiRD8OQqjE4k+mPDuHmfw3PnGGWDREYgHkPz9+JIE3ueX9OHniST4dwufPgMCEQRzP58eHwx6bch6T5xJ8gfHE6fAd/wCEiP8AKD446FPu8z+G58CcQhwFnYfcPODJ8z5YlUn97lwUfd6Yt6vnfx29NsVVs8itpuz/AFEGpx9oD3fFyoxTaXJFb2iWhOZ8hYeu/wAvDEVq6UwNRCg7Dix/dUSWPcoJxUqVX3IojksPU83I0L/CG+1j1REoI1QL2ouxJZ3JgAM7EsQTwmI4YBzdWlS+v9BKK4b/AB/Yq6X6WczTpqUGzM9iZiwQGRvfUQYMRvKcZQcZYji0GNtljSPITgtKZO8kmSe8m5PrOLEocz6Y5c28juW50YpQVIjKyGBmL77EbXx9K9l89FTeQQZtwt2rcJj1I5Y+dilGNR7IsQ41AkAGIifInjvbCs0LiMxvcf8AtL0CKLB6Y/VPtGyty+yRtygj6uEsY+j5TLitl2pVIuCDHDYhhyIN/wAxj5/mcq1N2RveUwfHu7iL+Bxs6DqHkjolyv4MfWYVB6o8MpjHox1GJjHTMByBjqMVvXUGJuNwLkeIFx4mB34hajN7qx3m/wDwmPME4BzQVMuAxU2ZGyyx5KJ9SSFHmRjgopnUS8bgbDxiFHnHfjivnwkCVWfdG5P2QN/4A+AlkoJRsuCVG3IQcl7TebMNI8kbxxA6tO1adtZMk93WOf5QfLCzM55pggLO2tgpPgpBZv4KdM9+Io06rmVV5P0v2Ij7Ta6zD91oHhjP4ivZD/DdbjF8/HCPGAfGKtSmfgR349gI9EuN69Kl+6tGmfU12Yn4Y9iapg6Ye/8AJyI4CTz/AKnEgHn6WH+bc+WOgOQnvO3l/THQTmfu/P5tjaJexWBw+At8N/UjHa0/L0+HAfHE1HVFLMVVRuSQFHiTbAg6Rap+wp6h/iVJp0/Fba6n8IA78BKUY7MtRk+PyHKnL+sd5PD4YD/tNWtRU1iLShAQH96q3Z8l1HuxZlegzXfTUZsw8aurA00xcL+yX3rndy3HDCplSnZIiJA5dklTEWgMGFuWFrJqem6/kZ4airav+BaMm7/takD/AA6RZF/iqftG8tA7sFUMuqLpRVVfqqAB4wOPfi2MdacNjBLcVKbe3Y4Awr6bYEonAS5Hqo/5vXDgLjP5pw9RmBBBMKQZBVQBIIsQTPrhPUyqNDenjcrKkS35vgmhlQfeIC8fz+dsXJlp8fjP3YP/AEUKhAF43778T38ed8cbPl0+WP8A4dTFC92KF6WEgKKWi8zuIAjU0wCTaL3w96Kr02CwQNiBI2vIMG0Gb8tR4Xy5yBCkErfxgReDa1pvthp0blR1SqUDHgYgcYIZhPP3QdzjPJOG6GqpbM+4ZSkBPE+H54RjHe3WWCVVqSAKgjxZeQ3JKxYSezhh7MdMHMppeppqU7OiCDzDSZOk320wZHLHXtu6DLFpEoykneAeyQW248SNt7YHpcmjMmX1ENWNowzVDwXfYtb0UAsfML44rZCbMxJ+qJFv/LQ6iPtMR3YXVemQSRTBc8QgLeukhf8AM74oq0a7Dt6KKT9M6iT3UkXRMA7Lq78d+WXazjxxN7cDM5qmi8NI+zAPdEU1PmD3YCzXTnACSdl4nvCNBPcRTq+OOMllcu7DVXao5kBCzK1ptAOuLcSRtF7Yd5fKqginTVQb7BQeMwoJPnHjhak5+lqgmo4/Um39dhMEzFWIRl5M7aQPshQWHl1WLsv7PxOuqxJ95af6uftFDrPiz4ddUT7xJ7h2R85PmSO7FipFhYcv6YYsKe7Aed1UdgLK9HLTH6umiTuYBJ8QIB8ZOCeoncsfOB6LAPnOLYxIGGqKQhyb5Oaa6dhHhb5Y9iyMRi9gRBmM0lMS7BQdp3P2Ru3kDgb9Iq1P2SCmv+JVBmOa0gb+LMB3Yvy3RqIdQBZzu7HUx8zt5YKjDNMpcuvt/YzVGPG4BR6HTUHqE1nGzVIMfYQdlPIeeO8/mdPGBElvu+HocGxjM5p+sqFiSRJ0zwXhA5xx+WM3UPw41HljsCeSVy7Gp9gOkHXMu9Kg9WKV4K6gpZQTBImwEQZs1m4fQqPS2WzUqQNa6SyOCHGkyupDDgapjUAL7XjHyDoj2pq5TrRQKq1QLqYqGaF1Rp1HTFzuDvgbpnp2tmb1qrPpmLhdJ4ldAEWkWjHDyYpyndnWjOKjR9B6Y6Jy9Hs/pFKm4p6urqOqkgKoW7EAF2De9G5gWxk897QUaZhXFQzbSYXkCWYWB5AM37u8YxlYWVrA7EbfxATytfYcsW0aBDA9osNtIMyeQGxPeR440w6jNjjTl+RE8GOcrobZ7pdnkPtwpxz2/Vnf7VUnupjbHWVYxIWWBCxOxmOHfeO/CynQhr6Vt7qHUxiTDOLc7ITiMt0hRpgq+sksshja0E6VAlgRwIMcCLE4pdTJu0zTHCkqNlTcCNPbIMHQAQo5apCKfFgfLFWbzB0wxVJsB757p248AG8cKH6ezDWpUdAH06x6pfJJ1/GO7Ago1nu2YpieFNJ9DpIO+/d34zOa7scoPsg/NZpO0Q6yQCGZvd2PYvYG5tpF98cdG9MlqpWmGzH0ezq0mxuSWI3vdm8OGFy9DOG1SWPAurNHgNLAX5QI8sNKWZrIbV0WNiaQF+V085/rgfFRehmlq9G5lF/SDUoZSBpCKQes1C69pRT1X2FOxWZNjhpmM5la2TqM2XapX0t1Yq1SXYBoLUqlVeywudKLErEG4xn8v7XZjQUenTcHs9ZSY642iKhaxHAFO480vSOdpuUBeqwR2YIJGoatJIInTdQDBBsN9wKl3RdGlruKXZ1KRyRAKqWmKlK8CP7xAVMgwoYSFVzeshQljBmoSY4g6Pd2vIJ3G2KqlTrmFOalRlgKlQIucQESBTdoTNL2idMq54C5JDpV2RgamzXVyrIGAIUldagjSRBUxpjkBjb8Xknj0Nmb4aEZ6qL6OXmvTQlQGqAFhTUTqIB1iZZI+jItN7zjV+1Ps7+jacxliWRo1pPZM7XM9k/RYyVaJJViMZnrdNdG+q4bfbS1MicbfOdKoauby0CmEEsre40rrYrF6ZMghhILISRfGNScGmmaWlNNMTUagZQymQwkcLHmOB5jgZHDFgGEHRhcVhBqss1AyuVUXYGUCsVJAgtJBkmAZBOhjHpul6jx4X3XJ57qMHgyoiMTGJAx1GNVmc5jHsdRicVZQkjE6cdacVZrNLTEsSJIAAEkk7ADck40Smoq29glFt0gDp3OaKZUGCwM9yjf1NvXCHJ0mJkyGIHYuTHAkMbcLkicMcwzPVupLMYCpOpQI96oqk0wBwCs0k+7gZMyFladVFAglaKs5niC9PUxvuXcTEeHmeq6zXO4nc6fptEaYvzY0MQZ1GbGxMAiw4+vLA61GIHZK6596x4zI+V+/lgrNVKrDSKSurHZ4BYtx0qST46p58gJR6NIcjqyTYSD1dOLmWYHU2xN2JnGf4kd4JfSVPpOs3hZPDklOajeYA7ziaOUrVT2KfY5kqijv0rfnO3GcNslkBpjSpBMhVBSltwUXqeMeeG/R+UFNpO8RAgcoOkWAsYJv4XxmnmlNjowUULMv7Lu/wC0aF+rTmmv8TXd/Nj5Yry3QgpgmmoUiLjSDeeJUsduPqcaPMZsgEzG+257r4XrUIBtxTjYiQOHefiN+K5JPuGmwmj0WBcxPMXP+Z5J8YGLhSTaZ/jM+gP3YsFIm5+NvxPwxVVpm9xYixnbj9Ll8sWopdirb7nIpJPuDjeSfnG/448aCnaR5sPvxBoNzXcDY8YH1u/EdQe74j7/AM3wVr2K39wTM9Hg3G88gOWxAn1nAVGm831GVPEHbhMCNzznDyqsLAUzxJIaNtgAvfuD3c8A5dhIsI7Uwe8i/jHwPhhc4x+wUZMIzmRZQtLNUusUL2Q5hgv/AIVbl+6ez3NtipskxD9W/wCkKSDUp1QBV7jURiBUYAWqIwqfZGPoPRPSSVcuiVVSsgVQfdJUgAXAtI2+iRa5xlvaPJJRqMEoq+XaIVw1jAkrU95GmfekXPAwQfl3iwvVyZvMV01KAGBl4WQ5JFjoY6ZWwILDVuGuJO0r59K3SOXamwJamyOdOlwesUFaim4IFQ9k7SeGMUwdjAdhqMdoMSBckBt2JBi07DcRD3KmoatOormu1KQUPZrgSvOetXsgi5KyRAXBeKmytDSJ6HTtRa1Q+M1KQ+ZQemGgwry2ZVaxIICtURwWOkBVLWYCTOl1nlB3sMODSi3oRcEcCCLEHeRbHc/Tci80b+px/wBRg/LI5AxMYmMTGOvZyiIx7HUY9iWUY89MF/2VOq/hCL/mN8LKj5isSDpogEyKcM87HXWMBQRIi88iMakUB4+N/ht8MCKhFd2IWNKaYkGbyWJO8aRYARE3nGL9RU1jvUdLonB5KoW5X2ZBVRUJZVEBWJZfKnZP5fXDP9FprsoIVRFhANzaAAOHAb4vBLcJkT3RccLnwjFdSgBq7RBgC0C8d8niPTjw8/pOxqFlWgpESRvZrj+a3yxH9nKX5d4AE7cIj8MXvQIg7ibkeNrrI5C68eGPUEJeA0Egk2NhIvaJvaLYU0rqg03XIfSCrtv8fOb4rAZiSdogEWjz435TvgfNdIpSDDSzkbyAq27UARBNtgJMb4L6OzhqKrNBkm0RG/MnYd+G6W0BZxk1PbFyARHa5j5WEb8cdUaN2nfUgF+FjAwXSXtN+eWOVH/GPkMSMEkiORc+2Mzn826vVipUENUiHOkRqgaeXZ4EY0dZuW/rjL59SalQwYDVbxberx8/jjTjimxU3RVlOl6pbtO0CbCd9LsD7520+Mxjv+1KlhrczNw0g3MkAnkOfHywBlJ7e35p1sNcvn8mAFqEo0DVpWpZ4uwGllJN+FwxHgx4v+qsLFKL9boe6p3jywMydpYn6QseFzcnbni1+kaYUxWV0GhtaKdO1T3wCzU3AnsmxEkG0CKNYEghlIk7EHg/EYzSVqmN8OUd+3uM0pMlOmafWLqZyxLLdkAC6B2rBWYGRvp4YbVsk9UdXUtUQA9n6Wqe2OyFcER7lwdQtizoqkHygPI1o7p0n5YTe0XtF1DvlwlMUTTUQFC6VqIjsBJ0kFgT9GLxOMyh53RbeyFi5ZNfZKsNcSLarQeVtt7eO+HPSOVo0aVOqlN2LAipeDTYiC9IspUHVqvI4CRthZToRpIBMvsTtKiDJ+8m08gMO+jld0amWXS0qo1LqkDUwVQAWEE2vs1uIV81B9jIvmhqDAUywaASFQibl2QyFIEHSpAlhBjD7J9LKgPWUqa0i51VcuGK03Jj9ZRMtTvMMtjOzEmAHyKrU0kglXg6SYBiIAtEEHwIInBvS2Rp06aVKRqaqiMCwAJpsNMoVYKWpsS4s0xMSAQThOcJWmVOEZqmWZXpFXYhWWoOscKyD3UAlTUBOpQTrUNABKwJ3wcBjI9Hu4EjqV7U0xelylaVcCEJAUaako0QwbGkyHSSudBJSqoGqnUASoO/SLFTuClo5Wx3ui63xfLJ7nD6zpPD80VsGRj2OwmPY6VnNEo/I4+m+B80wXU0SQs32kao87Rz5Ri05BQOxNP7EBZ+wwKfyz34XdJF1Dg6XsBIGk78iSD73BlwrrXeOpLubOjS8S0+wm6L6Zq182yMbUmNlsCYMWmd5tfbfGgrbNwljFwPqjGS9k3HX1mJA1NAkgfWEXN+FvnjU1jCqNpO1gdydvLHCmqOzErRJIEkSV23GxMbxgmisO1yRpG9+J47+uKKQ7YHefgDi5Guf4f+f+mFVuHYj6SImqQYJDTyNq3LcW2Iw26EsAIH07jxIJtbeOA3G22E2eNn77b8CHjbjc89+EThx0J7qH90/M/dh8lUULjyMqX0r+R8/LHNP0l/uGOaT3M8vvPHEUqogQYlz8v6csJGE1K0nmLjePCwBPPccr4QdI5WJcGdZqkDuOsi8wT2otO3oT0l02Eq9XosB70gCWE8dvW8zaLrKlc1GYga9TMR7xaGuFnQCYUgRJ7hyPHNRe434XJNWl/sFy6sC4NjA4QRaoNie/FWayqsVJm6nVBiSuv0sFwXlKLHUO2oK21i242lOTXta1ziavR1R1VkQm7CRpK8vrAjfhN5HC2rxaVqxEenevQ2l+40yfRDUtT0KhVlKrFRRURgwqGHECV7G0HeYBAODkpLIijTpMTDmm1RlY8AqVBKrxN+UYMyGQrPSbXSdGYq06H0Erq+lpMA6iN7csUaSGuNmiO8TO3fjLPI8i8xoljnhVJ7P2ezNb7MNOWYcqj8DsUUjGd9usimlKssGalSBNiv7KrciJU9jgWm1hc40HsgVNB43FUemgx8j6YVe2tMHK07wTTXha3XJuLj3jw+JwmH+Ri5ekqZRC8tdLjzUHj4Yt6U6dOTodYtNGLZhKZ1C8PTfTBHJl2MjtG2KVb9Wp7qB37mHLA3tsn+x1T9SvlX/nqL9+AivPRb9ILQAKq4BnWLMwMRqWdV9jxk7G3DD7o+m1Wg6VHTSLjtA6AIkN2QNOplgEye1AtZF0ef1ZG8VD4Wdjg3pjPPTy40wVOYKspEzKKVkyCIKnn4bRHj8xFLYM6E6Mo1UKVAwt2XXdQDB1KdwZXskHbhgqh0OtA6Q3WBZ0sdgGAJFMGdA4EKYPHkAsjRYBdBIKltMSBKhiAYO1oJ5Th1kMxKK1UJUaOGx+1pgBhsQBYg84Degf8AyemzP13+PmjkNHD1Ax7HTwdhHh/XHsegPO2JNOE3TLQH+0vwCn7jh9pxlPaSo06EVmZnY2EjSuoG+wN58JPLA9fOor7mzoY3J/YUew6ytU/WczbwP34f1cuIQLKzBhSAOP0CCvwwt9mOinooZ92J7yxi5vAFtvid8N6rXTa0fIfjjjTafB2UqKMvOvg0A7dk+hkbH93fBOXzA1NNjI96217SdJ34HFeT94nkv4T+fyeiupXAJUkxIEkWXnb1woIzedQnQwBhWv4aNA/mb/SMPegqwKC4OlSN5Egw3xB9MUU+h0DG5OnSQSQdN290XtGkRMXO95ro58CVppUqQsMVXSARA3eBNjfuPccMlO1QMYjF37W0i1vAn4XGOqL9mn3ux/kJnCtHzDSQKaLcX1tJ2I7Kgc+Mi+84totUlICgB2Gz+9Bm5HIHfCtSDohPag0Mx7khWJ1liJMEWsdjI744HBbe35IJVF3JAYs0kCmpmAkjSviYgsdRBWf2CWJZn1FwwMKo0mQYX3oOmDMzEjawK6N6KpmmurW8EiGO17zbeJPoPHSupil6UKeOT+Ziyt007kmo8mAq6lB3IJuASSSJMgG54CQLV6RdVOhyoENICMJ7YJ7U8NP0rcuB0tb2doMboeGzsOVonuXbkMe/sOiNgwtEh2Ft432kYH4je0gvDoq9jfa+tRbtOpAHMCR3pA9QAe+Rhz0hXFStUZCId9Q8CSd9iJkX9MAdHdAoaqqrEaiFBIRovwGleMXmYG+8xWZkYmJEqBpQyeWlRtvYcuJwGXMpLdU/oXDG0+TXexx/V1RGzpuOBD+uKvaTINVyqaBJAYRxIWqCSLX7M8cLPZbpV6QqalWopCanRiIKGCwR1C3a1mv340/RudylWmqV9IfWwTWrKZdiQqVNtR5K3LmMZoyqdjWtjJ5ep+oANiKSAjkVYgj5479s0nJZvuSm4/hrJvfgGOLulKbCrUUlxpBAUuHZR2Wi9233nhielaXWZbMKQTqyzWG5g032iZsbcxE3wS2miuwl6PfsVO5jH8hHwwf0u3+y1TyrUm/lrLPrp9cVdA5MVFUBGGtLsLw0gSQeADUwZiAS30WwX0vltFDMKdJLU6ZHH3atOZm4sSLc99iW/OUovRY06KaGQ8BXA8mgffg90svcCPR3HyjCPJV/1cg7PTb4A/8ALjRZlYZhyq1B/wADfecF0TrL+TN1yvD+AeMexZpxGO5Z58UBT3R6f0+WMlV6WVidOp41TpBYXJi47PHeeGNjUpAqQwBUghgbgqRBBHIiRjKUSRTXuRbxJFr3N578ZuubdI6fQJbsGNWuysQqqBPvFjHkvZ+PHHq4rAyShsQAFiNh9djER8fDBFQgoZgnbnx/O2PZ1rkeJ48z+GOU7OogPLVayzCgmB9aAJ4dnmMX5eq7AgL9IzM2IA5iPXuwRlh73gv/AD45ywa5lY1GAQbQSODcbcOGA3LB8zki3vMT4bcvdW3LnjroqiiudI95SfMeXj/XEVajSZ24QbHbmJ/0x7It299xHwOLZEX5Z/eXvf546p0xC2iTU2twjh48cVZf6Xi/z/Pri3rQAsx/efhgfYs4y7FXK27TEm4mQAQTw4b8yMWpCsxBjUZINu1YTcxJAEj5cQaHSimsqgxYk9mJ2EX2g/MbYY53PU6Y7ZieG5PKB+PLFSi3wWpHJzfO2IGYnCxvaGlJGhpYyPdv/Cd/Q4Z5TpKnUMKYPIiDwiIsdsDokXqQVkGaS4Hujflq7M/GJ7/CJLXXx/8AxxetWEqz9Ve/+8p78f8AXAgeSpHP8OHlg9OwN7mj9nqWsV1PGmhPk84ddE9EaqbFHZG6xgY1Qdo91lI9Y7jhR7Kn9ZV76J+DDuw0VqhpOlM6dVeGcbqp0iVg7yQPM8pwviX7BdjO9KM7ZhqZh2GpTs2totBUCb6RETvJPCvO0WFNg/Z004qoygmHQwkgjTquJXab2sRn6H/R6701q1m0mVZ2Bb3AwuAIgxtHxw36Ncu9IuxdmGkliSTKOOPjPmcU/UX2M90TRq0kA67qjwdij01tAJM6gNpVrGIlbHGi/tJs0lKnUp0SSTTLoxqUyGgGW7J0yLXJJVDacZNOjyhSzLIUiNSSpgSNJCkG94O29sNPZno5WqU+s/WM5ZSanaJMOFBYgzeLMpFzYne45pelojguUEPlTSepT0wKYizFhIDQQSBa62N97nBXtn7TnJ6ahQNTeqNd4I10iy6SbTKHfgMV1f8AtDhQlliVC6JXSoC6SIHDxmwAjC32vDVsoVrLGlaNTUJKGA9NQYU7rU2giRymChLTktAZIqcKZwv/AEq5TiKi90T59mRtf/Q49jAUuiDTEo1LtG5qqGBWAU0HtDZpMHiuPY2/FyOc+kxGyr+3dPrsxQMW7FI6gdTHTTtpU2LMWkmwWD3DZzMpTA1X4AASbDeO4R62mQD876Fc1M5SJMk1VJJNyZ1E+o5Y2HTlTtkWsBffcEn5j8xi3keV7j8eKONbDRM0GMAgjsnccSCJA24eE4nOvdtth8dX444yX7JPtn4N/TEZlrt4oPgPxwiXJoQXltm8uM8D+OOqDgJJMAayTyGpuWK8uey3j9y4Hzrf7OYMSI25sPxwC5LfAB/bDO91AQna+oCxnl9K45c4MM8gklu6/wCHyxk92b7I+LUz6do+pHHGu6P+n4ffg8ipAxdlmXA0En6z/PnjhRLUwdjrnw1LjuiJom30m+eI6udO+z8SN2HLC06oOrO6XRlIOD1aA8wL8Bv6YBlWYasqLkAsVqHiBAOnleTbskTMYDzwqKOzVcX2DcPTeYxQrVf+8VO+/wCBw+LtbAbLkNdFN/0NSw5o88dm0xE23592CEpKYjLLOkm6OCGGqFJaBcAXJ7uNlTPWH/1FXcydR5HE66v/AHip/mP44Lclx9hwM9VJYdSQD3VYYTMkWkEgHSRIIE9xZEEWjYxysLfnlgToNGIrGo7VCtIFdTNY6qIkQRwLepwQnDvjiTw78LnLai+d0ab2SE1XuV/UvtfbTuGBwyzOeelSrkFb1FBOm4BUklVLQzdkRwEEkEDCz2RP68jnRqfdgvpxJy2Z+3RMc7x849BxvjN86GfKxM3SXW1yzQDCzY3BQQ0DafunYjBvRQ7eX4dun/xAcd9+WEHRKRWHf/8Az+Jw2yjwtE7Q6G3c+Jk2kSPAT0/XR3ohGDdXqQ7i3WDTvuIBgiQdJjYxV0CsVKP/AJoHqxH34WdJZg/pjBgLVaqyJFhUMC5I3AP8RAgDDPIsAQb9mvPPZwd/PAzVSRceC7OZYU8ywQBQaSsAoAFwswDMCcAe2N+jWb6tEMTMGKWYp8R+7fFlTM6s04Zp0qUuTaC6xJ3FpvzA4Wnpyj1nRtZSP7rNiPsp1oA53GL4n+CvlPkVKv1lxo4XcKCf4lZJ47ibzxx7ANSlVknSQCTGqmTxvGpLeWPYNp+4ijr2Svm6Q72Nu5GONZ0iZqNfiPkv4HGe9jco36QjHTGh42naJiZ2O/hzGHefvVP/AJkfIfd8MasXJJDvJHsJsbk+pY4qrVLube+vyH4YtyY/V0/sT/L/AFxRUpzq5F/lqwuXIa4C8o0JHGZ+X3g4Gz7/AKgfwfEg4Ior2B4/I4E6TkUU8U+U4CPJHwIV06mvuFEcv2f3gDGpyTRqtvxHLj8xjJZYds/apjykfhjX5KyuJm4+QweUqBdkx+r83t54lB7u3utw/exHR/7LzY/zHFtM7eDf8Rwr2DFvSqW/p4fnzOBx+PzwR7QPCL3uogwBe3ATy9MZ0Z8xsv0fpHizLy7h5mMa8TSW4iatjmqPm3yOJY/M/LCBOlCVY9nsgH3zxfq+Xn8MX5fNMwkwLxYn62mZ8L4PWgdLNb0JdK/fRP8Ax0j8h8cScCeylQ/rhwOXqGJnjSPEeODSd/zzxmycsfHg0Xskf9pXvSoPhhn0kR1WYDbf7OTsLawCRJFx88KvZL/tdLwcfynDXpFf1WZH/hUj6OMZvnQz5WZDKMBmECmVteCLnTIuB8httxwY9qQP1WJ9DOF2WaKy/wAPzbDVj+qqDk9T54mX1Fw4B/aJNObY2h61WL/vKb+v+mCtUCr3VGPwU4X+1TH9JqECWZtS7blaRG5i2EA9oquso4iWII1SNW0BiTcMVgTYwJBEEcz8yKi6NZm2C517iNdW88C7R5GbeuC8yFOVqCwlqiSRH7aloUGRsWMQ1t8YvOGoWDXYXaOzJWTsqsQoMDszAM8RBGzPSDEMAzrMLJEEbdoQbkdltQtMRPAZSlquiWuDM1snmKcDQSpHZZBUCMLiV6tlHfEcRtOIw7auCRYAFVIFxEyCN1MiIO+3ecexPFZPDA/ZehFcGL9UfG+n8cX5msDUYzs7HjzaMT0auks+kNqgDtaSAN9udvQeRZdCTNAes/8ALxN8b1NITpsb5VYVRySPQAYGdwF/iP3/AI44o5ybaI7tf4gYocgx4me1ziOOAbQdDEP2PX5k4D6beKKx9ZdgfqnlgXqUDHs2m19u7fB8grBEiBafDvwKaTslGcyoGsG3adSN/rH7iLePdh/R6VUa5ZQLXJEbDjiqtTHBQPMH088VsFOyJPE9n12798XKaZSVBnRvTCadGpZk/SU7nuPfhpQMxHI/Puxn8rQvdUIk7kR8tr4a060GyDjZYv5AYFtBblXtMCKaHaai/Sb8MZrrpvI+hsSB77Cwi334ee0eaJRBAHbUyDfcchOMymYj6X1PpN/iMOXl8MNg9gJHqOZlHOo+4pnrD/jR9Xy+HfgvI5ktJZpMwDLEwHsuojgLAbYDzlVKbVBSq9YoRD2n1f3izdRp3Om3AxiaWb1XJAvHZLxaoADB4zi9RTRpeiqx05jS4V2y1VVIbT2zGkL3mIEbm3HF3QXXCmTXLFi0jWe0FhbEEAgzqseeB/YnMoMwVY6VqUXplpMLqJ7R1ECARe+xw0rV4JgoRzmxvuAQDB7wDe8bYXNhxWxo/ZfNU1ro9SoiqkzJ5gjwHnjQ50oVqgVKZL0gqgOh1EMD2SxC3G0nGN6BrUxmk6zQqkMpMqNwSJYwACQBfeQMbNvaDKCI0QLdk5ci8fVbaL4zyrVY1LYwHSKNSzdIMrIWpzdWUEqL6QxOxm3zMktyLVRtNR7mw9dv9MMva3pGhVoqUajqQ6gQ9IkqbMi6XY+8Ubgp0TNhhD/aCS8rSMsG7TKPeVT9U9/K+AyzXIUI7HPtfAanVUqys1JdSsWUnq6asDpECCp3PAW7Vsh7XtFdVIMEU2NSLxpBaWReA5KSAy72x9TTpvKNlWpNVo0mdIaalKFeI1FTBsQCJg3W/LNPlqFSUqihUGmA/ZIEa6ZZGdCPdggwYEcsSWThspY7tGJ/t1UKhhqUWmnudIUajrC6uySv0diCIAIU5npaozlzcs2srYqTJYCDMwSNxeALzJ+o/ofRlfKOlR8pRr1Zgkqr0pM0wgBBRQjCwFzqJkk4+edIZVHy/XqtNKi1irIkhSuikAUEAbhmtc9YSbDDnNSQGhgNXpCbCdIPZDXgWAEEiLADc7cgMThj7RUKJOX6hg8ZSgKpWBFZQVeZUSYC3v449gKRWlhvs+JVzY9v/lH44aBROw9Bhd0VS001i2oAnvYgST+eWDFqnDnuylsWGks+6NuXeMBNRUg23wQaxvbu+/Ay1dhG/fgXEtM9mMusmFH5GCKNEQLDYfLAlXMSTbiRw8J3wUK35/PhitJdhNOis7DFv6DTP0V9MCU8xH+hxcuZ5/f+GI4ksvqUF5cOZ8MV0aQ1DxP3Y4fOAxAO2Jo1b+uAlAJSBfaNQESLHrF4nutbGZ6zsi5+h9Jv8Rr403S7KwRSSO1qsY2iL4S1aNJQJqNuo97kWYbd/HljVij5RE5bihGJRjrmKQnt1DvVUcV8v6YIoVP3pv8AWc/3o5jFw6gAgVX7QAPaYmJ1bgWOoDynhi9aNGY6xryffn6QbwFwPET34NRKbL+g/wBrHDQ3FuDNzw7emCD4feMLOjqaK4IYkmRGqdyzbeJwyep3cMZ80bY3HLY0HsxkKVXM00qorqweQdrIzD4jG5rezuQSdVCiNIkzOwkm0zYDGA9mekVp5qkzWALCbkAsjoCYG0sJPASeGG3tB0oTXp6gGuTADiTqjTpbsgSoUtu0EWsGQ4jLsr9vOiqNJqXU01ph0ckARJBUAnyJHrhNkaagmw+jy+qMGdPZvr0WBUD0UYujQQqHq76p31EAghSSRaAcKMtmt/BfvH3YzZI9x8HtRpqnSOUWgabUaRrtTeGFOkGUkQpLkBtRPbneL8icrQAiIHbASeOks5f/AO2H84wYWCKlc0nqhmrKV1lRpSZdWCkrBJMkEfSsCuEf9ojrv1UlVRzpPaZRp1MCRE6XDLMCRNhgp420n7AxlRpOm/aQJlHorRph21g1CFnRE2tMyQsngLcIy3s7RWllsyazIvWp1YZp+ktOsotYdooZi0NJiMF9Npro1GJEwqmeE1KQBABv7zAwOE3vGffpVWp9Uws5W6kFgoCgbiB2VUzGxOHwTcVQLq2e6Zz5rU8vTO9CmafEnTPZ9427IAgGLWAvPsRT6MLoDprLdoYKo1pMAkkgkghhyHC5OPY0rGIcwilWqKIDWiLjF6dIuNwp9R+OE0fvg+DgfMYk1D9Zh4FW+/7sM2A3HLdJt9X44o/Tmt2R6/nngBM6dpUnzB9MG0KNZx2KOs/usp+Ez8MV5SbldTNPOw3m8/hglelY3X0P445qdGZpbtk8zHNULD1VTin+1KdMxVy9axgg1erIPnQOK8pe4zpdIKVmQDyP3/ny52pnhfVA3IgzK8zyP544KyWRyzgMcpXAO2rMib7SOqEW5nxHDDil7N5Ljl6n+9qH5EYW2kEkzL5vpMbIw23k2PdgaiKh7SlzaJCue87Txxth7NdHm3V1F/8AUqx/7hxP/Uvo8/4n+8b7xitRelmNajUbfrTb/CfEjJEf4v8AuXH/AD41tf2EyjXVqg5zUHl/dnAFX/o9BPYrqB9on5Ji9RWkRjKDiav+6b/5MWnNIo2fzpVP/wBjDOr/ANHjD+9HgSf/AI8Bv7Dvz9EqsP5aeLTTJ+wInSdMEF0YxcQunzlqpPpGOM10uhBCoqkzBO/Ox12iIG92ngIhvZWq1RqdKGNOA5YmmEZohSroHJuJhYEiTict7PV6btSdkTUsk9ZKNo0uwV0U6XQFXYWOkG7CRg9K9wbYR0fmtFRdNUvDoQQBqJBBOiSQbiBIudwNi86TZXqE5P3qdNX1MwBJJhSOsIMEFB4GTxlK/su4C3pOAQo0szaR2mJLBQoAAa+qRcxvgvo7oLM1E1IoCiJ1VXVmbSrk6OAcOHUnSIqC43ISiubCix17R9JLTR6VE9Yaqs1Z0IgvvSRiZ1BIIgNuQTMtqyOXqsQSjBiOwQQ4YESdurYQJjeZiQAQSd0x0dWo5Y1yyuFbSVHWMUIPaFUNASIINyLiCQVLMaWVXqypqLUKkLVGhqRR6naQMjAHcgahzUbmWFY00E5tChM65CiuhZEWqPeFjUk6oYQIYyTuRaRhX0VW/wBpYyV1GuDFzDU6lvG+NHlchSqSD1CsRAR8yFJkb01fLuxXe8sQQbL7oM6Q9mKTj9a6Uy7vB101ZwS5UAsoEEEeMEaRwFrsMhJox3SVUMFQO5JdQdWgEC4BAW4uRefuIApFdOp6RIuQygC4kkdYVIaF02MwCTFsP29lFTSaeYYIH1r1lGugLjgrpTKM3YAsx90m0EY9UyqUqD6TVps+oQtVWSYmWVQrhNRESN1IGoCQxJ9kLb9zPZvpN6lRzTbRT1sURnghWOrdoJN7k49hhR6Gy+YAYZrK5bSoVqdYVWfXLamJVWUzaGWBFokEn2C3CUon0YBu8+f9MTpPFQfED8MR5/HEyPyMKKJLAiGWkQeDKjD0IwNV6Dyj+9lqHiqFL/8ApkYIDeP5/Ix1pHfiEFo9kssPcNekf/DqMD6sTjun0NWT9nnKjCbCtrMRydKgMd2mLC18MY5fnfHag/m35/1xV0XVi1Vzq/TRvs16y9+zrH83HHjn82N6NR/A0Knw1H7sMwe/4+GJ0j8z4YPxGDpFLdO1FE1KDjnqy1QR/kUDED2ooj30QedWn8Kmr5c/Jwp5fn83x2rvsHP+a2L1p8pE0/UUr0xlXsOPBalJvMDQO7niylm6U2NUgjb9W+20HUJETx+dj6mWBsyU2+1TRp9VOBK3QtJrmlRB5ijSjjfSaZE98Tiao+xVMJp1aJtrI+1TYf8Atl/ljxNMC9Wnt9St8+pHxwE/s/SIggCCPdSkJjgYp/dxxDezlD6jDwKjl+5B47jEej2ZNwfrqBSqrVVQ9bXdWCVJ01iXDqFpG3a0kGxNIgjbGV6b6Tqo6U0zDVQrK6SpDK0EElXQAyWc6vpGoZkljjWP7H5ViCaZJHHrKgO3NWHL4DbFdb2IoQerQqxk/tawDHlU7RJHC0Hv4goyiuxTTYnyntUamTzCZnME1WptTpqyOzFCARBVQiguO19JoWT2FwTW9s1LLWWs6GAHU0VKtaykU3ptKMWgzNzEgxjr/qbU+kcmB9Xq6zgDwduHAGcezHsJTqRrakCLfqqNNBB37K0xwvcnjcb4pyi3Zas4/wCsj11zCD9HdMwuie0txTWmToZzc9katdupnYDHfRxOYaqxpVlqlFV16t2VmAUOjdlQq61pmSHK2I0jSVnL+w9JSCalUxEAEJHK633jYjDrJ5JaUhAe0RILEiVEA6VhbLaQJMCTbAaq4Lq+QEdCVWPWdc9OrMgqKdQysQ5Uvp1szVW3IVSQZ1NHeZ9kqbyXWgpMCadPqpAJ91OsqBd2MKApJFuIbdYePDx8oGOVfxjnx487z3b3HfgNw9he3s8VpilQqmnRLFmpFNSM9oYEspDCI7JG1gt5VL7FUqjS1UtIgQN45a2qHvjv4Y0GbphrspLREauY5gQO8xFiMJc90PWbspUQUzupLyALG4EMLfStHwJSkU1Hucp0PkV7Ias0cabNovwBUgEjjyx7En2XqNBLosACRA1RuYMAXkWgniOJ9gbfuWlE/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sp>
        <p:nvSpPr>
          <p:cNvPr id="5" name="CuadroTexto 4"/>
          <p:cNvSpPr txBox="1"/>
          <p:nvPr/>
        </p:nvSpPr>
        <p:spPr>
          <a:xfrm>
            <a:off x="611560" y="908720"/>
            <a:ext cx="7776864" cy="4524315"/>
          </a:xfrm>
          <a:prstGeom prst="rect">
            <a:avLst/>
          </a:prstGeom>
          <a:noFill/>
        </p:spPr>
        <p:txBody>
          <a:bodyPr wrap="square" rtlCol="0">
            <a:spAutoFit/>
          </a:bodyPr>
          <a:lstStyle/>
          <a:p>
            <a:pPr algn="just"/>
            <a:r>
              <a:rPr lang="es-ES" sz="2400" b="1" dirty="0" smtClean="0"/>
              <a:t>Con respecto al Proyecto remitido por el Poder Ejecutivo, respetuosamente venimos a solicitar a la Comisión Bicameral de Presupuesto, las siguientes modificaciones al Proyecto de Presupuesto del BNF, para el año 2018.</a:t>
            </a:r>
          </a:p>
          <a:p>
            <a:pPr algn="just"/>
            <a:endParaRPr lang="es-ES" sz="2400" b="1" dirty="0"/>
          </a:p>
          <a:p>
            <a:pPr marL="457200" indent="-457200" algn="just">
              <a:buFont typeface="+mj-lt"/>
              <a:buAutoNum type="arabicPeriod"/>
            </a:pPr>
            <a:r>
              <a:rPr lang="es-ES" sz="2400" b="1" dirty="0" smtClean="0"/>
              <a:t>Ampliación de Créditos Presupuestarios por G. 76.786.400.516 (guaraníes setenta y seis mil setecientos ochenta y seis millones cuatrocientos mil quinientos dieciséis) según el siguiente detalle:</a:t>
            </a:r>
          </a:p>
          <a:p>
            <a:pPr algn="just"/>
            <a:endParaRPr lang="es-ES" sz="2400" b="1" dirty="0" smtClean="0"/>
          </a:p>
        </p:txBody>
      </p:sp>
    </p:spTree>
    <p:extLst>
      <p:ext uri="{BB962C8B-B14F-4D97-AF65-F5344CB8AC3E}">
        <p14:creationId xmlns:p14="http://schemas.microsoft.com/office/powerpoint/2010/main" val="32089897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bwMode="auto">
          <a:xfrm>
            <a:off x="467544" y="296652"/>
            <a:ext cx="8229600" cy="900100"/>
          </a:xfrm>
          <a:prstGeom prst="rect">
            <a:avLst/>
          </a:prstGeom>
          <a:gradFill>
            <a:gsLst>
              <a:gs pos="62000">
                <a:srgbClr val="008080"/>
              </a:gs>
              <a:gs pos="100000">
                <a:srgbClr val="C4EDF2"/>
              </a:gs>
            </a:gsLst>
            <a:path path="circle">
              <a:fillToRect l="50000" t="50000" r="50000" b="50000"/>
            </a:path>
          </a:gradFill>
          <a:extLst/>
        </p:spPr>
        <p:txBody>
          <a:bodyPr/>
          <a:lstStyle>
            <a:defPPr>
              <a:defRPr lang="fr-FR"/>
            </a:defPPr>
            <a:lvl1pPr algn="ctr">
              <a:defRPr sz="4400" b="1">
                <a:solidFill>
                  <a:schemeClr val="bg1"/>
                </a:solidFill>
                <a:effectLst>
                  <a:outerShdw blurRad="38100" dist="38100" dir="2700000" algn="tl">
                    <a:srgbClr val="000000">
                      <a:alpha val="43137"/>
                    </a:srgbClr>
                  </a:outerShdw>
                </a:effectLst>
                <a:ea typeface="+mj-ea"/>
                <a:cs typeface="+mj-cs"/>
              </a:defRPr>
            </a:lvl1pPr>
            <a:lvl2pPr algn="ctr">
              <a:defRPr sz="4400">
                <a:solidFill>
                  <a:schemeClr val="tx2"/>
                </a:solidFill>
              </a:defRPr>
            </a:lvl2pPr>
            <a:lvl3pPr algn="ctr">
              <a:defRPr sz="4400">
                <a:solidFill>
                  <a:schemeClr val="tx2"/>
                </a:solidFill>
              </a:defRPr>
            </a:lvl3pPr>
            <a:lvl4pPr algn="ctr">
              <a:defRPr sz="4400">
                <a:solidFill>
                  <a:schemeClr val="tx2"/>
                </a:solidFill>
              </a:defRPr>
            </a:lvl4pPr>
            <a:lvl5pPr algn="ctr">
              <a:defRPr sz="4400">
                <a:solidFill>
                  <a:schemeClr val="tx2"/>
                </a:solidFill>
              </a:defRPr>
            </a:lvl5pPr>
            <a:lvl6pPr marL="457200" algn="ctr" fontAlgn="base">
              <a:spcBef>
                <a:spcPct val="0"/>
              </a:spcBef>
              <a:spcAft>
                <a:spcPct val="0"/>
              </a:spcAft>
              <a:defRPr sz="4400">
                <a:solidFill>
                  <a:schemeClr val="tx2"/>
                </a:solidFill>
              </a:defRPr>
            </a:lvl6pPr>
            <a:lvl7pPr marL="914400" algn="ctr" fontAlgn="base">
              <a:spcBef>
                <a:spcPct val="0"/>
              </a:spcBef>
              <a:spcAft>
                <a:spcPct val="0"/>
              </a:spcAft>
              <a:defRPr sz="4400">
                <a:solidFill>
                  <a:schemeClr val="tx2"/>
                </a:solidFill>
              </a:defRPr>
            </a:lvl7pPr>
            <a:lvl8pPr marL="1371600" algn="ctr" fontAlgn="base">
              <a:spcBef>
                <a:spcPct val="0"/>
              </a:spcBef>
              <a:spcAft>
                <a:spcPct val="0"/>
              </a:spcAft>
              <a:defRPr sz="4400">
                <a:solidFill>
                  <a:schemeClr val="tx2"/>
                </a:solidFill>
              </a:defRPr>
            </a:lvl8pPr>
            <a:lvl9pPr marL="1828800" algn="ctr" fontAlgn="base">
              <a:spcBef>
                <a:spcPct val="0"/>
              </a:spcBef>
              <a:spcAft>
                <a:spcPct val="0"/>
              </a:spcAft>
              <a:defRPr sz="4400">
                <a:solidFill>
                  <a:schemeClr val="tx2"/>
                </a:solidFill>
              </a:defRPr>
            </a:lvl9pPr>
          </a:lstStyle>
          <a:p>
            <a:r>
              <a:rPr lang="es-MX" dirty="0" smtClean="0"/>
              <a:t>Ingresos</a:t>
            </a:r>
            <a:endParaRPr lang="es-ES" dirty="0"/>
          </a:p>
        </p:txBody>
      </p:sp>
      <p:graphicFrame>
        <p:nvGraphicFramePr>
          <p:cNvPr id="2" name="Tabla 1"/>
          <p:cNvGraphicFramePr>
            <a:graphicFrameLocks noGrp="1"/>
          </p:cNvGraphicFramePr>
          <p:nvPr>
            <p:extLst>
              <p:ext uri="{D42A27DB-BD31-4B8C-83A1-F6EECF244321}">
                <p14:modId xmlns:p14="http://schemas.microsoft.com/office/powerpoint/2010/main" val="514016385"/>
              </p:ext>
            </p:extLst>
          </p:nvPr>
        </p:nvGraphicFramePr>
        <p:xfrm>
          <a:off x="628646" y="2348881"/>
          <a:ext cx="8068497" cy="2390107"/>
        </p:xfrm>
        <a:graphic>
          <a:graphicData uri="http://schemas.openxmlformats.org/drawingml/2006/table">
            <a:tbl>
              <a:tblPr/>
              <a:tblGrid>
                <a:gridCol w="445598"/>
                <a:gridCol w="203991"/>
                <a:gridCol w="2864554"/>
                <a:gridCol w="920130"/>
                <a:gridCol w="920130"/>
                <a:gridCol w="920130"/>
                <a:gridCol w="920130"/>
                <a:gridCol w="873834"/>
              </a:tblGrid>
              <a:tr h="179694">
                <a:tc>
                  <a:txBody>
                    <a:bodyPr/>
                    <a:lstStyle/>
                    <a:p>
                      <a:pPr algn="l" fontAlgn="ctr"/>
                      <a:r>
                        <a:rPr lang="es-ES" sz="700" b="0" i="0" u="none" strike="noStrike">
                          <a:effectLst/>
                          <a:latin typeface="Arial" panose="020B0604020202020204" pitchFamily="34" charset="0"/>
                        </a:rPr>
                        <a:t> </a:t>
                      </a:r>
                    </a:p>
                  </a:txBody>
                  <a:tcPr marL="4243" marR="4243" marT="4243"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s-ES" sz="700" b="0" i="0" u="none" strike="noStrike">
                          <a:effectLst/>
                          <a:latin typeface="Arial" panose="020B0604020202020204" pitchFamily="34" charset="0"/>
                        </a:rPr>
                        <a:t> </a:t>
                      </a:r>
                    </a:p>
                  </a:txBody>
                  <a:tcPr marL="4243" marR="4243" marT="4243"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s-ES" sz="700" b="0" i="0" u="none" strike="noStrike">
                          <a:effectLst/>
                          <a:latin typeface="Arial" panose="020B0604020202020204" pitchFamily="34" charset="0"/>
                        </a:rPr>
                        <a:t> </a:t>
                      </a:r>
                    </a:p>
                  </a:txBody>
                  <a:tcPr marL="4243" marR="4243" marT="4243"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700" b="1" i="0" u="none" strike="noStrike">
                          <a:effectLst/>
                          <a:latin typeface="Arial" panose="020B0604020202020204" pitchFamily="34" charset="0"/>
                        </a:rPr>
                        <a:t>(a)</a:t>
                      </a:r>
                    </a:p>
                  </a:txBody>
                  <a:tcPr marL="4243" marR="4243" marT="4243"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700" b="1" i="0" u="none" strike="noStrike">
                          <a:effectLst/>
                          <a:latin typeface="Arial" panose="020B0604020202020204" pitchFamily="34" charset="0"/>
                        </a:rPr>
                        <a:t>(b)</a:t>
                      </a:r>
                    </a:p>
                  </a:txBody>
                  <a:tcPr marL="4243" marR="4243" marT="4243"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700" b="1" i="0" u="none" strike="noStrike">
                          <a:effectLst/>
                          <a:latin typeface="Arial" panose="020B0604020202020204" pitchFamily="34" charset="0"/>
                        </a:rPr>
                        <a:t>c = (b-a)</a:t>
                      </a:r>
                    </a:p>
                  </a:txBody>
                  <a:tcPr marL="4243" marR="4243" marT="4243"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700" b="1" i="0" u="none" strike="noStrike">
                          <a:effectLst/>
                          <a:latin typeface="Arial" panose="020B0604020202020204" pitchFamily="34" charset="0"/>
                        </a:rPr>
                        <a:t>(d)</a:t>
                      </a:r>
                    </a:p>
                  </a:txBody>
                  <a:tcPr marL="4243" marR="4243" marT="4243"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700" b="1" i="0" u="none" strike="noStrike">
                          <a:effectLst/>
                          <a:latin typeface="Arial" panose="020B0604020202020204" pitchFamily="34" charset="0"/>
                        </a:rPr>
                        <a:t>e = (d-b) </a:t>
                      </a:r>
                    </a:p>
                  </a:txBody>
                  <a:tcPr marL="4243" marR="4243" marT="4243"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r>
              <a:tr h="179694">
                <a:tc>
                  <a:txBody>
                    <a:bodyPr/>
                    <a:lstStyle/>
                    <a:p>
                      <a:pPr algn="ctr" fontAlgn="ctr"/>
                      <a:r>
                        <a:rPr lang="es-ES" sz="700" b="1" i="0" u="none" strike="noStrike">
                          <a:effectLst/>
                          <a:latin typeface="Arial" panose="020B0604020202020204" pitchFamily="34" charset="0"/>
                        </a:rPr>
                        <a:t> </a:t>
                      </a:r>
                    </a:p>
                  </a:txBody>
                  <a:tcPr marL="4243" marR="4243" marT="42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s-ES" sz="700" b="1" i="0" u="none" strike="noStrike">
                          <a:effectLst/>
                          <a:latin typeface="Arial" panose="020B0604020202020204" pitchFamily="34" charset="0"/>
                        </a:rPr>
                        <a:t> </a:t>
                      </a:r>
                    </a:p>
                  </a:txBody>
                  <a:tcPr marL="4243" marR="4243" marT="42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s-ES" sz="700" b="1" i="0" u="none" strike="noStrike">
                          <a:effectLst/>
                          <a:latin typeface="Arial" panose="020B0604020202020204" pitchFamily="34" charset="0"/>
                        </a:rPr>
                        <a:t> </a:t>
                      </a:r>
                    </a:p>
                  </a:txBody>
                  <a:tcPr marL="4243" marR="4243" marT="42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s-ES" sz="500" b="1" i="0" u="none" strike="noStrike">
                          <a:effectLst/>
                          <a:latin typeface="Arial" panose="020B0604020202020204" pitchFamily="34" charset="0"/>
                        </a:rPr>
                        <a:t>PRESUPUESTO</a:t>
                      </a:r>
                    </a:p>
                  </a:txBody>
                  <a:tcPr marL="4243" marR="4243" marT="42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s-ES" sz="500" b="1" i="0" u="none" strike="noStrike">
                          <a:effectLst/>
                          <a:latin typeface="Arial" panose="020B0604020202020204" pitchFamily="34" charset="0"/>
                        </a:rPr>
                        <a:t>PROYECTO</a:t>
                      </a:r>
                    </a:p>
                  </a:txBody>
                  <a:tcPr marL="4243" marR="4243" marT="42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s-ES" sz="500" b="1" i="0" u="none" strike="noStrike">
                          <a:effectLst/>
                          <a:latin typeface="Arial" panose="020B0604020202020204" pitchFamily="34" charset="0"/>
                        </a:rPr>
                        <a:t>VARIACION</a:t>
                      </a:r>
                    </a:p>
                  </a:txBody>
                  <a:tcPr marL="4243" marR="4243" marT="42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s-ES" sz="500" b="1" i="0" u="none" strike="noStrike">
                          <a:effectLst/>
                          <a:latin typeface="Arial" panose="020B0604020202020204" pitchFamily="34" charset="0"/>
                        </a:rPr>
                        <a:t>Propuesta</a:t>
                      </a:r>
                    </a:p>
                  </a:txBody>
                  <a:tcPr marL="4243" marR="4243" marT="42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s-ES" sz="500" b="1" i="0" u="none" strike="noStrike">
                          <a:effectLst/>
                          <a:latin typeface="Arial" panose="020B0604020202020204" pitchFamily="34" charset="0"/>
                        </a:rPr>
                        <a:t>VARIACION</a:t>
                      </a:r>
                    </a:p>
                  </a:txBody>
                  <a:tcPr marL="4243" marR="4243" marT="42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r>
              <a:tr h="179694">
                <a:tc>
                  <a:txBody>
                    <a:bodyPr/>
                    <a:lstStyle/>
                    <a:p>
                      <a:pPr algn="ctr" fontAlgn="ctr"/>
                      <a:r>
                        <a:rPr lang="es-ES" sz="700" b="1" i="0" u="none" strike="noStrike">
                          <a:effectLst/>
                          <a:latin typeface="Arial" panose="020B0604020202020204" pitchFamily="34" charset="0"/>
                        </a:rPr>
                        <a:t>CODIGO</a:t>
                      </a:r>
                    </a:p>
                  </a:txBody>
                  <a:tcPr marL="4243" marR="4243" marT="42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700" b="1" i="0" u="none" strike="noStrike">
                          <a:effectLst/>
                          <a:latin typeface="Arial" panose="020B0604020202020204" pitchFamily="34" charset="0"/>
                        </a:rPr>
                        <a:t>F.F.</a:t>
                      </a:r>
                    </a:p>
                  </a:txBody>
                  <a:tcPr marL="4243" marR="4243" marT="42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700" b="1" i="0" u="none" strike="noStrike">
                          <a:effectLst/>
                          <a:latin typeface="Arial" panose="020B0604020202020204" pitchFamily="34" charset="0"/>
                        </a:rPr>
                        <a:t>DESCRIPCIÓN</a:t>
                      </a:r>
                    </a:p>
                  </a:txBody>
                  <a:tcPr marL="4243" marR="4243" marT="42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500" b="1" i="0" u="none" strike="noStrike">
                          <a:effectLst/>
                          <a:latin typeface="Arial" panose="020B0604020202020204" pitchFamily="34" charset="0"/>
                        </a:rPr>
                        <a:t>2017</a:t>
                      </a:r>
                    </a:p>
                  </a:txBody>
                  <a:tcPr marL="4243" marR="4243" marT="42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500" b="1" i="0" u="none" strike="noStrike">
                          <a:effectLst/>
                          <a:latin typeface="Arial" panose="020B0604020202020204" pitchFamily="34" charset="0"/>
                        </a:rPr>
                        <a:t>EJECUTIVO 2018</a:t>
                      </a:r>
                    </a:p>
                  </a:txBody>
                  <a:tcPr marL="4243" marR="4243" marT="42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500" b="1" i="0" u="none" strike="noStrike">
                          <a:effectLst/>
                          <a:latin typeface="Arial" panose="020B0604020202020204" pitchFamily="34" charset="0"/>
                        </a:rPr>
                        <a:t> </a:t>
                      </a:r>
                    </a:p>
                  </a:txBody>
                  <a:tcPr marL="4243" marR="4243" marT="42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500" b="1" i="0" u="none" strike="noStrike">
                          <a:effectLst/>
                          <a:latin typeface="Arial" panose="020B0604020202020204" pitchFamily="34" charset="0"/>
                        </a:rPr>
                        <a:t>BNF 2018</a:t>
                      </a:r>
                    </a:p>
                  </a:txBody>
                  <a:tcPr marL="4243" marR="4243" marT="42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500" b="1" i="0" u="none" strike="noStrike">
                          <a:effectLst/>
                          <a:latin typeface="Arial" panose="020B0604020202020204" pitchFamily="34" charset="0"/>
                        </a:rPr>
                        <a:t> </a:t>
                      </a:r>
                    </a:p>
                  </a:txBody>
                  <a:tcPr marL="4243" marR="4243" marT="42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r>
              <a:tr h="352514">
                <a:tc>
                  <a:txBody>
                    <a:bodyPr/>
                    <a:lstStyle/>
                    <a:p>
                      <a:pPr algn="r" fontAlgn="ctr"/>
                      <a:r>
                        <a:rPr lang="es-ES" sz="700" b="0" i="0" u="none" strike="noStrike">
                          <a:effectLst/>
                          <a:latin typeface="Arial" panose="020B0604020202020204" pitchFamily="34" charset="0"/>
                        </a:rPr>
                        <a:t>172</a:t>
                      </a:r>
                    </a:p>
                  </a:txBody>
                  <a:tcPr marL="4243" marR="4243" marT="42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s-ES" sz="700" b="0" i="0" u="none" strike="noStrike">
                          <a:effectLst/>
                          <a:latin typeface="Arial" panose="020B0604020202020204" pitchFamily="34" charset="0"/>
                        </a:rPr>
                        <a:t>30</a:t>
                      </a:r>
                    </a:p>
                  </a:txBody>
                  <a:tcPr marL="4243" marR="4243" marT="42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s-ES" sz="700" b="0" i="0" u="none" strike="noStrike">
                          <a:effectLst/>
                          <a:latin typeface="Arial" panose="020B0604020202020204" pitchFamily="34" charset="0"/>
                        </a:rPr>
                        <a:t>INGRESOS DE OPERACIÓN (SECTOR EMPRESARIAL Y FINANCIERO)</a:t>
                      </a:r>
                    </a:p>
                  </a:txBody>
                  <a:tcPr marL="4243" marR="4243" marT="42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s-ES" sz="800" b="0" i="0" u="none" strike="noStrike">
                          <a:effectLst/>
                          <a:latin typeface="Arial" panose="020B0604020202020204" pitchFamily="34" charset="0"/>
                        </a:rPr>
                        <a:t>645.850.999.910</a:t>
                      </a:r>
                    </a:p>
                  </a:txBody>
                  <a:tcPr marL="4243" marR="4243" marT="42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s-ES" sz="800" b="0" i="0" u="none" strike="noStrike">
                          <a:effectLst/>
                          <a:latin typeface="Arial" panose="020B0604020202020204" pitchFamily="34" charset="0"/>
                        </a:rPr>
                        <a:t>826.037.770.932</a:t>
                      </a:r>
                    </a:p>
                  </a:txBody>
                  <a:tcPr marL="4243" marR="4243" marT="42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s-ES" sz="800" b="0" i="0" u="none" strike="noStrike">
                          <a:effectLst/>
                          <a:latin typeface="Arial" panose="020B0604020202020204" pitchFamily="34" charset="0"/>
                        </a:rPr>
                        <a:t>180.186.771.022</a:t>
                      </a:r>
                    </a:p>
                  </a:txBody>
                  <a:tcPr marL="4243" marR="4243" marT="42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s-ES" sz="800" b="0" i="0" u="none" strike="noStrike">
                          <a:effectLst/>
                          <a:latin typeface="Arial" panose="020B0604020202020204" pitchFamily="34" charset="0"/>
                        </a:rPr>
                        <a:t>902.824.171.448</a:t>
                      </a:r>
                    </a:p>
                  </a:txBody>
                  <a:tcPr marL="4243" marR="4243" marT="42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s-ES" sz="800" b="0" i="0" u="none" strike="noStrike">
                          <a:effectLst/>
                          <a:latin typeface="Arial" panose="020B0604020202020204" pitchFamily="34" charset="0"/>
                        </a:rPr>
                        <a:t>76.786.400.516</a:t>
                      </a:r>
                    </a:p>
                  </a:txBody>
                  <a:tcPr marL="4243" marR="4243" marT="42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213091">
                <a:tc>
                  <a:txBody>
                    <a:bodyPr/>
                    <a:lstStyle/>
                    <a:p>
                      <a:pPr algn="r" fontAlgn="ctr"/>
                      <a:r>
                        <a:rPr lang="es-ES" sz="700" b="0" i="0" u="none" strike="noStrike">
                          <a:effectLst/>
                          <a:latin typeface="Arial" panose="020B0604020202020204" pitchFamily="34" charset="0"/>
                        </a:rPr>
                        <a:t>211</a:t>
                      </a:r>
                    </a:p>
                  </a:txBody>
                  <a:tcPr marL="4243" marR="4243" marT="42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s-ES" sz="700" b="0" i="0" u="none" strike="noStrike">
                          <a:effectLst/>
                          <a:latin typeface="Arial" panose="020B0604020202020204" pitchFamily="34" charset="0"/>
                        </a:rPr>
                        <a:t>30</a:t>
                      </a:r>
                    </a:p>
                  </a:txBody>
                  <a:tcPr marL="4243" marR="4243" marT="42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s-ES" sz="700" b="0" i="0" u="none" strike="noStrike">
                          <a:effectLst/>
                          <a:latin typeface="Arial" panose="020B0604020202020204" pitchFamily="34" charset="0"/>
                        </a:rPr>
                        <a:t>VENTA DE ACTIVOS DE CAPITAL</a:t>
                      </a:r>
                    </a:p>
                  </a:txBody>
                  <a:tcPr marL="4243" marR="4243" marT="42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s-ES" sz="800" b="0" i="0" u="none" strike="noStrike">
                          <a:effectLst/>
                          <a:latin typeface="Arial" panose="020B0604020202020204" pitchFamily="34" charset="0"/>
                        </a:rPr>
                        <a:t>3.500.000.000</a:t>
                      </a:r>
                    </a:p>
                  </a:txBody>
                  <a:tcPr marL="4243" marR="4243" marT="42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s-ES" sz="800" b="0" i="0" u="none" strike="noStrike">
                          <a:effectLst/>
                          <a:latin typeface="Arial" panose="020B0604020202020204" pitchFamily="34" charset="0"/>
                        </a:rPr>
                        <a:t>3.000.000.000</a:t>
                      </a:r>
                    </a:p>
                  </a:txBody>
                  <a:tcPr marL="4243" marR="4243" marT="42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s-ES" sz="800" b="0" i="0" u="none" strike="noStrike">
                          <a:effectLst/>
                          <a:latin typeface="Arial" panose="020B0604020202020204" pitchFamily="34" charset="0"/>
                        </a:rPr>
                        <a:t>-500.000.000</a:t>
                      </a:r>
                    </a:p>
                  </a:txBody>
                  <a:tcPr marL="4243" marR="4243" marT="42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s-ES" sz="800" b="0" i="0" u="none" strike="noStrike">
                          <a:effectLst/>
                          <a:latin typeface="Arial" panose="020B0604020202020204" pitchFamily="34" charset="0"/>
                        </a:rPr>
                        <a:t>3.000.000.000</a:t>
                      </a:r>
                    </a:p>
                  </a:txBody>
                  <a:tcPr marL="4243" marR="4243" marT="42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s-ES" sz="800" b="0" i="0" u="none" strike="noStrike">
                          <a:effectLst/>
                          <a:latin typeface="Arial" panose="020B0604020202020204" pitchFamily="34" charset="0"/>
                        </a:rPr>
                        <a:t>0</a:t>
                      </a:r>
                    </a:p>
                  </a:txBody>
                  <a:tcPr marL="4243" marR="4243" marT="42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213091">
                <a:tc>
                  <a:txBody>
                    <a:bodyPr/>
                    <a:lstStyle/>
                    <a:p>
                      <a:pPr algn="r" fontAlgn="ctr"/>
                      <a:r>
                        <a:rPr lang="es-ES" sz="700" b="0" i="0" u="none" strike="noStrike">
                          <a:effectLst/>
                          <a:latin typeface="Arial" panose="020B0604020202020204" pitchFamily="34" charset="0"/>
                        </a:rPr>
                        <a:t>311</a:t>
                      </a:r>
                    </a:p>
                  </a:txBody>
                  <a:tcPr marL="4243" marR="4243" marT="42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s-ES" sz="700" b="0" i="0" u="none" strike="noStrike">
                          <a:effectLst/>
                          <a:latin typeface="Arial" panose="020B0604020202020204" pitchFamily="34" charset="0"/>
                        </a:rPr>
                        <a:t>20</a:t>
                      </a:r>
                    </a:p>
                  </a:txBody>
                  <a:tcPr marL="4243" marR="4243" marT="42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s-ES" sz="700" b="0" i="0" u="none" strike="noStrike">
                          <a:effectLst/>
                          <a:latin typeface="Arial" panose="020B0604020202020204" pitchFamily="34" charset="0"/>
                        </a:rPr>
                        <a:t>CREDITO INTERNO (AFD)</a:t>
                      </a:r>
                    </a:p>
                  </a:txBody>
                  <a:tcPr marL="4243" marR="4243" marT="42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s-ES" sz="800" b="0" i="0" u="none" strike="noStrike">
                          <a:effectLst/>
                          <a:latin typeface="Arial" panose="020B0604020202020204" pitchFamily="34" charset="0"/>
                        </a:rPr>
                        <a:t>65.201.000.000</a:t>
                      </a:r>
                    </a:p>
                  </a:txBody>
                  <a:tcPr marL="4243" marR="4243" marT="42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s-ES" sz="800" b="0" i="0" u="none" strike="noStrike">
                          <a:effectLst/>
                          <a:latin typeface="Arial" panose="020B0604020202020204" pitchFamily="34" charset="0"/>
                        </a:rPr>
                        <a:t>80.197.000.000</a:t>
                      </a:r>
                    </a:p>
                  </a:txBody>
                  <a:tcPr marL="4243" marR="4243" marT="42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s-ES" sz="800" b="0" i="0" u="none" strike="noStrike">
                          <a:effectLst/>
                          <a:latin typeface="Arial" panose="020B0604020202020204" pitchFamily="34" charset="0"/>
                        </a:rPr>
                        <a:t>14.996.000.000</a:t>
                      </a:r>
                    </a:p>
                  </a:txBody>
                  <a:tcPr marL="4243" marR="4243" marT="42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s-ES" sz="800" b="0" i="0" u="none" strike="noStrike">
                          <a:effectLst/>
                          <a:latin typeface="Arial" panose="020B0604020202020204" pitchFamily="34" charset="0"/>
                        </a:rPr>
                        <a:t>80.197.000.000</a:t>
                      </a:r>
                    </a:p>
                  </a:txBody>
                  <a:tcPr marL="4243" marR="4243" marT="42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s-ES" sz="800" b="0" i="0" u="none" strike="noStrike">
                          <a:effectLst/>
                          <a:latin typeface="Arial" panose="020B0604020202020204" pitchFamily="34" charset="0"/>
                        </a:rPr>
                        <a:t>0</a:t>
                      </a:r>
                    </a:p>
                  </a:txBody>
                  <a:tcPr marL="4243" marR="4243" marT="42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213091">
                <a:tc>
                  <a:txBody>
                    <a:bodyPr/>
                    <a:lstStyle/>
                    <a:p>
                      <a:pPr algn="r" fontAlgn="ctr"/>
                      <a:r>
                        <a:rPr lang="es-ES" sz="700" b="0" i="0" u="none" strike="noStrike">
                          <a:effectLst/>
                          <a:latin typeface="Arial" panose="020B0604020202020204" pitchFamily="34" charset="0"/>
                        </a:rPr>
                        <a:t>315</a:t>
                      </a:r>
                    </a:p>
                  </a:txBody>
                  <a:tcPr marL="4243" marR="4243" marT="42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s-ES" sz="700" b="0" i="0" u="none" strike="noStrike">
                          <a:effectLst/>
                          <a:latin typeface="Arial" panose="020B0604020202020204" pitchFamily="34" charset="0"/>
                        </a:rPr>
                        <a:t>30</a:t>
                      </a:r>
                    </a:p>
                  </a:txBody>
                  <a:tcPr marL="4243" marR="4243" marT="42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s-ES" sz="700" b="0" i="0" u="none" strike="noStrike">
                          <a:effectLst/>
                          <a:latin typeface="Arial" panose="020B0604020202020204" pitchFamily="34" charset="0"/>
                        </a:rPr>
                        <a:t>CAPTACION DE DEPOSITOS</a:t>
                      </a:r>
                    </a:p>
                  </a:txBody>
                  <a:tcPr marL="4243" marR="4243" marT="42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s-ES" sz="800" b="0" i="0" u="none" strike="noStrike">
                          <a:effectLst/>
                          <a:latin typeface="Arial" panose="020B0604020202020204" pitchFamily="34" charset="0"/>
                        </a:rPr>
                        <a:t>458.403.000.000</a:t>
                      </a:r>
                    </a:p>
                  </a:txBody>
                  <a:tcPr marL="4243" marR="4243" marT="42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s-ES" sz="800" b="0" i="0" u="none" strike="noStrike">
                          <a:effectLst/>
                          <a:latin typeface="Arial" panose="020B0604020202020204" pitchFamily="34" charset="0"/>
                        </a:rPr>
                        <a:t>701.350.000.000</a:t>
                      </a:r>
                    </a:p>
                  </a:txBody>
                  <a:tcPr marL="4243" marR="4243" marT="42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s-ES" sz="800" b="0" i="0" u="none" strike="noStrike">
                          <a:effectLst/>
                          <a:latin typeface="Arial" panose="020B0604020202020204" pitchFamily="34" charset="0"/>
                        </a:rPr>
                        <a:t>242.947.000.000</a:t>
                      </a:r>
                    </a:p>
                  </a:txBody>
                  <a:tcPr marL="4243" marR="4243" marT="42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s-ES" sz="800" b="0" i="0" u="none" strike="noStrike">
                          <a:effectLst/>
                          <a:latin typeface="Arial" panose="020B0604020202020204" pitchFamily="34" charset="0"/>
                        </a:rPr>
                        <a:t>701.350.000.000</a:t>
                      </a:r>
                    </a:p>
                  </a:txBody>
                  <a:tcPr marL="4243" marR="4243" marT="42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s-ES" sz="800" b="0" i="0" u="none" strike="noStrike">
                          <a:effectLst/>
                          <a:latin typeface="Arial" panose="020B0604020202020204" pitchFamily="34" charset="0"/>
                        </a:rPr>
                        <a:t>0</a:t>
                      </a:r>
                    </a:p>
                  </a:txBody>
                  <a:tcPr marL="4243" marR="4243" marT="42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213091">
                <a:tc>
                  <a:txBody>
                    <a:bodyPr/>
                    <a:lstStyle/>
                    <a:p>
                      <a:pPr algn="r" fontAlgn="ctr"/>
                      <a:r>
                        <a:rPr lang="es-ES" sz="700" b="0" i="0" u="none" strike="noStrike">
                          <a:effectLst/>
                          <a:latin typeface="Arial" panose="020B0604020202020204" pitchFamily="34" charset="0"/>
                        </a:rPr>
                        <a:t>322</a:t>
                      </a:r>
                    </a:p>
                  </a:txBody>
                  <a:tcPr marL="4243" marR="4243" marT="42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s-ES" sz="700" b="0" i="0" u="none" strike="noStrike">
                          <a:effectLst/>
                          <a:latin typeface="Arial" panose="020B0604020202020204" pitchFamily="34" charset="0"/>
                        </a:rPr>
                        <a:t>20</a:t>
                      </a:r>
                    </a:p>
                  </a:txBody>
                  <a:tcPr marL="4243" marR="4243" marT="42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s-ES" sz="700" b="0" i="0" u="none" strike="noStrike">
                          <a:effectLst/>
                          <a:latin typeface="Arial" panose="020B0604020202020204" pitchFamily="34" charset="0"/>
                        </a:rPr>
                        <a:t>DESEMBOLSO DE PRESTAMOS EXTERNOS (BID)</a:t>
                      </a:r>
                    </a:p>
                  </a:txBody>
                  <a:tcPr marL="4243" marR="4243" marT="42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s-ES" sz="800" b="0" i="0" u="none" strike="noStrike">
                          <a:effectLst/>
                          <a:latin typeface="Arial" panose="020B0604020202020204" pitchFamily="34" charset="0"/>
                        </a:rPr>
                        <a:t>16.718.777.776</a:t>
                      </a:r>
                    </a:p>
                  </a:txBody>
                  <a:tcPr marL="4243" marR="4243" marT="42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s-ES" sz="800" b="0" i="0" u="none" strike="noStrike">
                          <a:effectLst/>
                          <a:latin typeface="Arial" panose="020B0604020202020204" pitchFamily="34" charset="0"/>
                        </a:rPr>
                        <a:t>23.598.653.000</a:t>
                      </a:r>
                    </a:p>
                  </a:txBody>
                  <a:tcPr marL="4243" marR="4243" marT="42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s-ES" sz="800" b="0" i="0" u="none" strike="noStrike">
                          <a:effectLst/>
                          <a:latin typeface="Arial" panose="020B0604020202020204" pitchFamily="34" charset="0"/>
                        </a:rPr>
                        <a:t>6.879.875.224</a:t>
                      </a:r>
                    </a:p>
                  </a:txBody>
                  <a:tcPr marL="4243" marR="4243" marT="42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s-ES" sz="800" b="0" i="0" u="none" strike="noStrike">
                          <a:effectLst/>
                          <a:latin typeface="Arial" panose="020B0604020202020204" pitchFamily="34" charset="0"/>
                        </a:rPr>
                        <a:t>23.598.653.000</a:t>
                      </a:r>
                    </a:p>
                  </a:txBody>
                  <a:tcPr marL="4243" marR="4243" marT="42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s-ES" sz="800" b="0" i="0" u="none" strike="noStrike">
                          <a:effectLst/>
                          <a:latin typeface="Arial" panose="020B0604020202020204" pitchFamily="34" charset="0"/>
                        </a:rPr>
                        <a:t>0</a:t>
                      </a:r>
                    </a:p>
                  </a:txBody>
                  <a:tcPr marL="4243" marR="4243" marT="42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213091">
                <a:tc>
                  <a:txBody>
                    <a:bodyPr/>
                    <a:lstStyle/>
                    <a:p>
                      <a:pPr algn="r" fontAlgn="ctr"/>
                      <a:r>
                        <a:rPr lang="es-ES" sz="700" b="0" i="0" u="none" strike="noStrike">
                          <a:effectLst/>
                          <a:latin typeface="Arial" panose="020B0604020202020204" pitchFamily="34" charset="0"/>
                        </a:rPr>
                        <a:t>332</a:t>
                      </a:r>
                    </a:p>
                  </a:txBody>
                  <a:tcPr marL="4243" marR="4243" marT="42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s-ES" sz="700" b="0" i="0" u="none" strike="noStrike">
                          <a:effectLst/>
                          <a:latin typeface="Arial" panose="020B0604020202020204" pitchFamily="34" charset="0"/>
                        </a:rPr>
                        <a:t>30</a:t>
                      </a:r>
                    </a:p>
                  </a:txBody>
                  <a:tcPr marL="4243" marR="4243" marT="42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s-ES" sz="700" b="0" i="0" u="none" strike="noStrike">
                          <a:effectLst/>
                          <a:latin typeface="Arial" panose="020B0604020202020204" pitchFamily="34" charset="0"/>
                        </a:rPr>
                        <a:t>RECUPERACION DE PRESTAMOS</a:t>
                      </a:r>
                    </a:p>
                  </a:txBody>
                  <a:tcPr marL="4243" marR="4243" marT="42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s-ES" sz="800" b="0" i="0" u="none" strike="noStrike">
                          <a:effectLst/>
                          <a:latin typeface="Arial" panose="020B0604020202020204" pitchFamily="34" charset="0"/>
                        </a:rPr>
                        <a:t>1.826.719.374.702</a:t>
                      </a:r>
                    </a:p>
                  </a:txBody>
                  <a:tcPr marL="4243" marR="4243" marT="42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s-ES" sz="800" b="0" i="0" u="none" strike="noStrike">
                          <a:effectLst/>
                          <a:latin typeface="Arial" panose="020B0604020202020204" pitchFamily="34" charset="0"/>
                        </a:rPr>
                        <a:t>2.234.496.000.000</a:t>
                      </a:r>
                    </a:p>
                  </a:txBody>
                  <a:tcPr marL="4243" marR="4243" marT="42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s-ES" sz="800" b="0" i="0" u="none" strike="noStrike">
                          <a:effectLst/>
                          <a:latin typeface="Arial" panose="020B0604020202020204" pitchFamily="34" charset="0"/>
                        </a:rPr>
                        <a:t>407.776.625.298</a:t>
                      </a:r>
                    </a:p>
                  </a:txBody>
                  <a:tcPr marL="4243" marR="4243" marT="42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s-ES" sz="800" b="0" i="0" u="none" strike="noStrike">
                          <a:effectLst/>
                          <a:latin typeface="Arial" panose="020B0604020202020204" pitchFamily="34" charset="0"/>
                        </a:rPr>
                        <a:t>2.234.496.000.000</a:t>
                      </a:r>
                    </a:p>
                  </a:txBody>
                  <a:tcPr marL="4243" marR="4243" marT="42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s-ES" sz="800" b="0" i="0" u="none" strike="noStrike">
                          <a:effectLst/>
                          <a:latin typeface="Arial" panose="020B0604020202020204" pitchFamily="34" charset="0"/>
                        </a:rPr>
                        <a:t>0</a:t>
                      </a:r>
                    </a:p>
                  </a:txBody>
                  <a:tcPr marL="4243" marR="4243" marT="42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219965">
                <a:tc>
                  <a:txBody>
                    <a:bodyPr/>
                    <a:lstStyle/>
                    <a:p>
                      <a:pPr algn="r" fontAlgn="ctr"/>
                      <a:r>
                        <a:rPr lang="es-ES" sz="700" b="0" i="0" u="none" strike="noStrike">
                          <a:effectLst/>
                          <a:latin typeface="Arial" panose="020B0604020202020204" pitchFamily="34" charset="0"/>
                        </a:rPr>
                        <a:t>334</a:t>
                      </a:r>
                    </a:p>
                  </a:txBody>
                  <a:tcPr marL="4243" marR="4243" marT="42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s-ES" sz="700" b="0" i="0" u="none" strike="noStrike">
                          <a:effectLst/>
                          <a:latin typeface="Arial" panose="020B0604020202020204" pitchFamily="34" charset="0"/>
                        </a:rPr>
                        <a:t>30</a:t>
                      </a:r>
                    </a:p>
                  </a:txBody>
                  <a:tcPr marL="4243" marR="4243" marT="42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s-ES" sz="700" b="0" i="0" u="none" strike="noStrike">
                          <a:effectLst/>
                          <a:latin typeface="Arial" panose="020B0604020202020204" pitchFamily="34" charset="0"/>
                        </a:rPr>
                        <a:t>RECUPERACION DE TITULOS Y VALORES</a:t>
                      </a:r>
                    </a:p>
                  </a:txBody>
                  <a:tcPr marL="4243" marR="4243" marT="42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s-ES" sz="800" b="0" i="0" u="none" strike="noStrike">
                          <a:effectLst/>
                          <a:latin typeface="Arial" panose="020B0604020202020204" pitchFamily="34" charset="0"/>
                        </a:rPr>
                        <a:t>43.158.000.000</a:t>
                      </a:r>
                    </a:p>
                  </a:txBody>
                  <a:tcPr marL="4243" marR="4243" marT="42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fontAlgn="ctr"/>
                      <a:r>
                        <a:rPr lang="es-ES" sz="800" b="0" i="0" u="none" strike="noStrike">
                          <a:effectLst/>
                          <a:latin typeface="Arial" panose="020B0604020202020204" pitchFamily="34" charset="0"/>
                        </a:rPr>
                        <a:t>1.500.000.000</a:t>
                      </a:r>
                    </a:p>
                  </a:txBody>
                  <a:tcPr marL="4243" marR="4243" marT="42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fontAlgn="ctr"/>
                      <a:r>
                        <a:rPr lang="es-ES" sz="800" b="0" i="0" u="none" strike="noStrike">
                          <a:effectLst/>
                          <a:latin typeface="Arial" panose="020B0604020202020204" pitchFamily="34" charset="0"/>
                        </a:rPr>
                        <a:t>-41.658.000.000</a:t>
                      </a:r>
                    </a:p>
                  </a:txBody>
                  <a:tcPr marL="4243" marR="4243" marT="42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fontAlgn="ctr"/>
                      <a:r>
                        <a:rPr lang="es-ES" sz="800" b="0" i="0" u="none" strike="noStrike">
                          <a:effectLst/>
                          <a:latin typeface="Arial" panose="020B0604020202020204" pitchFamily="34" charset="0"/>
                        </a:rPr>
                        <a:t>1.500.000.000</a:t>
                      </a:r>
                    </a:p>
                  </a:txBody>
                  <a:tcPr marL="4243" marR="4243" marT="42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fontAlgn="ctr"/>
                      <a:r>
                        <a:rPr lang="es-ES" sz="800" b="0" i="0" u="none" strike="noStrike">
                          <a:effectLst/>
                          <a:latin typeface="Arial" panose="020B0604020202020204" pitchFamily="34" charset="0"/>
                        </a:rPr>
                        <a:t>0</a:t>
                      </a:r>
                    </a:p>
                  </a:txBody>
                  <a:tcPr marL="4243" marR="4243" marT="42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13091">
                <a:tc gridSpan="2">
                  <a:txBody>
                    <a:bodyPr/>
                    <a:lstStyle/>
                    <a:p>
                      <a:pPr algn="l" fontAlgn="ctr"/>
                      <a:r>
                        <a:rPr lang="es-ES" sz="800" b="1" i="0" u="none" strike="noStrike">
                          <a:effectLst/>
                          <a:latin typeface="Arial" panose="020B0604020202020204" pitchFamily="34" charset="0"/>
                        </a:rPr>
                        <a:t>TOTALES</a:t>
                      </a:r>
                    </a:p>
                  </a:txBody>
                  <a:tcPr marL="4243" marR="4243" marT="4243"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es-ES"/>
                    </a:p>
                  </a:txBody>
                  <a:tcPr/>
                </a:tc>
                <a:tc>
                  <a:txBody>
                    <a:bodyPr/>
                    <a:lstStyle/>
                    <a:p>
                      <a:pPr algn="l" fontAlgn="ctr"/>
                      <a:r>
                        <a:rPr lang="es-ES" sz="800" b="0" i="0" u="none" strike="noStrike">
                          <a:effectLst/>
                          <a:latin typeface="Arial" panose="020B0604020202020204" pitchFamily="34" charset="0"/>
                        </a:rPr>
                        <a:t> </a:t>
                      </a:r>
                    </a:p>
                  </a:txBody>
                  <a:tcPr marL="4243" marR="4243" marT="4243"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s-ES" sz="800" b="0" i="0" u="none" strike="noStrike">
                          <a:effectLst/>
                          <a:latin typeface="Arial" panose="020B0604020202020204" pitchFamily="34" charset="0"/>
                        </a:rPr>
                        <a:t>3.059.551.152.388</a:t>
                      </a:r>
                    </a:p>
                  </a:txBody>
                  <a:tcPr marL="4243" marR="4243" marT="42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s-ES" sz="800" b="0" i="0" u="none" strike="noStrike">
                          <a:effectLst/>
                          <a:latin typeface="Arial" panose="020B0604020202020204" pitchFamily="34" charset="0"/>
                        </a:rPr>
                        <a:t>3.870.179.423.932</a:t>
                      </a:r>
                    </a:p>
                  </a:txBody>
                  <a:tcPr marL="4243" marR="4243" marT="42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s-ES" sz="800" b="0" i="0" u="none" strike="noStrike">
                          <a:effectLst/>
                          <a:latin typeface="Arial" panose="020B0604020202020204" pitchFamily="34" charset="0"/>
                        </a:rPr>
                        <a:t>810.628.271.544</a:t>
                      </a:r>
                    </a:p>
                  </a:txBody>
                  <a:tcPr marL="4243" marR="4243" marT="42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s-ES" sz="800" b="0" i="0" u="none" strike="noStrike">
                          <a:effectLst/>
                          <a:latin typeface="Arial" panose="020B0604020202020204" pitchFamily="34" charset="0"/>
                        </a:rPr>
                        <a:t>3.946.965.824.448</a:t>
                      </a:r>
                    </a:p>
                  </a:txBody>
                  <a:tcPr marL="4243" marR="4243" marT="42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s-ES" sz="800" b="0" i="0" u="none" strike="noStrike" dirty="0">
                          <a:effectLst/>
                          <a:latin typeface="Arial" panose="020B0604020202020204" pitchFamily="34" charset="0"/>
                        </a:rPr>
                        <a:t>76.786.400.516</a:t>
                      </a:r>
                    </a:p>
                  </a:txBody>
                  <a:tcPr marL="4243" marR="4243" marT="42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bl>
          </a:graphicData>
        </a:graphic>
      </p:graphicFrame>
    </p:spTree>
    <p:extLst>
      <p:ext uri="{BB962C8B-B14F-4D97-AF65-F5344CB8AC3E}">
        <p14:creationId xmlns:p14="http://schemas.microsoft.com/office/powerpoint/2010/main" val="99726859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data:image/jpeg;base64,/9j/4AAQSkZJRgABAQAAAQABAAD/2wCEAAkGBhQSERUUEhMUFRUVFhgYGBcYGBgZGhgXGh8ZGhoYGBgXGyYgHBwjGRwYIC8gIycqLSwsGR4xNTAqNSYrLCkBCQoKDgwOGg8PGiwkHyQpLCwsKSkpLCwpKSwsLCwpLCwsLCwpKiksLCksLCksKSwpKSwpLCksKSkpLCkpLCwsLP/AABEIAQAAxQMBIgACEQEDEQH/xAAbAAACAwEBAQAAAAAAAAAAAAAEBQEDBgIAB//EAE0QAAIBAgQCBwQGBwUECQUAAAECEQMhAAQSMUFRBRMiYXGBkQYyobFCUnLB0fAUIzNigqLhFUNTkvEkk7LCBxY0VGNzg7PTRKPS1OL/xAAaAQACAwEBAAAAAAAAAAAAAAACAwABBAUG/8QALxEAAgIBAwIEBQQCAwAAAAAAAAECEQMSITEEQRMiMlEUQmFxkQWBsdEzoSNS8f/aAAwDAQACEQMRAD8AXgYmMTGJjHtTzNkYkDEgYkYhLPRiYx6MTGIURGOgMTGPYsh6MTjwB8Pifw+ePCOF+Z/E4qyyRPh4/h+PpjwAnmfU/wBPhiJ/Puj/ADbnytjx22J7gDHkouflvgWWcI8uw7k2j9/c8PzvfFij8r97n7r4GWqAzEhtIVFko6rqlzpkqF2MgXJ1YKAY7CPUfD3j/JhWOalf3YycWq+yOgvD+VQZ8TFz42xwtafcE+EH+adA8ix7sSKK7e/3W0z3j3Z8ZOL9JO5juH4n7gMMpsXaKeq4s0TsBMnwJv5IFxYlOPdUL3nf03PmRiatRKa6nZUU/SYxPdJ9491zir9Kdv2VMx9erNNfEJHWN5hB38SLlGO3ctKTVrgIWjO8sfX0UCPOJ78Dt0kklaeqqw3WnDaT+85IRf4mnux7+zNf7Z2q/u+5T/3antfxs2DUQAAAAAbAAADwAsPLE88vp/tk8q53/gD6ms/vOKQ+rT7T+dV10j+FPBsXZfIIhlVGo7uZZz4u8sfCYwSBiQMEsaTvl/Up5Hwtkcxj2nHcYmMMFlZXHsdxj2IQSAYkDExjoDELOYxMY6jHsQhEYnEx5D88cRPL898bn83xVlpHo8vz6Y8CB58Tx8+Pxx6OflxPkBb54n58eJ8ybDzOBsuiPH429F3PnjojifU/cOfxxCnkPS/qxsPIHEhL3N+SzPmd/UgYlkPF77Se+5/yjbz04H6RRzScggNpJEniLnbsgwCAe0Zi43BiJwACjkIJ/D54R9N9IKQUQ2HvOCbx9HVPuzvEAwBzlOeSjB2NxK5Kiv2VyQaq0FgVUsCCATpExpmSIGzSI3sJGjFOd7zwHu+Q4jxk4zns1m4qLopLUP0T2acGd1rRrmONMMca3MdCPURqrOWTd6dINTRZm+oEu6cD2lAvKAG3J6KawycX3/Bv6qDyRT9gKrnUVtElnH92g1MPECyfxlRjnTVf6tFe7TUqepHVr6P5YJo0FRdKqFUfRUAD0FvPFoGO1pcvU/wczUo+lfuwXL9HojagCX/xGJd/J2JI8Fgd2CgMTGJAwcYqPADk27ZAGOgMejEgYIE9GJjExicQsiMTGJjEVKgUSxCjmSAJ5SePdgW6IejHsViuT7tNyOZCp6Coyt8MewHiRD8OQqjE4k+mPDuHmfw3PnGGWDREYgHkPz9+JIE3ueX9OHniST4dwufPgMCEQRzP58eHwx6bch6T5xJ8gfHE6fAd/wCEiP8AKD446FPu8z+G58CcQhwFnYfcPODJ8z5YlUn97lwUfd6Yt6vnfx29NsVVs8itpuz/AFEGpx9oD3fFyoxTaXJFb2iWhOZ8hYeu/wAvDEVq6UwNRCg7Dix/dUSWPcoJxUqVX3IojksPU83I0L/CG+1j1REoI1QL2ouxJZ3JgAM7EsQTwmI4YBzdWlS+v9BKK4b/AB/Yq6X6WczTpqUGzM9iZiwQGRvfUQYMRvKcZQcZYji0GNtljSPITgtKZO8kmSe8m5PrOLEocz6Y5c28juW50YpQVIjKyGBmL77EbXx9K9l89FTeQQZtwt2rcJj1I5Y+dilGNR7IsQ41AkAGIifInjvbCs0LiMxvcf8AtL0CKLB6Y/VPtGyty+yRtygj6uEsY+j5TLitl2pVIuCDHDYhhyIN/wAxj5/mcq1N2RveUwfHu7iL+Bxs6DqHkjolyv4MfWYVB6o8MpjHox1GJjHTMByBjqMVvXUGJuNwLkeIFx4mB34hajN7qx3m/wDwmPME4BzQVMuAxU2ZGyyx5KJ9SSFHmRjgopnUS8bgbDxiFHnHfjivnwkCVWfdG5P2QN/4A+AlkoJRsuCVG3IQcl7TebMNI8kbxxA6tO1adtZMk93WOf5QfLCzM55pggLO2tgpPgpBZv4KdM9+Io06rmVV5P0v2Ij7Ta6zD91oHhjP4ivZD/DdbjF8/HCPGAfGKtSmfgR349gI9EuN69Kl+6tGmfU12Yn4Y9iapg6Ye/8AJyI4CTz/AKnEgHn6WH+bc+WOgOQnvO3l/THQTmfu/P5tjaJexWBw+At8N/UjHa0/L0+HAfHE1HVFLMVVRuSQFHiTbAg6Rap+wp6h/iVJp0/Fba6n8IA78BKUY7MtRk+PyHKnL+sd5PD4YD/tNWtRU1iLShAQH96q3Z8l1HuxZlegzXfTUZsw8aurA00xcL+yX3rndy3HDCplSnZIiJA5dklTEWgMGFuWFrJqem6/kZ4airav+BaMm7/takD/AA6RZF/iqftG8tA7sFUMuqLpRVVfqqAB4wOPfi2MdacNjBLcVKbe3Y4Awr6bYEonAS5Hqo/5vXDgLjP5pw9RmBBBMKQZBVQBIIsQTPrhPUyqNDenjcrKkS35vgmhlQfeIC8fz+dsXJlp8fjP3YP/AEUKhAF43778T38ed8cbPl0+WP8A4dTFC92KF6WEgKKWi8zuIAjU0wCTaL3w96Kr02CwQNiBI2vIMG0Gb8tR4Xy5yBCkErfxgReDa1pvthp0blR1SqUDHgYgcYIZhPP3QdzjPJOG6GqpbM+4ZSkBPE+H54RjHe3WWCVVqSAKgjxZeQ3JKxYSezhh7MdMHMppeppqU7OiCDzDSZOk320wZHLHXtu6DLFpEoykneAeyQW248SNt7YHpcmjMmX1ENWNowzVDwXfYtb0UAsfML44rZCbMxJ+qJFv/LQ6iPtMR3YXVemQSRTBc8QgLeukhf8AM74oq0a7Dt6KKT9M6iT3UkXRMA7Lq78d+WXazjxxN7cDM5qmi8NI+zAPdEU1PmD3YCzXTnACSdl4nvCNBPcRTq+OOMllcu7DVXao5kBCzK1ptAOuLcSRtF7Yd5fKqginTVQb7BQeMwoJPnHjhak5+lqgmo4/Um39dhMEzFWIRl5M7aQPshQWHl1WLsv7PxOuqxJ95af6uftFDrPiz4ddUT7xJ7h2R85PmSO7FipFhYcv6YYsKe7Aed1UdgLK9HLTH6umiTuYBJ8QIB8ZOCeoncsfOB6LAPnOLYxIGGqKQhyb5Oaa6dhHhb5Y9iyMRi9gRBmM0lMS7BQdp3P2Ru3kDgb9Iq1P2SCmv+JVBmOa0gb+LMB3Yvy3RqIdQBZzu7HUx8zt5YKjDNMpcuvt/YzVGPG4BR6HTUHqE1nGzVIMfYQdlPIeeO8/mdPGBElvu+HocGxjM5p+sqFiSRJ0zwXhA5xx+WM3UPw41HljsCeSVy7Gp9gOkHXMu9Kg9WKV4K6gpZQTBImwEQZs1m4fQqPS2WzUqQNa6SyOCHGkyupDDgapjUAL7XjHyDoj2pq5TrRQKq1QLqYqGaF1Rp1HTFzuDvgbpnp2tmb1qrPpmLhdJ4ldAEWkWjHDyYpyndnWjOKjR9B6Y6Jy9Hs/pFKm4p6urqOqkgKoW7EAF2De9G5gWxk897QUaZhXFQzbSYXkCWYWB5AM37u8YxlYWVrA7EbfxATytfYcsW0aBDA9osNtIMyeQGxPeR440w6jNjjTl+RE8GOcrobZ7pdnkPtwpxz2/Vnf7VUnupjbHWVYxIWWBCxOxmOHfeO/CynQhr6Vt7qHUxiTDOLc7ITiMt0hRpgq+sksshja0E6VAlgRwIMcCLE4pdTJu0zTHCkqNlTcCNPbIMHQAQo5apCKfFgfLFWbzB0wxVJsB757p248AG8cKH6ezDWpUdAH06x6pfJJ1/GO7Ago1nu2YpieFNJ9DpIO+/d34zOa7scoPsg/NZpO0Q6yQCGZvd2PYvYG5tpF98cdG9MlqpWmGzH0ezq0mxuSWI3vdm8OGFy9DOG1SWPAurNHgNLAX5QI8sNKWZrIbV0WNiaQF+V085/rgfFRehmlq9G5lF/SDUoZSBpCKQes1C69pRT1X2FOxWZNjhpmM5la2TqM2XapX0t1Yq1SXYBoLUqlVeywudKLErEG4xn8v7XZjQUenTcHs9ZSY642iKhaxHAFO480vSOdpuUBeqwR2YIJGoatJIInTdQDBBsN9wKl3RdGlruKXZ1KRyRAKqWmKlK8CP7xAVMgwoYSFVzeshQljBmoSY4g6Pd2vIJ3G2KqlTrmFOalRlgKlQIucQESBTdoTNL2idMq54C5JDpV2RgamzXVyrIGAIUldagjSRBUxpjkBjb8Xknj0Nmb4aEZ6qL6OXmvTQlQGqAFhTUTqIB1iZZI+jItN7zjV+1Ps7+jacxliWRo1pPZM7XM9k/RYyVaJJViMZnrdNdG+q4bfbS1MicbfOdKoauby0CmEEsre40rrYrF6ZMghhILISRfGNScGmmaWlNNMTUagZQymQwkcLHmOB5jgZHDFgGEHRhcVhBqss1AyuVUXYGUCsVJAgtJBkmAZBOhjHpul6jx4X3XJ57qMHgyoiMTGJAx1GNVmc5jHsdRicVZQkjE6cdacVZrNLTEsSJIAAEkk7ADck40Smoq29glFt0gDp3OaKZUGCwM9yjf1NvXCHJ0mJkyGIHYuTHAkMbcLkicMcwzPVupLMYCpOpQI96oqk0wBwCs0k+7gZMyFladVFAglaKs5niC9PUxvuXcTEeHmeq6zXO4nc6fptEaYvzY0MQZ1GbGxMAiw4+vLA61GIHZK6596x4zI+V+/lgrNVKrDSKSurHZ4BYtx0qST46p58gJR6NIcjqyTYSD1dOLmWYHU2xN2JnGf4kd4JfSVPpOs3hZPDklOajeYA7ziaOUrVT2KfY5kqijv0rfnO3GcNslkBpjSpBMhVBSltwUXqeMeeG/R+UFNpO8RAgcoOkWAsYJv4XxmnmlNjowUULMv7Lu/wC0aF+rTmmv8TXd/Nj5Yry3QgpgmmoUiLjSDeeJUsduPqcaPMZsgEzG+257r4XrUIBtxTjYiQOHefiN+K5JPuGmwmj0WBcxPMXP+Z5J8YGLhSTaZ/jM+gP3YsFIm5+NvxPwxVVpm9xYixnbj9Ll8sWopdirb7nIpJPuDjeSfnG/448aCnaR5sPvxBoNzXcDY8YH1u/EdQe74j7/AM3wVr2K39wTM9Hg3G88gOWxAn1nAVGm831GVPEHbhMCNzznDyqsLAUzxJIaNtgAvfuD3c8A5dhIsI7Uwe8i/jHwPhhc4x+wUZMIzmRZQtLNUusUL2Q5hgv/AIVbl+6ez3NtipskxD9W/wCkKSDUp1QBV7jURiBUYAWqIwqfZGPoPRPSSVcuiVVSsgVQfdJUgAXAtI2+iRa5xlvaPJJRqMEoq+XaIVw1jAkrU95GmfekXPAwQfl3iwvVyZvMV01KAGBl4WQ5JFjoY6ZWwILDVuGuJO0r59K3SOXamwJamyOdOlwesUFaim4IFQ9k7SeGMUwdjAdhqMdoMSBckBt2JBi07DcRD3KmoatOormu1KQUPZrgSvOetXsgi5KyRAXBeKmytDSJ6HTtRa1Q+M1KQ+ZQemGgwry2ZVaxIICtURwWOkBVLWYCTOl1nlB3sMODSi3oRcEcCCLEHeRbHc/Tci80b+px/wBRg/LI5AxMYmMTGOvZyiIx7HUY9iWUY89MF/2VOq/hCL/mN8LKj5isSDpogEyKcM87HXWMBQRIi88iMakUB4+N/ht8MCKhFd2IWNKaYkGbyWJO8aRYARE3nGL9RU1jvUdLonB5KoW5X2ZBVRUJZVEBWJZfKnZP5fXDP9FprsoIVRFhANzaAAOHAb4vBLcJkT3RccLnwjFdSgBq7RBgC0C8d8niPTjw8/pOxqFlWgpESRvZrj+a3yxH9nKX5d4AE7cIj8MXvQIg7ibkeNrrI5C68eGPUEJeA0Egk2NhIvaJvaLYU0rqg03XIfSCrtv8fOb4rAZiSdogEWjz435TvgfNdIpSDDSzkbyAq27UARBNtgJMb4L6OzhqKrNBkm0RG/MnYd+G6W0BZxk1PbFyARHa5j5WEb8cdUaN2nfUgF+FjAwXSXtN+eWOVH/GPkMSMEkiORc+2Mzn826vVipUENUiHOkRqgaeXZ4EY0dZuW/rjL59SalQwYDVbxberx8/jjTjimxU3RVlOl6pbtO0CbCd9LsD7520+Mxjv+1KlhrczNw0g3MkAnkOfHywBlJ7e35p1sNcvn8mAFqEo0DVpWpZ4uwGllJN+FwxHgx4v+qsLFKL9boe6p3jywMydpYn6QseFzcnbni1+kaYUxWV0GhtaKdO1T3wCzU3AnsmxEkG0CKNYEghlIk7EHg/EYzSVqmN8OUd+3uM0pMlOmafWLqZyxLLdkAC6B2rBWYGRvp4YbVsk9UdXUtUQA9n6Wqe2OyFcER7lwdQtizoqkHygPI1o7p0n5YTe0XtF1DvlwlMUTTUQFC6VqIjsBJ0kFgT9GLxOMyh53RbeyFi5ZNfZKsNcSLarQeVtt7eO+HPSOVo0aVOqlN2LAipeDTYiC9IspUHVqvI4CRthZToRpIBMvsTtKiDJ+8m08gMO+jld0amWXS0qo1LqkDUwVQAWEE2vs1uIV81B9jIvmhqDAUywaASFQibl2QyFIEHSpAlhBjD7J9LKgPWUqa0i51VcuGK03Jj9ZRMtTvMMtjOzEmAHyKrU0kglXg6SYBiIAtEEHwIInBvS2Rp06aVKRqaqiMCwAJpsNMoVYKWpsS4s0xMSAQThOcJWmVOEZqmWZXpFXYhWWoOscKyD3UAlTUBOpQTrUNABKwJ3wcBjI9Hu4EjqV7U0xelylaVcCEJAUaako0QwbGkyHSSudBJSqoGqnUASoO/SLFTuClo5Wx3ui63xfLJ7nD6zpPD80VsGRj2OwmPY6VnNEo/I4+m+B80wXU0SQs32kao87Rz5Ri05BQOxNP7EBZ+wwKfyz34XdJF1Dg6XsBIGk78iSD73BlwrrXeOpLubOjS8S0+wm6L6Zq182yMbUmNlsCYMWmd5tfbfGgrbNwljFwPqjGS9k3HX1mJA1NAkgfWEXN+FvnjU1jCqNpO1gdydvLHCmqOzErRJIEkSV23GxMbxgmisO1yRpG9+J47+uKKQ7YHefgDi5Guf4f+f+mFVuHYj6SImqQYJDTyNq3LcW2Iw26EsAIH07jxIJtbeOA3G22E2eNn77b8CHjbjc89+EThx0J7qH90/M/dh8lUULjyMqX0r+R8/LHNP0l/uGOaT3M8vvPHEUqogQYlz8v6csJGE1K0nmLjePCwBPPccr4QdI5WJcGdZqkDuOsi8wT2otO3oT0l02Eq9XosB70gCWE8dvW8zaLrKlc1GYga9TMR7xaGuFnQCYUgRJ7hyPHNRe434XJNWl/sFy6sC4NjA4QRaoNie/FWayqsVJm6nVBiSuv0sFwXlKLHUO2oK21i242lOTXta1ziavR1R1VkQm7CRpK8vrAjfhN5HC2rxaVqxEenevQ2l+40yfRDUtT0KhVlKrFRRURgwqGHECV7G0HeYBAODkpLIijTpMTDmm1RlY8AqVBKrxN+UYMyGQrPSbXSdGYq06H0Erq+lpMA6iN7csUaSGuNmiO8TO3fjLPI8i8xoljnhVJ7P2ezNb7MNOWYcqj8DsUUjGd9usimlKssGalSBNiv7KrciJU9jgWm1hc40HsgVNB43FUemgx8j6YVe2tMHK07wTTXha3XJuLj3jw+JwmH+Ri5ekqZRC8tdLjzUHj4Yt6U6dOTodYtNGLZhKZ1C8PTfTBHJl2MjtG2KVb9Wp7qB37mHLA3tsn+x1T9SvlX/nqL9+AivPRb9ILQAKq4BnWLMwMRqWdV9jxk7G3DD7o+m1Wg6VHTSLjtA6AIkN2QNOplgEye1AtZF0ef1ZG8VD4Wdjg3pjPPTy40wVOYKspEzKKVkyCIKnn4bRHj8xFLYM6E6Mo1UKVAwt2XXdQDB1KdwZXskHbhgqh0OtA6Q3WBZ0sdgGAJFMGdA4EKYPHkAsjRYBdBIKltMSBKhiAYO1oJ5Th1kMxKK1UJUaOGx+1pgBhsQBYg84Degf8AyemzP13+PmjkNHD1Ax7HTwdhHh/XHsegPO2JNOE3TLQH+0vwCn7jh9pxlPaSo06EVmZnY2EjSuoG+wN58JPLA9fOor7mzoY3J/YUew6ytU/WczbwP34f1cuIQLKzBhSAOP0CCvwwt9mOinooZ92J7yxi5vAFtvid8N6rXTa0fIfjjjTafB2UqKMvOvg0A7dk+hkbH93fBOXzA1NNjI96217SdJ34HFeT94nkv4T+fyeiupXAJUkxIEkWXnb1woIzedQnQwBhWv4aNA/mb/SMPegqwKC4OlSN5Egw3xB9MUU+h0DG5OnSQSQdN290XtGkRMXO95ro58CVppUqQsMVXSARA3eBNjfuPccMlO1QMYjF37W0i1vAn4XGOqL9mn3ux/kJnCtHzDSQKaLcX1tJ2I7Kgc+Mi+84totUlICgB2Gz+9Bm5HIHfCtSDohPag0Mx7khWJ1liJMEWsdjI744HBbe35IJVF3JAYs0kCmpmAkjSviYgsdRBWf2CWJZn1FwwMKo0mQYX3oOmDMzEjawK6N6KpmmurW8EiGO17zbeJPoPHSupil6UKeOT+Ziyt007kmo8mAq6lB3IJuASSSJMgG54CQLV6RdVOhyoENICMJ7YJ7U8NP0rcuB0tb2doMboeGzsOVonuXbkMe/sOiNgwtEh2Ft432kYH4je0gvDoq9jfa+tRbtOpAHMCR3pA9QAe+Rhz0hXFStUZCId9Q8CSd9iJkX9MAdHdAoaqqrEaiFBIRovwGleMXmYG+8xWZkYmJEqBpQyeWlRtvYcuJwGXMpLdU/oXDG0+TXexx/V1RGzpuOBD+uKvaTINVyqaBJAYRxIWqCSLX7M8cLPZbpV6QqalWopCanRiIKGCwR1C3a1mv340/RudylWmqV9IfWwTWrKZdiQqVNtR5K3LmMZoyqdjWtjJ5ep+oANiKSAjkVYgj5479s0nJZvuSm4/hrJvfgGOLulKbCrUUlxpBAUuHZR2Wi9233nhielaXWZbMKQTqyzWG5g032iZsbcxE3wS2miuwl6PfsVO5jH8hHwwf0u3+y1TyrUm/lrLPrp9cVdA5MVFUBGGtLsLw0gSQeADUwZiAS30WwX0vltFDMKdJLU6ZHH3atOZm4sSLc99iW/OUovRY06KaGQ8BXA8mgffg90svcCPR3HyjCPJV/1cg7PTb4A/8ALjRZlYZhyq1B/wADfecF0TrL+TN1yvD+AeMexZpxGO5Z58UBT3R6f0+WMlV6WVidOp41TpBYXJi47PHeeGNjUpAqQwBUghgbgqRBBHIiRjKUSRTXuRbxJFr3N578ZuubdI6fQJbsGNWuysQqqBPvFjHkvZ+PHHq4rAyShsQAFiNh9djER8fDBFQgoZgnbnx/O2PZ1rkeJ48z+GOU7OogPLVayzCgmB9aAJ4dnmMX5eq7AgL9IzM2IA5iPXuwRlh73gv/AD45ywa5lY1GAQbQSODcbcOGA3LB8zki3vMT4bcvdW3LnjroqiiudI95SfMeXj/XEVajSZ24QbHbmJ/0x7It299xHwOLZEX5Z/eXvf546p0xC2iTU2twjh48cVZf6Xi/z/Pri3rQAsx/efhgfYs4y7FXK27TEm4mQAQTw4b8yMWpCsxBjUZINu1YTcxJAEj5cQaHSimsqgxYk9mJ2EX2g/MbYY53PU6Y7ZieG5PKB+PLFSi3wWpHJzfO2IGYnCxvaGlJGhpYyPdv/Cd/Q4Z5TpKnUMKYPIiDwiIsdsDokXqQVkGaS4Hujflq7M/GJ7/CJLXXx/8AxxetWEqz9Ve/+8p78f8AXAgeSpHP8OHlg9OwN7mj9nqWsV1PGmhPk84ddE9EaqbFHZG6xgY1Qdo91lI9Y7jhR7Kn9ZV76J+DDuw0VqhpOlM6dVeGcbqp0iVg7yQPM8pwviX7BdjO9KM7ZhqZh2GpTs2totBUCb6RETvJPCvO0WFNg/Z004qoygmHQwkgjTquJXab2sRn6H/R6701q1m0mVZ2Bb3AwuAIgxtHxw36Ncu9IuxdmGkliSTKOOPjPmcU/UX2M90TRq0kA67qjwdij01tAJM6gNpVrGIlbHGi/tJs0lKnUp0SSTTLoxqUyGgGW7J0yLXJJVDacZNOjyhSzLIUiNSSpgSNJCkG94O29sNPZno5WqU+s/WM5ZSanaJMOFBYgzeLMpFzYne45pelojguUEPlTSepT0wKYizFhIDQQSBa62N97nBXtn7TnJ6ahQNTeqNd4I10iy6SbTKHfgMV1f8AtDhQlliVC6JXSoC6SIHDxmwAjC32vDVsoVrLGlaNTUJKGA9NQYU7rU2giRymChLTktAZIqcKZwv/AEq5TiKi90T59mRtf/Q49jAUuiDTEo1LtG5qqGBWAU0HtDZpMHiuPY2/FyOc+kxGyr+3dPrsxQMW7FI6gdTHTTtpU2LMWkmwWD3DZzMpTA1X4AASbDeO4R62mQD876Fc1M5SJMk1VJJNyZ1E+o5Y2HTlTtkWsBffcEn5j8xi3keV7j8eKONbDRM0GMAgjsnccSCJA24eE4nOvdtth8dX444yX7JPtn4N/TEZlrt4oPgPxwiXJoQXltm8uM8D+OOqDgJJMAayTyGpuWK8uey3j9y4Hzrf7OYMSI25sPxwC5LfAB/bDO91AQna+oCxnl9K45c4MM8gklu6/wCHyxk92b7I+LUz6do+pHHGu6P+n4ffg8ipAxdlmXA0En6z/PnjhRLUwdjrnw1LjuiJom30m+eI6udO+z8SN2HLC06oOrO6XRlIOD1aA8wL8Bv6YBlWYasqLkAsVqHiBAOnleTbskTMYDzwqKOzVcX2DcPTeYxQrVf+8VO+/wCBw+LtbAbLkNdFN/0NSw5o88dm0xE23592CEpKYjLLOkm6OCGGqFJaBcAXJ7uNlTPWH/1FXcydR5HE66v/AHip/mP44Lclx9hwM9VJYdSQD3VYYTMkWkEgHSRIIE9xZEEWjYxysLfnlgToNGIrGo7VCtIFdTNY6qIkQRwLepwQnDvjiTw78LnLai+d0ab2SE1XuV/UvtfbTuGBwyzOeelSrkFb1FBOm4BUklVLQzdkRwEEkEDCz2RP68jnRqfdgvpxJy2Z+3RMc7x849BxvjN86GfKxM3SXW1yzQDCzY3BQQ0DafunYjBvRQ7eX4dun/xAcd9+WEHRKRWHf/8Az+Jw2yjwtE7Q6G3c+Jk2kSPAT0/XR3ohGDdXqQ7i3WDTvuIBgiQdJjYxV0CsVKP/AJoHqxH34WdJZg/pjBgLVaqyJFhUMC5I3AP8RAgDDPIsAQb9mvPPZwd/PAzVSRceC7OZYU8ywQBQaSsAoAFwswDMCcAe2N+jWb6tEMTMGKWYp8R+7fFlTM6s04Zp0qUuTaC6xJ3FpvzA4Wnpyj1nRtZSP7rNiPsp1oA53GL4n+CvlPkVKv1lxo4XcKCf4lZJ47ibzxx7ANSlVknSQCTGqmTxvGpLeWPYNp+4ijr2Svm6Q72Nu5GONZ0iZqNfiPkv4HGe9jco36QjHTGh42naJiZ2O/hzGHefvVP/AJkfIfd8MasXJJDvJHsJsbk+pY4qrVLube+vyH4YtyY/V0/sT/L/AFxRUpzq5F/lqwuXIa4C8o0JHGZ+X3g4Gz7/AKgfwfEg4Ior2B4/I4E6TkUU8U+U4CPJHwIV06mvuFEcv2f3gDGpyTRqtvxHLj8xjJZYds/apjykfhjX5KyuJm4+QweUqBdkx+r83t54lB7u3utw/exHR/7LzY/zHFtM7eDf8Rwr2DFvSqW/p4fnzOBx+PzwR7QPCL3uogwBe3ATy9MZ0Z8xsv0fpHizLy7h5mMa8TSW4iatjmqPm3yOJY/M/LCBOlCVY9nsgH3zxfq+Xn8MX5fNMwkwLxYn62mZ8L4PWgdLNb0JdK/fRP8Ax0j8h8cScCeylQ/rhwOXqGJnjSPEeODSd/zzxmycsfHg0Xskf9pXvSoPhhn0kR1WYDbf7OTsLawCRJFx88KvZL/tdLwcfynDXpFf1WZH/hUj6OMZvnQz5WZDKMBmECmVteCLnTIuB8httxwY9qQP1WJ9DOF2WaKy/wAPzbDVj+qqDk9T54mX1Fw4B/aJNObY2h61WL/vKb+v+mCtUCr3VGPwU4X+1TH9JqECWZtS7blaRG5i2EA9oquso4iWII1SNW0BiTcMVgTYwJBEEcz8yKi6NZm2C517iNdW88C7R5GbeuC8yFOVqCwlqiSRH7aloUGRsWMQ1t8YvOGoWDXYXaOzJWTsqsQoMDszAM8RBGzPSDEMAzrMLJEEbdoQbkdltQtMRPAZSlquiWuDM1snmKcDQSpHZZBUCMLiV6tlHfEcRtOIw7auCRYAFVIFxEyCN1MiIO+3ecexPFZPDA/ZehFcGL9UfG+n8cX5msDUYzs7HjzaMT0auks+kNqgDtaSAN9udvQeRZdCTNAes/8ALxN8b1NITpsb5VYVRySPQAYGdwF/iP3/AI44o5ybaI7tf4gYocgx4me1ziOOAbQdDEP2PX5k4D6beKKx9ZdgfqnlgXqUDHs2m19u7fB8grBEiBafDvwKaTslGcyoGsG3adSN/rH7iLePdh/R6VUa5ZQLXJEbDjiqtTHBQPMH088VsFOyJPE9n12798XKaZSVBnRvTCadGpZk/SU7nuPfhpQMxHI/Puxn8rQvdUIk7kR8tr4a060GyDjZYv5AYFtBblXtMCKaHaai/Sb8MZrrpvI+hsSB77Cwi334ee0eaJRBAHbUyDfcchOMymYj6X1PpN/iMOXl8MNg9gJHqOZlHOo+4pnrD/jR9Xy+HfgvI5ktJZpMwDLEwHsuojgLAbYDzlVKbVBSq9YoRD2n1f3izdRp3Om3AxiaWb1XJAvHZLxaoADB4zi9RTRpeiqx05jS4V2y1VVIbT2zGkL3mIEbm3HF3QXXCmTXLFi0jWe0FhbEEAgzqseeB/YnMoMwVY6VqUXplpMLqJ7R1ECARe+xw0rV4JgoRzmxvuAQDB7wDe8bYXNhxWxo/ZfNU1ro9SoiqkzJ5gjwHnjQ50oVqgVKZL0gqgOh1EMD2SxC3G0nGN6BrUxmk6zQqkMpMqNwSJYwACQBfeQMbNvaDKCI0QLdk5ci8fVbaL4zyrVY1LYwHSKNSzdIMrIWpzdWUEqL6QxOxm3zMktyLVRtNR7mw9dv9MMva3pGhVoqUajqQ6gQ9IkqbMi6XY+8Ubgp0TNhhD/aCS8rSMsG7TKPeVT9U9/K+AyzXIUI7HPtfAanVUqys1JdSsWUnq6asDpECCp3PAW7Vsh7XtFdVIMEU2NSLxpBaWReA5KSAy72x9TTpvKNlWpNVo0mdIaalKFeI1FTBsQCJg3W/LNPlqFSUqihUGmA/ZIEa6ZZGdCPdggwYEcsSWThspY7tGJ/t1UKhhqUWmnudIUajrC6uySv0diCIAIU5npaozlzcs2srYqTJYCDMwSNxeALzJ+o/ofRlfKOlR8pRr1Zgkqr0pM0wgBBRQjCwFzqJkk4+edIZVHy/XqtNKi1irIkhSuikAUEAbhmtc9YSbDDnNSQGhgNXpCbCdIPZDXgWAEEiLADc7cgMThj7RUKJOX6hg8ZSgKpWBFZQVeZUSYC3v449gKRWlhvs+JVzY9v/lH44aBROw9Bhd0VS001i2oAnvYgST+eWDFqnDnuylsWGks+6NuXeMBNRUg23wQaxvbu+/Ay1dhG/fgXEtM9mMusmFH5GCKNEQLDYfLAlXMSTbiRw8J3wUK35/PhitJdhNOis7DFv6DTP0V9MCU8xH+hxcuZ5/f+GI4ksvqUF5cOZ8MV0aQ1DxP3Y4fOAxAO2Jo1b+uAlAJSBfaNQESLHrF4nutbGZ6zsi5+h9Jv8Rr403S7KwRSSO1qsY2iL4S1aNJQJqNuo97kWYbd/HljVij5RE5bihGJRjrmKQnt1DvVUcV8v6YIoVP3pv8AWc/3o5jFw6gAgVX7QAPaYmJ1bgWOoDynhi9aNGY6xryffn6QbwFwPET34NRKbL+g/wBrHDQ3FuDNzw7emCD4feMLOjqaK4IYkmRGqdyzbeJwyep3cMZ80bY3HLY0HsxkKVXM00qorqweQdrIzD4jG5rezuQSdVCiNIkzOwkm0zYDGA9mekVp5qkzWALCbkAsjoCYG0sJPASeGG3tB0oTXp6gGuTADiTqjTpbsgSoUtu0EWsGQ4jLsr9vOiqNJqXU01ph0ckARJBUAnyJHrhNkaagmw+jy+qMGdPZvr0WBUD0UYujQQqHq76p31EAghSSRaAcKMtmt/BfvH3YzZI9x8HtRpqnSOUWgabUaRrtTeGFOkGUkQpLkBtRPbneL8icrQAiIHbASeOks5f/AO2H84wYWCKlc0nqhmrKV1lRpSZdWCkrBJMkEfSsCuEf9ojrv1UlVRzpPaZRp1MCRE6XDLMCRNhgp420n7AxlRpOm/aQJlHorRph21g1CFnRE2tMyQsngLcIy3s7RWllsyazIvWp1YZp+ktOsotYdooZi0NJiMF9Npro1GJEwqmeE1KQBABv7zAwOE3vGffpVWp9Uws5W6kFgoCgbiB2VUzGxOHwTcVQLq2e6Zz5rU8vTO9CmafEnTPZ9427IAgGLWAvPsRT6MLoDprLdoYKo1pMAkkgkghhyHC5OPY0rGIcwilWqKIDWiLjF6dIuNwp9R+OE0fvg+DgfMYk1D9Zh4FW+/7sM2A3HLdJt9X44o/Tmt2R6/nngBM6dpUnzB9MG0KNZx2KOs/usp+Ez8MV5SbldTNPOw3m8/hglelY3X0P445qdGZpbtk8zHNULD1VTin+1KdMxVy9axgg1erIPnQOK8pe4zpdIKVmQDyP3/ny52pnhfVA3IgzK8zyP544KyWRyzgMcpXAO2rMib7SOqEW5nxHDDil7N5Ljl6n+9qH5EYW2kEkzL5vpMbIw23k2PdgaiKh7SlzaJCue87Txxth7NdHm3V1F/8AUqx/7hxP/Uvo8/4n+8b7xitRelmNajUbfrTb/CfEjJEf4v8AuXH/AD41tf2EyjXVqg5zUHl/dnAFX/o9BPYrqB9on5Ji9RWkRjKDiav+6b/5MWnNIo2fzpVP/wBjDOr/ANHjD+9HgSf/AI8Bv7Dvz9EqsP5aeLTTJ+wInSdMEF0YxcQunzlqpPpGOM10uhBCoqkzBO/Ox12iIG92ngIhvZWq1RqdKGNOA5YmmEZohSroHJuJhYEiTict7PV6btSdkTUsk9ZKNo0uwV0U6XQFXYWOkG7CRg9K9wbYR0fmtFRdNUvDoQQBqJBBOiSQbiBIudwNi86TZXqE5P3qdNX1MwBJJhSOsIMEFB4GTxlK/su4C3pOAQo0szaR2mJLBQoAAa+qRcxvgvo7oLM1E1IoCiJ1VXVmbSrk6OAcOHUnSIqC43ISiubCix17R9JLTR6VE9Yaqs1Z0IgvvSRiZ1BIIgNuQTMtqyOXqsQSjBiOwQQ4YESdurYQJjeZiQAQSd0x0dWo5Y1yyuFbSVHWMUIPaFUNASIINyLiCQVLMaWVXqypqLUKkLVGhqRR6naQMjAHcgahzUbmWFY00E5tChM65CiuhZEWqPeFjUk6oYQIYyTuRaRhX0VW/wBpYyV1GuDFzDU6lvG+NHlchSqSD1CsRAR8yFJkb01fLuxXe8sQQbL7oM6Q9mKTj9a6Uy7vB101ZwS5UAsoEEEeMEaRwFrsMhJox3SVUMFQO5JdQdWgEC4BAW4uRefuIApFdOp6RIuQygC4kkdYVIaF02MwCTFsP29lFTSaeYYIH1r1lGugLjgrpTKM3YAsx90m0EY9UyqUqD6TVps+oQtVWSYmWVQrhNRESN1IGoCQxJ9kLb9zPZvpN6lRzTbRT1sURnghWOrdoJN7k49hhR6Gy+YAYZrK5bSoVqdYVWfXLamJVWUzaGWBFokEn2C3CUon0YBu8+f9MTpPFQfED8MR5/HEyPyMKKJLAiGWkQeDKjD0IwNV6Dyj+9lqHiqFL/8ApkYIDeP5/Ix1pHfiEFo9kssPcNekf/DqMD6sTjun0NWT9nnKjCbCtrMRydKgMd2mLC18MY5fnfHag/m35/1xV0XVi1Vzq/TRvs16y9+zrH83HHjn82N6NR/A0Knw1H7sMwe/4+GJ0j8z4YPxGDpFLdO1FE1KDjnqy1QR/kUDED2ooj30QedWn8Kmr5c/Jwp5fn83x2rvsHP+a2L1p8pE0/UUr0xlXsOPBalJvMDQO7niylm6U2NUgjb9W+20HUJETx+dj6mWBsyU2+1TRp9VOBK3QtJrmlRB5ijSjjfSaZE98Tiao+xVMJp1aJtrI+1TYf8Atl/ljxNMC9Wnt9St8+pHxwE/s/SIggCCPdSkJjgYp/dxxDezlD6jDwKjl+5B47jEej2ZNwfrqBSqrVVQ9bXdWCVJ01iXDqFpG3a0kGxNIgjbGV6b6Tqo6U0zDVQrK6SpDK0EElXQAyWc6vpGoZkljjWP7H5ViCaZJHHrKgO3NWHL4DbFdb2IoQerQqxk/tawDHlU7RJHC0Hv4goyiuxTTYnyntUamTzCZnME1WptTpqyOzFCARBVQiguO19JoWT2FwTW9s1LLWWs6GAHU0VKtaykU3ptKMWgzNzEgxjr/qbU+kcmB9Xq6zgDwduHAGcezHsJTqRrakCLfqqNNBB37K0xwvcnjcb4pyi3Zas4/wCsj11zCD9HdMwuie0txTWmToZzc9katdupnYDHfRxOYaqxpVlqlFV16t2VmAUOjdlQq61pmSHK2I0jSVnL+w9JSCalUxEAEJHK633jYjDrJ5JaUhAe0RILEiVEA6VhbLaQJMCTbAaq4Lq+QEdCVWPWdc9OrMgqKdQysQ5Uvp1szVW3IVSQZ1NHeZ9kqbyXWgpMCadPqpAJ91OsqBd2MKApJFuIbdYePDx8oGOVfxjnx487z3b3HfgNw9he3s8VpilQqmnRLFmpFNSM9oYEspDCI7JG1gt5VL7FUqjS1UtIgQN45a2qHvjv4Y0GbphrspLREauY5gQO8xFiMJc90PWbspUQUzupLyALG4EMLfStHwJSkU1Hucp0PkV7Ias0cabNovwBUgEjjyx7En2XqNBLosACRA1RuYMAXkWgniOJ9gbfuWlE/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graphicFrame>
        <p:nvGraphicFramePr>
          <p:cNvPr id="7" name="Tabla 6"/>
          <p:cNvGraphicFramePr>
            <a:graphicFrameLocks noGrp="1"/>
          </p:cNvGraphicFramePr>
          <p:nvPr>
            <p:extLst>
              <p:ext uri="{D42A27DB-BD31-4B8C-83A1-F6EECF244321}">
                <p14:modId xmlns:p14="http://schemas.microsoft.com/office/powerpoint/2010/main" val="1123834452"/>
              </p:ext>
            </p:extLst>
          </p:nvPr>
        </p:nvGraphicFramePr>
        <p:xfrm>
          <a:off x="460376" y="2060850"/>
          <a:ext cx="8216078" cy="2952329"/>
        </p:xfrm>
        <a:graphic>
          <a:graphicData uri="http://schemas.openxmlformats.org/drawingml/2006/table">
            <a:tbl>
              <a:tblPr/>
              <a:tblGrid>
                <a:gridCol w="347014"/>
                <a:gridCol w="290880"/>
                <a:gridCol w="2690638"/>
                <a:gridCol w="979806"/>
                <a:gridCol w="979806"/>
                <a:gridCol w="975978"/>
                <a:gridCol w="975978"/>
                <a:gridCol w="975978"/>
              </a:tblGrid>
              <a:tr h="391605">
                <a:tc gridSpan="8">
                  <a:txBody>
                    <a:bodyPr/>
                    <a:lstStyle/>
                    <a:p>
                      <a:pPr algn="ctr" fontAlgn="ctr"/>
                      <a:r>
                        <a:rPr lang="es-ES" sz="800" b="1" i="0" u="none" strike="noStrike">
                          <a:effectLst/>
                          <a:latin typeface="Arial" panose="020B0604020202020204" pitchFamily="34" charset="0"/>
                        </a:rPr>
                        <a:t>COMPARATIVO DEL PRESUPUESTO DE GASTOS CONSOLIDADOS DEL BNF, EJERCICIO FINANCIERO 2017 -  PROYECTO EJECUTIVO 2018 - PROPUESTA BNF 2018</a:t>
                      </a:r>
                    </a:p>
                  </a:txBody>
                  <a:tcPr marL="3676" marR="3676" marT="3676" marB="0" anchor="ctr">
                    <a:lnL>
                      <a:noFill/>
                    </a:lnL>
                    <a:lnR>
                      <a:noFill/>
                    </a:lnR>
                    <a:lnT>
                      <a:noFill/>
                    </a:lnT>
                    <a:lnB>
                      <a:noFill/>
                    </a:lnB>
                    <a:solidFill>
                      <a:srgbClr val="FFFFFF"/>
                    </a:solidFill>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r>
              <a:tr h="215203">
                <a:tc>
                  <a:txBody>
                    <a:bodyPr/>
                    <a:lstStyle/>
                    <a:p>
                      <a:pPr algn="l" fontAlgn="ctr"/>
                      <a:r>
                        <a:rPr lang="es-ES" sz="600" b="0" i="0" u="none" strike="noStrike">
                          <a:effectLst/>
                          <a:latin typeface="Arial" panose="020B0604020202020204" pitchFamily="34" charset="0"/>
                        </a:rPr>
                        <a:t> </a:t>
                      </a:r>
                    </a:p>
                  </a:txBody>
                  <a:tcPr marL="3676" marR="3676" marT="3676" marB="0" anchor="ctr">
                    <a:lnL>
                      <a:noFill/>
                    </a:lnL>
                    <a:lnR>
                      <a:noFill/>
                    </a:lnR>
                    <a:lnT>
                      <a:noFill/>
                    </a:lnT>
                    <a:lnB w="25400" cap="flat" cmpd="dbl" algn="ctr">
                      <a:solidFill>
                        <a:srgbClr val="000000"/>
                      </a:solidFill>
                      <a:prstDash val="solid"/>
                      <a:round/>
                      <a:headEnd type="none" w="med" len="med"/>
                      <a:tailEnd type="none" w="med" len="med"/>
                    </a:lnB>
                    <a:solidFill>
                      <a:srgbClr val="FFFFFF"/>
                    </a:solidFill>
                  </a:tcPr>
                </a:tc>
                <a:tc>
                  <a:txBody>
                    <a:bodyPr/>
                    <a:lstStyle/>
                    <a:p>
                      <a:pPr algn="l" fontAlgn="ctr"/>
                      <a:r>
                        <a:rPr lang="es-ES" sz="600" b="0" i="0" u="none" strike="noStrike">
                          <a:effectLst/>
                          <a:latin typeface="Arial" panose="020B0604020202020204" pitchFamily="34" charset="0"/>
                        </a:rPr>
                        <a:t> </a:t>
                      </a:r>
                    </a:p>
                  </a:txBody>
                  <a:tcPr marL="3676" marR="3676" marT="3676" marB="0" anchor="ctr">
                    <a:lnL>
                      <a:noFill/>
                    </a:lnL>
                    <a:lnR>
                      <a:noFill/>
                    </a:lnR>
                    <a:lnT>
                      <a:noFill/>
                    </a:lnT>
                    <a:lnB w="25400" cap="flat" cmpd="dbl" algn="ctr">
                      <a:solidFill>
                        <a:srgbClr val="000000"/>
                      </a:solidFill>
                      <a:prstDash val="solid"/>
                      <a:round/>
                      <a:headEnd type="none" w="med" len="med"/>
                      <a:tailEnd type="none" w="med" len="med"/>
                    </a:lnB>
                    <a:solidFill>
                      <a:srgbClr val="FFFFFF"/>
                    </a:solidFill>
                  </a:tcPr>
                </a:tc>
                <a:tc>
                  <a:txBody>
                    <a:bodyPr/>
                    <a:lstStyle/>
                    <a:p>
                      <a:pPr algn="l" fontAlgn="ctr"/>
                      <a:r>
                        <a:rPr lang="es-ES" sz="600" b="0" i="0" u="none" strike="noStrike">
                          <a:effectLst/>
                          <a:latin typeface="Arial" panose="020B0604020202020204" pitchFamily="34" charset="0"/>
                        </a:rPr>
                        <a:t> </a:t>
                      </a:r>
                    </a:p>
                  </a:txBody>
                  <a:tcPr marL="3676" marR="3676" marT="3676" marB="0" anchor="ctr">
                    <a:lnL>
                      <a:noFill/>
                    </a:lnL>
                    <a:lnR>
                      <a:noFill/>
                    </a:lnR>
                    <a:lnT>
                      <a:noFill/>
                    </a:lnT>
                    <a:lnB w="25400" cap="flat" cmpd="dbl" algn="ctr">
                      <a:solidFill>
                        <a:srgbClr val="000000"/>
                      </a:solidFill>
                      <a:prstDash val="solid"/>
                      <a:round/>
                      <a:headEnd type="none" w="med" len="med"/>
                      <a:tailEnd type="none" w="med" len="med"/>
                    </a:lnB>
                    <a:solidFill>
                      <a:srgbClr val="FFFFFF"/>
                    </a:solidFill>
                  </a:tcPr>
                </a:tc>
                <a:tc>
                  <a:txBody>
                    <a:bodyPr/>
                    <a:lstStyle/>
                    <a:p>
                      <a:pPr algn="ctr" fontAlgn="ctr"/>
                      <a:r>
                        <a:rPr lang="es-ES" sz="600" b="1" i="0" u="none" strike="noStrike">
                          <a:effectLst/>
                          <a:latin typeface="Arial" panose="020B0604020202020204" pitchFamily="34" charset="0"/>
                        </a:rPr>
                        <a:t>(a)</a:t>
                      </a:r>
                    </a:p>
                  </a:txBody>
                  <a:tcPr marL="3676" marR="3676" marT="3676" marB="0" anchor="ctr">
                    <a:lnL>
                      <a:noFill/>
                    </a:lnL>
                    <a:lnR>
                      <a:noFill/>
                    </a:lnR>
                    <a:lnT>
                      <a:noFill/>
                    </a:lnT>
                    <a:lnB w="25400" cap="flat" cmpd="dbl" algn="ctr">
                      <a:solidFill>
                        <a:srgbClr val="000000"/>
                      </a:solidFill>
                      <a:prstDash val="solid"/>
                      <a:round/>
                      <a:headEnd type="none" w="med" len="med"/>
                      <a:tailEnd type="none" w="med" len="med"/>
                    </a:lnB>
                    <a:solidFill>
                      <a:srgbClr val="FFFFFF"/>
                    </a:solidFill>
                  </a:tcPr>
                </a:tc>
                <a:tc>
                  <a:txBody>
                    <a:bodyPr/>
                    <a:lstStyle/>
                    <a:p>
                      <a:pPr algn="ctr" fontAlgn="ctr"/>
                      <a:r>
                        <a:rPr lang="es-ES" sz="600" b="1" i="0" u="none" strike="noStrike">
                          <a:effectLst/>
                          <a:latin typeface="Arial" panose="020B0604020202020204" pitchFamily="34" charset="0"/>
                        </a:rPr>
                        <a:t>(b)</a:t>
                      </a:r>
                    </a:p>
                  </a:txBody>
                  <a:tcPr marL="3676" marR="3676" marT="3676" marB="0" anchor="ctr">
                    <a:lnL>
                      <a:noFill/>
                    </a:lnL>
                    <a:lnR>
                      <a:noFill/>
                    </a:lnR>
                    <a:lnT>
                      <a:noFill/>
                    </a:lnT>
                    <a:lnB w="25400" cap="flat" cmpd="dbl" algn="ctr">
                      <a:solidFill>
                        <a:srgbClr val="000000"/>
                      </a:solidFill>
                      <a:prstDash val="solid"/>
                      <a:round/>
                      <a:headEnd type="none" w="med" len="med"/>
                      <a:tailEnd type="none" w="med" len="med"/>
                    </a:lnB>
                    <a:solidFill>
                      <a:srgbClr val="FFFFFF"/>
                    </a:solidFill>
                  </a:tcPr>
                </a:tc>
                <a:tc>
                  <a:txBody>
                    <a:bodyPr/>
                    <a:lstStyle/>
                    <a:p>
                      <a:pPr algn="ctr" fontAlgn="ctr"/>
                      <a:r>
                        <a:rPr lang="es-ES" sz="600" b="1" i="0" u="none" strike="noStrike">
                          <a:effectLst/>
                          <a:latin typeface="Arial" panose="020B0604020202020204" pitchFamily="34" charset="0"/>
                        </a:rPr>
                        <a:t>c= (b-a)</a:t>
                      </a:r>
                    </a:p>
                  </a:txBody>
                  <a:tcPr marL="3676" marR="3676" marT="3676" marB="0" anchor="ctr">
                    <a:lnL>
                      <a:noFill/>
                    </a:lnL>
                    <a:lnR>
                      <a:noFill/>
                    </a:lnR>
                    <a:lnT>
                      <a:noFill/>
                    </a:lnT>
                    <a:lnB w="25400" cap="flat" cmpd="dbl" algn="ctr">
                      <a:solidFill>
                        <a:srgbClr val="000000"/>
                      </a:solidFill>
                      <a:prstDash val="solid"/>
                      <a:round/>
                      <a:headEnd type="none" w="med" len="med"/>
                      <a:tailEnd type="none" w="med" len="med"/>
                    </a:lnB>
                    <a:solidFill>
                      <a:srgbClr val="FFFFFF"/>
                    </a:solidFill>
                  </a:tcPr>
                </a:tc>
                <a:tc>
                  <a:txBody>
                    <a:bodyPr/>
                    <a:lstStyle/>
                    <a:p>
                      <a:pPr algn="ctr" fontAlgn="ctr"/>
                      <a:r>
                        <a:rPr lang="es-ES" sz="600" b="1" i="0" u="none" strike="noStrike">
                          <a:effectLst/>
                          <a:latin typeface="Arial" panose="020B0604020202020204" pitchFamily="34" charset="0"/>
                        </a:rPr>
                        <a:t>(d)</a:t>
                      </a:r>
                    </a:p>
                  </a:txBody>
                  <a:tcPr marL="3676" marR="3676" marT="3676" marB="0" anchor="ctr">
                    <a:lnL>
                      <a:noFill/>
                    </a:lnL>
                    <a:lnR>
                      <a:noFill/>
                    </a:lnR>
                    <a:lnT>
                      <a:noFill/>
                    </a:lnT>
                    <a:lnB w="25400" cap="flat" cmpd="dbl" algn="ctr">
                      <a:solidFill>
                        <a:srgbClr val="000000"/>
                      </a:solidFill>
                      <a:prstDash val="solid"/>
                      <a:round/>
                      <a:headEnd type="none" w="med" len="med"/>
                      <a:tailEnd type="none" w="med" len="med"/>
                    </a:lnB>
                    <a:solidFill>
                      <a:srgbClr val="FFFFFF"/>
                    </a:solidFill>
                  </a:tcPr>
                </a:tc>
                <a:tc>
                  <a:txBody>
                    <a:bodyPr/>
                    <a:lstStyle/>
                    <a:p>
                      <a:pPr algn="ctr" fontAlgn="ctr"/>
                      <a:r>
                        <a:rPr lang="es-ES" sz="600" b="1" i="0" u="none" strike="noStrike">
                          <a:effectLst/>
                          <a:latin typeface="Arial" panose="020B0604020202020204" pitchFamily="34" charset="0"/>
                        </a:rPr>
                        <a:t>e= (d-b)</a:t>
                      </a:r>
                    </a:p>
                  </a:txBody>
                  <a:tcPr marL="3676" marR="3676" marT="3676" marB="0" anchor="ctr">
                    <a:lnL>
                      <a:noFill/>
                    </a:lnL>
                    <a:lnR>
                      <a:noFill/>
                    </a:lnR>
                    <a:lnT>
                      <a:noFill/>
                    </a:lnT>
                    <a:lnB w="25400" cap="flat" cmpd="dbl" algn="ctr">
                      <a:solidFill>
                        <a:srgbClr val="000000"/>
                      </a:solidFill>
                      <a:prstDash val="solid"/>
                      <a:round/>
                      <a:headEnd type="none" w="med" len="med"/>
                      <a:tailEnd type="none" w="med" len="med"/>
                    </a:lnB>
                    <a:solidFill>
                      <a:srgbClr val="FFFFFF"/>
                    </a:solidFill>
                  </a:tcPr>
                </a:tc>
              </a:tr>
              <a:tr h="273365">
                <a:tc>
                  <a:txBody>
                    <a:bodyPr/>
                    <a:lstStyle/>
                    <a:p>
                      <a:pPr algn="ctr" fontAlgn="ctr"/>
                      <a:r>
                        <a:rPr lang="es-ES" sz="600" b="1" i="0" u="none" strike="noStrike">
                          <a:effectLst/>
                          <a:latin typeface="Arial" panose="020B0604020202020204" pitchFamily="34" charset="0"/>
                        </a:rPr>
                        <a:t> </a:t>
                      </a:r>
                    </a:p>
                  </a:txBody>
                  <a:tcPr marL="3676" marR="3676" marT="3676" marB="0" anchor="ctr">
                    <a:lnL w="25400" cap="flat" cmpd="dbl" algn="ctr">
                      <a:solidFill>
                        <a:srgbClr val="000000"/>
                      </a:solidFill>
                      <a:prstDash val="solid"/>
                      <a:round/>
                      <a:headEnd type="none" w="med" len="med"/>
                      <a:tailEnd type="none" w="med" len="med"/>
                    </a:lnL>
                    <a:lnR>
                      <a:noFill/>
                    </a:lnR>
                    <a:lnT w="25400" cap="flat" cmpd="dbl"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s-ES" sz="600" b="1" i="0" u="none" strike="noStrike">
                          <a:effectLst/>
                          <a:latin typeface="Arial" panose="020B0604020202020204" pitchFamily="34" charset="0"/>
                        </a:rPr>
                        <a:t> </a:t>
                      </a:r>
                    </a:p>
                  </a:txBody>
                  <a:tcPr marL="3676" marR="3676" marT="3676" marB="0" anchor="ctr">
                    <a:lnL>
                      <a:noFill/>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s-ES" sz="600" b="1" i="0" u="none" strike="noStrike">
                          <a:effectLst/>
                          <a:latin typeface="Arial" panose="020B0604020202020204" pitchFamily="34" charset="0"/>
                        </a:rPr>
                        <a:t> </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s-ES" sz="500" b="1" i="0" u="none" strike="noStrike">
                          <a:effectLst/>
                          <a:latin typeface="Arial" panose="020B0604020202020204" pitchFamily="34" charset="0"/>
                        </a:rPr>
                        <a:t>PRESUPUESTO</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s-ES" sz="500" b="1" i="0" u="none" strike="noStrike">
                          <a:effectLst/>
                          <a:latin typeface="Arial" panose="020B0604020202020204" pitchFamily="34" charset="0"/>
                        </a:rPr>
                        <a:t>PROYECTO</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a:noFill/>
                    </a:lnB>
                    <a:solidFill>
                      <a:srgbClr val="FFFFFF"/>
                    </a:solidFill>
                  </a:tcPr>
                </a:tc>
                <a:tc rowSpan="2">
                  <a:txBody>
                    <a:bodyPr/>
                    <a:lstStyle/>
                    <a:p>
                      <a:pPr algn="ctr" fontAlgn="ctr"/>
                      <a:r>
                        <a:rPr lang="es-ES" sz="500" b="1" i="0" u="none" strike="noStrike">
                          <a:effectLst/>
                          <a:latin typeface="Arial" panose="020B0604020202020204" pitchFamily="34" charset="0"/>
                        </a:rPr>
                        <a:t>VARIACION</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500" b="1" i="0" u="none" strike="noStrike">
                          <a:effectLst/>
                          <a:latin typeface="Arial" panose="020B0604020202020204" pitchFamily="34" charset="0"/>
                        </a:rPr>
                        <a:t>PROPUESTA</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s-ES" sz="500" b="1" i="0" u="none" strike="noStrike">
                          <a:effectLst/>
                          <a:latin typeface="Arial" panose="020B0604020202020204" pitchFamily="34" charset="0"/>
                        </a:rPr>
                        <a:t>VARIACION </a:t>
                      </a:r>
                    </a:p>
                  </a:txBody>
                  <a:tcPr marL="3676" marR="3676" marT="3676"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a:noFill/>
                    </a:lnB>
                    <a:solidFill>
                      <a:srgbClr val="FFFFFF"/>
                    </a:solidFill>
                  </a:tcPr>
                </a:tc>
              </a:tr>
              <a:tr h="424588">
                <a:tc>
                  <a:txBody>
                    <a:bodyPr/>
                    <a:lstStyle/>
                    <a:p>
                      <a:pPr algn="ctr" fontAlgn="ctr"/>
                      <a:r>
                        <a:rPr lang="es-ES" sz="600" b="1" i="0" u="none" strike="noStrike">
                          <a:effectLst/>
                          <a:latin typeface="Arial" panose="020B0604020202020204" pitchFamily="34" charset="0"/>
                        </a:rPr>
                        <a:t>CODIGO</a:t>
                      </a:r>
                    </a:p>
                  </a:txBody>
                  <a:tcPr marL="3676" marR="3676" marT="3676" marB="0" anchor="ctr">
                    <a:lnL w="25400" cap="flat" cmpd="dbl"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600" b="1" i="0" u="none" strike="noStrike">
                          <a:effectLst/>
                          <a:latin typeface="Arial" panose="020B0604020202020204" pitchFamily="34" charset="0"/>
                        </a:rPr>
                        <a:t>F.F.</a:t>
                      </a:r>
                    </a:p>
                  </a:txBody>
                  <a:tcPr marL="3676" marR="3676" marT="3676" marB="0" anchor="ctr">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600" b="1" i="0" u="none" strike="noStrike">
                          <a:effectLst/>
                          <a:latin typeface="Arial" panose="020B0604020202020204" pitchFamily="34" charset="0"/>
                        </a:rPr>
                        <a:t>DESCRIPCIÓN</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500" b="1" i="0" u="none" strike="noStrike" dirty="0">
                          <a:effectLst/>
                          <a:latin typeface="Arial" panose="020B0604020202020204" pitchFamily="34" charset="0"/>
                        </a:rPr>
                        <a:t>VIGENTE 2017</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500" b="1" i="0" u="none" strike="noStrike">
                          <a:effectLst/>
                          <a:latin typeface="Arial" panose="020B0604020202020204" pitchFamily="34" charset="0"/>
                        </a:rPr>
                        <a:t>EJECUTIVO 2017</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vMerge="1">
                  <a:txBody>
                    <a:bodyPr/>
                    <a:lstStyle/>
                    <a:p>
                      <a:endParaRPr lang="es-ES"/>
                    </a:p>
                  </a:txBody>
                  <a:tcPr/>
                </a:tc>
                <a:tc>
                  <a:txBody>
                    <a:bodyPr/>
                    <a:lstStyle/>
                    <a:p>
                      <a:pPr algn="ctr" fontAlgn="ctr"/>
                      <a:r>
                        <a:rPr lang="es-ES" sz="500" b="1" i="0" u="none" strike="noStrike">
                          <a:effectLst/>
                          <a:latin typeface="Arial" panose="020B0604020202020204" pitchFamily="34" charset="0"/>
                        </a:rPr>
                        <a:t>BNF 2017</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500" b="1" i="0" u="none" strike="noStrike">
                          <a:effectLst/>
                          <a:latin typeface="Arial" panose="020B0604020202020204" pitchFamily="34" charset="0"/>
                        </a:rPr>
                        <a:t>RESPECTO A PROPUESTA BNF</a:t>
                      </a:r>
                    </a:p>
                  </a:txBody>
                  <a:tcPr marL="3676" marR="3676" marT="3676"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r>
              <a:tr h="193488">
                <a:tc>
                  <a:txBody>
                    <a:bodyPr/>
                    <a:lstStyle/>
                    <a:p>
                      <a:pPr algn="ctr" fontAlgn="ctr"/>
                      <a:r>
                        <a:rPr lang="es-ES" sz="600" b="1" i="0" u="none" strike="noStrike">
                          <a:effectLst/>
                          <a:latin typeface="Arial" panose="020B0604020202020204" pitchFamily="34" charset="0"/>
                        </a:rPr>
                        <a:t>100</a:t>
                      </a:r>
                    </a:p>
                  </a:txBody>
                  <a:tcPr marL="3676" marR="3676" marT="3676"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s-ES" sz="600" b="1" i="0" u="none" strike="noStrike">
                          <a:effectLst/>
                          <a:latin typeface="Arial" panose="020B0604020202020204" pitchFamily="34" charset="0"/>
                        </a:rPr>
                        <a:t> </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l" fontAlgn="ctr"/>
                      <a:r>
                        <a:rPr lang="es-ES" sz="600" b="1" i="0" u="none" strike="noStrike">
                          <a:effectLst/>
                          <a:latin typeface="Arial" panose="020B0604020202020204" pitchFamily="34" charset="0"/>
                        </a:rPr>
                        <a:t>SERVICIOS PERSONALES</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r" fontAlgn="ctr"/>
                      <a:r>
                        <a:rPr lang="es-ES" sz="700" b="1" i="0" u="none" strike="noStrike">
                          <a:effectLst/>
                          <a:latin typeface="Arial" panose="020B0604020202020204" pitchFamily="34" charset="0"/>
                        </a:rPr>
                        <a:t>203.610.057.184</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r" fontAlgn="ctr"/>
                      <a:r>
                        <a:rPr lang="es-ES" sz="700" b="1" i="0" u="none" strike="noStrike">
                          <a:effectLst/>
                          <a:latin typeface="Arial" panose="020B0604020202020204" pitchFamily="34" charset="0"/>
                        </a:rPr>
                        <a:t>203.713.142.067</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r" fontAlgn="ctr"/>
                      <a:r>
                        <a:rPr lang="es-ES" sz="700" b="1" i="0" u="none" strike="noStrike">
                          <a:effectLst/>
                          <a:latin typeface="Arial" panose="020B0604020202020204" pitchFamily="34" charset="0"/>
                        </a:rPr>
                        <a:t>103.084.883</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r" fontAlgn="ctr"/>
                      <a:r>
                        <a:rPr lang="es-ES" sz="700" b="1" i="0" u="none" strike="noStrike">
                          <a:effectLst/>
                          <a:latin typeface="Arial" panose="020B0604020202020204" pitchFamily="34" charset="0"/>
                        </a:rPr>
                        <a:t>250.499.542.583</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r" fontAlgn="ctr"/>
                      <a:r>
                        <a:rPr lang="es-ES" sz="700" b="1" i="0" u="none" strike="noStrike">
                          <a:effectLst/>
                          <a:latin typeface="Arial" panose="020B0604020202020204" pitchFamily="34" charset="0"/>
                        </a:rPr>
                        <a:t>46.786.400.516</a:t>
                      </a:r>
                    </a:p>
                  </a:txBody>
                  <a:tcPr marL="3676" marR="3676" marT="3676"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r>
              <a:tr h="180306">
                <a:tc>
                  <a:txBody>
                    <a:bodyPr/>
                    <a:lstStyle/>
                    <a:p>
                      <a:pPr algn="ctr" fontAlgn="ctr"/>
                      <a:r>
                        <a:rPr lang="es-ES" sz="600" b="1" i="0" u="none" strike="noStrike">
                          <a:effectLst/>
                          <a:latin typeface="Arial" panose="020B0604020202020204" pitchFamily="34" charset="0"/>
                        </a:rPr>
                        <a:t>200</a:t>
                      </a:r>
                    </a:p>
                  </a:txBody>
                  <a:tcPr marL="3676" marR="3676" marT="3676"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s-ES" sz="600" b="1" i="0" u="none" strike="noStrike">
                          <a:effectLst/>
                          <a:latin typeface="Arial" panose="020B0604020202020204" pitchFamily="34" charset="0"/>
                        </a:rPr>
                        <a:t> </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ctr"/>
                      <a:r>
                        <a:rPr lang="es-ES" sz="600" b="1" i="0" u="none" strike="noStrike">
                          <a:effectLst/>
                          <a:latin typeface="Arial" panose="020B0604020202020204" pitchFamily="34" charset="0"/>
                        </a:rPr>
                        <a:t>SERVICIOS NO PERSONALES</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r" fontAlgn="ctr"/>
                      <a:r>
                        <a:rPr lang="es-ES" sz="700" b="1" i="0" u="none" strike="noStrike">
                          <a:effectLst/>
                          <a:latin typeface="Arial" panose="020B0604020202020204" pitchFamily="34" charset="0"/>
                        </a:rPr>
                        <a:t>160.645.704.256</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r" fontAlgn="ctr"/>
                      <a:r>
                        <a:rPr lang="es-ES" sz="700" b="1" i="0" u="none" strike="noStrike">
                          <a:effectLst/>
                          <a:latin typeface="Arial" panose="020B0604020202020204" pitchFamily="34" charset="0"/>
                        </a:rPr>
                        <a:t>190.606.560.654</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r" fontAlgn="ctr"/>
                      <a:r>
                        <a:rPr lang="es-ES" sz="700" b="1" i="0" u="none" strike="noStrike">
                          <a:effectLst/>
                          <a:latin typeface="Arial" panose="020B0604020202020204" pitchFamily="34" charset="0"/>
                        </a:rPr>
                        <a:t>29.960.856.398</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r" fontAlgn="ctr"/>
                      <a:r>
                        <a:rPr lang="es-ES" sz="700" b="1" i="0" u="none" strike="noStrike">
                          <a:effectLst/>
                          <a:latin typeface="Arial" panose="020B0604020202020204" pitchFamily="34" charset="0"/>
                        </a:rPr>
                        <a:t>220.606.560.654</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r" fontAlgn="ctr"/>
                      <a:r>
                        <a:rPr lang="es-ES" sz="700" b="1" i="0" u="none" strike="noStrike">
                          <a:effectLst/>
                          <a:latin typeface="Arial" panose="020B0604020202020204" pitchFamily="34" charset="0"/>
                        </a:rPr>
                        <a:t>30.000.000.000</a:t>
                      </a:r>
                    </a:p>
                  </a:txBody>
                  <a:tcPr marL="3676" marR="3676" marT="3676"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solidFill>
                      <a:srgbClr val="FFFFFF"/>
                    </a:solidFill>
                  </a:tcPr>
                </a:tc>
              </a:tr>
              <a:tr h="180306">
                <a:tc>
                  <a:txBody>
                    <a:bodyPr/>
                    <a:lstStyle/>
                    <a:p>
                      <a:pPr algn="ctr" fontAlgn="ctr"/>
                      <a:r>
                        <a:rPr lang="es-ES" sz="600" b="1" i="0" u="none" strike="noStrike">
                          <a:effectLst/>
                          <a:latin typeface="Arial" panose="020B0604020202020204" pitchFamily="34" charset="0"/>
                        </a:rPr>
                        <a:t>300</a:t>
                      </a:r>
                    </a:p>
                  </a:txBody>
                  <a:tcPr marL="3676" marR="3676" marT="3676"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s-ES" sz="600" b="1" i="0" u="none" strike="noStrike">
                          <a:effectLst/>
                          <a:latin typeface="Arial" panose="020B0604020202020204" pitchFamily="34" charset="0"/>
                        </a:rPr>
                        <a:t> </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ctr"/>
                      <a:r>
                        <a:rPr lang="es-ES" sz="600" b="1" i="0" u="none" strike="noStrike">
                          <a:effectLst/>
                          <a:latin typeface="Arial" panose="020B0604020202020204" pitchFamily="34" charset="0"/>
                        </a:rPr>
                        <a:t>BIENES DE CONSUMO</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r" fontAlgn="ctr"/>
                      <a:r>
                        <a:rPr lang="es-ES" sz="700" b="1" i="0" u="none" strike="noStrike">
                          <a:effectLst/>
                          <a:latin typeface="Arial" panose="020B0604020202020204" pitchFamily="34" charset="0"/>
                        </a:rPr>
                        <a:t>20.001.819.624</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r" fontAlgn="ctr"/>
                      <a:r>
                        <a:rPr lang="es-ES" sz="700" b="1" i="0" u="none" strike="noStrike">
                          <a:effectLst/>
                          <a:latin typeface="Arial" panose="020B0604020202020204" pitchFamily="34" charset="0"/>
                        </a:rPr>
                        <a:t>22.001.819.624</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r" fontAlgn="ctr"/>
                      <a:r>
                        <a:rPr lang="es-ES" sz="700" b="1" i="0" u="none" strike="noStrike">
                          <a:effectLst/>
                          <a:latin typeface="Arial" panose="020B0604020202020204" pitchFamily="34" charset="0"/>
                        </a:rPr>
                        <a:t>2.000.000.000</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r" fontAlgn="ctr"/>
                      <a:r>
                        <a:rPr lang="es-ES" sz="700" b="1" i="0" u="none" strike="noStrike">
                          <a:effectLst/>
                          <a:latin typeface="Arial" panose="020B0604020202020204" pitchFamily="34" charset="0"/>
                        </a:rPr>
                        <a:t>22.001.819.624</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r" fontAlgn="ctr"/>
                      <a:r>
                        <a:rPr lang="es-ES" sz="700" b="1" i="0" u="none" strike="noStrike">
                          <a:effectLst/>
                          <a:latin typeface="Arial" panose="020B0604020202020204" pitchFamily="34" charset="0"/>
                        </a:rPr>
                        <a:t>0</a:t>
                      </a:r>
                    </a:p>
                  </a:txBody>
                  <a:tcPr marL="3676" marR="3676" marT="3676"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solidFill>
                      <a:srgbClr val="FFFFFF"/>
                    </a:solidFill>
                  </a:tcPr>
                </a:tc>
              </a:tr>
              <a:tr h="180306">
                <a:tc>
                  <a:txBody>
                    <a:bodyPr/>
                    <a:lstStyle/>
                    <a:p>
                      <a:pPr algn="ctr" fontAlgn="ctr"/>
                      <a:r>
                        <a:rPr lang="es-ES" sz="600" b="1" i="0" u="none" strike="noStrike">
                          <a:effectLst/>
                          <a:latin typeface="Arial" panose="020B0604020202020204" pitchFamily="34" charset="0"/>
                        </a:rPr>
                        <a:t>500</a:t>
                      </a:r>
                    </a:p>
                  </a:txBody>
                  <a:tcPr marL="3676" marR="3676" marT="3676"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s-ES" sz="600" b="1" i="0" u="none" strike="noStrike">
                          <a:effectLst/>
                          <a:latin typeface="Arial" panose="020B0604020202020204" pitchFamily="34" charset="0"/>
                        </a:rPr>
                        <a:t> </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ctr"/>
                      <a:r>
                        <a:rPr lang="es-ES" sz="600" b="1" i="0" u="none" strike="noStrike">
                          <a:effectLst/>
                          <a:latin typeface="Arial" panose="020B0604020202020204" pitchFamily="34" charset="0"/>
                        </a:rPr>
                        <a:t>INVERSIÓN FÍSICA</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r" fontAlgn="ctr"/>
                      <a:r>
                        <a:rPr lang="es-ES" sz="700" b="1" i="0" u="none" strike="noStrike">
                          <a:effectLst/>
                          <a:latin typeface="Arial" panose="020B0604020202020204" pitchFamily="34" charset="0"/>
                        </a:rPr>
                        <a:t>65.651.660.188</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r" fontAlgn="ctr"/>
                      <a:r>
                        <a:rPr lang="es-ES" sz="700" b="1" i="0" u="none" strike="noStrike">
                          <a:effectLst/>
                          <a:latin typeface="Arial" panose="020B0604020202020204" pitchFamily="34" charset="0"/>
                        </a:rPr>
                        <a:t>91.672.741.800</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r" fontAlgn="ctr"/>
                      <a:r>
                        <a:rPr lang="es-ES" sz="700" b="1" i="0" u="none" strike="noStrike">
                          <a:effectLst/>
                          <a:latin typeface="Arial" panose="020B0604020202020204" pitchFamily="34" charset="0"/>
                        </a:rPr>
                        <a:t>26.021.081.612</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r" fontAlgn="ctr"/>
                      <a:r>
                        <a:rPr lang="es-ES" sz="700" b="1" i="0" u="none" strike="noStrike">
                          <a:effectLst/>
                          <a:latin typeface="Arial" panose="020B0604020202020204" pitchFamily="34" charset="0"/>
                        </a:rPr>
                        <a:t>91.672.741.800</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r" fontAlgn="ctr"/>
                      <a:r>
                        <a:rPr lang="es-ES" sz="700" b="1" i="0" u="none" strike="noStrike">
                          <a:effectLst/>
                          <a:latin typeface="Arial" panose="020B0604020202020204" pitchFamily="34" charset="0"/>
                        </a:rPr>
                        <a:t>0</a:t>
                      </a:r>
                    </a:p>
                  </a:txBody>
                  <a:tcPr marL="3676" marR="3676" marT="3676"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solidFill>
                      <a:srgbClr val="FFFFFF"/>
                    </a:solidFill>
                  </a:tcPr>
                </a:tc>
              </a:tr>
              <a:tr h="180306">
                <a:tc>
                  <a:txBody>
                    <a:bodyPr/>
                    <a:lstStyle/>
                    <a:p>
                      <a:pPr algn="ctr" fontAlgn="ctr"/>
                      <a:r>
                        <a:rPr lang="es-ES" sz="600" b="1" i="0" u="none" strike="noStrike">
                          <a:effectLst/>
                          <a:latin typeface="Arial" panose="020B0604020202020204" pitchFamily="34" charset="0"/>
                        </a:rPr>
                        <a:t>600</a:t>
                      </a:r>
                    </a:p>
                  </a:txBody>
                  <a:tcPr marL="3676" marR="3676" marT="3676"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s-ES" sz="600" b="1" i="0" u="none" strike="noStrike">
                          <a:effectLst/>
                          <a:latin typeface="Arial" panose="020B0604020202020204" pitchFamily="34" charset="0"/>
                        </a:rPr>
                        <a:t> </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ctr"/>
                      <a:r>
                        <a:rPr lang="es-ES" sz="600" b="1" i="0" u="none" strike="noStrike">
                          <a:effectLst/>
                          <a:latin typeface="Arial" panose="020B0604020202020204" pitchFamily="34" charset="0"/>
                        </a:rPr>
                        <a:t>INVERSIÓN FINANCIERA</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r" fontAlgn="ctr"/>
                      <a:r>
                        <a:rPr lang="es-ES" sz="700" b="1" i="0" u="none" strike="noStrike">
                          <a:effectLst/>
                          <a:latin typeface="Arial" panose="020B0604020202020204" pitchFamily="34" charset="0"/>
                        </a:rPr>
                        <a:t>2.330.130.000.000</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r" fontAlgn="ctr"/>
                      <a:r>
                        <a:rPr lang="es-ES" sz="700" b="1" i="0" u="none" strike="noStrike">
                          <a:effectLst/>
                          <a:latin typeface="Arial" panose="020B0604020202020204" pitchFamily="34" charset="0"/>
                        </a:rPr>
                        <a:t>3.066.059.000.000</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r" fontAlgn="ctr"/>
                      <a:r>
                        <a:rPr lang="es-ES" sz="700" b="1" i="0" u="none" strike="noStrike">
                          <a:effectLst/>
                          <a:latin typeface="Arial" panose="020B0604020202020204" pitchFamily="34" charset="0"/>
                        </a:rPr>
                        <a:t>735.929.000.000</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r" fontAlgn="ctr"/>
                      <a:r>
                        <a:rPr lang="es-ES" sz="700" b="1" i="0" u="none" strike="noStrike">
                          <a:effectLst/>
                          <a:latin typeface="Arial" panose="020B0604020202020204" pitchFamily="34" charset="0"/>
                        </a:rPr>
                        <a:t>3.066.059.000.000</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r" fontAlgn="ctr"/>
                      <a:r>
                        <a:rPr lang="es-ES" sz="700" b="1" i="0" u="none" strike="noStrike">
                          <a:effectLst/>
                          <a:latin typeface="Arial" panose="020B0604020202020204" pitchFamily="34" charset="0"/>
                        </a:rPr>
                        <a:t>0</a:t>
                      </a:r>
                    </a:p>
                  </a:txBody>
                  <a:tcPr marL="3676" marR="3676" marT="3676"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solidFill>
                      <a:srgbClr val="FFFFFF"/>
                    </a:solidFill>
                  </a:tcPr>
                </a:tc>
              </a:tr>
              <a:tr h="180306">
                <a:tc>
                  <a:txBody>
                    <a:bodyPr/>
                    <a:lstStyle/>
                    <a:p>
                      <a:pPr algn="ctr" fontAlgn="ctr"/>
                      <a:r>
                        <a:rPr lang="es-ES" sz="600" b="1" i="0" u="none" strike="noStrike">
                          <a:effectLst/>
                          <a:latin typeface="Arial" panose="020B0604020202020204" pitchFamily="34" charset="0"/>
                        </a:rPr>
                        <a:t>700</a:t>
                      </a:r>
                    </a:p>
                  </a:txBody>
                  <a:tcPr marL="3676" marR="3676" marT="3676"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s-ES" sz="600" b="1" i="0" u="none" strike="noStrike">
                          <a:effectLst/>
                          <a:latin typeface="Arial" panose="020B0604020202020204" pitchFamily="34" charset="0"/>
                        </a:rPr>
                        <a:t> </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ctr"/>
                      <a:r>
                        <a:rPr lang="es-ES" sz="600" b="1" i="0" u="none" strike="noStrike">
                          <a:effectLst/>
                          <a:latin typeface="Arial" panose="020B0604020202020204" pitchFamily="34" charset="0"/>
                        </a:rPr>
                        <a:t>SERVICIO DE LA DEUDA PÚBLICA</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r" fontAlgn="ctr"/>
                      <a:r>
                        <a:rPr lang="es-ES" sz="700" b="1" i="0" u="none" strike="noStrike">
                          <a:effectLst/>
                          <a:latin typeface="Arial" panose="020B0604020202020204" pitchFamily="34" charset="0"/>
                        </a:rPr>
                        <a:t>56.308.612.151</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r" fontAlgn="ctr"/>
                      <a:r>
                        <a:rPr lang="es-ES" sz="700" b="1" i="0" u="none" strike="noStrike">
                          <a:effectLst/>
                          <a:latin typeface="Arial" panose="020B0604020202020204" pitchFamily="34" charset="0"/>
                        </a:rPr>
                        <a:t>56.308.612.151</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r" fontAlgn="ctr"/>
                      <a:r>
                        <a:rPr lang="es-ES" sz="700" b="1" i="0" u="none" strike="noStrike">
                          <a:effectLst/>
                          <a:latin typeface="Arial" panose="020B0604020202020204" pitchFamily="34" charset="0"/>
                        </a:rPr>
                        <a:t>0</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r" fontAlgn="ctr"/>
                      <a:r>
                        <a:rPr lang="es-ES" sz="700" b="1" i="0" u="none" strike="noStrike">
                          <a:effectLst/>
                          <a:latin typeface="Arial" panose="020B0604020202020204" pitchFamily="34" charset="0"/>
                        </a:rPr>
                        <a:t>56.308.612.151</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r" fontAlgn="ctr"/>
                      <a:r>
                        <a:rPr lang="es-ES" sz="700" b="1" i="0" u="none" strike="noStrike">
                          <a:effectLst/>
                          <a:latin typeface="Arial" panose="020B0604020202020204" pitchFamily="34" charset="0"/>
                        </a:rPr>
                        <a:t>0</a:t>
                      </a:r>
                    </a:p>
                  </a:txBody>
                  <a:tcPr marL="3676" marR="3676" marT="3676"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solidFill>
                      <a:srgbClr val="FFFFFF"/>
                    </a:solidFill>
                  </a:tcPr>
                </a:tc>
              </a:tr>
              <a:tr h="180306">
                <a:tc>
                  <a:txBody>
                    <a:bodyPr/>
                    <a:lstStyle/>
                    <a:p>
                      <a:pPr algn="ctr" fontAlgn="ctr"/>
                      <a:r>
                        <a:rPr lang="es-ES" sz="600" b="1" i="0" u="none" strike="noStrike">
                          <a:effectLst/>
                          <a:latin typeface="Arial" panose="020B0604020202020204" pitchFamily="34" charset="0"/>
                        </a:rPr>
                        <a:t>800</a:t>
                      </a:r>
                    </a:p>
                  </a:txBody>
                  <a:tcPr marL="3676" marR="3676" marT="3676"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s-ES" sz="600" b="1" i="0" u="none" strike="noStrike">
                          <a:effectLst/>
                          <a:latin typeface="Arial" panose="020B0604020202020204" pitchFamily="34" charset="0"/>
                        </a:rPr>
                        <a:t> </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ctr"/>
                      <a:r>
                        <a:rPr lang="es-ES" sz="600" b="1" i="0" u="none" strike="noStrike">
                          <a:effectLst/>
                          <a:latin typeface="Arial" panose="020B0604020202020204" pitchFamily="34" charset="0"/>
                        </a:rPr>
                        <a:t>TRANSFERENCIAS</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r" fontAlgn="ctr"/>
                      <a:r>
                        <a:rPr lang="es-ES" sz="700" b="1" i="0" u="none" strike="noStrike">
                          <a:effectLst/>
                          <a:latin typeface="Arial" panose="020B0604020202020204" pitchFamily="34" charset="0"/>
                        </a:rPr>
                        <a:t>14.363.011.598</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r" fontAlgn="ctr"/>
                      <a:r>
                        <a:rPr lang="es-ES" sz="700" b="1" i="0" u="none" strike="noStrike">
                          <a:effectLst/>
                          <a:latin typeface="Arial" panose="020B0604020202020204" pitchFamily="34" charset="0"/>
                        </a:rPr>
                        <a:t>14.495.011.598</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r" fontAlgn="ctr"/>
                      <a:r>
                        <a:rPr lang="es-ES" sz="700" b="1" i="0" u="none" strike="noStrike">
                          <a:effectLst/>
                          <a:latin typeface="Arial" panose="020B0604020202020204" pitchFamily="34" charset="0"/>
                        </a:rPr>
                        <a:t>132.000.000</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r" fontAlgn="ctr"/>
                      <a:r>
                        <a:rPr lang="es-ES" sz="700" b="1" i="0" u="none" strike="noStrike">
                          <a:effectLst/>
                          <a:latin typeface="Arial" panose="020B0604020202020204" pitchFamily="34" charset="0"/>
                        </a:rPr>
                        <a:t>14.495.011.598</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r" fontAlgn="ctr"/>
                      <a:r>
                        <a:rPr lang="es-ES" sz="700" b="1" i="0" u="none" strike="noStrike">
                          <a:effectLst/>
                          <a:latin typeface="Arial" panose="020B0604020202020204" pitchFamily="34" charset="0"/>
                        </a:rPr>
                        <a:t>0</a:t>
                      </a:r>
                    </a:p>
                  </a:txBody>
                  <a:tcPr marL="3676" marR="3676" marT="3676"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solidFill>
                      <a:srgbClr val="FFFFFF"/>
                    </a:solidFill>
                  </a:tcPr>
                </a:tc>
              </a:tr>
              <a:tr h="186122">
                <a:tc>
                  <a:txBody>
                    <a:bodyPr/>
                    <a:lstStyle/>
                    <a:p>
                      <a:pPr algn="ctr" fontAlgn="ctr"/>
                      <a:r>
                        <a:rPr lang="es-ES" sz="600" b="1" i="0" u="none" strike="noStrike">
                          <a:effectLst/>
                          <a:latin typeface="Arial" panose="020B0604020202020204" pitchFamily="34" charset="0"/>
                        </a:rPr>
                        <a:t>900</a:t>
                      </a:r>
                    </a:p>
                  </a:txBody>
                  <a:tcPr marL="3676" marR="3676" marT="3676"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600" b="1" i="0" u="none" strike="noStrike">
                          <a:effectLst/>
                          <a:latin typeface="Arial" panose="020B0604020202020204" pitchFamily="34" charset="0"/>
                        </a:rPr>
                        <a:t> </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es-ES" sz="600" b="1" i="0" u="none" strike="noStrike">
                          <a:effectLst/>
                          <a:latin typeface="Arial" panose="020B0604020202020204" pitchFamily="34" charset="0"/>
                        </a:rPr>
                        <a:t>OTROS GASTOS</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r" fontAlgn="ctr"/>
                      <a:r>
                        <a:rPr lang="es-ES" sz="700" b="1" i="0" u="none" strike="noStrike">
                          <a:effectLst/>
                          <a:latin typeface="Arial" panose="020B0604020202020204" pitchFamily="34" charset="0"/>
                        </a:rPr>
                        <a:t>208.840.287.387</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r" fontAlgn="ctr"/>
                      <a:r>
                        <a:rPr lang="es-ES" sz="700" b="1" i="0" u="none" strike="noStrike">
                          <a:effectLst/>
                          <a:latin typeface="Arial" panose="020B0604020202020204" pitchFamily="34" charset="0"/>
                        </a:rPr>
                        <a:t>225.322.536.038</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r" fontAlgn="ctr"/>
                      <a:r>
                        <a:rPr lang="es-ES" sz="700" b="1" i="0" u="none" strike="noStrike">
                          <a:effectLst/>
                          <a:latin typeface="Arial" panose="020B0604020202020204" pitchFamily="34" charset="0"/>
                        </a:rPr>
                        <a:t>16.482.248.651</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r" fontAlgn="ctr"/>
                      <a:r>
                        <a:rPr lang="es-ES" sz="700" b="1" i="0" u="none" strike="noStrike">
                          <a:effectLst/>
                          <a:latin typeface="Arial" panose="020B0604020202020204" pitchFamily="34" charset="0"/>
                        </a:rPr>
                        <a:t>225.322.536.038</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r" fontAlgn="ctr"/>
                      <a:r>
                        <a:rPr lang="es-ES" sz="700" b="1" i="0" u="none" strike="noStrike">
                          <a:effectLst/>
                          <a:latin typeface="Arial" panose="020B0604020202020204" pitchFamily="34" charset="0"/>
                        </a:rPr>
                        <a:t>0</a:t>
                      </a:r>
                    </a:p>
                  </a:txBody>
                  <a:tcPr marL="3676" marR="3676" marT="3676"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FF"/>
                    </a:solidFill>
                  </a:tcPr>
                </a:tc>
              </a:tr>
              <a:tr h="186122">
                <a:tc gridSpan="3">
                  <a:txBody>
                    <a:bodyPr/>
                    <a:lstStyle/>
                    <a:p>
                      <a:pPr algn="ctr" fontAlgn="ctr"/>
                      <a:r>
                        <a:rPr lang="es-ES" sz="600" b="1" i="0" u="none" strike="noStrike">
                          <a:effectLst/>
                          <a:latin typeface="Arial" panose="020B0604020202020204" pitchFamily="34" charset="0"/>
                        </a:rPr>
                        <a:t>TOTALES</a:t>
                      </a:r>
                    </a:p>
                  </a:txBody>
                  <a:tcPr marL="3676" marR="3676" marT="3676"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FFF"/>
                    </a:solidFill>
                  </a:tcPr>
                </a:tc>
                <a:tc hMerge="1">
                  <a:txBody>
                    <a:bodyPr/>
                    <a:lstStyle/>
                    <a:p>
                      <a:endParaRPr lang="es-ES"/>
                    </a:p>
                  </a:txBody>
                  <a:tcPr/>
                </a:tc>
                <a:tc hMerge="1">
                  <a:txBody>
                    <a:bodyPr/>
                    <a:lstStyle/>
                    <a:p>
                      <a:endParaRPr lang="es-ES"/>
                    </a:p>
                  </a:txBody>
                  <a:tcPr/>
                </a:tc>
                <a:tc>
                  <a:txBody>
                    <a:bodyPr/>
                    <a:lstStyle/>
                    <a:p>
                      <a:pPr algn="r" fontAlgn="ctr"/>
                      <a:r>
                        <a:rPr lang="es-ES" sz="700" b="1" i="0" u="none" strike="noStrike">
                          <a:effectLst/>
                          <a:latin typeface="Arial" panose="020B0604020202020204" pitchFamily="34" charset="0"/>
                        </a:rPr>
                        <a:t>3.059.551.152.388</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FFF"/>
                    </a:solidFill>
                  </a:tcPr>
                </a:tc>
                <a:tc>
                  <a:txBody>
                    <a:bodyPr/>
                    <a:lstStyle/>
                    <a:p>
                      <a:pPr algn="r" fontAlgn="ctr"/>
                      <a:r>
                        <a:rPr lang="es-ES" sz="700" b="1" i="0" u="none" strike="noStrike">
                          <a:effectLst/>
                          <a:latin typeface="Arial" panose="020B0604020202020204" pitchFamily="34" charset="0"/>
                        </a:rPr>
                        <a:t>3.870.179.423.932</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FFF"/>
                    </a:solidFill>
                  </a:tcPr>
                </a:tc>
                <a:tc>
                  <a:txBody>
                    <a:bodyPr/>
                    <a:lstStyle/>
                    <a:p>
                      <a:pPr algn="r" fontAlgn="ctr"/>
                      <a:r>
                        <a:rPr lang="es-ES" sz="700" b="1" i="0" u="none" strike="noStrike">
                          <a:effectLst/>
                          <a:latin typeface="Arial" panose="020B0604020202020204" pitchFamily="34" charset="0"/>
                        </a:rPr>
                        <a:t>810.628.271.544</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FFF"/>
                    </a:solidFill>
                  </a:tcPr>
                </a:tc>
                <a:tc>
                  <a:txBody>
                    <a:bodyPr/>
                    <a:lstStyle/>
                    <a:p>
                      <a:pPr algn="r" fontAlgn="ctr"/>
                      <a:r>
                        <a:rPr lang="es-ES" sz="700" b="1" i="0" u="none" strike="noStrike">
                          <a:effectLst/>
                          <a:latin typeface="Arial" panose="020B0604020202020204" pitchFamily="34" charset="0"/>
                        </a:rPr>
                        <a:t>3.946.965.824.448</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FFF"/>
                    </a:solidFill>
                  </a:tcPr>
                </a:tc>
                <a:tc>
                  <a:txBody>
                    <a:bodyPr/>
                    <a:lstStyle/>
                    <a:p>
                      <a:pPr algn="r" fontAlgn="ctr"/>
                      <a:r>
                        <a:rPr lang="es-ES" sz="700" b="1" i="0" u="none" strike="noStrike" dirty="0">
                          <a:effectLst/>
                          <a:latin typeface="Arial" panose="020B0604020202020204" pitchFamily="34" charset="0"/>
                        </a:rPr>
                        <a:t>76.786.400.516</a:t>
                      </a:r>
                    </a:p>
                  </a:txBody>
                  <a:tcPr marL="3676" marR="3676" marT="3676"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FFF"/>
                    </a:solidFill>
                  </a:tcPr>
                </a:tc>
              </a:tr>
            </a:tbl>
          </a:graphicData>
        </a:graphic>
      </p:graphicFrame>
      <p:sp>
        <p:nvSpPr>
          <p:cNvPr id="8" name="Rectangle 2"/>
          <p:cNvSpPr txBox="1">
            <a:spLocks noChangeArrowheads="1"/>
          </p:cNvSpPr>
          <p:nvPr/>
        </p:nvSpPr>
        <p:spPr bwMode="auto">
          <a:xfrm>
            <a:off x="467544" y="296652"/>
            <a:ext cx="8229600" cy="900100"/>
          </a:xfrm>
          <a:prstGeom prst="rect">
            <a:avLst/>
          </a:prstGeom>
          <a:gradFill>
            <a:gsLst>
              <a:gs pos="62000">
                <a:srgbClr val="008080"/>
              </a:gs>
              <a:gs pos="100000">
                <a:srgbClr val="C4EDF2"/>
              </a:gs>
            </a:gsLst>
            <a:path path="circle">
              <a:fillToRect l="50000" t="50000" r="50000" b="50000"/>
            </a:path>
          </a:gradFill>
          <a:extLst/>
        </p:spPr>
        <p:txBody>
          <a:bodyPr/>
          <a:lstStyle>
            <a:defPPr>
              <a:defRPr lang="fr-FR"/>
            </a:defPPr>
            <a:lvl1pPr algn="ctr">
              <a:defRPr sz="4400" b="1">
                <a:solidFill>
                  <a:schemeClr val="bg1"/>
                </a:solidFill>
                <a:effectLst>
                  <a:outerShdw blurRad="38100" dist="38100" dir="2700000" algn="tl">
                    <a:srgbClr val="000000">
                      <a:alpha val="43137"/>
                    </a:srgbClr>
                  </a:outerShdw>
                </a:effectLst>
                <a:ea typeface="+mj-ea"/>
                <a:cs typeface="+mj-cs"/>
              </a:defRPr>
            </a:lvl1pPr>
            <a:lvl2pPr algn="ctr">
              <a:defRPr sz="4400">
                <a:solidFill>
                  <a:schemeClr val="tx2"/>
                </a:solidFill>
              </a:defRPr>
            </a:lvl2pPr>
            <a:lvl3pPr algn="ctr">
              <a:defRPr sz="4400">
                <a:solidFill>
                  <a:schemeClr val="tx2"/>
                </a:solidFill>
              </a:defRPr>
            </a:lvl3pPr>
            <a:lvl4pPr algn="ctr">
              <a:defRPr sz="4400">
                <a:solidFill>
                  <a:schemeClr val="tx2"/>
                </a:solidFill>
              </a:defRPr>
            </a:lvl4pPr>
            <a:lvl5pPr algn="ctr">
              <a:defRPr sz="4400">
                <a:solidFill>
                  <a:schemeClr val="tx2"/>
                </a:solidFill>
              </a:defRPr>
            </a:lvl5pPr>
            <a:lvl6pPr marL="457200" algn="ctr" fontAlgn="base">
              <a:spcBef>
                <a:spcPct val="0"/>
              </a:spcBef>
              <a:spcAft>
                <a:spcPct val="0"/>
              </a:spcAft>
              <a:defRPr sz="4400">
                <a:solidFill>
                  <a:schemeClr val="tx2"/>
                </a:solidFill>
              </a:defRPr>
            </a:lvl6pPr>
            <a:lvl7pPr marL="914400" algn="ctr" fontAlgn="base">
              <a:spcBef>
                <a:spcPct val="0"/>
              </a:spcBef>
              <a:spcAft>
                <a:spcPct val="0"/>
              </a:spcAft>
              <a:defRPr sz="4400">
                <a:solidFill>
                  <a:schemeClr val="tx2"/>
                </a:solidFill>
              </a:defRPr>
            </a:lvl7pPr>
            <a:lvl8pPr marL="1371600" algn="ctr" fontAlgn="base">
              <a:spcBef>
                <a:spcPct val="0"/>
              </a:spcBef>
              <a:spcAft>
                <a:spcPct val="0"/>
              </a:spcAft>
              <a:defRPr sz="4400">
                <a:solidFill>
                  <a:schemeClr val="tx2"/>
                </a:solidFill>
              </a:defRPr>
            </a:lvl8pPr>
            <a:lvl9pPr marL="1828800" algn="ctr" fontAlgn="base">
              <a:spcBef>
                <a:spcPct val="0"/>
              </a:spcBef>
              <a:spcAft>
                <a:spcPct val="0"/>
              </a:spcAft>
              <a:defRPr sz="4400">
                <a:solidFill>
                  <a:schemeClr val="tx2"/>
                </a:solidFill>
              </a:defRPr>
            </a:lvl9pPr>
          </a:lstStyle>
          <a:p>
            <a:r>
              <a:rPr lang="es-MX" dirty="0"/>
              <a:t>E</a:t>
            </a:r>
            <a:r>
              <a:rPr lang="es-MX" dirty="0" smtClean="0"/>
              <a:t>gresos</a:t>
            </a:r>
            <a:endParaRPr lang="es-ES" dirty="0"/>
          </a:p>
        </p:txBody>
      </p:sp>
    </p:spTree>
    <p:extLst>
      <p:ext uri="{BB962C8B-B14F-4D97-AF65-F5344CB8AC3E}">
        <p14:creationId xmlns:p14="http://schemas.microsoft.com/office/powerpoint/2010/main" val="206903167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571202" y="1412776"/>
            <a:ext cx="8125942" cy="769441"/>
          </a:xfrm>
          <a:prstGeom prst="rect">
            <a:avLst/>
          </a:prstGeom>
        </p:spPr>
        <p:txBody>
          <a:bodyPr wrap="none">
            <a:spAutoFit/>
          </a:bodyPr>
          <a:lstStyle/>
          <a:p>
            <a:r>
              <a:rPr lang="es-ES" sz="4400" dirty="0"/>
              <a:t>Resumen por Objeto del Gasto </a:t>
            </a:r>
          </a:p>
        </p:txBody>
      </p:sp>
      <p:graphicFrame>
        <p:nvGraphicFramePr>
          <p:cNvPr id="7" name="Tabla 6"/>
          <p:cNvGraphicFramePr>
            <a:graphicFrameLocks noGrp="1"/>
          </p:cNvGraphicFramePr>
          <p:nvPr>
            <p:extLst>
              <p:ext uri="{D42A27DB-BD31-4B8C-83A1-F6EECF244321}">
                <p14:modId xmlns:p14="http://schemas.microsoft.com/office/powerpoint/2010/main" val="3194707493"/>
              </p:ext>
            </p:extLst>
          </p:nvPr>
        </p:nvGraphicFramePr>
        <p:xfrm>
          <a:off x="515099" y="2182214"/>
          <a:ext cx="8208914" cy="3623050"/>
        </p:xfrm>
        <a:graphic>
          <a:graphicData uri="http://schemas.openxmlformats.org/drawingml/2006/table">
            <a:tbl>
              <a:tblPr/>
              <a:tblGrid>
                <a:gridCol w="346712"/>
                <a:gridCol w="290626"/>
                <a:gridCol w="2688291"/>
                <a:gridCol w="978952"/>
                <a:gridCol w="978952"/>
                <a:gridCol w="975127"/>
                <a:gridCol w="975127"/>
                <a:gridCol w="975127"/>
              </a:tblGrid>
              <a:tr h="187574">
                <a:tc gridSpan="8">
                  <a:txBody>
                    <a:bodyPr/>
                    <a:lstStyle/>
                    <a:p>
                      <a:pPr algn="ctr" fontAlgn="ctr"/>
                      <a:r>
                        <a:rPr lang="es-ES" sz="800" b="1" i="0" u="none" strike="noStrike" dirty="0">
                          <a:effectLst/>
                          <a:latin typeface="Arial" panose="020B0604020202020204" pitchFamily="34" charset="0"/>
                        </a:rPr>
                        <a:t>COMPARATIVO DEL PRESUPUESTO DE GASTOS CONSOLIDADOS DEL BNF, EJERCICIO FINANCIERO 2017 -  PROYECTO EJECUTIVO 2018 - PROPUESTA BNF 2018</a:t>
                      </a:r>
                    </a:p>
                  </a:txBody>
                  <a:tcPr marL="3676" marR="3676" marT="3676" marB="0" anchor="ctr">
                    <a:lnL>
                      <a:noFill/>
                    </a:lnL>
                    <a:lnR>
                      <a:noFill/>
                    </a:lnR>
                    <a:lnT>
                      <a:noFill/>
                    </a:lnT>
                    <a:lnB>
                      <a:noFill/>
                    </a:lnB>
                    <a:solidFill>
                      <a:srgbClr val="FFFFFF"/>
                    </a:solidFill>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r>
              <a:tr h="187574">
                <a:tc>
                  <a:txBody>
                    <a:bodyPr/>
                    <a:lstStyle/>
                    <a:p>
                      <a:pPr algn="l" fontAlgn="ctr"/>
                      <a:r>
                        <a:rPr lang="es-ES" sz="600" b="0" i="0" u="none" strike="noStrike">
                          <a:effectLst/>
                          <a:latin typeface="Arial" panose="020B0604020202020204" pitchFamily="34" charset="0"/>
                        </a:rPr>
                        <a:t> </a:t>
                      </a:r>
                    </a:p>
                  </a:txBody>
                  <a:tcPr marL="3676" marR="3676" marT="3676" marB="0" anchor="ctr">
                    <a:lnL>
                      <a:noFill/>
                    </a:lnL>
                    <a:lnR>
                      <a:noFill/>
                    </a:lnR>
                    <a:lnT>
                      <a:noFill/>
                    </a:lnT>
                    <a:lnB w="25400" cap="flat" cmpd="dbl" algn="ctr">
                      <a:solidFill>
                        <a:srgbClr val="000000"/>
                      </a:solidFill>
                      <a:prstDash val="solid"/>
                      <a:round/>
                      <a:headEnd type="none" w="med" len="med"/>
                      <a:tailEnd type="none" w="med" len="med"/>
                    </a:lnB>
                    <a:solidFill>
                      <a:srgbClr val="FFFFFF"/>
                    </a:solidFill>
                  </a:tcPr>
                </a:tc>
                <a:tc>
                  <a:txBody>
                    <a:bodyPr/>
                    <a:lstStyle/>
                    <a:p>
                      <a:pPr algn="l" fontAlgn="ctr"/>
                      <a:r>
                        <a:rPr lang="es-ES" sz="600" b="0" i="0" u="none" strike="noStrike">
                          <a:effectLst/>
                          <a:latin typeface="Arial" panose="020B0604020202020204" pitchFamily="34" charset="0"/>
                        </a:rPr>
                        <a:t> </a:t>
                      </a:r>
                    </a:p>
                  </a:txBody>
                  <a:tcPr marL="3676" marR="3676" marT="3676" marB="0" anchor="ctr">
                    <a:lnL>
                      <a:noFill/>
                    </a:lnL>
                    <a:lnR>
                      <a:noFill/>
                    </a:lnR>
                    <a:lnT>
                      <a:noFill/>
                    </a:lnT>
                    <a:lnB w="25400" cap="flat" cmpd="dbl" algn="ctr">
                      <a:solidFill>
                        <a:srgbClr val="000000"/>
                      </a:solidFill>
                      <a:prstDash val="solid"/>
                      <a:round/>
                      <a:headEnd type="none" w="med" len="med"/>
                      <a:tailEnd type="none" w="med" len="med"/>
                    </a:lnB>
                    <a:solidFill>
                      <a:srgbClr val="FFFFFF"/>
                    </a:solidFill>
                  </a:tcPr>
                </a:tc>
                <a:tc>
                  <a:txBody>
                    <a:bodyPr/>
                    <a:lstStyle/>
                    <a:p>
                      <a:pPr algn="l" fontAlgn="ctr"/>
                      <a:r>
                        <a:rPr lang="es-ES" sz="600" b="0" i="0" u="none" strike="noStrike">
                          <a:effectLst/>
                          <a:latin typeface="Arial" panose="020B0604020202020204" pitchFamily="34" charset="0"/>
                        </a:rPr>
                        <a:t> </a:t>
                      </a:r>
                    </a:p>
                  </a:txBody>
                  <a:tcPr marL="3676" marR="3676" marT="3676" marB="0" anchor="ctr">
                    <a:lnL>
                      <a:noFill/>
                    </a:lnL>
                    <a:lnR>
                      <a:noFill/>
                    </a:lnR>
                    <a:lnT>
                      <a:noFill/>
                    </a:lnT>
                    <a:lnB w="25400" cap="flat" cmpd="dbl" algn="ctr">
                      <a:solidFill>
                        <a:srgbClr val="000000"/>
                      </a:solidFill>
                      <a:prstDash val="solid"/>
                      <a:round/>
                      <a:headEnd type="none" w="med" len="med"/>
                      <a:tailEnd type="none" w="med" len="med"/>
                    </a:lnB>
                    <a:solidFill>
                      <a:srgbClr val="FFFFFF"/>
                    </a:solidFill>
                  </a:tcPr>
                </a:tc>
                <a:tc>
                  <a:txBody>
                    <a:bodyPr/>
                    <a:lstStyle/>
                    <a:p>
                      <a:pPr algn="ctr" fontAlgn="ctr"/>
                      <a:r>
                        <a:rPr lang="es-ES" sz="600" b="1" i="0" u="none" strike="noStrike">
                          <a:effectLst/>
                          <a:latin typeface="Arial" panose="020B0604020202020204" pitchFamily="34" charset="0"/>
                        </a:rPr>
                        <a:t>(a)</a:t>
                      </a:r>
                    </a:p>
                  </a:txBody>
                  <a:tcPr marL="3676" marR="3676" marT="3676" marB="0" anchor="ctr">
                    <a:lnL>
                      <a:noFill/>
                    </a:lnL>
                    <a:lnR>
                      <a:noFill/>
                    </a:lnR>
                    <a:lnT>
                      <a:noFill/>
                    </a:lnT>
                    <a:lnB w="25400" cap="flat" cmpd="dbl" algn="ctr">
                      <a:solidFill>
                        <a:srgbClr val="000000"/>
                      </a:solidFill>
                      <a:prstDash val="solid"/>
                      <a:round/>
                      <a:headEnd type="none" w="med" len="med"/>
                      <a:tailEnd type="none" w="med" len="med"/>
                    </a:lnB>
                    <a:solidFill>
                      <a:srgbClr val="FFFFFF"/>
                    </a:solidFill>
                  </a:tcPr>
                </a:tc>
                <a:tc>
                  <a:txBody>
                    <a:bodyPr/>
                    <a:lstStyle/>
                    <a:p>
                      <a:pPr algn="ctr" fontAlgn="ctr"/>
                      <a:r>
                        <a:rPr lang="es-ES" sz="600" b="1" i="0" u="none" strike="noStrike">
                          <a:effectLst/>
                          <a:latin typeface="Arial" panose="020B0604020202020204" pitchFamily="34" charset="0"/>
                        </a:rPr>
                        <a:t>(b)</a:t>
                      </a:r>
                    </a:p>
                  </a:txBody>
                  <a:tcPr marL="3676" marR="3676" marT="3676" marB="0" anchor="ctr">
                    <a:lnL>
                      <a:noFill/>
                    </a:lnL>
                    <a:lnR>
                      <a:noFill/>
                    </a:lnR>
                    <a:lnT>
                      <a:noFill/>
                    </a:lnT>
                    <a:lnB w="25400" cap="flat" cmpd="dbl" algn="ctr">
                      <a:solidFill>
                        <a:srgbClr val="000000"/>
                      </a:solidFill>
                      <a:prstDash val="solid"/>
                      <a:round/>
                      <a:headEnd type="none" w="med" len="med"/>
                      <a:tailEnd type="none" w="med" len="med"/>
                    </a:lnB>
                    <a:solidFill>
                      <a:srgbClr val="FFFFFF"/>
                    </a:solidFill>
                  </a:tcPr>
                </a:tc>
                <a:tc>
                  <a:txBody>
                    <a:bodyPr/>
                    <a:lstStyle/>
                    <a:p>
                      <a:pPr algn="ctr" fontAlgn="ctr"/>
                      <a:r>
                        <a:rPr lang="es-ES" sz="600" b="1" i="0" u="none" strike="noStrike">
                          <a:effectLst/>
                          <a:latin typeface="Arial" panose="020B0604020202020204" pitchFamily="34" charset="0"/>
                        </a:rPr>
                        <a:t>c= (b-a)</a:t>
                      </a:r>
                    </a:p>
                  </a:txBody>
                  <a:tcPr marL="3676" marR="3676" marT="3676" marB="0" anchor="ctr">
                    <a:lnL>
                      <a:noFill/>
                    </a:lnL>
                    <a:lnR>
                      <a:noFill/>
                    </a:lnR>
                    <a:lnT>
                      <a:noFill/>
                    </a:lnT>
                    <a:lnB w="25400" cap="flat" cmpd="dbl" algn="ctr">
                      <a:solidFill>
                        <a:srgbClr val="000000"/>
                      </a:solidFill>
                      <a:prstDash val="solid"/>
                      <a:round/>
                      <a:headEnd type="none" w="med" len="med"/>
                      <a:tailEnd type="none" w="med" len="med"/>
                    </a:lnB>
                    <a:solidFill>
                      <a:srgbClr val="FFFFFF"/>
                    </a:solidFill>
                  </a:tcPr>
                </a:tc>
                <a:tc>
                  <a:txBody>
                    <a:bodyPr/>
                    <a:lstStyle/>
                    <a:p>
                      <a:pPr algn="ctr" fontAlgn="ctr"/>
                      <a:r>
                        <a:rPr lang="es-ES" sz="600" b="1" i="0" u="none" strike="noStrike">
                          <a:effectLst/>
                          <a:latin typeface="Arial" panose="020B0604020202020204" pitchFamily="34" charset="0"/>
                        </a:rPr>
                        <a:t>(d)</a:t>
                      </a:r>
                    </a:p>
                  </a:txBody>
                  <a:tcPr marL="3676" marR="3676" marT="3676" marB="0" anchor="ctr">
                    <a:lnL>
                      <a:noFill/>
                    </a:lnL>
                    <a:lnR>
                      <a:noFill/>
                    </a:lnR>
                    <a:lnT>
                      <a:noFill/>
                    </a:lnT>
                    <a:lnB w="25400" cap="flat" cmpd="dbl" algn="ctr">
                      <a:solidFill>
                        <a:srgbClr val="000000"/>
                      </a:solidFill>
                      <a:prstDash val="solid"/>
                      <a:round/>
                      <a:headEnd type="none" w="med" len="med"/>
                      <a:tailEnd type="none" w="med" len="med"/>
                    </a:lnB>
                    <a:solidFill>
                      <a:srgbClr val="FFFFFF"/>
                    </a:solidFill>
                  </a:tcPr>
                </a:tc>
                <a:tc>
                  <a:txBody>
                    <a:bodyPr/>
                    <a:lstStyle/>
                    <a:p>
                      <a:pPr algn="ctr" fontAlgn="ctr"/>
                      <a:r>
                        <a:rPr lang="es-ES" sz="600" b="1" i="0" u="none" strike="noStrike">
                          <a:effectLst/>
                          <a:latin typeface="Arial" panose="020B0604020202020204" pitchFamily="34" charset="0"/>
                        </a:rPr>
                        <a:t>e= (d-b)</a:t>
                      </a:r>
                    </a:p>
                  </a:txBody>
                  <a:tcPr marL="3676" marR="3676" marT="3676" marB="0" anchor="ctr">
                    <a:lnL>
                      <a:noFill/>
                    </a:lnL>
                    <a:lnR>
                      <a:noFill/>
                    </a:lnR>
                    <a:lnT>
                      <a:noFill/>
                    </a:lnT>
                    <a:lnB w="25400" cap="flat" cmpd="dbl" algn="ctr">
                      <a:solidFill>
                        <a:srgbClr val="000000"/>
                      </a:solidFill>
                      <a:prstDash val="solid"/>
                      <a:round/>
                      <a:headEnd type="none" w="med" len="med"/>
                      <a:tailEnd type="none" w="med" len="med"/>
                    </a:lnB>
                    <a:solidFill>
                      <a:srgbClr val="FFFFFF"/>
                    </a:solidFill>
                  </a:tcPr>
                </a:tc>
              </a:tr>
              <a:tr h="238271">
                <a:tc>
                  <a:txBody>
                    <a:bodyPr/>
                    <a:lstStyle/>
                    <a:p>
                      <a:pPr algn="ctr" fontAlgn="ctr"/>
                      <a:r>
                        <a:rPr lang="es-ES" sz="600" b="1" i="0" u="none" strike="noStrike">
                          <a:effectLst/>
                          <a:latin typeface="Arial" panose="020B0604020202020204" pitchFamily="34" charset="0"/>
                        </a:rPr>
                        <a:t> </a:t>
                      </a:r>
                    </a:p>
                  </a:txBody>
                  <a:tcPr marL="3676" marR="3676" marT="3676" marB="0" anchor="ctr">
                    <a:lnL w="25400" cap="flat" cmpd="dbl" algn="ctr">
                      <a:solidFill>
                        <a:srgbClr val="000000"/>
                      </a:solidFill>
                      <a:prstDash val="solid"/>
                      <a:round/>
                      <a:headEnd type="none" w="med" len="med"/>
                      <a:tailEnd type="none" w="med" len="med"/>
                    </a:lnL>
                    <a:lnR>
                      <a:noFill/>
                    </a:lnR>
                    <a:lnT w="25400" cap="flat" cmpd="dbl"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s-ES" sz="600" b="1" i="0" u="none" strike="noStrike">
                          <a:effectLst/>
                          <a:latin typeface="Arial" panose="020B0604020202020204" pitchFamily="34" charset="0"/>
                        </a:rPr>
                        <a:t> </a:t>
                      </a:r>
                    </a:p>
                  </a:txBody>
                  <a:tcPr marL="3676" marR="3676" marT="3676" marB="0" anchor="ctr">
                    <a:lnL>
                      <a:noFill/>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s-ES" sz="600" b="1" i="0" u="none" strike="noStrike">
                          <a:effectLst/>
                          <a:latin typeface="Arial" panose="020B0604020202020204" pitchFamily="34" charset="0"/>
                        </a:rPr>
                        <a:t> </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s-ES" sz="500" b="1" i="0" u="none" strike="noStrike">
                          <a:effectLst/>
                          <a:latin typeface="Arial" panose="020B0604020202020204" pitchFamily="34" charset="0"/>
                        </a:rPr>
                        <a:t>PRESUPUESTO</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s-ES" sz="500" b="1" i="0" u="none" strike="noStrike">
                          <a:effectLst/>
                          <a:latin typeface="Arial" panose="020B0604020202020204" pitchFamily="34" charset="0"/>
                        </a:rPr>
                        <a:t>PROYECTO</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a:noFill/>
                    </a:lnB>
                    <a:solidFill>
                      <a:srgbClr val="FFFFFF"/>
                    </a:solidFill>
                  </a:tcPr>
                </a:tc>
                <a:tc rowSpan="2">
                  <a:txBody>
                    <a:bodyPr/>
                    <a:lstStyle/>
                    <a:p>
                      <a:pPr algn="ctr" fontAlgn="ctr"/>
                      <a:r>
                        <a:rPr lang="es-ES" sz="500" b="1" i="0" u="none" strike="noStrike">
                          <a:effectLst/>
                          <a:latin typeface="Arial" panose="020B0604020202020204" pitchFamily="34" charset="0"/>
                        </a:rPr>
                        <a:t>VARIACION</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500" b="1" i="0" u="none" strike="noStrike">
                          <a:effectLst/>
                          <a:latin typeface="Arial" panose="020B0604020202020204" pitchFamily="34" charset="0"/>
                        </a:rPr>
                        <a:t>PROPUESTA</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s-ES" sz="500" b="1" i="0" u="none" strike="noStrike">
                          <a:effectLst/>
                          <a:latin typeface="Arial" panose="020B0604020202020204" pitchFamily="34" charset="0"/>
                        </a:rPr>
                        <a:t>VARIACION </a:t>
                      </a:r>
                    </a:p>
                  </a:txBody>
                  <a:tcPr marL="3676" marR="3676" marT="3676"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a:noFill/>
                    </a:lnB>
                    <a:solidFill>
                      <a:srgbClr val="FFFFFF"/>
                    </a:solidFill>
                  </a:tcPr>
                </a:tc>
              </a:tr>
              <a:tr h="370079">
                <a:tc>
                  <a:txBody>
                    <a:bodyPr/>
                    <a:lstStyle/>
                    <a:p>
                      <a:pPr algn="ctr" fontAlgn="ctr"/>
                      <a:r>
                        <a:rPr lang="es-ES" sz="600" b="1" i="0" u="none" strike="noStrike">
                          <a:effectLst/>
                          <a:latin typeface="Arial" panose="020B0604020202020204" pitchFamily="34" charset="0"/>
                        </a:rPr>
                        <a:t>CODIGO</a:t>
                      </a:r>
                    </a:p>
                  </a:txBody>
                  <a:tcPr marL="3676" marR="3676" marT="3676" marB="0" anchor="ctr">
                    <a:lnL w="25400" cap="flat" cmpd="dbl"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600" b="1" i="0" u="none" strike="noStrike">
                          <a:effectLst/>
                          <a:latin typeface="Arial" panose="020B0604020202020204" pitchFamily="34" charset="0"/>
                        </a:rPr>
                        <a:t>F.F.</a:t>
                      </a:r>
                    </a:p>
                  </a:txBody>
                  <a:tcPr marL="3676" marR="3676" marT="3676" marB="0" anchor="ctr">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600" b="1" i="0" u="none" strike="noStrike">
                          <a:effectLst/>
                          <a:latin typeface="Arial" panose="020B0604020202020204" pitchFamily="34" charset="0"/>
                        </a:rPr>
                        <a:t>DESCRIPCIÓN</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500" b="1" i="0" u="none" strike="noStrike">
                          <a:effectLst/>
                          <a:latin typeface="Arial" panose="020B0604020202020204" pitchFamily="34" charset="0"/>
                        </a:rPr>
                        <a:t>VIGENTE 2017</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500" b="1" i="0" u="none" strike="noStrike">
                          <a:effectLst/>
                          <a:latin typeface="Arial" panose="020B0604020202020204" pitchFamily="34" charset="0"/>
                        </a:rPr>
                        <a:t>EJECUTIVO 2018</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vMerge="1">
                  <a:txBody>
                    <a:bodyPr/>
                    <a:lstStyle/>
                    <a:p>
                      <a:endParaRPr lang="es-ES"/>
                    </a:p>
                  </a:txBody>
                  <a:tcPr/>
                </a:tc>
                <a:tc>
                  <a:txBody>
                    <a:bodyPr/>
                    <a:lstStyle/>
                    <a:p>
                      <a:pPr algn="ctr" fontAlgn="ctr"/>
                      <a:r>
                        <a:rPr lang="es-ES" sz="500" b="1" i="0" u="none" strike="noStrike">
                          <a:effectLst/>
                          <a:latin typeface="Arial" panose="020B0604020202020204" pitchFamily="34" charset="0"/>
                        </a:rPr>
                        <a:t>BNF 2018</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500" b="1" i="0" u="none" strike="noStrike">
                          <a:effectLst/>
                          <a:latin typeface="Arial" panose="020B0604020202020204" pitchFamily="34" charset="0"/>
                        </a:rPr>
                        <a:t>RESPECTO A PROPUESTA BNF</a:t>
                      </a:r>
                    </a:p>
                  </a:txBody>
                  <a:tcPr marL="3676" marR="3676" marT="3676"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r>
              <a:tr h="168647">
                <a:tc>
                  <a:txBody>
                    <a:bodyPr/>
                    <a:lstStyle/>
                    <a:p>
                      <a:pPr algn="ctr" fontAlgn="ctr"/>
                      <a:r>
                        <a:rPr lang="es-ES" sz="600" b="1" i="0" u="none" strike="noStrike">
                          <a:effectLst/>
                          <a:latin typeface="Arial" panose="020B0604020202020204" pitchFamily="34" charset="0"/>
                        </a:rPr>
                        <a:t>100</a:t>
                      </a:r>
                    </a:p>
                  </a:txBody>
                  <a:tcPr marL="3676" marR="3676" marT="3676"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s-ES" sz="600" b="1" i="0" u="none" strike="noStrike">
                          <a:effectLst/>
                          <a:latin typeface="Arial" panose="020B0604020202020204" pitchFamily="34" charset="0"/>
                        </a:rPr>
                        <a:t> </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l" fontAlgn="ctr"/>
                      <a:r>
                        <a:rPr lang="es-ES" sz="600" b="1" i="0" u="none" strike="noStrike" dirty="0">
                          <a:effectLst/>
                          <a:latin typeface="Arial" panose="020B0604020202020204" pitchFamily="34" charset="0"/>
                        </a:rPr>
                        <a:t>SERVICIOS PERSONALES</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r" fontAlgn="ctr"/>
                      <a:r>
                        <a:rPr lang="es-ES" sz="700" b="1" i="0" u="none" strike="noStrike">
                          <a:effectLst/>
                          <a:latin typeface="Arial" panose="020B0604020202020204" pitchFamily="34" charset="0"/>
                        </a:rPr>
                        <a:t>188.581.605.421</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r" fontAlgn="ctr"/>
                      <a:r>
                        <a:rPr lang="es-ES" sz="700" b="1" i="0" u="none" strike="noStrike">
                          <a:effectLst/>
                          <a:latin typeface="Arial" panose="020B0604020202020204" pitchFamily="34" charset="0"/>
                        </a:rPr>
                        <a:t>188.620.206.104</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r" fontAlgn="ctr"/>
                      <a:r>
                        <a:rPr lang="es-ES" sz="700" b="1" i="0" u="none" strike="noStrike">
                          <a:effectLst/>
                          <a:latin typeface="Arial" panose="020B0604020202020204" pitchFamily="34" charset="0"/>
                        </a:rPr>
                        <a:t>38.600.683</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r" fontAlgn="ctr"/>
                      <a:r>
                        <a:rPr lang="es-ES" sz="700" b="1" i="0" u="none" strike="noStrike">
                          <a:effectLst/>
                          <a:latin typeface="Arial" panose="020B0604020202020204" pitchFamily="34" charset="0"/>
                        </a:rPr>
                        <a:t>235.406.606.620</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r" fontAlgn="ctr"/>
                      <a:r>
                        <a:rPr lang="es-ES" sz="700" b="1" i="0" u="none" strike="noStrike">
                          <a:effectLst/>
                          <a:latin typeface="Arial" panose="020B0604020202020204" pitchFamily="34" charset="0"/>
                        </a:rPr>
                        <a:t>46.786.400.516</a:t>
                      </a:r>
                    </a:p>
                  </a:txBody>
                  <a:tcPr marL="3676" marR="3676" marT="3676"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r>
              <a:tr h="168647">
                <a:tc>
                  <a:txBody>
                    <a:bodyPr/>
                    <a:lstStyle/>
                    <a:p>
                      <a:pPr algn="ctr" fontAlgn="ctr"/>
                      <a:r>
                        <a:rPr lang="es-ES" sz="600" b="0" i="0" u="none" strike="noStrike">
                          <a:effectLst/>
                          <a:latin typeface="Arial" panose="020B0604020202020204" pitchFamily="34" charset="0"/>
                        </a:rPr>
                        <a:t>111</a:t>
                      </a:r>
                    </a:p>
                  </a:txBody>
                  <a:tcPr marL="3676" marR="3676" marT="3676"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s-ES" sz="600" b="0" i="0" u="none" strike="noStrike">
                          <a:effectLst/>
                          <a:latin typeface="Arial" panose="020B0604020202020204" pitchFamily="34" charset="0"/>
                        </a:rPr>
                        <a:t>30</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ctr"/>
                      <a:r>
                        <a:rPr lang="es-ES" sz="600" b="0" i="0" u="none" strike="noStrike">
                          <a:effectLst/>
                          <a:latin typeface="Arial" panose="020B0604020202020204" pitchFamily="34" charset="0"/>
                        </a:rPr>
                        <a:t>SUELDOS</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r" fontAlgn="ctr"/>
                      <a:r>
                        <a:rPr lang="es-ES" sz="700" b="0" i="0" u="none" strike="noStrike">
                          <a:effectLst/>
                          <a:latin typeface="Arial" panose="020B0604020202020204" pitchFamily="34" charset="0"/>
                        </a:rPr>
                        <a:t>99.202.451.000</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r" fontAlgn="ctr"/>
                      <a:r>
                        <a:rPr lang="es-ES" sz="700" b="0" i="0" u="none" strike="noStrike">
                          <a:effectLst/>
                          <a:latin typeface="Arial" panose="020B0604020202020204" pitchFamily="34" charset="0"/>
                        </a:rPr>
                        <a:t>100.234.082.400</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r" fontAlgn="ctr"/>
                      <a:r>
                        <a:rPr lang="es-ES" sz="700" b="0" i="0" u="none" strike="noStrike">
                          <a:effectLst/>
                          <a:latin typeface="Arial" panose="020B0604020202020204" pitchFamily="34" charset="0"/>
                        </a:rPr>
                        <a:t>1.031.631.400</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r" fontAlgn="ctr"/>
                      <a:r>
                        <a:rPr lang="es-ES" sz="700" b="0" i="0" u="none" strike="noStrike">
                          <a:effectLst/>
                          <a:latin typeface="Arial" panose="020B0604020202020204" pitchFamily="34" charset="0"/>
                        </a:rPr>
                        <a:t>120.150.000.000</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r" fontAlgn="ctr"/>
                      <a:r>
                        <a:rPr lang="es-ES" sz="700" b="0" i="0" u="none" strike="noStrike">
                          <a:effectLst/>
                          <a:latin typeface="Arial" panose="020B0604020202020204" pitchFamily="34" charset="0"/>
                        </a:rPr>
                        <a:t>19.915.917.600</a:t>
                      </a:r>
                    </a:p>
                  </a:txBody>
                  <a:tcPr marL="3676" marR="3676" marT="3676"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solidFill>
                      <a:srgbClr val="FFFFFF"/>
                    </a:solidFill>
                  </a:tcPr>
                </a:tc>
              </a:tr>
              <a:tr h="168647">
                <a:tc>
                  <a:txBody>
                    <a:bodyPr/>
                    <a:lstStyle/>
                    <a:p>
                      <a:pPr algn="ctr" fontAlgn="ctr"/>
                      <a:r>
                        <a:rPr lang="es-ES" sz="600" b="0" i="0" u="none" strike="noStrike">
                          <a:effectLst/>
                          <a:latin typeface="Arial" panose="020B0604020202020204" pitchFamily="34" charset="0"/>
                        </a:rPr>
                        <a:t>112</a:t>
                      </a:r>
                    </a:p>
                  </a:txBody>
                  <a:tcPr marL="3676" marR="3676" marT="3676"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s-ES" sz="600" b="0" i="0" u="none" strike="noStrike">
                          <a:effectLst/>
                          <a:latin typeface="Arial" panose="020B0604020202020204" pitchFamily="34" charset="0"/>
                        </a:rPr>
                        <a:t>30</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ctr"/>
                      <a:r>
                        <a:rPr lang="es-ES" sz="600" b="0" i="0" u="none" strike="noStrike">
                          <a:effectLst/>
                          <a:latin typeface="Arial" panose="020B0604020202020204" pitchFamily="34" charset="0"/>
                        </a:rPr>
                        <a:t>DIETAS</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r" fontAlgn="ctr"/>
                      <a:r>
                        <a:rPr lang="es-ES" sz="700" b="0" i="0" u="none" strike="noStrike">
                          <a:effectLst/>
                          <a:latin typeface="Arial" panose="020B0604020202020204" pitchFamily="34" charset="0"/>
                        </a:rPr>
                        <a:t>2.268.000.000</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r" fontAlgn="ctr"/>
                      <a:r>
                        <a:rPr lang="es-ES" sz="700" b="0" i="0" u="none" strike="noStrike" dirty="0">
                          <a:effectLst/>
                          <a:latin typeface="Arial" panose="020B0604020202020204" pitchFamily="34" charset="0"/>
                        </a:rPr>
                        <a:t>1.296.000.000</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r" fontAlgn="ctr"/>
                      <a:r>
                        <a:rPr lang="es-ES" sz="700" b="0" i="0" u="none" strike="noStrike">
                          <a:effectLst/>
                          <a:latin typeface="Arial" panose="020B0604020202020204" pitchFamily="34" charset="0"/>
                        </a:rPr>
                        <a:t>-972.000.000</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r" fontAlgn="ctr"/>
                      <a:r>
                        <a:rPr lang="es-ES" sz="700" b="0" i="0" u="none" strike="noStrike">
                          <a:effectLst/>
                          <a:latin typeface="Arial" panose="020B0604020202020204" pitchFamily="34" charset="0"/>
                        </a:rPr>
                        <a:t>0</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r" fontAlgn="ctr"/>
                      <a:r>
                        <a:rPr lang="es-ES" sz="700" b="0" i="0" u="none" strike="noStrike">
                          <a:effectLst/>
                          <a:latin typeface="Arial" panose="020B0604020202020204" pitchFamily="34" charset="0"/>
                        </a:rPr>
                        <a:t>-1.296.000.000</a:t>
                      </a:r>
                    </a:p>
                  </a:txBody>
                  <a:tcPr marL="3676" marR="3676" marT="3676"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solidFill>
                      <a:srgbClr val="FFFFFF"/>
                    </a:solidFill>
                  </a:tcPr>
                </a:tc>
              </a:tr>
              <a:tr h="168647">
                <a:tc>
                  <a:txBody>
                    <a:bodyPr/>
                    <a:lstStyle/>
                    <a:p>
                      <a:pPr algn="ctr" fontAlgn="ctr"/>
                      <a:r>
                        <a:rPr lang="es-ES" sz="600" b="0" i="0" u="none" strike="noStrike">
                          <a:effectLst/>
                          <a:latin typeface="Arial" panose="020B0604020202020204" pitchFamily="34" charset="0"/>
                        </a:rPr>
                        <a:t>113</a:t>
                      </a:r>
                    </a:p>
                  </a:txBody>
                  <a:tcPr marL="3676" marR="3676" marT="3676"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s-ES" sz="600" b="0" i="0" u="none" strike="noStrike">
                          <a:effectLst/>
                          <a:latin typeface="Arial" panose="020B0604020202020204" pitchFamily="34" charset="0"/>
                        </a:rPr>
                        <a:t>30</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ctr"/>
                      <a:r>
                        <a:rPr lang="es-ES" sz="600" b="0" i="0" u="none" strike="noStrike">
                          <a:effectLst/>
                          <a:latin typeface="Arial" panose="020B0604020202020204" pitchFamily="34" charset="0"/>
                        </a:rPr>
                        <a:t>GASTOS DE REPRESENTACIÓN</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r" fontAlgn="ctr"/>
                      <a:r>
                        <a:rPr lang="es-ES" sz="700" b="0" i="0" u="none" strike="noStrike">
                          <a:effectLst/>
                          <a:latin typeface="Arial" panose="020B0604020202020204" pitchFamily="34" charset="0"/>
                        </a:rPr>
                        <a:t>1.167.065.400</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r" fontAlgn="ctr"/>
                      <a:r>
                        <a:rPr lang="es-ES" sz="700" b="0" i="0" u="none" strike="noStrike">
                          <a:effectLst/>
                          <a:latin typeface="Arial" panose="020B0604020202020204" pitchFamily="34" charset="0"/>
                        </a:rPr>
                        <a:t>1.102.804.740</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r" fontAlgn="ctr"/>
                      <a:r>
                        <a:rPr lang="es-ES" sz="700" b="0" i="0" u="none" strike="noStrike">
                          <a:effectLst/>
                          <a:latin typeface="Arial" panose="020B0604020202020204" pitchFamily="34" charset="0"/>
                        </a:rPr>
                        <a:t>-64.260.660</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r" fontAlgn="ctr"/>
                      <a:r>
                        <a:rPr lang="es-ES" sz="700" b="0" i="0" u="none" strike="noStrike">
                          <a:effectLst/>
                          <a:latin typeface="Arial" panose="020B0604020202020204" pitchFamily="34" charset="0"/>
                        </a:rPr>
                        <a:t>1.612.804.740</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r" fontAlgn="ctr"/>
                      <a:r>
                        <a:rPr lang="es-ES" sz="700" b="0" i="0" u="none" strike="noStrike">
                          <a:effectLst/>
                          <a:latin typeface="Arial" panose="020B0604020202020204" pitchFamily="34" charset="0"/>
                        </a:rPr>
                        <a:t>510.000.000</a:t>
                      </a:r>
                    </a:p>
                  </a:txBody>
                  <a:tcPr marL="3676" marR="3676" marT="3676"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solidFill>
                      <a:srgbClr val="FFFFFF"/>
                    </a:solidFill>
                  </a:tcPr>
                </a:tc>
              </a:tr>
              <a:tr h="168647">
                <a:tc>
                  <a:txBody>
                    <a:bodyPr/>
                    <a:lstStyle/>
                    <a:p>
                      <a:pPr algn="ctr" fontAlgn="ctr"/>
                      <a:r>
                        <a:rPr lang="es-ES" sz="600" b="0" i="0" u="none" strike="noStrike">
                          <a:effectLst/>
                          <a:latin typeface="Arial" panose="020B0604020202020204" pitchFamily="34" charset="0"/>
                        </a:rPr>
                        <a:t>114</a:t>
                      </a:r>
                    </a:p>
                  </a:txBody>
                  <a:tcPr marL="3676" marR="3676" marT="3676"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s-ES" sz="600" b="0" i="0" u="none" strike="noStrike">
                          <a:effectLst/>
                          <a:latin typeface="Arial" panose="020B0604020202020204" pitchFamily="34" charset="0"/>
                        </a:rPr>
                        <a:t>30</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ctr"/>
                      <a:r>
                        <a:rPr lang="es-ES" sz="600" b="0" i="0" u="none" strike="noStrike">
                          <a:effectLst/>
                          <a:latin typeface="Arial" panose="020B0604020202020204" pitchFamily="34" charset="0"/>
                        </a:rPr>
                        <a:t>AGUINALDO</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r" fontAlgn="ctr"/>
                      <a:r>
                        <a:rPr lang="es-ES" sz="700" b="0" i="0" u="none" strike="noStrike">
                          <a:effectLst/>
                          <a:latin typeface="Arial" panose="020B0604020202020204" pitchFamily="34" charset="0"/>
                        </a:rPr>
                        <a:t>8.553.126.367</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r" fontAlgn="ctr"/>
                      <a:r>
                        <a:rPr lang="es-ES" sz="700" b="0" i="0" u="none" strike="noStrike">
                          <a:effectLst/>
                          <a:latin typeface="Arial" panose="020B0604020202020204" pitchFamily="34" charset="0"/>
                        </a:rPr>
                        <a:t>8.552.740.595</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r" fontAlgn="ctr"/>
                      <a:r>
                        <a:rPr lang="es-ES" sz="700" b="0" i="0" u="none" strike="noStrike">
                          <a:effectLst/>
                          <a:latin typeface="Arial" panose="020B0604020202020204" pitchFamily="34" charset="0"/>
                        </a:rPr>
                        <a:t>-385.772</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r" fontAlgn="ctr"/>
                      <a:r>
                        <a:rPr lang="es-ES" sz="700" b="0" i="0" u="none" strike="noStrike">
                          <a:effectLst/>
                          <a:latin typeface="Arial" panose="020B0604020202020204" pitchFamily="34" charset="0"/>
                        </a:rPr>
                        <a:t>10.146.900.395</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r" fontAlgn="ctr"/>
                      <a:r>
                        <a:rPr lang="es-ES" sz="700" b="0" i="0" u="none" strike="noStrike">
                          <a:effectLst/>
                          <a:latin typeface="Arial" panose="020B0604020202020204" pitchFamily="34" charset="0"/>
                        </a:rPr>
                        <a:t>1.594.159.800</a:t>
                      </a:r>
                    </a:p>
                  </a:txBody>
                  <a:tcPr marL="3676" marR="3676" marT="3676"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solidFill>
                      <a:srgbClr val="FFFFFF"/>
                    </a:solidFill>
                  </a:tcPr>
                </a:tc>
              </a:tr>
              <a:tr h="168647">
                <a:tc>
                  <a:txBody>
                    <a:bodyPr/>
                    <a:lstStyle/>
                    <a:p>
                      <a:pPr algn="ctr" fontAlgn="ctr"/>
                      <a:r>
                        <a:rPr lang="es-ES" sz="600" b="0" i="0" u="none" strike="noStrike">
                          <a:effectLst/>
                          <a:latin typeface="Arial" panose="020B0604020202020204" pitchFamily="34" charset="0"/>
                        </a:rPr>
                        <a:t>123</a:t>
                      </a:r>
                    </a:p>
                  </a:txBody>
                  <a:tcPr marL="3676" marR="3676" marT="3676"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s-ES" sz="600" b="0" i="0" u="none" strike="noStrike">
                          <a:effectLst/>
                          <a:latin typeface="Arial" panose="020B0604020202020204" pitchFamily="34" charset="0"/>
                        </a:rPr>
                        <a:t>30</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ctr"/>
                      <a:r>
                        <a:rPr lang="es-ES" sz="600" b="0" i="0" u="none" strike="noStrike">
                          <a:effectLst/>
                          <a:latin typeface="Arial" panose="020B0604020202020204" pitchFamily="34" charset="0"/>
                        </a:rPr>
                        <a:t>REMUNERACIÓN EXTRAORDINARIA </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r" fontAlgn="ctr"/>
                      <a:r>
                        <a:rPr lang="es-ES" sz="700" b="0" i="0" u="none" strike="noStrike">
                          <a:effectLst/>
                          <a:latin typeface="Arial" panose="020B0604020202020204" pitchFamily="34" charset="0"/>
                        </a:rPr>
                        <a:t>1.926.000.000</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r" fontAlgn="ctr"/>
                      <a:r>
                        <a:rPr lang="es-ES" sz="700" b="0" i="0" u="none" strike="noStrike">
                          <a:effectLst/>
                          <a:latin typeface="Arial" panose="020B0604020202020204" pitchFamily="34" charset="0"/>
                        </a:rPr>
                        <a:t>926.000.000</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r" fontAlgn="ctr"/>
                      <a:r>
                        <a:rPr lang="es-ES" sz="700" b="0" i="0" u="none" strike="noStrike">
                          <a:effectLst/>
                          <a:latin typeface="Arial" panose="020B0604020202020204" pitchFamily="34" charset="0"/>
                        </a:rPr>
                        <a:t>-1.000.000.000</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r" fontAlgn="ctr"/>
                      <a:r>
                        <a:rPr lang="es-ES" sz="700" b="0" i="0" u="none" strike="noStrike">
                          <a:effectLst/>
                          <a:latin typeface="Arial" panose="020B0604020202020204" pitchFamily="34" charset="0"/>
                        </a:rPr>
                        <a:t>2.907.391.436</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r" fontAlgn="ctr"/>
                      <a:r>
                        <a:rPr lang="es-ES" sz="700" b="0" i="0" u="none" strike="noStrike">
                          <a:effectLst/>
                          <a:latin typeface="Arial" panose="020B0604020202020204" pitchFamily="34" charset="0"/>
                        </a:rPr>
                        <a:t>1.981.391.436</a:t>
                      </a:r>
                    </a:p>
                  </a:txBody>
                  <a:tcPr marL="3676" marR="3676" marT="3676"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solidFill>
                      <a:srgbClr val="FFFFFF"/>
                    </a:solidFill>
                  </a:tcPr>
                </a:tc>
              </a:tr>
              <a:tr h="168647">
                <a:tc>
                  <a:txBody>
                    <a:bodyPr/>
                    <a:lstStyle/>
                    <a:p>
                      <a:pPr algn="ctr" fontAlgn="ctr"/>
                      <a:r>
                        <a:rPr lang="es-ES" sz="600" b="0" i="0" u="none" strike="noStrike">
                          <a:effectLst/>
                          <a:latin typeface="Arial" panose="020B0604020202020204" pitchFamily="34" charset="0"/>
                        </a:rPr>
                        <a:t>125</a:t>
                      </a:r>
                    </a:p>
                  </a:txBody>
                  <a:tcPr marL="3676" marR="3676" marT="3676"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s-ES" sz="600" b="0" i="0" u="none" strike="noStrike">
                          <a:effectLst/>
                          <a:latin typeface="Arial" panose="020B0604020202020204" pitchFamily="34" charset="0"/>
                        </a:rPr>
                        <a:t>30</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ctr"/>
                      <a:r>
                        <a:rPr lang="es-ES" sz="600" b="0" i="0" u="none" strike="noStrike">
                          <a:effectLst/>
                          <a:latin typeface="Arial" panose="020B0604020202020204" pitchFamily="34" charset="0"/>
                        </a:rPr>
                        <a:t>REMUNERACIÓN ADICIONAL</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r" fontAlgn="ctr"/>
                      <a:r>
                        <a:rPr lang="es-ES" sz="700" b="0" i="0" u="none" strike="noStrike">
                          <a:effectLst/>
                          <a:latin typeface="Arial" panose="020B0604020202020204" pitchFamily="34" charset="0"/>
                        </a:rPr>
                        <a:t>250.000.000</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r" fontAlgn="ctr"/>
                      <a:r>
                        <a:rPr lang="es-ES" sz="700" b="0" i="0" u="none" strike="noStrike">
                          <a:effectLst/>
                          <a:latin typeface="Arial" panose="020B0604020202020204" pitchFamily="34" charset="0"/>
                        </a:rPr>
                        <a:t>250.000.000</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r" fontAlgn="ctr"/>
                      <a:r>
                        <a:rPr lang="es-ES" sz="700" b="0" i="0" u="none" strike="noStrike">
                          <a:effectLst/>
                          <a:latin typeface="Arial" panose="020B0604020202020204" pitchFamily="34" charset="0"/>
                        </a:rPr>
                        <a:t>0</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r" fontAlgn="ctr"/>
                      <a:r>
                        <a:rPr lang="es-ES" sz="700" b="0" i="0" u="none" strike="noStrike">
                          <a:effectLst/>
                          <a:latin typeface="Arial" panose="020B0604020202020204" pitchFamily="34" charset="0"/>
                        </a:rPr>
                        <a:t>750.000.000</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r" fontAlgn="ctr"/>
                      <a:r>
                        <a:rPr lang="es-ES" sz="700" b="0" i="0" u="none" strike="noStrike">
                          <a:effectLst/>
                          <a:latin typeface="Arial" panose="020B0604020202020204" pitchFamily="34" charset="0"/>
                        </a:rPr>
                        <a:t>500.000.000</a:t>
                      </a:r>
                    </a:p>
                  </a:txBody>
                  <a:tcPr marL="3676" marR="3676" marT="3676"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solidFill>
                      <a:srgbClr val="FFFFFF"/>
                    </a:solidFill>
                  </a:tcPr>
                </a:tc>
              </a:tr>
              <a:tr h="168647">
                <a:tc>
                  <a:txBody>
                    <a:bodyPr/>
                    <a:lstStyle/>
                    <a:p>
                      <a:pPr algn="ctr" fontAlgn="ctr"/>
                      <a:r>
                        <a:rPr lang="es-ES" sz="600" b="0" i="0" u="none" strike="noStrike">
                          <a:effectLst/>
                          <a:latin typeface="Arial" panose="020B0604020202020204" pitchFamily="34" charset="0"/>
                        </a:rPr>
                        <a:t>131</a:t>
                      </a:r>
                    </a:p>
                  </a:txBody>
                  <a:tcPr marL="3676" marR="3676" marT="3676"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s-ES" sz="600" b="0" i="0" u="none" strike="noStrike">
                          <a:effectLst/>
                          <a:latin typeface="Arial" panose="020B0604020202020204" pitchFamily="34" charset="0"/>
                        </a:rPr>
                        <a:t>30</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ctr"/>
                      <a:r>
                        <a:rPr lang="es-ES" sz="600" b="0" i="0" u="none" strike="noStrike">
                          <a:effectLst/>
                          <a:latin typeface="Arial" panose="020B0604020202020204" pitchFamily="34" charset="0"/>
                        </a:rPr>
                        <a:t>SUBSIDIO FAMILIAR </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r" fontAlgn="ctr"/>
                      <a:r>
                        <a:rPr lang="es-ES" sz="700" b="0" i="0" u="none" strike="noStrike">
                          <a:effectLst/>
                          <a:latin typeface="Arial" panose="020B0604020202020204" pitchFamily="34" charset="0"/>
                        </a:rPr>
                        <a:t>22.874.671.793</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r" fontAlgn="ctr"/>
                      <a:r>
                        <a:rPr lang="es-ES" sz="700" b="0" i="0" u="none" strike="noStrike">
                          <a:effectLst/>
                          <a:latin typeface="Arial" panose="020B0604020202020204" pitchFamily="34" charset="0"/>
                        </a:rPr>
                        <a:t>22.874.671.793</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r" fontAlgn="ctr"/>
                      <a:r>
                        <a:rPr lang="es-ES" sz="700" b="0" i="0" u="none" strike="noStrike">
                          <a:effectLst/>
                          <a:latin typeface="Arial" panose="020B0604020202020204" pitchFamily="34" charset="0"/>
                        </a:rPr>
                        <a:t>0</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r" fontAlgn="ctr"/>
                      <a:r>
                        <a:rPr lang="es-ES" sz="700" b="0" i="0" u="none" strike="noStrike">
                          <a:effectLst/>
                          <a:latin typeface="Arial" panose="020B0604020202020204" pitchFamily="34" charset="0"/>
                        </a:rPr>
                        <a:t>29.874.671.793</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r" fontAlgn="ctr"/>
                      <a:r>
                        <a:rPr lang="es-ES" sz="700" b="0" i="0" u="none" strike="noStrike">
                          <a:effectLst/>
                          <a:latin typeface="Arial" panose="020B0604020202020204" pitchFamily="34" charset="0"/>
                        </a:rPr>
                        <a:t>7.000.000.000</a:t>
                      </a:r>
                    </a:p>
                  </a:txBody>
                  <a:tcPr marL="3676" marR="3676" marT="3676"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solidFill>
                      <a:srgbClr val="FFFFFF"/>
                    </a:solidFill>
                  </a:tcPr>
                </a:tc>
              </a:tr>
              <a:tr h="168647">
                <a:tc>
                  <a:txBody>
                    <a:bodyPr/>
                    <a:lstStyle/>
                    <a:p>
                      <a:pPr algn="ctr" fontAlgn="ctr"/>
                      <a:r>
                        <a:rPr lang="es-ES" sz="600" b="0" i="0" u="none" strike="noStrike">
                          <a:effectLst/>
                          <a:latin typeface="Arial" panose="020B0604020202020204" pitchFamily="34" charset="0"/>
                        </a:rPr>
                        <a:t>133</a:t>
                      </a:r>
                    </a:p>
                  </a:txBody>
                  <a:tcPr marL="3676" marR="3676" marT="3676"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s-ES" sz="600" b="0" i="0" u="none" strike="noStrike">
                          <a:effectLst/>
                          <a:latin typeface="Arial" panose="020B0604020202020204" pitchFamily="34" charset="0"/>
                        </a:rPr>
                        <a:t>30</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ctr"/>
                      <a:r>
                        <a:rPr lang="es-ES" sz="600" b="0" i="0" u="none" strike="noStrike">
                          <a:effectLst/>
                          <a:latin typeface="Arial" panose="020B0604020202020204" pitchFamily="34" charset="0"/>
                        </a:rPr>
                        <a:t>BONIFICACIONES Y GRATIFICACIONES </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r" fontAlgn="ctr"/>
                      <a:r>
                        <a:rPr lang="es-ES" sz="700" b="0" i="0" u="none" strike="noStrike">
                          <a:effectLst/>
                          <a:latin typeface="Arial" panose="020B0604020202020204" pitchFamily="34" charset="0"/>
                        </a:rPr>
                        <a:t>23.894.775.404</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r" fontAlgn="ctr"/>
                      <a:r>
                        <a:rPr lang="es-ES" sz="700" b="0" i="0" u="none" strike="noStrike">
                          <a:effectLst/>
                          <a:latin typeface="Arial" panose="020B0604020202020204" pitchFamily="34" charset="0"/>
                        </a:rPr>
                        <a:t>24.894.775.404</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r" fontAlgn="ctr"/>
                      <a:r>
                        <a:rPr lang="es-ES" sz="700" b="0" i="0" u="none" strike="noStrike">
                          <a:effectLst/>
                          <a:latin typeface="Arial" panose="020B0604020202020204" pitchFamily="34" charset="0"/>
                        </a:rPr>
                        <a:t>1.000.000.000</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r" fontAlgn="ctr"/>
                      <a:r>
                        <a:rPr lang="es-ES" sz="700" b="0" i="0" u="none" strike="noStrike">
                          <a:effectLst/>
                          <a:latin typeface="Arial" panose="020B0604020202020204" pitchFamily="34" charset="0"/>
                        </a:rPr>
                        <a:t>36.894.775.404</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r" fontAlgn="ctr"/>
                      <a:r>
                        <a:rPr lang="es-ES" sz="700" b="0" i="0" u="none" strike="noStrike">
                          <a:effectLst/>
                          <a:latin typeface="Arial" panose="020B0604020202020204" pitchFamily="34" charset="0"/>
                        </a:rPr>
                        <a:t>12.000.000.000</a:t>
                      </a:r>
                    </a:p>
                  </a:txBody>
                  <a:tcPr marL="3676" marR="3676" marT="3676"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solidFill>
                      <a:srgbClr val="FFFFFF"/>
                    </a:solidFill>
                  </a:tcPr>
                </a:tc>
              </a:tr>
              <a:tr h="168647">
                <a:tc>
                  <a:txBody>
                    <a:bodyPr/>
                    <a:lstStyle/>
                    <a:p>
                      <a:pPr algn="ctr" fontAlgn="ctr"/>
                      <a:r>
                        <a:rPr lang="es-ES" sz="600" b="0" i="0" u="none" strike="noStrike">
                          <a:effectLst/>
                          <a:latin typeface="Arial" panose="020B0604020202020204" pitchFamily="34" charset="0"/>
                        </a:rPr>
                        <a:t>134</a:t>
                      </a:r>
                    </a:p>
                  </a:txBody>
                  <a:tcPr marL="3676" marR="3676" marT="3676"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s-ES" sz="600" b="0" i="0" u="none" strike="noStrike">
                          <a:effectLst/>
                          <a:latin typeface="Arial" panose="020B0604020202020204" pitchFamily="34" charset="0"/>
                        </a:rPr>
                        <a:t>30</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ctr"/>
                      <a:r>
                        <a:rPr lang="es-ES" sz="600" b="0" i="0" u="none" strike="noStrike">
                          <a:effectLst/>
                          <a:latin typeface="Arial" panose="020B0604020202020204" pitchFamily="34" charset="0"/>
                        </a:rPr>
                        <a:t>APORTE JUBILATORIO EMPLEADOR</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r" fontAlgn="ctr"/>
                      <a:r>
                        <a:rPr lang="es-ES" sz="700" b="0" i="0" u="none" strike="noStrike">
                          <a:effectLst/>
                          <a:latin typeface="Arial" panose="020B0604020202020204" pitchFamily="34" charset="0"/>
                        </a:rPr>
                        <a:t>24.964.124.021</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r" fontAlgn="ctr"/>
                      <a:r>
                        <a:rPr lang="es-ES" sz="700" b="0" i="0" u="none" strike="noStrike">
                          <a:effectLst/>
                          <a:latin typeface="Arial" panose="020B0604020202020204" pitchFamily="34" charset="0"/>
                        </a:rPr>
                        <a:t>25.007.739.736</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r" fontAlgn="ctr"/>
                      <a:r>
                        <a:rPr lang="es-ES" sz="700" b="0" i="0" u="none" strike="noStrike">
                          <a:effectLst/>
                          <a:latin typeface="Arial" panose="020B0604020202020204" pitchFamily="34" charset="0"/>
                        </a:rPr>
                        <a:t>43.615.715</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r" fontAlgn="ctr"/>
                      <a:r>
                        <a:rPr lang="es-ES" sz="700" b="0" i="0" u="none" strike="noStrike">
                          <a:effectLst/>
                          <a:latin typeface="Arial" panose="020B0604020202020204" pitchFamily="34" charset="0"/>
                        </a:rPr>
                        <a:t>31.570.062.852</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r" fontAlgn="ctr"/>
                      <a:r>
                        <a:rPr lang="es-ES" sz="700" b="0" i="0" u="none" strike="noStrike">
                          <a:effectLst/>
                          <a:latin typeface="Arial" panose="020B0604020202020204" pitchFamily="34" charset="0"/>
                        </a:rPr>
                        <a:t>6.562.323.116</a:t>
                      </a:r>
                    </a:p>
                  </a:txBody>
                  <a:tcPr marL="3676" marR="3676" marT="3676"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solidFill>
                      <a:srgbClr val="FFFFFF"/>
                    </a:solidFill>
                  </a:tcPr>
                </a:tc>
              </a:tr>
              <a:tr h="157157">
                <a:tc>
                  <a:txBody>
                    <a:bodyPr/>
                    <a:lstStyle/>
                    <a:p>
                      <a:pPr algn="ctr" fontAlgn="ctr"/>
                      <a:r>
                        <a:rPr lang="es-ES" sz="600" b="0" i="0" u="none" strike="noStrike">
                          <a:effectLst/>
                          <a:latin typeface="Arial" panose="020B0604020202020204" pitchFamily="34" charset="0"/>
                        </a:rPr>
                        <a:t>199</a:t>
                      </a:r>
                    </a:p>
                  </a:txBody>
                  <a:tcPr marL="3676" marR="3676" marT="3676"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600" b="0" i="0" u="none" strike="noStrike">
                          <a:effectLst/>
                          <a:latin typeface="Arial" panose="020B0604020202020204" pitchFamily="34" charset="0"/>
                        </a:rPr>
                        <a:t>30</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s-ES" sz="600" b="0" i="0" u="none" strike="noStrike">
                          <a:effectLst/>
                          <a:latin typeface="Arial" panose="020B0604020202020204" pitchFamily="34" charset="0"/>
                        </a:rPr>
                        <a:t>OTROS GASTOS DEL PERSONAL</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s-ES" sz="700" b="0" i="0" u="none" strike="noStrike">
                          <a:effectLst/>
                          <a:latin typeface="Arial" panose="020B0604020202020204" pitchFamily="34" charset="0"/>
                        </a:rPr>
                        <a:t>3.481.391.436</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s-ES" sz="700" b="0" i="0" u="none" strike="noStrike">
                          <a:effectLst/>
                          <a:latin typeface="Arial" panose="020B0604020202020204" pitchFamily="34" charset="0"/>
                        </a:rPr>
                        <a:t>3.481.391.436</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s-ES" sz="700" b="0" i="0" u="none" strike="noStrike">
                          <a:effectLst/>
                          <a:latin typeface="Arial" panose="020B0604020202020204" pitchFamily="34" charset="0"/>
                        </a:rPr>
                        <a:t>0</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s-ES" sz="700" b="0" i="0" u="none" strike="noStrike">
                          <a:effectLst/>
                          <a:latin typeface="Arial" panose="020B0604020202020204" pitchFamily="34" charset="0"/>
                        </a:rPr>
                        <a:t>1.500.000.000</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s-ES" sz="700" b="0" i="0" u="none" strike="noStrike">
                          <a:effectLst/>
                          <a:latin typeface="Arial" panose="020B0604020202020204" pitchFamily="34" charset="0"/>
                        </a:rPr>
                        <a:t>-1.981.391.436</a:t>
                      </a:r>
                    </a:p>
                  </a:txBody>
                  <a:tcPr marL="3676" marR="3676" marT="3676"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r>
              <a:tr h="157157">
                <a:tc>
                  <a:txBody>
                    <a:bodyPr/>
                    <a:lstStyle/>
                    <a:p>
                      <a:pPr algn="ctr" fontAlgn="ctr"/>
                      <a:r>
                        <a:rPr lang="es-ES" sz="600" b="1" i="0" u="none" strike="noStrike">
                          <a:effectLst/>
                          <a:latin typeface="Arial" panose="020B0604020202020204" pitchFamily="34" charset="0"/>
                        </a:rPr>
                        <a:t>200</a:t>
                      </a:r>
                    </a:p>
                  </a:txBody>
                  <a:tcPr marL="3676" marR="3676" marT="3676"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s-ES" sz="600" b="1" i="0" u="none" strike="noStrike">
                          <a:effectLst/>
                          <a:latin typeface="Arial" panose="020B0604020202020204" pitchFamily="34" charset="0"/>
                        </a:rPr>
                        <a:t> </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l" fontAlgn="ctr"/>
                      <a:r>
                        <a:rPr lang="es-ES" sz="600" b="1" i="0" u="none" strike="noStrike">
                          <a:effectLst/>
                          <a:latin typeface="Arial" panose="020B0604020202020204" pitchFamily="34" charset="0"/>
                        </a:rPr>
                        <a:t>SERVICIOS NO PERSONALES</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r" fontAlgn="ctr"/>
                      <a:r>
                        <a:rPr lang="es-ES" sz="700" b="1" i="0" u="none" strike="noStrike">
                          <a:effectLst/>
                          <a:latin typeface="Arial" panose="020B0604020202020204" pitchFamily="34" charset="0"/>
                        </a:rPr>
                        <a:t>113.186.973.058</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r" fontAlgn="ctr"/>
                      <a:r>
                        <a:rPr lang="es-ES" sz="700" b="1" i="0" u="none" strike="noStrike">
                          <a:effectLst/>
                          <a:latin typeface="Arial" panose="020B0604020202020204" pitchFamily="34" charset="0"/>
                        </a:rPr>
                        <a:t>105.703.485.359</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r" fontAlgn="ctr"/>
                      <a:r>
                        <a:rPr lang="es-ES" sz="700" b="1" i="0" u="none" strike="noStrike">
                          <a:effectLst/>
                          <a:latin typeface="Arial" panose="020B0604020202020204" pitchFamily="34" charset="0"/>
                        </a:rPr>
                        <a:t>-7.483.487.699</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r" fontAlgn="ctr"/>
                      <a:r>
                        <a:rPr lang="es-ES" sz="700" b="1" i="0" u="none" strike="noStrike">
                          <a:effectLst/>
                          <a:latin typeface="Arial" panose="020B0604020202020204" pitchFamily="34" charset="0"/>
                        </a:rPr>
                        <a:t>135.703.485.359</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r" fontAlgn="ctr"/>
                      <a:r>
                        <a:rPr lang="es-ES" sz="700" b="1" i="0" u="none" strike="noStrike">
                          <a:effectLst/>
                          <a:latin typeface="Arial" panose="020B0604020202020204" pitchFamily="34" charset="0"/>
                        </a:rPr>
                        <a:t>30.000.000.000</a:t>
                      </a:r>
                    </a:p>
                  </a:txBody>
                  <a:tcPr marL="3676" marR="3676" marT="3676"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r>
              <a:tr h="157157">
                <a:tc>
                  <a:txBody>
                    <a:bodyPr/>
                    <a:lstStyle/>
                    <a:p>
                      <a:pPr algn="ctr" fontAlgn="ctr"/>
                      <a:r>
                        <a:rPr lang="es-ES" sz="600" b="0" i="0" u="none" strike="noStrike">
                          <a:effectLst/>
                          <a:latin typeface="Arial" panose="020B0604020202020204" pitchFamily="34" charset="0"/>
                        </a:rPr>
                        <a:t>210</a:t>
                      </a:r>
                    </a:p>
                  </a:txBody>
                  <a:tcPr marL="3676" marR="3676" marT="3676"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s-ES" sz="600" b="0" i="0" u="none" strike="noStrike">
                          <a:effectLst/>
                          <a:latin typeface="Arial" panose="020B0604020202020204" pitchFamily="34" charset="0"/>
                        </a:rPr>
                        <a:t>30</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ctr"/>
                      <a:r>
                        <a:rPr lang="es-ES" sz="600" b="0" i="0" u="none" strike="noStrike">
                          <a:effectLst/>
                          <a:latin typeface="Arial" panose="020B0604020202020204" pitchFamily="34" charset="0"/>
                        </a:rPr>
                        <a:t>SERVICIOS BÁSICOS </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r" fontAlgn="ctr"/>
                      <a:r>
                        <a:rPr lang="es-ES" sz="700" b="0" i="0" u="none" strike="noStrike">
                          <a:effectLst/>
                          <a:latin typeface="Arial" panose="020B0604020202020204" pitchFamily="34" charset="0"/>
                        </a:rPr>
                        <a:t>6.914.681.546</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r" fontAlgn="ctr"/>
                      <a:r>
                        <a:rPr lang="es-ES" sz="700" b="0" i="0" u="none" strike="noStrike">
                          <a:effectLst/>
                          <a:latin typeface="Arial" panose="020B0604020202020204" pitchFamily="34" charset="0"/>
                        </a:rPr>
                        <a:t>9.548.975.906</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r" fontAlgn="ctr"/>
                      <a:r>
                        <a:rPr lang="es-ES" sz="700" b="0" i="0" u="none" strike="noStrike">
                          <a:effectLst/>
                          <a:latin typeface="Arial" panose="020B0604020202020204" pitchFamily="34" charset="0"/>
                        </a:rPr>
                        <a:t>2.634.294.360</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r" fontAlgn="ctr"/>
                      <a:r>
                        <a:rPr lang="es-ES" sz="700" b="0" i="0" u="none" strike="noStrike">
                          <a:effectLst/>
                          <a:latin typeface="Arial" panose="020B0604020202020204" pitchFamily="34" charset="0"/>
                        </a:rPr>
                        <a:t>6.914.681.546</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r" fontAlgn="ctr"/>
                      <a:r>
                        <a:rPr lang="es-ES" sz="700" b="0" i="0" u="none" strike="noStrike">
                          <a:effectLst/>
                          <a:latin typeface="Arial" panose="020B0604020202020204" pitchFamily="34" charset="0"/>
                        </a:rPr>
                        <a:t>-2.634.294.360</a:t>
                      </a:r>
                    </a:p>
                  </a:txBody>
                  <a:tcPr marL="3676" marR="3676" marT="3676"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solidFill>
                      <a:srgbClr val="FFFFFF"/>
                    </a:solidFill>
                  </a:tcPr>
                </a:tc>
              </a:tr>
              <a:tr h="157157">
                <a:tc>
                  <a:txBody>
                    <a:bodyPr/>
                    <a:lstStyle/>
                    <a:p>
                      <a:pPr algn="ctr" fontAlgn="ctr"/>
                      <a:r>
                        <a:rPr lang="es-ES" sz="600" b="0" i="0" u="none" strike="noStrike">
                          <a:effectLst/>
                          <a:latin typeface="Arial" panose="020B0604020202020204" pitchFamily="34" charset="0"/>
                        </a:rPr>
                        <a:t>260</a:t>
                      </a:r>
                    </a:p>
                  </a:txBody>
                  <a:tcPr marL="3676" marR="3676" marT="3676"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s-ES" sz="600" b="0" i="0" u="none" strike="noStrike">
                          <a:effectLst/>
                          <a:latin typeface="Arial" panose="020B0604020202020204" pitchFamily="34" charset="0"/>
                        </a:rPr>
                        <a:t>30</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ctr"/>
                      <a:r>
                        <a:rPr lang="es-ES" sz="600" b="0" i="0" u="none" strike="noStrike">
                          <a:effectLst/>
                          <a:latin typeface="Arial" panose="020B0604020202020204" pitchFamily="34" charset="0"/>
                        </a:rPr>
                        <a:t>SERVICIOS TECNICOS Y PROFESIONALES (INCLUYE CONTRAPARTIDA)</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r" fontAlgn="ctr"/>
                      <a:r>
                        <a:rPr lang="es-ES" sz="700" b="0" i="0" u="none" strike="noStrike">
                          <a:effectLst/>
                          <a:latin typeface="Arial" panose="020B0604020202020204" pitchFamily="34" charset="0"/>
                        </a:rPr>
                        <a:t>91.479.972.905</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r" fontAlgn="ctr"/>
                      <a:r>
                        <a:rPr lang="es-ES" sz="700" b="0" i="0" u="none" strike="noStrike">
                          <a:effectLst/>
                          <a:latin typeface="Arial" panose="020B0604020202020204" pitchFamily="34" charset="0"/>
                        </a:rPr>
                        <a:t>78.177.551.849</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r" fontAlgn="ctr"/>
                      <a:r>
                        <a:rPr lang="es-ES" sz="700" b="0" i="0" u="none" strike="noStrike">
                          <a:effectLst/>
                          <a:latin typeface="Arial" panose="020B0604020202020204" pitchFamily="34" charset="0"/>
                        </a:rPr>
                        <a:t>-13.302.421.056</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r" fontAlgn="ctr"/>
                      <a:r>
                        <a:rPr lang="es-ES" sz="700" b="0" i="0" u="none" strike="noStrike">
                          <a:effectLst/>
                          <a:latin typeface="Arial" panose="020B0604020202020204" pitchFamily="34" charset="0"/>
                        </a:rPr>
                        <a:t>100.811.846.209</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r" fontAlgn="ctr"/>
                      <a:r>
                        <a:rPr lang="es-ES" sz="700" b="0" i="0" u="none" strike="noStrike">
                          <a:effectLst/>
                          <a:latin typeface="Arial" panose="020B0604020202020204" pitchFamily="34" charset="0"/>
                        </a:rPr>
                        <a:t>22.634.294.360</a:t>
                      </a:r>
                    </a:p>
                  </a:txBody>
                  <a:tcPr marL="3676" marR="3676" marT="3676"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solidFill>
                      <a:srgbClr val="FFFFFF"/>
                    </a:solidFill>
                  </a:tcPr>
                </a:tc>
              </a:tr>
              <a:tr h="162227">
                <a:tc>
                  <a:txBody>
                    <a:bodyPr/>
                    <a:lstStyle/>
                    <a:p>
                      <a:pPr algn="ctr" fontAlgn="ctr"/>
                      <a:r>
                        <a:rPr lang="es-ES" sz="600" b="0" i="0" u="none" strike="noStrike">
                          <a:effectLst/>
                          <a:latin typeface="Arial" panose="020B0604020202020204" pitchFamily="34" charset="0"/>
                        </a:rPr>
                        <a:t>280</a:t>
                      </a:r>
                    </a:p>
                  </a:txBody>
                  <a:tcPr marL="3676" marR="3676" marT="3676"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600" b="0" i="0" u="none" strike="noStrike">
                          <a:effectLst/>
                          <a:latin typeface="Arial" panose="020B0604020202020204" pitchFamily="34" charset="0"/>
                        </a:rPr>
                        <a:t>30</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es-ES" sz="600" b="0" i="0" u="none" strike="noStrike">
                          <a:effectLst/>
                          <a:latin typeface="Arial" panose="020B0604020202020204" pitchFamily="34" charset="0"/>
                        </a:rPr>
                        <a:t>OTROS SERVICIOS (INCLUYE CONTRAPARTIDA)</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r" fontAlgn="ctr"/>
                      <a:r>
                        <a:rPr lang="es-ES" sz="700" b="0" i="0" u="none" strike="noStrike">
                          <a:effectLst/>
                          <a:latin typeface="Arial" panose="020B0604020202020204" pitchFamily="34" charset="0"/>
                        </a:rPr>
                        <a:t>14.792.318.607</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r" fontAlgn="ctr"/>
                      <a:r>
                        <a:rPr lang="es-ES" sz="700" b="0" i="0" u="none" strike="noStrike">
                          <a:effectLst/>
                          <a:latin typeface="Arial" panose="020B0604020202020204" pitchFamily="34" charset="0"/>
                        </a:rPr>
                        <a:t>17.976.957.604</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r" fontAlgn="ctr"/>
                      <a:r>
                        <a:rPr lang="es-ES" sz="700" b="0" i="0" u="none" strike="noStrike">
                          <a:effectLst/>
                          <a:latin typeface="Arial" panose="020B0604020202020204" pitchFamily="34" charset="0"/>
                        </a:rPr>
                        <a:t>3.184.638.997</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r" fontAlgn="ctr"/>
                      <a:r>
                        <a:rPr lang="es-ES" sz="700" b="0" i="0" u="none" strike="noStrike">
                          <a:effectLst/>
                          <a:latin typeface="Arial" panose="020B0604020202020204" pitchFamily="34" charset="0"/>
                        </a:rPr>
                        <a:t>27.976.957.604</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r" fontAlgn="ctr"/>
                      <a:r>
                        <a:rPr lang="es-ES" sz="700" b="0" i="0" u="none" strike="noStrike">
                          <a:effectLst/>
                          <a:latin typeface="Arial" panose="020B0604020202020204" pitchFamily="34" charset="0"/>
                        </a:rPr>
                        <a:t>10.000.000.000</a:t>
                      </a:r>
                    </a:p>
                  </a:txBody>
                  <a:tcPr marL="3676" marR="3676" marT="3676"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FF"/>
                    </a:solidFill>
                  </a:tcPr>
                </a:tc>
              </a:tr>
              <a:tr h="162227">
                <a:tc gridSpan="3">
                  <a:txBody>
                    <a:bodyPr/>
                    <a:lstStyle/>
                    <a:p>
                      <a:pPr algn="ctr" fontAlgn="ctr"/>
                      <a:r>
                        <a:rPr lang="es-ES" sz="600" b="1" i="0" u="none" strike="noStrike">
                          <a:effectLst/>
                          <a:latin typeface="Arial" panose="020B0604020202020204" pitchFamily="34" charset="0"/>
                        </a:rPr>
                        <a:t>TOTALES</a:t>
                      </a:r>
                    </a:p>
                  </a:txBody>
                  <a:tcPr marL="3676" marR="3676" marT="3676"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FFF"/>
                    </a:solidFill>
                  </a:tcPr>
                </a:tc>
                <a:tc hMerge="1">
                  <a:txBody>
                    <a:bodyPr/>
                    <a:lstStyle/>
                    <a:p>
                      <a:endParaRPr lang="es-ES"/>
                    </a:p>
                  </a:txBody>
                  <a:tcPr/>
                </a:tc>
                <a:tc hMerge="1">
                  <a:txBody>
                    <a:bodyPr/>
                    <a:lstStyle/>
                    <a:p>
                      <a:endParaRPr lang="es-ES"/>
                    </a:p>
                  </a:txBody>
                  <a:tcPr/>
                </a:tc>
                <a:tc>
                  <a:txBody>
                    <a:bodyPr/>
                    <a:lstStyle/>
                    <a:p>
                      <a:pPr algn="r" fontAlgn="ctr"/>
                      <a:r>
                        <a:rPr lang="es-ES" sz="700" b="1" i="0" u="none" strike="noStrike">
                          <a:effectLst/>
                          <a:latin typeface="Arial" panose="020B0604020202020204" pitchFamily="34" charset="0"/>
                        </a:rPr>
                        <a:t>2.999.400.047.726</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FFF"/>
                    </a:solidFill>
                  </a:tcPr>
                </a:tc>
                <a:tc>
                  <a:txBody>
                    <a:bodyPr/>
                    <a:lstStyle/>
                    <a:p>
                      <a:pPr algn="r" fontAlgn="ctr"/>
                      <a:r>
                        <a:rPr lang="es-ES" sz="700" b="1" i="0" u="none" strike="noStrike">
                          <a:effectLst/>
                          <a:latin typeface="Arial" panose="020B0604020202020204" pitchFamily="34" charset="0"/>
                        </a:rPr>
                        <a:t>3.176.169.672.407</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FFF"/>
                    </a:solidFill>
                  </a:tcPr>
                </a:tc>
                <a:tc>
                  <a:txBody>
                    <a:bodyPr/>
                    <a:lstStyle/>
                    <a:p>
                      <a:pPr algn="r" fontAlgn="ctr"/>
                      <a:r>
                        <a:rPr lang="es-ES" sz="700" b="1" i="0" u="none" strike="noStrike">
                          <a:effectLst/>
                          <a:latin typeface="Arial" panose="020B0604020202020204" pitchFamily="34" charset="0"/>
                        </a:rPr>
                        <a:t>176.769.624.681</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FFF"/>
                    </a:solidFill>
                  </a:tcPr>
                </a:tc>
                <a:tc>
                  <a:txBody>
                    <a:bodyPr/>
                    <a:lstStyle/>
                    <a:p>
                      <a:pPr algn="r" fontAlgn="ctr"/>
                      <a:r>
                        <a:rPr lang="es-ES" sz="700" b="1" i="0" u="none" strike="noStrike">
                          <a:effectLst/>
                          <a:latin typeface="Arial" panose="020B0604020202020204" pitchFamily="34" charset="0"/>
                        </a:rPr>
                        <a:t>3.257.956.072.923</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FFF"/>
                    </a:solidFill>
                  </a:tcPr>
                </a:tc>
                <a:tc>
                  <a:txBody>
                    <a:bodyPr/>
                    <a:lstStyle/>
                    <a:p>
                      <a:pPr algn="r" fontAlgn="ctr"/>
                      <a:r>
                        <a:rPr lang="es-ES" sz="700" b="1" i="0" u="none" strike="noStrike" dirty="0">
                          <a:effectLst/>
                          <a:latin typeface="Arial" panose="020B0604020202020204" pitchFamily="34" charset="0"/>
                        </a:rPr>
                        <a:t>76.786.400.516</a:t>
                      </a:r>
                    </a:p>
                  </a:txBody>
                  <a:tcPr marL="3676" marR="3676" marT="3676"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FFF"/>
                    </a:solidFill>
                  </a:tcPr>
                </a:tc>
              </a:tr>
            </a:tbl>
          </a:graphicData>
        </a:graphic>
      </p:graphicFrame>
      <p:sp>
        <p:nvSpPr>
          <p:cNvPr id="9" name="Rectangle 2"/>
          <p:cNvSpPr txBox="1">
            <a:spLocks noChangeArrowheads="1"/>
          </p:cNvSpPr>
          <p:nvPr/>
        </p:nvSpPr>
        <p:spPr bwMode="auto">
          <a:xfrm>
            <a:off x="467544" y="296652"/>
            <a:ext cx="8229600" cy="900100"/>
          </a:xfrm>
          <a:prstGeom prst="rect">
            <a:avLst/>
          </a:prstGeom>
          <a:gradFill>
            <a:gsLst>
              <a:gs pos="62000">
                <a:srgbClr val="008080"/>
              </a:gs>
              <a:gs pos="100000">
                <a:srgbClr val="C4EDF2"/>
              </a:gs>
            </a:gsLst>
            <a:path path="circle">
              <a:fillToRect l="50000" t="50000" r="50000" b="50000"/>
            </a:path>
          </a:gradFill>
          <a:extLst/>
        </p:spPr>
        <p:txBody>
          <a:bodyPr/>
          <a:lstStyle>
            <a:defPPr>
              <a:defRPr lang="fr-FR"/>
            </a:defPPr>
            <a:lvl1pPr algn="ctr">
              <a:defRPr sz="4400" b="1">
                <a:solidFill>
                  <a:schemeClr val="bg1"/>
                </a:solidFill>
                <a:effectLst>
                  <a:outerShdw blurRad="38100" dist="38100" dir="2700000" algn="tl">
                    <a:srgbClr val="000000">
                      <a:alpha val="43137"/>
                    </a:srgbClr>
                  </a:outerShdw>
                </a:effectLst>
                <a:ea typeface="+mj-ea"/>
                <a:cs typeface="+mj-cs"/>
              </a:defRPr>
            </a:lvl1pPr>
            <a:lvl2pPr algn="ctr">
              <a:defRPr sz="4400">
                <a:solidFill>
                  <a:schemeClr val="tx2"/>
                </a:solidFill>
              </a:defRPr>
            </a:lvl2pPr>
            <a:lvl3pPr algn="ctr">
              <a:defRPr sz="4400">
                <a:solidFill>
                  <a:schemeClr val="tx2"/>
                </a:solidFill>
              </a:defRPr>
            </a:lvl3pPr>
            <a:lvl4pPr algn="ctr">
              <a:defRPr sz="4400">
                <a:solidFill>
                  <a:schemeClr val="tx2"/>
                </a:solidFill>
              </a:defRPr>
            </a:lvl4pPr>
            <a:lvl5pPr algn="ctr">
              <a:defRPr sz="4400">
                <a:solidFill>
                  <a:schemeClr val="tx2"/>
                </a:solidFill>
              </a:defRPr>
            </a:lvl5pPr>
            <a:lvl6pPr marL="457200" algn="ctr" fontAlgn="base">
              <a:spcBef>
                <a:spcPct val="0"/>
              </a:spcBef>
              <a:spcAft>
                <a:spcPct val="0"/>
              </a:spcAft>
              <a:defRPr sz="4400">
                <a:solidFill>
                  <a:schemeClr val="tx2"/>
                </a:solidFill>
              </a:defRPr>
            </a:lvl6pPr>
            <a:lvl7pPr marL="914400" algn="ctr" fontAlgn="base">
              <a:spcBef>
                <a:spcPct val="0"/>
              </a:spcBef>
              <a:spcAft>
                <a:spcPct val="0"/>
              </a:spcAft>
              <a:defRPr sz="4400">
                <a:solidFill>
                  <a:schemeClr val="tx2"/>
                </a:solidFill>
              </a:defRPr>
            </a:lvl7pPr>
            <a:lvl8pPr marL="1371600" algn="ctr" fontAlgn="base">
              <a:spcBef>
                <a:spcPct val="0"/>
              </a:spcBef>
              <a:spcAft>
                <a:spcPct val="0"/>
              </a:spcAft>
              <a:defRPr sz="4400">
                <a:solidFill>
                  <a:schemeClr val="tx2"/>
                </a:solidFill>
              </a:defRPr>
            </a:lvl8pPr>
            <a:lvl9pPr marL="1828800" algn="ctr" fontAlgn="base">
              <a:spcBef>
                <a:spcPct val="0"/>
              </a:spcBef>
              <a:spcAft>
                <a:spcPct val="0"/>
              </a:spcAft>
              <a:defRPr sz="4400">
                <a:solidFill>
                  <a:schemeClr val="tx2"/>
                </a:solidFill>
              </a:defRPr>
            </a:lvl9pPr>
          </a:lstStyle>
          <a:p>
            <a:r>
              <a:rPr lang="es-MX" dirty="0"/>
              <a:t>E</a:t>
            </a:r>
            <a:r>
              <a:rPr lang="es-MX" dirty="0" smtClean="0"/>
              <a:t>gresos</a:t>
            </a:r>
            <a:endParaRPr lang="es-ES" dirty="0"/>
          </a:p>
        </p:txBody>
      </p:sp>
    </p:spTree>
    <p:extLst>
      <p:ext uri="{BB962C8B-B14F-4D97-AF65-F5344CB8AC3E}">
        <p14:creationId xmlns:p14="http://schemas.microsoft.com/office/powerpoint/2010/main" val="223015728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1475656" y="2708920"/>
            <a:ext cx="6264696" cy="1077218"/>
          </a:xfrm>
          <a:prstGeom prst="rect">
            <a:avLst/>
          </a:prstGeom>
        </p:spPr>
        <p:txBody>
          <a:bodyPr wrap="square">
            <a:spAutoFit/>
          </a:bodyPr>
          <a:lstStyle/>
          <a:p>
            <a:pPr marL="0" indent="0" algn="ctr">
              <a:buNone/>
            </a:pPr>
            <a:r>
              <a:rPr lang="es-ES" sz="3200" b="1" dirty="0"/>
              <a:t>JUSTIFICACIÓN DE LAS </a:t>
            </a:r>
          </a:p>
          <a:p>
            <a:pPr marL="0" indent="0" algn="ctr">
              <a:buNone/>
            </a:pPr>
            <a:r>
              <a:rPr lang="es-ES" sz="3200" b="1" dirty="0"/>
              <a:t>AMPLIACIONES SOLICITADAS</a:t>
            </a:r>
          </a:p>
        </p:txBody>
      </p:sp>
    </p:spTree>
    <p:extLst>
      <p:ext uri="{BB962C8B-B14F-4D97-AF65-F5344CB8AC3E}">
        <p14:creationId xmlns:p14="http://schemas.microsoft.com/office/powerpoint/2010/main" val="4736015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3"/>
          <p:cNvSpPr>
            <a:spLocks noGrp="1" noChangeArrowheads="1"/>
          </p:cNvSpPr>
          <p:nvPr>
            <p:ph type="body" idx="1"/>
          </p:nvPr>
        </p:nvSpPr>
        <p:spPr>
          <a:xfrm>
            <a:off x="539552" y="1484784"/>
            <a:ext cx="8229600" cy="5488632"/>
          </a:xfrm>
        </p:spPr>
        <p:txBody>
          <a:bodyPr/>
          <a:lstStyle/>
          <a:p>
            <a:pPr marL="0" indent="0">
              <a:buNone/>
            </a:pPr>
            <a:r>
              <a:rPr lang="es-ES" sz="2400" b="1" dirty="0">
                <a:effectLst>
                  <a:outerShdw blurRad="38100" dist="38100" dir="2700000" algn="tl">
                    <a:srgbClr val="000000">
                      <a:alpha val="43137"/>
                    </a:srgbClr>
                  </a:outerShdw>
                </a:effectLst>
              </a:rPr>
              <a:t>172 </a:t>
            </a:r>
            <a:r>
              <a:rPr lang="es-ES" sz="2400" b="1" dirty="0" smtClean="0">
                <a:effectLst>
                  <a:outerShdw blurRad="38100" dist="38100" dir="2700000" algn="tl">
                    <a:srgbClr val="000000">
                      <a:alpha val="43137"/>
                    </a:srgbClr>
                  </a:outerShdw>
                </a:effectLst>
              </a:rPr>
              <a:t>	INGRESOS </a:t>
            </a:r>
            <a:r>
              <a:rPr lang="es-ES" sz="2400" b="1" dirty="0">
                <a:effectLst>
                  <a:outerShdw blurRad="38100" dist="38100" dir="2700000" algn="tl">
                    <a:srgbClr val="000000">
                      <a:alpha val="43137"/>
                    </a:srgbClr>
                  </a:outerShdw>
                </a:effectLst>
              </a:rPr>
              <a:t>DE OPERACIÓN</a:t>
            </a:r>
          </a:p>
          <a:p>
            <a:pPr marL="0" indent="0">
              <a:buNone/>
            </a:pPr>
            <a:r>
              <a:rPr lang="es-ES" sz="2400" b="1" dirty="0">
                <a:effectLst>
                  <a:outerShdw blurRad="38100" dist="38100" dir="2700000" algn="tl">
                    <a:srgbClr val="000000">
                      <a:alpha val="43137"/>
                    </a:srgbClr>
                  </a:outerShdw>
                </a:effectLst>
              </a:rPr>
              <a:t> </a:t>
            </a:r>
          </a:p>
          <a:p>
            <a:pPr marL="0" indent="0" algn="just">
              <a:buNone/>
            </a:pPr>
            <a:r>
              <a:rPr lang="es-ES" sz="2400" b="1" dirty="0">
                <a:effectLst>
                  <a:outerShdw blurRad="38100" dist="38100" dir="2700000" algn="tl">
                    <a:srgbClr val="000000">
                      <a:alpha val="43137"/>
                    </a:srgbClr>
                  </a:outerShdw>
                </a:effectLst>
              </a:rPr>
              <a:t>El importe de G. </a:t>
            </a:r>
            <a:r>
              <a:rPr lang="es-ES" sz="2400" b="1" dirty="0" smtClean="0">
                <a:effectLst>
                  <a:outerShdw blurRad="38100" dist="38100" dir="2700000" algn="tl">
                    <a:srgbClr val="000000">
                      <a:alpha val="43137"/>
                    </a:srgbClr>
                  </a:outerShdw>
                </a:effectLst>
              </a:rPr>
              <a:t>76.786. </a:t>
            </a:r>
            <a:r>
              <a:rPr lang="es-ES" sz="2400" b="1" dirty="0">
                <a:effectLst>
                  <a:outerShdw blurRad="38100" dist="38100" dir="2700000" algn="tl">
                    <a:srgbClr val="000000">
                      <a:alpha val="43137"/>
                    </a:srgbClr>
                  </a:outerShdw>
                </a:effectLst>
              </a:rPr>
              <a:t>millones en concepto de </a:t>
            </a:r>
            <a:r>
              <a:rPr lang="es-ES" sz="2400" b="1" dirty="0" smtClean="0">
                <a:effectLst>
                  <a:outerShdw blurRad="38100" dist="38100" dir="2700000" algn="tl">
                    <a:srgbClr val="000000">
                      <a:alpha val="43137"/>
                    </a:srgbClr>
                  </a:outerShdw>
                </a:effectLst>
              </a:rPr>
              <a:t>Ingresos </a:t>
            </a:r>
            <a:r>
              <a:rPr lang="es-ES" sz="2400" b="1" dirty="0">
                <a:effectLst>
                  <a:outerShdw blurRad="38100" dist="38100" dir="2700000" algn="tl">
                    <a:srgbClr val="000000">
                      <a:alpha val="43137"/>
                    </a:srgbClr>
                  </a:outerShdw>
                </a:effectLst>
              </a:rPr>
              <a:t>de </a:t>
            </a:r>
            <a:r>
              <a:rPr lang="es-ES" sz="2400" b="1" dirty="0" smtClean="0">
                <a:effectLst>
                  <a:outerShdw blurRad="38100" dist="38100" dir="2700000" algn="tl">
                    <a:srgbClr val="000000">
                      <a:alpha val="43137"/>
                    </a:srgbClr>
                  </a:outerShdw>
                </a:effectLst>
              </a:rPr>
              <a:t>Operación tiene </a:t>
            </a:r>
            <a:r>
              <a:rPr lang="es-ES" sz="2400" b="1" dirty="0">
                <a:effectLst>
                  <a:outerShdw blurRad="38100" dist="38100" dir="2700000" algn="tl">
                    <a:srgbClr val="000000">
                      <a:alpha val="43137"/>
                    </a:srgbClr>
                  </a:outerShdw>
                </a:effectLst>
              </a:rPr>
              <a:t>como principal componente las Ganancias </a:t>
            </a:r>
            <a:r>
              <a:rPr lang="es-ES" sz="2400" b="1" dirty="0" smtClean="0">
                <a:effectLst>
                  <a:outerShdw blurRad="38100" dist="38100" dir="2700000" algn="tl">
                    <a:srgbClr val="000000">
                      <a:alpha val="43137"/>
                    </a:srgbClr>
                  </a:outerShdw>
                </a:effectLst>
              </a:rPr>
              <a:t>Financieras, </a:t>
            </a:r>
            <a:r>
              <a:rPr lang="es-ES" sz="2400" b="1" dirty="0">
                <a:effectLst>
                  <a:outerShdw blurRad="38100" dist="38100" dir="2700000" algn="tl">
                    <a:srgbClr val="000000">
                      <a:alpha val="43137"/>
                    </a:srgbClr>
                  </a:outerShdw>
                </a:effectLst>
              </a:rPr>
              <a:t>constituidos por la generación de Intereses de la Cartera de Préstamos Vigente, Comisiones por Servicios Bancarios y Rentas de Inversiones de Títulos de Valores Públicos. </a:t>
            </a:r>
          </a:p>
          <a:p>
            <a:pPr marL="0" indent="0" algn="just" eaLnBrk="1" hangingPunct="1">
              <a:buClr>
                <a:srgbClr val="FF0000"/>
              </a:buClr>
              <a:buNone/>
            </a:pPr>
            <a:endParaRPr lang="es-ES" sz="2300" b="1" dirty="0" smtClean="0">
              <a:solidFill>
                <a:srgbClr val="000000"/>
              </a:solidFill>
              <a:latin typeface="Arial" pitchFamily="34" charset="0"/>
              <a:cs typeface="Arial" pitchFamily="34" charset="0"/>
            </a:endParaRPr>
          </a:p>
        </p:txBody>
      </p:sp>
      <p:sp>
        <p:nvSpPr>
          <p:cNvPr id="4" name="Rectangle 2"/>
          <p:cNvSpPr txBox="1">
            <a:spLocks noChangeArrowheads="1"/>
          </p:cNvSpPr>
          <p:nvPr/>
        </p:nvSpPr>
        <p:spPr bwMode="auto">
          <a:xfrm>
            <a:off x="-1593" y="0"/>
            <a:ext cx="9144000" cy="908720"/>
          </a:xfrm>
          <a:prstGeom prst="rect">
            <a:avLst/>
          </a:prstGeom>
          <a:gradFill>
            <a:gsLst>
              <a:gs pos="62000">
                <a:srgbClr val="008080"/>
              </a:gs>
              <a:gs pos="100000">
                <a:srgbClr val="C4EDF2"/>
              </a:gs>
            </a:gsLst>
            <a:path path="circle">
              <a:fillToRect l="50000" t="50000" r="50000" b="50000"/>
            </a:path>
          </a:gradFill>
          <a:extLst/>
        </p:spPr>
        <p:txBody>
          <a:bodyPr/>
          <a:lstStyle>
            <a:defPPr>
              <a:defRPr lang="fr-FR"/>
            </a:defPPr>
            <a:lvl1pPr algn="ctr">
              <a:defRPr sz="4400" b="1">
                <a:solidFill>
                  <a:schemeClr val="bg1"/>
                </a:solidFill>
                <a:effectLst>
                  <a:outerShdw blurRad="38100" dist="38100" dir="2700000" algn="tl">
                    <a:srgbClr val="000000">
                      <a:alpha val="43137"/>
                    </a:srgbClr>
                  </a:outerShdw>
                </a:effectLst>
                <a:ea typeface="+mj-ea"/>
                <a:cs typeface="+mj-cs"/>
              </a:defRPr>
            </a:lvl1pPr>
            <a:lvl2pPr algn="ctr">
              <a:defRPr sz="4400">
                <a:solidFill>
                  <a:schemeClr val="tx2"/>
                </a:solidFill>
              </a:defRPr>
            </a:lvl2pPr>
            <a:lvl3pPr algn="ctr">
              <a:defRPr sz="4400">
                <a:solidFill>
                  <a:schemeClr val="tx2"/>
                </a:solidFill>
              </a:defRPr>
            </a:lvl3pPr>
            <a:lvl4pPr algn="ctr">
              <a:defRPr sz="4400">
                <a:solidFill>
                  <a:schemeClr val="tx2"/>
                </a:solidFill>
              </a:defRPr>
            </a:lvl4pPr>
            <a:lvl5pPr algn="ctr">
              <a:defRPr sz="4400">
                <a:solidFill>
                  <a:schemeClr val="tx2"/>
                </a:solidFill>
              </a:defRPr>
            </a:lvl5pPr>
            <a:lvl6pPr marL="457200" algn="ctr" fontAlgn="base">
              <a:spcBef>
                <a:spcPct val="0"/>
              </a:spcBef>
              <a:spcAft>
                <a:spcPct val="0"/>
              </a:spcAft>
              <a:defRPr sz="4400">
                <a:solidFill>
                  <a:schemeClr val="tx2"/>
                </a:solidFill>
              </a:defRPr>
            </a:lvl6pPr>
            <a:lvl7pPr marL="914400" algn="ctr" fontAlgn="base">
              <a:spcBef>
                <a:spcPct val="0"/>
              </a:spcBef>
              <a:spcAft>
                <a:spcPct val="0"/>
              </a:spcAft>
              <a:defRPr sz="4400">
                <a:solidFill>
                  <a:schemeClr val="tx2"/>
                </a:solidFill>
              </a:defRPr>
            </a:lvl7pPr>
            <a:lvl8pPr marL="1371600" algn="ctr" fontAlgn="base">
              <a:spcBef>
                <a:spcPct val="0"/>
              </a:spcBef>
              <a:spcAft>
                <a:spcPct val="0"/>
              </a:spcAft>
              <a:defRPr sz="4400">
                <a:solidFill>
                  <a:schemeClr val="tx2"/>
                </a:solidFill>
              </a:defRPr>
            </a:lvl8pPr>
            <a:lvl9pPr marL="1828800" algn="ctr" fontAlgn="base">
              <a:spcBef>
                <a:spcPct val="0"/>
              </a:spcBef>
              <a:spcAft>
                <a:spcPct val="0"/>
              </a:spcAft>
              <a:defRPr sz="4400">
                <a:solidFill>
                  <a:schemeClr val="tx2"/>
                </a:solidFill>
              </a:defRPr>
            </a:lvl9pPr>
          </a:lstStyle>
          <a:p>
            <a:r>
              <a:rPr lang="es-ES" sz="2400" dirty="0" smtClean="0">
                <a:effectLst/>
              </a:rPr>
              <a:t>AMPLIACION </a:t>
            </a:r>
            <a:r>
              <a:rPr lang="es-ES" sz="2400" dirty="0">
                <a:effectLst/>
              </a:rPr>
              <a:t>DE CRÉDITOS PRESUPUESTARIOS DEL PROYECTO EJECUTIVO BNF </a:t>
            </a:r>
            <a:r>
              <a:rPr lang="es-ES" sz="2400" dirty="0" smtClean="0">
                <a:effectLst/>
              </a:rPr>
              <a:t>2018</a:t>
            </a:r>
            <a:endParaRPr lang="es-ES" sz="2400" dirty="0"/>
          </a:p>
        </p:txBody>
      </p:sp>
    </p:spTree>
    <p:extLst>
      <p:ext uri="{BB962C8B-B14F-4D97-AF65-F5344CB8AC3E}">
        <p14:creationId xmlns:p14="http://schemas.microsoft.com/office/powerpoint/2010/main" val="96665038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bwMode="auto">
          <a:xfrm>
            <a:off x="-1593" y="0"/>
            <a:ext cx="9144000" cy="908720"/>
          </a:xfrm>
          <a:prstGeom prst="rect">
            <a:avLst/>
          </a:prstGeom>
          <a:gradFill>
            <a:gsLst>
              <a:gs pos="62000">
                <a:srgbClr val="008080"/>
              </a:gs>
              <a:gs pos="100000">
                <a:srgbClr val="C4EDF2"/>
              </a:gs>
            </a:gsLst>
            <a:path path="circle">
              <a:fillToRect l="50000" t="50000" r="50000" b="50000"/>
            </a:path>
          </a:gradFill>
          <a:extLst/>
        </p:spPr>
        <p:txBody>
          <a:bodyPr/>
          <a:lstStyle>
            <a:defPPr>
              <a:defRPr lang="fr-FR"/>
            </a:defPPr>
            <a:lvl1pPr algn="ctr">
              <a:defRPr sz="4400" b="1">
                <a:solidFill>
                  <a:schemeClr val="bg1"/>
                </a:solidFill>
                <a:effectLst>
                  <a:outerShdw blurRad="38100" dist="38100" dir="2700000" algn="tl">
                    <a:srgbClr val="000000">
                      <a:alpha val="43137"/>
                    </a:srgbClr>
                  </a:outerShdw>
                </a:effectLst>
                <a:ea typeface="+mj-ea"/>
                <a:cs typeface="+mj-cs"/>
              </a:defRPr>
            </a:lvl1pPr>
            <a:lvl2pPr algn="ctr">
              <a:defRPr sz="4400">
                <a:solidFill>
                  <a:schemeClr val="tx2"/>
                </a:solidFill>
              </a:defRPr>
            </a:lvl2pPr>
            <a:lvl3pPr algn="ctr">
              <a:defRPr sz="4400">
                <a:solidFill>
                  <a:schemeClr val="tx2"/>
                </a:solidFill>
              </a:defRPr>
            </a:lvl3pPr>
            <a:lvl4pPr algn="ctr">
              <a:defRPr sz="4400">
                <a:solidFill>
                  <a:schemeClr val="tx2"/>
                </a:solidFill>
              </a:defRPr>
            </a:lvl4pPr>
            <a:lvl5pPr algn="ctr">
              <a:defRPr sz="4400">
                <a:solidFill>
                  <a:schemeClr val="tx2"/>
                </a:solidFill>
              </a:defRPr>
            </a:lvl5pPr>
            <a:lvl6pPr marL="457200" algn="ctr" fontAlgn="base">
              <a:spcBef>
                <a:spcPct val="0"/>
              </a:spcBef>
              <a:spcAft>
                <a:spcPct val="0"/>
              </a:spcAft>
              <a:defRPr sz="4400">
                <a:solidFill>
                  <a:schemeClr val="tx2"/>
                </a:solidFill>
              </a:defRPr>
            </a:lvl6pPr>
            <a:lvl7pPr marL="914400" algn="ctr" fontAlgn="base">
              <a:spcBef>
                <a:spcPct val="0"/>
              </a:spcBef>
              <a:spcAft>
                <a:spcPct val="0"/>
              </a:spcAft>
              <a:defRPr sz="4400">
                <a:solidFill>
                  <a:schemeClr val="tx2"/>
                </a:solidFill>
              </a:defRPr>
            </a:lvl7pPr>
            <a:lvl8pPr marL="1371600" algn="ctr" fontAlgn="base">
              <a:spcBef>
                <a:spcPct val="0"/>
              </a:spcBef>
              <a:spcAft>
                <a:spcPct val="0"/>
              </a:spcAft>
              <a:defRPr sz="4400">
                <a:solidFill>
                  <a:schemeClr val="tx2"/>
                </a:solidFill>
              </a:defRPr>
            </a:lvl8pPr>
            <a:lvl9pPr marL="1828800" algn="ctr" fontAlgn="base">
              <a:spcBef>
                <a:spcPct val="0"/>
              </a:spcBef>
              <a:spcAft>
                <a:spcPct val="0"/>
              </a:spcAft>
              <a:defRPr sz="4400">
                <a:solidFill>
                  <a:schemeClr val="tx2"/>
                </a:solidFill>
              </a:defRPr>
            </a:lvl9pPr>
          </a:lstStyle>
          <a:p>
            <a:r>
              <a:rPr lang="es-ES" sz="2400" dirty="0" smtClean="0">
                <a:effectLst/>
              </a:rPr>
              <a:t>AMPLIACION </a:t>
            </a:r>
            <a:r>
              <a:rPr lang="es-ES" sz="2400" dirty="0">
                <a:effectLst/>
              </a:rPr>
              <a:t>DE CRÉDITOS PRESUPUESTARIOS DEL PROYECTO EJECUTIVO BNF </a:t>
            </a:r>
            <a:r>
              <a:rPr lang="es-ES" sz="2400" dirty="0" smtClean="0">
                <a:effectLst/>
              </a:rPr>
              <a:t>2018</a:t>
            </a:r>
            <a:endParaRPr lang="es-ES" sz="2400" dirty="0"/>
          </a:p>
        </p:txBody>
      </p:sp>
      <p:sp>
        <p:nvSpPr>
          <p:cNvPr id="5" name="Rectángulo 4"/>
          <p:cNvSpPr/>
          <p:nvPr/>
        </p:nvSpPr>
        <p:spPr>
          <a:xfrm>
            <a:off x="179512" y="1196752"/>
            <a:ext cx="4659481" cy="461665"/>
          </a:xfrm>
          <a:prstGeom prst="rect">
            <a:avLst/>
          </a:prstGeom>
        </p:spPr>
        <p:txBody>
          <a:bodyPr wrap="none">
            <a:spAutoFit/>
          </a:bodyPr>
          <a:lstStyle/>
          <a:p>
            <a:pPr marL="0" indent="0" algn="just">
              <a:buNone/>
            </a:pPr>
            <a:r>
              <a:rPr lang="es-ES" sz="2400" b="1" dirty="0">
                <a:effectLst>
                  <a:outerShdw blurRad="38100" dist="38100" dir="2700000" algn="tl">
                    <a:srgbClr val="000000">
                      <a:alpha val="43137"/>
                    </a:srgbClr>
                  </a:outerShdw>
                </a:effectLst>
              </a:rPr>
              <a:t>100 SERVICIOS PERSONALES</a:t>
            </a:r>
          </a:p>
        </p:txBody>
      </p:sp>
      <p:graphicFrame>
        <p:nvGraphicFramePr>
          <p:cNvPr id="6" name="Tabla 5"/>
          <p:cNvGraphicFramePr>
            <a:graphicFrameLocks noGrp="1"/>
          </p:cNvGraphicFramePr>
          <p:nvPr>
            <p:extLst>
              <p:ext uri="{D42A27DB-BD31-4B8C-83A1-F6EECF244321}">
                <p14:modId xmlns:p14="http://schemas.microsoft.com/office/powerpoint/2010/main" val="78336821"/>
              </p:ext>
            </p:extLst>
          </p:nvPr>
        </p:nvGraphicFramePr>
        <p:xfrm>
          <a:off x="323528" y="1844824"/>
          <a:ext cx="8208911" cy="1914078"/>
        </p:xfrm>
        <a:graphic>
          <a:graphicData uri="http://schemas.openxmlformats.org/drawingml/2006/table">
            <a:tbl>
              <a:tblPr/>
              <a:tblGrid>
                <a:gridCol w="346712"/>
                <a:gridCol w="290625"/>
                <a:gridCol w="2688291"/>
                <a:gridCol w="978951"/>
                <a:gridCol w="978951"/>
                <a:gridCol w="975127"/>
                <a:gridCol w="975127"/>
                <a:gridCol w="975127"/>
              </a:tblGrid>
              <a:tr h="136020">
                <a:tc>
                  <a:txBody>
                    <a:bodyPr/>
                    <a:lstStyle/>
                    <a:p>
                      <a:pPr algn="l" fontAlgn="ctr"/>
                      <a:r>
                        <a:rPr lang="es-ES" sz="600" b="0" i="0" u="none" strike="noStrike" dirty="0">
                          <a:effectLst/>
                          <a:latin typeface="Arial" panose="020B0604020202020204" pitchFamily="34" charset="0"/>
                        </a:rPr>
                        <a:t> </a:t>
                      </a:r>
                    </a:p>
                  </a:txBody>
                  <a:tcPr marL="3676" marR="3676" marT="3676" marB="0" anchor="ctr">
                    <a:lnL>
                      <a:noFill/>
                    </a:lnL>
                    <a:lnR>
                      <a:noFill/>
                    </a:lnR>
                    <a:lnT>
                      <a:noFill/>
                    </a:lnT>
                    <a:lnB w="25400" cap="flat" cmpd="dbl" algn="ctr">
                      <a:solidFill>
                        <a:srgbClr val="000000"/>
                      </a:solidFill>
                      <a:prstDash val="solid"/>
                      <a:round/>
                      <a:headEnd type="none" w="med" len="med"/>
                      <a:tailEnd type="none" w="med" len="med"/>
                    </a:lnB>
                    <a:solidFill>
                      <a:srgbClr val="FFFFFF"/>
                    </a:solidFill>
                  </a:tcPr>
                </a:tc>
                <a:tc>
                  <a:txBody>
                    <a:bodyPr/>
                    <a:lstStyle/>
                    <a:p>
                      <a:pPr algn="l" fontAlgn="ctr"/>
                      <a:r>
                        <a:rPr lang="es-ES" sz="600" b="0" i="0" u="none" strike="noStrike">
                          <a:effectLst/>
                          <a:latin typeface="Arial" panose="020B0604020202020204" pitchFamily="34" charset="0"/>
                        </a:rPr>
                        <a:t> </a:t>
                      </a:r>
                    </a:p>
                  </a:txBody>
                  <a:tcPr marL="3676" marR="3676" marT="3676" marB="0" anchor="ctr">
                    <a:lnL>
                      <a:noFill/>
                    </a:lnL>
                    <a:lnR>
                      <a:noFill/>
                    </a:lnR>
                    <a:lnT>
                      <a:noFill/>
                    </a:lnT>
                    <a:lnB w="25400" cap="flat" cmpd="dbl" algn="ctr">
                      <a:solidFill>
                        <a:srgbClr val="000000"/>
                      </a:solidFill>
                      <a:prstDash val="solid"/>
                      <a:round/>
                      <a:headEnd type="none" w="med" len="med"/>
                      <a:tailEnd type="none" w="med" len="med"/>
                    </a:lnB>
                    <a:solidFill>
                      <a:srgbClr val="FFFFFF"/>
                    </a:solidFill>
                  </a:tcPr>
                </a:tc>
                <a:tc>
                  <a:txBody>
                    <a:bodyPr/>
                    <a:lstStyle/>
                    <a:p>
                      <a:pPr algn="l" fontAlgn="ctr"/>
                      <a:r>
                        <a:rPr lang="es-ES" sz="600" b="0" i="0" u="none" strike="noStrike">
                          <a:effectLst/>
                          <a:latin typeface="Arial" panose="020B0604020202020204" pitchFamily="34" charset="0"/>
                        </a:rPr>
                        <a:t> </a:t>
                      </a:r>
                    </a:p>
                  </a:txBody>
                  <a:tcPr marL="3676" marR="3676" marT="3676" marB="0" anchor="ctr">
                    <a:lnL>
                      <a:noFill/>
                    </a:lnL>
                    <a:lnR>
                      <a:noFill/>
                    </a:lnR>
                    <a:lnT>
                      <a:noFill/>
                    </a:lnT>
                    <a:lnB w="25400" cap="flat" cmpd="dbl" algn="ctr">
                      <a:solidFill>
                        <a:srgbClr val="000000"/>
                      </a:solidFill>
                      <a:prstDash val="solid"/>
                      <a:round/>
                      <a:headEnd type="none" w="med" len="med"/>
                      <a:tailEnd type="none" w="med" len="med"/>
                    </a:lnB>
                    <a:solidFill>
                      <a:srgbClr val="FFFFFF"/>
                    </a:solidFill>
                  </a:tcPr>
                </a:tc>
                <a:tc>
                  <a:txBody>
                    <a:bodyPr/>
                    <a:lstStyle/>
                    <a:p>
                      <a:pPr algn="ctr" fontAlgn="ctr"/>
                      <a:r>
                        <a:rPr lang="es-ES" sz="600" b="1" i="0" u="none" strike="noStrike">
                          <a:effectLst/>
                          <a:latin typeface="Arial" panose="020B0604020202020204" pitchFamily="34" charset="0"/>
                        </a:rPr>
                        <a:t>(a)</a:t>
                      </a:r>
                    </a:p>
                  </a:txBody>
                  <a:tcPr marL="3676" marR="3676" marT="3676" marB="0" anchor="ctr">
                    <a:lnL>
                      <a:noFill/>
                    </a:lnL>
                    <a:lnR>
                      <a:noFill/>
                    </a:lnR>
                    <a:lnT>
                      <a:noFill/>
                    </a:lnT>
                    <a:lnB w="25400" cap="flat" cmpd="dbl" algn="ctr">
                      <a:solidFill>
                        <a:srgbClr val="000000"/>
                      </a:solidFill>
                      <a:prstDash val="solid"/>
                      <a:round/>
                      <a:headEnd type="none" w="med" len="med"/>
                      <a:tailEnd type="none" w="med" len="med"/>
                    </a:lnB>
                    <a:solidFill>
                      <a:srgbClr val="FFFFFF"/>
                    </a:solidFill>
                  </a:tcPr>
                </a:tc>
                <a:tc>
                  <a:txBody>
                    <a:bodyPr/>
                    <a:lstStyle/>
                    <a:p>
                      <a:pPr algn="ctr" fontAlgn="ctr"/>
                      <a:r>
                        <a:rPr lang="es-ES" sz="600" b="1" i="0" u="none" strike="noStrike">
                          <a:effectLst/>
                          <a:latin typeface="Arial" panose="020B0604020202020204" pitchFamily="34" charset="0"/>
                        </a:rPr>
                        <a:t>(b)</a:t>
                      </a:r>
                    </a:p>
                  </a:txBody>
                  <a:tcPr marL="3676" marR="3676" marT="3676" marB="0" anchor="ctr">
                    <a:lnL>
                      <a:noFill/>
                    </a:lnL>
                    <a:lnR>
                      <a:noFill/>
                    </a:lnR>
                    <a:lnT>
                      <a:noFill/>
                    </a:lnT>
                    <a:lnB w="25400" cap="flat" cmpd="dbl" algn="ctr">
                      <a:solidFill>
                        <a:srgbClr val="000000"/>
                      </a:solidFill>
                      <a:prstDash val="solid"/>
                      <a:round/>
                      <a:headEnd type="none" w="med" len="med"/>
                      <a:tailEnd type="none" w="med" len="med"/>
                    </a:lnB>
                    <a:solidFill>
                      <a:srgbClr val="FFFFFF"/>
                    </a:solidFill>
                  </a:tcPr>
                </a:tc>
                <a:tc>
                  <a:txBody>
                    <a:bodyPr/>
                    <a:lstStyle/>
                    <a:p>
                      <a:pPr algn="ctr" fontAlgn="ctr"/>
                      <a:r>
                        <a:rPr lang="es-ES" sz="600" b="1" i="0" u="none" strike="noStrike">
                          <a:effectLst/>
                          <a:latin typeface="Arial" panose="020B0604020202020204" pitchFamily="34" charset="0"/>
                        </a:rPr>
                        <a:t>c= (b-a)</a:t>
                      </a:r>
                    </a:p>
                  </a:txBody>
                  <a:tcPr marL="3676" marR="3676" marT="3676" marB="0" anchor="ctr">
                    <a:lnL>
                      <a:noFill/>
                    </a:lnL>
                    <a:lnR>
                      <a:noFill/>
                    </a:lnR>
                    <a:lnT>
                      <a:noFill/>
                    </a:lnT>
                    <a:lnB w="25400" cap="flat" cmpd="dbl" algn="ctr">
                      <a:solidFill>
                        <a:srgbClr val="000000"/>
                      </a:solidFill>
                      <a:prstDash val="solid"/>
                      <a:round/>
                      <a:headEnd type="none" w="med" len="med"/>
                      <a:tailEnd type="none" w="med" len="med"/>
                    </a:lnB>
                    <a:solidFill>
                      <a:srgbClr val="FFFFFF"/>
                    </a:solidFill>
                  </a:tcPr>
                </a:tc>
                <a:tc>
                  <a:txBody>
                    <a:bodyPr/>
                    <a:lstStyle/>
                    <a:p>
                      <a:pPr algn="ctr" fontAlgn="ctr"/>
                      <a:r>
                        <a:rPr lang="es-ES" sz="600" b="1" i="0" u="none" strike="noStrike">
                          <a:effectLst/>
                          <a:latin typeface="Arial" panose="020B0604020202020204" pitchFamily="34" charset="0"/>
                        </a:rPr>
                        <a:t>(d)</a:t>
                      </a:r>
                    </a:p>
                  </a:txBody>
                  <a:tcPr marL="3676" marR="3676" marT="3676" marB="0" anchor="ctr">
                    <a:lnL>
                      <a:noFill/>
                    </a:lnL>
                    <a:lnR>
                      <a:noFill/>
                    </a:lnR>
                    <a:lnT>
                      <a:noFill/>
                    </a:lnT>
                    <a:lnB w="25400" cap="flat" cmpd="dbl" algn="ctr">
                      <a:solidFill>
                        <a:srgbClr val="000000"/>
                      </a:solidFill>
                      <a:prstDash val="solid"/>
                      <a:round/>
                      <a:headEnd type="none" w="med" len="med"/>
                      <a:tailEnd type="none" w="med" len="med"/>
                    </a:lnB>
                    <a:solidFill>
                      <a:srgbClr val="FFFFFF"/>
                    </a:solidFill>
                  </a:tcPr>
                </a:tc>
                <a:tc>
                  <a:txBody>
                    <a:bodyPr/>
                    <a:lstStyle/>
                    <a:p>
                      <a:pPr algn="ctr" fontAlgn="ctr"/>
                      <a:r>
                        <a:rPr lang="es-ES" sz="600" b="1" i="0" u="none" strike="noStrike">
                          <a:effectLst/>
                          <a:latin typeface="Arial" panose="020B0604020202020204" pitchFamily="34" charset="0"/>
                        </a:rPr>
                        <a:t>e= (d-b)</a:t>
                      </a:r>
                    </a:p>
                  </a:txBody>
                  <a:tcPr marL="3676" marR="3676" marT="3676" marB="0" anchor="ctr">
                    <a:lnL>
                      <a:noFill/>
                    </a:lnL>
                    <a:lnR>
                      <a:noFill/>
                    </a:lnR>
                    <a:lnT>
                      <a:noFill/>
                    </a:lnT>
                    <a:lnB w="25400" cap="flat" cmpd="dbl" algn="ctr">
                      <a:solidFill>
                        <a:srgbClr val="000000"/>
                      </a:solidFill>
                      <a:prstDash val="solid"/>
                      <a:round/>
                      <a:headEnd type="none" w="med" len="med"/>
                      <a:tailEnd type="none" w="med" len="med"/>
                    </a:lnB>
                    <a:solidFill>
                      <a:srgbClr val="FFFFFF"/>
                    </a:solidFill>
                  </a:tcPr>
                </a:tc>
              </a:tr>
              <a:tr h="172782">
                <a:tc>
                  <a:txBody>
                    <a:bodyPr/>
                    <a:lstStyle/>
                    <a:p>
                      <a:pPr algn="ctr" fontAlgn="ctr"/>
                      <a:r>
                        <a:rPr lang="es-ES" sz="600" b="1" i="0" u="none" strike="noStrike">
                          <a:effectLst/>
                          <a:latin typeface="Arial" panose="020B0604020202020204" pitchFamily="34" charset="0"/>
                        </a:rPr>
                        <a:t> </a:t>
                      </a:r>
                    </a:p>
                  </a:txBody>
                  <a:tcPr marL="3676" marR="3676" marT="3676" marB="0" anchor="ctr">
                    <a:lnL w="25400" cap="flat" cmpd="dbl" algn="ctr">
                      <a:solidFill>
                        <a:srgbClr val="000000"/>
                      </a:solidFill>
                      <a:prstDash val="solid"/>
                      <a:round/>
                      <a:headEnd type="none" w="med" len="med"/>
                      <a:tailEnd type="none" w="med" len="med"/>
                    </a:lnL>
                    <a:lnR>
                      <a:noFill/>
                    </a:lnR>
                    <a:lnT w="25400" cap="flat" cmpd="dbl"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s-ES" sz="600" b="1" i="0" u="none" strike="noStrike">
                          <a:effectLst/>
                          <a:latin typeface="Arial" panose="020B0604020202020204" pitchFamily="34" charset="0"/>
                        </a:rPr>
                        <a:t> </a:t>
                      </a:r>
                    </a:p>
                  </a:txBody>
                  <a:tcPr marL="3676" marR="3676" marT="3676" marB="0" anchor="ctr">
                    <a:lnL>
                      <a:noFill/>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s-ES" sz="600" b="1" i="0" u="none" strike="noStrike">
                          <a:effectLst/>
                          <a:latin typeface="Arial" panose="020B0604020202020204" pitchFamily="34" charset="0"/>
                        </a:rPr>
                        <a:t> </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s-ES" sz="500" b="1" i="0" u="none" strike="noStrike">
                          <a:effectLst/>
                          <a:latin typeface="Arial" panose="020B0604020202020204" pitchFamily="34" charset="0"/>
                        </a:rPr>
                        <a:t>PRESUPUESTO</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s-ES" sz="500" b="1" i="0" u="none" strike="noStrike">
                          <a:effectLst/>
                          <a:latin typeface="Arial" panose="020B0604020202020204" pitchFamily="34" charset="0"/>
                        </a:rPr>
                        <a:t>PROYECTO</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a:noFill/>
                    </a:lnB>
                    <a:solidFill>
                      <a:srgbClr val="FFFFFF"/>
                    </a:solidFill>
                  </a:tcPr>
                </a:tc>
                <a:tc rowSpan="2">
                  <a:txBody>
                    <a:bodyPr/>
                    <a:lstStyle/>
                    <a:p>
                      <a:pPr algn="ctr" fontAlgn="ctr"/>
                      <a:r>
                        <a:rPr lang="es-ES" sz="500" b="1" i="0" u="none" strike="noStrike">
                          <a:effectLst/>
                          <a:latin typeface="Arial" panose="020B0604020202020204" pitchFamily="34" charset="0"/>
                        </a:rPr>
                        <a:t>VARIACION</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500" b="1" i="0" u="none" strike="noStrike">
                          <a:effectLst/>
                          <a:latin typeface="Arial" panose="020B0604020202020204" pitchFamily="34" charset="0"/>
                        </a:rPr>
                        <a:t>PROPUESTA</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s-ES" sz="500" b="1" i="0" u="none" strike="noStrike">
                          <a:effectLst/>
                          <a:latin typeface="Arial" panose="020B0604020202020204" pitchFamily="34" charset="0"/>
                        </a:rPr>
                        <a:t>VARIACION </a:t>
                      </a:r>
                    </a:p>
                  </a:txBody>
                  <a:tcPr marL="3676" marR="3676" marT="3676"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a:noFill/>
                    </a:lnB>
                    <a:solidFill>
                      <a:srgbClr val="FFFFFF"/>
                    </a:solidFill>
                  </a:tcPr>
                </a:tc>
              </a:tr>
              <a:tr h="268363">
                <a:tc>
                  <a:txBody>
                    <a:bodyPr/>
                    <a:lstStyle/>
                    <a:p>
                      <a:pPr algn="ctr" fontAlgn="ctr"/>
                      <a:r>
                        <a:rPr lang="es-ES" sz="600" b="1" i="0" u="none" strike="noStrike">
                          <a:effectLst/>
                          <a:latin typeface="Arial" panose="020B0604020202020204" pitchFamily="34" charset="0"/>
                        </a:rPr>
                        <a:t>CODIGO</a:t>
                      </a:r>
                    </a:p>
                  </a:txBody>
                  <a:tcPr marL="3676" marR="3676" marT="3676" marB="0" anchor="ctr">
                    <a:lnL w="25400" cap="flat" cmpd="dbl"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600" b="1" i="0" u="none" strike="noStrike">
                          <a:effectLst/>
                          <a:latin typeface="Arial" panose="020B0604020202020204" pitchFamily="34" charset="0"/>
                        </a:rPr>
                        <a:t>F.F.</a:t>
                      </a:r>
                    </a:p>
                  </a:txBody>
                  <a:tcPr marL="3676" marR="3676" marT="3676" marB="0" anchor="ctr">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600" b="1" i="0" u="none" strike="noStrike">
                          <a:effectLst/>
                          <a:latin typeface="Arial" panose="020B0604020202020204" pitchFamily="34" charset="0"/>
                        </a:rPr>
                        <a:t>DESCRIPCIÓN</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500" b="1" i="0" u="none" strike="noStrike" dirty="0">
                          <a:effectLst/>
                          <a:latin typeface="Arial" panose="020B0604020202020204" pitchFamily="34" charset="0"/>
                        </a:rPr>
                        <a:t>VIGENTE 2017</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500" b="1" i="0" u="none" strike="noStrike">
                          <a:effectLst/>
                          <a:latin typeface="Arial" panose="020B0604020202020204" pitchFamily="34" charset="0"/>
                        </a:rPr>
                        <a:t>EJECUTIVO 2018</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vMerge="1">
                  <a:txBody>
                    <a:bodyPr/>
                    <a:lstStyle/>
                    <a:p>
                      <a:endParaRPr lang="es-ES"/>
                    </a:p>
                  </a:txBody>
                  <a:tcPr/>
                </a:tc>
                <a:tc>
                  <a:txBody>
                    <a:bodyPr/>
                    <a:lstStyle/>
                    <a:p>
                      <a:pPr algn="ctr" fontAlgn="ctr"/>
                      <a:r>
                        <a:rPr lang="es-ES" sz="500" b="1" i="0" u="none" strike="noStrike">
                          <a:effectLst/>
                          <a:latin typeface="Arial" panose="020B0604020202020204" pitchFamily="34" charset="0"/>
                        </a:rPr>
                        <a:t>BNF 2018</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500" b="1" i="0" u="none" strike="noStrike">
                          <a:effectLst/>
                          <a:latin typeface="Arial" panose="020B0604020202020204" pitchFamily="34" charset="0"/>
                        </a:rPr>
                        <a:t>RESPECTO A PROPUESTA BNF</a:t>
                      </a:r>
                    </a:p>
                  </a:txBody>
                  <a:tcPr marL="3676" marR="3676" marT="3676"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r>
              <a:tr h="122295">
                <a:tc>
                  <a:txBody>
                    <a:bodyPr/>
                    <a:lstStyle/>
                    <a:p>
                      <a:pPr algn="ctr" fontAlgn="ctr"/>
                      <a:r>
                        <a:rPr lang="es-ES" sz="600" b="1" i="0" u="none" strike="noStrike">
                          <a:effectLst/>
                          <a:latin typeface="Arial" panose="020B0604020202020204" pitchFamily="34" charset="0"/>
                        </a:rPr>
                        <a:t>100</a:t>
                      </a:r>
                    </a:p>
                  </a:txBody>
                  <a:tcPr marL="3676" marR="3676" marT="3676"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s-ES" sz="600" b="1" i="0" u="none" strike="noStrike">
                          <a:effectLst/>
                          <a:latin typeface="Arial" panose="020B0604020202020204" pitchFamily="34" charset="0"/>
                        </a:rPr>
                        <a:t> </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l" fontAlgn="ctr"/>
                      <a:r>
                        <a:rPr lang="es-ES" sz="600" b="1" i="0" u="none" strike="noStrike">
                          <a:effectLst/>
                          <a:latin typeface="Arial" panose="020B0604020202020204" pitchFamily="34" charset="0"/>
                        </a:rPr>
                        <a:t>SERVICIOS PERSONALES</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r" fontAlgn="ctr"/>
                      <a:r>
                        <a:rPr lang="es-ES" sz="700" b="1" i="0" u="none" strike="noStrike" dirty="0">
                          <a:effectLst/>
                          <a:latin typeface="Arial" panose="020B0604020202020204" pitchFamily="34" charset="0"/>
                        </a:rPr>
                        <a:t>188.581.605.421</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r" fontAlgn="ctr"/>
                      <a:r>
                        <a:rPr lang="es-ES" sz="700" b="1" i="0" u="none" strike="noStrike">
                          <a:effectLst/>
                          <a:latin typeface="Arial" panose="020B0604020202020204" pitchFamily="34" charset="0"/>
                        </a:rPr>
                        <a:t>188.620.206.104</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r" fontAlgn="ctr"/>
                      <a:r>
                        <a:rPr lang="es-ES" sz="700" b="1" i="0" u="none" strike="noStrike">
                          <a:effectLst/>
                          <a:latin typeface="Arial" panose="020B0604020202020204" pitchFamily="34" charset="0"/>
                        </a:rPr>
                        <a:t>38.600.683</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r" fontAlgn="ctr"/>
                      <a:r>
                        <a:rPr lang="es-ES" sz="700" b="1" i="0" u="none" strike="noStrike">
                          <a:effectLst/>
                          <a:latin typeface="Arial" panose="020B0604020202020204" pitchFamily="34" charset="0"/>
                        </a:rPr>
                        <a:t>235.406.606.620</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r" fontAlgn="ctr"/>
                      <a:r>
                        <a:rPr lang="es-ES" sz="700" b="1" i="0" u="none" strike="noStrike">
                          <a:effectLst/>
                          <a:latin typeface="Arial" panose="020B0604020202020204" pitchFamily="34" charset="0"/>
                        </a:rPr>
                        <a:t>46.786.400.516</a:t>
                      </a:r>
                    </a:p>
                  </a:txBody>
                  <a:tcPr marL="3676" marR="3676" marT="3676"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r>
              <a:tr h="122295">
                <a:tc>
                  <a:txBody>
                    <a:bodyPr/>
                    <a:lstStyle/>
                    <a:p>
                      <a:pPr algn="ctr" fontAlgn="ctr"/>
                      <a:r>
                        <a:rPr lang="es-ES" sz="600" b="0" i="0" u="none" strike="noStrike">
                          <a:effectLst/>
                          <a:latin typeface="Arial" panose="020B0604020202020204" pitchFamily="34" charset="0"/>
                        </a:rPr>
                        <a:t>111</a:t>
                      </a:r>
                    </a:p>
                  </a:txBody>
                  <a:tcPr marL="3676" marR="3676" marT="3676"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s-ES" sz="600" b="0" i="0" u="none" strike="noStrike">
                          <a:effectLst/>
                          <a:latin typeface="Arial" panose="020B0604020202020204" pitchFamily="34" charset="0"/>
                        </a:rPr>
                        <a:t>30</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ctr"/>
                      <a:r>
                        <a:rPr lang="es-ES" sz="600" b="0" i="0" u="none" strike="noStrike">
                          <a:effectLst/>
                          <a:latin typeface="Arial" panose="020B0604020202020204" pitchFamily="34" charset="0"/>
                        </a:rPr>
                        <a:t>SUELDOS</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r" fontAlgn="ctr"/>
                      <a:r>
                        <a:rPr lang="es-ES" sz="700" b="0" i="0" u="none" strike="noStrike" dirty="0">
                          <a:effectLst/>
                          <a:latin typeface="Arial" panose="020B0604020202020204" pitchFamily="34" charset="0"/>
                        </a:rPr>
                        <a:t>99.202.451.000</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r" fontAlgn="ctr"/>
                      <a:r>
                        <a:rPr lang="es-ES" sz="700" b="0" i="0" u="none" strike="noStrike">
                          <a:effectLst/>
                          <a:latin typeface="Arial" panose="020B0604020202020204" pitchFamily="34" charset="0"/>
                        </a:rPr>
                        <a:t>100.234.082.400</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r" fontAlgn="ctr"/>
                      <a:r>
                        <a:rPr lang="es-ES" sz="700" b="0" i="0" u="none" strike="noStrike">
                          <a:effectLst/>
                          <a:latin typeface="Arial" panose="020B0604020202020204" pitchFamily="34" charset="0"/>
                        </a:rPr>
                        <a:t>1.031.631.400</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r" fontAlgn="ctr"/>
                      <a:r>
                        <a:rPr lang="es-ES" sz="700" b="0" i="0" u="none" strike="noStrike">
                          <a:effectLst/>
                          <a:latin typeface="Arial" panose="020B0604020202020204" pitchFamily="34" charset="0"/>
                        </a:rPr>
                        <a:t>120.150.000.000</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r" fontAlgn="ctr"/>
                      <a:r>
                        <a:rPr lang="es-ES" sz="700" b="0" i="0" u="none" strike="noStrike">
                          <a:effectLst/>
                          <a:latin typeface="Arial" panose="020B0604020202020204" pitchFamily="34" charset="0"/>
                        </a:rPr>
                        <a:t>19.915.917.600</a:t>
                      </a:r>
                    </a:p>
                  </a:txBody>
                  <a:tcPr marL="3676" marR="3676" marT="3676"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solidFill>
                      <a:srgbClr val="FFFFFF"/>
                    </a:solidFill>
                  </a:tcPr>
                </a:tc>
              </a:tr>
              <a:tr h="122295">
                <a:tc>
                  <a:txBody>
                    <a:bodyPr/>
                    <a:lstStyle/>
                    <a:p>
                      <a:pPr algn="ctr" fontAlgn="ctr"/>
                      <a:r>
                        <a:rPr lang="es-ES" sz="600" b="0" i="0" u="none" strike="noStrike">
                          <a:effectLst/>
                          <a:latin typeface="Arial" panose="020B0604020202020204" pitchFamily="34" charset="0"/>
                        </a:rPr>
                        <a:t>112</a:t>
                      </a:r>
                    </a:p>
                  </a:txBody>
                  <a:tcPr marL="3676" marR="3676" marT="3676"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s-ES" sz="600" b="0" i="0" u="none" strike="noStrike">
                          <a:effectLst/>
                          <a:latin typeface="Arial" panose="020B0604020202020204" pitchFamily="34" charset="0"/>
                        </a:rPr>
                        <a:t>30</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ctr"/>
                      <a:r>
                        <a:rPr lang="es-ES" sz="600" b="0" i="0" u="none" strike="noStrike">
                          <a:effectLst/>
                          <a:latin typeface="Arial" panose="020B0604020202020204" pitchFamily="34" charset="0"/>
                        </a:rPr>
                        <a:t>DIETAS</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r" fontAlgn="ctr"/>
                      <a:r>
                        <a:rPr lang="es-ES" sz="700" b="0" i="0" u="none" strike="noStrike" dirty="0">
                          <a:effectLst/>
                          <a:latin typeface="Arial" panose="020B0604020202020204" pitchFamily="34" charset="0"/>
                        </a:rPr>
                        <a:t>2.268.000.000</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r" fontAlgn="ctr"/>
                      <a:r>
                        <a:rPr lang="es-ES" sz="700" b="0" i="0" u="none" strike="noStrike">
                          <a:effectLst/>
                          <a:latin typeface="Arial" panose="020B0604020202020204" pitchFamily="34" charset="0"/>
                        </a:rPr>
                        <a:t>1.296.000.000</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r" fontAlgn="ctr"/>
                      <a:r>
                        <a:rPr lang="es-ES" sz="700" b="0" i="0" u="none" strike="noStrike">
                          <a:effectLst/>
                          <a:latin typeface="Arial" panose="020B0604020202020204" pitchFamily="34" charset="0"/>
                        </a:rPr>
                        <a:t>-972.000.000</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r" fontAlgn="ctr"/>
                      <a:r>
                        <a:rPr lang="es-ES" sz="700" b="0" i="0" u="none" strike="noStrike">
                          <a:effectLst/>
                          <a:latin typeface="Arial" panose="020B0604020202020204" pitchFamily="34" charset="0"/>
                        </a:rPr>
                        <a:t>0</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r" fontAlgn="ctr"/>
                      <a:r>
                        <a:rPr lang="es-ES" sz="700" b="0" i="0" u="none" strike="noStrike">
                          <a:effectLst/>
                          <a:latin typeface="Arial" panose="020B0604020202020204" pitchFamily="34" charset="0"/>
                        </a:rPr>
                        <a:t>-1.296.000.000</a:t>
                      </a:r>
                    </a:p>
                  </a:txBody>
                  <a:tcPr marL="3676" marR="3676" marT="3676"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solidFill>
                      <a:srgbClr val="FFFFFF"/>
                    </a:solidFill>
                  </a:tcPr>
                </a:tc>
              </a:tr>
              <a:tr h="122295">
                <a:tc>
                  <a:txBody>
                    <a:bodyPr/>
                    <a:lstStyle/>
                    <a:p>
                      <a:pPr algn="ctr" fontAlgn="ctr"/>
                      <a:r>
                        <a:rPr lang="es-ES" sz="600" b="0" i="0" u="none" strike="noStrike">
                          <a:effectLst/>
                          <a:latin typeface="Arial" panose="020B0604020202020204" pitchFamily="34" charset="0"/>
                        </a:rPr>
                        <a:t>113</a:t>
                      </a:r>
                    </a:p>
                  </a:txBody>
                  <a:tcPr marL="3676" marR="3676" marT="3676"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s-ES" sz="600" b="0" i="0" u="none" strike="noStrike">
                          <a:effectLst/>
                          <a:latin typeface="Arial" panose="020B0604020202020204" pitchFamily="34" charset="0"/>
                        </a:rPr>
                        <a:t>30</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ctr"/>
                      <a:r>
                        <a:rPr lang="es-ES" sz="600" b="0" i="0" u="none" strike="noStrike">
                          <a:effectLst/>
                          <a:latin typeface="Arial" panose="020B0604020202020204" pitchFamily="34" charset="0"/>
                        </a:rPr>
                        <a:t>GASTOS DE REPRESENTACIÓN</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r" fontAlgn="ctr"/>
                      <a:r>
                        <a:rPr lang="es-ES" sz="700" b="0" i="0" u="none" strike="noStrike">
                          <a:effectLst/>
                          <a:latin typeface="Arial" panose="020B0604020202020204" pitchFamily="34" charset="0"/>
                        </a:rPr>
                        <a:t>1.167.065.400</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r" fontAlgn="ctr"/>
                      <a:r>
                        <a:rPr lang="es-ES" sz="700" b="0" i="0" u="none" strike="noStrike">
                          <a:effectLst/>
                          <a:latin typeface="Arial" panose="020B0604020202020204" pitchFamily="34" charset="0"/>
                        </a:rPr>
                        <a:t>1.102.804.740</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r" fontAlgn="ctr"/>
                      <a:r>
                        <a:rPr lang="es-ES" sz="700" b="0" i="0" u="none" strike="noStrike">
                          <a:effectLst/>
                          <a:latin typeface="Arial" panose="020B0604020202020204" pitchFamily="34" charset="0"/>
                        </a:rPr>
                        <a:t>-64.260.660</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r" fontAlgn="ctr"/>
                      <a:r>
                        <a:rPr lang="es-ES" sz="700" b="0" i="0" u="none" strike="noStrike">
                          <a:effectLst/>
                          <a:latin typeface="Arial" panose="020B0604020202020204" pitchFamily="34" charset="0"/>
                        </a:rPr>
                        <a:t>1.612.804.740</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r" fontAlgn="ctr"/>
                      <a:r>
                        <a:rPr lang="es-ES" sz="700" b="0" i="0" u="none" strike="noStrike">
                          <a:effectLst/>
                          <a:latin typeface="Arial" panose="020B0604020202020204" pitchFamily="34" charset="0"/>
                        </a:rPr>
                        <a:t>510.000.000</a:t>
                      </a:r>
                    </a:p>
                  </a:txBody>
                  <a:tcPr marL="3676" marR="3676" marT="3676"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solidFill>
                      <a:srgbClr val="FFFFFF"/>
                    </a:solidFill>
                  </a:tcPr>
                </a:tc>
              </a:tr>
              <a:tr h="122295">
                <a:tc>
                  <a:txBody>
                    <a:bodyPr/>
                    <a:lstStyle/>
                    <a:p>
                      <a:pPr algn="ctr" fontAlgn="ctr"/>
                      <a:r>
                        <a:rPr lang="es-ES" sz="600" b="0" i="0" u="none" strike="noStrike">
                          <a:effectLst/>
                          <a:latin typeface="Arial" panose="020B0604020202020204" pitchFamily="34" charset="0"/>
                        </a:rPr>
                        <a:t>114</a:t>
                      </a:r>
                    </a:p>
                  </a:txBody>
                  <a:tcPr marL="3676" marR="3676" marT="3676"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s-ES" sz="600" b="0" i="0" u="none" strike="noStrike" dirty="0">
                          <a:effectLst/>
                          <a:latin typeface="Arial" panose="020B0604020202020204" pitchFamily="34" charset="0"/>
                        </a:rPr>
                        <a:t>30</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ctr"/>
                      <a:r>
                        <a:rPr lang="es-ES" sz="600" b="0" i="0" u="none" strike="noStrike">
                          <a:effectLst/>
                          <a:latin typeface="Arial" panose="020B0604020202020204" pitchFamily="34" charset="0"/>
                        </a:rPr>
                        <a:t>AGUINALDO</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r" fontAlgn="ctr"/>
                      <a:r>
                        <a:rPr lang="es-ES" sz="700" b="0" i="0" u="none" strike="noStrike">
                          <a:effectLst/>
                          <a:latin typeface="Arial" panose="020B0604020202020204" pitchFamily="34" charset="0"/>
                        </a:rPr>
                        <a:t>8.553.126.367</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r" fontAlgn="ctr"/>
                      <a:r>
                        <a:rPr lang="es-ES" sz="700" b="0" i="0" u="none" strike="noStrike">
                          <a:effectLst/>
                          <a:latin typeface="Arial" panose="020B0604020202020204" pitchFamily="34" charset="0"/>
                        </a:rPr>
                        <a:t>8.552.740.595</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r" fontAlgn="ctr"/>
                      <a:r>
                        <a:rPr lang="es-ES" sz="700" b="0" i="0" u="none" strike="noStrike">
                          <a:effectLst/>
                          <a:latin typeface="Arial" panose="020B0604020202020204" pitchFamily="34" charset="0"/>
                        </a:rPr>
                        <a:t>-385.772</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r" fontAlgn="ctr"/>
                      <a:r>
                        <a:rPr lang="es-ES" sz="700" b="0" i="0" u="none" strike="noStrike">
                          <a:effectLst/>
                          <a:latin typeface="Arial" panose="020B0604020202020204" pitchFamily="34" charset="0"/>
                        </a:rPr>
                        <a:t>10.146.900.395</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r" fontAlgn="ctr"/>
                      <a:r>
                        <a:rPr lang="es-ES" sz="700" b="0" i="0" u="none" strike="noStrike">
                          <a:effectLst/>
                          <a:latin typeface="Arial" panose="020B0604020202020204" pitchFamily="34" charset="0"/>
                        </a:rPr>
                        <a:t>1.594.159.800</a:t>
                      </a:r>
                    </a:p>
                  </a:txBody>
                  <a:tcPr marL="3676" marR="3676" marT="3676"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solidFill>
                      <a:srgbClr val="FFFFFF"/>
                    </a:solidFill>
                  </a:tcPr>
                </a:tc>
              </a:tr>
              <a:tr h="122295">
                <a:tc>
                  <a:txBody>
                    <a:bodyPr/>
                    <a:lstStyle/>
                    <a:p>
                      <a:pPr algn="ctr" fontAlgn="ctr"/>
                      <a:r>
                        <a:rPr lang="es-ES" sz="600" b="0" i="0" u="none" strike="noStrike">
                          <a:effectLst/>
                          <a:latin typeface="Arial" panose="020B0604020202020204" pitchFamily="34" charset="0"/>
                        </a:rPr>
                        <a:t>123</a:t>
                      </a:r>
                    </a:p>
                  </a:txBody>
                  <a:tcPr marL="3676" marR="3676" marT="3676"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s-ES" sz="600" b="0" i="0" u="none" strike="noStrike">
                          <a:effectLst/>
                          <a:latin typeface="Arial" panose="020B0604020202020204" pitchFamily="34" charset="0"/>
                        </a:rPr>
                        <a:t>30</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ctr"/>
                      <a:r>
                        <a:rPr lang="es-ES" sz="600" b="0" i="0" u="none" strike="noStrike">
                          <a:effectLst/>
                          <a:latin typeface="Arial" panose="020B0604020202020204" pitchFamily="34" charset="0"/>
                        </a:rPr>
                        <a:t>REMUNERACIÓN EXTRAORDINARIA </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r" fontAlgn="ctr"/>
                      <a:r>
                        <a:rPr lang="es-ES" sz="700" b="0" i="0" u="none" strike="noStrike">
                          <a:effectLst/>
                          <a:latin typeface="Arial" panose="020B0604020202020204" pitchFamily="34" charset="0"/>
                        </a:rPr>
                        <a:t>1.926.000.000</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r" fontAlgn="ctr"/>
                      <a:r>
                        <a:rPr lang="es-ES" sz="700" b="0" i="0" u="none" strike="noStrike">
                          <a:effectLst/>
                          <a:latin typeface="Arial" panose="020B0604020202020204" pitchFamily="34" charset="0"/>
                        </a:rPr>
                        <a:t>926.000.000</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r" fontAlgn="ctr"/>
                      <a:r>
                        <a:rPr lang="es-ES" sz="700" b="0" i="0" u="none" strike="noStrike">
                          <a:effectLst/>
                          <a:latin typeface="Arial" panose="020B0604020202020204" pitchFamily="34" charset="0"/>
                        </a:rPr>
                        <a:t>-1.000.000.000</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r" fontAlgn="ctr"/>
                      <a:r>
                        <a:rPr lang="es-ES" sz="700" b="0" i="0" u="none" strike="noStrike">
                          <a:effectLst/>
                          <a:latin typeface="Arial" panose="020B0604020202020204" pitchFamily="34" charset="0"/>
                        </a:rPr>
                        <a:t>2.907.391.436</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r" fontAlgn="ctr"/>
                      <a:r>
                        <a:rPr lang="es-ES" sz="700" b="0" i="0" u="none" strike="noStrike">
                          <a:effectLst/>
                          <a:latin typeface="Arial" panose="020B0604020202020204" pitchFamily="34" charset="0"/>
                        </a:rPr>
                        <a:t>1.981.391.436</a:t>
                      </a:r>
                    </a:p>
                  </a:txBody>
                  <a:tcPr marL="3676" marR="3676" marT="3676"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solidFill>
                      <a:srgbClr val="FFFFFF"/>
                    </a:solidFill>
                  </a:tcPr>
                </a:tc>
              </a:tr>
              <a:tr h="122295">
                <a:tc>
                  <a:txBody>
                    <a:bodyPr/>
                    <a:lstStyle/>
                    <a:p>
                      <a:pPr algn="ctr" fontAlgn="ctr"/>
                      <a:r>
                        <a:rPr lang="es-ES" sz="600" b="0" i="0" u="none" strike="noStrike">
                          <a:effectLst/>
                          <a:latin typeface="Arial" panose="020B0604020202020204" pitchFamily="34" charset="0"/>
                        </a:rPr>
                        <a:t>125</a:t>
                      </a:r>
                    </a:p>
                  </a:txBody>
                  <a:tcPr marL="3676" marR="3676" marT="3676"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s-ES" sz="600" b="0" i="0" u="none" strike="noStrike">
                          <a:effectLst/>
                          <a:latin typeface="Arial" panose="020B0604020202020204" pitchFamily="34" charset="0"/>
                        </a:rPr>
                        <a:t>30</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ctr"/>
                      <a:r>
                        <a:rPr lang="es-ES" sz="600" b="0" i="0" u="none" strike="noStrike">
                          <a:effectLst/>
                          <a:latin typeface="Arial" panose="020B0604020202020204" pitchFamily="34" charset="0"/>
                        </a:rPr>
                        <a:t>REMUNERACIÓN ADICIONAL</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r" fontAlgn="ctr"/>
                      <a:r>
                        <a:rPr lang="es-ES" sz="700" b="0" i="0" u="none" strike="noStrike">
                          <a:effectLst/>
                          <a:latin typeface="Arial" panose="020B0604020202020204" pitchFamily="34" charset="0"/>
                        </a:rPr>
                        <a:t>250.000.000</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r" fontAlgn="ctr"/>
                      <a:r>
                        <a:rPr lang="es-ES" sz="700" b="0" i="0" u="none" strike="noStrike">
                          <a:effectLst/>
                          <a:latin typeface="Arial" panose="020B0604020202020204" pitchFamily="34" charset="0"/>
                        </a:rPr>
                        <a:t>250.000.000</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r" fontAlgn="ctr"/>
                      <a:r>
                        <a:rPr lang="es-ES" sz="700" b="0" i="0" u="none" strike="noStrike">
                          <a:effectLst/>
                          <a:latin typeface="Arial" panose="020B0604020202020204" pitchFamily="34" charset="0"/>
                        </a:rPr>
                        <a:t>0</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r" fontAlgn="ctr"/>
                      <a:r>
                        <a:rPr lang="es-ES" sz="700" b="0" i="0" u="none" strike="noStrike">
                          <a:effectLst/>
                          <a:latin typeface="Arial" panose="020B0604020202020204" pitchFamily="34" charset="0"/>
                        </a:rPr>
                        <a:t>750.000.000</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r" fontAlgn="ctr"/>
                      <a:r>
                        <a:rPr lang="es-ES" sz="700" b="0" i="0" u="none" strike="noStrike">
                          <a:effectLst/>
                          <a:latin typeface="Arial" panose="020B0604020202020204" pitchFamily="34" charset="0"/>
                        </a:rPr>
                        <a:t>500.000.000</a:t>
                      </a:r>
                    </a:p>
                  </a:txBody>
                  <a:tcPr marL="3676" marR="3676" marT="3676"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solidFill>
                      <a:srgbClr val="FFFFFF"/>
                    </a:solidFill>
                  </a:tcPr>
                </a:tc>
              </a:tr>
              <a:tr h="122295">
                <a:tc>
                  <a:txBody>
                    <a:bodyPr/>
                    <a:lstStyle/>
                    <a:p>
                      <a:pPr algn="ctr" fontAlgn="ctr"/>
                      <a:r>
                        <a:rPr lang="es-ES" sz="600" b="0" i="0" u="none" strike="noStrike">
                          <a:effectLst/>
                          <a:latin typeface="Arial" panose="020B0604020202020204" pitchFamily="34" charset="0"/>
                        </a:rPr>
                        <a:t>131</a:t>
                      </a:r>
                    </a:p>
                  </a:txBody>
                  <a:tcPr marL="3676" marR="3676" marT="3676"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s-ES" sz="600" b="0" i="0" u="none" strike="noStrike">
                          <a:effectLst/>
                          <a:latin typeface="Arial" panose="020B0604020202020204" pitchFamily="34" charset="0"/>
                        </a:rPr>
                        <a:t>30</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ctr"/>
                      <a:r>
                        <a:rPr lang="es-ES" sz="600" b="0" i="0" u="none" strike="noStrike">
                          <a:effectLst/>
                          <a:latin typeface="Arial" panose="020B0604020202020204" pitchFamily="34" charset="0"/>
                        </a:rPr>
                        <a:t>SUBSIDIO FAMILIAR </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r" fontAlgn="ctr"/>
                      <a:r>
                        <a:rPr lang="es-ES" sz="700" b="0" i="0" u="none" strike="noStrike">
                          <a:effectLst/>
                          <a:latin typeface="Arial" panose="020B0604020202020204" pitchFamily="34" charset="0"/>
                        </a:rPr>
                        <a:t>22.874.671.793</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r" fontAlgn="ctr"/>
                      <a:r>
                        <a:rPr lang="es-ES" sz="700" b="0" i="0" u="none" strike="noStrike">
                          <a:effectLst/>
                          <a:latin typeface="Arial" panose="020B0604020202020204" pitchFamily="34" charset="0"/>
                        </a:rPr>
                        <a:t>22.874.671.793</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r" fontAlgn="ctr"/>
                      <a:r>
                        <a:rPr lang="es-ES" sz="700" b="0" i="0" u="none" strike="noStrike">
                          <a:effectLst/>
                          <a:latin typeface="Arial" panose="020B0604020202020204" pitchFamily="34" charset="0"/>
                        </a:rPr>
                        <a:t>0</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r" fontAlgn="ctr"/>
                      <a:r>
                        <a:rPr lang="es-ES" sz="700" b="0" i="0" u="none" strike="noStrike">
                          <a:effectLst/>
                          <a:latin typeface="Arial" panose="020B0604020202020204" pitchFamily="34" charset="0"/>
                        </a:rPr>
                        <a:t>29.874.671.793</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r" fontAlgn="ctr"/>
                      <a:r>
                        <a:rPr lang="es-ES" sz="700" b="0" i="0" u="none" strike="noStrike">
                          <a:effectLst/>
                          <a:latin typeface="Arial" panose="020B0604020202020204" pitchFamily="34" charset="0"/>
                        </a:rPr>
                        <a:t>7.000.000.000</a:t>
                      </a:r>
                    </a:p>
                  </a:txBody>
                  <a:tcPr marL="3676" marR="3676" marT="3676"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solidFill>
                      <a:srgbClr val="FFFFFF"/>
                    </a:solidFill>
                  </a:tcPr>
                </a:tc>
              </a:tr>
              <a:tr h="122295">
                <a:tc>
                  <a:txBody>
                    <a:bodyPr/>
                    <a:lstStyle/>
                    <a:p>
                      <a:pPr algn="ctr" fontAlgn="ctr"/>
                      <a:r>
                        <a:rPr lang="es-ES" sz="600" b="0" i="0" u="none" strike="noStrike">
                          <a:effectLst/>
                          <a:latin typeface="Arial" panose="020B0604020202020204" pitchFamily="34" charset="0"/>
                        </a:rPr>
                        <a:t>133</a:t>
                      </a:r>
                    </a:p>
                  </a:txBody>
                  <a:tcPr marL="3676" marR="3676" marT="3676"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s-ES" sz="600" b="0" i="0" u="none" strike="noStrike">
                          <a:effectLst/>
                          <a:latin typeface="Arial" panose="020B0604020202020204" pitchFamily="34" charset="0"/>
                        </a:rPr>
                        <a:t>30</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ctr"/>
                      <a:r>
                        <a:rPr lang="es-ES" sz="600" b="0" i="0" u="none" strike="noStrike">
                          <a:effectLst/>
                          <a:latin typeface="Arial" panose="020B0604020202020204" pitchFamily="34" charset="0"/>
                        </a:rPr>
                        <a:t>BONIFICACIONES Y GRATIFICACIONES </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r" fontAlgn="ctr"/>
                      <a:r>
                        <a:rPr lang="es-ES" sz="700" b="0" i="0" u="none" strike="noStrike">
                          <a:effectLst/>
                          <a:latin typeface="Arial" panose="020B0604020202020204" pitchFamily="34" charset="0"/>
                        </a:rPr>
                        <a:t>23.894.775.404</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r" fontAlgn="ctr"/>
                      <a:r>
                        <a:rPr lang="es-ES" sz="700" b="0" i="0" u="none" strike="noStrike">
                          <a:effectLst/>
                          <a:latin typeface="Arial" panose="020B0604020202020204" pitchFamily="34" charset="0"/>
                        </a:rPr>
                        <a:t>24.894.775.404</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r" fontAlgn="ctr"/>
                      <a:r>
                        <a:rPr lang="es-ES" sz="700" b="0" i="0" u="none" strike="noStrike">
                          <a:effectLst/>
                          <a:latin typeface="Arial" panose="020B0604020202020204" pitchFamily="34" charset="0"/>
                        </a:rPr>
                        <a:t>1.000.000.000</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r" fontAlgn="ctr"/>
                      <a:r>
                        <a:rPr lang="es-ES" sz="700" b="0" i="0" u="none" strike="noStrike">
                          <a:effectLst/>
                          <a:latin typeface="Arial" panose="020B0604020202020204" pitchFamily="34" charset="0"/>
                        </a:rPr>
                        <a:t>36.894.775.404</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r" fontAlgn="ctr"/>
                      <a:r>
                        <a:rPr lang="es-ES" sz="700" b="0" i="0" u="none" strike="noStrike">
                          <a:effectLst/>
                          <a:latin typeface="Arial" panose="020B0604020202020204" pitchFamily="34" charset="0"/>
                        </a:rPr>
                        <a:t>12.000.000.000</a:t>
                      </a:r>
                    </a:p>
                  </a:txBody>
                  <a:tcPr marL="3676" marR="3676" marT="3676"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solidFill>
                      <a:srgbClr val="FFFFFF"/>
                    </a:solidFill>
                  </a:tcPr>
                </a:tc>
              </a:tr>
              <a:tr h="122295">
                <a:tc>
                  <a:txBody>
                    <a:bodyPr/>
                    <a:lstStyle/>
                    <a:p>
                      <a:pPr algn="ctr" fontAlgn="ctr"/>
                      <a:r>
                        <a:rPr lang="es-ES" sz="600" b="0" i="0" u="none" strike="noStrike">
                          <a:effectLst/>
                          <a:latin typeface="Arial" panose="020B0604020202020204" pitchFamily="34" charset="0"/>
                        </a:rPr>
                        <a:t>134</a:t>
                      </a:r>
                    </a:p>
                  </a:txBody>
                  <a:tcPr marL="3676" marR="3676" marT="3676"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s-ES" sz="600" b="0" i="0" u="none" strike="noStrike">
                          <a:effectLst/>
                          <a:latin typeface="Arial" panose="020B0604020202020204" pitchFamily="34" charset="0"/>
                        </a:rPr>
                        <a:t>30</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ctr"/>
                      <a:r>
                        <a:rPr lang="es-ES" sz="600" b="0" i="0" u="none" strike="noStrike">
                          <a:effectLst/>
                          <a:latin typeface="Arial" panose="020B0604020202020204" pitchFamily="34" charset="0"/>
                        </a:rPr>
                        <a:t>APORTE JUBILATORIO EMPLEADOR</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r" fontAlgn="ctr"/>
                      <a:r>
                        <a:rPr lang="es-ES" sz="700" b="0" i="0" u="none" strike="noStrike">
                          <a:effectLst/>
                          <a:latin typeface="Arial" panose="020B0604020202020204" pitchFamily="34" charset="0"/>
                        </a:rPr>
                        <a:t>24.964.124.021</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r" fontAlgn="ctr"/>
                      <a:r>
                        <a:rPr lang="es-ES" sz="700" b="0" i="0" u="none" strike="noStrike">
                          <a:effectLst/>
                          <a:latin typeface="Arial" panose="020B0604020202020204" pitchFamily="34" charset="0"/>
                        </a:rPr>
                        <a:t>25.007.739.736</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r" fontAlgn="ctr"/>
                      <a:r>
                        <a:rPr lang="es-ES" sz="700" b="0" i="0" u="none" strike="noStrike">
                          <a:effectLst/>
                          <a:latin typeface="Arial" panose="020B0604020202020204" pitchFamily="34" charset="0"/>
                        </a:rPr>
                        <a:t>43.615.715</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r" fontAlgn="ctr"/>
                      <a:r>
                        <a:rPr lang="es-ES" sz="700" b="0" i="0" u="none" strike="noStrike">
                          <a:effectLst/>
                          <a:latin typeface="Arial" panose="020B0604020202020204" pitchFamily="34" charset="0"/>
                        </a:rPr>
                        <a:t>31.570.062.852</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r" fontAlgn="ctr"/>
                      <a:r>
                        <a:rPr lang="es-ES" sz="700" b="0" i="0" u="none" strike="noStrike">
                          <a:effectLst/>
                          <a:latin typeface="Arial" panose="020B0604020202020204" pitchFamily="34" charset="0"/>
                        </a:rPr>
                        <a:t>6.562.323.116</a:t>
                      </a:r>
                    </a:p>
                  </a:txBody>
                  <a:tcPr marL="3676" marR="3676" marT="3676"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solidFill>
                      <a:srgbClr val="FFFFFF"/>
                    </a:solidFill>
                  </a:tcPr>
                </a:tc>
              </a:tr>
              <a:tr h="113963">
                <a:tc>
                  <a:txBody>
                    <a:bodyPr/>
                    <a:lstStyle/>
                    <a:p>
                      <a:pPr algn="ctr" fontAlgn="ctr"/>
                      <a:r>
                        <a:rPr lang="es-ES" sz="600" b="0" i="0" u="none" strike="noStrike">
                          <a:effectLst/>
                          <a:latin typeface="Arial" panose="020B0604020202020204" pitchFamily="34" charset="0"/>
                        </a:rPr>
                        <a:t>199</a:t>
                      </a:r>
                    </a:p>
                  </a:txBody>
                  <a:tcPr marL="3676" marR="3676" marT="3676"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600" b="0" i="0" u="none" strike="noStrike">
                          <a:effectLst/>
                          <a:latin typeface="Arial" panose="020B0604020202020204" pitchFamily="34" charset="0"/>
                        </a:rPr>
                        <a:t>30</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s-ES" sz="600" b="0" i="0" u="none" strike="noStrike">
                          <a:effectLst/>
                          <a:latin typeface="Arial" panose="020B0604020202020204" pitchFamily="34" charset="0"/>
                        </a:rPr>
                        <a:t>OTROS GASTOS DEL PERSONAL</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s-ES" sz="700" b="0" i="0" u="none" strike="noStrike">
                          <a:effectLst/>
                          <a:latin typeface="Arial" panose="020B0604020202020204" pitchFamily="34" charset="0"/>
                        </a:rPr>
                        <a:t>3.481.391.436</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s-ES" sz="700" b="0" i="0" u="none" strike="noStrike">
                          <a:effectLst/>
                          <a:latin typeface="Arial" panose="020B0604020202020204" pitchFamily="34" charset="0"/>
                        </a:rPr>
                        <a:t>3.481.391.436</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s-ES" sz="700" b="0" i="0" u="none" strike="noStrike">
                          <a:effectLst/>
                          <a:latin typeface="Arial" panose="020B0604020202020204" pitchFamily="34" charset="0"/>
                        </a:rPr>
                        <a:t>0</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s-ES" sz="700" b="0" i="0" u="none" strike="noStrike">
                          <a:effectLst/>
                          <a:latin typeface="Arial" panose="020B0604020202020204" pitchFamily="34" charset="0"/>
                        </a:rPr>
                        <a:t>1.500.000.000</a:t>
                      </a:r>
                    </a:p>
                  </a:txBody>
                  <a:tcPr marL="3676" marR="3676" marT="3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s-ES" sz="700" b="0" i="0" u="none" strike="noStrike" dirty="0">
                          <a:effectLst/>
                          <a:latin typeface="Arial" panose="020B0604020202020204" pitchFamily="34" charset="0"/>
                        </a:rPr>
                        <a:t>-1.981.391.436</a:t>
                      </a:r>
                    </a:p>
                  </a:txBody>
                  <a:tcPr marL="3676" marR="3676" marT="3676"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r>
            </a:tbl>
          </a:graphicData>
        </a:graphic>
      </p:graphicFrame>
      <p:sp>
        <p:nvSpPr>
          <p:cNvPr id="7" name="Rectángulo 6"/>
          <p:cNvSpPr/>
          <p:nvPr/>
        </p:nvSpPr>
        <p:spPr>
          <a:xfrm>
            <a:off x="323528" y="3861048"/>
            <a:ext cx="8208912" cy="1477328"/>
          </a:xfrm>
          <a:prstGeom prst="rect">
            <a:avLst/>
          </a:prstGeom>
        </p:spPr>
        <p:txBody>
          <a:bodyPr wrap="square">
            <a:spAutoFit/>
          </a:bodyPr>
          <a:lstStyle/>
          <a:p>
            <a:pPr marL="0" indent="0" algn="just">
              <a:buNone/>
            </a:pPr>
            <a:r>
              <a:rPr lang="es-ES" b="1" dirty="0"/>
              <a:t>El aumento de los créditos presupuestarios del Grupo 100 – Servicios Personales por el importe de Gs. 46.786.400.516 (guaraníes cuarenta y seis mil setecientos ochenta y seis millones cuatrocientos mil quinientos dieciséis), posibilitará al Banco Nacional de Fomento:</a:t>
            </a:r>
            <a:r>
              <a:rPr lang="es-ES" dirty="0"/>
              <a:t> </a:t>
            </a:r>
          </a:p>
          <a:p>
            <a:pPr marL="0" indent="0" algn="just">
              <a:buNone/>
            </a:pPr>
            <a:endParaRPr lang="es-ES" dirty="0"/>
          </a:p>
        </p:txBody>
      </p:sp>
    </p:spTree>
    <p:extLst>
      <p:ext uri="{BB962C8B-B14F-4D97-AF65-F5344CB8AC3E}">
        <p14:creationId xmlns:p14="http://schemas.microsoft.com/office/powerpoint/2010/main" val="228451001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443548" y="1916832"/>
            <a:ext cx="6318448" cy="2308324"/>
          </a:xfrm>
          <a:prstGeom prst="rect">
            <a:avLst/>
          </a:prstGeom>
        </p:spPr>
        <p:txBody>
          <a:bodyPr wrap="square">
            <a:spAutoFit/>
          </a:bodyPr>
          <a:lstStyle/>
          <a:p>
            <a:pPr algn="ctr"/>
            <a:r>
              <a:rPr lang="es-MX" sz="4800" b="1" dirty="0" smtClean="0">
                <a:solidFill>
                  <a:schemeClr val="accent4">
                    <a:lumMod val="95000"/>
                    <a:lumOff val="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Principales Acciones </a:t>
            </a:r>
            <a:r>
              <a:rPr lang="es-MX" sz="4800" b="1" dirty="0">
                <a:solidFill>
                  <a:schemeClr val="accent4">
                    <a:lumMod val="95000"/>
                    <a:lumOff val="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y Metas previstas </a:t>
            </a:r>
          </a:p>
          <a:p>
            <a:pPr algn="ctr"/>
            <a:r>
              <a:rPr lang="es-MX" sz="4800" b="1" dirty="0">
                <a:solidFill>
                  <a:schemeClr val="accent4">
                    <a:lumMod val="95000"/>
                    <a:lumOff val="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para el año </a:t>
            </a:r>
            <a:r>
              <a:rPr lang="es-MX" sz="4800" b="1" dirty="0" smtClean="0">
                <a:solidFill>
                  <a:schemeClr val="accent4">
                    <a:lumMod val="95000"/>
                    <a:lumOff val="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2018</a:t>
            </a:r>
            <a:endParaRPr lang="es-ES" sz="4800" b="1" dirty="0">
              <a:solidFill>
                <a:schemeClr val="accent4">
                  <a:lumMod val="95000"/>
                  <a:lumOff val="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16882953"/>
      </p:ext>
    </p:extLst>
  </p:cSld>
  <p:clrMapOvr>
    <a:masterClrMapping/>
  </p:clrMapOvr>
  <p:transition spd="med">
    <p:pull/>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bwMode="auto">
          <a:xfrm>
            <a:off x="-1593" y="0"/>
            <a:ext cx="9144000" cy="908720"/>
          </a:xfrm>
          <a:prstGeom prst="rect">
            <a:avLst/>
          </a:prstGeom>
          <a:gradFill>
            <a:gsLst>
              <a:gs pos="62000">
                <a:srgbClr val="008080"/>
              </a:gs>
              <a:gs pos="100000">
                <a:srgbClr val="C4EDF2"/>
              </a:gs>
            </a:gsLst>
            <a:path path="circle">
              <a:fillToRect l="50000" t="50000" r="50000" b="50000"/>
            </a:path>
          </a:gradFill>
          <a:extLst/>
        </p:spPr>
        <p:txBody>
          <a:bodyPr/>
          <a:lstStyle>
            <a:defPPr>
              <a:defRPr lang="fr-FR"/>
            </a:defPPr>
            <a:lvl1pPr algn="ctr">
              <a:defRPr sz="4400" b="1">
                <a:solidFill>
                  <a:schemeClr val="bg1"/>
                </a:solidFill>
                <a:effectLst>
                  <a:outerShdw blurRad="38100" dist="38100" dir="2700000" algn="tl">
                    <a:srgbClr val="000000">
                      <a:alpha val="43137"/>
                    </a:srgbClr>
                  </a:outerShdw>
                </a:effectLst>
                <a:ea typeface="+mj-ea"/>
                <a:cs typeface="+mj-cs"/>
              </a:defRPr>
            </a:lvl1pPr>
            <a:lvl2pPr algn="ctr">
              <a:defRPr sz="4400">
                <a:solidFill>
                  <a:schemeClr val="tx2"/>
                </a:solidFill>
              </a:defRPr>
            </a:lvl2pPr>
            <a:lvl3pPr algn="ctr">
              <a:defRPr sz="4400">
                <a:solidFill>
                  <a:schemeClr val="tx2"/>
                </a:solidFill>
              </a:defRPr>
            </a:lvl3pPr>
            <a:lvl4pPr algn="ctr">
              <a:defRPr sz="4400">
                <a:solidFill>
                  <a:schemeClr val="tx2"/>
                </a:solidFill>
              </a:defRPr>
            </a:lvl4pPr>
            <a:lvl5pPr algn="ctr">
              <a:defRPr sz="4400">
                <a:solidFill>
                  <a:schemeClr val="tx2"/>
                </a:solidFill>
              </a:defRPr>
            </a:lvl5pPr>
            <a:lvl6pPr marL="457200" algn="ctr" fontAlgn="base">
              <a:spcBef>
                <a:spcPct val="0"/>
              </a:spcBef>
              <a:spcAft>
                <a:spcPct val="0"/>
              </a:spcAft>
              <a:defRPr sz="4400">
                <a:solidFill>
                  <a:schemeClr val="tx2"/>
                </a:solidFill>
              </a:defRPr>
            </a:lvl6pPr>
            <a:lvl7pPr marL="914400" algn="ctr" fontAlgn="base">
              <a:spcBef>
                <a:spcPct val="0"/>
              </a:spcBef>
              <a:spcAft>
                <a:spcPct val="0"/>
              </a:spcAft>
              <a:defRPr sz="4400">
                <a:solidFill>
                  <a:schemeClr val="tx2"/>
                </a:solidFill>
              </a:defRPr>
            </a:lvl7pPr>
            <a:lvl8pPr marL="1371600" algn="ctr" fontAlgn="base">
              <a:spcBef>
                <a:spcPct val="0"/>
              </a:spcBef>
              <a:spcAft>
                <a:spcPct val="0"/>
              </a:spcAft>
              <a:defRPr sz="4400">
                <a:solidFill>
                  <a:schemeClr val="tx2"/>
                </a:solidFill>
              </a:defRPr>
            </a:lvl8pPr>
            <a:lvl9pPr marL="1828800" algn="ctr" fontAlgn="base">
              <a:spcBef>
                <a:spcPct val="0"/>
              </a:spcBef>
              <a:spcAft>
                <a:spcPct val="0"/>
              </a:spcAft>
              <a:defRPr sz="4400">
                <a:solidFill>
                  <a:schemeClr val="tx2"/>
                </a:solidFill>
              </a:defRPr>
            </a:lvl9pPr>
          </a:lstStyle>
          <a:p>
            <a:r>
              <a:rPr lang="es-ES" sz="2400" dirty="0" smtClean="0">
                <a:effectLst/>
              </a:rPr>
              <a:t>AMPLIACION </a:t>
            </a:r>
            <a:r>
              <a:rPr lang="es-ES" sz="2400" dirty="0">
                <a:effectLst/>
              </a:rPr>
              <a:t>DE CRÉDITOS PRESUPUESTARIOS DEL PROYECTO EJECUTIVO BNF </a:t>
            </a:r>
            <a:r>
              <a:rPr lang="es-ES" sz="2400" dirty="0" smtClean="0">
                <a:effectLst/>
              </a:rPr>
              <a:t>2018</a:t>
            </a:r>
            <a:endParaRPr lang="es-ES" sz="2400" dirty="0"/>
          </a:p>
        </p:txBody>
      </p:sp>
      <p:sp>
        <p:nvSpPr>
          <p:cNvPr id="2" name="Rectángulo 1"/>
          <p:cNvSpPr/>
          <p:nvPr/>
        </p:nvSpPr>
        <p:spPr>
          <a:xfrm>
            <a:off x="179512" y="1196752"/>
            <a:ext cx="8496944" cy="4524315"/>
          </a:xfrm>
          <a:prstGeom prst="rect">
            <a:avLst/>
          </a:prstGeom>
        </p:spPr>
        <p:txBody>
          <a:bodyPr wrap="square">
            <a:spAutoFit/>
          </a:bodyPr>
          <a:lstStyle/>
          <a:p>
            <a:pPr marL="285750" indent="-285750" algn="just">
              <a:buFont typeface="Arial" panose="020B0604020202020204" pitchFamily="34" charset="0"/>
              <a:buChar char="•"/>
            </a:pPr>
            <a:r>
              <a:rPr lang="es-ES_tradnl" dirty="0" smtClean="0"/>
              <a:t>La </a:t>
            </a:r>
            <a:r>
              <a:rPr lang="es-ES_tradnl" dirty="0"/>
              <a:t>Adecuación del Anexo del Personal, conforme a la Resolución del Directorio del Banco Nacional de Fomento Nº 25 Acta 87 de fecha de 28 de setiembre de 2017 “Por la cual se aprueba la Nueva Estructura Salarial del Personal Permanente del Banco Nacional de Fomento”,  conforme a la recomendación del DICTAMEN Nº 74/2017 de la Coordinación Jurídica de la Dirección General de Presupuesto del Ministerio de Hacienda, que  establece entre otros; de acuerdo a lo previsto en la Ley Nº 5800/2017 “De Reforma de la Carta Orgánica del Banco </a:t>
            </a:r>
            <a:r>
              <a:rPr lang="es-ES_tradnl" dirty="0" smtClean="0"/>
              <a:t>Nacional </a:t>
            </a:r>
            <a:r>
              <a:rPr lang="es-ES_tradnl" dirty="0"/>
              <a:t>de Fomento” se produce un cambio en la estructura orgánica y funcional del Banco y se sustituye a los Directores por Gerentes de Departamentos, por lo que la denominación de los citados cargos deberá ser ajustada tanto en el organigrama como en el manual de organización, Cargos y Funciones de la Entidad, y posteriormente en el Anexo del </a:t>
            </a:r>
            <a:r>
              <a:rPr lang="es-ES_tradnl" dirty="0" smtClean="0"/>
              <a:t>Personal, propuesto por la Institución al  Ministerio de Hacienda, por Nota BNF- P Nº 429/2017 de fecha 3 de octubre de 2017 – Expediente SIME Nº 107.192/2017, que incorpora:</a:t>
            </a:r>
            <a:endParaRPr lang="es-ES" dirty="0"/>
          </a:p>
          <a:p>
            <a:pPr marL="285750" lvl="0" indent="-285750" algn="just">
              <a:buFont typeface="Arial" panose="020B0604020202020204" pitchFamily="34" charset="0"/>
              <a:buChar char="•"/>
            </a:pPr>
            <a:endParaRPr lang="es-ES" dirty="0"/>
          </a:p>
        </p:txBody>
      </p:sp>
    </p:spTree>
    <p:extLst>
      <p:ext uri="{BB962C8B-B14F-4D97-AF65-F5344CB8AC3E}">
        <p14:creationId xmlns:p14="http://schemas.microsoft.com/office/powerpoint/2010/main" val="191826818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bwMode="auto">
          <a:xfrm>
            <a:off x="-1593" y="0"/>
            <a:ext cx="9144000" cy="908720"/>
          </a:xfrm>
          <a:prstGeom prst="rect">
            <a:avLst/>
          </a:prstGeom>
          <a:gradFill>
            <a:gsLst>
              <a:gs pos="62000">
                <a:srgbClr val="008080"/>
              </a:gs>
              <a:gs pos="100000">
                <a:srgbClr val="C4EDF2"/>
              </a:gs>
            </a:gsLst>
            <a:path path="circle">
              <a:fillToRect l="50000" t="50000" r="50000" b="50000"/>
            </a:path>
          </a:gradFill>
          <a:extLst/>
        </p:spPr>
        <p:txBody>
          <a:bodyPr/>
          <a:lstStyle>
            <a:defPPr>
              <a:defRPr lang="fr-FR"/>
            </a:defPPr>
            <a:lvl1pPr algn="ctr">
              <a:defRPr sz="4400" b="1">
                <a:solidFill>
                  <a:schemeClr val="bg1"/>
                </a:solidFill>
                <a:effectLst>
                  <a:outerShdw blurRad="38100" dist="38100" dir="2700000" algn="tl">
                    <a:srgbClr val="000000">
                      <a:alpha val="43137"/>
                    </a:srgbClr>
                  </a:outerShdw>
                </a:effectLst>
                <a:ea typeface="+mj-ea"/>
                <a:cs typeface="+mj-cs"/>
              </a:defRPr>
            </a:lvl1pPr>
            <a:lvl2pPr algn="ctr">
              <a:defRPr sz="4400">
                <a:solidFill>
                  <a:schemeClr val="tx2"/>
                </a:solidFill>
              </a:defRPr>
            </a:lvl2pPr>
            <a:lvl3pPr algn="ctr">
              <a:defRPr sz="4400">
                <a:solidFill>
                  <a:schemeClr val="tx2"/>
                </a:solidFill>
              </a:defRPr>
            </a:lvl3pPr>
            <a:lvl4pPr algn="ctr">
              <a:defRPr sz="4400">
                <a:solidFill>
                  <a:schemeClr val="tx2"/>
                </a:solidFill>
              </a:defRPr>
            </a:lvl4pPr>
            <a:lvl5pPr algn="ctr">
              <a:defRPr sz="4400">
                <a:solidFill>
                  <a:schemeClr val="tx2"/>
                </a:solidFill>
              </a:defRPr>
            </a:lvl5pPr>
            <a:lvl6pPr marL="457200" algn="ctr" fontAlgn="base">
              <a:spcBef>
                <a:spcPct val="0"/>
              </a:spcBef>
              <a:spcAft>
                <a:spcPct val="0"/>
              </a:spcAft>
              <a:defRPr sz="4400">
                <a:solidFill>
                  <a:schemeClr val="tx2"/>
                </a:solidFill>
              </a:defRPr>
            </a:lvl6pPr>
            <a:lvl7pPr marL="914400" algn="ctr" fontAlgn="base">
              <a:spcBef>
                <a:spcPct val="0"/>
              </a:spcBef>
              <a:spcAft>
                <a:spcPct val="0"/>
              </a:spcAft>
              <a:defRPr sz="4400">
                <a:solidFill>
                  <a:schemeClr val="tx2"/>
                </a:solidFill>
              </a:defRPr>
            </a:lvl7pPr>
            <a:lvl8pPr marL="1371600" algn="ctr" fontAlgn="base">
              <a:spcBef>
                <a:spcPct val="0"/>
              </a:spcBef>
              <a:spcAft>
                <a:spcPct val="0"/>
              </a:spcAft>
              <a:defRPr sz="4400">
                <a:solidFill>
                  <a:schemeClr val="tx2"/>
                </a:solidFill>
              </a:defRPr>
            </a:lvl8pPr>
            <a:lvl9pPr marL="1828800" algn="ctr" fontAlgn="base">
              <a:spcBef>
                <a:spcPct val="0"/>
              </a:spcBef>
              <a:spcAft>
                <a:spcPct val="0"/>
              </a:spcAft>
              <a:defRPr sz="4400">
                <a:solidFill>
                  <a:schemeClr val="tx2"/>
                </a:solidFill>
              </a:defRPr>
            </a:lvl9pPr>
          </a:lstStyle>
          <a:p>
            <a:r>
              <a:rPr lang="es-ES" sz="2400" dirty="0" smtClean="0">
                <a:effectLst/>
              </a:rPr>
              <a:t>AMPLIACION </a:t>
            </a:r>
            <a:r>
              <a:rPr lang="es-ES" sz="2400" dirty="0">
                <a:effectLst/>
              </a:rPr>
              <a:t>DE CRÉDITOS PRESUPUESTARIOS DEL PROYECTO EJECUTIVO BNF </a:t>
            </a:r>
            <a:r>
              <a:rPr lang="es-ES" sz="2400" dirty="0" smtClean="0">
                <a:effectLst/>
              </a:rPr>
              <a:t>2018</a:t>
            </a:r>
            <a:endParaRPr lang="es-ES" sz="2400" dirty="0"/>
          </a:p>
        </p:txBody>
      </p:sp>
      <p:sp>
        <p:nvSpPr>
          <p:cNvPr id="2" name="Rectángulo 1"/>
          <p:cNvSpPr/>
          <p:nvPr/>
        </p:nvSpPr>
        <p:spPr>
          <a:xfrm>
            <a:off x="179512" y="1196752"/>
            <a:ext cx="8496944" cy="2308324"/>
          </a:xfrm>
          <a:prstGeom prst="rect">
            <a:avLst/>
          </a:prstGeom>
        </p:spPr>
        <p:txBody>
          <a:bodyPr wrap="square">
            <a:spAutoFit/>
          </a:bodyPr>
          <a:lstStyle/>
          <a:p>
            <a:pPr marL="285750" lvl="0" indent="-285750" algn="just">
              <a:buFont typeface="Arial" panose="020B0604020202020204" pitchFamily="34" charset="0"/>
              <a:buChar char="•"/>
            </a:pPr>
            <a:r>
              <a:rPr lang="es-ES_tradnl" dirty="0"/>
              <a:t>Las Pautas para la Implementación de la Nueva Estructura Salarial de Funcionarios Permanentes del Banco Nacional de Fomento; </a:t>
            </a:r>
            <a:endParaRPr lang="es-ES_tradnl" dirty="0" smtClean="0"/>
          </a:p>
          <a:p>
            <a:pPr marL="0" lvl="0" indent="0" algn="just">
              <a:buNone/>
            </a:pPr>
            <a:endParaRPr lang="es-ES" dirty="0"/>
          </a:p>
          <a:p>
            <a:pPr marL="285750" lvl="0" indent="-285750" algn="just">
              <a:buFont typeface="Arial" panose="020B0604020202020204" pitchFamily="34" charset="0"/>
              <a:buChar char="•"/>
            </a:pPr>
            <a:r>
              <a:rPr lang="es-ES_tradnl" dirty="0" smtClean="0"/>
              <a:t>Nómina </a:t>
            </a:r>
            <a:r>
              <a:rPr lang="es-ES_tradnl" dirty="0"/>
              <a:t>del Personal PGN 2018;</a:t>
            </a:r>
            <a:endParaRPr lang="es-ES" dirty="0"/>
          </a:p>
          <a:p>
            <a:pPr marL="0" indent="0" algn="just">
              <a:buNone/>
            </a:pPr>
            <a:r>
              <a:rPr lang="es-ES_tradnl" dirty="0"/>
              <a:t> </a:t>
            </a:r>
            <a:endParaRPr lang="es-ES" dirty="0"/>
          </a:p>
          <a:p>
            <a:pPr marL="285750" lvl="0" indent="-285750" algn="just">
              <a:buFont typeface="Arial" panose="020B0604020202020204" pitchFamily="34" charset="0"/>
              <a:buChar char="•"/>
            </a:pPr>
            <a:r>
              <a:rPr lang="es-ES_tradnl" dirty="0"/>
              <a:t>La creación de 54 (cincuenta y cuatro) nuevas </a:t>
            </a:r>
            <a:r>
              <a:rPr lang="es-ES_tradnl" dirty="0" smtClean="0"/>
              <a:t>categorías.</a:t>
            </a:r>
          </a:p>
          <a:p>
            <a:pPr lvl="0" algn="just"/>
            <a:endParaRPr lang="es-ES_tradnl" dirty="0"/>
          </a:p>
          <a:p>
            <a:pPr lvl="0" algn="just"/>
            <a:endParaRPr lang="es-ES" dirty="0"/>
          </a:p>
        </p:txBody>
      </p:sp>
    </p:spTree>
    <p:extLst>
      <p:ext uri="{BB962C8B-B14F-4D97-AF65-F5344CB8AC3E}">
        <p14:creationId xmlns:p14="http://schemas.microsoft.com/office/powerpoint/2010/main" val="175079058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5607" y="1196752"/>
            <a:ext cx="8229600" cy="4525963"/>
          </a:xfrm>
        </p:spPr>
        <p:txBody>
          <a:bodyPr/>
          <a:lstStyle/>
          <a:p>
            <a:pPr marL="0" indent="0" algn="just">
              <a:buNone/>
            </a:pPr>
            <a:r>
              <a:rPr lang="es-ES_tradnl" sz="2400" b="1" dirty="0" smtClean="0">
                <a:effectLst>
                  <a:outerShdw blurRad="38100" dist="38100" dir="2700000" algn="tl">
                    <a:srgbClr val="000000">
                      <a:alpha val="43137"/>
                    </a:srgbClr>
                  </a:outerShdw>
                </a:effectLst>
              </a:rPr>
              <a:t>113 </a:t>
            </a:r>
            <a:r>
              <a:rPr lang="es-ES_tradnl" sz="2400" b="1" dirty="0">
                <a:effectLst>
                  <a:outerShdw blurRad="38100" dist="38100" dir="2700000" algn="tl">
                    <a:srgbClr val="000000">
                      <a:alpha val="43137"/>
                    </a:srgbClr>
                  </a:outerShdw>
                </a:effectLst>
              </a:rPr>
              <a:t>- Gastos de Representación </a:t>
            </a:r>
            <a:endParaRPr lang="es-ES_tradnl" sz="2400" b="1" dirty="0" smtClean="0">
              <a:effectLst>
                <a:outerShdw blurRad="38100" dist="38100" dir="2700000" algn="tl">
                  <a:srgbClr val="000000">
                    <a:alpha val="43137"/>
                  </a:srgbClr>
                </a:outerShdw>
              </a:effectLst>
            </a:endParaRPr>
          </a:p>
          <a:p>
            <a:pPr marL="0" indent="0" algn="just">
              <a:buNone/>
            </a:pPr>
            <a:r>
              <a:rPr lang="es-ES" sz="2400" b="1" dirty="0">
                <a:effectLst>
                  <a:outerShdw blurRad="38100" dist="38100" dir="2700000" algn="tl">
                    <a:srgbClr val="000000">
                      <a:alpha val="43137"/>
                    </a:srgbClr>
                  </a:outerShdw>
                </a:effectLst>
              </a:rPr>
              <a:t> </a:t>
            </a:r>
            <a:endParaRPr lang="es-ES" sz="2400" b="1" dirty="0" smtClean="0">
              <a:effectLst>
                <a:outerShdw blurRad="38100" dist="38100" dir="2700000" algn="tl">
                  <a:srgbClr val="000000">
                    <a:alpha val="43137"/>
                  </a:srgbClr>
                </a:outerShdw>
              </a:effectLst>
            </a:endParaRPr>
          </a:p>
          <a:p>
            <a:pPr marL="0" lvl="0" indent="0" algn="just">
              <a:buNone/>
            </a:pPr>
            <a:r>
              <a:rPr lang="es-ES_tradnl" sz="2400" b="1" dirty="0" smtClean="0">
                <a:effectLst>
                  <a:outerShdw blurRad="38100" dist="38100" dir="2700000" algn="tl">
                    <a:srgbClr val="000000">
                      <a:alpha val="43137"/>
                    </a:srgbClr>
                  </a:outerShdw>
                </a:effectLst>
              </a:rPr>
              <a:t>El  </a:t>
            </a:r>
            <a:r>
              <a:rPr lang="es-ES_tradnl" sz="2400" b="1" dirty="0">
                <a:effectLst>
                  <a:outerShdw blurRad="38100" dist="38100" dir="2700000" algn="tl">
                    <a:srgbClr val="000000">
                      <a:alpha val="43137"/>
                    </a:srgbClr>
                  </a:outerShdw>
                </a:effectLst>
              </a:rPr>
              <a:t>importe propuesto en el Objeto de Gasto 113 “Gastos de Representación”, por efecto de la modificación de la Estructura Orgánica del BNF, en virtud de las disposiciones de la Ley 5.800/17 “De Reforma de la Carta Orgánica del Banco Nacional de Fomento”, y en atención a que el cumplimiento de las responsabilidades inherentes conllevará la representación legal de la Institución, serán nuevos beneficiarios de la asignación de Gastos de Representación los siguientes cargos: Gerencia de Área y Gerencia Departamental</a:t>
            </a:r>
            <a:r>
              <a:rPr lang="es-ES_tradnl" sz="2400" b="1" dirty="0" smtClean="0">
                <a:effectLst>
                  <a:outerShdw blurRad="38100" dist="38100" dir="2700000" algn="tl">
                    <a:srgbClr val="000000">
                      <a:alpha val="43137"/>
                    </a:srgbClr>
                  </a:outerShdw>
                </a:effectLst>
              </a:rPr>
              <a:t>.</a:t>
            </a:r>
            <a:endParaRPr lang="es-ES" sz="2400" b="1" dirty="0">
              <a:effectLst>
                <a:outerShdw blurRad="38100" dist="38100" dir="2700000" algn="tl">
                  <a:srgbClr val="000000">
                    <a:alpha val="43137"/>
                  </a:srgbClr>
                </a:outerShdw>
              </a:effectLst>
            </a:endParaRPr>
          </a:p>
        </p:txBody>
      </p:sp>
      <p:sp>
        <p:nvSpPr>
          <p:cNvPr id="5" name="Rectangle 2"/>
          <p:cNvSpPr txBox="1">
            <a:spLocks noChangeArrowheads="1"/>
          </p:cNvSpPr>
          <p:nvPr/>
        </p:nvSpPr>
        <p:spPr bwMode="auto">
          <a:xfrm>
            <a:off x="-1593" y="0"/>
            <a:ext cx="9144000" cy="908720"/>
          </a:xfrm>
          <a:prstGeom prst="rect">
            <a:avLst/>
          </a:prstGeom>
          <a:gradFill>
            <a:gsLst>
              <a:gs pos="62000">
                <a:srgbClr val="008080"/>
              </a:gs>
              <a:gs pos="100000">
                <a:srgbClr val="C4EDF2"/>
              </a:gs>
            </a:gsLst>
            <a:path path="circle">
              <a:fillToRect l="50000" t="50000" r="50000" b="50000"/>
            </a:path>
          </a:gradFill>
          <a:extLst/>
        </p:spPr>
        <p:txBody>
          <a:bodyPr/>
          <a:lstStyle>
            <a:defPPr>
              <a:defRPr lang="fr-FR"/>
            </a:defPPr>
            <a:lvl1pPr algn="ctr">
              <a:defRPr sz="4400" b="1">
                <a:solidFill>
                  <a:schemeClr val="bg1"/>
                </a:solidFill>
                <a:effectLst>
                  <a:outerShdw blurRad="38100" dist="38100" dir="2700000" algn="tl">
                    <a:srgbClr val="000000">
                      <a:alpha val="43137"/>
                    </a:srgbClr>
                  </a:outerShdw>
                </a:effectLst>
                <a:ea typeface="+mj-ea"/>
                <a:cs typeface="+mj-cs"/>
              </a:defRPr>
            </a:lvl1pPr>
            <a:lvl2pPr algn="ctr">
              <a:defRPr sz="4400">
                <a:solidFill>
                  <a:schemeClr val="tx2"/>
                </a:solidFill>
              </a:defRPr>
            </a:lvl2pPr>
            <a:lvl3pPr algn="ctr">
              <a:defRPr sz="4400">
                <a:solidFill>
                  <a:schemeClr val="tx2"/>
                </a:solidFill>
              </a:defRPr>
            </a:lvl3pPr>
            <a:lvl4pPr algn="ctr">
              <a:defRPr sz="4400">
                <a:solidFill>
                  <a:schemeClr val="tx2"/>
                </a:solidFill>
              </a:defRPr>
            </a:lvl4pPr>
            <a:lvl5pPr algn="ctr">
              <a:defRPr sz="4400">
                <a:solidFill>
                  <a:schemeClr val="tx2"/>
                </a:solidFill>
              </a:defRPr>
            </a:lvl5pPr>
            <a:lvl6pPr marL="457200" algn="ctr" fontAlgn="base">
              <a:spcBef>
                <a:spcPct val="0"/>
              </a:spcBef>
              <a:spcAft>
                <a:spcPct val="0"/>
              </a:spcAft>
              <a:defRPr sz="4400">
                <a:solidFill>
                  <a:schemeClr val="tx2"/>
                </a:solidFill>
              </a:defRPr>
            </a:lvl6pPr>
            <a:lvl7pPr marL="914400" algn="ctr" fontAlgn="base">
              <a:spcBef>
                <a:spcPct val="0"/>
              </a:spcBef>
              <a:spcAft>
                <a:spcPct val="0"/>
              </a:spcAft>
              <a:defRPr sz="4400">
                <a:solidFill>
                  <a:schemeClr val="tx2"/>
                </a:solidFill>
              </a:defRPr>
            </a:lvl7pPr>
            <a:lvl8pPr marL="1371600" algn="ctr" fontAlgn="base">
              <a:spcBef>
                <a:spcPct val="0"/>
              </a:spcBef>
              <a:spcAft>
                <a:spcPct val="0"/>
              </a:spcAft>
              <a:defRPr sz="4400">
                <a:solidFill>
                  <a:schemeClr val="tx2"/>
                </a:solidFill>
              </a:defRPr>
            </a:lvl8pPr>
            <a:lvl9pPr marL="1828800" algn="ctr" fontAlgn="base">
              <a:spcBef>
                <a:spcPct val="0"/>
              </a:spcBef>
              <a:spcAft>
                <a:spcPct val="0"/>
              </a:spcAft>
              <a:defRPr sz="4400">
                <a:solidFill>
                  <a:schemeClr val="tx2"/>
                </a:solidFill>
              </a:defRPr>
            </a:lvl9pPr>
          </a:lstStyle>
          <a:p>
            <a:r>
              <a:rPr lang="es-ES" sz="2400" dirty="0" smtClean="0">
                <a:effectLst/>
              </a:rPr>
              <a:t>AMPLIACION </a:t>
            </a:r>
            <a:r>
              <a:rPr lang="es-ES" sz="2400" dirty="0">
                <a:effectLst/>
              </a:rPr>
              <a:t>DE CRÉDITOS PRESUPUESTARIOS DEL PROYECTO EJECUTIVO BNF </a:t>
            </a:r>
            <a:r>
              <a:rPr lang="es-ES" sz="2400" dirty="0" smtClean="0">
                <a:effectLst/>
              </a:rPr>
              <a:t>2018</a:t>
            </a:r>
            <a:endParaRPr lang="es-ES" sz="2400" dirty="0"/>
          </a:p>
        </p:txBody>
      </p:sp>
    </p:spTree>
    <p:extLst>
      <p:ext uri="{BB962C8B-B14F-4D97-AF65-F5344CB8AC3E}">
        <p14:creationId xmlns:p14="http://schemas.microsoft.com/office/powerpoint/2010/main" val="247935221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p:txBody>
          <a:bodyPr/>
          <a:lstStyle/>
          <a:p>
            <a:pPr marL="0" indent="0" algn="just">
              <a:buNone/>
            </a:pPr>
            <a:r>
              <a:rPr lang="es-ES" sz="2400" b="1" dirty="0" smtClean="0">
                <a:effectLst>
                  <a:outerShdw blurRad="38100" dist="38100" dir="2700000" algn="tl">
                    <a:srgbClr val="000000">
                      <a:alpha val="43137"/>
                    </a:srgbClr>
                  </a:outerShdw>
                </a:effectLst>
              </a:rPr>
              <a:t>114	AGUINALDO</a:t>
            </a:r>
            <a:endParaRPr lang="es-ES" sz="2400" b="1" dirty="0">
              <a:effectLst>
                <a:outerShdw blurRad="38100" dist="38100" dir="2700000" algn="tl">
                  <a:srgbClr val="000000">
                    <a:alpha val="43137"/>
                  </a:srgbClr>
                </a:outerShdw>
              </a:effectLst>
            </a:endParaRPr>
          </a:p>
          <a:p>
            <a:pPr marL="0" indent="0" algn="just">
              <a:buNone/>
            </a:pPr>
            <a:r>
              <a:rPr lang="es-ES" sz="2400" b="1" dirty="0">
                <a:effectLst>
                  <a:outerShdw blurRad="38100" dist="38100" dir="2700000" algn="tl">
                    <a:srgbClr val="000000">
                      <a:alpha val="43137"/>
                    </a:srgbClr>
                  </a:outerShdw>
                </a:effectLst>
              </a:rPr>
              <a:t> </a:t>
            </a:r>
          </a:p>
          <a:p>
            <a:pPr marL="0" indent="0" algn="just">
              <a:buNone/>
            </a:pPr>
            <a:r>
              <a:rPr lang="es-ES" sz="2400" b="1" dirty="0">
                <a:effectLst>
                  <a:outerShdw blurRad="38100" dist="38100" dir="2700000" algn="tl">
                    <a:srgbClr val="000000">
                      <a:alpha val="43137"/>
                    </a:srgbClr>
                  </a:outerShdw>
                </a:effectLst>
              </a:rPr>
              <a:t>Consecuente con la programación de la Remuneración Básica, se prevé en el Objeto de Gasto 114 – Aguinaldos, el  equivalente a la doceava parte del total de las remuneraciones mensuales presupuestadas y devengadas en concepto de </a:t>
            </a:r>
            <a:r>
              <a:rPr lang="es-ES" sz="2400" b="1" dirty="0" smtClean="0">
                <a:effectLst>
                  <a:outerShdw blurRad="38100" dist="38100" dir="2700000" algn="tl">
                    <a:srgbClr val="000000">
                      <a:alpha val="43137"/>
                    </a:srgbClr>
                  </a:outerShdw>
                </a:effectLst>
              </a:rPr>
              <a:t>sueldos y </a:t>
            </a:r>
            <a:r>
              <a:rPr lang="es-ES" sz="2400" b="1" dirty="0">
                <a:effectLst>
                  <a:outerShdw blurRad="38100" dist="38100" dir="2700000" algn="tl">
                    <a:srgbClr val="000000">
                      <a:alpha val="43137"/>
                    </a:srgbClr>
                  </a:outerShdw>
                </a:effectLst>
              </a:rPr>
              <a:t>gastos de representación durante el </a:t>
            </a:r>
            <a:r>
              <a:rPr lang="es-ES" sz="2400" b="1" dirty="0" smtClean="0">
                <a:effectLst>
                  <a:outerShdw blurRad="38100" dist="38100" dir="2700000" algn="tl">
                    <a:srgbClr val="000000">
                      <a:alpha val="43137"/>
                    </a:srgbClr>
                  </a:outerShdw>
                </a:effectLst>
              </a:rPr>
              <a:t>Ejercicio Fiscal 2018, </a:t>
            </a:r>
            <a:r>
              <a:rPr lang="es-ES" sz="2400" b="1" dirty="0">
                <a:effectLst>
                  <a:outerShdw blurRad="38100" dist="38100" dir="2700000" algn="tl">
                    <a:srgbClr val="000000">
                      <a:alpha val="43137"/>
                    </a:srgbClr>
                  </a:outerShdw>
                </a:effectLst>
              </a:rPr>
              <a:t>otorgado de conformidad con las normas legales y presupuestarias.</a:t>
            </a:r>
          </a:p>
          <a:p>
            <a:pPr marL="0" indent="0" algn="just">
              <a:buNone/>
            </a:pPr>
            <a:endParaRPr lang="es-ES" sz="2400" b="1" dirty="0">
              <a:effectLst>
                <a:outerShdw blurRad="38100" dist="38100" dir="2700000" algn="tl">
                  <a:srgbClr val="000000">
                    <a:alpha val="43137"/>
                  </a:srgbClr>
                </a:outerShdw>
              </a:effectLst>
            </a:endParaRPr>
          </a:p>
        </p:txBody>
      </p:sp>
      <p:sp>
        <p:nvSpPr>
          <p:cNvPr id="5" name="Rectangle 2"/>
          <p:cNvSpPr txBox="1">
            <a:spLocks noChangeArrowheads="1"/>
          </p:cNvSpPr>
          <p:nvPr/>
        </p:nvSpPr>
        <p:spPr bwMode="auto">
          <a:xfrm>
            <a:off x="-1593" y="0"/>
            <a:ext cx="9144000" cy="908720"/>
          </a:xfrm>
          <a:prstGeom prst="rect">
            <a:avLst/>
          </a:prstGeom>
          <a:gradFill>
            <a:gsLst>
              <a:gs pos="62000">
                <a:srgbClr val="008080"/>
              </a:gs>
              <a:gs pos="100000">
                <a:srgbClr val="C4EDF2"/>
              </a:gs>
            </a:gsLst>
            <a:path path="circle">
              <a:fillToRect l="50000" t="50000" r="50000" b="50000"/>
            </a:path>
          </a:gradFill>
          <a:extLst/>
        </p:spPr>
        <p:txBody>
          <a:bodyPr/>
          <a:lstStyle>
            <a:defPPr>
              <a:defRPr lang="fr-FR"/>
            </a:defPPr>
            <a:lvl1pPr algn="ctr">
              <a:defRPr sz="4400" b="1">
                <a:solidFill>
                  <a:schemeClr val="bg1"/>
                </a:solidFill>
                <a:effectLst>
                  <a:outerShdw blurRad="38100" dist="38100" dir="2700000" algn="tl">
                    <a:srgbClr val="000000">
                      <a:alpha val="43137"/>
                    </a:srgbClr>
                  </a:outerShdw>
                </a:effectLst>
                <a:ea typeface="+mj-ea"/>
                <a:cs typeface="+mj-cs"/>
              </a:defRPr>
            </a:lvl1pPr>
            <a:lvl2pPr algn="ctr">
              <a:defRPr sz="4400">
                <a:solidFill>
                  <a:schemeClr val="tx2"/>
                </a:solidFill>
              </a:defRPr>
            </a:lvl2pPr>
            <a:lvl3pPr algn="ctr">
              <a:defRPr sz="4400">
                <a:solidFill>
                  <a:schemeClr val="tx2"/>
                </a:solidFill>
              </a:defRPr>
            </a:lvl3pPr>
            <a:lvl4pPr algn="ctr">
              <a:defRPr sz="4400">
                <a:solidFill>
                  <a:schemeClr val="tx2"/>
                </a:solidFill>
              </a:defRPr>
            </a:lvl4pPr>
            <a:lvl5pPr algn="ctr">
              <a:defRPr sz="4400">
                <a:solidFill>
                  <a:schemeClr val="tx2"/>
                </a:solidFill>
              </a:defRPr>
            </a:lvl5pPr>
            <a:lvl6pPr marL="457200" algn="ctr" fontAlgn="base">
              <a:spcBef>
                <a:spcPct val="0"/>
              </a:spcBef>
              <a:spcAft>
                <a:spcPct val="0"/>
              </a:spcAft>
              <a:defRPr sz="4400">
                <a:solidFill>
                  <a:schemeClr val="tx2"/>
                </a:solidFill>
              </a:defRPr>
            </a:lvl6pPr>
            <a:lvl7pPr marL="914400" algn="ctr" fontAlgn="base">
              <a:spcBef>
                <a:spcPct val="0"/>
              </a:spcBef>
              <a:spcAft>
                <a:spcPct val="0"/>
              </a:spcAft>
              <a:defRPr sz="4400">
                <a:solidFill>
                  <a:schemeClr val="tx2"/>
                </a:solidFill>
              </a:defRPr>
            </a:lvl7pPr>
            <a:lvl8pPr marL="1371600" algn="ctr" fontAlgn="base">
              <a:spcBef>
                <a:spcPct val="0"/>
              </a:spcBef>
              <a:spcAft>
                <a:spcPct val="0"/>
              </a:spcAft>
              <a:defRPr sz="4400">
                <a:solidFill>
                  <a:schemeClr val="tx2"/>
                </a:solidFill>
              </a:defRPr>
            </a:lvl8pPr>
            <a:lvl9pPr marL="1828800" algn="ctr" fontAlgn="base">
              <a:spcBef>
                <a:spcPct val="0"/>
              </a:spcBef>
              <a:spcAft>
                <a:spcPct val="0"/>
              </a:spcAft>
              <a:defRPr sz="4400">
                <a:solidFill>
                  <a:schemeClr val="tx2"/>
                </a:solidFill>
              </a:defRPr>
            </a:lvl9pPr>
          </a:lstStyle>
          <a:p>
            <a:r>
              <a:rPr lang="es-ES" sz="2400" dirty="0" smtClean="0">
                <a:effectLst/>
              </a:rPr>
              <a:t>AMPLIACION </a:t>
            </a:r>
            <a:r>
              <a:rPr lang="es-ES" sz="2400" dirty="0">
                <a:effectLst/>
              </a:rPr>
              <a:t>DE CRÉDITOS PRESUPUESTARIOS DEL PROYECTO EJECUTIVO BNF </a:t>
            </a:r>
            <a:r>
              <a:rPr lang="es-ES" sz="2400" dirty="0" smtClean="0">
                <a:effectLst/>
              </a:rPr>
              <a:t>2018</a:t>
            </a:r>
            <a:endParaRPr lang="es-ES" sz="2400" dirty="0"/>
          </a:p>
        </p:txBody>
      </p:sp>
    </p:spTree>
    <p:extLst>
      <p:ext uri="{BB962C8B-B14F-4D97-AF65-F5344CB8AC3E}">
        <p14:creationId xmlns:p14="http://schemas.microsoft.com/office/powerpoint/2010/main" val="150636429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p:txBody>
          <a:bodyPr/>
          <a:lstStyle/>
          <a:p>
            <a:pPr marL="0" indent="0" algn="just">
              <a:buNone/>
            </a:pPr>
            <a:r>
              <a:rPr lang="es-ES" sz="2400" b="1" dirty="0" smtClean="0">
                <a:effectLst>
                  <a:outerShdw blurRad="38100" dist="38100" dir="2700000" algn="tl">
                    <a:srgbClr val="000000">
                      <a:alpha val="43137"/>
                    </a:srgbClr>
                  </a:outerShdw>
                </a:effectLst>
              </a:rPr>
              <a:t>123	REMUNERACION </a:t>
            </a:r>
            <a:r>
              <a:rPr lang="es-ES" sz="2400" b="1" dirty="0">
                <a:effectLst>
                  <a:outerShdw blurRad="38100" dist="38100" dir="2700000" algn="tl">
                    <a:srgbClr val="000000">
                      <a:alpha val="43137"/>
                    </a:srgbClr>
                  </a:outerShdw>
                </a:effectLst>
              </a:rPr>
              <a:t>EXTRAORDINARIA</a:t>
            </a:r>
          </a:p>
          <a:p>
            <a:pPr marL="0" indent="0" algn="just">
              <a:buNone/>
            </a:pPr>
            <a:r>
              <a:rPr lang="es-ES" sz="2400" b="1" dirty="0">
                <a:effectLst>
                  <a:outerShdw blurRad="38100" dist="38100" dir="2700000" algn="tl">
                    <a:srgbClr val="000000">
                      <a:alpha val="43137"/>
                    </a:srgbClr>
                  </a:outerShdw>
                </a:effectLst>
              </a:rPr>
              <a:t> </a:t>
            </a:r>
          </a:p>
          <a:p>
            <a:pPr marL="0" indent="0" algn="just">
              <a:buNone/>
            </a:pPr>
            <a:r>
              <a:rPr lang="es-ES" sz="2400" b="1" dirty="0">
                <a:effectLst>
                  <a:outerShdw blurRad="38100" dist="38100" dir="2700000" algn="tl">
                    <a:srgbClr val="000000">
                      <a:alpha val="43137"/>
                    </a:srgbClr>
                  </a:outerShdw>
                </a:effectLst>
              </a:rPr>
              <a:t>Los créditos presupuestarios previstos en este objeto del gasto, permitirán a la Institución otorgar una  retribución al funcionario o empleado, trasladado o comisionado y/o personal con cargo presupuestado en el Anexo del Personal, en virtud de servicios prestados después de cumplida la jornada ordinaria de trabajo.</a:t>
            </a:r>
          </a:p>
        </p:txBody>
      </p:sp>
      <p:sp>
        <p:nvSpPr>
          <p:cNvPr id="5" name="Rectangle 2"/>
          <p:cNvSpPr txBox="1">
            <a:spLocks noChangeArrowheads="1"/>
          </p:cNvSpPr>
          <p:nvPr/>
        </p:nvSpPr>
        <p:spPr bwMode="auto">
          <a:xfrm>
            <a:off x="-1593" y="0"/>
            <a:ext cx="9144000" cy="908720"/>
          </a:xfrm>
          <a:prstGeom prst="rect">
            <a:avLst/>
          </a:prstGeom>
          <a:gradFill>
            <a:gsLst>
              <a:gs pos="62000">
                <a:srgbClr val="008080"/>
              </a:gs>
              <a:gs pos="100000">
                <a:srgbClr val="C4EDF2"/>
              </a:gs>
            </a:gsLst>
            <a:path path="circle">
              <a:fillToRect l="50000" t="50000" r="50000" b="50000"/>
            </a:path>
          </a:gradFill>
          <a:extLst/>
        </p:spPr>
        <p:txBody>
          <a:bodyPr/>
          <a:lstStyle>
            <a:defPPr>
              <a:defRPr lang="fr-FR"/>
            </a:defPPr>
            <a:lvl1pPr algn="ctr">
              <a:defRPr sz="4400" b="1">
                <a:solidFill>
                  <a:schemeClr val="bg1"/>
                </a:solidFill>
                <a:effectLst>
                  <a:outerShdw blurRad="38100" dist="38100" dir="2700000" algn="tl">
                    <a:srgbClr val="000000">
                      <a:alpha val="43137"/>
                    </a:srgbClr>
                  </a:outerShdw>
                </a:effectLst>
                <a:ea typeface="+mj-ea"/>
                <a:cs typeface="+mj-cs"/>
              </a:defRPr>
            </a:lvl1pPr>
            <a:lvl2pPr algn="ctr">
              <a:defRPr sz="4400">
                <a:solidFill>
                  <a:schemeClr val="tx2"/>
                </a:solidFill>
              </a:defRPr>
            </a:lvl2pPr>
            <a:lvl3pPr algn="ctr">
              <a:defRPr sz="4400">
                <a:solidFill>
                  <a:schemeClr val="tx2"/>
                </a:solidFill>
              </a:defRPr>
            </a:lvl3pPr>
            <a:lvl4pPr algn="ctr">
              <a:defRPr sz="4400">
                <a:solidFill>
                  <a:schemeClr val="tx2"/>
                </a:solidFill>
              </a:defRPr>
            </a:lvl4pPr>
            <a:lvl5pPr algn="ctr">
              <a:defRPr sz="4400">
                <a:solidFill>
                  <a:schemeClr val="tx2"/>
                </a:solidFill>
              </a:defRPr>
            </a:lvl5pPr>
            <a:lvl6pPr marL="457200" algn="ctr" fontAlgn="base">
              <a:spcBef>
                <a:spcPct val="0"/>
              </a:spcBef>
              <a:spcAft>
                <a:spcPct val="0"/>
              </a:spcAft>
              <a:defRPr sz="4400">
                <a:solidFill>
                  <a:schemeClr val="tx2"/>
                </a:solidFill>
              </a:defRPr>
            </a:lvl6pPr>
            <a:lvl7pPr marL="914400" algn="ctr" fontAlgn="base">
              <a:spcBef>
                <a:spcPct val="0"/>
              </a:spcBef>
              <a:spcAft>
                <a:spcPct val="0"/>
              </a:spcAft>
              <a:defRPr sz="4400">
                <a:solidFill>
                  <a:schemeClr val="tx2"/>
                </a:solidFill>
              </a:defRPr>
            </a:lvl7pPr>
            <a:lvl8pPr marL="1371600" algn="ctr" fontAlgn="base">
              <a:spcBef>
                <a:spcPct val="0"/>
              </a:spcBef>
              <a:spcAft>
                <a:spcPct val="0"/>
              </a:spcAft>
              <a:defRPr sz="4400">
                <a:solidFill>
                  <a:schemeClr val="tx2"/>
                </a:solidFill>
              </a:defRPr>
            </a:lvl8pPr>
            <a:lvl9pPr marL="1828800" algn="ctr" fontAlgn="base">
              <a:spcBef>
                <a:spcPct val="0"/>
              </a:spcBef>
              <a:spcAft>
                <a:spcPct val="0"/>
              </a:spcAft>
              <a:defRPr sz="4400">
                <a:solidFill>
                  <a:schemeClr val="tx2"/>
                </a:solidFill>
              </a:defRPr>
            </a:lvl9pPr>
          </a:lstStyle>
          <a:p>
            <a:r>
              <a:rPr lang="es-ES" sz="2400" dirty="0" smtClean="0">
                <a:effectLst/>
              </a:rPr>
              <a:t>AMPLIACION </a:t>
            </a:r>
            <a:r>
              <a:rPr lang="es-ES" sz="2400" dirty="0">
                <a:effectLst/>
              </a:rPr>
              <a:t>DE CRÉDITOS PRESUPUESTARIOS DEL PROYECTO EJECUTIVO BNF </a:t>
            </a:r>
            <a:r>
              <a:rPr lang="es-ES" sz="2400" dirty="0" smtClean="0">
                <a:effectLst/>
              </a:rPr>
              <a:t>2018</a:t>
            </a:r>
            <a:endParaRPr lang="es-ES" sz="2400" dirty="0"/>
          </a:p>
        </p:txBody>
      </p:sp>
    </p:spTree>
    <p:extLst>
      <p:ext uri="{BB962C8B-B14F-4D97-AF65-F5344CB8AC3E}">
        <p14:creationId xmlns:p14="http://schemas.microsoft.com/office/powerpoint/2010/main" val="329571389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1600200"/>
            <a:ext cx="8229600" cy="5069160"/>
          </a:xfrm>
        </p:spPr>
        <p:txBody>
          <a:bodyPr/>
          <a:lstStyle/>
          <a:p>
            <a:pPr marL="0" indent="0" algn="just">
              <a:buNone/>
            </a:pPr>
            <a:r>
              <a:rPr lang="es-ES" sz="2400" b="1" dirty="0" smtClean="0">
                <a:effectLst>
                  <a:outerShdw blurRad="38100" dist="38100" dir="2700000" algn="tl">
                    <a:srgbClr val="000000">
                      <a:alpha val="43137"/>
                    </a:srgbClr>
                  </a:outerShdw>
                </a:effectLst>
              </a:rPr>
              <a:t>125	REMUNERACION </a:t>
            </a:r>
            <a:r>
              <a:rPr lang="es-ES" sz="2400" b="1" dirty="0">
                <a:effectLst>
                  <a:outerShdw blurRad="38100" dist="38100" dir="2700000" algn="tl">
                    <a:srgbClr val="000000">
                      <a:alpha val="43137"/>
                    </a:srgbClr>
                  </a:outerShdw>
                </a:effectLst>
              </a:rPr>
              <a:t>ADICIONAL</a:t>
            </a:r>
          </a:p>
          <a:p>
            <a:pPr marL="0" indent="0" algn="just">
              <a:buNone/>
            </a:pPr>
            <a:r>
              <a:rPr lang="es-ES" sz="2400" b="1" dirty="0">
                <a:effectLst>
                  <a:outerShdw blurRad="38100" dist="38100" dir="2700000" algn="tl">
                    <a:srgbClr val="000000">
                      <a:alpha val="43137"/>
                    </a:srgbClr>
                  </a:outerShdw>
                </a:effectLst>
              </a:rPr>
              <a:t> </a:t>
            </a:r>
          </a:p>
          <a:p>
            <a:pPr marL="0" indent="0" algn="just">
              <a:buNone/>
            </a:pPr>
            <a:r>
              <a:rPr lang="es-ES" sz="2100" b="1" dirty="0" smtClean="0">
                <a:effectLst>
                  <a:outerShdw blurRad="38100" dist="38100" dir="2700000" algn="tl">
                    <a:srgbClr val="000000">
                      <a:alpha val="43137"/>
                    </a:srgbClr>
                  </a:outerShdw>
                </a:effectLst>
              </a:rPr>
              <a:t>El importe solicitado en el presente rubro permitirá otorgar una retribución al funcionario o empleado de la Institución y/o personal con cargo presupuestado en el anexo del personal en virtud de servicios prestados en jornadas adicionales, incluyendo labores de días inhábiles, domingos y feriados, como ser: funcionarios de Tesorería (custodia de bóveda, transporte y manejo de valores), operadores, verificadores y controladores de cajeros automáticos, personal que desempeña funciones de serenos en Casa Matriz, funcionarios de informática asignados a las tareas; de supervisión de procesos, de programación y desarrollo de sistemas, mecánicos y choferes asignados al transporte de valores y en general.</a:t>
            </a:r>
          </a:p>
          <a:p>
            <a:pPr marL="0" indent="0" algn="just">
              <a:buNone/>
            </a:pPr>
            <a:r>
              <a:rPr lang="es-ES" sz="2400" b="1" dirty="0">
                <a:effectLst>
                  <a:outerShdw blurRad="38100" dist="38100" dir="2700000" algn="tl">
                    <a:srgbClr val="000000">
                      <a:alpha val="43137"/>
                    </a:srgbClr>
                  </a:outerShdw>
                </a:effectLst>
              </a:rPr>
              <a:t> </a:t>
            </a:r>
          </a:p>
          <a:p>
            <a:pPr marL="0" indent="0" algn="just">
              <a:buNone/>
            </a:pPr>
            <a:endParaRPr lang="es-ES" sz="2400" b="1" dirty="0">
              <a:effectLst>
                <a:outerShdw blurRad="38100" dist="38100" dir="2700000" algn="tl">
                  <a:srgbClr val="000000">
                    <a:alpha val="43137"/>
                  </a:srgbClr>
                </a:outerShdw>
              </a:effectLst>
            </a:endParaRPr>
          </a:p>
        </p:txBody>
      </p:sp>
      <p:sp>
        <p:nvSpPr>
          <p:cNvPr id="4" name="Rectangle 2"/>
          <p:cNvSpPr txBox="1">
            <a:spLocks noChangeArrowheads="1"/>
          </p:cNvSpPr>
          <p:nvPr/>
        </p:nvSpPr>
        <p:spPr bwMode="auto">
          <a:xfrm>
            <a:off x="467544" y="296652"/>
            <a:ext cx="8229600" cy="900100"/>
          </a:xfrm>
          <a:prstGeom prst="rect">
            <a:avLst/>
          </a:prstGeom>
          <a:gradFill>
            <a:gsLst>
              <a:gs pos="62000">
                <a:srgbClr val="008080"/>
              </a:gs>
              <a:gs pos="100000">
                <a:srgbClr val="C4EDF2"/>
              </a:gs>
            </a:gsLst>
            <a:path path="circle">
              <a:fillToRect l="50000" t="50000" r="50000" b="50000"/>
            </a:path>
          </a:gradFill>
          <a:extLst/>
        </p:spPr>
        <p:txBody>
          <a:bodyPr/>
          <a:lstStyle>
            <a:defPPr>
              <a:defRPr lang="fr-FR"/>
            </a:defPPr>
            <a:lvl1pPr algn="ctr">
              <a:defRPr sz="4400" b="1">
                <a:solidFill>
                  <a:schemeClr val="bg1"/>
                </a:solidFill>
                <a:effectLst>
                  <a:outerShdw blurRad="38100" dist="38100" dir="2700000" algn="tl">
                    <a:srgbClr val="000000">
                      <a:alpha val="43137"/>
                    </a:srgbClr>
                  </a:outerShdw>
                </a:effectLst>
                <a:ea typeface="+mj-ea"/>
                <a:cs typeface="+mj-cs"/>
              </a:defRPr>
            </a:lvl1pPr>
            <a:lvl2pPr algn="ctr">
              <a:defRPr sz="4400">
                <a:solidFill>
                  <a:schemeClr val="tx2"/>
                </a:solidFill>
              </a:defRPr>
            </a:lvl2pPr>
            <a:lvl3pPr algn="ctr">
              <a:defRPr sz="4400">
                <a:solidFill>
                  <a:schemeClr val="tx2"/>
                </a:solidFill>
              </a:defRPr>
            </a:lvl3pPr>
            <a:lvl4pPr algn="ctr">
              <a:defRPr sz="4400">
                <a:solidFill>
                  <a:schemeClr val="tx2"/>
                </a:solidFill>
              </a:defRPr>
            </a:lvl4pPr>
            <a:lvl5pPr algn="ctr">
              <a:defRPr sz="4400">
                <a:solidFill>
                  <a:schemeClr val="tx2"/>
                </a:solidFill>
              </a:defRPr>
            </a:lvl5pPr>
            <a:lvl6pPr marL="457200" algn="ctr" fontAlgn="base">
              <a:spcBef>
                <a:spcPct val="0"/>
              </a:spcBef>
              <a:spcAft>
                <a:spcPct val="0"/>
              </a:spcAft>
              <a:defRPr sz="4400">
                <a:solidFill>
                  <a:schemeClr val="tx2"/>
                </a:solidFill>
              </a:defRPr>
            </a:lvl6pPr>
            <a:lvl7pPr marL="914400" algn="ctr" fontAlgn="base">
              <a:spcBef>
                <a:spcPct val="0"/>
              </a:spcBef>
              <a:spcAft>
                <a:spcPct val="0"/>
              </a:spcAft>
              <a:defRPr sz="4400">
                <a:solidFill>
                  <a:schemeClr val="tx2"/>
                </a:solidFill>
              </a:defRPr>
            </a:lvl7pPr>
            <a:lvl8pPr marL="1371600" algn="ctr" fontAlgn="base">
              <a:spcBef>
                <a:spcPct val="0"/>
              </a:spcBef>
              <a:spcAft>
                <a:spcPct val="0"/>
              </a:spcAft>
              <a:defRPr sz="4400">
                <a:solidFill>
                  <a:schemeClr val="tx2"/>
                </a:solidFill>
              </a:defRPr>
            </a:lvl8pPr>
            <a:lvl9pPr marL="1828800" algn="ctr" fontAlgn="base">
              <a:spcBef>
                <a:spcPct val="0"/>
              </a:spcBef>
              <a:spcAft>
                <a:spcPct val="0"/>
              </a:spcAft>
              <a:defRPr sz="4400">
                <a:solidFill>
                  <a:schemeClr val="tx2"/>
                </a:solidFill>
              </a:defRPr>
            </a:lvl9pPr>
          </a:lstStyle>
          <a:p>
            <a:r>
              <a:rPr lang="es-MX" dirty="0" smtClean="0"/>
              <a:t>Egresos</a:t>
            </a:r>
            <a:endParaRPr lang="es-ES" dirty="0"/>
          </a:p>
        </p:txBody>
      </p:sp>
    </p:spTree>
    <p:extLst>
      <p:ext uri="{BB962C8B-B14F-4D97-AF65-F5344CB8AC3E}">
        <p14:creationId xmlns:p14="http://schemas.microsoft.com/office/powerpoint/2010/main" val="272038496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p:txBody>
          <a:bodyPr/>
          <a:lstStyle/>
          <a:p>
            <a:pPr marL="0" indent="0" algn="just">
              <a:buNone/>
            </a:pPr>
            <a:r>
              <a:rPr lang="es-ES" sz="2400" b="1" dirty="0" smtClean="0">
                <a:effectLst>
                  <a:outerShdw blurRad="38100" dist="38100" dir="2700000" algn="tl">
                    <a:srgbClr val="000000">
                      <a:alpha val="43137"/>
                    </a:srgbClr>
                  </a:outerShdw>
                </a:effectLst>
              </a:rPr>
              <a:t>131	SUBSIDIO </a:t>
            </a:r>
            <a:r>
              <a:rPr lang="es-ES" sz="2400" b="1" dirty="0">
                <a:effectLst>
                  <a:outerShdw blurRad="38100" dist="38100" dir="2700000" algn="tl">
                    <a:srgbClr val="000000">
                      <a:alpha val="43137"/>
                    </a:srgbClr>
                  </a:outerShdw>
                </a:effectLst>
              </a:rPr>
              <a:t>FAMILIAR</a:t>
            </a:r>
          </a:p>
          <a:p>
            <a:pPr marL="0" indent="0" algn="just">
              <a:buNone/>
            </a:pPr>
            <a:r>
              <a:rPr lang="es-ES" sz="2400" b="1" dirty="0">
                <a:effectLst>
                  <a:outerShdw blurRad="38100" dist="38100" dir="2700000" algn="tl">
                    <a:srgbClr val="000000">
                      <a:alpha val="43137"/>
                    </a:srgbClr>
                  </a:outerShdw>
                </a:effectLst>
              </a:rPr>
              <a:t> </a:t>
            </a:r>
          </a:p>
          <a:p>
            <a:pPr marL="0" indent="0" algn="just">
              <a:buNone/>
            </a:pPr>
            <a:r>
              <a:rPr lang="es-ES" sz="2400" b="1" dirty="0">
                <a:effectLst>
                  <a:outerShdw blurRad="38100" dist="38100" dir="2700000" algn="tl">
                    <a:srgbClr val="000000">
                      <a:alpha val="43137"/>
                    </a:srgbClr>
                  </a:outerShdw>
                </a:effectLst>
              </a:rPr>
              <a:t>El importe solicitado en el presente rubro </a:t>
            </a:r>
            <a:r>
              <a:rPr lang="es-ES" sz="2400" b="1" dirty="0" smtClean="0">
                <a:effectLst>
                  <a:outerShdw blurRad="38100" dist="38100" dir="2700000" algn="tl">
                    <a:srgbClr val="000000">
                      <a:alpha val="43137"/>
                    </a:srgbClr>
                  </a:outerShdw>
                </a:effectLst>
              </a:rPr>
              <a:t>posibilitará asignaciones a </a:t>
            </a:r>
            <a:r>
              <a:rPr lang="es-ES" sz="2400" b="1" dirty="0">
                <a:effectLst>
                  <a:outerShdw blurRad="38100" dist="38100" dir="2700000" algn="tl">
                    <a:srgbClr val="000000">
                      <a:alpha val="43137"/>
                    </a:srgbClr>
                  </a:outerShdw>
                </a:effectLst>
              </a:rPr>
              <a:t>los funcionarios o empleados de la Institución y/o personal con cargo presupuestado en el anexo del personal en concepto de subsidios y beneficios laborales y/o sociales de conformidad a las disposiciones legales, laborales, presupuestarias, al estatuto del personal y a la </a:t>
            </a:r>
            <a:r>
              <a:rPr lang="es-ES" sz="2400" b="1" dirty="0" smtClean="0">
                <a:effectLst>
                  <a:outerShdw blurRad="38100" dist="38100" dir="2700000" algn="tl">
                    <a:srgbClr val="000000">
                      <a:alpha val="43137"/>
                    </a:srgbClr>
                  </a:outerShdw>
                </a:effectLst>
              </a:rPr>
              <a:t>Reglamentación Interna Institucional</a:t>
            </a:r>
            <a:r>
              <a:rPr lang="es-ES" sz="2400" b="1" dirty="0">
                <a:effectLst>
                  <a:outerShdw blurRad="38100" dist="38100" dir="2700000" algn="tl">
                    <a:srgbClr val="000000">
                      <a:alpha val="43137"/>
                    </a:srgbClr>
                  </a:outerShdw>
                </a:effectLst>
              </a:rPr>
              <a:t>.</a:t>
            </a:r>
          </a:p>
          <a:p>
            <a:pPr marL="0" indent="0" algn="just">
              <a:buNone/>
            </a:pPr>
            <a:endParaRPr lang="es-ES" sz="2400" b="1" dirty="0">
              <a:effectLst>
                <a:outerShdw blurRad="38100" dist="38100" dir="2700000" algn="tl">
                  <a:srgbClr val="000000">
                    <a:alpha val="43137"/>
                  </a:srgbClr>
                </a:outerShdw>
              </a:effectLst>
            </a:endParaRPr>
          </a:p>
        </p:txBody>
      </p:sp>
      <p:sp>
        <p:nvSpPr>
          <p:cNvPr id="5" name="Rectangle 2"/>
          <p:cNvSpPr txBox="1">
            <a:spLocks noChangeArrowheads="1"/>
          </p:cNvSpPr>
          <p:nvPr/>
        </p:nvSpPr>
        <p:spPr bwMode="auto">
          <a:xfrm>
            <a:off x="-1593" y="0"/>
            <a:ext cx="9144000" cy="908720"/>
          </a:xfrm>
          <a:prstGeom prst="rect">
            <a:avLst/>
          </a:prstGeom>
          <a:gradFill>
            <a:gsLst>
              <a:gs pos="62000">
                <a:srgbClr val="008080"/>
              </a:gs>
              <a:gs pos="100000">
                <a:srgbClr val="C4EDF2"/>
              </a:gs>
            </a:gsLst>
            <a:path path="circle">
              <a:fillToRect l="50000" t="50000" r="50000" b="50000"/>
            </a:path>
          </a:gradFill>
          <a:extLst/>
        </p:spPr>
        <p:txBody>
          <a:bodyPr/>
          <a:lstStyle>
            <a:defPPr>
              <a:defRPr lang="fr-FR"/>
            </a:defPPr>
            <a:lvl1pPr algn="ctr">
              <a:defRPr sz="4400" b="1">
                <a:solidFill>
                  <a:schemeClr val="bg1"/>
                </a:solidFill>
                <a:effectLst>
                  <a:outerShdw blurRad="38100" dist="38100" dir="2700000" algn="tl">
                    <a:srgbClr val="000000">
                      <a:alpha val="43137"/>
                    </a:srgbClr>
                  </a:outerShdw>
                </a:effectLst>
                <a:ea typeface="+mj-ea"/>
                <a:cs typeface="+mj-cs"/>
              </a:defRPr>
            </a:lvl1pPr>
            <a:lvl2pPr algn="ctr">
              <a:defRPr sz="4400">
                <a:solidFill>
                  <a:schemeClr val="tx2"/>
                </a:solidFill>
              </a:defRPr>
            </a:lvl2pPr>
            <a:lvl3pPr algn="ctr">
              <a:defRPr sz="4400">
                <a:solidFill>
                  <a:schemeClr val="tx2"/>
                </a:solidFill>
              </a:defRPr>
            </a:lvl3pPr>
            <a:lvl4pPr algn="ctr">
              <a:defRPr sz="4400">
                <a:solidFill>
                  <a:schemeClr val="tx2"/>
                </a:solidFill>
              </a:defRPr>
            </a:lvl4pPr>
            <a:lvl5pPr algn="ctr">
              <a:defRPr sz="4400">
                <a:solidFill>
                  <a:schemeClr val="tx2"/>
                </a:solidFill>
              </a:defRPr>
            </a:lvl5pPr>
            <a:lvl6pPr marL="457200" algn="ctr" fontAlgn="base">
              <a:spcBef>
                <a:spcPct val="0"/>
              </a:spcBef>
              <a:spcAft>
                <a:spcPct val="0"/>
              </a:spcAft>
              <a:defRPr sz="4400">
                <a:solidFill>
                  <a:schemeClr val="tx2"/>
                </a:solidFill>
              </a:defRPr>
            </a:lvl6pPr>
            <a:lvl7pPr marL="914400" algn="ctr" fontAlgn="base">
              <a:spcBef>
                <a:spcPct val="0"/>
              </a:spcBef>
              <a:spcAft>
                <a:spcPct val="0"/>
              </a:spcAft>
              <a:defRPr sz="4400">
                <a:solidFill>
                  <a:schemeClr val="tx2"/>
                </a:solidFill>
              </a:defRPr>
            </a:lvl7pPr>
            <a:lvl8pPr marL="1371600" algn="ctr" fontAlgn="base">
              <a:spcBef>
                <a:spcPct val="0"/>
              </a:spcBef>
              <a:spcAft>
                <a:spcPct val="0"/>
              </a:spcAft>
              <a:defRPr sz="4400">
                <a:solidFill>
                  <a:schemeClr val="tx2"/>
                </a:solidFill>
              </a:defRPr>
            </a:lvl8pPr>
            <a:lvl9pPr marL="1828800" algn="ctr" fontAlgn="base">
              <a:spcBef>
                <a:spcPct val="0"/>
              </a:spcBef>
              <a:spcAft>
                <a:spcPct val="0"/>
              </a:spcAft>
              <a:defRPr sz="4400">
                <a:solidFill>
                  <a:schemeClr val="tx2"/>
                </a:solidFill>
              </a:defRPr>
            </a:lvl9pPr>
          </a:lstStyle>
          <a:p>
            <a:r>
              <a:rPr lang="es-ES" sz="2400" dirty="0" smtClean="0">
                <a:effectLst/>
              </a:rPr>
              <a:t>AMPLIACION </a:t>
            </a:r>
            <a:r>
              <a:rPr lang="es-ES" sz="2400" dirty="0">
                <a:effectLst/>
              </a:rPr>
              <a:t>DE CRÉDITOS PRESUPUESTARIOS DEL PROYECTO EJECUTIVO BNF </a:t>
            </a:r>
            <a:r>
              <a:rPr lang="es-ES" sz="2400" dirty="0" smtClean="0">
                <a:effectLst/>
              </a:rPr>
              <a:t>2018</a:t>
            </a:r>
            <a:endParaRPr lang="es-ES" sz="2400" dirty="0"/>
          </a:p>
        </p:txBody>
      </p:sp>
    </p:spTree>
    <p:extLst>
      <p:ext uri="{BB962C8B-B14F-4D97-AF65-F5344CB8AC3E}">
        <p14:creationId xmlns:p14="http://schemas.microsoft.com/office/powerpoint/2010/main" val="91023259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1600200"/>
            <a:ext cx="8229600" cy="5141168"/>
          </a:xfrm>
        </p:spPr>
        <p:txBody>
          <a:bodyPr/>
          <a:lstStyle/>
          <a:p>
            <a:pPr marL="0" indent="0" algn="just">
              <a:buNone/>
            </a:pPr>
            <a:r>
              <a:rPr lang="es-ES" sz="2400" b="1" dirty="0" smtClean="0">
                <a:effectLst>
                  <a:outerShdw blurRad="38100" dist="38100" dir="2700000" algn="tl">
                    <a:srgbClr val="000000">
                      <a:alpha val="43137"/>
                    </a:srgbClr>
                  </a:outerShdw>
                </a:effectLst>
              </a:rPr>
              <a:t>133	BONIFICACIONES </a:t>
            </a:r>
            <a:r>
              <a:rPr lang="es-ES" sz="2400" b="1" dirty="0">
                <a:effectLst>
                  <a:outerShdw blurRad="38100" dist="38100" dir="2700000" algn="tl">
                    <a:srgbClr val="000000">
                      <a:alpha val="43137"/>
                    </a:srgbClr>
                  </a:outerShdw>
                </a:effectLst>
              </a:rPr>
              <a:t>Y GRATIFICACIONES</a:t>
            </a:r>
          </a:p>
          <a:p>
            <a:pPr marL="0" indent="0" algn="just">
              <a:buNone/>
            </a:pPr>
            <a:r>
              <a:rPr lang="es-ES" sz="2400" b="1" dirty="0">
                <a:effectLst>
                  <a:outerShdw blurRad="38100" dist="38100" dir="2700000" algn="tl">
                    <a:srgbClr val="000000">
                      <a:alpha val="43137"/>
                    </a:srgbClr>
                  </a:outerShdw>
                </a:effectLst>
              </a:rPr>
              <a:t> </a:t>
            </a:r>
          </a:p>
          <a:p>
            <a:pPr marL="0" indent="0" algn="just">
              <a:buNone/>
            </a:pPr>
            <a:r>
              <a:rPr lang="es-ES" sz="2000" b="1" dirty="0">
                <a:effectLst>
                  <a:outerShdw blurRad="38100" dist="38100" dir="2700000" algn="tl">
                    <a:srgbClr val="000000">
                      <a:alpha val="43137"/>
                    </a:srgbClr>
                  </a:outerShdw>
                </a:effectLst>
              </a:rPr>
              <a:t>Los créditos presupuestarios previstos en la propuesta </a:t>
            </a:r>
            <a:r>
              <a:rPr lang="es-ES" sz="2000" b="1" dirty="0" smtClean="0">
                <a:effectLst>
                  <a:outerShdw blurRad="38100" dist="38100" dir="2700000" algn="tl">
                    <a:srgbClr val="000000">
                      <a:alpha val="43137"/>
                    </a:srgbClr>
                  </a:outerShdw>
                </a:effectLst>
              </a:rPr>
              <a:t>del </a:t>
            </a:r>
            <a:r>
              <a:rPr lang="es-ES" sz="2000" b="1" dirty="0">
                <a:effectLst>
                  <a:outerShdw blurRad="38100" dist="38100" dir="2700000" algn="tl">
                    <a:srgbClr val="000000">
                      <a:alpha val="43137"/>
                    </a:srgbClr>
                  </a:outerShdw>
                </a:effectLst>
              </a:rPr>
              <a:t>Presupuesto </a:t>
            </a:r>
            <a:r>
              <a:rPr lang="es-ES" sz="2000" b="1" dirty="0" smtClean="0">
                <a:effectLst>
                  <a:outerShdw blurRad="38100" dist="38100" dir="2700000" algn="tl">
                    <a:srgbClr val="000000">
                      <a:alpha val="43137"/>
                    </a:srgbClr>
                  </a:outerShdw>
                </a:effectLst>
              </a:rPr>
              <a:t>2018, </a:t>
            </a:r>
            <a:r>
              <a:rPr lang="es-ES" sz="2000" b="1" dirty="0">
                <a:effectLst>
                  <a:outerShdw blurRad="38100" dist="38100" dir="2700000" algn="tl">
                    <a:srgbClr val="000000">
                      <a:alpha val="43137"/>
                    </a:srgbClr>
                  </a:outerShdw>
                </a:effectLst>
              </a:rPr>
              <a:t>posibilitará al Banco </a:t>
            </a:r>
            <a:r>
              <a:rPr lang="es-ES" sz="2000" b="1" dirty="0" smtClean="0">
                <a:effectLst>
                  <a:outerShdw blurRad="38100" dist="38100" dir="2700000" algn="tl">
                    <a:srgbClr val="000000">
                      <a:alpha val="43137"/>
                    </a:srgbClr>
                  </a:outerShdw>
                </a:effectLst>
              </a:rPr>
              <a:t>el </a:t>
            </a:r>
            <a:r>
              <a:rPr lang="es-ES" sz="2000" b="1" dirty="0">
                <a:effectLst>
                  <a:outerShdw blurRad="38100" dist="38100" dir="2700000" algn="tl">
                    <a:srgbClr val="000000">
                      <a:alpha val="43137"/>
                    </a:srgbClr>
                  </a:outerShdw>
                </a:effectLst>
              </a:rPr>
              <a:t>nivel de las asignaciones complementarias al </a:t>
            </a:r>
            <a:r>
              <a:rPr lang="es-ES" sz="2000" b="1" dirty="0" smtClean="0">
                <a:effectLst>
                  <a:outerShdw blurRad="38100" dist="38100" dir="2700000" algn="tl">
                    <a:srgbClr val="000000">
                      <a:alpha val="43137"/>
                    </a:srgbClr>
                  </a:outerShdw>
                </a:effectLst>
              </a:rPr>
              <a:t>sueldo, y </a:t>
            </a:r>
            <a:r>
              <a:rPr lang="es-ES" sz="2000" b="1" dirty="0">
                <a:effectLst>
                  <a:outerShdw blurRad="38100" dist="38100" dir="2700000" algn="tl">
                    <a:srgbClr val="000000">
                      <a:alpha val="43137"/>
                    </a:srgbClr>
                  </a:outerShdw>
                </a:effectLst>
              </a:rPr>
              <a:t>gastos de representación otorgadas a los funcionarios o empleados, trasladados o comisionados y/o personal con cargo presupuestado en el anexo del </a:t>
            </a:r>
            <a:r>
              <a:rPr lang="es-ES" sz="2000" b="1" dirty="0" smtClean="0">
                <a:effectLst>
                  <a:outerShdw blurRad="38100" dist="38100" dir="2700000" algn="tl">
                    <a:srgbClr val="000000">
                      <a:alpha val="43137"/>
                    </a:srgbClr>
                  </a:outerShdw>
                </a:effectLst>
              </a:rPr>
              <a:t>personal, </a:t>
            </a:r>
            <a:r>
              <a:rPr lang="es-ES" sz="2000" b="1" dirty="0">
                <a:effectLst>
                  <a:outerShdw blurRad="38100" dist="38100" dir="2700000" algn="tl">
                    <a:srgbClr val="000000">
                      <a:alpha val="43137"/>
                    </a:srgbClr>
                  </a:outerShdw>
                </a:effectLst>
              </a:rPr>
              <a:t>en concepto de bonificaciones por responsabilidad en el cargo; responsabilidad por gestión administrativa; responsabilidad por gestión </a:t>
            </a:r>
            <a:r>
              <a:rPr lang="es-ES" sz="2000" b="1" dirty="0" smtClean="0">
                <a:effectLst>
                  <a:outerShdw blurRad="38100" dist="38100" dir="2700000" algn="tl">
                    <a:srgbClr val="000000">
                      <a:alpha val="43137"/>
                    </a:srgbClr>
                  </a:outerShdw>
                </a:effectLst>
              </a:rPr>
              <a:t>presupuestaria, de conformidad </a:t>
            </a:r>
            <a:r>
              <a:rPr lang="es-ES" sz="2000" b="1" dirty="0">
                <a:effectLst>
                  <a:outerShdw blurRad="38100" dist="38100" dir="2700000" algn="tl">
                    <a:srgbClr val="000000">
                      <a:alpha val="43137"/>
                    </a:srgbClr>
                  </a:outerShdw>
                </a:effectLst>
              </a:rPr>
              <a:t>a las disposiciones legales, </a:t>
            </a:r>
            <a:r>
              <a:rPr lang="es-ES" sz="2000" b="1" dirty="0" smtClean="0">
                <a:effectLst>
                  <a:outerShdw blurRad="38100" dist="38100" dir="2700000" algn="tl">
                    <a:srgbClr val="000000">
                      <a:alpha val="43137"/>
                    </a:srgbClr>
                  </a:outerShdw>
                </a:effectLst>
              </a:rPr>
              <a:t> </a:t>
            </a:r>
            <a:r>
              <a:rPr lang="es-ES" sz="2000" b="1" dirty="0">
                <a:effectLst>
                  <a:outerShdw blurRad="38100" dist="38100" dir="2700000" algn="tl">
                    <a:srgbClr val="000000">
                      <a:alpha val="43137"/>
                    </a:srgbClr>
                  </a:outerShdw>
                </a:effectLst>
              </a:rPr>
              <a:t>presupuestarias, al estatuto del personal y a la Reglamentación Interna Institucional.</a:t>
            </a:r>
          </a:p>
          <a:p>
            <a:pPr marL="0" indent="0" algn="just">
              <a:buNone/>
            </a:pPr>
            <a:endParaRPr lang="es-ES" sz="2000" b="1" dirty="0">
              <a:effectLst>
                <a:outerShdw blurRad="38100" dist="38100" dir="2700000" algn="tl">
                  <a:srgbClr val="000000">
                    <a:alpha val="43137"/>
                  </a:srgbClr>
                </a:outerShdw>
              </a:effectLst>
            </a:endParaRPr>
          </a:p>
          <a:p>
            <a:pPr marL="0" indent="0" algn="just">
              <a:buNone/>
            </a:pPr>
            <a:endParaRPr lang="es-ES" sz="2400" b="1" dirty="0">
              <a:effectLst>
                <a:outerShdw blurRad="38100" dist="38100" dir="2700000" algn="tl">
                  <a:srgbClr val="000000">
                    <a:alpha val="43137"/>
                  </a:srgbClr>
                </a:outerShdw>
              </a:effectLst>
            </a:endParaRPr>
          </a:p>
        </p:txBody>
      </p:sp>
      <p:sp>
        <p:nvSpPr>
          <p:cNvPr id="5" name="Rectangle 2"/>
          <p:cNvSpPr txBox="1">
            <a:spLocks noChangeArrowheads="1"/>
          </p:cNvSpPr>
          <p:nvPr/>
        </p:nvSpPr>
        <p:spPr bwMode="auto">
          <a:xfrm>
            <a:off x="-1593" y="0"/>
            <a:ext cx="9144000" cy="908720"/>
          </a:xfrm>
          <a:prstGeom prst="rect">
            <a:avLst/>
          </a:prstGeom>
          <a:gradFill>
            <a:gsLst>
              <a:gs pos="62000">
                <a:srgbClr val="008080"/>
              </a:gs>
              <a:gs pos="100000">
                <a:srgbClr val="C4EDF2"/>
              </a:gs>
            </a:gsLst>
            <a:path path="circle">
              <a:fillToRect l="50000" t="50000" r="50000" b="50000"/>
            </a:path>
          </a:gradFill>
          <a:extLst/>
        </p:spPr>
        <p:txBody>
          <a:bodyPr/>
          <a:lstStyle>
            <a:defPPr>
              <a:defRPr lang="fr-FR"/>
            </a:defPPr>
            <a:lvl1pPr algn="ctr">
              <a:defRPr sz="4400" b="1">
                <a:solidFill>
                  <a:schemeClr val="bg1"/>
                </a:solidFill>
                <a:effectLst>
                  <a:outerShdw blurRad="38100" dist="38100" dir="2700000" algn="tl">
                    <a:srgbClr val="000000">
                      <a:alpha val="43137"/>
                    </a:srgbClr>
                  </a:outerShdw>
                </a:effectLst>
                <a:ea typeface="+mj-ea"/>
                <a:cs typeface="+mj-cs"/>
              </a:defRPr>
            </a:lvl1pPr>
            <a:lvl2pPr algn="ctr">
              <a:defRPr sz="4400">
                <a:solidFill>
                  <a:schemeClr val="tx2"/>
                </a:solidFill>
              </a:defRPr>
            </a:lvl2pPr>
            <a:lvl3pPr algn="ctr">
              <a:defRPr sz="4400">
                <a:solidFill>
                  <a:schemeClr val="tx2"/>
                </a:solidFill>
              </a:defRPr>
            </a:lvl3pPr>
            <a:lvl4pPr algn="ctr">
              <a:defRPr sz="4400">
                <a:solidFill>
                  <a:schemeClr val="tx2"/>
                </a:solidFill>
              </a:defRPr>
            </a:lvl4pPr>
            <a:lvl5pPr algn="ctr">
              <a:defRPr sz="4400">
                <a:solidFill>
                  <a:schemeClr val="tx2"/>
                </a:solidFill>
              </a:defRPr>
            </a:lvl5pPr>
            <a:lvl6pPr marL="457200" algn="ctr" fontAlgn="base">
              <a:spcBef>
                <a:spcPct val="0"/>
              </a:spcBef>
              <a:spcAft>
                <a:spcPct val="0"/>
              </a:spcAft>
              <a:defRPr sz="4400">
                <a:solidFill>
                  <a:schemeClr val="tx2"/>
                </a:solidFill>
              </a:defRPr>
            </a:lvl6pPr>
            <a:lvl7pPr marL="914400" algn="ctr" fontAlgn="base">
              <a:spcBef>
                <a:spcPct val="0"/>
              </a:spcBef>
              <a:spcAft>
                <a:spcPct val="0"/>
              </a:spcAft>
              <a:defRPr sz="4400">
                <a:solidFill>
                  <a:schemeClr val="tx2"/>
                </a:solidFill>
              </a:defRPr>
            </a:lvl7pPr>
            <a:lvl8pPr marL="1371600" algn="ctr" fontAlgn="base">
              <a:spcBef>
                <a:spcPct val="0"/>
              </a:spcBef>
              <a:spcAft>
                <a:spcPct val="0"/>
              </a:spcAft>
              <a:defRPr sz="4400">
                <a:solidFill>
                  <a:schemeClr val="tx2"/>
                </a:solidFill>
              </a:defRPr>
            </a:lvl8pPr>
            <a:lvl9pPr marL="1828800" algn="ctr" fontAlgn="base">
              <a:spcBef>
                <a:spcPct val="0"/>
              </a:spcBef>
              <a:spcAft>
                <a:spcPct val="0"/>
              </a:spcAft>
              <a:defRPr sz="4400">
                <a:solidFill>
                  <a:schemeClr val="tx2"/>
                </a:solidFill>
              </a:defRPr>
            </a:lvl9pPr>
          </a:lstStyle>
          <a:p>
            <a:r>
              <a:rPr lang="es-ES" sz="2400" dirty="0" smtClean="0">
                <a:effectLst/>
              </a:rPr>
              <a:t>AMPLIACION </a:t>
            </a:r>
            <a:r>
              <a:rPr lang="es-ES" sz="2400" dirty="0">
                <a:effectLst/>
              </a:rPr>
              <a:t>DE CRÉDITOS PRESUPUESTARIOS DEL PROYECTO EJECUTIVO BNF </a:t>
            </a:r>
            <a:r>
              <a:rPr lang="es-ES" sz="2400" dirty="0" smtClean="0">
                <a:effectLst/>
              </a:rPr>
              <a:t>2018</a:t>
            </a:r>
            <a:endParaRPr lang="es-ES" sz="2400" dirty="0"/>
          </a:p>
        </p:txBody>
      </p:sp>
    </p:spTree>
    <p:extLst>
      <p:ext uri="{BB962C8B-B14F-4D97-AF65-F5344CB8AC3E}">
        <p14:creationId xmlns:p14="http://schemas.microsoft.com/office/powerpoint/2010/main" val="220491628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467544" y="1720840"/>
            <a:ext cx="8229600" cy="5020528"/>
          </a:xfrm>
          <a:prstGeom prst="rect">
            <a:avLst/>
          </a:prstGeom>
        </p:spPr>
        <p:txBody>
          <a:bodyPr/>
          <a:lstStyle/>
          <a:p>
            <a:pPr algn="just">
              <a:spcBef>
                <a:spcPct val="20000"/>
              </a:spcBef>
            </a:pPr>
            <a:r>
              <a:rPr lang="es-ES" sz="2400" b="1" dirty="0" smtClean="0">
                <a:effectLst>
                  <a:outerShdw blurRad="38100" dist="38100" dir="2700000" algn="tl">
                    <a:srgbClr val="000000">
                      <a:alpha val="43137"/>
                    </a:srgbClr>
                  </a:outerShdw>
                </a:effectLst>
                <a:latin typeface="+mn-lt"/>
                <a:cs typeface="+mn-cs"/>
              </a:rPr>
              <a:t>134	APORTE </a:t>
            </a:r>
            <a:r>
              <a:rPr lang="es-ES" sz="2400" b="1" dirty="0">
                <a:effectLst>
                  <a:outerShdw blurRad="38100" dist="38100" dir="2700000" algn="tl">
                    <a:srgbClr val="000000">
                      <a:alpha val="43137"/>
                    </a:srgbClr>
                  </a:outerShdw>
                </a:effectLst>
                <a:latin typeface="+mn-lt"/>
                <a:cs typeface="+mn-cs"/>
              </a:rPr>
              <a:t>JUBILATORIO DEL EMPLEADOR</a:t>
            </a:r>
          </a:p>
          <a:p>
            <a:pPr algn="just">
              <a:spcBef>
                <a:spcPct val="20000"/>
              </a:spcBef>
            </a:pPr>
            <a:r>
              <a:rPr lang="es-ES" sz="2400" b="1" dirty="0">
                <a:effectLst>
                  <a:outerShdw blurRad="38100" dist="38100" dir="2700000" algn="tl">
                    <a:srgbClr val="000000">
                      <a:alpha val="43137"/>
                    </a:srgbClr>
                  </a:outerShdw>
                </a:effectLst>
                <a:latin typeface="+mn-lt"/>
                <a:cs typeface="+mn-cs"/>
              </a:rPr>
              <a:t> </a:t>
            </a:r>
          </a:p>
          <a:p>
            <a:pPr algn="just">
              <a:spcBef>
                <a:spcPct val="20000"/>
              </a:spcBef>
            </a:pPr>
            <a:r>
              <a:rPr lang="es-ES" sz="2400" b="1" dirty="0">
                <a:effectLst>
                  <a:outerShdw blurRad="38100" dist="38100" dir="2700000" algn="tl">
                    <a:srgbClr val="000000">
                      <a:alpha val="43137"/>
                    </a:srgbClr>
                  </a:outerShdw>
                </a:effectLst>
                <a:latin typeface="+mn-lt"/>
                <a:cs typeface="+mn-cs"/>
              </a:rPr>
              <a:t>El importe solicitado en este rubro corresponde al aporte institucional a la Caja de Jubilaciones y Pensiones de Empleados  Bancarios y Afines del Paraguay, de conformidad a las disposiciones del Art. 9º) inciso a) de la Ley Nº 2856/06 de la Caja de Jubilaciones y Pensiones de Empleados Bancarios y Afines del Paraguay.</a:t>
            </a:r>
          </a:p>
        </p:txBody>
      </p:sp>
      <p:sp>
        <p:nvSpPr>
          <p:cNvPr id="6" name="Rectangle 2"/>
          <p:cNvSpPr txBox="1">
            <a:spLocks noChangeArrowheads="1"/>
          </p:cNvSpPr>
          <p:nvPr/>
        </p:nvSpPr>
        <p:spPr bwMode="auto">
          <a:xfrm>
            <a:off x="-1593" y="0"/>
            <a:ext cx="9144000" cy="908720"/>
          </a:xfrm>
          <a:prstGeom prst="rect">
            <a:avLst/>
          </a:prstGeom>
          <a:gradFill>
            <a:gsLst>
              <a:gs pos="62000">
                <a:srgbClr val="008080"/>
              </a:gs>
              <a:gs pos="100000">
                <a:srgbClr val="C4EDF2"/>
              </a:gs>
            </a:gsLst>
            <a:path path="circle">
              <a:fillToRect l="50000" t="50000" r="50000" b="50000"/>
            </a:path>
          </a:gradFill>
          <a:extLst/>
        </p:spPr>
        <p:txBody>
          <a:bodyPr/>
          <a:lstStyle>
            <a:defPPr>
              <a:defRPr lang="fr-FR"/>
            </a:defPPr>
            <a:lvl1pPr algn="ctr">
              <a:defRPr sz="4400" b="1">
                <a:solidFill>
                  <a:schemeClr val="bg1"/>
                </a:solidFill>
                <a:effectLst>
                  <a:outerShdw blurRad="38100" dist="38100" dir="2700000" algn="tl">
                    <a:srgbClr val="000000">
                      <a:alpha val="43137"/>
                    </a:srgbClr>
                  </a:outerShdw>
                </a:effectLst>
                <a:ea typeface="+mj-ea"/>
                <a:cs typeface="+mj-cs"/>
              </a:defRPr>
            </a:lvl1pPr>
            <a:lvl2pPr algn="ctr">
              <a:defRPr sz="4400">
                <a:solidFill>
                  <a:schemeClr val="tx2"/>
                </a:solidFill>
              </a:defRPr>
            </a:lvl2pPr>
            <a:lvl3pPr algn="ctr">
              <a:defRPr sz="4400">
                <a:solidFill>
                  <a:schemeClr val="tx2"/>
                </a:solidFill>
              </a:defRPr>
            </a:lvl3pPr>
            <a:lvl4pPr algn="ctr">
              <a:defRPr sz="4400">
                <a:solidFill>
                  <a:schemeClr val="tx2"/>
                </a:solidFill>
              </a:defRPr>
            </a:lvl4pPr>
            <a:lvl5pPr algn="ctr">
              <a:defRPr sz="4400">
                <a:solidFill>
                  <a:schemeClr val="tx2"/>
                </a:solidFill>
              </a:defRPr>
            </a:lvl5pPr>
            <a:lvl6pPr marL="457200" algn="ctr" fontAlgn="base">
              <a:spcBef>
                <a:spcPct val="0"/>
              </a:spcBef>
              <a:spcAft>
                <a:spcPct val="0"/>
              </a:spcAft>
              <a:defRPr sz="4400">
                <a:solidFill>
                  <a:schemeClr val="tx2"/>
                </a:solidFill>
              </a:defRPr>
            </a:lvl6pPr>
            <a:lvl7pPr marL="914400" algn="ctr" fontAlgn="base">
              <a:spcBef>
                <a:spcPct val="0"/>
              </a:spcBef>
              <a:spcAft>
                <a:spcPct val="0"/>
              </a:spcAft>
              <a:defRPr sz="4400">
                <a:solidFill>
                  <a:schemeClr val="tx2"/>
                </a:solidFill>
              </a:defRPr>
            </a:lvl7pPr>
            <a:lvl8pPr marL="1371600" algn="ctr" fontAlgn="base">
              <a:spcBef>
                <a:spcPct val="0"/>
              </a:spcBef>
              <a:spcAft>
                <a:spcPct val="0"/>
              </a:spcAft>
              <a:defRPr sz="4400">
                <a:solidFill>
                  <a:schemeClr val="tx2"/>
                </a:solidFill>
              </a:defRPr>
            </a:lvl8pPr>
            <a:lvl9pPr marL="1828800" algn="ctr" fontAlgn="base">
              <a:spcBef>
                <a:spcPct val="0"/>
              </a:spcBef>
              <a:spcAft>
                <a:spcPct val="0"/>
              </a:spcAft>
              <a:defRPr sz="4400">
                <a:solidFill>
                  <a:schemeClr val="tx2"/>
                </a:solidFill>
              </a:defRPr>
            </a:lvl9pPr>
          </a:lstStyle>
          <a:p>
            <a:r>
              <a:rPr lang="es-ES" sz="2400" dirty="0" smtClean="0">
                <a:effectLst/>
              </a:rPr>
              <a:t>AMPLIACION </a:t>
            </a:r>
            <a:r>
              <a:rPr lang="es-ES" sz="2400" dirty="0">
                <a:effectLst/>
              </a:rPr>
              <a:t>DE CRÉDITOS PRESUPUESTARIOS DEL PROYECTO EJECUTIVO BNF </a:t>
            </a:r>
            <a:r>
              <a:rPr lang="es-ES" sz="2400" dirty="0" smtClean="0">
                <a:effectLst/>
              </a:rPr>
              <a:t>2018</a:t>
            </a:r>
            <a:endParaRPr lang="es-ES" sz="2400" dirty="0"/>
          </a:p>
        </p:txBody>
      </p:sp>
    </p:spTree>
    <p:extLst>
      <p:ext uri="{BB962C8B-B14F-4D97-AF65-F5344CB8AC3E}">
        <p14:creationId xmlns:p14="http://schemas.microsoft.com/office/powerpoint/2010/main" val="4749886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bwMode="auto">
          <a:xfrm>
            <a:off x="-1593" y="0"/>
            <a:ext cx="9144000" cy="908720"/>
          </a:xfrm>
          <a:prstGeom prst="rect">
            <a:avLst/>
          </a:prstGeom>
          <a:gradFill>
            <a:gsLst>
              <a:gs pos="62000">
                <a:srgbClr val="008080"/>
              </a:gs>
              <a:gs pos="100000">
                <a:srgbClr val="C4EDF2"/>
              </a:gs>
            </a:gsLst>
            <a:path path="circle">
              <a:fillToRect l="50000" t="50000" r="50000" b="50000"/>
            </a:path>
          </a:gradFill>
          <a:extLst/>
        </p:spPr>
        <p:txBody>
          <a:bodyPr/>
          <a:lstStyle>
            <a:defPPr>
              <a:defRPr lang="fr-FR"/>
            </a:defPPr>
            <a:lvl1pPr algn="ctr">
              <a:defRPr sz="4400" b="1">
                <a:solidFill>
                  <a:schemeClr val="bg1"/>
                </a:solidFill>
                <a:effectLst>
                  <a:outerShdw blurRad="38100" dist="38100" dir="2700000" algn="tl">
                    <a:srgbClr val="000000">
                      <a:alpha val="43137"/>
                    </a:srgbClr>
                  </a:outerShdw>
                </a:effectLst>
                <a:ea typeface="+mj-ea"/>
                <a:cs typeface="+mj-cs"/>
              </a:defRPr>
            </a:lvl1pPr>
            <a:lvl2pPr algn="ctr">
              <a:defRPr sz="4400">
                <a:solidFill>
                  <a:schemeClr val="tx2"/>
                </a:solidFill>
              </a:defRPr>
            </a:lvl2pPr>
            <a:lvl3pPr algn="ctr">
              <a:defRPr sz="4400">
                <a:solidFill>
                  <a:schemeClr val="tx2"/>
                </a:solidFill>
              </a:defRPr>
            </a:lvl3pPr>
            <a:lvl4pPr algn="ctr">
              <a:defRPr sz="4400">
                <a:solidFill>
                  <a:schemeClr val="tx2"/>
                </a:solidFill>
              </a:defRPr>
            </a:lvl4pPr>
            <a:lvl5pPr algn="ctr">
              <a:defRPr sz="4400">
                <a:solidFill>
                  <a:schemeClr val="tx2"/>
                </a:solidFill>
              </a:defRPr>
            </a:lvl5pPr>
            <a:lvl6pPr marL="457200" algn="ctr" fontAlgn="base">
              <a:spcBef>
                <a:spcPct val="0"/>
              </a:spcBef>
              <a:spcAft>
                <a:spcPct val="0"/>
              </a:spcAft>
              <a:defRPr sz="4400">
                <a:solidFill>
                  <a:schemeClr val="tx2"/>
                </a:solidFill>
              </a:defRPr>
            </a:lvl6pPr>
            <a:lvl7pPr marL="914400" algn="ctr" fontAlgn="base">
              <a:spcBef>
                <a:spcPct val="0"/>
              </a:spcBef>
              <a:spcAft>
                <a:spcPct val="0"/>
              </a:spcAft>
              <a:defRPr sz="4400">
                <a:solidFill>
                  <a:schemeClr val="tx2"/>
                </a:solidFill>
              </a:defRPr>
            </a:lvl7pPr>
            <a:lvl8pPr marL="1371600" algn="ctr" fontAlgn="base">
              <a:spcBef>
                <a:spcPct val="0"/>
              </a:spcBef>
              <a:spcAft>
                <a:spcPct val="0"/>
              </a:spcAft>
              <a:defRPr sz="4400">
                <a:solidFill>
                  <a:schemeClr val="tx2"/>
                </a:solidFill>
              </a:defRPr>
            </a:lvl8pPr>
            <a:lvl9pPr marL="1828800" algn="ctr" fontAlgn="base">
              <a:spcBef>
                <a:spcPct val="0"/>
              </a:spcBef>
              <a:spcAft>
                <a:spcPct val="0"/>
              </a:spcAft>
              <a:defRPr sz="4400">
                <a:solidFill>
                  <a:schemeClr val="tx2"/>
                </a:solidFill>
              </a:defRPr>
            </a:lvl9pPr>
          </a:lstStyle>
          <a:p>
            <a:r>
              <a:rPr lang="es-ES" sz="2400" dirty="0" smtClean="0">
                <a:effectLst/>
              </a:rPr>
              <a:t>AMPLIACION </a:t>
            </a:r>
            <a:r>
              <a:rPr lang="es-ES" sz="2400" dirty="0">
                <a:effectLst/>
              </a:rPr>
              <a:t>DE CRÉDITOS PRESUPUESTARIOS DEL PROYECTO EJECUTIVO BNF </a:t>
            </a:r>
            <a:r>
              <a:rPr lang="es-ES" sz="2400" dirty="0" smtClean="0">
                <a:effectLst/>
              </a:rPr>
              <a:t>2018</a:t>
            </a:r>
            <a:endParaRPr lang="es-ES" sz="2400" dirty="0"/>
          </a:p>
        </p:txBody>
      </p:sp>
      <p:sp>
        <p:nvSpPr>
          <p:cNvPr id="4" name="Rectángulo 3"/>
          <p:cNvSpPr/>
          <p:nvPr/>
        </p:nvSpPr>
        <p:spPr>
          <a:xfrm>
            <a:off x="323528" y="1124744"/>
            <a:ext cx="7272808" cy="461665"/>
          </a:xfrm>
          <a:prstGeom prst="rect">
            <a:avLst/>
          </a:prstGeom>
        </p:spPr>
        <p:txBody>
          <a:bodyPr wrap="square">
            <a:spAutoFit/>
          </a:bodyPr>
          <a:lstStyle/>
          <a:p>
            <a:pPr marL="0" indent="0" algn="just">
              <a:buNone/>
            </a:pPr>
            <a:r>
              <a:rPr lang="es-ES" sz="2400" b="1" dirty="0">
                <a:effectLst>
                  <a:outerShdw blurRad="38100" dist="38100" dir="2700000" algn="tl">
                    <a:srgbClr val="000000">
                      <a:alpha val="43137"/>
                    </a:srgbClr>
                  </a:outerShdw>
                </a:effectLst>
              </a:rPr>
              <a:t>260 SERVICIOS TECNICOS Y PROFESIONALES</a:t>
            </a:r>
          </a:p>
        </p:txBody>
      </p:sp>
      <p:graphicFrame>
        <p:nvGraphicFramePr>
          <p:cNvPr id="5" name="Tabla 4"/>
          <p:cNvGraphicFramePr>
            <a:graphicFrameLocks noGrp="1"/>
          </p:cNvGraphicFramePr>
          <p:nvPr>
            <p:extLst>
              <p:ext uri="{D42A27DB-BD31-4B8C-83A1-F6EECF244321}">
                <p14:modId xmlns:p14="http://schemas.microsoft.com/office/powerpoint/2010/main" val="413569767"/>
              </p:ext>
            </p:extLst>
          </p:nvPr>
        </p:nvGraphicFramePr>
        <p:xfrm>
          <a:off x="467544" y="1772816"/>
          <a:ext cx="7886699" cy="889330"/>
        </p:xfrm>
        <a:graphic>
          <a:graphicData uri="http://schemas.openxmlformats.org/drawingml/2006/table">
            <a:tbl>
              <a:tblPr/>
              <a:tblGrid>
                <a:gridCol w="487542"/>
                <a:gridCol w="394335"/>
                <a:gridCol w="1558221"/>
                <a:gridCol w="869927"/>
                <a:gridCol w="1128037"/>
                <a:gridCol w="824518"/>
                <a:gridCol w="1139986"/>
                <a:gridCol w="1484133"/>
              </a:tblGrid>
              <a:tr h="122033">
                <a:tc>
                  <a:txBody>
                    <a:bodyPr/>
                    <a:lstStyle/>
                    <a:p>
                      <a:pPr algn="l" fontAlgn="b"/>
                      <a:r>
                        <a:rPr lang="es-ES" sz="800" b="0" i="0" u="none" strike="noStrike" dirty="0">
                          <a:effectLst/>
                          <a:latin typeface="Arial" panose="020B0604020202020204" pitchFamily="34" charset="0"/>
                        </a:rPr>
                        <a:t> </a:t>
                      </a:r>
                    </a:p>
                  </a:txBody>
                  <a:tcPr marL="7178" marR="7178" marT="7178"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s-ES" sz="800" b="0" i="0" u="none" strike="noStrike">
                          <a:effectLst/>
                          <a:latin typeface="Arial" panose="020B0604020202020204" pitchFamily="34" charset="0"/>
                        </a:rPr>
                        <a:t> </a:t>
                      </a:r>
                    </a:p>
                  </a:txBody>
                  <a:tcPr marL="7178" marR="7178" marT="7178"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s-ES" sz="800" b="0" i="0" u="none" strike="noStrike">
                          <a:effectLst/>
                          <a:latin typeface="Arial" panose="020B0604020202020204" pitchFamily="34" charset="0"/>
                        </a:rPr>
                        <a:t> </a:t>
                      </a:r>
                    </a:p>
                  </a:txBody>
                  <a:tcPr marL="7178" marR="7178" marT="7178"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ES" sz="800" b="1" i="0" u="none" strike="noStrike">
                          <a:effectLst/>
                          <a:latin typeface="Arial" panose="020B0604020202020204" pitchFamily="34" charset="0"/>
                        </a:rPr>
                        <a:t>(a)</a:t>
                      </a:r>
                    </a:p>
                  </a:txBody>
                  <a:tcPr marL="7178" marR="7178" marT="7178"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ES" sz="800" b="1" i="0" u="none" strike="noStrike">
                          <a:effectLst/>
                          <a:latin typeface="Arial" panose="020B0604020202020204" pitchFamily="34" charset="0"/>
                        </a:rPr>
                        <a:t>(b)</a:t>
                      </a:r>
                    </a:p>
                  </a:txBody>
                  <a:tcPr marL="7178" marR="7178" marT="7178"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ES" sz="800" b="1" i="0" u="none" strike="noStrike">
                          <a:effectLst/>
                          <a:latin typeface="Arial" panose="020B0604020202020204" pitchFamily="34" charset="0"/>
                        </a:rPr>
                        <a:t>c= ( b - a )</a:t>
                      </a:r>
                    </a:p>
                  </a:txBody>
                  <a:tcPr marL="7178" marR="7178" marT="7178"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ES" sz="800" b="1" i="0" u="none" strike="noStrike">
                          <a:effectLst/>
                          <a:latin typeface="Arial" panose="020B0604020202020204" pitchFamily="34" charset="0"/>
                        </a:rPr>
                        <a:t>(d)</a:t>
                      </a:r>
                    </a:p>
                  </a:txBody>
                  <a:tcPr marL="7178" marR="7178" marT="7178"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ES" sz="800" b="1" i="0" u="none" strike="noStrike">
                          <a:effectLst/>
                          <a:latin typeface="Arial" panose="020B0604020202020204" pitchFamily="34" charset="0"/>
                        </a:rPr>
                        <a:t>e = ( d - b )</a:t>
                      </a:r>
                    </a:p>
                  </a:txBody>
                  <a:tcPr marL="7178" marR="7178" marT="7178"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r>
              <a:tr h="122033">
                <a:tc rowSpan="2">
                  <a:txBody>
                    <a:bodyPr/>
                    <a:lstStyle/>
                    <a:p>
                      <a:pPr algn="ctr" fontAlgn="ctr"/>
                      <a:r>
                        <a:rPr lang="es-ES" sz="800" b="1" i="0" u="none" strike="noStrike">
                          <a:effectLst/>
                          <a:latin typeface="Arial" panose="020B0604020202020204" pitchFamily="34" charset="0"/>
                        </a:rPr>
                        <a:t>CODIGO</a:t>
                      </a:r>
                    </a:p>
                  </a:txBody>
                  <a:tcPr marL="7178" marR="7178" marT="71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rowSpan="2">
                  <a:txBody>
                    <a:bodyPr/>
                    <a:lstStyle/>
                    <a:p>
                      <a:pPr algn="ctr" fontAlgn="ctr"/>
                      <a:r>
                        <a:rPr lang="es-ES" sz="800" b="1" i="0" u="none" strike="noStrike" dirty="0">
                          <a:effectLst/>
                          <a:latin typeface="Arial" panose="020B0604020202020204" pitchFamily="34" charset="0"/>
                        </a:rPr>
                        <a:t>F.F.</a:t>
                      </a:r>
                    </a:p>
                  </a:txBody>
                  <a:tcPr marL="7178" marR="7178" marT="71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rowSpan="2">
                  <a:txBody>
                    <a:bodyPr/>
                    <a:lstStyle/>
                    <a:p>
                      <a:pPr algn="ctr" fontAlgn="ctr"/>
                      <a:r>
                        <a:rPr lang="es-ES" sz="800" b="1" i="0" u="none" strike="noStrike">
                          <a:effectLst/>
                          <a:latin typeface="Arial" panose="020B0604020202020204" pitchFamily="34" charset="0"/>
                        </a:rPr>
                        <a:t>DESCRIPCION</a:t>
                      </a:r>
                    </a:p>
                  </a:txBody>
                  <a:tcPr marL="7178" marR="7178" marT="71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ES" sz="800" b="1" i="0" u="none" strike="noStrike">
                          <a:effectLst/>
                          <a:latin typeface="Arial" panose="020B0604020202020204" pitchFamily="34" charset="0"/>
                        </a:rPr>
                        <a:t>PRESUPUESTO</a:t>
                      </a:r>
                    </a:p>
                  </a:txBody>
                  <a:tcPr marL="7178" marR="7178" marT="71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s-ES" sz="800" b="1" i="0" u="none" strike="noStrike">
                          <a:effectLst/>
                          <a:latin typeface="Arial" panose="020B0604020202020204" pitchFamily="34" charset="0"/>
                        </a:rPr>
                        <a:t>PROYECTO EJECUTIVO</a:t>
                      </a:r>
                    </a:p>
                  </a:txBody>
                  <a:tcPr marL="7178" marR="7178" marT="71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rowSpan="2">
                  <a:txBody>
                    <a:bodyPr/>
                    <a:lstStyle/>
                    <a:p>
                      <a:pPr algn="ctr" fontAlgn="ctr"/>
                      <a:r>
                        <a:rPr lang="es-ES" sz="800" b="1" i="0" u="none" strike="noStrike">
                          <a:effectLst/>
                          <a:latin typeface="Arial" panose="020B0604020202020204" pitchFamily="34" charset="0"/>
                        </a:rPr>
                        <a:t>VARIACION</a:t>
                      </a:r>
                    </a:p>
                  </a:txBody>
                  <a:tcPr marL="7178" marR="7178" marT="71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ES" sz="800" b="1" i="0" u="none" strike="noStrike">
                          <a:effectLst/>
                          <a:latin typeface="Arial" panose="020B0604020202020204" pitchFamily="34" charset="0"/>
                        </a:rPr>
                        <a:t>PROPUESTA</a:t>
                      </a:r>
                    </a:p>
                  </a:txBody>
                  <a:tcPr marL="7178" marR="7178" marT="71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s-ES" sz="800" b="1" i="0" u="none" strike="noStrike">
                          <a:effectLst/>
                          <a:latin typeface="Arial" panose="020B0604020202020204" pitchFamily="34" charset="0"/>
                        </a:rPr>
                        <a:t>VARIACION</a:t>
                      </a:r>
                    </a:p>
                  </a:txBody>
                  <a:tcPr marL="7178" marR="7178" marT="71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r>
              <a:tr h="122033">
                <a:tc vMerge="1">
                  <a:txBody>
                    <a:bodyPr/>
                    <a:lstStyle/>
                    <a:p>
                      <a:endParaRPr lang="es-ES"/>
                    </a:p>
                  </a:txBody>
                  <a:tcPr/>
                </a:tc>
                <a:tc vMerge="1">
                  <a:txBody>
                    <a:bodyPr/>
                    <a:lstStyle/>
                    <a:p>
                      <a:endParaRPr lang="es-ES"/>
                    </a:p>
                  </a:txBody>
                  <a:tcPr/>
                </a:tc>
                <a:tc vMerge="1">
                  <a:txBody>
                    <a:bodyPr/>
                    <a:lstStyle/>
                    <a:p>
                      <a:endParaRPr lang="es-ES"/>
                    </a:p>
                  </a:txBody>
                  <a:tcPr/>
                </a:tc>
                <a:tc>
                  <a:txBody>
                    <a:bodyPr/>
                    <a:lstStyle/>
                    <a:p>
                      <a:pPr algn="ctr" fontAlgn="b"/>
                      <a:r>
                        <a:rPr lang="es-ES" sz="800" b="1" i="0" u="none" strike="noStrike">
                          <a:effectLst/>
                          <a:latin typeface="Arial" panose="020B0604020202020204" pitchFamily="34" charset="0"/>
                        </a:rPr>
                        <a:t>VIGENTE</a:t>
                      </a:r>
                    </a:p>
                  </a:txBody>
                  <a:tcPr marL="7178" marR="7178" marT="71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ES" sz="800" b="1" i="0" u="none" strike="noStrike">
                          <a:effectLst/>
                          <a:latin typeface="Arial" panose="020B0604020202020204" pitchFamily="34" charset="0"/>
                        </a:rPr>
                        <a:t>2018</a:t>
                      </a:r>
                    </a:p>
                  </a:txBody>
                  <a:tcPr marL="7178" marR="7178" marT="71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vMerge="1">
                  <a:txBody>
                    <a:bodyPr/>
                    <a:lstStyle/>
                    <a:p>
                      <a:endParaRPr lang="es-ES"/>
                    </a:p>
                  </a:txBody>
                  <a:tcPr/>
                </a:tc>
                <a:tc>
                  <a:txBody>
                    <a:bodyPr/>
                    <a:lstStyle/>
                    <a:p>
                      <a:pPr algn="ctr" fontAlgn="b"/>
                      <a:r>
                        <a:rPr lang="es-ES" sz="800" b="1" i="0" u="none" strike="noStrike" dirty="0">
                          <a:effectLst/>
                          <a:latin typeface="Arial" panose="020B0604020202020204" pitchFamily="34" charset="0"/>
                        </a:rPr>
                        <a:t>BNF </a:t>
                      </a:r>
                      <a:r>
                        <a:rPr lang="es-ES" sz="800" b="1" i="0" u="none" strike="noStrike" dirty="0" smtClean="0">
                          <a:effectLst/>
                          <a:latin typeface="Arial" panose="020B0604020202020204" pitchFamily="34" charset="0"/>
                        </a:rPr>
                        <a:t>2018</a:t>
                      </a:r>
                      <a:endParaRPr lang="es-ES" sz="800" b="1" i="0" u="none" strike="noStrike" dirty="0">
                        <a:effectLst/>
                        <a:latin typeface="Arial" panose="020B0604020202020204" pitchFamily="34" charset="0"/>
                      </a:endParaRPr>
                    </a:p>
                  </a:txBody>
                  <a:tcPr marL="7178" marR="7178" marT="71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ES" sz="800" b="1" i="0" u="none" strike="noStrike">
                          <a:effectLst/>
                          <a:latin typeface="Arial" panose="020B0604020202020204" pitchFamily="34" charset="0"/>
                        </a:rPr>
                        <a:t>RESPECTO PROPUESTA BNF</a:t>
                      </a:r>
                    </a:p>
                  </a:txBody>
                  <a:tcPr marL="7178" marR="7178" marT="71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r>
              <a:tr h="122033">
                <a:tc>
                  <a:txBody>
                    <a:bodyPr/>
                    <a:lstStyle/>
                    <a:p>
                      <a:pPr algn="ctr" fontAlgn="b"/>
                      <a:r>
                        <a:rPr lang="es-ES" sz="800" b="0" i="0" u="none" strike="noStrike">
                          <a:effectLst/>
                          <a:latin typeface="Arial" panose="020B0604020202020204" pitchFamily="34" charset="0"/>
                        </a:rPr>
                        <a:t>260</a:t>
                      </a:r>
                    </a:p>
                  </a:txBody>
                  <a:tcPr marL="7178" marR="7178" marT="71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ES" sz="800" b="0" i="0" u="none" strike="noStrike">
                          <a:effectLst/>
                          <a:latin typeface="Arial" panose="020B0604020202020204" pitchFamily="34" charset="0"/>
                        </a:rPr>
                        <a:t>30</a:t>
                      </a:r>
                    </a:p>
                  </a:txBody>
                  <a:tcPr marL="7178" marR="7178" marT="71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s-ES" sz="800" b="0" i="0" u="none" strike="noStrike" dirty="0">
                          <a:effectLst/>
                          <a:latin typeface="Arial" panose="020B0604020202020204" pitchFamily="34" charset="0"/>
                        </a:rPr>
                        <a:t>Servicios Técnicos y Profesionales</a:t>
                      </a:r>
                    </a:p>
                  </a:txBody>
                  <a:tcPr marL="7178" marR="7178" marT="71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s-ES" sz="800" b="0" i="0" u="none" strike="noStrike">
                          <a:effectLst/>
                          <a:latin typeface="Arial" panose="020B0604020202020204" pitchFamily="34" charset="0"/>
                        </a:rPr>
                        <a:t>89.351.678.391</a:t>
                      </a:r>
                    </a:p>
                  </a:txBody>
                  <a:tcPr marL="7178" marR="7178" marT="71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s-ES" sz="800" b="0" i="0" u="none" strike="noStrike">
                          <a:effectLst/>
                          <a:latin typeface="Arial" panose="020B0604020202020204" pitchFamily="34" charset="0"/>
                        </a:rPr>
                        <a:t>78.177.551.849</a:t>
                      </a:r>
                    </a:p>
                  </a:txBody>
                  <a:tcPr marL="7178" marR="7178" marT="71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s-ES" sz="800" b="0" i="0" u="none" strike="noStrike">
                          <a:effectLst/>
                          <a:latin typeface="Arial" panose="020B0604020202020204" pitchFamily="34" charset="0"/>
                        </a:rPr>
                        <a:t>-11.174.126.542</a:t>
                      </a:r>
                    </a:p>
                  </a:txBody>
                  <a:tcPr marL="7178" marR="7178" marT="71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s-ES" sz="800" b="0" i="0" u="none" strike="noStrike">
                          <a:effectLst/>
                          <a:latin typeface="Arial" panose="020B0604020202020204" pitchFamily="34" charset="0"/>
                        </a:rPr>
                        <a:t>100.811.846.209</a:t>
                      </a:r>
                    </a:p>
                  </a:txBody>
                  <a:tcPr marL="7178" marR="7178" marT="71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s-ES" sz="800" b="0" i="0" u="none" strike="noStrike">
                          <a:effectLst/>
                          <a:latin typeface="Arial" panose="020B0604020202020204" pitchFamily="34" charset="0"/>
                        </a:rPr>
                        <a:t>22.634.294.360</a:t>
                      </a:r>
                    </a:p>
                  </a:txBody>
                  <a:tcPr marL="7178" marR="7178" marT="71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122033">
                <a:tc>
                  <a:txBody>
                    <a:bodyPr/>
                    <a:lstStyle/>
                    <a:p>
                      <a:pPr algn="l" fontAlgn="b"/>
                      <a:r>
                        <a:rPr lang="es-ES" sz="800" b="0" i="0" u="none" strike="noStrike">
                          <a:effectLst/>
                          <a:latin typeface="Arial" panose="020B0604020202020204" pitchFamily="34" charset="0"/>
                        </a:rPr>
                        <a:t> </a:t>
                      </a:r>
                    </a:p>
                  </a:txBody>
                  <a:tcPr marL="7178" marR="7178" marT="7178"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l" fontAlgn="b"/>
                      <a:r>
                        <a:rPr lang="es-ES" sz="800" b="0" i="0" u="none" strike="noStrike">
                          <a:effectLst/>
                          <a:latin typeface="Arial" panose="020B0604020202020204" pitchFamily="34" charset="0"/>
                        </a:rPr>
                        <a:t> </a:t>
                      </a:r>
                    </a:p>
                  </a:txBody>
                  <a:tcPr marL="7178" marR="7178" marT="7178"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l" fontAlgn="b"/>
                      <a:r>
                        <a:rPr lang="es-ES" sz="800" b="0" i="0" u="none" strike="noStrike">
                          <a:effectLst/>
                          <a:latin typeface="Arial" panose="020B0604020202020204" pitchFamily="34" charset="0"/>
                        </a:rPr>
                        <a:t> </a:t>
                      </a:r>
                    </a:p>
                  </a:txBody>
                  <a:tcPr marL="7178" marR="7178" marT="7178"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l" fontAlgn="b"/>
                      <a:r>
                        <a:rPr lang="es-ES" sz="800" b="0" i="0" u="none" strike="noStrike">
                          <a:effectLst/>
                          <a:latin typeface="Arial" panose="020B0604020202020204" pitchFamily="34" charset="0"/>
                        </a:rPr>
                        <a:t> </a:t>
                      </a:r>
                    </a:p>
                  </a:txBody>
                  <a:tcPr marL="7178" marR="7178" marT="7178"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l" fontAlgn="b"/>
                      <a:r>
                        <a:rPr lang="es-ES" sz="800" b="0" i="0" u="none" strike="noStrike">
                          <a:effectLst/>
                          <a:latin typeface="Arial" panose="020B0604020202020204" pitchFamily="34" charset="0"/>
                        </a:rPr>
                        <a:t> </a:t>
                      </a:r>
                    </a:p>
                  </a:txBody>
                  <a:tcPr marL="7178" marR="7178" marT="7178"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l" fontAlgn="b"/>
                      <a:r>
                        <a:rPr lang="es-ES" sz="800" b="0" i="0" u="none" strike="noStrike">
                          <a:effectLst/>
                          <a:latin typeface="Arial" panose="020B0604020202020204" pitchFamily="34" charset="0"/>
                        </a:rPr>
                        <a:t> </a:t>
                      </a:r>
                    </a:p>
                  </a:txBody>
                  <a:tcPr marL="7178" marR="7178" marT="7178"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l" fontAlgn="b"/>
                      <a:r>
                        <a:rPr lang="es-ES" sz="800" b="0" i="0" u="none" strike="noStrike">
                          <a:effectLst/>
                          <a:latin typeface="Arial" panose="020B0604020202020204" pitchFamily="34" charset="0"/>
                        </a:rPr>
                        <a:t> </a:t>
                      </a:r>
                    </a:p>
                  </a:txBody>
                  <a:tcPr marL="7178" marR="7178" marT="7178"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l" fontAlgn="b"/>
                      <a:r>
                        <a:rPr lang="es-ES" sz="800" b="0" i="0" u="none" strike="noStrike" dirty="0">
                          <a:effectLst/>
                          <a:latin typeface="Arial" panose="020B0604020202020204" pitchFamily="34" charset="0"/>
                        </a:rPr>
                        <a:t> </a:t>
                      </a:r>
                    </a:p>
                  </a:txBody>
                  <a:tcPr marL="7178" marR="7178" marT="7178"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r>
            </a:tbl>
          </a:graphicData>
        </a:graphic>
      </p:graphicFrame>
      <p:sp>
        <p:nvSpPr>
          <p:cNvPr id="6" name="Rectángulo 5"/>
          <p:cNvSpPr/>
          <p:nvPr/>
        </p:nvSpPr>
        <p:spPr>
          <a:xfrm>
            <a:off x="467544" y="2852936"/>
            <a:ext cx="7848872" cy="2585323"/>
          </a:xfrm>
          <a:prstGeom prst="rect">
            <a:avLst/>
          </a:prstGeom>
        </p:spPr>
        <p:txBody>
          <a:bodyPr wrap="square">
            <a:spAutoFit/>
          </a:bodyPr>
          <a:lstStyle/>
          <a:p>
            <a:pPr algn="just"/>
            <a:r>
              <a:rPr lang="es-ES" b="1" dirty="0"/>
              <a:t>El aumento de los créditos presupuestarios del presente rubro por el importe de Gs. 22.634.294.360 (guaraníes veintidós mil seiscientos treinta y cuatro millones doscientos noventa y cuatro mil trescientos sesenta), posibilitará al Banco Nacional </a:t>
            </a:r>
            <a:r>
              <a:rPr lang="es-ES" b="1" dirty="0" smtClean="0"/>
              <a:t>de Fomento </a:t>
            </a:r>
            <a:r>
              <a:rPr lang="es-ES_tradnl" b="1" dirty="0" smtClean="0"/>
              <a:t>proseguir </a:t>
            </a:r>
            <a:r>
              <a:rPr lang="es-ES_tradnl" b="1" dirty="0"/>
              <a:t>con el cumplimiento de la consolidación y buena posición de los principales indicadores financieros que otorgan a la Institución un buen ranking  entre las entidades del Sistema Bancario Nacional, entre las que se citan: niveles de depósitos del público, morosidad, utilidad, patrimonio, solvencia, cartera de préstamos, entre otros</a:t>
            </a:r>
            <a:r>
              <a:rPr lang="es-ES_tradnl" b="1" dirty="0" smtClean="0"/>
              <a:t>.</a:t>
            </a:r>
            <a:endParaRPr lang="es-ES" b="1" dirty="0"/>
          </a:p>
        </p:txBody>
      </p:sp>
    </p:spTree>
    <p:extLst>
      <p:ext uri="{BB962C8B-B14F-4D97-AF65-F5344CB8AC3E}">
        <p14:creationId xmlns:p14="http://schemas.microsoft.com/office/powerpoint/2010/main" val="47863685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827584" y="764704"/>
            <a:ext cx="7632848" cy="4154984"/>
          </a:xfrm>
          <a:prstGeom prst="rect">
            <a:avLst/>
          </a:prstGeom>
        </p:spPr>
        <p:txBody>
          <a:bodyPr wrap="square">
            <a:spAutoFit/>
          </a:bodyPr>
          <a:lstStyle/>
          <a:p>
            <a:pPr algn="just"/>
            <a:r>
              <a:rPr lang="es-MX" sz="2400" dirty="0" smtClean="0">
                <a:solidFill>
                  <a:schemeClr val="accent4">
                    <a:lumMod val="95000"/>
                    <a:lumOff val="5000"/>
                  </a:schemeClr>
                </a:solidFill>
                <a:latin typeface="Arial" panose="020B0604020202020204" pitchFamily="34" charset="0"/>
                <a:cs typeface="Arial" panose="020B0604020202020204" pitchFamily="34" charset="0"/>
              </a:rPr>
              <a:t>Los principales pilares de acción para el año 2018 estarán dados por:</a:t>
            </a:r>
          </a:p>
          <a:p>
            <a:pPr algn="just"/>
            <a:endParaRPr lang="es-MX" sz="2400" dirty="0">
              <a:solidFill>
                <a:schemeClr val="accent4">
                  <a:lumMod val="95000"/>
                  <a:lumOff val="5000"/>
                </a:schemeClr>
              </a:solidFill>
              <a:latin typeface="Arial" panose="020B0604020202020204" pitchFamily="34" charset="0"/>
              <a:cs typeface="Arial" panose="020B0604020202020204" pitchFamily="34" charset="0"/>
            </a:endParaRPr>
          </a:p>
          <a:p>
            <a:pPr marL="457200" indent="-457200" algn="just">
              <a:buFont typeface="+mj-lt"/>
              <a:buAutoNum type="arabicPeriod"/>
            </a:pPr>
            <a:r>
              <a:rPr lang="es-MX" sz="2400" dirty="0" smtClean="0">
                <a:solidFill>
                  <a:schemeClr val="accent4">
                    <a:lumMod val="95000"/>
                    <a:lumOff val="5000"/>
                  </a:schemeClr>
                </a:solidFill>
                <a:latin typeface="Arial" panose="020B0604020202020204" pitchFamily="34" charset="0"/>
                <a:cs typeface="Arial" panose="020B0604020202020204" pitchFamily="34" charset="0"/>
              </a:rPr>
              <a:t>Profundización de la asistencia financiera al sector productivo.</a:t>
            </a:r>
          </a:p>
          <a:p>
            <a:pPr marL="457200" indent="-457200" algn="just">
              <a:buFont typeface="+mj-lt"/>
              <a:buAutoNum type="arabicPeriod"/>
            </a:pPr>
            <a:r>
              <a:rPr lang="es-MX" sz="2400" dirty="0" smtClean="0">
                <a:solidFill>
                  <a:schemeClr val="accent4">
                    <a:lumMod val="95000"/>
                    <a:lumOff val="5000"/>
                  </a:schemeClr>
                </a:solidFill>
                <a:latin typeface="Arial" panose="020B0604020202020204" pitchFamily="34" charset="0"/>
                <a:cs typeface="Arial" panose="020B0604020202020204" pitchFamily="34" charset="0"/>
              </a:rPr>
              <a:t>Continuidad de apoyo a la ejecución de los Programas de Asistencia Social a los segmentos de poblaciones vulnerables.</a:t>
            </a:r>
          </a:p>
          <a:p>
            <a:pPr marL="457200" indent="-457200" algn="just">
              <a:buFont typeface="+mj-lt"/>
              <a:buAutoNum type="arabicPeriod"/>
            </a:pPr>
            <a:r>
              <a:rPr lang="es-MX" sz="2400" dirty="0" smtClean="0">
                <a:solidFill>
                  <a:schemeClr val="accent4">
                    <a:lumMod val="95000"/>
                    <a:lumOff val="5000"/>
                  </a:schemeClr>
                </a:solidFill>
                <a:latin typeface="Arial" panose="020B0604020202020204" pitchFamily="34" charset="0"/>
                <a:cs typeface="Arial" panose="020B0604020202020204" pitchFamily="34" charset="0"/>
              </a:rPr>
              <a:t>Inclusión Financiera</a:t>
            </a:r>
          </a:p>
          <a:p>
            <a:pPr marL="457200" indent="-457200" algn="just">
              <a:buFont typeface="+mj-lt"/>
              <a:buAutoNum type="arabicPeriod"/>
            </a:pPr>
            <a:r>
              <a:rPr lang="es-MX" sz="2400" dirty="0" smtClean="0">
                <a:solidFill>
                  <a:schemeClr val="accent4">
                    <a:lumMod val="95000"/>
                    <a:lumOff val="5000"/>
                  </a:schemeClr>
                </a:solidFill>
                <a:latin typeface="Arial" panose="020B0604020202020204" pitchFamily="34" charset="0"/>
                <a:cs typeface="Arial" panose="020B0604020202020204" pitchFamily="34" charset="0"/>
              </a:rPr>
              <a:t>Expansión de Red de Oficinas y de Pagos</a:t>
            </a:r>
          </a:p>
          <a:p>
            <a:pPr marL="457200" indent="-457200" algn="just">
              <a:buFont typeface="+mj-lt"/>
              <a:buAutoNum type="arabicPeriod"/>
            </a:pPr>
            <a:endParaRPr lang="es-ES" sz="2400" dirty="0">
              <a:solidFill>
                <a:schemeClr val="accent4">
                  <a:lumMod val="95000"/>
                  <a:lumOff val="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93618360"/>
      </p:ext>
    </p:extLst>
  </p:cSld>
  <p:clrMapOvr>
    <a:masterClrMapping/>
  </p:clrMapOvr>
  <p:transition spd="med">
    <p:pull/>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bwMode="auto">
          <a:xfrm>
            <a:off x="-1593" y="0"/>
            <a:ext cx="9144000" cy="908720"/>
          </a:xfrm>
          <a:prstGeom prst="rect">
            <a:avLst/>
          </a:prstGeom>
          <a:gradFill>
            <a:gsLst>
              <a:gs pos="62000">
                <a:srgbClr val="008080"/>
              </a:gs>
              <a:gs pos="100000">
                <a:srgbClr val="C4EDF2"/>
              </a:gs>
            </a:gsLst>
            <a:path path="circle">
              <a:fillToRect l="50000" t="50000" r="50000" b="50000"/>
            </a:path>
          </a:gradFill>
          <a:extLst/>
        </p:spPr>
        <p:txBody>
          <a:bodyPr/>
          <a:lstStyle>
            <a:defPPr>
              <a:defRPr lang="fr-FR"/>
            </a:defPPr>
            <a:lvl1pPr algn="ctr">
              <a:defRPr sz="4400" b="1">
                <a:solidFill>
                  <a:schemeClr val="bg1"/>
                </a:solidFill>
                <a:effectLst>
                  <a:outerShdw blurRad="38100" dist="38100" dir="2700000" algn="tl">
                    <a:srgbClr val="000000">
                      <a:alpha val="43137"/>
                    </a:srgbClr>
                  </a:outerShdw>
                </a:effectLst>
                <a:ea typeface="+mj-ea"/>
                <a:cs typeface="+mj-cs"/>
              </a:defRPr>
            </a:lvl1pPr>
            <a:lvl2pPr algn="ctr">
              <a:defRPr sz="4400">
                <a:solidFill>
                  <a:schemeClr val="tx2"/>
                </a:solidFill>
              </a:defRPr>
            </a:lvl2pPr>
            <a:lvl3pPr algn="ctr">
              <a:defRPr sz="4400">
                <a:solidFill>
                  <a:schemeClr val="tx2"/>
                </a:solidFill>
              </a:defRPr>
            </a:lvl3pPr>
            <a:lvl4pPr algn="ctr">
              <a:defRPr sz="4400">
                <a:solidFill>
                  <a:schemeClr val="tx2"/>
                </a:solidFill>
              </a:defRPr>
            </a:lvl4pPr>
            <a:lvl5pPr algn="ctr">
              <a:defRPr sz="4400">
                <a:solidFill>
                  <a:schemeClr val="tx2"/>
                </a:solidFill>
              </a:defRPr>
            </a:lvl5pPr>
            <a:lvl6pPr marL="457200" algn="ctr" fontAlgn="base">
              <a:spcBef>
                <a:spcPct val="0"/>
              </a:spcBef>
              <a:spcAft>
                <a:spcPct val="0"/>
              </a:spcAft>
              <a:defRPr sz="4400">
                <a:solidFill>
                  <a:schemeClr val="tx2"/>
                </a:solidFill>
              </a:defRPr>
            </a:lvl6pPr>
            <a:lvl7pPr marL="914400" algn="ctr" fontAlgn="base">
              <a:spcBef>
                <a:spcPct val="0"/>
              </a:spcBef>
              <a:spcAft>
                <a:spcPct val="0"/>
              </a:spcAft>
              <a:defRPr sz="4400">
                <a:solidFill>
                  <a:schemeClr val="tx2"/>
                </a:solidFill>
              </a:defRPr>
            </a:lvl7pPr>
            <a:lvl8pPr marL="1371600" algn="ctr" fontAlgn="base">
              <a:spcBef>
                <a:spcPct val="0"/>
              </a:spcBef>
              <a:spcAft>
                <a:spcPct val="0"/>
              </a:spcAft>
              <a:defRPr sz="4400">
                <a:solidFill>
                  <a:schemeClr val="tx2"/>
                </a:solidFill>
              </a:defRPr>
            </a:lvl8pPr>
            <a:lvl9pPr marL="1828800" algn="ctr" fontAlgn="base">
              <a:spcBef>
                <a:spcPct val="0"/>
              </a:spcBef>
              <a:spcAft>
                <a:spcPct val="0"/>
              </a:spcAft>
              <a:defRPr sz="4400">
                <a:solidFill>
                  <a:schemeClr val="tx2"/>
                </a:solidFill>
              </a:defRPr>
            </a:lvl9pPr>
          </a:lstStyle>
          <a:p>
            <a:r>
              <a:rPr lang="es-ES" sz="2400" dirty="0" smtClean="0">
                <a:effectLst/>
              </a:rPr>
              <a:t>AMPLIACION </a:t>
            </a:r>
            <a:r>
              <a:rPr lang="es-ES" sz="2400" dirty="0">
                <a:effectLst/>
              </a:rPr>
              <a:t>DE CRÉDITOS PRESUPUESTARIOS DEL PROYECTO EJECUTIVO BNF </a:t>
            </a:r>
            <a:r>
              <a:rPr lang="es-ES" sz="2400" dirty="0" smtClean="0">
                <a:effectLst/>
              </a:rPr>
              <a:t>2018</a:t>
            </a:r>
            <a:endParaRPr lang="es-ES" sz="2400" dirty="0"/>
          </a:p>
        </p:txBody>
      </p:sp>
      <p:sp>
        <p:nvSpPr>
          <p:cNvPr id="4" name="Rectángulo 3"/>
          <p:cNvSpPr/>
          <p:nvPr/>
        </p:nvSpPr>
        <p:spPr>
          <a:xfrm>
            <a:off x="323528" y="1124744"/>
            <a:ext cx="7272808" cy="461665"/>
          </a:xfrm>
          <a:prstGeom prst="rect">
            <a:avLst/>
          </a:prstGeom>
        </p:spPr>
        <p:txBody>
          <a:bodyPr wrap="square">
            <a:spAutoFit/>
          </a:bodyPr>
          <a:lstStyle/>
          <a:p>
            <a:pPr marL="0" indent="0" algn="just">
              <a:buNone/>
            </a:pPr>
            <a:r>
              <a:rPr lang="es-ES" sz="2400" b="1" dirty="0">
                <a:effectLst>
                  <a:outerShdw blurRad="38100" dist="38100" dir="2700000" algn="tl">
                    <a:srgbClr val="000000">
                      <a:alpha val="43137"/>
                    </a:srgbClr>
                  </a:outerShdw>
                </a:effectLst>
              </a:rPr>
              <a:t>260 SERVICIOS TECNICOS Y PROFESIONALES</a:t>
            </a:r>
          </a:p>
        </p:txBody>
      </p:sp>
      <p:sp>
        <p:nvSpPr>
          <p:cNvPr id="6" name="Rectángulo 5"/>
          <p:cNvSpPr/>
          <p:nvPr/>
        </p:nvSpPr>
        <p:spPr>
          <a:xfrm>
            <a:off x="467544" y="1802433"/>
            <a:ext cx="7992888" cy="3693319"/>
          </a:xfrm>
          <a:prstGeom prst="rect">
            <a:avLst/>
          </a:prstGeom>
        </p:spPr>
        <p:txBody>
          <a:bodyPr wrap="square">
            <a:spAutoFit/>
          </a:bodyPr>
          <a:lstStyle/>
          <a:p>
            <a:pPr algn="just"/>
            <a:r>
              <a:rPr lang="es-ES_tradnl" b="1" dirty="0" smtClean="0"/>
              <a:t>Es </a:t>
            </a:r>
            <a:r>
              <a:rPr lang="es-ES_tradnl" b="1" dirty="0"/>
              <a:t>importante mencionar en este orden, la necesidad con que cuenta el Banco, considerando por un lado, que el crédito presupuestario incluye el aumento de la cobertura del seguro de la Póliza Integral Bancaria a ser destinada para la habilitación de nuevas Sucursales y/o Centros de Atención al Cliente, cuyo objetivo consiste en atender la ampliación del número y cobertura de los servicios prestados, el crecimiento y desarrollo en el desembolso de los productos financieros, la inclusión financiera, considerando que el acceso a servicios financieros es un elemento crítico para mejorar la calidad de vida y el desarrollo económico, el ritmo de crecimiento sostenido que viene registrando la Institución en la asistencia técnica y crediticia a los sectores productivos, orientado preferentemente a los productores primarios del sector agrícola. </a:t>
            </a:r>
            <a:endParaRPr lang="es-ES" b="1" dirty="0"/>
          </a:p>
        </p:txBody>
      </p:sp>
    </p:spTree>
    <p:extLst>
      <p:ext uri="{BB962C8B-B14F-4D97-AF65-F5344CB8AC3E}">
        <p14:creationId xmlns:p14="http://schemas.microsoft.com/office/powerpoint/2010/main" val="157535621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bwMode="auto">
          <a:xfrm>
            <a:off x="-1593" y="0"/>
            <a:ext cx="9144000" cy="908720"/>
          </a:xfrm>
          <a:prstGeom prst="rect">
            <a:avLst/>
          </a:prstGeom>
          <a:gradFill>
            <a:gsLst>
              <a:gs pos="62000">
                <a:srgbClr val="008080"/>
              </a:gs>
              <a:gs pos="100000">
                <a:srgbClr val="C4EDF2"/>
              </a:gs>
            </a:gsLst>
            <a:path path="circle">
              <a:fillToRect l="50000" t="50000" r="50000" b="50000"/>
            </a:path>
          </a:gradFill>
          <a:extLst/>
        </p:spPr>
        <p:txBody>
          <a:bodyPr/>
          <a:lstStyle>
            <a:defPPr>
              <a:defRPr lang="fr-FR"/>
            </a:defPPr>
            <a:lvl1pPr algn="ctr">
              <a:defRPr sz="4400" b="1">
                <a:solidFill>
                  <a:schemeClr val="bg1"/>
                </a:solidFill>
                <a:effectLst>
                  <a:outerShdw blurRad="38100" dist="38100" dir="2700000" algn="tl">
                    <a:srgbClr val="000000">
                      <a:alpha val="43137"/>
                    </a:srgbClr>
                  </a:outerShdw>
                </a:effectLst>
                <a:ea typeface="+mj-ea"/>
                <a:cs typeface="+mj-cs"/>
              </a:defRPr>
            </a:lvl1pPr>
            <a:lvl2pPr algn="ctr">
              <a:defRPr sz="4400">
                <a:solidFill>
                  <a:schemeClr val="tx2"/>
                </a:solidFill>
              </a:defRPr>
            </a:lvl2pPr>
            <a:lvl3pPr algn="ctr">
              <a:defRPr sz="4400">
                <a:solidFill>
                  <a:schemeClr val="tx2"/>
                </a:solidFill>
              </a:defRPr>
            </a:lvl3pPr>
            <a:lvl4pPr algn="ctr">
              <a:defRPr sz="4400">
                <a:solidFill>
                  <a:schemeClr val="tx2"/>
                </a:solidFill>
              </a:defRPr>
            </a:lvl4pPr>
            <a:lvl5pPr algn="ctr">
              <a:defRPr sz="4400">
                <a:solidFill>
                  <a:schemeClr val="tx2"/>
                </a:solidFill>
              </a:defRPr>
            </a:lvl5pPr>
            <a:lvl6pPr marL="457200" algn="ctr" fontAlgn="base">
              <a:spcBef>
                <a:spcPct val="0"/>
              </a:spcBef>
              <a:spcAft>
                <a:spcPct val="0"/>
              </a:spcAft>
              <a:defRPr sz="4400">
                <a:solidFill>
                  <a:schemeClr val="tx2"/>
                </a:solidFill>
              </a:defRPr>
            </a:lvl6pPr>
            <a:lvl7pPr marL="914400" algn="ctr" fontAlgn="base">
              <a:spcBef>
                <a:spcPct val="0"/>
              </a:spcBef>
              <a:spcAft>
                <a:spcPct val="0"/>
              </a:spcAft>
              <a:defRPr sz="4400">
                <a:solidFill>
                  <a:schemeClr val="tx2"/>
                </a:solidFill>
              </a:defRPr>
            </a:lvl7pPr>
            <a:lvl8pPr marL="1371600" algn="ctr" fontAlgn="base">
              <a:spcBef>
                <a:spcPct val="0"/>
              </a:spcBef>
              <a:spcAft>
                <a:spcPct val="0"/>
              </a:spcAft>
              <a:defRPr sz="4400">
                <a:solidFill>
                  <a:schemeClr val="tx2"/>
                </a:solidFill>
              </a:defRPr>
            </a:lvl8pPr>
            <a:lvl9pPr marL="1828800" algn="ctr" fontAlgn="base">
              <a:spcBef>
                <a:spcPct val="0"/>
              </a:spcBef>
              <a:spcAft>
                <a:spcPct val="0"/>
              </a:spcAft>
              <a:defRPr sz="4400">
                <a:solidFill>
                  <a:schemeClr val="tx2"/>
                </a:solidFill>
              </a:defRPr>
            </a:lvl9pPr>
          </a:lstStyle>
          <a:p>
            <a:r>
              <a:rPr lang="es-ES" sz="2400" dirty="0" smtClean="0">
                <a:effectLst/>
              </a:rPr>
              <a:t>AMPLIACION </a:t>
            </a:r>
            <a:r>
              <a:rPr lang="es-ES" sz="2400" dirty="0">
                <a:effectLst/>
              </a:rPr>
              <a:t>DE CRÉDITOS PRESUPUESTARIOS DEL PROYECTO EJECUTIVO BNF </a:t>
            </a:r>
            <a:r>
              <a:rPr lang="es-ES" sz="2400" dirty="0" smtClean="0">
                <a:effectLst/>
              </a:rPr>
              <a:t>2018</a:t>
            </a:r>
            <a:endParaRPr lang="es-ES" sz="2400" dirty="0"/>
          </a:p>
        </p:txBody>
      </p:sp>
      <p:sp>
        <p:nvSpPr>
          <p:cNvPr id="4" name="Rectángulo 3"/>
          <p:cNvSpPr/>
          <p:nvPr/>
        </p:nvSpPr>
        <p:spPr>
          <a:xfrm>
            <a:off x="323528" y="1124744"/>
            <a:ext cx="7272808" cy="461665"/>
          </a:xfrm>
          <a:prstGeom prst="rect">
            <a:avLst/>
          </a:prstGeom>
        </p:spPr>
        <p:txBody>
          <a:bodyPr wrap="square">
            <a:spAutoFit/>
          </a:bodyPr>
          <a:lstStyle/>
          <a:p>
            <a:pPr marL="0" indent="0" algn="just">
              <a:buNone/>
            </a:pPr>
            <a:r>
              <a:rPr lang="es-ES" sz="2400" b="1" dirty="0">
                <a:effectLst>
                  <a:outerShdw blurRad="38100" dist="38100" dir="2700000" algn="tl">
                    <a:srgbClr val="000000">
                      <a:alpha val="43137"/>
                    </a:srgbClr>
                  </a:outerShdw>
                </a:effectLst>
              </a:rPr>
              <a:t>260 SERVICIOS TECNICOS Y PROFESIONALES</a:t>
            </a:r>
          </a:p>
        </p:txBody>
      </p:sp>
      <p:sp>
        <p:nvSpPr>
          <p:cNvPr id="6" name="Rectángulo 5"/>
          <p:cNvSpPr/>
          <p:nvPr/>
        </p:nvSpPr>
        <p:spPr>
          <a:xfrm>
            <a:off x="467544" y="1802433"/>
            <a:ext cx="7992888" cy="1754326"/>
          </a:xfrm>
          <a:prstGeom prst="rect">
            <a:avLst/>
          </a:prstGeom>
        </p:spPr>
        <p:txBody>
          <a:bodyPr wrap="square">
            <a:spAutoFit/>
          </a:bodyPr>
          <a:lstStyle/>
          <a:p>
            <a:pPr algn="just"/>
            <a:r>
              <a:rPr lang="es-ES_tradnl" b="1" dirty="0"/>
              <a:t>Además debemos considerar el incremento de transacciones relativa a la Red Bancaria, que experimentará el Banco a partir del último trimestre del presente ejercicio, por motivo de la migración de varios Organismos y Entidades del Estado a la Red de pagos del </a:t>
            </a:r>
            <a:r>
              <a:rPr lang="es-ES_tradnl" b="1" dirty="0" smtClean="0"/>
              <a:t>Banco, totalizando aproximadamente 100.000 nuevos usuarios.</a:t>
            </a:r>
            <a:endParaRPr lang="es-ES" b="1" dirty="0"/>
          </a:p>
          <a:p>
            <a:pPr algn="just"/>
            <a:endParaRPr lang="es-ES" b="1" dirty="0"/>
          </a:p>
        </p:txBody>
      </p:sp>
    </p:spTree>
    <p:extLst>
      <p:ext uri="{BB962C8B-B14F-4D97-AF65-F5344CB8AC3E}">
        <p14:creationId xmlns:p14="http://schemas.microsoft.com/office/powerpoint/2010/main" val="2961110432"/>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bwMode="auto">
          <a:xfrm>
            <a:off x="-1593" y="0"/>
            <a:ext cx="9144000" cy="908720"/>
          </a:xfrm>
          <a:prstGeom prst="rect">
            <a:avLst/>
          </a:prstGeom>
          <a:gradFill>
            <a:gsLst>
              <a:gs pos="62000">
                <a:srgbClr val="008080"/>
              </a:gs>
              <a:gs pos="100000">
                <a:srgbClr val="C4EDF2"/>
              </a:gs>
            </a:gsLst>
            <a:path path="circle">
              <a:fillToRect l="50000" t="50000" r="50000" b="50000"/>
            </a:path>
          </a:gradFill>
          <a:extLst/>
        </p:spPr>
        <p:txBody>
          <a:bodyPr/>
          <a:lstStyle>
            <a:defPPr>
              <a:defRPr lang="fr-FR"/>
            </a:defPPr>
            <a:lvl1pPr algn="ctr">
              <a:defRPr sz="4400" b="1">
                <a:solidFill>
                  <a:schemeClr val="bg1"/>
                </a:solidFill>
                <a:effectLst>
                  <a:outerShdw blurRad="38100" dist="38100" dir="2700000" algn="tl">
                    <a:srgbClr val="000000">
                      <a:alpha val="43137"/>
                    </a:srgbClr>
                  </a:outerShdw>
                </a:effectLst>
                <a:ea typeface="+mj-ea"/>
                <a:cs typeface="+mj-cs"/>
              </a:defRPr>
            </a:lvl1pPr>
            <a:lvl2pPr algn="ctr">
              <a:defRPr sz="4400">
                <a:solidFill>
                  <a:schemeClr val="tx2"/>
                </a:solidFill>
              </a:defRPr>
            </a:lvl2pPr>
            <a:lvl3pPr algn="ctr">
              <a:defRPr sz="4400">
                <a:solidFill>
                  <a:schemeClr val="tx2"/>
                </a:solidFill>
              </a:defRPr>
            </a:lvl3pPr>
            <a:lvl4pPr algn="ctr">
              <a:defRPr sz="4400">
                <a:solidFill>
                  <a:schemeClr val="tx2"/>
                </a:solidFill>
              </a:defRPr>
            </a:lvl4pPr>
            <a:lvl5pPr algn="ctr">
              <a:defRPr sz="4400">
                <a:solidFill>
                  <a:schemeClr val="tx2"/>
                </a:solidFill>
              </a:defRPr>
            </a:lvl5pPr>
            <a:lvl6pPr marL="457200" algn="ctr" fontAlgn="base">
              <a:spcBef>
                <a:spcPct val="0"/>
              </a:spcBef>
              <a:spcAft>
                <a:spcPct val="0"/>
              </a:spcAft>
              <a:defRPr sz="4400">
                <a:solidFill>
                  <a:schemeClr val="tx2"/>
                </a:solidFill>
              </a:defRPr>
            </a:lvl6pPr>
            <a:lvl7pPr marL="914400" algn="ctr" fontAlgn="base">
              <a:spcBef>
                <a:spcPct val="0"/>
              </a:spcBef>
              <a:spcAft>
                <a:spcPct val="0"/>
              </a:spcAft>
              <a:defRPr sz="4400">
                <a:solidFill>
                  <a:schemeClr val="tx2"/>
                </a:solidFill>
              </a:defRPr>
            </a:lvl7pPr>
            <a:lvl8pPr marL="1371600" algn="ctr" fontAlgn="base">
              <a:spcBef>
                <a:spcPct val="0"/>
              </a:spcBef>
              <a:spcAft>
                <a:spcPct val="0"/>
              </a:spcAft>
              <a:defRPr sz="4400">
                <a:solidFill>
                  <a:schemeClr val="tx2"/>
                </a:solidFill>
              </a:defRPr>
            </a:lvl8pPr>
            <a:lvl9pPr marL="1828800" algn="ctr" fontAlgn="base">
              <a:spcBef>
                <a:spcPct val="0"/>
              </a:spcBef>
              <a:spcAft>
                <a:spcPct val="0"/>
              </a:spcAft>
              <a:defRPr sz="4400">
                <a:solidFill>
                  <a:schemeClr val="tx2"/>
                </a:solidFill>
              </a:defRPr>
            </a:lvl9pPr>
          </a:lstStyle>
          <a:p>
            <a:r>
              <a:rPr lang="es-ES" sz="2400" dirty="0" smtClean="0">
                <a:effectLst/>
              </a:rPr>
              <a:t>AMPLIACION </a:t>
            </a:r>
            <a:r>
              <a:rPr lang="es-ES" sz="2400" dirty="0">
                <a:effectLst/>
              </a:rPr>
              <a:t>DE CRÉDITOS PRESUPUESTARIOS DEL PROYECTO EJECUTIVO BNF </a:t>
            </a:r>
            <a:r>
              <a:rPr lang="es-ES" sz="2400" dirty="0" smtClean="0">
                <a:effectLst/>
              </a:rPr>
              <a:t>2018</a:t>
            </a:r>
            <a:endParaRPr lang="es-ES" sz="2400" dirty="0"/>
          </a:p>
        </p:txBody>
      </p:sp>
      <p:sp>
        <p:nvSpPr>
          <p:cNvPr id="4" name="Rectángulo 3"/>
          <p:cNvSpPr/>
          <p:nvPr/>
        </p:nvSpPr>
        <p:spPr>
          <a:xfrm>
            <a:off x="323528" y="1124744"/>
            <a:ext cx="7272808" cy="461665"/>
          </a:xfrm>
          <a:prstGeom prst="rect">
            <a:avLst/>
          </a:prstGeom>
        </p:spPr>
        <p:txBody>
          <a:bodyPr wrap="square">
            <a:spAutoFit/>
          </a:bodyPr>
          <a:lstStyle/>
          <a:p>
            <a:pPr marL="0" indent="0" algn="just">
              <a:buNone/>
            </a:pPr>
            <a:r>
              <a:rPr lang="es-ES" sz="2400" b="1" dirty="0" smtClean="0">
                <a:effectLst>
                  <a:outerShdw blurRad="38100" dist="38100" dir="2700000" algn="tl">
                    <a:srgbClr val="000000">
                      <a:alpha val="43137"/>
                    </a:srgbClr>
                  </a:outerShdw>
                </a:effectLst>
              </a:rPr>
              <a:t>280 OTROS SERVICIOS EN GENERAL</a:t>
            </a:r>
            <a:endParaRPr lang="es-ES" sz="2400" b="1" dirty="0">
              <a:effectLst>
                <a:outerShdw blurRad="38100" dist="38100" dir="2700000" algn="tl">
                  <a:srgbClr val="000000">
                    <a:alpha val="43137"/>
                  </a:srgbClr>
                </a:outerShdw>
              </a:effectLst>
            </a:endParaRPr>
          </a:p>
        </p:txBody>
      </p:sp>
      <p:graphicFrame>
        <p:nvGraphicFramePr>
          <p:cNvPr id="5" name="Tabla 4"/>
          <p:cNvGraphicFramePr>
            <a:graphicFrameLocks noGrp="1"/>
          </p:cNvGraphicFramePr>
          <p:nvPr>
            <p:extLst>
              <p:ext uri="{D42A27DB-BD31-4B8C-83A1-F6EECF244321}">
                <p14:modId xmlns:p14="http://schemas.microsoft.com/office/powerpoint/2010/main" val="2761962279"/>
              </p:ext>
            </p:extLst>
          </p:nvPr>
        </p:nvGraphicFramePr>
        <p:xfrm>
          <a:off x="467544" y="1916832"/>
          <a:ext cx="8030715" cy="936105"/>
        </p:xfrm>
        <a:graphic>
          <a:graphicData uri="http://schemas.openxmlformats.org/drawingml/2006/table">
            <a:tbl>
              <a:tblPr/>
              <a:tblGrid>
                <a:gridCol w="496445"/>
                <a:gridCol w="401536"/>
                <a:gridCol w="1586675"/>
                <a:gridCol w="885812"/>
                <a:gridCol w="1148636"/>
                <a:gridCol w="839574"/>
                <a:gridCol w="1160803"/>
                <a:gridCol w="1511234"/>
              </a:tblGrid>
              <a:tr h="157477">
                <a:tc>
                  <a:txBody>
                    <a:bodyPr/>
                    <a:lstStyle/>
                    <a:p>
                      <a:pPr algn="l" fontAlgn="b"/>
                      <a:r>
                        <a:rPr lang="es-ES" sz="800" b="0" i="0" u="none" strike="noStrike" dirty="0">
                          <a:effectLst/>
                          <a:latin typeface="Arial" panose="020B0604020202020204" pitchFamily="34" charset="0"/>
                        </a:rPr>
                        <a:t> </a:t>
                      </a:r>
                    </a:p>
                  </a:txBody>
                  <a:tcPr marL="7178" marR="7178" marT="7178"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s-ES" sz="800" b="0" i="0" u="none" strike="noStrike">
                          <a:effectLst/>
                          <a:latin typeface="Arial" panose="020B0604020202020204" pitchFamily="34" charset="0"/>
                        </a:rPr>
                        <a:t> </a:t>
                      </a:r>
                    </a:p>
                  </a:txBody>
                  <a:tcPr marL="7178" marR="7178" marT="7178"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s-ES" sz="800" b="0" i="0" u="none" strike="noStrike">
                          <a:effectLst/>
                          <a:latin typeface="Arial" panose="020B0604020202020204" pitchFamily="34" charset="0"/>
                        </a:rPr>
                        <a:t> </a:t>
                      </a:r>
                    </a:p>
                  </a:txBody>
                  <a:tcPr marL="7178" marR="7178" marT="7178"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ES" sz="800" b="1" i="0" u="none" strike="noStrike">
                          <a:effectLst/>
                          <a:latin typeface="Arial" panose="020B0604020202020204" pitchFamily="34" charset="0"/>
                        </a:rPr>
                        <a:t>(a)</a:t>
                      </a:r>
                    </a:p>
                  </a:txBody>
                  <a:tcPr marL="7178" marR="7178" marT="7178"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ES" sz="800" b="1" i="0" u="none" strike="noStrike">
                          <a:effectLst/>
                          <a:latin typeface="Arial" panose="020B0604020202020204" pitchFamily="34" charset="0"/>
                        </a:rPr>
                        <a:t>(b)</a:t>
                      </a:r>
                    </a:p>
                  </a:txBody>
                  <a:tcPr marL="7178" marR="7178" marT="7178"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ES" sz="800" b="1" i="0" u="none" strike="noStrike">
                          <a:effectLst/>
                          <a:latin typeface="Arial" panose="020B0604020202020204" pitchFamily="34" charset="0"/>
                        </a:rPr>
                        <a:t>c= ( b - a )</a:t>
                      </a:r>
                    </a:p>
                  </a:txBody>
                  <a:tcPr marL="7178" marR="7178" marT="7178"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ES" sz="800" b="1" i="0" u="none" strike="noStrike">
                          <a:effectLst/>
                          <a:latin typeface="Arial" panose="020B0604020202020204" pitchFamily="34" charset="0"/>
                        </a:rPr>
                        <a:t>(d)</a:t>
                      </a:r>
                    </a:p>
                  </a:txBody>
                  <a:tcPr marL="7178" marR="7178" marT="7178"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ES" sz="800" b="1" i="0" u="none" strike="noStrike">
                          <a:effectLst/>
                          <a:latin typeface="Arial" panose="020B0604020202020204" pitchFamily="34" charset="0"/>
                        </a:rPr>
                        <a:t>e = ( d - b )</a:t>
                      </a:r>
                    </a:p>
                  </a:txBody>
                  <a:tcPr marL="7178" marR="7178" marT="7178"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r>
              <a:tr h="306197">
                <a:tc rowSpan="2">
                  <a:txBody>
                    <a:bodyPr/>
                    <a:lstStyle/>
                    <a:p>
                      <a:pPr algn="ctr" fontAlgn="ctr"/>
                      <a:r>
                        <a:rPr lang="es-ES" sz="800" b="1" i="0" u="none" strike="noStrike">
                          <a:effectLst/>
                          <a:latin typeface="Arial" panose="020B0604020202020204" pitchFamily="34" charset="0"/>
                        </a:rPr>
                        <a:t>CODIGO</a:t>
                      </a:r>
                    </a:p>
                  </a:txBody>
                  <a:tcPr marL="7178" marR="7178" marT="71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rowSpan="2">
                  <a:txBody>
                    <a:bodyPr/>
                    <a:lstStyle/>
                    <a:p>
                      <a:pPr algn="ctr" fontAlgn="ctr"/>
                      <a:r>
                        <a:rPr lang="es-ES" sz="800" b="1" i="0" u="none" strike="noStrike">
                          <a:effectLst/>
                          <a:latin typeface="Arial" panose="020B0604020202020204" pitchFamily="34" charset="0"/>
                        </a:rPr>
                        <a:t>F.F.</a:t>
                      </a:r>
                    </a:p>
                  </a:txBody>
                  <a:tcPr marL="7178" marR="7178" marT="71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rowSpan="2">
                  <a:txBody>
                    <a:bodyPr/>
                    <a:lstStyle/>
                    <a:p>
                      <a:pPr algn="ctr" fontAlgn="ctr"/>
                      <a:r>
                        <a:rPr lang="es-ES" sz="800" b="1" i="0" u="none" strike="noStrike">
                          <a:effectLst/>
                          <a:latin typeface="Arial" panose="020B0604020202020204" pitchFamily="34" charset="0"/>
                        </a:rPr>
                        <a:t>DESCRIPCION</a:t>
                      </a:r>
                    </a:p>
                  </a:txBody>
                  <a:tcPr marL="7178" marR="7178" marT="71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ES" sz="800" b="1" i="0" u="none" strike="noStrike">
                          <a:effectLst/>
                          <a:latin typeface="Arial" panose="020B0604020202020204" pitchFamily="34" charset="0"/>
                        </a:rPr>
                        <a:t>PRESUPUESTO</a:t>
                      </a:r>
                    </a:p>
                  </a:txBody>
                  <a:tcPr marL="7178" marR="7178" marT="71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s-ES" sz="800" b="1" i="0" u="none" strike="noStrike" dirty="0">
                          <a:effectLst/>
                          <a:latin typeface="Arial" panose="020B0604020202020204" pitchFamily="34" charset="0"/>
                        </a:rPr>
                        <a:t>PROYECTO EJECUTIVO</a:t>
                      </a:r>
                    </a:p>
                  </a:txBody>
                  <a:tcPr marL="7178" marR="7178" marT="71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rowSpan="2">
                  <a:txBody>
                    <a:bodyPr/>
                    <a:lstStyle/>
                    <a:p>
                      <a:pPr algn="ctr" fontAlgn="ctr"/>
                      <a:r>
                        <a:rPr lang="es-ES" sz="800" b="1" i="0" u="none" strike="noStrike">
                          <a:effectLst/>
                          <a:latin typeface="Arial" panose="020B0604020202020204" pitchFamily="34" charset="0"/>
                        </a:rPr>
                        <a:t>VARIACION</a:t>
                      </a:r>
                    </a:p>
                  </a:txBody>
                  <a:tcPr marL="7178" marR="7178" marT="71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ES" sz="800" b="1" i="0" u="none" strike="noStrike">
                          <a:effectLst/>
                          <a:latin typeface="Arial" panose="020B0604020202020204" pitchFamily="34" charset="0"/>
                        </a:rPr>
                        <a:t>PROPUESTA</a:t>
                      </a:r>
                    </a:p>
                  </a:txBody>
                  <a:tcPr marL="7178" marR="7178" marT="71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s-ES" sz="800" b="1" i="0" u="none" strike="noStrike">
                          <a:effectLst/>
                          <a:latin typeface="Arial" panose="020B0604020202020204" pitchFamily="34" charset="0"/>
                        </a:rPr>
                        <a:t>VARIACION</a:t>
                      </a:r>
                    </a:p>
                  </a:txBody>
                  <a:tcPr marL="7178" marR="7178" marT="71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r>
              <a:tr h="157477">
                <a:tc vMerge="1">
                  <a:txBody>
                    <a:bodyPr/>
                    <a:lstStyle/>
                    <a:p>
                      <a:endParaRPr lang="es-ES"/>
                    </a:p>
                  </a:txBody>
                  <a:tcPr/>
                </a:tc>
                <a:tc vMerge="1">
                  <a:txBody>
                    <a:bodyPr/>
                    <a:lstStyle/>
                    <a:p>
                      <a:endParaRPr lang="es-ES"/>
                    </a:p>
                  </a:txBody>
                  <a:tcPr/>
                </a:tc>
                <a:tc vMerge="1">
                  <a:txBody>
                    <a:bodyPr/>
                    <a:lstStyle/>
                    <a:p>
                      <a:endParaRPr lang="es-ES"/>
                    </a:p>
                  </a:txBody>
                  <a:tcPr/>
                </a:tc>
                <a:tc>
                  <a:txBody>
                    <a:bodyPr/>
                    <a:lstStyle/>
                    <a:p>
                      <a:pPr algn="ctr" fontAlgn="b"/>
                      <a:r>
                        <a:rPr lang="es-ES" sz="800" b="1" i="0" u="none" strike="noStrike">
                          <a:effectLst/>
                          <a:latin typeface="Arial" panose="020B0604020202020204" pitchFamily="34" charset="0"/>
                        </a:rPr>
                        <a:t>VIGENTE</a:t>
                      </a:r>
                    </a:p>
                  </a:txBody>
                  <a:tcPr marL="7178" marR="7178" marT="71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ES" sz="800" b="1" i="0" u="none" strike="noStrike">
                          <a:effectLst/>
                          <a:latin typeface="Arial" panose="020B0604020202020204" pitchFamily="34" charset="0"/>
                        </a:rPr>
                        <a:t>2018</a:t>
                      </a:r>
                    </a:p>
                  </a:txBody>
                  <a:tcPr marL="7178" marR="7178" marT="71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vMerge="1">
                  <a:txBody>
                    <a:bodyPr/>
                    <a:lstStyle/>
                    <a:p>
                      <a:endParaRPr lang="es-ES"/>
                    </a:p>
                  </a:txBody>
                  <a:tcPr/>
                </a:tc>
                <a:tc>
                  <a:txBody>
                    <a:bodyPr/>
                    <a:lstStyle/>
                    <a:p>
                      <a:pPr algn="ctr" fontAlgn="b"/>
                      <a:r>
                        <a:rPr lang="es-ES" sz="800" b="1" i="0" u="none" strike="noStrike" dirty="0">
                          <a:effectLst/>
                          <a:latin typeface="Arial" panose="020B0604020202020204" pitchFamily="34" charset="0"/>
                        </a:rPr>
                        <a:t>BNF </a:t>
                      </a:r>
                      <a:r>
                        <a:rPr lang="es-ES" sz="800" b="1" i="0" u="none" strike="noStrike" dirty="0" smtClean="0">
                          <a:effectLst/>
                          <a:latin typeface="Arial" panose="020B0604020202020204" pitchFamily="34" charset="0"/>
                        </a:rPr>
                        <a:t>2018</a:t>
                      </a:r>
                      <a:endParaRPr lang="es-ES" sz="800" b="1" i="0" u="none" strike="noStrike" dirty="0">
                        <a:effectLst/>
                        <a:latin typeface="Arial" panose="020B0604020202020204" pitchFamily="34" charset="0"/>
                      </a:endParaRPr>
                    </a:p>
                  </a:txBody>
                  <a:tcPr marL="7178" marR="7178" marT="71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ES" sz="800" b="1" i="0" u="none" strike="noStrike">
                          <a:effectLst/>
                          <a:latin typeface="Arial" panose="020B0604020202020204" pitchFamily="34" charset="0"/>
                        </a:rPr>
                        <a:t>RESPECTO PROPUESTA BNF</a:t>
                      </a:r>
                    </a:p>
                  </a:txBody>
                  <a:tcPr marL="7178" marR="7178" marT="71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r>
              <a:tr h="157477">
                <a:tc>
                  <a:txBody>
                    <a:bodyPr/>
                    <a:lstStyle/>
                    <a:p>
                      <a:pPr algn="ctr" fontAlgn="ctr"/>
                      <a:r>
                        <a:rPr lang="es-ES" sz="800" b="0" i="0" u="none" strike="noStrike">
                          <a:effectLst/>
                          <a:latin typeface="Arial" panose="020B0604020202020204" pitchFamily="34" charset="0"/>
                        </a:rPr>
                        <a:t>280</a:t>
                      </a:r>
                    </a:p>
                  </a:txBody>
                  <a:tcPr marL="7178" marR="7178" marT="71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800" b="0" i="0" u="none" strike="noStrike">
                          <a:effectLst/>
                          <a:latin typeface="Arial" panose="020B0604020202020204" pitchFamily="34" charset="0"/>
                        </a:rPr>
                        <a:t>30</a:t>
                      </a:r>
                    </a:p>
                  </a:txBody>
                  <a:tcPr marL="7178" marR="7178" marT="71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s-ES" sz="800" b="0" i="0" u="none" strike="noStrike">
                          <a:effectLst/>
                          <a:latin typeface="Arial" panose="020B0604020202020204" pitchFamily="34" charset="0"/>
                        </a:rPr>
                        <a:t>Otros Servicios en General</a:t>
                      </a:r>
                    </a:p>
                  </a:txBody>
                  <a:tcPr marL="7178" marR="7178" marT="71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s-ES" sz="800" b="0" i="0" u="none" strike="noStrike">
                          <a:effectLst/>
                          <a:latin typeface="Arial" panose="020B0604020202020204" pitchFamily="34" charset="0"/>
                        </a:rPr>
                        <a:t>14.792.318.607</a:t>
                      </a:r>
                    </a:p>
                  </a:txBody>
                  <a:tcPr marL="7178" marR="7178" marT="71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s-ES" sz="800" b="0" i="0" u="none" strike="noStrike">
                          <a:effectLst/>
                          <a:latin typeface="Arial" panose="020B0604020202020204" pitchFamily="34" charset="0"/>
                        </a:rPr>
                        <a:t>17.976.957.604</a:t>
                      </a:r>
                    </a:p>
                  </a:txBody>
                  <a:tcPr marL="7178" marR="7178" marT="71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s-ES" sz="800" b="0" i="0" u="none" strike="noStrike">
                          <a:effectLst/>
                          <a:latin typeface="Arial" panose="020B0604020202020204" pitchFamily="34" charset="0"/>
                        </a:rPr>
                        <a:t>3.184.638.997</a:t>
                      </a:r>
                    </a:p>
                  </a:txBody>
                  <a:tcPr marL="7178" marR="7178" marT="71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s-ES" sz="800" b="0" i="0" u="none" strike="noStrike">
                          <a:effectLst/>
                          <a:latin typeface="Arial" panose="020B0604020202020204" pitchFamily="34" charset="0"/>
                        </a:rPr>
                        <a:t>27.976.957.604</a:t>
                      </a:r>
                    </a:p>
                  </a:txBody>
                  <a:tcPr marL="7178" marR="7178" marT="71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s-ES" sz="800" b="0" i="0" u="none" strike="noStrike">
                          <a:effectLst/>
                          <a:latin typeface="Arial" panose="020B0604020202020204" pitchFamily="34" charset="0"/>
                        </a:rPr>
                        <a:t>10.000.000.000</a:t>
                      </a:r>
                    </a:p>
                  </a:txBody>
                  <a:tcPr marL="7178" marR="7178" marT="71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157477">
                <a:tc>
                  <a:txBody>
                    <a:bodyPr/>
                    <a:lstStyle/>
                    <a:p>
                      <a:pPr algn="ctr" fontAlgn="ctr"/>
                      <a:r>
                        <a:rPr lang="es-ES" sz="800" b="1" i="0" u="none" strike="noStrike">
                          <a:effectLst/>
                          <a:latin typeface="Arial" panose="020B0604020202020204" pitchFamily="34" charset="0"/>
                        </a:rPr>
                        <a:t> </a:t>
                      </a:r>
                    </a:p>
                  </a:txBody>
                  <a:tcPr marL="7178" marR="7178" marT="7178"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s-ES" sz="800" b="1" i="0" u="none" strike="noStrike">
                          <a:effectLst/>
                          <a:latin typeface="Arial" panose="020B0604020202020204" pitchFamily="34" charset="0"/>
                        </a:rPr>
                        <a:t> </a:t>
                      </a:r>
                    </a:p>
                  </a:txBody>
                  <a:tcPr marL="7178" marR="7178" marT="7178"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s-ES" sz="800" b="1" i="0" u="none" strike="noStrike">
                          <a:effectLst/>
                          <a:latin typeface="Arial" panose="020B0604020202020204" pitchFamily="34" charset="0"/>
                        </a:rPr>
                        <a:t> </a:t>
                      </a:r>
                    </a:p>
                  </a:txBody>
                  <a:tcPr marL="7178" marR="7178" marT="7178"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s-ES" sz="800" b="1" i="0" u="none" strike="noStrike">
                          <a:effectLst/>
                          <a:latin typeface="Arial" panose="020B0604020202020204" pitchFamily="34" charset="0"/>
                        </a:rPr>
                        <a:t> </a:t>
                      </a:r>
                    </a:p>
                  </a:txBody>
                  <a:tcPr marL="7178" marR="7178" marT="7178"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s-ES" sz="800" b="1" i="0" u="none" strike="noStrike">
                          <a:effectLst/>
                          <a:latin typeface="Arial" panose="020B0604020202020204" pitchFamily="34" charset="0"/>
                        </a:rPr>
                        <a:t> </a:t>
                      </a:r>
                    </a:p>
                  </a:txBody>
                  <a:tcPr marL="7178" marR="7178" marT="7178"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s-ES" sz="800" b="1" i="0" u="none" strike="noStrike">
                          <a:effectLst/>
                          <a:latin typeface="Arial" panose="020B0604020202020204" pitchFamily="34" charset="0"/>
                        </a:rPr>
                        <a:t> </a:t>
                      </a:r>
                    </a:p>
                  </a:txBody>
                  <a:tcPr marL="7178" marR="7178" marT="7178"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s-ES" sz="800" b="1" i="0" u="none" strike="noStrike">
                          <a:effectLst/>
                          <a:latin typeface="Arial" panose="020B0604020202020204" pitchFamily="34" charset="0"/>
                        </a:rPr>
                        <a:t> </a:t>
                      </a:r>
                    </a:p>
                  </a:txBody>
                  <a:tcPr marL="7178" marR="7178" marT="7178"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s-ES" sz="800" b="1" i="0" u="none" strike="noStrike" dirty="0">
                          <a:effectLst/>
                          <a:latin typeface="Arial" panose="020B0604020202020204" pitchFamily="34" charset="0"/>
                        </a:rPr>
                        <a:t> </a:t>
                      </a:r>
                    </a:p>
                  </a:txBody>
                  <a:tcPr marL="7178" marR="7178" marT="7178"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r>
            </a:tbl>
          </a:graphicData>
        </a:graphic>
      </p:graphicFrame>
      <p:sp>
        <p:nvSpPr>
          <p:cNvPr id="2" name="Rectángulo 1"/>
          <p:cNvSpPr/>
          <p:nvPr/>
        </p:nvSpPr>
        <p:spPr>
          <a:xfrm>
            <a:off x="323528" y="3068960"/>
            <a:ext cx="8136904" cy="1754326"/>
          </a:xfrm>
          <a:prstGeom prst="rect">
            <a:avLst/>
          </a:prstGeom>
        </p:spPr>
        <p:txBody>
          <a:bodyPr wrap="square">
            <a:spAutoFit/>
          </a:bodyPr>
          <a:lstStyle/>
          <a:p>
            <a:pPr algn="just"/>
            <a:r>
              <a:rPr lang="es-ES" b="1" dirty="0"/>
              <a:t>El aumento de los créditos presupuestarios del presente rubro por el importe de Gs. 10.000.000.000 (guaraníes diez mil millones), obedece principalmente al sostenido incremento del volumen de operaciones de la Institución, lo cual conlleva a una mayor logística en el </a:t>
            </a:r>
            <a:r>
              <a:rPr lang="es-ES_tradnl" b="1" dirty="0"/>
              <a:t>Servicio de Transporte de Caudales al interior del País y áreas metropolitanas.</a:t>
            </a:r>
            <a:endParaRPr lang="es-ES" b="1" dirty="0"/>
          </a:p>
          <a:p>
            <a:pPr marL="0" indent="0" algn="just">
              <a:buNone/>
            </a:pPr>
            <a:endParaRPr lang="es-ES" b="1" dirty="0"/>
          </a:p>
        </p:txBody>
      </p:sp>
    </p:spTree>
    <p:extLst>
      <p:ext uri="{BB962C8B-B14F-4D97-AF65-F5344CB8AC3E}">
        <p14:creationId xmlns:p14="http://schemas.microsoft.com/office/powerpoint/2010/main" val="186681681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3"/>
          <p:cNvSpPr>
            <a:spLocks noGrp="1" noChangeArrowheads="1"/>
          </p:cNvSpPr>
          <p:nvPr>
            <p:ph idx="1"/>
          </p:nvPr>
        </p:nvSpPr>
        <p:spPr>
          <a:xfrm>
            <a:off x="611560" y="2564904"/>
            <a:ext cx="8136904" cy="864096"/>
          </a:xfrm>
        </p:spPr>
        <p:txBody>
          <a:bodyPr/>
          <a:lstStyle/>
          <a:p>
            <a:pPr marL="0" indent="0" algn="ctr" eaLnBrk="1" hangingPunct="1">
              <a:buNone/>
            </a:pPr>
            <a:r>
              <a:rPr lang="es-ES" sz="54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MUCHAS GRACIAS!!</a:t>
            </a:r>
          </a:p>
          <a:p>
            <a:pPr marL="0" indent="0" algn="ctr" eaLnBrk="1" hangingPunct="1">
              <a:buNone/>
            </a:pPr>
            <a:endParaRPr lang="es-ES" sz="5400" b="1" dirty="0" smtClean="0">
              <a:effectLst>
                <a:outerShdw blurRad="38100" dist="38100" dir="2700000" algn="tl">
                  <a:srgbClr val="000000">
                    <a:alpha val="43137"/>
                  </a:srgbClr>
                </a:outerShdw>
              </a:effectLst>
              <a:latin typeface="Arial" charset="0"/>
            </a:endParaRPr>
          </a:p>
        </p:txBody>
      </p:sp>
    </p:spTree>
    <p:extLst>
      <p:ext uri="{BB962C8B-B14F-4D97-AF65-F5344CB8AC3E}">
        <p14:creationId xmlns:p14="http://schemas.microsoft.com/office/powerpoint/2010/main" val="600611212"/>
      </p:ext>
    </p:extLst>
  </p:cSld>
  <p:clrMapOvr>
    <a:masterClrMapping/>
  </p:clrMapOvr>
  <p:transition spd="med">
    <p:pull/>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3"/>
          <p:cNvSpPr>
            <a:spLocks noGrp="1" noChangeArrowheads="1"/>
          </p:cNvSpPr>
          <p:nvPr>
            <p:ph idx="1"/>
          </p:nvPr>
        </p:nvSpPr>
        <p:spPr>
          <a:xfrm>
            <a:off x="468313" y="1556792"/>
            <a:ext cx="8229600" cy="5112568"/>
          </a:xfrm>
        </p:spPr>
        <p:txBody>
          <a:bodyPr/>
          <a:lstStyle/>
          <a:p>
            <a:pPr marL="0" indent="0" algn="just" eaLnBrk="1" hangingPunct="1">
              <a:buNone/>
            </a:pPr>
            <a:r>
              <a:rPr lang="es-ES" sz="2300" b="1" dirty="0" smtClean="0">
                <a:solidFill>
                  <a:srgbClr val="000000"/>
                </a:solidFill>
                <a:effectLst/>
                <a:latin typeface="Arial" pitchFamily="34" charset="0"/>
                <a:cs typeface="Arial" pitchFamily="34" charset="0"/>
              </a:rPr>
              <a:t>PILAR 1. ASISTENCIA FINANCIERA</a:t>
            </a:r>
          </a:p>
          <a:p>
            <a:pPr marL="0" indent="0" algn="just" eaLnBrk="1" hangingPunct="1">
              <a:buNone/>
            </a:pPr>
            <a:endParaRPr lang="es-ES" sz="2300" b="1" dirty="0">
              <a:solidFill>
                <a:srgbClr val="000000"/>
              </a:solidFill>
              <a:latin typeface="Arial" pitchFamily="34" charset="0"/>
              <a:cs typeface="Arial" pitchFamily="34" charset="0"/>
            </a:endParaRPr>
          </a:p>
          <a:p>
            <a:pPr marL="0" indent="0" algn="just" eaLnBrk="1" hangingPunct="1">
              <a:buNone/>
            </a:pPr>
            <a:r>
              <a:rPr lang="es-ES" sz="2300" dirty="0" smtClean="0">
                <a:solidFill>
                  <a:srgbClr val="000000"/>
                </a:solidFill>
                <a:effectLst/>
                <a:latin typeface="Arial" pitchFamily="34" charset="0"/>
                <a:cs typeface="Arial" pitchFamily="34" charset="0"/>
              </a:rPr>
              <a:t>Los desembolsos de préstamos previstos para el año 2018 totalizan la suma </a:t>
            </a:r>
            <a:r>
              <a:rPr lang="es-ES" sz="2300" dirty="0" smtClean="0">
                <a:effectLst/>
                <a:latin typeface="Arial" pitchFamily="34" charset="0"/>
                <a:cs typeface="Arial" pitchFamily="34" charset="0"/>
              </a:rPr>
              <a:t>de G. 2,866 billones, de los cuales:</a:t>
            </a:r>
          </a:p>
          <a:p>
            <a:pPr marL="0" indent="0" algn="just" eaLnBrk="1" hangingPunct="1">
              <a:buNone/>
            </a:pPr>
            <a:endParaRPr lang="es-ES" sz="2000" dirty="0" smtClean="0">
              <a:effectLst/>
              <a:latin typeface="Arial" pitchFamily="34" charset="0"/>
              <a:cs typeface="Arial" pitchFamily="34" charset="0"/>
            </a:endParaRPr>
          </a:p>
          <a:p>
            <a:pPr algn="just"/>
            <a:r>
              <a:rPr lang="es-ES" sz="2000" dirty="0" smtClean="0">
                <a:effectLst/>
                <a:latin typeface="Arial" pitchFamily="34" charset="0"/>
                <a:cs typeface="Arial" pitchFamily="34" charset="0"/>
              </a:rPr>
              <a:t>G. 2,785 billones estarán financiados con Recursos Institucionales y </a:t>
            </a:r>
          </a:p>
          <a:p>
            <a:pPr algn="just"/>
            <a:r>
              <a:rPr lang="es-ES" sz="2000" dirty="0" smtClean="0">
                <a:effectLst/>
                <a:latin typeface="Arial" pitchFamily="34" charset="0"/>
                <a:cs typeface="Arial" pitchFamily="34" charset="0"/>
              </a:rPr>
              <a:t>G. 80.197 </a:t>
            </a:r>
            <a:r>
              <a:rPr lang="es-ES" sz="2000" dirty="0" smtClean="0">
                <a:latin typeface="Arial" pitchFamily="34" charset="0"/>
                <a:cs typeface="Arial" pitchFamily="34" charset="0"/>
              </a:rPr>
              <a:t>millones con recursos de la AFD.</a:t>
            </a:r>
            <a:endParaRPr lang="es-ES" sz="2000" dirty="0" smtClean="0">
              <a:effectLst/>
              <a:latin typeface="Arial" pitchFamily="34" charset="0"/>
              <a:cs typeface="Arial" pitchFamily="34" charset="0"/>
            </a:endParaRPr>
          </a:p>
          <a:p>
            <a:pPr marL="0" indent="0" algn="just" eaLnBrk="1" hangingPunct="1">
              <a:buNone/>
            </a:pPr>
            <a:endParaRPr lang="es-ES" sz="2300" b="1" dirty="0" smtClean="0">
              <a:solidFill>
                <a:srgbClr val="000000"/>
              </a:solidFill>
              <a:effectLst/>
              <a:latin typeface="Arial" pitchFamily="34" charset="0"/>
              <a:cs typeface="Arial" pitchFamily="34" charset="0"/>
            </a:endParaRPr>
          </a:p>
        </p:txBody>
      </p:sp>
      <p:sp>
        <p:nvSpPr>
          <p:cNvPr id="5" name="Rectangle 2"/>
          <p:cNvSpPr txBox="1">
            <a:spLocks noChangeArrowheads="1"/>
          </p:cNvSpPr>
          <p:nvPr/>
        </p:nvSpPr>
        <p:spPr bwMode="auto">
          <a:xfrm>
            <a:off x="468313" y="116632"/>
            <a:ext cx="8229600" cy="1224136"/>
          </a:xfrm>
          <a:prstGeom prst="rect">
            <a:avLst/>
          </a:prstGeom>
          <a:gradFill>
            <a:gsLst>
              <a:gs pos="62000">
                <a:srgbClr val="008080"/>
              </a:gs>
              <a:gs pos="100000">
                <a:srgbClr val="C4EDF2"/>
              </a:gs>
            </a:gsLst>
            <a:path path="circle">
              <a:fillToRect l="50000" t="50000" r="50000" b="50000"/>
            </a:path>
          </a:gradFill>
          <a:extLst/>
        </p:spPr>
        <p:txBody>
          <a:bodyPr/>
          <a:lstStyle>
            <a:defPPr>
              <a:defRPr lang="fr-FR"/>
            </a:defPPr>
            <a:lvl1pPr algn="ctr">
              <a:defRPr sz="4400" b="1">
                <a:solidFill>
                  <a:schemeClr val="bg1"/>
                </a:solidFill>
                <a:effectLst>
                  <a:outerShdw blurRad="38100" dist="38100" dir="2700000" algn="tl">
                    <a:srgbClr val="000000">
                      <a:alpha val="43137"/>
                    </a:srgbClr>
                  </a:outerShdw>
                </a:effectLst>
                <a:ea typeface="+mj-ea"/>
                <a:cs typeface="+mj-cs"/>
              </a:defRPr>
            </a:lvl1pPr>
            <a:lvl2pPr algn="ctr">
              <a:defRPr sz="4400">
                <a:solidFill>
                  <a:schemeClr val="tx2"/>
                </a:solidFill>
              </a:defRPr>
            </a:lvl2pPr>
            <a:lvl3pPr algn="ctr">
              <a:defRPr sz="4400">
                <a:solidFill>
                  <a:schemeClr val="tx2"/>
                </a:solidFill>
              </a:defRPr>
            </a:lvl3pPr>
            <a:lvl4pPr algn="ctr">
              <a:defRPr sz="4400">
                <a:solidFill>
                  <a:schemeClr val="tx2"/>
                </a:solidFill>
              </a:defRPr>
            </a:lvl4pPr>
            <a:lvl5pPr algn="ctr">
              <a:defRPr sz="4400">
                <a:solidFill>
                  <a:schemeClr val="tx2"/>
                </a:solidFill>
              </a:defRPr>
            </a:lvl5pPr>
            <a:lvl6pPr marL="457200" algn="ctr" fontAlgn="base">
              <a:spcBef>
                <a:spcPct val="0"/>
              </a:spcBef>
              <a:spcAft>
                <a:spcPct val="0"/>
              </a:spcAft>
              <a:defRPr sz="4400">
                <a:solidFill>
                  <a:schemeClr val="tx2"/>
                </a:solidFill>
              </a:defRPr>
            </a:lvl6pPr>
            <a:lvl7pPr marL="914400" algn="ctr" fontAlgn="base">
              <a:spcBef>
                <a:spcPct val="0"/>
              </a:spcBef>
              <a:spcAft>
                <a:spcPct val="0"/>
              </a:spcAft>
              <a:defRPr sz="4400">
                <a:solidFill>
                  <a:schemeClr val="tx2"/>
                </a:solidFill>
              </a:defRPr>
            </a:lvl7pPr>
            <a:lvl8pPr marL="1371600" algn="ctr" fontAlgn="base">
              <a:spcBef>
                <a:spcPct val="0"/>
              </a:spcBef>
              <a:spcAft>
                <a:spcPct val="0"/>
              </a:spcAft>
              <a:defRPr sz="4400">
                <a:solidFill>
                  <a:schemeClr val="tx2"/>
                </a:solidFill>
              </a:defRPr>
            </a:lvl8pPr>
            <a:lvl9pPr marL="1828800" algn="ctr" fontAlgn="base">
              <a:spcBef>
                <a:spcPct val="0"/>
              </a:spcBef>
              <a:spcAft>
                <a:spcPct val="0"/>
              </a:spcAft>
              <a:defRPr sz="4400">
                <a:solidFill>
                  <a:schemeClr val="tx2"/>
                </a:solidFill>
              </a:defRPr>
            </a:lvl9pPr>
          </a:lstStyle>
          <a:p>
            <a:r>
              <a:rPr lang="es-MX" sz="3600" dirty="0" smtClean="0"/>
              <a:t>Acciones y Metas previstas </a:t>
            </a:r>
          </a:p>
          <a:p>
            <a:r>
              <a:rPr lang="es-MX" sz="3600" dirty="0" smtClean="0"/>
              <a:t>para el año 2018</a:t>
            </a:r>
            <a:endParaRPr lang="es-ES" sz="3600" dirty="0"/>
          </a:p>
        </p:txBody>
      </p:sp>
    </p:spTree>
    <p:extLst>
      <p:ext uri="{BB962C8B-B14F-4D97-AF65-F5344CB8AC3E}">
        <p14:creationId xmlns:p14="http://schemas.microsoft.com/office/powerpoint/2010/main" val="3664246431"/>
      </p:ext>
    </p:extLst>
  </p:cSld>
  <p:clrMapOvr>
    <a:masterClrMapping/>
  </p:clrMapOvr>
  <p:transition spd="med">
    <p:pull/>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3"/>
          <p:cNvSpPr>
            <a:spLocks noGrp="1" noChangeArrowheads="1"/>
          </p:cNvSpPr>
          <p:nvPr>
            <p:ph idx="1"/>
          </p:nvPr>
        </p:nvSpPr>
        <p:spPr>
          <a:xfrm>
            <a:off x="468313" y="1556792"/>
            <a:ext cx="8229600" cy="5112568"/>
          </a:xfrm>
          <a:noFill/>
        </p:spPr>
        <p:txBody>
          <a:bodyPr/>
          <a:lstStyle/>
          <a:p>
            <a:pPr marL="0" indent="0" algn="just" eaLnBrk="1" hangingPunct="1">
              <a:buNone/>
            </a:pPr>
            <a:r>
              <a:rPr lang="es-ES" sz="2300" b="1" dirty="0" smtClean="0">
                <a:solidFill>
                  <a:srgbClr val="000000"/>
                </a:solidFill>
                <a:effectLst/>
                <a:latin typeface="Arial" pitchFamily="34" charset="0"/>
                <a:cs typeface="Arial" pitchFamily="34" charset="0"/>
              </a:rPr>
              <a:t>PILAR 1. ASISTENCIA FINANCIERA</a:t>
            </a:r>
          </a:p>
          <a:p>
            <a:pPr marL="0" indent="0" algn="just" eaLnBrk="1" hangingPunct="1">
              <a:buNone/>
            </a:pPr>
            <a:endParaRPr lang="es-ES" sz="2300" b="1" dirty="0">
              <a:solidFill>
                <a:srgbClr val="000000"/>
              </a:solidFill>
              <a:latin typeface="Arial" pitchFamily="34" charset="0"/>
              <a:cs typeface="Arial" pitchFamily="34" charset="0"/>
            </a:endParaRPr>
          </a:p>
          <a:p>
            <a:pPr marL="0" indent="0" algn="just" eaLnBrk="1" hangingPunct="1">
              <a:buNone/>
            </a:pPr>
            <a:r>
              <a:rPr lang="es-ES" sz="2300" dirty="0" smtClean="0">
                <a:solidFill>
                  <a:srgbClr val="000000"/>
                </a:solidFill>
                <a:effectLst/>
                <a:latin typeface="Arial" pitchFamily="34" charset="0"/>
                <a:cs typeface="Arial" pitchFamily="34" charset="0"/>
              </a:rPr>
              <a:t>Si bien se proyecta una mejora en el crecimiento de los países de la región, como en el caso de Brasil, el panorama económico regional continúa manteniéndose fr</a:t>
            </a:r>
            <a:r>
              <a:rPr lang="es-ES" sz="2300" dirty="0" smtClean="0">
                <a:solidFill>
                  <a:srgbClr val="000000"/>
                </a:solidFill>
                <a:latin typeface="Arial" pitchFamily="34" charset="0"/>
                <a:cs typeface="Arial" pitchFamily="34" charset="0"/>
              </a:rPr>
              <a:t>ágil y complejo</a:t>
            </a:r>
            <a:r>
              <a:rPr lang="es-ES" sz="2300" dirty="0" smtClean="0">
                <a:solidFill>
                  <a:srgbClr val="000000"/>
                </a:solidFill>
                <a:effectLst/>
                <a:latin typeface="Arial" pitchFamily="34" charset="0"/>
                <a:cs typeface="Arial" pitchFamily="34" charset="0"/>
              </a:rPr>
              <a:t>.</a:t>
            </a:r>
          </a:p>
          <a:p>
            <a:pPr marL="0" indent="0" algn="just" eaLnBrk="1" hangingPunct="1">
              <a:buNone/>
            </a:pPr>
            <a:endParaRPr lang="es-ES" sz="2300" dirty="0">
              <a:solidFill>
                <a:srgbClr val="000000"/>
              </a:solidFill>
              <a:latin typeface="Arial" pitchFamily="34" charset="0"/>
              <a:cs typeface="Arial" pitchFamily="34" charset="0"/>
            </a:endParaRPr>
          </a:p>
          <a:p>
            <a:pPr marL="0" indent="0" algn="just" eaLnBrk="1" hangingPunct="1">
              <a:buNone/>
            </a:pPr>
            <a:r>
              <a:rPr lang="es-ES" sz="2300" dirty="0" smtClean="0">
                <a:solidFill>
                  <a:srgbClr val="000000"/>
                </a:solidFill>
                <a:effectLst/>
                <a:latin typeface="Arial" pitchFamily="34" charset="0"/>
                <a:cs typeface="Arial" pitchFamily="34" charset="0"/>
              </a:rPr>
              <a:t>Para mitigar los efectos externos que pudieran incidir en la economía paraguaya, el BNF pondrá a disposición del sistema económico nacional líneas de financiamiento que contribuyan a generar un efecto contra cíclico y a apuntalar el crecimiento económico durante el año 2018.</a:t>
            </a:r>
          </a:p>
          <a:p>
            <a:pPr marL="0" indent="0" algn="just" eaLnBrk="1" hangingPunct="1">
              <a:buNone/>
            </a:pPr>
            <a:endParaRPr lang="es-ES" sz="2300" dirty="0">
              <a:solidFill>
                <a:srgbClr val="000000"/>
              </a:solidFill>
              <a:latin typeface="Arial" pitchFamily="34" charset="0"/>
              <a:cs typeface="Arial" pitchFamily="34" charset="0"/>
            </a:endParaRPr>
          </a:p>
          <a:p>
            <a:pPr marL="0" indent="0" algn="just" eaLnBrk="1" hangingPunct="1">
              <a:buNone/>
            </a:pPr>
            <a:endParaRPr lang="es-ES" sz="2300" dirty="0" smtClean="0">
              <a:solidFill>
                <a:srgbClr val="000000"/>
              </a:solidFill>
              <a:effectLst/>
              <a:latin typeface="Arial" pitchFamily="34" charset="0"/>
              <a:cs typeface="Arial" pitchFamily="34" charset="0"/>
            </a:endParaRPr>
          </a:p>
        </p:txBody>
      </p:sp>
      <p:sp>
        <p:nvSpPr>
          <p:cNvPr id="5" name="Rectangle 2"/>
          <p:cNvSpPr txBox="1">
            <a:spLocks noChangeArrowheads="1"/>
          </p:cNvSpPr>
          <p:nvPr/>
        </p:nvSpPr>
        <p:spPr bwMode="auto">
          <a:xfrm>
            <a:off x="468313" y="116632"/>
            <a:ext cx="8229600" cy="1224136"/>
          </a:xfrm>
          <a:prstGeom prst="rect">
            <a:avLst/>
          </a:prstGeom>
          <a:gradFill>
            <a:gsLst>
              <a:gs pos="62000">
                <a:srgbClr val="008080"/>
              </a:gs>
              <a:gs pos="100000">
                <a:srgbClr val="C4EDF2"/>
              </a:gs>
            </a:gsLst>
            <a:path path="circle">
              <a:fillToRect l="50000" t="50000" r="50000" b="50000"/>
            </a:path>
          </a:gradFill>
          <a:extLst/>
        </p:spPr>
        <p:txBody>
          <a:bodyPr/>
          <a:lstStyle>
            <a:defPPr>
              <a:defRPr lang="fr-FR"/>
            </a:defPPr>
            <a:lvl1pPr algn="ctr">
              <a:defRPr sz="4400" b="1">
                <a:solidFill>
                  <a:schemeClr val="bg1"/>
                </a:solidFill>
                <a:effectLst>
                  <a:outerShdw blurRad="38100" dist="38100" dir="2700000" algn="tl">
                    <a:srgbClr val="000000">
                      <a:alpha val="43137"/>
                    </a:srgbClr>
                  </a:outerShdw>
                </a:effectLst>
                <a:ea typeface="+mj-ea"/>
                <a:cs typeface="+mj-cs"/>
              </a:defRPr>
            </a:lvl1pPr>
            <a:lvl2pPr algn="ctr">
              <a:defRPr sz="4400">
                <a:solidFill>
                  <a:schemeClr val="tx2"/>
                </a:solidFill>
              </a:defRPr>
            </a:lvl2pPr>
            <a:lvl3pPr algn="ctr">
              <a:defRPr sz="4400">
                <a:solidFill>
                  <a:schemeClr val="tx2"/>
                </a:solidFill>
              </a:defRPr>
            </a:lvl3pPr>
            <a:lvl4pPr algn="ctr">
              <a:defRPr sz="4400">
                <a:solidFill>
                  <a:schemeClr val="tx2"/>
                </a:solidFill>
              </a:defRPr>
            </a:lvl4pPr>
            <a:lvl5pPr algn="ctr">
              <a:defRPr sz="4400">
                <a:solidFill>
                  <a:schemeClr val="tx2"/>
                </a:solidFill>
              </a:defRPr>
            </a:lvl5pPr>
            <a:lvl6pPr marL="457200" algn="ctr" fontAlgn="base">
              <a:spcBef>
                <a:spcPct val="0"/>
              </a:spcBef>
              <a:spcAft>
                <a:spcPct val="0"/>
              </a:spcAft>
              <a:defRPr sz="4400">
                <a:solidFill>
                  <a:schemeClr val="tx2"/>
                </a:solidFill>
              </a:defRPr>
            </a:lvl6pPr>
            <a:lvl7pPr marL="914400" algn="ctr" fontAlgn="base">
              <a:spcBef>
                <a:spcPct val="0"/>
              </a:spcBef>
              <a:spcAft>
                <a:spcPct val="0"/>
              </a:spcAft>
              <a:defRPr sz="4400">
                <a:solidFill>
                  <a:schemeClr val="tx2"/>
                </a:solidFill>
              </a:defRPr>
            </a:lvl7pPr>
            <a:lvl8pPr marL="1371600" algn="ctr" fontAlgn="base">
              <a:spcBef>
                <a:spcPct val="0"/>
              </a:spcBef>
              <a:spcAft>
                <a:spcPct val="0"/>
              </a:spcAft>
              <a:defRPr sz="4400">
                <a:solidFill>
                  <a:schemeClr val="tx2"/>
                </a:solidFill>
              </a:defRPr>
            </a:lvl8pPr>
            <a:lvl9pPr marL="1828800" algn="ctr" fontAlgn="base">
              <a:spcBef>
                <a:spcPct val="0"/>
              </a:spcBef>
              <a:spcAft>
                <a:spcPct val="0"/>
              </a:spcAft>
              <a:defRPr sz="4400">
                <a:solidFill>
                  <a:schemeClr val="tx2"/>
                </a:solidFill>
              </a:defRPr>
            </a:lvl9pPr>
          </a:lstStyle>
          <a:p>
            <a:r>
              <a:rPr lang="es-MX" sz="3600" dirty="0" smtClean="0"/>
              <a:t>Acciones y Metas previstas </a:t>
            </a:r>
          </a:p>
          <a:p>
            <a:r>
              <a:rPr lang="es-MX" sz="3600" dirty="0" smtClean="0"/>
              <a:t>para el año 2018</a:t>
            </a:r>
            <a:endParaRPr lang="es-ES" sz="3600" dirty="0"/>
          </a:p>
        </p:txBody>
      </p:sp>
    </p:spTree>
    <p:extLst>
      <p:ext uri="{BB962C8B-B14F-4D97-AF65-F5344CB8AC3E}">
        <p14:creationId xmlns:p14="http://schemas.microsoft.com/office/powerpoint/2010/main" val="2335610010"/>
      </p:ext>
    </p:extLst>
  </p:cSld>
  <p:clrMapOvr>
    <a:masterClrMapping/>
  </p:clrMapOvr>
  <p:transition spd="med">
    <p:pull/>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3"/>
          <p:cNvSpPr>
            <a:spLocks noGrp="1" noChangeArrowheads="1"/>
          </p:cNvSpPr>
          <p:nvPr>
            <p:ph idx="1"/>
          </p:nvPr>
        </p:nvSpPr>
        <p:spPr>
          <a:xfrm>
            <a:off x="468313" y="1556792"/>
            <a:ext cx="8229600" cy="5112568"/>
          </a:xfrm>
        </p:spPr>
        <p:txBody>
          <a:bodyPr/>
          <a:lstStyle/>
          <a:p>
            <a:pPr marL="0" indent="0" algn="just" eaLnBrk="1" hangingPunct="1">
              <a:buNone/>
            </a:pPr>
            <a:r>
              <a:rPr lang="es-ES" sz="2300" b="1" dirty="0" smtClean="0">
                <a:solidFill>
                  <a:srgbClr val="000000"/>
                </a:solidFill>
                <a:effectLst/>
                <a:latin typeface="Arial" pitchFamily="34" charset="0"/>
                <a:cs typeface="Arial" pitchFamily="34" charset="0"/>
              </a:rPr>
              <a:t>PILAR 1. ASISTENCIA FINANCIERA</a:t>
            </a:r>
          </a:p>
          <a:p>
            <a:pPr marL="0" indent="0" algn="just" eaLnBrk="1" hangingPunct="1">
              <a:buNone/>
            </a:pPr>
            <a:endParaRPr lang="es-ES" sz="2300" b="1" dirty="0">
              <a:solidFill>
                <a:srgbClr val="000000"/>
              </a:solidFill>
              <a:latin typeface="Arial" pitchFamily="34" charset="0"/>
              <a:cs typeface="Arial" pitchFamily="34" charset="0"/>
            </a:endParaRPr>
          </a:p>
          <a:p>
            <a:pPr marL="0" indent="0" algn="just" eaLnBrk="1" hangingPunct="1">
              <a:buNone/>
            </a:pPr>
            <a:r>
              <a:rPr lang="es-ES" sz="2300" dirty="0" smtClean="0">
                <a:solidFill>
                  <a:srgbClr val="000000"/>
                </a:solidFill>
                <a:effectLst/>
                <a:latin typeface="Arial" pitchFamily="34" charset="0"/>
                <a:cs typeface="Arial" pitchFamily="34" charset="0"/>
              </a:rPr>
              <a:t>Entre las principales líneas de financiamiento que formarán parte del esquema de asistencia crediticia al sistema económico nacional, durante el año 2018, se destacan las siguientes:</a:t>
            </a:r>
          </a:p>
          <a:p>
            <a:pPr marL="0" indent="0" algn="just" eaLnBrk="1" hangingPunct="1">
              <a:buNone/>
            </a:pPr>
            <a:endParaRPr lang="es-ES" sz="2300" dirty="0">
              <a:solidFill>
                <a:srgbClr val="000000"/>
              </a:solidFill>
              <a:latin typeface="Arial" pitchFamily="34" charset="0"/>
              <a:cs typeface="Arial" pitchFamily="34" charset="0"/>
            </a:endParaRPr>
          </a:p>
          <a:p>
            <a:pPr marL="0" indent="0" algn="just" eaLnBrk="1" hangingPunct="1">
              <a:buNone/>
            </a:pPr>
            <a:endParaRPr lang="es-ES" sz="2300" dirty="0" smtClean="0">
              <a:solidFill>
                <a:srgbClr val="000000"/>
              </a:solidFill>
              <a:effectLst/>
              <a:latin typeface="Arial" pitchFamily="34" charset="0"/>
              <a:cs typeface="Arial" pitchFamily="34" charset="0"/>
            </a:endParaRPr>
          </a:p>
        </p:txBody>
      </p:sp>
      <p:sp>
        <p:nvSpPr>
          <p:cNvPr id="5" name="Rectangle 2"/>
          <p:cNvSpPr txBox="1">
            <a:spLocks noChangeArrowheads="1"/>
          </p:cNvSpPr>
          <p:nvPr/>
        </p:nvSpPr>
        <p:spPr bwMode="auto">
          <a:xfrm>
            <a:off x="468313" y="116632"/>
            <a:ext cx="8229600" cy="1224136"/>
          </a:xfrm>
          <a:prstGeom prst="rect">
            <a:avLst/>
          </a:prstGeom>
          <a:gradFill>
            <a:gsLst>
              <a:gs pos="62000">
                <a:srgbClr val="008080"/>
              </a:gs>
              <a:gs pos="100000">
                <a:srgbClr val="C4EDF2"/>
              </a:gs>
            </a:gsLst>
            <a:path path="circle">
              <a:fillToRect l="50000" t="50000" r="50000" b="50000"/>
            </a:path>
          </a:gradFill>
          <a:extLst/>
        </p:spPr>
        <p:txBody>
          <a:bodyPr/>
          <a:lstStyle>
            <a:defPPr>
              <a:defRPr lang="fr-FR"/>
            </a:defPPr>
            <a:lvl1pPr algn="ctr">
              <a:defRPr sz="4400" b="1">
                <a:solidFill>
                  <a:schemeClr val="bg1"/>
                </a:solidFill>
                <a:effectLst>
                  <a:outerShdw blurRad="38100" dist="38100" dir="2700000" algn="tl">
                    <a:srgbClr val="000000">
                      <a:alpha val="43137"/>
                    </a:srgbClr>
                  </a:outerShdw>
                </a:effectLst>
                <a:ea typeface="+mj-ea"/>
                <a:cs typeface="+mj-cs"/>
              </a:defRPr>
            </a:lvl1pPr>
            <a:lvl2pPr algn="ctr">
              <a:defRPr sz="4400">
                <a:solidFill>
                  <a:schemeClr val="tx2"/>
                </a:solidFill>
              </a:defRPr>
            </a:lvl2pPr>
            <a:lvl3pPr algn="ctr">
              <a:defRPr sz="4400">
                <a:solidFill>
                  <a:schemeClr val="tx2"/>
                </a:solidFill>
              </a:defRPr>
            </a:lvl3pPr>
            <a:lvl4pPr algn="ctr">
              <a:defRPr sz="4400">
                <a:solidFill>
                  <a:schemeClr val="tx2"/>
                </a:solidFill>
              </a:defRPr>
            </a:lvl4pPr>
            <a:lvl5pPr algn="ctr">
              <a:defRPr sz="4400">
                <a:solidFill>
                  <a:schemeClr val="tx2"/>
                </a:solidFill>
              </a:defRPr>
            </a:lvl5pPr>
            <a:lvl6pPr marL="457200" algn="ctr" fontAlgn="base">
              <a:spcBef>
                <a:spcPct val="0"/>
              </a:spcBef>
              <a:spcAft>
                <a:spcPct val="0"/>
              </a:spcAft>
              <a:defRPr sz="4400">
                <a:solidFill>
                  <a:schemeClr val="tx2"/>
                </a:solidFill>
              </a:defRPr>
            </a:lvl6pPr>
            <a:lvl7pPr marL="914400" algn="ctr" fontAlgn="base">
              <a:spcBef>
                <a:spcPct val="0"/>
              </a:spcBef>
              <a:spcAft>
                <a:spcPct val="0"/>
              </a:spcAft>
              <a:defRPr sz="4400">
                <a:solidFill>
                  <a:schemeClr val="tx2"/>
                </a:solidFill>
              </a:defRPr>
            </a:lvl7pPr>
            <a:lvl8pPr marL="1371600" algn="ctr" fontAlgn="base">
              <a:spcBef>
                <a:spcPct val="0"/>
              </a:spcBef>
              <a:spcAft>
                <a:spcPct val="0"/>
              </a:spcAft>
              <a:defRPr sz="4400">
                <a:solidFill>
                  <a:schemeClr val="tx2"/>
                </a:solidFill>
              </a:defRPr>
            </a:lvl8pPr>
            <a:lvl9pPr marL="1828800" algn="ctr" fontAlgn="base">
              <a:spcBef>
                <a:spcPct val="0"/>
              </a:spcBef>
              <a:spcAft>
                <a:spcPct val="0"/>
              </a:spcAft>
              <a:defRPr sz="4400">
                <a:solidFill>
                  <a:schemeClr val="tx2"/>
                </a:solidFill>
              </a:defRPr>
            </a:lvl9pPr>
          </a:lstStyle>
          <a:p>
            <a:r>
              <a:rPr lang="es-MX" sz="3600" dirty="0" smtClean="0"/>
              <a:t>Acciones y Metas previstas </a:t>
            </a:r>
          </a:p>
          <a:p>
            <a:r>
              <a:rPr lang="es-MX" sz="3600" dirty="0" smtClean="0"/>
              <a:t>para el año 2018</a:t>
            </a:r>
            <a:endParaRPr lang="es-ES" sz="3600" dirty="0"/>
          </a:p>
        </p:txBody>
      </p:sp>
    </p:spTree>
    <p:extLst>
      <p:ext uri="{BB962C8B-B14F-4D97-AF65-F5344CB8AC3E}">
        <p14:creationId xmlns:p14="http://schemas.microsoft.com/office/powerpoint/2010/main" val="4069775166"/>
      </p:ext>
    </p:extLst>
  </p:cSld>
  <p:clrMapOvr>
    <a:masterClrMapping/>
  </p:clrMapOvr>
  <p:transition spd="med">
    <p:pull/>
  </p:transition>
  <p:timing>
    <p:tnLst>
      <p:par>
        <p:cTn id="1" dur="indefinite" restart="never" nodeType="tmRoot"/>
      </p:par>
    </p:tnLst>
  </p:timing>
</p:sld>
</file>

<file path=ppt/theme/theme1.xml><?xml version="1.0" encoding="utf-8"?>
<a:theme xmlns:a="http://schemas.openxmlformats.org/drawingml/2006/main" name="Modèle par défaut">
  <a:themeElements>
    <a:clrScheme name="Modèle par défau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fontScheme name="Modèle par défaut">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Modèle par défau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odèle par défau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Modèle par défau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Modèle par défau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Modèle par défau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Modèle par défau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Modèle par défau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Modèle par défau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Modèle par défau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Modèle par défau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Modèle par défau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Diseño personalizado">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1152</TotalTime>
  <Words>4133</Words>
  <Application>Microsoft Office PowerPoint</Application>
  <PresentationFormat>Presentación en pantalla (4:3)</PresentationFormat>
  <Paragraphs>1336</Paragraphs>
  <Slides>63</Slides>
  <Notes>44</Notes>
  <HiddenSlides>0</HiddenSlides>
  <MMClips>0</MMClips>
  <ScaleCrop>false</ScaleCrop>
  <HeadingPairs>
    <vt:vector size="6" baseType="variant">
      <vt:variant>
        <vt:lpstr>Fuentes usadas</vt:lpstr>
      </vt:variant>
      <vt:variant>
        <vt:i4>6</vt:i4>
      </vt:variant>
      <vt:variant>
        <vt:lpstr>Tema</vt:lpstr>
      </vt:variant>
      <vt:variant>
        <vt:i4>2</vt:i4>
      </vt:variant>
      <vt:variant>
        <vt:lpstr>Títulos de diapositiva</vt:lpstr>
      </vt:variant>
      <vt:variant>
        <vt:i4>63</vt:i4>
      </vt:variant>
    </vt:vector>
  </HeadingPairs>
  <TitlesOfParts>
    <vt:vector size="71" baseType="lpstr">
      <vt:lpstr>Arial</vt:lpstr>
      <vt:lpstr>Calibri</vt:lpstr>
      <vt:lpstr>Garamond</vt:lpstr>
      <vt:lpstr>Symbol</vt:lpstr>
      <vt:lpstr>Times New Roman</vt:lpstr>
      <vt:lpstr>Wingdings</vt:lpstr>
      <vt:lpstr>Modèle par défaut</vt:lpstr>
      <vt:lpstr>Diseño personalizado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Rodeo Lines</dc:title>
  <dc:creator>www.powerpointstyles.com</dc:creator>
  <cp:lastModifiedBy>Walter David Ferreira Achucarro</cp:lastModifiedBy>
  <cp:revision>117</cp:revision>
  <cp:lastPrinted>2017-10-10T19:01:06Z</cp:lastPrinted>
  <dcterms:created xsi:type="dcterms:W3CDTF">2009-03-23T15:23:24Z</dcterms:created>
  <dcterms:modified xsi:type="dcterms:W3CDTF">2017-10-10T19:48:59Z</dcterms:modified>
</cp:coreProperties>
</file>