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drawings/drawing6.xml" ContentType="application/vnd.openxmlformats-officedocument.drawingml.chartshapes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  <p:sldMasterId id="2147483679" r:id="rId3"/>
  </p:sldMasterIdLst>
  <p:notesMasterIdLst>
    <p:notesMasterId r:id="rId31"/>
  </p:notesMasterIdLst>
  <p:handoutMasterIdLst>
    <p:handoutMasterId r:id="rId32"/>
  </p:handoutMasterIdLst>
  <p:sldIdLst>
    <p:sldId id="301" r:id="rId4"/>
    <p:sldId id="620" r:id="rId5"/>
    <p:sldId id="642" r:id="rId6"/>
    <p:sldId id="652" r:id="rId7"/>
    <p:sldId id="643" r:id="rId8"/>
    <p:sldId id="639" r:id="rId9"/>
    <p:sldId id="646" r:id="rId10"/>
    <p:sldId id="648" r:id="rId11"/>
    <p:sldId id="649" r:id="rId12"/>
    <p:sldId id="650" r:id="rId13"/>
    <p:sldId id="644" r:id="rId14"/>
    <p:sldId id="630" r:id="rId15"/>
    <p:sldId id="647" r:id="rId16"/>
    <p:sldId id="632" r:id="rId17"/>
    <p:sldId id="633" r:id="rId18"/>
    <p:sldId id="640" r:id="rId19"/>
    <p:sldId id="651" r:id="rId20"/>
    <p:sldId id="592" r:id="rId21"/>
    <p:sldId id="593" r:id="rId22"/>
    <p:sldId id="621" r:id="rId23"/>
    <p:sldId id="624" r:id="rId24"/>
    <p:sldId id="609" r:id="rId25"/>
    <p:sldId id="594" r:id="rId26"/>
    <p:sldId id="610" r:id="rId27"/>
    <p:sldId id="611" r:id="rId28"/>
    <p:sldId id="625" r:id="rId29"/>
    <p:sldId id="629" r:id="rId30"/>
  </p:sldIdLst>
  <p:sldSz cx="12192000" cy="6858000"/>
  <p:notesSz cx="6950075" cy="92360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9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B7F"/>
    <a:srgbClr val="FF8942"/>
    <a:srgbClr val="48626F"/>
    <a:srgbClr val="FF9700"/>
    <a:srgbClr val="11660C"/>
    <a:srgbClr val="3B816A"/>
    <a:srgbClr val="2A5C4B"/>
    <a:srgbClr val="577293"/>
    <a:srgbClr val="7A3E48"/>
    <a:srgbClr val="B958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50" autoAdjust="0"/>
    <p:restoredTop sz="92460" autoAdjust="0"/>
  </p:normalViewPr>
  <p:slideViewPr>
    <p:cSldViewPr>
      <p:cViewPr varScale="1">
        <p:scale>
          <a:sx n="65" d="100"/>
          <a:sy n="65" d="100"/>
        </p:scale>
        <p:origin x="10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494" y="-84"/>
      </p:cViewPr>
      <p:guideLst>
        <p:guide orient="horz" pos="2909"/>
        <p:guide pos="21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E:\DGP\2017\PGN%202018\09_Defensa%20MH\Por%20objeto%20del%20gasto.xlsx" TargetMode="External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E:\DGP\2017\PGN%202018\09_Defensa%20MH\Por%20objeto%20del%20gasto.xlsx" TargetMode="External"/><Relationship Id="rId1" Type="http://schemas.openxmlformats.org/officeDocument/2006/relationships/themeOverride" Target="../theme/themeOverrid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GP\2017\Informes\10_Panorama%20Fiscal%202016\Gr&#225;ficos%20(Recuperado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1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DGP\2017\PGN%202018\09_Defensa%20MH\Gr&#225;ficos%20vario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umberto%20Colman\AppData\Local\Microsoft\Windows\Temporary%20Internet%20Files\Content.Outlook\2KM9J0Z8\Datos%20multas%20recargos%20SET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8501347072546"/>
          <c:y val="7.1588220140068312E-2"/>
          <c:w val="0.54534015896381882"/>
          <c:h val="0.8992352537068488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PGN 2018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75-439A-89A5-61E4F75A6919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75-439A-89A5-61E4F75A6919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700">
                      <a:solidFill>
                        <a:schemeClr val="tx1"/>
                      </a:solidFill>
                    </a:defRPr>
                  </a:pPr>
                  <a:endParaRPr lang="es-PY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075-439A-89A5-61E4F75A69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>
                    <a:solidFill>
                      <a:schemeClr val="bg1"/>
                    </a:solidFill>
                  </a:defRPr>
                </a:pPr>
                <a:endParaRPr lang="es-PY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Presupuesto Institucional</c:v>
                </c:pt>
                <c:pt idx="1">
                  <c:v>Obligaciones Diversas y Transferencias </c:v>
                </c:pt>
                <c:pt idx="2">
                  <c:v>Servicio de la Deuda Pública 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128.84392857142856</c:v>
                </c:pt>
                <c:pt idx="1">
                  <c:v>1767.7308928571429</c:v>
                </c:pt>
                <c:pt idx="2">
                  <c:v>623.72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075-439A-89A5-61E4F75A691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Presupuesto Institucional</c:v>
                </c:pt>
                <c:pt idx="1">
                  <c:v>Obligaciones Diversas y Transferencias </c:v>
                </c:pt>
                <c:pt idx="2">
                  <c:v>Servicio de la Deuda Pública 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F5-4534-AB67-A01C8422086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92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s-PY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5.0925925925925923E-2"/>
          <c:w val="0.94568396819924672"/>
          <c:h val="0.76860298998117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Hoja1!$C$20:$C$21</c:f>
              <c:strCache>
                <c:ptCount val="2"/>
                <c:pt idx="1">
                  <c:v>Vacancias Adjudicadas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Hoja1!$B$22:$B$25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Hoja1!$C$22:$C$25</c:f>
              <c:numCache>
                <c:formatCode>General</c:formatCode>
                <c:ptCount val="4"/>
                <c:pt idx="0">
                  <c:v>24</c:v>
                </c:pt>
                <c:pt idx="1">
                  <c:v>0</c:v>
                </c:pt>
                <c:pt idx="2">
                  <c:v>20</c:v>
                </c:pt>
                <c:pt idx="3">
                  <c:v>194</c:v>
                </c:pt>
              </c:numCache>
            </c:numRef>
          </c:val>
        </c:ser>
        <c:ser>
          <c:idx val="1"/>
          <c:order val="1"/>
          <c:tx>
            <c:strRef>
              <c:f>Hoja1!$D$20:$D$21</c:f>
              <c:strCache>
                <c:ptCount val="2"/>
                <c:pt idx="1">
                  <c:v>Postulaciones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Hoja1!$B$22:$B$25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Hoja1!$D$22:$D$25</c:f>
              <c:numCache>
                <c:formatCode>General</c:formatCode>
                <c:ptCount val="4"/>
                <c:pt idx="0">
                  <c:v>82</c:v>
                </c:pt>
                <c:pt idx="1">
                  <c:v>0</c:v>
                </c:pt>
                <c:pt idx="2">
                  <c:v>134</c:v>
                </c:pt>
                <c:pt idx="3">
                  <c:v>389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308168"/>
        <c:axId val="172308560"/>
      </c:barChart>
      <c:catAx>
        <c:axId val="17230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72308560"/>
        <c:crosses val="autoZero"/>
        <c:auto val="1"/>
        <c:lblAlgn val="ctr"/>
        <c:lblOffset val="100"/>
        <c:noMultiLvlLbl val="0"/>
      </c:catAx>
      <c:valAx>
        <c:axId val="1723085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308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4398626226293848E-2"/>
          <c:y val="0.38269145308640923"/>
          <c:w val="0.58880100131317126"/>
          <c:h val="0.12437898638043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11111111111108E-2"/>
          <c:y val="6.0185185185185182E-2"/>
          <c:w val="0.93888888888888888"/>
          <c:h val="0.66459025955088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Hoja1!$H$20:$H$21</c:f>
              <c:strCache>
                <c:ptCount val="2"/>
                <c:pt idx="1">
                  <c:v>Vacancias Adjudicadas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Hoja1!$G$22:$G$25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Hoja1!$H$22:$H$25</c:f>
              <c:numCache>
                <c:formatCode>General</c:formatCode>
                <c:ptCount val="4"/>
                <c:pt idx="0">
                  <c:v>106</c:v>
                </c:pt>
                <c:pt idx="1">
                  <c:v>99</c:v>
                </c:pt>
                <c:pt idx="2">
                  <c:v>40</c:v>
                </c:pt>
                <c:pt idx="3">
                  <c:v>144</c:v>
                </c:pt>
              </c:numCache>
            </c:numRef>
          </c:val>
        </c:ser>
        <c:ser>
          <c:idx val="1"/>
          <c:order val="1"/>
          <c:tx>
            <c:strRef>
              <c:f>Hoja1!$I$20:$I$21</c:f>
              <c:strCache>
                <c:ptCount val="2"/>
                <c:pt idx="1">
                  <c:v>Postulaciones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Hoja1!$G$22:$G$25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Hoja1!$I$22:$I$25</c:f>
              <c:numCache>
                <c:formatCode>General</c:formatCode>
                <c:ptCount val="4"/>
                <c:pt idx="0">
                  <c:v>580</c:v>
                </c:pt>
                <c:pt idx="1">
                  <c:v>890</c:v>
                </c:pt>
                <c:pt idx="2">
                  <c:v>993</c:v>
                </c:pt>
                <c:pt idx="3">
                  <c:v>1485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307384"/>
        <c:axId val="187484392"/>
      </c:barChart>
      <c:catAx>
        <c:axId val="172307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87484392"/>
        <c:crosses val="autoZero"/>
        <c:auto val="1"/>
        <c:lblAlgn val="ctr"/>
        <c:lblOffset val="100"/>
        <c:noMultiLvlLbl val="0"/>
      </c:catAx>
      <c:valAx>
        <c:axId val="1874843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2307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7319945480312486E-2"/>
          <c:y val="0.85063673480724367"/>
          <c:w val="0.85373982836595397"/>
          <c:h val="7.44063159648927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B9-429D-A17B-94061A164990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B9-429D-A17B-94061A164990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es-PY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Hoja5!$C$106:$C$107</c:f>
              <c:numCache>
                <c:formatCode>General</c:formatCode>
                <c:ptCount val="2"/>
                <c:pt idx="0">
                  <c:v>2012</c:v>
                </c:pt>
                <c:pt idx="1">
                  <c:v>2018</c:v>
                </c:pt>
              </c:numCache>
            </c:numRef>
          </c:cat>
          <c:val>
            <c:numRef>
              <c:f>Hoja5!$D$106:$D$107</c:f>
              <c:numCache>
                <c:formatCode>#,##0</c:formatCode>
                <c:ptCount val="2"/>
                <c:pt idx="0">
                  <c:v>2585.7510109183931</c:v>
                </c:pt>
                <c:pt idx="1">
                  <c:v>3882.1156000001788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4B9-429D-A17B-94061A164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271464"/>
        <c:axId val="185715408"/>
      </c:barChart>
      <c:catAx>
        <c:axId val="172271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715408"/>
        <c:crosses val="autoZero"/>
        <c:auto val="1"/>
        <c:lblAlgn val="ctr"/>
        <c:lblOffset val="100"/>
        <c:noMultiLvlLbl val="0"/>
      </c:catAx>
      <c:valAx>
        <c:axId val="18571540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7227146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es-PY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21-4FA7-92E7-06DBE354F3FE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9BBB59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21-4FA7-92E7-06DBE354F3FE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es-PY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Hoja5!$C$106:$C$107</c:f>
              <c:numCache>
                <c:formatCode>General</c:formatCode>
                <c:ptCount val="2"/>
                <c:pt idx="0">
                  <c:v>2012</c:v>
                </c:pt>
                <c:pt idx="1">
                  <c:v>2018</c:v>
                </c:pt>
              </c:numCache>
            </c:numRef>
          </c:cat>
          <c:val>
            <c:numRef>
              <c:f>Hoja5!$E$106:$E$107</c:f>
              <c:numCache>
                <c:formatCode>#,##0</c:formatCode>
                <c:ptCount val="2"/>
                <c:pt idx="0">
                  <c:v>39.076251908214289</c:v>
                </c:pt>
                <c:pt idx="1">
                  <c:v>43.49880404392858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121-4FA7-92E7-06DBE354F3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5805488"/>
        <c:axId val="185687720"/>
      </c:barChart>
      <c:catAx>
        <c:axId val="18580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687720"/>
        <c:crosses val="autoZero"/>
        <c:auto val="1"/>
        <c:lblAlgn val="ctr"/>
        <c:lblOffset val="100"/>
        <c:noMultiLvlLbl val="0"/>
      </c:catAx>
      <c:valAx>
        <c:axId val="185687720"/>
        <c:scaling>
          <c:orientation val="minMax"/>
          <c:min val="20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s-PY"/>
          </a:p>
        </c:txPr>
        <c:crossAx val="18580548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649419189135709E-2"/>
          <c:y val="8.8184619527594904E-2"/>
          <c:w val="0.96415997896411554"/>
          <c:h val="0.721093573813787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RESUMEN!$A$17</c:f>
              <c:strCache>
                <c:ptCount val="1"/>
                <c:pt idx="0">
                  <c:v>Permanentes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RESUMEN!$B$5:$G$5</c:f>
              <c:strCache>
                <c:ptCount val="6"/>
                <c:pt idx="0">
                  <c:v>2.012 </c:v>
                </c:pt>
                <c:pt idx="1">
                  <c:v>2.013 </c:v>
                </c:pt>
                <c:pt idx="2">
                  <c:v>2.014 </c:v>
                </c:pt>
                <c:pt idx="3">
                  <c:v>2.015 </c:v>
                </c:pt>
                <c:pt idx="4">
                  <c:v>2.016 </c:v>
                </c:pt>
                <c:pt idx="5">
                  <c:v>2017 (*)</c:v>
                </c:pt>
              </c:strCache>
            </c:strRef>
          </c:cat>
          <c:val>
            <c:numRef>
              <c:f>RESUMEN!$B$17:$G$17</c:f>
              <c:numCache>
                <c:formatCode>#,##0_);[Red]\(#,##0\)</c:formatCode>
                <c:ptCount val="6"/>
                <c:pt idx="0">
                  <c:v>1798</c:v>
                </c:pt>
                <c:pt idx="1">
                  <c:v>1763</c:v>
                </c:pt>
                <c:pt idx="2">
                  <c:v>1698</c:v>
                </c:pt>
                <c:pt idx="3">
                  <c:v>1601</c:v>
                </c:pt>
                <c:pt idx="4">
                  <c:v>1656</c:v>
                </c:pt>
                <c:pt idx="5">
                  <c:v>1747</c:v>
                </c:pt>
              </c:numCache>
            </c:numRef>
          </c:val>
        </c:ser>
        <c:ser>
          <c:idx val="1"/>
          <c:order val="1"/>
          <c:tx>
            <c:strRef>
              <c:f>RESUMEN!$A$18</c:f>
              <c:strCache>
                <c:ptCount val="1"/>
                <c:pt idx="0">
                  <c:v>Contratados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RESUMEN!$B$5:$G$5</c:f>
              <c:strCache>
                <c:ptCount val="6"/>
                <c:pt idx="0">
                  <c:v>2.012 </c:v>
                </c:pt>
                <c:pt idx="1">
                  <c:v>2.013 </c:v>
                </c:pt>
                <c:pt idx="2">
                  <c:v>2.014 </c:v>
                </c:pt>
                <c:pt idx="3">
                  <c:v>2.015 </c:v>
                </c:pt>
                <c:pt idx="4">
                  <c:v>2.016 </c:v>
                </c:pt>
                <c:pt idx="5">
                  <c:v>2017 (*)</c:v>
                </c:pt>
              </c:strCache>
            </c:strRef>
          </c:cat>
          <c:val>
            <c:numRef>
              <c:f>RESUMEN!$B$18:$G$18</c:f>
              <c:numCache>
                <c:formatCode>#,##0_);[Red]\(#,##0\)</c:formatCode>
                <c:ptCount val="6"/>
                <c:pt idx="0">
                  <c:v>514</c:v>
                </c:pt>
                <c:pt idx="1">
                  <c:v>576</c:v>
                </c:pt>
                <c:pt idx="2">
                  <c:v>692</c:v>
                </c:pt>
                <c:pt idx="3">
                  <c:v>678</c:v>
                </c:pt>
                <c:pt idx="4">
                  <c:v>584</c:v>
                </c:pt>
                <c:pt idx="5">
                  <c:v>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0015416"/>
        <c:axId val="172301112"/>
      </c:barChart>
      <c:lineChart>
        <c:grouping val="standard"/>
        <c:varyColors val="0"/>
        <c:ser>
          <c:idx val="2"/>
          <c:order val="2"/>
          <c:tx>
            <c:strRef>
              <c:f>RESUMEN!$A$19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5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RESUMEN!$B$5:$G$5</c:f>
              <c:strCache>
                <c:ptCount val="6"/>
                <c:pt idx="0">
                  <c:v>2.012 </c:v>
                </c:pt>
                <c:pt idx="1">
                  <c:v>2.013 </c:v>
                </c:pt>
                <c:pt idx="2">
                  <c:v>2.014 </c:v>
                </c:pt>
                <c:pt idx="3">
                  <c:v>2.015 </c:v>
                </c:pt>
                <c:pt idx="4">
                  <c:v>2.016 </c:v>
                </c:pt>
                <c:pt idx="5">
                  <c:v>2017 (*)</c:v>
                </c:pt>
              </c:strCache>
            </c:strRef>
          </c:cat>
          <c:val>
            <c:numRef>
              <c:f>RESUMEN!$B$19:$G$19</c:f>
              <c:numCache>
                <c:formatCode>#,##0_);[Red]\(#,##0\)</c:formatCode>
                <c:ptCount val="6"/>
                <c:pt idx="0">
                  <c:v>2312</c:v>
                </c:pt>
                <c:pt idx="1">
                  <c:v>2339</c:v>
                </c:pt>
                <c:pt idx="2">
                  <c:v>2390</c:v>
                </c:pt>
                <c:pt idx="3">
                  <c:v>2279</c:v>
                </c:pt>
                <c:pt idx="4">
                  <c:v>2240</c:v>
                </c:pt>
                <c:pt idx="5">
                  <c:v>2249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015416"/>
        <c:axId val="172301112"/>
      </c:lineChart>
      <c:catAx>
        <c:axId val="12001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172301112"/>
        <c:crosses val="autoZero"/>
        <c:auto val="1"/>
        <c:lblAlgn val="ctr"/>
        <c:lblOffset val="100"/>
        <c:noMultiLvlLbl val="0"/>
      </c:catAx>
      <c:valAx>
        <c:axId val="172301112"/>
        <c:scaling>
          <c:orientation val="minMax"/>
          <c:max val="2500"/>
          <c:min val="0"/>
        </c:scaling>
        <c:delete val="1"/>
        <c:axPos val="l"/>
        <c:numFmt formatCode="#,##0_);[Red]\(#,##0\)" sourceLinked="1"/>
        <c:majorTickMark val="none"/>
        <c:minorTickMark val="none"/>
        <c:tickLblPos val="nextTo"/>
        <c:crossAx val="120015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44-41F1-B00A-D5CF1B25CB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44-41F1-B00A-D5CF1B25CB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744-41F1-B00A-D5CF1B25CB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744-41F1-B00A-D5CF1B25CB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744-41F1-B00A-D5CF1B25CB9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744-41F1-B00A-D5CF1B25CB9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744-41F1-B00A-D5CF1B25CB9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744-41F1-B00A-D5CF1B25CB9F}"/>
              </c:ext>
            </c:extLst>
          </c:dPt>
          <c:dLbls>
            <c:dLbl>
              <c:idx val="0"/>
              <c:layout>
                <c:manualLayout>
                  <c:x val="-0.15250722800336572"/>
                  <c:y val="0.179245299662503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Y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744-41F1-B00A-D5CF1B25CB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Y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744-41F1-B00A-D5CF1B25CB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Y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744-41F1-B00A-D5CF1B25CB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Y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744-41F1-B00A-D5CF1B25CB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Y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744-41F1-B00A-D5CF1B25CB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Y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744-41F1-B00A-D5CF1B25CB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Y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744-41F1-B00A-D5CF1B25CB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2464124356552908E-2"/>
                  <c:y val="-1.44555120802551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Y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744-41F1-B00A-D5CF1B25CB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Hoja8!$Q$2:$Q$9</c:f>
              <c:strCache>
                <c:ptCount val="8"/>
                <c:pt idx="0">
                  <c:v>MEC</c:v>
                </c:pt>
                <c:pt idx="1">
                  <c:v>Interior</c:v>
                </c:pt>
                <c:pt idx="2">
                  <c:v>MSP</c:v>
                </c:pt>
                <c:pt idx="3">
                  <c:v>Defensa</c:v>
                </c:pt>
                <c:pt idx="4">
                  <c:v>UNA</c:v>
                </c:pt>
                <c:pt idx="5">
                  <c:v>CSJ</c:v>
                </c:pt>
                <c:pt idx="6">
                  <c:v>Presidencia</c:v>
                </c:pt>
                <c:pt idx="7">
                  <c:v>Otros</c:v>
                </c:pt>
              </c:strCache>
            </c:strRef>
          </c:cat>
          <c:val>
            <c:numRef>
              <c:f>Hoja8!$P$2:$P$9</c:f>
              <c:numCache>
                <c:formatCode>0%</c:formatCode>
                <c:ptCount val="8"/>
                <c:pt idx="0">
                  <c:v>0.26370162110422551</c:v>
                </c:pt>
                <c:pt idx="1">
                  <c:v>0.17243515402531592</c:v>
                </c:pt>
                <c:pt idx="2">
                  <c:v>0.13873316262678931</c:v>
                </c:pt>
                <c:pt idx="3">
                  <c:v>8.299375053738052E-2</c:v>
                </c:pt>
                <c:pt idx="4">
                  <c:v>5.186347284349354E-2</c:v>
                </c:pt>
                <c:pt idx="5">
                  <c:v>4.9225493106905063E-2</c:v>
                </c:pt>
                <c:pt idx="6">
                  <c:v>4.8570698707721037E-2</c:v>
                </c:pt>
                <c:pt idx="7">
                  <c:v>0.19247664704816914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744-41F1-B00A-D5CF1B25CB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570768931661268E-3"/>
          <c:y val="8.9335662050621809E-2"/>
          <c:w val="0.97366761446485861"/>
          <c:h val="0.827491389845572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Magisterio Nacional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  <a:ln w="12700"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Hoja1!$B$2:$B$10</c:f>
              <c:numCache>
                <c:formatCode>#,##0</c:formatCode>
                <c:ptCount val="9"/>
                <c:pt idx="0">
                  <c:v>16932</c:v>
                </c:pt>
                <c:pt idx="1">
                  <c:v>18600</c:v>
                </c:pt>
                <c:pt idx="2">
                  <c:v>19500</c:v>
                </c:pt>
                <c:pt idx="3">
                  <c:v>20000</c:v>
                </c:pt>
                <c:pt idx="4">
                  <c:v>22050</c:v>
                </c:pt>
                <c:pt idx="5">
                  <c:v>21192</c:v>
                </c:pt>
                <c:pt idx="6">
                  <c:v>22200</c:v>
                </c:pt>
                <c:pt idx="7">
                  <c:v>23065</c:v>
                </c:pt>
                <c:pt idx="8">
                  <c:v>23150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00-425B-A7DC-B47D5A09AD2B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Administración Pública</c:v>
                </c:pt>
              </c:strCache>
            </c:strRef>
          </c:tx>
          <c:spPr>
            <a:solidFill>
              <a:srgbClr val="00B0F0"/>
            </a:solidFill>
            <a:ln w="12700"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Hoja1!$C$2:$C$10</c:f>
              <c:numCache>
                <c:formatCode>#,##0</c:formatCode>
                <c:ptCount val="9"/>
                <c:pt idx="0">
                  <c:v>11802</c:v>
                </c:pt>
                <c:pt idx="1">
                  <c:v>13000</c:v>
                </c:pt>
                <c:pt idx="2">
                  <c:v>13100</c:v>
                </c:pt>
                <c:pt idx="3">
                  <c:v>13200</c:v>
                </c:pt>
                <c:pt idx="4">
                  <c:v>15600</c:v>
                </c:pt>
                <c:pt idx="5">
                  <c:v>13731</c:v>
                </c:pt>
                <c:pt idx="6">
                  <c:v>16100</c:v>
                </c:pt>
                <c:pt idx="7">
                  <c:v>16608</c:v>
                </c:pt>
                <c:pt idx="8">
                  <c:v>16500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00-425B-A7DC-B47D5A09AD2B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Fuerzas Armadas</c:v>
                </c:pt>
              </c:strCache>
            </c:strRef>
          </c:tx>
          <c:spPr>
            <a:solidFill>
              <a:srgbClr val="00B050"/>
            </a:solidFill>
            <a:ln w="12700"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Hoja1!$D$2:$D$10</c:f>
              <c:numCache>
                <c:formatCode>#,##0</c:formatCode>
                <c:ptCount val="9"/>
                <c:pt idx="0">
                  <c:v>7009</c:v>
                </c:pt>
                <c:pt idx="1">
                  <c:v>7300</c:v>
                </c:pt>
                <c:pt idx="2">
                  <c:v>7800</c:v>
                </c:pt>
                <c:pt idx="3">
                  <c:v>7850</c:v>
                </c:pt>
                <c:pt idx="4">
                  <c:v>8200</c:v>
                </c:pt>
                <c:pt idx="5">
                  <c:v>7817</c:v>
                </c:pt>
                <c:pt idx="6">
                  <c:v>8500</c:v>
                </c:pt>
                <c:pt idx="7">
                  <c:v>8500</c:v>
                </c:pt>
                <c:pt idx="8">
                  <c:v>8630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00-425B-A7DC-B47D5A09AD2B}"/>
            </c:ext>
          </c:extLst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Policía Nacional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ysClr val="window" lastClr="FFFF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Hoja1!$E$2:$E$10</c:f>
              <c:numCache>
                <c:formatCode>#,##0</c:formatCode>
                <c:ptCount val="9"/>
                <c:pt idx="0">
                  <c:v>5010</c:v>
                </c:pt>
                <c:pt idx="1">
                  <c:v>6900</c:v>
                </c:pt>
                <c:pt idx="2">
                  <c:v>7100</c:v>
                </c:pt>
                <c:pt idx="3">
                  <c:v>7150</c:v>
                </c:pt>
                <c:pt idx="4">
                  <c:v>8500</c:v>
                </c:pt>
                <c:pt idx="5">
                  <c:v>6829</c:v>
                </c:pt>
                <c:pt idx="6">
                  <c:v>8800</c:v>
                </c:pt>
                <c:pt idx="7">
                  <c:v>8881</c:v>
                </c:pt>
                <c:pt idx="8">
                  <c:v>9120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F00-425B-A7DC-B47D5A09AD2B}"/>
            </c:ext>
          </c:extLst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Universidades Nacionales</c:v>
                </c:pt>
              </c:strCache>
            </c:strRef>
          </c:tx>
          <c:spPr>
            <a:solidFill>
              <a:srgbClr val="FFC000"/>
            </a:solidFill>
            <a:ln w="12700">
              <a:solidFill>
                <a:sysClr val="window" lastClr="FFFFFF"/>
              </a:solidFill>
            </a:ln>
          </c:spPr>
          <c:invertIfNegative val="0"/>
          <c:cat>
            <c:strRef>
              <c:f>Hoja1!$A$2:$A$10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Hoja1!$F$2:$F$10</c:f>
              <c:numCache>
                <c:formatCode>#,##0</c:formatCode>
                <c:ptCount val="9"/>
                <c:pt idx="0">
                  <c:v>927</c:v>
                </c:pt>
                <c:pt idx="1">
                  <c:v>1050</c:v>
                </c:pt>
                <c:pt idx="2">
                  <c:v>1100</c:v>
                </c:pt>
                <c:pt idx="3">
                  <c:v>1150</c:v>
                </c:pt>
                <c:pt idx="4">
                  <c:v>1300</c:v>
                </c:pt>
                <c:pt idx="5">
                  <c:v>924</c:v>
                </c:pt>
                <c:pt idx="6">
                  <c:v>1400</c:v>
                </c:pt>
                <c:pt idx="7">
                  <c:v>1400</c:v>
                </c:pt>
                <c:pt idx="8">
                  <c:v>1520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00-425B-A7DC-B47D5A09AD2B}"/>
            </c:ext>
          </c:extLst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Poder Judicial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ysClr val="window" lastClr="FFFFFF"/>
              </a:solidFill>
            </a:ln>
          </c:spPr>
          <c:invertIfNegative val="0"/>
          <c:cat>
            <c:strRef>
              <c:f>Hoja1!$A$2:$A$10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Hoja1!$G$2:$G$10</c:f>
              <c:numCache>
                <c:formatCode>#,##0</c:formatCode>
                <c:ptCount val="9"/>
                <c:pt idx="0">
                  <c:v>461</c:v>
                </c:pt>
                <c:pt idx="1">
                  <c:v>500</c:v>
                </c:pt>
                <c:pt idx="2">
                  <c:v>500</c:v>
                </c:pt>
                <c:pt idx="3">
                  <c:v>550</c:v>
                </c:pt>
                <c:pt idx="4">
                  <c:v>650</c:v>
                </c:pt>
                <c:pt idx="5">
                  <c:v>397</c:v>
                </c:pt>
                <c:pt idx="6">
                  <c:v>750</c:v>
                </c:pt>
                <c:pt idx="7">
                  <c:v>750</c:v>
                </c:pt>
                <c:pt idx="8">
                  <c:v>750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F00-425B-A7DC-B47D5A09A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100"/>
        <c:axId val="193416296"/>
        <c:axId val="193415512"/>
      </c:barChart>
      <c:lineChart>
        <c:grouping val="standard"/>
        <c:varyColors val="0"/>
        <c:ser>
          <c:idx val="6"/>
          <c:order val="6"/>
          <c:tx>
            <c:strRef>
              <c:f>Hoja1!$H$1</c:f>
              <c:strCache>
                <c:ptCount val="1"/>
                <c:pt idx="0">
                  <c:v>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s-P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strCache>
            </c:strRef>
          </c:cat>
          <c:val>
            <c:numRef>
              <c:f>Hoja1!$H$2:$H$10</c:f>
              <c:numCache>
                <c:formatCode>#,##0</c:formatCode>
                <c:ptCount val="9"/>
                <c:pt idx="0">
                  <c:v>42141</c:v>
                </c:pt>
                <c:pt idx="1">
                  <c:v>47350</c:v>
                </c:pt>
                <c:pt idx="2">
                  <c:v>49100</c:v>
                </c:pt>
                <c:pt idx="3">
                  <c:v>49900</c:v>
                </c:pt>
                <c:pt idx="4">
                  <c:v>56300</c:v>
                </c:pt>
                <c:pt idx="5">
                  <c:v>50890</c:v>
                </c:pt>
                <c:pt idx="6">
                  <c:v>57750</c:v>
                </c:pt>
                <c:pt idx="7">
                  <c:v>59204</c:v>
                </c:pt>
                <c:pt idx="8">
                  <c:v>59670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6F00-425B-A7DC-B47D5A09A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416296"/>
        <c:axId val="193415512"/>
      </c:lineChart>
      <c:catAx>
        <c:axId val="19341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s-PY"/>
          </a:p>
        </c:txPr>
        <c:crossAx val="193415512"/>
        <c:crosses val="autoZero"/>
        <c:auto val="1"/>
        <c:lblAlgn val="ctr"/>
        <c:lblOffset val="100"/>
        <c:noMultiLvlLbl val="0"/>
      </c:catAx>
      <c:valAx>
        <c:axId val="19341551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s-PY"/>
          </a:p>
        </c:txPr>
        <c:crossAx val="1934162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4613635660284491E-2"/>
          <c:y val="1.6033572027350503E-2"/>
          <c:w val="0.95492736326454009"/>
          <c:h val="0.12164347059081006"/>
        </c:manualLayout>
      </c:layout>
      <c:overlay val="0"/>
      <c:txPr>
        <a:bodyPr/>
        <a:lstStyle/>
        <a:p>
          <a:pPr>
            <a:defRPr sz="1600"/>
          </a:pPr>
          <a:endParaRPr lang="es-PY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PY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44318774120699"/>
          <c:y val="7.2914539420233224E-2"/>
          <c:w val="0.55718196575944701"/>
          <c:h val="0.8779238466590170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PGN 2018</c:v>
                </c:pt>
              </c:strCache>
            </c:strRef>
          </c:tx>
          <c:explosion val="24"/>
          <c:dPt>
            <c:idx val="0"/>
            <c:bubble3D val="0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75-439A-89A5-61E4F75A6919}"/>
              </c:ext>
            </c:extLst>
          </c:dPt>
          <c:dPt>
            <c:idx val="1"/>
            <c:bubble3D val="0"/>
            <c:explosion val="26"/>
          </c:dPt>
          <c:dPt>
            <c:idx val="2"/>
            <c:bubble3D val="0"/>
            <c:spPr>
              <a:noFill/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75-439A-89A5-61E4F75A6919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075-439A-89A5-61E4F75A691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121810213483513"/>
                  <c:y val="-0.2560612097363816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319-4D79-9E23-EA6F37A500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075-439A-89A5-61E4F75A691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>
                    <a:solidFill>
                      <a:schemeClr val="bg1"/>
                    </a:solidFill>
                  </a:defRPr>
                </a:pPr>
                <a:endParaRPr lang="es-PY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Presupuesto Institucional</c:v>
                </c:pt>
                <c:pt idx="1">
                  <c:v>Obligaciones Diversas y Transferencias </c:v>
                </c:pt>
                <c:pt idx="2">
                  <c:v>Servicio de la Deuda Pública 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128.84392857142856</c:v>
                </c:pt>
                <c:pt idx="1">
                  <c:v>1767.7308928571429</c:v>
                </c:pt>
                <c:pt idx="2">
                  <c:v>623.72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075-439A-89A5-61E4F75A691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Presupuesto Institucional</c:v>
                </c:pt>
                <c:pt idx="1">
                  <c:v>Obligaciones Diversas y Transferencias </c:v>
                </c:pt>
                <c:pt idx="2">
                  <c:v>Servicio de la Deuda Pública 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F5-4534-AB67-A01C8422086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92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s-PY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603668276548962E-2"/>
          <c:y val="3.5042180987134817E-2"/>
          <c:w val="0.85864452793835733"/>
          <c:h val="0.86938643215295464"/>
        </c:manualLayout>
      </c:layout>
      <c:barChart>
        <c:barDir val="col"/>
        <c:grouping val="clustered"/>
        <c:varyColors val="0"/>
        <c:ser>
          <c:idx val="0"/>
          <c:order val="0"/>
          <c:tx>
            <c:v>Transferencias</c:v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9169644467062512E-17"/>
                  <c:y val="2.73960134431244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>
                      <a:solidFill>
                        <a:schemeClr val="tx1"/>
                      </a:solidFill>
                    </a:defRPr>
                  </a:pPr>
                  <a:endParaRPr lang="es-PY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tx1"/>
                    </a:solidFill>
                  </a:defRPr>
                </a:pPr>
                <a:endParaRPr lang="es-PY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Hoja3!$E$5:$M$5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Hoja3!$E$3:$M$3</c:f>
              <c:numCache>
                <c:formatCode>#,##0</c:formatCode>
                <c:ptCount val="9"/>
                <c:pt idx="0">
                  <c:v>0.19875000000000001</c:v>
                </c:pt>
                <c:pt idx="1">
                  <c:v>6.5314285714285711</c:v>
                </c:pt>
                <c:pt idx="2">
                  <c:v>32.351428571428571</c:v>
                </c:pt>
                <c:pt idx="3">
                  <c:v>63.780357142857142</c:v>
                </c:pt>
                <c:pt idx="4">
                  <c:v>94.754285714285714</c:v>
                </c:pt>
                <c:pt idx="5">
                  <c:v>128.93839285714284</c:v>
                </c:pt>
                <c:pt idx="6">
                  <c:v>131.6197057667857</c:v>
                </c:pt>
                <c:pt idx="7">
                  <c:v>174.72637428571429</c:v>
                </c:pt>
                <c:pt idx="8">
                  <c:v>207.75724767857145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51476864"/>
        <c:axId val="251477256"/>
      </c:barChart>
      <c:lineChart>
        <c:grouping val="standard"/>
        <c:varyColors val="0"/>
        <c:ser>
          <c:idx val="1"/>
          <c:order val="1"/>
          <c:tx>
            <c:v>Beneficiarios</c:v>
          </c:tx>
          <c:marker>
            <c:symbol val="circle"/>
            <c:size val="7"/>
          </c:marke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s-P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Hoja3!$E$5:$M$5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Hoja3!$E$7:$M$7</c:f>
              <c:numCache>
                <c:formatCode>#,##0</c:formatCode>
                <c:ptCount val="9"/>
                <c:pt idx="0">
                  <c:v>870</c:v>
                </c:pt>
                <c:pt idx="1">
                  <c:v>24867</c:v>
                </c:pt>
                <c:pt idx="2">
                  <c:v>48682</c:v>
                </c:pt>
                <c:pt idx="3">
                  <c:v>88420</c:v>
                </c:pt>
                <c:pt idx="4">
                  <c:v>126340</c:v>
                </c:pt>
                <c:pt idx="5">
                  <c:v>133470</c:v>
                </c:pt>
                <c:pt idx="6">
                  <c:v>138390</c:v>
                </c:pt>
                <c:pt idx="7">
                  <c:v>180000</c:v>
                </c:pt>
                <c:pt idx="8">
                  <c:v>190000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2824528"/>
        <c:axId val="482825704"/>
      </c:lineChart>
      <c:catAx>
        <c:axId val="25147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PY"/>
          </a:p>
        </c:txPr>
        <c:crossAx val="251477256"/>
        <c:crosses val="autoZero"/>
        <c:auto val="1"/>
        <c:lblAlgn val="ctr"/>
        <c:lblOffset val="100"/>
        <c:noMultiLvlLbl val="0"/>
      </c:catAx>
      <c:valAx>
        <c:axId val="251477256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s-PY"/>
          </a:p>
        </c:txPr>
        <c:crossAx val="251476864"/>
        <c:crosses val="autoZero"/>
        <c:crossBetween val="between"/>
      </c:valAx>
      <c:valAx>
        <c:axId val="48282570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s-PY"/>
          </a:p>
        </c:txPr>
        <c:crossAx val="482824528"/>
        <c:crosses val="max"/>
        <c:crossBetween val="between"/>
      </c:valAx>
      <c:catAx>
        <c:axId val="4828245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2825704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t"/>
      <c:layout>
        <c:manualLayout>
          <c:xMode val="edge"/>
          <c:yMode val="edge"/>
          <c:x val="0.12652284216262943"/>
          <c:y val="0.10300427637468204"/>
          <c:w val="0.30463119914306652"/>
          <c:h val="6.8985829927893996E-2"/>
        </c:manualLayout>
      </c:layout>
      <c:overlay val="0"/>
      <c:txPr>
        <a:bodyPr/>
        <a:lstStyle/>
        <a:p>
          <a:pPr>
            <a:defRPr sz="1800"/>
          </a:pPr>
          <a:endParaRPr lang="es-PY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14748121856192223"/>
                  <c:y val="-6.1462026104843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Y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227696922564158"/>
                  <c:y val="-1.87058340319089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Y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22036023775136085"/>
                  <c:y val="3.83866966688610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Y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1859314482298902"/>
                  <c:y val="-4.81007160820515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Y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Hoja2!$B$11:$B$14</c:f>
              <c:strCache>
                <c:ptCount val="4"/>
                <c:pt idx="0">
                  <c:v>Capital - Deuda Interna</c:v>
                </c:pt>
                <c:pt idx="1">
                  <c:v>Int. y Com. - Deuda Interna</c:v>
                </c:pt>
                <c:pt idx="2">
                  <c:v>Capital - Deuda Externa</c:v>
                </c:pt>
                <c:pt idx="3">
                  <c:v>Int. y Com. - Deuda Externa</c:v>
                </c:pt>
              </c:strCache>
            </c:strRef>
          </c:cat>
          <c:val>
            <c:numRef>
              <c:f>Hoja2!$C$11:$C$14</c:f>
              <c:numCache>
                <c:formatCode>0.0</c:formatCode>
                <c:ptCount val="4"/>
                <c:pt idx="0">
                  <c:v>135.87089285714285</c:v>
                </c:pt>
                <c:pt idx="1">
                  <c:v>80.903750000000002</c:v>
                </c:pt>
                <c:pt idx="2">
                  <c:v>181.71214285714285</c:v>
                </c:pt>
                <c:pt idx="3">
                  <c:v>225.2332142857143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PY" b="1"/>
              <a:t>Distribución de amortizaciones realizadas entre 2013-2016 </a:t>
            </a:r>
          </a:p>
          <a:p>
            <a:pPr>
              <a:defRPr b="1"/>
            </a:pPr>
            <a:r>
              <a:rPr lang="es-PY" b="1"/>
              <a:t>por periodo de asunción de compromisos (Adm. Central-Deuda Externa)  </a:t>
            </a:r>
          </a:p>
        </c:rich>
      </c:tx>
      <c:layout>
        <c:manualLayout>
          <c:xMode val="edge"/>
          <c:yMode val="edge"/>
          <c:x val="0.143618157010332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Y"/>
        </a:p>
      </c:txPr>
    </c:title>
    <c:autoTitleDeleted val="0"/>
    <c:plotArea>
      <c:layout>
        <c:manualLayout>
          <c:layoutTarget val="inner"/>
          <c:xMode val="edge"/>
          <c:yMode val="edge"/>
          <c:x val="0.14773564632545932"/>
          <c:y val="0.16160258000021066"/>
          <c:w val="0.35416617454068239"/>
          <c:h val="0.82693181633202184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Mill. De US$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8A-4B64-80B7-14D514C9E21B}"/>
              </c:ext>
            </c:extLst>
          </c:dPt>
          <c:dPt>
            <c:idx val="1"/>
            <c:bubble3D val="0"/>
            <c:spPr>
              <a:solidFill>
                <a:srgbClr val="4EFA2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8A-4B64-80B7-14D514C9E21B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US$ </a:t>
                    </a:r>
                    <a:fld id="{524CE94A-D112-4BB2-B952-995715181DE2}" type="VALUE">
                      <a:rPr lang="en-US"/>
                      <a:pPr/>
                      <a:t>[VALOR]</a:t>
                    </a:fld>
                    <a:r>
                      <a:rPr lang="en-US"/>
                      <a:t> mill.</a:t>
                    </a:r>
                  </a:p>
                  <a:p>
                    <a:fld id="{C9C5E63E-06A2-4C7B-A5CE-25DCD086327A}" type="PERCENTAGE">
                      <a:rPr lang="en-US"/>
                      <a:pPr/>
                      <a:t>[PORCENTAJE]</a:t>
                    </a:fld>
                    <a:endParaRPr lang="es-PY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68A-4B64-80B7-14D514C9E21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4572342519685036E-2"/>
                  <c:y val="0.3021953557315090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US$ </a:t>
                    </a:r>
                    <a:fld id="{B4D64772-CCEB-49FE-8EA3-895B1940FBCA}" type="VALUE">
                      <a:rPr lang="en-US"/>
                      <a:pPr/>
                      <a:t>[VALOR]</a:t>
                    </a:fld>
                    <a:r>
                      <a:rPr lang="en-US"/>
                      <a:t> mill.</a:t>
                    </a:r>
                  </a:p>
                  <a:p>
                    <a:fld id="{2B959ECA-9159-493B-A566-A9980838D4C5}" type="PERCENTAGE">
                      <a:rPr lang="en-US"/>
                      <a:pPr/>
                      <a:t>[PORCENTAJE]</a:t>
                    </a:fld>
                    <a:endParaRPr lang="es-PY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68A-4B64-80B7-14D514C9E21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Amort. de Compromisos anteriores al 2013</c:v>
                </c:pt>
                <c:pt idx="1">
                  <c:v>Amort. de Compromisos asumidos entre 2013-2016</c:v>
                </c:pt>
              </c:strCache>
            </c:strRef>
          </c:cat>
          <c:val>
            <c:numRef>
              <c:f>Hoja1!$B$2:$B$3</c:f>
              <c:numCache>
                <c:formatCode>0.00</c:formatCode>
                <c:ptCount val="2"/>
                <c:pt idx="0">
                  <c:v>682.00578990416818</c:v>
                </c:pt>
                <c:pt idx="1">
                  <c:v>7.1428571399999994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68A-4B64-80B7-14D514C9E21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8735860946006002"/>
          <c:y val="0.29092741708248199"/>
          <c:w val="0.39947436395956004"/>
          <c:h val="0.288733618969872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</a:defRPr>
      </a:pPr>
      <a:endParaRPr lang="es-PY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28501347072546"/>
          <c:y val="7.1588220140068312E-2"/>
          <c:w val="0.54534015896381882"/>
          <c:h val="0.89923525370684887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PGN 2018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75-439A-89A5-61E4F75A6919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</c:spPr>
          </c:dPt>
          <c:dPt>
            <c:idx val="2"/>
            <c:bubble3D val="0"/>
            <c:spPr>
              <a:solidFill>
                <a:schemeClr val="bg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75-439A-89A5-61E4F75A6919}"/>
              </c:ext>
            </c:extLst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700">
                      <a:solidFill>
                        <a:schemeClr val="tx1"/>
                      </a:solidFill>
                    </a:defRPr>
                  </a:pPr>
                  <a:endParaRPr lang="es-PY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075-439A-89A5-61E4F75A69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>
                    <a:solidFill>
                      <a:schemeClr val="bg1"/>
                    </a:solidFill>
                  </a:defRPr>
                </a:pPr>
                <a:endParaRPr lang="es-PY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Presupuesto Institucional</c:v>
                </c:pt>
                <c:pt idx="1">
                  <c:v>Obligaciones Diversas y Transferencias </c:v>
                </c:pt>
                <c:pt idx="2">
                  <c:v>Servicio de la Deuda Pública 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128.84392857142856</c:v>
                </c:pt>
                <c:pt idx="1">
                  <c:v>1767.7308928571429</c:v>
                </c:pt>
                <c:pt idx="2">
                  <c:v>623.72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075-439A-89A5-61E4F75A691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Presupuesto Institucional</c:v>
                </c:pt>
                <c:pt idx="1">
                  <c:v>Obligaciones Diversas y Transferencias </c:v>
                </c:pt>
                <c:pt idx="2">
                  <c:v>Servicio de la Deuda Pública 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3F5-4534-AB67-A01C8422086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92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s-PY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PY"/>
              <a:t>Variación % Nominal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Y"/>
        </a:p>
      </c:txPr>
    </c:title>
    <c:autoTitleDeleted val="0"/>
    <c:plotArea>
      <c:layout>
        <c:manualLayout>
          <c:layoutTarget val="inner"/>
          <c:xMode val="edge"/>
          <c:yMode val="edge"/>
          <c:x val="8.5483814523184598E-2"/>
          <c:y val="0.14393518518518519"/>
          <c:w val="0.88396062992125979"/>
          <c:h val="0.642762102653834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'[Datos multas recargos SET (2).xlsx]Hoja1'!$V$3</c:f>
              <c:strCache>
                <c:ptCount val="1"/>
                <c:pt idx="0">
                  <c:v>Crecimiento Económico Nominal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'[Datos multas recargos SET (2).xlsx]Hoja1'!$U$11:$U$16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'[Datos multas recargos SET (2).xlsx]Hoja1'!$V$11:$V$16</c:f>
              <c:numCache>
                <c:formatCode>0.0</c:formatCode>
                <c:ptCount val="6"/>
                <c:pt idx="0">
                  <c:v>10.816916078340611</c:v>
                </c:pt>
                <c:pt idx="1">
                  <c:v>3.4495584914064237</c:v>
                </c:pt>
                <c:pt idx="2">
                  <c:v>14.995539489229493</c:v>
                </c:pt>
                <c:pt idx="3">
                  <c:v>10.104046891600982</c:v>
                </c:pt>
                <c:pt idx="4">
                  <c:v>3.0520788230482321</c:v>
                </c:pt>
                <c:pt idx="5">
                  <c:v>9.5109974881589778</c:v>
                </c:pt>
              </c:numCache>
            </c:numRef>
          </c:val>
        </c:ser>
        <c:ser>
          <c:idx val="1"/>
          <c:order val="1"/>
          <c:tx>
            <c:strRef>
              <c:f>'[Datos multas recargos SET (2).xlsx]Hoja1'!$W$3</c:f>
              <c:strCache>
                <c:ptCount val="1"/>
                <c:pt idx="0">
                  <c:v>Crecimiento de la Recaudación de la SET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'[Datos multas recargos SET (2).xlsx]Hoja1'!$U$11:$U$16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'[Datos multas recargos SET (2).xlsx]Hoja1'!$W$11:$W$16</c:f>
              <c:numCache>
                <c:formatCode>0.0</c:formatCode>
                <c:ptCount val="6"/>
                <c:pt idx="0">
                  <c:v>18.887517920888119</c:v>
                </c:pt>
                <c:pt idx="1">
                  <c:v>11.77821019297156</c:v>
                </c:pt>
                <c:pt idx="2">
                  <c:v>10.568285845168756</c:v>
                </c:pt>
                <c:pt idx="3">
                  <c:v>24.064998358792078</c:v>
                </c:pt>
                <c:pt idx="4">
                  <c:v>5.7898084131636995</c:v>
                </c:pt>
                <c:pt idx="5">
                  <c:v>14.495472642091499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04048920"/>
        <c:axId val="304266040"/>
      </c:barChart>
      <c:catAx>
        <c:axId val="30404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04266040"/>
        <c:crosses val="autoZero"/>
        <c:auto val="1"/>
        <c:lblAlgn val="ctr"/>
        <c:lblOffset val="100"/>
        <c:noMultiLvlLbl val="0"/>
      </c:catAx>
      <c:valAx>
        <c:axId val="304266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04048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s-PY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Recaudación</a:t>
            </a:r>
            <a:r>
              <a:rPr lang="en-US" dirty="0"/>
              <a:t> SET </a:t>
            </a:r>
            <a:r>
              <a:rPr lang="en-US" dirty="0" smtClean="0"/>
              <a:t>(</a:t>
            </a:r>
            <a:r>
              <a:rPr lang="en-US" dirty="0" err="1" smtClean="0"/>
              <a:t>Millones</a:t>
            </a:r>
            <a:r>
              <a:rPr lang="en-US" dirty="0" smtClean="0"/>
              <a:t> de US$)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Y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Recaudación SET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Hoja1!$A$2:$A$15</c:f>
              <c:numCache>
                <c:formatCode>General</c:formatCode>
                <c:ptCount val="14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</c:numCache>
            </c:numRef>
          </c:cat>
          <c:val>
            <c:numRef>
              <c:f>Hoja1!$B$2:$B$15</c:f>
              <c:numCache>
                <c:formatCode>General</c:formatCode>
                <c:ptCount val="14"/>
                <c:pt idx="0">
                  <c:v>290.94009078196427</c:v>
                </c:pt>
                <c:pt idx="1">
                  <c:v>358.83490810125005</c:v>
                </c:pt>
                <c:pt idx="2">
                  <c:v>418.29148903785716</c:v>
                </c:pt>
                <c:pt idx="3">
                  <c:v>498.37543102839288</c:v>
                </c:pt>
                <c:pt idx="4">
                  <c:v>566.87831219999998</c:v>
                </c:pt>
                <c:pt idx="5">
                  <c:v>678.48423297407135</c:v>
                </c:pt>
                <c:pt idx="6">
                  <c:v>850.66596479535701</c:v>
                </c:pt>
                <c:pt idx="7">
                  <c:v>949.03875477964277</c:v>
                </c:pt>
                <c:pt idx="8">
                  <c:v>1128.2886196648215</c:v>
                </c:pt>
                <c:pt idx="9">
                  <c:v>1261.1808248723216</c:v>
                </c:pt>
                <c:pt idx="10">
                  <c:v>1394.4660194692856</c:v>
                </c:pt>
                <c:pt idx="11">
                  <c:v>1730.0442441684822</c:v>
                </c:pt>
                <c:pt idx="12">
                  <c:v>1830.2104913688038</c:v>
                </c:pt>
                <c:pt idx="13">
                  <c:v>2095.508152437857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267608"/>
        <c:axId val="304266824"/>
      </c:barChart>
      <c:catAx>
        <c:axId val="30426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04266824"/>
        <c:crosses val="autoZero"/>
        <c:auto val="1"/>
        <c:lblAlgn val="ctr"/>
        <c:lblOffset val="100"/>
        <c:noMultiLvlLbl val="0"/>
      </c:catAx>
      <c:valAx>
        <c:axId val="304266824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04267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s-PY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Y" sz="2400"/>
              <a:t>En millones de US$</a:t>
            </a:r>
          </a:p>
        </c:rich>
      </c:tx>
      <c:layout>
        <c:manualLayout>
          <c:xMode val="edge"/>
          <c:yMode val="edge"/>
          <c:x val="0.40509113282991849"/>
          <c:y val="9.68723321236515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title>
    <c:autoTitleDeleted val="0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Multas, recargos e infracciones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Hoja1!$C$2:$C$10</c:f>
              <c:numCache>
                <c:formatCode>0</c:formatCode>
                <c:ptCount val="9"/>
                <c:pt idx="0">
                  <c:v>11.243004439464285</c:v>
                </c:pt>
                <c:pt idx="1">
                  <c:v>13.416350081071432</c:v>
                </c:pt>
                <c:pt idx="2">
                  <c:v>16.159949255357144</c:v>
                </c:pt>
                <c:pt idx="3">
                  <c:v>14.600831349285714</c:v>
                </c:pt>
                <c:pt idx="4">
                  <c:v>16.100604761053834</c:v>
                </c:pt>
                <c:pt idx="5">
                  <c:v>18.666273454999931</c:v>
                </c:pt>
                <c:pt idx="6">
                  <c:v>21.367792496964288</c:v>
                </c:pt>
                <c:pt idx="7">
                  <c:v>41.694611154785711</c:v>
                </c:pt>
                <c:pt idx="8">
                  <c:v>47.833758213392855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Participación SET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Hoja1!$D$2:$D$10</c:f>
              <c:numCache>
                <c:formatCode>General</c:formatCode>
                <c:ptCount val="9"/>
                <c:pt idx="0">
                  <c:v>0.65232142857142861</c:v>
                </c:pt>
                <c:pt idx="1">
                  <c:v>0.48892857142857143</c:v>
                </c:pt>
                <c:pt idx="2">
                  <c:v>0.56321428571428578</c:v>
                </c:pt>
                <c:pt idx="3">
                  <c:v>0.23142857142857146</c:v>
                </c:pt>
                <c:pt idx="4">
                  <c:v>0.33375000000000005</c:v>
                </c:pt>
                <c:pt idx="5">
                  <c:v>0.57750000000000001</c:v>
                </c:pt>
                <c:pt idx="6">
                  <c:v>1.5325000000000002</c:v>
                </c:pt>
                <c:pt idx="7">
                  <c:v>2.1053571428571427</c:v>
                </c:pt>
                <c:pt idx="8">
                  <c:v>3.56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7639528"/>
        <c:axId val="657639920"/>
      </c:barChar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Hoja1!$B$2:$B$10</c:f>
              <c:numCache>
                <c:formatCode>0</c:formatCode>
                <c:ptCount val="9"/>
                <c:pt idx="0">
                  <c:v>11.895325868035712</c:v>
                </c:pt>
                <c:pt idx="1">
                  <c:v>13.905278652500002</c:v>
                </c:pt>
                <c:pt idx="2">
                  <c:v>16.723163541071429</c:v>
                </c:pt>
                <c:pt idx="3">
                  <c:v>14.832259920714288</c:v>
                </c:pt>
                <c:pt idx="4">
                  <c:v>16.434354761053832</c:v>
                </c:pt>
                <c:pt idx="5">
                  <c:v>19.243773454999928</c:v>
                </c:pt>
                <c:pt idx="6">
                  <c:v>22.900292496964287</c:v>
                </c:pt>
                <c:pt idx="7">
                  <c:v>43.799968297642863</c:v>
                </c:pt>
                <c:pt idx="8">
                  <c:v>51.393758213392857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7639528"/>
        <c:axId val="657639920"/>
      </c:lineChart>
      <c:catAx>
        <c:axId val="65763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657639920"/>
        <c:crosses val="autoZero"/>
        <c:auto val="1"/>
        <c:lblAlgn val="ctr"/>
        <c:lblOffset val="100"/>
        <c:noMultiLvlLbl val="0"/>
      </c:catAx>
      <c:valAx>
        <c:axId val="657639920"/>
        <c:scaling>
          <c:orientation val="minMax"/>
          <c:max val="53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657639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325260770805056E-2"/>
          <c:y val="0.33988908479800667"/>
          <c:w val="0.58226243944513156"/>
          <c:h val="6.8941298652529917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s-PY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h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/>
      <dgm:spPr/>
      <dgm:t>
        <a:bodyPr/>
        <a:lstStyle/>
        <a:p>
          <a:r>
            <a:rPr lang="en-US" dirty="0" smtClean="0"/>
            <a:t>SSEAF</a:t>
          </a:r>
          <a:endParaRPr lang="en-US" dirty="0"/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/>
      <dgm:spPr/>
      <dgm:t>
        <a:bodyPr/>
        <a:lstStyle/>
        <a:p>
          <a:r>
            <a:rPr lang="en-US" dirty="0" smtClean="0"/>
            <a:t>SSEE</a:t>
          </a:r>
          <a:endParaRPr lang="en-US" dirty="0"/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EE62A4F6-4AC4-435B-990E-81A71CE8CAC7}">
      <dgm:prSet phldrT="[Text]"/>
      <dgm:spPr/>
      <dgm:t>
        <a:bodyPr/>
        <a:lstStyle/>
        <a:p>
          <a:r>
            <a:rPr lang="en-US" dirty="0" smtClean="0"/>
            <a:t>SET</a:t>
          </a:r>
          <a:endParaRPr lang="en-US" dirty="0"/>
        </a:p>
      </dgm:t>
    </dgm:pt>
    <dgm:pt modelId="{F287B947-7343-4FA2-B288-B23A59FFAE31}" type="parTrans" cxnId="{3A2CECA6-0C5B-46BB-B7C6-7D37E9D210BD}">
      <dgm:prSet/>
      <dgm:spPr/>
      <dgm:t>
        <a:bodyPr/>
        <a:lstStyle/>
        <a:p>
          <a:endParaRPr lang="en-US"/>
        </a:p>
      </dgm:t>
    </dgm:pt>
    <dgm:pt modelId="{389F9A93-0231-4877-8C41-5D5B8DD7AAC0}" type="sibTrans" cxnId="{3A2CECA6-0C5B-46BB-B7C6-7D37E9D210BD}">
      <dgm:prSet/>
      <dgm:spPr/>
      <dgm:t>
        <a:bodyPr/>
        <a:lstStyle/>
        <a:p>
          <a:endParaRPr lang="en-US"/>
        </a:p>
      </dgm:t>
    </dgm:pt>
    <dgm:pt modelId="{6CF284C3-4A70-4432-8F33-E75A802B3330}">
      <dgm:prSet/>
      <dgm:spPr/>
      <dgm:t>
        <a:bodyPr/>
        <a:lstStyle/>
        <a:p>
          <a:r>
            <a:rPr lang="es-PY" b="1" dirty="0" smtClean="0"/>
            <a:t>Auditorías Externas de las Empresas Públicas:</a:t>
          </a:r>
          <a:r>
            <a:rPr lang="es-PY" dirty="0" smtClean="0"/>
            <a:t> US$ 2 millones</a:t>
          </a:r>
          <a:endParaRPr lang="en-US" dirty="0"/>
        </a:p>
      </dgm:t>
    </dgm:pt>
    <dgm:pt modelId="{044831E6-2FC9-4DDA-81FB-5FA418568D07}" type="parTrans" cxnId="{2DC24386-BC50-4BAB-8571-16CB10C2603C}">
      <dgm:prSet/>
      <dgm:spPr/>
      <dgm:t>
        <a:bodyPr/>
        <a:lstStyle/>
        <a:p>
          <a:endParaRPr lang="en-US"/>
        </a:p>
      </dgm:t>
    </dgm:pt>
    <dgm:pt modelId="{CD50B82D-84BB-4747-B282-ABB339EBA294}" type="sibTrans" cxnId="{2DC24386-BC50-4BAB-8571-16CB10C2603C}">
      <dgm:prSet/>
      <dgm:spPr/>
      <dgm:t>
        <a:bodyPr/>
        <a:lstStyle/>
        <a:p>
          <a:endParaRPr lang="en-US"/>
        </a:p>
      </dgm:t>
    </dgm:pt>
    <dgm:pt modelId="{8EA7219F-BDB2-48EB-9EEB-3133522D132E}">
      <dgm:prSet phldrT="[Text]"/>
      <dgm:spPr/>
      <dgm:t>
        <a:bodyPr/>
        <a:lstStyle/>
        <a:p>
          <a:r>
            <a:rPr lang="es-PY" b="1" dirty="0" smtClean="0"/>
            <a:t>Reingeniería del SIARE: </a:t>
          </a:r>
          <a:r>
            <a:rPr lang="es-PY" dirty="0" smtClean="0"/>
            <a:t>US$ 3 millones</a:t>
          </a:r>
          <a:endParaRPr lang="en-US" dirty="0"/>
        </a:p>
      </dgm:t>
    </dgm:pt>
    <dgm:pt modelId="{3EE8403A-CB7C-4815-85BD-AEBCAEB71B37}" type="parTrans" cxnId="{58AD7EEF-D408-406B-87EE-4691D4C30668}">
      <dgm:prSet/>
      <dgm:spPr/>
      <dgm:t>
        <a:bodyPr/>
        <a:lstStyle/>
        <a:p>
          <a:endParaRPr lang="en-US"/>
        </a:p>
      </dgm:t>
    </dgm:pt>
    <dgm:pt modelId="{C94B7947-85DC-4B21-BB99-DF8438356F98}" type="sibTrans" cxnId="{58AD7EEF-D408-406B-87EE-4691D4C30668}">
      <dgm:prSet/>
      <dgm:spPr/>
      <dgm:t>
        <a:bodyPr/>
        <a:lstStyle/>
        <a:p>
          <a:endParaRPr lang="en-US"/>
        </a:p>
      </dgm:t>
    </dgm:pt>
    <dgm:pt modelId="{3CE06941-9820-4827-8B16-CD80CC49F780}">
      <dgm:prSet phldrT="[Text]"/>
      <dgm:spPr/>
      <dgm:t>
        <a:bodyPr/>
        <a:lstStyle/>
        <a:p>
          <a:r>
            <a:rPr lang="es-PY" b="1" dirty="0" smtClean="0"/>
            <a:t>Participación de multas: </a:t>
          </a:r>
          <a:r>
            <a:rPr lang="es-PY" dirty="0" smtClean="0"/>
            <a:t>US$ 4 millones</a:t>
          </a:r>
          <a:endParaRPr lang="en-US" dirty="0"/>
        </a:p>
      </dgm:t>
    </dgm:pt>
    <dgm:pt modelId="{141A3C92-8966-4E2F-82E4-2E09E22674B2}" type="parTrans" cxnId="{C99CE395-39F6-46B4-938C-9BF085685D1A}">
      <dgm:prSet/>
      <dgm:spPr/>
      <dgm:t>
        <a:bodyPr/>
        <a:lstStyle/>
        <a:p>
          <a:endParaRPr lang="en-US"/>
        </a:p>
      </dgm:t>
    </dgm:pt>
    <dgm:pt modelId="{F58FC55B-E61F-445C-956E-0BB2202254CA}" type="sibTrans" cxnId="{C99CE395-39F6-46B4-938C-9BF085685D1A}">
      <dgm:prSet/>
      <dgm:spPr/>
      <dgm:t>
        <a:bodyPr/>
        <a:lstStyle/>
        <a:p>
          <a:endParaRPr lang="en-US"/>
        </a:p>
      </dgm:t>
    </dgm:pt>
    <dgm:pt modelId="{9ADA3F86-CD5E-4265-91BC-0C12F3E1CB1E}">
      <dgm:prSet phldrT="[Text]"/>
      <dgm:spPr/>
      <dgm:t>
        <a:bodyPr/>
        <a:lstStyle/>
        <a:p>
          <a:r>
            <a:rPr lang="es-PY" b="1" dirty="0" smtClean="0"/>
            <a:t>Retiro voluntario :</a:t>
          </a:r>
          <a:r>
            <a:rPr lang="es-PY" b="0" dirty="0" smtClean="0"/>
            <a:t>US$ 1 millón</a:t>
          </a:r>
          <a:endParaRPr lang="en-US" b="0" dirty="0"/>
        </a:p>
      </dgm:t>
    </dgm:pt>
    <dgm:pt modelId="{1AC5E7AF-E849-42E0-BED8-0A280CA2CBB7}" type="parTrans" cxnId="{18DE9571-8642-4064-A8F7-5C20A0CFA28E}">
      <dgm:prSet/>
      <dgm:spPr/>
      <dgm:t>
        <a:bodyPr/>
        <a:lstStyle/>
        <a:p>
          <a:endParaRPr lang="es-PY"/>
        </a:p>
      </dgm:t>
    </dgm:pt>
    <dgm:pt modelId="{E720B639-8281-4D7D-BFA9-0B0CBAD05580}" type="sibTrans" cxnId="{18DE9571-8642-4064-A8F7-5C20A0CFA28E}">
      <dgm:prSet/>
      <dgm:spPr/>
      <dgm:t>
        <a:bodyPr/>
        <a:lstStyle/>
        <a:p>
          <a:endParaRPr lang="es-PY"/>
        </a:p>
      </dgm:t>
    </dgm:pt>
    <dgm:pt modelId="{DDC51B6C-2CF5-4217-9D4F-9E3B2CB7A75E}" type="pres">
      <dgm:prSet presAssocID="{B9C32B05-62EA-407A-B21C-2310C79457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8D1117-9907-4827-9B09-3C26316E76FF}" type="pres">
      <dgm:prSet presAssocID="{B9C32B05-62EA-407A-B21C-2310C7945705}" presName="tSp" presStyleCnt="0"/>
      <dgm:spPr/>
    </dgm:pt>
    <dgm:pt modelId="{5CC91036-9E4E-4C54-9A1C-71BF1BAEE85D}" type="pres">
      <dgm:prSet presAssocID="{B9C32B05-62EA-407A-B21C-2310C7945705}" presName="bSp" presStyleCnt="0"/>
      <dgm:spPr/>
    </dgm:pt>
    <dgm:pt modelId="{DAE45FD6-FCC1-4FA2-9518-FCC88ED6397C}" type="pres">
      <dgm:prSet presAssocID="{B9C32B05-62EA-407A-B21C-2310C7945705}" presName="process" presStyleCnt="0"/>
      <dgm:spPr/>
    </dgm:pt>
    <dgm:pt modelId="{5DD1349B-5276-4273-8206-1D59D61E1C89}" type="pres">
      <dgm:prSet presAssocID="{42D71409-67F9-455C-8C6D-716D284AAA6B}" presName="composite1" presStyleCnt="0"/>
      <dgm:spPr/>
    </dgm:pt>
    <dgm:pt modelId="{99F4AF07-BA8E-47BC-A9BC-DE0D4507901C}" type="pres">
      <dgm:prSet presAssocID="{42D71409-67F9-455C-8C6D-716D284AAA6B}" presName="dummyNode1" presStyleLbl="node1" presStyleIdx="0" presStyleCnt="3"/>
      <dgm:spPr/>
    </dgm:pt>
    <dgm:pt modelId="{EBCD9E22-5A4B-4853-89A1-35FBAA41A5C9}" type="pres">
      <dgm:prSet presAssocID="{42D71409-67F9-455C-8C6D-716D284AAA6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08792-6549-4E00-AA2E-BDE81977312D}" type="pres">
      <dgm:prSet presAssocID="{42D71409-67F9-455C-8C6D-716D284AAA6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0DBE5-7A46-4AD0-86BF-BE02EEF61A7B}" type="pres">
      <dgm:prSet presAssocID="{42D71409-67F9-455C-8C6D-716D284AAA6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EA1F4-F437-4E5F-8DA2-C17003AC645E}" type="pres">
      <dgm:prSet presAssocID="{42D71409-67F9-455C-8C6D-716D284AAA6B}" presName="connSite1" presStyleCnt="0"/>
      <dgm:spPr/>
    </dgm:pt>
    <dgm:pt modelId="{CABCE495-6E24-4FEF-8757-B6133BD632C0}" type="pres">
      <dgm:prSet presAssocID="{478B7D3C-9FB4-4BC6-90AC-49960560DECD}" presName="Name9" presStyleLbl="sibTrans2D1" presStyleIdx="0" presStyleCnt="2"/>
      <dgm:spPr/>
      <dgm:t>
        <a:bodyPr/>
        <a:lstStyle/>
        <a:p>
          <a:endParaRPr lang="en-US"/>
        </a:p>
      </dgm:t>
    </dgm:pt>
    <dgm:pt modelId="{9FA21E5E-F906-47E4-B28B-C7DA54A551C5}" type="pres">
      <dgm:prSet presAssocID="{F66099B6-DBBD-4AB0-82D2-877B80F846F7}" presName="composite2" presStyleCnt="0"/>
      <dgm:spPr/>
    </dgm:pt>
    <dgm:pt modelId="{16307278-D590-4895-91A6-9909AB92C5B2}" type="pres">
      <dgm:prSet presAssocID="{F66099B6-DBBD-4AB0-82D2-877B80F846F7}" presName="dummyNode2" presStyleLbl="node1" presStyleIdx="0" presStyleCnt="3"/>
      <dgm:spPr/>
    </dgm:pt>
    <dgm:pt modelId="{706EAFA5-483B-4A1B-85F7-14160AFCDD8F}" type="pres">
      <dgm:prSet presAssocID="{F66099B6-DBBD-4AB0-82D2-877B80F846F7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A5136-1C14-4F4C-95CE-71570AD1F037}" type="pres">
      <dgm:prSet presAssocID="{F66099B6-DBBD-4AB0-82D2-877B80F846F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F63F1C-B466-42DE-9FD3-6E5C0C979CA0}" type="pres">
      <dgm:prSet presAssocID="{F66099B6-DBBD-4AB0-82D2-877B80F846F7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01D16-505A-4E75-AC91-DDD26B0E99A9}" type="pres">
      <dgm:prSet presAssocID="{F66099B6-DBBD-4AB0-82D2-877B80F846F7}" presName="connSite2" presStyleCnt="0"/>
      <dgm:spPr/>
    </dgm:pt>
    <dgm:pt modelId="{8783C605-B701-4C24-B2B0-5038E7538C68}" type="pres">
      <dgm:prSet presAssocID="{BC531B32-9B0E-482E-BF91-65C61F17168D}" presName="Name18" presStyleLbl="sibTrans2D1" presStyleIdx="1" presStyleCnt="2"/>
      <dgm:spPr/>
      <dgm:t>
        <a:bodyPr/>
        <a:lstStyle/>
        <a:p>
          <a:endParaRPr lang="en-US"/>
        </a:p>
      </dgm:t>
    </dgm:pt>
    <dgm:pt modelId="{2B6A8D42-ADC0-4FB1-BB36-3DA6EED942E5}" type="pres">
      <dgm:prSet presAssocID="{EE62A4F6-4AC4-435B-990E-81A71CE8CAC7}" presName="composite1" presStyleCnt="0"/>
      <dgm:spPr/>
    </dgm:pt>
    <dgm:pt modelId="{DF13C245-5BA7-4E97-A861-5D4A0C3BA3C8}" type="pres">
      <dgm:prSet presAssocID="{EE62A4F6-4AC4-435B-990E-81A71CE8CAC7}" presName="dummyNode1" presStyleLbl="node1" presStyleIdx="1" presStyleCnt="3"/>
      <dgm:spPr/>
    </dgm:pt>
    <dgm:pt modelId="{04585C1D-E91D-4D77-8B0F-51DF88B161C9}" type="pres">
      <dgm:prSet presAssocID="{EE62A4F6-4AC4-435B-990E-81A71CE8CAC7}" presName="childNode1" presStyleLbl="bgAcc1" presStyleIdx="2" presStyleCnt="3" custScaleX="117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926D9-387E-4F08-B412-0363D232E726}" type="pres">
      <dgm:prSet presAssocID="{EE62A4F6-4AC4-435B-990E-81A71CE8CAC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08508-B266-4803-87CD-6A585E69E4D7}" type="pres">
      <dgm:prSet presAssocID="{EE62A4F6-4AC4-435B-990E-81A71CE8CAC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AFFB2-FC40-48E3-B7BD-D89C17032A02}" type="pres">
      <dgm:prSet presAssocID="{EE62A4F6-4AC4-435B-990E-81A71CE8CAC7}" presName="connSite1" presStyleCnt="0"/>
      <dgm:spPr/>
    </dgm:pt>
  </dgm:ptLst>
  <dgm:cxnLst>
    <dgm:cxn modelId="{6CB6AE61-9C64-4646-A3EC-B5B94C0A3C6B}" type="presOf" srcId="{478B7D3C-9FB4-4BC6-90AC-49960560DECD}" destId="{CABCE495-6E24-4FEF-8757-B6133BD632C0}" srcOrd="0" destOrd="0" presId="urn:microsoft.com/office/officeart/2005/8/layout/hProcess4"/>
    <dgm:cxn modelId="{C99CE395-39F6-46B4-938C-9BF085685D1A}" srcId="{EE62A4F6-4AC4-435B-990E-81A71CE8CAC7}" destId="{3CE06941-9820-4827-8B16-CD80CC49F780}" srcOrd="0" destOrd="0" parTransId="{141A3C92-8966-4E2F-82E4-2E09E22674B2}" sibTransId="{F58FC55B-E61F-445C-956E-0BB2202254CA}"/>
    <dgm:cxn modelId="{5EB75A48-1FB2-484A-B750-856234F91063}" type="presOf" srcId="{B9C32B05-62EA-407A-B21C-2310C7945705}" destId="{DDC51B6C-2CF5-4217-9D4F-9E3B2CB7A75E}" srcOrd="0" destOrd="0" presId="urn:microsoft.com/office/officeart/2005/8/layout/hProcess4"/>
    <dgm:cxn modelId="{DDE0E807-07A8-4DC9-86D7-F239236030F8}" type="presOf" srcId="{3CE06941-9820-4827-8B16-CD80CC49F780}" destId="{04585C1D-E91D-4D77-8B0F-51DF88B161C9}" srcOrd="0" destOrd="0" presId="urn:microsoft.com/office/officeart/2005/8/layout/hProcess4"/>
    <dgm:cxn modelId="{79859992-2272-4B60-956B-D9AB3F22F5E0}" type="presOf" srcId="{EE62A4F6-4AC4-435B-990E-81A71CE8CAC7}" destId="{3D108508-B266-4803-87CD-6A585E69E4D7}" srcOrd="0" destOrd="0" presId="urn:microsoft.com/office/officeart/2005/8/layout/hProcess4"/>
    <dgm:cxn modelId="{CD95B6A8-D941-4F47-91FA-7A53E75D6CD2}" type="presOf" srcId="{8EA7219F-BDB2-48EB-9EEB-3133522D132E}" destId="{AD808792-6549-4E00-AA2E-BDE81977312D}" srcOrd="1" destOrd="0" presId="urn:microsoft.com/office/officeart/2005/8/layout/hProcess4"/>
    <dgm:cxn modelId="{AAB33BD2-4982-4D48-9425-B8B60B09FF4F}" type="presOf" srcId="{3CE06941-9820-4827-8B16-CD80CC49F780}" destId="{1F7926D9-387E-4F08-B412-0363D232E726}" srcOrd="1" destOrd="0" presId="urn:microsoft.com/office/officeart/2005/8/layout/hProcess4"/>
    <dgm:cxn modelId="{3A2CECA6-0C5B-46BB-B7C6-7D37E9D210BD}" srcId="{B9C32B05-62EA-407A-B21C-2310C7945705}" destId="{EE62A4F6-4AC4-435B-990E-81A71CE8CAC7}" srcOrd="2" destOrd="0" parTransId="{F287B947-7343-4FA2-B288-B23A59FFAE31}" sibTransId="{389F9A93-0231-4877-8C41-5D5B8DD7AAC0}"/>
    <dgm:cxn modelId="{1D9FCA34-D8EA-4CD0-AC4B-D2DDE2668BBF}" type="presOf" srcId="{6CF284C3-4A70-4432-8F33-E75A802B3330}" destId="{EE4A5136-1C14-4F4C-95CE-71570AD1F037}" srcOrd="1" destOrd="0" presId="urn:microsoft.com/office/officeart/2005/8/layout/hProcess4"/>
    <dgm:cxn modelId="{11CF4FFC-CCA6-490A-977E-7C5EFB7BA9EB}" type="presOf" srcId="{BC531B32-9B0E-482E-BF91-65C61F17168D}" destId="{8783C605-B701-4C24-B2B0-5038E7538C68}" srcOrd="0" destOrd="0" presId="urn:microsoft.com/office/officeart/2005/8/layout/hProcess4"/>
    <dgm:cxn modelId="{0681F423-5444-4918-8C7F-CF9759CACC14}" type="presOf" srcId="{F66099B6-DBBD-4AB0-82D2-877B80F846F7}" destId="{F0F63F1C-B466-42DE-9FD3-6E5C0C979CA0}" srcOrd="0" destOrd="0" presId="urn:microsoft.com/office/officeart/2005/8/layout/hProcess4"/>
    <dgm:cxn modelId="{C309DC83-BB6E-47DE-9DB3-34F749689DAC}" type="presOf" srcId="{6CF284C3-4A70-4432-8F33-E75A802B3330}" destId="{706EAFA5-483B-4A1B-85F7-14160AFCDD8F}" srcOrd="0" destOrd="0" presId="urn:microsoft.com/office/officeart/2005/8/layout/hProcess4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2BDD7AC2-7CBE-4454-9418-4BE2167392BD}" type="presOf" srcId="{8EA7219F-BDB2-48EB-9EEB-3133522D132E}" destId="{EBCD9E22-5A4B-4853-89A1-35FBAA41A5C9}" srcOrd="0" destOrd="0" presId="urn:microsoft.com/office/officeart/2005/8/layout/hProcess4"/>
    <dgm:cxn modelId="{58AD7EEF-D408-406B-87EE-4691D4C30668}" srcId="{42D71409-67F9-455C-8C6D-716D284AAA6B}" destId="{8EA7219F-BDB2-48EB-9EEB-3133522D132E}" srcOrd="0" destOrd="0" parTransId="{3EE8403A-CB7C-4815-85BD-AEBCAEB71B37}" sibTransId="{C94B7947-85DC-4B21-BB99-DF8438356F98}"/>
    <dgm:cxn modelId="{3994BC31-CD0A-4B8B-B28B-E0E86903691F}" type="presOf" srcId="{42D71409-67F9-455C-8C6D-716D284AAA6B}" destId="{B360DBE5-7A46-4AD0-86BF-BE02EEF61A7B}" srcOrd="0" destOrd="0" presId="urn:microsoft.com/office/officeart/2005/8/layout/hProcess4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2DC24386-BC50-4BAB-8571-16CB10C2603C}" srcId="{F66099B6-DBBD-4AB0-82D2-877B80F846F7}" destId="{6CF284C3-4A70-4432-8F33-E75A802B3330}" srcOrd="0" destOrd="0" parTransId="{044831E6-2FC9-4DDA-81FB-5FA418568D07}" sibTransId="{CD50B82D-84BB-4747-B282-ABB339EBA294}"/>
    <dgm:cxn modelId="{18DE9571-8642-4064-A8F7-5C20A0CFA28E}" srcId="{EE62A4F6-4AC4-435B-990E-81A71CE8CAC7}" destId="{9ADA3F86-CD5E-4265-91BC-0C12F3E1CB1E}" srcOrd="1" destOrd="0" parTransId="{1AC5E7AF-E849-42E0-BED8-0A280CA2CBB7}" sibTransId="{E720B639-8281-4D7D-BFA9-0B0CBAD05580}"/>
    <dgm:cxn modelId="{67AB8EF7-15F8-4FFA-898D-2B66F571A1CE}" type="presOf" srcId="{9ADA3F86-CD5E-4265-91BC-0C12F3E1CB1E}" destId="{04585C1D-E91D-4D77-8B0F-51DF88B161C9}" srcOrd="0" destOrd="1" presId="urn:microsoft.com/office/officeart/2005/8/layout/hProcess4"/>
    <dgm:cxn modelId="{B701FFF6-F49C-4822-82EF-637DA56F26F6}" type="presOf" srcId="{9ADA3F86-CD5E-4265-91BC-0C12F3E1CB1E}" destId="{1F7926D9-387E-4F08-B412-0363D232E726}" srcOrd="1" destOrd="1" presId="urn:microsoft.com/office/officeart/2005/8/layout/hProcess4"/>
    <dgm:cxn modelId="{48129429-20B9-4007-9D4A-87D91BD515FA}" type="presParOf" srcId="{DDC51B6C-2CF5-4217-9D4F-9E3B2CB7A75E}" destId="{338D1117-9907-4827-9B09-3C26316E76FF}" srcOrd="0" destOrd="0" presId="urn:microsoft.com/office/officeart/2005/8/layout/hProcess4"/>
    <dgm:cxn modelId="{2A5073BB-B789-453C-800B-7FD8A91F6447}" type="presParOf" srcId="{DDC51B6C-2CF5-4217-9D4F-9E3B2CB7A75E}" destId="{5CC91036-9E4E-4C54-9A1C-71BF1BAEE85D}" srcOrd="1" destOrd="0" presId="urn:microsoft.com/office/officeart/2005/8/layout/hProcess4"/>
    <dgm:cxn modelId="{00F8489B-804F-4571-B165-B87FB0083B71}" type="presParOf" srcId="{DDC51B6C-2CF5-4217-9D4F-9E3B2CB7A75E}" destId="{DAE45FD6-FCC1-4FA2-9518-FCC88ED6397C}" srcOrd="2" destOrd="0" presId="urn:microsoft.com/office/officeart/2005/8/layout/hProcess4"/>
    <dgm:cxn modelId="{792C796F-A0F8-4FFB-AEEB-3816A7DF9E99}" type="presParOf" srcId="{DAE45FD6-FCC1-4FA2-9518-FCC88ED6397C}" destId="{5DD1349B-5276-4273-8206-1D59D61E1C89}" srcOrd="0" destOrd="0" presId="urn:microsoft.com/office/officeart/2005/8/layout/hProcess4"/>
    <dgm:cxn modelId="{3D44E21C-092D-4255-BDC7-B8B2F50C1F89}" type="presParOf" srcId="{5DD1349B-5276-4273-8206-1D59D61E1C89}" destId="{99F4AF07-BA8E-47BC-A9BC-DE0D4507901C}" srcOrd="0" destOrd="0" presId="urn:microsoft.com/office/officeart/2005/8/layout/hProcess4"/>
    <dgm:cxn modelId="{BE8997D1-40E6-487A-BB23-D35ECA9E5A90}" type="presParOf" srcId="{5DD1349B-5276-4273-8206-1D59D61E1C89}" destId="{EBCD9E22-5A4B-4853-89A1-35FBAA41A5C9}" srcOrd="1" destOrd="0" presId="urn:microsoft.com/office/officeart/2005/8/layout/hProcess4"/>
    <dgm:cxn modelId="{D4E2088D-81BB-48B2-879D-25B82C5F2A45}" type="presParOf" srcId="{5DD1349B-5276-4273-8206-1D59D61E1C89}" destId="{AD808792-6549-4E00-AA2E-BDE81977312D}" srcOrd="2" destOrd="0" presId="urn:microsoft.com/office/officeart/2005/8/layout/hProcess4"/>
    <dgm:cxn modelId="{7E8416B1-162F-43D3-9079-56D27CCEF8DF}" type="presParOf" srcId="{5DD1349B-5276-4273-8206-1D59D61E1C89}" destId="{B360DBE5-7A46-4AD0-86BF-BE02EEF61A7B}" srcOrd="3" destOrd="0" presId="urn:microsoft.com/office/officeart/2005/8/layout/hProcess4"/>
    <dgm:cxn modelId="{EA4E8B12-8301-4B7B-8721-97727C1930EF}" type="presParOf" srcId="{5DD1349B-5276-4273-8206-1D59D61E1C89}" destId="{ABBEA1F4-F437-4E5F-8DA2-C17003AC645E}" srcOrd="4" destOrd="0" presId="urn:microsoft.com/office/officeart/2005/8/layout/hProcess4"/>
    <dgm:cxn modelId="{34570AA2-6DAA-4DF1-AEA3-3FE1B219B608}" type="presParOf" srcId="{DAE45FD6-FCC1-4FA2-9518-FCC88ED6397C}" destId="{CABCE495-6E24-4FEF-8757-B6133BD632C0}" srcOrd="1" destOrd="0" presId="urn:microsoft.com/office/officeart/2005/8/layout/hProcess4"/>
    <dgm:cxn modelId="{9BBC7003-F2D3-4FA1-A417-68C4632CFF90}" type="presParOf" srcId="{DAE45FD6-FCC1-4FA2-9518-FCC88ED6397C}" destId="{9FA21E5E-F906-47E4-B28B-C7DA54A551C5}" srcOrd="2" destOrd="0" presId="urn:microsoft.com/office/officeart/2005/8/layout/hProcess4"/>
    <dgm:cxn modelId="{03A580D5-3182-4BCA-BE8E-E0749B09065C}" type="presParOf" srcId="{9FA21E5E-F906-47E4-B28B-C7DA54A551C5}" destId="{16307278-D590-4895-91A6-9909AB92C5B2}" srcOrd="0" destOrd="0" presId="urn:microsoft.com/office/officeart/2005/8/layout/hProcess4"/>
    <dgm:cxn modelId="{5608E2A0-37A4-4DFB-8542-46793E4F8F49}" type="presParOf" srcId="{9FA21E5E-F906-47E4-B28B-C7DA54A551C5}" destId="{706EAFA5-483B-4A1B-85F7-14160AFCDD8F}" srcOrd="1" destOrd="0" presId="urn:microsoft.com/office/officeart/2005/8/layout/hProcess4"/>
    <dgm:cxn modelId="{ADE75CDE-1085-44DD-BC9F-6C3551541B0C}" type="presParOf" srcId="{9FA21E5E-F906-47E4-B28B-C7DA54A551C5}" destId="{EE4A5136-1C14-4F4C-95CE-71570AD1F037}" srcOrd="2" destOrd="0" presId="urn:microsoft.com/office/officeart/2005/8/layout/hProcess4"/>
    <dgm:cxn modelId="{E11B0C1F-2FF6-4DF4-9129-D1E24FD4DF51}" type="presParOf" srcId="{9FA21E5E-F906-47E4-B28B-C7DA54A551C5}" destId="{F0F63F1C-B466-42DE-9FD3-6E5C0C979CA0}" srcOrd="3" destOrd="0" presId="urn:microsoft.com/office/officeart/2005/8/layout/hProcess4"/>
    <dgm:cxn modelId="{3468F144-EA36-4C4F-A041-B4E2A8E2892A}" type="presParOf" srcId="{9FA21E5E-F906-47E4-B28B-C7DA54A551C5}" destId="{DC401D16-505A-4E75-AC91-DDD26B0E99A9}" srcOrd="4" destOrd="0" presId="urn:microsoft.com/office/officeart/2005/8/layout/hProcess4"/>
    <dgm:cxn modelId="{1ED5C4AB-5984-445F-BE2A-74C05179D34B}" type="presParOf" srcId="{DAE45FD6-FCC1-4FA2-9518-FCC88ED6397C}" destId="{8783C605-B701-4C24-B2B0-5038E7538C68}" srcOrd="3" destOrd="0" presId="urn:microsoft.com/office/officeart/2005/8/layout/hProcess4"/>
    <dgm:cxn modelId="{AB586C8C-0A25-479E-B272-DFF0DD22B2B5}" type="presParOf" srcId="{DAE45FD6-FCC1-4FA2-9518-FCC88ED6397C}" destId="{2B6A8D42-ADC0-4FB1-BB36-3DA6EED942E5}" srcOrd="4" destOrd="0" presId="urn:microsoft.com/office/officeart/2005/8/layout/hProcess4"/>
    <dgm:cxn modelId="{A01F3F57-DC57-4287-BE3A-F661F140B576}" type="presParOf" srcId="{2B6A8D42-ADC0-4FB1-BB36-3DA6EED942E5}" destId="{DF13C245-5BA7-4E97-A861-5D4A0C3BA3C8}" srcOrd="0" destOrd="0" presId="urn:microsoft.com/office/officeart/2005/8/layout/hProcess4"/>
    <dgm:cxn modelId="{8FFC19C7-54ED-4386-9711-C40E658C4871}" type="presParOf" srcId="{2B6A8D42-ADC0-4FB1-BB36-3DA6EED942E5}" destId="{04585C1D-E91D-4D77-8B0F-51DF88B161C9}" srcOrd="1" destOrd="0" presId="urn:microsoft.com/office/officeart/2005/8/layout/hProcess4"/>
    <dgm:cxn modelId="{6AF94F36-38F8-480E-AE9E-DF1E250ECC43}" type="presParOf" srcId="{2B6A8D42-ADC0-4FB1-BB36-3DA6EED942E5}" destId="{1F7926D9-387E-4F08-B412-0363D232E726}" srcOrd="2" destOrd="0" presId="urn:microsoft.com/office/officeart/2005/8/layout/hProcess4"/>
    <dgm:cxn modelId="{FBCA7224-E507-4034-9B61-F3288151EB43}" type="presParOf" srcId="{2B6A8D42-ADC0-4FB1-BB36-3DA6EED942E5}" destId="{3D108508-B266-4803-87CD-6A585E69E4D7}" srcOrd="3" destOrd="0" presId="urn:microsoft.com/office/officeart/2005/8/layout/hProcess4"/>
    <dgm:cxn modelId="{6D1AE6E5-A9B6-4697-AF62-3207E918D07E}" type="presParOf" srcId="{2B6A8D42-ADC0-4FB1-BB36-3DA6EED942E5}" destId="{B60AFFB2-FC40-48E3-B7BD-D89C17032A02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45F7EE-2249-4FCD-97D2-E84B6C206A72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8B39BB-1371-4AF3-99FD-8CF7C49E3498}">
      <dgm:prSet phldrT="[Texto]" custT="1"/>
      <dgm:spPr/>
      <dgm:t>
        <a:bodyPr/>
        <a:lstStyle/>
        <a:p>
          <a:pPr marL="0" indent="0">
            <a:tabLst/>
          </a:pPr>
          <a:r>
            <a:rPr lang="es-ES" sz="1200" b="1" dirty="0">
              <a:latin typeface="Arial" panose="020B0604020202020204" pitchFamily="34" charset="0"/>
              <a:cs typeface="Arial" panose="020B0604020202020204" pitchFamily="34" charset="0"/>
            </a:rPr>
            <a:t>Estructura Organizacional</a:t>
          </a:r>
        </a:p>
      </dgm:t>
    </dgm:pt>
    <dgm:pt modelId="{3B4B390F-41EB-41B4-BE93-8506142582F4}" type="parTrans" cxnId="{42E5E46E-5815-430D-9096-EE60B694D815}">
      <dgm:prSet/>
      <dgm:spPr/>
      <dgm:t>
        <a:bodyPr/>
        <a:lstStyle/>
        <a:p>
          <a:endParaRPr lang="es-ES" sz="1200" b="1"/>
        </a:p>
      </dgm:t>
    </dgm:pt>
    <dgm:pt modelId="{BC316546-901E-414A-BE95-B074F2F6F3AA}" type="sibTrans" cxnId="{42E5E46E-5815-430D-9096-EE60B694D815}">
      <dgm:prSet/>
      <dgm:spPr/>
      <dgm:t>
        <a:bodyPr/>
        <a:lstStyle/>
        <a:p>
          <a:endParaRPr lang="es-ES" sz="1200" b="1"/>
        </a:p>
      </dgm:t>
    </dgm:pt>
    <dgm:pt modelId="{041265FC-A997-44E1-A624-F9CB7C388539}">
      <dgm:prSet phldrT="[Texto]" custT="1"/>
      <dgm:spPr/>
      <dgm:t>
        <a:bodyPr/>
        <a:lstStyle/>
        <a:p>
          <a:r>
            <a:rPr lang="es-ES" sz="1200" b="1" dirty="0">
              <a:latin typeface="Arial" panose="020B0604020202020204" pitchFamily="34" charset="0"/>
              <a:cs typeface="Arial" panose="020B0604020202020204" pitchFamily="34" charset="0"/>
            </a:rPr>
            <a:t>Puestos de trabajo y cargos presupuestarios</a:t>
          </a:r>
        </a:p>
      </dgm:t>
    </dgm:pt>
    <dgm:pt modelId="{CD1B32AE-1C08-4EFB-805C-4A4A64308066}" type="parTrans" cxnId="{2425408F-5347-4F0E-8F72-0B758778B3A3}">
      <dgm:prSet/>
      <dgm:spPr/>
      <dgm:t>
        <a:bodyPr/>
        <a:lstStyle/>
        <a:p>
          <a:endParaRPr lang="es-ES" sz="1200" b="1"/>
        </a:p>
      </dgm:t>
    </dgm:pt>
    <dgm:pt modelId="{AFBC9B05-FE1B-4707-A5DE-B20EAED78224}" type="sibTrans" cxnId="{2425408F-5347-4F0E-8F72-0B758778B3A3}">
      <dgm:prSet/>
      <dgm:spPr/>
      <dgm:t>
        <a:bodyPr/>
        <a:lstStyle/>
        <a:p>
          <a:endParaRPr lang="es-ES" sz="1200" b="1"/>
        </a:p>
      </dgm:t>
    </dgm:pt>
    <dgm:pt modelId="{D204721D-7A2A-4A3F-8645-0BF0205C9EBB}">
      <dgm:prSet phldrT="[Texto]" custT="1"/>
      <dgm:spPr/>
      <dgm:t>
        <a:bodyPr/>
        <a:lstStyle/>
        <a:p>
          <a:r>
            <a:rPr lang="es-ES" sz="1200" b="1" dirty="0">
              <a:latin typeface="Arial" panose="020B0604020202020204" pitchFamily="34" charset="0"/>
              <a:cs typeface="Arial" panose="020B0604020202020204" pitchFamily="34" charset="0"/>
            </a:rPr>
            <a:t>Ingreso y desarrollo de la Carrera</a:t>
          </a:r>
        </a:p>
      </dgm:t>
    </dgm:pt>
    <dgm:pt modelId="{5B9F917D-89B9-418F-A19E-139E6C12E578}" type="parTrans" cxnId="{1F3ED511-FF67-44F1-8A3B-8F86D1CB7216}">
      <dgm:prSet/>
      <dgm:spPr/>
      <dgm:t>
        <a:bodyPr/>
        <a:lstStyle/>
        <a:p>
          <a:endParaRPr lang="es-ES" sz="1200" b="1"/>
        </a:p>
      </dgm:t>
    </dgm:pt>
    <dgm:pt modelId="{80222C4E-C5BC-468B-849D-35ACF6670085}" type="sibTrans" cxnId="{1F3ED511-FF67-44F1-8A3B-8F86D1CB7216}">
      <dgm:prSet/>
      <dgm:spPr/>
      <dgm:t>
        <a:bodyPr/>
        <a:lstStyle/>
        <a:p>
          <a:endParaRPr lang="es-ES" sz="1200" b="1"/>
        </a:p>
      </dgm:t>
    </dgm:pt>
    <dgm:pt modelId="{4745441A-10D4-41C7-A7D0-FB279E85BEFB}">
      <dgm:prSet phldrT="[Texto]" custT="1"/>
      <dgm:spPr/>
      <dgm:t>
        <a:bodyPr/>
        <a:lstStyle/>
        <a:p>
          <a:r>
            <a:rPr lang="es-ES" sz="1200" b="1" dirty="0">
              <a:latin typeface="Arial" panose="020B0604020202020204" pitchFamily="34" charset="0"/>
              <a:cs typeface="Arial" panose="020B0604020202020204" pitchFamily="34" charset="0"/>
            </a:rPr>
            <a:t>Desarrollo de capacidades y potencial</a:t>
          </a:r>
        </a:p>
      </dgm:t>
    </dgm:pt>
    <dgm:pt modelId="{D5B6574A-1B58-4CA1-A72E-B250346A1A0C}" type="parTrans" cxnId="{319F6663-8FC5-4FB5-A840-A629D3D02B02}">
      <dgm:prSet/>
      <dgm:spPr/>
      <dgm:t>
        <a:bodyPr/>
        <a:lstStyle/>
        <a:p>
          <a:endParaRPr lang="es-ES" sz="1200" b="1"/>
        </a:p>
      </dgm:t>
    </dgm:pt>
    <dgm:pt modelId="{AB0EA593-D398-483C-BF48-F337117AF7F4}" type="sibTrans" cxnId="{319F6663-8FC5-4FB5-A840-A629D3D02B02}">
      <dgm:prSet/>
      <dgm:spPr/>
      <dgm:t>
        <a:bodyPr/>
        <a:lstStyle/>
        <a:p>
          <a:endParaRPr lang="es-ES" sz="1200" b="1"/>
        </a:p>
      </dgm:t>
    </dgm:pt>
    <dgm:pt modelId="{9267C78B-7700-407A-99E3-A8E66A232ADF}" type="pres">
      <dgm:prSet presAssocID="{7545F7EE-2249-4FCD-97D2-E84B6C206A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6A6E1DC8-14AF-42BD-8716-8D08DE2E00E3}" type="pres">
      <dgm:prSet presAssocID="{2B8B39BB-1371-4AF3-99FD-8CF7C49E3498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443E2E6D-EE5A-44BF-8F43-D12E5B7B867A}" type="pres">
      <dgm:prSet presAssocID="{BC316546-901E-414A-BE95-B074F2F6F3AA}" presName="space" presStyleCnt="0"/>
      <dgm:spPr/>
    </dgm:pt>
    <dgm:pt modelId="{DD39316C-C316-4817-8D27-A5E85820B85A}" type="pres">
      <dgm:prSet presAssocID="{041265FC-A997-44E1-A624-F9CB7C388539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67148279-0BC6-4281-ADF8-49B5E42F65DB}" type="pres">
      <dgm:prSet presAssocID="{AFBC9B05-FE1B-4707-A5DE-B20EAED78224}" presName="space" presStyleCnt="0"/>
      <dgm:spPr/>
    </dgm:pt>
    <dgm:pt modelId="{8B5A1A95-ABC4-42B0-8772-E9BFBB72DA57}" type="pres">
      <dgm:prSet presAssocID="{D204721D-7A2A-4A3F-8645-0BF0205C9EBB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9A98B526-0EAD-4609-BB8C-8B0A67F83F19}" type="pres">
      <dgm:prSet presAssocID="{80222C4E-C5BC-468B-849D-35ACF6670085}" presName="space" presStyleCnt="0"/>
      <dgm:spPr/>
    </dgm:pt>
    <dgm:pt modelId="{8A8AF46B-067A-411E-8258-C10836564672}" type="pres">
      <dgm:prSet presAssocID="{4745441A-10D4-41C7-A7D0-FB279E85BEFB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690E7BFE-47D5-41E9-8F18-EDE4764B0AC7}" type="presOf" srcId="{2B8B39BB-1371-4AF3-99FD-8CF7C49E3498}" destId="{6A6E1DC8-14AF-42BD-8716-8D08DE2E00E3}" srcOrd="0" destOrd="0" presId="urn:microsoft.com/office/officeart/2005/8/layout/venn3"/>
    <dgm:cxn modelId="{D9182EDD-1190-4905-9B0B-78B491223EF9}" type="presOf" srcId="{4745441A-10D4-41C7-A7D0-FB279E85BEFB}" destId="{8A8AF46B-067A-411E-8258-C10836564672}" srcOrd="0" destOrd="0" presId="urn:microsoft.com/office/officeart/2005/8/layout/venn3"/>
    <dgm:cxn modelId="{E3DAA74F-10F9-4DF0-AF55-FB41B3A244D5}" type="presOf" srcId="{D204721D-7A2A-4A3F-8645-0BF0205C9EBB}" destId="{8B5A1A95-ABC4-42B0-8772-E9BFBB72DA57}" srcOrd="0" destOrd="0" presId="urn:microsoft.com/office/officeart/2005/8/layout/venn3"/>
    <dgm:cxn modelId="{42E5E46E-5815-430D-9096-EE60B694D815}" srcId="{7545F7EE-2249-4FCD-97D2-E84B6C206A72}" destId="{2B8B39BB-1371-4AF3-99FD-8CF7C49E3498}" srcOrd="0" destOrd="0" parTransId="{3B4B390F-41EB-41B4-BE93-8506142582F4}" sibTransId="{BC316546-901E-414A-BE95-B074F2F6F3AA}"/>
    <dgm:cxn modelId="{052A5293-FECE-41C7-B4F5-C73536DFE10E}" type="presOf" srcId="{7545F7EE-2249-4FCD-97D2-E84B6C206A72}" destId="{9267C78B-7700-407A-99E3-A8E66A232ADF}" srcOrd="0" destOrd="0" presId="urn:microsoft.com/office/officeart/2005/8/layout/venn3"/>
    <dgm:cxn modelId="{2425408F-5347-4F0E-8F72-0B758778B3A3}" srcId="{7545F7EE-2249-4FCD-97D2-E84B6C206A72}" destId="{041265FC-A997-44E1-A624-F9CB7C388539}" srcOrd="1" destOrd="0" parTransId="{CD1B32AE-1C08-4EFB-805C-4A4A64308066}" sibTransId="{AFBC9B05-FE1B-4707-A5DE-B20EAED78224}"/>
    <dgm:cxn modelId="{E072CE0B-9836-475B-81D8-6C24F0801D8B}" type="presOf" srcId="{041265FC-A997-44E1-A624-F9CB7C388539}" destId="{DD39316C-C316-4817-8D27-A5E85820B85A}" srcOrd="0" destOrd="0" presId="urn:microsoft.com/office/officeart/2005/8/layout/venn3"/>
    <dgm:cxn modelId="{1F3ED511-FF67-44F1-8A3B-8F86D1CB7216}" srcId="{7545F7EE-2249-4FCD-97D2-E84B6C206A72}" destId="{D204721D-7A2A-4A3F-8645-0BF0205C9EBB}" srcOrd="2" destOrd="0" parTransId="{5B9F917D-89B9-418F-A19E-139E6C12E578}" sibTransId="{80222C4E-C5BC-468B-849D-35ACF6670085}"/>
    <dgm:cxn modelId="{319F6663-8FC5-4FB5-A840-A629D3D02B02}" srcId="{7545F7EE-2249-4FCD-97D2-E84B6C206A72}" destId="{4745441A-10D4-41C7-A7D0-FB279E85BEFB}" srcOrd="3" destOrd="0" parTransId="{D5B6574A-1B58-4CA1-A72E-B250346A1A0C}" sibTransId="{AB0EA593-D398-483C-BF48-F337117AF7F4}"/>
    <dgm:cxn modelId="{7F9567E8-C899-4EA0-B422-1ACCC8453CEC}" type="presParOf" srcId="{9267C78B-7700-407A-99E3-A8E66A232ADF}" destId="{6A6E1DC8-14AF-42BD-8716-8D08DE2E00E3}" srcOrd="0" destOrd="0" presId="urn:microsoft.com/office/officeart/2005/8/layout/venn3"/>
    <dgm:cxn modelId="{B47D6D37-905C-4B7F-B68F-5A7591896ABF}" type="presParOf" srcId="{9267C78B-7700-407A-99E3-A8E66A232ADF}" destId="{443E2E6D-EE5A-44BF-8F43-D12E5B7B867A}" srcOrd="1" destOrd="0" presId="urn:microsoft.com/office/officeart/2005/8/layout/venn3"/>
    <dgm:cxn modelId="{5605B368-7453-47F6-99F9-9656E853939D}" type="presParOf" srcId="{9267C78B-7700-407A-99E3-A8E66A232ADF}" destId="{DD39316C-C316-4817-8D27-A5E85820B85A}" srcOrd="2" destOrd="0" presId="urn:microsoft.com/office/officeart/2005/8/layout/venn3"/>
    <dgm:cxn modelId="{5D02BBE9-B6D3-4E1D-BE2B-5BB161C866D9}" type="presParOf" srcId="{9267C78B-7700-407A-99E3-A8E66A232ADF}" destId="{67148279-0BC6-4281-ADF8-49B5E42F65DB}" srcOrd="3" destOrd="0" presId="urn:microsoft.com/office/officeart/2005/8/layout/venn3"/>
    <dgm:cxn modelId="{07A6A317-8C2F-4527-A603-A0D6991194EA}" type="presParOf" srcId="{9267C78B-7700-407A-99E3-A8E66A232ADF}" destId="{8B5A1A95-ABC4-42B0-8772-E9BFBB72DA57}" srcOrd="4" destOrd="0" presId="urn:microsoft.com/office/officeart/2005/8/layout/venn3"/>
    <dgm:cxn modelId="{FBE7E1EC-925E-42F3-839C-79CDE32EDDCC}" type="presParOf" srcId="{9267C78B-7700-407A-99E3-A8E66A232ADF}" destId="{9A98B526-0EAD-4609-BB8C-8B0A67F83F19}" srcOrd="5" destOrd="0" presId="urn:microsoft.com/office/officeart/2005/8/layout/venn3"/>
    <dgm:cxn modelId="{7FD516A8-73BA-4429-B2CC-9EE8B1058E1C}" type="presParOf" srcId="{9267C78B-7700-407A-99E3-A8E66A232ADF}" destId="{8A8AF46B-067A-411E-8258-C1083656467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C9E589-459A-4353-A976-A60F8964C86B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Y"/>
        </a:p>
      </dgm:t>
    </dgm:pt>
    <dgm:pt modelId="{01B67AE3-C4A9-442C-B019-A227EE8A2397}">
      <dgm:prSet phldrT="[Texto]"/>
      <dgm:spPr/>
      <dgm:t>
        <a:bodyPr/>
        <a:lstStyle/>
        <a:p>
          <a:r>
            <a:rPr lang="es-PY" dirty="0" smtClean="0"/>
            <a:t>Creación de 114 cargos</a:t>
          </a:r>
          <a:endParaRPr lang="es-PY" dirty="0"/>
        </a:p>
      </dgm:t>
    </dgm:pt>
    <dgm:pt modelId="{BEECD3E8-7B92-4014-B712-8E5BA966AD61}" type="parTrans" cxnId="{BB8CF9A0-BDD2-4D26-AA18-EF1667E5DE97}">
      <dgm:prSet/>
      <dgm:spPr/>
      <dgm:t>
        <a:bodyPr/>
        <a:lstStyle/>
        <a:p>
          <a:endParaRPr lang="es-PY"/>
        </a:p>
      </dgm:t>
    </dgm:pt>
    <dgm:pt modelId="{4D4903AB-2493-44AF-9874-133AB5A85A1E}" type="sibTrans" cxnId="{BB8CF9A0-BDD2-4D26-AA18-EF1667E5DE97}">
      <dgm:prSet/>
      <dgm:spPr/>
      <dgm:t>
        <a:bodyPr/>
        <a:lstStyle/>
        <a:p>
          <a:endParaRPr lang="es-PY"/>
        </a:p>
      </dgm:t>
    </dgm:pt>
    <dgm:pt modelId="{70EADDDE-C891-4616-917B-E285B9180527}">
      <dgm:prSet phldrT="[Texto]"/>
      <dgm:spPr/>
      <dgm:t>
        <a:bodyPr/>
        <a:lstStyle/>
        <a:p>
          <a:r>
            <a:rPr lang="es-PY" dirty="0" smtClean="0"/>
            <a:t>Supresión de 145 cargos</a:t>
          </a:r>
          <a:endParaRPr lang="es-PY" dirty="0"/>
        </a:p>
      </dgm:t>
    </dgm:pt>
    <dgm:pt modelId="{5A39EF5D-880D-4778-974A-65E0FB8496B7}" type="parTrans" cxnId="{21E828E0-F772-4540-A37B-9C3D71CBCD23}">
      <dgm:prSet/>
      <dgm:spPr/>
      <dgm:t>
        <a:bodyPr/>
        <a:lstStyle/>
        <a:p>
          <a:endParaRPr lang="es-PY"/>
        </a:p>
      </dgm:t>
    </dgm:pt>
    <dgm:pt modelId="{D9DCF3F5-ADFB-4B6D-B1F0-B82A427E7810}" type="sibTrans" cxnId="{21E828E0-F772-4540-A37B-9C3D71CBCD23}">
      <dgm:prSet/>
      <dgm:spPr/>
      <dgm:t>
        <a:bodyPr/>
        <a:lstStyle/>
        <a:p>
          <a:endParaRPr lang="es-PY"/>
        </a:p>
      </dgm:t>
    </dgm:pt>
    <dgm:pt modelId="{1818439C-DE6C-4EB1-8659-8F65715BE605}" type="pres">
      <dgm:prSet presAssocID="{50C9E589-459A-4353-A976-A60F8964C86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PY"/>
        </a:p>
      </dgm:t>
    </dgm:pt>
    <dgm:pt modelId="{F2E4A947-9D47-4BE2-9B89-49E3426CF21B}" type="pres">
      <dgm:prSet presAssocID="{50C9E589-459A-4353-A976-A60F8964C86B}" presName="divider" presStyleLbl="fgShp" presStyleIdx="0" presStyleCnt="1"/>
      <dgm:spPr>
        <a:solidFill>
          <a:schemeClr val="accent5"/>
        </a:solidFill>
        <a:scene3d>
          <a:camera prst="orthographicFront"/>
          <a:lightRig rig="threePt" dir="t"/>
        </a:scene3d>
        <a:sp3d>
          <a:bevelT/>
        </a:sp3d>
      </dgm:spPr>
    </dgm:pt>
    <dgm:pt modelId="{9DFCD68F-D8BF-4524-9483-458D635EA1EB}" type="pres">
      <dgm:prSet presAssocID="{01B67AE3-C4A9-442C-B019-A227EE8A2397}" presName="downArrow" presStyleLbl="node1" presStyleIdx="0" presStyleCnt="2"/>
      <dgm:spPr>
        <a:solidFill>
          <a:schemeClr val="accent6"/>
        </a:solidFill>
        <a:scene3d>
          <a:camera prst="orthographicFront"/>
          <a:lightRig rig="threePt" dir="t"/>
        </a:scene3d>
        <a:sp3d>
          <a:bevelT/>
        </a:sp3d>
      </dgm:spPr>
    </dgm:pt>
    <dgm:pt modelId="{C63E6DE7-7EAF-4D64-9E3A-CF117305D33B}" type="pres">
      <dgm:prSet presAssocID="{01B67AE3-C4A9-442C-B019-A227EE8A2397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  <dgm:pt modelId="{33DDD161-8E7F-405B-8E4A-1D52492270CF}" type="pres">
      <dgm:prSet presAssocID="{70EADDDE-C891-4616-917B-E285B9180527}" presName="upArrow" presStyleLbl="node1" presStyleIdx="1" presStyleCnt="2"/>
      <dgm:spPr>
        <a:solidFill>
          <a:schemeClr val="accent2"/>
        </a:solidFill>
        <a:scene3d>
          <a:camera prst="orthographicFront"/>
          <a:lightRig rig="threePt" dir="t"/>
        </a:scene3d>
        <a:sp3d>
          <a:bevelT/>
        </a:sp3d>
      </dgm:spPr>
    </dgm:pt>
    <dgm:pt modelId="{88103388-DB9D-4854-AF49-FAD479BC81FF}" type="pres">
      <dgm:prSet presAssocID="{70EADDDE-C891-4616-917B-E285B918052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PY"/>
        </a:p>
      </dgm:t>
    </dgm:pt>
  </dgm:ptLst>
  <dgm:cxnLst>
    <dgm:cxn modelId="{20949F18-D66D-40A2-B743-5AA8E8081E61}" type="presOf" srcId="{01B67AE3-C4A9-442C-B019-A227EE8A2397}" destId="{C63E6DE7-7EAF-4D64-9E3A-CF117305D33B}" srcOrd="0" destOrd="0" presId="urn:microsoft.com/office/officeart/2005/8/layout/arrow3"/>
    <dgm:cxn modelId="{31B30B01-4C69-480D-A52F-966EBB905342}" type="presOf" srcId="{70EADDDE-C891-4616-917B-E285B9180527}" destId="{88103388-DB9D-4854-AF49-FAD479BC81FF}" srcOrd="0" destOrd="0" presId="urn:microsoft.com/office/officeart/2005/8/layout/arrow3"/>
    <dgm:cxn modelId="{BB8CF9A0-BDD2-4D26-AA18-EF1667E5DE97}" srcId="{50C9E589-459A-4353-A976-A60F8964C86B}" destId="{01B67AE3-C4A9-442C-B019-A227EE8A2397}" srcOrd="0" destOrd="0" parTransId="{BEECD3E8-7B92-4014-B712-8E5BA966AD61}" sibTransId="{4D4903AB-2493-44AF-9874-133AB5A85A1E}"/>
    <dgm:cxn modelId="{F8943274-0677-441A-938B-8D454B798198}" type="presOf" srcId="{50C9E589-459A-4353-A976-A60F8964C86B}" destId="{1818439C-DE6C-4EB1-8659-8F65715BE605}" srcOrd="0" destOrd="0" presId="urn:microsoft.com/office/officeart/2005/8/layout/arrow3"/>
    <dgm:cxn modelId="{21E828E0-F772-4540-A37B-9C3D71CBCD23}" srcId="{50C9E589-459A-4353-A976-A60F8964C86B}" destId="{70EADDDE-C891-4616-917B-E285B9180527}" srcOrd="1" destOrd="0" parTransId="{5A39EF5D-880D-4778-974A-65E0FB8496B7}" sibTransId="{D9DCF3F5-ADFB-4B6D-B1F0-B82A427E7810}"/>
    <dgm:cxn modelId="{D2BCECDC-3E5E-43F7-8BD2-B44BA1142C3A}" type="presParOf" srcId="{1818439C-DE6C-4EB1-8659-8F65715BE605}" destId="{F2E4A947-9D47-4BE2-9B89-49E3426CF21B}" srcOrd="0" destOrd="0" presId="urn:microsoft.com/office/officeart/2005/8/layout/arrow3"/>
    <dgm:cxn modelId="{D7DBA65C-12AD-4A19-92D1-B1A28F5B3249}" type="presParOf" srcId="{1818439C-DE6C-4EB1-8659-8F65715BE605}" destId="{9DFCD68F-D8BF-4524-9483-458D635EA1EB}" srcOrd="1" destOrd="0" presId="urn:microsoft.com/office/officeart/2005/8/layout/arrow3"/>
    <dgm:cxn modelId="{D6953A84-02EC-4B42-A6B6-BAF78C10056A}" type="presParOf" srcId="{1818439C-DE6C-4EB1-8659-8F65715BE605}" destId="{C63E6DE7-7EAF-4D64-9E3A-CF117305D33B}" srcOrd="2" destOrd="0" presId="urn:microsoft.com/office/officeart/2005/8/layout/arrow3"/>
    <dgm:cxn modelId="{93F0CFAF-B5A9-4592-9C2F-2D3C4C3515AB}" type="presParOf" srcId="{1818439C-DE6C-4EB1-8659-8F65715BE605}" destId="{33DDD161-8E7F-405B-8E4A-1D52492270CF}" srcOrd="3" destOrd="0" presId="urn:microsoft.com/office/officeart/2005/8/layout/arrow3"/>
    <dgm:cxn modelId="{C6876E89-250E-4D08-B931-E1DAAF219F2A}" type="presParOf" srcId="{1818439C-DE6C-4EB1-8659-8F65715BE605}" destId="{88103388-DB9D-4854-AF49-FAD479BC81F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D9E22-5A4B-4853-89A1-35FBAA41A5C9}">
      <dsp:nvSpPr>
        <dsp:cNvPr id="0" name=""/>
        <dsp:cNvSpPr/>
      </dsp:nvSpPr>
      <dsp:spPr>
        <a:xfrm>
          <a:off x="2491095" y="863015"/>
          <a:ext cx="2010623" cy="1658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600" b="1" kern="1200" dirty="0" smtClean="0"/>
            <a:t>Reingeniería del SIARE: </a:t>
          </a:r>
          <a:r>
            <a:rPr lang="es-PY" sz="1600" kern="1200" dirty="0" smtClean="0"/>
            <a:t>US$ 3 millones</a:t>
          </a:r>
          <a:endParaRPr lang="en-US" sz="1600" kern="1200" dirty="0"/>
        </a:p>
      </dsp:txBody>
      <dsp:txXfrm>
        <a:off x="2529258" y="901178"/>
        <a:ext cx="1934297" cy="1226658"/>
      </dsp:txXfrm>
    </dsp:sp>
    <dsp:sp modelId="{CABCE495-6E24-4FEF-8757-B6133BD632C0}">
      <dsp:nvSpPr>
        <dsp:cNvPr id="0" name=""/>
        <dsp:cNvSpPr/>
      </dsp:nvSpPr>
      <dsp:spPr>
        <a:xfrm>
          <a:off x="3522455" y="904005"/>
          <a:ext cx="2740272" cy="2740272"/>
        </a:xfrm>
        <a:prstGeom prst="leftCircularArrow">
          <a:avLst>
            <a:gd name="adj1" fmla="val 5049"/>
            <a:gd name="adj2" fmla="val 650648"/>
            <a:gd name="adj3" fmla="val 2426159"/>
            <a:gd name="adj4" fmla="val 9024489"/>
            <a:gd name="adj5" fmla="val 5891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60DBE5-7A46-4AD0-86BF-BE02EEF61A7B}">
      <dsp:nvSpPr>
        <dsp:cNvPr id="0" name=""/>
        <dsp:cNvSpPr/>
      </dsp:nvSpPr>
      <dsp:spPr>
        <a:xfrm>
          <a:off x="2937900" y="2166000"/>
          <a:ext cx="1787221" cy="710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SSEAF</a:t>
          </a:r>
          <a:endParaRPr lang="en-US" sz="4000" kern="1200" dirty="0"/>
        </a:p>
      </dsp:txBody>
      <dsp:txXfrm>
        <a:off x="2958716" y="2186816"/>
        <a:ext cx="1745589" cy="669086"/>
      </dsp:txXfrm>
    </dsp:sp>
    <dsp:sp modelId="{706EAFA5-483B-4A1B-85F7-14160AFCDD8F}">
      <dsp:nvSpPr>
        <dsp:cNvPr id="0" name=""/>
        <dsp:cNvSpPr/>
      </dsp:nvSpPr>
      <dsp:spPr>
        <a:xfrm>
          <a:off x="5383995" y="863015"/>
          <a:ext cx="2010623" cy="1658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600" b="1" kern="1200" dirty="0" smtClean="0"/>
            <a:t>Auditorías Externas de las Empresas Públicas:</a:t>
          </a:r>
          <a:r>
            <a:rPr lang="es-PY" sz="1600" kern="1200" dirty="0" smtClean="0"/>
            <a:t> US$ 2 millones</a:t>
          </a:r>
          <a:endParaRPr lang="en-US" sz="1600" kern="1200" dirty="0"/>
        </a:p>
      </dsp:txBody>
      <dsp:txXfrm>
        <a:off x="5422158" y="1256538"/>
        <a:ext cx="1934297" cy="1226658"/>
      </dsp:txXfrm>
    </dsp:sp>
    <dsp:sp modelId="{8783C605-B701-4C24-B2B0-5038E7538C68}">
      <dsp:nvSpPr>
        <dsp:cNvPr id="0" name=""/>
        <dsp:cNvSpPr/>
      </dsp:nvSpPr>
      <dsp:spPr>
        <a:xfrm>
          <a:off x="6385441" y="-375988"/>
          <a:ext cx="3198949" cy="3198949"/>
        </a:xfrm>
        <a:prstGeom prst="circularArrow">
          <a:avLst>
            <a:gd name="adj1" fmla="val 4325"/>
            <a:gd name="adj2" fmla="val 547470"/>
            <a:gd name="adj3" fmla="val 19277019"/>
            <a:gd name="adj4" fmla="val 12575511"/>
            <a:gd name="adj5" fmla="val 5046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F63F1C-B466-42DE-9FD3-6E5C0C979CA0}">
      <dsp:nvSpPr>
        <dsp:cNvPr id="0" name=""/>
        <dsp:cNvSpPr/>
      </dsp:nvSpPr>
      <dsp:spPr>
        <a:xfrm>
          <a:off x="5830800" y="507656"/>
          <a:ext cx="1787221" cy="710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SSEE</a:t>
          </a:r>
          <a:endParaRPr lang="en-US" sz="4000" kern="1200" dirty="0"/>
        </a:p>
      </dsp:txBody>
      <dsp:txXfrm>
        <a:off x="5851616" y="528472"/>
        <a:ext cx="1745589" cy="669086"/>
      </dsp:txXfrm>
    </dsp:sp>
    <dsp:sp modelId="{04585C1D-E91D-4D77-8B0F-51DF88B161C9}">
      <dsp:nvSpPr>
        <dsp:cNvPr id="0" name=""/>
        <dsp:cNvSpPr/>
      </dsp:nvSpPr>
      <dsp:spPr>
        <a:xfrm>
          <a:off x="8276894" y="863015"/>
          <a:ext cx="2361518" cy="16583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600" b="1" kern="1200" dirty="0" smtClean="0"/>
            <a:t>Participación de multas: </a:t>
          </a:r>
          <a:r>
            <a:rPr lang="es-PY" sz="1600" kern="1200" dirty="0" smtClean="0"/>
            <a:t>US$ 4 millones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Y" sz="1600" b="1" kern="1200" dirty="0" smtClean="0"/>
            <a:t>Retiro voluntario :</a:t>
          </a:r>
          <a:r>
            <a:rPr lang="es-PY" sz="1600" b="0" kern="1200" dirty="0" smtClean="0"/>
            <a:t>US$ 1 millón</a:t>
          </a:r>
          <a:endParaRPr lang="en-US" sz="1600" b="0" kern="1200" dirty="0"/>
        </a:p>
      </dsp:txBody>
      <dsp:txXfrm>
        <a:off x="8315057" y="901178"/>
        <a:ext cx="2285192" cy="1226658"/>
      </dsp:txXfrm>
    </dsp:sp>
    <dsp:sp modelId="{3D108508-B266-4803-87CD-6A585E69E4D7}">
      <dsp:nvSpPr>
        <dsp:cNvPr id="0" name=""/>
        <dsp:cNvSpPr/>
      </dsp:nvSpPr>
      <dsp:spPr>
        <a:xfrm>
          <a:off x="8899147" y="2166000"/>
          <a:ext cx="1787221" cy="710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SET</a:t>
          </a:r>
          <a:endParaRPr lang="en-US" sz="4000" kern="1200" dirty="0"/>
        </a:p>
      </dsp:txBody>
      <dsp:txXfrm>
        <a:off x="8919963" y="2186816"/>
        <a:ext cx="1745589" cy="6690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E1DC8-14AF-42BD-8716-8D08DE2E00E3}">
      <dsp:nvSpPr>
        <dsp:cNvPr id="0" name=""/>
        <dsp:cNvSpPr/>
      </dsp:nvSpPr>
      <dsp:spPr>
        <a:xfrm>
          <a:off x="1589021" y="818"/>
          <a:ext cx="2086594" cy="208659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832" tIns="15240" rIns="114832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Estructura Organizacional</a:t>
          </a:r>
        </a:p>
      </dsp:txBody>
      <dsp:txXfrm>
        <a:off x="1894596" y="306393"/>
        <a:ext cx="1475444" cy="1475444"/>
      </dsp:txXfrm>
    </dsp:sp>
    <dsp:sp modelId="{DD39316C-C316-4817-8D27-A5E85820B85A}">
      <dsp:nvSpPr>
        <dsp:cNvPr id="0" name=""/>
        <dsp:cNvSpPr/>
      </dsp:nvSpPr>
      <dsp:spPr>
        <a:xfrm>
          <a:off x="3258297" y="818"/>
          <a:ext cx="2086594" cy="2086594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832" tIns="15240" rIns="11483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Puestos de trabajo y cargos presupuestarios</a:t>
          </a:r>
        </a:p>
      </dsp:txBody>
      <dsp:txXfrm>
        <a:off x="3563872" y="306393"/>
        <a:ext cx="1475444" cy="1475444"/>
      </dsp:txXfrm>
    </dsp:sp>
    <dsp:sp modelId="{8B5A1A95-ABC4-42B0-8772-E9BFBB72DA57}">
      <dsp:nvSpPr>
        <dsp:cNvPr id="0" name=""/>
        <dsp:cNvSpPr/>
      </dsp:nvSpPr>
      <dsp:spPr>
        <a:xfrm>
          <a:off x="4927572" y="818"/>
          <a:ext cx="2086594" cy="2086594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832" tIns="15240" rIns="11483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Ingreso y desarrollo de la Carrera</a:t>
          </a:r>
        </a:p>
      </dsp:txBody>
      <dsp:txXfrm>
        <a:off x="5233147" y="306393"/>
        <a:ext cx="1475444" cy="1475444"/>
      </dsp:txXfrm>
    </dsp:sp>
    <dsp:sp modelId="{8A8AF46B-067A-411E-8258-C10836564672}">
      <dsp:nvSpPr>
        <dsp:cNvPr id="0" name=""/>
        <dsp:cNvSpPr/>
      </dsp:nvSpPr>
      <dsp:spPr>
        <a:xfrm>
          <a:off x="6596847" y="818"/>
          <a:ext cx="2086594" cy="2086594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832" tIns="15240" rIns="114832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>
              <a:latin typeface="Arial" panose="020B0604020202020204" pitchFamily="34" charset="0"/>
              <a:cs typeface="Arial" panose="020B0604020202020204" pitchFamily="34" charset="0"/>
            </a:rPr>
            <a:t>Desarrollo de capacidades y potencial</a:t>
          </a:r>
        </a:p>
      </dsp:txBody>
      <dsp:txXfrm>
        <a:off x="6902422" y="306393"/>
        <a:ext cx="1475444" cy="14754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4A947-9D47-4BE2-9B89-49E3426CF21B}">
      <dsp:nvSpPr>
        <dsp:cNvPr id="0" name=""/>
        <dsp:cNvSpPr/>
      </dsp:nvSpPr>
      <dsp:spPr>
        <a:xfrm rot="21300000">
          <a:off x="16725" y="1075947"/>
          <a:ext cx="5583173" cy="627568"/>
        </a:xfrm>
        <a:prstGeom prst="mathMinus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CD68F-D8BF-4524-9483-458D635EA1EB}">
      <dsp:nvSpPr>
        <dsp:cNvPr id="0" name=""/>
        <dsp:cNvSpPr/>
      </dsp:nvSpPr>
      <dsp:spPr>
        <a:xfrm>
          <a:off x="673994" y="138973"/>
          <a:ext cx="1684987" cy="1111785"/>
        </a:xfrm>
        <a:prstGeom prst="downArrow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E6DE7-7EAF-4D64-9E3A-CF117305D33B}">
      <dsp:nvSpPr>
        <dsp:cNvPr id="0" name=""/>
        <dsp:cNvSpPr/>
      </dsp:nvSpPr>
      <dsp:spPr>
        <a:xfrm>
          <a:off x="2976810" y="0"/>
          <a:ext cx="1797319" cy="116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200" kern="1200" dirty="0" smtClean="0"/>
            <a:t>Creación de 114 cargos</a:t>
          </a:r>
          <a:endParaRPr lang="es-PY" sz="2200" kern="1200" dirty="0"/>
        </a:p>
      </dsp:txBody>
      <dsp:txXfrm>
        <a:off x="2976810" y="0"/>
        <a:ext cx="1797319" cy="1167374"/>
      </dsp:txXfrm>
    </dsp:sp>
    <dsp:sp modelId="{33DDD161-8E7F-405B-8E4A-1D52492270CF}">
      <dsp:nvSpPr>
        <dsp:cNvPr id="0" name=""/>
        <dsp:cNvSpPr/>
      </dsp:nvSpPr>
      <dsp:spPr>
        <a:xfrm>
          <a:off x="3257641" y="1528705"/>
          <a:ext cx="1684987" cy="1111785"/>
        </a:xfrm>
        <a:prstGeom prst="upArrow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103388-DB9D-4854-AF49-FAD479BC81FF}">
      <dsp:nvSpPr>
        <dsp:cNvPr id="0" name=""/>
        <dsp:cNvSpPr/>
      </dsp:nvSpPr>
      <dsp:spPr>
        <a:xfrm>
          <a:off x="842493" y="1612089"/>
          <a:ext cx="1797319" cy="1167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200" kern="1200" dirty="0" smtClean="0"/>
            <a:t>Supresión de 145 cargos</a:t>
          </a:r>
          <a:endParaRPr lang="es-PY" sz="2200" kern="1200" dirty="0"/>
        </a:p>
      </dsp:txBody>
      <dsp:txXfrm>
        <a:off x="842493" y="1612089"/>
        <a:ext cx="1797319" cy="116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0.09795</cdr:x>
      <cdr:y>0.03198</cdr:y>
    </cdr:from>
    <cdr:to>
      <cdr:x>0.97946</cdr:x>
      <cdr:y>0.13081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90550" y="104775"/>
          <a:ext cx="53149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s-PY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0.09795</cdr:x>
      <cdr:y>0.03198</cdr:y>
    </cdr:from>
    <cdr:to>
      <cdr:x>0.97946</cdr:x>
      <cdr:y>0.13081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90550" y="104775"/>
          <a:ext cx="53149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s-PY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0.51643</cdr:x>
      <cdr:y>0.52924</cdr:y>
    </cdr:from>
    <cdr:to>
      <cdr:x>0.93834</cdr:x>
      <cdr:y>0.59645</cdr:y>
    </cdr:to>
    <cdr:sp macro="" textlink="">
      <cdr:nvSpPr>
        <cdr:cNvPr id="4" name="3 Flecha derecha"/>
        <cdr:cNvSpPr/>
      </cdr:nvSpPr>
      <cdr:spPr>
        <a:xfrm xmlns:a="http://schemas.openxmlformats.org/drawingml/2006/main" rot="20132327">
          <a:off x="6296328" y="2705759"/>
          <a:ext cx="5143960" cy="343628"/>
        </a:xfrm>
        <a:prstGeom xmlns:a="http://schemas.openxmlformats.org/drawingml/2006/main" prst="rightArrow">
          <a:avLst/>
        </a:prstGeom>
        <a:ln xmlns:a="http://schemas.openxmlformats.org/drawingml/2006/main"/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PY" sz="1100"/>
        </a:p>
      </cdr:txBody>
    </cdr:sp>
  </cdr:relSizeAnchor>
  <cdr:relSizeAnchor xmlns:cdr="http://schemas.openxmlformats.org/drawingml/2006/chartDrawing">
    <cdr:from>
      <cdr:x>0.67387</cdr:x>
      <cdr:y>0.51167</cdr:y>
    </cdr:from>
    <cdr:to>
      <cdr:x>0.99309</cdr:x>
      <cdr:y>0.75537</cdr:y>
    </cdr:to>
    <cdr:sp macro="" textlink="">
      <cdr:nvSpPr>
        <cdr:cNvPr id="5" name="4 Rectángulo redondeado"/>
        <cdr:cNvSpPr/>
      </cdr:nvSpPr>
      <cdr:spPr>
        <a:xfrm xmlns:a="http://schemas.openxmlformats.org/drawingml/2006/main" rot="20146239">
          <a:off x="8215854" y="2615931"/>
          <a:ext cx="3891907" cy="1245925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1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s-PY" sz="1600" b="1" dirty="0">
              <a:solidFill>
                <a:schemeClr val="bg1"/>
              </a:solidFill>
            </a:rPr>
            <a:t>Entre</a:t>
          </a:r>
          <a:r>
            <a:rPr lang="es-PY" sz="1600" b="1" baseline="0" dirty="0">
              <a:solidFill>
                <a:schemeClr val="bg1"/>
              </a:solidFill>
            </a:rPr>
            <a:t> el 2014 y el 2018 se destinaran US$ 418 millones adicionales a lo invertido en el 2013</a:t>
          </a:r>
          <a:endParaRPr lang="es-PY" sz="1600" b="1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0.09795</cdr:x>
      <cdr:y>0.03198</cdr:y>
    </cdr:from>
    <cdr:to>
      <cdr:x>0.97946</cdr:x>
      <cdr:y>0.13081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90550" y="104775"/>
          <a:ext cx="5314950" cy="3238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s-PY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0.10116</cdr:x>
      <cdr:y>0.56829</cdr:y>
    </cdr:from>
    <cdr:to>
      <cdr:x>0.2273</cdr:x>
      <cdr:y>0.62771</cdr:y>
    </cdr:to>
    <cdr:sp macro="" textlink="">
      <cdr:nvSpPr>
        <cdr:cNvPr id="11" name="CuadroTexto 1"/>
        <cdr:cNvSpPr txBox="1"/>
      </cdr:nvSpPr>
      <cdr:spPr>
        <a:xfrm xmlns:a="http://schemas.openxmlformats.org/drawingml/2006/main">
          <a:off x="1001880" y="3079400"/>
          <a:ext cx="1249249" cy="32197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C0000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200" dirty="0" smtClean="0"/>
            <a:t>Ley N° 2421/04</a:t>
          </a:r>
          <a:endParaRPr lang="es-PY" sz="1200" dirty="0"/>
        </a:p>
      </cdr:txBody>
    </cdr:sp>
  </cdr:relSizeAnchor>
  <cdr:relSizeAnchor xmlns:cdr="http://schemas.openxmlformats.org/drawingml/2006/chartDrawing">
    <cdr:from>
      <cdr:x>0.63057</cdr:x>
      <cdr:y>0.27692</cdr:y>
    </cdr:from>
    <cdr:to>
      <cdr:x>0.78142</cdr:x>
      <cdr:y>0.33634</cdr:y>
    </cdr:to>
    <cdr:sp macro="" textlink="">
      <cdr:nvSpPr>
        <cdr:cNvPr id="12" name="CuadroTexto 1"/>
        <cdr:cNvSpPr txBox="1"/>
      </cdr:nvSpPr>
      <cdr:spPr>
        <a:xfrm xmlns:a="http://schemas.openxmlformats.org/drawingml/2006/main">
          <a:off x="7128792" y="1296143"/>
          <a:ext cx="1705398" cy="27811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70C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200" dirty="0" smtClean="0"/>
            <a:t>Introducción del IRP</a:t>
          </a:r>
          <a:endParaRPr lang="es-PY" sz="1200" dirty="0"/>
        </a:p>
      </cdr:txBody>
    </cdr:sp>
  </cdr:relSizeAnchor>
  <cdr:relSizeAnchor xmlns:cdr="http://schemas.openxmlformats.org/drawingml/2006/chartDrawing">
    <cdr:from>
      <cdr:x>0.69427</cdr:x>
      <cdr:y>0.13846</cdr:y>
    </cdr:from>
    <cdr:to>
      <cdr:x>0.87113</cdr:x>
      <cdr:y>0.19788</cdr:y>
    </cdr:to>
    <cdr:sp macro="" textlink="">
      <cdr:nvSpPr>
        <cdr:cNvPr id="13" name="CuadroTexto 1"/>
        <cdr:cNvSpPr txBox="1"/>
      </cdr:nvSpPr>
      <cdr:spPr>
        <a:xfrm xmlns:a="http://schemas.openxmlformats.org/drawingml/2006/main">
          <a:off x="7848872" y="648071"/>
          <a:ext cx="1999447" cy="278116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92D05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200" dirty="0" smtClean="0"/>
            <a:t>IRAGRO – IVA Financiero</a:t>
          </a:r>
          <a:endParaRPr lang="es-PY" sz="1200" dirty="0"/>
        </a:p>
      </cdr:txBody>
    </cdr:sp>
  </cdr:relSizeAnchor>
  <cdr:relSizeAnchor xmlns:cdr="http://schemas.openxmlformats.org/drawingml/2006/chartDrawing">
    <cdr:from>
      <cdr:x>0.84076</cdr:x>
      <cdr:y>0.04615</cdr:y>
    </cdr:from>
    <cdr:to>
      <cdr:x>0.96972</cdr:x>
      <cdr:y>0.10557</cdr:y>
    </cdr:to>
    <cdr:sp macro="" textlink="">
      <cdr:nvSpPr>
        <cdr:cNvPr id="14" name="CuadroTexto 1"/>
        <cdr:cNvSpPr txBox="1"/>
      </cdr:nvSpPr>
      <cdr:spPr>
        <a:xfrm xmlns:a="http://schemas.openxmlformats.org/drawingml/2006/main">
          <a:off x="9505056" y="216023"/>
          <a:ext cx="1457926" cy="27811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7030A0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200" dirty="0" smtClean="0"/>
            <a:t>IVA Cooperativas</a:t>
          </a:r>
          <a:endParaRPr lang="es-PY" sz="12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0.38554</cdr:x>
      <cdr:y>0.20255</cdr:y>
    </cdr:from>
    <cdr:to>
      <cdr:x>0.67923</cdr:x>
      <cdr:y>0.51326</cdr:y>
    </cdr:to>
    <cdr:grpSp>
      <cdr:nvGrpSpPr>
        <cdr:cNvPr id="4" name="3 Grupo"/>
        <cdr:cNvGrpSpPr/>
      </cdr:nvGrpSpPr>
      <cdr:grpSpPr>
        <a:xfrm xmlns:a="http://schemas.openxmlformats.org/drawingml/2006/main">
          <a:off x="2304243" y="910358"/>
          <a:ext cx="1755286" cy="1396482"/>
          <a:chOff x="2127251" y="555625"/>
          <a:chExt cx="935758" cy="852351"/>
        </a:xfrm>
      </cdr:grpSpPr>
      <cdr:sp macro="" textlink="">
        <cdr:nvSpPr>
          <cdr:cNvPr id="2" name="3 Flecha derecha"/>
          <cdr:cNvSpPr/>
        </cdr:nvSpPr>
        <cdr:spPr>
          <a:xfrm xmlns:a="http://schemas.openxmlformats.org/drawingml/2006/main" rot="20138428">
            <a:off x="2127251" y="555625"/>
            <a:ext cx="838200" cy="438150"/>
          </a:xfrm>
          <a:prstGeom xmlns:a="http://schemas.openxmlformats.org/drawingml/2006/main" prst="rightArrow">
            <a:avLst/>
          </a:prstGeom>
        </cdr:spPr>
        <cdr:style>
          <a:lnRef xmlns:a="http://schemas.openxmlformats.org/drawingml/2006/main" idx="0">
            <a:schemeClr val="accent5"/>
          </a:lnRef>
          <a:fillRef xmlns:a="http://schemas.openxmlformats.org/drawingml/2006/main" idx="3">
            <a:schemeClr val="accent5"/>
          </a:fillRef>
          <a:effectRef xmlns:a="http://schemas.openxmlformats.org/drawingml/2006/main" idx="3">
            <a:schemeClr val="accent5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endParaRPr lang="es-PY" sz="1100"/>
          </a:p>
        </cdr:txBody>
      </cdr:sp>
      <cdr:sp macro="" textlink="">
        <cdr:nvSpPr>
          <cdr:cNvPr id="3" name="4 CuadroTexto"/>
          <cdr:cNvSpPr txBox="1"/>
        </cdr:nvSpPr>
        <cdr:spPr>
          <a:xfrm xmlns:a="http://schemas.openxmlformats.org/drawingml/2006/main">
            <a:off x="2434359" y="941251"/>
            <a:ext cx="628650" cy="4667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s-PY" sz="2000" b="1" dirty="0"/>
              <a:t>+50%</a:t>
            </a: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11699" cy="461804"/>
          </a:xfrm>
          <a:prstGeom prst="rect">
            <a:avLst/>
          </a:prstGeom>
        </p:spPr>
        <p:txBody>
          <a:bodyPr vert="horz" lIns="91030" tIns="45515" rIns="91030" bIns="4551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8772658"/>
            <a:ext cx="3011699" cy="461804"/>
          </a:xfrm>
          <a:prstGeom prst="rect">
            <a:avLst/>
          </a:prstGeom>
        </p:spPr>
        <p:txBody>
          <a:bodyPr vert="horz" lIns="91030" tIns="45515" rIns="91030" bIns="4551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6770" y="8772658"/>
            <a:ext cx="3011699" cy="461804"/>
          </a:xfrm>
          <a:prstGeom prst="rect">
            <a:avLst/>
          </a:prstGeom>
        </p:spPr>
        <p:txBody>
          <a:bodyPr vert="horz" lIns="91030" tIns="45515" rIns="91030" bIns="45515" rtlCol="0" anchor="b"/>
          <a:lstStyle>
            <a:lvl1pPr algn="r">
              <a:defRPr sz="1200"/>
            </a:lvl1pPr>
          </a:lstStyle>
          <a:p>
            <a:fld id="{98D16E3F-4819-4F70-B5CF-B110EC54A8B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9372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11699" cy="461804"/>
          </a:xfrm>
          <a:prstGeom prst="rect">
            <a:avLst/>
          </a:prstGeom>
        </p:spPr>
        <p:txBody>
          <a:bodyPr vert="horz" lIns="91030" tIns="45515" rIns="91030" bIns="45515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6770" y="2"/>
            <a:ext cx="3011699" cy="461804"/>
          </a:xfrm>
          <a:prstGeom prst="rect">
            <a:avLst/>
          </a:prstGeom>
        </p:spPr>
        <p:txBody>
          <a:bodyPr vert="horz" lIns="91030" tIns="45515" rIns="91030" bIns="45515" rtlCol="0"/>
          <a:lstStyle>
            <a:lvl1pPr algn="r">
              <a:defRPr sz="1200"/>
            </a:lvl1pPr>
          </a:lstStyle>
          <a:p>
            <a:fld id="{6DD57482-BCF1-4E5C-ABA7-A08BA7826F8F}" type="datetimeFigureOut">
              <a:rPr lang="es-ES" smtClean="0"/>
              <a:pPr/>
              <a:t>17/10/2017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0" tIns="45515" rIns="91030" bIns="45515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008" y="4387138"/>
            <a:ext cx="5560060" cy="4156234"/>
          </a:xfrm>
          <a:prstGeom prst="rect">
            <a:avLst/>
          </a:prstGeom>
        </p:spPr>
        <p:txBody>
          <a:bodyPr vert="horz" lIns="91030" tIns="45515" rIns="91030" bIns="4551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8772669"/>
            <a:ext cx="3011699" cy="461804"/>
          </a:xfrm>
          <a:prstGeom prst="rect">
            <a:avLst/>
          </a:prstGeom>
        </p:spPr>
        <p:txBody>
          <a:bodyPr vert="horz" lIns="91030" tIns="45515" rIns="91030" bIns="45515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6770" y="8772669"/>
            <a:ext cx="3011699" cy="461804"/>
          </a:xfrm>
          <a:prstGeom prst="rect">
            <a:avLst/>
          </a:prstGeom>
        </p:spPr>
        <p:txBody>
          <a:bodyPr vert="horz" lIns="91030" tIns="45515" rIns="91030" bIns="45515" rtlCol="0" anchor="b"/>
          <a:lstStyle>
            <a:lvl1pPr algn="r">
              <a:defRPr sz="1200"/>
            </a:lvl1pPr>
          </a:lstStyle>
          <a:p>
            <a:fld id="{87C16B88-BEA9-40F6-B8D6-7B2586FFE74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717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3150" cy="34623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16B88-BEA9-40F6-B8D6-7B2586FFE74C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2348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El MH ha implementado</a:t>
            </a:r>
            <a:r>
              <a:rPr lang="es-ES" baseline="0" dirty="0" smtClean="0"/>
              <a:t> los procesos de selección por concurso, tanto para las promociones como las incorporaciones.</a:t>
            </a:r>
          </a:p>
          <a:p>
            <a:r>
              <a:rPr lang="es-ES" baseline="0" dirty="0" smtClean="0"/>
              <a:t>En los concursos internos para promociones, se realiza en todos los casos hasta el cargo de Coordinador.</a:t>
            </a:r>
          </a:p>
          <a:p>
            <a:r>
              <a:rPr lang="es-ES" dirty="0" smtClean="0"/>
              <a:t>En lo que respecta</a:t>
            </a:r>
            <a:r>
              <a:rPr lang="es-ES" baseline="0" dirty="0" smtClean="0"/>
              <a:t> a los concursos públicos para ingreso, el MH es un referente y resulta atractivo para el inicio como funcionario, lo cual refleja además la confianza a los procesos llevados adelante como al profesionalismo institucional</a:t>
            </a:r>
            <a:endParaRPr lang="es-E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16B88-BEA9-40F6-B8D6-7B2586FFE74C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9323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3150" cy="34623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6EC2-9FD8-41A2-AABA-5A3838959C10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53332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16B88-BEA9-40F6-B8D6-7B2586FFE74C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208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3150" cy="34623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6EC2-9FD8-41A2-AABA-5A3838959C10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5784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3150" cy="34623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6EC2-9FD8-41A2-AABA-5A3838959C10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4927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3150" cy="34623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6EC2-9FD8-41A2-AABA-5A3838959C10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71926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3150" cy="34623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6EC2-9FD8-41A2-AABA-5A3838959C10}" type="slidenum">
              <a:rPr lang="es-E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3226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3150" cy="34623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16B88-BEA9-40F6-B8D6-7B2586FFE74C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271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3150" cy="34623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16B88-BEA9-40F6-B8D6-7B2586FFE74C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5500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3150" cy="34623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6EC2-9FD8-41A2-AABA-5A3838959C10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2703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3150" cy="34623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Y" dirty="0" smtClean="0"/>
              <a:t>ODE: Obligaciones Diversas del Estado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6EC2-9FD8-41A2-AABA-5A3838959C10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13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3150" cy="34623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6EC2-9FD8-41A2-AABA-5A3838959C10}" type="slidenum">
              <a:rPr lang="es-ES" smtClean="0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6431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3150" cy="34623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16B88-BEA9-40F6-B8D6-7B2586FFE74C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1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3150" cy="34623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6EC2-9FD8-41A2-AABA-5A3838959C10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8028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Evolución</a:t>
            </a:r>
            <a:r>
              <a:rPr lang="es-MX" baseline="0" dirty="0" smtClean="0"/>
              <a:t> Total </a:t>
            </a:r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9B28D-216D-4635-84E8-C9168559F4B0}" type="slidenum">
              <a:rPr lang="es-PY" smtClean="0"/>
              <a:t>10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374212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16B88-BEA9-40F6-B8D6-7B2586FFE74C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7043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98463" y="693738"/>
            <a:ext cx="6153150" cy="346233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G. 4 mil millones corresponden</a:t>
            </a:r>
            <a:r>
              <a:rPr lang="es-ES" baseline="0" dirty="0" smtClean="0"/>
              <a:t> a las contrataciones a ser realizadas por la SET</a:t>
            </a:r>
          </a:p>
          <a:p>
            <a:r>
              <a:rPr lang="es-ES" baseline="0" dirty="0" smtClean="0"/>
              <a:t>11 cargos para jefes de departamento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26EC2-9FD8-41A2-AABA-5A3838959C10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157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6D6E-CB7B-4371-BE74-8A01DBAF4530}" type="datetime1">
              <a:rPr lang="es-ES" smtClean="0"/>
              <a:t>17/10/2017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3" name="12 Imagen" descr="Asunción UH1.jpg"/>
          <p:cNvPicPr>
            <a:picLocks noChangeAspect="1"/>
          </p:cNvPicPr>
          <p:nvPr userDrawn="1"/>
        </p:nvPicPr>
        <p:blipFill>
          <a:blip r:embed="rId2" cstate="print"/>
          <a:srcRect l="3617" t="19870" r="383" b="2508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15 Rectángulo"/>
          <p:cNvSpPr/>
          <p:nvPr userDrawn="1"/>
        </p:nvSpPr>
        <p:spPr>
          <a:xfrm>
            <a:off x="527381" y="3068960"/>
            <a:ext cx="6144683" cy="338437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sz="1800"/>
          </a:p>
        </p:txBody>
      </p:sp>
      <p:pic>
        <p:nvPicPr>
          <p:cNvPr id="21" name="20 Imagen" descr="GOBIERNO WHITE 448 x 20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07701" y="465102"/>
            <a:ext cx="2400267" cy="803661"/>
          </a:xfrm>
          <a:prstGeom prst="rect">
            <a:avLst/>
          </a:prstGeom>
        </p:spPr>
      </p:pic>
      <p:pic>
        <p:nvPicPr>
          <p:cNvPr id="22" name="21 Imagen" descr="MH WHITE 448 x 185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27864" y="5373216"/>
            <a:ext cx="2784309" cy="8623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E865-B83B-43B0-B26A-5132BABA5F02}" type="datetime1">
              <a:rPr lang="es-ES" smtClean="0"/>
              <a:t>17/10/2017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8DD15-82B0-45D8-84FA-03EAC2688A07}" type="datetime1">
              <a:rPr lang="es-ES" smtClean="0"/>
              <a:t>17/10/2017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B981-9442-4DD7-BEC1-9B89B790B923}" type="datetime1">
              <a:rPr lang="es-ES" smtClean="0"/>
              <a:t>17/10/2017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08E3-76B5-4B59-BDA2-BC29B0379A8F}" type="datetime1">
              <a:rPr lang="es-ES" smtClean="0"/>
              <a:t>17/10/2017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2A935-11C0-452C-892F-88E226A1E215}" type="datetime1">
              <a:rPr lang="es-ES" smtClean="0"/>
              <a:t>17/10/2017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10958624" y="1"/>
            <a:ext cx="1233377" cy="548680"/>
          </a:xfrm>
          <a:prstGeom prst="rect">
            <a:avLst/>
          </a:prstGeom>
          <a:solidFill>
            <a:srgbClr val="C3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215" y="692696"/>
            <a:ext cx="10972800" cy="57606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13A72-F6BC-4A8E-ADBC-882CC424AB4D}" type="datetime1">
              <a:rPr lang="es-ES" smtClean="0"/>
              <a:t>17/10/2017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98565" y="146111"/>
            <a:ext cx="910795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7 Imagen" descr="Cúpula 2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6234" y="0"/>
            <a:ext cx="857857" cy="548680"/>
          </a:xfrm>
          <a:prstGeom prst="rect">
            <a:avLst/>
          </a:prstGeom>
        </p:spPr>
      </p:pic>
      <p:sp>
        <p:nvSpPr>
          <p:cNvPr id="10" name="9 Rectángulo"/>
          <p:cNvSpPr/>
          <p:nvPr userDrawn="1"/>
        </p:nvSpPr>
        <p:spPr>
          <a:xfrm>
            <a:off x="1564851" y="0"/>
            <a:ext cx="9331685" cy="548680"/>
          </a:xfrm>
          <a:prstGeom prst="rect">
            <a:avLst/>
          </a:prstGeom>
          <a:solidFill>
            <a:srgbClr val="005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13" name="12 Imagen" descr="MH Transparente con borde mas pequeño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8973" y="3"/>
            <a:ext cx="623392" cy="7200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10958624" y="1"/>
            <a:ext cx="1233377" cy="548680"/>
          </a:xfrm>
          <a:prstGeom prst="rect">
            <a:avLst/>
          </a:prstGeom>
          <a:solidFill>
            <a:srgbClr val="C3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215" y="692696"/>
            <a:ext cx="10972800" cy="57606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3C8B-AFE4-43AE-BCA0-9A956F4DAEDD}" type="datetime1">
              <a:rPr lang="es-ES" smtClean="0"/>
              <a:t>17/10/2017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98565" y="146111"/>
            <a:ext cx="910795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7 Imagen" descr="Cúpula 2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6234" y="0"/>
            <a:ext cx="857857" cy="548680"/>
          </a:xfrm>
          <a:prstGeom prst="rect">
            <a:avLst/>
          </a:prstGeom>
        </p:spPr>
      </p:pic>
      <p:sp>
        <p:nvSpPr>
          <p:cNvPr id="10" name="9 Rectángulo"/>
          <p:cNvSpPr/>
          <p:nvPr userDrawn="1"/>
        </p:nvSpPr>
        <p:spPr>
          <a:xfrm>
            <a:off x="1564851" y="0"/>
            <a:ext cx="9331685" cy="548680"/>
          </a:xfrm>
          <a:prstGeom prst="rect">
            <a:avLst/>
          </a:prstGeom>
          <a:solidFill>
            <a:srgbClr val="005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13" name="12 Imagen" descr="MH Transparente con borde mas pequeño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8973" y="3"/>
            <a:ext cx="623392" cy="7200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10958624" y="1"/>
            <a:ext cx="1233377" cy="548680"/>
          </a:xfrm>
          <a:prstGeom prst="rect">
            <a:avLst/>
          </a:prstGeom>
          <a:solidFill>
            <a:srgbClr val="C3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215" y="692696"/>
            <a:ext cx="10972800" cy="57606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7C9A2-82E7-45A9-A0C6-7E3973A6BD36}" type="datetime1">
              <a:rPr lang="es-ES" smtClean="0"/>
              <a:t>17/10/2017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98565" y="146111"/>
            <a:ext cx="910795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7 Imagen" descr="Cúpula 2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6234" y="0"/>
            <a:ext cx="857857" cy="548680"/>
          </a:xfrm>
          <a:prstGeom prst="rect">
            <a:avLst/>
          </a:prstGeom>
        </p:spPr>
      </p:pic>
      <p:sp>
        <p:nvSpPr>
          <p:cNvPr id="10" name="9 Rectángulo"/>
          <p:cNvSpPr/>
          <p:nvPr userDrawn="1"/>
        </p:nvSpPr>
        <p:spPr>
          <a:xfrm>
            <a:off x="1564851" y="0"/>
            <a:ext cx="9331685" cy="548680"/>
          </a:xfrm>
          <a:prstGeom prst="rect">
            <a:avLst/>
          </a:prstGeom>
          <a:solidFill>
            <a:srgbClr val="005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13" name="12 Imagen" descr="MH Transparente con borde mas pequeño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8973" y="3"/>
            <a:ext cx="623392" cy="7200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10958624" y="1"/>
            <a:ext cx="1233377" cy="548680"/>
          </a:xfrm>
          <a:prstGeom prst="rect">
            <a:avLst/>
          </a:prstGeom>
          <a:solidFill>
            <a:srgbClr val="C3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215" y="692696"/>
            <a:ext cx="10972800" cy="57606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A4A2-7076-49F3-8C1B-D60457A1F241}" type="datetime1">
              <a:rPr lang="es-ES" smtClean="0"/>
              <a:t>17/10/2017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98565" y="146111"/>
            <a:ext cx="910795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7 Imagen" descr="Cúpula 2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6234" y="0"/>
            <a:ext cx="857857" cy="548680"/>
          </a:xfrm>
          <a:prstGeom prst="rect">
            <a:avLst/>
          </a:prstGeom>
        </p:spPr>
      </p:pic>
      <p:sp>
        <p:nvSpPr>
          <p:cNvPr id="10" name="9 Rectángulo"/>
          <p:cNvSpPr/>
          <p:nvPr userDrawn="1"/>
        </p:nvSpPr>
        <p:spPr>
          <a:xfrm>
            <a:off x="1564851" y="0"/>
            <a:ext cx="9331685" cy="548680"/>
          </a:xfrm>
          <a:prstGeom prst="rect">
            <a:avLst/>
          </a:prstGeom>
          <a:solidFill>
            <a:srgbClr val="005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13" name="12 Imagen" descr="MH Transparente con borde mas pequeño.gif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8973" y="3"/>
            <a:ext cx="623392" cy="7200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Cupula3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-12313" y="908723"/>
            <a:ext cx="12219069" cy="4138919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87BB-ED89-4454-84A7-46C19763F7C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17/10/2017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A471-9E40-49C5-806F-19B553062BB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11 Rectángulo"/>
          <p:cNvSpPr/>
          <p:nvPr userDrawn="1"/>
        </p:nvSpPr>
        <p:spPr>
          <a:xfrm>
            <a:off x="0" y="4409728"/>
            <a:ext cx="12192000" cy="2448272"/>
          </a:xfrm>
          <a:prstGeom prst="rect">
            <a:avLst/>
          </a:prstGeom>
          <a:solidFill>
            <a:srgbClr val="577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 sz="1800">
              <a:solidFill>
                <a:prstClr val="white"/>
              </a:solidFill>
            </a:endParaRPr>
          </a:p>
        </p:txBody>
      </p:sp>
      <p:pic>
        <p:nvPicPr>
          <p:cNvPr id="17" name="16 Imagen" descr="Ministerio de Hacienda 640 x 220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26463" y="234823"/>
            <a:ext cx="2409164" cy="621113"/>
          </a:xfrm>
          <a:prstGeom prst="rect">
            <a:avLst/>
          </a:prstGeom>
        </p:spPr>
      </p:pic>
      <p:pic>
        <p:nvPicPr>
          <p:cNvPr id="18" name="17 Imagen" descr="MARCA GOBIERNO 640 x 224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9264354" y="153904"/>
            <a:ext cx="2601185" cy="68281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95468" y="4437112"/>
            <a:ext cx="9601067" cy="129614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15681" y="5733256"/>
            <a:ext cx="5760640" cy="93610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139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11137868" y="6336704"/>
            <a:ext cx="86409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solidFill>
                <a:srgbClr val="11660C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5467" y="332656"/>
            <a:ext cx="10561172" cy="576064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accent6">
                    <a:lumMod val="75000"/>
                  </a:schemeClr>
                </a:solidFill>
                <a:effectLst/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68" y="1268760"/>
            <a:ext cx="10561173" cy="5040560"/>
          </a:xfrm>
        </p:spPr>
        <p:txBody>
          <a:bodyPr/>
          <a:lstStyle>
            <a:lvl1pPr>
              <a:lnSpc>
                <a:spcPts val="3300"/>
              </a:lnSpc>
              <a:buClr>
                <a:srgbClr val="FF8942"/>
              </a:buClr>
              <a:buFont typeface="Wingdings" pitchFamily="2" charset="2"/>
              <a:buChar char="l"/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lnSpc>
                <a:spcPts val="2900"/>
              </a:lnSpc>
              <a:buClr>
                <a:srgbClr val="FFC000"/>
              </a:buClr>
              <a:buFont typeface="Wingdings 2" pitchFamily="18" charset="2"/>
              <a:buChar char="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lnSpc>
                <a:spcPts val="2500"/>
              </a:lnSpc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lnSpc>
                <a:spcPts val="2100"/>
              </a:lnSpc>
              <a:buClr>
                <a:srgbClr val="00547A"/>
              </a:buClr>
              <a:buFont typeface="Wingdings 2" pitchFamily="18" charset="2"/>
              <a:buChar char="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lnSpc>
                <a:spcPts val="2100"/>
              </a:lnSpc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41822-1A2A-488C-A7DD-3126BC3FC09E}" type="datetime1">
              <a:rPr lang="es-ES" smtClean="0"/>
              <a:t>17/10/2017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9" name="18 Imagen" descr="MH Guaraní White 314 x 11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-248005" y="5527252"/>
            <a:ext cx="1512168" cy="7512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339B-D5ED-4E23-B008-EC0B1CF52C32}" type="datetime1">
              <a:rPr lang="es-ES" smtClean="0"/>
              <a:t>17/10/2017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4C16B-D01F-47BB-B8EB-02E71E6CE566}" type="datetime1">
              <a:rPr lang="es-ES" smtClean="0"/>
              <a:t>17/10/2017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28AE-B85A-4A55-8388-9DB625B173A7}" type="datetime1">
              <a:rPr lang="es-ES" smtClean="0"/>
              <a:t>17/10/2017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5416-CAE5-445D-AA06-1ED3EF9D43A6}" type="datetime1">
              <a:rPr lang="es-ES" smtClean="0"/>
              <a:t>17/10/2017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15920-3C0D-492C-B015-786CEB32AEFC}" type="datetime1">
              <a:rPr lang="es-ES" smtClean="0"/>
              <a:t>17/10/2017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AB63-5D27-4A03-A66A-A1D558686946}" type="datetime1">
              <a:rPr lang="es-ES" smtClean="0"/>
              <a:t>17/10/2017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D7B5-D1AA-4EA2-A6A4-80523C10467B}" type="datetime1">
              <a:rPr lang="es-ES" smtClean="0"/>
              <a:t>17/10/2017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D694-52EB-495A-A7E6-57D11F56F72E}" type="datetime1">
              <a:rPr lang="es-ES" smtClean="0"/>
              <a:t>17/10/2017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F3B-6231-4493-9F8A-9AFDB128162C}" type="datetime1">
              <a:rPr lang="es-ES" smtClean="0"/>
              <a:t>17/10/2017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62FC9-147F-4EAC-B8EC-61579FC2ADE6}" type="datetime1">
              <a:rPr lang="es-ES" smtClean="0"/>
              <a:t>17/10/2017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 userDrawn="1"/>
        </p:nvSpPr>
        <p:spPr>
          <a:xfrm>
            <a:off x="11137868" y="6336704"/>
            <a:ext cx="864096" cy="404664"/>
          </a:xfrm>
          <a:prstGeom prst="rect">
            <a:avLst/>
          </a:prstGeom>
          <a:solidFill>
            <a:srgbClr val="7A3E48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5362" y="404664"/>
            <a:ext cx="11521279" cy="576064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95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777" y="1268760"/>
            <a:ext cx="10972800" cy="5040560"/>
          </a:xfrm>
        </p:spPr>
        <p:txBody>
          <a:bodyPr/>
          <a:lstStyle>
            <a:lvl1pPr>
              <a:lnSpc>
                <a:spcPts val="3300"/>
              </a:lnSpc>
              <a:buClr>
                <a:srgbClr val="FF8942"/>
              </a:buClr>
              <a:buFont typeface="Wingdings" pitchFamily="2" charset="2"/>
              <a:buChar char="l"/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lnSpc>
                <a:spcPts val="2900"/>
              </a:lnSpc>
              <a:buClr>
                <a:srgbClr val="FFC000"/>
              </a:buClr>
              <a:buFont typeface="Wingdings 2" pitchFamily="18" charset="2"/>
              <a:buChar char="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lnSpc>
                <a:spcPts val="2500"/>
              </a:lnSpc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lnSpc>
                <a:spcPts val="2100"/>
              </a:lnSpc>
              <a:buClr>
                <a:srgbClr val="00547A"/>
              </a:buClr>
              <a:buFont typeface="Wingdings 2" pitchFamily="18" charset="2"/>
              <a:buChar char="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lnSpc>
                <a:spcPts val="2100"/>
              </a:lnSpc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332B8-0FBA-4398-AFB1-802A09BE2822}" type="datetime1">
              <a:rPr lang="es-ES" smtClean="0"/>
              <a:t>17/10/2017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28001" y="6340496"/>
            <a:ext cx="910795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effectLst/>
                <a:latin typeface="Trebuchet MS" pitchFamily="34" charset="0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11 Imagen" descr="Ministerio de Hacienda 448 x 154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385024" y="6350884"/>
            <a:ext cx="1675821" cy="432048"/>
          </a:xfrm>
          <a:prstGeom prst="rect">
            <a:avLst/>
          </a:prstGeom>
        </p:spPr>
      </p:pic>
      <p:pic>
        <p:nvPicPr>
          <p:cNvPr id="13" name="12 Imagen" descr="Gobierno Nacional 314 x 10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361" y="6237315"/>
            <a:ext cx="2112235" cy="5246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2CAF-33A2-490A-BD7F-A49FCFF2EB00}" type="datetime1">
              <a:rPr lang="es-ES" smtClean="0"/>
              <a:t>17/10/2017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E1C7-ACF8-4C4F-B45A-B165C0DD09E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17/10/2017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65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B4E39-DE53-4B19-B222-D4FCA26AF5BB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17/10/2017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87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AB73A-C8DE-42FE-9B4F-4AFE9E3AD126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17/10/2017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749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A7170-4788-4298-A20D-132E0F5DFFF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17/10/2017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621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58BD6-CE0B-4796-B948-A0863BF6387F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17/10/2017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02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7FEE-7873-49F9-9E48-2195E37A9387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17/10/2017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219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D2BB1-49E1-48B7-A948-4989FBFE367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17/10/2017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54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906FF-5B1A-4314-965E-AAA7C0E2F619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17/10/2017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31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P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F7A75-3042-4306-AC41-8167EC19550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17/10/2017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6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5362" y="908720"/>
            <a:ext cx="11521279" cy="576064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958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3777" y="1556792"/>
            <a:ext cx="10972800" cy="4896544"/>
          </a:xfrm>
        </p:spPr>
        <p:txBody>
          <a:bodyPr/>
          <a:lstStyle>
            <a:lvl1pPr>
              <a:lnSpc>
                <a:spcPts val="3300"/>
              </a:lnSpc>
              <a:buClr>
                <a:srgbClr val="FF8942"/>
              </a:buClr>
              <a:buFont typeface="Wingdings" pitchFamily="2" charset="2"/>
              <a:buChar char="l"/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lnSpc>
                <a:spcPts val="2900"/>
              </a:lnSpc>
              <a:buClr>
                <a:srgbClr val="FFC000"/>
              </a:buClr>
              <a:buFont typeface="Wingdings 2" pitchFamily="18" charset="2"/>
              <a:buChar char="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lnSpc>
                <a:spcPts val="2500"/>
              </a:lnSpc>
              <a:buClr>
                <a:srgbClr val="FF0000"/>
              </a:buClr>
              <a:buFont typeface="Wingdings" pitchFamily="2" charset="2"/>
              <a:buChar char="§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lnSpc>
                <a:spcPts val="2100"/>
              </a:lnSpc>
              <a:buClr>
                <a:srgbClr val="00547A"/>
              </a:buClr>
              <a:buFont typeface="Wingdings 2" pitchFamily="18" charset="2"/>
              <a:buChar char="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lnSpc>
                <a:spcPts val="2100"/>
              </a:lnSpc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C581-B7DB-46EC-BDD4-0D4DFE4DB2D5}" type="datetime1">
              <a:rPr lang="es-ES" smtClean="0"/>
              <a:t>17/10/2017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" name="11 Imagen" descr="Ministerio de Hacienda 448 x 154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9385024" y="6350884"/>
            <a:ext cx="1675821" cy="432048"/>
          </a:xfrm>
          <a:prstGeom prst="rect">
            <a:avLst/>
          </a:prstGeom>
        </p:spPr>
      </p:pic>
      <p:pic>
        <p:nvPicPr>
          <p:cNvPr id="13" name="12 Imagen" descr="Gobierno Nacional 314 x 104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39349" y="95996"/>
            <a:ext cx="2112235" cy="52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10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2F6C-09AA-4BE8-8813-8CB75D820394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17/10/2017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98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1133-54AA-447A-A28E-C7E78CEF3AB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17/10/2017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90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Cúpula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-6151" y="-27384"/>
            <a:ext cx="12224512" cy="3864407"/>
          </a:xfrm>
          <a:prstGeom prst="rect">
            <a:avLst/>
          </a:prstGeom>
        </p:spPr>
      </p:pic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500E3-E4FB-4794-859D-BBC82C24A92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17/10/2017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0" y="3789040"/>
            <a:ext cx="12192000" cy="30963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12" name="11 Imagen" descr="MH recortado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679509" y="4725144"/>
            <a:ext cx="1097264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12 Rectángulo"/>
          <p:cNvSpPr/>
          <p:nvPr/>
        </p:nvSpPr>
        <p:spPr>
          <a:xfrm>
            <a:off x="3215682" y="4581131"/>
            <a:ext cx="7380679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</a:rPr>
              <a:t>PROYECTO DE PRESUPUESTO GENERAL DE LA NACIÓN</a:t>
            </a:r>
          </a:p>
          <a:p>
            <a:r>
              <a:rPr lang="es-ES" sz="28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</a:rPr>
              <a:t>2014</a:t>
            </a:r>
            <a:endParaRPr lang="es-ES" sz="2800" b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rebuchet MS" pitchFamily="34" charset="0"/>
            </a:endParaRPr>
          </a:p>
        </p:txBody>
      </p:sp>
      <p:pic>
        <p:nvPicPr>
          <p:cNvPr id="21" name="20 Imagen" descr="MARCA GOBIERNO 800 x 280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880311" y="383062"/>
            <a:ext cx="3059460" cy="80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17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8576-E740-47EE-A586-50F30FFCF5D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17/10/2017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5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0958624" y="1"/>
            <a:ext cx="1233377" cy="548680"/>
          </a:xfrm>
          <a:prstGeom prst="rect">
            <a:avLst/>
          </a:prstGeom>
          <a:solidFill>
            <a:srgbClr val="C3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215" y="692696"/>
            <a:ext cx="10972800" cy="57606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4B39-DBC2-4497-AAD8-B5D42F9D7755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17/10/2017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98565" y="146111"/>
            <a:ext cx="910795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3C2DC9F0-F597-437B-8AA9-4D70FFA054F6}" type="slidenum">
              <a:rPr lang="es-PY" smtClean="0">
                <a:solidFill>
                  <a:prstClr val="white"/>
                </a:solidFill>
              </a:rPr>
              <a:pPr/>
              <a:t>‹Nº›</a:t>
            </a:fld>
            <a:endParaRPr lang="es-PY">
              <a:solidFill>
                <a:prstClr val="white"/>
              </a:solidFill>
            </a:endParaRPr>
          </a:p>
        </p:txBody>
      </p:sp>
      <p:pic>
        <p:nvPicPr>
          <p:cNvPr id="8" name="7 Imagen" descr="Cúpula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6234" y="0"/>
            <a:ext cx="857857" cy="54868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564851" y="0"/>
            <a:ext cx="9331685" cy="548680"/>
          </a:xfrm>
          <a:prstGeom prst="rect">
            <a:avLst/>
          </a:prstGeom>
          <a:solidFill>
            <a:srgbClr val="005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13" name="12 Imagen" descr="MH Transparente con borde mas pequeño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973" y="3"/>
            <a:ext cx="623392" cy="7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10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0958624" y="1"/>
            <a:ext cx="1233377" cy="548680"/>
          </a:xfrm>
          <a:prstGeom prst="rect">
            <a:avLst/>
          </a:prstGeom>
          <a:solidFill>
            <a:srgbClr val="C3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215" y="692696"/>
            <a:ext cx="10972800" cy="57606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CE272-1F25-4305-899A-05C76D54AE1C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17/10/2017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98565" y="146111"/>
            <a:ext cx="910795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3C2DC9F0-F597-437B-8AA9-4D70FFA054F6}" type="slidenum">
              <a:rPr lang="es-PY" smtClean="0">
                <a:solidFill>
                  <a:prstClr val="white"/>
                </a:solidFill>
              </a:rPr>
              <a:pPr/>
              <a:t>‹Nº›</a:t>
            </a:fld>
            <a:endParaRPr lang="es-PY">
              <a:solidFill>
                <a:prstClr val="white"/>
              </a:solidFill>
            </a:endParaRPr>
          </a:p>
        </p:txBody>
      </p:sp>
      <p:pic>
        <p:nvPicPr>
          <p:cNvPr id="8" name="7 Imagen" descr="Cúpula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6234" y="0"/>
            <a:ext cx="857857" cy="54868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564851" y="0"/>
            <a:ext cx="9331685" cy="548680"/>
          </a:xfrm>
          <a:prstGeom prst="rect">
            <a:avLst/>
          </a:prstGeom>
          <a:solidFill>
            <a:srgbClr val="005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13" name="12 Imagen" descr="MH Transparente con borde mas pequeño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973" y="3"/>
            <a:ext cx="623392" cy="7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928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0958624" y="1"/>
            <a:ext cx="1233377" cy="548680"/>
          </a:xfrm>
          <a:prstGeom prst="rect">
            <a:avLst/>
          </a:prstGeom>
          <a:solidFill>
            <a:srgbClr val="C3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215" y="692696"/>
            <a:ext cx="10972800" cy="57606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C4196-D620-40D4-A654-56DD8EF5B358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17/10/2017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98565" y="146111"/>
            <a:ext cx="910795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3C2DC9F0-F597-437B-8AA9-4D70FFA054F6}" type="slidenum">
              <a:rPr lang="es-PY" smtClean="0">
                <a:solidFill>
                  <a:prstClr val="white"/>
                </a:solidFill>
              </a:rPr>
              <a:pPr/>
              <a:t>‹Nº›</a:t>
            </a:fld>
            <a:endParaRPr lang="es-PY">
              <a:solidFill>
                <a:prstClr val="white"/>
              </a:solidFill>
            </a:endParaRPr>
          </a:p>
        </p:txBody>
      </p:sp>
      <p:pic>
        <p:nvPicPr>
          <p:cNvPr id="8" name="7 Imagen" descr="Cúpula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6234" y="0"/>
            <a:ext cx="857857" cy="54868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564851" y="0"/>
            <a:ext cx="9331685" cy="548680"/>
          </a:xfrm>
          <a:prstGeom prst="rect">
            <a:avLst/>
          </a:prstGeom>
          <a:solidFill>
            <a:srgbClr val="005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13" name="12 Imagen" descr="MH Transparente con borde mas pequeño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973" y="3"/>
            <a:ext cx="623392" cy="7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67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0958624" y="1"/>
            <a:ext cx="1233377" cy="548680"/>
          </a:xfrm>
          <a:prstGeom prst="rect">
            <a:avLst/>
          </a:prstGeom>
          <a:solidFill>
            <a:srgbClr val="C3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215" y="692696"/>
            <a:ext cx="10972800" cy="576064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7177-BB8A-4916-B09E-5D526EC4A16A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17/10/2017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098565" y="146111"/>
            <a:ext cx="910795" cy="365125"/>
          </a:xfr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3C2DC9F0-F597-437B-8AA9-4D70FFA054F6}" type="slidenum">
              <a:rPr lang="es-PY" smtClean="0">
                <a:solidFill>
                  <a:prstClr val="white"/>
                </a:solidFill>
              </a:rPr>
              <a:pPr/>
              <a:t>‹Nº›</a:t>
            </a:fld>
            <a:endParaRPr lang="es-PY">
              <a:solidFill>
                <a:prstClr val="white"/>
              </a:solidFill>
            </a:endParaRPr>
          </a:p>
        </p:txBody>
      </p:sp>
      <p:pic>
        <p:nvPicPr>
          <p:cNvPr id="8" name="7 Imagen" descr="Cúpula 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56234" y="0"/>
            <a:ext cx="857857" cy="54868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1564851" y="0"/>
            <a:ext cx="9331685" cy="548680"/>
          </a:xfrm>
          <a:prstGeom prst="rect">
            <a:avLst/>
          </a:prstGeom>
          <a:solidFill>
            <a:srgbClr val="005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prstClr val="white"/>
              </a:solidFill>
            </a:endParaRPr>
          </a:p>
        </p:txBody>
      </p:sp>
      <p:pic>
        <p:nvPicPr>
          <p:cNvPr id="13" name="12 Imagen" descr="MH Transparente con borde mas pequeño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8973" y="3"/>
            <a:ext cx="623392" cy="72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5098D-0B89-486C-8752-AE258E70269D}" type="datetime1">
              <a:rPr lang="es-ES" smtClean="0"/>
              <a:t>17/10/2017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86E81-A6B4-487B-B075-9C4827AD11D8}" type="datetime1">
              <a:rPr lang="es-ES" smtClean="0"/>
              <a:t>17/10/2017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7F71-27AA-4916-900D-2D277501E4FC}" type="datetime1">
              <a:rPr lang="es-ES" smtClean="0"/>
              <a:t>17/10/2017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253D0-4EC5-4B7A-A615-3660A3DEB249}" type="datetime1">
              <a:rPr lang="es-ES" smtClean="0"/>
              <a:t>17/10/2017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 userDrawn="1"/>
        </p:nvGraphicFramePr>
        <p:xfrm>
          <a:off x="1295468" y="2708920"/>
          <a:ext cx="9601067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0240">
                <a:tc>
                  <a:txBody>
                    <a:bodyPr/>
                    <a:lstStyle/>
                    <a:p>
                      <a:endParaRPr lang="es-PY" dirty="0"/>
                    </a:p>
                  </a:txBody>
                  <a:tcPr marL="121920" marR="12192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A3E4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PY" dirty="0"/>
                    </a:p>
                  </a:txBody>
                  <a:tcPr marL="121920" marR="121920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4FD2-4837-434B-A43B-C3DDAC96E540}" type="datetime1">
              <a:rPr lang="es-ES" smtClean="0"/>
              <a:t>17/10/2017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4559829" y="2708920"/>
            <a:ext cx="6336704" cy="2160240"/>
          </a:xfrm>
        </p:spPr>
        <p:txBody>
          <a:bodyPr>
            <a:normAutofit/>
          </a:bodyPr>
          <a:lstStyle>
            <a:lvl1pPr>
              <a:defRPr sz="28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rebuchet MS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pic>
        <p:nvPicPr>
          <p:cNvPr id="10" name="9 Imagen" descr="MH White 640 x 22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83499" y="3439510"/>
            <a:ext cx="2592288" cy="66832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30C9E-4F7E-4D34-8D28-8235FDDD1802}" type="datetime1">
              <a:rPr lang="es-ES" smtClean="0"/>
              <a:t>17/10/2017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8" r:id="rId3"/>
    <p:sldLayoutId id="2147483697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0" r:id="rId10"/>
    <p:sldLayoutId id="2147483656" r:id="rId11"/>
    <p:sldLayoutId id="2147483657" r:id="rId12"/>
    <p:sldLayoutId id="2147483658" r:id="rId13"/>
    <p:sldLayoutId id="2147483659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12032-8394-4028-A8F6-7E2201C9E884}" type="datetime1">
              <a:rPr lang="es-ES" smtClean="0"/>
              <a:t>17/10/2017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70ECB-5775-4BC3-92B7-C21014818768}" type="slidenum">
              <a:rPr lang="es-PY" smtClean="0"/>
              <a:pPr/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8F12-060F-48FB-957F-69C7E263B593}" type="datetime1">
              <a:rPr lang="es-ES" smtClean="0">
                <a:solidFill>
                  <a:prstClr val="black">
                    <a:tint val="75000"/>
                  </a:prstClr>
                </a:solidFill>
              </a:rPr>
              <a:t>17/10/2017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C9F0-F597-437B-8AA9-4D70FFA054F6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5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10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6.xml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9376" y="3212976"/>
            <a:ext cx="605906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Trebuchet MS" pitchFamily="34" charset="0"/>
              </a:rPr>
              <a:t>PGN 2018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Trebuchet MS" pitchFamily="34" charset="0"/>
              </a:rPr>
              <a:t>Ministerio de Hacienda</a:t>
            </a:r>
          </a:p>
          <a:p>
            <a:pPr algn="ctr"/>
            <a:endParaRPr lang="es-ES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79376" y="436510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COMISIÓN BICAMERAL DE PRESUPUESTO</a:t>
            </a:r>
          </a:p>
          <a:p>
            <a:pPr algn="ctr"/>
            <a:r>
              <a:rPr lang="es-PY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MARTES 17 DE OCTUBRE DE 2017</a:t>
            </a:r>
          </a:p>
        </p:txBody>
      </p:sp>
    </p:spTree>
    <p:extLst>
      <p:ext uri="{BB962C8B-B14F-4D97-AF65-F5344CB8AC3E}">
        <p14:creationId xmlns:p14="http://schemas.microsoft.com/office/powerpoint/2010/main" val="23844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332656"/>
            <a:ext cx="11593287" cy="93610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Del total de multas percibidas, el 5</a:t>
            </a:r>
            <a:r>
              <a:rPr lang="es-MX" smtClean="0"/>
              <a:t>% se </a:t>
            </a:r>
            <a:r>
              <a:rPr lang="es-MX" dirty="0" smtClean="0"/>
              <a:t>distribuye en concepto de participación</a:t>
            </a:r>
            <a:endParaRPr lang="es-PY" dirty="0"/>
          </a:p>
        </p:txBody>
      </p:sp>
      <p:sp>
        <p:nvSpPr>
          <p:cNvPr id="3" name="Rectángulo 2"/>
          <p:cNvSpPr/>
          <p:nvPr/>
        </p:nvSpPr>
        <p:spPr>
          <a:xfrm>
            <a:off x="2047461" y="2166730"/>
            <a:ext cx="2663687" cy="71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cxnSp>
        <p:nvCxnSpPr>
          <p:cNvPr id="15" name="Conector recto 14"/>
          <p:cNvCxnSpPr/>
          <p:nvPr/>
        </p:nvCxnSpPr>
        <p:spPr>
          <a:xfrm flipH="1" flipV="1">
            <a:off x="9840416" y="2924944"/>
            <a:ext cx="8520" cy="782668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7887495"/>
              </p:ext>
            </p:extLst>
          </p:nvPr>
        </p:nvGraphicFramePr>
        <p:xfrm>
          <a:off x="119336" y="1268412"/>
          <a:ext cx="11737702" cy="511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Llamada de flecha hacia abajo 5"/>
          <p:cNvSpPr/>
          <p:nvPr/>
        </p:nvSpPr>
        <p:spPr>
          <a:xfrm>
            <a:off x="8976320" y="1124744"/>
            <a:ext cx="1584176" cy="936104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Resolución SET 12/2015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7638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811523"/>
              </p:ext>
            </p:extLst>
          </p:nvPr>
        </p:nvGraphicFramePr>
        <p:xfrm>
          <a:off x="6240016" y="3573016"/>
          <a:ext cx="560703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69208678"/>
              </p:ext>
            </p:extLst>
          </p:nvPr>
        </p:nvGraphicFramePr>
        <p:xfrm>
          <a:off x="1919536" y="980728"/>
          <a:ext cx="10272464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0" y="188641"/>
            <a:ext cx="12192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ts val="2400"/>
              </a:lnSpc>
              <a:spcBef>
                <a:spcPct val="0"/>
              </a:spcBef>
              <a:buNone/>
              <a:defRPr sz="2800" b="1">
                <a:solidFill>
                  <a:schemeClr val="accent6">
                    <a:lumMod val="75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s-ES" altLang="es-AR" dirty="0"/>
              <a:t>Buscamos un modelo institucional de la Carrera del Servicio Civil del </a:t>
            </a:r>
            <a:r>
              <a:rPr lang="es-ES" altLang="es-AR" dirty="0" smtClean="0"/>
              <a:t>MH</a:t>
            </a:r>
            <a:endParaRPr lang="es-ES" altLang="es-AR" dirty="0"/>
          </a:p>
        </p:txBody>
      </p:sp>
      <p:sp>
        <p:nvSpPr>
          <p:cNvPr id="2" name="1 CuadroTexto"/>
          <p:cNvSpPr txBox="1"/>
          <p:nvPr/>
        </p:nvSpPr>
        <p:spPr>
          <a:xfrm>
            <a:off x="479376" y="2996952"/>
            <a:ext cx="459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err="1"/>
              <a:t>Concursabilidad</a:t>
            </a:r>
            <a:r>
              <a:rPr lang="es-ES" b="1" u="sng" dirty="0"/>
              <a:t>:</a:t>
            </a:r>
            <a:r>
              <a:rPr lang="es-ES" b="1" dirty="0"/>
              <a:t> </a:t>
            </a:r>
            <a:r>
              <a:rPr lang="es-ES" dirty="0"/>
              <a:t>credibilidad y </a:t>
            </a:r>
            <a:r>
              <a:rPr lang="es-ES" dirty="0" smtClean="0"/>
              <a:t>transparencia</a:t>
            </a:r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87488" y="6488668"/>
            <a:ext cx="380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Concursos </a:t>
            </a:r>
            <a:r>
              <a:rPr lang="es-ES" b="1" dirty="0" smtClean="0"/>
              <a:t>Públicos</a:t>
            </a:r>
            <a:endParaRPr lang="en-US" b="1" dirty="0"/>
          </a:p>
        </p:txBody>
      </p:sp>
      <p:sp>
        <p:nvSpPr>
          <p:cNvPr id="9" name="9 CuadroTexto"/>
          <p:cNvSpPr txBox="1"/>
          <p:nvPr/>
        </p:nvSpPr>
        <p:spPr>
          <a:xfrm>
            <a:off x="7680176" y="6463583"/>
            <a:ext cx="380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Concursos Internos Institucional</a:t>
            </a:r>
            <a:endParaRPr lang="en-US" b="1" dirty="0"/>
          </a:p>
        </p:txBody>
      </p:sp>
      <p:sp>
        <p:nvSpPr>
          <p:cNvPr id="14" name="1 Llamada rectangular"/>
          <p:cNvSpPr/>
          <p:nvPr/>
        </p:nvSpPr>
        <p:spPr>
          <a:xfrm>
            <a:off x="1199456" y="3717032"/>
            <a:ext cx="1572664" cy="776858"/>
          </a:xfrm>
          <a:prstGeom prst="wedgeRectCallout">
            <a:avLst>
              <a:gd name="adj1" fmla="val 34041"/>
              <a:gd name="adj2" fmla="val 112504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>
                <a:solidFill>
                  <a:sysClr val="windowText" lastClr="000000"/>
                </a:solidFill>
              </a:rPr>
              <a:t>Antes del 2014 no existía ingreso por concurso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1 Llamada rectangular"/>
          <p:cNvSpPr/>
          <p:nvPr/>
        </p:nvSpPr>
        <p:spPr>
          <a:xfrm>
            <a:off x="2927648" y="3429000"/>
            <a:ext cx="2298368" cy="936104"/>
          </a:xfrm>
          <a:prstGeom prst="wedgeRectCallout">
            <a:avLst>
              <a:gd name="adj1" fmla="val 54773"/>
              <a:gd name="adj2" fmla="val 72496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>
                <a:solidFill>
                  <a:schemeClr val="tx1"/>
                </a:solidFill>
              </a:rPr>
              <a:t>Desde el 2014 hasta hoy se han concursado en total 389 cargos y se han postulado  3.948 personas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6" name="1 Llamada rectangular"/>
          <p:cNvSpPr/>
          <p:nvPr/>
        </p:nvSpPr>
        <p:spPr>
          <a:xfrm>
            <a:off x="7176120" y="3140968"/>
            <a:ext cx="3794474" cy="936104"/>
          </a:xfrm>
          <a:prstGeom prst="wedgeRectCallout">
            <a:avLst>
              <a:gd name="adj1" fmla="val 48726"/>
              <a:gd name="adj2" fmla="val 10146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400" b="1" dirty="0">
                <a:solidFill>
                  <a:schemeClr val="tx1"/>
                </a:solidFill>
              </a:rPr>
              <a:t>Instalación de la </a:t>
            </a:r>
            <a:r>
              <a:rPr lang="es-ES" sz="1400" b="1" dirty="0" err="1">
                <a:solidFill>
                  <a:schemeClr val="tx1"/>
                </a:solidFill>
              </a:rPr>
              <a:t>meritocracia</a:t>
            </a:r>
            <a:r>
              <a:rPr lang="es-ES" sz="1400" b="1" dirty="0">
                <a:solidFill>
                  <a:schemeClr val="tx1"/>
                </a:solidFill>
              </a:rPr>
              <a:t> para acceder a cargos de coordinaciones, jefaturas de departamentos y promociones de categorías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101315" y="5681815"/>
            <a:ext cx="2704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*</a:t>
            </a:r>
            <a:endParaRPr lang="es-PY" sz="1050" dirty="0"/>
          </a:p>
        </p:txBody>
      </p:sp>
      <p:sp>
        <p:nvSpPr>
          <p:cNvPr id="4" name="CuadroTexto 3"/>
          <p:cNvSpPr txBox="1"/>
          <p:nvPr/>
        </p:nvSpPr>
        <p:spPr>
          <a:xfrm>
            <a:off x="6888088" y="6237312"/>
            <a:ext cx="46085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050" dirty="0"/>
              <a:t>* </a:t>
            </a:r>
            <a:r>
              <a:rPr lang="es-PY" sz="1050" dirty="0" err="1"/>
              <a:t>Desprecarización</a:t>
            </a:r>
            <a:r>
              <a:rPr lang="es-PY" sz="1050" dirty="0"/>
              <a:t> de funcionario contratados de + 4 años (138)</a:t>
            </a:r>
          </a:p>
        </p:txBody>
      </p:sp>
      <p:sp>
        <p:nvSpPr>
          <p:cNvPr id="7" name="Flecha derecha 6"/>
          <p:cNvSpPr/>
          <p:nvPr/>
        </p:nvSpPr>
        <p:spPr>
          <a:xfrm>
            <a:off x="983432" y="1268760"/>
            <a:ext cx="2304256" cy="144016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b="1" dirty="0" smtClean="0"/>
              <a:t>Pilares</a:t>
            </a:r>
            <a:endParaRPr lang="es-PY" sz="3600" b="1" dirty="0"/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116667"/>
              </p:ext>
            </p:extLst>
          </p:nvPr>
        </p:nvGraphicFramePr>
        <p:xfrm>
          <a:off x="263352" y="3789040"/>
          <a:ext cx="590465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8879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91344" y="101391"/>
            <a:ext cx="11809312" cy="747719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s-ES" sz="2800" dirty="0"/>
              <a:t>Además, queremos reestructurar el Anexo para la Carrera en el </a:t>
            </a:r>
            <a:r>
              <a:rPr lang="es-ES" sz="2800" dirty="0" smtClean="0"/>
              <a:t>MH</a:t>
            </a:r>
            <a:endParaRPr lang="es-ES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479376" y="1049836"/>
            <a:ext cx="11161240" cy="57606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2400" dirty="0"/>
              <a:t>Carrera Administrativa del MH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35360" y="1700808"/>
            <a:ext cx="115212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Y" sz="2400" dirty="0"/>
              <a:t>Generar incentivos para los funcionarios del MH para la formación y profesionalización, en base a los concursos para acceder a mejores remuneraciones. </a:t>
            </a:r>
          </a:p>
          <a:p>
            <a:pPr algn="just"/>
            <a:endParaRPr lang="es-PY" sz="2400" dirty="0"/>
          </a:p>
          <a:p>
            <a:pPr algn="just"/>
            <a:endParaRPr lang="es-PY" sz="2400" dirty="0"/>
          </a:p>
          <a:p>
            <a:pPr algn="just"/>
            <a:endParaRPr lang="es-PY" sz="2400" dirty="0"/>
          </a:p>
          <a:p>
            <a:pPr algn="just"/>
            <a:endParaRPr lang="es-PY" sz="2400" dirty="0"/>
          </a:p>
          <a:p>
            <a:pPr algn="just"/>
            <a:endParaRPr lang="es-PY" sz="2400" dirty="0"/>
          </a:p>
          <a:p>
            <a:pPr algn="just"/>
            <a:endParaRPr lang="es-PY" sz="2400" dirty="0"/>
          </a:p>
          <a:p>
            <a:pPr algn="just"/>
            <a:endParaRPr lang="es-PY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PY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PY" sz="2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PY" sz="24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Y" sz="2400" dirty="0" smtClean="0"/>
              <a:t>Creación </a:t>
            </a:r>
            <a:r>
              <a:rPr lang="es-PY" sz="2400" dirty="0"/>
              <a:t>de cargos superiores para adecuar a la estructura organizacional vigente.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14051473"/>
              </p:ext>
            </p:extLst>
          </p:nvPr>
        </p:nvGraphicFramePr>
        <p:xfrm>
          <a:off x="551384" y="2922044"/>
          <a:ext cx="5616624" cy="2779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456317"/>
              </p:ext>
            </p:extLst>
          </p:nvPr>
        </p:nvGraphicFramePr>
        <p:xfrm>
          <a:off x="6888089" y="3138068"/>
          <a:ext cx="4464494" cy="2206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1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1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16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472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Y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CARGOS</a:t>
                      </a:r>
                      <a:r>
                        <a:rPr lang="es-PY" sz="18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CREADOS</a:t>
                      </a:r>
                      <a:endParaRPr lang="es-PY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727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CATEGORÍA</a:t>
                      </a:r>
                      <a:endParaRPr lang="es-PY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CARGO</a:t>
                      </a:r>
                      <a:endParaRPr lang="es-PY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IMPORTE</a:t>
                      </a:r>
                      <a:endParaRPr lang="es-PY" sz="1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696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600" u="none" strike="noStrike" dirty="0">
                          <a:effectLst/>
                        </a:rPr>
                        <a:t>C8T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600" u="none" strike="noStrike" dirty="0">
                          <a:effectLst/>
                        </a:rPr>
                        <a:t>PROFESIONAL (I)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600" u="none" strike="noStrike" dirty="0">
                          <a:effectLst/>
                        </a:rPr>
                        <a:t>7.100.000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696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600" u="none" strike="noStrike" dirty="0">
                          <a:effectLst/>
                        </a:rPr>
                        <a:t>D55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600" u="none" strike="noStrike" dirty="0">
                          <a:effectLst/>
                        </a:rPr>
                        <a:t>PROFESIONAL (II)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600" u="none" strike="noStrike" dirty="0">
                          <a:effectLst/>
                        </a:rPr>
                        <a:t>5.100.000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4026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600" u="none" strike="noStrike" dirty="0">
                          <a:effectLst/>
                        </a:rPr>
                        <a:t>D8F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PY" sz="1600" u="none" strike="noStrike" dirty="0">
                          <a:effectLst/>
                        </a:rPr>
                        <a:t>TÉCNICO (I)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Y" sz="1600" u="none" strike="noStrike" dirty="0">
                          <a:effectLst/>
                        </a:rPr>
                        <a:t>4.600.000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253301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ts val="2600"/>
              </a:lnSpc>
            </a:pP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Los salarios del MH representan el 1,1% del total previsto para todo el Sector Público y es uno de los que presentan la menor 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variación 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</a:rPr>
              <a:t>en los últimos 6 años</a:t>
            </a:r>
          </a:p>
        </p:txBody>
      </p:sp>
      <p:sp>
        <p:nvSpPr>
          <p:cNvPr id="9" name="8 Títul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6">
                    <a:lumMod val="75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s-ES" sz="2000" dirty="0" smtClean="0">
                <a:solidFill>
                  <a:srgbClr val="48626F"/>
                </a:solidFill>
              </a:rPr>
              <a:t>Salarios – PGN Total</a:t>
            </a:r>
          </a:p>
          <a:p>
            <a:pPr>
              <a:lnSpc>
                <a:spcPts val="2600"/>
              </a:lnSpc>
            </a:pPr>
            <a:r>
              <a:rPr lang="es-ES" sz="1600" dirty="0" smtClean="0">
                <a:solidFill>
                  <a:srgbClr val="48626F"/>
                </a:solidFill>
              </a:rPr>
              <a:t> </a:t>
            </a:r>
            <a:r>
              <a:rPr lang="es-ES" sz="1400" dirty="0" smtClean="0"/>
              <a:t>En </a:t>
            </a:r>
            <a:r>
              <a:rPr lang="es-ES" sz="1400" dirty="0" smtClean="0"/>
              <a:t> Millones de US$</a:t>
            </a:r>
            <a:endParaRPr lang="es-ES" sz="1400" dirty="0"/>
          </a:p>
        </p:txBody>
      </p:sp>
      <p:sp>
        <p:nvSpPr>
          <p:cNvPr id="10" name="8 Título"/>
          <p:cNvSpPr txBox="1"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6">
                    <a:lumMod val="75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s-ES" sz="2000" dirty="0">
                <a:solidFill>
                  <a:srgbClr val="48626F"/>
                </a:solidFill>
              </a:rPr>
              <a:t>Salarios – MH</a:t>
            </a:r>
          </a:p>
          <a:p>
            <a:pPr>
              <a:lnSpc>
                <a:spcPts val="2600"/>
              </a:lnSpc>
            </a:pPr>
            <a:r>
              <a:rPr lang="es-ES" sz="1600" dirty="0">
                <a:solidFill>
                  <a:srgbClr val="48626F"/>
                </a:solidFill>
              </a:rPr>
              <a:t> </a:t>
            </a:r>
            <a:r>
              <a:rPr lang="es-ES" sz="1400" dirty="0"/>
              <a:t>En </a:t>
            </a:r>
            <a:r>
              <a:rPr lang="es-ES" sz="1400" dirty="0" smtClean="0"/>
              <a:t>Millones de US$</a:t>
            </a:r>
            <a:endParaRPr lang="es-ES" sz="1400" dirty="0"/>
          </a:p>
        </p:txBody>
      </p:sp>
      <p:graphicFrame>
        <p:nvGraphicFramePr>
          <p:cNvPr id="11" name="1 Gráfico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3241617"/>
              </p:ext>
            </p:extLst>
          </p:nvPr>
        </p:nvGraphicFramePr>
        <p:xfrm>
          <a:off x="119336" y="2174874"/>
          <a:ext cx="5976664" cy="4494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2" name="5 Grupo"/>
          <p:cNvGrpSpPr/>
          <p:nvPr/>
        </p:nvGrpSpPr>
        <p:grpSpPr>
          <a:xfrm>
            <a:off x="6168008" y="2132856"/>
            <a:ext cx="5832648" cy="4536504"/>
            <a:chOff x="5514975" y="171451"/>
            <a:chExt cx="4572000" cy="2743200"/>
          </a:xfrm>
        </p:grpSpPr>
        <p:graphicFrame>
          <p:nvGraphicFramePr>
            <p:cNvPr id="43" name="2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57395817"/>
                </p:ext>
              </p:extLst>
            </p:nvPr>
          </p:nvGraphicFramePr>
          <p:xfrm>
            <a:off x="5514975" y="171451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4" name="3 Flecha derecha"/>
            <p:cNvSpPr/>
            <p:nvPr/>
          </p:nvSpPr>
          <p:spPr>
            <a:xfrm rot="20138428">
              <a:off x="7451435" y="568107"/>
              <a:ext cx="973658" cy="438150"/>
            </a:xfrm>
            <a:prstGeom prst="rightArrow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s-PY" sz="200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5" name="4 CuadroTexto"/>
            <p:cNvSpPr txBox="1"/>
            <p:nvPr/>
          </p:nvSpPr>
          <p:spPr>
            <a:xfrm>
              <a:off x="7772753" y="955222"/>
              <a:ext cx="628650" cy="466725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s-PY" sz="2000" b="1" kern="0" dirty="0">
                  <a:solidFill>
                    <a:sysClr val="windowText" lastClr="000000"/>
                  </a:solidFill>
                  <a:latin typeface="Calibri"/>
                </a:rPr>
                <a:t>+11%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1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337" y="188640"/>
            <a:ext cx="12072663" cy="576064"/>
          </a:xfrm>
        </p:spPr>
        <p:txBody>
          <a:bodyPr/>
          <a:lstStyle/>
          <a:p>
            <a:r>
              <a:rPr lang="es-MX" dirty="0" smtClean="0"/>
              <a:t>Y la cantidad de funcionarios ha disminuido desde el 2012</a:t>
            </a:r>
            <a:endParaRPr lang="es-PY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696031"/>
              </p:ext>
            </p:extLst>
          </p:nvPr>
        </p:nvGraphicFramePr>
        <p:xfrm>
          <a:off x="307613" y="1868755"/>
          <a:ext cx="11496600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479376" y="548680"/>
            <a:ext cx="11305256" cy="1728192"/>
          </a:xfrm>
          <a:prstGeom prst="round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tx1"/>
                </a:solidFill>
              </a:rPr>
              <a:t>Con respecto al 2012, el Ministerio de Hacienda tiene </a:t>
            </a:r>
            <a:r>
              <a:rPr lang="es-MX" sz="3200" dirty="0" smtClean="0">
                <a:solidFill>
                  <a:schemeClr val="tx1"/>
                </a:solidFill>
              </a:rPr>
              <a:t>63 (3%) </a:t>
            </a:r>
            <a:r>
              <a:rPr lang="es-MX" sz="3200" dirty="0" smtClean="0">
                <a:solidFill>
                  <a:schemeClr val="tx1"/>
                </a:solidFill>
              </a:rPr>
              <a:t>funcionarios menos</a:t>
            </a:r>
            <a:endParaRPr lang="es-PY" sz="3200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6550223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*</a:t>
            </a:r>
            <a:r>
              <a:rPr lang="es-PY" sz="1400" dirty="0"/>
              <a:t>Datos al mes de octubre - Incluye </a:t>
            </a:r>
            <a:r>
              <a:rPr lang="es-PY" sz="1400" dirty="0" err="1"/>
              <a:t>Desprecarización</a:t>
            </a:r>
            <a:endParaRPr lang="es-PY" sz="1400" dirty="0"/>
          </a:p>
        </p:txBody>
      </p:sp>
      <p:sp>
        <p:nvSpPr>
          <p:cNvPr id="6" name="Flecha derecha 5"/>
          <p:cNvSpPr/>
          <p:nvPr/>
        </p:nvSpPr>
        <p:spPr>
          <a:xfrm rot="158188">
            <a:off x="1634032" y="3276381"/>
            <a:ext cx="9025868" cy="31759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55188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351584" y="2636915"/>
            <a:ext cx="7772400" cy="1362075"/>
          </a:xfrm>
        </p:spPr>
        <p:txBody>
          <a:bodyPr/>
          <a:lstStyle/>
          <a:p>
            <a:pPr algn="ctr"/>
            <a:r>
              <a:rPr lang="es-PY" dirty="0" smtClean="0"/>
              <a:t>Anexos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0626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11712623" cy="1080120"/>
          </a:xfrm>
        </p:spPr>
        <p:txBody>
          <a:bodyPr/>
          <a:lstStyle/>
          <a:p>
            <a:r>
              <a:rPr lang="es-PY" dirty="0" smtClean="0"/>
              <a:t>Utilizar impuestos, para cancelar la deuda representarían estos programas…</a:t>
            </a:r>
            <a:endParaRPr lang="es-PY" dirty="0"/>
          </a:p>
        </p:txBody>
      </p:sp>
      <p:grpSp>
        <p:nvGrpSpPr>
          <p:cNvPr id="4" name="Ellipse 256"/>
          <p:cNvGrpSpPr>
            <a:grpSpLocks/>
          </p:cNvGrpSpPr>
          <p:nvPr/>
        </p:nvGrpSpPr>
        <p:grpSpPr bwMode="auto">
          <a:xfrm>
            <a:off x="3882235" y="5670871"/>
            <a:ext cx="4427537" cy="647824"/>
            <a:chOff x="4712208" y="4803648"/>
            <a:chExt cx="2822448" cy="621792"/>
          </a:xfrm>
        </p:grpSpPr>
        <p:pic>
          <p:nvPicPr>
            <p:cNvPr id="5" name="Ellipse 256"/>
            <p:cNvPicPr>
              <a:picLocks noChangeArrowheads="1"/>
            </p:cNvPicPr>
            <p:nvPr/>
          </p:nvPicPr>
          <p:blipFill>
            <a:blip r:embed="rId2">
              <a:lum brigh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2208" y="4803648"/>
              <a:ext cx="2822448" cy="621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69"/>
            <p:cNvSpPr txBox="1">
              <a:spLocks noChangeArrowheads="1"/>
            </p:cNvSpPr>
            <p:nvPr/>
          </p:nvSpPr>
          <p:spPr bwMode="auto">
            <a:xfrm>
              <a:off x="5129610" y="4897422"/>
              <a:ext cx="1985245" cy="43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noProof="1">
                <a:solidFill>
                  <a:srgbClr val="FFFFFF"/>
                </a:solidFill>
                <a:latin typeface="Calibri" pitchFamily="34" charset="0"/>
                <a:ea typeface="MS PGothic" pitchFamily="34" charset="-128"/>
              </a:endParaRPr>
            </a:p>
          </p:txBody>
        </p:sp>
      </p:grpSp>
      <p:sp>
        <p:nvSpPr>
          <p:cNvPr id="7" name="Freeform 6"/>
          <p:cNvSpPr>
            <a:spLocks/>
          </p:cNvSpPr>
          <p:nvPr/>
        </p:nvSpPr>
        <p:spPr bwMode="auto">
          <a:xfrm>
            <a:off x="6153153" y="1363663"/>
            <a:ext cx="2174875" cy="3265488"/>
          </a:xfrm>
          <a:custGeom>
            <a:avLst/>
            <a:gdLst>
              <a:gd name="connsiteX0" fmla="*/ 0 w 2174875"/>
              <a:gd name="connsiteY0" fmla="*/ 0 h 3265488"/>
              <a:gd name="connsiteX1" fmla="*/ 71438 w 2174875"/>
              <a:gd name="connsiteY1" fmla="*/ 1588 h 3265488"/>
              <a:gd name="connsiteX2" fmla="*/ 142081 w 2174875"/>
              <a:gd name="connsiteY2" fmla="*/ 4764 h 3265488"/>
              <a:gd name="connsiteX3" fmla="*/ 213519 w 2174875"/>
              <a:gd name="connsiteY3" fmla="*/ 10321 h 3265488"/>
              <a:gd name="connsiteX4" fmla="*/ 283369 w 2174875"/>
              <a:gd name="connsiteY4" fmla="*/ 19849 h 3265488"/>
              <a:gd name="connsiteX5" fmla="*/ 354806 w 2174875"/>
              <a:gd name="connsiteY5" fmla="*/ 28582 h 3265488"/>
              <a:gd name="connsiteX6" fmla="*/ 425450 w 2174875"/>
              <a:gd name="connsiteY6" fmla="*/ 42873 h 3265488"/>
              <a:gd name="connsiteX7" fmla="*/ 493713 w 2174875"/>
              <a:gd name="connsiteY7" fmla="*/ 57958 h 3265488"/>
              <a:gd name="connsiteX8" fmla="*/ 562769 w 2174875"/>
              <a:gd name="connsiteY8" fmla="*/ 74631 h 3265488"/>
              <a:gd name="connsiteX9" fmla="*/ 631031 w 2174875"/>
              <a:gd name="connsiteY9" fmla="*/ 94479 h 3265488"/>
              <a:gd name="connsiteX10" fmla="*/ 697706 w 2174875"/>
              <a:gd name="connsiteY10" fmla="*/ 115916 h 3265488"/>
              <a:gd name="connsiteX11" fmla="*/ 765175 w 2174875"/>
              <a:gd name="connsiteY11" fmla="*/ 140528 h 3265488"/>
              <a:gd name="connsiteX12" fmla="*/ 831850 w 2174875"/>
              <a:gd name="connsiteY12" fmla="*/ 165934 h 3265488"/>
              <a:gd name="connsiteX13" fmla="*/ 897731 w 2174875"/>
              <a:gd name="connsiteY13" fmla="*/ 193722 h 3265488"/>
              <a:gd name="connsiteX14" fmla="*/ 962025 w 2174875"/>
              <a:gd name="connsiteY14" fmla="*/ 223892 h 3265488"/>
              <a:gd name="connsiteX15" fmla="*/ 1025525 w 2174875"/>
              <a:gd name="connsiteY15" fmla="*/ 257238 h 3265488"/>
              <a:gd name="connsiteX16" fmla="*/ 1088231 w 2174875"/>
              <a:gd name="connsiteY16" fmla="*/ 292965 h 3265488"/>
              <a:gd name="connsiteX17" fmla="*/ 1182688 w 2174875"/>
              <a:gd name="connsiteY17" fmla="*/ 350923 h 3265488"/>
              <a:gd name="connsiteX18" fmla="*/ 1273969 w 2174875"/>
              <a:gd name="connsiteY18" fmla="*/ 412851 h 3265488"/>
              <a:gd name="connsiteX19" fmla="*/ 1362869 w 2174875"/>
              <a:gd name="connsiteY19" fmla="*/ 480336 h 3265488"/>
              <a:gd name="connsiteX20" fmla="*/ 1444625 w 2174875"/>
              <a:gd name="connsiteY20" fmla="*/ 550203 h 3265488"/>
              <a:gd name="connsiteX21" fmla="*/ 1524000 w 2174875"/>
              <a:gd name="connsiteY21" fmla="*/ 623245 h 3265488"/>
              <a:gd name="connsiteX22" fmla="*/ 1598613 w 2174875"/>
              <a:gd name="connsiteY22" fmla="*/ 699464 h 3265488"/>
              <a:gd name="connsiteX23" fmla="*/ 1669256 w 2174875"/>
              <a:gd name="connsiteY23" fmla="*/ 780446 h 3265488"/>
              <a:gd name="connsiteX24" fmla="*/ 1735931 w 2174875"/>
              <a:gd name="connsiteY24" fmla="*/ 864604 h 3265488"/>
              <a:gd name="connsiteX25" fmla="*/ 1797050 w 2174875"/>
              <a:gd name="connsiteY25" fmla="*/ 949556 h 3265488"/>
              <a:gd name="connsiteX26" fmla="*/ 1854994 w 2174875"/>
              <a:gd name="connsiteY26" fmla="*/ 1037684 h 3265488"/>
              <a:gd name="connsiteX27" fmla="*/ 1906588 w 2174875"/>
              <a:gd name="connsiteY27" fmla="*/ 1129781 h 3265488"/>
              <a:gd name="connsiteX28" fmla="*/ 1955800 w 2174875"/>
              <a:gd name="connsiteY28" fmla="*/ 1222673 h 3265488"/>
              <a:gd name="connsiteX29" fmla="*/ 1999456 w 2174875"/>
              <a:gd name="connsiteY29" fmla="*/ 1317152 h 3265488"/>
              <a:gd name="connsiteX30" fmla="*/ 2037556 w 2174875"/>
              <a:gd name="connsiteY30" fmla="*/ 1414807 h 3265488"/>
              <a:gd name="connsiteX31" fmla="*/ 2072481 w 2174875"/>
              <a:gd name="connsiteY31" fmla="*/ 1514050 h 3265488"/>
              <a:gd name="connsiteX32" fmla="*/ 2101850 w 2174875"/>
              <a:gd name="connsiteY32" fmla="*/ 1612499 h 3265488"/>
              <a:gd name="connsiteX33" fmla="*/ 2126456 w 2174875"/>
              <a:gd name="connsiteY33" fmla="*/ 1714917 h 3265488"/>
              <a:gd name="connsiteX34" fmla="*/ 2146300 w 2174875"/>
              <a:gd name="connsiteY34" fmla="*/ 1817336 h 3265488"/>
              <a:gd name="connsiteX35" fmla="*/ 2161381 w 2174875"/>
              <a:gd name="connsiteY35" fmla="*/ 1920549 h 3265488"/>
              <a:gd name="connsiteX36" fmla="*/ 2170113 w 2174875"/>
              <a:gd name="connsiteY36" fmla="*/ 2026143 h 3265488"/>
              <a:gd name="connsiteX37" fmla="*/ 2174875 w 2174875"/>
              <a:gd name="connsiteY37" fmla="*/ 2129356 h 3265488"/>
              <a:gd name="connsiteX38" fmla="*/ 2174875 w 2174875"/>
              <a:gd name="connsiteY38" fmla="*/ 2234950 h 3265488"/>
              <a:gd name="connsiteX39" fmla="*/ 2170113 w 2174875"/>
              <a:gd name="connsiteY39" fmla="*/ 2339750 h 3265488"/>
              <a:gd name="connsiteX40" fmla="*/ 2159794 w 2174875"/>
              <a:gd name="connsiteY40" fmla="*/ 2445345 h 3265488"/>
              <a:gd name="connsiteX41" fmla="*/ 2144713 w 2174875"/>
              <a:gd name="connsiteY41" fmla="*/ 2550145 h 3265488"/>
              <a:gd name="connsiteX42" fmla="*/ 2123281 w 2174875"/>
              <a:gd name="connsiteY42" fmla="*/ 2655740 h 3265488"/>
              <a:gd name="connsiteX43" fmla="*/ 2097088 w 2174875"/>
              <a:gd name="connsiteY43" fmla="*/ 2758952 h 3265488"/>
              <a:gd name="connsiteX44" fmla="*/ 2065338 w 2174875"/>
              <a:gd name="connsiteY44" fmla="*/ 2862959 h 3265488"/>
              <a:gd name="connsiteX45" fmla="*/ 2028825 w 2174875"/>
              <a:gd name="connsiteY45" fmla="*/ 2964584 h 3265488"/>
              <a:gd name="connsiteX46" fmla="*/ 1985963 w 2174875"/>
              <a:gd name="connsiteY46" fmla="*/ 3067002 h 3265488"/>
              <a:gd name="connsiteX47" fmla="*/ 1937544 w 2174875"/>
              <a:gd name="connsiteY47" fmla="*/ 3166245 h 3265488"/>
              <a:gd name="connsiteX48" fmla="*/ 1883569 w 2174875"/>
              <a:gd name="connsiteY48" fmla="*/ 3265488 h 3265488"/>
              <a:gd name="connsiteX49" fmla="*/ 885771 w 2174875"/>
              <a:gd name="connsiteY49" fmla="*/ 2688870 h 3265488"/>
              <a:gd name="connsiteX50" fmla="*/ 0 w 2174875"/>
              <a:gd name="connsiteY50" fmla="*/ 1161679 h 326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74875" h="3265488">
                <a:moveTo>
                  <a:pt x="0" y="0"/>
                </a:moveTo>
                <a:lnTo>
                  <a:pt x="71438" y="1588"/>
                </a:lnTo>
                <a:lnTo>
                  <a:pt x="142081" y="4764"/>
                </a:lnTo>
                <a:lnTo>
                  <a:pt x="213519" y="10321"/>
                </a:lnTo>
                <a:lnTo>
                  <a:pt x="283369" y="19849"/>
                </a:lnTo>
                <a:lnTo>
                  <a:pt x="354806" y="28582"/>
                </a:lnTo>
                <a:lnTo>
                  <a:pt x="425450" y="42873"/>
                </a:lnTo>
                <a:lnTo>
                  <a:pt x="493713" y="57958"/>
                </a:lnTo>
                <a:lnTo>
                  <a:pt x="562769" y="74631"/>
                </a:lnTo>
                <a:lnTo>
                  <a:pt x="631031" y="94479"/>
                </a:lnTo>
                <a:lnTo>
                  <a:pt x="697706" y="115916"/>
                </a:lnTo>
                <a:lnTo>
                  <a:pt x="765175" y="140528"/>
                </a:lnTo>
                <a:lnTo>
                  <a:pt x="831850" y="165934"/>
                </a:lnTo>
                <a:lnTo>
                  <a:pt x="897731" y="193722"/>
                </a:lnTo>
                <a:lnTo>
                  <a:pt x="962025" y="223892"/>
                </a:lnTo>
                <a:lnTo>
                  <a:pt x="1025525" y="257238"/>
                </a:lnTo>
                <a:lnTo>
                  <a:pt x="1088231" y="292965"/>
                </a:lnTo>
                <a:lnTo>
                  <a:pt x="1182688" y="350923"/>
                </a:lnTo>
                <a:lnTo>
                  <a:pt x="1273969" y="412851"/>
                </a:lnTo>
                <a:lnTo>
                  <a:pt x="1362869" y="480336"/>
                </a:lnTo>
                <a:lnTo>
                  <a:pt x="1444625" y="550203"/>
                </a:lnTo>
                <a:lnTo>
                  <a:pt x="1524000" y="623245"/>
                </a:lnTo>
                <a:lnTo>
                  <a:pt x="1598613" y="699464"/>
                </a:lnTo>
                <a:lnTo>
                  <a:pt x="1669256" y="780446"/>
                </a:lnTo>
                <a:lnTo>
                  <a:pt x="1735931" y="864604"/>
                </a:lnTo>
                <a:lnTo>
                  <a:pt x="1797050" y="949556"/>
                </a:lnTo>
                <a:lnTo>
                  <a:pt x="1854994" y="1037684"/>
                </a:lnTo>
                <a:lnTo>
                  <a:pt x="1906588" y="1129781"/>
                </a:lnTo>
                <a:lnTo>
                  <a:pt x="1955800" y="1222673"/>
                </a:lnTo>
                <a:lnTo>
                  <a:pt x="1999456" y="1317152"/>
                </a:lnTo>
                <a:lnTo>
                  <a:pt x="2037556" y="1414807"/>
                </a:lnTo>
                <a:lnTo>
                  <a:pt x="2072481" y="1514050"/>
                </a:lnTo>
                <a:lnTo>
                  <a:pt x="2101850" y="1612499"/>
                </a:lnTo>
                <a:lnTo>
                  <a:pt x="2126456" y="1714917"/>
                </a:lnTo>
                <a:lnTo>
                  <a:pt x="2146300" y="1817336"/>
                </a:lnTo>
                <a:lnTo>
                  <a:pt x="2161381" y="1920549"/>
                </a:lnTo>
                <a:lnTo>
                  <a:pt x="2170113" y="2026143"/>
                </a:lnTo>
                <a:lnTo>
                  <a:pt x="2174875" y="2129356"/>
                </a:lnTo>
                <a:lnTo>
                  <a:pt x="2174875" y="2234950"/>
                </a:lnTo>
                <a:lnTo>
                  <a:pt x="2170113" y="2339750"/>
                </a:lnTo>
                <a:lnTo>
                  <a:pt x="2159794" y="2445345"/>
                </a:lnTo>
                <a:lnTo>
                  <a:pt x="2144713" y="2550145"/>
                </a:lnTo>
                <a:lnTo>
                  <a:pt x="2123281" y="2655740"/>
                </a:lnTo>
                <a:lnTo>
                  <a:pt x="2097088" y="2758952"/>
                </a:lnTo>
                <a:lnTo>
                  <a:pt x="2065338" y="2862959"/>
                </a:lnTo>
                <a:lnTo>
                  <a:pt x="2028825" y="2964584"/>
                </a:lnTo>
                <a:lnTo>
                  <a:pt x="1985963" y="3067002"/>
                </a:lnTo>
                <a:lnTo>
                  <a:pt x="1937544" y="3166245"/>
                </a:lnTo>
                <a:lnTo>
                  <a:pt x="1883569" y="3265488"/>
                </a:lnTo>
                <a:lnTo>
                  <a:pt x="885771" y="2688870"/>
                </a:lnTo>
                <a:lnTo>
                  <a:pt x="0" y="1161679"/>
                </a:lnTo>
                <a:close/>
              </a:path>
            </a:pathLst>
          </a:custGeom>
          <a:solidFill>
            <a:srgbClr val="EC6E6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211641" y="4177618"/>
            <a:ext cx="3768725" cy="1637399"/>
          </a:xfrm>
          <a:custGeom>
            <a:avLst/>
            <a:gdLst>
              <a:gd name="connsiteX0" fmla="*/ 950989 w 3768725"/>
              <a:gd name="connsiteY0" fmla="*/ 0 h 1637399"/>
              <a:gd name="connsiteX1" fmla="*/ 2818537 w 3768725"/>
              <a:gd name="connsiteY1" fmla="*/ 0 h 1637399"/>
              <a:gd name="connsiteX2" fmla="*/ 3768725 w 3768725"/>
              <a:gd name="connsiteY2" fmla="*/ 548771 h 1637399"/>
              <a:gd name="connsiteX3" fmla="*/ 3732213 w 3768725"/>
              <a:gd name="connsiteY3" fmla="*/ 609912 h 1637399"/>
              <a:gd name="connsiteX4" fmla="*/ 3694113 w 3768725"/>
              <a:gd name="connsiteY4" fmla="*/ 671053 h 1637399"/>
              <a:gd name="connsiteX5" fmla="*/ 3652838 w 3768725"/>
              <a:gd name="connsiteY5" fmla="*/ 729018 h 1637399"/>
              <a:gd name="connsiteX6" fmla="*/ 3610769 w 3768725"/>
              <a:gd name="connsiteY6" fmla="*/ 786983 h 1637399"/>
              <a:gd name="connsiteX7" fmla="*/ 3566319 w 3768725"/>
              <a:gd name="connsiteY7" fmla="*/ 841771 h 1637399"/>
              <a:gd name="connsiteX8" fmla="*/ 3520281 w 3768725"/>
              <a:gd name="connsiteY8" fmla="*/ 896560 h 1637399"/>
              <a:gd name="connsiteX9" fmla="*/ 3473450 w 3768725"/>
              <a:gd name="connsiteY9" fmla="*/ 948967 h 1637399"/>
              <a:gd name="connsiteX10" fmla="*/ 3422650 w 3768725"/>
              <a:gd name="connsiteY10" fmla="*/ 1000579 h 1637399"/>
              <a:gd name="connsiteX11" fmla="*/ 3372644 w 3768725"/>
              <a:gd name="connsiteY11" fmla="*/ 1049016 h 1637399"/>
              <a:gd name="connsiteX12" fmla="*/ 3319463 w 3768725"/>
              <a:gd name="connsiteY12" fmla="*/ 1098246 h 1637399"/>
              <a:gd name="connsiteX13" fmla="*/ 3266281 w 3768725"/>
              <a:gd name="connsiteY13" fmla="*/ 1143506 h 1637399"/>
              <a:gd name="connsiteX14" fmla="*/ 3209925 w 3768725"/>
              <a:gd name="connsiteY14" fmla="*/ 1187973 h 1637399"/>
              <a:gd name="connsiteX15" fmla="*/ 3153569 w 3768725"/>
              <a:gd name="connsiteY15" fmla="*/ 1230851 h 1637399"/>
              <a:gd name="connsiteX16" fmla="*/ 3094038 w 3768725"/>
              <a:gd name="connsiteY16" fmla="*/ 1270553 h 1637399"/>
              <a:gd name="connsiteX17" fmla="*/ 3034506 w 3768725"/>
              <a:gd name="connsiteY17" fmla="*/ 1310255 h 1637399"/>
              <a:gd name="connsiteX18" fmla="*/ 2971800 w 3768725"/>
              <a:gd name="connsiteY18" fmla="*/ 1346781 h 1637399"/>
              <a:gd name="connsiteX19" fmla="*/ 2874169 w 3768725"/>
              <a:gd name="connsiteY19" fmla="*/ 1399981 h 1637399"/>
              <a:gd name="connsiteX20" fmla="*/ 2773363 w 3768725"/>
              <a:gd name="connsiteY20" fmla="*/ 1446830 h 1637399"/>
              <a:gd name="connsiteX21" fmla="*/ 2673350 w 3768725"/>
              <a:gd name="connsiteY21" fmla="*/ 1489708 h 1637399"/>
              <a:gd name="connsiteX22" fmla="*/ 2570956 w 3768725"/>
              <a:gd name="connsiteY22" fmla="*/ 1526234 h 1637399"/>
              <a:gd name="connsiteX23" fmla="*/ 2466975 w 3768725"/>
              <a:gd name="connsiteY23" fmla="*/ 1558789 h 1637399"/>
              <a:gd name="connsiteX24" fmla="*/ 2363788 w 3768725"/>
              <a:gd name="connsiteY24" fmla="*/ 1584198 h 1637399"/>
              <a:gd name="connsiteX25" fmla="*/ 2258219 w 3768725"/>
              <a:gd name="connsiteY25" fmla="*/ 1605638 h 1637399"/>
              <a:gd name="connsiteX26" fmla="*/ 2153444 w 3768725"/>
              <a:gd name="connsiteY26" fmla="*/ 1620724 h 1637399"/>
              <a:gd name="connsiteX27" fmla="*/ 2047875 w 3768725"/>
              <a:gd name="connsiteY27" fmla="*/ 1631841 h 1637399"/>
              <a:gd name="connsiteX28" fmla="*/ 1943100 w 3768725"/>
              <a:gd name="connsiteY28" fmla="*/ 1637399 h 1637399"/>
              <a:gd name="connsiteX29" fmla="*/ 1837531 w 3768725"/>
              <a:gd name="connsiteY29" fmla="*/ 1637399 h 1637399"/>
              <a:gd name="connsiteX30" fmla="*/ 1732756 w 3768725"/>
              <a:gd name="connsiteY30" fmla="*/ 1633429 h 1637399"/>
              <a:gd name="connsiteX31" fmla="*/ 1628775 w 3768725"/>
              <a:gd name="connsiteY31" fmla="*/ 1622312 h 1637399"/>
              <a:gd name="connsiteX32" fmla="*/ 1525588 w 3768725"/>
              <a:gd name="connsiteY32" fmla="*/ 1607226 h 1637399"/>
              <a:gd name="connsiteX33" fmla="*/ 1423194 w 3768725"/>
              <a:gd name="connsiteY33" fmla="*/ 1587375 h 1637399"/>
              <a:gd name="connsiteX34" fmla="*/ 1320800 w 3768725"/>
              <a:gd name="connsiteY34" fmla="*/ 1562759 h 1637399"/>
              <a:gd name="connsiteX35" fmla="*/ 1220788 w 3768725"/>
              <a:gd name="connsiteY35" fmla="*/ 1534174 h 1637399"/>
              <a:gd name="connsiteX36" fmla="*/ 1123156 w 3768725"/>
              <a:gd name="connsiteY36" fmla="*/ 1500824 h 1637399"/>
              <a:gd name="connsiteX37" fmla="*/ 1025525 w 3768725"/>
              <a:gd name="connsiteY37" fmla="*/ 1461122 h 1637399"/>
              <a:gd name="connsiteX38" fmla="*/ 929481 w 3768725"/>
              <a:gd name="connsiteY38" fmla="*/ 1416656 h 1637399"/>
              <a:gd name="connsiteX39" fmla="*/ 836613 w 3768725"/>
              <a:gd name="connsiteY39" fmla="*/ 1369014 h 1637399"/>
              <a:gd name="connsiteX40" fmla="*/ 746919 w 3768725"/>
              <a:gd name="connsiteY40" fmla="*/ 1315813 h 1637399"/>
              <a:gd name="connsiteX41" fmla="*/ 658019 w 3768725"/>
              <a:gd name="connsiteY41" fmla="*/ 1259436 h 1637399"/>
              <a:gd name="connsiteX42" fmla="*/ 571500 w 3768725"/>
              <a:gd name="connsiteY42" fmla="*/ 1196707 h 1637399"/>
              <a:gd name="connsiteX43" fmla="*/ 488950 w 3768725"/>
              <a:gd name="connsiteY43" fmla="*/ 1131596 h 1637399"/>
              <a:gd name="connsiteX44" fmla="*/ 407988 w 3768725"/>
              <a:gd name="connsiteY44" fmla="*/ 1061720 h 1637399"/>
              <a:gd name="connsiteX45" fmla="*/ 331788 w 3768725"/>
              <a:gd name="connsiteY45" fmla="*/ 987081 h 1637399"/>
              <a:gd name="connsiteX46" fmla="*/ 257175 w 3768725"/>
              <a:gd name="connsiteY46" fmla="*/ 907677 h 1637399"/>
              <a:gd name="connsiteX47" fmla="*/ 187325 w 3768725"/>
              <a:gd name="connsiteY47" fmla="*/ 823508 h 1637399"/>
              <a:gd name="connsiteX48" fmla="*/ 121444 w 3768725"/>
              <a:gd name="connsiteY48" fmla="*/ 736958 h 1637399"/>
              <a:gd name="connsiteX49" fmla="*/ 59531 w 3768725"/>
              <a:gd name="connsiteY49" fmla="*/ 644849 h 1637399"/>
              <a:gd name="connsiteX50" fmla="*/ 0 w 3768725"/>
              <a:gd name="connsiteY50" fmla="*/ 548771 h 163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768725" h="1637399">
                <a:moveTo>
                  <a:pt x="950989" y="0"/>
                </a:moveTo>
                <a:lnTo>
                  <a:pt x="2818537" y="0"/>
                </a:lnTo>
                <a:lnTo>
                  <a:pt x="3768725" y="548771"/>
                </a:lnTo>
                <a:lnTo>
                  <a:pt x="3732213" y="609912"/>
                </a:lnTo>
                <a:lnTo>
                  <a:pt x="3694113" y="671053"/>
                </a:lnTo>
                <a:lnTo>
                  <a:pt x="3652838" y="729018"/>
                </a:lnTo>
                <a:lnTo>
                  <a:pt x="3610769" y="786983"/>
                </a:lnTo>
                <a:lnTo>
                  <a:pt x="3566319" y="841771"/>
                </a:lnTo>
                <a:lnTo>
                  <a:pt x="3520281" y="896560"/>
                </a:lnTo>
                <a:lnTo>
                  <a:pt x="3473450" y="948967"/>
                </a:lnTo>
                <a:lnTo>
                  <a:pt x="3422650" y="1000579"/>
                </a:lnTo>
                <a:lnTo>
                  <a:pt x="3372644" y="1049016"/>
                </a:lnTo>
                <a:lnTo>
                  <a:pt x="3319463" y="1098246"/>
                </a:lnTo>
                <a:lnTo>
                  <a:pt x="3266281" y="1143506"/>
                </a:lnTo>
                <a:lnTo>
                  <a:pt x="3209925" y="1187973"/>
                </a:lnTo>
                <a:lnTo>
                  <a:pt x="3153569" y="1230851"/>
                </a:lnTo>
                <a:lnTo>
                  <a:pt x="3094038" y="1270553"/>
                </a:lnTo>
                <a:lnTo>
                  <a:pt x="3034506" y="1310255"/>
                </a:lnTo>
                <a:lnTo>
                  <a:pt x="2971800" y="1346781"/>
                </a:lnTo>
                <a:lnTo>
                  <a:pt x="2874169" y="1399981"/>
                </a:lnTo>
                <a:lnTo>
                  <a:pt x="2773363" y="1446830"/>
                </a:lnTo>
                <a:lnTo>
                  <a:pt x="2673350" y="1489708"/>
                </a:lnTo>
                <a:lnTo>
                  <a:pt x="2570956" y="1526234"/>
                </a:lnTo>
                <a:lnTo>
                  <a:pt x="2466975" y="1558789"/>
                </a:lnTo>
                <a:lnTo>
                  <a:pt x="2363788" y="1584198"/>
                </a:lnTo>
                <a:lnTo>
                  <a:pt x="2258219" y="1605638"/>
                </a:lnTo>
                <a:lnTo>
                  <a:pt x="2153444" y="1620724"/>
                </a:lnTo>
                <a:lnTo>
                  <a:pt x="2047875" y="1631841"/>
                </a:lnTo>
                <a:lnTo>
                  <a:pt x="1943100" y="1637399"/>
                </a:lnTo>
                <a:lnTo>
                  <a:pt x="1837531" y="1637399"/>
                </a:lnTo>
                <a:lnTo>
                  <a:pt x="1732756" y="1633429"/>
                </a:lnTo>
                <a:lnTo>
                  <a:pt x="1628775" y="1622312"/>
                </a:lnTo>
                <a:lnTo>
                  <a:pt x="1525588" y="1607226"/>
                </a:lnTo>
                <a:lnTo>
                  <a:pt x="1423194" y="1587375"/>
                </a:lnTo>
                <a:lnTo>
                  <a:pt x="1320800" y="1562759"/>
                </a:lnTo>
                <a:lnTo>
                  <a:pt x="1220788" y="1534174"/>
                </a:lnTo>
                <a:lnTo>
                  <a:pt x="1123156" y="1500824"/>
                </a:lnTo>
                <a:lnTo>
                  <a:pt x="1025525" y="1461122"/>
                </a:lnTo>
                <a:lnTo>
                  <a:pt x="929481" y="1416656"/>
                </a:lnTo>
                <a:lnTo>
                  <a:pt x="836613" y="1369014"/>
                </a:lnTo>
                <a:lnTo>
                  <a:pt x="746919" y="1315813"/>
                </a:lnTo>
                <a:lnTo>
                  <a:pt x="658019" y="1259436"/>
                </a:lnTo>
                <a:lnTo>
                  <a:pt x="571500" y="1196707"/>
                </a:lnTo>
                <a:lnTo>
                  <a:pt x="488950" y="1131596"/>
                </a:lnTo>
                <a:lnTo>
                  <a:pt x="407988" y="1061720"/>
                </a:lnTo>
                <a:lnTo>
                  <a:pt x="331788" y="987081"/>
                </a:lnTo>
                <a:lnTo>
                  <a:pt x="257175" y="907677"/>
                </a:lnTo>
                <a:lnTo>
                  <a:pt x="187325" y="823508"/>
                </a:lnTo>
                <a:lnTo>
                  <a:pt x="121444" y="736958"/>
                </a:lnTo>
                <a:lnTo>
                  <a:pt x="59531" y="644849"/>
                </a:lnTo>
                <a:lnTo>
                  <a:pt x="0" y="548771"/>
                </a:lnTo>
                <a:close/>
              </a:path>
            </a:pathLst>
          </a:custGeom>
          <a:solidFill>
            <a:srgbClr val="5FABD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863978" y="1363663"/>
            <a:ext cx="2176463" cy="3265488"/>
          </a:xfrm>
          <a:custGeom>
            <a:avLst/>
            <a:gdLst>
              <a:gd name="connsiteX0" fmla="*/ 2176463 w 2176463"/>
              <a:gd name="connsiteY0" fmla="*/ 0 h 3265488"/>
              <a:gd name="connsiteX1" fmla="*/ 2176463 w 2176463"/>
              <a:gd name="connsiteY1" fmla="*/ 1147103 h 3265488"/>
              <a:gd name="connsiteX2" fmla="*/ 1278357 w 2176463"/>
              <a:gd name="connsiteY2" fmla="*/ 2695562 h 3265488"/>
              <a:gd name="connsiteX3" fmla="*/ 291306 w 2176463"/>
              <a:gd name="connsiteY3" fmla="*/ 3265488 h 3265488"/>
              <a:gd name="connsiteX4" fmla="*/ 255588 w 2176463"/>
              <a:gd name="connsiteY4" fmla="*/ 3202767 h 3265488"/>
              <a:gd name="connsiteX5" fmla="*/ 223838 w 2176463"/>
              <a:gd name="connsiteY5" fmla="*/ 3138457 h 3265488"/>
              <a:gd name="connsiteX6" fmla="*/ 193675 w 2176463"/>
              <a:gd name="connsiteY6" fmla="*/ 3074942 h 3265488"/>
              <a:gd name="connsiteX7" fmla="*/ 164306 w 2176463"/>
              <a:gd name="connsiteY7" fmla="*/ 3009045 h 3265488"/>
              <a:gd name="connsiteX8" fmla="*/ 138906 w 2176463"/>
              <a:gd name="connsiteY8" fmla="*/ 2943147 h 3265488"/>
              <a:gd name="connsiteX9" fmla="*/ 115888 w 2176463"/>
              <a:gd name="connsiteY9" fmla="*/ 2876456 h 3265488"/>
              <a:gd name="connsiteX10" fmla="*/ 92869 w 2176463"/>
              <a:gd name="connsiteY10" fmla="*/ 2808177 h 3265488"/>
              <a:gd name="connsiteX11" fmla="*/ 74613 w 2176463"/>
              <a:gd name="connsiteY11" fmla="*/ 2740692 h 3265488"/>
              <a:gd name="connsiteX12" fmla="*/ 56356 w 2176463"/>
              <a:gd name="connsiteY12" fmla="*/ 2670825 h 3265488"/>
              <a:gd name="connsiteX13" fmla="*/ 41275 w 2176463"/>
              <a:gd name="connsiteY13" fmla="*/ 2601752 h 3265488"/>
              <a:gd name="connsiteX14" fmla="*/ 28575 w 2176463"/>
              <a:gd name="connsiteY14" fmla="*/ 2531885 h 3265488"/>
              <a:gd name="connsiteX15" fmla="*/ 18256 w 2176463"/>
              <a:gd name="connsiteY15" fmla="*/ 2462018 h 3265488"/>
              <a:gd name="connsiteX16" fmla="*/ 10319 w 2176463"/>
              <a:gd name="connsiteY16" fmla="*/ 2390563 h 3265488"/>
              <a:gd name="connsiteX17" fmla="*/ 4763 w 2176463"/>
              <a:gd name="connsiteY17" fmla="*/ 2319902 h 3265488"/>
              <a:gd name="connsiteX18" fmla="*/ 1588 w 2176463"/>
              <a:gd name="connsiteY18" fmla="*/ 2248447 h 3265488"/>
              <a:gd name="connsiteX19" fmla="*/ 0 w 2176463"/>
              <a:gd name="connsiteY19" fmla="*/ 2176992 h 3265488"/>
              <a:gd name="connsiteX20" fmla="*/ 3175 w 2176463"/>
              <a:gd name="connsiteY20" fmla="*/ 2064252 h 3265488"/>
              <a:gd name="connsiteX21" fmla="*/ 10319 w 2176463"/>
              <a:gd name="connsiteY21" fmla="*/ 1953894 h 3265488"/>
              <a:gd name="connsiteX22" fmla="*/ 24606 w 2176463"/>
              <a:gd name="connsiteY22" fmla="*/ 1845918 h 3265488"/>
              <a:gd name="connsiteX23" fmla="*/ 44450 w 2176463"/>
              <a:gd name="connsiteY23" fmla="*/ 1737942 h 3265488"/>
              <a:gd name="connsiteX24" fmla="*/ 68263 w 2176463"/>
              <a:gd name="connsiteY24" fmla="*/ 1632347 h 3265488"/>
              <a:gd name="connsiteX25" fmla="*/ 97631 w 2176463"/>
              <a:gd name="connsiteY25" fmla="*/ 1529135 h 3265488"/>
              <a:gd name="connsiteX26" fmla="*/ 130969 w 2176463"/>
              <a:gd name="connsiteY26" fmla="*/ 1428304 h 3265488"/>
              <a:gd name="connsiteX27" fmla="*/ 170656 w 2176463"/>
              <a:gd name="connsiteY27" fmla="*/ 1329061 h 3265488"/>
              <a:gd name="connsiteX28" fmla="*/ 215106 w 2176463"/>
              <a:gd name="connsiteY28" fmla="*/ 1232994 h 3265488"/>
              <a:gd name="connsiteX29" fmla="*/ 261938 w 2176463"/>
              <a:gd name="connsiteY29" fmla="*/ 1138515 h 3265488"/>
              <a:gd name="connsiteX30" fmla="*/ 315119 w 2176463"/>
              <a:gd name="connsiteY30" fmla="*/ 1048799 h 3265488"/>
              <a:gd name="connsiteX31" fmla="*/ 371475 w 2176463"/>
              <a:gd name="connsiteY31" fmla="*/ 960671 h 3265488"/>
              <a:gd name="connsiteX32" fmla="*/ 431006 w 2176463"/>
              <a:gd name="connsiteY32" fmla="*/ 874925 h 3265488"/>
              <a:gd name="connsiteX33" fmla="*/ 496888 w 2176463"/>
              <a:gd name="connsiteY33" fmla="*/ 792355 h 3265488"/>
              <a:gd name="connsiteX34" fmla="*/ 565150 w 2176463"/>
              <a:gd name="connsiteY34" fmla="*/ 713755 h 3265488"/>
              <a:gd name="connsiteX35" fmla="*/ 637382 w 2176463"/>
              <a:gd name="connsiteY35" fmla="*/ 637536 h 3265488"/>
              <a:gd name="connsiteX36" fmla="*/ 713582 w 2176463"/>
              <a:gd name="connsiteY36" fmla="*/ 565288 h 3265488"/>
              <a:gd name="connsiteX37" fmla="*/ 790575 w 2176463"/>
              <a:gd name="connsiteY37" fmla="*/ 497008 h 3265488"/>
              <a:gd name="connsiteX38" fmla="*/ 873125 w 2176463"/>
              <a:gd name="connsiteY38" fmla="*/ 432699 h 3265488"/>
              <a:gd name="connsiteX39" fmla="*/ 958850 w 2176463"/>
              <a:gd name="connsiteY39" fmla="*/ 371565 h 3265488"/>
              <a:gd name="connsiteX40" fmla="*/ 1046957 w 2176463"/>
              <a:gd name="connsiteY40" fmla="*/ 315195 h 3265488"/>
              <a:gd name="connsiteX41" fmla="*/ 1138238 w 2176463"/>
              <a:gd name="connsiteY41" fmla="*/ 263589 h 3265488"/>
              <a:gd name="connsiteX42" fmla="*/ 1232694 w 2176463"/>
              <a:gd name="connsiteY42" fmla="*/ 215159 h 3265488"/>
              <a:gd name="connsiteX43" fmla="*/ 1328738 w 2176463"/>
              <a:gd name="connsiteY43" fmla="*/ 172286 h 3265488"/>
              <a:gd name="connsiteX44" fmla="*/ 1427957 w 2176463"/>
              <a:gd name="connsiteY44" fmla="*/ 132589 h 3265488"/>
              <a:gd name="connsiteX45" fmla="*/ 1528763 w 2176463"/>
              <a:gd name="connsiteY45" fmla="*/ 99243 h 3265488"/>
              <a:gd name="connsiteX46" fmla="*/ 1631951 w 2176463"/>
              <a:gd name="connsiteY46" fmla="*/ 68279 h 3265488"/>
              <a:gd name="connsiteX47" fmla="*/ 1737519 w 2176463"/>
              <a:gd name="connsiteY47" fmla="*/ 44461 h 3265488"/>
              <a:gd name="connsiteX48" fmla="*/ 1843882 w 2176463"/>
              <a:gd name="connsiteY48" fmla="*/ 26200 h 3265488"/>
              <a:gd name="connsiteX49" fmla="*/ 1954213 w 2176463"/>
              <a:gd name="connsiteY49" fmla="*/ 11909 h 3265488"/>
              <a:gd name="connsiteX50" fmla="*/ 2063751 w 2176463"/>
              <a:gd name="connsiteY50" fmla="*/ 3176 h 326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76463" h="3265488">
                <a:moveTo>
                  <a:pt x="2176463" y="0"/>
                </a:moveTo>
                <a:lnTo>
                  <a:pt x="2176463" y="1147103"/>
                </a:lnTo>
                <a:lnTo>
                  <a:pt x="1278357" y="2695562"/>
                </a:lnTo>
                <a:lnTo>
                  <a:pt x="291306" y="3265488"/>
                </a:lnTo>
                <a:lnTo>
                  <a:pt x="255588" y="3202767"/>
                </a:lnTo>
                <a:lnTo>
                  <a:pt x="223838" y="3138457"/>
                </a:lnTo>
                <a:lnTo>
                  <a:pt x="193675" y="3074942"/>
                </a:lnTo>
                <a:lnTo>
                  <a:pt x="164306" y="3009045"/>
                </a:lnTo>
                <a:lnTo>
                  <a:pt x="138906" y="2943147"/>
                </a:lnTo>
                <a:lnTo>
                  <a:pt x="115888" y="2876456"/>
                </a:lnTo>
                <a:lnTo>
                  <a:pt x="92869" y="2808177"/>
                </a:lnTo>
                <a:lnTo>
                  <a:pt x="74613" y="2740692"/>
                </a:lnTo>
                <a:lnTo>
                  <a:pt x="56356" y="2670825"/>
                </a:lnTo>
                <a:lnTo>
                  <a:pt x="41275" y="2601752"/>
                </a:lnTo>
                <a:lnTo>
                  <a:pt x="28575" y="2531885"/>
                </a:lnTo>
                <a:lnTo>
                  <a:pt x="18256" y="2462018"/>
                </a:lnTo>
                <a:lnTo>
                  <a:pt x="10319" y="2390563"/>
                </a:lnTo>
                <a:lnTo>
                  <a:pt x="4763" y="2319902"/>
                </a:lnTo>
                <a:lnTo>
                  <a:pt x="1588" y="2248447"/>
                </a:lnTo>
                <a:lnTo>
                  <a:pt x="0" y="2176992"/>
                </a:lnTo>
                <a:lnTo>
                  <a:pt x="3175" y="2064252"/>
                </a:lnTo>
                <a:lnTo>
                  <a:pt x="10319" y="1953894"/>
                </a:lnTo>
                <a:lnTo>
                  <a:pt x="24606" y="1845918"/>
                </a:lnTo>
                <a:lnTo>
                  <a:pt x="44450" y="1737942"/>
                </a:lnTo>
                <a:lnTo>
                  <a:pt x="68263" y="1632347"/>
                </a:lnTo>
                <a:lnTo>
                  <a:pt x="97631" y="1529135"/>
                </a:lnTo>
                <a:lnTo>
                  <a:pt x="130969" y="1428304"/>
                </a:lnTo>
                <a:lnTo>
                  <a:pt x="170656" y="1329061"/>
                </a:lnTo>
                <a:lnTo>
                  <a:pt x="215106" y="1232994"/>
                </a:lnTo>
                <a:lnTo>
                  <a:pt x="261938" y="1138515"/>
                </a:lnTo>
                <a:lnTo>
                  <a:pt x="315119" y="1048799"/>
                </a:lnTo>
                <a:lnTo>
                  <a:pt x="371475" y="960671"/>
                </a:lnTo>
                <a:lnTo>
                  <a:pt x="431006" y="874925"/>
                </a:lnTo>
                <a:lnTo>
                  <a:pt x="496888" y="792355"/>
                </a:lnTo>
                <a:lnTo>
                  <a:pt x="565150" y="713755"/>
                </a:lnTo>
                <a:lnTo>
                  <a:pt x="637382" y="637536"/>
                </a:lnTo>
                <a:lnTo>
                  <a:pt x="713582" y="565288"/>
                </a:lnTo>
                <a:lnTo>
                  <a:pt x="790575" y="497008"/>
                </a:lnTo>
                <a:lnTo>
                  <a:pt x="873125" y="432699"/>
                </a:lnTo>
                <a:lnTo>
                  <a:pt x="958850" y="371565"/>
                </a:lnTo>
                <a:lnTo>
                  <a:pt x="1046957" y="315195"/>
                </a:lnTo>
                <a:lnTo>
                  <a:pt x="1138238" y="263589"/>
                </a:lnTo>
                <a:lnTo>
                  <a:pt x="1232694" y="215159"/>
                </a:lnTo>
                <a:lnTo>
                  <a:pt x="1328738" y="172286"/>
                </a:lnTo>
                <a:lnTo>
                  <a:pt x="1427957" y="132589"/>
                </a:lnTo>
                <a:lnTo>
                  <a:pt x="1528763" y="99243"/>
                </a:lnTo>
                <a:lnTo>
                  <a:pt x="1631951" y="68279"/>
                </a:lnTo>
                <a:lnTo>
                  <a:pt x="1737519" y="44461"/>
                </a:lnTo>
                <a:lnTo>
                  <a:pt x="1843882" y="26200"/>
                </a:lnTo>
                <a:lnTo>
                  <a:pt x="1954213" y="11909"/>
                </a:lnTo>
                <a:lnTo>
                  <a:pt x="2063751" y="3176"/>
                </a:lnTo>
                <a:close/>
              </a:path>
            </a:pathLst>
          </a:custGeom>
          <a:solidFill>
            <a:srgbClr val="F4CF3B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48419" y="3971341"/>
            <a:ext cx="341752" cy="341752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55586" y="2829605"/>
            <a:ext cx="1532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000" dirty="0">
                <a:solidFill>
                  <a:schemeClr val="bg1"/>
                </a:solidFill>
                <a:latin typeface="+mj-lt"/>
              </a:rPr>
              <a:t>Adultos Mayores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3616" y="1950443"/>
            <a:ext cx="10182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AF2415"/>
                </a:solidFill>
                <a:latin typeface="Calibri Light" panose="020F0302020204030204" pitchFamily="34" charset="0"/>
              </a:rPr>
              <a:t>USD 208 </a:t>
            </a:r>
          </a:p>
          <a:p>
            <a:pPr algn="ctr"/>
            <a:r>
              <a:rPr lang="es-PY" b="1" dirty="0">
                <a:solidFill>
                  <a:srgbClr val="AF2415"/>
                </a:solidFill>
                <a:latin typeface="Calibri Light" panose="020F0302020204030204" pitchFamily="34" charset="0"/>
              </a:rPr>
              <a:t>millones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82235" y="2870079"/>
            <a:ext cx="1815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000" b="1" dirty="0">
                <a:latin typeface="+mj-lt"/>
              </a:rPr>
              <a:t>Medicamentos MSP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96842" y="1941138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67B08"/>
                </a:solidFill>
                <a:latin typeface="Calibri Light" panose="020F0302020204030204" pitchFamily="34" charset="0"/>
              </a:rPr>
              <a:t>USD 76 </a:t>
            </a:r>
          </a:p>
          <a:p>
            <a:r>
              <a:rPr lang="en-US" b="1" dirty="0" err="1">
                <a:solidFill>
                  <a:srgbClr val="967B08"/>
                </a:solidFill>
                <a:latin typeface="Calibri Light" panose="020F0302020204030204" pitchFamily="34" charset="0"/>
              </a:rPr>
              <a:t>millones</a:t>
            </a:r>
            <a:r>
              <a:rPr lang="en-US" b="1" dirty="0">
                <a:solidFill>
                  <a:srgbClr val="967B08"/>
                </a:solidFill>
                <a:latin typeface="Calibri Light" panose="020F0302020204030204" pitchFamily="34" charset="0"/>
              </a:rPr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5584166" y="1507499"/>
            <a:ext cx="341752" cy="341752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4471243" y="4671573"/>
            <a:ext cx="341752" cy="341752"/>
          </a:xfrm>
          <a:prstGeom prst="ellipse">
            <a:avLst/>
          </a:prstGeom>
          <a:solidFill>
            <a:srgbClr val="216A9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08106" y="4958754"/>
            <a:ext cx="18515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000" dirty="0" err="1">
                <a:solidFill>
                  <a:schemeClr val="bg1"/>
                </a:solidFill>
                <a:latin typeface="+mj-lt"/>
              </a:rPr>
              <a:t>Tekopora</a:t>
            </a:r>
            <a:endParaRPr lang="es-PY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80547" y="4460228"/>
            <a:ext cx="166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216A97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s-PY" dirty="0"/>
              <a:t>USD 64 millones</a:t>
            </a:r>
          </a:p>
        </p:txBody>
      </p:sp>
    </p:spTree>
    <p:extLst>
      <p:ext uri="{BB962C8B-B14F-4D97-AF65-F5344CB8AC3E}">
        <p14:creationId xmlns:p14="http://schemas.microsoft.com/office/powerpoint/2010/main" val="2827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76518" y="134471"/>
            <a:ext cx="11551023" cy="1091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Asignaciones salariales desde </a:t>
            </a:r>
            <a:r>
              <a:rPr lang="es-ES" sz="4400" dirty="0">
                <a:latin typeface="+mj-lt"/>
                <a:ea typeface="+mj-ea"/>
                <a:cs typeface="+mj-cs"/>
              </a:rPr>
              <a:t>el 2012 al </a:t>
            </a:r>
            <a:r>
              <a:rPr lang="es-ES" sz="4400" dirty="0" smtClean="0">
                <a:latin typeface="+mj-lt"/>
                <a:ea typeface="+mj-ea"/>
                <a:cs typeface="+mj-cs"/>
              </a:rPr>
              <a:t>2016</a:t>
            </a:r>
            <a:endParaRPr lang="es-PY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2303094" y="5892559"/>
            <a:ext cx="3142891" cy="629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6350" algn="ctr">
              <a:lnSpc>
                <a:spcPts val="2000"/>
              </a:lnSpc>
              <a:spcBef>
                <a:spcPts val="600"/>
              </a:spcBef>
              <a:buClr>
                <a:srgbClr val="7734AA"/>
              </a:buClr>
              <a:buSzPct val="76000"/>
              <a:defRPr/>
            </a:pP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VARIACIÓN EN SALARIOS POR ENTIDAD</a:t>
            </a:r>
          </a:p>
          <a:p>
            <a:pPr marL="6350" indent="-6350" algn="ctr">
              <a:lnSpc>
                <a:spcPts val="2000"/>
              </a:lnSpc>
              <a:spcBef>
                <a:spcPct val="0"/>
              </a:spcBef>
              <a:defRPr/>
            </a:pPr>
            <a:r>
              <a:rPr lang="es-ES" sz="1400" b="1" dirty="0">
                <a:solidFill>
                  <a:srgbClr val="3B816A"/>
                </a:solidFill>
                <a:latin typeface="+mj-lt"/>
                <a:ea typeface="+mj-ea"/>
                <a:cs typeface="+mj-cs"/>
              </a:rPr>
              <a:t>% Participación</a:t>
            </a: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840894"/>
              </p:ext>
            </p:extLst>
          </p:nvPr>
        </p:nvGraphicFramePr>
        <p:xfrm>
          <a:off x="2495600" y="1340768"/>
          <a:ext cx="7411452" cy="5101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Llamada rectangular redondeada"/>
          <p:cNvSpPr/>
          <p:nvPr/>
        </p:nvSpPr>
        <p:spPr>
          <a:xfrm>
            <a:off x="2743127" y="1613528"/>
            <a:ext cx="1872208" cy="576364"/>
          </a:xfrm>
          <a:prstGeom prst="wedgeRoundRectCallout">
            <a:avLst>
              <a:gd name="adj1" fmla="val 44776"/>
              <a:gd name="adj2" fmla="val 8828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dirty="0">
                <a:solidFill>
                  <a:schemeClr val="tx1"/>
                </a:solidFill>
              </a:rPr>
              <a:t>69 Entidades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609221" y="6550223"/>
            <a:ext cx="25827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/>
              <a:t>Fuente: </a:t>
            </a:r>
            <a:r>
              <a:rPr lang="es-MX" sz="1400" dirty="0"/>
              <a:t>Ministerio de Hacienda</a:t>
            </a:r>
            <a:endParaRPr lang="es-PY" sz="1400" dirty="0"/>
          </a:p>
        </p:txBody>
      </p:sp>
    </p:spTree>
    <p:extLst>
      <p:ext uri="{BB962C8B-B14F-4D97-AF65-F5344CB8AC3E}">
        <p14:creationId xmlns:p14="http://schemas.microsoft.com/office/powerpoint/2010/main" val="3535300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200" dirty="0"/>
              <a:t>CONSOLIDADO POR TIPO DE PRESUPUESTO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200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s-ES" sz="1600" dirty="0">
                <a:solidFill>
                  <a:srgbClr val="48626F"/>
                </a:solidFill>
              </a:rPr>
              <a:t>En Millones de Guaraníes</a:t>
            </a:r>
            <a:endParaRPr lang="es-ES" sz="1400" dirty="0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021830"/>
              </p:ext>
            </p:extLst>
          </p:nvPr>
        </p:nvGraphicFramePr>
        <p:xfrm>
          <a:off x="1271463" y="1268762"/>
          <a:ext cx="9721080" cy="4824533"/>
        </p:xfrm>
        <a:graphic>
          <a:graphicData uri="http://schemas.openxmlformats.org/drawingml/2006/table">
            <a:tbl>
              <a:tblPr/>
              <a:tblGrid>
                <a:gridCol w="3373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82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28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54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14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27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COMPONENTES</a:t>
                      </a:r>
                    </a:p>
                  </a:txBody>
                  <a:tcPr marL="126000" marR="7200" marT="72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PGN VIGENTE</a:t>
                      </a:r>
                      <a:br>
                        <a:rPr lang="es-PY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-PY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30/06/2017</a:t>
                      </a:r>
                      <a:endParaRPr lang="es-PY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PROYECTO</a:t>
                      </a:r>
                      <a:br>
                        <a:rPr lang="es-PY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-PY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PGN </a:t>
                      </a:r>
                      <a:r>
                        <a:rPr lang="es-PY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2018</a:t>
                      </a:r>
                      <a:endParaRPr lang="es-PY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DIFERENCIA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VARIACIÓN</a:t>
                      </a:r>
                      <a:endParaRPr lang="es-PY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15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Programas de Administración</a:t>
                      </a:r>
                      <a:endParaRPr lang="es-PY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139.311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128.521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15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Programas de Acción</a:t>
                      </a:r>
                      <a:endParaRPr lang="es-PY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9.685.071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10.329.046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643.975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152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Programas de Inversión</a:t>
                      </a:r>
                      <a:endParaRPr lang="es-PY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163.251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-72.094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-30,63%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782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Programa del Servicio de la Deuda Pública</a:t>
                      </a:r>
                      <a:endParaRPr lang="es-ES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3.550.913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3.492.832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-58.081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5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13.610.640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14.113.651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887161A-E9DE-45F3-8087-95981F44CB18}" type="slidenum">
              <a:rPr lang="es-ES" sz="1400" b="1">
                <a:solidFill>
                  <a:schemeClr val="bg1"/>
                </a:solidFill>
              </a:rPr>
              <a:pPr algn="r"/>
              <a:t>19</a:t>
            </a:fld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03388" y="44453"/>
            <a:ext cx="89646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3000" b="1" dirty="0">
              <a:solidFill>
                <a:srgbClr val="D9D9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es-ES" sz="2000" dirty="0"/>
              <a:t>PRESUPUESTO CONSOLIDADO POR GRUPOS DE OBJETO DEL GASTO</a:t>
            </a:r>
            <a:r>
              <a:rPr lang="es-ES" sz="20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s-ES" sz="20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s-ES" sz="1600" dirty="0">
                <a:solidFill>
                  <a:srgbClr val="48626F"/>
                </a:solidFill>
              </a:rPr>
              <a:t>Todas las fuentes - En Millones de Guaraníes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288098"/>
              </p:ext>
            </p:extLst>
          </p:nvPr>
        </p:nvGraphicFramePr>
        <p:xfrm>
          <a:off x="1199458" y="1247981"/>
          <a:ext cx="9649070" cy="5061341"/>
        </p:xfrm>
        <a:graphic>
          <a:graphicData uri="http://schemas.openxmlformats.org/drawingml/2006/table">
            <a:tbl>
              <a:tblPr/>
              <a:tblGrid>
                <a:gridCol w="4084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0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07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14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14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217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COMPONENTES</a:t>
                      </a:r>
                    </a:p>
                  </a:txBody>
                  <a:tcPr marL="126000" marR="7200" marT="72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PGN VIGENTE</a:t>
                      </a:r>
                      <a:br>
                        <a:rPr lang="es-PY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-PY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30-06-2017</a:t>
                      </a:r>
                      <a:r>
                        <a:rPr lang="es-PY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endParaRPr lang="es-PY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PROYECTO</a:t>
                      </a:r>
                      <a:br>
                        <a:rPr lang="es-PY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-PY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PGN </a:t>
                      </a:r>
                      <a:r>
                        <a:rPr lang="es-PY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2018</a:t>
                      </a:r>
                      <a:endParaRPr lang="es-PY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DIFERENCIA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6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VARIACIÓN</a:t>
                      </a:r>
                      <a:endParaRPr lang="es-PY" sz="16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4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100 – Servicios Personales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239.477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243.593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4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200 – Servicios No Personales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187.626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188.579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4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300 – Bienes de Consumo e </a:t>
                      </a:r>
                      <a:r>
                        <a:rPr lang="es-PY" sz="18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Insumos</a:t>
                      </a:r>
                      <a:endParaRPr lang="es-PY" sz="18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84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400 – Bienes de Cambio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-31,39%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84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500 – Inversión Física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4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600 – Inversión Financiera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1.105.695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1.025.255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-80.440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-7,28%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884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700 – Servicio de la Deuda Pública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3.550.913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3.492.832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-58.081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884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800 – Transferencias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8.324.478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9.042.864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848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8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900 – Otros Gastos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-102.063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-78,33%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3231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Y" sz="18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13.610.640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14.113.651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503.011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6528048" y="1321157"/>
            <a:ext cx="3896384" cy="1152128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es-ES" sz="2000" dirty="0">
                <a:solidFill>
                  <a:schemeClr val="tx1"/>
                </a:solidFill>
              </a:rPr>
              <a:t>PRESUPUESTO CONSOLIDADO POR FUNCIÓN INSTITUCIONAL</a:t>
            </a:r>
            <a:r>
              <a:rPr lang="es-ES" sz="18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s-ES" sz="18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s-ES" sz="1400" b="0" dirty="0">
                <a:solidFill>
                  <a:srgbClr val="48626F"/>
                </a:solidFill>
              </a:rPr>
              <a:t> </a:t>
            </a:r>
            <a:r>
              <a:rPr lang="es-ES" sz="1400" dirty="0">
                <a:solidFill>
                  <a:srgbClr val="48626F"/>
                </a:solidFill>
              </a:rPr>
              <a:t>Todas las Fuentes – En Millones de US$</a:t>
            </a:r>
            <a:endParaRPr lang="es-ES" sz="1200" dirty="0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374488015"/>
              </p:ext>
            </p:extLst>
          </p:nvPr>
        </p:nvGraphicFramePr>
        <p:xfrm>
          <a:off x="263352" y="1772816"/>
          <a:ext cx="10657184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551384" y="260648"/>
            <a:ext cx="1108923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6">
                    <a:lumMod val="75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s-PY" sz="2800" dirty="0"/>
              <a:t>El Presupuesto del MH esta divido en tres funciones principales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672064" y="299695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800" b="1" dirty="0">
                <a:solidFill>
                  <a:schemeClr val="accent2"/>
                </a:solidFill>
                <a:sym typeface="Wingdings" panose="05000000000000000000" pitchFamily="2" charset="2"/>
              </a:rPr>
              <a:t> 1,6%</a:t>
            </a:r>
            <a:endParaRPr lang="es-PY" sz="2800" b="1" dirty="0">
              <a:solidFill>
                <a:schemeClr val="accent2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127448" y="2924944"/>
            <a:ext cx="122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>
                <a:solidFill>
                  <a:schemeClr val="accent6"/>
                </a:solidFill>
                <a:sym typeface="Wingdings" panose="05000000000000000000" pitchFamily="2" charset="2"/>
              </a:rPr>
              <a:t>6,1%</a:t>
            </a:r>
            <a:endParaRPr lang="es-PY" sz="2800" b="1" dirty="0">
              <a:solidFill>
                <a:schemeClr val="accent6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112224" y="47971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2800" b="1" dirty="0">
                <a:solidFill>
                  <a:schemeClr val="accent1"/>
                </a:solidFill>
                <a:sym typeface="Wingdings" panose="05000000000000000000" pitchFamily="2" charset="2"/>
              </a:rPr>
              <a:t> 1,6%</a:t>
            </a:r>
            <a:endParaRPr lang="es-PY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 txBox="1">
            <a:spLocks noGrp="1" noChangeArrowheads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887161A-E9DE-45F3-8087-95981F44CB18}" type="slidenum">
              <a:rPr lang="es-ES" sz="1400" b="1">
                <a:solidFill>
                  <a:schemeClr val="bg1"/>
                </a:solidFill>
              </a:rPr>
              <a:pPr algn="r"/>
              <a:t>20</a:t>
            </a:fld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03388" y="44453"/>
            <a:ext cx="89646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3000" b="1" dirty="0">
              <a:solidFill>
                <a:srgbClr val="D9D9D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es-ES" sz="2000" dirty="0"/>
              <a:t>PRESUPUESTO MINISTERIO DE HACIENDA</a:t>
            </a:r>
            <a:r>
              <a:rPr lang="es-ES" sz="20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s-ES" sz="20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s-ES" sz="1600" dirty="0">
                <a:solidFill>
                  <a:srgbClr val="48626F"/>
                </a:solidFill>
              </a:rPr>
              <a:t>Todas las fuentes - En Millones de Guaraníes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33861"/>
              </p:ext>
            </p:extLst>
          </p:nvPr>
        </p:nvGraphicFramePr>
        <p:xfrm>
          <a:off x="2855643" y="1124747"/>
          <a:ext cx="7220077" cy="3655057"/>
        </p:xfrm>
        <a:graphic>
          <a:graphicData uri="http://schemas.openxmlformats.org/drawingml/2006/table">
            <a:tbl>
              <a:tblPr/>
              <a:tblGrid>
                <a:gridCol w="3056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79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79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738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38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569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COMPONENTES</a:t>
                      </a:r>
                    </a:p>
                  </a:txBody>
                  <a:tcPr marL="126000" marR="7200" marT="720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PGN VIGENTE</a:t>
                      </a:r>
                      <a:br>
                        <a:rPr lang="es-PY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-PY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30-06-2017</a:t>
                      </a:r>
                      <a:r>
                        <a:rPr lang="es-PY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PROYECTO</a:t>
                      </a:r>
                      <a:br>
                        <a:rPr lang="es-PY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-PY" sz="1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PGN </a:t>
                      </a:r>
                      <a:r>
                        <a:rPr lang="es-PY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2018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DIFERENCIA</a:t>
                      </a: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2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VARIACIÓN</a:t>
                      </a:r>
                      <a:endParaRPr lang="es-PY" sz="12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177" marR="7177" marT="717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14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100 – Servicios Personales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239.477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243.593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14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200 – Servicios No Personales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177.314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14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300 – Bienes de Consumo e </a:t>
                      </a:r>
                      <a:r>
                        <a:rPr lang="es-PY" sz="1400" b="0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Insumos</a:t>
                      </a:r>
                      <a:endParaRPr lang="es-PY" sz="1400" b="0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14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400 – Bienes de Cambio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-31,39%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14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500 – Inversión Física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14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800 – Transferencias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242.655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198.836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-43.819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-18,06%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142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PY" sz="1400" b="0" i="0" u="none" strike="noStrik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900 – Otros Gastos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12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PY" sz="1400" b="1" i="0" u="none" strike="noStrike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857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733.507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721.526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-11.981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-1,63%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783635" y="4797155"/>
            <a:ext cx="7312867" cy="2041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3" indent="-182563" algn="just">
              <a:spcAft>
                <a:spcPts val="500"/>
              </a:spcAft>
              <a:buFont typeface="Wingdings" pitchFamily="2" charset="2"/>
              <a:buChar char="l"/>
              <a:defRPr/>
            </a:pPr>
            <a:r>
              <a:rPr lang="es-ES" sz="1100" b="1" u="sng" dirty="0">
                <a:cs typeface="Times New Roman" pitchFamily="18" charset="0"/>
              </a:rPr>
              <a:t>GRUPO 100</a:t>
            </a:r>
            <a:r>
              <a:rPr lang="es-ES" sz="1100" b="1" dirty="0">
                <a:cs typeface="Times New Roman" pitchFamily="18" charset="0"/>
              </a:rPr>
              <a:t>: </a:t>
            </a:r>
            <a:r>
              <a:rPr lang="es-ES" sz="1100" dirty="0">
                <a:cs typeface="Times New Roman" pitchFamily="18" charset="0"/>
              </a:rPr>
              <a:t>Incremento para cubrir déficit de diferencia salarial de funcionarios superiores que ocupan cargos de forma interina.</a:t>
            </a:r>
          </a:p>
          <a:p>
            <a:pPr marL="182563" indent="-182563" algn="just">
              <a:spcAft>
                <a:spcPts val="500"/>
              </a:spcAft>
              <a:buFont typeface="Wingdings" pitchFamily="2" charset="2"/>
              <a:buChar char="l"/>
              <a:defRPr/>
            </a:pPr>
            <a:r>
              <a:rPr lang="es-ES" sz="1100" b="1" u="sng" dirty="0">
                <a:cs typeface="Times New Roman" pitchFamily="18" charset="0"/>
              </a:rPr>
              <a:t>GRUPO 200</a:t>
            </a:r>
            <a:r>
              <a:rPr lang="es-ES" sz="1100" dirty="0">
                <a:cs typeface="Times New Roman" pitchFamily="18" charset="0"/>
              </a:rPr>
              <a:t>: Se prevé aumento a fin de realizar Consultorías, Auditorías Externas, Estudios Técnicos, Monitoreo y Supervisión de Gestiones de Empresas Públicas para la Dirección General de Empresas Públicas de la SSEEI.</a:t>
            </a:r>
          </a:p>
          <a:p>
            <a:pPr marL="182563" indent="-182563" algn="just">
              <a:spcAft>
                <a:spcPts val="500"/>
              </a:spcAft>
              <a:buFont typeface="Wingdings" pitchFamily="2" charset="2"/>
              <a:buChar char="l"/>
              <a:defRPr/>
            </a:pPr>
            <a:r>
              <a:rPr lang="es-ES" sz="1100" b="1" u="sng" dirty="0">
                <a:cs typeface="Times New Roman" pitchFamily="18" charset="0"/>
              </a:rPr>
              <a:t>GRUPO 300:</a:t>
            </a:r>
            <a:r>
              <a:rPr lang="es-ES" sz="1100" dirty="0">
                <a:cs typeface="Times New Roman" pitchFamily="18" charset="0"/>
              </a:rPr>
              <a:t> Incremento para compras de instrumentos de control (placas, precintas) que dan cumplimiento a las disposiciones legales vigentes, Resol. SET N° 589/2004 “Instrumentos de Control”.</a:t>
            </a:r>
          </a:p>
          <a:p>
            <a:pPr marL="182563" indent="-182563" algn="just">
              <a:spcAft>
                <a:spcPts val="500"/>
              </a:spcAft>
              <a:buFont typeface="Wingdings" pitchFamily="2" charset="2"/>
              <a:buChar char="l"/>
              <a:defRPr/>
            </a:pPr>
            <a:r>
              <a:rPr lang="es-ES" sz="1100" b="1" u="sng" dirty="0">
                <a:cs typeface="Times New Roman" pitchFamily="18" charset="0"/>
              </a:rPr>
              <a:t>GRUPO 500</a:t>
            </a:r>
            <a:r>
              <a:rPr lang="es-ES" sz="1100" b="1" dirty="0">
                <a:cs typeface="Times New Roman" pitchFamily="18" charset="0"/>
              </a:rPr>
              <a:t>: </a:t>
            </a:r>
            <a:r>
              <a:rPr lang="es-PY" sz="1100" dirty="0">
                <a:cs typeface="Times New Roman" pitchFamily="18" charset="0"/>
              </a:rPr>
              <a:t>Implementación necesaria para la adquisición y funcionamiento de la infraestructura referente a la Revisión y Actualización del Sistema Integrado de Administración de Recursos del Estado – SIARE.</a:t>
            </a:r>
          </a:p>
          <a:p>
            <a:pPr marL="182563" indent="-182563" algn="just">
              <a:spcAft>
                <a:spcPts val="500"/>
              </a:spcAft>
              <a:buFont typeface="Wingdings" pitchFamily="2" charset="2"/>
              <a:buChar char="l"/>
              <a:defRPr/>
            </a:pPr>
            <a:r>
              <a:rPr lang="es-PY" sz="1100" b="1" u="sng" dirty="0">
                <a:cs typeface="Times New Roman" pitchFamily="18" charset="0"/>
              </a:rPr>
              <a:t>GRUPO 900:</a:t>
            </a:r>
            <a:r>
              <a:rPr lang="es-PY" sz="1100" dirty="0">
                <a:cs typeface="Times New Roman" pitchFamily="18" charset="0"/>
              </a:rPr>
              <a:t> Montos programados que corresponden a pagos pendientes de devolución de impuestos a Universidades, Entidades sin fines de lucro y pagos de tasas municipales, compras simuladas </a:t>
            </a:r>
            <a:r>
              <a:rPr lang="es-PY" sz="1100">
                <a:cs typeface="Times New Roman" pitchFamily="18" charset="0"/>
              </a:rPr>
              <a:t>(JEROVIAHA).</a:t>
            </a:r>
            <a:endParaRPr lang="es-ES" sz="110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es-ES" sz="2000" dirty="0"/>
              <a:t>CANTIDAD DE JUBILADOS</a:t>
            </a:r>
            <a:r>
              <a:rPr lang="es-ES" sz="2000" dirty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es-ES" sz="2000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s-ES" sz="1600" dirty="0">
                <a:solidFill>
                  <a:srgbClr val="48626F"/>
                </a:solidFill>
              </a:rPr>
              <a:t>Sector Contributivo de la Caja Fiscal</a:t>
            </a:r>
          </a:p>
        </p:txBody>
      </p:sp>
      <p:graphicFrame>
        <p:nvGraphicFramePr>
          <p:cNvPr id="10" name="8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004739"/>
              </p:ext>
            </p:extLst>
          </p:nvPr>
        </p:nvGraphicFramePr>
        <p:xfrm>
          <a:off x="695400" y="1268413"/>
          <a:ext cx="10585175" cy="5040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s-ES" sz="2200" dirty="0"/>
              <a:t>APORTES DE CAPITAL A ORGANISMOS FINANCIEROS INTERNACIONALES Y TRANSFERENCIAS A LA INC Y ESSAP </a:t>
            </a:r>
            <a:r>
              <a:rPr lang="es-ES" b="0" dirty="0" smtClean="0"/>
              <a:t/>
            </a:r>
            <a:br>
              <a:rPr lang="es-ES" b="0" dirty="0" smtClean="0"/>
            </a:br>
            <a:r>
              <a:rPr lang="es-ES" sz="1600" b="0" dirty="0">
                <a:solidFill>
                  <a:srgbClr val="48626F"/>
                </a:solidFill>
              </a:rPr>
              <a:t>En Millones de Guaraníes</a:t>
            </a:r>
            <a:endParaRPr lang="es-ES" b="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357339"/>
              </p:ext>
            </p:extLst>
          </p:nvPr>
        </p:nvGraphicFramePr>
        <p:xfrm>
          <a:off x="551384" y="1556793"/>
          <a:ext cx="11017224" cy="4824536"/>
        </p:xfrm>
        <a:graphic>
          <a:graphicData uri="http://schemas.openxmlformats.org/drawingml/2006/table">
            <a:tbl>
              <a:tblPr/>
              <a:tblGrid>
                <a:gridCol w="7712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05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99832"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es-ES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Tipo de Presupuesto: 2  PRESUPUESTO DE PROGRAMAS DE ACCIÓN</a:t>
                      </a:r>
                    </a:p>
                    <a:p>
                      <a:pPr algn="just" fontAlgn="ctr"/>
                      <a:r>
                        <a:rPr lang="es-ES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Programa: 2  SERVICIO SOCIAL DE CALIDAD</a:t>
                      </a:r>
                    </a:p>
                    <a:p>
                      <a:pPr algn="just" fontAlgn="ctr"/>
                      <a:r>
                        <a:rPr lang="es-ES" sz="20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Subprograma</a:t>
                      </a:r>
                      <a:r>
                        <a:rPr lang="es-ES" sz="20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: </a:t>
                      </a:r>
                      <a:r>
                        <a:rPr lang="es-ES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4 O</a:t>
                      </a:r>
                      <a:r>
                        <a:rPr lang="es-PY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BLIG. DEL ESTADO DESTINADOS AL DESARROLLO ECONOMICO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0000" marR="10800" marT="108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69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18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Concepto</a:t>
                      </a:r>
                      <a:endParaRPr lang="es-PY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6000" marR="10800" marT="108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94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Monto Programado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9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08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Acciones y Participaciones de Capital</a:t>
                      </a:r>
                    </a:p>
                  </a:txBody>
                  <a:tcPr marL="126000" marR="10800" marT="108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308.335</a:t>
                      </a:r>
                      <a:endParaRPr lang="es-PY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37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Prestamos</a:t>
                      </a:r>
                      <a:r>
                        <a:rPr lang="es-PY" sz="20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 Entidades del Sector Público*</a:t>
                      </a:r>
                      <a:endParaRPr lang="es-PY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6000" marR="10800" marT="108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37.500</a:t>
                      </a:r>
                      <a:endParaRPr lang="es-PY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37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Prestamos al Sector Privado**</a:t>
                      </a:r>
                      <a:endParaRPr lang="es-PY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6000" marR="10800" marT="108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59.420</a:t>
                      </a:r>
                      <a:endParaRPr lang="es-PY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2969287"/>
                  </a:ext>
                </a:extLst>
              </a:tr>
              <a:tr h="827554">
                <a:tc gridSpan="2">
                  <a:txBody>
                    <a:bodyPr/>
                    <a:lstStyle/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*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Para la Transferencia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 Recursos de Bonos a la INC</a:t>
                      </a: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</a:p>
                    <a:p>
                      <a:pPr mar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** Para la Transferencia de Recursos del préstamo</a:t>
                      </a:r>
                      <a:r>
                        <a:rPr lang="es-ES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7710 PA a la ESSAP S.A. en el marco del Convenio MH-MOPC-ESSAP.</a:t>
                      </a:r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6000" marR="10800" marT="108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1732">
                <a:tc gridSpan="2">
                  <a:txBody>
                    <a:bodyPr/>
                    <a:lstStyle/>
                    <a:p>
                      <a:pPr algn="just" fontAlgn="ctr"/>
                      <a:endParaRPr lang="es-PY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1800" dirty="0">
                <a:latin typeface="Times New Roman" pitchFamily="18" charset="0"/>
                <a:cs typeface="Times New Roman" pitchFamily="18" charset="0"/>
              </a:rPr>
            </a:br>
            <a:r>
              <a:rPr lang="es-PY" sz="2400" dirty="0"/>
              <a:t>PROGRAMA DEL SERVICIO DE LA DEUDA PÚBLICA</a:t>
            </a:r>
            <a:r>
              <a:rPr lang="es-MX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MX" sz="2200" dirty="0">
                <a:latin typeface="Times New Roman" pitchFamily="18" charset="0"/>
                <a:cs typeface="Times New Roman" pitchFamily="18" charset="0"/>
              </a:rPr>
            </a:br>
            <a:r>
              <a:rPr lang="es-ES" sz="1600" dirty="0"/>
              <a:t> </a:t>
            </a:r>
            <a:r>
              <a:rPr lang="es-ES" sz="1600" dirty="0">
                <a:solidFill>
                  <a:srgbClr val="48626F"/>
                </a:solidFill>
              </a:rPr>
              <a:t>En Millones de Guaraníes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917770"/>
              </p:ext>
            </p:extLst>
          </p:nvPr>
        </p:nvGraphicFramePr>
        <p:xfrm>
          <a:off x="1775520" y="1484784"/>
          <a:ext cx="8784976" cy="4680520"/>
        </p:xfrm>
        <a:graphic>
          <a:graphicData uri="http://schemas.openxmlformats.org/drawingml/2006/table">
            <a:tbl>
              <a:tblPr/>
              <a:tblGrid>
                <a:gridCol w="5973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11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1659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2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Concepto</a:t>
                      </a:r>
                      <a:endParaRPr lang="es-PY" sz="2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57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4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PY" sz="2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Monto Programado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642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SERVICIO DE LA DEUDA INTERNA</a:t>
                      </a:r>
                      <a:endParaRPr lang="es-ES" sz="2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6000" marR="10800" marT="108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1.213.938</a:t>
                      </a:r>
                      <a:endParaRPr lang="es-PY" sz="2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" marR="558000" marT="108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2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6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Capital</a:t>
                      </a:r>
                    </a:p>
                  </a:txBody>
                  <a:tcPr marL="126000" marR="10800" marT="108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760.877</a:t>
                      </a:r>
                      <a:endParaRPr lang="es-PY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00" marR="558000" marT="108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6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Intereses</a:t>
                      </a:r>
                    </a:p>
                  </a:txBody>
                  <a:tcPr marL="126000" marR="10800" marT="108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453.061</a:t>
                      </a:r>
                      <a:endParaRPr lang="es-PY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00" marR="558000" marT="108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634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SERVICIO DE LA DEUDA EXTERNA </a:t>
                      </a:r>
                      <a:endParaRPr lang="es-ES" sz="2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6000" marR="10800" marT="108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2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2.278.894</a:t>
                      </a:r>
                      <a:endParaRPr lang="es-PY" sz="2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" marR="558000" marT="108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2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6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Capital</a:t>
                      </a:r>
                    </a:p>
                  </a:txBody>
                  <a:tcPr marL="126000" marR="10800" marT="108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1.017.588</a:t>
                      </a:r>
                      <a:endParaRPr lang="es-PY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00" marR="558000" marT="108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36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PY" sz="2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       Intereses y Comisiones</a:t>
                      </a:r>
                    </a:p>
                  </a:txBody>
                  <a:tcPr marL="126000" marR="10800" marT="108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1.261.306</a:t>
                      </a:r>
                      <a:endParaRPr lang="es-PY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0800" marR="558000" marT="108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9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585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4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TOTAL SERVICIO DE LA </a:t>
                      </a:r>
                      <a:r>
                        <a:rPr lang="es-ES" sz="2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DEUDA PÚBLICA</a:t>
                      </a:r>
                      <a:endParaRPr lang="es-ES" sz="2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6000" marR="10800" marT="108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PY" sz="2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3.492.832</a:t>
                      </a:r>
                      <a:endParaRPr lang="es-PY" sz="2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0800" marR="558000" marT="108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/>
              <a:t>COMPARATIVO DEL </a:t>
            </a:r>
            <a:r>
              <a:rPr lang="es-PY" sz="2400" dirty="0"/>
              <a:t>SERVICIO DE LA DEUDA PÚBLICA</a:t>
            </a:r>
            <a:r>
              <a:rPr lang="es-PY" dirty="0" smtClean="0"/>
              <a:t/>
            </a:r>
            <a:br>
              <a:rPr lang="es-PY" dirty="0" smtClean="0"/>
            </a:br>
            <a:r>
              <a:rPr lang="es-ES" sz="1600" b="0" dirty="0">
                <a:solidFill>
                  <a:srgbClr val="48626F"/>
                </a:solidFill>
              </a:rPr>
              <a:t>En Millones de Guaraníes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738414" y="1285864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1200" b="1" dirty="0">
                <a:latin typeface="Times New Roman" pitchFamily="18" charset="0"/>
                <a:cs typeface="Times New Roman" pitchFamily="18" charset="0"/>
              </a:rPr>
            </a:br>
            <a:endParaRPr lang="es-ES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4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220392"/>
              </p:ext>
            </p:extLst>
          </p:nvPr>
        </p:nvGraphicFramePr>
        <p:xfrm>
          <a:off x="2658047" y="1084340"/>
          <a:ext cx="7667999" cy="4857794"/>
        </p:xfrm>
        <a:graphic>
          <a:graphicData uri="http://schemas.openxmlformats.org/drawingml/2006/table">
            <a:tbl>
              <a:tblPr/>
              <a:tblGrid>
                <a:gridCol w="20295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66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066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066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85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29262">
                <a:tc>
                  <a:txBody>
                    <a:bodyPr/>
                    <a:lstStyle/>
                    <a:p>
                      <a:pPr algn="l" fontAlgn="ctr"/>
                      <a:r>
                        <a:rPr lang="es-PY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CONCEPTO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6000" marR="18000" marT="36000" marB="3600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PRESUPUESTO VIGENTE 2016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PRESUPUESTO VIGENTE 2017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PROYECTO PGN 2018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TENDENCIA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" marR="18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2964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Deuda Externa</a:t>
                      </a:r>
                    </a:p>
                  </a:txBody>
                  <a:tcPr marL="126000" marR="7200" marT="720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9CA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2.310.540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9CA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2.346.503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9CA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2.278.894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9C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110" marR="7110" marT="71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2964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Gastos de Capital</a:t>
                      </a:r>
                    </a:p>
                  </a:txBody>
                  <a:tcPr marL="126000" marR="7200" marT="720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1.174.850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1.148.813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1.017.588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7110" marR="7110" marT="71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964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latin typeface="+mn-lt"/>
                        </a:rPr>
                        <a:t>Fuente </a:t>
                      </a:r>
                      <a:r>
                        <a:rPr lang="es-PY" sz="1400" b="0" i="0" u="none" strike="noStrike" dirty="0" smtClean="0">
                          <a:latin typeface="+mn-lt"/>
                        </a:rPr>
                        <a:t>10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126000" marR="7200" marT="720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 smtClean="0">
                          <a:latin typeface="+mn-lt"/>
                        </a:rPr>
                        <a:t>100.333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 smtClean="0">
                          <a:latin typeface="+mn-lt"/>
                        </a:rPr>
                        <a:t>80.204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 smtClean="0">
                          <a:latin typeface="+mn-lt"/>
                        </a:rPr>
                        <a:t>0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7110" marR="7110" marT="71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964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latin typeface="+mn-lt"/>
                        </a:rPr>
                        <a:t>Fuente </a:t>
                      </a:r>
                      <a:r>
                        <a:rPr lang="es-PY" sz="1400" b="0" i="0" u="none" strike="noStrike" dirty="0" smtClean="0">
                          <a:latin typeface="+mn-lt"/>
                        </a:rPr>
                        <a:t>20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126000" marR="7200" marT="720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 smtClean="0">
                          <a:latin typeface="+mn-lt"/>
                        </a:rPr>
                        <a:t>1.074.517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 smtClean="0">
                          <a:latin typeface="+mn-lt"/>
                        </a:rPr>
                        <a:t>1.068.609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 smtClean="0">
                          <a:latin typeface="+mn-lt"/>
                        </a:rPr>
                        <a:t>1.017.588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7110" marR="7110" marT="71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964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Gastos Corrientes</a:t>
                      </a:r>
                    </a:p>
                  </a:txBody>
                  <a:tcPr marL="126000" marR="7200" marT="720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1.135.690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1.197.690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1.261.306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7110" marR="7110" marT="71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964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 smtClean="0">
                          <a:latin typeface="+mn-lt"/>
                        </a:rPr>
                        <a:t>Fuente </a:t>
                      </a:r>
                      <a:r>
                        <a:rPr lang="es-PY" sz="1400" b="0" i="0" u="none" strike="noStrike" dirty="0">
                          <a:latin typeface="+mn-lt"/>
                        </a:rPr>
                        <a:t>10</a:t>
                      </a:r>
                    </a:p>
                  </a:txBody>
                  <a:tcPr marL="126000" marR="7200" marT="720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 smtClean="0">
                          <a:latin typeface="+mn-lt"/>
                        </a:rPr>
                        <a:t>1.135.690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 smtClean="0">
                          <a:latin typeface="+mn-lt"/>
                        </a:rPr>
                        <a:t>1.197.690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 smtClean="0">
                          <a:latin typeface="+mn-lt"/>
                        </a:rPr>
                        <a:t>1.261.306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7110" marR="7110" marT="71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964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Deuda Interna</a:t>
                      </a:r>
                    </a:p>
                  </a:txBody>
                  <a:tcPr marL="126000" marR="7200" marT="720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9CA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1.240.373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9CA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1.168.062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9CA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1.213.938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D9CA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110" marR="7110" marT="71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2964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Gastos de Capital</a:t>
                      </a:r>
                    </a:p>
                  </a:txBody>
                  <a:tcPr marL="126000" marR="7200" marT="720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979.175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968.865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760.877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110" marR="7110" marT="71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2964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latin typeface="+mn-lt"/>
                        </a:rPr>
                        <a:t>Fuente </a:t>
                      </a:r>
                      <a:r>
                        <a:rPr lang="es-PY" sz="1400" b="0" i="0" u="none" strike="noStrike" dirty="0" smtClean="0">
                          <a:latin typeface="+mn-lt"/>
                        </a:rPr>
                        <a:t>10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126000" marR="7200" marT="720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 smtClean="0">
                          <a:latin typeface="+mn-lt"/>
                        </a:rPr>
                        <a:t>1.175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 smtClean="0">
                          <a:latin typeface="+mn-lt"/>
                        </a:rPr>
                        <a:t>21.304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 smtClean="0">
                          <a:latin typeface="+mn-lt"/>
                        </a:rPr>
                        <a:t>0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7110" marR="7110" marT="71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2964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latin typeface="+mn-lt"/>
                        </a:rPr>
                        <a:t>Fuente </a:t>
                      </a:r>
                      <a:r>
                        <a:rPr lang="es-PY" sz="1400" b="0" i="0" u="none" strike="noStrike" dirty="0" smtClean="0">
                          <a:latin typeface="+mn-lt"/>
                        </a:rPr>
                        <a:t>20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126000" marR="7200" marT="720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 smtClean="0">
                          <a:latin typeface="+mn-lt"/>
                        </a:rPr>
                        <a:t>978.000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 smtClean="0">
                          <a:latin typeface="+mn-lt"/>
                        </a:rPr>
                        <a:t>947.561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 smtClean="0">
                          <a:latin typeface="+mn-lt"/>
                        </a:rPr>
                        <a:t>760.877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7110" marR="7110" marT="71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2964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Gastos Corrientes</a:t>
                      </a:r>
                    </a:p>
                  </a:txBody>
                  <a:tcPr marL="126000" marR="7200" marT="720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261.198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199.198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453.061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7110" marR="7110" marT="71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2964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latin typeface="+mn-lt"/>
                        </a:rPr>
                        <a:t>Fuente </a:t>
                      </a:r>
                      <a:r>
                        <a:rPr lang="es-PY" sz="1400" b="0" i="0" u="none" strike="noStrike" dirty="0" smtClean="0">
                          <a:latin typeface="+mn-lt"/>
                        </a:rPr>
                        <a:t>10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126000" marR="7200" marT="720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 smtClean="0">
                          <a:latin typeface="+mn-lt"/>
                        </a:rPr>
                        <a:t>261.198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 smtClean="0">
                          <a:latin typeface="+mn-lt"/>
                        </a:rPr>
                        <a:t>199.198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0" i="0" u="none" strike="noStrike" dirty="0" smtClean="0">
                          <a:latin typeface="+mn-lt"/>
                        </a:rPr>
                        <a:t>453.061</a:t>
                      </a:r>
                      <a:endParaRPr lang="es-PY" sz="1400" b="0" i="0" u="none" strike="noStrike" dirty="0"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7110" marR="7110" marT="71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D9C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2964"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TOTAL 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6000" marR="7200" marT="720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3.550.913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3.514.565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400" b="1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3.492.832</a:t>
                      </a:r>
                      <a:endParaRPr lang="es-PY" sz="14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7200" marR="234000" marT="720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110" marR="7110" marT="711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44" name="43 Rectángulo"/>
          <p:cNvSpPr/>
          <p:nvPr/>
        </p:nvSpPr>
        <p:spPr>
          <a:xfrm>
            <a:off x="3311742" y="1285864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1200" b="1" dirty="0">
                <a:latin typeface="Times New Roman" pitchFamily="18" charset="0"/>
                <a:cs typeface="Times New Roman" pitchFamily="18" charset="0"/>
              </a:rPr>
            </a:br>
            <a:endParaRPr lang="es-E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44 Conector recto"/>
          <p:cNvCxnSpPr/>
          <p:nvPr/>
        </p:nvCxnSpPr>
        <p:spPr>
          <a:xfrm>
            <a:off x="9143782" y="3015522"/>
            <a:ext cx="381245" cy="1004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 flipV="1">
            <a:off x="9487945" y="3044283"/>
            <a:ext cx="644799" cy="5744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48" name="47 Grupo"/>
          <p:cNvGrpSpPr/>
          <p:nvPr/>
        </p:nvGrpSpPr>
        <p:grpSpPr>
          <a:xfrm>
            <a:off x="9100454" y="3720455"/>
            <a:ext cx="1021067" cy="94781"/>
            <a:chOff x="7033271" y="3412814"/>
            <a:chExt cx="1021067" cy="94781"/>
          </a:xfrm>
        </p:grpSpPr>
        <p:cxnSp>
          <p:nvCxnSpPr>
            <p:cNvPr id="49" name="48 Conector recto"/>
            <p:cNvCxnSpPr/>
            <p:nvPr/>
          </p:nvCxnSpPr>
          <p:spPr>
            <a:xfrm>
              <a:off x="7033271" y="3412814"/>
              <a:ext cx="523941" cy="9478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2" name="51 Conector recto"/>
            <p:cNvCxnSpPr/>
            <p:nvPr/>
          </p:nvCxnSpPr>
          <p:spPr>
            <a:xfrm flipV="1">
              <a:off x="7497048" y="3420301"/>
              <a:ext cx="557290" cy="8264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55" name="54 Conector recto"/>
          <p:cNvCxnSpPr/>
          <p:nvPr/>
        </p:nvCxnSpPr>
        <p:spPr>
          <a:xfrm>
            <a:off x="9100454" y="4061920"/>
            <a:ext cx="523941" cy="1555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57 Conector recto"/>
          <p:cNvCxnSpPr/>
          <p:nvPr/>
        </p:nvCxnSpPr>
        <p:spPr>
          <a:xfrm>
            <a:off x="9624395" y="4077072"/>
            <a:ext cx="556413" cy="11665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>
            <a:off x="9143779" y="4701179"/>
            <a:ext cx="516144" cy="5125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59 Conector recto"/>
          <p:cNvCxnSpPr/>
          <p:nvPr/>
        </p:nvCxnSpPr>
        <p:spPr>
          <a:xfrm>
            <a:off x="9624392" y="4745359"/>
            <a:ext cx="360040" cy="9673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61" name="60 Grupo"/>
          <p:cNvGrpSpPr/>
          <p:nvPr/>
        </p:nvGrpSpPr>
        <p:grpSpPr>
          <a:xfrm>
            <a:off x="9069023" y="5067430"/>
            <a:ext cx="1063721" cy="96425"/>
            <a:chOff x="7022864" y="3471643"/>
            <a:chExt cx="1063721" cy="96425"/>
          </a:xfrm>
        </p:grpSpPr>
        <p:cxnSp>
          <p:nvCxnSpPr>
            <p:cNvPr id="63" name="62 Conector recto"/>
            <p:cNvCxnSpPr/>
            <p:nvPr/>
          </p:nvCxnSpPr>
          <p:spPr>
            <a:xfrm>
              <a:off x="7022864" y="3500639"/>
              <a:ext cx="500547" cy="67429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65 Conector recto"/>
            <p:cNvCxnSpPr/>
            <p:nvPr/>
          </p:nvCxnSpPr>
          <p:spPr>
            <a:xfrm flipV="1">
              <a:off x="7529821" y="3471643"/>
              <a:ext cx="556764" cy="9006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1" name="70 Rectángulo"/>
          <p:cNvSpPr/>
          <p:nvPr/>
        </p:nvSpPr>
        <p:spPr>
          <a:xfrm>
            <a:off x="2503020" y="5946938"/>
            <a:ext cx="7848872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lnSpc>
                <a:spcPts val="1700"/>
              </a:lnSpc>
              <a:spcAft>
                <a:spcPts val="1000"/>
              </a:spcAft>
              <a:buFont typeface="Wingdings" pitchFamily="2" charset="2"/>
              <a:buChar char="l"/>
              <a:defRPr/>
            </a:pPr>
            <a:r>
              <a:rPr lang="es-PY" sz="12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La disminución de los créditos presupuestarios globales, obedece a la ampliación del periodo de tiempo de madurez de los Bonos emitidos, lo cual a su vez implica el aumento en pago de intereses de la deuda pública interna y externa bonificada, como resultado de las colocaciones de Bonos de la Tesorería General realizadas en el Mercado interno y externo.</a:t>
            </a:r>
          </a:p>
        </p:txBody>
      </p:sp>
      <p:cxnSp>
        <p:nvCxnSpPr>
          <p:cNvPr id="72" name="71 Conector recto"/>
          <p:cNvCxnSpPr/>
          <p:nvPr/>
        </p:nvCxnSpPr>
        <p:spPr>
          <a:xfrm flipV="1">
            <a:off x="9148604" y="1773441"/>
            <a:ext cx="531268" cy="3111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>
            <a:off x="9664868" y="1773435"/>
            <a:ext cx="523633" cy="999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5" name="74 Conector recto"/>
          <p:cNvCxnSpPr/>
          <p:nvPr/>
        </p:nvCxnSpPr>
        <p:spPr>
          <a:xfrm>
            <a:off x="9210608" y="2370024"/>
            <a:ext cx="469264" cy="5307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7" name="76 Grupo"/>
          <p:cNvGrpSpPr/>
          <p:nvPr/>
        </p:nvGrpSpPr>
        <p:grpSpPr>
          <a:xfrm>
            <a:off x="9143782" y="5328070"/>
            <a:ext cx="1044719" cy="125785"/>
            <a:chOff x="7068406" y="3433438"/>
            <a:chExt cx="1044719" cy="125785"/>
          </a:xfrm>
        </p:grpSpPr>
        <p:cxnSp>
          <p:nvCxnSpPr>
            <p:cNvPr id="78" name="77 Conector recto"/>
            <p:cNvCxnSpPr/>
            <p:nvPr/>
          </p:nvCxnSpPr>
          <p:spPr>
            <a:xfrm>
              <a:off x="7068406" y="3488190"/>
              <a:ext cx="492765" cy="71033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78 Conector recto"/>
            <p:cNvCxnSpPr/>
            <p:nvPr/>
          </p:nvCxnSpPr>
          <p:spPr>
            <a:xfrm flipV="1">
              <a:off x="7510141" y="3433438"/>
              <a:ext cx="602984" cy="125015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80" name="49 Conector recto"/>
          <p:cNvCxnSpPr/>
          <p:nvPr/>
        </p:nvCxnSpPr>
        <p:spPr>
          <a:xfrm>
            <a:off x="9143782" y="2055813"/>
            <a:ext cx="536093" cy="284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1" name="50 Conector recto"/>
          <p:cNvCxnSpPr/>
          <p:nvPr/>
        </p:nvCxnSpPr>
        <p:spPr>
          <a:xfrm>
            <a:off x="9624395" y="2071212"/>
            <a:ext cx="556413" cy="6868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2" name="49 Conector recto"/>
          <p:cNvCxnSpPr/>
          <p:nvPr/>
        </p:nvCxnSpPr>
        <p:spPr>
          <a:xfrm>
            <a:off x="9100454" y="2728982"/>
            <a:ext cx="536093" cy="455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5" name="50 Conector recto"/>
          <p:cNvCxnSpPr/>
          <p:nvPr/>
        </p:nvCxnSpPr>
        <p:spPr>
          <a:xfrm>
            <a:off x="9624392" y="2774197"/>
            <a:ext cx="518412" cy="6603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8" name="66 Conector recto"/>
          <p:cNvCxnSpPr/>
          <p:nvPr/>
        </p:nvCxnSpPr>
        <p:spPr>
          <a:xfrm flipV="1">
            <a:off x="9169658" y="4382792"/>
            <a:ext cx="415856" cy="1263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9" name="67 Conector recto"/>
          <p:cNvCxnSpPr/>
          <p:nvPr/>
        </p:nvCxnSpPr>
        <p:spPr>
          <a:xfrm>
            <a:off x="9590707" y="4386185"/>
            <a:ext cx="138432" cy="13384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90" name="71 Grupo"/>
          <p:cNvGrpSpPr/>
          <p:nvPr/>
        </p:nvGrpSpPr>
        <p:grpSpPr>
          <a:xfrm>
            <a:off x="9143782" y="5718820"/>
            <a:ext cx="954573" cy="60982"/>
            <a:chOff x="7080250" y="3450252"/>
            <a:chExt cx="954573" cy="60982"/>
          </a:xfrm>
        </p:grpSpPr>
        <p:cxnSp>
          <p:nvCxnSpPr>
            <p:cNvPr id="91" name="72 Conector recto"/>
            <p:cNvCxnSpPr/>
            <p:nvPr/>
          </p:nvCxnSpPr>
          <p:spPr>
            <a:xfrm>
              <a:off x="7080250" y="3450252"/>
              <a:ext cx="397948" cy="35209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2" name="75 Conector recto"/>
            <p:cNvCxnSpPr/>
            <p:nvPr/>
          </p:nvCxnSpPr>
          <p:spPr>
            <a:xfrm>
              <a:off x="7461495" y="3481724"/>
              <a:ext cx="573328" cy="29510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93" name="18 Conector recto"/>
          <p:cNvCxnSpPr/>
          <p:nvPr/>
        </p:nvCxnSpPr>
        <p:spPr>
          <a:xfrm>
            <a:off x="9189608" y="3331866"/>
            <a:ext cx="314416" cy="10114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4" name="19 Conector recto"/>
          <p:cNvCxnSpPr/>
          <p:nvPr/>
        </p:nvCxnSpPr>
        <p:spPr>
          <a:xfrm flipV="1">
            <a:off x="9480376" y="3368990"/>
            <a:ext cx="617976" cy="6001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74 Conector recto"/>
          <p:cNvCxnSpPr/>
          <p:nvPr/>
        </p:nvCxnSpPr>
        <p:spPr>
          <a:xfrm>
            <a:off x="9636547" y="2422206"/>
            <a:ext cx="162299" cy="8628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/>
              <a:t>ORGANIZACIONES NO GUBERNAMENALES</a:t>
            </a:r>
            <a:r>
              <a:rPr lang="es-PY" sz="2800" dirty="0"/>
              <a:t/>
            </a:r>
            <a:br>
              <a:rPr lang="es-PY" sz="2800" dirty="0"/>
            </a:br>
            <a:r>
              <a:rPr lang="es-ES" sz="1400" b="0" dirty="0">
                <a:solidFill>
                  <a:srgbClr val="48626F"/>
                </a:solidFill>
              </a:rPr>
              <a:t>En Millones de Guaraníes </a:t>
            </a:r>
          </a:p>
        </p:txBody>
      </p:sp>
      <p:graphicFrame>
        <p:nvGraphicFramePr>
          <p:cNvPr id="21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144980"/>
              </p:ext>
            </p:extLst>
          </p:nvPr>
        </p:nvGraphicFramePr>
        <p:xfrm>
          <a:off x="2423539" y="1268416"/>
          <a:ext cx="7923188" cy="2329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4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4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39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35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</a:p>
                  </a:txBody>
                  <a:tcPr marL="146245" marR="14624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600" dirty="0" smtClean="0">
                          <a:solidFill>
                            <a:schemeClr val="bg1"/>
                          </a:solidFill>
                        </a:rPr>
                        <a:t>Nº TOTAL DE ONG</a:t>
                      </a:r>
                      <a:endParaRPr lang="es-PY" sz="1600" dirty="0">
                        <a:solidFill>
                          <a:schemeClr val="bg1"/>
                        </a:solidFill>
                      </a:endParaRPr>
                    </a:p>
                  </a:txBody>
                  <a:tcPr marL="146245" marR="1462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  PRESUPUESTO</a:t>
                      </a:r>
                      <a:endParaRPr lang="es-PY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245" marR="1462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Y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s-PY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245" marR="14624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s-PY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46245" marR="1462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600" b="1" dirty="0" smtClean="0">
                          <a:solidFill>
                            <a:schemeClr val="tx1"/>
                          </a:solidFill>
                        </a:rPr>
                        <a:t>43.384</a:t>
                      </a:r>
                      <a:endParaRPr lang="es-PY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46245" marR="1462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Y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s-PY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245" marR="14624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114</a:t>
                      </a:r>
                      <a:endParaRPr lang="es-PY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46245" marR="1462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600" b="1" dirty="0" smtClean="0">
                          <a:solidFill>
                            <a:schemeClr val="tx1"/>
                          </a:solidFill>
                        </a:rPr>
                        <a:t>43.384</a:t>
                      </a:r>
                      <a:endParaRPr lang="es-PY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46245" marR="1462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Y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s-PY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245" marR="14624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108</a:t>
                      </a:r>
                      <a:endParaRPr lang="es-PY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46245" marR="1462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600" b="1" dirty="0" smtClean="0">
                          <a:solidFill>
                            <a:schemeClr val="tx1"/>
                          </a:solidFill>
                        </a:rPr>
                        <a:t>42.839</a:t>
                      </a:r>
                      <a:endParaRPr lang="es-PY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46245" marR="1462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PY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6245" marR="14624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9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</a:rPr>
                        <a:t>336</a:t>
                      </a:r>
                      <a:endParaRPr lang="es-PY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46245" marR="1462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9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600" b="1" dirty="0" smtClean="0">
                          <a:solidFill>
                            <a:schemeClr val="bg1"/>
                          </a:solidFill>
                        </a:rPr>
                        <a:t>129.606</a:t>
                      </a:r>
                      <a:endParaRPr lang="es-PY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146245" marR="1462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9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945">
                <a:tc gridSpan="2">
                  <a:txBody>
                    <a:bodyPr/>
                    <a:lstStyle/>
                    <a:p>
                      <a:pPr algn="l"/>
                      <a:r>
                        <a:rPr lang="es-PY" sz="1200" b="0" dirty="0" smtClean="0">
                          <a:solidFill>
                            <a:schemeClr val="tx1"/>
                          </a:solidFill>
                        </a:rPr>
                        <a:t>(*) Incluye Bomberos</a:t>
                      </a:r>
                      <a:r>
                        <a:rPr lang="es-PY" sz="1200" b="0" baseline="0" dirty="0" smtClean="0">
                          <a:solidFill>
                            <a:schemeClr val="tx1"/>
                          </a:solidFill>
                        </a:rPr>
                        <a:t> Voluntarios</a:t>
                      </a:r>
                      <a:endParaRPr lang="es-PY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146245" marR="146245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PY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PY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146245" marR="1462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24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3569225"/>
              </p:ext>
            </p:extLst>
          </p:nvPr>
        </p:nvGraphicFramePr>
        <p:xfrm>
          <a:off x="2351584" y="3933056"/>
          <a:ext cx="7980225" cy="1086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7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57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286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831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ONGs</a:t>
                      </a:r>
                      <a:r>
                        <a:rPr kumimoji="0" lang="es-E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que no presentaron sus pedidos de inclusión en el Presupuesto 2018</a:t>
                      </a:r>
                      <a:endParaRPr lang="es-PY" sz="1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9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600" dirty="0" smtClean="0">
                          <a:solidFill>
                            <a:schemeClr val="bg1"/>
                          </a:solidFill>
                        </a:rPr>
                        <a:t>CANTIDAD</a:t>
                      </a:r>
                      <a:r>
                        <a:rPr lang="es-PY" sz="16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PY" sz="1600" dirty="0" smtClean="0">
                          <a:solidFill>
                            <a:schemeClr val="bg1"/>
                          </a:solidFill>
                        </a:rPr>
                        <a:t>DE </a:t>
                      </a:r>
                      <a:r>
                        <a:rPr lang="es-PY" sz="1600" dirty="0" err="1" smtClean="0">
                          <a:solidFill>
                            <a:schemeClr val="bg1"/>
                          </a:solidFill>
                        </a:rPr>
                        <a:t>ONGs</a:t>
                      </a:r>
                      <a:endParaRPr lang="es-PY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bg1"/>
                          </a:solidFill>
                        </a:rPr>
                        <a:t>MONTO</a:t>
                      </a:r>
                      <a:r>
                        <a:rPr lang="es-ES" sz="1600" b="1" baseline="0" dirty="0" smtClean="0">
                          <a:solidFill>
                            <a:schemeClr val="bg1"/>
                          </a:solidFill>
                        </a:rPr>
                        <a:t> PRESUPUESTADO VIGENTE 2017</a:t>
                      </a:r>
                      <a:endParaRPr lang="es-PY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7784">
                <a:tc vMerge="1">
                  <a:txBody>
                    <a:bodyPr/>
                    <a:lstStyle/>
                    <a:p>
                      <a:pPr algn="ctr"/>
                      <a:endParaRPr lang="es-PY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6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PY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 smtClean="0">
                          <a:solidFill>
                            <a:schemeClr val="tx1"/>
                          </a:solidFill>
                        </a:rPr>
                        <a:t>545</a:t>
                      </a:r>
                      <a:endParaRPr lang="es-PY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/>
              <a:t>VICTIMAS DE LA DICTADURA </a:t>
            </a:r>
            <a:r>
              <a:rPr lang="es-PY" sz="2800" dirty="0"/>
              <a:t/>
            </a:r>
            <a:br>
              <a:rPr lang="es-PY" sz="2800" dirty="0"/>
            </a:br>
            <a:r>
              <a:rPr lang="es-ES" sz="1400" b="0" dirty="0">
                <a:solidFill>
                  <a:srgbClr val="48626F"/>
                </a:solidFill>
              </a:rPr>
              <a:t>En Guaraníes </a:t>
            </a:r>
          </a:p>
        </p:txBody>
      </p:sp>
      <p:graphicFrame>
        <p:nvGraphicFramePr>
          <p:cNvPr id="10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617207"/>
              </p:ext>
            </p:extLst>
          </p:nvPr>
        </p:nvGraphicFramePr>
        <p:xfrm>
          <a:off x="2495550" y="1268413"/>
          <a:ext cx="7920880" cy="2014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535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>
                          <a:solidFill>
                            <a:schemeClr val="bg1"/>
                          </a:solidFill>
                        </a:rPr>
                        <a:t>CANTIDAD DE VICTIMAS</a:t>
                      </a:r>
                      <a:endParaRPr lang="es-PY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</a:rPr>
                        <a:t>CANTIDAD DE JORNALES</a:t>
                      </a:r>
                      <a:endParaRPr lang="es-PY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b="1" dirty="0" smtClean="0">
                          <a:solidFill>
                            <a:schemeClr val="bg1"/>
                          </a:solidFill>
                        </a:rPr>
                        <a:t>MONTO DEL JORNAL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dirty="0" smtClean="0">
                          <a:solidFill>
                            <a:schemeClr val="bg1"/>
                          </a:solidFill>
                        </a:rPr>
                        <a:t>MONTO A PERCIBIR POR UNA VICTIMA</a:t>
                      </a:r>
                      <a:endParaRPr lang="es-PY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</a:rPr>
                        <a:t>MONTO PRESUPUESTADO </a:t>
                      </a:r>
                      <a:endParaRPr lang="es-PY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Y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s-PY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550</a:t>
                      </a:r>
                      <a:endParaRPr lang="es-PY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1.000</a:t>
                      </a:r>
                      <a:endParaRPr lang="es-PY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PY" sz="1400" b="1" dirty="0" smtClean="0">
                          <a:solidFill>
                            <a:schemeClr val="tx1"/>
                          </a:solidFill>
                        </a:rPr>
                        <a:t>63.777</a:t>
                      </a:r>
                      <a:endParaRPr lang="es-PY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63.777.000</a:t>
                      </a:r>
                      <a:endParaRPr lang="es-PY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PY" sz="1400" b="1" dirty="0" smtClean="0">
                          <a:solidFill>
                            <a:schemeClr val="tx1"/>
                          </a:solidFill>
                        </a:rPr>
                        <a:t>30.000.000.000</a:t>
                      </a:r>
                      <a:endParaRPr lang="es-E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Y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s-PY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PY" sz="1400" b="1" dirty="0" smtClean="0">
                          <a:solidFill>
                            <a:schemeClr val="tx1"/>
                          </a:solidFill>
                        </a:rPr>
                        <a:t>299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1.000</a:t>
                      </a:r>
                      <a:endParaRPr lang="es-PY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PY" sz="1400" b="1" dirty="0" smtClean="0">
                          <a:solidFill>
                            <a:schemeClr val="tx1"/>
                          </a:solidFill>
                        </a:rPr>
                        <a:t>63.777</a:t>
                      </a:r>
                      <a:endParaRPr lang="es-PY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63.777.000</a:t>
                      </a:r>
                      <a:endParaRPr lang="es-PY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PY" sz="1400" b="1" dirty="0" smtClean="0">
                          <a:solidFill>
                            <a:schemeClr val="tx1"/>
                          </a:solidFill>
                        </a:rPr>
                        <a:t>30.000.000.000</a:t>
                      </a:r>
                      <a:endParaRPr lang="es-E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Y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s-PY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PY" sz="1400" b="1" dirty="0" smtClean="0">
                          <a:solidFill>
                            <a:schemeClr val="tx1"/>
                          </a:solidFill>
                        </a:rPr>
                        <a:t>471</a:t>
                      </a:r>
                      <a:endParaRPr lang="es-PY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1.000</a:t>
                      </a:r>
                      <a:endParaRPr lang="es-PY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PY" sz="1400" b="1" dirty="0" smtClean="0">
                          <a:solidFill>
                            <a:schemeClr val="tx1"/>
                          </a:solidFill>
                        </a:rPr>
                        <a:t>63.777</a:t>
                      </a:r>
                      <a:endParaRPr lang="es-PY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63.777.000</a:t>
                      </a:r>
                      <a:endParaRPr lang="es-PY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PY" sz="1400" b="1" dirty="0" smtClean="0">
                          <a:solidFill>
                            <a:schemeClr val="tx1"/>
                          </a:solidFill>
                        </a:rPr>
                        <a:t>30.000.000.000</a:t>
                      </a:r>
                      <a:endParaRPr lang="es-E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PY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9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PY" sz="1600" b="1" dirty="0" smtClean="0">
                          <a:solidFill>
                            <a:schemeClr val="bg1"/>
                          </a:solidFill>
                        </a:rPr>
                        <a:t>1320</a:t>
                      </a:r>
                      <a:endParaRPr lang="es-PY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9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PY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9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PY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9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PY" sz="1600" b="1" dirty="0" smtClean="0">
                          <a:solidFill>
                            <a:schemeClr val="bg1"/>
                          </a:solidFill>
                        </a:rPr>
                        <a:t>191.331.000</a:t>
                      </a:r>
                      <a:endParaRPr lang="es-PY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94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s-ES" sz="1600" b="1" dirty="0" smtClean="0">
                          <a:solidFill>
                            <a:schemeClr val="bg1"/>
                          </a:solidFill>
                        </a:rPr>
                        <a:t>90.000.000.000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9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1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774953"/>
              </p:ext>
            </p:extLst>
          </p:nvPr>
        </p:nvGraphicFramePr>
        <p:xfrm>
          <a:off x="3215680" y="4374766"/>
          <a:ext cx="6480720" cy="1936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02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35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Y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dirty="0" smtClean="0">
                          <a:solidFill>
                            <a:schemeClr val="bg1"/>
                          </a:solidFill>
                        </a:rPr>
                        <a:t>Nº TOTAL DE CASOS</a:t>
                      </a:r>
                      <a:r>
                        <a:rPr lang="es-PY" sz="1400" baseline="0" dirty="0" smtClean="0">
                          <a:solidFill>
                            <a:schemeClr val="bg1"/>
                          </a:solidFill>
                        </a:rPr>
                        <a:t> JUDICIALES</a:t>
                      </a:r>
                      <a:endParaRPr lang="es-PY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bg1"/>
                          </a:solidFill>
                        </a:rPr>
                        <a:t>MONTO PRESUPUESTADO</a:t>
                      </a:r>
                      <a:endParaRPr lang="es-PY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62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Y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es-PY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b="1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es-PY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</a:rPr>
                        <a:t>24.476</a:t>
                      </a:r>
                      <a:endParaRPr lang="es-PY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Y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es-PY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b="1" dirty="0" smtClean="0">
                          <a:solidFill>
                            <a:schemeClr val="tx1"/>
                          </a:solidFill>
                        </a:rPr>
                        <a:t>155</a:t>
                      </a:r>
                      <a:endParaRPr lang="es-PY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b="1" dirty="0" smtClean="0">
                          <a:solidFill>
                            <a:schemeClr val="tx1"/>
                          </a:solidFill>
                        </a:rPr>
                        <a:t>24.476</a:t>
                      </a:r>
                      <a:endParaRPr lang="es-PY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PY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endParaRPr lang="es-PY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PY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9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400" b="1" dirty="0" smtClean="0">
                          <a:solidFill>
                            <a:schemeClr val="tx1"/>
                          </a:solidFill>
                        </a:rPr>
                        <a:t>24.476</a:t>
                      </a:r>
                      <a:endParaRPr lang="es-PY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9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s-PY" sz="16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9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600" b="1" dirty="0" smtClean="0">
                          <a:solidFill>
                            <a:schemeClr val="bg1"/>
                          </a:solidFill>
                        </a:rPr>
                        <a:t>215</a:t>
                      </a:r>
                      <a:endParaRPr lang="es-PY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9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Y" sz="1600" b="1" dirty="0" smtClean="0">
                          <a:solidFill>
                            <a:schemeClr val="bg1"/>
                          </a:solidFill>
                        </a:rPr>
                        <a:t>73.429</a:t>
                      </a:r>
                      <a:endParaRPr lang="es-PY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9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2" name="1 Título"/>
          <p:cNvSpPr txBox="1">
            <a:spLocks/>
          </p:cNvSpPr>
          <p:nvPr/>
        </p:nvSpPr>
        <p:spPr>
          <a:xfrm>
            <a:off x="2495603" y="3717032"/>
            <a:ext cx="7920881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+mj-ea"/>
                <a:cs typeface="+mj-cs"/>
              </a:rPr>
              <a:t>IMPUESTOS, TASAS, GASTOS JUDICIALES Y OTROS</a:t>
            </a:r>
            <a:r>
              <a:rPr lang="es-PY" sz="28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+mj-ea"/>
                <a:cs typeface="+mj-cs"/>
              </a:rPr>
              <a:t/>
            </a:r>
            <a:br>
              <a:rPr lang="es-PY" sz="2800" b="1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ea typeface="+mj-ea"/>
                <a:cs typeface="+mj-cs"/>
              </a:rPr>
            </a:br>
            <a:r>
              <a:rPr lang="es-ES" sz="1400" dirty="0">
                <a:solidFill>
                  <a:srgbClr val="48626F"/>
                </a:solidFill>
                <a:latin typeface="Trebuchet MS" pitchFamily="34" charset="0"/>
                <a:ea typeface="+mj-ea"/>
                <a:cs typeface="+mj-cs"/>
              </a:rPr>
              <a:t>En Millones de Guaraníes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 rot="16200000">
            <a:off x="1585604" y="286755"/>
            <a:ext cx="59078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27</a:t>
            </a:fld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05"/>
          <a:stretch/>
        </p:blipFill>
        <p:spPr bwMode="auto">
          <a:xfrm>
            <a:off x="1698431" y="1268763"/>
            <a:ext cx="8862064" cy="449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492577" y="332656"/>
            <a:ext cx="7920879" cy="576064"/>
          </a:xfrm>
        </p:spPr>
        <p:txBody>
          <a:bodyPr/>
          <a:lstStyle/>
          <a:p>
            <a:r>
              <a:rPr lang="es-PY" sz="2000" dirty="0"/>
              <a:t>MP - Justificación para Construcciones</a:t>
            </a:r>
            <a:br>
              <a:rPr lang="es-PY" sz="2000" dirty="0"/>
            </a:br>
            <a:endParaRPr lang="es-ES" sz="1400" b="0" dirty="0">
              <a:solidFill>
                <a:srgbClr val="48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4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384676768"/>
              </p:ext>
            </p:extLst>
          </p:nvPr>
        </p:nvGraphicFramePr>
        <p:xfrm>
          <a:off x="-600744" y="692696"/>
          <a:ext cx="88678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-18594" y="6623321"/>
            <a:ext cx="8229600" cy="225958"/>
          </a:xfrm>
        </p:spPr>
        <p:txBody>
          <a:bodyPr>
            <a:noAutofit/>
          </a:bodyPr>
          <a:lstStyle/>
          <a:p>
            <a:pPr algn="l">
              <a:lnSpc>
                <a:spcPts val="2400"/>
              </a:lnSpc>
            </a:pPr>
            <a:r>
              <a:rPr lang="es-ES" sz="1600" dirty="0">
                <a:solidFill>
                  <a:srgbClr val="48626F"/>
                </a:solidFill>
                <a:latin typeface="+mn-lt"/>
              </a:rPr>
              <a:t>En Millones de US$</a:t>
            </a:r>
            <a:endParaRPr lang="es-ES" sz="1600" dirty="0">
              <a:latin typeface="+mn-l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2207569" y="303679"/>
            <a:ext cx="7920879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6">
                    <a:lumMod val="75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s-PY" sz="2800" dirty="0"/>
              <a:t>El incremento del 6,1% de las ODE incluye…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375468"/>
              </p:ext>
            </p:extLst>
          </p:nvPr>
        </p:nvGraphicFramePr>
        <p:xfrm>
          <a:off x="4799856" y="1700808"/>
          <a:ext cx="7128792" cy="343621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51517"/>
                <a:gridCol w="4277275"/>
              </a:tblGrid>
              <a:tr h="487393">
                <a:tc gridSpan="2"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Obligaciones</a:t>
                      </a:r>
                      <a:r>
                        <a:rPr lang="es-MX" sz="2800" baseline="0" dirty="0" smtClean="0"/>
                        <a:t> Diversas del Estado</a:t>
                      </a:r>
                      <a:endParaRPr lang="es-PY" sz="2800" dirty="0"/>
                    </a:p>
                  </a:txBody>
                  <a:tcPr anchor="ctr"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</a:tr>
              <a:tr h="417945">
                <a:tc rowSpan="2">
                  <a:txBody>
                    <a:bodyPr/>
                    <a:lstStyle/>
                    <a:p>
                      <a:pPr algn="l"/>
                      <a:r>
                        <a:rPr lang="es-PY" sz="2400" b="1" dirty="0" smtClean="0"/>
                        <a:t>Aportes</a:t>
                      </a:r>
                      <a:endParaRPr lang="es-PY" sz="2400" b="1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Y" sz="2400" b="1" dirty="0" smtClean="0"/>
                        <a:t>FOCEM:</a:t>
                      </a:r>
                      <a:r>
                        <a:rPr lang="es-PY" sz="2400" b="1" baseline="0" dirty="0" smtClean="0"/>
                        <a:t> </a:t>
                      </a:r>
                      <a:r>
                        <a:rPr lang="es-PY" sz="2400" dirty="0" smtClean="0"/>
                        <a:t>US$ 106 millones</a:t>
                      </a:r>
                      <a:endParaRPr lang="es-PY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901">
                <a:tc v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2400" b="1" dirty="0" smtClean="0"/>
                        <a:t>FEEI:</a:t>
                      </a:r>
                      <a:r>
                        <a:rPr lang="es-PY" sz="2400" baseline="0" dirty="0" smtClean="0"/>
                        <a:t> </a:t>
                      </a:r>
                      <a:r>
                        <a:rPr lang="es-PY" sz="2400" dirty="0" smtClean="0"/>
                        <a:t>US$ 41 millones</a:t>
                      </a:r>
                      <a:endParaRPr lang="es-PY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9864">
                <a:tc rowSpan="2">
                  <a:txBody>
                    <a:bodyPr/>
                    <a:lstStyle/>
                    <a:p>
                      <a:pPr algn="l"/>
                      <a:r>
                        <a:rPr lang="es-PY" sz="2400" b="1" dirty="0" smtClean="0"/>
                        <a:t>Transferencias</a:t>
                      </a:r>
                      <a:endParaRPr lang="es-PY" sz="2400" b="1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Y" sz="2400" b="1" dirty="0" smtClean="0"/>
                        <a:t>Contributivo:</a:t>
                      </a:r>
                      <a:r>
                        <a:rPr lang="es-PY" sz="2400" baseline="0" dirty="0" smtClean="0"/>
                        <a:t> </a:t>
                      </a:r>
                      <a:r>
                        <a:rPr lang="es-PY" sz="2400" dirty="0" smtClean="0"/>
                        <a:t>US$ 65 millones</a:t>
                      </a:r>
                      <a:endParaRPr lang="es-PY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pPr algn="ctr"/>
                      <a:endParaRPr lang="es-PY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PY" sz="2400" b="1" dirty="0" smtClean="0"/>
                        <a:t>Adulto Mayor:</a:t>
                      </a:r>
                      <a:r>
                        <a:rPr lang="es-PY" sz="2400" dirty="0" smtClean="0"/>
                        <a:t> US$ 33 millones </a:t>
                      </a:r>
                      <a:endParaRPr lang="es-PY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9386">
                <a:tc rowSpan="2">
                  <a:txBody>
                    <a:bodyPr/>
                    <a:lstStyle/>
                    <a:p>
                      <a:pPr algn="l"/>
                      <a:r>
                        <a:rPr lang="es-PY" sz="2400" b="1" dirty="0" smtClean="0"/>
                        <a:t>Inversión Financiera</a:t>
                      </a:r>
                      <a:endParaRPr lang="es-PY" sz="2400" b="1" dirty="0"/>
                    </a:p>
                  </a:txBody>
                  <a:tcPr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PY" sz="2400" b="1" dirty="0" smtClean="0"/>
                        <a:t>Multilaterales:</a:t>
                      </a:r>
                      <a:r>
                        <a:rPr lang="es-PY" sz="2400" dirty="0" smtClean="0"/>
                        <a:t> US$ 4 millones </a:t>
                      </a:r>
                      <a:endParaRPr lang="es-PY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9901">
                <a:tc vMerge="1">
                  <a:txBody>
                    <a:bodyPr/>
                    <a:lstStyle/>
                    <a:p>
                      <a:endParaRPr lang="es-P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Y" sz="2400" b="1" dirty="0" smtClean="0"/>
                        <a:t>INC:</a:t>
                      </a:r>
                      <a:r>
                        <a:rPr lang="es-PY" sz="2400" b="1" baseline="0" dirty="0" smtClean="0"/>
                        <a:t> </a:t>
                      </a:r>
                      <a:r>
                        <a:rPr lang="es-PY" sz="2400" dirty="0" smtClean="0"/>
                        <a:t>US$ 6 millones</a:t>
                      </a:r>
                      <a:endParaRPr lang="es-PY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Flecha derecha 4"/>
          <p:cNvSpPr/>
          <p:nvPr/>
        </p:nvSpPr>
        <p:spPr>
          <a:xfrm>
            <a:off x="2999656" y="2564904"/>
            <a:ext cx="1584176" cy="100811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630611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4171999" y="990484"/>
            <a:ext cx="4012235" cy="568063"/>
          </a:xfrm>
        </p:spPr>
        <p:txBody>
          <a:bodyPr>
            <a:normAutofit fontScale="90000"/>
          </a:bodyPr>
          <a:lstStyle/>
          <a:p>
            <a:pPr>
              <a:lnSpc>
                <a:spcPts val="2600"/>
              </a:lnSpc>
            </a:pPr>
            <a:r>
              <a:rPr lang="es-ES" sz="2000" dirty="0">
                <a:solidFill>
                  <a:srgbClr val="48626F"/>
                </a:solidFill>
              </a:rPr>
              <a:t>Pensión de Adultos Mayores</a:t>
            </a:r>
            <a:br>
              <a:rPr lang="es-ES" sz="2000" dirty="0">
                <a:solidFill>
                  <a:srgbClr val="48626F"/>
                </a:solidFill>
              </a:rPr>
            </a:br>
            <a:r>
              <a:rPr lang="es-ES" sz="1600" dirty="0">
                <a:solidFill>
                  <a:srgbClr val="48626F"/>
                </a:solidFill>
              </a:rPr>
              <a:t> </a:t>
            </a:r>
            <a:r>
              <a:rPr lang="es-ES" sz="1400" dirty="0"/>
              <a:t>En miles de millones de G.</a:t>
            </a:r>
          </a:p>
        </p:txBody>
      </p:sp>
      <p:sp>
        <p:nvSpPr>
          <p:cNvPr id="10" name="8 Título"/>
          <p:cNvSpPr txBox="1">
            <a:spLocks/>
          </p:cNvSpPr>
          <p:nvPr/>
        </p:nvSpPr>
        <p:spPr>
          <a:xfrm>
            <a:off x="2117242" y="187323"/>
            <a:ext cx="813690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6">
                    <a:lumMod val="75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es-ES" sz="2800" dirty="0"/>
              <a:t>Y están orientados a sectores más vulnerables</a:t>
            </a:r>
            <a:endParaRPr lang="es-ES" sz="2800" dirty="0">
              <a:solidFill>
                <a:srgbClr val="48626F"/>
              </a:solidFill>
            </a:endParaRPr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838126"/>
              </p:ext>
            </p:extLst>
          </p:nvPr>
        </p:nvGraphicFramePr>
        <p:xfrm>
          <a:off x="0" y="1484784"/>
          <a:ext cx="12192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3166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Título"/>
          <p:cNvSpPr>
            <a:spLocks noGrp="1"/>
          </p:cNvSpPr>
          <p:nvPr>
            <p:ph type="title"/>
          </p:nvPr>
        </p:nvSpPr>
        <p:spPr>
          <a:xfrm>
            <a:off x="551384" y="188640"/>
            <a:ext cx="11377263" cy="1031074"/>
          </a:xfrm>
        </p:spPr>
        <p:txBody>
          <a:bodyPr/>
          <a:lstStyle/>
          <a:p>
            <a:r>
              <a:rPr lang="es-PY" sz="2800" dirty="0"/>
              <a:t>Los US$ 624 millones del Servicio de la Deuda se distribuyen de la siguiente manera…</a:t>
            </a:r>
            <a:endParaRPr lang="es-ES" sz="2800" b="0" dirty="0">
              <a:solidFill>
                <a:srgbClr val="48626F"/>
              </a:solidFill>
            </a:endParaRPr>
          </a:p>
        </p:txBody>
      </p:sp>
      <p:sp>
        <p:nvSpPr>
          <p:cNvPr id="17" name="8 Título"/>
          <p:cNvSpPr txBox="1">
            <a:spLocks/>
          </p:cNvSpPr>
          <p:nvPr/>
        </p:nvSpPr>
        <p:spPr>
          <a:xfrm>
            <a:off x="12292" y="6632042"/>
            <a:ext cx="8229600" cy="225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6">
                    <a:lumMod val="75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>
              <a:lnSpc>
                <a:spcPts val="2400"/>
              </a:lnSpc>
            </a:pPr>
            <a:r>
              <a:rPr lang="es-ES" sz="1400" dirty="0">
                <a:solidFill>
                  <a:srgbClr val="48626F"/>
                </a:solidFill>
                <a:latin typeface="+mn-lt"/>
              </a:rPr>
              <a:t>En Millones de US</a:t>
            </a:r>
            <a:r>
              <a:rPr lang="es-ES" sz="1400" dirty="0" smtClean="0">
                <a:solidFill>
                  <a:srgbClr val="48626F"/>
                </a:solidFill>
                <a:latin typeface="+mn-lt"/>
              </a:rPr>
              <a:t>$ - Todas las Fuentes de Financiamiento</a:t>
            </a:r>
            <a:endParaRPr lang="es-ES" sz="14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2476271"/>
              </p:ext>
            </p:extLst>
          </p:nvPr>
        </p:nvGraphicFramePr>
        <p:xfrm>
          <a:off x="983432" y="1268760"/>
          <a:ext cx="102971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304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352" y="188640"/>
            <a:ext cx="11665296" cy="1224136"/>
          </a:xfrm>
        </p:spPr>
        <p:txBody>
          <a:bodyPr>
            <a:noAutofit/>
          </a:bodyPr>
          <a:lstStyle/>
          <a:p>
            <a:r>
              <a:rPr lang="es-MX" sz="2800" dirty="0"/>
              <a:t>De la amortización realizada de la </a:t>
            </a:r>
            <a:r>
              <a:rPr lang="es-MX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deuda </a:t>
            </a:r>
            <a:r>
              <a:rPr lang="es-MX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 con multilaterales </a:t>
            </a:r>
            <a:r>
              <a:rPr lang="es-MX" sz="2800" dirty="0"/>
              <a:t>entre los años 2013 al 2016 solo el 1,04% corresponde a compromisos asumidos (Leyes aprobadas) por el actual Gobierno</a:t>
            </a:r>
            <a:endParaRPr lang="es-PY" sz="2800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636708805"/>
              </p:ext>
            </p:extLst>
          </p:nvPr>
        </p:nvGraphicFramePr>
        <p:xfrm>
          <a:off x="191344" y="1628800"/>
          <a:ext cx="11521280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16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1190675092"/>
              </p:ext>
            </p:extLst>
          </p:nvPr>
        </p:nvGraphicFramePr>
        <p:xfrm>
          <a:off x="-1032792" y="3688958"/>
          <a:ext cx="6660232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191344" y="116632"/>
            <a:ext cx="1180931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6">
                    <a:lumMod val="75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s-PY" sz="2800" dirty="0"/>
              <a:t>Del total del Presupuesto del MH, solo el 5% corresponde al presupuesto institucional  </a:t>
            </a:r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8472265" y="6564928"/>
            <a:ext cx="5485591" cy="293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6">
                    <a:lumMod val="75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1050" b="0" dirty="0">
                <a:solidFill>
                  <a:schemeClr val="tx1"/>
                </a:solidFill>
              </a:rPr>
              <a:t>En Miles de Millones de Guaraníes </a:t>
            </a:r>
          </a:p>
        </p:txBody>
      </p:sp>
      <p:graphicFrame>
        <p:nvGraphicFramePr>
          <p:cNvPr id="39" name="Diagram 5"/>
          <p:cNvGraphicFramePr/>
          <p:nvPr>
            <p:extLst>
              <p:ext uri="{D42A27DB-BD31-4B8C-83A1-F6EECF244321}">
                <p14:modId xmlns:p14="http://schemas.microsoft.com/office/powerpoint/2010/main" val="3598384046"/>
              </p:ext>
            </p:extLst>
          </p:nvPr>
        </p:nvGraphicFramePr>
        <p:xfrm>
          <a:off x="-240704" y="1196752"/>
          <a:ext cx="1317746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1" name="Flecha doblada hacia arriba 40"/>
          <p:cNvSpPr/>
          <p:nvPr/>
        </p:nvSpPr>
        <p:spPr>
          <a:xfrm>
            <a:off x="4439816" y="4221088"/>
            <a:ext cx="2520280" cy="1440160"/>
          </a:xfrm>
          <a:prstGeom prst="bent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42" name="CuadroTexto 41"/>
          <p:cNvSpPr txBox="1"/>
          <p:nvPr/>
        </p:nvSpPr>
        <p:spPr>
          <a:xfrm>
            <a:off x="4583832" y="522920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Incrementos</a:t>
            </a:r>
            <a:endParaRPr lang="es-PY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964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Fuerte suba de la recaudación de la SET por encima del crecimiento económico </a:t>
            </a:r>
            <a:endParaRPr lang="es-PY" dirty="0"/>
          </a:p>
        </p:txBody>
      </p:sp>
      <p:sp>
        <p:nvSpPr>
          <p:cNvPr id="11" name="Cerrar llave 10"/>
          <p:cNvSpPr/>
          <p:nvPr/>
        </p:nvSpPr>
        <p:spPr>
          <a:xfrm rot="16200000">
            <a:off x="8565881" y="758420"/>
            <a:ext cx="333827" cy="43033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2" name="CuadroTexto 11"/>
          <p:cNvSpPr txBox="1"/>
          <p:nvPr/>
        </p:nvSpPr>
        <p:spPr>
          <a:xfrm>
            <a:off x="7778019" y="2132273"/>
            <a:ext cx="19455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Crec. SET: 14,8%</a:t>
            </a:r>
          </a:p>
          <a:p>
            <a:r>
              <a:rPr lang="es-MX" sz="2000" dirty="0" smtClean="0"/>
              <a:t>Crec. Econ.: 7,6%</a:t>
            </a:r>
            <a:endParaRPr lang="es-PY" sz="2000" dirty="0"/>
          </a:p>
        </p:txBody>
      </p:sp>
      <p:sp>
        <p:nvSpPr>
          <p:cNvPr id="15" name="Cerrar llave 14"/>
          <p:cNvSpPr/>
          <p:nvPr/>
        </p:nvSpPr>
        <p:spPr>
          <a:xfrm rot="16200000">
            <a:off x="3953089" y="1207037"/>
            <a:ext cx="333827" cy="43033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16" name="CuadroTexto 15"/>
          <p:cNvSpPr txBox="1"/>
          <p:nvPr/>
        </p:nvSpPr>
        <p:spPr>
          <a:xfrm>
            <a:off x="3165227" y="2580890"/>
            <a:ext cx="194553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Crec. SET: 13,7%</a:t>
            </a:r>
          </a:p>
          <a:p>
            <a:r>
              <a:rPr lang="es-MX" sz="2000" dirty="0" smtClean="0"/>
              <a:t>Crec. Econ.: 9,8%</a:t>
            </a:r>
            <a:endParaRPr lang="es-PY" sz="2000" dirty="0"/>
          </a:p>
        </p:txBody>
      </p:sp>
    </p:spTree>
    <p:extLst>
      <p:ext uri="{BB962C8B-B14F-4D97-AF65-F5344CB8AC3E}">
        <p14:creationId xmlns:p14="http://schemas.microsoft.com/office/powerpoint/2010/main" val="32389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Marcador de contenido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138251"/>
              </p:ext>
            </p:extLst>
          </p:nvPr>
        </p:nvGraphicFramePr>
        <p:xfrm>
          <a:off x="263352" y="1484785"/>
          <a:ext cx="1130525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2605893" y="4556057"/>
            <a:ext cx="0" cy="346916"/>
          </a:xfrm>
          <a:prstGeom prst="line">
            <a:avLst/>
          </a:prstGeom>
          <a:ln w="28575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 flipH="1" flipV="1">
            <a:off x="8040216" y="3140968"/>
            <a:ext cx="8520" cy="365120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 flipV="1">
            <a:off x="9480376" y="2492896"/>
            <a:ext cx="3270" cy="270905"/>
          </a:xfrm>
          <a:prstGeom prst="line">
            <a:avLst/>
          </a:prstGeom>
          <a:ln w="28575">
            <a:solidFill>
              <a:srgbClr val="92D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 flipV="1">
            <a:off x="10344472" y="2060848"/>
            <a:ext cx="6538" cy="459805"/>
          </a:xfrm>
          <a:prstGeom prst="line">
            <a:avLst/>
          </a:prstGeom>
          <a:ln w="28575">
            <a:solidFill>
              <a:srgbClr val="7030A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Mediante la gestión y los ajustes ha mejorado la recaudación 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8679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ici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cin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ici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16922</TotalTime>
  <Words>1670</Words>
  <Application>Microsoft Office PowerPoint</Application>
  <PresentationFormat>Panorámica</PresentationFormat>
  <Paragraphs>487</Paragraphs>
  <Slides>27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41" baseType="lpstr">
      <vt:lpstr>MS PGothic</vt:lpstr>
      <vt:lpstr>Arial</vt:lpstr>
      <vt:lpstr>Calibri</vt:lpstr>
      <vt:lpstr>Calibri Light</vt:lpstr>
      <vt:lpstr>Georgia</vt:lpstr>
      <vt:lpstr>Tahoma</vt:lpstr>
      <vt:lpstr>Times New Roman</vt:lpstr>
      <vt:lpstr>Trebuchet MS</vt:lpstr>
      <vt:lpstr>Verdana</vt:lpstr>
      <vt:lpstr>Wingdings</vt:lpstr>
      <vt:lpstr>Wingdings 2</vt:lpstr>
      <vt:lpstr>Tema de Office</vt:lpstr>
      <vt:lpstr>Diseño personalizado</vt:lpstr>
      <vt:lpstr>1_Tema1</vt:lpstr>
      <vt:lpstr>Presentación de PowerPoint</vt:lpstr>
      <vt:lpstr>PRESUPUESTO CONSOLIDADO POR FUNCIÓN INSTITUCIONAL  Todas las Fuentes – En Millones de US$</vt:lpstr>
      <vt:lpstr>En Millones de US$</vt:lpstr>
      <vt:lpstr>Pensión de Adultos Mayores  En miles de millones de G.</vt:lpstr>
      <vt:lpstr>Los US$ 624 millones del Servicio de la Deuda se distribuyen de la siguiente manera…</vt:lpstr>
      <vt:lpstr>De la amortización realizada de la deuda externa con multilaterales entre los años 2013 al 2016 solo el 1,04% corresponde a compromisos asumidos (Leyes aprobadas) por el actual Gobierno</vt:lpstr>
      <vt:lpstr>Presentación de PowerPoint</vt:lpstr>
      <vt:lpstr>Fuerte suba de la recaudación de la SET por encima del crecimiento económico </vt:lpstr>
      <vt:lpstr>Mediante la gestión y los ajustes ha mejorado la recaudación </vt:lpstr>
      <vt:lpstr>Del total de multas percibidas, el 5% se distribuye en concepto de participación</vt:lpstr>
      <vt:lpstr>Presentación de PowerPoint</vt:lpstr>
      <vt:lpstr>Además, queremos reestructurar el Anexo para la Carrera en el MH</vt:lpstr>
      <vt:lpstr>Los salarios del MH representan el 1,1% del total previsto para todo el Sector Público y es uno de los que presentan la menor variación en los últimos 6 años</vt:lpstr>
      <vt:lpstr>Y la cantidad de funcionarios ha disminuido desde el 2012</vt:lpstr>
      <vt:lpstr>Anexos</vt:lpstr>
      <vt:lpstr>Utilizar impuestos, para cancelar la deuda representarían estos programas…</vt:lpstr>
      <vt:lpstr>Presentación de PowerPoint</vt:lpstr>
      <vt:lpstr>CONSOLIDADO POR TIPO DE PRESUPUESTO  En Millones de Guaraníes</vt:lpstr>
      <vt:lpstr>PRESUPUESTO CONSOLIDADO POR GRUPOS DE OBJETO DEL GASTO Todas las fuentes - En Millones de Guaraníes</vt:lpstr>
      <vt:lpstr>PRESUPUESTO MINISTERIO DE HACIENDA Todas las fuentes - En Millones de Guaraníes</vt:lpstr>
      <vt:lpstr>CANTIDAD DE JUBILADOS Sector Contributivo de la Caja Fiscal</vt:lpstr>
      <vt:lpstr>APORTES DE CAPITAL A ORGANISMOS FINANCIEROS INTERNACIONALES Y TRANSFERENCIAS A LA INC Y ESSAP  En Millones de Guaraníes</vt:lpstr>
      <vt:lpstr> PROGRAMA DEL SERVICIO DE LA DEUDA PÚBLICA  En Millones de Guaraníes  </vt:lpstr>
      <vt:lpstr>COMPARATIVO DEL SERVICIO DE LA DEUDA PÚBLICA En Millones de Guaraníes </vt:lpstr>
      <vt:lpstr>ORGANIZACIONES NO GUBERNAMENALES En Millones de Guaraníes </vt:lpstr>
      <vt:lpstr>VICTIMAS DE LA DICTADURA  En Guaraníes </vt:lpstr>
      <vt:lpstr>MP - Justificación para Construcciones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Asus</dc:creator>
  <cp:lastModifiedBy>Viviana Casco</cp:lastModifiedBy>
  <cp:revision>2212</cp:revision>
  <cp:lastPrinted>2017-09-22T15:14:23Z</cp:lastPrinted>
  <dcterms:modified xsi:type="dcterms:W3CDTF">2017-10-17T16:10:30Z</dcterms:modified>
</cp:coreProperties>
</file>