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handoutMasterIdLst>
    <p:handoutMasterId r:id="rId27"/>
  </p:handoutMasterIdLst>
  <p:sldIdLst>
    <p:sldId id="256" r:id="rId2"/>
    <p:sldId id="257" r:id="rId3"/>
    <p:sldId id="259" r:id="rId4"/>
    <p:sldId id="260" r:id="rId5"/>
    <p:sldId id="261" r:id="rId6"/>
    <p:sldId id="262" r:id="rId7"/>
    <p:sldId id="264" r:id="rId8"/>
    <p:sldId id="266" r:id="rId9"/>
    <p:sldId id="263"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5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0215B4-1987-44C0-ACD1-9103BEA7370C}" type="datetimeFigureOut">
              <a:rPr lang="es-PY" smtClean="0"/>
              <a:pPr/>
              <a:t>17/10/2017</a:t>
            </a:fld>
            <a:endParaRPr lang="es-P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P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95AA50-668B-4A36-9007-D6A0A6A2FEB0}" type="slidenum">
              <a:rPr lang="es-PY" smtClean="0"/>
              <a:pPr/>
              <a:t>‹Nº›</a:t>
            </a:fld>
            <a:endParaRPr lang="es-PY"/>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D8C86918-A91D-4061-88AB-770161E46B31}" type="datetimeFigureOut">
              <a:rPr lang="es-PY" smtClean="0"/>
              <a:pPr/>
              <a:t>17/10/2017</a:t>
            </a:fld>
            <a:endParaRPr lang="es-PY"/>
          </a:p>
        </p:txBody>
      </p:sp>
      <p:sp>
        <p:nvSpPr>
          <p:cNvPr id="20" name="19 Marcador de pie de página"/>
          <p:cNvSpPr>
            <a:spLocks noGrp="1"/>
          </p:cNvSpPr>
          <p:nvPr>
            <p:ph type="ftr" sz="quarter" idx="11"/>
          </p:nvPr>
        </p:nvSpPr>
        <p:spPr/>
        <p:txBody>
          <a:bodyPr/>
          <a:lstStyle>
            <a:extLst/>
          </a:lstStyle>
          <a:p>
            <a:endParaRPr lang="es-PY"/>
          </a:p>
        </p:txBody>
      </p:sp>
      <p:sp>
        <p:nvSpPr>
          <p:cNvPr id="10" name="9 Marcador de número de diapositiva"/>
          <p:cNvSpPr>
            <a:spLocks noGrp="1"/>
          </p:cNvSpPr>
          <p:nvPr>
            <p:ph type="sldNum" sz="quarter" idx="12"/>
          </p:nvPr>
        </p:nvSpPr>
        <p:spPr/>
        <p:txBody>
          <a:bodyPr/>
          <a:lstStyle>
            <a:extLst/>
          </a:lstStyle>
          <a:p>
            <a:fld id="{61BE17AC-BCD3-422A-9BC0-9AC8F0688D5C}" type="slidenum">
              <a:rPr lang="es-PY" smtClean="0"/>
              <a:pPr/>
              <a:t>‹Nº›</a:t>
            </a:fld>
            <a:endParaRPr lang="es-PY"/>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8C86918-A91D-4061-88AB-770161E46B31}" type="datetimeFigureOut">
              <a:rPr lang="es-PY" smtClean="0"/>
              <a:pPr/>
              <a:t>17/10/2017</a:t>
            </a:fld>
            <a:endParaRPr lang="es-PY"/>
          </a:p>
        </p:txBody>
      </p:sp>
      <p:sp>
        <p:nvSpPr>
          <p:cNvPr id="5" name="4 Marcador de pie de página"/>
          <p:cNvSpPr>
            <a:spLocks noGrp="1"/>
          </p:cNvSpPr>
          <p:nvPr>
            <p:ph type="ftr" sz="quarter" idx="11"/>
          </p:nvPr>
        </p:nvSpPr>
        <p:spPr/>
        <p:txBody>
          <a:bodyPr/>
          <a:lstStyle>
            <a:extLst/>
          </a:lstStyle>
          <a:p>
            <a:endParaRPr lang="es-PY"/>
          </a:p>
        </p:txBody>
      </p:sp>
      <p:sp>
        <p:nvSpPr>
          <p:cNvPr id="6" name="5 Marcador de número de diapositiva"/>
          <p:cNvSpPr>
            <a:spLocks noGrp="1"/>
          </p:cNvSpPr>
          <p:nvPr>
            <p:ph type="sldNum" sz="quarter" idx="12"/>
          </p:nvPr>
        </p:nvSpPr>
        <p:spPr/>
        <p:txBody>
          <a:bodyPr/>
          <a:lstStyle>
            <a:extLst/>
          </a:lstStyle>
          <a:p>
            <a:fld id="{61BE17AC-BCD3-422A-9BC0-9AC8F0688D5C}" type="slidenum">
              <a:rPr lang="es-PY" smtClean="0"/>
              <a:pPr/>
              <a:t>‹Nº›</a:t>
            </a:fld>
            <a:endParaRPr lang="es-P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8C86918-A91D-4061-88AB-770161E46B31}" type="datetimeFigureOut">
              <a:rPr lang="es-PY" smtClean="0"/>
              <a:pPr/>
              <a:t>17/10/2017</a:t>
            </a:fld>
            <a:endParaRPr lang="es-PY"/>
          </a:p>
        </p:txBody>
      </p:sp>
      <p:sp>
        <p:nvSpPr>
          <p:cNvPr id="5" name="4 Marcador de pie de página"/>
          <p:cNvSpPr>
            <a:spLocks noGrp="1"/>
          </p:cNvSpPr>
          <p:nvPr>
            <p:ph type="ftr" sz="quarter" idx="11"/>
          </p:nvPr>
        </p:nvSpPr>
        <p:spPr/>
        <p:txBody>
          <a:bodyPr/>
          <a:lstStyle>
            <a:extLst/>
          </a:lstStyle>
          <a:p>
            <a:endParaRPr lang="es-PY"/>
          </a:p>
        </p:txBody>
      </p:sp>
      <p:sp>
        <p:nvSpPr>
          <p:cNvPr id="6" name="5 Marcador de número de diapositiva"/>
          <p:cNvSpPr>
            <a:spLocks noGrp="1"/>
          </p:cNvSpPr>
          <p:nvPr>
            <p:ph type="sldNum" sz="quarter" idx="12"/>
          </p:nvPr>
        </p:nvSpPr>
        <p:spPr/>
        <p:txBody>
          <a:bodyPr/>
          <a:lstStyle>
            <a:extLst/>
          </a:lstStyle>
          <a:p>
            <a:fld id="{61BE17AC-BCD3-422A-9BC0-9AC8F0688D5C}" type="slidenum">
              <a:rPr lang="es-PY" smtClean="0"/>
              <a:pPr/>
              <a:t>‹Nº›</a:t>
            </a:fld>
            <a:endParaRPr lang="es-P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8C86918-A91D-4061-88AB-770161E46B31}" type="datetimeFigureOut">
              <a:rPr lang="es-PY" smtClean="0"/>
              <a:pPr/>
              <a:t>17/10/2017</a:t>
            </a:fld>
            <a:endParaRPr lang="es-PY"/>
          </a:p>
        </p:txBody>
      </p:sp>
      <p:sp>
        <p:nvSpPr>
          <p:cNvPr id="5" name="4 Marcador de pie de página"/>
          <p:cNvSpPr>
            <a:spLocks noGrp="1"/>
          </p:cNvSpPr>
          <p:nvPr>
            <p:ph type="ftr" sz="quarter" idx="11"/>
          </p:nvPr>
        </p:nvSpPr>
        <p:spPr/>
        <p:txBody>
          <a:bodyPr/>
          <a:lstStyle>
            <a:extLst/>
          </a:lstStyle>
          <a:p>
            <a:endParaRPr lang="es-PY"/>
          </a:p>
        </p:txBody>
      </p:sp>
      <p:sp>
        <p:nvSpPr>
          <p:cNvPr id="6" name="5 Marcador de número de diapositiva"/>
          <p:cNvSpPr>
            <a:spLocks noGrp="1"/>
          </p:cNvSpPr>
          <p:nvPr>
            <p:ph type="sldNum" sz="quarter" idx="12"/>
          </p:nvPr>
        </p:nvSpPr>
        <p:spPr/>
        <p:txBody>
          <a:bodyPr/>
          <a:lstStyle>
            <a:extLst/>
          </a:lstStyle>
          <a:p>
            <a:fld id="{61BE17AC-BCD3-422A-9BC0-9AC8F0688D5C}" type="slidenum">
              <a:rPr lang="es-PY" smtClean="0"/>
              <a:pPr/>
              <a:t>‹Nº›</a:t>
            </a:fld>
            <a:endParaRPr lang="es-P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D8C86918-A91D-4061-88AB-770161E46B31}" type="datetimeFigureOut">
              <a:rPr lang="es-PY" smtClean="0"/>
              <a:pPr/>
              <a:t>17/10/2017</a:t>
            </a:fld>
            <a:endParaRPr lang="es-PY"/>
          </a:p>
        </p:txBody>
      </p:sp>
      <p:sp>
        <p:nvSpPr>
          <p:cNvPr id="5" name="4 Marcador de pie de página"/>
          <p:cNvSpPr>
            <a:spLocks noGrp="1"/>
          </p:cNvSpPr>
          <p:nvPr>
            <p:ph type="ftr" sz="quarter" idx="11"/>
          </p:nvPr>
        </p:nvSpPr>
        <p:spPr/>
        <p:txBody>
          <a:bodyPr/>
          <a:lstStyle>
            <a:extLst/>
          </a:lstStyle>
          <a:p>
            <a:endParaRPr lang="es-PY"/>
          </a:p>
        </p:txBody>
      </p:sp>
      <p:sp>
        <p:nvSpPr>
          <p:cNvPr id="6" name="5 Marcador de número de diapositiva"/>
          <p:cNvSpPr>
            <a:spLocks noGrp="1"/>
          </p:cNvSpPr>
          <p:nvPr>
            <p:ph type="sldNum" sz="quarter" idx="12"/>
          </p:nvPr>
        </p:nvSpPr>
        <p:spPr/>
        <p:txBody>
          <a:bodyPr/>
          <a:lstStyle>
            <a:extLst/>
          </a:lstStyle>
          <a:p>
            <a:fld id="{61BE17AC-BCD3-422A-9BC0-9AC8F0688D5C}" type="slidenum">
              <a:rPr lang="es-PY" smtClean="0"/>
              <a:pPr/>
              <a:t>‹Nº›</a:t>
            </a:fld>
            <a:endParaRPr lang="es-PY"/>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8C86918-A91D-4061-88AB-770161E46B31}" type="datetimeFigureOut">
              <a:rPr lang="es-PY" smtClean="0"/>
              <a:pPr/>
              <a:t>17/10/2017</a:t>
            </a:fld>
            <a:endParaRPr lang="es-PY"/>
          </a:p>
        </p:txBody>
      </p:sp>
      <p:sp>
        <p:nvSpPr>
          <p:cNvPr id="6" name="5 Marcador de pie de página"/>
          <p:cNvSpPr>
            <a:spLocks noGrp="1"/>
          </p:cNvSpPr>
          <p:nvPr>
            <p:ph type="ftr" sz="quarter" idx="11"/>
          </p:nvPr>
        </p:nvSpPr>
        <p:spPr/>
        <p:txBody>
          <a:bodyPr/>
          <a:lstStyle>
            <a:extLst/>
          </a:lstStyle>
          <a:p>
            <a:endParaRPr lang="es-PY"/>
          </a:p>
        </p:txBody>
      </p:sp>
      <p:sp>
        <p:nvSpPr>
          <p:cNvPr id="7" name="6 Marcador de número de diapositiva"/>
          <p:cNvSpPr>
            <a:spLocks noGrp="1"/>
          </p:cNvSpPr>
          <p:nvPr>
            <p:ph type="sldNum" sz="quarter" idx="12"/>
          </p:nvPr>
        </p:nvSpPr>
        <p:spPr/>
        <p:txBody>
          <a:bodyPr/>
          <a:lstStyle>
            <a:extLst/>
          </a:lstStyle>
          <a:p>
            <a:fld id="{61BE17AC-BCD3-422A-9BC0-9AC8F0688D5C}" type="slidenum">
              <a:rPr lang="es-PY" smtClean="0"/>
              <a:pPr/>
              <a:t>‹Nº›</a:t>
            </a:fld>
            <a:endParaRPr lang="es-P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D8C86918-A91D-4061-88AB-770161E46B31}" type="datetimeFigureOut">
              <a:rPr lang="es-PY" smtClean="0"/>
              <a:pPr/>
              <a:t>17/10/2017</a:t>
            </a:fld>
            <a:endParaRPr lang="es-PY"/>
          </a:p>
        </p:txBody>
      </p:sp>
      <p:sp>
        <p:nvSpPr>
          <p:cNvPr id="8" name="7 Marcador de pie de página"/>
          <p:cNvSpPr>
            <a:spLocks noGrp="1"/>
          </p:cNvSpPr>
          <p:nvPr>
            <p:ph type="ftr" sz="quarter" idx="11"/>
          </p:nvPr>
        </p:nvSpPr>
        <p:spPr/>
        <p:txBody>
          <a:bodyPr/>
          <a:lstStyle>
            <a:extLst/>
          </a:lstStyle>
          <a:p>
            <a:endParaRPr lang="es-PY"/>
          </a:p>
        </p:txBody>
      </p:sp>
      <p:sp>
        <p:nvSpPr>
          <p:cNvPr id="9" name="8 Marcador de número de diapositiva"/>
          <p:cNvSpPr>
            <a:spLocks noGrp="1"/>
          </p:cNvSpPr>
          <p:nvPr>
            <p:ph type="sldNum" sz="quarter" idx="12"/>
          </p:nvPr>
        </p:nvSpPr>
        <p:spPr/>
        <p:txBody>
          <a:bodyPr/>
          <a:lstStyle>
            <a:extLst/>
          </a:lstStyle>
          <a:p>
            <a:fld id="{61BE17AC-BCD3-422A-9BC0-9AC8F0688D5C}" type="slidenum">
              <a:rPr lang="es-PY" smtClean="0"/>
              <a:pPr/>
              <a:t>‹Nº›</a:t>
            </a:fld>
            <a:endParaRPr lang="es-P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D8C86918-A91D-4061-88AB-770161E46B31}" type="datetimeFigureOut">
              <a:rPr lang="es-PY" smtClean="0"/>
              <a:pPr/>
              <a:t>17/10/2017</a:t>
            </a:fld>
            <a:endParaRPr lang="es-PY"/>
          </a:p>
        </p:txBody>
      </p:sp>
      <p:sp>
        <p:nvSpPr>
          <p:cNvPr id="4" name="3 Marcador de pie de página"/>
          <p:cNvSpPr>
            <a:spLocks noGrp="1"/>
          </p:cNvSpPr>
          <p:nvPr>
            <p:ph type="ftr" sz="quarter" idx="11"/>
          </p:nvPr>
        </p:nvSpPr>
        <p:spPr/>
        <p:txBody>
          <a:bodyPr/>
          <a:lstStyle>
            <a:extLst/>
          </a:lstStyle>
          <a:p>
            <a:endParaRPr lang="es-PY"/>
          </a:p>
        </p:txBody>
      </p:sp>
      <p:sp>
        <p:nvSpPr>
          <p:cNvPr id="5" name="4 Marcador de número de diapositiva"/>
          <p:cNvSpPr>
            <a:spLocks noGrp="1"/>
          </p:cNvSpPr>
          <p:nvPr>
            <p:ph type="sldNum" sz="quarter" idx="12"/>
          </p:nvPr>
        </p:nvSpPr>
        <p:spPr/>
        <p:txBody>
          <a:bodyPr/>
          <a:lstStyle>
            <a:extLst/>
          </a:lstStyle>
          <a:p>
            <a:fld id="{61BE17AC-BCD3-422A-9BC0-9AC8F0688D5C}" type="slidenum">
              <a:rPr lang="es-PY" smtClean="0"/>
              <a:pPr/>
              <a:t>‹Nº›</a:t>
            </a:fld>
            <a:endParaRPr lang="es-P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D8C86918-A91D-4061-88AB-770161E46B31}" type="datetimeFigureOut">
              <a:rPr lang="es-PY" smtClean="0"/>
              <a:pPr/>
              <a:t>17/10/2017</a:t>
            </a:fld>
            <a:endParaRPr lang="es-PY"/>
          </a:p>
        </p:txBody>
      </p:sp>
      <p:sp>
        <p:nvSpPr>
          <p:cNvPr id="3" name="2 Marcador de pie de página"/>
          <p:cNvSpPr>
            <a:spLocks noGrp="1"/>
          </p:cNvSpPr>
          <p:nvPr>
            <p:ph type="ftr" sz="quarter" idx="11"/>
          </p:nvPr>
        </p:nvSpPr>
        <p:spPr/>
        <p:txBody>
          <a:bodyPr/>
          <a:lstStyle>
            <a:extLst/>
          </a:lstStyle>
          <a:p>
            <a:endParaRPr lang="es-PY"/>
          </a:p>
        </p:txBody>
      </p:sp>
      <p:sp>
        <p:nvSpPr>
          <p:cNvPr id="4" name="3 Marcador de número de diapositiva"/>
          <p:cNvSpPr>
            <a:spLocks noGrp="1"/>
          </p:cNvSpPr>
          <p:nvPr>
            <p:ph type="sldNum" sz="quarter" idx="12"/>
          </p:nvPr>
        </p:nvSpPr>
        <p:spPr/>
        <p:txBody>
          <a:bodyPr/>
          <a:lstStyle>
            <a:extLst/>
          </a:lstStyle>
          <a:p>
            <a:fld id="{61BE17AC-BCD3-422A-9BC0-9AC8F0688D5C}" type="slidenum">
              <a:rPr lang="es-PY" smtClean="0"/>
              <a:pPr/>
              <a:t>‹Nº›</a:t>
            </a:fld>
            <a:endParaRPr lang="es-PY"/>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8C86918-A91D-4061-88AB-770161E46B31}" type="datetimeFigureOut">
              <a:rPr lang="es-PY" smtClean="0"/>
              <a:pPr/>
              <a:t>17/10/2017</a:t>
            </a:fld>
            <a:endParaRPr lang="es-PY"/>
          </a:p>
        </p:txBody>
      </p:sp>
      <p:sp>
        <p:nvSpPr>
          <p:cNvPr id="6" name="5 Marcador de pie de página"/>
          <p:cNvSpPr>
            <a:spLocks noGrp="1"/>
          </p:cNvSpPr>
          <p:nvPr>
            <p:ph type="ftr" sz="quarter" idx="11"/>
          </p:nvPr>
        </p:nvSpPr>
        <p:spPr/>
        <p:txBody>
          <a:bodyPr/>
          <a:lstStyle>
            <a:extLst/>
          </a:lstStyle>
          <a:p>
            <a:endParaRPr lang="es-PY"/>
          </a:p>
        </p:txBody>
      </p:sp>
      <p:sp>
        <p:nvSpPr>
          <p:cNvPr id="7" name="6 Marcador de número de diapositiva"/>
          <p:cNvSpPr>
            <a:spLocks noGrp="1"/>
          </p:cNvSpPr>
          <p:nvPr>
            <p:ph type="sldNum" sz="quarter" idx="12"/>
          </p:nvPr>
        </p:nvSpPr>
        <p:spPr/>
        <p:txBody>
          <a:bodyPr/>
          <a:lstStyle>
            <a:extLst/>
          </a:lstStyle>
          <a:p>
            <a:fld id="{61BE17AC-BCD3-422A-9BC0-9AC8F0688D5C}" type="slidenum">
              <a:rPr lang="es-PY" smtClean="0"/>
              <a:pPr/>
              <a:t>‹Nº›</a:t>
            </a:fld>
            <a:endParaRPr lang="es-P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D8C86918-A91D-4061-88AB-770161E46B31}" type="datetimeFigureOut">
              <a:rPr lang="es-PY" smtClean="0"/>
              <a:pPr/>
              <a:t>17/10/2017</a:t>
            </a:fld>
            <a:endParaRPr lang="es-PY"/>
          </a:p>
        </p:txBody>
      </p:sp>
      <p:sp>
        <p:nvSpPr>
          <p:cNvPr id="6" name="5 Marcador de pie de página"/>
          <p:cNvSpPr>
            <a:spLocks noGrp="1"/>
          </p:cNvSpPr>
          <p:nvPr>
            <p:ph type="ftr" sz="quarter" idx="11"/>
          </p:nvPr>
        </p:nvSpPr>
        <p:spPr/>
        <p:txBody>
          <a:bodyPr/>
          <a:lstStyle>
            <a:extLst/>
          </a:lstStyle>
          <a:p>
            <a:endParaRPr lang="es-PY"/>
          </a:p>
        </p:txBody>
      </p:sp>
      <p:sp>
        <p:nvSpPr>
          <p:cNvPr id="7" name="6 Marcador de número de diapositiva"/>
          <p:cNvSpPr>
            <a:spLocks noGrp="1"/>
          </p:cNvSpPr>
          <p:nvPr>
            <p:ph type="sldNum" sz="quarter" idx="12"/>
          </p:nvPr>
        </p:nvSpPr>
        <p:spPr/>
        <p:txBody>
          <a:bodyPr/>
          <a:lstStyle>
            <a:extLst/>
          </a:lstStyle>
          <a:p>
            <a:fld id="{61BE17AC-BCD3-422A-9BC0-9AC8F0688D5C}" type="slidenum">
              <a:rPr lang="es-PY" smtClean="0"/>
              <a:pPr/>
              <a:t>‹Nº›</a:t>
            </a:fld>
            <a:endParaRPr lang="es-PY"/>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8C86918-A91D-4061-88AB-770161E46B31}" type="datetimeFigureOut">
              <a:rPr lang="es-PY" smtClean="0"/>
              <a:pPr/>
              <a:t>17/10/2017</a:t>
            </a:fld>
            <a:endParaRPr lang="es-PY"/>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PY"/>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1BE17AC-BCD3-422A-9BC0-9AC8F0688D5C}" type="slidenum">
              <a:rPr lang="es-PY" smtClean="0"/>
              <a:pPr/>
              <a:t>‹Nº›</a:t>
            </a:fld>
            <a:endParaRPr lang="es-PY"/>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Hoja_de_c_lculo_de_Microsoft_Office_Excel8.xlsx"/><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1.xml.rels><?xml version="1.0" encoding="UTF-8" standalone="yes"?>
<Relationships xmlns="http://schemas.openxmlformats.org/package/2006/relationships"><Relationship Id="rId3" Type="http://schemas.openxmlformats.org/officeDocument/2006/relationships/package" Target="../embeddings/Hoja_de_c_lculo_de_Microsoft_Office_Excel9.xlsx"/><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Hoja_de_c_lculo_de_Microsoft_Office_Excel10.xlsx"/><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4.xml.rels><?xml version="1.0" encoding="UTF-8" standalone="yes"?>
<Relationships xmlns="http://schemas.openxmlformats.org/package/2006/relationships"><Relationship Id="rId3" Type="http://schemas.openxmlformats.org/officeDocument/2006/relationships/package" Target="../embeddings/Hoja_de_c_lculo_de_Microsoft_Office_Excel11.xlsx"/><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15.xml.rels><?xml version="1.0" encoding="UTF-8" standalone="yes"?>
<Relationships xmlns="http://schemas.openxmlformats.org/package/2006/relationships"><Relationship Id="rId3" Type="http://schemas.openxmlformats.org/officeDocument/2006/relationships/package" Target="../embeddings/Hoja_de_c_lculo_de_Microsoft_Office_Excel12.xlsx"/><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16.xml.rels><?xml version="1.0" encoding="UTF-8" standalone="yes"?>
<Relationships xmlns="http://schemas.openxmlformats.org/package/2006/relationships"><Relationship Id="rId3" Type="http://schemas.openxmlformats.org/officeDocument/2006/relationships/package" Target="../embeddings/Hoja_de_c_lculo_de_Microsoft_Office_Excel13.xlsx"/><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Hoja_de_c_lculo_de_Microsoft_Office_Excel14.xlsx"/><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19.xml.rels><?xml version="1.0" encoding="UTF-8" standalone="yes"?>
<Relationships xmlns="http://schemas.openxmlformats.org/package/2006/relationships"><Relationship Id="rId3" Type="http://schemas.openxmlformats.org/officeDocument/2006/relationships/package" Target="../embeddings/Hoja_de_c_lculo_de_Microsoft_Office_Excel15.xlsx"/><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xml.rels><?xml version="1.0" encoding="UTF-8" standalone="yes"?>
<Relationships xmlns="http://schemas.openxmlformats.org/package/2006/relationships"><Relationship Id="rId3" Type="http://schemas.openxmlformats.org/officeDocument/2006/relationships/package" Target="../embeddings/Hoja_de_c_lculo_de_Microsoft_Office_Excel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Hoja_de_c_lculo_de_Microsoft_Office_Excel16.xlsx"/><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Hoja_de_c_lculo_de_Microsoft_Office_Excel17.xlsx"/><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Hoja_de_c_lculo_de_Microsoft_Office_Excel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3" Type="http://schemas.openxmlformats.org/officeDocument/2006/relationships/package" Target="../embeddings/Hoja_de_c_lculo_de_Microsoft_Office_Excel3.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Hoja_de_c_lculo_de_Microsoft_Office_Excel4.xls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7.xml.rels><?xml version="1.0" encoding="UTF-8" standalone="yes"?>
<Relationships xmlns="http://schemas.openxmlformats.org/package/2006/relationships"><Relationship Id="rId3" Type="http://schemas.openxmlformats.org/officeDocument/2006/relationships/package" Target="../embeddings/Hoja_de_c_lculo_de_Microsoft_Office_Excel5.xlsx"/><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8.xml.rels><?xml version="1.0" encoding="UTF-8" standalone="yes"?>
<Relationships xmlns="http://schemas.openxmlformats.org/package/2006/relationships"><Relationship Id="rId3" Type="http://schemas.openxmlformats.org/officeDocument/2006/relationships/package" Target="../embeddings/Hoja_de_c_lculo_de_Microsoft_Office_Excel6.xlsx"/><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9.xml.rels><?xml version="1.0" encoding="UTF-8" standalone="yes"?>
<Relationships xmlns="http://schemas.openxmlformats.org/package/2006/relationships"><Relationship Id="rId3" Type="http://schemas.openxmlformats.org/officeDocument/2006/relationships/package" Target="../embeddings/Hoja_de_c_lculo_de_Microsoft_Office_Excel7.xlsx"/><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556792"/>
            <a:ext cx="7704856" cy="1080120"/>
          </a:xfrm>
        </p:spPr>
        <p:txBody>
          <a:bodyPr>
            <a:normAutofit/>
          </a:bodyPr>
          <a:lstStyle/>
          <a:p>
            <a:pPr algn="ctr"/>
            <a:r>
              <a:rPr lang="es-MX" sz="2600" dirty="0" smtClean="0">
                <a:solidFill>
                  <a:schemeClr val="tx2">
                    <a:lumMod val="75000"/>
                  </a:schemeClr>
                </a:solidFill>
                <a:latin typeface="Arial Black" pitchFamily="34" charset="0"/>
                <a:cs typeface="Aharoni" pitchFamily="2" charset="-79"/>
              </a:rPr>
              <a:t>PROYECTO DE PRESUPUESTO </a:t>
            </a:r>
            <a:br>
              <a:rPr lang="es-MX" sz="2600" dirty="0" smtClean="0">
                <a:solidFill>
                  <a:schemeClr val="tx2">
                    <a:lumMod val="75000"/>
                  </a:schemeClr>
                </a:solidFill>
                <a:latin typeface="Arial Black" pitchFamily="34" charset="0"/>
                <a:cs typeface="Aharoni" pitchFamily="2" charset="-79"/>
              </a:rPr>
            </a:br>
            <a:r>
              <a:rPr lang="es-MX" sz="2600" dirty="0" smtClean="0">
                <a:solidFill>
                  <a:schemeClr val="tx2">
                    <a:lumMod val="75000"/>
                  </a:schemeClr>
                </a:solidFill>
                <a:latin typeface="Arial Black" pitchFamily="34" charset="0"/>
                <a:cs typeface="Aharoni" pitchFamily="2" charset="-79"/>
              </a:rPr>
              <a:t>PARA EL EJERCICIO FISCAL 2018</a:t>
            </a:r>
            <a:endParaRPr lang="es-PY" sz="2600" dirty="0"/>
          </a:p>
        </p:txBody>
      </p:sp>
      <p:pic>
        <p:nvPicPr>
          <p:cNvPr id="1026" name="Picture 2"/>
          <p:cNvPicPr>
            <a:picLocks noChangeAspect="1" noChangeArrowheads="1"/>
          </p:cNvPicPr>
          <p:nvPr/>
        </p:nvPicPr>
        <p:blipFill>
          <a:blip r:embed="rId2" cstate="print"/>
          <a:srcRect/>
          <a:stretch>
            <a:fillRect/>
          </a:stretch>
        </p:blipFill>
        <p:spPr bwMode="auto">
          <a:xfrm>
            <a:off x="1187624" y="0"/>
            <a:ext cx="7621141" cy="1066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043608" y="4005064"/>
            <a:ext cx="7776864" cy="266429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24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OBJETO DEL GASTO 199 “OTROS GASTOS</a:t>
            </a:r>
            <a:br>
              <a:rPr lang="es-MX" sz="24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br>
            <a:r>
              <a:rPr lang="es-MX" sz="24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 DEL PERSONAL”</a:t>
            </a:r>
            <a:endParaRPr lang="es-PY" sz="2400" dirty="0"/>
          </a:p>
        </p:txBody>
      </p:sp>
      <p:graphicFrame>
        <p:nvGraphicFramePr>
          <p:cNvPr id="23553" name="Object 1"/>
          <p:cNvGraphicFramePr>
            <a:graphicFrameLocks noChangeAspect="1"/>
          </p:cNvGraphicFramePr>
          <p:nvPr/>
        </p:nvGraphicFramePr>
        <p:xfrm>
          <a:off x="1331640" y="1556792"/>
          <a:ext cx="7200800" cy="1800200"/>
        </p:xfrm>
        <a:graphic>
          <a:graphicData uri="http://schemas.openxmlformats.org/presentationml/2006/ole">
            <p:oleObj spid="_x0000_s23553" name="Hoja de cálculo" r:id="rId3" imgW="9553633" imgH="1124082" progId="Excel.Sheet.12">
              <p:embed/>
            </p:oleObj>
          </a:graphicData>
        </a:graphic>
      </p:graphicFrame>
      <p:sp>
        <p:nvSpPr>
          <p:cNvPr id="6" name="5 Rectángulo"/>
          <p:cNvSpPr/>
          <p:nvPr/>
        </p:nvSpPr>
        <p:spPr>
          <a:xfrm>
            <a:off x="1043608" y="3501008"/>
            <a:ext cx="7776864" cy="2139047"/>
          </a:xfrm>
          <a:prstGeom prst="rect">
            <a:avLst/>
          </a:prstGeom>
        </p:spPr>
        <p:txBody>
          <a:bodyPr wrap="square">
            <a:spAutoFit/>
          </a:bodyPr>
          <a:lstStyle/>
          <a:p>
            <a:pPr algn="just">
              <a:buFont typeface="Wingdings 2" pitchFamily="18" charset="2"/>
              <a:buNone/>
            </a:pPr>
            <a:r>
              <a:rPr lang="es-ES" sz="1900" dirty="0" smtClean="0">
                <a:latin typeface="Arial" charset="0"/>
                <a:cs typeface="Arial" charset="0"/>
              </a:rPr>
              <a:t>Se prevé para el pago en concepto de diferencia salarial, correspondiente a funcionarios permanentes que ocupen cargos (Jefes de Departamentos, Coordinadores y Directores de Áreas) dentro de la estructura organizacional de la institución y que no acceden a la categoría correspondiente al nivel jerárquico debido a los constantes movimientos, así como también para el pago en concepto de salarios caídos.</a:t>
            </a:r>
            <a:endParaRPr lang="es-PY" sz="19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60648"/>
            <a:ext cx="7632848" cy="1728192"/>
          </a:xfrm>
        </p:spPr>
        <p:txBody>
          <a:bodyPr>
            <a:normAutofit fontScale="90000"/>
          </a:bodyPr>
          <a:lstStyle/>
          <a:p>
            <a:pPr algn="ctr"/>
            <a:r>
              <a:rPr lang="es-MX" sz="3200" b="1" dirty="0" smtClean="0">
                <a:solidFill>
                  <a:schemeClr val="tx2">
                    <a:lumMod val="75000"/>
                  </a:schemeClr>
                </a:solidFill>
                <a:effectLst>
                  <a:outerShdw blurRad="38100" dist="38100" dir="2700000" algn="tl">
                    <a:srgbClr val="000000">
                      <a:alpha val="43137"/>
                    </a:srgbClr>
                  </a:outerShdw>
                </a:effectLst>
                <a:latin typeface="Arial" pitchFamily="34" charset="0"/>
              </a:rPr>
              <a:t/>
            </a:r>
            <a:br>
              <a:rPr lang="es-MX" sz="3200" b="1" dirty="0" smtClean="0">
                <a:solidFill>
                  <a:schemeClr val="tx2">
                    <a:lumMod val="75000"/>
                  </a:schemeClr>
                </a:solidFill>
                <a:effectLst>
                  <a:outerShdw blurRad="38100" dist="38100" dir="2700000" algn="tl">
                    <a:srgbClr val="000000">
                      <a:alpha val="43137"/>
                    </a:srgbClr>
                  </a:outerShdw>
                </a:effectLst>
                <a:latin typeface="Arial" pitchFamily="34" charset="0"/>
              </a:rPr>
            </a:br>
            <a:r>
              <a:rPr lang="es-MX" sz="2700" b="1" dirty="0" smtClean="0">
                <a:solidFill>
                  <a:schemeClr val="tx2">
                    <a:lumMod val="75000"/>
                  </a:schemeClr>
                </a:solidFill>
                <a:effectLst>
                  <a:outerShdw blurRad="38100" dist="38100" dir="2700000" algn="tl">
                    <a:srgbClr val="000000">
                      <a:alpha val="43137"/>
                    </a:srgbClr>
                  </a:outerShdw>
                </a:effectLst>
                <a:latin typeface="Arial" pitchFamily="34" charset="0"/>
              </a:rPr>
              <a:t>SUB GRUPOS DE GASTOS 210 “SERVICIOS BÁSICOS” 220 “TRANSPORTE, ALMACENAJE” Y </a:t>
            </a:r>
            <a:r>
              <a:rPr lang="es-MX" sz="27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230 “PASAJES Y VIÁTICOS”</a:t>
            </a:r>
            <a:r>
              <a:rPr lang="es-PY" sz="2700" dirty="0" smtClean="0">
                <a:solidFill>
                  <a:schemeClr val="tx2">
                    <a:lumMod val="75000"/>
                  </a:schemeClr>
                </a:solidFill>
              </a:rPr>
              <a:t>  </a:t>
            </a:r>
            <a:r>
              <a:rPr lang="es-PY" sz="3200" dirty="0" smtClean="0">
                <a:solidFill>
                  <a:schemeClr val="tx2">
                    <a:lumMod val="75000"/>
                  </a:schemeClr>
                </a:solidFill>
              </a:rPr>
              <a:t/>
            </a:r>
            <a:br>
              <a:rPr lang="es-PY" sz="3200" dirty="0" smtClean="0">
                <a:solidFill>
                  <a:schemeClr val="tx2">
                    <a:lumMod val="75000"/>
                  </a:schemeClr>
                </a:solidFill>
              </a:rPr>
            </a:br>
            <a:endParaRPr lang="es-PY" dirty="0"/>
          </a:p>
        </p:txBody>
      </p:sp>
      <p:graphicFrame>
        <p:nvGraphicFramePr>
          <p:cNvPr id="24578" name="Object 2"/>
          <p:cNvGraphicFramePr>
            <a:graphicFrameLocks noChangeAspect="1"/>
          </p:cNvGraphicFramePr>
          <p:nvPr/>
        </p:nvGraphicFramePr>
        <p:xfrm>
          <a:off x="1259632" y="1844824"/>
          <a:ext cx="7272808" cy="2088232"/>
        </p:xfrm>
        <a:graphic>
          <a:graphicData uri="http://schemas.openxmlformats.org/presentationml/2006/ole">
            <p:oleObj spid="_x0000_s24578" name="Hoja de cálculo" r:id="rId3" imgW="9553633" imgH="1409825" progId="Excel.Sheet.12">
              <p:embed/>
            </p:oleObj>
          </a:graphicData>
        </a:graphic>
      </p:graphicFrame>
      <p:sp>
        <p:nvSpPr>
          <p:cNvPr id="5" name="4 Rectángulo"/>
          <p:cNvSpPr/>
          <p:nvPr/>
        </p:nvSpPr>
        <p:spPr>
          <a:xfrm>
            <a:off x="1043608" y="4149080"/>
            <a:ext cx="7776864" cy="1831271"/>
          </a:xfrm>
          <a:prstGeom prst="rect">
            <a:avLst/>
          </a:prstGeom>
        </p:spPr>
        <p:txBody>
          <a:bodyPr wrap="square">
            <a:spAutoFit/>
          </a:bodyPr>
          <a:lstStyle/>
          <a:p>
            <a:pPr algn="just"/>
            <a:r>
              <a:rPr lang="es-PY" sz="1900" dirty="0" smtClean="0">
                <a:cs typeface="Arial" charset="0"/>
              </a:rPr>
              <a:t>Se contempla para el </a:t>
            </a:r>
            <a:r>
              <a:rPr lang="es-ES" sz="1900" dirty="0" smtClean="0">
                <a:cs typeface="Arial" charset="0"/>
              </a:rPr>
              <a:t>pago por la prestación de servicios en el </a:t>
            </a:r>
            <a:r>
              <a:rPr lang="es-ES" sz="1900" b="1" dirty="0" smtClean="0">
                <a:cs typeface="Arial" charset="0"/>
              </a:rPr>
              <a:t>Sub Grupo 210</a:t>
            </a:r>
            <a:r>
              <a:rPr lang="es-ES" sz="1900" dirty="0" smtClean="0">
                <a:cs typeface="Arial" charset="0"/>
              </a:rPr>
              <a:t>: Servicios Básicos (Consumos de Electricidad, Agua, Teléfono); y en el </a:t>
            </a:r>
            <a:r>
              <a:rPr lang="es-ES" sz="1900" b="1" dirty="0" smtClean="0">
                <a:cs typeface="Arial" charset="0"/>
              </a:rPr>
              <a:t>Sub Grupo 220</a:t>
            </a:r>
            <a:r>
              <a:rPr lang="es-ES" sz="1900" dirty="0" smtClean="0">
                <a:cs typeface="Arial" charset="0"/>
              </a:rPr>
              <a:t>: para el almacenamiento de muebles, servicios de correo, transporte mercaderías incautadas y </a:t>
            </a:r>
            <a:r>
              <a:rPr lang="es-PY" sz="1900" dirty="0" smtClean="0">
                <a:cs typeface="Arial" charset="0"/>
              </a:rPr>
              <a:t>de las documentaciones para su archivo.</a:t>
            </a:r>
          </a:p>
          <a:p>
            <a:endParaRPr lang="es-PY"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620688"/>
            <a:ext cx="7272808" cy="3139321"/>
          </a:xfrm>
          <a:prstGeom prst="rect">
            <a:avLst/>
          </a:prstGeom>
        </p:spPr>
        <p:txBody>
          <a:bodyPr wrap="square">
            <a:spAutoFit/>
          </a:bodyPr>
          <a:lstStyle/>
          <a:p>
            <a:pPr algn="just">
              <a:buFont typeface="Wingdings 2" pitchFamily="18" charset="2"/>
              <a:buNone/>
            </a:pPr>
            <a:r>
              <a:rPr lang="es-PY" dirty="0" smtClean="0">
                <a:latin typeface="Arial" charset="0"/>
                <a:cs typeface="Arial" charset="0"/>
              </a:rPr>
              <a:t>El aumento en la programación del </a:t>
            </a:r>
            <a:r>
              <a:rPr lang="es-PY" b="1" dirty="0" smtClean="0">
                <a:latin typeface="Arial" charset="0"/>
                <a:cs typeface="Arial" charset="0"/>
              </a:rPr>
              <a:t>Sub Grupo 230 “Pasajes y Viáticos”</a:t>
            </a:r>
            <a:r>
              <a:rPr lang="es-PY" dirty="0" smtClean="0">
                <a:latin typeface="Arial" charset="0"/>
                <a:cs typeface="Arial" charset="0"/>
              </a:rPr>
              <a:t> se realiza teniendo en cuenta que es sumamente necesario a los efectos de que la institución pueda intensificar la cobertura en diferentes controles aduaneros como: operativos anticontrabando, de inteligencia aduanera, fiscalizaciones y reverificaciones entre otros, en diferentes puntos del territorio nacional. </a:t>
            </a:r>
          </a:p>
          <a:p>
            <a:pPr algn="just">
              <a:buFont typeface="Wingdings 2" pitchFamily="18" charset="2"/>
              <a:buNone/>
            </a:pPr>
            <a:endParaRPr lang="es-PY" dirty="0" smtClean="0">
              <a:latin typeface="Arial" charset="0"/>
              <a:cs typeface="Arial" charset="0"/>
            </a:endParaRPr>
          </a:p>
          <a:p>
            <a:pPr algn="just">
              <a:buFont typeface="Wingdings 2" pitchFamily="18" charset="2"/>
              <a:buNone/>
            </a:pPr>
            <a:r>
              <a:rPr lang="es-PY" dirty="0" smtClean="0">
                <a:latin typeface="Arial" charset="0"/>
                <a:cs typeface="Arial" charset="0"/>
              </a:rPr>
              <a:t>Lo que se refiere a la  Donación Brasilera será para cubrir los gastos de los Fiscalizadores de Obras a construirse en diferentes puntos del país.</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274638"/>
            <a:ext cx="7128792" cy="1354162"/>
          </a:xfrm>
        </p:spPr>
        <p:txBody>
          <a:bodyPr>
            <a:normAutofit fontScale="90000"/>
          </a:bodyPr>
          <a:lstStyle/>
          <a:p>
            <a:pPr algn="ctr"/>
            <a:r>
              <a:rPr lang="es-MX" sz="24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SUB GRUPOS 240 “GASTOS POR SERVICIOS DE ASEO, MANTENIMIENTO Y REPARACIONES” Y  250 “ALQUILERES Y DERECHOS” </a:t>
            </a:r>
            <a:endParaRPr lang="es-PY" sz="2400" dirty="0"/>
          </a:p>
        </p:txBody>
      </p:sp>
      <p:graphicFrame>
        <p:nvGraphicFramePr>
          <p:cNvPr id="25601" name="Object 1"/>
          <p:cNvGraphicFramePr>
            <a:graphicFrameLocks noChangeAspect="1"/>
          </p:cNvGraphicFramePr>
          <p:nvPr/>
        </p:nvGraphicFramePr>
        <p:xfrm>
          <a:off x="1187624" y="1700808"/>
          <a:ext cx="7272808" cy="1584176"/>
        </p:xfrm>
        <a:graphic>
          <a:graphicData uri="http://schemas.openxmlformats.org/presentationml/2006/ole">
            <p:oleObj spid="_x0000_s25601" name="Hoja de cálculo" r:id="rId3" imgW="9553633" imgH="1009677" progId="Excel.Sheet.12">
              <p:embed/>
            </p:oleObj>
          </a:graphicData>
        </a:graphic>
      </p:graphicFrame>
      <p:sp>
        <p:nvSpPr>
          <p:cNvPr id="6" name="2 Marcador de contenido"/>
          <p:cNvSpPr txBox="1">
            <a:spLocks/>
          </p:cNvSpPr>
          <p:nvPr/>
        </p:nvSpPr>
        <p:spPr bwMode="auto">
          <a:xfrm>
            <a:off x="755576" y="3356992"/>
            <a:ext cx="7920880" cy="1944216"/>
          </a:xfrm>
          <a:prstGeom prst="rect">
            <a:avLst/>
          </a:prstGeom>
          <a:noFill/>
          <a:ln w="9525">
            <a:noFill/>
            <a:miter lim="800000"/>
            <a:headEnd/>
            <a:tailEnd/>
          </a:ln>
        </p:spPr>
        <p:txBody>
          <a:bodyPr/>
          <a:lstStyle/>
          <a:p>
            <a:pPr marL="342900" indent="-342900" algn="just" eaLnBrk="0" hangingPunct="0">
              <a:spcBef>
                <a:spcPct val="20000"/>
              </a:spcBef>
              <a:buFont typeface="Arial" charset="0"/>
              <a:buNone/>
              <a:defRPr/>
            </a:pPr>
            <a:r>
              <a:rPr lang="es-PY" sz="1900" dirty="0">
                <a:cs typeface="Arial" charset="0"/>
              </a:rPr>
              <a:t>     </a:t>
            </a:r>
            <a:r>
              <a:rPr lang="es-PY" sz="1900" dirty="0" smtClean="0">
                <a:cs typeface="Arial" charset="0"/>
              </a:rPr>
              <a:t>En el </a:t>
            </a:r>
            <a:r>
              <a:rPr lang="es-PY" sz="1900" b="1" dirty="0" smtClean="0">
                <a:cs typeface="Arial" charset="0"/>
              </a:rPr>
              <a:t>Sub Grupo 240</a:t>
            </a:r>
            <a:r>
              <a:rPr lang="es-PY" sz="1900" dirty="0" smtClean="0">
                <a:cs typeface="Arial" charset="0"/>
              </a:rPr>
              <a:t>: se </a:t>
            </a:r>
            <a:r>
              <a:rPr lang="es-PY" sz="1900" dirty="0">
                <a:cs typeface="Arial" charset="0"/>
              </a:rPr>
              <a:t>prevé para el pago en concepto de reparaciones menores de equipos, muebles y cerrajería, servicios por mantenimientos de: jardines, generadores, servicios de limpieza de edificios, mantenimientos de sistemas contra incendio, transformadores, generadores, ascensor, scanner móvil y fijo, vehículos e instalaciones de aires, reparaciones de edificios y embarcaciones. </a:t>
            </a:r>
            <a:endParaRPr lang="es-PY" sz="1900" dirty="0" smtClean="0">
              <a:cs typeface="Arial" charset="0"/>
            </a:endParaRPr>
          </a:p>
          <a:p>
            <a:pPr marL="342900" indent="-342900" algn="just" eaLnBrk="0" hangingPunct="0">
              <a:spcBef>
                <a:spcPct val="20000"/>
              </a:spcBef>
              <a:buFont typeface="Arial" charset="0"/>
              <a:buNone/>
              <a:defRPr/>
            </a:pPr>
            <a:endParaRPr lang="es-PY" sz="1900" dirty="0">
              <a:cs typeface="Arial" charset="0"/>
            </a:endParaRPr>
          </a:p>
        </p:txBody>
      </p:sp>
      <p:sp>
        <p:nvSpPr>
          <p:cNvPr id="7" name="6 Rectángulo"/>
          <p:cNvSpPr/>
          <p:nvPr/>
        </p:nvSpPr>
        <p:spPr>
          <a:xfrm>
            <a:off x="1115616" y="5445224"/>
            <a:ext cx="7560840" cy="1292662"/>
          </a:xfrm>
          <a:prstGeom prst="rect">
            <a:avLst/>
          </a:prstGeom>
        </p:spPr>
        <p:txBody>
          <a:bodyPr wrap="square">
            <a:spAutoFit/>
          </a:bodyPr>
          <a:lstStyle/>
          <a:p>
            <a:pPr algn="just">
              <a:defRPr/>
            </a:pPr>
            <a:r>
              <a:rPr lang="es-PY" sz="1950" dirty="0">
                <a:latin typeface="Arial" pitchFamily="34" charset="0"/>
                <a:cs typeface="Arial" pitchFamily="34" charset="0"/>
              </a:rPr>
              <a:t>Con el </a:t>
            </a:r>
            <a:r>
              <a:rPr lang="es-PY" sz="1950" b="1" dirty="0">
                <a:latin typeface="Arial" pitchFamily="34" charset="0"/>
                <a:cs typeface="Arial" pitchFamily="34" charset="0"/>
              </a:rPr>
              <a:t>Sub Grupo 250</a:t>
            </a:r>
            <a:r>
              <a:rPr lang="es-PY" sz="1950" dirty="0">
                <a:latin typeface="Arial" pitchFamily="34" charset="0"/>
                <a:cs typeface="Arial" pitchFamily="34" charset="0"/>
              </a:rPr>
              <a:t>: se prevé el pago en concepto de alquileres de oficinas d</a:t>
            </a:r>
            <a:r>
              <a:rPr lang="es-PY" sz="1950" dirty="0">
                <a:cs typeface="Arial" charset="0"/>
              </a:rPr>
              <a:t>ebido a que no se cuenta con suficiente espacio físico en la sede central. </a:t>
            </a:r>
            <a:r>
              <a:rPr lang="es-PY" sz="1950" dirty="0">
                <a:latin typeface="Arial" pitchFamily="34" charset="0"/>
                <a:cs typeface="Arial" pitchFamily="34" charset="0"/>
              </a:rPr>
              <a:t>Así mismo se alquila espacio físico para el resguardo de las mercaderías incautadas.</a:t>
            </a:r>
            <a:r>
              <a:rPr lang="es-PY" sz="1950" dirty="0">
                <a:ln w="10541" cmpd="sng">
                  <a:solidFill>
                    <a:schemeClr val="accent1">
                      <a:shade val="88000"/>
                      <a:satMod val="110000"/>
                    </a:schemeClr>
                  </a:solidFill>
                  <a:prstDash val="solid"/>
                </a:ln>
                <a:solidFill>
                  <a:schemeClr val="tx2">
                    <a:lumMod val="75000"/>
                  </a:schemeClr>
                </a:solidFill>
              </a:rPr>
              <a:t> </a:t>
            </a:r>
            <a:endParaRPr lang="es-PY" sz="1950"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0"/>
            <a:ext cx="7488832" cy="1412776"/>
          </a:xfrm>
        </p:spPr>
        <p:txBody>
          <a:bodyPr>
            <a:normAutofit fontScale="90000"/>
          </a:bodyPr>
          <a:lstStyle/>
          <a:p>
            <a:pPr algn="ctr"/>
            <a:r>
              <a:rPr lang="es-MX" sz="3200" b="1" dirty="0" smtClean="0">
                <a:solidFill>
                  <a:schemeClr val="tx2">
                    <a:lumMod val="75000"/>
                  </a:schemeClr>
                </a:solidFill>
                <a:effectLst>
                  <a:outerShdw blurRad="38100" dist="38100" dir="2700000" algn="tl">
                    <a:srgbClr val="000000">
                      <a:alpha val="43137"/>
                    </a:srgbClr>
                  </a:outerShdw>
                </a:effectLst>
                <a:latin typeface="Arial" pitchFamily="34" charset="0"/>
              </a:rPr>
              <a:t/>
            </a:r>
            <a:br>
              <a:rPr lang="es-MX" sz="3200" b="1" dirty="0" smtClean="0">
                <a:solidFill>
                  <a:schemeClr val="tx2">
                    <a:lumMod val="75000"/>
                  </a:schemeClr>
                </a:solidFill>
                <a:effectLst>
                  <a:outerShdw blurRad="38100" dist="38100" dir="2700000" algn="tl">
                    <a:srgbClr val="000000">
                      <a:alpha val="43137"/>
                    </a:srgbClr>
                  </a:outerShdw>
                </a:effectLst>
                <a:latin typeface="Arial" pitchFamily="34" charset="0"/>
              </a:rPr>
            </a:br>
            <a:r>
              <a:rPr lang="es-MX" sz="27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Sub Grupos del Gasto 260 y 270 “Servicios Técnicos y Profesionales” y “Seguro Social”</a:t>
            </a:r>
            <a:r>
              <a:rPr lang="es-PY" sz="2700" dirty="0" smtClean="0">
                <a:latin typeface="Arial" pitchFamily="34" charset="0"/>
                <a:cs typeface="Arial" pitchFamily="34" charset="0"/>
              </a:rPr>
              <a:t/>
            </a:r>
            <a:br>
              <a:rPr lang="es-PY" sz="2700" dirty="0" smtClean="0">
                <a:latin typeface="Arial" pitchFamily="34" charset="0"/>
                <a:cs typeface="Arial" pitchFamily="34" charset="0"/>
              </a:rPr>
            </a:br>
            <a:endParaRPr lang="es-PY" sz="2700" dirty="0">
              <a:latin typeface="Arial" pitchFamily="34" charset="0"/>
              <a:cs typeface="Arial" pitchFamily="34" charset="0"/>
            </a:endParaRPr>
          </a:p>
        </p:txBody>
      </p:sp>
      <p:graphicFrame>
        <p:nvGraphicFramePr>
          <p:cNvPr id="27650" name="Object 2"/>
          <p:cNvGraphicFramePr>
            <a:graphicFrameLocks noChangeAspect="1"/>
          </p:cNvGraphicFramePr>
          <p:nvPr/>
        </p:nvGraphicFramePr>
        <p:xfrm>
          <a:off x="1259632" y="1340768"/>
          <a:ext cx="7272808" cy="1656184"/>
        </p:xfrm>
        <a:graphic>
          <a:graphicData uri="http://schemas.openxmlformats.org/presentationml/2006/ole">
            <p:oleObj spid="_x0000_s27650" name="Hoja de cálculo" r:id="rId3" imgW="9553633" imgH="1200172" progId="Excel.Sheet.12">
              <p:embed/>
            </p:oleObj>
          </a:graphicData>
        </a:graphic>
      </p:graphicFrame>
      <p:sp>
        <p:nvSpPr>
          <p:cNvPr id="5" name="2 Marcador de contenido"/>
          <p:cNvSpPr txBox="1">
            <a:spLocks/>
          </p:cNvSpPr>
          <p:nvPr/>
        </p:nvSpPr>
        <p:spPr bwMode="auto">
          <a:xfrm>
            <a:off x="1043608" y="3140968"/>
            <a:ext cx="7776864" cy="3384376"/>
          </a:xfrm>
          <a:prstGeom prst="rect">
            <a:avLst/>
          </a:prstGeom>
          <a:noFill/>
          <a:ln w="9525">
            <a:noFill/>
            <a:miter lim="800000"/>
            <a:headEnd/>
            <a:tailEnd/>
          </a:ln>
        </p:spPr>
        <p:txBody>
          <a:bodyPr/>
          <a:lstStyle>
            <a:defPPr>
              <a:defRPr lang="es-PY"/>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a:r>
              <a:rPr lang="es-PY" sz="1900" dirty="0"/>
              <a:t>Se requiere en el presente </a:t>
            </a:r>
            <a:r>
              <a:rPr lang="es-PY" sz="1900" b="1" dirty="0"/>
              <a:t>Sub Grupo del Gasto 260 </a:t>
            </a:r>
            <a:r>
              <a:rPr lang="es-PY" sz="1900" dirty="0"/>
              <a:t>a los efectos de dar cobertura a todos los servicios en los conceptos de información confidencial, seguros varios para vehículos, maquinarias, garantía de scanner móvil; suscripción de leyes, escribanía y certificación de Auditoria de la ISO 9001:2008.</a:t>
            </a:r>
          </a:p>
          <a:p>
            <a:pPr algn="just"/>
            <a:endParaRPr lang="es-PY" sz="1000" dirty="0"/>
          </a:p>
          <a:p>
            <a:pPr algn="just"/>
            <a:r>
              <a:rPr lang="es-PY" sz="1900" dirty="0"/>
              <a:t>En cuanto al mismo Sub Grupo con financiación de la Donación Brasileña se precisa para el pago en concepto de consultoría ambiental.</a:t>
            </a:r>
          </a:p>
          <a:p>
            <a:pPr algn="just"/>
            <a:endParaRPr lang="es-PY" sz="1000" dirty="0"/>
          </a:p>
          <a:p>
            <a:pPr algn="just"/>
            <a:r>
              <a:rPr lang="es-PY" sz="1900" dirty="0"/>
              <a:t>El </a:t>
            </a:r>
            <a:r>
              <a:rPr lang="es-PY" sz="1900" b="1" dirty="0"/>
              <a:t>Sub Grupo del Gasto 270 </a:t>
            </a:r>
            <a:r>
              <a:rPr lang="es-PY" sz="1900" dirty="0"/>
              <a:t>está previsto para los pagos en los conceptos de seguro médico y odontológico del plantel de funcionarios permanentes de la institución.</a:t>
            </a:r>
          </a:p>
          <a:p>
            <a:pPr algn="just"/>
            <a:endParaRPr lang="es-PY" sz="1000" dirty="0"/>
          </a:p>
          <a:p>
            <a:pPr algn="just"/>
            <a:endParaRPr lang="es-PY"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274638"/>
            <a:ext cx="7488832" cy="922114"/>
          </a:xfrm>
        </p:spPr>
        <p:txBody>
          <a:bodyPr>
            <a:normAutofit/>
          </a:bodyPr>
          <a:lstStyle/>
          <a:p>
            <a:pPr algn="ctr"/>
            <a:r>
              <a:rPr lang="es-MX" sz="24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Sub Grupo 280 “Otros Servicios en General” y 290</a:t>
            </a:r>
            <a:r>
              <a:rPr lang="es-MX" sz="2400" b="1" dirty="0" smtClean="0">
                <a:solidFill>
                  <a:schemeClr val="tx2">
                    <a:lumMod val="75000"/>
                  </a:schemeClr>
                </a:solidFill>
                <a:effectLst>
                  <a:outerShdw blurRad="38100" dist="38100" dir="2700000" algn="tl">
                    <a:srgbClr val="000000">
                      <a:alpha val="43137"/>
                    </a:srgbClr>
                  </a:outerShdw>
                </a:effectLst>
                <a:latin typeface="Arial" pitchFamily="34" charset="0"/>
              </a:rPr>
              <a:t> “Servicios de Capacitación”</a:t>
            </a:r>
            <a:endParaRPr lang="es-PY" sz="2400" dirty="0"/>
          </a:p>
        </p:txBody>
      </p:sp>
      <p:sp>
        <p:nvSpPr>
          <p:cNvPr id="5" name="2 Marcador de contenido"/>
          <p:cNvSpPr>
            <a:spLocks noGrp="1"/>
          </p:cNvSpPr>
          <p:nvPr>
            <p:ph idx="1"/>
          </p:nvPr>
        </p:nvSpPr>
        <p:spPr>
          <a:xfrm>
            <a:off x="971600" y="3143251"/>
            <a:ext cx="7848872" cy="1077837"/>
          </a:xfrm>
        </p:spPr>
        <p:txBody>
          <a:bodyPr>
            <a:normAutofit/>
          </a:bodyPr>
          <a:lstStyle/>
          <a:p>
            <a:pPr marL="88900" indent="-88900" algn="just">
              <a:buFont typeface="Wingdings 2" pitchFamily="18" charset="2"/>
              <a:buNone/>
              <a:tabLst>
                <a:tab pos="88900" algn="l"/>
              </a:tabLst>
              <a:defRPr/>
            </a:pPr>
            <a:r>
              <a:rPr lang="es-PY" sz="2200" dirty="0" smtClean="0">
                <a:latin typeface="Arial" pitchFamily="34" charset="0"/>
                <a:cs typeface="Arial" pitchFamily="34" charset="0"/>
              </a:rPr>
              <a:t>	En el </a:t>
            </a:r>
            <a:r>
              <a:rPr lang="es-PY" sz="2200" b="1" dirty="0" smtClean="0">
                <a:latin typeface="Arial" pitchFamily="34" charset="0"/>
                <a:cs typeface="Arial" pitchFamily="34" charset="0"/>
              </a:rPr>
              <a:t>Sub Grupo </a:t>
            </a:r>
            <a:r>
              <a:rPr lang="es-PY" sz="1900" b="1" dirty="0" smtClean="0">
                <a:latin typeface="Arial" pitchFamily="34" charset="0"/>
                <a:cs typeface="Arial" pitchFamily="34" charset="0"/>
              </a:rPr>
              <a:t>280</a:t>
            </a:r>
            <a:r>
              <a:rPr lang="es-PY" sz="1900" dirty="0" smtClean="0">
                <a:latin typeface="Arial" pitchFamily="34" charset="0"/>
                <a:cs typeface="Arial" pitchFamily="34" charset="0"/>
              </a:rPr>
              <a:t>: se contempla la contratación de servicios de ceremoniales y gastronómicos, para las reuniones, cafetería para reuniones del MERCOSUR.</a:t>
            </a:r>
          </a:p>
          <a:p>
            <a:pPr algn="just">
              <a:buFont typeface="Wingdings 2" pitchFamily="18" charset="2"/>
              <a:buNone/>
              <a:defRPr/>
            </a:pPr>
            <a:endParaRPr lang="es-PY" sz="2400" dirty="0" smtClean="0">
              <a:latin typeface="Arial" pitchFamily="34" charset="0"/>
              <a:cs typeface="Arial" pitchFamily="34" charset="0"/>
            </a:endParaRPr>
          </a:p>
        </p:txBody>
      </p:sp>
      <p:graphicFrame>
        <p:nvGraphicFramePr>
          <p:cNvPr id="28674" name="Object 2"/>
          <p:cNvGraphicFramePr>
            <a:graphicFrameLocks noChangeAspect="1"/>
          </p:cNvGraphicFramePr>
          <p:nvPr/>
        </p:nvGraphicFramePr>
        <p:xfrm>
          <a:off x="1259632" y="1268760"/>
          <a:ext cx="7272808" cy="1512168"/>
        </p:xfrm>
        <a:graphic>
          <a:graphicData uri="http://schemas.openxmlformats.org/presentationml/2006/ole">
            <p:oleObj spid="_x0000_s28674" name="Hoja de cálculo" r:id="rId3" imgW="9553633" imgH="1009677" progId="Excel.Sheet.12">
              <p:embed/>
            </p:oleObj>
          </a:graphicData>
        </a:graphic>
      </p:graphicFrame>
      <p:sp>
        <p:nvSpPr>
          <p:cNvPr id="6" name="7 Rectángulo"/>
          <p:cNvSpPr>
            <a:spLocks noChangeArrowheads="1"/>
          </p:cNvSpPr>
          <p:nvPr/>
        </p:nvSpPr>
        <p:spPr bwMode="auto">
          <a:xfrm>
            <a:off x="1043608" y="4293096"/>
            <a:ext cx="7848872" cy="1015663"/>
          </a:xfrm>
          <a:prstGeom prst="rect">
            <a:avLst/>
          </a:prstGeom>
          <a:noFill/>
          <a:ln w="9525">
            <a:noFill/>
            <a:miter lim="800000"/>
            <a:headEnd/>
            <a:tailEnd/>
          </a:ln>
        </p:spPr>
        <p:txBody>
          <a:bodyPr wrap="square">
            <a:spAutoFit/>
          </a:bodyPr>
          <a:lstStyle/>
          <a:p>
            <a:pPr algn="just"/>
            <a:r>
              <a:rPr lang="es-PY" sz="1900" dirty="0">
                <a:latin typeface="Arial" pitchFamily="34" charset="0"/>
                <a:cs typeface="Arial" pitchFamily="34" charset="0"/>
              </a:rPr>
              <a:t>Con el </a:t>
            </a:r>
            <a:r>
              <a:rPr lang="es-PY" sz="2000" b="1" dirty="0" smtClean="0">
                <a:latin typeface="Arial" pitchFamily="34" charset="0"/>
                <a:cs typeface="Arial" pitchFamily="34" charset="0"/>
              </a:rPr>
              <a:t>Sub Grupo</a:t>
            </a:r>
            <a:r>
              <a:rPr lang="es-PY" sz="1900" b="1" dirty="0" smtClean="0">
                <a:latin typeface="Arial" pitchFamily="34" charset="0"/>
                <a:cs typeface="Arial" pitchFamily="34" charset="0"/>
              </a:rPr>
              <a:t> </a:t>
            </a:r>
            <a:r>
              <a:rPr lang="es-PY" sz="1900" b="1" dirty="0">
                <a:latin typeface="Arial" pitchFamily="34" charset="0"/>
                <a:cs typeface="Arial" pitchFamily="34" charset="0"/>
              </a:rPr>
              <a:t>290</a:t>
            </a:r>
            <a:r>
              <a:rPr lang="es-PY" sz="1900" dirty="0">
                <a:latin typeface="Arial" pitchFamily="34" charset="0"/>
                <a:cs typeface="Arial" pitchFamily="34" charset="0"/>
              </a:rPr>
              <a:t>, está previsto para la capacitación constante de funcionarios, con el fin de </a:t>
            </a:r>
            <a:r>
              <a:rPr lang="es-PY" sz="1900" dirty="0" smtClean="0">
                <a:latin typeface="Arial" pitchFamily="34" charset="0"/>
                <a:cs typeface="Arial" pitchFamily="34" charset="0"/>
              </a:rPr>
              <a:t>contar </a:t>
            </a:r>
            <a:r>
              <a:rPr lang="es-PY" sz="1900" dirty="0">
                <a:latin typeface="Arial" pitchFamily="34" charset="0"/>
                <a:cs typeface="Arial" pitchFamily="34" charset="0"/>
              </a:rPr>
              <a:t>con Recursos Humanos idóneos en cada puesto de trabajo de la Dirección Nacional de Aduanas.</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476672"/>
            <a:ext cx="7560840" cy="576064"/>
          </a:xfrm>
        </p:spPr>
        <p:txBody>
          <a:bodyPr>
            <a:noAutofit/>
          </a:bodyPr>
          <a:lstStyle/>
          <a:p>
            <a:pPr algn="ctr"/>
            <a:r>
              <a:rPr lang="es-MX" sz="24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Grupo 300 “Bienes de consumo e insumos</a:t>
            </a:r>
            <a:r>
              <a:rPr lang="es-MX" sz="2400" b="1" dirty="0" smtClean="0">
                <a:solidFill>
                  <a:schemeClr val="tx2">
                    <a:lumMod val="75000"/>
                  </a:schemeClr>
                </a:solidFill>
                <a:effectLst>
                  <a:outerShdw blurRad="38100" dist="38100" dir="2700000" algn="tl">
                    <a:srgbClr val="000000">
                      <a:alpha val="43137"/>
                    </a:srgbClr>
                  </a:outerShdw>
                </a:effectLst>
                <a:latin typeface="Arial" pitchFamily="34" charset="0"/>
              </a:rPr>
              <a:t>”</a:t>
            </a:r>
            <a:endParaRPr lang="es-PY" sz="2400" dirty="0"/>
          </a:p>
        </p:txBody>
      </p:sp>
      <p:graphicFrame>
        <p:nvGraphicFramePr>
          <p:cNvPr id="29698" name="Object 2"/>
          <p:cNvGraphicFramePr>
            <a:graphicFrameLocks noChangeAspect="1"/>
          </p:cNvGraphicFramePr>
          <p:nvPr/>
        </p:nvGraphicFramePr>
        <p:xfrm>
          <a:off x="1187624" y="1340768"/>
          <a:ext cx="7272808" cy="4536504"/>
        </p:xfrm>
        <a:graphic>
          <a:graphicData uri="http://schemas.openxmlformats.org/presentationml/2006/ole">
            <p:oleObj spid="_x0000_s29698" name="Hoja de cálculo" r:id="rId3" imgW="9553633" imgH="1866905" progId="Excel.Sheet.12">
              <p:embed/>
            </p:oleObj>
          </a:graphicData>
        </a:graphic>
      </p:graphicFrame>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43608" y="692696"/>
            <a:ext cx="7488832" cy="5924699"/>
          </a:xfrm>
          <a:prstGeom prst="rect">
            <a:avLst/>
          </a:prstGeom>
        </p:spPr>
        <p:txBody>
          <a:bodyPr wrap="square">
            <a:spAutoFit/>
          </a:bodyPr>
          <a:lstStyle/>
          <a:p>
            <a:pPr marL="88900" indent="0" algn="just">
              <a:spcBef>
                <a:spcPct val="0"/>
              </a:spcBef>
              <a:buFont typeface="Wingdings 2" pitchFamily="18" charset="2"/>
              <a:buNone/>
            </a:pPr>
            <a:r>
              <a:rPr lang="es-PY" sz="1900" dirty="0" smtClean="0">
                <a:latin typeface="Arial" charset="0"/>
                <a:cs typeface="Arial" charset="0"/>
              </a:rPr>
              <a:t>En el </a:t>
            </a:r>
            <a:r>
              <a:rPr lang="es-PY" sz="1900" b="1" dirty="0" smtClean="0">
                <a:latin typeface="Arial" charset="0"/>
                <a:cs typeface="Arial" charset="0"/>
              </a:rPr>
              <a:t>Grupo 300 </a:t>
            </a:r>
            <a:r>
              <a:rPr lang="es-PY" sz="1900" dirty="0" smtClean="0">
                <a:latin typeface="Arial" charset="0"/>
                <a:cs typeface="Arial" charset="0"/>
              </a:rPr>
              <a:t>se requiere de un aumento del 69,5% en forma global en comparación al Presupuesto aprobado para el año 2017. Con los requerimientos para el año 2018 se pretende adquirir:</a:t>
            </a:r>
          </a:p>
          <a:p>
            <a:pPr marL="88900" indent="0" algn="just">
              <a:spcBef>
                <a:spcPct val="0"/>
              </a:spcBef>
              <a:buFont typeface="Wingdings 2" pitchFamily="18" charset="2"/>
              <a:buNone/>
            </a:pPr>
            <a:r>
              <a:rPr lang="es-PY" sz="1900" b="1" dirty="0" smtClean="0">
                <a:latin typeface="Arial" charset="0"/>
                <a:cs typeface="Arial" charset="0"/>
              </a:rPr>
              <a:t>O.G. 310</a:t>
            </a:r>
            <a:r>
              <a:rPr lang="es-PY" sz="1900" dirty="0" smtClean="0">
                <a:latin typeface="Arial" charset="0"/>
                <a:cs typeface="Arial" charset="0"/>
              </a:rPr>
              <a:t>: Gastos Gastronómicos para reuniones.</a:t>
            </a:r>
          </a:p>
          <a:p>
            <a:pPr marL="88900" indent="0" algn="just">
              <a:spcBef>
                <a:spcPct val="0"/>
              </a:spcBef>
              <a:buFont typeface="Wingdings 2" pitchFamily="18" charset="2"/>
              <a:buNone/>
            </a:pPr>
            <a:r>
              <a:rPr lang="es-PY" sz="1900" b="1" dirty="0" smtClean="0">
                <a:latin typeface="Arial" charset="0"/>
                <a:cs typeface="Arial" charset="0"/>
              </a:rPr>
              <a:t>O.G. 320</a:t>
            </a:r>
            <a:r>
              <a:rPr lang="es-PY" sz="1900" dirty="0" smtClean="0">
                <a:latin typeface="Arial" charset="0"/>
                <a:cs typeface="Arial" charset="0"/>
              </a:rPr>
              <a:t>: Uniformes y banderas.</a:t>
            </a:r>
          </a:p>
          <a:p>
            <a:pPr marL="88900" indent="0" algn="just">
              <a:spcBef>
                <a:spcPct val="0"/>
              </a:spcBef>
              <a:buFont typeface="Wingdings 2" pitchFamily="18" charset="2"/>
              <a:buNone/>
            </a:pPr>
            <a:r>
              <a:rPr lang="es-PY" sz="1900" b="1" dirty="0" smtClean="0">
                <a:latin typeface="Arial" charset="0"/>
                <a:cs typeface="Arial" charset="0"/>
              </a:rPr>
              <a:t>O.G. 330: </a:t>
            </a:r>
            <a:r>
              <a:rPr lang="es-PY" sz="1900" dirty="0" smtClean="0">
                <a:latin typeface="Arial" charset="0"/>
                <a:cs typeface="Arial" charset="0"/>
              </a:rPr>
              <a:t>Compra de papeles, productos e impresiones de artes gráficas, formularios para el normal funcionamiento de la institución.</a:t>
            </a:r>
          </a:p>
          <a:p>
            <a:pPr marL="88900" indent="0" algn="just">
              <a:spcBef>
                <a:spcPct val="0"/>
              </a:spcBef>
              <a:buFont typeface="Wingdings 2" pitchFamily="18" charset="2"/>
              <a:buNone/>
            </a:pPr>
            <a:r>
              <a:rPr lang="es-PY" sz="1900" b="1" dirty="0" smtClean="0">
                <a:latin typeface="Arial" charset="0"/>
                <a:cs typeface="Arial" charset="0"/>
              </a:rPr>
              <a:t>O.G. 340: </a:t>
            </a:r>
            <a:r>
              <a:rPr lang="es-PY" sz="1900" dirty="0" smtClean="0">
                <a:latin typeface="Arial" charset="0"/>
                <a:cs typeface="Arial" charset="0"/>
              </a:rPr>
              <a:t>Tonner, materiales eléctricos, útiles de escritorio, sellos.</a:t>
            </a:r>
          </a:p>
          <a:p>
            <a:pPr marL="88900" indent="0" algn="just">
              <a:spcBef>
                <a:spcPct val="0"/>
              </a:spcBef>
              <a:buFont typeface="Wingdings 2" pitchFamily="18" charset="2"/>
              <a:buNone/>
            </a:pPr>
            <a:r>
              <a:rPr lang="es-PY" sz="1900" b="1" dirty="0" smtClean="0">
                <a:latin typeface="Arial" charset="0"/>
                <a:cs typeface="Arial" charset="0"/>
              </a:rPr>
              <a:t>O.G. 350: </a:t>
            </a:r>
            <a:r>
              <a:rPr lang="es-PY" sz="1900" dirty="0" smtClean="0">
                <a:latin typeface="Arial" charset="0"/>
                <a:cs typeface="Arial" charset="0"/>
              </a:rPr>
              <a:t>Recarga de extintores, kits de primeros auxilios.</a:t>
            </a:r>
          </a:p>
          <a:p>
            <a:pPr marL="88900" indent="0" algn="just">
              <a:spcBef>
                <a:spcPct val="0"/>
              </a:spcBef>
              <a:buFont typeface="Wingdings 2" pitchFamily="18" charset="2"/>
              <a:buNone/>
            </a:pPr>
            <a:r>
              <a:rPr lang="es-PY" sz="1900" b="1" dirty="0" smtClean="0">
                <a:latin typeface="Arial" charset="0"/>
                <a:cs typeface="Arial" charset="0"/>
              </a:rPr>
              <a:t>O.G.360:</a:t>
            </a:r>
            <a:r>
              <a:rPr lang="es-PY" sz="1900" dirty="0" smtClean="0">
                <a:latin typeface="Arial" charset="0"/>
                <a:cs typeface="Arial" charset="0"/>
              </a:rPr>
              <a:t>Combustibles para vehículos y embarcaciones, que son utilizados por las dependencias encargadas del control y decomiso de las mercaderías que ingresan de forma ilegal al país, para el desplazamiento de funcionarios a los efectos de intensificar la lucha contra el contrabando, en diferentes puestos de controles - fiscalizaciones de la institución dentro del territorio nacional. También para la utilización de generadores de energía en todas las Administraciones de Aduanas del país.</a:t>
            </a:r>
          </a:p>
          <a:p>
            <a:pPr marL="88900" indent="0" algn="just">
              <a:spcBef>
                <a:spcPct val="0"/>
              </a:spcBef>
              <a:buFont typeface="Wingdings 2" pitchFamily="18" charset="2"/>
              <a:buNone/>
            </a:pPr>
            <a:r>
              <a:rPr lang="es-PY" sz="1900" b="1" dirty="0" smtClean="0">
                <a:latin typeface="Arial" charset="0"/>
                <a:cs typeface="Arial" charset="0"/>
              </a:rPr>
              <a:t>O.G. 390:</a:t>
            </a:r>
            <a:r>
              <a:rPr lang="es-PY" sz="1900" dirty="0" smtClean="0">
                <a:latin typeface="Arial" charset="0"/>
                <a:cs typeface="Arial" charset="0"/>
              </a:rPr>
              <a:t> Para la adquisición de insumos de ferretería y cubiertas.</a:t>
            </a:r>
          </a:p>
          <a:p>
            <a:pPr marL="88900" indent="0"/>
            <a:endParaRPr lang="es-PY" dirty="0" smtClean="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476672"/>
            <a:ext cx="6737176" cy="648072"/>
          </a:xfrm>
        </p:spPr>
        <p:txBody>
          <a:bodyPr>
            <a:normAutofit/>
          </a:bodyPr>
          <a:lstStyle/>
          <a:p>
            <a:pPr algn="ctr"/>
            <a:r>
              <a:rPr lang="es-PY" sz="2400" b="1" dirty="0" smtClean="0">
                <a:solidFill>
                  <a:schemeClr val="tx2">
                    <a:lumMod val="75000"/>
                  </a:schemeClr>
                </a:solidFill>
                <a:latin typeface="Arial" charset="0"/>
                <a:cs typeface="Arial" charset="0"/>
              </a:rPr>
              <a:t>Grupo 400 “Bienes de Cambio”</a:t>
            </a:r>
            <a:endParaRPr lang="es-PY" sz="2400" dirty="0"/>
          </a:p>
        </p:txBody>
      </p:sp>
      <p:graphicFrame>
        <p:nvGraphicFramePr>
          <p:cNvPr id="30722" name="Object 2"/>
          <p:cNvGraphicFramePr>
            <a:graphicFrameLocks noChangeAspect="1"/>
          </p:cNvGraphicFramePr>
          <p:nvPr/>
        </p:nvGraphicFramePr>
        <p:xfrm>
          <a:off x="1259632" y="1196752"/>
          <a:ext cx="7344816" cy="1944216"/>
        </p:xfrm>
        <a:graphic>
          <a:graphicData uri="http://schemas.openxmlformats.org/presentationml/2006/ole">
            <p:oleObj spid="_x0000_s30722" name="Hoja de cálculo" r:id="rId3" imgW="9553633" imgH="1009677" progId="Excel.Sheet.12">
              <p:embed/>
            </p:oleObj>
          </a:graphicData>
        </a:graphic>
      </p:graphicFrame>
      <p:sp>
        <p:nvSpPr>
          <p:cNvPr id="5" name="4 Rectángulo"/>
          <p:cNvSpPr/>
          <p:nvPr/>
        </p:nvSpPr>
        <p:spPr>
          <a:xfrm>
            <a:off x="1043608" y="3140968"/>
            <a:ext cx="7776864" cy="1846659"/>
          </a:xfrm>
          <a:prstGeom prst="rect">
            <a:avLst/>
          </a:prstGeom>
        </p:spPr>
        <p:txBody>
          <a:bodyPr wrap="square">
            <a:spAutoFit/>
          </a:bodyPr>
          <a:lstStyle/>
          <a:p>
            <a:pPr algn="just">
              <a:defRPr/>
            </a:pPr>
            <a:endParaRPr lang="es-ES_tradnl" sz="1900" dirty="0" smtClean="0">
              <a:latin typeface="Arial" pitchFamily="34" charset="0"/>
              <a:cs typeface="Arial" pitchFamily="34" charset="0"/>
            </a:endParaRPr>
          </a:p>
          <a:p>
            <a:pPr algn="just">
              <a:defRPr/>
            </a:pPr>
            <a:r>
              <a:rPr lang="es-ES_tradnl" sz="1900" dirty="0" smtClean="0">
                <a:latin typeface="Arial" pitchFamily="34" charset="0"/>
                <a:cs typeface="Arial" pitchFamily="34" charset="0"/>
              </a:rPr>
              <a:t>La misma se programa para la adquisición de precintos </a:t>
            </a:r>
            <a:r>
              <a:rPr lang="es-PY" sz="1900" dirty="0" smtClean="0">
                <a:latin typeface="Arial" pitchFamily="34" charset="0"/>
                <a:cs typeface="Arial" pitchFamily="34" charset="0"/>
              </a:rPr>
              <a:t>en cumplimiento a disposiciones multilaterales vigentes del comercio internacional, por otro lado, </a:t>
            </a:r>
            <a:r>
              <a:rPr lang="es-ES_tradnl" sz="1900" dirty="0" smtClean="0">
                <a:latin typeface="Arial" pitchFamily="34" charset="0"/>
                <a:cs typeface="Arial" pitchFamily="34" charset="0"/>
              </a:rPr>
              <a:t>se observa aumento del 10% en el Anteproyecto 2018 en comparación al Presupuesto vigente para el presente Ejercicio Fiscal.</a:t>
            </a:r>
            <a:endParaRPr lang="es-PY" sz="19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620688"/>
            <a:ext cx="7344816" cy="504056"/>
          </a:xfrm>
        </p:spPr>
        <p:txBody>
          <a:bodyPr>
            <a:normAutofit/>
          </a:bodyPr>
          <a:lstStyle/>
          <a:p>
            <a:pPr algn="ctr"/>
            <a:r>
              <a:rPr lang="es-PY" sz="2400" b="1" dirty="0" smtClean="0">
                <a:solidFill>
                  <a:schemeClr val="tx2">
                    <a:lumMod val="75000"/>
                  </a:schemeClr>
                </a:solidFill>
                <a:latin typeface="Arial" charset="0"/>
                <a:cs typeface="Arial" charset="0"/>
              </a:rPr>
              <a:t>Grupo 500 “INVERSION FISICA”</a:t>
            </a:r>
            <a:endParaRPr lang="es-PY" sz="2400" dirty="0"/>
          </a:p>
        </p:txBody>
      </p:sp>
      <p:graphicFrame>
        <p:nvGraphicFramePr>
          <p:cNvPr id="31746" name="Object 2"/>
          <p:cNvGraphicFramePr>
            <a:graphicFrameLocks noChangeAspect="1"/>
          </p:cNvGraphicFramePr>
          <p:nvPr/>
        </p:nvGraphicFramePr>
        <p:xfrm>
          <a:off x="1187624" y="1412777"/>
          <a:ext cx="7344816" cy="3312368"/>
        </p:xfrm>
        <a:graphic>
          <a:graphicData uri="http://schemas.openxmlformats.org/presentationml/2006/ole">
            <p:oleObj spid="_x0000_s31746" name="Hoja de cálculo" r:id="rId3" imgW="9553633" imgH="2390901" progId="Excel.Sheet.12">
              <p:embed/>
            </p:oleObj>
          </a:graphicData>
        </a:graphic>
      </p:graphicFrame>
      <p:sp>
        <p:nvSpPr>
          <p:cNvPr id="5" name="4 Rectángulo"/>
          <p:cNvSpPr/>
          <p:nvPr/>
        </p:nvSpPr>
        <p:spPr>
          <a:xfrm>
            <a:off x="1043608" y="5085184"/>
            <a:ext cx="7632848" cy="1200329"/>
          </a:xfrm>
          <a:prstGeom prst="rect">
            <a:avLst/>
          </a:prstGeom>
        </p:spPr>
        <p:txBody>
          <a:bodyPr wrap="square">
            <a:spAutoFit/>
          </a:bodyPr>
          <a:lstStyle/>
          <a:p>
            <a:pPr algn="just"/>
            <a:r>
              <a:rPr lang="es-PY" dirty="0" smtClean="0">
                <a:cs typeface="Arial" charset="0"/>
              </a:rPr>
              <a:t>En el </a:t>
            </a:r>
            <a:r>
              <a:rPr lang="es-PY" b="1" dirty="0" smtClean="0">
                <a:cs typeface="Arial" charset="0"/>
              </a:rPr>
              <a:t>Grupo 500 Inversión Física</a:t>
            </a:r>
            <a:r>
              <a:rPr lang="es-PY" dirty="0" smtClean="0">
                <a:cs typeface="Arial" charset="0"/>
              </a:rPr>
              <a:t>: de los 29.320 millones solicitados en el Proyecto de Presupuesto para el Ejercicio 2018; 23.428 millones corresponden a Recursos Institucionales y 5.891 millones a </a:t>
            </a:r>
            <a:r>
              <a:rPr lang="es-ES_tradnl" dirty="0" smtClean="0">
                <a:cs typeface="Arial" charset="0"/>
              </a:rPr>
              <a:t>la programación de la Donación Brasilera. </a:t>
            </a:r>
            <a:endParaRPr lang="es-PY"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ctr">
              <a:defRPr/>
            </a:pPr>
            <a:r>
              <a:rPr lang="es-PY" sz="2800" b="1" dirty="0" smtClean="0">
                <a:solidFill>
                  <a:schemeClr val="tx2">
                    <a:lumMod val="75000"/>
                  </a:schemeClr>
                </a:solidFill>
                <a:latin typeface="Arial Black" pitchFamily="34" charset="0"/>
                <a:cs typeface="Arial" charset="0"/>
              </a:rPr>
              <a:t>CUADRO COMPARATIVO CONSOLIDADO POR NIVELES</a:t>
            </a:r>
          </a:p>
        </p:txBody>
      </p:sp>
      <p:graphicFrame>
        <p:nvGraphicFramePr>
          <p:cNvPr id="1029" name="Object 5"/>
          <p:cNvGraphicFramePr>
            <a:graphicFrameLocks noChangeAspect="1"/>
          </p:cNvGraphicFramePr>
          <p:nvPr/>
        </p:nvGraphicFramePr>
        <p:xfrm>
          <a:off x="1331640" y="1340768"/>
          <a:ext cx="7560840" cy="4464496"/>
        </p:xfrm>
        <a:graphic>
          <a:graphicData uri="http://schemas.openxmlformats.org/presentationml/2006/ole">
            <p:oleObj spid="_x0000_s1029" name="Hoja de cálculo" r:id="rId3" imgW="8105818" imgH="2724133" progId="Excel.Sheet.12">
              <p:embed/>
            </p:oleObj>
          </a:graphicData>
        </a:graphic>
      </p:graphicFrame>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p:cNvSpPr txBox="1">
            <a:spLocks noChangeArrowheads="1"/>
          </p:cNvSpPr>
          <p:nvPr/>
        </p:nvSpPr>
        <p:spPr bwMode="auto">
          <a:xfrm>
            <a:off x="899592" y="116632"/>
            <a:ext cx="7704857" cy="2582245"/>
          </a:xfrm>
          <a:prstGeom prst="rect">
            <a:avLst/>
          </a:prstGeom>
          <a:noFill/>
          <a:ln w="9525">
            <a:noFill/>
            <a:miter lim="800000"/>
            <a:headEnd/>
            <a:tailEnd/>
          </a:ln>
        </p:spPr>
        <p:txBody>
          <a:bodyPr wrap="square">
            <a:spAutoFit/>
          </a:bodyPr>
          <a:lstStyle/>
          <a:p>
            <a:pPr marL="342900" indent="-342900" algn="just" eaLnBrk="0" hangingPunct="0">
              <a:spcBef>
                <a:spcPct val="20000"/>
              </a:spcBef>
            </a:pPr>
            <a:r>
              <a:rPr lang="es-PY" sz="2000" dirty="0">
                <a:solidFill>
                  <a:srgbClr val="FF0000"/>
                </a:solidFill>
                <a:cs typeface="Arial" charset="0"/>
              </a:rPr>
              <a:t>	</a:t>
            </a:r>
          </a:p>
          <a:p>
            <a:pPr marL="342900" indent="-342900" algn="just" eaLnBrk="0" hangingPunct="0">
              <a:spcBef>
                <a:spcPct val="20000"/>
              </a:spcBef>
            </a:pPr>
            <a:r>
              <a:rPr lang="es-PY" sz="2000" dirty="0" smtClean="0">
                <a:solidFill>
                  <a:srgbClr val="FF0000"/>
                </a:solidFill>
                <a:cs typeface="Arial" charset="0"/>
              </a:rPr>
              <a:t>	</a:t>
            </a:r>
            <a:r>
              <a:rPr lang="es-PY" sz="1900" dirty="0" smtClean="0">
                <a:cs typeface="Arial" charset="0"/>
              </a:rPr>
              <a:t>En </a:t>
            </a:r>
            <a:r>
              <a:rPr lang="es-PY" sz="1900" dirty="0">
                <a:cs typeface="Arial" charset="0"/>
              </a:rPr>
              <a:t>cuanto al </a:t>
            </a:r>
            <a:r>
              <a:rPr lang="es-PY" sz="2000" b="1" dirty="0" smtClean="0">
                <a:cs typeface="Arial" charset="0"/>
              </a:rPr>
              <a:t>Sub Grupo de Gasto </a:t>
            </a:r>
            <a:r>
              <a:rPr lang="es-PY" sz="1900" b="1" dirty="0" smtClean="0">
                <a:cs typeface="Arial" charset="0"/>
              </a:rPr>
              <a:t>520</a:t>
            </a:r>
            <a:r>
              <a:rPr lang="es-PY" sz="1900" dirty="0" smtClean="0">
                <a:cs typeface="Arial" charset="0"/>
              </a:rPr>
              <a:t>: </a:t>
            </a:r>
            <a:r>
              <a:rPr lang="es-PY" sz="1900" dirty="0" smtClean="0">
                <a:solidFill>
                  <a:srgbClr val="000000"/>
                </a:solidFill>
                <a:cs typeface="Arial" charset="0"/>
              </a:rPr>
              <a:t>se </a:t>
            </a:r>
            <a:r>
              <a:rPr lang="es-PY" sz="1900" dirty="0">
                <a:solidFill>
                  <a:srgbClr val="000000"/>
                </a:solidFill>
                <a:cs typeface="Arial" charset="0"/>
              </a:rPr>
              <a:t>programa con Recursos Institucionales para el Ejercicio Fiscal </a:t>
            </a:r>
            <a:r>
              <a:rPr lang="es-PY" sz="1900" dirty="0" smtClean="0">
                <a:solidFill>
                  <a:srgbClr val="000000"/>
                </a:solidFill>
                <a:cs typeface="Arial" charset="0"/>
              </a:rPr>
              <a:t>2018, para construcciones de puestos de controles aduaneros y con la Donación Brasilera se prevén las construcciones del Puesto de Control en km. 60 y la Administración de Aduana de Saltos del Guaira.</a:t>
            </a:r>
            <a:endParaRPr lang="es-PY" sz="1900" dirty="0">
              <a:solidFill>
                <a:srgbClr val="000000"/>
              </a:solidFill>
              <a:cs typeface="Arial" charset="0"/>
            </a:endParaRPr>
          </a:p>
          <a:p>
            <a:pPr marL="342900" indent="-342900" algn="just" eaLnBrk="0" hangingPunct="0">
              <a:spcBef>
                <a:spcPct val="20000"/>
              </a:spcBef>
            </a:pPr>
            <a:r>
              <a:rPr lang="es-PY" sz="1900" dirty="0">
                <a:solidFill>
                  <a:srgbClr val="FF0000"/>
                </a:solidFill>
                <a:cs typeface="Arial" charset="0"/>
              </a:rPr>
              <a:t>	</a:t>
            </a:r>
            <a:endParaRPr lang="es-PY" sz="2000" dirty="0">
              <a:cs typeface="Arial" charset="0"/>
            </a:endParaRPr>
          </a:p>
        </p:txBody>
      </p:sp>
      <p:sp>
        <p:nvSpPr>
          <p:cNvPr id="5" name="4 Rectángulo"/>
          <p:cNvSpPr/>
          <p:nvPr/>
        </p:nvSpPr>
        <p:spPr>
          <a:xfrm>
            <a:off x="899592" y="2060848"/>
            <a:ext cx="7704856" cy="2240613"/>
          </a:xfrm>
          <a:prstGeom prst="rect">
            <a:avLst/>
          </a:prstGeom>
        </p:spPr>
        <p:txBody>
          <a:bodyPr wrap="square">
            <a:spAutoFit/>
          </a:bodyPr>
          <a:lstStyle/>
          <a:p>
            <a:pPr marL="342900" indent="-342900" algn="just" eaLnBrk="0" hangingPunct="0">
              <a:spcBef>
                <a:spcPct val="20000"/>
              </a:spcBef>
              <a:defRPr/>
            </a:pPr>
            <a:r>
              <a:rPr lang="es-PY" dirty="0" smtClean="0">
                <a:solidFill>
                  <a:srgbClr val="FF0000"/>
                </a:solidFill>
                <a:cs typeface="Arial" charset="0"/>
              </a:rPr>
              <a:t>    </a:t>
            </a:r>
          </a:p>
          <a:p>
            <a:pPr marL="342900" indent="-342900" algn="just" eaLnBrk="0" hangingPunct="0">
              <a:spcBef>
                <a:spcPct val="20000"/>
              </a:spcBef>
              <a:defRPr/>
            </a:pPr>
            <a:r>
              <a:rPr lang="es-PY" dirty="0" smtClean="0">
                <a:solidFill>
                  <a:srgbClr val="FF0000"/>
                </a:solidFill>
                <a:cs typeface="Arial" charset="0"/>
              </a:rPr>
              <a:t>	</a:t>
            </a:r>
            <a:r>
              <a:rPr lang="es-PY" sz="1900" dirty="0" smtClean="0">
                <a:cs typeface="Arial" charset="0"/>
              </a:rPr>
              <a:t>En el </a:t>
            </a:r>
            <a:r>
              <a:rPr lang="es-PY" sz="1900" b="1" dirty="0" smtClean="0">
                <a:cs typeface="Arial" charset="0"/>
              </a:rPr>
              <a:t>Sub Grupo de Gasto 530 </a:t>
            </a:r>
            <a:r>
              <a:rPr lang="es-PY" sz="1900" dirty="0" smtClean="0">
                <a:cs typeface="Arial" charset="0"/>
              </a:rPr>
              <a:t>con Recursos Institucionales se tiene previsto la adquisición de  Vehículos y Lanchas para la lucha anticontrabando. </a:t>
            </a:r>
          </a:p>
          <a:p>
            <a:pPr marL="342900" indent="-342900" algn="just" eaLnBrk="0" hangingPunct="0">
              <a:spcBef>
                <a:spcPct val="20000"/>
              </a:spcBef>
              <a:defRPr/>
            </a:pPr>
            <a:r>
              <a:rPr lang="es-PY" sz="1900" dirty="0" smtClean="0">
                <a:cs typeface="Arial" charset="0"/>
              </a:rPr>
              <a:t>	En tanto que con Recursos de la Donación Brasilera se pretende comprar generadores para </a:t>
            </a:r>
            <a:r>
              <a:rPr lang="es-PY" sz="1900" dirty="0" smtClean="0">
                <a:solidFill>
                  <a:srgbClr val="000000"/>
                </a:solidFill>
                <a:cs typeface="Arial" charset="0"/>
              </a:rPr>
              <a:t>la Administración de Aduana de Saltos del Guaira y Contenedores para Puesto de Control en km. 60</a:t>
            </a:r>
            <a:r>
              <a:rPr lang="es-ES_tradnl" sz="1900" dirty="0" smtClean="0">
                <a:cs typeface="Arial" charset="0"/>
              </a:rPr>
              <a:t>.</a:t>
            </a:r>
            <a:endParaRPr lang="es-PY" sz="1900" dirty="0"/>
          </a:p>
        </p:txBody>
      </p:sp>
      <p:sp>
        <p:nvSpPr>
          <p:cNvPr id="6" name="5 Rectángulo"/>
          <p:cNvSpPr/>
          <p:nvPr/>
        </p:nvSpPr>
        <p:spPr>
          <a:xfrm>
            <a:off x="1259632" y="4365104"/>
            <a:ext cx="7416824" cy="2277547"/>
          </a:xfrm>
          <a:prstGeom prst="rect">
            <a:avLst/>
          </a:prstGeom>
        </p:spPr>
        <p:txBody>
          <a:bodyPr wrap="square">
            <a:spAutoFit/>
          </a:bodyPr>
          <a:lstStyle/>
          <a:p>
            <a:pPr algn="just"/>
            <a:r>
              <a:rPr lang="es-PY" sz="1900" dirty="0" smtClean="0"/>
              <a:t>En el </a:t>
            </a:r>
            <a:r>
              <a:rPr lang="es-PY" sz="1900" b="1" dirty="0" smtClean="0"/>
              <a:t>Sub Grupo </a:t>
            </a:r>
            <a:r>
              <a:rPr lang="es-PY" sz="1900" dirty="0" smtClean="0"/>
              <a:t>correspondiente al </a:t>
            </a:r>
            <a:r>
              <a:rPr lang="es-PY" sz="1900" b="1" dirty="0" smtClean="0"/>
              <a:t>540 </a:t>
            </a:r>
            <a:r>
              <a:rPr lang="es-PY" sz="1900" dirty="0" smtClean="0"/>
              <a:t>con Recursos Institucionales para el año 2018 existe un aumento de                                   Gs. 1.659 millones en comparación con el Presupuesto Vigente del Ejercicio Fiscal 2017. La programación de este rubro será destinada a la adquisición de equipos de computación, equipos biométricos, muebles para la institución y equipos para el Sistema Informático SOFIA.</a:t>
            </a:r>
          </a:p>
          <a:p>
            <a:pPr algn="just"/>
            <a:endParaRPr lang="es-PY" sz="900" dirty="0" smtClean="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836712"/>
            <a:ext cx="7416824" cy="2416046"/>
          </a:xfrm>
          <a:prstGeom prst="rect">
            <a:avLst/>
          </a:prstGeom>
        </p:spPr>
        <p:txBody>
          <a:bodyPr wrap="square">
            <a:spAutoFit/>
          </a:bodyPr>
          <a:lstStyle/>
          <a:p>
            <a:pPr algn="just">
              <a:defRPr/>
            </a:pPr>
            <a:r>
              <a:rPr lang="es-PY" sz="1900" dirty="0" smtClean="0"/>
              <a:t>En el </a:t>
            </a:r>
            <a:r>
              <a:rPr lang="es-PY" sz="1900" b="1" dirty="0" smtClean="0"/>
              <a:t>Sub Grupo 570: </a:t>
            </a:r>
            <a:r>
              <a:rPr lang="es-PY" sz="1900" dirty="0" smtClean="0"/>
              <a:t>se prevé la programación de Gs. 3.000 millones para la adquisición de Software y Hardware para el Sistema Informático SOFIA de la institución, y</a:t>
            </a:r>
          </a:p>
          <a:p>
            <a:pPr algn="just">
              <a:defRPr/>
            </a:pPr>
            <a:endParaRPr lang="es-PY" sz="1900" dirty="0" smtClean="0"/>
          </a:p>
          <a:p>
            <a:pPr algn="just">
              <a:defRPr/>
            </a:pPr>
            <a:r>
              <a:rPr lang="es-PY" sz="1900" dirty="0" smtClean="0"/>
              <a:t>Con el </a:t>
            </a:r>
            <a:r>
              <a:rPr lang="es-PY" sz="1900" b="1" dirty="0" smtClean="0"/>
              <a:t>Sub Grupo </a:t>
            </a:r>
            <a:r>
              <a:rPr lang="es-ES" sz="1900" b="1" dirty="0" smtClean="0"/>
              <a:t>590 </a:t>
            </a:r>
            <a:r>
              <a:rPr lang="es-ES" sz="1900" dirty="0" smtClean="0"/>
              <a:t>se tiene previsto la reparación mayor de inmuebles y se disminuye en 76% el monto programado para el año 2018 en comparación al Presupuesto Vigente del año 2017.</a:t>
            </a:r>
            <a:endParaRPr lang="es-PY" sz="1900" dirty="0" smtClean="0"/>
          </a:p>
          <a:p>
            <a:pPr algn="just">
              <a:defRPr/>
            </a:pPr>
            <a:endParaRPr lang="es-PY"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003232" cy="576064"/>
          </a:xfrm>
        </p:spPr>
        <p:txBody>
          <a:bodyPr>
            <a:normAutofit/>
          </a:bodyPr>
          <a:lstStyle/>
          <a:p>
            <a:pPr algn="ctr"/>
            <a:r>
              <a:rPr lang="es-PY" sz="2400" b="1" dirty="0" smtClean="0">
                <a:latin typeface="Arial" charset="0"/>
                <a:cs typeface="Arial" charset="0"/>
              </a:rPr>
              <a:t>GRUPO 800 “TRANSFERENCIAS”</a:t>
            </a:r>
            <a:endParaRPr lang="es-PY" sz="2400" dirty="0"/>
          </a:p>
        </p:txBody>
      </p:sp>
      <p:graphicFrame>
        <p:nvGraphicFramePr>
          <p:cNvPr id="32770" name="Object 2"/>
          <p:cNvGraphicFramePr>
            <a:graphicFrameLocks noChangeAspect="1"/>
          </p:cNvGraphicFramePr>
          <p:nvPr/>
        </p:nvGraphicFramePr>
        <p:xfrm>
          <a:off x="1259632" y="1124744"/>
          <a:ext cx="7200800" cy="2664296"/>
        </p:xfrm>
        <a:graphic>
          <a:graphicData uri="http://schemas.openxmlformats.org/presentationml/2006/ole">
            <p:oleObj spid="_x0000_s32770" name="Hoja de cálculo" r:id="rId3" imgW="9553633" imgH="2009641" progId="Excel.Sheet.12">
              <p:embed/>
            </p:oleObj>
          </a:graphicData>
        </a:graphic>
      </p:graphicFrame>
      <p:sp>
        <p:nvSpPr>
          <p:cNvPr id="5" name="4 Rectángulo"/>
          <p:cNvSpPr/>
          <p:nvPr/>
        </p:nvSpPr>
        <p:spPr>
          <a:xfrm>
            <a:off x="1115616" y="4005064"/>
            <a:ext cx="7632848" cy="1477328"/>
          </a:xfrm>
          <a:prstGeom prst="rect">
            <a:avLst/>
          </a:prstGeom>
        </p:spPr>
        <p:txBody>
          <a:bodyPr wrap="square">
            <a:spAutoFit/>
          </a:bodyPr>
          <a:lstStyle/>
          <a:p>
            <a:pPr algn="just">
              <a:buFont typeface="Wingdings 2" pitchFamily="18" charset="2"/>
              <a:buNone/>
            </a:pPr>
            <a:r>
              <a:rPr lang="es-ES" dirty="0" smtClean="0">
                <a:latin typeface="Arial" charset="0"/>
                <a:cs typeface="Arial" charset="0"/>
              </a:rPr>
              <a:t>El Objeto del Gasto 812 corresponde a la Transferencia Consolidable a la Administración Central con un monto de 55 mil millones para el Ejercicio Fiscal 2018, la misma sufrió una variación de 5.000 mil millones con relación al Ejercicio Fiscal 2017. </a:t>
            </a:r>
          </a:p>
          <a:p>
            <a:pPr algn="just">
              <a:buFont typeface="Wingdings 2" pitchFamily="18" charset="2"/>
              <a:buNone/>
            </a:pPr>
            <a:endParaRPr lang="es-ES" dirty="0" smtClean="0">
              <a:latin typeface="Arial" charset="0"/>
              <a:cs typeface="Arial" charset="0"/>
            </a:endParaRPr>
          </a:p>
        </p:txBody>
      </p:sp>
      <p:sp>
        <p:nvSpPr>
          <p:cNvPr id="6" name="5 Rectángulo"/>
          <p:cNvSpPr/>
          <p:nvPr/>
        </p:nvSpPr>
        <p:spPr>
          <a:xfrm>
            <a:off x="1043608" y="5373216"/>
            <a:ext cx="7776864" cy="646331"/>
          </a:xfrm>
          <a:prstGeom prst="rect">
            <a:avLst/>
          </a:prstGeom>
        </p:spPr>
        <p:txBody>
          <a:bodyPr wrap="square">
            <a:spAutoFit/>
          </a:bodyPr>
          <a:lstStyle/>
          <a:p>
            <a:pPr algn="just">
              <a:defRPr/>
            </a:pPr>
            <a:r>
              <a:rPr lang="es-PY" b="1" dirty="0" smtClean="0"/>
              <a:t>841: </a:t>
            </a:r>
            <a:r>
              <a:rPr lang="es-PY" dirty="0" smtClean="0"/>
              <a:t>Se requiere para el pago a pasantes universitarios que prestan servicios conforme  al programa de pasantía con la que cuenta la DNA.</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43608" y="548680"/>
            <a:ext cx="7488832" cy="1261884"/>
          </a:xfrm>
          <a:prstGeom prst="rect">
            <a:avLst/>
          </a:prstGeom>
        </p:spPr>
        <p:txBody>
          <a:bodyPr wrap="square">
            <a:spAutoFit/>
          </a:bodyPr>
          <a:lstStyle/>
          <a:p>
            <a:pPr marL="85725" algn="just">
              <a:defRPr/>
            </a:pPr>
            <a:r>
              <a:rPr lang="es-ES" sz="1900" dirty="0" smtClean="0">
                <a:latin typeface="Arial" charset="0"/>
                <a:cs typeface="Arial" charset="0"/>
              </a:rPr>
              <a:t>En el </a:t>
            </a:r>
            <a:r>
              <a:rPr lang="es-ES" sz="1900" b="1" dirty="0" smtClean="0">
                <a:latin typeface="Arial" charset="0"/>
                <a:cs typeface="Arial" charset="0"/>
              </a:rPr>
              <a:t>Objeto del Gasto </a:t>
            </a:r>
            <a:r>
              <a:rPr lang="es-PY" sz="1900" b="1" dirty="0" smtClean="0"/>
              <a:t>849: </a:t>
            </a:r>
            <a:r>
              <a:rPr lang="es-PY" sz="1900" dirty="0" smtClean="0"/>
              <a:t>Se programa para el pago de ingresos generados en concepto de tasas por servicios aduaneros extraordinarios prestados por funcionarios de la institución y otros.</a:t>
            </a:r>
          </a:p>
          <a:p>
            <a:pPr marL="85725" algn="just">
              <a:defRPr/>
            </a:pPr>
            <a:endParaRPr lang="es-PY" sz="1900" dirty="0"/>
          </a:p>
        </p:txBody>
      </p:sp>
      <p:sp>
        <p:nvSpPr>
          <p:cNvPr id="5" name="4 Rectángulo"/>
          <p:cNvSpPr/>
          <p:nvPr/>
        </p:nvSpPr>
        <p:spPr>
          <a:xfrm>
            <a:off x="1115616" y="1340768"/>
            <a:ext cx="7416824" cy="1261884"/>
          </a:xfrm>
          <a:prstGeom prst="rect">
            <a:avLst/>
          </a:prstGeom>
        </p:spPr>
        <p:txBody>
          <a:bodyPr wrap="square">
            <a:spAutoFit/>
          </a:bodyPr>
          <a:lstStyle/>
          <a:p>
            <a:pPr algn="just">
              <a:buFont typeface="Arial" charset="0"/>
              <a:buNone/>
            </a:pPr>
            <a:endParaRPr lang="es-ES" sz="1900" dirty="0" smtClean="0">
              <a:latin typeface="Arial" charset="0"/>
              <a:cs typeface="Arial" charset="0"/>
            </a:endParaRPr>
          </a:p>
          <a:p>
            <a:pPr algn="just">
              <a:buFont typeface="Arial" charset="0"/>
              <a:buNone/>
            </a:pPr>
            <a:r>
              <a:rPr lang="es-ES" sz="1900" dirty="0" smtClean="0">
                <a:latin typeface="Arial" charset="0"/>
                <a:cs typeface="Arial" charset="0"/>
              </a:rPr>
              <a:t>El </a:t>
            </a:r>
            <a:r>
              <a:rPr lang="es-ES" sz="1900" b="1" dirty="0" smtClean="0">
                <a:latin typeface="Arial" charset="0"/>
                <a:cs typeface="Arial" charset="0"/>
              </a:rPr>
              <a:t>Objeto del Gasto 851: </a:t>
            </a:r>
            <a:r>
              <a:rPr lang="es-ES" sz="1900" dirty="0" smtClean="0">
                <a:latin typeface="Arial" charset="0"/>
                <a:cs typeface="Arial" charset="0"/>
              </a:rPr>
              <a:t>se programa a los efectos del pago anual de contribución como país miembro a la Organización Mundial de Aduanas (OMA).</a:t>
            </a:r>
            <a:endParaRPr lang="es-ES" sz="1900" dirty="0" smtClean="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60648"/>
            <a:ext cx="7344816" cy="792088"/>
          </a:xfrm>
        </p:spPr>
        <p:txBody>
          <a:bodyPr>
            <a:normAutofit/>
          </a:bodyPr>
          <a:lstStyle/>
          <a:p>
            <a:pPr algn="ctr"/>
            <a:r>
              <a:rPr lang="es-PY" sz="2400" b="1" dirty="0" smtClean="0">
                <a:latin typeface="Arial" charset="0"/>
                <a:cs typeface="Arial" charset="0"/>
              </a:rPr>
              <a:t>GRUPO 900 “OTROS GASTOS”</a:t>
            </a:r>
            <a:endParaRPr lang="es-PY" sz="2400" dirty="0"/>
          </a:p>
        </p:txBody>
      </p:sp>
      <p:graphicFrame>
        <p:nvGraphicFramePr>
          <p:cNvPr id="33793" name="Object 1"/>
          <p:cNvGraphicFramePr>
            <a:graphicFrameLocks noChangeAspect="1"/>
          </p:cNvGraphicFramePr>
          <p:nvPr/>
        </p:nvGraphicFramePr>
        <p:xfrm>
          <a:off x="1115616" y="1124744"/>
          <a:ext cx="7488832" cy="1872208"/>
        </p:xfrm>
        <a:graphic>
          <a:graphicData uri="http://schemas.openxmlformats.org/presentationml/2006/ole">
            <p:oleObj spid="_x0000_s33793" name="Hoja de cálculo" r:id="rId3" imgW="9553633" imgH="1342909" progId="Excel.Sheet.12">
              <p:embed/>
            </p:oleObj>
          </a:graphicData>
        </a:graphic>
      </p:graphicFrame>
      <p:sp>
        <p:nvSpPr>
          <p:cNvPr id="6" name="5 Rectángulo"/>
          <p:cNvSpPr/>
          <p:nvPr/>
        </p:nvSpPr>
        <p:spPr>
          <a:xfrm>
            <a:off x="1043608" y="3284983"/>
            <a:ext cx="7632848" cy="1261884"/>
          </a:xfrm>
          <a:prstGeom prst="rect">
            <a:avLst/>
          </a:prstGeom>
        </p:spPr>
        <p:txBody>
          <a:bodyPr wrap="square">
            <a:spAutoFit/>
          </a:bodyPr>
          <a:lstStyle/>
          <a:p>
            <a:pPr algn="just">
              <a:buFont typeface="Wingdings 2" pitchFamily="18" charset="2"/>
              <a:buNone/>
              <a:defRPr/>
            </a:pPr>
            <a:r>
              <a:rPr lang="es-PY" sz="1900" dirty="0" smtClean="0"/>
              <a:t>El Sub Grupo del Gasto 910, se planifica para el pago de impuestos inmobiliarios, tasas judiciales, tasas portuarias de almacenaje por mercaderías que se declaran en abandono y luego se subastan en remate. </a:t>
            </a:r>
            <a:endParaRPr lang="es-PY" sz="1900"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bwMode="auto">
          <a:xfrm>
            <a:off x="1187623" y="3071813"/>
            <a:ext cx="7470601" cy="1214437"/>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s-PY" sz="5000" b="1" dirty="0" smtClean="0"/>
              <a:t>MUCHAS GRACIAS</a:t>
            </a:r>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74638"/>
            <a:ext cx="7704856" cy="1143000"/>
          </a:xfrm>
        </p:spPr>
        <p:txBody>
          <a:bodyPr>
            <a:normAutofit/>
          </a:bodyPr>
          <a:lstStyle/>
          <a:p>
            <a:pPr algn="ctr"/>
            <a:r>
              <a:rPr lang="es-PY" sz="2400" b="1" dirty="0" smtClean="0">
                <a:solidFill>
                  <a:schemeClr val="tx2">
                    <a:lumMod val="75000"/>
                  </a:schemeClr>
                </a:solidFill>
                <a:latin typeface="Arial Black" pitchFamily="34" charset="0"/>
                <a:cs typeface="Arial" charset="0"/>
              </a:rPr>
              <a:t>CUADRO COMPARATIVO CONSOLIDADO POR OBJETO DEL GASTO</a:t>
            </a:r>
            <a:endParaRPr lang="es-PY" sz="2400" dirty="0"/>
          </a:p>
        </p:txBody>
      </p:sp>
      <p:graphicFrame>
        <p:nvGraphicFramePr>
          <p:cNvPr id="2054" name="Object 6"/>
          <p:cNvGraphicFramePr>
            <a:graphicFrameLocks noChangeAspect="1"/>
          </p:cNvGraphicFramePr>
          <p:nvPr/>
        </p:nvGraphicFramePr>
        <p:xfrm>
          <a:off x="1187624" y="1556792"/>
          <a:ext cx="7344816" cy="4824536"/>
        </p:xfrm>
        <a:graphic>
          <a:graphicData uri="http://schemas.openxmlformats.org/presentationml/2006/ole">
            <p:oleObj spid="_x0000_s2054" name="Hoja de cálculo" r:id="rId3" imgW="9553633" imgH="4343340" progId="Excel.Sheet.12">
              <p:embed/>
            </p:oleObj>
          </a:graphicData>
        </a:graphic>
      </p:graphicFrame>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nvGraphicFramePr>
        <p:xfrm>
          <a:off x="1115616" y="404664"/>
          <a:ext cx="7416824" cy="6048672"/>
        </p:xfrm>
        <a:graphic>
          <a:graphicData uri="http://schemas.openxmlformats.org/presentationml/2006/ole">
            <p:oleObj spid="_x0000_s3076" name="Hoja de cálculo" r:id="rId3" imgW="9553633" imgH="7486777" progId="Excel.Sheet.12">
              <p:embed/>
            </p:oleObj>
          </a:graphicData>
        </a:graphic>
      </p:graphicFrame>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484784"/>
            <a:ext cx="7416824" cy="2664296"/>
          </a:xfrm>
        </p:spPr>
        <p:txBody>
          <a:bodyPr>
            <a:normAutofit/>
          </a:bodyPr>
          <a:lstStyle/>
          <a:p>
            <a:pPr algn="ctr"/>
            <a:r>
              <a:rPr lang="es-PY" sz="3200" b="1" dirty="0" smtClean="0">
                <a:solidFill>
                  <a:schemeClr val="tx2">
                    <a:lumMod val="75000"/>
                  </a:schemeClr>
                </a:solidFill>
                <a:latin typeface="Arial Black" pitchFamily="34" charset="0"/>
              </a:rPr>
              <a:t>JUSTIFICACIÓN DE LOS MONTOS SOLICITADOS EN CADA OBJETO DEL GASTO</a:t>
            </a:r>
            <a:br>
              <a:rPr lang="es-PY" sz="3200" b="1" dirty="0" smtClean="0">
                <a:solidFill>
                  <a:schemeClr val="tx2">
                    <a:lumMod val="75000"/>
                  </a:schemeClr>
                </a:solidFill>
                <a:latin typeface="Arial Black" pitchFamily="34" charset="0"/>
              </a:rPr>
            </a:br>
            <a:endParaRPr lang="es-PY" dirty="0"/>
          </a:p>
        </p:txBody>
      </p:sp>
      <p:pic>
        <p:nvPicPr>
          <p:cNvPr id="4098" name="Picture 2" descr="Resultado de imagen para dibujo de mano con calculadora"/>
          <p:cNvPicPr>
            <a:picLocks noChangeAspect="1" noChangeArrowheads="1"/>
          </p:cNvPicPr>
          <p:nvPr/>
        </p:nvPicPr>
        <p:blipFill>
          <a:blip r:embed="rId2" cstate="print"/>
          <a:srcRect/>
          <a:stretch>
            <a:fillRect/>
          </a:stretch>
        </p:blipFill>
        <p:spPr bwMode="auto">
          <a:xfrm>
            <a:off x="2987824" y="4581128"/>
            <a:ext cx="3219450" cy="1944216"/>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1187624" y="332656"/>
            <a:ext cx="6685037" cy="1066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60648"/>
            <a:ext cx="7344816" cy="1296144"/>
          </a:xfrm>
        </p:spPr>
        <p:txBody>
          <a:bodyPr>
            <a:normAutofit fontScale="90000"/>
          </a:bodyPr>
          <a:lstStyle/>
          <a:p>
            <a:pPr algn="ctr"/>
            <a:r>
              <a:rPr lang="es-MX" sz="32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Objetos de Gastos: 111 “Sueldos”, 113 “Gastos de Representación”, 114 “Aguinaldo”</a:t>
            </a:r>
            <a:endParaRPr lang="es-PY" dirty="0"/>
          </a:p>
        </p:txBody>
      </p:sp>
      <p:sp>
        <p:nvSpPr>
          <p:cNvPr id="7" name="2 Marcador de contenido"/>
          <p:cNvSpPr>
            <a:spLocks noGrp="1"/>
          </p:cNvSpPr>
          <p:nvPr>
            <p:ph idx="1"/>
          </p:nvPr>
        </p:nvSpPr>
        <p:spPr bwMode="auto">
          <a:xfrm>
            <a:off x="683568" y="4653136"/>
            <a:ext cx="8064896" cy="1704802"/>
          </a:xfrm>
          <a:ln>
            <a:miter lim="800000"/>
            <a:headEnd/>
            <a:tailEnd/>
          </a:ln>
        </p:spPr>
        <p:txBody>
          <a:bodyPr vert="horz" wrap="square" lIns="91440" tIns="45720" rIns="91440" bIns="45720" numCol="1" anchor="t" anchorCtr="0" compatLnSpc="1">
            <a:prstTxWarp prst="textNoShape">
              <a:avLst/>
            </a:prstTxWarp>
            <a:normAutofit fontScale="25000" lnSpcReduction="20000"/>
          </a:bodyPr>
          <a:lstStyle/>
          <a:p>
            <a:pPr algn="just">
              <a:buFont typeface="Wingdings 2" pitchFamily="18" charset="2"/>
              <a:buNone/>
              <a:defRPr/>
            </a:pPr>
            <a:r>
              <a:rPr lang="es-PY" dirty="0" smtClean="0">
                <a:solidFill>
                  <a:srgbClr val="FF0000"/>
                </a:solidFill>
              </a:rPr>
              <a:t>	</a:t>
            </a:r>
            <a:r>
              <a:rPr lang="es-PY" sz="7600" dirty="0" smtClean="0">
                <a:latin typeface="Arial" charset="0"/>
                <a:cs typeface="Arial" charset="0"/>
              </a:rPr>
              <a:t>En los Objetos del Gastos 111 “Sueldos” y 114 “Aguinaldo” se observa un aumento del 0,7% teniendo en cuenta los nombramientos de las personas que han concursado a través del proceso de Desprecarización Laboral.</a:t>
            </a:r>
          </a:p>
          <a:p>
            <a:pPr algn="just">
              <a:buFont typeface="Arial" charset="0"/>
              <a:buNone/>
              <a:defRPr/>
            </a:pPr>
            <a:endParaRPr lang="es-ES" sz="3500" dirty="0" smtClean="0">
              <a:latin typeface="Arial" pitchFamily="34" charset="0"/>
              <a:cs typeface="Arial" pitchFamily="34" charset="0"/>
            </a:endParaRPr>
          </a:p>
          <a:p>
            <a:pPr algn="just">
              <a:buFont typeface="Wingdings 2" pitchFamily="18" charset="2"/>
              <a:buNone/>
              <a:defRPr/>
            </a:pPr>
            <a:endParaRPr lang="es-PY" sz="3500" dirty="0" smtClean="0">
              <a:latin typeface="Arial" charset="0"/>
              <a:cs typeface="Arial" charset="0"/>
            </a:endParaRPr>
          </a:p>
          <a:p>
            <a:pPr algn="just">
              <a:buFont typeface="Wingdings 2" pitchFamily="18" charset="2"/>
              <a:buNone/>
              <a:defRPr/>
            </a:pPr>
            <a:endParaRPr lang="es-PY" sz="2000" dirty="0" smtClean="0">
              <a:latin typeface="Arial" charset="0"/>
              <a:cs typeface="Arial" charset="0"/>
            </a:endParaRPr>
          </a:p>
          <a:p>
            <a:pPr algn="just">
              <a:buFont typeface="Wingdings 2" pitchFamily="18" charset="2"/>
              <a:buNone/>
              <a:defRPr/>
            </a:pPr>
            <a:endParaRPr lang="es-PY" sz="2000" dirty="0" smtClean="0">
              <a:latin typeface="Arial" charset="0"/>
              <a:cs typeface="Arial" charset="0"/>
            </a:endParaRPr>
          </a:p>
          <a:p>
            <a:pPr algn="just">
              <a:buFont typeface="Wingdings 2" pitchFamily="18" charset="2"/>
              <a:buNone/>
              <a:defRPr/>
            </a:pPr>
            <a:endParaRPr lang="es-PY" sz="2000" dirty="0" smtClean="0">
              <a:latin typeface="Arial" charset="0"/>
              <a:cs typeface="Arial" charset="0"/>
            </a:endParaRPr>
          </a:p>
          <a:p>
            <a:pPr algn="just">
              <a:buFont typeface="Wingdings 2" pitchFamily="18" charset="2"/>
              <a:buNone/>
              <a:defRPr/>
            </a:pPr>
            <a:endParaRPr lang="es-PY" sz="2000" dirty="0" smtClean="0">
              <a:latin typeface="Arial" charset="0"/>
              <a:cs typeface="Arial" charset="0"/>
            </a:endParaRPr>
          </a:p>
          <a:p>
            <a:pPr algn="just">
              <a:buFont typeface="Wingdings 2" pitchFamily="18" charset="2"/>
              <a:buNone/>
              <a:defRPr/>
            </a:pPr>
            <a:r>
              <a:rPr lang="es-ES" sz="2000" dirty="0" smtClean="0">
                <a:solidFill>
                  <a:srgbClr val="FF0000"/>
                </a:solidFill>
                <a:latin typeface="Arial" charset="0"/>
                <a:cs typeface="Arial" charset="0"/>
              </a:rPr>
              <a:t>      </a:t>
            </a:r>
            <a:endParaRPr lang="es-PY" sz="2000" dirty="0" smtClean="0">
              <a:solidFill>
                <a:srgbClr val="FF0000"/>
              </a:solidFill>
              <a:latin typeface="Arial" charset="0"/>
              <a:cs typeface="Arial" charset="0"/>
            </a:endParaRPr>
          </a:p>
        </p:txBody>
      </p:sp>
      <p:graphicFrame>
        <p:nvGraphicFramePr>
          <p:cNvPr id="18436" name="Object 4"/>
          <p:cNvGraphicFramePr>
            <a:graphicFrameLocks noChangeAspect="1"/>
          </p:cNvGraphicFramePr>
          <p:nvPr/>
        </p:nvGraphicFramePr>
        <p:xfrm>
          <a:off x="1259632" y="1628800"/>
          <a:ext cx="7272808" cy="2880320"/>
        </p:xfrm>
        <a:graphic>
          <a:graphicData uri="http://schemas.openxmlformats.org/presentationml/2006/ole">
            <p:oleObj spid="_x0000_s18436" name="Hoja de cálculo" r:id="rId3" imgW="9553633" imgH="1438156" progId="Excel.Sheet.12">
              <p:embed/>
            </p:oleObj>
          </a:graphicData>
        </a:graphic>
      </p:graphicFrame>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332656"/>
            <a:ext cx="7776864" cy="1008112"/>
          </a:xfrm>
        </p:spPr>
        <p:txBody>
          <a:bodyPr>
            <a:noAutofit/>
          </a:bodyPr>
          <a:lstStyle/>
          <a:p>
            <a:pPr algn="ctr"/>
            <a:r>
              <a:rPr lang="es-MX" sz="24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Objetos de Gastos 122 “Gastos de Residencia”, </a:t>
            </a:r>
            <a:br>
              <a:rPr lang="es-MX" sz="24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br>
            <a:r>
              <a:rPr lang="es-MX" sz="24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123 “Remuneración Extraordinaria”,                      </a:t>
            </a:r>
            <a:br>
              <a:rPr lang="es-MX" sz="24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br>
            <a:r>
              <a:rPr lang="es-MX" sz="24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   125 “Remuneración Adicional”.</a:t>
            </a:r>
            <a:endParaRPr lang="es-PY" sz="2400" dirty="0"/>
          </a:p>
        </p:txBody>
      </p:sp>
      <p:sp>
        <p:nvSpPr>
          <p:cNvPr id="5" name="4 Rectángulo"/>
          <p:cNvSpPr/>
          <p:nvPr/>
        </p:nvSpPr>
        <p:spPr>
          <a:xfrm>
            <a:off x="971600" y="3501009"/>
            <a:ext cx="7776864" cy="1846659"/>
          </a:xfrm>
          <a:prstGeom prst="rect">
            <a:avLst/>
          </a:prstGeom>
        </p:spPr>
        <p:txBody>
          <a:bodyPr wrap="square">
            <a:spAutoFit/>
          </a:bodyPr>
          <a:lstStyle/>
          <a:p>
            <a:pPr algn="just"/>
            <a:r>
              <a:rPr lang="es-ES" sz="1900" dirty="0" smtClean="0">
                <a:latin typeface="Arial"/>
                <a:cs typeface="Arial"/>
              </a:rPr>
              <a:t>El concepto de </a:t>
            </a:r>
            <a:r>
              <a:rPr lang="es-ES" sz="1900" u="sng" dirty="0" smtClean="0">
                <a:latin typeface="Arial"/>
                <a:cs typeface="Arial"/>
              </a:rPr>
              <a:t>Gastos de Residencia</a:t>
            </a:r>
            <a:r>
              <a:rPr lang="es-ES" sz="1900" dirty="0" smtClean="0">
                <a:latin typeface="Arial"/>
                <a:cs typeface="Arial"/>
              </a:rPr>
              <a:t> se requiere para honrar el pago en concepto de desarraigo a los funcionarios que prestan servicios en las administraciones de aduanas del interior y exterior del país, considerando las características de distancia, costo de vida del lugar o ciudad donde prestan servicios para la institución.</a:t>
            </a:r>
            <a:r>
              <a:rPr lang="es-ES" sz="1900" dirty="0" smtClean="0"/>
              <a:t/>
            </a:r>
            <a:br>
              <a:rPr lang="es-ES" sz="1900" dirty="0" smtClean="0"/>
            </a:br>
            <a:endParaRPr lang="es-PY" sz="1900" dirty="0"/>
          </a:p>
        </p:txBody>
      </p:sp>
      <p:graphicFrame>
        <p:nvGraphicFramePr>
          <p:cNvPr id="20485" name="Object 5"/>
          <p:cNvGraphicFramePr>
            <a:graphicFrameLocks noChangeAspect="1"/>
          </p:cNvGraphicFramePr>
          <p:nvPr/>
        </p:nvGraphicFramePr>
        <p:xfrm>
          <a:off x="1187624" y="1412776"/>
          <a:ext cx="7344816" cy="2016224"/>
        </p:xfrm>
        <a:graphic>
          <a:graphicData uri="http://schemas.openxmlformats.org/presentationml/2006/ole">
            <p:oleObj spid="_x0000_s20485" name="Hoja de cálculo" r:id="rId3" imgW="9553633" imgH="1295420" progId="Excel.Sheet.12">
              <p:embed/>
            </p:oleObj>
          </a:graphicData>
        </a:graphic>
      </p:graphicFrame>
      <p:sp>
        <p:nvSpPr>
          <p:cNvPr id="9" name="8 Rectángulo"/>
          <p:cNvSpPr/>
          <p:nvPr/>
        </p:nvSpPr>
        <p:spPr>
          <a:xfrm>
            <a:off x="971600" y="5085185"/>
            <a:ext cx="7992888" cy="1554272"/>
          </a:xfrm>
          <a:prstGeom prst="rect">
            <a:avLst/>
          </a:prstGeom>
        </p:spPr>
        <p:txBody>
          <a:bodyPr wrap="square">
            <a:spAutoFit/>
          </a:bodyPr>
          <a:lstStyle/>
          <a:p>
            <a:pPr algn="just"/>
            <a:r>
              <a:rPr lang="es-ES" sz="1900" u="sng" dirty="0" smtClean="0">
                <a:latin typeface="Arial" charset="0"/>
                <a:cs typeface="Arial" charset="0"/>
              </a:rPr>
              <a:t>Remuneración Extraordinaria:</a:t>
            </a:r>
            <a:r>
              <a:rPr lang="es-ES" sz="1900" dirty="0" smtClean="0">
                <a:latin typeface="Arial" charset="0"/>
                <a:cs typeface="Arial" charset="0"/>
              </a:rPr>
              <a:t> contempla la variación de 850 millones en el monto programado para el año 2018 en comparación con el Ejercicio Fiscal 2017, programado </a:t>
            </a:r>
            <a:r>
              <a:rPr lang="es-PY" sz="1900" dirty="0" smtClean="0">
                <a:latin typeface="Arial" charset="0"/>
                <a:cs typeface="Arial" charset="0"/>
              </a:rPr>
              <a:t>para los servicios prestados por los funcionarios de la institución después de cumplida la jornada ordinaria de trabajo</a:t>
            </a:r>
            <a:r>
              <a:rPr lang="es-PY" dirty="0" smtClean="0">
                <a:latin typeface="Arial" charset="0"/>
                <a:cs typeface="Arial" charset="0"/>
              </a:rPr>
              <a:t>.</a:t>
            </a:r>
            <a:r>
              <a:rPr lang="es-ES" i="1" dirty="0" smtClean="0">
                <a:latin typeface="Arial" charset="0"/>
                <a:cs typeface="Arial" charset="0"/>
              </a:rPr>
              <a:t> </a:t>
            </a:r>
            <a:endParaRPr lang="es-PY"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827584" y="188640"/>
            <a:ext cx="8064896" cy="1295400"/>
          </a:xfrm>
        </p:spPr>
        <p:txBody>
          <a:bodyPr>
            <a:noAutofit/>
          </a:bodyPr>
          <a:lstStyle/>
          <a:p>
            <a:pPr algn="ctr">
              <a:defRPr/>
            </a:pPr>
            <a:r>
              <a:rPr lang="es-MX" sz="24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OBJETOS DE GASTOS 131 “SUBSIDIO FAMILIAR”,                    133 “BONIFICACIONES Y GRATIFICACIONES”,                                   137 “GRATIFICACIONES POR SERVICIOS ESPECIALES</a:t>
            </a:r>
            <a:r>
              <a:rPr lang="es-MX" sz="2400" b="1"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 </a:t>
            </a:r>
            <a:endParaRPr lang="es-PY" sz="2400" dirty="0">
              <a:solidFill>
                <a:schemeClr val="accent5">
                  <a:lumMod val="50000"/>
                </a:schemeClr>
              </a:solidFill>
            </a:endParaRPr>
          </a:p>
        </p:txBody>
      </p:sp>
      <p:sp>
        <p:nvSpPr>
          <p:cNvPr id="7" name="2 Marcador de contenido"/>
          <p:cNvSpPr>
            <a:spLocks noGrp="1"/>
          </p:cNvSpPr>
          <p:nvPr>
            <p:ph idx="1"/>
          </p:nvPr>
        </p:nvSpPr>
        <p:spPr bwMode="auto">
          <a:xfrm>
            <a:off x="827584" y="3933056"/>
            <a:ext cx="7992888" cy="2592288"/>
          </a:xfrm>
          <a:ln>
            <a:miter lim="800000"/>
            <a:headEnd/>
            <a:tailEnd/>
          </a:ln>
        </p:spPr>
        <p:txBody>
          <a:bodyPr vert="horz" wrap="square" lIns="91440" tIns="45720" rIns="91440" bIns="45720" numCol="1" anchor="t" anchorCtr="0" compatLnSpc="1">
            <a:prstTxWarp prst="textNoShape">
              <a:avLst/>
            </a:prstTxWarp>
            <a:normAutofit fontScale="25000" lnSpcReduction="20000"/>
          </a:bodyPr>
          <a:lstStyle/>
          <a:p>
            <a:pPr algn="just">
              <a:buFont typeface="Wingdings 2" pitchFamily="18" charset="2"/>
              <a:buNone/>
              <a:defRPr/>
            </a:pPr>
            <a:r>
              <a:rPr lang="es-PY" dirty="0" smtClean="0">
                <a:solidFill>
                  <a:srgbClr val="FF0000"/>
                </a:solidFill>
              </a:rPr>
              <a:t>	</a:t>
            </a:r>
            <a:r>
              <a:rPr lang="es-PY" sz="7600" dirty="0" smtClean="0">
                <a:latin typeface="Arial" charset="0"/>
                <a:cs typeface="Arial" charset="0"/>
              </a:rPr>
              <a:t>En el Objeto del Gasto 131 “Subsidio Familiar” se prevé el pago en concepto de Subsidio Familiar por escolaridad </a:t>
            </a:r>
            <a:r>
              <a:rPr lang="es-ES" sz="7600" dirty="0" smtClean="0">
                <a:latin typeface="Arial" charset="0"/>
                <a:cs typeface="Arial" charset="0"/>
              </a:rPr>
              <a:t>por cada hijo/a y hasta cuatro hijos/as menores de edad cursando estudios desde pre-escolar</a:t>
            </a:r>
            <a:r>
              <a:rPr lang="es-PY" sz="7600" dirty="0" smtClean="0">
                <a:latin typeface="Arial" charset="0"/>
                <a:cs typeface="Arial" charset="0"/>
              </a:rPr>
              <a:t>.</a:t>
            </a:r>
          </a:p>
          <a:p>
            <a:pPr algn="just">
              <a:buFont typeface="Arial" charset="0"/>
              <a:buNone/>
              <a:defRPr/>
            </a:pPr>
            <a:r>
              <a:rPr lang="es-PY" sz="7600" dirty="0" smtClean="0">
                <a:latin typeface="Arial" pitchFamily="34" charset="0"/>
                <a:cs typeface="Arial" pitchFamily="34" charset="0"/>
              </a:rPr>
              <a:t>	En el O.G. 133 se contempla el pago de bonificaciones y gratificaciones en concepto de </a:t>
            </a:r>
            <a:r>
              <a:rPr lang="es-ES" sz="7600" dirty="0" smtClean="0">
                <a:latin typeface="Arial" pitchFamily="34" charset="0"/>
                <a:cs typeface="Arial" pitchFamily="34" charset="0"/>
              </a:rPr>
              <a:t>responsabilidad en el cargo hasta un 30% tal como lo establece el Poder Ejecutivo. </a:t>
            </a:r>
          </a:p>
          <a:p>
            <a:pPr algn="just">
              <a:buFont typeface="Arial" charset="0"/>
              <a:buNone/>
              <a:defRPr/>
            </a:pPr>
            <a:r>
              <a:rPr lang="es-ES" sz="7600" dirty="0" smtClean="0">
                <a:latin typeface="Arial" pitchFamily="34" charset="0"/>
                <a:cs typeface="Arial" pitchFamily="34" charset="0"/>
              </a:rPr>
              <a:t>	En el O.G. 137 se requiere para honrar el pago en concepto de gratificaciones por servicios especiales al personal LA Fuerza Pública que prestan servicios de seguridad interna en la institución.</a:t>
            </a:r>
            <a:endParaRPr lang="es-PY" sz="7600" dirty="0" smtClean="0">
              <a:latin typeface="Arial" pitchFamily="34" charset="0"/>
              <a:cs typeface="Arial" pitchFamily="34" charset="0"/>
            </a:endParaRPr>
          </a:p>
          <a:p>
            <a:pPr algn="just">
              <a:buFont typeface="Arial" charset="0"/>
              <a:buNone/>
              <a:defRPr/>
            </a:pPr>
            <a:endParaRPr lang="es-ES" sz="3500" dirty="0" smtClean="0">
              <a:latin typeface="Arial" pitchFamily="34" charset="0"/>
              <a:cs typeface="Arial" pitchFamily="34" charset="0"/>
            </a:endParaRPr>
          </a:p>
          <a:p>
            <a:pPr algn="just">
              <a:buFont typeface="Wingdings 2" pitchFamily="18" charset="2"/>
              <a:buNone/>
              <a:defRPr/>
            </a:pPr>
            <a:endParaRPr lang="es-PY" sz="3500" dirty="0" smtClean="0">
              <a:latin typeface="Arial" charset="0"/>
              <a:cs typeface="Arial" charset="0"/>
            </a:endParaRPr>
          </a:p>
          <a:p>
            <a:pPr algn="just">
              <a:buFont typeface="Wingdings 2" pitchFamily="18" charset="2"/>
              <a:buNone/>
              <a:defRPr/>
            </a:pPr>
            <a:endParaRPr lang="es-PY" sz="2000" dirty="0" smtClean="0">
              <a:latin typeface="Arial" charset="0"/>
              <a:cs typeface="Arial" charset="0"/>
            </a:endParaRPr>
          </a:p>
          <a:p>
            <a:pPr algn="just">
              <a:buFont typeface="Wingdings 2" pitchFamily="18" charset="2"/>
              <a:buNone/>
              <a:defRPr/>
            </a:pPr>
            <a:endParaRPr lang="es-PY" sz="2000" dirty="0" smtClean="0">
              <a:latin typeface="Arial" charset="0"/>
              <a:cs typeface="Arial" charset="0"/>
            </a:endParaRPr>
          </a:p>
          <a:p>
            <a:pPr algn="just">
              <a:buFont typeface="Wingdings 2" pitchFamily="18" charset="2"/>
              <a:buNone/>
              <a:defRPr/>
            </a:pPr>
            <a:endParaRPr lang="es-PY" sz="2000" dirty="0" smtClean="0">
              <a:latin typeface="Arial" charset="0"/>
              <a:cs typeface="Arial" charset="0"/>
            </a:endParaRPr>
          </a:p>
          <a:p>
            <a:pPr algn="just">
              <a:buFont typeface="Wingdings 2" pitchFamily="18" charset="2"/>
              <a:buNone/>
              <a:defRPr/>
            </a:pPr>
            <a:endParaRPr lang="es-PY" sz="2000" dirty="0" smtClean="0">
              <a:latin typeface="Arial" charset="0"/>
              <a:cs typeface="Arial" charset="0"/>
            </a:endParaRPr>
          </a:p>
          <a:p>
            <a:pPr algn="just">
              <a:buFont typeface="Wingdings 2" pitchFamily="18" charset="2"/>
              <a:buNone/>
              <a:defRPr/>
            </a:pPr>
            <a:r>
              <a:rPr lang="es-ES" sz="2000" dirty="0" smtClean="0">
                <a:solidFill>
                  <a:srgbClr val="FF0000"/>
                </a:solidFill>
                <a:latin typeface="Arial" charset="0"/>
                <a:cs typeface="Arial" charset="0"/>
              </a:rPr>
              <a:t>      </a:t>
            </a:r>
            <a:endParaRPr lang="es-PY" sz="2000" dirty="0" smtClean="0">
              <a:solidFill>
                <a:srgbClr val="FF0000"/>
              </a:solidFill>
              <a:latin typeface="Arial" charset="0"/>
              <a:cs typeface="Arial" charset="0"/>
            </a:endParaRPr>
          </a:p>
        </p:txBody>
      </p:sp>
      <p:graphicFrame>
        <p:nvGraphicFramePr>
          <p:cNvPr id="21506" name="Object 2"/>
          <p:cNvGraphicFramePr>
            <a:graphicFrameLocks noChangeAspect="1"/>
          </p:cNvGraphicFramePr>
          <p:nvPr/>
        </p:nvGraphicFramePr>
        <p:xfrm>
          <a:off x="1403648" y="1772816"/>
          <a:ext cx="7056784" cy="2016224"/>
        </p:xfrm>
        <a:graphic>
          <a:graphicData uri="http://schemas.openxmlformats.org/presentationml/2006/ole">
            <p:oleObj spid="_x0000_s21506" name="Hoja de cálculo" r:id="rId3" imgW="9553633" imgH="1295420" progId="Excel.Sheet.12">
              <p:embed/>
            </p:oleObj>
          </a:graphicData>
        </a:graphic>
      </p:graphicFrame>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19256" cy="1368152"/>
          </a:xfrm>
        </p:spPr>
        <p:txBody>
          <a:bodyPr>
            <a:normAutofit fontScale="90000"/>
          </a:bodyPr>
          <a:lstStyle/>
          <a:p>
            <a:pPr algn="ctr"/>
            <a: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
            </a:r>
            <a:b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br>
            <a: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
            </a:r>
            <a:b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br>
            <a: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
            </a:r>
            <a:b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br>
            <a: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
            </a:r>
            <a:b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br>
            <a: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
            </a:r>
            <a:b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br>
            <a: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   </a:t>
            </a:r>
            <a:r>
              <a:rPr lang="es-MX" sz="27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OBJETOS DE GASTOS 144 “JORNALES” Y 145          	“HONORARIOS PROFESIONALES”</a:t>
            </a:r>
            <a: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
            </a:r>
            <a:b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br>
            <a: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
            </a:r>
            <a:b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br>
            <a: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
            </a:r>
            <a:b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br>
            <a: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
            </a:r>
            <a:b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br>
            <a: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
            </a:r>
            <a:b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br>
            <a: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
            </a:r>
            <a:br>
              <a:rPr lang="es-MX"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br>
            <a:endParaRPr lang="es-PY" dirty="0"/>
          </a:p>
        </p:txBody>
      </p:sp>
      <p:sp>
        <p:nvSpPr>
          <p:cNvPr id="5" name="4 Rectángulo"/>
          <p:cNvSpPr/>
          <p:nvPr/>
        </p:nvSpPr>
        <p:spPr>
          <a:xfrm>
            <a:off x="1043608" y="4293096"/>
            <a:ext cx="7560840" cy="2970044"/>
          </a:xfrm>
          <a:prstGeom prst="rect">
            <a:avLst/>
          </a:prstGeom>
        </p:spPr>
        <p:txBody>
          <a:bodyPr wrap="square">
            <a:spAutoFit/>
          </a:bodyPr>
          <a:lstStyle/>
          <a:p>
            <a:pPr algn="just"/>
            <a:r>
              <a:rPr lang="es-PY" sz="1900" dirty="0" smtClean="0">
                <a:latin typeface="Arial" charset="0"/>
                <a:cs typeface="Arial" charset="0"/>
              </a:rPr>
              <a:t>Están previstos en estos Objetos el pago en forma mensual de jornales y </a:t>
            </a:r>
            <a:r>
              <a:rPr lang="es-ES" sz="1900" dirty="0" smtClean="0">
                <a:latin typeface="Arial" charset="0"/>
                <a:cs typeface="Arial" charset="0"/>
              </a:rPr>
              <a:t>honorarios profesionales (con título de grado universitario) con sus aguinaldos respectivamente, </a:t>
            </a:r>
            <a:r>
              <a:rPr lang="es-PY" sz="1900" dirty="0" smtClean="0">
                <a:latin typeface="Arial" charset="0"/>
                <a:cs typeface="Arial" charset="0"/>
              </a:rPr>
              <a:t>a funcionarios contratados por la institución y se contempla el pago de las asignaciones complementarias, tales como remuneraciones extraordinarias, bonificaciones como gestión presupuestaria y verificadores para funcionarios que prestan servicios en el área central.</a:t>
            </a:r>
          </a:p>
          <a:p>
            <a:pPr algn="just"/>
            <a:endParaRPr lang="es-PY" dirty="0" smtClean="0">
              <a:latin typeface="Arial" charset="0"/>
              <a:cs typeface="Arial" charset="0"/>
            </a:endParaRPr>
          </a:p>
          <a:p>
            <a:pPr algn="just"/>
            <a:endParaRPr lang="es-PY" dirty="0" smtClean="0">
              <a:latin typeface="Arial" charset="0"/>
              <a:cs typeface="Arial" charset="0"/>
            </a:endParaRPr>
          </a:p>
          <a:p>
            <a:pPr algn="just"/>
            <a:endParaRPr lang="es-PY" dirty="0"/>
          </a:p>
        </p:txBody>
      </p:sp>
      <p:graphicFrame>
        <p:nvGraphicFramePr>
          <p:cNvPr id="19458" name="Object 2"/>
          <p:cNvGraphicFramePr>
            <a:graphicFrameLocks noChangeAspect="1"/>
          </p:cNvGraphicFramePr>
          <p:nvPr/>
        </p:nvGraphicFramePr>
        <p:xfrm>
          <a:off x="1259632" y="1628800"/>
          <a:ext cx="7056784" cy="2520280"/>
        </p:xfrm>
        <a:graphic>
          <a:graphicData uri="http://schemas.openxmlformats.org/presentationml/2006/ole">
            <p:oleObj spid="_x0000_s19458" name="Hoja de cálculo" r:id="rId3" imgW="9553633" imgH="1295420" progId="Excel.Sheet.12">
              <p:embed/>
            </p:oleObj>
          </a:graphicData>
        </a:graphic>
      </p:graphicFrame>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502</TotalTime>
  <Words>1349</Words>
  <Application>Microsoft Office PowerPoint</Application>
  <PresentationFormat>Presentación en pantalla (4:3)</PresentationFormat>
  <Paragraphs>82</Paragraphs>
  <Slides>25</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27" baseType="lpstr">
      <vt:lpstr>Solsticio</vt:lpstr>
      <vt:lpstr>Hoja de cálculo</vt:lpstr>
      <vt:lpstr>PROYECTO DE PRESUPUESTO  PARA EL EJERCICIO FISCAL 2018</vt:lpstr>
      <vt:lpstr>CUADRO COMPARATIVO CONSOLIDADO POR NIVELES</vt:lpstr>
      <vt:lpstr>CUADRO COMPARATIVO CONSOLIDADO POR OBJETO DEL GASTO</vt:lpstr>
      <vt:lpstr>Diapositiva 4</vt:lpstr>
      <vt:lpstr>JUSTIFICACIÓN DE LOS MONTOS SOLICITADOS EN CADA OBJETO DEL GASTO </vt:lpstr>
      <vt:lpstr>Objetos de Gastos: 111 “Sueldos”, 113 “Gastos de Representación”, 114 “Aguinaldo”</vt:lpstr>
      <vt:lpstr>Objetos de Gastos 122 “Gastos de Residencia”,  123 “Remuneración Extraordinaria”,                          125 “Remuneración Adicional”.</vt:lpstr>
      <vt:lpstr>OBJETOS DE GASTOS 131 “SUBSIDIO FAMILIAR”,                    133 “BONIFICACIONES Y GRATIFICACIONES”,                                   137 “GRATIFICACIONES POR SERVICIOS ESPECIALES” </vt:lpstr>
      <vt:lpstr>        OBJETOS DE GASTOS 144 “JORNALES” Y 145           “HONORARIOS PROFESIONALES”      </vt:lpstr>
      <vt:lpstr>OBJETO DEL GASTO 199 “OTROS GASTOS  DEL PERSONAL”</vt:lpstr>
      <vt:lpstr> SUB GRUPOS DE GASTOS 210 “SERVICIOS BÁSICOS” 220 “TRANSPORTE, ALMACENAJE” Y 230 “PASAJES Y VIÁTICOS”   </vt:lpstr>
      <vt:lpstr>Diapositiva 12</vt:lpstr>
      <vt:lpstr>SUB GRUPOS 240 “GASTOS POR SERVICIOS DE ASEO, MANTENIMIENTO Y REPARACIONES” Y  250 “ALQUILERES Y DERECHOS” </vt:lpstr>
      <vt:lpstr> Sub Grupos del Gasto 260 y 270 “Servicios Técnicos y Profesionales” y “Seguro Social” </vt:lpstr>
      <vt:lpstr>Sub Grupo 280 “Otros Servicios en General” y 290 “Servicios de Capacitación”</vt:lpstr>
      <vt:lpstr>Grupo 300 “Bienes de consumo e insumos”</vt:lpstr>
      <vt:lpstr>Diapositiva 17</vt:lpstr>
      <vt:lpstr>Grupo 400 “Bienes de Cambio”</vt:lpstr>
      <vt:lpstr>Grupo 500 “INVERSION FISICA”</vt:lpstr>
      <vt:lpstr>Diapositiva 20</vt:lpstr>
      <vt:lpstr>Diapositiva 21</vt:lpstr>
      <vt:lpstr>GRUPO 800 “TRANSFERENCIAS”</vt:lpstr>
      <vt:lpstr>Diapositiva 23</vt:lpstr>
      <vt:lpstr>GRUPO 900 “OTROS GASTOS”</vt:lpstr>
      <vt:lpstr>MUCHAS GRACIAS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PRESUPUESTO  PARA EL EJERCICIO FISCAL 2018</dc:title>
  <dc:creator>cduarte</dc:creator>
  <cp:lastModifiedBy>cduarte</cp:lastModifiedBy>
  <cp:revision>120</cp:revision>
  <dcterms:created xsi:type="dcterms:W3CDTF">2017-09-27T14:07:39Z</dcterms:created>
  <dcterms:modified xsi:type="dcterms:W3CDTF">2017-10-17T14:50:17Z</dcterms:modified>
</cp:coreProperties>
</file>