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5734" r:id="rId2"/>
    <p:sldMasterId id="2147485746" r:id="rId3"/>
    <p:sldMasterId id="2147485761" r:id="rId4"/>
    <p:sldMasterId id="2147485776" r:id="rId5"/>
    <p:sldMasterId id="2147485788" r:id="rId6"/>
    <p:sldMasterId id="2147485800" r:id="rId7"/>
    <p:sldMasterId id="2147485812" r:id="rId8"/>
    <p:sldMasterId id="2147485824" r:id="rId9"/>
    <p:sldMasterId id="2147485836" r:id="rId10"/>
    <p:sldMasterId id="2147485851" r:id="rId11"/>
  </p:sldMasterIdLst>
  <p:notesMasterIdLst>
    <p:notesMasterId r:id="rId68"/>
  </p:notesMasterIdLst>
  <p:handoutMasterIdLst>
    <p:handoutMasterId r:id="rId69"/>
  </p:handoutMasterIdLst>
  <p:sldIdLst>
    <p:sldId id="256" r:id="rId12"/>
    <p:sldId id="501" r:id="rId13"/>
    <p:sldId id="525" r:id="rId14"/>
    <p:sldId id="526" r:id="rId15"/>
    <p:sldId id="527" r:id="rId16"/>
    <p:sldId id="528" r:id="rId17"/>
    <p:sldId id="529" r:id="rId18"/>
    <p:sldId id="482" r:id="rId19"/>
    <p:sldId id="496" r:id="rId20"/>
    <p:sldId id="484" r:id="rId21"/>
    <p:sldId id="485" r:id="rId22"/>
    <p:sldId id="486" r:id="rId23"/>
    <p:sldId id="487" r:id="rId24"/>
    <p:sldId id="491" r:id="rId25"/>
    <p:sldId id="488" r:id="rId26"/>
    <p:sldId id="489" r:id="rId27"/>
    <p:sldId id="540" r:id="rId28"/>
    <p:sldId id="541" r:id="rId29"/>
    <p:sldId id="538" r:id="rId30"/>
    <p:sldId id="539" r:id="rId31"/>
    <p:sldId id="533" r:id="rId32"/>
    <p:sldId id="534" r:id="rId33"/>
    <p:sldId id="535" r:id="rId34"/>
    <p:sldId id="536" r:id="rId35"/>
    <p:sldId id="537" r:id="rId36"/>
    <p:sldId id="531" r:id="rId37"/>
    <p:sldId id="532" r:id="rId38"/>
    <p:sldId id="543" r:id="rId39"/>
    <p:sldId id="544" r:id="rId40"/>
    <p:sldId id="545" r:id="rId41"/>
    <p:sldId id="492" r:id="rId42"/>
    <p:sldId id="493" r:id="rId43"/>
    <p:sldId id="505" r:id="rId44"/>
    <p:sldId id="502" r:id="rId45"/>
    <p:sldId id="506" r:id="rId46"/>
    <p:sldId id="504" r:id="rId47"/>
    <p:sldId id="503" r:id="rId48"/>
    <p:sldId id="507" r:id="rId49"/>
    <p:sldId id="530" r:id="rId50"/>
    <p:sldId id="508" r:id="rId51"/>
    <p:sldId id="510" r:id="rId52"/>
    <p:sldId id="511" r:id="rId53"/>
    <p:sldId id="513" r:id="rId54"/>
    <p:sldId id="517" r:id="rId55"/>
    <p:sldId id="519" r:id="rId56"/>
    <p:sldId id="521" r:id="rId57"/>
    <p:sldId id="522" r:id="rId58"/>
    <p:sldId id="546" r:id="rId59"/>
    <p:sldId id="547" r:id="rId60"/>
    <p:sldId id="548" r:id="rId61"/>
    <p:sldId id="494" r:id="rId62"/>
    <p:sldId id="550" r:id="rId63"/>
    <p:sldId id="549" r:id="rId64"/>
    <p:sldId id="524" r:id="rId65"/>
    <p:sldId id="435" r:id="rId66"/>
    <p:sldId id="436" r:id="rId67"/>
  </p:sldIdLst>
  <p:sldSz cx="9144000" cy="6858000" type="screen4x3"/>
  <p:notesSz cx="7026275" cy="9312275"/>
  <p:defaultTextStyle>
    <a:defPPr>
      <a:defRPr lang="es-PY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CDB"/>
    <a:srgbClr val="FFCCCC"/>
    <a:srgbClr val="FFCC99"/>
    <a:srgbClr val="E6B8B7"/>
    <a:srgbClr val="FF9966"/>
    <a:srgbClr val="3366FF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78136" autoAdjust="0"/>
  </p:normalViewPr>
  <p:slideViewPr>
    <p:cSldViewPr>
      <p:cViewPr varScale="1">
        <p:scale>
          <a:sx n="108" d="100"/>
          <a:sy n="108" d="100"/>
        </p:scale>
        <p:origin x="10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>
      <p:cViewPr varScale="1">
        <p:scale>
          <a:sx n="39" d="100"/>
          <a:sy n="39" d="100"/>
        </p:scale>
        <p:origin x="-2357" y="-72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B6B88F-F0AE-49A3-AA67-C0D1CE733267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</dgm:pt>
    <dgm:pt modelId="{9AF3A4DD-7CBC-4FF6-ADD5-E5F78189DDA9}">
      <dgm:prSet phldrT="[Texto]" phldr="1"/>
      <dgm:spPr/>
      <dgm:t>
        <a:bodyPr/>
        <a:lstStyle/>
        <a:p>
          <a:endParaRPr lang="es-MX" dirty="0"/>
        </a:p>
      </dgm:t>
    </dgm:pt>
    <dgm:pt modelId="{B80716B2-93AA-4705-930C-84399BE2A035}" type="sibTrans" cxnId="{EF6A39D6-2729-440B-A28D-592E0414B72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es-MX"/>
        </a:p>
      </dgm:t>
      <dgm:extLst>
        <a:ext uri="{E40237B7-FDA0-4F09-8148-C483321AD2D9}">
          <dgm14:cNvPr xmlns:dgm14="http://schemas.microsoft.com/office/drawing/2010/diagram" id="0" name="" descr="Image result for mesa de trabajo con estudiantes mec paraguay"/>
        </a:ext>
      </dgm:extLst>
    </dgm:pt>
    <dgm:pt modelId="{D98A5301-514E-45B8-B255-A5AA36B6EC7E}" type="parTrans" cxnId="{EF6A39D6-2729-440B-A28D-592E0414B72B}">
      <dgm:prSet/>
      <dgm:spPr/>
      <dgm:t>
        <a:bodyPr/>
        <a:lstStyle/>
        <a:p>
          <a:endParaRPr lang="es-MX"/>
        </a:p>
      </dgm:t>
    </dgm:pt>
    <dgm:pt modelId="{65A0F750-CA39-4BFD-9A0E-0E5C1B6E4D94}" type="pres">
      <dgm:prSet presAssocID="{D7B6B88F-F0AE-49A3-AA67-C0D1CE733267}" presName="Name0" presStyleCnt="0">
        <dgm:presLayoutVars>
          <dgm:dir/>
        </dgm:presLayoutVars>
      </dgm:prSet>
      <dgm:spPr/>
    </dgm:pt>
    <dgm:pt modelId="{9141022D-4CE1-4678-9C11-5226ED937528}" type="pres">
      <dgm:prSet presAssocID="{B80716B2-93AA-4705-930C-84399BE2A035}" presName="picture_1" presStyleLbl="bgImgPlace1" presStyleIdx="0" presStyleCnt="1" custLinFactNeighborX="-42892" custLinFactNeighborY="-969"/>
      <dgm:spPr/>
      <dgm:t>
        <a:bodyPr/>
        <a:lstStyle/>
        <a:p>
          <a:endParaRPr lang="es-MX"/>
        </a:p>
      </dgm:t>
    </dgm:pt>
    <dgm:pt modelId="{D2DEA5C9-581E-4A99-B9F6-C82B7EF27F65}" type="pres">
      <dgm:prSet presAssocID="{9AF3A4DD-7CBC-4FF6-ADD5-E5F78189DDA9}" presName="text_1" presStyleLbl="node1" presStyleIdx="0" presStyleCnt="0" custLinFactNeighborX="63717" custLinFactNeighborY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571D392-DFCE-4BF6-9059-74175592464A}" type="pres">
      <dgm:prSet presAssocID="{D7B6B88F-F0AE-49A3-AA67-C0D1CE733267}" presName="maxNode" presStyleCnt="0"/>
      <dgm:spPr/>
    </dgm:pt>
    <dgm:pt modelId="{7538F699-C80E-4762-8E33-33C72F8DE20A}" type="pres">
      <dgm:prSet presAssocID="{D7B6B88F-F0AE-49A3-AA67-C0D1CE733267}" presName="Name33" presStyleCnt="0"/>
      <dgm:spPr/>
    </dgm:pt>
  </dgm:ptLst>
  <dgm:cxnLst>
    <dgm:cxn modelId="{D0F4A75C-686C-435B-8A68-3C7F7A413EDE}" type="presOf" srcId="{D7B6B88F-F0AE-49A3-AA67-C0D1CE733267}" destId="{65A0F750-CA39-4BFD-9A0E-0E5C1B6E4D94}" srcOrd="0" destOrd="0" presId="urn:microsoft.com/office/officeart/2008/layout/AccentedPicture"/>
    <dgm:cxn modelId="{D95670C9-A680-475E-97C2-122EFE0C9675}" type="presOf" srcId="{9AF3A4DD-7CBC-4FF6-ADD5-E5F78189DDA9}" destId="{D2DEA5C9-581E-4A99-B9F6-C82B7EF27F65}" srcOrd="0" destOrd="0" presId="urn:microsoft.com/office/officeart/2008/layout/AccentedPicture"/>
    <dgm:cxn modelId="{9477B09F-7EE6-4566-BB7C-66BF82D6E595}" type="presOf" srcId="{B80716B2-93AA-4705-930C-84399BE2A035}" destId="{9141022D-4CE1-4678-9C11-5226ED937528}" srcOrd="0" destOrd="0" presId="urn:microsoft.com/office/officeart/2008/layout/AccentedPicture"/>
    <dgm:cxn modelId="{EF6A39D6-2729-440B-A28D-592E0414B72B}" srcId="{D7B6B88F-F0AE-49A3-AA67-C0D1CE733267}" destId="{9AF3A4DD-7CBC-4FF6-ADD5-E5F78189DDA9}" srcOrd="0" destOrd="0" parTransId="{D98A5301-514E-45B8-B255-A5AA36B6EC7E}" sibTransId="{B80716B2-93AA-4705-930C-84399BE2A035}"/>
    <dgm:cxn modelId="{E35C782F-175B-457E-B275-604A04FCBAA5}" type="presParOf" srcId="{65A0F750-CA39-4BFD-9A0E-0E5C1B6E4D94}" destId="{9141022D-4CE1-4678-9C11-5226ED937528}" srcOrd="0" destOrd="0" presId="urn:microsoft.com/office/officeart/2008/layout/AccentedPicture"/>
    <dgm:cxn modelId="{62CC0B13-3B08-4C15-AF69-594E9C49E508}" type="presParOf" srcId="{65A0F750-CA39-4BFD-9A0E-0E5C1B6E4D94}" destId="{D2DEA5C9-581E-4A99-B9F6-C82B7EF27F65}" srcOrd="1" destOrd="0" presId="urn:microsoft.com/office/officeart/2008/layout/AccentedPicture"/>
    <dgm:cxn modelId="{3CCD5E2D-4B8F-4216-B703-9EC0319FE301}" type="presParOf" srcId="{65A0F750-CA39-4BFD-9A0E-0E5C1B6E4D94}" destId="{2571D392-DFCE-4BF6-9059-74175592464A}" srcOrd="2" destOrd="0" presId="urn:microsoft.com/office/officeart/2008/layout/AccentedPicture"/>
    <dgm:cxn modelId="{AAAF9EB5-1939-49D9-B8C2-EA1C300E8AFF}" type="presParOf" srcId="{2571D392-DFCE-4BF6-9059-74175592464A}" destId="{7538F699-C80E-4762-8E33-33C72F8DE20A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1649B5-109F-4EFC-AF6F-E7549C7D51D5}" type="doc">
      <dgm:prSet loTypeId="urn:microsoft.com/office/officeart/2005/8/layout/cycle6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C38AD723-56D5-45D0-B517-5518BB22567E}">
      <dgm:prSet phldrT="[Texto]" custT="1"/>
      <dgm:spPr/>
      <dgm:t>
        <a:bodyPr/>
        <a:lstStyle/>
        <a:p>
          <a:r>
            <a:rPr lang="es-ES" sz="1900" b="1" i="1" smtClean="0">
              <a:solidFill>
                <a:schemeClr val="tx1"/>
              </a:solidFill>
              <a:latin typeface="Book Antiqua" panose="02040602050305030304" pitchFamily="18" charset="0"/>
            </a:rPr>
            <a:t>Derecho a la Educación</a:t>
          </a:r>
          <a:endParaRPr lang="es-ES" sz="1900" b="1" i="1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10C94877-1C3F-4270-9FBF-11ED1115884C}" type="parTrans" cxnId="{5A4C7CE3-D380-4BF7-99EB-D7035ECB7E9B}">
      <dgm:prSet/>
      <dgm:spPr/>
      <dgm:t>
        <a:bodyPr/>
        <a:lstStyle/>
        <a:p>
          <a:endParaRPr lang="es-ES" sz="1900" b="1" i="1">
            <a:latin typeface="Book Antiqua" panose="02040602050305030304" pitchFamily="18" charset="0"/>
          </a:endParaRPr>
        </a:p>
      </dgm:t>
    </dgm:pt>
    <dgm:pt modelId="{166F8AF5-1D91-4874-9D4E-B49B4C691571}" type="sibTrans" cxnId="{5A4C7CE3-D380-4BF7-99EB-D7035ECB7E9B}">
      <dgm:prSet/>
      <dgm:spPr/>
      <dgm:t>
        <a:bodyPr/>
        <a:lstStyle/>
        <a:p>
          <a:endParaRPr lang="es-ES" sz="1900" b="1" i="1">
            <a:latin typeface="Book Antiqua" panose="02040602050305030304" pitchFamily="18" charset="0"/>
          </a:endParaRPr>
        </a:p>
      </dgm:t>
    </dgm:pt>
    <dgm:pt modelId="{4E89BE0B-E889-439F-94A4-5ED1AC0E20D1}">
      <dgm:prSet phldrT="[Texto]" custT="1"/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 scaled="0"/>
        </a:gradFill>
      </dgm:spPr>
      <dgm:t>
        <a:bodyPr/>
        <a:lstStyle/>
        <a:p>
          <a:r>
            <a:rPr lang="es-ES" sz="1900" b="1" i="1" smtClean="0">
              <a:solidFill>
                <a:schemeClr val="tx1"/>
              </a:solidFill>
              <a:latin typeface="Book Antiqua" panose="02040602050305030304" pitchFamily="18" charset="0"/>
            </a:rPr>
            <a:t>Integración</a:t>
          </a:r>
          <a:endParaRPr lang="es-ES" sz="1900" b="1" i="1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3B3491EC-E946-49FE-96B7-C04F833E2ADE}" type="parTrans" cxnId="{B7D680BE-A447-4437-92A6-B2261A03CED5}">
      <dgm:prSet/>
      <dgm:spPr/>
      <dgm:t>
        <a:bodyPr/>
        <a:lstStyle/>
        <a:p>
          <a:endParaRPr lang="es-ES" sz="1900" b="1" i="1">
            <a:latin typeface="Book Antiqua" panose="02040602050305030304" pitchFamily="18" charset="0"/>
          </a:endParaRPr>
        </a:p>
      </dgm:t>
    </dgm:pt>
    <dgm:pt modelId="{021917A9-6EF6-4C11-BEC3-71B55F182BED}" type="sibTrans" cxnId="{B7D680BE-A447-4437-92A6-B2261A03CED5}">
      <dgm:prSet/>
      <dgm:spPr/>
      <dgm:t>
        <a:bodyPr/>
        <a:lstStyle/>
        <a:p>
          <a:endParaRPr lang="es-ES" sz="1900" b="1" i="1">
            <a:latin typeface="Book Antiqua" panose="02040602050305030304" pitchFamily="18" charset="0"/>
          </a:endParaRPr>
        </a:p>
      </dgm:t>
    </dgm:pt>
    <dgm:pt modelId="{47A1DDB8-B791-42EC-956D-139B70048816}">
      <dgm:prSet phldrT="[Texto]" custT="1"/>
      <dgm:spPr>
        <a:gradFill rotWithShape="0">
          <a:gsLst>
            <a:gs pos="2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s-ES" sz="1900" b="1" i="1" dirty="0" smtClean="0">
              <a:solidFill>
                <a:schemeClr val="tx1"/>
              </a:solidFill>
              <a:latin typeface="Book Antiqua" panose="02040602050305030304" pitchFamily="18" charset="0"/>
            </a:rPr>
            <a:t>Aprendizaje a lo largo de toda la vida</a:t>
          </a:r>
          <a:endParaRPr lang="es-ES" sz="1900" b="1" i="1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71F5E5C8-CC6B-47C7-A0F9-CFDA44751DDC}" type="parTrans" cxnId="{4EE71F39-0E2B-41E7-95F5-DE7777ADE47A}">
      <dgm:prSet/>
      <dgm:spPr/>
      <dgm:t>
        <a:bodyPr/>
        <a:lstStyle/>
        <a:p>
          <a:endParaRPr lang="es-ES" sz="1900" b="1" i="1">
            <a:latin typeface="Book Antiqua" panose="02040602050305030304" pitchFamily="18" charset="0"/>
          </a:endParaRPr>
        </a:p>
      </dgm:t>
    </dgm:pt>
    <dgm:pt modelId="{9FB3B1B7-A748-44B4-B782-C48D60565824}" type="sibTrans" cxnId="{4EE71F39-0E2B-41E7-95F5-DE7777ADE47A}">
      <dgm:prSet/>
      <dgm:spPr/>
      <dgm:t>
        <a:bodyPr/>
        <a:lstStyle/>
        <a:p>
          <a:endParaRPr lang="es-ES" sz="1900" b="1" i="1">
            <a:latin typeface="Book Antiqua" panose="02040602050305030304" pitchFamily="18" charset="0"/>
          </a:endParaRPr>
        </a:p>
      </dgm:t>
    </dgm:pt>
    <dgm:pt modelId="{82477416-7508-41F0-B9F8-92C9A0460176}">
      <dgm:prSet phldrT="[Texto]" custT="1"/>
      <dgm:spPr/>
      <dgm:t>
        <a:bodyPr/>
        <a:lstStyle/>
        <a:p>
          <a:r>
            <a:rPr lang="es-ES" sz="1900" b="1" i="1" smtClean="0">
              <a:solidFill>
                <a:schemeClr val="tx1"/>
              </a:solidFill>
              <a:latin typeface="Book Antiqua" panose="02040602050305030304" pitchFamily="18" charset="0"/>
            </a:rPr>
            <a:t>Calidad de la Educación</a:t>
          </a:r>
          <a:endParaRPr lang="es-ES" sz="1900" b="1" i="1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6E6C6F50-FEE7-45DB-B01D-3831EAE6D8B6}" type="parTrans" cxnId="{CC232FDD-53BB-4B8A-963B-CBB1EC103812}">
      <dgm:prSet/>
      <dgm:spPr/>
      <dgm:t>
        <a:bodyPr/>
        <a:lstStyle/>
        <a:p>
          <a:endParaRPr lang="es-ES" sz="1900" b="1" i="1">
            <a:latin typeface="Book Antiqua" panose="02040602050305030304" pitchFamily="18" charset="0"/>
          </a:endParaRPr>
        </a:p>
      </dgm:t>
    </dgm:pt>
    <dgm:pt modelId="{30B8970F-C791-4CEA-A964-87D98D8C0514}" type="sibTrans" cxnId="{CC232FDD-53BB-4B8A-963B-CBB1EC103812}">
      <dgm:prSet/>
      <dgm:spPr/>
      <dgm:t>
        <a:bodyPr/>
        <a:lstStyle/>
        <a:p>
          <a:endParaRPr lang="es-ES" sz="1900" b="1" i="1">
            <a:latin typeface="Book Antiqua" panose="02040602050305030304" pitchFamily="18" charset="0"/>
          </a:endParaRPr>
        </a:p>
      </dgm:t>
    </dgm:pt>
    <dgm:pt modelId="{B358EC67-2F13-4E8C-8F70-C7D2AD1C716F}">
      <dgm:prSet phldrT="[Texto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dgm:spPr>
      <dgm:t>
        <a:bodyPr/>
        <a:lstStyle/>
        <a:p>
          <a:r>
            <a:rPr lang="es-ES" sz="1900" b="1" i="1" smtClean="0">
              <a:solidFill>
                <a:schemeClr val="tx1"/>
              </a:solidFill>
              <a:latin typeface="Book Antiqua" panose="02040602050305030304" pitchFamily="18" charset="0"/>
            </a:rPr>
            <a:t>Equidad</a:t>
          </a:r>
          <a:endParaRPr lang="es-ES" sz="1900" b="1" i="1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4935D086-0AEE-4604-BC8E-722E02D0E9DC}" type="parTrans" cxnId="{EDC9B0EC-35FB-4844-ABE1-C80CFEFFD50C}">
      <dgm:prSet/>
      <dgm:spPr/>
      <dgm:t>
        <a:bodyPr/>
        <a:lstStyle/>
        <a:p>
          <a:endParaRPr lang="es-ES" sz="1900" b="1" i="1">
            <a:latin typeface="Book Antiqua" panose="02040602050305030304" pitchFamily="18" charset="0"/>
          </a:endParaRPr>
        </a:p>
      </dgm:t>
    </dgm:pt>
    <dgm:pt modelId="{B5F6A9AD-C2BF-43F4-BD43-E754E665DB11}" type="sibTrans" cxnId="{EDC9B0EC-35FB-4844-ABE1-C80CFEFFD50C}">
      <dgm:prSet/>
      <dgm:spPr/>
      <dgm:t>
        <a:bodyPr/>
        <a:lstStyle/>
        <a:p>
          <a:endParaRPr lang="es-ES" sz="1900" b="1" i="1">
            <a:latin typeface="Book Antiqua" panose="02040602050305030304" pitchFamily="18" charset="0"/>
          </a:endParaRPr>
        </a:p>
      </dgm:t>
    </dgm:pt>
    <dgm:pt modelId="{25238264-289A-41B6-8E55-4DA99233EA98}" type="pres">
      <dgm:prSet presAssocID="{921649B5-109F-4EFC-AF6F-E7549C7D51D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28C285F-E110-44FE-88E0-9CC481E50450}" type="pres">
      <dgm:prSet presAssocID="{C38AD723-56D5-45D0-B517-5518BB22567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1F3734-50AC-48A1-9306-DF65786A6BA8}" type="pres">
      <dgm:prSet presAssocID="{C38AD723-56D5-45D0-B517-5518BB22567E}" presName="spNode" presStyleCnt="0"/>
      <dgm:spPr/>
      <dgm:t>
        <a:bodyPr/>
        <a:lstStyle/>
        <a:p>
          <a:endParaRPr lang="es-ES"/>
        </a:p>
      </dgm:t>
    </dgm:pt>
    <dgm:pt modelId="{B9D2BBDA-220A-408D-85BA-6A8638D73298}" type="pres">
      <dgm:prSet presAssocID="{166F8AF5-1D91-4874-9D4E-B49B4C691571}" presName="sibTrans" presStyleLbl="sibTrans1D1" presStyleIdx="0" presStyleCnt="5"/>
      <dgm:spPr/>
      <dgm:t>
        <a:bodyPr/>
        <a:lstStyle/>
        <a:p>
          <a:endParaRPr lang="es-ES"/>
        </a:p>
      </dgm:t>
    </dgm:pt>
    <dgm:pt modelId="{43796E06-A486-4A28-914A-DC168666319D}" type="pres">
      <dgm:prSet presAssocID="{4E89BE0B-E889-439F-94A4-5ED1AC0E20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E8FDB2-6518-470B-BD86-05D90A36A6B9}" type="pres">
      <dgm:prSet presAssocID="{4E89BE0B-E889-439F-94A4-5ED1AC0E20D1}" presName="spNode" presStyleCnt="0"/>
      <dgm:spPr/>
      <dgm:t>
        <a:bodyPr/>
        <a:lstStyle/>
        <a:p>
          <a:endParaRPr lang="es-ES"/>
        </a:p>
      </dgm:t>
    </dgm:pt>
    <dgm:pt modelId="{083DE65B-520E-446C-9782-9399C564DE01}" type="pres">
      <dgm:prSet presAssocID="{021917A9-6EF6-4C11-BEC3-71B55F182BED}" presName="sibTrans" presStyleLbl="sibTrans1D1" presStyleIdx="1" presStyleCnt="5"/>
      <dgm:spPr/>
      <dgm:t>
        <a:bodyPr/>
        <a:lstStyle/>
        <a:p>
          <a:endParaRPr lang="es-ES"/>
        </a:p>
      </dgm:t>
    </dgm:pt>
    <dgm:pt modelId="{E7CC48F6-B683-45B6-96C0-6BE19E5B4EEB}" type="pres">
      <dgm:prSet presAssocID="{47A1DDB8-B791-42EC-956D-139B70048816}" presName="node" presStyleLbl="node1" presStyleIdx="2" presStyleCnt="5" custScaleX="1234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E382C1-14EB-4B81-AE1D-68CD2B7C574F}" type="pres">
      <dgm:prSet presAssocID="{47A1DDB8-B791-42EC-956D-139B70048816}" presName="spNode" presStyleCnt="0"/>
      <dgm:spPr/>
      <dgm:t>
        <a:bodyPr/>
        <a:lstStyle/>
        <a:p>
          <a:endParaRPr lang="es-ES"/>
        </a:p>
      </dgm:t>
    </dgm:pt>
    <dgm:pt modelId="{63B67F8C-7E32-495D-9A9E-AB1E349CEDED}" type="pres">
      <dgm:prSet presAssocID="{9FB3B1B7-A748-44B4-B782-C48D60565824}" presName="sibTrans" presStyleLbl="sibTrans1D1" presStyleIdx="2" presStyleCnt="5"/>
      <dgm:spPr/>
      <dgm:t>
        <a:bodyPr/>
        <a:lstStyle/>
        <a:p>
          <a:endParaRPr lang="es-ES"/>
        </a:p>
      </dgm:t>
    </dgm:pt>
    <dgm:pt modelId="{714FCCDA-EE7E-4EF2-8AF8-B6E8B40DD41A}" type="pres">
      <dgm:prSet presAssocID="{82477416-7508-41F0-B9F8-92C9A0460176}" presName="node" presStyleLbl="node1" presStyleIdx="3" presStyleCnt="5" custScaleX="1128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F98FE9-F516-4640-B22F-D4DF460907B9}" type="pres">
      <dgm:prSet presAssocID="{82477416-7508-41F0-B9F8-92C9A0460176}" presName="spNode" presStyleCnt="0"/>
      <dgm:spPr/>
      <dgm:t>
        <a:bodyPr/>
        <a:lstStyle/>
        <a:p>
          <a:endParaRPr lang="es-ES"/>
        </a:p>
      </dgm:t>
    </dgm:pt>
    <dgm:pt modelId="{D8833BDA-9E23-4B02-8F39-5E9A2D9C84D5}" type="pres">
      <dgm:prSet presAssocID="{30B8970F-C791-4CEA-A964-87D98D8C0514}" presName="sibTrans" presStyleLbl="sibTrans1D1" presStyleIdx="3" presStyleCnt="5"/>
      <dgm:spPr/>
      <dgm:t>
        <a:bodyPr/>
        <a:lstStyle/>
        <a:p>
          <a:endParaRPr lang="es-ES"/>
        </a:p>
      </dgm:t>
    </dgm:pt>
    <dgm:pt modelId="{C58F09E7-D224-47A0-B04F-1E5AEFE8A2A7}" type="pres">
      <dgm:prSet presAssocID="{B358EC67-2F13-4E8C-8F70-C7D2AD1C716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2CA595-D158-43C3-B385-F61903F6AB81}" type="pres">
      <dgm:prSet presAssocID="{B358EC67-2F13-4E8C-8F70-C7D2AD1C716F}" presName="spNode" presStyleCnt="0"/>
      <dgm:spPr/>
      <dgm:t>
        <a:bodyPr/>
        <a:lstStyle/>
        <a:p>
          <a:endParaRPr lang="es-ES"/>
        </a:p>
      </dgm:t>
    </dgm:pt>
    <dgm:pt modelId="{0E13CC3D-5FB7-4094-B1D9-CEE5406F29BB}" type="pres">
      <dgm:prSet presAssocID="{B5F6A9AD-C2BF-43F4-BD43-E754E665DB11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1BAE72B2-0415-46B6-B966-82A8AB84552A}" type="presOf" srcId="{30B8970F-C791-4CEA-A964-87D98D8C0514}" destId="{D8833BDA-9E23-4B02-8F39-5E9A2D9C84D5}" srcOrd="0" destOrd="0" presId="urn:microsoft.com/office/officeart/2005/8/layout/cycle6"/>
    <dgm:cxn modelId="{6E61B1F9-C129-42AF-87CD-A761F180315A}" type="presOf" srcId="{166F8AF5-1D91-4874-9D4E-B49B4C691571}" destId="{B9D2BBDA-220A-408D-85BA-6A8638D73298}" srcOrd="0" destOrd="0" presId="urn:microsoft.com/office/officeart/2005/8/layout/cycle6"/>
    <dgm:cxn modelId="{AD78AC8A-C129-486B-829E-15EA6A20A11A}" type="presOf" srcId="{4E89BE0B-E889-439F-94A4-5ED1AC0E20D1}" destId="{43796E06-A486-4A28-914A-DC168666319D}" srcOrd="0" destOrd="0" presId="urn:microsoft.com/office/officeart/2005/8/layout/cycle6"/>
    <dgm:cxn modelId="{DAB1FC2B-A275-4461-BF30-11ACCB9FA4AC}" type="presOf" srcId="{82477416-7508-41F0-B9F8-92C9A0460176}" destId="{714FCCDA-EE7E-4EF2-8AF8-B6E8B40DD41A}" srcOrd="0" destOrd="0" presId="urn:microsoft.com/office/officeart/2005/8/layout/cycle6"/>
    <dgm:cxn modelId="{2DFC7FDA-195A-4E88-8068-48594560A90C}" type="presOf" srcId="{47A1DDB8-B791-42EC-956D-139B70048816}" destId="{E7CC48F6-B683-45B6-96C0-6BE19E5B4EEB}" srcOrd="0" destOrd="0" presId="urn:microsoft.com/office/officeart/2005/8/layout/cycle6"/>
    <dgm:cxn modelId="{CC232FDD-53BB-4B8A-963B-CBB1EC103812}" srcId="{921649B5-109F-4EFC-AF6F-E7549C7D51D5}" destId="{82477416-7508-41F0-B9F8-92C9A0460176}" srcOrd="3" destOrd="0" parTransId="{6E6C6F50-FEE7-45DB-B01D-3831EAE6D8B6}" sibTransId="{30B8970F-C791-4CEA-A964-87D98D8C0514}"/>
    <dgm:cxn modelId="{808E5F0C-329D-4C59-8FDF-CD041501986E}" type="presOf" srcId="{021917A9-6EF6-4C11-BEC3-71B55F182BED}" destId="{083DE65B-520E-446C-9782-9399C564DE01}" srcOrd="0" destOrd="0" presId="urn:microsoft.com/office/officeart/2005/8/layout/cycle6"/>
    <dgm:cxn modelId="{1CC8509C-04CF-4522-BDA2-9E2AD8312FEA}" type="presOf" srcId="{921649B5-109F-4EFC-AF6F-E7549C7D51D5}" destId="{25238264-289A-41B6-8E55-4DA99233EA98}" srcOrd="0" destOrd="0" presId="urn:microsoft.com/office/officeart/2005/8/layout/cycle6"/>
    <dgm:cxn modelId="{B99DBA4C-1685-45B4-9A88-9CE887FDB03D}" type="presOf" srcId="{9FB3B1B7-A748-44B4-B782-C48D60565824}" destId="{63B67F8C-7E32-495D-9A9E-AB1E349CEDED}" srcOrd="0" destOrd="0" presId="urn:microsoft.com/office/officeart/2005/8/layout/cycle6"/>
    <dgm:cxn modelId="{B7D680BE-A447-4437-92A6-B2261A03CED5}" srcId="{921649B5-109F-4EFC-AF6F-E7549C7D51D5}" destId="{4E89BE0B-E889-439F-94A4-5ED1AC0E20D1}" srcOrd="1" destOrd="0" parTransId="{3B3491EC-E946-49FE-96B7-C04F833E2ADE}" sibTransId="{021917A9-6EF6-4C11-BEC3-71B55F182BED}"/>
    <dgm:cxn modelId="{A9BDC9A5-8A13-4AA8-B41F-DE137C219129}" type="presOf" srcId="{C38AD723-56D5-45D0-B517-5518BB22567E}" destId="{C28C285F-E110-44FE-88E0-9CC481E50450}" srcOrd="0" destOrd="0" presId="urn:microsoft.com/office/officeart/2005/8/layout/cycle6"/>
    <dgm:cxn modelId="{8EB644BA-E80B-49C1-990B-241B90FD568C}" type="presOf" srcId="{B5F6A9AD-C2BF-43F4-BD43-E754E665DB11}" destId="{0E13CC3D-5FB7-4094-B1D9-CEE5406F29BB}" srcOrd="0" destOrd="0" presId="urn:microsoft.com/office/officeart/2005/8/layout/cycle6"/>
    <dgm:cxn modelId="{5A4C7CE3-D380-4BF7-99EB-D7035ECB7E9B}" srcId="{921649B5-109F-4EFC-AF6F-E7549C7D51D5}" destId="{C38AD723-56D5-45D0-B517-5518BB22567E}" srcOrd="0" destOrd="0" parTransId="{10C94877-1C3F-4270-9FBF-11ED1115884C}" sibTransId="{166F8AF5-1D91-4874-9D4E-B49B4C691571}"/>
    <dgm:cxn modelId="{4EE71F39-0E2B-41E7-95F5-DE7777ADE47A}" srcId="{921649B5-109F-4EFC-AF6F-E7549C7D51D5}" destId="{47A1DDB8-B791-42EC-956D-139B70048816}" srcOrd="2" destOrd="0" parTransId="{71F5E5C8-CC6B-47C7-A0F9-CFDA44751DDC}" sibTransId="{9FB3B1B7-A748-44B4-B782-C48D60565824}"/>
    <dgm:cxn modelId="{EDC9B0EC-35FB-4844-ABE1-C80CFEFFD50C}" srcId="{921649B5-109F-4EFC-AF6F-E7549C7D51D5}" destId="{B358EC67-2F13-4E8C-8F70-C7D2AD1C716F}" srcOrd="4" destOrd="0" parTransId="{4935D086-0AEE-4604-BC8E-722E02D0E9DC}" sibTransId="{B5F6A9AD-C2BF-43F4-BD43-E754E665DB11}"/>
    <dgm:cxn modelId="{DCBCBCDC-066A-4237-B976-941125B46CD4}" type="presOf" srcId="{B358EC67-2F13-4E8C-8F70-C7D2AD1C716F}" destId="{C58F09E7-D224-47A0-B04F-1E5AEFE8A2A7}" srcOrd="0" destOrd="0" presId="urn:microsoft.com/office/officeart/2005/8/layout/cycle6"/>
    <dgm:cxn modelId="{00BB4B36-35E3-490A-85D8-90D0547501F3}" type="presParOf" srcId="{25238264-289A-41B6-8E55-4DA99233EA98}" destId="{C28C285F-E110-44FE-88E0-9CC481E50450}" srcOrd="0" destOrd="0" presId="urn:microsoft.com/office/officeart/2005/8/layout/cycle6"/>
    <dgm:cxn modelId="{BE98311D-36E1-4E31-9451-7FACE134337C}" type="presParOf" srcId="{25238264-289A-41B6-8E55-4DA99233EA98}" destId="{8A1F3734-50AC-48A1-9306-DF65786A6BA8}" srcOrd="1" destOrd="0" presId="urn:microsoft.com/office/officeart/2005/8/layout/cycle6"/>
    <dgm:cxn modelId="{6C52F975-4721-495B-8CF4-7EBE7D2B1D63}" type="presParOf" srcId="{25238264-289A-41B6-8E55-4DA99233EA98}" destId="{B9D2BBDA-220A-408D-85BA-6A8638D73298}" srcOrd="2" destOrd="0" presId="urn:microsoft.com/office/officeart/2005/8/layout/cycle6"/>
    <dgm:cxn modelId="{9D34E393-763B-4BAD-9E54-E3EC5B2FD771}" type="presParOf" srcId="{25238264-289A-41B6-8E55-4DA99233EA98}" destId="{43796E06-A486-4A28-914A-DC168666319D}" srcOrd="3" destOrd="0" presId="urn:microsoft.com/office/officeart/2005/8/layout/cycle6"/>
    <dgm:cxn modelId="{C9B0B349-C385-4C96-AF94-1D08379E4D53}" type="presParOf" srcId="{25238264-289A-41B6-8E55-4DA99233EA98}" destId="{7EE8FDB2-6518-470B-BD86-05D90A36A6B9}" srcOrd="4" destOrd="0" presId="urn:microsoft.com/office/officeart/2005/8/layout/cycle6"/>
    <dgm:cxn modelId="{751AC983-318E-4D22-B7F6-AA79309536AF}" type="presParOf" srcId="{25238264-289A-41B6-8E55-4DA99233EA98}" destId="{083DE65B-520E-446C-9782-9399C564DE01}" srcOrd="5" destOrd="0" presId="urn:microsoft.com/office/officeart/2005/8/layout/cycle6"/>
    <dgm:cxn modelId="{8A4DDFBA-4E1D-4587-91FE-DD8309D37856}" type="presParOf" srcId="{25238264-289A-41B6-8E55-4DA99233EA98}" destId="{E7CC48F6-B683-45B6-96C0-6BE19E5B4EEB}" srcOrd="6" destOrd="0" presId="urn:microsoft.com/office/officeart/2005/8/layout/cycle6"/>
    <dgm:cxn modelId="{399AB09E-6DBA-4D18-8642-0DB2ACDFDD22}" type="presParOf" srcId="{25238264-289A-41B6-8E55-4DA99233EA98}" destId="{14E382C1-14EB-4B81-AE1D-68CD2B7C574F}" srcOrd="7" destOrd="0" presId="urn:microsoft.com/office/officeart/2005/8/layout/cycle6"/>
    <dgm:cxn modelId="{6CEC7264-71B5-4011-8971-C3C38350ED3B}" type="presParOf" srcId="{25238264-289A-41B6-8E55-4DA99233EA98}" destId="{63B67F8C-7E32-495D-9A9E-AB1E349CEDED}" srcOrd="8" destOrd="0" presId="urn:microsoft.com/office/officeart/2005/8/layout/cycle6"/>
    <dgm:cxn modelId="{91DD8DF2-3571-4F42-8819-7BFA08B7CDDE}" type="presParOf" srcId="{25238264-289A-41B6-8E55-4DA99233EA98}" destId="{714FCCDA-EE7E-4EF2-8AF8-B6E8B40DD41A}" srcOrd="9" destOrd="0" presId="urn:microsoft.com/office/officeart/2005/8/layout/cycle6"/>
    <dgm:cxn modelId="{FFF0A2C8-FFBE-4E3D-8FE2-1C189BEF3855}" type="presParOf" srcId="{25238264-289A-41B6-8E55-4DA99233EA98}" destId="{4FF98FE9-F516-4640-B22F-D4DF460907B9}" srcOrd="10" destOrd="0" presId="urn:microsoft.com/office/officeart/2005/8/layout/cycle6"/>
    <dgm:cxn modelId="{00F88DD3-8523-480C-B67F-01CE0447695C}" type="presParOf" srcId="{25238264-289A-41B6-8E55-4DA99233EA98}" destId="{D8833BDA-9E23-4B02-8F39-5E9A2D9C84D5}" srcOrd="11" destOrd="0" presId="urn:microsoft.com/office/officeart/2005/8/layout/cycle6"/>
    <dgm:cxn modelId="{3CDB2D38-935B-43BB-A476-DD18174356BE}" type="presParOf" srcId="{25238264-289A-41B6-8E55-4DA99233EA98}" destId="{C58F09E7-D224-47A0-B04F-1E5AEFE8A2A7}" srcOrd="12" destOrd="0" presId="urn:microsoft.com/office/officeart/2005/8/layout/cycle6"/>
    <dgm:cxn modelId="{16551B1E-39BB-4D8E-90C0-2382A12368D9}" type="presParOf" srcId="{25238264-289A-41B6-8E55-4DA99233EA98}" destId="{2D2CA595-D158-43C3-B385-F61903F6AB81}" srcOrd="13" destOrd="0" presId="urn:microsoft.com/office/officeart/2005/8/layout/cycle6"/>
    <dgm:cxn modelId="{7532053B-1278-49BE-A190-8D11E20A4968}" type="presParOf" srcId="{25238264-289A-41B6-8E55-4DA99233EA98}" destId="{0E13CC3D-5FB7-4094-B1D9-CEE5406F29BB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99" cy="464983"/>
          </a:xfrm>
          <a:prstGeom prst="rect">
            <a:avLst/>
          </a:prstGeom>
        </p:spPr>
        <p:txBody>
          <a:bodyPr vert="horz" lIns="92291" tIns="46146" rIns="92291" bIns="46146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80279" y="0"/>
            <a:ext cx="3044799" cy="464983"/>
          </a:xfrm>
          <a:prstGeom prst="rect">
            <a:avLst/>
          </a:prstGeom>
        </p:spPr>
        <p:txBody>
          <a:bodyPr vert="horz" lIns="92291" tIns="46146" rIns="92291" bIns="46146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9AAAC14-B771-48C5-A075-1063A4D2EAB8}" type="datetimeFigureOut">
              <a:rPr lang="es-ES"/>
              <a:pPr>
                <a:defRPr/>
              </a:pPr>
              <a:t>12/10/2017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45189"/>
            <a:ext cx="3044799" cy="464983"/>
          </a:xfrm>
          <a:prstGeom prst="rect">
            <a:avLst/>
          </a:prstGeom>
        </p:spPr>
        <p:txBody>
          <a:bodyPr vert="horz" lIns="92291" tIns="46146" rIns="92291" bIns="46146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80279" y="8845189"/>
            <a:ext cx="3044799" cy="464983"/>
          </a:xfrm>
          <a:prstGeom prst="rect">
            <a:avLst/>
          </a:prstGeom>
        </p:spPr>
        <p:txBody>
          <a:bodyPr vert="horz" wrap="square" lIns="92291" tIns="46146" rIns="92291" bIns="461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3461144-6057-42D7-B0A2-A1EDEBCB1A9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91674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99" cy="464983"/>
          </a:xfrm>
          <a:prstGeom prst="rect">
            <a:avLst/>
          </a:prstGeom>
        </p:spPr>
        <p:txBody>
          <a:bodyPr vert="horz" lIns="92291" tIns="46146" rIns="92291" bIns="4614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80279" y="0"/>
            <a:ext cx="3044799" cy="464983"/>
          </a:xfrm>
          <a:prstGeom prst="rect">
            <a:avLst/>
          </a:prstGeom>
        </p:spPr>
        <p:txBody>
          <a:bodyPr vert="horz" lIns="92291" tIns="46146" rIns="92291" bIns="4614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0BD805-6A96-4D77-8DF3-8FF756328D7E}" type="datetimeFigureOut">
              <a:rPr lang="es-PY"/>
              <a:pPr>
                <a:defRPr/>
              </a:pPr>
              <a:t>12/10/2017</a:t>
            </a:fld>
            <a:endParaRPr lang="es-PY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1" tIns="46146" rIns="92291" bIns="46146" rtlCol="0" anchor="ctr"/>
          <a:lstStyle/>
          <a:p>
            <a:pPr lvl="0"/>
            <a:endParaRPr lang="es-PY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3107" y="4424699"/>
            <a:ext cx="5620062" cy="4189050"/>
          </a:xfrm>
          <a:prstGeom prst="rect">
            <a:avLst/>
          </a:prstGeom>
        </p:spPr>
        <p:txBody>
          <a:bodyPr vert="horz" lIns="92291" tIns="46146" rIns="92291" bIns="46146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PY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45189"/>
            <a:ext cx="3044799" cy="464983"/>
          </a:xfrm>
          <a:prstGeom prst="rect">
            <a:avLst/>
          </a:prstGeom>
        </p:spPr>
        <p:txBody>
          <a:bodyPr vert="horz" lIns="92291" tIns="46146" rIns="92291" bIns="4614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80279" y="8845189"/>
            <a:ext cx="3044799" cy="464983"/>
          </a:xfrm>
          <a:prstGeom prst="rect">
            <a:avLst/>
          </a:prstGeom>
        </p:spPr>
        <p:txBody>
          <a:bodyPr vert="horz" wrap="square" lIns="92291" tIns="46146" rIns="92291" bIns="461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CD45A84-8DEE-4896-B27A-565B59FBFBD8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2266867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74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7713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093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29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4863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0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92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64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36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F81CE5-787A-4941-B244-9B42D011FFFE}" type="slidenum">
              <a:rPr lang="es-PY" altLang="es-ES" smtClean="0"/>
              <a:pPr>
                <a:spcBef>
                  <a:spcPct val="0"/>
                </a:spcBef>
              </a:pPr>
              <a:t>1</a:t>
            </a:fld>
            <a:endParaRPr lang="es-PY" altLang="es-ES" smtClean="0"/>
          </a:p>
        </p:txBody>
      </p:sp>
    </p:spTree>
    <p:extLst>
      <p:ext uri="{BB962C8B-B14F-4D97-AF65-F5344CB8AC3E}">
        <p14:creationId xmlns:p14="http://schemas.microsoft.com/office/powerpoint/2010/main" val="1523875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A658EF-D14F-435F-9B17-80AC4141995F}" type="slidenum">
              <a:rPr lang="es-PY" altLang="es-ES" smtClean="0">
                <a:latin typeface="Calibri" panose="020F0502020204030204" pitchFamily="34" charset="0"/>
              </a:rPr>
              <a:pPr/>
              <a:t>15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3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99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077F06-54A0-4A52-9E8B-D23B814B4BAA}" type="slidenum">
              <a:rPr lang="es-PY" altLang="es-ES" smtClean="0">
                <a:latin typeface="Calibri" panose="020F0502020204030204" pitchFamily="34" charset="0"/>
              </a:rPr>
              <a:pPr/>
              <a:t>16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59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4B29-7D1F-43FC-9163-728DF6AC39EB}" type="slidenum">
              <a:rPr lang="es-ES" smtClean="0">
                <a:solidFill>
                  <a:prstClr val="black"/>
                </a:solidFill>
              </a:rPr>
              <a:pPr/>
              <a:t>17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52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4B29-7D1F-43FC-9163-728DF6AC39EB}" type="slidenum">
              <a:rPr lang="es-ES" smtClean="0">
                <a:solidFill>
                  <a:prstClr val="black"/>
                </a:solidFill>
              </a:rPr>
              <a:pPr/>
              <a:t>18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0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4B29-7D1F-43FC-9163-728DF6AC39EB}" type="slidenum">
              <a:rPr lang="es-ES" smtClean="0">
                <a:solidFill>
                  <a:prstClr val="black"/>
                </a:solidFill>
              </a:rPr>
              <a:pPr/>
              <a:t>28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39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4B29-7D1F-43FC-9163-728DF6AC39EB}" type="slidenum">
              <a:rPr lang="es-ES" smtClean="0">
                <a:solidFill>
                  <a:prstClr val="black"/>
                </a:solidFill>
              </a:rPr>
              <a:pPr/>
              <a:t>29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79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4B29-7D1F-43FC-9163-728DF6AC39EB}" type="slidenum">
              <a:rPr lang="es-ES" smtClean="0">
                <a:solidFill>
                  <a:prstClr val="black"/>
                </a:solidFill>
              </a:rPr>
              <a:pPr/>
              <a:t>30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09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2CA3AE-F7F7-42C9-B96D-395D7C238FF6}" type="slidenum">
              <a:rPr lang="es-PY" altLang="es-ES" smtClean="0">
                <a:latin typeface="Calibri" panose="020F0502020204030204" pitchFamily="34" charset="0"/>
              </a:rPr>
              <a:pPr/>
              <a:t>31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67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460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3A78B0-9221-4D0C-A6CB-9612F8E78335}" type="slidenum">
              <a:rPr lang="es-PY" altLang="es-ES" smtClean="0">
                <a:latin typeface="Calibri" panose="020F0502020204030204" pitchFamily="34" charset="0"/>
              </a:rPr>
              <a:pPr/>
              <a:t>32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08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5D81E6-76F3-4B9F-9DE5-3702AAFCD44D}" type="slidenum">
              <a:rPr lang="es-PY" altLang="es-ES" smtClean="0">
                <a:latin typeface="Calibri" panose="020F0502020204030204" pitchFamily="34" charset="0"/>
              </a:rPr>
              <a:pPr/>
              <a:t>33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56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23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F1FA71-9D0A-4288-B5B3-96259F8DA3F9}" type="slidenum">
              <a:rPr lang="es-PY" altLang="es-ES" smtClean="0"/>
              <a:pPr>
                <a:spcBef>
                  <a:spcPct val="0"/>
                </a:spcBef>
              </a:pPr>
              <a:t>2</a:t>
            </a:fld>
            <a:endParaRPr lang="es-PY" altLang="es-ES" smtClean="0"/>
          </a:p>
        </p:txBody>
      </p:sp>
    </p:spTree>
    <p:extLst>
      <p:ext uri="{BB962C8B-B14F-4D97-AF65-F5344CB8AC3E}">
        <p14:creationId xmlns:p14="http://schemas.microsoft.com/office/powerpoint/2010/main" val="1393067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A658EF-D14F-435F-9B17-80AC4141995F}" type="slidenum">
              <a:rPr lang="es-PY" altLang="es-ES" smtClean="0">
                <a:latin typeface="Calibri" panose="020F0502020204030204" pitchFamily="34" charset="0"/>
              </a:rPr>
              <a:pPr/>
              <a:t>34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432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5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1533E8-CB1C-4F5E-B350-D77892F7D0F2}" type="slidenum">
              <a:rPr lang="es-PY" altLang="es-ES">
                <a:latin typeface="Calibri" panose="020F0502020204030204" pitchFamily="34" charset="0"/>
              </a:rPr>
              <a:pPr/>
              <a:t>35</a:t>
            </a:fld>
            <a:endParaRPr lang="es-PY" altLang="es-E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30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5D81E6-76F3-4B9F-9DE5-3702AAFCD44D}" type="slidenum">
              <a:rPr lang="es-PY" altLang="es-ES" smtClean="0">
                <a:latin typeface="Calibri" panose="020F0502020204030204" pitchFamily="34" charset="0"/>
              </a:rPr>
              <a:pPr/>
              <a:t>36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27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656F7F-160F-4003-A756-799562DCF0CA}" type="slidenum">
              <a:rPr lang="es-PY" altLang="es-ES" smtClean="0">
                <a:latin typeface="Calibri" panose="020F0502020204030204" pitchFamily="34" charset="0"/>
              </a:rPr>
              <a:pPr/>
              <a:t>37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6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4B29-7D1F-43FC-9163-728DF6AC39EB}" type="slidenum">
              <a:rPr lang="es-ES" smtClean="0">
                <a:solidFill>
                  <a:prstClr val="black"/>
                </a:solidFill>
              </a:rPr>
              <a:pPr/>
              <a:t>39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51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419225" y="1163638"/>
            <a:ext cx="4187825" cy="31400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16B88-BEA9-40F6-B8D6-7B2586FFE74C}" type="slidenum">
              <a:rPr lang="es-ES" smtClean="0"/>
              <a:pPr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7787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5D81E6-76F3-4B9F-9DE5-3702AAFCD44D}" type="slidenum">
              <a:rPr lang="es-PY" altLang="es-ES" smtClean="0">
                <a:latin typeface="Calibri" panose="020F0502020204030204" pitchFamily="34" charset="0"/>
              </a:rPr>
              <a:pPr/>
              <a:t>51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94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4B29-7D1F-43FC-9163-728DF6AC39EB}" type="slidenum">
              <a:rPr lang="es-ES" smtClean="0">
                <a:solidFill>
                  <a:prstClr val="black"/>
                </a:solidFill>
              </a:rPr>
              <a:pPr/>
              <a:t>52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75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L" altLang="es-PY" smtClean="0"/>
          </a:p>
        </p:txBody>
      </p:sp>
      <p:sp>
        <p:nvSpPr>
          <p:cNvPr id="307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BA31722-7C40-4571-AEB4-9774021A4E69}" type="slidenum">
              <a:rPr lang="es-ES" altLang="es-PY" smtClean="0">
                <a:solidFill>
                  <a:prstClr val="black"/>
                </a:solidFill>
              </a:rPr>
              <a:pPr/>
              <a:t>54</a:t>
            </a:fld>
            <a:endParaRPr lang="es-ES" altLang="es-PY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33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7713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093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29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4863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0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92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64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36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26E54C-6628-474F-94AB-1AA3B05FABDA}" type="slidenum">
              <a:rPr lang="es-PY" altLang="es-ES" smtClean="0"/>
              <a:pPr>
                <a:spcBef>
                  <a:spcPct val="0"/>
                </a:spcBef>
              </a:pPr>
              <a:t>55</a:t>
            </a:fld>
            <a:endParaRPr lang="es-PY" altLang="es-ES" smtClean="0"/>
          </a:p>
        </p:txBody>
      </p:sp>
    </p:spTree>
    <p:extLst>
      <p:ext uri="{BB962C8B-B14F-4D97-AF65-F5344CB8AC3E}">
        <p14:creationId xmlns:p14="http://schemas.microsoft.com/office/powerpoint/2010/main" val="153699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4B29-7D1F-43FC-9163-728DF6AC39EB}" type="slidenum">
              <a:rPr lang="es-ES" smtClean="0">
                <a:solidFill>
                  <a:prstClr val="black"/>
                </a:solidFill>
              </a:rPr>
              <a:pPr/>
              <a:t>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415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7713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093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29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4863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0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92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64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3663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694530-2C59-4F8D-BD6D-7D81FC126356}" type="slidenum">
              <a:rPr lang="es-PY" smtClean="0"/>
              <a:pPr>
                <a:spcBef>
                  <a:spcPct val="0"/>
                </a:spcBef>
              </a:pPr>
              <a:t>56</a:t>
            </a:fld>
            <a:endParaRPr lang="es-PY" smtClean="0"/>
          </a:p>
        </p:txBody>
      </p:sp>
    </p:spTree>
    <p:extLst>
      <p:ext uri="{BB962C8B-B14F-4D97-AF65-F5344CB8AC3E}">
        <p14:creationId xmlns:p14="http://schemas.microsoft.com/office/powerpoint/2010/main" val="1382092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011155-F7A2-433C-B180-2B28BDAE2CED}" type="slidenum">
              <a:rPr lang="es-PY" altLang="es-ES" smtClean="0">
                <a:latin typeface="Calibri" panose="020F0502020204030204" pitchFamily="34" charset="0"/>
              </a:rPr>
              <a:pPr/>
              <a:t>8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159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656F7F-160F-4003-A756-799562DCF0CA}" type="slidenum">
              <a:rPr lang="es-PY" altLang="es-ES" smtClean="0">
                <a:latin typeface="Calibri" panose="020F0502020204030204" pitchFamily="34" charset="0"/>
              </a:rPr>
              <a:pPr/>
              <a:t>10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371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1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1B7B72-16E6-4824-A60A-BF8488C8FD6F}" type="slidenum">
              <a:rPr lang="es-PY" altLang="es-ES" smtClean="0">
                <a:latin typeface="Calibri" panose="020F0502020204030204" pitchFamily="34" charset="0"/>
              </a:rPr>
              <a:pPr/>
              <a:t>11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15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E5B4A1-439E-410B-969E-BBE28C5698DC}" type="slidenum">
              <a:rPr lang="es-PY" altLang="es-ES" smtClean="0">
                <a:latin typeface="Calibri" panose="020F0502020204030204" pitchFamily="34" charset="0"/>
              </a:rPr>
              <a:pPr/>
              <a:t>12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5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5CDA5A-20EA-42EE-8FA6-296F83AEB1E4}" type="slidenum">
              <a:rPr lang="es-PY" altLang="es-ES" smtClean="0">
                <a:latin typeface="Calibri" panose="020F0502020204030204" pitchFamily="34" charset="0"/>
              </a:rPr>
              <a:pPr/>
              <a:t>13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56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985EA3-D2C4-48AB-8E59-EC3669C7F078}" type="slidenum">
              <a:rPr lang="es-PY" altLang="es-ES" smtClean="0">
                <a:latin typeface="Calibri" panose="020F0502020204030204" pitchFamily="34" charset="0"/>
              </a:rPr>
              <a:pPr/>
              <a:t>14</a:t>
            </a:fld>
            <a:endParaRPr lang="es-PY" altLang="es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 userDrawn="1"/>
        </p:nvSpPr>
        <p:spPr>
          <a:xfrm>
            <a:off x="-2380" y="6309320"/>
            <a:ext cx="9146380" cy="54868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Freeform 6"/>
          <p:cNvSpPr/>
          <p:nvPr userDrawn="1"/>
        </p:nvSpPr>
        <p:spPr>
          <a:xfrm>
            <a:off x="0" y="0"/>
            <a:ext cx="9144000" cy="3333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Imagen 10" descr="encabezad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14433" r="64450" b="19180"/>
          <a:stretch>
            <a:fillRect/>
          </a:stretch>
        </p:blipFill>
        <p:spPr bwMode="auto">
          <a:xfrm>
            <a:off x="107950" y="374650"/>
            <a:ext cx="13684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1" descr="C:\Users\Justicia Electoral\Desktop\Logos Bilingües\marca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468313"/>
            <a:ext cx="1193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2" descr="C:\Users\Justicia Electoral\Desktop\Logos Bilingües\Ministerio de Educación y Cultura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1"/>
          <a:stretch>
            <a:fillRect/>
          </a:stretch>
        </p:blipFill>
        <p:spPr bwMode="auto">
          <a:xfrm>
            <a:off x="6670675" y="471488"/>
            <a:ext cx="1069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B6E0D-E288-4A2D-887B-3D85A61C0C1B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377170342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45DF5-C189-44BF-8A00-7CF7CB498F7C}" type="datetimeFigureOut">
              <a:rPr lang="es-PY"/>
              <a:pPr>
                <a:defRPr/>
              </a:pPr>
              <a:t>12/10/2017</a:t>
            </a:fld>
            <a:endParaRPr lang="es-P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BF03A-4297-41C0-B909-5C6555681BE1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1809639238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091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202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458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568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553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329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797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9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024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82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D5B3B-A289-4916-8063-4B3B21958BFA}" type="datetimeFigureOut">
              <a:rPr lang="es-PY"/>
              <a:pPr>
                <a:defRPr/>
              </a:pPr>
              <a:t>12/10/2017</a:t>
            </a:fld>
            <a:endParaRPr lang="es-P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A0242-F48F-483A-B637-7A79A4336862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76915368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728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090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4782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53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962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574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017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777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270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60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 userDrawn="1"/>
        </p:nvSpPr>
        <p:spPr>
          <a:xfrm>
            <a:off x="-2380" y="6309320"/>
            <a:ext cx="9146380" cy="54868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Freeform 6"/>
          <p:cNvSpPr/>
          <p:nvPr userDrawn="1"/>
        </p:nvSpPr>
        <p:spPr>
          <a:xfrm>
            <a:off x="0" y="0"/>
            <a:ext cx="9144000" cy="3333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Imagen 10" descr="encabezad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14433" r="64450" b="19180"/>
          <a:stretch>
            <a:fillRect/>
          </a:stretch>
        </p:blipFill>
        <p:spPr bwMode="auto">
          <a:xfrm>
            <a:off x="107950" y="374650"/>
            <a:ext cx="13684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1" descr="C:\Users\Justicia Electoral\Desktop\Logos Bilingües\marca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468313"/>
            <a:ext cx="1193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2" descr="C:\Users\Justicia Electoral\Desktop\Logos Bilingües\Ministerio de Educación y Cultura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1"/>
          <a:stretch>
            <a:fillRect/>
          </a:stretch>
        </p:blipFill>
        <p:spPr bwMode="auto">
          <a:xfrm>
            <a:off x="6670675" y="471488"/>
            <a:ext cx="1069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D5413-BAA1-4302-9BD4-C1AE9C6E24FD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169415666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761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9107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720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647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29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267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038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736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020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36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7FE3-FB68-4828-8F4A-422859CABF3B}" type="datetimeFigureOut">
              <a:rPr lang="es-ES_tradnl" smtClean="0"/>
              <a:t>12/10/2017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3FFF4-9D48-412C-BC52-14F1CF62D78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90985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451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651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161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3475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2709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780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63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77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29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8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169F-CCC1-4DA7-814C-664A67EBF4C7}" type="datetimeFigureOut">
              <a:rPr lang="es-PY"/>
              <a:pPr>
                <a:defRPr/>
              </a:pPr>
              <a:t>12/10/2017</a:t>
            </a:fld>
            <a:endParaRPr lang="es-P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F6F0D-9EF5-452F-A5D1-E1D0DE52BF21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21401097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49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89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19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43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68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60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11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78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46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3049-41F5-4FED-A423-EC4CC95F0F84}" type="datetimeFigureOut">
              <a:rPr lang="es-PY"/>
              <a:pPr>
                <a:defRPr/>
              </a:pPr>
              <a:t>12/10/2017</a:t>
            </a:fld>
            <a:endParaRPr lang="es-PY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33EB8-AEA0-4026-BB08-6C090202175F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35699696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60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99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01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61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69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33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693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448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05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5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60396-547D-4D99-BA23-3F3F9B150232}" type="datetimeFigureOut">
              <a:rPr lang="es-PY"/>
              <a:pPr>
                <a:defRPr/>
              </a:pPr>
              <a:t>12/10/2017</a:t>
            </a:fld>
            <a:endParaRPr lang="es-PY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2B4B0-5689-49E0-8ACD-595498E47F26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58890445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50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33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34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46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98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19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1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14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93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3D209-F731-42FB-8E0B-D11CAE76287D}" type="datetimeFigureOut">
              <a:rPr lang="es-PY"/>
              <a:pPr>
                <a:defRPr/>
              </a:pPr>
              <a:t>12/10/2017</a:t>
            </a:fld>
            <a:endParaRPr lang="es-PY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F4240-406E-476D-99F4-F30AB0DF15F1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397655248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3959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357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620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008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38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61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007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74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40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3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7A77E-FA0E-4675-8DB7-16863FDB99A2}" type="datetimeFigureOut">
              <a:rPr lang="es-PY"/>
              <a:pPr>
                <a:defRPr/>
              </a:pPr>
              <a:t>12/10/2017</a:t>
            </a:fld>
            <a:endParaRPr lang="es-PY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7D2E8-4E1D-4155-8726-F7CA49D77323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162148017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966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54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46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752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25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095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4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906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580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4345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988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68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37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377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623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38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281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427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5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1DADD-A25F-436F-BD8F-5191BCA7EC8A}" type="datetimeFigureOut">
              <a:rPr lang="es-PY"/>
              <a:pPr>
                <a:defRPr/>
              </a:pPr>
              <a:t>12/10/2017</a:t>
            </a:fld>
            <a:endParaRPr lang="es-PY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391A3C7-E8EF-40EA-975B-885AE6894CEC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393639524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908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60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897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497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70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464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152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047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785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1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es-ES" noProof="0" dirty="0" smtClean="0"/>
              <a:t>Haga clic en el icono para agregar una imagen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F29BD-E192-4B25-9D14-1A41E10BA381}" type="datetimeFigureOut">
              <a:rPr lang="es-PY"/>
              <a:pPr>
                <a:defRPr/>
              </a:pPr>
              <a:t>12/10/2017</a:t>
            </a:fld>
            <a:endParaRPr lang="es-PY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F82EB-09BA-4BA9-B18D-410FE29D0775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  <p:extLst>
      <p:ext uri="{BB962C8B-B14F-4D97-AF65-F5344CB8AC3E}">
        <p14:creationId xmlns:p14="http://schemas.microsoft.com/office/powerpoint/2010/main" val="211209027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876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85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594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03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341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01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808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130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095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12/10/2017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8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3059113" cy="50482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n-US" alt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F9F003-AE3A-4FAF-A4C4-51CB1DCF93FD}" type="datetimeFigureOut">
              <a:rPr lang="es-PY"/>
              <a:pPr>
                <a:defRPr/>
              </a:pPr>
              <a:t>12/10/2017</a:t>
            </a:fld>
            <a:endParaRPr lang="es-P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cap="all" spc="200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5C1BE6AF-5EB7-4853-A558-C56F88528D66}" type="slidenum">
              <a:rPr lang="es-PY" altLang="es-ES"/>
              <a:pPr>
                <a:defRPr/>
              </a:pPr>
              <a:t>‹Nº›</a:t>
            </a:fld>
            <a:endParaRPr lang="es-PY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1" r:id="rId1"/>
    <p:sldLayoutId id="2147485722" r:id="rId2"/>
    <p:sldLayoutId id="2147485723" r:id="rId3"/>
    <p:sldLayoutId id="2147485724" r:id="rId4"/>
    <p:sldLayoutId id="2147485725" r:id="rId5"/>
    <p:sldLayoutId id="2147485726" r:id="rId6"/>
    <p:sldLayoutId id="2147485727" r:id="rId7"/>
    <p:sldLayoutId id="2147485728" r:id="rId8"/>
    <p:sldLayoutId id="2147485729" r:id="rId9"/>
    <p:sldLayoutId id="2147485730" r:id="rId10"/>
    <p:sldLayoutId id="2147485731" r:id="rId11"/>
    <p:sldLayoutId id="2147485732" r:id="rId12"/>
    <p:sldLayoutId id="2147485733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18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37" r:id="rId1"/>
    <p:sldLayoutId id="2147485838" r:id="rId2"/>
    <p:sldLayoutId id="2147485839" r:id="rId3"/>
    <p:sldLayoutId id="2147485840" r:id="rId4"/>
    <p:sldLayoutId id="2147485841" r:id="rId5"/>
    <p:sldLayoutId id="2147485842" r:id="rId6"/>
    <p:sldLayoutId id="2147485843" r:id="rId7"/>
    <p:sldLayoutId id="2147485844" r:id="rId8"/>
    <p:sldLayoutId id="2147485845" r:id="rId9"/>
    <p:sldLayoutId id="2147485846" r:id="rId10"/>
    <p:sldLayoutId id="2147485847" r:id="rId11"/>
    <p:sldLayoutId id="2147485848" r:id="rId12"/>
    <p:sldLayoutId id="2147485849" r:id="rId13"/>
    <p:sldLayoutId id="2147485850" r:id="rId14"/>
  </p:sldLayoutIdLst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11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2" r:id="rId1"/>
    <p:sldLayoutId id="2147485853" r:id="rId2"/>
    <p:sldLayoutId id="2147485854" r:id="rId3"/>
    <p:sldLayoutId id="2147485855" r:id="rId4"/>
    <p:sldLayoutId id="2147485856" r:id="rId5"/>
    <p:sldLayoutId id="2147485857" r:id="rId6"/>
    <p:sldLayoutId id="2147485858" r:id="rId7"/>
    <p:sldLayoutId id="2147485859" r:id="rId8"/>
    <p:sldLayoutId id="2147485860" r:id="rId9"/>
    <p:sldLayoutId id="2147485861" r:id="rId10"/>
    <p:sldLayoutId id="2147485862" r:id="rId11"/>
    <p:sldLayoutId id="2147485863" r:id="rId12"/>
    <p:sldLayoutId id="2147485864" r:id="rId13"/>
    <p:sldLayoutId id="2147485865" r:id="rId14"/>
  </p:sldLayoutIdLst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913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5" r:id="rId1"/>
    <p:sldLayoutId id="2147485736" r:id="rId2"/>
    <p:sldLayoutId id="2147485737" r:id="rId3"/>
    <p:sldLayoutId id="2147485738" r:id="rId4"/>
    <p:sldLayoutId id="2147485739" r:id="rId5"/>
    <p:sldLayoutId id="2147485740" r:id="rId6"/>
    <p:sldLayoutId id="2147485741" r:id="rId7"/>
    <p:sldLayoutId id="2147485742" r:id="rId8"/>
    <p:sldLayoutId id="2147485743" r:id="rId9"/>
    <p:sldLayoutId id="2147485744" r:id="rId10"/>
    <p:sldLayoutId id="2147485745" r:id="rId11"/>
  </p:sldLayoutIdLst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75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7" r:id="rId1"/>
    <p:sldLayoutId id="2147485748" r:id="rId2"/>
    <p:sldLayoutId id="2147485749" r:id="rId3"/>
    <p:sldLayoutId id="2147485750" r:id="rId4"/>
    <p:sldLayoutId id="2147485751" r:id="rId5"/>
    <p:sldLayoutId id="2147485752" r:id="rId6"/>
    <p:sldLayoutId id="2147485753" r:id="rId7"/>
    <p:sldLayoutId id="2147485754" r:id="rId8"/>
    <p:sldLayoutId id="2147485755" r:id="rId9"/>
    <p:sldLayoutId id="2147485756" r:id="rId10"/>
    <p:sldLayoutId id="2147485757" r:id="rId11"/>
    <p:sldLayoutId id="2147485758" r:id="rId12"/>
    <p:sldLayoutId id="2147485759" r:id="rId13"/>
    <p:sldLayoutId id="2147485760" r:id="rId14"/>
  </p:sldLayoutIdLst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40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2" r:id="rId1"/>
    <p:sldLayoutId id="2147485763" r:id="rId2"/>
    <p:sldLayoutId id="2147485764" r:id="rId3"/>
    <p:sldLayoutId id="2147485765" r:id="rId4"/>
    <p:sldLayoutId id="2147485766" r:id="rId5"/>
    <p:sldLayoutId id="2147485767" r:id="rId6"/>
    <p:sldLayoutId id="2147485768" r:id="rId7"/>
    <p:sldLayoutId id="2147485769" r:id="rId8"/>
    <p:sldLayoutId id="2147485770" r:id="rId9"/>
    <p:sldLayoutId id="2147485771" r:id="rId10"/>
    <p:sldLayoutId id="2147485772" r:id="rId11"/>
    <p:sldLayoutId id="2147485773" r:id="rId12"/>
    <p:sldLayoutId id="2147485774" r:id="rId13"/>
    <p:sldLayoutId id="2147485775" r:id="rId14"/>
  </p:sldLayoutIdLst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12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7" r:id="rId1"/>
    <p:sldLayoutId id="2147485778" r:id="rId2"/>
    <p:sldLayoutId id="2147485779" r:id="rId3"/>
    <p:sldLayoutId id="2147485780" r:id="rId4"/>
    <p:sldLayoutId id="2147485781" r:id="rId5"/>
    <p:sldLayoutId id="2147485782" r:id="rId6"/>
    <p:sldLayoutId id="2147485783" r:id="rId7"/>
    <p:sldLayoutId id="2147485784" r:id="rId8"/>
    <p:sldLayoutId id="2147485785" r:id="rId9"/>
    <p:sldLayoutId id="2147485786" r:id="rId10"/>
    <p:sldLayoutId id="2147485787" r:id="rId11"/>
  </p:sldLayoutIdLst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08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9" r:id="rId1"/>
    <p:sldLayoutId id="2147485790" r:id="rId2"/>
    <p:sldLayoutId id="2147485791" r:id="rId3"/>
    <p:sldLayoutId id="2147485792" r:id="rId4"/>
    <p:sldLayoutId id="2147485793" r:id="rId5"/>
    <p:sldLayoutId id="2147485794" r:id="rId6"/>
    <p:sldLayoutId id="2147485795" r:id="rId7"/>
    <p:sldLayoutId id="2147485796" r:id="rId8"/>
    <p:sldLayoutId id="2147485797" r:id="rId9"/>
    <p:sldLayoutId id="2147485798" r:id="rId10"/>
    <p:sldLayoutId id="2147485799" r:id="rId11"/>
  </p:sldLayoutIdLst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49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01" r:id="rId1"/>
    <p:sldLayoutId id="2147485802" r:id="rId2"/>
    <p:sldLayoutId id="2147485803" r:id="rId3"/>
    <p:sldLayoutId id="2147485804" r:id="rId4"/>
    <p:sldLayoutId id="2147485805" r:id="rId5"/>
    <p:sldLayoutId id="2147485806" r:id="rId6"/>
    <p:sldLayoutId id="2147485807" r:id="rId7"/>
    <p:sldLayoutId id="2147485808" r:id="rId8"/>
    <p:sldLayoutId id="2147485809" r:id="rId9"/>
    <p:sldLayoutId id="2147485810" r:id="rId10"/>
    <p:sldLayoutId id="2147485811" r:id="rId11"/>
  </p:sldLayoutIdLst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64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13" r:id="rId1"/>
    <p:sldLayoutId id="2147485814" r:id="rId2"/>
    <p:sldLayoutId id="2147485815" r:id="rId3"/>
    <p:sldLayoutId id="2147485816" r:id="rId4"/>
    <p:sldLayoutId id="2147485817" r:id="rId5"/>
    <p:sldLayoutId id="2147485818" r:id="rId6"/>
    <p:sldLayoutId id="2147485819" r:id="rId7"/>
    <p:sldLayoutId id="2147485820" r:id="rId8"/>
    <p:sldLayoutId id="2147485821" r:id="rId9"/>
    <p:sldLayoutId id="2147485822" r:id="rId10"/>
    <p:sldLayoutId id="2147485823" r:id="rId11"/>
  </p:sldLayoutIdLst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394B8E4-03F6-4AC4-B485-4AAE807C1D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fld id="{758DD8C3-CE37-415A-A306-A63F373498C9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96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25" r:id="rId1"/>
    <p:sldLayoutId id="2147485826" r:id="rId2"/>
    <p:sldLayoutId id="2147485827" r:id="rId3"/>
    <p:sldLayoutId id="2147485828" r:id="rId4"/>
    <p:sldLayoutId id="2147485829" r:id="rId5"/>
    <p:sldLayoutId id="2147485830" r:id="rId6"/>
    <p:sldLayoutId id="2147485831" r:id="rId7"/>
    <p:sldLayoutId id="2147485832" r:id="rId8"/>
    <p:sldLayoutId id="2147485833" r:id="rId9"/>
    <p:sldLayoutId id="2147485834" r:id="rId10"/>
    <p:sldLayoutId id="2147485835" r:id="rId11"/>
  </p:sldLayoutIdLst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5" Type="http://schemas.openxmlformats.org/officeDocument/2006/relationships/package" Target="../embeddings/Hoja_de_c_lculo_de_Microsoft_Excel2.xlsx"/><Relationship Id="rId4" Type="http://schemas.openxmlformats.org/officeDocument/2006/relationships/oleObject" Target="../embeddings/oleObject2.bin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emf"/><Relationship Id="rId5" Type="http://schemas.openxmlformats.org/officeDocument/2006/relationships/package" Target="../embeddings/Hoja_de_c_lculo_de_Microsoft_Excel3.xlsx"/><Relationship Id="rId4" Type="http://schemas.openxmlformats.org/officeDocument/2006/relationships/oleObject" Target="../embeddings/oleObject3.bin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emf"/><Relationship Id="rId5" Type="http://schemas.openxmlformats.org/officeDocument/2006/relationships/package" Target="../embeddings/Hoja_de_c_lculo_de_Microsoft_Excel4.xlsx"/><Relationship Id="rId4" Type="http://schemas.openxmlformats.org/officeDocument/2006/relationships/oleObject" Target="../embeddings/oleObject4.bin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emf"/><Relationship Id="rId5" Type="http://schemas.openxmlformats.org/officeDocument/2006/relationships/package" Target="../embeddings/Hoja_de_c_lculo_de_Microsoft_Excel5.xlsx"/><Relationship Id="rId4" Type="http://schemas.openxmlformats.org/officeDocument/2006/relationships/oleObject" Target="../embeddings/oleObject5.bin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emf"/><Relationship Id="rId5" Type="http://schemas.openxmlformats.org/officeDocument/2006/relationships/package" Target="../embeddings/Hoja_de_c_lculo_de_Microsoft_Excel6.xlsx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emf"/><Relationship Id="rId5" Type="http://schemas.openxmlformats.org/officeDocument/2006/relationships/package" Target="../embeddings/Hoja_de_c_lculo_de_Microsoft_Excel7.xlsx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5.xml"/><Relationship Id="rId5" Type="http://schemas.openxmlformats.org/officeDocument/2006/relationships/hyperlink" Target="http://www.mec.gov.py/" TargetMode="Externa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0.jpeg"/><Relationship Id="rId7" Type="http://schemas.openxmlformats.org/officeDocument/2006/relationships/image" Target="../media/image6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7.emf"/><Relationship Id="rId5" Type="http://schemas.openxmlformats.org/officeDocument/2006/relationships/package" Target="../embeddings/Hoja_de_c_lculo_de_Microsoft_Excel8.xlsx"/><Relationship Id="rId4" Type="http://schemas.openxmlformats.org/officeDocument/2006/relationships/oleObject" Target="../embeddings/oleObject8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emf"/><Relationship Id="rId5" Type="http://schemas.openxmlformats.org/officeDocument/2006/relationships/package" Target="../embeddings/Hoja_de_c_lculo_de_Microsoft_Excel9.xlsx"/><Relationship Id="rId4" Type="http://schemas.openxmlformats.org/officeDocument/2006/relationships/oleObject" Target="../embeddings/oleObject9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9.emf"/><Relationship Id="rId5" Type="http://schemas.openxmlformats.org/officeDocument/2006/relationships/package" Target="../embeddings/Hoja_de_c_lculo_de_Microsoft_Excel10.xlsx"/><Relationship Id="rId4" Type="http://schemas.openxmlformats.org/officeDocument/2006/relationships/oleObject" Target="../embeddings/oleObject1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9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9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7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package" Target="../embeddings/Hoja_de_c_lculo_de_Microsoft_Excel1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5 CuadroTexto"/>
          <p:cNvSpPr txBox="1">
            <a:spLocks noChangeArrowheads="1"/>
          </p:cNvSpPr>
          <p:nvPr/>
        </p:nvSpPr>
        <p:spPr bwMode="auto">
          <a:xfrm>
            <a:off x="771525" y="1125538"/>
            <a:ext cx="77612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ES" sz="4400" i="1">
                <a:latin typeface="Book Antiqua" panose="02040602050305030304" pitchFamily="18" charset="0"/>
              </a:rPr>
              <a:t>Proyecto Ejecutivo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ES" sz="4400" i="1">
                <a:latin typeface="Book Antiqua" panose="02040602050305030304" pitchFamily="18" charset="0"/>
              </a:rPr>
              <a:t>Ejercicio Fiscal 2.018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PY" altLang="es-ES" sz="3200" i="1"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altLang="es-ES" sz="3200" i="1">
                <a:latin typeface="Book Antiqua" panose="02040602050305030304" pitchFamily="18" charset="0"/>
              </a:rPr>
              <a:t>Ministerio de Educación y Ciencias</a:t>
            </a:r>
          </a:p>
        </p:txBody>
      </p:sp>
      <p:sp>
        <p:nvSpPr>
          <p:cNvPr id="5" name="4 CuadroTexto"/>
          <p:cNvSpPr txBox="1"/>
          <p:nvPr/>
        </p:nvSpPr>
        <p:spPr>
          <a:xfrm rot="21219816">
            <a:off x="4822828" y="4376811"/>
            <a:ext cx="4174541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2500" b="1" i="1" dirty="0">
                <a:latin typeface="Book Antiqua" pitchFamily="18" charset="0"/>
                <a:cs typeface="+mn-cs"/>
              </a:rPr>
              <a:t>La educación tarea de todos</a:t>
            </a:r>
          </a:p>
          <a:p>
            <a:pPr algn="ctr" eaLnBrk="1" hangingPunct="1">
              <a:defRPr/>
            </a:pPr>
            <a:r>
              <a:rPr lang="es-ES" sz="2500" b="1" i="1" dirty="0">
                <a:latin typeface="Book Antiqua" pitchFamily="18" charset="0"/>
                <a:cs typeface="+mn-cs"/>
              </a:rPr>
              <a:t>Paraguay </a:t>
            </a:r>
            <a:r>
              <a:rPr lang="es-ES" sz="2500" b="1" i="1" dirty="0" err="1">
                <a:latin typeface="Book Antiqua" pitchFamily="18" charset="0"/>
                <a:cs typeface="+mn-cs"/>
              </a:rPr>
              <a:t>Katupyry</a:t>
            </a:r>
            <a:endParaRPr lang="es-ES" sz="2500" b="1" i="1" dirty="0">
              <a:latin typeface="Book Antiqua" pitchFamily="18" charset="0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7804">
            <a:off x="878964" y="3885192"/>
            <a:ext cx="3601964" cy="2401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5 CuadroTexto"/>
          <p:cNvSpPr txBox="1">
            <a:spLocks noChangeArrowheads="1"/>
          </p:cNvSpPr>
          <p:nvPr/>
        </p:nvSpPr>
        <p:spPr bwMode="auto">
          <a:xfrm>
            <a:off x="642938" y="692696"/>
            <a:ext cx="7761287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Y" altLang="es-ES" sz="4400" b="1" i="1" dirty="0">
                <a:latin typeface="Book Antiqua" panose="02040602050305030304" pitchFamily="18" charset="0"/>
              </a:rPr>
              <a:t>Kits Escolares 2.018</a:t>
            </a:r>
          </a:p>
          <a:p>
            <a:pPr algn="ctr" eaLnBrk="1" hangingPunct="1"/>
            <a:endParaRPr lang="es-PY" altLang="es-ES" sz="3200" b="1" i="1" dirty="0">
              <a:latin typeface="Book Antiqua" panose="02040602050305030304" pitchFamily="18" charset="0"/>
            </a:endParaRPr>
          </a:p>
        </p:txBody>
      </p:sp>
      <p:graphicFrame>
        <p:nvGraphicFramePr>
          <p:cNvPr id="28675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059462"/>
              </p:ext>
            </p:extLst>
          </p:nvPr>
        </p:nvGraphicFramePr>
        <p:xfrm>
          <a:off x="1116013" y="1412776"/>
          <a:ext cx="6970712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8" name="Hoja de cálculo" r:id="rId5" imgW="8001135" imgH="3943318" progId="Excel.Sheet.12">
                  <p:embed/>
                </p:oleObj>
              </mc:Choice>
              <mc:Fallback>
                <p:oleObj name="Hoja de cálculo" r:id="rId5" imgW="8001135" imgH="3943318" progId="Excel.Sheet.12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412776"/>
                        <a:ext cx="6970712" cy="316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21">
            <a:off x="1135786" y="4941168"/>
            <a:ext cx="2606079" cy="1737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351">
            <a:off x="3665846" y="4949596"/>
            <a:ext cx="2293733" cy="172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47">
            <a:off x="5744707" y="4941176"/>
            <a:ext cx="2306745" cy="1730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256801"/>
              </p:ext>
            </p:extLst>
          </p:nvPr>
        </p:nvGraphicFramePr>
        <p:xfrm>
          <a:off x="1187624" y="764704"/>
          <a:ext cx="6843712" cy="48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5" name="Hoja de cálculo" r:id="rId5" imgW="7791551" imgH="5486332" progId="Excel.Sheet.12">
                  <p:embed/>
                </p:oleObj>
              </mc:Choice>
              <mc:Fallback>
                <p:oleObj name="Hoja de cálculo" r:id="rId5" imgW="7791551" imgH="5486332" progId="Excel.Sheet.12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764704"/>
                        <a:ext cx="6843712" cy="48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002">
            <a:off x="1437097" y="5552916"/>
            <a:ext cx="1687844" cy="1137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8318">
            <a:off x="6335192" y="5418654"/>
            <a:ext cx="1664083" cy="1196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502753"/>
            <a:ext cx="1898369" cy="1189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412398"/>
              </p:ext>
            </p:extLst>
          </p:nvPr>
        </p:nvGraphicFramePr>
        <p:xfrm>
          <a:off x="195808" y="715963"/>
          <a:ext cx="6248400" cy="595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3" name="Hoja de cálculo" r:id="rId5" imgW="6391359" imgH="6076952" progId="Excel.Sheet.12">
                  <p:embed/>
                </p:oleObj>
              </mc:Choice>
              <mc:Fallback>
                <p:oleObj name="Hoja de cálculo" r:id="rId5" imgW="6391359" imgH="6076952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08" y="715963"/>
                        <a:ext cx="6248400" cy="595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991">
            <a:off x="6633697" y="1319127"/>
            <a:ext cx="2298092" cy="1521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56695">
            <a:off x="6632464" y="3005640"/>
            <a:ext cx="2344645" cy="1762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85449">
            <a:off x="6630399" y="4963718"/>
            <a:ext cx="2345219" cy="1565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559427"/>
              </p:ext>
            </p:extLst>
          </p:nvPr>
        </p:nvGraphicFramePr>
        <p:xfrm>
          <a:off x="539750" y="1196975"/>
          <a:ext cx="8029575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1" name="Hoja de cálculo" r:id="rId5" imgW="6524608" imgH="2019346" progId="Excel.Sheet.12">
                  <p:embed/>
                </p:oleObj>
              </mc:Choice>
              <mc:Fallback>
                <p:oleObj name="Hoja de cálculo" r:id="rId5" imgW="6524608" imgH="2019346" progId="Excel.Sheet.12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196975"/>
                        <a:ext cx="8029575" cy="249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250">
            <a:off x="634997" y="3954418"/>
            <a:ext cx="3138341" cy="1649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6471">
            <a:off x="5715845" y="3871335"/>
            <a:ext cx="2726971" cy="1815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812">
            <a:off x="2827108" y="4971188"/>
            <a:ext cx="3236280" cy="1570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971385"/>
              </p:ext>
            </p:extLst>
          </p:nvPr>
        </p:nvGraphicFramePr>
        <p:xfrm>
          <a:off x="395288" y="654719"/>
          <a:ext cx="8477250" cy="486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4" name="Hoja de cálculo" r:id="rId5" imgW="7134208" imgH="4095701" progId="Excel.Sheet.12">
                  <p:embed/>
                </p:oleObj>
              </mc:Choice>
              <mc:Fallback>
                <p:oleObj name="Hoja de cálculo" r:id="rId5" imgW="7134208" imgH="4095701" progId="Excel.Sheet.12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654719"/>
                        <a:ext cx="8477250" cy="486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830">
            <a:off x="5760346" y="5630887"/>
            <a:ext cx="1408348" cy="1056262"/>
          </a:xfrm>
          <a:prstGeom prst="round2DiagRect">
            <a:avLst>
              <a:gd name="adj1" fmla="val 16667"/>
              <a:gd name="adj2" fmla="val 748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817">
            <a:off x="7262279" y="5423578"/>
            <a:ext cx="1573230" cy="1179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10788"/>
              </p:ext>
            </p:extLst>
          </p:nvPr>
        </p:nvGraphicFramePr>
        <p:xfrm>
          <a:off x="467544" y="692696"/>
          <a:ext cx="8378825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8" name="Hoja de cálculo" r:id="rId5" imgW="6838849" imgH="3114668" progId="Excel.Sheet.12">
                  <p:embed/>
                </p:oleObj>
              </mc:Choice>
              <mc:Fallback>
                <p:oleObj name="Hoja de cálculo" r:id="rId5" imgW="6838849" imgH="3114668" progId="Excel.Sheet.12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692696"/>
                        <a:ext cx="8378825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571">
            <a:off x="1883756" y="4698571"/>
            <a:ext cx="2798050" cy="1865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753">
            <a:off x="4615460" y="4759257"/>
            <a:ext cx="2628325" cy="1752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5 CuadroTexto"/>
          <p:cNvSpPr txBox="1">
            <a:spLocks noChangeArrowheads="1"/>
          </p:cNvSpPr>
          <p:nvPr/>
        </p:nvSpPr>
        <p:spPr bwMode="auto">
          <a:xfrm>
            <a:off x="571500" y="836613"/>
            <a:ext cx="82153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Y" altLang="es-ES" sz="4400" b="1" i="1">
                <a:latin typeface="Book Antiqua" panose="02040602050305030304" pitchFamily="18" charset="0"/>
              </a:rPr>
              <a:t>Acciones para el 2018</a:t>
            </a:r>
            <a:endParaRPr lang="es-PY" altLang="es-ES" sz="3200" b="1" i="1">
              <a:latin typeface="Book Antiqua" panose="0204060205030503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798638" y="1427163"/>
            <a:ext cx="6559550" cy="51704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Desarrollo de programas para la mejora continua de la formación de educadores.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Mejoramiento de condiciones de aprendizajes: construcción, reparación de aulas, dotación de textos, materiales educativos y de aulas temáticas.</a:t>
            </a:r>
            <a:endParaRPr lang="es-PY" sz="22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Incorporación de TIC.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Evaluación de la calidad educativa (Nacionales e Internacionales).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Investigaciones educativas.</a:t>
            </a:r>
          </a:p>
        </p:txBody>
      </p:sp>
      <p:sp>
        <p:nvSpPr>
          <p:cNvPr id="38916" name="1 CuadroTexto"/>
          <p:cNvSpPr txBox="1">
            <a:spLocks noChangeArrowheads="1"/>
          </p:cNvSpPr>
          <p:nvPr/>
        </p:nvSpPr>
        <p:spPr bwMode="auto">
          <a:xfrm>
            <a:off x="896938" y="952500"/>
            <a:ext cx="5762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5000" b="1" i="1">
                <a:solidFill>
                  <a:srgbClr val="C00000"/>
                </a:solidFill>
                <a:latin typeface="Book Antiqua" panose="02040602050305030304" pitchFamily="18" charset="0"/>
              </a:rPr>
              <a:t>CALIDAD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/>
          </p:nvPr>
        </p:nvGraphicFramePr>
        <p:xfrm>
          <a:off x="1227148" y="1302449"/>
          <a:ext cx="7863094" cy="5555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11" name="5 Imagen" descr="fondo.jpg"/>
            <p:cNvPicPr>
              <a:picLocks noChangeAspect="1"/>
            </p:cNvPicPr>
            <p:nvPr/>
          </p:nvPicPr>
          <p:blipFill>
            <a:blip r:embed="rId8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12 Imagen" descr="fondo.jpg"/>
            <p:cNvPicPr>
              <a:picLocks noChangeAspect="1"/>
            </p:cNvPicPr>
            <p:nvPr/>
          </p:nvPicPr>
          <p:blipFill>
            <a:blip r:embed="rId9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" name="Conector recto 16"/>
          <p:cNvCxnSpPr/>
          <p:nvPr/>
        </p:nvCxnSpPr>
        <p:spPr>
          <a:xfrm>
            <a:off x="1475656" y="614366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270704" y="58194"/>
            <a:ext cx="71705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 Avances logrados</a:t>
            </a:r>
            <a:endParaRPr lang="es-PY" sz="3200" dirty="0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393362" y="703720"/>
            <a:ext cx="75963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Mesa de trabajo con estudiantes</a:t>
            </a:r>
            <a:endParaRPr lang="es-PY" sz="32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19" name="Forma libre 18"/>
          <p:cNvSpPr/>
          <p:nvPr/>
        </p:nvSpPr>
        <p:spPr>
          <a:xfrm>
            <a:off x="5698919" y="1328605"/>
            <a:ext cx="3409585" cy="1582864"/>
          </a:xfrm>
          <a:custGeom>
            <a:avLst/>
            <a:gdLst>
              <a:gd name="connsiteX0" fmla="*/ 0 w 4521499"/>
              <a:gd name="connsiteY0" fmla="*/ 180023 h 1080119"/>
              <a:gd name="connsiteX1" fmla="*/ 180023 w 4521499"/>
              <a:gd name="connsiteY1" fmla="*/ 0 h 1080119"/>
              <a:gd name="connsiteX2" fmla="*/ 4341476 w 4521499"/>
              <a:gd name="connsiteY2" fmla="*/ 0 h 1080119"/>
              <a:gd name="connsiteX3" fmla="*/ 4521499 w 4521499"/>
              <a:gd name="connsiteY3" fmla="*/ 180023 h 1080119"/>
              <a:gd name="connsiteX4" fmla="*/ 4521499 w 4521499"/>
              <a:gd name="connsiteY4" fmla="*/ 900096 h 1080119"/>
              <a:gd name="connsiteX5" fmla="*/ 4341476 w 4521499"/>
              <a:gd name="connsiteY5" fmla="*/ 1080119 h 1080119"/>
              <a:gd name="connsiteX6" fmla="*/ 180023 w 4521499"/>
              <a:gd name="connsiteY6" fmla="*/ 1080119 h 1080119"/>
              <a:gd name="connsiteX7" fmla="*/ 0 w 4521499"/>
              <a:gd name="connsiteY7" fmla="*/ 900096 h 1080119"/>
              <a:gd name="connsiteX8" fmla="*/ 0 w 4521499"/>
              <a:gd name="connsiteY8" fmla="*/ 180023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1499" h="1080119">
                <a:moveTo>
                  <a:pt x="0" y="180023"/>
                </a:moveTo>
                <a:cubicBezTo>
                  <a:pt x="0" y="80599"/>
                  <a:pt x="80599" y="0"/>
                  <a:pt x="180023" y="0"/>
                </a:cubicBezTo>
                <a:lnTo>
                  <a:pt x="4341476" y="0"/>
                </a:lnTo>
                <a:cubicBezTo>
                  <a:pt x="4440900" y="0"/>
                  <a:pt x="4521499" y="80599"/>
                  <a:pt x="4521499" y="180023"/>
                </a:cubicBezTo>
                <a:lnTo>
                  <a:pt x="4521499" y="900096"/>
                </a:lnTo>
                <a:cubicBezTo>
                  <a:pt x="4521499" y="999520"/>
                  <a:pt x="4440900" y="1080119"/>
                  <a:pt x="4341476" y="1080119"/>
                </a:cubicBezTo>
                <a:lnTo>
                  <a:pt x="180023" y="1080119"/>
                </a:lnTo>
                <a:cubicBezTo>
                  <a:pt x="80599" y="1080119"/>
                  <a:pt x="0" y="999520"/>
                  <a:pt x="0" y="900096"/>
                </a:cubicBezTo>
                <a:lnTo>
                  <a:pt x="0" y="180023"/>
                </a:lnTo>
                <a:close/>
              </a:path>
            </a:pathLst>
          </a:custGeom>
          <a:solidFill>
            <a:srgbClr val="A54E07">
              <a:alpha val="78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37" tIns="92732" rIns="132737" bIns="92732" numCol="1" spcCol="1270" anchor="ctr" anchorCtr="0">
            <a:noAutofit/>
          </a:bodyPr>
          <a:lstStyle/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PY" sz="2000" dirty="0">
                <a:solidFill>
                  <a:prstClr val="white"/>
                </a:solidFill>
              </a:rPr>
              <a:t>E</a:t>
            </a:r>
            <a:r>
              <a:rPr lang="es-PY" sz="2000" dirty="0" smtClean="0">
                <a:solidFill>
                  <a:prstClr val="white"/>
                </a:solidFill>
              </a:rPr>
              <a:t>spacio </a:t>
            </a:r>
            <a:r>
              <a:rPr lang="es-PY" sz="2000" dirty="0">
                <a:solidFill>
                  <a:prstClr val="white"/>
                </a:solidFill>
              </a:rPr>
              <a:t>de diálogo permanente para seguimiento a políticas públicas, con organizaciones estudiantiles</a:t>
            </a:r>
            <a:endParaRPr lang="es-AR" sz="2000" dirty="0" smtClean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1" name="Forma libre 20"/>
          <p:cNvSpPr/>
          <p:nvPr/>
        </p:nvSpPr>
        <p:spPr>
          <a:xfrm>
            <a:off x="5698919" y="3000823"/>
            <a:ext cx="3290779" cy="3740545"/>
          </a:xfrm>
          <a:custGeom>
            <a:avLst/>
            <a:gdLst>
              <a:gd name="connsiteX0" fmla="*/ 0 w 4504253"/>
              <a:gd name="connsiteY0" fmla="*/ 180023 h 1080119"/>
              <a:gd name="connsiteX1" fmla="*/ 180023 w 4504253"/>
              <a:gd name="connsiteY1" fmla="*/ 0 h 1080119"/>
              <a:gd name="connsiteX2" fmla="*/ 4324230 w 4504253"/>
              <a:gd name="connsiteY2" fmla="*/ 0 h 1080119"/>
              <a:gd name="connsiteX3" fmla="*/ 4504253 w 4504253"/>
              <a:gd name="connsiteY3" fmla="*/ 180023 h 1080119"/>
              <a:gd name="connsiteX4" fmla="*/ 4504253 w 4504253"/>
              <a:gd name="connsiteY4" fmla="*/ 900096 h 1080119"/>
              <a:gd name="connsiteX5" fmla="*/ 4324230 w 4504253"/>
              <a:gd name="connsiteY5" fmla="*/ 1080119 h 1080119"/>
              <a:gd name="connsiteX6" fmla="*/ 180023 w 4504253"/>
              <a:gd name="connsiteY6" fmla="*/ 1080119 h 1080119"/>
              <a:gd name="connsiteX7" fmla="*/ 0 w 4504253"/>
              <a:gd name="connsiteY7" fmla="*/ 900096 h 1080119"/>
              <a:gd name="connsiteX8" fmla="*/ 0 w 4504253"/>
              <a:gd name="connsiteY8" fmla="*/ 180023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4253" h="1080119">
                <a:moveTo>
                  <a:pt x="0" y="180023"/>
                </a:moveTo>
                <a:cubicBezTo>
                  <a:pt x="0" y="80599"/>
                  <a:pt x="80599" y="0"/>
                  <a:pt x="180023" y="0"/>
                </a:cubicBezTo>
                <a:lnTo>
                  <a:pt x="4324230" y="0"/>
                </a:lnTo>
                <a:cubicBezTo>
                  <a:pt x="4423654" y="0"/>
                  <a:pt x="4504253" y="80599"/>
                  <a:pt x="4504253" y="180023"/>
                </a:cubicBezTo>
                <a:lnTo>
                  <a:pt x="4504253" y="900096"/>
                </a:lnTo>
                <a:cubicBezTo>
                  <a:pt x="4504253" y="999520"/>
                  <a:pt x="4423654" y="1080119"/>
                  <a:pt x="4324230" y="1080119"/>
                </a:cubicBezTo>
                <a:lnTo>
                  <a:pt x="180023" y="1080119"/>
                </a:lnTo>
                <a:cubicBezTo>
                  <a:pt x="80599" y="1080119"/>
                  <a:pt x="0" y="999520"/>
                  <a:pt x="0" y="900096"/>
                </a:cubicBezTo>
                <a:lnTo>
                  <a:pt x="0" y="180023"/>
                </a:lnTo>
                <a:close/>
              </a:path>
            </a:pathLst>
          </a:custGeom>
          <a:solidFill>
            <a:srgbClr val="C495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37" tIns="92732" rIns="132737" bIns="92732" numCol="1" spcCol="1270" anchor="ctr" anchorCtr="0">
            <a:noAutofit/>
          </a:bodyPr>
          <a:lstStyle/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PY" dirty="0">
                <a:solidFill>
                  <a:prstClr val="white"/>
                </a:solidFill>
              </a:rPr>
              <a:t>R</a:t>
            </a:r>
            <a:r>
              <a:rPr lang="es-PY" dirty="0" smtClean="0">
                <a:solidFill>
                  <a:prstClr val="white"/>
                </a:solidFill>
              </a:rPr>
              <a:t>esultados </a:t>
            </a:r>
            <a:r>
              <a:rPr lang="es-PY" dirty="0">
                <a:solidFill>
                  <a:prstClr val="white"/>
                </a:solidFill>
              </a:rPr>
              <a:t>de la MTE ha sido el seguimiento del</a:t>
            </a:r>
            <a:r>
              <a:rPr lang="es-PY" b="1" dirty="0">
                <a:solidFill>
                  <a:prstClr val="white"/>
                </a:solidFill>
              </a:rPr>
              <a:t> proceso de monitoreo social de los componentes del kit de útiles escolares KUE, </a:t>
            </a:r>
            <a:r>
              <a:rPr lang="es-PY" dirty="0">
                <a:solidFill>
                  <a:prstClr val="white"/>
                </a:solidFill>
              </a:rPr>
              <a:t>con la activa participación de actores de las organizaciones estudiantiles. Asimismo, con ellos, se han encauzado acciones puntuales acompañando e impulsando las políticas públicas en curso en el ámbito educativo.</a:t>
            </a:r>
            <a:endParaRPr lang="es-MX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11" name="5 Imagen" descr="fondo.jpg"/>
            <p:cNvPicPr>
              <a:picLocks noChangeAspect="1"/>
            </p:cNvPicPr>
            <p:nvPr/>
          </p:nvPicPr>
          <p:blipFill>
            <a:blip r:embed="rId3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12 Imagen" descr="fondo.jpg"/>
            <p:cNvPicPr>
              <a:picLocks noChangeAspect="1"/>
            </p:cNvPicPr>
            <p:nvPr/>
          </p:nvPicPr>
          <p:blipFill>
            <a:blip r:embed="rId4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" name="Conector recto 16"/>
          <p:cNvCxnSpPr/>
          <p:nvPr/>
        </p:nvCxnSpPr>
        <p:spPr>
          <a:xfrm>
            <a:off x="1475656" y="614366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270704" y="58194"/>
            <a:ext cx="71705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 Avances logrados</a:t>
            </a:r>
            <a:endParaRPr lang="es-PY" sz="3200" dirty="0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393362" y="703720"/>
            <a:ext cx="75963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Infraestructura escolar</a:t>
            </a:r>
            <a:endParaRPr lang="es-PY" sz="32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pic>
        <p:nvPicPr>
          <p:cNvPr id="17" name="Picture 2" descr="http://www.cci.univ-tours.fr/wp-content/themes/cci/acces/batiment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37187"/>
            <a:ext cx="2351283" cy="170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1 Imagen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/>
          <a:stretch/>
        </p:blipFill>
        <p:spPr>
          <a:xfrm>
            <a:off x="1304626" y="4077071"/>
            <a:ext cx="2771967" cy="2420512"/>
          </a:xfrm>
          <a:prstGeom prst="rect">
            <a:avLst/>
          </a:prstGeom>
          <a:ln>
            <a:noFill/>
          </a:ln>
        </p:spPr>
      </p:pic>
      <p:sp>
        <p:nvSpPr>
          <p:cNvPr id="19" name="Forma libre 18"/>
          <p:cNvSpPr/>
          <p:nvPr/>
        </p:nvSpPr>
        <p:spPr>
          <a:xfrm>
            <a:off x="3826939" y="1916192"/>
            <a:ext cx="5162759" cy="1076953"/>
          </a:xfrm>
          <a:custGeom>
            <a:avLst/>
            <a:gdLst>
              <a:gd name="connsiteX0" fmla="*/ 0 w 4521499"/>
              <a:gd name="connsiteY0" fmla="*/ 180023 h 1080119"/>
              <a:gd name="connsiteX1" fmla="*/ 180023 w 4521499"/>
              <a:gd name="connsiteY1" fmla="*/ 0 h 1080119"/>
              <a:gd name="connsiteX2" fmla="*/ 4341476 w 4521499"/>
              <a:gd name="connsiteY2" fmla="*/ 0 h 1080119"/>
              <a:gd name="connsiteX3" fmla="*/ 4521499 w 4521499"/>
              <a:gd name="connsiteY3" fmla="*/ 180023 h 1080119"/>
              <a:gd name="connsiteX4" fmla="*/ 4521499 w 4521499"/>
              <a:gd name="connsiteY4" fmla="*/ 900096 h 1080119"/>
              <a:gd name="connsiteX5" fmla="*/ 4341476 w 4521499"/>
              <a:gd name="connsiteY5" fmla="*/ 1080119 h 1080119"/>
              <a:gd name="connsiteX6" fmla="*/ 180023 w 4521499"/>
              <a:gd name="connsiteY6" fmla="*/ 1080119 h 1080119"/>
              <a:gd name="connsiteX7" fmla="*/ 0 w 4521499"/>
              <a:gd name="connsiteY7" fmla="*/ 900096 h 1080119"/>
              <a:gd name="connsiteX8" fmla="*/ 0 w 4521499"/>
              <a:gd name="connsiteY8" fmla="*/ 180023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1499" h="1080119">
                <a:moveTo>
                  <a:pt x="0" y="180023"/>
                </a:moveTo>
                <a:cubicBezTo>
                  <a:pt x="0" y="80599"/>
                  <a:pt x="80599" y="0"/>
                  <a:pt x="180023" y="0"/>
                </a:cubicBezTo>
                <a:lnTo>
                  <a:pt x="4341476" y="0"/>
                </a:lnTo>
                <a:cubicBezTo>
                  <a:pt x="4440900" y="0"/>
                  <a:pt x="4521499" y="80599"/>
                  <a:pt x="4521499" y="180023"/>
                </a:cubicBezTo>
                <a:lnTo>
                  <a:pt x="4521499" y="900096"/>
                </a:lnTo>
                <a:cubicBezTo>
                  <a:pt x="4521499" y="999520"/>
                  <a:pt x="4440900" y="1080119"/>
                  <a:pt x="4341476" y="1080119"/>
                </a:cubicBezTo>
                <a:lnTo>
                  <a:pt x="180023" y="1080119"/>
                </a:lnTo>
                <a:cubicBezTo>
                  <a:pt x="80599" y="1080119"/>
                  <a:pt x="0" y="999520"/>
                  <a:pt x="0" y="900096"/>
                </a:cubicBezTo>
                <a:lnTo>
                  <a:pt x="0" y="180023"/>
                </a:lnTo>
                <a:close/>
              </a:path>
            </a:pathLst>
          </a:custGeom>
          <a:solidFill>
            <a:srgbClr val="A54E07">
              <a:alpha val="78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37" tIns="92732" rIns="132737" bIns="92732" numCol="1" spcCol="1270" anchor="ctr" anchorCtr="0">
            <a:noAutofit/>
          </a:bodyPr>
          <a:lstStyle/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7.209 Locales escolares</a:t>
            </a:r>
            <a:endParaRPr lang="es-AR" sz="2100" b="1" dirty="0">
              <a:solidFill>
                <a:prstClr val="white">
                  <a:lumMod val="95000"/>
                </a:prstClr>
              </a:solidFill>
            </a:endParaRPr>
          </a:p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Con evaluación edilicia reportado por el director </a:t>
            </a:r>
          </a:p>
        </p:txBody>
      </p:sp>
      <p:sp>
        <p:nvSpPr>
          <p:cNvPr id="21" name="Forma libre 20"/>
          <p:cNvSpPr/>
          <p:nvPr/>
        </p:nvSpPr>
        <p:spPr>
          <a:xfrm>
            <a:off x="3990355" y="4749674"/>
            <a:ext cx="4999343" cy="1343622"/>
          </a:xfrm>
          <a:custGeom>
            <a:avLst/>
            <a:gdLst>
              <a:gd name="connsiteX0" fmla="*/ 0 w 4504253"/>
              <a:gd name="connsiteY0" fmla="*/ 180023 h 1080119"/>
              <a:gd name="connsiteX1" fmla="*/ 180023 w 4504253"/>
              <a:gd name="connsiteY1" fmla="*/ 0 h 1080119"/>
              <a:gd name="connsiteX2" fmla="*/ 4324230 w 4504253"/>
              <a:gd name="connsiteY2" fmla="*/ 0 h 1080119"/>
              <a:gd name="connsiteX3" fmla="*/ 4504253 w 4504253"/>
              <a:gd name="connsiteY3" fmla="*/ 180023 h 1080119"/>
              <a:gd name="connsiteX4" fmla="*/ 4504253 w 4504253"/>
              <a:gd name="connsiteY4" fmla="*/ 900096 h 1080119"/>
              <a:gd name="connsiteX5" fmla="*/ 4324230 w 4504253"/>
              <a:gd name="connsiteY5" fmla="*/ 1080119 h 1080119"/>
              <a:gd name="connsiteX6" fmla="*/ 180023 w 4504253"/>
              <a:gd name="connsiteY6" fmla="*/ 1080119 h 1080119"/>
              <a:gd name="connsiteX7" fmla="*/ 0 w 4504253"/>
              <a:gd name="connsiteY7" fmla="*/ 900096 h 1080119"/>
              <a:gd name="connsiteX8" fmla="*/ 0 w 4504253"/>
              <a:gd name="connsiteY8" fmla="*/ 180023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4253" h="1080119">
                <a:moveTo>
                  <a:pt x="0" y="180023"/>
                </a:moveTo>
                <a:cubicBezTo>
                  <a:pt x="0" y="80599"/>
                  <a:pt x="80599" y="0"/>
                  <a:pt x="180023" y="0"/>
                </a:cubicBezTo>
                <a:lnTo>
                  <a:pt x="4324230" y="0"/>
                </a:lnTo>
                <a:cubicBezTo>
                  <a:pt x="4423654" y="0"/>
                  <a:pt x="4504253" y="80599"/>
                  <a:pt x="4504253" y="180023"/>
                </a:cubicBezTo>
                <a:lnTo>
                  <a:pt x="4504253" y="900096"/>
                </a:lnTo>
                <a:cubicBezTo>
                  <a:pt x="4504253" y="999520"/>
                  <a:pt x="4423654" y="1080119"/>
                  <a:pt x="4324230" y="1080119"/>
                </a:cubicBezTo>
                <a:lnTo>
                  <a:pt x="180023" y="1080119"/>
                </a:lnTo>
                <a:cubicBezTo>
                  <a:pt x="80599" y="1080119"/>
                  <a:pt x="0" y="999520"/>
                  <a:pt x="0" y="900096"/>
                </a:cubicBezTo>
                <a:lnTo>
                  <a:pt x="0" y="180023"/>
                </a:lnTo>
                <a:close/>
              </a:path>
            </a:pathLst>
          </a:custGeom>
          <a:solidFill>
            <a:srgbClr val="C495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37" tIns="92732" rIns="132737" bIns="92732" numCol="1" spcCol="1270" anchor="ctr" anchorCtr="0">
            <a:noAutofit/>
          </a:bodyPr>
          <a:lstStyle/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3.801 Locales escolares en alerta roja</a:t>
            </a:r>
          </a:p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Verificados in situ con apoyo de la sociedad civil, Universidades, ONG</a:t>
            </a:r>
            <a:endParaRPr lang="es-AR" sz="2100" b="1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2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8" name="5 Imagen" descr="fondo.jpg"/>
            <p:cNvPicPr>
              <a:picLocks noChangeAspect="1"/>
            </p:cNvPicPr>
            <p:nvPr/>
          </p:nvPicPr>
          <p:blipFill>
            <a:blip r:embed="rId2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fondo.jpg"/>
            <p:cNvPicPr>
              <a:picLocks noChangeAspect="1"/>
            </p:cNvPicPr>
            <p:nvPr/>
          </p:nvPicPr>
          <p:blipFill>
            <a:blip r:embed="rId3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6" name="Conector recto 15"/>
          <p:cNvCxnSpPr/>
          <p:nvPr/>
        </p:nvCxnSpPr>
        <p:spPr>
          <a:xfrm>
            <a:off x="1547664" y="994866"/>
            <a:ext cx="502939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4037635" y="1089234"/>
            <a:ext cx="50293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1" name="21 Grupo"/>
          <p:cNvGrpSpPr/>
          <p:nvPr/>
        </p:nvGrpSpPr>
        <p:grpSpPr>
          <a:xfrm>
            <a:off x="1331640" y="1579641"/>
            <a:ext cx="7167901" cy="4713816"/>
            <a:chOff x="1979712" y="2132856"/>
            <a:chExt cx="6336704" cy="4248471"/>
          </a:xfrm>
        </p:grpSpPr>
        <p:sp>
          <p:nvSpPr>
            <p:cNvPr id="22" name="Rectángulo 21"/>
            <p:cNvSpPr/>
            <p:nvPr/>
          </p:nvSpPr>
          <p:spPr>
            <a:xfrm>
              <a:off x="1979712" y="2995566"/>
              <a:ext cx="6336704" cy="338576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3" name="Rectángulo redondeado 22"/>
            <p:cNvSpPr/>
            <p:nvPr/>
          </p:nvSpPr>
          <p:spPr>
            <a:xfrm>
              <a:off x="1979712" y="2132856"/>
              <a:ext cx="6336704" cy="792088"/>
            </a:xfrm>
            <a:prstGeom prst="round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2800" dirty="0" smtClean="0">
                  <a:solidFill>
                    <a:prstClr val="white"/>
                  </a:solidFill>
                  <a:latin typeface="Broadway" panose="04040905080B02020502" pitchFamily="82" charset="0"/>
                </a:rPr>
                <a:t>Becas </a:t>
              </a:r>
            </a:p>
            <a:p>
              <a:pPr algn="ctr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2800" dirty="0" smtClean="0">
                  <a:solidFill>
                    <a:prstClr val="white"/>
                  </a:solidFill>
                  <a:latin typeface="Broadway" panose="04040905080B02020502" pitchFamily="82" charset="0"/>
                </a:rPr>
                <a:t>Carlos Antonio López</a:t>
              </a:r>
              <a:endParaRPr lang="es-ES" sz="2800" dirty="0">
                <a:solidFill>
                  <a:prstClr val="white"/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4067944" y="2992681"/>
              <a:ext cx="4191448" cy="2080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Becas de postgrado para </a:t>
              </a:r>
              <a:r>
                <a:rPr lang="es-ES" sz="1600" b="1" dirty="0">
                  <a:solidFill>
                    <a:prstClr val="black"/>
                  </a:solidFill>
                  <a:latin typeface="Calibri"/>
                </a:rPr>
                <a:t>el fortalecimiento de la investigación, innovación y la educación. </a:t>
              </a:r>
              <a:endParaRPr lang="es-ES" sz="1600" b="1" dirty="0" smtClean="0">
                <a:solidFill>
                  <a:prstClr val="black"/>
                </a:solidFill>
                <a:latin typeface="Calibri"/>
              </a:endParaRP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1600" b="1" dirty="0">
                <a:solidFill>
                  <a:prstClr val="black"/>
                </a:solidFill>
                <a:latin typeface="Calibri"/>
              </a:endParaRP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USD </a:t>
              </a:r>
              <a:r>
                <a:rPr lang="es-ES" sz="1600" b="1" dirty="0">
                  <a:solidFill>
                    <a:prstClr val="black"/>
                  </a:solidFill>
                  <a:latin typeface="Calibri"/>
                </a:rPr>
                <a:t>73 millones </a:t>
              </a: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de los cuales el aporte </a:t>
              </a:r>
              <a:r>
                <a:rPr lang="es-ES" sz="1600" b="1" dirty="0">
                  <a:solidFill>
                    <a:prstClr val="black"/>
                  </a:solidFill>
                  <a:latin typeface="Calibri"/>
                </a:rPr>
                <a:t>del Estado será de USD 53 millones </a:t>
              </a: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(FEEI) y </a:t>
              </a:r>
              <a:r>
                <a:rPr lang="es-ES" sz="1600" b="1" dirty="0">
                  <a:solidFill>
                    <a:prstClr val="black"/>
                  </a:solidFill>
                  <a:latin typeface="Calibri"/>
                </a:rPr>
                <a:t>USD 20 millones provienen </a:t>
              </a: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del </a:t>
              </a:r>
              <a:r>
                <a:rPr lang="es-ES" sz="1600" b="1" dirty="0">
                  <a:solidFill>
                    <a:prstClr val="black"/>
                  </a:solidFill>
                  <a:latin typeface="Calibri"/>
                </a:rPr>
                <a:t>Banco Interamericano de Desarrollo (BID). </a:t>
              </a:r>
              <a:endParaRPr lang="es-ES" sz="1600" b="1" dirty="0" smtClean="0">
                <a:solidFill>
                  <a:prstClr val="black"/>
                </a:solidFill>
                <a:latin typeface="Calibri"/>
              </a:endParaRP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Los jóvenes </a:t>
              </a:r>
              <a:r>
                <a:rPr lang="es-ES" sz="1600" b="1" dirty="0">
                  <a:solidFill>
                    <a:prstClr val="black"/>
                  </a:solidFill>
                  <a:latin typeface="Calibri"/>
                </a:rPr>
                <a:t>sobresalientes </a:t>
              </a: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podrán realizar </a:t>
              </a:r>
              <a:r>
                <a:rPr lang="es-ES" sz="1600" b="1" dirty="0">
                  <a:solidFill>
                    <a:prstClr val="black"/>
                  </a:solidFill>
                  <a:latin typeface="Calibri"/>
                </a:rPr>
                <a:t>estudios en las 350 mejores universidades del mundo. 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2000732" y="5054784"/>
              <a:ext cx="6315684" cy="99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Se </a:t>
              </a:r>
              <a:r>
                <a:rPr lang="es-ES" sz="1600" b="1" dirty="0">
                  <a:solidFill>
                    <a:prstClr val="black"/>
                  </a:solidFill>
                  <a:latin typeface="Calibri"/>
                </a:rPr>
                <a:t>otorgarán 1.500 becas, para doctorados, maestrías y cursos de especialización en el extranjero. </a:t>
              </a:r>
              <a:endParaRPr lang="es-ES" sz="1600" b="1" dirty="0" smtClean="0">
                <a:solidFill>
                  <a:prstClr val="black"/>
                </a:solidFill>
                <a:latin typeface="Calibri"/>
              </a:endParaRP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El </a:t>
              </a:r>
              <a:r>
                <a:rPr lang="es-ES" sz="1600" b="1" dirty="0">
                  <a:solidFill>
                    <a:prstClr val="black"/>
                  </a:solidFill>
                  <a:latin typeface="Calibri"/>
                </a:rPr>
                <a:t>Estado cubrirá todos los gastos de los </a:t>
              </a: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becados.</a:t>
              </a:r>
              <a:endParaRPr lang="es-ES" sz="1600" b="1" dirty="0">
                <a:solidFill>
                  <a:prstClr val="black"/>
                </a:solidFill>
                <a:latin typeface="Calibri"/>
              </a:endParaRP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6" name="20 Imagen" descr="BECA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1720" y="3101882"/>
              <a:ext cx="2016224" cy="1743075"/>
            </a:xfrm>
            <a:prstGeom prst="rect">
              <a:avLst/>
            </a:prstGeom>
          </p:spPr>
        </p:pic>
      </p:grpSp>
      <p:sp>
        <p:nvSpPr>
          <p:cNvPr id="14" name="13 CuadroTexto"/>
          <p:cNvSpPr txBox="1"/>
          <p:nvPr/>
        </p:nvSpPr>
        <p:spPr>
          <a:xfrm>
            <a:off x="1619673" y="116632"/>
            <a:ext cx="7447360" cy="707854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40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Agenda en marcha</a:t>
            </a:r>
            <a:endParaRPr lang="es-PY" altLang="es-PY" sz="40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71569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uadroTexto 3"/>
          <p:cNvSpPr txBox="1">
            <a:spLocks noChangeArrowheads="1"/>
          </p:cNvSpPr>
          <p:nvPr/>
        </p:nvSpPr>
        <p:spPr bwMode="auto">
          <a:xfrm>
            <a:off x="2087563" y="908050"/>
            <a:ext cx="51101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500" i="1">
                <a:latin typeface="Book Antiqua" panose="02040602050305030304" pitchFamily="18" charset="0"/>
              </a:rPr>
              <a:t>Proyecto Ejecutivo 2.018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000" i="1">
                <a:latin typeface="Book Antiqua" panose="02040602050305030304" pitchFamily="18" charset="0"/>
              </a:rPr>
              <a:t>por Ejes del Plan 2.024</a:t>
            </a:r>
          </a:p>
        </p:txBody>
      </p:sp>
      <p:sp>
        <p:nvSpPr>
          <p:cNvPr id="22531" name="1 CuadroTexto"/>
          <p:cNvSpPr txBox="1">
            <a:spLocks noChangeArrowheads="1"/>
          </p:cNvSpPr>
          <p:nvPr/>
        </p:nvSpPr>
        <p:spPr bwMode="auto">
          <a:xfrm>
            <a:off x="1042988" y="2078038"/>
            <a:ext cx="716253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sz="3500" i="1" dirty="0">
                <a:solidFill>
                  <a:srgbClr val="C00000"/>
                </a:solidFill>
                <a:latin typeface="Book Antiqua" panose="02040602050305030304" pitchFamily="18" charset="0"/>
              </a:rPr>
              <a:t>GS 6,2 billones / USD </a:t>
            </a:r>
            <a:r>
              <a:rPr lang="es-ES" sz="3500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1.050.348.944</a:t>
            </a:r>
            <a:endParaRPr lang="es-ES" sz="3500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22532" name="1 CuadroTexto"/>
          <p:cNvSpPr txBox="1">
            <a:spLocks noChangeArrowheads="1"/>
          </p:cNvSpPr>
          <p:nvPr/>
        </p:nvSpPr>
        <p:spPr bwMode="auto">
          <a:xfrm>
            <a:off x="1004888" y="5876925"/>
            <a:ext cx="479901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sz="2500" i="1">
                <a:solidFill>
                  <a:srgbClr val="C00000"/>
                </a:solidFill>
                <a:latin typeface="Book Antiqua" panose="02040602050305030304" pitchFamily="18" charset="0"/>
              </a:rPr>
              <a:t>*Incluye Proyectos de Inversión.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97" y="2828465"/>
            <a:ext cx="7913294" cy="3048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8" name="5 Imagen" descr="fondo.jpg"/>
            <p:cNvPicPr>
              <a:picLocks noChangeAspect="1"/>
            </p:cNvPicPr>
            <p:nvPr/>
          </p:nvPicPr>
          <p:blipFill>
            <a:blip r:embed="rId2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fondo.jpg"/>
            <p:cNvPicPr>
              <a:picLocks noChangeAspect="1"/>
            </p:cNvPicPr>
            <p:nvPr/>
          </p:nvPicPr>
          <p:blipFill>
            <a:blip r:embed="rId3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6" name="Conector recto 15"/>
          <p:cNvCxnSpPr/>
          <p:nvPr/>
        </p:nvCxnSpPr>
        <p:spPr>
          <a:xfrm>
            <a:off x="1547664" y="994866"/>
            <a:ext cx="502939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4037635" y="1089234"/>
            <a:ext cx="50293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1" name="21 Grupo"/>
          <p:cNvGrpSpPr/>
          <p:nvPr/>
        </p:nvGrpSpPr>
        <p:grpSpPr>
          <a:xfrm>
            <a:off x="1271980" y="1207788"/>
            <a:ext cx="7795053" cy="4794409"/>
            <a:chOff x="1978595" y="2132856"/>
            <a:chExt cx="6337821" cy="4321108"/>
          </a:xfrm>
        </p:grpSpPr>
        <p:sp>
          <p:nvSpPr>
            <p:cNvPr id="22" name="Rectángulo 21"/>
            <p:cNvSpPr/>
            <p:nvPr/>
          </p:nvSpPr>
          <p:spPr>
            <a:xfrm>
              <a:off x="1979712" y="2995566"/>
              <a:ext cx="6336704" cy="338576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3" name="Rectángulo redondeado 22"/>
            <p:cNvSpPr/>
            <p:nvPr/>
          </p:nvSpPr>
          <p:spPr>
            <a:xfrm>
              <a:off x="1979712" y="2132856"/>
              <a:ext cx="6336704" cy="792088"/>
            </a:xfrm>
            <a:prstGeom prst="round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2800" dirty="0" smtClean="0">
                  <a:solidFill>
                    <a:prstClr val="white"/>
                  </a:solidFill>
                  <a:latin typeface="Broadway" panose="04040905080B02020502" pitchFamily="82" charset="0"/>
                </a:rPr>
                <a:t>Becas </a:t>
              </a:r>
            </a:p>
            <a:p>
              <a:pPr algn="ctr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2800" dirty="0" smtClean="0">
                  <a:solidFill>
                    <a:prstClr val="white"/>
                  </a:solidFill>
                  <a:latin typeface="Broadway" panose="04040905080B02020502" pitchFamily="82" charset="0"/>
                </a:rPr>
                <a:t>Carlos Antonio López - Educación</a:t>
              </a:r>
              <a:endParaRPr lang="es-ES" sz="2800" dirty="0">
                <a:solidFill>
                  <a:prstClr val="white"/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2056682" y="4514714"/>
              <a:ext cx="6159511" cy="163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Llamado actual en el MEC 130 Becas para la formación continua de educadores en prestigiosas universidades de España</a:t>
              </a:r>
              <a:r>
                <a:rPr lang="es-ES" sz="16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+ 125 a Colombia = 330 maestros </a:t>
              </a: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1600" b="1" dirty="0">
                <a:solidFill>
                  <a:prstClr val="black"/>
                </a:solidFill>
                <a:latin typeface="Calibri"/>
              </a:endParaRP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Para los próximos años 1.000 becas (2013-2023)</a:t>
              </a: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1600" b="1" dirty="0">
                <a:solidFill>
                  <a:prstClr val="black"/>
                </a:solidFill>
                <a:latin typeface="Calibri"/>
              </a:endParaRP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Duración: 1 año  Becados con goce de sueldo y reemplazos asignados por el MEC</a:t>
              </a: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1978595" y="5677264"/>
              <a:ext cx="6315684" cy="776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1600" b="1" dirty="0" smtClean="0">
                <a:solidFill>
                  <a:prstClr val="black"/>
                </a:solidFill>
                <a:latin typeface="Calibri"/>
              </a:endParaRP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600" b="1" dirty="0" smtClean="0">
                  <a:solidFill>
                    <a:prstClr val="black"/>
                  </a:solidFill>
                  <a:latin typeface="Calibri"/>
                </a:rPr>
                <a:t>Universidad de Navarra, Universidad Complutense de Madrid y la Autónoma de Madrid.</a:t>
              </a:r>
              <a:endParaRPr lang="es-ES" sz="1600" b="1" dirty="0">
                <a:solidFill>
                  <a:prstClr val="black"/>
                </a:solidFill>
                <a:latin typeface="Calibri"/>
              </a:endParaRPr>
            </a:p>
            <a:p>
              <a:pPr algn="just"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1619673" y="116632"/>
            <a:ext cx="7447360" cy="707854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40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Agenda en marcha</a:t>
            </a:r>
            <a:endParaRPr lang="es-PY" altLang="es-PY" sz="40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2" y="2164993"/>
            <a:ext cx="3539642" cy="168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8868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8" name="5 Imagen" descr="fondo.jpg"/>
            <p:cNvPicPr>
              <a:picLocks noChangeAspect="1"/>
            </p:cNvPicPr>
            <p:nvPr/>
          </p:nvPicPr>
          <p:blipFill>
            <a:blip r:embed="rId2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fondo.jpg"/>
            <p:cNvPicPr>
              <a:picLocks noChangeAspect="1"/>
            </p:cNvPicPr>
            <p:nvPr/>
          </p:nvPicPr>
          <p:blipFill>
            <a:blip r:embed="rId3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20 CuadroTexto"/>
          <p:cNvSpPr txBox="1"/>
          <p:nvPr/>
        </p:nvSpPr>
        <p:spPr>
          <a:xfrm>
            <a:off x="1619673" y="188641"/>
            <a:ext cx="6552728" cy="584743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 Logros en el sector educativo</a:t>
            </a:r>
            <a:endParaRPr lang="es-PY" altLang="es-PY" sz="3200" b="1" dirty="0">
              <a:solidFill>
                <a:srgbClr val="C0504D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  <p:cxnSp>
        <p:nvCxnSpPr>
          <p:cNvPr id="22" name="Conector recto 15"/>
          <p:cNvCxnSpPr/>
          <p:nvPr/>
        </p:nvCxnSpPr>
        <p:spPr>
          <a:xfrm>
            <a:off x="1547664" y="886360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16"/>
          <p:cNvCxnSpPr/>
          <p:nvPr/>
        </p:nvCxnSpPr>
        <p:spPr>
          <a:xfrm>
            <a:off x="4037635" y="98072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0" name="9 Tabla"/>
          <p:cNvGraphicFramePr>
            <a:graphicFrameLocks noGrp="1"/>
          </p:cNvGraphicFramePr>
          <p:nvPr>
            <p:extLst/>
          </p:nvPr>
        </p:nvGraphicFramePr>
        <p:xfrm>
          <a:off x="1475656" y="1412776"/>
          <a:ext cx="7416824" cy="4693584"/>
        </p:xfrm>
        <a:graphic>
          <a:graphicData uri="http://schemas.openxmlformats.org/drawingml/2006/table">
            <a:tbl>
              <a:tblPr/>
              <a:tblGrid>
                <a:gridCol w="3254321"/>
                <a:gridCol w="4162503"/>
              </a:tblGrid>
              <a:tr h="2198783">
                <a:tc>
                  <a:txBody>
                    <a:bodyPr/>
                    <a:lstStyle/>
                    <a:p>
                      <a:pPr algn="l" rtl="0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000"/>
                        <a:buFont typeface="Arial"/>
                        <a:buAutoNum type="arabicPeriod"/>
                      </a:pP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Universalización de la canasta básica de útiles escolares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para niños, niñas, jóvenes y docentes de instituciones de gestión oficial y privada subvencionada, que ofertan EI, EEB,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EM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y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EP.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42761" marR="6743" marT="6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4801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Promulgación de </a:t>
                      </a:r>
                      <a:r>
                        <a:rPr lang="es-E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 Ley N° 4088 “Que establece la gratuidad de la Educación inicial y de la Educación Media”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y la transferencia de recursos financieros a instituciones educativas de gestión oficial que ofertan educación inicial, escolar básica y media. </a:t>
                      </a:r>
                      <a:endParaRPr lang="es-ES" sz="1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rtl="0" fontAlgn="ctr"/>
                      <a:endParaRPr lang="es-ES" sz="1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rtl="0" fontAlgn="ctr"/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Plan Nacional de Educación</a:t>
                      </a:r>
                      <a:r>
                        <a:rPr lang="es-ES" sz="2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2024… </a:t>
                      </a:r>
                    </a:p>
                    <a:p>
                      <a:pPr algn="l" rtl="0" fontAlgn="ctr"/>
                      <a:r>
                        <a:rPr lang="es-ES" sz="2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Proyecta la Política Educativa hacia el futuro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42761" marR="6743" marT="6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10 Imagen" descr="Kit_escolar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556792"/>
            <a:ext cx="2880320" cy="191548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9923" r="4798" b="28527"/>
          <a:stretch/>
        </p:blipFill>
        <p:spPr>
          <a:xfrm>
            <a:off x="6948264" y="4684478"/>
            <a:ext cx="1703038" cy="216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495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8" name="5 Imagen" descr="fondo.jpg"/>
            <p:cNvPicPr>
              <a:picLocks noChangeAspect="1"/>
            </p:cNvPicPr>
            <p:nvPr/>
          </p:nvPicPr>
          <p:blipFill>
            <a:blip r:embed="rId2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fondo.jpg"/>
            <p:cNvPicPr>
              <a:picLocks noChangeAspect="1"/>
            </p:cNvPicPr>
            <p:nvPr/>
          </p:nvPicPr>
          <p:blipFill>
            <a:blip r:embed="rId3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2" name="Conector recto 15"/>
          <p:cNvCxnSpPr/>
          <p:nvPr/>
        </p:nvCxnSpPr>
        <p:spPr>
          <a:xfrm>
            <a:off x="1547664" y="886360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16"/>
          <p:cNvCxnSpPr/>
          <p:nvPr/>
        </p:nvCxnSpPr>
        <p:spPr>
          <a:xfrm>
            <a:off x="4037635" y="98072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9 Imagen" descr="me.jpg"/>
          <p:cNvPicPr>
            <a:picLocks noChangeAspect="1"/>
          </p:cNvPicPr>
          <p:nvPr/>
        </p:nvPicPr>
        <p:blipFill>
          <a:blip r:embed="rId4" cstate="print"/>
          <a:srcRect l="17541"/>
          <a:stretch>
            <a:fillRect/>
          </a:stretch>
        </p:blipFill>
        <p:spPr>
          <a:xfrm>
            <a:off x="1547665" y="1988841"/>
            <a:ext cx="2224197" cy="1657747"/>
          </a:xfrm>
          <a:prstGeom prst="rect">
            <a:avLst/>
          </a:prstGeom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/>
          </p:nvPr>
        </p:nvGraphicFramePr>
        <p:xfrm>
          <a:off x="1205444" y="980728"/>
          <a:ext cx="7687037" cy="5582407"/>
        </p:xfrm>
        <a:graphic>
          <a:graphicData uri="http://schemas.openxmlformats.org/drawingml/2006/table">
            <a:tbl>
              <a:tblPr/>
              <a:tblGrid>
                <a:gridCol w="2388206"/>
                <a:gridCol w="5298831"/>
              </a:tblGrid>
              <a:tr h="3261345">
                <a:tc>
                  <a:txBody>
                    <a:bodyPr/>
                    <a:lstStyle/>
                    <a:p>
                      <a:pPr algn="l" rtl="0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Promulgación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la  </a:t>
                      </a:r>
                      <a:r>
                        <a:rPr lang="es-E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Ley Nº 5210/14 “De Alimentación Escolar y Control Sanitario”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conforme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 contexto de cada población beneficiada, abordando la alimentación desde una perspectiva de derecho, integra la gestión colaborativa y  el fomento de las compras públicas de la agricultura familiar. </a:t>
                      </a:r>
                    </a:p>
                  </a:txBody>
                  <a:tcPr marL="182071" marR="6743" marT="6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1062">
                <a:tc gridSpan="2"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s-PY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Promulgación de la </a:t>
                      </a:r>
                      <a:r>
                        <a:rPr lang="es-PY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PY" sz="18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Ley Nº 5136/13 de “Educación Inclusiva”</a:t>
                      </a:r>
                      <a:r>
                        <a:rPr lang="es-PY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la cual tiene por objeto establecer las acciones correspondientes para la creación de un modelo educativo inclusivo dentro del sistema regular, que remueva las barreras que limiten el aprendizaje y la participación, facilitando la accesibilidad de los alumnos con necesidades específicas de apoyo educativo por medio de recursos humanos calificados, tecnologías adaptativas y un diseño universal.</a:t>
                      </a:r>
                      <a:endParaRPr lang="es-E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42761" marR="6743" marT="6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1619673" y="188641"/>
            <a:ext cx="6552728" cy="584743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… Logros en el sector educativo</a:t>
            </a:r>
            <a:endParaRPr lang="es-PY" altLang="es-PY" sz="3200" b="1" dirty="0">
              <a:solidFill>
                <a:srgbClr val="C0504D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66362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8" name="5 Imagen" descr="fondo.jpg"/>
            <p:cNvPicPr>
              <a:picLocks noChangeAspect="1"/>
            </p:cNvPicPr>
            <p:nvPr/>
          </p:nvPicPr>
          <p:blipFill>
            <a:blip r:embed="rId2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fondo.jpg"/>
            <p:cNvPicPr>
              <a:picLocks noChangeAspect="1"/>
            </p:cNvPicPr>
            <p:nvPr/>
          </p:nvPicPr>
          <p:blipFill>
            <a:blip r:embed="rId3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2" name="Conector recto 15"/>
          <p:cNvCxnSpPr/>
          <p:nvPr/>
        </p:nvCxnSpPr>
        <p:spPr>
          <a:xfrm>
            <a:off x="1547664" y="886360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16"/>
          <p:cNvCxnSpPr/>
          <p:nvPr/>
        </p:nvCxnSpPr>
        <p:spPr>
          <a:xfrm>
            <a:off x="4037635" y="98072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0" name="9 Tabla"/>
          <p:cNvGraphicFramePr>
            <a:graphicFrameLocks noGrp="1"/>
          </p:cNvGraphicFramePr>
          <p:nvPr>
            <p:extLst/>
          </p:nvPr>
        </p:nvGraphicFramePr>
        <p:xfrm>
          <a:off x="1403648" y="980729"/>
          <a:ext cx="7740352" cy="5567568"/>
        </p:xfrm>
        <a:graphic>
          <a:graphicData uri="http://schemas.openxmlformats.org/drawingml/2006/table">
            <a:tbl>
              <a:tblPr/>
              <a:tblGrid>
                <a:gridCol w="1817104"/>
                <a:gridCol w="5923248"/>
              </a:tblGrid>
              <a:tr h="2339374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I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mplementación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 </a:t>
                      </a:r>
                      <a:r>
                        <a:rPr lang="es-E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"Proyecto Atención Educativa Oportuna para el Desarrollo Integral </a:t>
                      </a:r>
                      <a:r>
                        <a:rPr lang="es-ES" sz="1800" b="1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 </a:t>
                      </a:r>
                      <a:r>
                        <a:rPr lang="es-E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Niños y Niñas de 3 y 4 años en capital y 10 Departamentos Geográficos del País"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estimulando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sus capacidades y habilidades </a:t>
                      </a:r>
                      <a:r>
                        <a:rPr lang="es-E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neurocognitivas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psicomotoras, afectivas y sociales, a través de una atención holística e integral desde una perspectiva </a:t>
                      </a:r>
                      <a:r>
                        <a:rPr lang="es-E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biosicosocial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e inclusiva con enfoque de derecho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</a:p>
                    <a:p>
                      <a:pPr algn="l" rtl="0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64776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a) 100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instituciones educativas de gestión oficial disponen de espacios educativos equipados con sanitarios incorporados, mobiliarios adecuados, materiales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didácticos, construcción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parques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infantiles</a:t>
                      </a:r>
                    </a:p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73242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b) 27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Servicios de Atención Temprana equipados adecuadamente y 220 recursos humanos capacitados para la atención de niños y niñas con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discapacidad</a:t>
                      </a:r>
                    </a:p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0176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c) 224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Recursos Humanos contratados y capacitados para la atención de niños y niñas del nivel inicial</a:t>
                      </a: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Imagen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5850" r="5201" b="24800"/>
          <a:stretch/>
        </p:blipFill>
        <p:spPr>
          <a:xfrm>
            <a:off x="18163692" y="1313707"/>
            <a:ext cx="1794090" cy="1505755"/>
          </a:xfrm>
          <a:prstGeom prst="rect">
            <a:avLst/>
          </a:prstGeom>
        </p:spPr>
      </p:pic>
      <p:pic>
        <p:nvPicPr>
          <p:cNvPr id="12" name="Imagen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9401" r="46063"/>
          <a:stretch/>
        </p:blipFill>
        <p:spPr>
          <a:xfrm>
            <a:off x="17875660" y="2825874"/>
            <a:ext cx="2081284" cy="2172416"/>
          </a:xfrm>
          <a:prstGeom prst="rect">
            <a:avLst/>
          </a:prstGeom>
        </p:spPr>
      </p:pic>
      <p:pic>
        <p:nvPicPr>
          <p:cNvPr id="13" name="Imagen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22849"/>
          <a:stretch>
            <a:fillRect/>
          </a:stretch>
        </p:blipFill>
        <p:spPr>
          <a:xfrm>
            <a:off x="1187624" y="3284985"/>
            <a:ext cx="1890905" cy="1730737"/>
          </a:xfrm>
          <a:prstGeom prst="rect">
            <a:avLst/>
          </a:prstGeom>
        </p:spPr>
      </p:pic>
      <p:pic>
        <p:nvPicPr>
          <p:cNvPr id="14" name="Imagen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38451" r="22438" b="10100"/>
          <a:stretch/>
        </p:blipFill>
        <p:spPr>
          <a:xfrm>
            <a:off x="1187624" y="4869161"/>
            <a:ext cx="1944216" cy="1512168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1619673" y="188641"/>
            <a:ext cx="6552728" cy="584743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 …Logros en el sector educativo</a:t>
            </a:r>
            <a:endParaRPr lang="es-PY" altLang="es-PY" sz="3200" b="1" dirty="0">
              <a:solidFill>
                <a:srgbClr val="C0504D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53134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8" name="5 Imagen" descr="fondo.jpg"/>
            <p:cNvPicPr>
              <a:picLocks noChangeAspect="1"/>
            </p:cNvPicPr>
            <p:nvPr/>
          </p:nvPicPr>
          <p:blipFill>
            <a:blip r:embed="rId2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fondo.jpg"/>
            <p:cNvPicPr>
              <a:picLocks noChangeAspect="1"/>
            </p:cNvPicPr>
            <p:nvPr/>
          </p:nvPicPr>
          <p:blipFill>
            <a:blip r:embed="rId3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2" name="Conector recto 15"/>
          <p:cNvCxnSpPr/>
          <p:nvPr/>
        </p:nvCxnSpPr>
        <p:spPr>
          <a:xfrm>
            <a:off x="1547664" y="886360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16"/>
          <p:cNvCxnSpPr/>
          <p:nvPr/>
        </p:nvCxnSpPr>
        <p:spPr>
          <a:xfrm>
            <a:off x="4037635" y="98072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1475656" y="1412776"/>
            <a:ext cx="55446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solidFill>
                  <a:srgbClr val="000000"/>
                </a:solidFill>
                <a:latin typeface="Calibri"/>
              </a:rPr>
              <a:t>6</a:t>
            </a:r>
            <a:r>
              <a:rPr lang="es-ES" b="1" dirty="0" smtClean="0">
                <a:solidFill>
                  <a:srgbClr val="000000"/>
                </a:solidFill>
                <a:latin typeface="Calibri"/>
              </a:rPr>
              <a:t>. Instalación </a:t>
            </a:r>
            <a:r>
              <a:rPr lang="es-ES" b="1" dirty="0">
                <a:solidFill>
                  <a:srgbClr val="000000"/>
                </a:solidFill>
                <a:latin typeface="Calibri"/>
              </a:rPr>
              <a:t>del sistema de Aseguramiento de la Calidad en la </a:t>
            </a:r>
            <a:r>
              <a:rPr lang="es-ES" b="1" dirty="0" smtClean="0">
                <a:solidFill>
                  <a:srgbClr val="000000"/>
                </a:solidFill>
                <a:latin typeface="Calibri"/>
              </a:rPr>
              <a:t>Educación</a:t>
            </a:r>
          </a:p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rgbClr val="000000"/>
              </a:solidFill>
              <a:latin typeface="Calibri"/>
            </a:endParaRPr>
          </a:p>
          <a:p>
            <a:pPr marL="285750" indent="-285750" defTabSz="91423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000000"/>
                </a:solidFill>
                <a:latin typeface="Calibri"/>
              </a:rPr>
              <a:t>Consolidación de los </a:t>
            </a:r>
            <a:r>
              <a:rPr lang="es-ES" b="1" dirty="0" smtClean="0">
                <a:solidFill>
                  <a:srgbClr val="000000"/>
                </a:solidFill>
                <a:latin typeface="Calibri"/>
              </a:rPr>
              <a:t>Concursos Públicos </a:t>
            </a:r>
            <a:r>
              <a:rPr lang="es-ES" dirty="0" smtClean="0">
                <a:solidFill>
                  <a:srgbClr val="000000"/>
                </a:solidFill>
                <a:latin typeface="Calibri"/>
              </a:rPr>
              <a:t>como único mecanismo de ingreso a la Función Pública.</a:t>
            </a:r>
          </a:p>
          <a:p>
            <a:pPr marL="285750" indent="-285750" defTabSz="91423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dirty="0" smtClean="0">
              <a:solidFill>
                <a:srgbClr val="000000"/>
              </a:solidFill>
              <a:latin typeface="Calibri"/>
            </a:endParaRPr>
          </a:p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solidFill>
                  <a:srgbClr val="000000"/>
                </a:solidFill>
                <a:latin typeface="Calibri"/>
              </a:rPr>
              <a:t>7</a:t>
            </a:r>
            <a:r>
              <a:rPr lang="es-ES" b="1" dirty="0" smtClean="0">
                <a:solidFill>
                  <a:srgbClr val="000000"/>
                </a:solidFill>
                <a:latin typeface="Calibri"/>
              </a:rPr>
              <a:t>. Diversificación y flexibilización de los servicios educativos</a:t>
            </a:r>
            <a:r>
              <a:rPr lang="es-ES" dirty="0" smtClean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85750" indent="-285750" defTabSz="91423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PY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91423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Y" dirty="0" smtClean="0">
                <a:solidFill>
                  <a:prstClr val="black"/>
                </a:solidFill>
                <a:latin typeface="Calibri"/>
              </a:rPr>
              <a:t>Más 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de 2.800 estudiantes fueron matriculados en Programas de Educación Media: Educación Media Abierta (EMA) y Programa de Culminación de la Educación Media (</a:t>
            </a:r>
            <a:r>
              <a:rPr lang="es-PY" dirty="0" err="1">
                <a:solidFill>
                  <a:prstClr val="black"/>
                </a:solidFill>
                <a:latin typeface="Calibri"/>
              </a:rPr>
              <a:t>PROCEM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), dirigidos a jóvenes de 15 a 20 años de edad, que por razones laborales, distancia geográfica, precariedad de recursos económicos u otros motivos no pudieron iniciar o concluir la Educación Media</a:t>
            </a:r>
            <a:endParaRPr lang="es-ES" dirty="0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46296" r="37361" b="2949"/>
          <a:stretch/>
        </p:blipFill>
        <p:spPr bwMode="auto">
          <a:xfrm>
            <a:off x="7239000" y="1268760"/>
            <a:ext cx="1905000" cy="522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619673" y="188641"/>
            <a:ext cx="6552728" cy="584743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 …Logros en el sector educativo</a:t>
            </a:r>
            <a:endParaRPr lang="es-PY" altLang="es-PY" sz="3200" b="1" dirty="0">
              <a:solidFill>
                <a:srgbClr val="C0504D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441666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8" name="5 Imagen" descr="fondo.jpg"/>
            <p:cNvPicPr>
              <a:picLocks noChangeAspect="1"/>
            </p:cNvPicPr>
            <p:nvPr/>
          </p:nvPicPr>
          <p:blipFill>
            <a:blip r:embed="rId2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fondo.jpg"/>
            <p:cNvPicPr>
              <a:picLocks noChangeAspect="1"/>
            </p:cNvPicPr>
            <p:nvPr/>
          </p:nvPicPr>
          <p:blipFill>
            <a:blip r:embed="rId3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2" name="Conector recto 15"/>
          <p:cNvCxnSpPr/>
          <p:nvPr/>
        </p:nvCxnSpPr>
        <p:spPr>
          <a:xfrm>
            <a:off x="1547664" y="886360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16"/>
          <p:cNvCxnSpPr/>
          <p:nvPr/>
        </p:nvCxnSpPr>
        <p:spPr>
          <a:xfrm>
            <a:off x="4037635" y="98072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1475656" y="1124744"/>
            <a:ext cx="7200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solidFill>
                  <a:srgbClr val="000000"/>
                </a:solidFill>
                <a:latin typeface="Calibri"/>
              </a:rPr>
              <a:t>8</a:t>
            </a:r>
            <a:r>
              <a:rPr lang="es-ES" b="1" dirty="0" smtClean="0">
                <a:solidFill>
                  <a:srgbClr val="000000"/>
                </a:solidFill>
                <a:latin typeface="Calibri"/>
              </a:rPr>
              <a:t>. Diversificación y flexibilización de los servicios educativos:</a:t>
            </a:r>
          </a:p>
          <a:p>
            <a:pPr marL="0" lvl="1" algn="just"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PY" dirty="0" smtClean="0">
              <a:solidFill>
                <a:prstClr val="black"/>
              </a:solidFill>
              <a:latin typeface="Calibri"/>
            </a:endParaRPr>
          </a:p>
          <a:p>
            <a:pPr marL="285750" lvl="1" indent="-285750" algn="just" defTabSz="914239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PY" dirty="0" smtClean="0">
                <a:solidFill>
                  <a:prstClr val="black"/>
                </a:solidFill>
                <a:latin typeface="Calibri"/>
              </a:rPr>
              <a:t>Iniciación 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Profesional </a:t>
            </a:r>
            <a:r>
              <a:rPr lang="es-PY" dirty="0" smtClean="0">
                <a:solidFill>
                  <a:prstClr val="black"/>
                </a:solidFill>
                <a:latin typeface="Calibri"/>
              </a:rPr>
              <a:t>Agropecuaria (IPA): 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Más de 23.000 estudiantes del área rural en situación de pobreza participan del IPA, cuyo objetivo es la reactivación de la producción agropecuaria familiar y </a:t>
            </a:r>
            <a:r>
              <a:rPr lang="es-PY" dirty="0" smtClean="0">
                <a:solidFill>
                  <a:prstClr val="black"/>
                </a:solidFill>
                <a:latin typeface="Calibri"/>
              </a:rPr>
              <a:t>comunitaria</a:t>
            </a:r>
          </a:p>
          <a:p>
            <a:pPr marL="0" lvl="1" algn="just" defTabSz="914239" eaLnBrk="1" fontAlgn="auto" hangingPunct="1">
              <a:spcBef>
                <a:spcPts val="0"/>
              </a:spcBef>
              <a:spcAft>
                <a:spcPts val="1200"/>
              </a:spcAft>
            </a:pPr>
            <a:endParaRPr lang="es-PY" b="1" dirty="0">
              <a:solidFill>
                <a:prstClr val="black"/>
              </a:solidFill>
              <a:latin typeface="Calibri"/>
            </a:endParaRPr>
          </a:p>
          <a:p>
            <a:pPr marL="0" lvl="1" algn="just" defTabSz="914239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s-PY" b="1" dirty="0" smtClean="0">
                <a:solidFill>
                  <a:prstClr val="black"/>
                </a:solidFill>
                <a:latin typeface="Calibri"/>
              </a:rPr>
              <a:t>9. Pos alfabetización </a:t>
            </a:r>
            <a:r>
              <a:rPr lang="es-PY" b="1" dirty="0">
                <a:solidFill>
                  <a:prstClr val="black"/>
                </a:solidFill>
                <a:latin typeface="Calibri"/>
              </a:rPr>
              <a:t>Formal. 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Incluye centros de contexto de encierro, comunidades indígenas y asentamientos campesinos: </a:t>
            </a:r>
            <a:endParaRPr lang="es-PY" dirty="0" smtClean="0">
              <a:solidFill>
                <a:prstClr val="black"/>
              </a:solidFill>
              <a:latin typeface="Calibri"/>
            </a:endParaRPr>
          </a:p>
          <a:p>
            <a:pPr defTabSz="914239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s-PY" dirty="0" smtClean="0">
                <a:solidFill>
                  <a:prstClr val="black"/>
                </a:solidFill>
                <a:latin typeface="Calibri"/>
              </a:rPr>
              <a:t>• 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Educación Básica Bilingüe: 41.490 jóvenes y adultos </a:t>
            </a:r>
            <a:endParaRPr lang="es-PY" dirty="0" smtClean="0">
              <a:solidFill>
                <a:prstClr val="black"/>
              </a:solidFill>
              <a:latin typeface="Calibri"/>
            </a:endParaRPr>
          </a:p>
          <a:p>
            <a:pPr defTabSz="914239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s-PY" dirty="0" smtClean="0">
                <a:solidFill>
                  <a:prstClr val="black"/>
                </a:solidFill>
                <a:latin typeface="Calibri"/>
              </a:rPr>
              <a:t>• 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Educación Media: 19.892 jóvenes y </a:t>
            </a:r>
            <a:r>
              <a:rPr lang="es-PY" dirty="0" smtClean="0">
                <a:solidFill>
                  <a:prstClr val="black"/>
                </a:solidFill>
                <a:latin typeface="Calibri"/>
              </a:rPr>
              <a:t>adultos</a:t>
            </a:r>
          </a:p>
          <a:p>
            <a:pPr defTabSz="914239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s-PY" dirty="0" smtClean="0">
                <a:solidFill>
                  <a:prstClr val="black"/>
                </a:solidFill>
                <a:latin typeface="Calibri"/>
              </a:rPr>
              <a:t>• 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Formación Profesional Inicial: 16.313 jóvenes y adultos </a:t>
            </a:r>
            <a:endParaRPr lang="es-PY" dirty="0" smtClean="0">
              <a:solidFill>
                <a:prstClr val="black"/>
              </a:solidFill>
              <a:latin typeface="Calibri"/>
            </a:endParaRPr>
          </a:p>
          <a:p>
            <a:pPr defTabSz="914239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s-PY" dirty="0" smtClean="0">
                <a:solidFill>
                  <a:prstClr val="black"/>
                </a:solidFill>
                <a:latin typeface="Calibri"/>
              </a:rPr>
              <a:t>• 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Formación Profesional: 20.921 jóvenes y adultos</a:t>
            </a:r>
            <a:endParaRPr lang="es-ES" dirty="0">
              <a:solidFill>
                <a:srgbClr val="000000"/>
              </a:solidFill>
              <a:latin typeface="Calibri"/>
            </a:endParaRPr>
          </a:p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19343" r="37343" b="54641"/>
          <a:stretch/>
        </p:blipFill>
        <p:spPr bwMode="auto">
          <a:xfrm>
            <a:off x="7083502" y="4228122"/>
            <a:ext cx="1880986" cy="2369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619673" y="188641"/>
            <a:ext cx="6552728" cy="584743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… Logros en el sector educativo</a:t>
            </a:r>
            <a:endParaRPr lang="es-PY" altLang="es-PY" sz="3200" b="1" dirty="0">
              <a:solidFill>
                <a:srgbClr val="C0504D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006017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8" name="5 Imagen" descr="fondo.jpg"/>
            <p:cNvPicPr>
              <a:picLocks noChangeAspect="1"/>
            </p:cNvPicPr>
            <p:nvPr/>
          </p:nvPicPr>
          <p:blipFill>
            <a:blip r:embed="rId2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fondo.jpg"/>
            <p:cNvPicPr>
              <a:picLocks noChangeAspect="1"/>
            </p:cNvPicPr>
            <p:nvPr/>
          </p:nvPicPr>
          <p:blipFill>
            <a:blip r:embed="rId3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2" name="Conector recto 15"/>
          <p:cNvCxnSpPr/>
          <p:nvPr/>
        </p:nvCxnSpPr>
        <p:spPr>
          <a:xfrm>
            <a:off x="1547664" y="886360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16"/>
          <p:cNvCxnSpPr/>
          <p:nvPr/>
        </p:nvCxnSpPr>
        <p:spPr>
          <a:xfrm>
            <a:off x="4037635" y="98072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4" name="13 Tabla"/>
          <p:cNvGraphicFramePr>
            <a:graphicFrameLocks noGrp="1"/>
          </p:cNvGraphicFramePr>
          <p:nvPr>
            <p:extLst/>
          </p:nvPr>
        </p:nvGraphicFramePr>
        <p:xfrm>
          <a:off x="1403648" y="1137154"/>
          <a:ext cx="7416824" cy="5388190"/>
        </p:xfrm>
        <a:graphic>
          <a:graphicData uri="http://schemas.openxmlformats.org/drawingml/2006/table">
            <a:tbl>
              <a:tblPr/>
              <a:tblGrid>
                <a:gridCol w="2988840"/>
                <a:gridCol w="4427984"/>
              </a:tblGrid>
              <a:tr h="2065467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 Avance </a:t>
                      </a: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hacia el gobierno </a:t>
                      </a:r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electrónico </a:t>
                      </a: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 gobierno abierto </a:t>
                      </a:r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:</a:t>
                      </a:r>
                    </a:p>
                    <a:p>
                      <a:pPr algn="l" rtl="0" fontAlgn="ctr"/>
                      <a:endParaRPr lang="es-ES" sz="1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515937" indent="-342900" algn="l" rtl="0" fontAlgn="ctr">
                        <a:buAutoNum type="alphaLcParenR"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Portal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Datos Abiertos </a:t>
                      </a: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(http://www.datos.mec.gov.py/),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 MEC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logró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desarrollar el primer portal de datos abiertos del Paraguay, como parte de su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política institucional transparente, rendición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cuentas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la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ciudadanía, generación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conocimiento y toma de 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decisiones 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informadas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388997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00050" marR="0" indent="-400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romanLcParenR"/>
                        <a:tabLst/>
                        <a:defRPr/>
                      </a:pPr>
                      <a:r>
                        <a:rPr lang="es-ES" sz="1800" dirty="0" smtClean="0"/>
                        <a:t>Avances importantes en la </a:t>
                      </a:r>
                      <a:r>
                        <a:rPr lang="es-ES" sz="1800" dirty="0" err="1" smtClean="0"/>
                        <a:t>disponibilización</a:t>
                      </a:r>
                      <a:r>
                        <a:rPr lang="es-ES" sz="1800" dirty="0" smtClean="0"/>
                        <a:t> de datos en el Portal de datos abiertos del MEC, de 9 conjuntos de datos iniciales , hoy 43 conjuntos de datos.</a:t>
                      </a:r>
                    </a:p>
                    <a:p>
                      <a:pPr marL="400050" marR="0" indent="-400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78343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ii</a:t>
                      </a: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s-ES" sz="1800" dirty="0" smtClean="0"/>
                        <a:t>Utilización de los datos por la academia, la sociedad civil, el Estado. Aumento progresivo de visualizaciones y desarrollo de herramientas de participación a partir de los datos del MEC.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5783">
                <a:tc grid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iii) </a:t>
                      </a:r>
                      <a:r>
                        <a:rPr lang="es-ES" sz="1800" dirty="0" smtClean="0"/>
                        <a:t>Más de 1.500.000 visitas al portal (nacionales e internacionales).</a:t>
                      </a:r>
                    </a:p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 t="12422" r="39757" b="16704"/>
          <a:stretch>
            <a:fillRect/>
          </a:stretch>
        </p:blipFill>
        <p:spPr bwMode="auto">
          <a:xfrm>
            <a:off x="1331640" y="3356992"/>
            <a:ext cx="297633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827584" y="107953"/>
            <a:ext cx="8302670" cy="584743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Logros en la transparencia de la información</a:t>
            </a:r>
            <a:endParaRPr lang="es-PY" altLang="es-PY" sz="3200" b="1" dirty="0">
              <a:solidFill>
                <a:srgbClr val="C0504D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3" name="2 Flecha derecha">
            <a:hlinkClick r:id="rId5"/>
          </p:cNvPr>
          <p:cNvSpPr/>
          <p:nvPr/>
        </p:nvSpPr>
        <p:spPr>
          <a:xfrm>
            <a:off x="7740352" y="2974659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PY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350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8" name="5 Imagen" descr="fondo.jpg"/>
            <p:cNvPicPr>
              <a:picLocks noChangeAspect="1"/>
            </p:cNvPicPr>
            <p:nvPr/>
          </p:nvPicPr>
          <p:blipFill>
            <a:blip r:embed="rId2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fondo.jpg"/>
            <p:cNvPicPr>
              <a:picLocks noChangeAspect="1"/>
            </p:cNvPicPr>
            <p:nvPr/>
          </p:nvPicPr>
          <p:blipFill>
            <a:blip r:embed="rId3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2" name="Conector recto 15"/>
          <p:cNvCxnSpPr/>
          <p:nvPr/>
        </p:nvCxnSpPr>
        <p:spPr>
          <a:xfrm>
            <a:off x="1547664" y="886360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16"/>
          <p:cNvCxnSpPr/>
          <p:nvPr/>
        </p:nvCxnSpPr>
        <p:spPr>
          <a:xfrm>
            <a:off x="4037635" y="98072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4" name="13 Tabla"/>
          <p:cNvGraphicFramePr>
            <a:graphicFrameLocks noGrp="1"/>
          </p:cNvGraphicFramePr>
          <p:nvPr>
            <p:extLst/>
          </p:nvPr>
        </p:nvGraphicFramePr>
        <p:xfrm>
          <a:off x="1171405" y="941581"/>
          <a:ext cx="7793083" cy="5690277"/>
        </p:xfrm>
        <a:graphic>
          <a:graphicData uri="http://schemas.openxmlformats.org/drawingml/2006/table">
            <a:tbl>
              <a:tblPr/>
              <a:tblGrid>
                <a:gridCol w="1960304"/>
                <a:gridCol w="2702396"/>
                <a:gridCol w="3130383"/>
              </a:tblGrid>
              <a:tr h="432048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 Avance hacia el gobierno electrónico y gobierno abierto :</a:t>
                      </a:r>
                    </a:p>
                  </a:txBody>
                  <a:tcPr marL="6743" marR="6743" marT="6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112546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268288" marR="0" indent="-268288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a) </a:t>
                      </a:r>
                      <a:r>
                        <a:rPr lang="es-PY" sz="1800" b="0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s-PY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esarrollo de la herramienta denominada </a:t>
                      </a:r>
                      <a:r>
                        <a:rPr lang="es-PY" sz="18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“Contralor de </a:t>
                      </a:r>
                      <a:r>
                        <a:rPr lang="es-PY" sz="1800" b="1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Fonacide</a:t>
                      </a:r>
                      <a:r>
                        <a:rPr lang="es-PY" sz="18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es-PY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mediante un proceso colaborativo entre el MEC y la sociedad civil  que tiene como objetivo fundamental disponer de una plataforma informática que visualice</a:t>
                      </a:r>
                      <a:r>
                        <a:rPr lang="es-PY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las priorización de requerimientos  de infraestructura, equipamiento de los establecimientos educativos.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88997"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Font typeface="Wingdings" panose="05000000000000000000" pitchFamily="2" charset="2"/>
                        <a:buNone/>
                      </a:pP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Font typeface="Wingdings" panose="05000000000000000000" pitchFamily="2" charset="2"/>
                        <a:buNone/>
                      </a:pP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2546">
                <a:tc gridSpan="2">
                  <a:txBody>
                    <a:bodyPr/>
                    <a:lstStyle/>
                    <a:p>
                      <a:pPr marL="173038" indent="-173038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s-PY" altLang="es-PY" sz="1800" dirty="0" smtClean="0"/>
                    </a:p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4023">
                <a:tc gridSpan="3">
                  <a:txBody>
                    <a:bodyPr/>
                    <a:lstStyle/>
                    <a:p>
                      <a:pPr marL="268288" indent="-268288" algn="l" fontAlgn="b"/>
                      <a:endParaRPr lang="es-ES" dirty="0" smtClean="0"/>
                    </a:p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t="19906" r="30950" b="67197"/>
          <a:stretch/>
        </p:blipFill>
        <p:spPr bwMode="auto">
          <a:xfrm>
            <a:off x="1475657" y="1988841"/>
            <a:ext cx="1872208" cy="56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26 Grupo"/>
          <p:cNvGrpSpPr/>
          <p:nvPr/>
        </p:nvGrpSpPr>
        <p:grpSpPr>
          <a:xfrm>
            <a:off x="6588224" y="3861048"/>
            <a:ext cx="2070694" cy="1494716"/>
            <a:chOff x="6588224" y="3861048"/>
            <a:chExt cx="2070694" cy="1494716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27" t="5006" b="9613"/>
            <a:stretch/>
          </p:blipFill>
          <p:spPr bwMode="auto">
            <a:xfrm>
              <a:off x="7524328" y="3861048"/>
              <a:ext cx="1134590" cy="1494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14 Grupo"/>
            <p:cNvGrpSpPr/>
            <p:nvPr/>
          </p:nvGrpSpPr>
          <p:grpSpPr>
            <a:xfrm>
              <a:off x="6588224" y="4005064"/>
              <a:ext cx="804750" cy="584301"/>
              <a:chOff x="5205034" y="2102809"/>
              <a:chExt cx="2058987" cy="881340"/>
            </a:xfrm>
          </p:grpSpPr>
          <p:grpSp>
            <p:nvGrpSpPr>
              <p:cNvPr id="16" name="3 Grupo"/>
              <p:cNvGrpSpPr>
                <a:grpSpLocks/>
              </p:cNvGrpSpPr>
              <p:nvPr/>
            </p:nvGrpSpPr>
            <p:grpSpPr bwMode="auto">
              <a:xfrm>
                <a:off x="5240102" y="2102809"/>
                <a:ext cx="1513369" cy="457941"/>
                <a:chOff x="5374842" y="2048926"/>
                <a:chExt cx="1805459" cy="571241"/>
              </a:xfrm>
            </p:grpSpPr>
            <p:pic>
              <p:nvPicPr>
                <p:cNvPr id="24" name="2 Imagen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4842" y="2048928"/>
                  <a:ext cx="551131" cy="551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10 Imagen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81102" y="2048926"/>
                  <a:ext cx="551131" cy="5511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11 Imagen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29170" y="2069040"/>
                  <a:ext cx="551131" cy="5511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7" name="14 Imagen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5034" y="2508233"/>
                <a:ext cx="476158" cy="453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15 Imagen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3035" y="2508233"/>
                <a:ext cx="476158" cy="453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16 Imagen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5961" y="2524105"/>
                <a:ext cx="476158" cy="453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17 Imagen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9363" y="2530452"/>
                <a:ext cx="474658" cy="453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0" name="29 CuadroTexto"/>
          <p:cNvSpPr txBox="1"/>
          <p:nvPr/>
        </p:nvSpPr>
        <p:spPr>
          <a:xfrm>
            <a:off x="827584" y="107953"/>
            <a:ext cx="8302670" cy="584743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 …Logros en la transparencia de la información</a:t>
            </a:r>
            <a:endParaRPr lang="es-PY" altLang="es-PY" sz="3200" b="1" dirty="0">
              <a:solidFill>
                <a:srgbClr val="C0504D">
                  <a:lumMod val="75000"/>
                </a:srgbClr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65394" y="3277824"/>
            <a:ext cx="5357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PY" altLang="es-PY" dirty="0">
                <a:solidFill>
                  <a:prstClr val="black"/>
                </a:solidFill>
                <a:latin typeface="Calibri"/>
              </a:rPr>
              <a:t>b) Las nuevas prestaciones y mejoras en estándares de calidad de datos significo pasar de una calificación de: 7  estrellas</a:t>
            </a:r>
          </a:p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PY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265394" y="4273847"/>
            <a:ext cx="5133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defTabSz="914239" eaLnBrk="1" fontAlgn="b" hangingPunct="1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solidFill>
                  <a:prstClr val="black"/>
                </a:solidFill>
                <a:latin typeface="Calibri"/>
              </a:rPr>
              <a:t>c) Más de 1.500.000 visitas al portal (nacionales e internacionales).</a:t>
            </a:r>
          </a:p>
          <a:p>
            <a:pPr marL="268288" indent="-268288" defTabSz="914239" eaLnBrk="1" fontAlgn="b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black"/>
              </a:solidFill>
              <a:latin typeface="Calibri"/>
            </a:endParaRPr>
          </a:p>
          <a:p>
            <a:pPr marL="268288" indent="-268288" defTabSz="914239" eaLnBrk="1" fontAlgn="b" hangingPunct="1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solidFill>
                  <a:prstClr val="black"/>
                </a:solidFill>
                <a:latin typeface="Calibri"/>
              </a:rPr>
              <a:t>d) Firma digital</a:t>
            </a:r>
          </a:p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PY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0905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/>
          <p:cNvGrpSpPr/>
          <p:nvPr/>
        </p:nvGrpSpPr>
        <p:grpSpPr>
          <a:xfrm>
            <a:off x="6201705" y="3064894"/>
            <a:ext cx="2942295" cy="1071664"/>
            <a:chOff x="6201705" y="2831456"/>
            <a:chExt cx="2942295" cy="1071664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6957" y="2831456"/>
              <a:ext cx="1112210" cy="432233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6300192" y="3273012"/>
              <a:ext cx="98399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23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MX" sz="2000" b="1" dirty="0" smtClean="0">
                  <a:solidFill>
                    <a:srgbClr val="4F81BD">
                      <a:lumMod val="50000"/>
                    </a:srgbClr>
                  </a:solidFill>
                </a:rPr>
                <a:t>SIEC</a:t>
              </a:r>
              <a:endParaRPr lang="es-MX" sz="2000" b="1" dirty="0">
                <a:solidFill>
                  <a:srgbClr val="4F81BD">
                    <a:lumMod val="50000"/>
                  </a:srgbClr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1705" y="2950474"/>
              <a:ext cx="1240532" cy="322538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7452" y="3292549"/>
              <a:ext cx="1576548" cy="610571"/>
            </a:xfrm>
            <a:prstGeom prst="rect">
              <a:avLst/>
            </a:prstGeom>
          </p:spPr>
        </p:pic>
      </p:grpSp>
      <p:sp>
        <p:nvSpPr>
          <p:cNvPr id="23" name="5 CuadroTexto"/>
          <p:cNvSpPr txBox="1">
            <a:spLocks noChangeArrowheads="1"/>
          </p:cNvSpPr>
          <p:nvPr/>
        </p:nvSpPr>
        <p:spPr bwMode="auto">
          <a:xfrm>
            <a:off x="2252663" y="593725"/>
            <a:ext cx="4549775" cy="74612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/>
        </p:spPr>
        <p:txBody>
          <a:bodyPr lIns="80147" tIns="40074" rIns="80147" bIns="40074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prstClr val="white"/>
                </a:solidFill>
                <a:latin typeface="Calibri"/>
              </a:rPr>
              <a:t>Gracias</a:t>
            </a:r>
            <a:endParaRPr lang="es-PY" altLang="es-PY" sz="2100" b="1" dirty="0" smtClea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11" name="5 Imagen" descr="fondo.jpg"/>
            <p:cNvPicPr>
              <a:picLocks noChangeAspect="1"/>
            </p:cNvPicPr>
            <p:nvPr/>
          </p:nvPicPr>
          <p:blipFill>
            <a:blip r:embed="rId6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12 Imagen" descr="fondo.jpg"/>
            <p:cNvPicPr>
              <a:picLocks noChangeAspect="1"/>
            </p:cNvPicPr>
            <p:nvPr/>
          </p:nvPicPr>
          <p:blipFill>
            <a:blip r:embed="rId7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" name="Conector recto 16"/>
          <p:cNvCxnSpPr/>
          <p:nvPr/>
        </p:nvCxnSpPr>
        <p:spPr>
          <a:xfrm>
            <a:off x="1270794" y="62068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270704" y="58194"/>
            <a:ext cx="71705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 Avances logrados</a:t>
            </a:r>
            <a:endParaRPr lang="es-PY" sz="3200" dirty="0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259632" y="661221"/>
            <a:ext cx="75963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Sistemas de Información</a:t>
            </a:r>
            <a:endParaRPr lang="es-PY" sz="32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16" name="Forma libre 15"/>
          <p:cNvSpPr/>
          <p:nvPr/>
        </p:nvSpPr>
        <p:spPr>
          <a:xfrm>
            <a:off x="4077410" y="1497783"/>
            <a:ext cx="4659064" cy="1076953"/>
          </a:xfrm>
          <a:custGeom>
            <a:avLst/>
            <a:gdLst>
              <a:gd name="connsiteX0" fmla="*/ 0 w 4521499"/>
              <a:gd name="connsiteY0" fmla="*/ 180023 h 1080119"/>
              <a:gd name="connsiteX1" fmla="*/ 180023 w 4521499"/>
              <a:gd name="connsiteY1" fmla="*/ 0 h 1080119"/>
              <a:gd name="connsiteX2" fmla="*/ 4341476 w 4521499"/>
              <a:gd name="connsiteY2" fmla="*/ 0 h 1080119"/>
              <a:gd name="connsiteX3" fmla="*/ 4521499 w 4521499"/>
              <a:gd name="connsiteY3" fmla="*/ 180023 h 1080119"/>
              <a:gd name="connsiteX4" fmla="*/ 4521499 w 4521499"/>
              <a:gd name="connsiteY4" fmla="*/ 900096 h 1080119"/>
              <a:gd name="connsiteX5" fmla="*/ 4341476 w 4521499"/>
              <a:gd name="connsiteY5" fmla="*/ 1080119 h 1080119"/>
              <a:gd name="connsiteX6" fmla="*/ 180023 w 4521499"/>
              <a:gd name="connsiteY6" fmla="*/ 1080119 h 1080119"/>
              <a:gd name="connsiteX7" fmla="*/ 0 w 4521499"/>
              <a:gd name="connsiteY7" fmla="*/ 900096 h 1080119"/>
              <a:gd name="connsiteX8" fmla="*/ 0 w 4521499"/>
              <a:gd name="connsiteY8" fmla="*/ 180023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1499" h="1080119">
                <a:moveTo>
                  <a:pt x="0" y="180023"/>
                </a:moveTo>
                <a:cubicBezTo>
                  <a:pt x="0" y="80599"/>
                  <a:pt x="80599" y="0"/>
                  <a:pt x="180023" y="0"/>
                </a:cubicBezTo>
                <a:lnTo>
                  <a:pt x="4341476" y="0"/>
                </a:lnTo>
                <a:cubicBezTo>
                  <a:pt x="4440900" y="0"/>
                  <a:pt x="4521499" y="80599"/>
                  <a:pt x="4521499" y="180023"/>
                </a:cubicBezTo>
                <a:lnTo>
                  <a:pt x="4521499" y="900096"/>
                </a:lnTo>
                <a:cubicBezTo>
                  <a:pt x="4521499" y="999520"/>
                  <a:pt x="4440900" y="1080119"/>
                  <a:pt x="4341476" y="1080119"/>
                </a:cubicBezTo>
                <a:lnTo>
                  <a:pt x="180023" y="1080119"/>
                </a:lnTo>
                <a:cubicBezTo>
                  <a:pt x="80599" y="1080119"/>
                  <a:pt x="0" y="999520"/>
                  <a:pt x="0" y="900096"/>
                </a:cubicBezTo>
                <a:lnTo>
                  <a:pt x="0" y="18002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37" tIns="92732" rIns="132737" bIns="92732" numCol="1" spcCol="1270" anchor="ctr" anchorCtr="0">
            <a:noAutofit/>
          </a:bodyPr>
          <a:lstStyle/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Implementación</a:t>
            </a:r>
          </a:p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1.300.000 Estudiantes  registrados</a:t>
            </a:r>
            <a:endParaRPr lang="es-AR" sz="2100" b="1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704" y="1339850"/>
            <a:ext cx="2731912" cy="1061691"/>
          </a:xfrm>
          <a:prstGeom prst="rect">
            <a:avLst/>
          </a:prstGeom>
        </p:spPr>
      </p:pic>
      <p:sp>
        <p:nvSpPr>
          <p:cNvPr id="21" name="Forma libre 20"/>
          <p:cNvSpPr/>
          <p:nvPr/>
        </p:nvSpPr>
        <p:spPr>
          <a:xfrm>
            <a:off x="1280984" y="3145783"/>
            <a:ext cx="4795507" cy="1075305"/>
          </a:xfrm>
          <a:custGeom>
            <a:avLst/>
            <a:gdLst>
              <a:gd name="connsiteX0" fmla="*/ 0 w 4504253"/>
              <a:gd name="connsiteY0" fmla="*/ 180023 h 1080119"/>
              <a:gd name="connsiteX1" fmla="*/ 180023 w 4504253"/>
              <a:gd name="connsiteY1" fmla="*/ 0 h 1080119"/>
              <a:gd name="connsiteX2" fmla="*/ 4324230 w 4504253"/>
              <a:gd name="connsiteY2" fmla="*/ 0 h 1080119"/>
              <a:gd name="connsiteX3" fmla="*/ 4504253 w 4504253"/>
              <a:gd name="connsiteY3" fmla="*/ 180023 h 1080119"/>
              <a:gd name="connsiteX4" fmla="*/ 4504253 w 4504253"/>
              <a:gd name="connsiteY4" fmla="*/ 900096 h 1080119"/>
              <a:gd name="connsiteX5" fmla="*/ 4324230 w 4504253"/>
              <a:gd name="connsiteY5" fmla="*/ 1080119 h 1080119"/>
              <a:gd name="connsiteX6" fmla="*/ 180023 w 4504253"/>
              <a:gd name="connsiteY6" fmla="*/ 1080119 h 1080119"/>
              <a:gd name="connsiteX7" fmla="*/ 0 w 4504253"/>
              <a:gd name="connsiteY7" fmla="*/ 900096 h 1080119"/>
              <a:gd name="connsiteX8" fmla="*/ 0 w 4504253"/>
              <a:gd name="connsiteY8" fmla="*/ 180023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4253" h="1080119">
                <a:moveTo>
                  <a:pt x="0" y="180023"/>
                </a:moveTo>
                <a:cubicBezTo>
                  <a:pt x="0" y="80599"/>
                  <a:pt x="80599" y="0"/>
                  <a:pt x="180023" y="0"/>
                </a:cubicBezTo>
                <a:lnTo>
                  <a:pt x="4324230" y="0"/>
                </a:lnTo>
                <a:cubicBezTo>
                  <a:pt x="4423654" y="0"/>
                  <a:pt x="4504253" y="80599"/>
                  <a:pt x="4504253" y="180023"/>
                </a:cubicBezTo>
                <a:lnTo>
                  <a:pt x="4504253" y="900096"/>
                </a:lnTo>
                <a:cubicBezTo>
                  <a:pt x="4504253" y="999520"/>
                  <a:pt x="4423654" y="1080119"/>
                  <a:pt x="4324230" y="1080119"/>
                </a:cubicBezTo>
                <a:lnTo>
                  <a:pt x="180023" y="1080119"/>
                </a:lnTo>
                <a:cubicBezTo>
                  <a:pt x="80599" y="1080119"/>
                  <a:pt x="0" y="999520"/>
                  <a:pt x="0" y="900096"/>
                </a:cubicBezTo>
                <a:lnTo>
                  <a:pt x="0" y="18002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37" tIns="92732" rIns="132737" bIns="92732" numCol="1" spcCol="1270" anchor="ctr" anchorCtr="0">
            <a:noAutofit/>
          </a:bodyPr>
          <a:lstStyle/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Integración de Sistemas de Información del MEC</a:t>
            </a:r>
            <a:endParaRPr lang="es-AR" sz="2100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5" name="Forma libre 24"/>
          <p:cNvSpPr/>
          <p:nvPr/>
        </p:nvSpPr>
        <p:spPr>
          <a:xfrm>
            <a:off x="4030678" y="4898392"/>
            <a:ext cx="4752527" cy="1410927"/>
          </a:xfrm>
          <a:custGeom>
            <a:avLst/>
            <a:gdLst>
              <a:gd name="connsiteX0" fmla="*/ 0 w 4574967"/>
              <a:gd name="connsiteY0" fmla="*/ 180023 h 1080119"/>
              <a:gd name="connsiteX1" fmla="*/ 180023 w 4574967"/>
              <a:gd name="connsiteY1" fmla="*/ 0 h 1080119"/>
              <a:gd name="connsiteX2" fmla="*/ 4394944 w 4574967"/>
              <a:gd name="connsiteY2" fmla="*/ 0 h 1080119"/>
              <a:gd name="connsiteX3" fmla="*/ 4574967 w 4574967"/>
              <a:gd name="connsiteY3" fmla="*/ 180023 h 1080119"/>
              <a:gd name="connsiteX4" fmla="*/ 4574967 w 4574967"/>
              <a:gd name="connsiteY4" fmla="*/ 900096 h 1080119"/>
              <a:gd name="connsiteX5" fmla="*/ 4394944 w 4574967"/>
              <a:gd name="connsiteY5" fmla="*/ 1080119 h 1080119"/>
              <a:gd name="connsiteX6" fmla="*/ 180023 w 4574967"/>
              <a:gd name="connsiteY6" fmla="*/ 1080119 h 1080119"/>
              <a:gd name="connsiteX7" fmla="*/ 0 w 4574967"/>
              <a:gd name="connsiteY7" fmla="*/ 900096 h 1080119"/>
              <a:gd name="connsiteX8" fmla="*/ 0 w 4574967"/>
              <a:gd name="connsiteY8" fmla="*/ 180023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4967" h="1080119">
                <a:moveTo>
                  <a:pt x="0" y="180023"/>
                </a:moveTo>
                <a:cubicBezTo>
                  <a:pt x="0" y="80599"/>
                  <a:pt x="80599" y="0"/>
                  <a:pt x="180023" y="0"/>
                </a:cubicBezTo>
                <a:lnTo>
                  <a:pt x="4394944" y="0"/>
                </a:lnTo>
                <a:cubicBezTo>
                  <a:pt x="4494368" y="0"/>
                  <a:pt x="4574967" y="80599"/>
                  <a:pt x="4574967" y="180023"/>
                </a:cubicBezTo>
                <a:lnTo>
                  <a:pt x="4574967" y="900096"/>
                </a:lnTo>
                <a:cubicBezTo>
                  <a:pt x="4574967" y="999520"/>
                  <a:pt x="4494368" y="1080119"/>
                  <a:pt x="4394944" y="1080119"/>
                </a:cubicBezTo>
                <a:lnTo>
                  <a:pt x="180023" y="1080119"/>
                </a:lnTo>
                <a:cubicBezTo>
                  <a:pt x="80599" y="1080119"/>
                  <a:pt x="0" y="999520"/>
                  <a:pt x="0" y="900096"/>
                </a:cubicBezTo>
                <a:lnTo>
                  <a:pt x="0" y="180023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37" tIns="92732" rIns="132737" bIns="92732" numCol="1" spcCol="1270" anchor="ctr" anchorCtr="0">
            <a:noAutofit/>
          </a:bodyPr>
          <a:lstStyle/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Implementación</a:t>
            </a:r>
            <a:endParaRPr lang="es-AR" sz="2100" b="1" dirty="0">
              <a:solidFill>
                <a:prstClr val="white">
                  <a:lumMod val="95000"/>
                </a:prstClr>
              </a:solidFill>
            </a:endParaRPr>
          </a:p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Registro nacional de Carreras y </a:t>
            </a:r>
          </a:p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Registro de Títulos </a:t>
            </a:r>
            <a:endParaRPr lang="es-AR" sz="2100" b="1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8"/>
          <a:srcRect l="6859" b="8413"/>
          <a:stretch/>
        </p:blipFill>
        <p:spPr>
          <a:xfrm>
            <a:off x="1282636" y="5093922"/>
            <a:ext cx="2708047" cy="91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11" name="5 Imagen" descr="fondo.jpg"/>
            <p:cNvPicPr>
              <a:picLocks noChangeAspect="1"/>
            </p:cNvPicPr>
            <p:nvPr/>
          </p:nvPicPr>
          <p:blipFill>
            <a:blip r:embed="rId3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12 Imagen" descr="fondo.jpg"/>
            <p:cNvPicPr>
              <a:picLocks noChangeAspect="1"/>
            </p:cNvPicPr>
            <p:nvPr/>
          </p:nvPicPr>
          <p:blipFill>
            <a:blip r:embed="rId4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" name="Conector recto 16"/>
          <p:cNvCxnSpPr/>
          <p:nvPr/>
        </p:nvCxnSpPr>
        <p:spPr>
          <a:xfrm>
            <a:off x="1270794" y="62068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270704" y="58194"/>
            <a:ext cx="71705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 Avances logrados</a:t>
            </a:r>
            <a:endParaRPr lang="es-PY" sz="3200" dirty="0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259632" y="661221"/>
            <a:ext cx="75963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Calidad Educativa</a:t>
            </a:r>
            <a:endParaRPr lang="es-PY" sz="32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pic>
        <p:nvPicPr>
          <p:cNvPr id="6146" name="Picture 2" descr="Image result for capacitación docente paraguay foto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15935" r="48811" b="16581"/>
          <a:stretch/>
        </p:blipFill>
        <p:spPr bwMode="auto">
          <a:xfrm>
            <a:off x="6084168" y="1254566"/>
            <a:ext cx="2473707" cy="1934284"/>
          </a:xfrm>
          <a:prstGeom prst="flowChartPunchedTap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fotos docentes becados paraguay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33749"/>
          <a:stretch/>
        </p:blipFill>
        <p:spPr bwMode="auto">
          <a:xfrm rot="21431834">
            <a:off x="1255929" y="4314387"/>
            <a:ext cx="2673784" cy="2520280"/>
          </a:xfrm>
          <a:prstGeom prst="teardrop">
            <a:avLst>
              <a:gd name="adj" fmla="val 11753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994724" y="3799093"/>
            <a:ext cx="5013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PY" sz="24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Formación de excelencia para profesionales de la educación - BECAL</a:t>
            </a:r>
            <a:endParaRPr lang="es-MX" sz="2400" dirty="0" smtClean="0">
              <a:solidFill>
                <a:srgbClr val="C0504D">
                  <a:lumMod val="75000"/>
                </a:srgbClr>
              </a:solidFill>
              <a:latin typeface="Calibri"/>
            </a:endParaRPr>
          </a:p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283362" y="4875683"/>
            <a:ext cx="443613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defTabSz="914239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504D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s-PY" sz="2400" b="1" dirty="0">
                <a:solidFill>
                  <a:prstClr val="black"/>
                </a:solidFill>
                <a:latin typeface="Calibri"/>
              </a:rPr>
              <a:t>100 docentes </a:t>
            </a:r>
            <a:r>
              <a:rPr lang="es-PY" dirty="0" smtClean="0">
                <a:solidFill>
                  <a:prstClr val="black"/>
                </a:solidFill>
                <a:latin typeface="Calibri"/>
              </a:rPr>
              <a:t>cursando Maestrías en </a:t>
            </a:r>
            <a:r>
              <a:rPr lang="es-PY" sz="2400" b="1" dirty="0">
                <a:solidFill>
                  <a:prstClr val="black"/>
                </a:solidFill>
                <a:latin typeface="Calibri"/>
              </a:rPr>
              <a:t>España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, </a:t>
            </a:r>
            <a:r>
              <a:rPr lang="es-PY" dirty="0" smtClean="0">
                <a:solidFill>
                  <a:prstClr val="black"/>
                </a:solidFill>
                <a:latin typeface="Calibri"/>
              </a:rPr>
              <a:t>de 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los cuales </a:t>
            </a:r>
            <a:r>
              <a:rPr lang="es-PY" sz="2400" b="1" dirty="0">
                <a:solidFill>
                  <a:prstClr val="black"/>
                </a:solidFill>
                <a:latin typeface="Calibri"/>
              </a:rPr>
              <a:t>2</a:t>
            </a:r>
            <a:r>
              <a:rPr lang="es-PY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PY" dirty="0">
                <a:solidFill>
                  <a:prstClr val="black"/>
                </a:solidFill>
                <a:latin typeface="Calibri"/>
              </a:rPr>
              <a:t>son docentes de </a:t>
            </a:r>
            <a:r>
              <a:rPr lang="es-PY" sz="2400" b="1" dirty="0">
                <a:solidFill>
                  <a:prstClr val="black"/>
                </a:solidFill>
                <a:latin typeface="Calibri"/>
              </a:rPr>
              <a:t>educación indígena</a:t>
            </a:r>
            <a:r>
              <a:rPr lang="es-PY" dirty="0" smtClean="0">
                <a:solidFill>
                  <a:prstClr val="black"/>
                </a:solidFill>
                <a:latin typeface="Calibri"/>
              </a:rPr>
              <a:t>.</a:t>
            </a:r>
            <a:endParaRPr lang="es-MX" dirty="0">
              <a:solidFill>
                <a:prstClr val="black"/>
              </a:solidFill>
              <a:latin typeface="Calibri"/>
            </a:endParaRPr>
          </a:p>
          <a:p>
            <a:pPr marL="342900" indent="-342900" defTabSz="914239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504D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s-PY" sz="2400" b="1" dirty="0" smtClean="0">
                <a:solidFill>
                  <a:prstClr val="black"/>
                </a:solidFill>
                <a:latin typeface="Calibri"/>
              </a:rPr>
              <a:t>80 Maestros </a:t>
            </a:r>
            <a:r>
              <a:rPr lang="es-PY" dirty="0" smtClean="0">
                <a:solidFill>
                  <a:prstClr val="black"/>
                </a:solidFill>
                <a:latin typeface="Calibri"/>
              </a:rPr>
              <a:t>en </a:t>
            </a:r>
            <a:r>
              <a:rPr lang="es-PY" sz="2400" b="1" dirty="0" smtClean="0">
                <a:solidFill>
                  <a:prstClr val="black"/>
                </a:solidFill>
                <a:latin typeface="Calibri"/>
              </a:rPr>
              <a:t>Francia</a:t>
            </a:r>
          </a:p>
          <a:p>
            <a:pPr marL="342900" indent="-342900" defTabSz="914239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504D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s-PY" sz="2400" b="1" dirty="0" smtClean="0">
                <a:solidFill>
                  <a:prstClr val="black"/>
                </a:solidFill>
                <a:latin typeface="Calibri"/>
              </a:rPr>
              <a:t>125 a Colombia</a:t>
            </a:r>
          </a:p>
          <a:p>
            <a:pPr marL="342900" indent="-342900" defTabSz="914239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504D">
                  <a:lumMod val="75000"/>
                </a:srgbClr>
              </a:buClr>
              <a:buFont typeface="Wingdings" panose="05000000000000000000" pitchFamily="2" charset="2"/>
              <a:buChar char="q"/>
            </a:pPr>
            <a:endParaRPr lang="es-MX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308618" y="1517793"/>
            <a:ext cx="5013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PY" sz="24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Formación y capacitación a profesionales de la educación </a:t>
            </a:r>
            <a:endParaRPr lang="es-MX" sz="2400" b="1" dirty="0" smtClean="0">
              <a:solidFill>
                <a:srgbClr val="C0504D">
                  <a:lumMod val="75000"/>
                </a:srgbClr>
              </a:solidFill>
              <a:latin typeface="Calibri"/>
            </a:endParaRPr>
          </a:p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308618" y="2399488"/>
            <a:ext cx="443613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defTabSz="914239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504D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s-PY" sz="2400" b="1" dirty="0" smtClean="0">
                <a:solidFill>
                  <a:prstClr val="black"/>
                </a:solidFill>
                <a:latin typeface="Calibri"/>
              </a:rPr>
              <a:t>Más de 21.000 docentes (15.000 mas en Diciembre) </a:t>
            </a:r>
            <a:r>
              <a:rPr lang="es-PY" dirty="0" smtClean="0">
                <a:solidFill>
                  <a:prstClr val="black"/>
                </a:solidFill>
                <a:latin typeface="Calibri"/>
              </a:rPr>
              <a:t>capacitándose en diferentes áreas</a:t>
            </a:r>
          </a:p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504D">
                  <a:lumMod val="75000"/>
                </a:srgbClr>
              </a:buClr>
            </a:pPr>
            <a:endParaRPr lang="es-MX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7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-15875" y="-31750"/>
            <a:ext cx="1220788" cy="6889750"/>
            <a:chOff x="0" y="-5583"/>
            <a:chExt cx="1428760" cy="7643866"/>
          </a:xfrm>
        </p:grpSpPr>
        <p:pic>
          <p:nvPicPr>
            <p:cNvPr id="5" name="5 Imagen" descr="fondo.jpg"/>
            <p:cNvPicPr>
              <a:picLocks noChangeAspect="1"/>
            </p:cNvPicPr>
            <p:nvPr/>
          </p:nvPicPr>
          <p:blipFill>
            <a:blip r:embed="rId3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8 Imagen" descr="fondo.jpg"/>
            <p:cNvPicPr>
              <a:picLocks noChangeAspect="1"/>
            </p:cNvPicPr>
            <p:nvPr/>
          </p:nvPicPr>
          <p:blipFill>
            <a:blip r:embed="rId4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uadroTexto 11"/>
          <p:cNvSpPr txBox="1"/>
          <p:nvPr/>
        </p:nvSpPr>
        <p:spPr>
          <a:xfrm>
            <a:off x="1503363" y="42704"/>
            <a:ext cx="7283479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Y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Convergencia de Agendas Educativas</a:t>
            </a:r>
            <a:endParaRPr lang="es-E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Conector recto 16"/>
          <p:cNvCxnSpPr/>
          <p:nvPr/>
        </p:nvCxnSpPr>
        <p:spPr>
          <a:xfrm>
            <a:off x="1503363" y="548680"/>
            <a:ext cx="50307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11 Tabla"/>
          <p:cNvGraphicFramePr>
            <a:graphicFrameLocks noGrp="1"/>
          </p:cNvGraphicFramePr>
          <p:nvPr>
            <p:extLst/>
          </p:nvPr>
        </p:nvGraphicFramePr>
        <p:xfrm>
          <a:off x="1907704" y="790679"/>
          <a:ext cx="6513762" cy="5982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  <a:gridCol w="1783812"/>
                <a:gridCol w="1908912"/>
                <a:gridCol w="2316982"/>
              </a:tblGrid>
              <a:tr h="378617">
                <a:tc>
                  <a:txBody>
                    <a:bodyPr/>
                    <a:lstStyle/>
                    <a:p>
                      <a:r>
                        <a:rPr lang="es-PY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Plan 2024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Y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Agenda educativa 2013 - 2018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P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100" dirty="0" smtClean="0"/>
                        <a:t>Educación 2030</a:t>
                      </a:r>
                    </a:p>
                  </a:txBody>
                  <a:tcPr anchor="ctr"/>
                </a:tc>
              </a:tr>
              <a:tr h="229874">
                <a:tc>
                  <a:txBody>
                    <a:bodyPr/>
                    <a:lstStyle/>
                    <a:p>
                      <a:r>
                        <a:rPr lang="es-PY" sz="1100" b="1" dirty="0" smtClean="0"/>
                        <a:t>Ejes</a:t>
                      </a:r>
                      <a:endParaRPr lang="es-PY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Y" sz="1100" b="1" dirty="0" smtClean="0"/>
                        <a:t>Áreas </a:t>
                      </a:r>
                      <a:endParaRPr lang="es-PY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Y" sz="1100" b="1" dirty="0" smtClean="0"/>
                        <a:t>Programas</a:t>
                      </a:r>
                      <a:r>
                        <a:rPr lang="es-PY" sz="1100" b="1" baseline="0" dirty="0" smtClean="0"/>
                        <a:t> al 2018</a:t>
                      </a:r>
                      <a:endParaRPr lang="es-PY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Ejes temáticos</a:t>
                      </a:r>
                    </a:p>
                  </a:txBody>
                  <a:tcPr/>
                </a:tc>
              </a:tr>
              <a:tr h="351573">
                <a:tc row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lang="es-ES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Gestión                                          Calidad                                  </a:t>
                      </a:r>
                      <a:r>
                        <a:rPr lang="es-PY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Acceso</a:t>
                      </a:r>
                      <a:r>
                        <a:rPr lang="es-PY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PY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Aseguramiento de la calidad</a:t>
                      </a:r>
                    </a:p>
                    <a:p>
                      <a:pPr marL="0" algn="l" defTabSz="914400" rtl="0" eaLnBrk="1" latinLnBrk="0" hangingPunct="1"/>
                      <a:endParaRPr lang="es-ES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Desarrollo Profesional del Educador</a:t>
                      </a:r>
                      <a:endParaRPr lang="es-E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90488" indent="-90488">
                        <a:buFont typeface="Arial" pitchFamily="34" charset="0"/>
                        <a:buChar char="•"/>
                      </a:pPr>
                      <a:r>
                        <a:rPr lang="es-ES" sz="1100" dirty="0" smtClean="0"/>
                        <a:t>12 años de </a:t>
                      </a:r>
                      <a:r>
                        <a:rPr lang="es-ES" sz="1100" b="1" dirty="0" smtClean="0"/>
                        <a:t>educación gratuita</a:t>
                      </a:r>
                    </a:p>
                    <a:p>
                      <a:pPr marL="90488" indent="-90488">
                        <a:buFont typeface="Arial" pitchFamily="34" charset="0"/>
                        <a:buChar char="•"/>
                      </a:pPr>
                      <a:r>
                        <a:rPr lang="es-ES" sz="1100" dirty="0" smtClean="0"/>
                        <a:t>Acceso a servicios de calidad para la </a:t>
                      </a:r>
                      <a:r>
                        <a:rPr lang="es-ES" sz="1100" b="1" dirty="0" err="1" smtClean="0"/>
                        <a:t>pri</a:t>
                      </a:r>
                      <a:r>
                        <a:rPr lang="es-ES" sz="1100" b="1" dirty="0" smtClean="0"/>
                        <a:t>-mera infancia</a:t>
                      </a:r>
                    </a:p>
                    <a:p>
                      <a:pPr marL="90488" indent="-90488">
                        <a:buFont typeface="Arial" pitchFamily="34" charset="0"/>
                        <a:buChar char="•"/>
                      </a:pPr>
                      <a:r>
                        <a:rPr lang="es-ES" sz="1100" dirty="0" smtClean="0"/>
                        <a:t>Acceso igualitario </a:t>
                      </a:r>
                      <a:r>
                        <a:rPr lang="es-ES" sz="1100" b="1" dirty="0" smtClean="0"/>
                        <a:t>a formación técnica, profesional y supe-</a:t>
                      </a:r>
                      <a:r>
                        <a:rPr lang="es-ES" sz="1100" b="1" dirty="0" err="1" smtClean="0"/>
                        <a:t>rior</a:t>
                      </a:r>
                      <a:r>
                        <a:rPr lang="es-ES" sz="1100" b="1" dirty="0" smtClean="0"/>
                        <a:t> de calidad</a:t>
                      </a:r>
                    </a:p>
                    <a:p>
                      <a:pPr marL="90488" indent="-90488">
                        <a:buFont typeface="Arial" pitchFamily="34" charset="0"/>
                        <a:buChar char="•"/>
                      </a:pPr>
                      <a:r>
                        <a:rPr lang="es-ES" sz="1100" dirty="0" smtClean="0"/>
                        <a:t>Aumento de  oportunidades de </a:t>
                      </a:r>
                      <a:r>
                        <a:rPr lang="es-ES" sz="1100" b="0" dirty="0" smtClean="0"/>
                        <a:t>formación técnica y profesional </a:t>
                      </a:r>
                      <a:r>
                        <a:rPr lang="es-ES" sz="1100" dirty="0" smtClean="0"/>
                        <a:t>para </a:t>
                      </a:r>
                      <a:r>
                        <a:rPr lang="es-ES" sz="1100" b="1" dirty="0" err="1" smtClean="0"/>
                        <a:t>jó-venes</a:t>
                      </a:r>
                      <a:r>
                        <a:rPr lang="es-ES" sz="1100" b="1" dirty="0" smtClean="0"/>
                        <a:t> y adultos </a:t>
                      </a:r>
                      <a:r>
                        <a:rPr lang="es-ES" sz="1100" dirty="0" smtClean="0"/>
                        <a:t>para el trabajo decente</a:t>
                      </a:r>
                    </a:p>
                    <a:p>
                      <a:pPr marL="90488" indent="-90488">
                        <a:buFont typeface="Arial" pitchFamily="34" charset="0"/>
                        <a:buChar char="•"/>
                      </a:pPr>
                      <a:r>
                        <a:rPr lang="es-ES" sz="1100" b="1" dirty="0" smtClean="0"/>
                        <a:t>Equidad</a:t>
                      </a:r>
                      <a:r>
                        <a:rPr lang="es-ES" sz="1100" dirty="0" smtClean="0"/>
                        <a:t> de género y acceso igualitario para personas en situación de </a:t>
                      </a:r>
                      <a:r>
                        <a:rPr lang="es-ES" sz="1100" dirty="0" err="1" smtClean="0"/>
                        <a:t>vulne-rabilidad</a:t>
                      </a:r>
                      <a:r>
                        <a:rPr lang="es-ES" sz="1100" dirty="0" smtClean="0"/>
                        <a:t> (</a:t>
                      </a:r>
                      <a:r>
                        <a:rPr lang="es-ES" sz="1100" dirty="0" err="1" smtClean="0"/>
                        <a:t>discapa-cidad</a:t>
                      </a:r>
                      <a:r>
                        <a:rPr lang="es-ES" sz="1100" dirty="0" smtClean="0"/>
                        <a:t>, pueblos indígenas)</a:t>
                      </a:r>
                    </a:p>
                    <a:p>
                      <a:pPr marL="90488" indent="-90488">
                        <a:buFont typeface="Arial" pitchFamily="34" charset="0"/>
                        <a:buChar char="•"/>
                      </a:pPr>
                      <a:r>
                        <a:rPr lang="es-ES" sz="1100" b="1" dirty="0" smtClean="0"/>
                        <a:t>Alfabetización </a:t>
                      </a:r>
                      <a:r>
                        <a:rPr lang="es-ES" sz="1100" dirty="0" smtClean="0"/>
                        <a:t>y competencia </a:t>
                      </a:r>
                      <a:r>
                        <a:rPr lang="es-ES" sz="1100" dirty="0" err="1" smtClean="0"/>
                        <a:t>arit-mética</a:t>
                      </a:r>
                      <a:r>
                        <a:rPr lang="es-ES" sz="1100" dirty="0" smtClean="0"/>
                        <a:t> de jóvenes y adultos</a:t>
                      </a:r>
                    </a:p>
                    <a:p>
                      <a:pPr marL="90488" indent="-90488">
                        <a:buFont typeface="Arial" pitchFamily="34" charset="0"/>
                        <a:buChar char="•"/>
                      </a:pPr>
                      <a:r>
                        <a:rPr lang="es-ES" sz="1100" dirty="0" smtClean="0"/>
                        <a:t>Educación para el </a:t>
                      </a:r>
                      <a:r>
                        <a:rPr lang="es-ES" sz="1100" b="1" dirty="0" smtClean="0"/>
                        <a:t>desarrollo </a:t>
                      </a:r>
                      <a:r>
                        <a:rPr lang="es-ES" sz="1100" b="1" dirty="0" err="1" smtClean="0"/>
                        <a:t>soste-nible</a:t>
                      </a:r>
                      <a:endParaRPr lang="es-ES" sz="1100" b="1" dirty="0" smtClean="0"/>
                    </a:p>
                    <a:p>
                      <a:pPr marL="90488" indent="-90488">
                        <a:buFont typeface="Arial" pitchFamily="34" charset="0"/>
                        <a:buChar char="•"/>
                      </a:pPr>
                      <a:r>
                        <a:rPr lang="es-ES" sz="1100" b="1" dirty="0" smtClean="0"/>
                        <a:t>Infraestructura </a:t>
                      </a:r>
                      <a:r>
                        <a:rPr lang="es-ES" sz="1100" dirty="0" smtClean="0"/>
                        <a:t>adecuada </a:t>
                      </a:r>
                    </a:p>
                    <a:p>
                      <a:pPr marL="90488" indent="-90488">
                        <a:buFont typeface="Arial" pitchFamily="34" charset="0"/>
                        <a:buChar char="•"/>
                      </a:pPr>
                      <a:r>
                        <a:rPr lang="es-ES" sz="1100" b="1" dirty="0" smtClean="0"/>
                        <a:t>Becas </a:t>
                      </a:r>
                      <a:r>
                        <a:rPr lang="es-ES" sz="1100" dirty="0" smtClean="0"/>
                        <a:t>para países en desarrollo</a:t>
                      </a:r>
                    </a:p>
                    <a:p>
                      <a:pPr marL="90488" indent="-90488">
                        <a:buFont typeface="Arial" pitchFamily="34" charset="0"/>
                        <a:buChar char="•"/>
                      </a:pPr>
                      <a:r>
                        <a:rPr lang="es-ES" sz="1100" b="1" dirty="0" smtClean="0"/>
                        <a:t>Docentes calificados</a:t>
                      </a:r>
                    </a:p>
                  </a:txBody>
                  <a:tcPr/>
                </a:tc>
              </a:tr>
              <a:tr h="509302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PY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Diversificación y Flexibilización</a:t>
                      </a:r>
                      <a:r>
                        <a:rPr lang="es-ES" sz="1000" baseline="0" dirty="0" smtClean="0"/>
                        <a:t> de los Servicios Educativos</a:t>
                      </a:r>
                      <a:endParaRPr lang="es-E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Y" sz="1100" dirty="0"/>
                    </a:p>
                  </a:txBody>
                  <a:tcPr/>
                </a:tc>
              </a:tr>
              <a:tr h="757233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PY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Sistema de Evaluación para el Aseguramiento</a:t>
                      </a:r>
                      <a:r>
                        <a:rPr lang="es-ES" sz="1000" baseline="0" dirty="0" smtClean="0"/>
                        <a:t> de la Calidad con Base en una Política Pública de Evaluación Integral</a:t>
                      </a:r>
                      <a:endParaRPr lang="es-E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Y" sz="1100" dirty="0"/>
                    </a:p>
                  </a:txBody>
                  <a:tcPr/>
                </a:tc>
              </a:tr>
              <a:tr h="652951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PY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Mejoramiento de las Condiciones y de Oportunidades para el Aprendizaje</a:t>
                      </a:r>
                      <a:endParaRPr lang="es-E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Y" sz="1100" dirty="0"/>
                    </a:p>
                  </a:txBody>
                  <a:tcPr/>
                </a:tc>
              </a:tr>
              <a:tr h="405661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Y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Desarrollo infantil temprano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Ampliación de Cobertura con Enfoque Inclusivo</a:t>
                      </a:r>
                      <a:endParaRPr lang="es-E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Y" sz="1100" dirty="0" smtClean="0"/>
                    </a:p>
                  </a:txBody>
                  <a:tcPr/>
                </a:tc>
              </a:tr>
              <a:tr h="365653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Y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Consolidación de la educación para la diversidad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smtClean="0"/>
                        <a:t>Fortalecimiento de la Educación Indígena</a:t>
                      </a:r>
                      <a:endParaRPr lang="es-ES" sz="10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Y" sz="1100" dirty="0"/>
                    </a:p>
                  </a:txBody>
                  <a:tcPr/>
                </a:tc>
              </a:tr>
              <a:tr h="676101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PY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smtClean="0"/>
                        <a:t>Desarrollo de Ofertas</a:t>
                      </a:r>
                      <a:r>
                        <a:rPr lang="es-ES" sz="1000" baseline="0" smtClean="0"/>
                        <a:t> Alternativas de Educación para Personas Jóvenes y Adultas</a:t>
                      </a:r>
                      <a:endParaRPr lang="es-ES" sz="10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Y" sz="1100" dirty="0" smtClean="0"/>
                    </a:p>
                  </a:txBody>
                  <a:tcPr/>
                </a:tc>
              </a:tr>
              <a:tr h="351573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PY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smtClean="0"/>
                        <a:t>Fortalecimiento de la Educación Inclusiva</a:t>
                      </a:r>
                      <a:endParaRPr lang="es-ES" sz="10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Y" sz="1100" dirty="0" smtClean="0"/>
                    </a:p>
                  </a:txBody>
                  <a:tcPr/>
                </a:tc>
              </a:tr>
              <a:tr h="567925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Y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Fortalecimiento de la Educación Superior</a:t>
                      </a:r>
                      <a:endParaRPr lang="es-ES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smtClean="0"/>
                        <a:t>Mejoramiento e Innovación de la Educación Superior</a:t>
                      </a:r>
                      <a:endParaRPr lang="es-E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Y" dirty="0"/>
                    </a:p>
                  </a:txBody>
                  <a:tcPr/>
                </a:tc>
              </a:tr>
              <a:tr h="486793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Y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 Fortalecimiento del MEC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Innovación del Modelo de Gestión Institucional del MEC</a:t>
                      </a:r>
                      <a:endParaRPr lang="es-ES" sz="10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Y" sz="11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1" name="Conector recto 16"/>
          <p:cNvCxnSpPr/>
          <p:nvPr/>
        </p:nvCxnSpPr>
        <p:spPr>
          <a:xfrm>
            <a:off x="4189414" y="620688"/>
            <a:ext cx="50307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32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5 CuadroTexto"/>
          <p:cNvSpPr txBox="1">
            <a:spLocks noChangeArrowheads="1"/>
          </p:cNvSpPr>
          <p:nvPr/>
        </p:nvSpPr>
        <p:spPr bwMode="auto">
          <a:xfrm>
            <a:off x="2252663" y="593725"/>
            <a:ext cx="4549775" cy="74612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/>
        </p:spPr>
        <p:txBody>
          <a:bodyPr lIns="80147" tIns="40074" rIns="80147" bIns="40074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prstClr val="white"/>
                </a:solidFill>
                <a:latin typeface="Calibri"/>
              </a:rPr>
              <a:t>Gracias</a:t>
            </a:r>
            <a:endParaRPr lang="es-PY" altLang="es-PY" sz="2100" b="1" dirty="0" smtClea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11" name="5 Imagen" descr="fondo.jpg"/>
            <p:cNvPicPr>
              <a:picLocks noChangeAspect="1"/>
            </p:cNvPicPr>
            <p:nvPr/>
          </p:nvPicPr>
          <p:blipFill>
            <a:blip r:embed="rId3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12 Imagen" descr="fondo.jpg"/>
            <p:cNvPicPr>
              <a:picLocks noChangeAspect="1"/>
            </p:cNvPicPr>
            <p:nvPr/>
          </p:nvPicPr>
          <p:blipFill>
            <a:blip r:embed="rId4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" name="Conector recto 16"/>
          <p:cNvCxnSpPr/>
          <p:nvPr/>
        </p:nvCxnSpPr>
        <p:spPr>
          <a:xfrm>
            <a:off x="1270794" y="62068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270704" y="58194"/>
            <a:ext cx="71705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 Avances logrados</a:t>
            </a:r>
            <a:endParaRPr lang="es-PY" sz="3200" dirty="0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259632" y="661221"/>
            <a:ext cx="75963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Calidad Educativa</a:t>
            </a:r>
            <a:endParaRPr lang="es-PY" sz="32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56" y="1241951"/>
            <a:ext cx="3537930" cy="2083986"/>
          </a:xfrm>
          <a:prstGeom prst="chor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914939" y="1471119"/>
            <a:ext cx="51395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PY" sz="32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9.890  </a:t>
            </a: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estudiantes </a:t>
            </a:r>
            <a:r>
              <a:rPr lang="es-PY" sz="2400" dirty="0" smtClean="0">
                <a:solidFill>
                  <a:prstClr val="black"/>
                </a:solidFill>
                <a:latin typeface="Calibri"/>
              </a:rPr>
              <a:t>de Educación Media y Superior </a:t>
            </a: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becados </a:t>
            </a:r>
            <a:r>
              <a:rPr lang="es-PY" sz="2400" dirty="0" smtClean="0">
                <a:solidFill>
                  <a:prstClr val="black"/>
                </a:solidFill>
                <a:latin typeface="Calibri"/>
              </a:rPr>
              <a:t> inversión </a:t>
            </a: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14.000.Millones.</a:t>
            </a:r>
            <a:endParaRPr lang="es-MX" sz="3200" b="1" dirty="0">
              <a:solidFill>
                <a:srgbClr val="C0504D">
                  <a:lumMod val="75000"/>
                </a:srgbClr>
              </a:solidFill>
              <a:latin typeface="Calibri"/>
            </a:endParaRPr>
          </a:p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198" name="Picture 6" descr="Image result for boleto estudiantil foto paraguay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1"/>
          <a:stretch/>
        </p:blipFill>
        <p:spPr bwMode="auto">
          <a:xfrm>
            <a:off x="6429023" y="4293096"/>
            <a:ext cx="2625452" cy="1512235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boleto estudiantil foto paragua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81" y="5229200"/>
            <a:ext cx="2620157" cy="1481396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971600" y="3659540"/>
            <a:ext cx="4770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85.087</a:t>
            </a:r>
            <a:r>
              <a:rPr lang="es-PY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estudiantes </a:t>
            </a:r>
            <a:r>
              <a:rPr lang="es-PY" sz="2400" dirty="0" smtClean="0">
                <a:solidFill>
                  <a:prstClr val="black"/>
                </a:solidFill>
                <a:latin typeface="Calibri"/>
              </a:rPr>
              <a:t>beneficiados con el </a:t>
            </a: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Boleto Estudiantil</a:t>
            </a:r>
            <a:endParaRPr lang="es-MX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417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43663"/>
              </p:ext>
            </p:extLst>
          </p:nvPr>
        </p:nvGraphicFramePr>
        <p:xfrm>
          <a:off x="952500" y="1052513"/>
          <a:ext cx="7219950" cy="549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0" name="Hoja de cálculo" r:id="rId5" imgW="7219984" imgH="5496059" progId="Excel.Sheet.12">
                  <p:embed/>
                </p:oleObj>
              </mc:Choice>
              <mc:Fallback>
                <p:oleObj name="Hoja de cálculo" r:id="rId5" imgW="7219984" imgH="5496059" progId="Excel.Sheet.12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1052513"/>
                        <a:ext cx="7219950" cy="549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5 CuadroTexto"/>
          <p:cNvSpPr txBox="1">
            <a:spLocks noChangeArrowheads="1"/>
          </p:cNvSpPr>
          <p:nvPr/>
        </p:nvSpPr>
        <p:spPr bwMode="auto">
          <a:xfrm>
            <a:off x="825500" y="908050"/>
            <a:ext cx="79613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Y" altLang="es-ES" sz="4400" b="1" i="1">
                <a:latin typeface="Book Antiqua" panose="02040602050305030304" pitchFamily="18" charset="0"/>
              </a:rPr>
              <a:t>Acciones para el 2018</a:t>
            </a:r>
            <a:endParaRPr lang="es-PY" altLang="es-ES" sz="3200" b="1" i="1">
              <a:latin typeface="Book Antiqua" panose="0204060205030503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727200" y="1784350"/>
            <a:ext cx="6948488" cy="45243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PY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Gestión en línea: Datos Abiertos</a:t>
            </a:r>
          </a:p>
          <a:p>
            <a:pPr>
              <a:lnSpc>
                <a:spcPct val="150000"/>
              </a:lnSpc>
              <a:defRPr/>
            </a:pPr>
            <a:r>
              <a:rPr lang="es-PY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    </a:t>
            </a:r>
            <a:r>
              <a:rPr lang="es-PY" sz="2400" b="1" i="1" dirty="0">
                <a:solidFill>
                  <a:srgbClr val="C00000"/>
                </a:solidFill>
                <a:latin typeface="Book Antiqua" pitchFamily="18" charset="0"/>
                <a:cs typeface="Arial" panose="020B0604020202020204" pitchFamily="34" charset="0"/>
              </a:rPr>
              <a:t>datos.mec.gov.py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Registro Único del Estudiante.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Cuadro de Personal en línea.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Firma electrónica.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Gestión de Marcos Normativos para el Desarrollo Institucional del Sistema Educativo.</a:t>
            </a:r>
          </a:p>
        </p:txBody>
      </p:sp>
      <p:sp>
        <p:nvSpPr>
          <p:cNvPr id="45060" name="1 CuadroTexto"/>
          <p:cNvSpPr txBox="1">
            <a:spLocks noChangeArrowheads="1"/>
          </p:cNvSpPr>
          <p:nvPr/>
        </p:nvSpPr>
        <p:spPr bwMode="auto">
          <a:xfrm>
            <a:off x="684213" y="908050"/>
            <a:ext cx="576262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5000" b="1" i="1">
                <a:solidFill>
                  <a:srgbClr val="C00000"/>
                </a:solidFill>
                <a:latin typeface="Book Antiqua" panose="02040602050305030304" pitchFamily="18" charset="0"/>
              </a:rPr>
              <a:t>GESTI ÓN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5 CuadroTexto"/>
          <p:cNvSpPr txBox="1">
            <a:spLocks noChangeArrowheads="1"/>
          </p:cNvSpPr>
          <p:nvPr/>
        </p:nvSpPr>
        <p:spPr bwMode="auto">
          <a:xfrm>
            <a:off x="467618" y="2855258"/>
            <a:ext cx="842486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Y" altLang="es-ES" sz="5000" b="1" i="1" dirty="0" smtClean="0">
                <a:latin typeface="Book Antiqua" panose="02040602050305030304" pitchFamily="18" charset="0"/>
              </a:rPr>
              <a:t>Reasignación de Recursos</a:t>
            </a:r>
            <a:endParaRPr lang="es-PY" altLang="es-ES" sz="50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69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906282"/>
              </p:ext>
            </p:extLst>
          </p:nvPr>
        </p:nvGraphicFramePr>
        <p:xfrm>
          <a:off x="698500" y="764704"/>
          <a:ext cx="7905750" cy="534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5" name="Hoja de cálculo" r:id="rId5" imgW="7905649" imgH="5343406" progId="Excel.Sheet.12">
                  <p:embed/>
                </p:oleObj>
              </mc:Choice>
              <mc:Fallback>
                <p:oleObj name="Hoja de cálculo" r:id="rId5" imgW="7905649" imgH="534340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8500" y="764704"/>
                        <a:ext cx="7905750" cy="534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98500" y="6093296"/>
            <a:ext cx="73100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i="1" dirty="0" smtClean="0">
                <a:latin typeface="Book Antiqua" panose="02040602050305030304" pitchFamily="18" charset="0"/>
              </a:rPr>
              <a:t>* Contemplado en el Objeto de Gasto 183 “Fondo de Recategorización Salarial por Méritos”.</a:t>
            </a:r>
            <a:endParaRPr lang="es-ES" sz="15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17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6 Rectángulo"/>
          <p:cNvSpPr>
            <a:spLocks noChangeArrowheads="1"/>
          </p:cNvSpPr>
          <p:nvPr/>
        </p:nvSpPr>
        <p:spPr bwMode="auto">
          <a:xfrm>
            <a:off x="1357313" y="908720"/>
            <a:ext cx="62865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Y" alt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Propuesta de Salario Básico Profesional</a:t>
            </a:r>
          </a:p>
          <a:p>
            <a:pPr algn="ctr" eaLnBrk="1" hangingPunct="1">
              <a:defRPr/>
            </a:pPr>
            <a:r>
              <a:rPr lang="es-PY" alt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(Escenario MEC)</a:t>
            </a:r>
          </a:p>
        </p:txBody>
      </p:sp>
      <p:cxnSp>
        <p:nvCxnSpPr>
          <p:cNvPr id="6" name="2 Conector recto de flecha"/>
          <p:cNvCxnSpPr/>
          <p:nvPr/>
        </p:nvCxnSpPr>
        <p:spPr>
          <a:xfrm flipV="1">
            <a:off x="2438400" y="10296525"/>
            <a:ext cx="3819525" cy="1914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3 CuadroTexto"/>
          <p:cNvSpPr txBox="1"/>
          <p:nvPr/>
        </p:nvSpPr>
        <p:spPr>
          <a:xfrm rot="19901173">
            <a:off x="3505200" y="10972800"/>
            <a:ext cx="1085850" cy="3905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PY" b="1"/>
              <a:t>12% anual (base 2017)</a:t>
            </a:r>
          </a:p>
          <a:p>
            <a:pPr algn="ctr">
              <a:defRPr/>
            </a:pPr>
            <a:endParaRPr lang="es-PY" b="1"/>
          </a:p>
        </p:txBody>
      </p:sp>
      <p:sp>
        <p:nvSpPr>
          <p:cNvPr id="8" name="3 CuadroTexto"/>
          <p:cNvSpPr txBox="1"/>
          <p:nvPr/>
        </p:nvSpPr>
        <p:spPr>
          <a:xfrm rot="19901173">
            <a:off x="3813175" y="3806379"/>
            <a:ext cx="1085850" cy="3905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PY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12% </a:t>
            </a:r>
            <a:r>
              <a:rPr lang="es-PY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anual + 4% IPC</a:t>
            </a:r>
          </a:p>
          <a:p>
            <a:pPr algn="ctr">
              <a:defRPr/>
            </a:pPr>
            <a:r>
              <a:rPr lang="es-PY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Y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(base 2017)</a:t>
            </a:r>
          </a:p>
          <a:p>
            <a:pPr algn="ctr">
              <a:defRPr/>
            </a:pPr>
            <a:endParaRPr lang="es-PY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2 Conector recto de flecha"/>
          <p:cNvCxnSpPr/>
          <p:nvPr/>
        </p:nvCxnSpPr>
        <p:spPr>
          <a:xfrm flipV="1">
            <a:off x="2714625" y="3515866"/>
            <a:ext cx="3819525" cy="1914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 Conector recto de flecha"/>
          <p:cNvCxnSpPr/>
          <p:nvPr/>
        </p:nvCxnSpPr>
        <p:spPr>
          <a:xfrm flipV="1">
            <a:off x="2038350" y="10639425"/>
            <a:ext cx="3819525" cy="1914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3 CuadroTexto"/>
          <p:cNvSpPr txBox="1"/>
          <p:nvPr/>
        </p:nvSpPr>
        <p:spPr>
          <a:xfrm rot="19901173">
            <a:off x="3505200" y="10972800"/>
            <a:ext cx="1085850" cy="3905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PY" b="1"/>
              <a:t>12% anual (base 2017)</a:t>
            </a:r>
          </a:p>
          <a:p>
            <a:pPr algn="ctr">
              <a:defRPr/>
            </a:pPr>
            <a:endParaRPr lang="es-PY" b="1"/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871291"/>
              </p:ext>
            </p:extLst>
          </p:nvPr>
        </p:nvGraphicFramePr>
        <p:xfrm>
          <a:off x="1785938" y="2420888"/>
          <a:ext cx="5072064" cy="3143252"/>
        </p:xfrm>
        <a:graphic>
          <a:graphicData uri="http://schemas.openxmlformats.org/drawingml/2006/table">
            <a:tbl>
              <a:tblPr/>
              <a:tblGrid>
                <a:gridCol w="903038"/>
                <a:gridCol w="993342"/>
                <a:gridCol w="903038"/>
                <a:gridCol w="903038"/>
                <a:gridCol w="903038"/>
                <a:gridCol w="466570"/>
              </a:tblGrid>
              <a:tr h="224518"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3.279.439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2.921.792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l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2.577.901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2019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2.247.236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2018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2.006.461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r>
                        <a:rPr lang="es-PY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2017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18"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Y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14" name="6 Conector recto de flecha"/>
          <p:cNvCxnSpPr/>
          <p:nvPr/>
        </p:nvCxnSpPr>
        <p:spPr>
          <a:xfrm flipV="1">
            <a:off x="2038350" y="10639425"/>
            <a:ext cx="3819525" cy="1914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7 CuadroTexto"/>
          <p:cNvSpPr txBox="1"/>
          <p:nvPr/>
        </p:nvSpPr>
        <p:spPr>
          <a:xfrm rot="19901173">
            <a:off x="3505200" y="10972800"/>
            <a:ext cx="1085850" cy="3905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PY" b="1"/>
              <a:t>12% anual (base 2017)</a:t>
            </a:r>
          </a:p>
          <a:p>
            <a:pPr algn="ctr">
              <a:defRPr/>
            </a:pPr>
            <a:endParaRPr lang="es-PY" b="1"/>
          </a:p>
        </p:txBody>
      </p:sp>
      <p:sp>
        <p:nvSpPr>
          <p:cNvPr id="13418" name="15 CuadroTexto"/>
          <p:cNvSpPr txBox="1">
            <a:spLocks noChangeArrowheads="1"/>
          </p:cNvSpPr>
          <p:nvPr/>
        </p:nvSpPr>
        <p:spPr bwMode="auto">
          <a:xfrm>
            <a:off x="500063" y="5444679"/>
            <a:ext cx="828675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PY" sz="1300" b="1" i="1" u="sng" dirty="0">
                <a:solidFill>
                  <a:srgbClr val="FF0000"/>
                </a:solidFill>
                <a:latin typeface="Book Antiqua" panose="02040602050305030304" pitchFamily="18" charset="0"/>
              </a:rPr>
              <a:t>Observaciones:</a:t>
            </a:r>
          </a:p>
          <a:p>
            <a:pPr algn="just">
              <a:buFontTx/>
              <a:buChar char="-"/>
            </a:pPr>
            <a:r>
              <a:rPr lang="es-PY" sz="13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 Este escenario considera el acuerdo firmado en agosto de 2016, toma como base el año 2017 (con el 10%, es decir: 7,7% + 2,3%), y se aplica un 12% que se incluye en cada año hasta el año 2021, al cual se aplica un 4% más por año por efecto IPC.</a:t>
            </a:r>
          </a:p>
          <a:p>
            <a:pPr algn="just"/>
            <a:endParaRPr lang="es-PY" sz="13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254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5 CuadroTexto"/>
          <p:cNvSpPr txBox="1">
            <a:spLocks noChangeArrowheads="1"/>
          </p:cNvSpPr>
          <p:nvPr/>
        </p:nvSpPr>
        <p:spPr bwMode="auto">
          <a:xfrm>
            <a:off x="467618" y="2855258"/>
            <a:ext cx="842486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Y" altLang="es-ES" sz="5000" b="1" i="1" dirty="0" smtClean="0">
                <a:latin typeface="Book Antiqua" panose="02040602050305030304" pitchFamily="18" charset="0"/>
              </a:rPr>
              <a:t>Propuesta de Adenda</a:t>
            </a:r>
            <a:endParaRPr lang="es-PY" altLang="es-ES" sz="50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490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/>
        </p:nvGraphicFramePr>
        <p:xfrm>
          <a:off x="539552" y="908720"/>
          <a:ext cx="8280920" cy="577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7" name="Hoja de cálculo" r:id="rId5" imgW="13716000" imgH="9572578" progId="Excel.Sheet.12">
                  <p:embed/>
                </p:oleObj>
              </mc:Choice>
              <mc:Fallback>
                <p:oleObj name="Hoja de cálculo" r:id="rId5" imgW="13716000" imgH="957257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552" y="908720"/>
                        <a:ext cx="8280920" cy="5779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022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27539" y="759504"/>
            <a:ext cx="7042638" cy="1852550"/>
          </a:xfrm>
        </p:spPr>
        <p:txBody>
          <a:bodyPr>
            <a:noAutofit/>
          </a:bodyPr>
          <a:lstStyle/>
          <a:p>
            <a:r>
              <a:rPr lang="es-PY" sz="3600" b="1" dirty="0" smtClean="0">
                <a:solidFill>
                  <a:srgbClr val="002060"/>
                </a:solidFill>
                <a:latin typeface="Nexa Bold" pitchFamily="4" charset="0"/>
                <a:ea typeface="MS PGothic" pitchFamily="34" charset="-128"/>
                <a:cs typeface="+mn-cs"/>
              </a:rPr>
              <a:t/>
            </a:r>
            <a:br>
              <a:rPr lang="es-PY" sz="3600" b="1" dirty="0" smtClean="0">
                <a:solidFill>
                  <a:srgbClr val="002060"/>
                </a:solidFill>
                <a:latin typeface="Nexa Bold" pitchFamily="4" charset="0"/>
                <a:ea typeface="MS PGothic" pitchFamily="34" charset="-128"/>
                <a:cs typeface="+mn-cs"/>
              </a:rPr>
            </a:br>
            <a:r>
              <a:rPr lang="es-PY" sz="3600" b="1" dirty="0" smtClean="0">
                <a:solidFill>
                  <a:srgbClr val="C00000"/>
                </a:solidFill>
                <a:latin typeface="Nexa Bold" pitchFamily="4" charset="0"/>
                <a:ea typeface="MS PGothic" pitchFamily="34" charset="-128"/>
              </a:rPr>
              <a:t>Proyectos </a:t>
            </a:r>
            <a:r>
              <a:rPr lang="es-PY" sz="3600" b="1" dirty="0">
                <a:solidFill>
                  <a:srgbClr val="C00000"/>
                </a:solidFill>
                <a:latin typeface="Nexa Bold" pitchFamily="4" charset="0"/>
                <a:ea typeface="MS PGothic" pitchFamily="34" charset="-128"/>
              </a:rPr>
              <a:t>de </a:t>
            </a:r>
            <a:r>
              <a:rPr lang="es-PY" sz="3600" b="1" dirty="0" smtClean="0">
                <a:solidFill>
                  <a:srgbClr val="C00000"/>
                </a:solidFill>
                <a:latin typeface="Nexa Bold" pitchFamily="4" charset="0"/>
                <a:ea typeface="MS PGothic" pitchFamily="34" charset="-128"/>
              </a:rPr>
              <a:t>Infraestructura y TIC</a:t>
            </a:r>
            <a:r>
              <a:rPr lang="es-PY" sz="3600" b="1" dirty="0">
                <a:solidFill>
                  <a:srgbClr val="C00000"/>
                </a:solidFill>
                <a:latin typeface="Nexa Bold" pitchFamily="4" charset="0"/>
                <a:ea typeface="MS PGothic" pitchFamily="34" charset="-128"/>
              </a:rPr>
              <a:t/>
            </a:r>
            <a:br>
              <a:rPr lang="es-PY" sz="3600" b="1" dirty="0">
                <a:solidFill>
                  <a:srgbClr val="C00000"/>
                </a:solidFill>
                <a:latin typeface="Nexa Bold" pitchFamily="4" charset="0"/>
                <a:ea typeface="MS PGothic" pitchFamily="34" charset="-128"/>
              </a:rPr>
            </a:br>
            <a:endParaRPr lang="es-MX" sz="3600" b="1" dirty="0">
              <a:solidFill>
                <a:srgbClr val="002060"/>
              </a:solidFill>
              <a:latin typeface="Nexa Bold" pitchFamily="4" charset="0"/>
              <a:ea typeface="MS PGothic" pitchFamily="34" charset="-128"/>
              <a:cs typeface="+mn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9615" y="1998404"/>
            <a:ext cx="7130561" cy="2245350"/>
          </a:xfrm>
        </p:spPr>
        <p:txBody>
          <a:bodyPr>
            <a:normAutofit/>
          </a:bodyPr>
          <a:lstStyle/>
          <a:p>
            <a:endParaRPr lang="es-PY" sz="24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endParaRPr lang="es-PY" sz="2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pPr algn="ctr"/>
            <a:r>
              <a:rPr lang="es-PY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LPN Nº 02/2016 - AVANCES A LA FECHA</a:t>
            </a:r>
          </a:p>
          <a:p>
            <a:pPr algn="l"/>
            <a:endParaRPr lang="es-PY" sz="2000" b="1" dirty="0"/>
          </a:p>
          <a:p>
            <a:pPr algn="l"/>
            <a:endParaRPr lang="es-PY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23214"/>
          <a:stretch/>
        </p:blipFill>
        <p:spPr>
          <a:xfrm>
            <a:off x="7570177" y="237994"/>
            <a:ext cx="1407413" cy="6062598"/>
          </a:xfrm>
          <a:prstGeom prst="rect">
            <a:avLst/>
          </a:prstGeom>
        </p:spPr>
      </p:pic>
      <p:grpSp>
        <p:nvGrpSpPr>
          <p:cNvPr id="7" name="6 Grupo"/>
          <p:cNvGrpSpPr/>
          <p:nvPr/>
        </p:nvGrpSpPr>
        <p:grpSpPr>
          <a:xfrm>
            <a:off x="7627326" y="2949961"/>
            <a:ext cx="1293114" cy="801423"/>
            <a:chOff x="5556739" y="4638085"/>
            <a:chExt cx="1683054" cy="966909"/>
          </a:xfrm>
        </p:grpSpPr>
        <p:sp>
          <p:nvSpPr>
            <p:cNvPr id="6" name="5 Rectángulo"/>
            <p:cNvSpPr/>
            <p:nvPr/>
          </p:nvSpPr>
          <p:spPr>
            <a:xfrm>
              <a:off x="5556739" y="4638085"/>
              <a:ext cx="1683054" cy="966909"/>
            </a:xfrm>
            <a:prstGeom prst="rect">
              <a:avLst/>
            </a:prstGeom>
            <a:solidFill>
              <a:srgbClr val="0066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5556739" y="4638085"/>
              <a:ext cx="1683054" cy="96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2" descr="Resultado de imagen para bandera paraguaya de ñandut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20950" r="6869"/>
          <a:stretch/>
        </p:blipFill>
        <p:spPr bwMode="auto">
          <a:xfrm>
            <a:off x="4810991" y="4525107"/>
            <a:ext cx="2759186" cy="221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2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-108520" y="-32465"/>
            <a:ext cx="1431293" cy="6954595"/>
            <a:chOff x="0" y="-5583"/>
            <a:chExt cx="1428760" cy="7643866"/>
          </a:xfrm>
        </p:grpSpPr>
        <p:pic>
          <p:nvPicPr>
            <p:cNvPr id="8" name="5 Imagen" descr="fondo.jpg"/>
            <p:cNvPicPr>
              <a:picLocks noChangeAspect="1"/>
            </p:cNvPicPr>
            <p:nvPr/>
          </p:nvPicPr>
          <p:blipFill>
            <a:blip r:embed="rId3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fondo.jpg"/>
            <p:cNvPicPr>
              <a:picLocks noChangeAspect="1"/>
            </p:cNvPicPr>
            <p:nvPr/>
          </p:nvPicPr>
          <p:blipFill>
            <a:blip r:embed="rId4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2" name="Conector recto 15"/>
          <p:cNvCxnSpPr/>
          <p:nvPr/>
        </p:nvCxnSpPr>
        <p:spPr>
          <a:xfrm>
            <a:off x="1547664" y="886360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16"/>
          <p:cNvCxnSpPr/>
          <p:nvPr/>
        </p:nvCxnSpPr>
        <p:spPr>
          <a:xfrm>
            <a:off x="4037635" y="98072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4" name="13 Tabla"/>
          <p:cNvGraphicFramePr>
            <a:graphicFrameLocks noGrp="1"/>
          </p:cNvGraphicFramePr>
          <p:nvPr>
            <p:extLst/>
          </p:nvPr>
        </p:nvGraphicFramePr>
        <p:xfrm>
          <a:off x="1403648" y="1196754"/>
          <a:ext cx="7416824" cy="6772949"/>
        </p:xfrm>
        <a:graphic>
          <a:graphicData uri="http://schemas.openxmlformats.org/drawingml/2006/table">
            <a:tbl>
              <a:tblPr/>
              <a:tblGrid>
                <a:gridCol w="2988840"/>
                <a:gridCol w="4427984"/>
              </a:tblGrid>
              <a:tr h="2065467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s-E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S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Ampliación y reparación de 676 establecimientos educativos LPN 02/2016:</a:t>
                      </a:r>
                    </a:p>
                    <a:p>
                      <a:pPr algn="l" rtl="0" fontAlgn="ctr"/>
                      <a:endParaRPr lang="es-ES" sz="1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515937" indent="-342900" algn="l" rtl="0" fontAlgn="ctr">
                        <a:buAutoNum type="alphaLcParenR"/>
                      </a:pPr>
                      <a:r>
                        <a:rPr lang="es-E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Declaración</a:t>
                      </a:r>
                      <a:r>
                        <a:rPr lang="es-ES" sz="2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 Emergencia Educativa. Decreto N° 5300/2016</a:t>
                      </a:r>
                    </a:p>
                    <a:p>
                      <a:pPr marL="3322638" indent="-342900" algn="l" rtl="0" fontAlgn="ctr">
                        <a:buAutoNum type="alphaLcParenR"/>
                      </a:pPr>
                      <a:r>
                        <a:rPr lang="es-E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Licitación más ambiciosa desarrollada en la historia del sistema</a:t>
                      </a:r>
                      <a:r>
                        <a:rPr lang="es-ES" sz="2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educativo</a:t>
                      </a:r>
                      <a:r>
                        <a:rPr lang="es-E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 Se invertirá 70 millones de USD.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388997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69875" marR="0" indent="-2698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c) Se beneficiará</a:t>
                      </a:r>
                      <a:r>
                        <a:rPr lang="es-ES" sz="2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 más de 160.000 estudiantes de todo el país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78343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Font typeface="Wingdings" panose="05000000000000000000" pitchFamily="2" charset="2"/>
                        <a:buNone/>
                      </a:pP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6546">
                <a:tc grid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iii)</a:t>
                      </a:r>
                      <a:endParaRPr lang="es-ES" sz="1800" dirty="0" smtClean="0"/>
                    </a:p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0" y="3469688"/>
            <a:ext cx="4349413" cy="3452444"/>
            <a:chOff x="6563" y="2641335"/>
            <a:chExt cx="4349413" cy="3452444"/>
          </a:xfrm>
        </p:grpSpPr>
        <p:pic>
          <p:nvPicPr>
            <p:cNvPr id="10" name="17 Imagen" descr="sta lucia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" y="2641335"/>
              <a:ext cx="2298752" cy="179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1 Imagen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" y="4437112"/>
              <a:ext cx="2298752" cy="1656667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315" y="2641335"/>
              <a:ext cx="2050661" cy="1795777"/>
            </a:xfrm>
            <a:prstGeom prst="rect">
              <a:avLst/>
            </a:prstGeom>
          </p:spPr>
        </p:pic>
        <p:pic>
          <p:nvPicPr>
            <p:cNvPr id="13" name="18 Imagen" descr="sta lucia 8.jp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43" r="11266" b="1"/>
            <a:stretch/>
          </p:blipFill>
          <p:spPr bwMode="auto">
            <a:xfrm>
              <a:off x="2305315" y="4437111"/>
              <a:ext cx="2050661" cy="165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14 CuadroTexto"/>
          <p:cNvSpPr txBox="1"/>
          <p:nvPr/>
        </p:nvSpPr>
        <p:spPr>
          <a:xfrm>
            <a:off x="1619673" y="188641"/>
            <a:ext cx="6552728" cy="707854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40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…Agenda en marcha</a:t>
            </a:r>
            <a:endParaRPr lang="es-PY" altLang="es-PY" sz="40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07070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40 Rectángulo"/>
          <p:cNvSpPr/>
          <p:nvPr/>
        </p:nvSpPr>
        <p:spPr>
          <a:xfrm>
            <a:off x="4449763" y="2844800"/>
            <a:ext cx="2260600" cy="17605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532" name="6 Imagen" descr="DOCENT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178425"/>
            <a:ext cx="1814512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7 CuadroTexto"/>
          <p:cNvSpPr txBox="1">
            <a:spLocks noChangeArrowheads="1"/>
          </p:cNvSpPr>
          <p:nvPr/>
        </p:nvSpPr>
        <p:spPr bwMode="auto">
          <a:xfrm>
            <a:off x="2128838" y="2197100"/>
            <a:ext cx="201612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239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s-ES" altLang="es-PY" sz="1200" b="1">
                <a:solidFill>
                  <a:prstClr val="black"/>
                </a:solidFill>
                <a:latin typeface="Arial" pitchFamily="34" charset="0"/>
              </a:rPr>
              <a:t>Recursos para el aprendizaje</a:t>
            </a:r>
          </a:p>
        </p:txBody>
      </p:sp>
      <p:pic>
        <p:nvPicPr>
          <p:cNvPr id="22534" name="11 Imagen" descr="bibli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1225550"/>
            <a:ext cx="13906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12 Imagen" descr="alimentacion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966788"/>
            <a:ext cx="137953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13 CuadroTexto"/>
          <p:cNvSpPr txBox="1">
            <a:spLocks noChangeArrowheads="1"/>
          </p:cNvSpPr>
          <p:nvPr/>
        </p:nvSpPr>
        <p:spPr bwMode="auto">
          <a:xfrm>
            <a:off x="4449763" y="2066925"/>
            <a:ext cx="16494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239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s-ES" altLang="es-PY" sz="1200" b="1">
                <a:solidFill>
                  <a:prstClr val="black"/>
                </a:solidFill>
                <a:latin typeface="Arial" pitchFamily="34" charset="0"/>
              </a:rPr>
              <a:t>Alimentación saludable</a:t>
            </a:r>
          </a:p>
        </p:txBody>
      </p:sp>
      <p:pic>
        <p:nvPicPr>
          <p:cNvPr id="22537" name="15 Imagen" descr="ciencias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1549400"/>
            <a:ext cx="1465263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14 Imagen" descr="tic.jpe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290638"/>
            <a:ext cx="12827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16 CuadroTexto"/>
          <p:cNvSpPr txBox="1">
            <a:spLocks noChangeArrowheads="1"/>
          </p:cNvSpPr>
          <p:nvPr/>
        </p:nvSpPr>
        <p:spPr bwMode="auto">
          <a:xfrm>
            <a:off x="6343650" y="2455863"/>
            <a:ext cx="185261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239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s-ES" altLang="es-PY" sz="1200" b="1">
                <a:solidFill>
                  <a:prstClr val="black"/>
                </a:solidFill>
                <a:latin typeface="Arial" pitchFamily="34" charset="0"/>
              </a:rPr>
              <a:t>Ciencias y Tecnologías</a:t>
            </a:r>
          </a:p>
        </p:txBody>
      </p:sp>
      <p:pic>
        <p:nvPicPr>
          <p:cNvPr id="22540" name="17 Imagen" descr="medioa ambiente.jpe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2844800"/>
            <a:ext cx="1438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18 CuadroTexto"/>
          <p:cNvSpPr txBox="1">
            <a:spLocks noChangeArrowheads="1"/>
          </p:cNvSpPr>
          <p:nvPr/>
        </p:nvSpPr>
        <p:spPr bwMode="auto">
          <a:xfrm>
            <a:off x="7566025" y="4013200"/>
            <a:ext cx="132556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239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s-ES" altLang="es-PY" sz="1200" b="1">
                <a:solidFill>
                  <a:prstClr val="black"/>
                </a:solidFill>
                <a:latin typeface="Arial" pitchFamily="34" charset="0"/>
              </a:rPr>
              <a:t>Medio ambiente</a:t>
            </a:r>
          </a:p>
        </p:txBody>
      </p:sp>
      <p:pic>
        <p:nvPicPr>
          <p:cNvPr id="22542" name="19 Imagen" descr="comunidad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4791075"/>
            <a:ext cx="133508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20 CuadroTexto"/>
          <p:cNvSpPr txBox="1">
            <a:spLocks noChangeArrowheads="1"/>
          </p:cNvSpPr>
          <p:nvPr/>
        </p:nvSpPr>
        <p:spPr bwMode="auto">
          <a:xfrm>
            <a:off x="7808913" y="6280150"/>
            <a:ext cx="101123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239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s-ES" altLang="es-PY" sz="1200" b="1">
                <a:solidFill>
                  <a:prstClr val="black"/>
                </a:solidFill>
                <a:latin typeface="Arial" pitchFamily="34" charset="0"/>
              </a:rPr>
              <a:t>Comunidad</a:t>
            </a:r>
          </a:p>
        </p:txBody>
      </p:sp>
      <p:pic>
        <p:nvPicPr>
          <p:cNvPr id="22544" name="21 Imagen" descr="trasporte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4854575"/>
            <a:ext cx="231298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22 CuadroTexto"/>
          <p:cNvSpPr txBox="1">
            <a:spLocks noChangeArrowheads="1"/>
          </p:cNvSpPr>
          <p:nvPr/>
        </p:nvSpPr>
        <p:spPr bwMode="auto">
          <a:xfrm>
            <a:off x="5183188" y="6345238"/>
            <a:ext cx="14414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239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s-ES" altLang="es-PY" sz="1200" b="1">
                <a:solidFill>
                  <a:prstClr val="black"/>
                </a:solidFill>
                <a:latin typeface="Arial" pitchFamily="34" charset="0"/>
              </a:rPr>
              <a:t>Trasporte escolar</a:t>
            </a:r>
          </a:p>
        </p:txBody>
      </p:sp>
      <p:pic>
        <p:nvPicPr>
          <p:cNvPr id="22546" name="23 Imagen" descr="deporte.jpe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840038"/>
            <a:ext cx="14303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24 Imagen" descr="arte.jpe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3606800"/>
            <a:ext cx="14620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27 Conector recto"/>
          <p:cNvCxnSpPr/>
          <p:nvPr/>
        </p:nvCxnSpPr>
        <p:spPr>
          <a:xfrm rot="10800000">
            <a:off x="3533775" y="2779713"/>
            <a:ext cx="855663" cy="454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9" name="28 CuadroTexto"/>
          <p:cNvSpPr txBox="1">
            <a:spLocks noChangeArrowheads="1"/>
          </p:cNvSpPr>
          <p:nvPr/>
        </p:nvSpPr>
        <p:spPr bwMode="auto">
          <a:xfrm>
            <a:off x="2189163" y="4465638"/>
            <a:ext cx="20780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239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s-ES" altLang="es-PY" sz="1200" b="1">
                <a:solidFill>
                  <a:prstClr val="black"/>
                </a:solidFill>
                <a:latin typeface="Arial" pitchFamily="34" charset="0"/>
              </a:rPr>
              <a:t>Arte, cultura, recreación y deporte</a:t>
            </a:r>
          </a:p>
        </p:txBody>
      </p:sp>
      <p:cxnSp>
        <p:nvCxnSpPr>
          <p:cNvPr id="30" name="29 Conector recto"/>
          <p:cNvCxnSpPr/>
          <p:nvPr/>
        </p:nvCxnSpPr>
        <p:spPr>
          <a:xfrm rot="5400000" flipH="1" flipV="1">
            <a:off x="5356225" y="2746375"/>
            <a:ext cx="388938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 rot="10800000">
            <a:off x="3716338" y="1614488"/>
            <a:ext cx="855662" cy="15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 rot="10800000">
            <a:off x="5732463" y="1625600"/>
            <a:ext cx="549275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rot="5400000" flipH="1" flipV="1">
            <a:off x="6346826" y="2381250"/>
            <a:ext cx="971550" cy="7334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>
            <a:off x="6710363" y="3754438"/>
            <a:ext cx="61118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6770688" y="4402138"/>
            <a:ext cx="733425" cy="5826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"/>
          <p:cNvCxnSpPr/>
          <p:nvPr/>
        </p:nvCxnSpPr>
        <p:spPr>
          <a:xfrm rot="16200000" flipV="1">
            <a:off x="8008938" y="4500563"/>
            <a:ext cx="469900" cy="127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"/>
          <p:cNvCxnSpPr/>
          <p:nvPr/>
        </p:nvCxnSpPr>
        <p:spPr>
          <a:xfrm rot="16200000" flipV="1">
            <a:off x="8041482" y="2588419"/>
            <a:ext cx="404812" cy="127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"/>
          <p:cNvCxnSpPr/>
          <p:nvPr/>
        </p:nvCxnSpPr>
        <p:spPr>
          <a:xfrm rot="5400000" flipH="1" flipV="1">
            <a:off x="5384006" y="4825207"/>
            <a:ext cx="454025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"/>
          <p:cNvCxnSpPr/>
          <p:nvPr/>
        </p:nvCxnSpPr>
        <p:spPr>
          <a:xfrm>
            <a:off x="4511675" y="5632450"/>
            <a:ext cx="6096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 rot="5400000" flipH="1" flipV="1">
            <a:off x="4164013" y="4702175"/>
            <a:ext cx="388938" cy="3063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"/>
          <p:cNvCxnSpPr/>
          <p:nvPr/>
        </p:nvCxnSpPr>
        <p:spPr>
          <a:xfrm>
            <a:off x="3900488" y="3883025"/>
            <a:ext cx="611187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"/>
          <p:cNvCxnSpPr/>
          <p:nvPr/>
        </p:nvCxnSpPr>
        <p:spPr>
          <a:xfrm rot="5400000" flipH="1" flipV="1">
            <a:off x="3158332" y="4983956"/>
            <a:ext cx="260350" cy="15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 rot="5400000" flipH="1" flipV="1">
            <a:off x="2822575" y="2813050"/>
            <a:ext cx="3238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"/>
          <p:cNvCxnSpPr/>
          <p:nvPr/>
        </p:nvCxnSpPr>
        <p:spPr>
          <a:xfrm>
            <a:off x="7015163" y="5632450"/>
            <a:ext cx="611187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65" name="67 CuadroTexto"/>
          <p:cNvSpPr txBox="1">
            <a:spLocks noChangeArrowheads="1"/>
          </p:cNvSpPr>
          <p:nvPr/>
        </p:nvSpPr>
        <p:spPr bwMode="auto">
          <a:xfrm>
            <a:off x="3227388" y="6410325"/>
            <a:ext cx="8540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239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s-ES" altLang="es-PY" sz="1200" b="1">
                <a:solidFill>
                  <a:prstClr val="black"/>
                </a:solidFill>
                <a:latin typeface="Arial" pitchFamily="34" charset="0"/>
              </a:rPr>
              <a:t>Docentes</a:t>
            </a:r>
          </a:p>
        </p:txBody>
      </p:sp>
      <p:grpSp>
        <p:nvGrpSpPr>
          <p:cNvPr id="22566" name="43 Grupo"/>
          <p:cNvGrpSpPr>
            <a:grpSpLocks/>
          </p:cNvGrpSpPr>
          <p:nvPr/>
        </p:nvGrpSpPr>
        <p:grpSpPr bwMode="auto">
          <a:xfrm>
            <a:off x="4389438" y="2974975"/>
            <a:ext cx="2259012" cy="1620838"/>
            <a:chOff x="4989510" y="2851937"/>
            <a:chExt cx="2786082" cy="2071702"/>
          </a:xfrm>
        </p:grpSpPr>
        <p:sp>
          <p:nvSpPr>
            <p:cNvPr id="40" name="39 Rectángulo"/>
            <p:cNvSpPr/>
            <p:nvPr/>
          </p:nvSpPr>
          <p:spPr>
            <a:xfrm>
              <a:off x="4989510" y="2851937"/>
              <a:ext cx="2786082" cy="20717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5061951" y="2922956"/>
              <a:ext cx="2641199" cy="192966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22570" name="25 Imagen" descr="colegio.jpe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9"/>
            <a:stretch>
              <a:fillRect/>
            </a:stretch>
          </p:blipFill>
          <p:spPr bwMode="auto">
            <a:xfrm>
              <a:off x="5172020" y="3010715"/>
              <a:ext cx="2428892" cy="1779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2319338" y="425450"/>
            <a:ext cx="5884862" cy="665163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/>
        </p:spPr>
        <p:txBody>
          <a:bodyPr lIns="80147" tIns="40074" rIns="80147" bIns="40074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2500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transformación que se propone</a:t>
            </a:r>
            <a:endParaRPr lang="es-PY" altLang="es-PY" b="1" dirty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44" name="43 Grupo"/>
          <p:cNvGrpSpPr>
            <a:grpSpLocks/>
          </p:cNvGrpSpPr>
          <p:nvPr/>
        </p:nvGrpSpPr>
        <p:grpSpPr bwMode="auto">
          <a:xfrm>
            <a:off x="-25824" y="-15485"/>
            <a:ext cx="1221734" cy="6816003"/>
            <a:chOff x="0" y="-5583"/>
            <a:chExt cx="1428760" cy="7643866"/>
          </a:xfrm>
        </p:grpSpPr>
        <p:pic>
          <p:nvPicPr>
            <p:cNvPr id="45" name="44 Imagen" descr="fondo.jpg"/>
            <p:cNvPicPr>
              <a:picLocks noChangeAspect="1"/>
            </p:cNvPicPr>
            <p:nvPr/>
          </p:nvPicPr>
          <p:blipFill>
            <a:blip r:embed="rId13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45 Imagen" descr="fondo.jpg"/>
            <p:cNvPicPr>
              <a:picLocks noChangeAspect="1"/>
            </p:cNvPicPr>
            <p:nvPr/>
          </p:nvPicPr>
          <p:blipFill>
            <a:blip r:embed="rId14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3348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9012116" cy="443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51570" y="491910"/>
            <a:ext cx="8212015" cy="1549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Y" sz="2400" b="1" dirty="0" smtClean="0">
                <a:solidFill>
                  <a:srgbClr val="002060"/>
                </a:solidFill>
                <a:latin typeface="Nexa Bold" pitchFamily="4" charset="0"/>
                <a:ea typeface="MS PGothic" pitchFamily="34" charset="-128"/>
                <a:cs typeface="+mn-cs"/>
              </a:rPr>
              <a:t>RESUMEN GENERAL </a:t>
            </a:r>
          </a:p>
          <a:p>
            <a:r>
              <a:rPr lang="es-PY" sz="2400" b="1" dirty="0" smtClean="0">
                <a:solidFill>
                  <a:srgbClr val="002060"/>
                </a:solidFill>
                <a:latin typeface="Nexa Bold" pitchFamily="4" charset="0"/>
                <a:ea typeface="MS PGothic" pitchFamily="34" charset="-128"/>
                <a:cs typeface="+mn-cs"/>
              </a:rPr>
              <a:t>INVERSIÓN FÍSICA EN TODO EL PAÍS: 398,617,982,810 GS.</a:t>
            </a:r>
            <a:endParaRPr lang="es-MX" sz="2400" b="1" dirty="0">
              <a:solidFill>
                <a:srgbClr val="002060"/>
              </a:solidFill>
              <a:latin typeface="Nexa Bold" pitchFamily="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639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mapa del paragu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84" y="407253"/>
            <a:ext cx="3956539" cy="614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730261" y="944124"/>
            <a:ext cx="1617785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1= 49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23992" y="1789541"/>
            <a:ext cx="1617785" cy="7386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12= 66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875584" y="3932224"/>
            <a:ext cx="1617785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14= 38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875584" y="6027574"/>
            <a:ext cx="1617785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13= 52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875584" y="5289004"/>
            <a:ext cx="1617785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 06= 37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6875584" y="2569485"/>
            <a:ext cx="1617785" cy="7386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07= 48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884377" y="3218554"/>
            <a:ext cx="1617785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08= 63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cxnSp>
        <p:nvCxnSpPr>
          <p:cNvPr id="47" name="46 Conector recto de flecha"/>
          <p:cNvCxnSpPr/>
          <p:nvPr/>
        </p:nvCxnSpPr>
        <p:spPr>
          <a:xfrm flipV="1">
            <a:off x="6027129" y="4362304"/>
            <a:ext cx="848456" cy="1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CuadroTexto"/>
          <p:cNvSpPr txBox="1"/>
          <p:nvPr/>
        </p:nvSpPr>
        <p:spPr>
          <a:xfrm>
            <a:off x="6875584" y="4605415"/>
            <a:ext cx="1617785" cy="7386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05= 35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cxnSp>
        <p:nvCxnSpPr>
          <p:cNvPr id="51" name="50 Conector recto de flecha"/>
          <p:cNvCxnSpPr>
            <a:endCxn id="50" idx="1"/>
          </p:cNvCxnSpPr>
          <p:nvPr/>
        </p:nvCxnSpPr>
        <p:spPr>
          <a:xfrm>
            <a:off x="5348745" y="4915432"/>
            <a:ext cx="1526839" cy="59315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949567" y="4718576"/>
            <a:ext cx="1617785" cy="7386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09= 33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H="1" flipV="1">
            <a:off x="2417884" y="4938959"/>
            <a:ext cx="2250833" cy="363732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CuadroTexto"/>
          <p:cNvSpPr txBox="1"/>
          <p:nvPr/>
        </p:nvSpPr>
        <p:spPr>
          <a:xfrm>
            <a:off x="1195752" y="4100693"/>
            <a:ext cx="1617785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11= 35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cxnSp>
        <p:nvCxnSpPr>
          <p:cNvPr id="58" name="57 Conector recto de flecha"/>
          <p:cNvCxnSpPr/>
          <p:nvPr/>
        </p:nvCxnSpPr>
        <p:spPr>
          <a:xfrm flipH="1" flipV="1">
            <a:off x="2813537" y="4382704"/>
            <a:ext cx="2057402" cy="85909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>
            <a:off x="1195752" y="3525327"/>
            <a:ext cx="1617785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10= 39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cxnSp>
        <p:nvCxnSpPr>
          <p:cNvPr id="61" name="60 Conector recto de flecha"/>
          <p:cNvCxnSpPr>
            <a:endCxn id="60" idx="3"/>
          </p:cNvCxnSpPr>
          <p:nvPr/>
        </p:nvCxnSpPr>
        <p:spPr>
          <a:xfrm flipH="1" flipV="1">
            <a:off x="2813537" y="3894659"/>
            <a:ext cx="2189288" cy="1044300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65 CuadroTexto"/>
          <p:cNvSpPr txBox="1"/>
          <p:nvPr/>
        </p:nvSpPr>
        <p:spPr>
          <a:xfrm>
            <a:off x="5286787" y="1506808"/>
            <a:ext cx="1617785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2= 61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cxnSp>
        <p:nvCxnSpPr>
          <p:cNvPr id="85" name="84 Conector angular"/>
          <p:cNvCxnSpPr>
            <a:endCxn id="15" idx="1"/>
          </p:cNvCxnSpPr>
          <p:nvPr/>
        </p:nvCxnSpPr>
        <p:spPr>
          <a:xfrm>
            <a:off x="5567729" y="5685692"/>
            <a:ext cx="1307855" cy="711214"/>
          </a:xfrm>
          <a:prstGeom prst="bentConnector3">
            <a:avLst>
              <a:gd name="adj1" fmla="val 50000"/>
            </a:avLst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89 Conector angular"/>
          <p:cNvCxnSpPr>
            <a:endCxn id="24" idx="1"/>
          </p:cNvCxnSpPr>
          <p:nvPr/>
        </p:nvCxnSpPr>
        <p:spPr>
          <a:xfrm>
            <a:off x="5302861" y="5479006"/>
            <a:ext cx="1572723" cy="179330"/>
          </a:xfrm>
          <a:prstGeom prst="bentConnector3">
            <a:avLst>
              <a:gd name="adj1" fmla="val 50000"/>
            </a:avLst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angular"/>
          <p:cNvCxnSpPr/>
          <p:nvPr/>
        </p:nvCxnSpPr>
        <p:spPr>
          <a:xfrm flipV="1">
            <a:off x="5556739" y="2179513"/>
            <a:ext cx="1767254" cy="1607424"/>
          </a:xfrm>
          <a:prstGeom prst="bentConnector3">
            <a:avLst>
              <a:gd name="adj1" fmla="val -249"/>
            </a:avLst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105 Conector angular"/>
          <p:cNvCxnSpPr>
            <a:endCxn id="34" idx="1"/>
          </p:cNvCxnSpPr>
          <p:nvPr/>
        </p:nvCxnSpPr>
        <p:spPr>
          <a:xfrm rot="5400000" flipH="1" flipV="1">
            <a:off x="5635794" y="2991646"/>
            <a:ext cx="1292618" cy="1186961"/>
          </a:xfrm>
          <a:prstGeom prst="bentConnector2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106 Conector angular"/>
          <p:cNvCxnSpPr/>
          <p:nvPr/>
        </p:nvCxnSpPr>
        <p:spPr>
          <a:xfrm flipV="1">
            <a:off x="5567729" y="3495116"/>
            <a:ext cx="1317748" cy="1128797"/>
          </a:xfrm>
          <a:prstGeom prst="bentConnector3">
            <a:avLst>
              <a:gd name="adj1" fmla="val 3962"/>
            </a:avLst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 de flecha"/>
          <p:cNvCxnSpPr/>
          <p:nvPr/>
        </p:nvCxnSpPr>
        <p:spPr>
          <a:xfrm flipV="1">
            <a:off x="4870939" y="1467345"/>
            <a:ext cx="0" cy="1515881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 flipH="1" flipV="1">
            <a:off x="4870939" y="2225285"/>
            <a:ext cx="431922" cy="605811"/>
          </a:xfrm>
          <a:prstGeom prst="line">
            <a:avLst/>
          </a:prstGeom>
          <a:ln w="3810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123 Conector recto de flecha"/>
          <p:cNvCxnSpPr/>
          <p:nvPr/>
        </p:nvCxnSpPr>
        <p:spPr>
          <a:xfrm flipV="1">
            <a:off x="5348745" y="2051152"/>
            <a:ext cx="0" cy="1515881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124 CuadroTexto"/>
          <p:cNvSpPr txBox="1"/>
          <p:nvPr/>
        </p:nvSpPr>
        <p:spPr>
          <a:xfrm>
            <a:off x="3253154" y="228992"/>
            <a:ext cx="1617785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3= 53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cxnSp>
        <p:nvCxnSpPr>
          <p:cNvPr id="91" name="90 Conector angular"/>
          <p:cNvCxnSpPr/>
          <p:nvPr/>
        </p:nvCxnSpPr>
        <p:spPr>
          <a:xfrm rot="16200000" flipV="1">
            <a:off x="3318408" y="2102521"/>
            <a:ext cx="3034726" cy="334109"/>
          </a:xfrm>
          <a:prstGeom prst="bentConnector3">
            <a:avLst>
              <a:gd name="adj1" fmla="val -480"/>
            </a:avLst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130 CuadroTexto"/>
          <p:cNvSpPr txBox="1"/>
          <p:nvPr/>
        </p:nvSpPr>
        <p:spPr>
          <a:xfrm>
            <a:off x="606439" y="2721615"/>
            <a:ext cx="1617785" cy="7386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 Narrow" panose="020B0606020202030204" pitchFamily="34" charset="0"/>
              </a:rPr>
              <a:t>LOTE 4= 67 Establecimientos Escolares.</a:t>
            </a:r>
            <a:endParaRPr lang="es-ES" sz="1400" b="1" dirty="0">
              <a:latin typeface="Arial Narrow" panose="020B0606020202030204" pitchFamily="34" charset="0"/>
            </a:endParaRPr>
          </a:p>
        </p:txBody>
      </p:sp>
      <p:cxnSp>
        <p:nvCxnSpPr>
          <p:cNvPr id="101" name="100 Conector recto"/>
          <p:cNvCxnSpPr/>
          <p:nvPr/>
        </p:nvCxnSpPr>
        <p:spPr>
          <a:xfrm flipH="1" flipV="1">
            <a:off x="2567352" y="3092706"/>
            <a:ext cx="2435474" cy="1362739"/>
          </a:xfrm>
          <a:prstGeom prst="line">
            <a:avLst/>
          </a:prstGeom>
          <a:ln w="3810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02 Conector recto de flecha"/>
          <p:cNvCxnSpPr/>
          <p:nvPr/>
        </p:nvCxnSpPr>
        <p:spPr>
          <a:xfrm flipH="1">
            <a:off x="2224224" y="3092705"/>
            <a:ext cx="343128" cy="0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108 Conector recto"/>
          <p:cNvCxnSpPr/>
          <p:nvPr/>
        </p:nvCxnSpPr>
        <p:spPr>
          <a:xfrm flipH="1">
            <a:off x="4062047" y="3720896"/>
            <a:ext cx="118466" cy="211329"/>
          </a:xfrm>
          <a:prstGeom prst="line">
            <a:avLst/>
          </a:prstGeom>
          <a:ln w="3810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144 Conector recto"/>
          <p:cNvCxnSpPr/>
          <p:nvPr/>
        </p:nvCxnSpPr>
        <p:spPr>
          <a:xfrm flipH="1">
            <a:off x="2567352" y="2508899"/>
            <a:ext cx="395424" cy="583807"/>
          </a:xfrm>
          <a:prstGeom prst="line">
            <a:avLst/>
          </a:prstGeom>
          <a:ln w="3810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111 Conector recto"/>
          <p:cNvCxnSpPr/>
          <p:nvPr/>
        </p:nvCxnSpPr>
        <p:spPr>
          <a:xfrm flipV="1">
            <a:off x="4835771" y="4362949"/>
            <a:ext cx="0" cy="260965"/>
          </a:xfrm>
          <a:prstGeom prst="line">
            <a:avLst/>
          </a:prstGeom>
          <a:ln w="3810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148 CuadroTexto"/>
          <p:cNvSpPr txBox="1"/>
          <p:nvPr/>
        </p:nvSpPr>
        <p:spPr>
          <a:xfrm>
            <a:off x="6784238" y="484258"/>
            <a:ext cx="404445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es-ES" sz="1400" b="1" dirty="0">
              <a:latin typeface="Arial Narrow" panose="020B0606020202030204" pitchFamily="34" charset="0"/>
            </a:endParaRPr>
          </a:p>
        </p:txBody>
      </p:sp>
      <p:sp>
        <p:nvSpPr>
          <p:cNvPr id="151" name="1 Título"/>
          <p:cNvSpPr txBox="1">
            <a:spLocks/>
          </p:cNvSpPr>
          <p:nvPr/>
        </p:nvSpPr>
        <p:spPr>
          <a:xfrm>
            <a:off x="7105951" y="374535"/>
            <a:ext cx="1998941" cy="343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Y" sz="1000" b="1" dirty="0" smtClean="0"/>
              <a:t>LOTES CON ORDENES DE INICIO EMITIDAS </a:t>
            </a:r>
          </a:p>
        </p:txBody>
      </p:sp>
      <p:sp>
        <p:nvSpPr>
          <p:cNvPr id="152" name="151 CuadroTexto"/>
          <p:cNvSpPr txBox="1"/>
          <p:nvPr/>
        </p:nvSpPr>
        <p:spPr>
          <a:xfrm>
            <a:off x="6784238" y="727665"/>
            <a:ext cx="404445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endParaRPr lang="es-ES" sz="1400" b="1" dirty="0">
              <a:latin typeface="Arial Narrow" panose="020B0606020202030204" pitchFamily="34" charset="0"/>
            </a:endParaRPr>
          </a:p>
        </p:txBody>
      </p:sp>
      <p:sp>
        <p:nvSpPr>
          <p:cNvPr id="153" name="1 Título"/>
          <p:cNvSpPr txBox="1">
            <a:spLocks/>
          </p:cNvSpPr>
          <p:nvPr/>
        </p:nvSpPr>
        <p:spPr>
          <a:xfrm>
            <a:off x="7145059" y="661376"/>
            <a:ext cx="1998941" cy="343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Y" sz="1000" b="1" dirty="0" smtClean="0"/>
              <a:t>EN PROCESO DE PAGO DE ANTICIPO – INICIO PENDIENTE</a:t>
            </a:r>
          </a:p>
        </p:txBody>
      </p:sp>
      <p:sp>
        <p:nvSpPr>
          <p:cNvPr id="154" name="1 Título"/>
          <p:cNvSpPr txBox="1">
            <a:spLocks/>
          </p:cNvSpPr>
          <p:nvPr/>
        </p:nvSpPr>
        <p:spPr>
          <a:xfrm>
            <a:off x="6784238" y="30947"/>
            <a:ext cx="1998941" cy="343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Y" sz="2000" b="1" dirty="0" smtClean="0">
                <a:solidFill>
                  <a:srgbClr val="C00000"/>
                </a:solidFill>
              </a:rPr>
              <a:t>REFERENCIAS</a:t>
            </a:r>
          </a:p>
        </p:txBody>
      </p:sp>
      <p:sp>
        <p:nvSpPr>
          <p:cNvPr id="113" name="112 Rectángulo"/>
          <p:cNvSpPr/>
          <p:nvPr/>
        </p:nvSpPr>
        <p:spPr>
          <a:xfrm>
            <a:off x="6635338" y="0"/>
            <a:ext cx="2508662" cy="10049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201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838432" y="928680"/>
            <a:ext cx="3935747" cy="7123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Y" sz="2800" b="1" dirty="0" smtClean="0">
                <a:solidFill>
                  <a:srgbClr val="CC0099"/>
                </a:solidFill>
              </a:rPr>
              <a:t>Inicios de Obra – REGISTRO FOTOGRÁFICO</a:t>
            </a:r>
            <a:endParaRPr lang="es-PY" sz="2800" b="1" dirty="0">
              <a:solidFill>
                <a:srgbClr val="CC0099"/>
              </a:solidFill>
            </a:endParaRP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46072"/>
            <a:ext cx="1288781" cy="6066046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7809799" y="2797741"/>
            <a:ext cx="1213982" cy="801423"/>
            <a:chOff x="5556739" y="4638085"/>
            <a:chExt cx="1683054" cy="966909"/>
          </a:xfrm>
        </p:grpSpPr>
        <p:sp>
          <p:nvSpPr>
            <p:cNvPr id="7" name="6 Rectángulo"/>
            <p:cNvSpPr/>
            <p:nvPr/>
          </p:nvSpPr>
          <p:spPr>
            <a:xfrm>
              <a:off x="5556739" y="4638085"/>
              <a:ext cx="1683054" cy="966909"/>
            </a:xfrm>
            <a:prstGeom prst="rect">
              <a:avLst/>
            </a:prstGeom>
            <a:solidFill>
              <a:srgbClr val="0066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5556739" y="4638085"/>
              <a:ext cx="1683054" cy="96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 descr="C:\Users\user\Downloads\IMG-20170927-WA00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1" y="252324"/>
            <a:ext cx="3699951" cy="27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IMG-20170927-WA001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58" y="1644333"/>
            <a:ext cx="3822740" cy="286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IMG-20170927-WA001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887480" cy="291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734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46072"/>
            <a:ext cx="1288781" cy="6066046"/>
          </a:xfrm>
          <a:prstGeom prst="rect">
            <a:avLst/>
          </a:prstGeom>
        </p:spPr>
      </p:pic>
      <p:grpSp>
        <p:nvGrpSpPr>
          <p:cNvPr id="5" name="4 Grupo"/>
          <p:cNvGrpSpPr/>
          <p:nvPr/>
        </p:nvGrpSpPr>
        <p:grpSpPr>
          <a:xfrm>
            <a:off x="7809799" y="2797741"/>
            <a:ext cx="1213982" cy="801423"/>
            <a:chOff x="5556739" y="4638085"/>
            <a:chExt cx="1683054" cy="966909"/>
          </a:xfrm>
        </p:grpSpPr>
        <p:sp>
          <p:nvSpPr>
            <p:cNvPr id="6" name="5 Rectángulo"/>
            <p:cNvSpPr/>
            <p:nvPr/>
          </p:nvSpPr>
          <p:spPr>
            <a:xfrm>
              <a:off x="5556739" y="4638085"/>
              <a:ext cx="1683054" cy="966909"/>
            </a:xfrm>
            <a:prstGeom prst="rect">
              <a:avLst/>
            </a:prstGeom>
            <a:solidFill>
              <a:srgbClr val="0066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5556739" y="4638085"/>
              <a:ext cx="1683054" cy="96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2" name="Picture 2" descr="C:\Users\user\Downloads\IMG-20170927-WA00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IMG-20170927-WA00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4155610" cy="415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IMG-20170927-WA00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57" y="3034307"/>
            <a:ext cx="36576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ownloads\IMG-20170927-WA00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711" y="3599164"/>
            <a:ext cx="3340289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44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1" y="308295"/>
            <a:ext cx="1288781" cy="6066046"/>
          </a:xfrm>
          <a:prstGeom prst="rect">
            <a:avLst/>
          </a:prstGeom>
        </p:spPr>
      </p:pic>
      <p:grpSp>
        <p:nvGrpSpPr>
          <p:cNvPr id="5" name="4 Grupo"/>
          <p:cNvGrpSpPr/>
          <p:nvPr/>
        </p:nvGrpSpPr>
        <p:grpSpPr>
          <a:xfrm>
            <a:off x="7860322" y="3016804"/>
            <a:ext cx="1194617" cy="801423"/>
            <a:chOff x="5556739" y="4638085"/>
            <a:chExt cx="1683054" cy="966909"/>
          </a:xfrm>
        </p:grpSpPr>
        <p:sp>
          <p:nvSpPr>
            <p:cNvPr id="6" name="5 Rectángulo"/>
            <p:cNvSpPr/>
            <p:nvPr/>
          </p:nvSpPr>
          <p:spPr>
            <a:xfrm>
              <a:off x="5556739" y="4638085"/>
              <a:ext cx="1683054" cy="966909"/>
            </a:xfrm>
            <a:prstGeom prst="rect">
              <a:avLst/>
            </a:prstGeom>
            <a:solidFill>
              <a:srgbClr val="0066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5556739" y="4638085"/>
              <a:ext cx="1683054" cy="96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5" name="Picture 3" descr="C:\Users\user\Downloads\IMG-20170927-WA003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52765" cy="341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IMG-20170927-WA0023 (1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52764" cy="332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ownloads\IMG-20170927-WA002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-16484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8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1" y="308295"/>
            <a:ext cx="1288781" cy="6066046"/>
          </a:xfrm>
          <a:prstGeom prst="rect">
            <a:avLst/>
          </a:prstGeom>
        </p:spPr>
      </p:pic>
      <p:grpSp>
        <p:nvGrpSpPr>
          <p:cNvPr id="5" name="4 Grupo"/>
          <p:cNvGrpSpPr/>
          <p:nvPr/>
        </p:nvGrpSpPr>
        <p:grpSpPr>
          <a:xfrm>
            <a:off x="7860322" y="3016804"/>
            <a:ext cx="1194617" cy="801423"/>
            <a:chOff x="5556739" y="4638085"/>
            <a:chExt cx="1683054" cy="966909"/>
          </a:xfrm>
        </p:grpSpPr>
        <p:sp>
          <p:nvSpPr>
            <p:cNvPr id="6" name="5 Rectángulo"/>
            <p:cNvSpPr/>
            <p:nvPr/>
          </p:nvSpPr>
          <p:spPr>
            <a:xfrm>
              <a:off x="5556739" y="4638085"/>
              <a:ext cx="1683054" cy="966909"/>
            </a:xfrm>
            <a:prstGeom prst="rect">
              <a:avLst/>
            </a:prstGeom>
            <a:solidFill>
              <a:srgbClr val="0066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5556739" y="4638085"/>
              <a:ext cx="1683054" cy="96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0" name="Picture 2" descr="C:\Users\user\Downloads\IMG-20170927-WA007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13194" cy="368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wnloads\IMG-20170927-WA006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493" y="3016803"/>
            <a:ext cx="4666670" cy="350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913194" y="318978"/>
            <a:ext cx="2947128" cy="7123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Y" sz="2800" b="1" dirty="0" smtClean="0">
                <a:solidFill>
                  <a:srgbClr val="CC0099"/>
                </a:solidFill>
              </a:rPr>
              <a:t>Inicios de Obra – REGISTRO FOTOGRÁFICO</a:t>
            </a:r>
            <a:endParaRPr lang="es-PY" sz="28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75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C209B2A3-7473-415E-A04C-952465CE4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561" y="649121"/>
            <a:ext cx="3456385" cy="27951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7581E4E4-3202-4CED-9DB9-65B1D9B1C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815" y="3934862"/>
            <a:ext cx="3667004" cy="229639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7DA2A72D-036F-46BF-A29B-F4C8FCB9A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388" b="6977"/>
          <a:stretch/>
        </p:blipFill>
        <p:spPr>
          <a:xfrm>
            <a:off x="683567" y="3725037"/>
            <a:ext cx="3174057" cy="279244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8194599E-4A61-48C1-A0C4-A1F72442415D}"/>
              </a:ext>
            </a:extLst>
          </p:cNvPr>
          <p:cNvSpPr txBox="1"/>
          <p:nvPr/>
        </p:nvSpPr>
        <p:spPr>
          <a:xfrm>
            <a:off x="5207521" y="644404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b="1" i="1" dirty="0">
                <a:solidFill>
                  <a:schemeClr val="accent5">
                    <a:lumMod val="50000"/>
                  </a:schemeClr>
                </a:solidFill>
              </a:rPr>
              <a:t>Conexión </a:t>
            </a:r>
            <a:r>
              <a:rPr lang="es-PY" b="1" i="1" dirty="0" err="1">
                <a:solidFill>
                  <a:schemeClr val="accent5">
                    <a:lumMod val="50000"/>
                  </a:schemeClr>
                </a:solidFill>
              </a:rPr>
              <a:t>Copaco</a:t>
            </a:r>
            <a:r>
              <a:rPr lang="es-PY" b="1" i="1" dirty="0">
                <a:solidFill>
                  <a:schemeClr val="accent5">
                    <a:lumMod val="50000"/>
                  </a:schemeClr>
                </a:solidFill>
              </a:rPr>
              <a:t> 8 / 5 Mbps.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5D94807F-0773-4860-9A9C-561313197C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370" b="14060"/>
          <a:stretch/>
        </p:blipFill>
        <p:spPr>
          <a:xfrm>
            <a:off x="684710" y="1354314"/>
            <a:ext cx="3207171" cy="815382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DB34FAE2-5596-4176-899F-BA73CCEA377B}"/>
              </a:ext>
            </a:extLst>
          </p:cNvPr>
          <p:cNvSpPr txBox="1"/>
          <p:nvPr/>
        </p:nvSpPr>
        <p:spPr>
          <a:xfrm>
            <a:off x="683568" y="2191797"/>
            <a:ext cx="34098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700" b="1" i="1" dirty="0">
                <a:solidFill>
                  <a:schemeClr val="accent5">
                    <a:lumMod val="50000"/>
                  </a:schemeClr>
                </a:solidFill>
              </a:rPr>
              <a:t>600 Conexiones Multi-Operador </a:t>
            </a:r>
          </a:p>
          <a:p>
            <a:r>
              <a:rPr lang="es-PY" sz="1700" b="1" i="1" dirty="0">
                <a:solidFill>
                  <a:schemeClr val="accent5">
                    <a:lumMod val="50000"/>
                  </a:schemeClr>
                </a:solidFill>
              </a:rPr>
              <a:t>/Multi-tecnología / APP</a:t>
            </a:r>
          </a:p>
          <a:p>
            <a:r>
              <a:rPr lang="es-PY" sz="1700" b="1" i="1" dirty="0">
                <a:solidFill>
                  <a:schemeClr val="accent5">
                    <a:lumMod val="50000"/>
                  </a:schemeClr>
                </a:solidFill>
              </a:rPr>
              <a:t>8 + X = Y Mbps</a:t>
            </a:r>
          </a:p>
        </p:txBody>
      </p:sp>
      <p:sp>
        <p:nvSpPr>
          <p:cNvPr id="25" name="Flecha: hacia arriba 24">
            <a:extLst>
              <a:ext uri="{FF2B5EF4-FFF2-40B4-BE49-F238E27FC236}">
                <a16:creationId xmlns="" xmlns:a16="http://schemas.microsoft.com/office/drawing/2014/main" id="{21E460A4-FF9E-4B04-A075-EFC8F0E0D2C6}"/>
              </a:ext>
            </a:extLst>
          </p:cNvPr>
          <p:cNvSpPr/>
          <p:nvPr/>
        </p:nvSpPr>
        <p:spPr>
          <a:xfrm>
            <a:off x="6639297" y="3573016"/>
            <a:ext cx="360040" cy="40572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3" name="CuadroTexto 32">
            <a:extLst>
              <a:ext uri="{FF2B5EF4-FFF2-40B4-BE49-F238E27FC236}">
                <a16:creationId xmlns="" xmlns:a16="http://schemas.microsoft.com/office/drawing/2014/main" id="{99211617-4EEC-4C78-A9F9-4FD0E0840A82}"/>
              </a:ext>
            </a:extLst>
          </p:cNvPr>
          <p:cNvSpPr txBox="1"/>
          <p:nvPr/>
        </p:nvSpPr>
        <p:spPr>
          <a:xfrm>
            <a:off x="6999337" y="3444285"/>
            <a:ext cx="20371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700" b="1" i="1" dirty="0">
                <a:solidFill>
                  <a:schemeClr val="accent5">
                    <a:lumMod val="50000"/>
                  </a:schemeClr>
                </a:solidFill>
              </a:rPr>
              <a:t>Evolución propuesta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41304685-53D1-4157-8B91-AF0B484974C4}"/>
              </a:ext>
            </a:extLst>
          </p:cNvPr>
          <p:cNvSpPr txBox="1"/>
          <p:nvPr/>
        </p:nvSpPr>
        <p:spPr>
          <a:xfrm>
            <a:off x="412649" y="816309"/>
            <a:ext cx="759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b="1" dirty="0">
                <a:solidFill>
                  <a:schemeClr val="accent5">
                    <a:lumMod val="50000"/>
                  </a:schemeClr>
                </a:solidFill>
              </a:rPr>
              <a:t>Modelo de desarrollo de Nube </a:t>
            </a:r>
            <a:r>
              <a:rPr lang="es-PY" b="1" dirty="0" smtClean="0">
                <a:solidFill>
                  <a:schemeClr val="accent5">
                    <a:lumMod val="50000"/>
                  </a:schemeClr>
                </a:solidFill>
              </a:rPr>
              <a:t>MEC</a:t>
            </a:r>
            <a:endParaRPr lang="es-PY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55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63688" y="705678"/>
            <a:ext cx="5690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/>
              <a:t>DISPOSITIVOS PARA EL CONCEPTO DE LA NUBE MEC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-1" r="4694" b="20313"/>
          <a:stretch/>
        </p:blipFill>
        <p:spPr bwMode="auto">
          <a:xfrm>
            <a:off x="833609" y="1886017"/>
            <a:ext cx="827103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89C6776D-C72B-4329-B2E3-2DC13CDBF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4" t="88881"/>
          <a:stretch/>
        </p:blipFill>
        <p:spPr bwMode="auto">
          <a:xfrm>
            <a:off x="6012160" y="5445224"/>
            <a:ext cx="2238988" cy="61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="" xmlns:a16="http://schemas.microsoft.com/office/drawing/2014/main" id="{9917F33E-5731-4733-BD30-4C76760FFF2F}"/>
              </a:ext>
            </a:extLst>
          </p:cNvPr>
          <p:cNvSpPr/>
          <p:nvPr/>
        </p:nvSpPr>
        <p:spPr>
          <a:xfrm>
            <a:off x="899592" y="3429000"/>
            <a:ext cx="207835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564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09007" y="1244559"/>
            <a:ext cx="7562941" cy="354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76813" tIns="38406" rIns="76813" bIns="38406" rtlCol="0">
            <a:spAutoFit/>
          </a:bodyPr>
          <a:lstStyle/>
          <a:p>
            <a:pPr algn="ctr"/>
            <a:r>
              <a:rPr lang="es-P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Capacitación Docentes   /  Portal Educativo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950008" y="1869536"/>
            <a:ext cx="1193736" cy="1063193"/>
            <a:chOff x="1197868" y="1458155"/>
            <a:chExt cx="1591234" cy="1063193"/>
          </a:xfrm>
        </p:grpSpPr>
        <p:sp>
          <p:nvSpPr>
            <p:cNvPr id="4" name="Rectángulo redondeado 3"/>
            <p:cNvSpPr/>
            <p:nvPr/>
          </p:nvSpPr>
          <p:spPr>
            <a:xfrm>
              <a:off x="1197868" y="1520852"/>
              <a:ext cx="1512168" cy="1000496"/>
            </a:xfrm>
            <a:prstGeom prst="roundRect">
              <a:avLst/>
            </a:prstGeom>
            <a:solidFill>
              <a:srgbClr val="33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sz="1400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1273404" y="1458155"/>
              <a:ext cx="1515698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PY" sz="1400" b="1" dirty="0"/>
                <a:t>402 </a:t>
              </a:r>
            </a:p>
            <a:p>
              <a:pPr algn="ctr"/>
              <a:r>
                <a:rPr lang="es-PY" sz="1400" b="1" dirty="0"/>
                <a:t>Laboratorios </a:t>
              </a:r>
            </a:p>
            <a:p>
              <a:pPr algn="ctr"/>
              <a:r>
                <a:rPr lang="es-PY" sz="1400" b="1" dirty="0"/>
                <a:t>Móviles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179755" y="1888091"/>
            <a:ext cx="1630668" cy="1052252"/>
            <a:chOff x="2905581" y="1476712"/>
            <a:chExt cx="2173657" cy="1052252"/>
          </a:xfrm>
        </p:grpSpPr>
        <p:sp>
          <p:nvSpPr>
            <p:cNvPr id="24" name="Rectángulo redondeado 23"/>
            <p:cNvSpPr/>
            <p:nvPr/>
          </p:nvSpPr>
          <p:spPr>
            <a:xfrm>
              <a:off x="2926060" y="1528468"/>
              <a:ext cx="2016224" cy="10004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905581" y="1476712"/>
              <a:ext cx="2173657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PY" sz="1600" b="1" dirty="0"/>
                <a:t>458 </a:t>
              </a:r>
            </a:p>
            <a:p>
              <a:pPr algn="ctr"/>
              <a:r>
                <a:rPr lang="es-PY" sz="1600" b="1" dirty="0"/>
                <a:t>Laboratorios </a:t>
              </a:r>
            </a:p>
            <a:p>
              <a:pPr algn="ctr"/>
              <a:r>
                <a:rPr lang="es-PY" sz="1600" b="1" dirty="0"/>
                <a:t>móviles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3759054" y="1865557"/>
            <a:ext cx="1825028" cy="1064870"/>
            <a:chOff x="4981643" y="1454177"/>
            <a:chExt cx="2912969" cy="1064870"/>
          </a:xfrm>
        </p:grpSpPr>
        <p:sp>
          <p:nvSpPr>
            <p:cNvPr id="25" name="Rectángulo redondeado 24"/>
            <p:cNvSpPr/>
            <p:nvPr/>
          </p:nvSpPr>
          <p:spPr>
            <a:xfrm>
              <a:off x="4981643" y="1454177"/>
              <a:ext cx="2912969" cy="106487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sz="140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5287500" y="1581743"/>
              <a:ext cx="22322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Y" sz="1400" b="1" dirty="0"/>
                <a:t>142 </a:t>
              </a:r>
            </a:p>
            <a:p>
              <a:pPr algn="ctr"/>
              <a:r>
                <a:rPr lang="es-PY" sz="1400" b="1" dirty="0"/>
                <a:t>Laboratorios</a:t>
              </a:r>
            </a:p>
            <a:p>
              <a:pPr algn="ctr"/>
              <a:r>
                <a:rPr lang="es-PY" sz="1400" b="1" dirty="0"/>
                <a:t> fijos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5496113" y="1947882"/>
            <a:ext cx="750509" cy="1000496"/>
            <a:chOff x="7462567" y="1312379"/>
            <a:chExt cx="1914301" cy="1000496"/>
          </a:xfrm>
        </p:grpSpPr>
        <p:sp>
          <p:nvSpPr>
            <p:cNvPr id="27" name="Rectángulo redondeado 26"/>
            <p:cNvSpPr/>
            <p:nvPr/>
          </p:nvSpPr>
          <p:spPr>
            <a:xfrm>
              <a:off x="7576668" y="1312379"/>
              <a:ext cx="1800200" cy="10004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sz="140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7462567" y="1348319"/>
              <a:ext cx="18722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PY" sz="1400" b="1" dirty="0"/>
                <a:t>15 </a:t>
              </a:r>
            </a:p>
            <a:p>
              <a:pPr algn="ctr"/>
              <a:r>
                <a:rPr lang="es-PY" sz="1400" b="1" dirty="0"/>
                <a:t>I.F.D</a:t>
              </a:r>
              <a:endParaRPr lang="es-PY" sz="1400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220241" y="2972267"/>
            <a:ext cx="3241204" cy="857844"/>
            <a:chOff x="6958508" y="2708920"/>
            <a:chExt cx="4320480" cy="648072"/>
          </a:xfrm>
        </p:grpSpPr>
        <p:sp>
          <p:nvSpPr>
            <p:cNvPr id="45" name="Rectángulo redondeado 44"/>
            <p:cNvSpPr/>
            <p:nvPr/>
          </p:nvSpPr>
          <p:spPr>
            <a:xfrm>
              <a:off x="6958508" y="2708920"/>
              <a:ext cx="4320480" cy="6480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7102524" y="2912456"/>
              <a:ext cx="3888433" cy="2790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PY" b="1" dirty="0"/>
                <a:t>Distribución Local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5220241" y="3884000"/>
            <a:ext cx="3241204" cy="1099381"/>
            <a:chOff x="6958508" y="3883999"/>
            <a:chExt cx="4320480" cy="1099381"/>
          </a:xfrm>
        </p:grpSpPr>
        <p:sp>
          <p:nvSpPr>
            <p:cNvPr id="46" name="Rectángulo redondeado 45"/>
            <p:cNvSpPr/>
            <p:nvPr/>
          </p:nvSpPr>
          <p:spPr>
            <a:xfrm>
              <a:off x="6958508" y="3883999"/>
              <a:ext cx="4320480" cy="109938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7079321" y="4163546"/>
              <a:ext cx="41842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PY" b="1" dirty="0"/>
                <a:t>609 MULTI-OPERADOR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952523" y="2976283"/>
            <a:ext cx="4418418" cy="853827"/>
            <a:chOff x="1263532" y="2701304"/>
            <a:chExt cx="5117606" cy="671227"/>
          </a:xfrm>
        </p:grpSpPr>
        <p:sp>
          <p:nvSpPr>
            <p:cNvPr id="41" name="Rectángulo redondeado 40"/>
            <p:cNvSpPr/>
            <p:nvPr/>
          </p:nvSpPr>
          <p:spPr>
            <a:xfrm>
              <a:off x="1263532" y="2701304"/>
              <a:ext cx="4902888" cy="67122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436729" y="2905247"/>
              <a:ext cx="4944409" cy="2903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PY" b="1" dirty="0"/>
                <a:t>962</a:t>
              </a:r>
              <a:r>
                <a:rPr lang="es-PY" dirty="0"/>
                <a:t> </a:t>
              </a:r>
              <a:r>
                <a:rPr lang="es-PY" b="1" dirty="0"/>
                <a:t>Distribución Local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947760" y="3895074"/>
            <a:ext cx="4221364" cy="1097434"/>
            <a:chOff x="1263351" y="3483694"/>
            <a:chExt cx="4902887" cy="1097434"/>
          </a:xfrm>
        </p:grpSpPr>
        <p:sp>
          <p:nvSpPr>
            <p:cNvPr id="38" name="Rectángulo redondeado 37"/>
            <p:cNvSpPr/>
            <p:nvPr/>
          </p:nvSpPr>
          <p:spPr>
            <a:xfrm>
              <a:off x="1263351" y="3483694"/>
              <a:ext cx="4902887" cy="109743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1992099" y="3711789"/>
              <a:ext cx="33822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PY" b="1" dirty="0"/>
                <a:t>962 COPACO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947761" y="4959300"/>
            <a:ext cx="6260432" cy="546563"/>
            <a:chOff x="1263352" y="4959293"/>
            <a:chExt cx="6735710" cy="546563"/>
          </a:xfrm>
        </p:grpSpPr>
        <p:grpSp>
          <p:nvGrpSpPr>
            <p:cNvPr id="55" name="Grupo 54"/>
            <p:cNvGrpSpPr/>
            <p:nvPr/>
          </p:nvGrpSpPr>
          <p:grpSpPr>
            <a:xfrm>
              <a:off x="1263352" y="4959293"/>
              <a:ext cx="6735710" cy="485931"/>
              <a:chOff x="1263351" y="4547913"/>
              <a:chExt cx="10018730" cy="485931"/>
            </a:xfrm>
          </p:grpSpPr>
          <p:cxnSp>
            <p:nvCxnSpPr>
              <p:cNvPr id="51" name="Conector recto 50"/>
              <p:cNvCxnSpPr/>
              <p:nvPr/>
            </p:nvCxnSpPr>
            <p:spPr>
              <a:xfrm flipV="1">
                <a:off x="1263351" y="4725144"/>
                <a:ext cx="10015637" cy="7200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cto 51"/>
              <p:cNvCxnSpPr/>
              <p:nvPr/>
            </p:nvCxnSpPr>
            <p:spPr>
              <a:xfrm rot="5400000" flipV="1">
                <a:off x="1054438" y="4817203"/>
                <a:ext cx="430189" cy="309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53"/>
              <p:cNvCxnSpPr/>
              <p:nvPr/>
            </p:nvCxnSpPr>
            <p:spPr>
              <a:xfrm rot="5400000" flipV="1">
                <a:off x="11065440" y="4761461"/>
                <a:ext cx="430189" cy="309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Rectángulo 55"/>
            <p:cNvSpPr/>
            <p:nvPr/>
          </p:nvSpPr>
          <p:spPr>
            <a:xfrm>
              <a:off x="3862164" y="5136524"/>
              <a:ext cx="7505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Y" dirty="0"/>
                <a:t>2017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7237098" y="5136524"/>
            <a:ext cx="1173230" cy="369332"/>
            <a:chOff x="7996983" y="5136524"/>
            <a:chExt cx="3213868" cy="369332"/>
          </a:xfrm>
        </p:grpSpPr>
        <p:cxnSp>
          <p:nvCxnSpPr>
            <p:cNvPr id="15" name="Conector recto de flecha 14"/>
            <p:cNvCxnSpPr/>
            <p:nvPr/>
          </p:nvCxnSpPr>
          <p:spPr>
            <a:xfrm>
              <a:off x="7996983" y="5136524"/>
              <a:ext cx="3213868" cy="0"/>
            </a:xfrm>
            <a:prstGeom prst="straightConnector1">
              <a:avLst/>
            </a:prstGeom>
            <a:ln w="4127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ángulo 41"/>
            <p:cNvSpPr/>
            <p:nvPr/>
          </p:nvSpPr>
          <p:spPr>
            <a:xfrm>
              <a:off x="8618631" y="5136524"/>
              <a:ext cx="19110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Y" dirty="0"/>
                <a:t>2018</a:t>
              </a:r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7232684" y="1916832"/>
            <a:ext cx="1228762" cy="1000496"/>
            <a:chOff x="7455664" y="1312379"/>
            <a:chExt cx="1921204" cy="1000496"/>
          </a:xfrm>
        </p:grpSpPr>
        <p:sp>
          <p:nvSpPr>
            <p:cNvPr id="53" name="Rectángulo redondeado 52"/>
            <p:cNvSpPr/>
            <p:nvPr/>
          </p:nvSpPr>
          <p:spPr>
            <a:xfrm>
              <a:off x="7576668" y="1312379"/>
              <a:ext cx="1800200" cy="10004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sz="1400"/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7455664" y="1519518"/>
              <a:ext cx="18722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PY" sz="1400" b="1" dirty="0"/>
                <a:t>Otras</a:t>
              </a:r>
            </a:p>
            <a:p>
              <a:pPr algn="ctr"/>
              <a:r>
                <a:rPr lang="es-PY" sz="1400" b="1" dirty="0" err="1"/>
                <a:t>Interv</a:t>
              </a:r>
              <a:r>
                <a:rPr lang="es-PY" sz="1400" b="1" dirty="0"/>
                <a:t>.</a:t>
              </a:r>
              <a:endParaRPr lang="es-PY" sz="1400" dirty="0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6246622" y="1916833"/>
            <a:ext cx="1019940" cy="996915"/>
            <a:chOff x="8326660" y="1915984"/>
            <a:chExt cx="1359565" cy="1028288"/>
          </a:xfrm>
        </p:grpSpPr>
        <p:sp>
          <p:nvSpPr>
            <p:cNvPr id="60" name="Rectángulo redondeado 59"/>
            <p:cNvSpPr/>
            <p:nvPr/>
          </p:nvSpPr>
          <p:spPr>
            <a:xfrm>
              <a:off x="8362664" y="1943776"/>
              <a:ext cx="1323561" cy="1000496"/>
            </a:xfrm>
            <a:prstGeom prst="roundRect">
              <a:avLst/>
            </a:prstGeom>
            <a:solidFill>
              <a:srgbClr val="33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sz="1400"/>
            </a:p>
          </p:txBody>
        </p:sp>
        <p:sp>
          <p:nvSpPr>
            <p:cNvPr id="58" name="CuadroTexto 57"/>
            <p:cNvSpPr txBox="1"/>
            <p:nvPr/>
          </p:nvSpPr>
          <p:spPr>
            <a:xfrm>
              <a:off x="8326660" y="1915984"/>
              <a:ext cx="1353109" cy="761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PY" sz="1400" b="1" dirty="0"/>
                <a:t>106 </a:t>
              </a:r>
            </a:p>
            <a:p>
              <a:pPr algn="ctr"/>
              <a:r>
                <a:rPr lang="es-PY" sz="1400" b="1" dirty="0" err="1"/>
                <a:t>Lab</a:t>
              </a:r>
              <a:r>
                <a:rPr lang="es-PY" sz="1400" b="1" dirty="0"/>
                <a:t>. </a:t>
              </a:r>
            </a:p>
            <a:p>
              <a:pPr algn="ctr"/>
              <a:r>
                <a:rPr lang="es-PY" sz="1400" b="1" dirty="0"/>
                <a:t>Móviles</a:t>
              </a:r>
            </a:p>
          </p:txBody>
        </p:sp>
      </p:grpSp>
      <p:sp>
        <p:nvSpPr>
          <p:cNvPr id="61" name="CuadroTexto 60"/>
          <p:cNvSpPr txBox="1"/>
          <p:nvPr/>
        </p:nvSpPr>
        <p:spPr>
          <a:xfrm>
            <a:off x="1259632" y="748237"/>
            <a:ext cx="7558112" cy="446894"/>
          </a:xfrm>
          <a:prstGeom prst="rect">
            <a:avLst/>
          </a:prstGeom>
          <a:noFill/>
        </p:spPr>
        <p:txBody>
          <a:bodyPr wrap="square" lIns="76813" tIns="38406" rIns="76813" bIns="38406" rtlCol="0">
            <a:spAutoFit/>
          </a:bodyPr>
          <a:lstStyle/>
          <a:p>
            <a:pPr>
              <a:defRPr/>
            </a:pPr>
            <a:r>
              <a:rPr lang="es-PY" sz="2400" b="1" cap="small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PLAN DE INTERVENCIÓN TIC DE CORTO PLAZO</a:t>
            </a:r>
          </a:p>
        </p:txBody>
      </p:sp>
    </p:spTree>
    <p:extLst>
      <p:ext uri="{BB962C8B-B14F-4D97-AF65-F5344CB8AC3E}">
        <p14:creationId xmlns:p14="http://schemas.microsoft.com/office/powerpoint/2010/main" val="11079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59686" y="1990582"/>
            <a:ext cx="4408236" cy="574323"/>
            <a:chOff x="1620939" y="1268760"/>
            <a:chExt cx="6922307" cy="574323"/>
          </a:xfrm>
        </p:grpSpPr>
        <p:sp>
          <p:nvSpPr>
            <p:cNvPr id="3" name="Rectángulo redondeado 2"/>
            <p:cNvSpPr/>
            <p:nvPr/>
          </p:nvSpPr>
          <p:spPr>
            <a:xfrm>
              <a:off x="1620939" y="1268760"/>
              <a:ext cx="6240924" cy="574323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1731838" y="1318643"/>
              <a:ext cx="68114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Y" sz="2100" dirty="0"/>
                <a:t>962 Instituciones Educativas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5880528" y="4586351"/>
            <a:ext cx="2237878" cy="1220654"/>
            <a:chOff x="8944000" y="3864530"/>
            <a:chExt cx="2983060" cy="1220654"/>
          </a:xfrm>
        </p:grpSpPr>
        <p:sp>
          <p:nvSpPr>
            <p:cNvPr id="53" name="Rectángulo redondeado 52"/>
            <p:cNvSpPr/>
            <p:nvPr/>
          </p:nvSpPr>
          <p:spPr>
            <a:xfrm>
              <a:off x="8944000" y="3864530"/>
              <a:ext cx="2921596" cy="122065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8944000" y="3943508"/>
              <a:ext cx="298306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Y" sz="2100" dirty="0"/>
                <a:t>8</a:t>
              </a:r>
              <a:r>
                <a:rPr lang="es-PY" sz="1500" dirty="0"/>
                <a:t>Mbps</a:t>
              </a:r>
              <a:r>
                <a:rPr lang="es-PY" sz="2100" dirty="0"/>
                <a:t> Nacional</a:t>
              </a:r>
            </a:p>
            <a:p>
              <a:r>
                <a:rPr lang="es-PY" sz="2100" dirty="0"/>
                <a:t>5</a:t>
              </a:r>
              <a:r>
                <a:rPr lang="es-PY" sz="1500" dirty="0"/>
                <a:t>Mbps</a:t>
              </a:r>
              <a:r>
                <a:rPr lang="es-PY" sz="2100" dirty="0"/>
                <a:t> Internacional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604340" y="1080638"/>
            <a:ext cx="7755177" cy="707886"/>
            <a:chOff x="805578" y="1080638"/>
            <a:chExt cx="10337544" cy="707886"/>
          </a:xfrm>
        </p:grpSpPr>
        <p:sp>
          <p:nvSpPr>
            <p:cNvPr id="56" name="Rectángulo redondeado 55"/>
            <p:cNvSpPr/>
            <p:nvPr/>
          </p:nvSpPr>
          <p:spPr>
            <a:xfrm>
              <a:off x="805578" y="1117297"/>
              <a:ext cx="10329256" cy="6712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871197" y="1080638"/>
              <a:ext cx="102719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Y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Convenio de Conectividad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59685" y="2712402"/>
            <a:ext cx="4390974" cy="574323"/>
            <a:chOff x="1623736" y="1918573"/>
            <a:chExt cx="6900140" cy="646331"/>
          </a:xfrm>
        </p:grpSpPr>
        <p:sp>
          <p:nvSpPr>
            <p:cNvPr id="29" name="Rectángulo redondeado 28"/>
            <p:cNvSpPr/>
            <p:nvPr/>
          </p:nvSpPr>
          <p:spPr>
            <a:xfrm>
              <a:off x="1623736" y="1990581"/>
              <a:ext cx="6245397" cy="574323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1712467" y="1918573"/>
              <a:ext cx="6811409" cy="474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Y" sz="2100" dirty="0"/>
                <a:t>Enlaces de Fibras Ópticas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359685" y="3432483"/>
            <a:ext cx="4457217" cy="574323"/>
            <a:chOff x="1620055" y="2638653"/>
            <a:chExt cx="6903821" cy="646331"/>
          </a:xfrm>
        </p:grpSpPr>
        <p:sp>
          <p:nvSpPr>
            <p:cNvPr id="31" name="Rectángulo redondeado 30"/>
            <p:cNvSpPr/>
            <p:nvPr/>
          </p:nvSpPr>
          <p:spPr>
            <a:xfrm>
              <a:off x="1620055" y="2710661"/>
              <a:ext cx="6153864" cy="574323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1712468" y="2638653"/>
              <a:ext cx="6811408" cy="450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Y" sz="2000" dirty="0"/>
                <a:t>Servicio contratado por 48 meses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65125" y="4180031"/>
            <a:ext cx="4009021" cy="574323"/>
            <a:chOff x="1756494" y="3358733"/>
            <a:chExt cx="6811409" cy="646331"/>
          </a:xfrm>
        </p:grpSpPr>
        <p:sp>
          <p:nvSpPr>
            <p:cNvPr id="35" name="Rectángulo redondeado 34"/>
            <p:cNvSpPr/>
            <p:nvPr/>
          </p:nvSpPr>
          <p:spPr>
            <a:xfrm>
              <a:off x="1769849" y="3430741"/>
              <a:ext cx="6727668" cy="574323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756494" y="3358733"/>
              <a:ext cx="6811409" cy="415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Y" dirty="0"/>
                <a:t>Descuentos del 33% en las Tarifas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27260" y="4996455"/>
            <a:ext cx="4242701" cy="450512"/>
            <a:chOff x="1490560" y="4013306"/>
            <a:chExt cx="7022082" cy="711838"/>
          </a:xfrm>
        </p:grpSpPr>
        <p:sp>
          <p:nvSpPr>
            <p:cNvPr id="40" name="Rectángulo redondeado 39"/>
            <p:cNvSpPr/>
            <p:nvPr/>
          </p:nvSpPr>
          <p:spPr>
            <a:xfrm>
              <a:off x="1490560" y="4150821"/>
              <a:ext cx="6466044" cy="574323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1527257" y="4013306"/>
              <a:ext cx="6985385" cy="58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Y" dirty="0"/>
                <a:t>Cuadruplicación del Ancho de Banda </a:t>
              </a:r>
            </a:p>
          </p:txBody>
        </p:sp>
      </p:grpSp>
      <p:sp>
        <p:nvSpPr>
          <p:cNvPr id="2" name="Flecha derecha 1"/>
          <p:cNvSpPr/>
          <p:nvPr/>
        </p:nvSpPr>
        <p:spPr>
          <a:xfrm rot="3157489">
            <a:off x="6143790" y="4328246"/>
            <a:ext cx="396168" cy="198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3" tIns="38406" rIns="76813" bIns="38406" rtlCol="0" anchor="ctr"/>
          <a:lstStyle/>
          <a:p>
            <a:pPr algn="ctr"/>
            <a:endParaRPr lang="es-PY"/>
          </a:p>
        </p:txBody>
      </p:sp>
      <p:grpSp>
        <p:nvGrpSpPr>
          <p:cNvPr id="16" name="Grupo 15"/>
          <p:cNvGrpSpPr/>
          <p:nvPr/>
        </p:nvGrpSpPr>
        <p:grpSpPr>
          <a:xfrm>
            <a:off x="359685" y="5530696"/>
            <a:ext cx="4212315" cy="634609"/>
            <a:chOff x="1584795" y="4869160"/>
            <a:chExt cx="6855471" cy="574323"/>
          </a:xfrm>
        </p:grpSpPr>
        <p:sp>
          <p:nvSpPr>
            <p:cNvPr id="42" name="Rectángulo redondeado 41"/>
            <p:cNvSpPr/>
            <p:nvPr/>
          </p:nvSpPr>
          <p:spPr>
            <a:xfrm>
              <a:off x="1584795" y="4869160"/>
              <a:ext cx="6466044" cy="574323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1628857" y="4910355"/>
              <a:ext cx="6811409" cy="33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Y" dirty="0"/>
                <a:t>Valor del Convenio: 29.201.520.960 G.</a:t>
              </a:r>
            </a:p>
          </p:txBody>
        </p:sp>
      </p:grpSp>
      <p:pic>
        <p:nvPicPr>
          <p:cNvPr id="33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r="17284" b="2251"/>
          <a:stretch/>
        </p:blipFill>
        <p:spPr>
          <a:xfrm>
            <a:off x="5417086" y="1076891"/>
            <a:ext cx="3726914" cy="332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xplosión 1 4"/>
          <p:cNvSpPr/>
          <p:nvPr/>
        </p:nvSpPr>
        <p:spPr>
          <a:xfrm>
            <a:off x="7562410" y="1123532"/>
            <a:ext cx="1680232" cy="1908024"/>
          </a:xfrm>
          <a:prstGeom prst="irregularSeal1">
            <a:avLst/>
          </a:prstGeom>
          <a:ln w="5715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13" tIns="38406" rIns="76813" bIns="38406" rtlCol="0" anchor="ctr"/>
          <a:lstStyle/>
          <a:p>
            <a:pPr algn="ctr"/>
            <a:r>
              <a:rPr lang="es-PY" sz="1400" b="1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520.000</a:t>
            </a:r>
            <a:endParaRPr lang="es-PY" b="1" dirty="0">
              <a:ln w="0"/>
              <a:solidFill>
                <a:srgbClr val="FF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PY" sz="1600" b="1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Alumnos !!!</a:t>
            </a:r>
          </a:p>
        </p:txBody>
      </p:sp>
      <p:sp>
        <p:nvSpPr>
          <p:cNvPr id="34" name="CuadroTexto 60"/>
          <p:cNvSpPr txBox="1"/>
          <p:nvPr/>
        </p:nvSpPr>
        <p:spPr>
          <a:xfrm>
            <a:off x="1585888" y="648561"/>
            <a:ext cx="7558112" cy="385339"/>
          </a:xfrm>
          <a:prstGeom prst="rect">
            <a:avLst/>
          </a:prstGeom>
          <a:noFill/>
        </p:spPr>
        <p:txBody>
          <a:bodyPr wrap="square" lIns="76813" tIns="38406" rIns="76813" bIns="38406" rtlCol="0">
            <a:spAutoFit/>
          </a:bodyPr>
          <a:lstStyle/>
          <a:p>
            <a:pPr>
              <a:defRPr/>
            </a:pPr>
            <a:r>
              <a:rPr lang="es-PY" sz="2000" b="1" cap="small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PLAN DE INTERVENCIÓN TIC DE CORTO PLAZO</a:t>
            </a:r>
          </a:p>
        </p:txBody>
      </p:sp>
    </p:spTree>
    <p:extLst>
      <p:ext uri="{BB962C8B-B14F-4D97-AF65-F5344CB8AC3E}">
        <p14:creationId xmlns:p14="http://schemas.microsoft.com/office/powerpoint/2010/main" val="129152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8" name="5 Imagen" descr="fondo.jpg"/>
            <p:cNvPicPr>
              <a:picLocks noChangeAspect="1"/>
            </p:cNvPicPr>
            <p:nvPr/>
          </p:nvPicPr>
          <p:blipFill>
            <a:blip r:embed="rId2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fondo.jpg"/>
            <p:cNvPicPr>
              <a:picLocks noChangeAspect="1"/>
            </p:cNvPicPr>
            <p:nvPr/>
          </p:nvPicPr>
          <p:blipFill>
            <a:blip r:embed="rId3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20 CuadroTexto"/>
          <p:cNvSpPr txBox="1"/>
          <p:nvPr/>
        </p:nvSpPr>
        <p:spPr>
          <a:xfrm>
            <a:off x="1619673" y="188641"/>
            <a:ext cx="6552728" cy="707854"/>
          </a:xfrm>
          <a:prstGeom prst="rect">
            <a:avLst/>
          </a:prstGeom>
          <a:noFill/>
        </p:spPr>
        <p:txBody>
          <a:bodyPr wrap="square" lIns="91408" tIns="45704" rIns="91408" bIns="45704">
            <a:spAutoFit/>
          </a:bodyPr>
          <a:lstStyle/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PY" sz="40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Agenda en marcha</a:t>
            </a:r>
            <a:endParaRPr lang="es-PY" altLang="es-PY" sz="40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cxnSp>
        <p:nvCxnSpPr>
          <p:cNvPr id="22" name="Conector recto 15"/>
          <p:cNvCxnSpPr/>
          <p:nvPr/>
        </p:nvCxnSpPr>
        <p:spPr>
          <a:xfrm>
            <a:off x="1547664" y="886360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16"/>
          <p:cNvCxnSpPr/>
          <p:nvPr/>
        </p:nvCxnSpPr>
        <p:spPr>
          <a:xfrm>
            <a:off x="4037635" y="980728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ectángulo redondeado 3"/>
          <p:cNvSpPr/>
          <p:nvPr/>
        </p:nvSpPr>
        <p:spPr>
          <a:xfrm>
            <a:off x="2729258" y="980728"/>
            <a:ext cx="6379246" cy="26760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29" name="1 Título"/>
          <p:cNvSpPr>
            <a:spLocks noGrp="1"/>
          </p:cNvSpPr>
          <p:nvPr>
            <p:ph type="ctrTitle"/>
          </p:nvPr>
        </p:nvSpPr>
        <p:spPr>
          <a:xfrm>
            <a:off x="2555776" y="4005064"/>
            <a:ext cx="7477422" cy="2016224"/>
          </a:xfrm>
          <a:noFill/>
        </p:spPr>
        <p:txBody>
          <a:bodyPr>
            <a:noAutofit/>
          </a:bodyPr>
          <a:lstStyle/>
          <a:p>
            <a:pPr algn="l"/>
            <a:r>
              <a:rPr lang="es-AR" sz="6000" b="1" dirty="0" smtClean="0">
                <a:solidFill>
                  <a:srgbClr val="008080"/>
                </a:solidFill>
                <a:latin typeface="+mn-lt"/>
              </a:rPr>
              <a:t>Lanzamiento del </a:t>
            </a:r>
            <a:r>
              <a:rPr lang="es-AR" sz="6000" b="1" dirty="0" smtClean="0">
                <a:solidFill>
                  <a:srgbClr val="FF0000"/>
                </a:solidFill>
                <a:latin typeface="+mn-lt"/>
              </a:rPr>
              <a:t>Registro Único </a:t>
            </a:r>
            <a:br>
              <a:rPr lang="es-AR" sz="6000" b="1" dirty="0" smtClean="0">
                <a:solidFill>
                  <a:srgbClr val="FF0000"/>
                </a:solidFill>
                <a:latin typeface="+mn-lt"/>
              </a:rPr>
            </a:br>
            <a:r>
              <a:rPr lang="es-AR" sz="6000" b="1" dirty="0" smtClean="0">
                <a:solidFill>
                  <a:srgbClr val="FF0000"/>
                </a:solidFill>
                <a:latin typeface="+mn-lt"/>
              </a:rPr>
              <a:t>de Estudiantes</a:t>
            </a:r>
            <a:endParaRPr lang="es-AR" sz="6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980728"/>
            <a:ext cx="5645024" cy="288959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985803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132FADFE-3B8F-471C-ABF0-DBC7717ECBBC}" type="slidenum">
              <a:rPr lang="es-ES" smtClean="0"/>
              <a:pPr/>
              <a:t>50</a:t>
            </a:fld>
            <a:endParaRPr lang="es-ES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263201" y="163468"/>
            <a:ext cx="6964775" cy="726778"/>
          </a:xfrm>
          <a:prstGeom prst="rect">
            <a:avLst/>
          </a:prstGeom>
        </p:spPr>
        <p:txBody>
          <a:bodyPr vert="horz" lIns="91425" tIns="45713" rIns="91425" bIns="45713" rtlCol="0" anchor="ctr">
            <a:noAutofit/>
          </a:bodyPr>
          <a:lstStyle/>
          <a:p>
            <a:pPr indent="-6350" algn="ctr">
              <a:lnSpc>
                <a:spcPts val="2000"/>
              </a:lnSpc>
              <a:spcBef>
                <a:spcPts val="600"/>
              </a:spcBef>
              <a:buClr>
                <a:srgbClr val="7734AA"/>
              </a:buClr>
              <a:buSzPct val="76000"/>
              <a:defRPr/>
            </a:pPr>
            <a:r>
              <a:rPr lang="es-ES" sz="2700" b="1" cap="small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MEC – </a:t>
            </a:r>
            <a:r>
              <a:rPr lang="es-ES" sz="2700" b="1" cap="small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TIC´s</a:t>
            </a:r>
            <a:r>
              <a:rPr lang="es-ES" sz="2700" b="1" cap="small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Proyectos</a:t>
            </a:r>
            <a:endParaRPr lang="es-ES" sz="1500" b="1" dirty="0">
              <a:solidFill>
                <a:srgbClr val="3B816A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404103"/>
              </p:ext>
            </p:extLst>
          </p:nvPr>
        </p:nvGraphicFramePr>
        <p:xfrm>
          <a:off x="457199" y="980728"/>
          <a:ext cx="6612801" cy="6797492"/>
        </p:xfrm>
        <a:graphic>
          <a:graphicData uri="http://schemas.openxmlformats.org/drawingml/2006/table">
            <a:tbl>
              <a:tblPr firstRow="1" firstCol="1" bandRow="1"/>
              <a:tblGrid>
                <a:gridCol w="1685282"/>
                <a:gridCol w="2135636"/>
                <a:gridCol w="1234653"/>
                <a:gridCol w="1557230"/>
              </a:tblGrid>
              <a:tr h="288032">
                <a:tc>
                  <a:txBody>
                    <a:bodyPr/>
                    <a:lstStyle/>
                    <a:p>
                      <a:pPr marL="1524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1" i="0" u="none" strike="noStrik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Nombre del Proyecto</a:t>
                      </a:r>
                      <a:endParaRPr lang="es-PY" sz="1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1" i="0" u="none" strike="noStrik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Descripción</a:t>
                      </a:r>
                      <a:endParaRPr lang="es-PY" sz="1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0"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1" i="0" u="none" strike="noStrike" spc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Computadoras</a:t>
                      </a:r>
                      <a:endParaRPr lang="es-PY" sz="1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215900" marR="0" indent="0" algn="l" defTabSz="862119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Marzo 2018</a:t>
                      </a:r>
                    </a:p>
                    <a:p>
                      <a:pPr marL="215900"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s-PY" sz="29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1127">
                <a:tc>
                  <a:txBody>
                    <a:bodyPr/>
                    <a:lstStyle/>
                    <a:p>
                      <a:pPr marL="152400">
                        <a:lnSpc>
                          <a:spcPts val="195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Conectividad a Internet por Fibra Óptica a 962 Instituciones Educativas.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5738" algn="just">
                        <a:lnSpc>
                          <a:spcPts val="185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Beneficiarios 525.000 </a:t>
                      </a: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Alumnos.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r>
                        <a:rPr lang="es-ES" sz="5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endParaRPr lang="es-PY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8587" marR="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5428">
                <a:tc>
                  <a:txBody>
                    <a:bodyPr/>
                    <a:lstStyle/>
                    <a:p>
                      <a:pPr marL="152400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Equipos informáticos para la distribución de Internet y contenidos educativos locales.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5738" algn="just">
                        <a:lnSpc>
                          <a:spcPts val="185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Beneficiarios 525.000 Alumnos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r>
                        <a:rPr lang="es-ES" sz="5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endParaRPr lang="es-PY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8587" marR="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5428">
                <a:tc>
                  <a:txBody>
                    <a:bodyPr/>
                    <a:lstStyle/>
                    <a:p>
                      <a:pPr marL="85725" indent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142 laboratorios informáticos para los Colegios que ofertan Bachiller técnico informático y diseño gráfico.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5738" indent="0" algn="just">
                        <a:lnSpc>
                          <a:spcPts val="185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Cada laboratorio informático cuenta con un proyector multimedia, 21 Computadoras, 21 escritorios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2.982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s-PY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8587" marR="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56571">
                <a:tc>
                  <a:txBody>
                    <a:bodyPr/>
                    <a:lstStyle/>
                    <a:p>
                      <a:pPr marL="15240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966 Laboratorios móviles tipo 2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5738" indent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Cada laboratorio móvil tipo 2 cuenta con 21 Notebooks y un proyector multimedia.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20.286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s-PY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8587" marR="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91127">
                <a:tc>
                  <a:txBody>
                    <a:bodyPr/>
                    <a:lstStyle/>
                    <a:p>
                      <a:pPr marL="152400">
                        <a:lnSpc>
                          <a:spcPts val="195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Fortalecimiento del programa una computadora por niño en el distrito de Caacupé.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5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</a:rPr>
                        <a:t> 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4.335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s-PY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8587" marR="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992">
                <a:tc gridSpan="2">
                  <a:txBody>
                    <a:bodyPr/>
                    <a:lstStyle/>
                    <a:p>
                      <a:pPr marL="1270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1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MARZO</a:t>
                      </a:r>
                      <a:endParaRPr lang="es-PY" sz="1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1" i="0" u="none" strike="noStrik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27.603</a:t>
                      </a:r>
                      <a:endParaRPr lang="es-PY" sz="1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41" marR="5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s-PY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8587" marR="85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7070001" y="2841204"/>
            <a:ext cx="1976880" cy="1107984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es-PY" dirty="0" smtClean="0"/>
              <a:t>Inversión en el 2018: </a:t>
            </a:r>
            <a:r>
              <a:rPr lang="es-PY" sz="2400" dirty="0"/>
              <a:t>US$ 41 millones</a:t>
            </a:r>
            <a:endParaRPr lang="es-PY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992658"/>
              </p:ext>
            </p:extLst>
          </p:nvPr>
        </p:nvGraphicFramePr>
        <p:xfrm>
          <a:off x="457646" y="5485304"/>
          <a:ext cx="6612356" cy="978024"/>
        </p:xfrm>
        <a:graphic>
          <a:graphicData uri="http://schemas.openxmlformats.org/drawingml/2006/table">
            <a:tbl>
              <a:tblPr firstRow="1" firstCol="1" bandRow="1"/>
              <a:tblGrid>
                <a:gridCol w="1665334"/>
                <a:gridCol w="2155138"/>
                <a:gridCol w="1273491"/>
                <a:gridCol w="1518393"/>
              </a:tblGrid>
              <a:tr h="691127">
                <a:tc>
                  <a:txBody>
                    <a:bodyPr/>
                    <a:lstStyle/>
                    <a:p>
                      <a:pPr marL="12700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838 Laboratorios </a:t>
                      </a: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móviles tipo 2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37" marR="5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95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Cada laboratorio móvil tipo 2 cuenta con 21 Notebooks y un proyector multimedia.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37" marR="5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17.598</a:t>
                      </a: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37" marR="5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s-PY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37" marR="5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 gridSpan="2">
                  <a:txBody>
                    <a:bodyPr/>
                    <a:lstStyle/>
                    <a:p>
                      <a:pPr marL="11430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1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JUNIO</a:t>
                      </a:r>
                      <a:endParaRPr lang="es-PY" sz="1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37" marR="5837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400" b="1" i="0" u="none" strike="noStrik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17.598</a:t>
                      </a:r>
                      <a:endParaRPr lang="es-PY" sz="1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5837" marR="5837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s-PY" sz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8581" marR="8581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5551609" y="5910803"/>
            <a:ext cx="1518393" cy="261243"/>
          </a:xfrm>
          <a:prstGeom prst="rect">
            <a:avLst/>
          </a:prstGeom>
        </p:spPr>
        <p:txBody>
          <a:bodyPr vert="horz" lIns="91425" tIns="45713" rIns="91425" bIns="45713" rtlCol="0" anchor="ctr">
            <a:noAutofit/>
          </a:bodyPr>
          <a:lstStyle/>
          <a:p>
            <a:pPr indent="-6350" algn="ctr">
              <a:lnSpc>
                <a:spcPts val="800"/>
              </a:lnSpc>
              <a:spcBef>
                <a:spcPts val="600"/>
              </a:spcBef>
              <a:buClr>
                <a:srgbClr val="7734AA"/>
              </a:buClr>
              <a:buSzPct val="76000"/>
              <a:defRPr/>
            </a:pPr>
            <a:endParaRPr lang="es-ES" sz="9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6350" algn="ctr">
              <a:lnSpc>
                <a:spcPts val="2000"/>
              </a:lnSpc>
              <a:spcBef>
                <a:spcPts val="600"/>
              </a:spcBef>
              <a:buClr>
                <a:srgbClr val="7734AA"/>
              </a:buClr>
              <a:buSzPct val="76000"/>
              <a:defRPr/>
            </a:pP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Junio 2018</a:t>
            </a:r>
          </a:p>
          <a:p>
            <a:pPr marL="6350" indent="-6350" algn="ctr">
              <a:lnSpc>
                <a:spcPts val="2000"/>
              </a:lnSpc>
              <a:defRPr/>
            </a:pPr>
            <a:endParaRPr lang="es-ES" sz="1200" b="1" dirty="0">
              <a:solidFill>
                <a:srgbClr val="3B816A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97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5 CuadroTexto"/>
          <p:cNvSpPr txBox="1">
            <a:spLocks noChangeArrowheads="1"/>
          </p:cNvSpPr>
          <p:nvPr/>
        </p:nvSpPr>
        <p:spPr bwMode="auto">
          <a:xfrm>
            <a:off x="395288" y="1557338"/>
            <a:ext cx="84248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Y" altLang="es-ES" sz="4000" b="1" i="1">
                <a:latin typeface="Book Antiqua" panose="02040602050305030304" pitchFamily="18" charset="0"/>
              </a:rPr>
              <a:t>La Educación es un derecho desde el inicio y a lo largo de la vida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95288" y="3243263"/>
            <a:ext cx="8424862" cy="27084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500" b="1" i="1" dirty="0" smtClean="0">
                <a:solidFill>
                  <a:srgbClr val="C00000"/>
                </a:solidFill>
                <a:latin typeface="Book Antiqua" pitchFamily="18" charset="0"/>
                <a:cs typeface="Arial" panose="020B0604020202020204" pitchFamily="34" charset="0"/>
              </a:rPr>
              <a:t>1.602.901 </a:t>
            </a:r>
            <a:r>
              <a:rPr lang="es-ES" sz="2500" b="1" i="1" dirty="0">
                <a:solidFill>
                  <a:schemeClr val="tx1"/>
                </a:solidFill>
                <a:latin typeface="Book Antiqua" pitchFamily="18" charset="0"/>
                <a:cs typeface="Arial" panose="020B0604020202020204" pitchFamily="34" charset="0"/>
              </a:rPr>
              <a:t>matriculados desde Inicial hasta la Educación Superior y las modalidades de Educación Permanente.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500" b="1" i="1" dirty="0" smtClean="0">
                <a:solidFill>
                  <a:srgbClr val="C00000"/>
                </a:solidFill>
                <a:latin typeface="Book Antiqua" pitchFamily="18" charset="0"/>
                <a:cs typeface="Arial" panose="020B0604020202020204" pitchFamily="34" charset="0"/>
              </a:rPr>
              <a:t>83.359 </a:t>
            </a:r>
            <a:r>
              <a:rPr lang="es-ES" sz="2500" b="1" i="1" dirty="0">
                <a:solidFill>
                  <a:schemeClr val="tx1"/>
                </a:solidFill>
                <a:latin typeface="Book Antiqua" pitchFamily="18" charset="0"/>
                <a:cs typeface="Arial" panose="020B0604020202020204" pitchFamily="34" charset="0"/>
              </a:rPr>
              <a:t>personas </a:t>
            </a:r>
            <a:r>
              <a:rPr lang="es-ES" sz="2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al servicio de la educación.</a:t>
            </a:r>
            <a:endParaRPr lang="es-PY" sz="25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500" b="1" i="1" dirty="0" smtClean="0">
                <a:solidFill>
                  <a:srgbClr val="C00000"/>
                </a:solidFill>
                <a:latin typeface="Book Antiqua" pitchFamily="18" charset="0"/>
                <a:cs typeface="Arial" panose="020B0604020202020204" pitchFamily="34" charset="0"/>
              </a:rPr>
              <a:t>10.552 </a:t>
            </a:r>
            <a:r>
              <a:rPr lang="es-ES" sz="2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instituciones educativas (</a:t>
            </a:r>
            <a:r>
              <a:rPr lang="es-ES" sz="2500" b="1" i="1" dirty="0" smtClean="0">
                <a:solidFill>
                  <a:srgbClr val="C00000"/>
                </a:solidFill>
                <a:latin typeface="Book Antiqua" pitchFamily="18" charset="0"/>
                <a:cs typeface="Arial" panose="020B0604020202020204" pitchFamily="34" charset="0"/>
              </a:rPr>
              <a:t>86%</a:t>
            </a:r>
            <a:r>
              <a:rPr lang="es-ES" sz="2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 </a:t>
            </a:r>
            <a:r>
              <a:rPr lang="es-ES" sz="2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del sector oficial).</a:t>
            </a:r>
          </a:p>
          <a:p>
            <a:pPr>
              <a:buFont typeface="Wingdings" pitchFamily="2" charset="2"/>
              <a:buChar char="ü"/>
              <a:defRPr/>
            </a:pPr>
            <a:endParaRPr lang="es-ES" sz="2000" b="1" i="1" dirty="0"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5 CuadroTexto"/>
          <p:cNvSpPr txBox="1">
            <a:spLocks noChangeArrowheads="1"/>
          </p:cNvSpPr>
          <p:nvPr/>
        </p:nvSpPr>
        <p:spPr bwMode="auto">
          <a:xfrm>
            <a:off x="2252663" y="1268760"/>
            <a:ext cx="4549775" cy="74612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/>
        </p:spPr>
        <p:txBody>
          <a:bodyPr lIns="80147" tIns="40074" rIns="80147" bIns="40074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prstClr val="white"/>
                </a:solidFill>
                <a:latin typeface="Calibri"/>
              </a:rPr>
              <a:t>Gracias</a:t>
            </a:r>
            <a:endParaRPr lang="es-PY" altLang="es-PY" sz="2100" b="1" dirty="0" smtClea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4 Grupo"/>
          <p:cNvGrpSpPr>
            <a:grpSpLocks/>
          </p:cNvGrpSpPr>
          <p:nvPr/>
        </p:nvGrpSpPr>
        <p:grpSpPr bwMode="auto">
          <a:xfrm>
            <a:off x="-16290" y="-32464"/>
            <a:ext cx="1221734" cy="6890464"/>
            <a:chOff x="0" y="-5583"/>
            <a:chExt cx="1428760" cy="7643866"/>
          </a:xfrm>
        </p:grpSpPr>
        <p:pic>
          <p:nvPicPr>
            <p:cNvPr id="11" name="5 Imagen" descr="fondo.jpg"/>
            <p:cNvPicPr>
              <a:picLocks noChangeAspect="1"/>
            </p:cNvPicPr>
            <p:nvPr/>
          </p:nvPicPr>
          <p:blipFill>
            <a:blip r:embed="rId3" cstate="print"/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12 Imagen" descr="fondo.jpg"/>
            <p:cNvPicPr>
              <a:picLocks noChangeAspect="1"/>
            </p:cNvPicPr>
            <p:nvPr/>
          </p:nvPicPr>
          <p:blipFill>
            <a:blip r:embed="rId4" cstate="print"/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" name="Conector recto 16"/>
          <p:cNvCxnSpPr/>
          <p:nvPr/>
        </p:nvCxnSpPr>
        <p:spPr>
          <a:xfrm>
            <a:off x="1475656" y="614366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270704" y="58194"/>
            <a:ext cx="71705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 Avances logrados</a:t>
            </a:r>
            <a:endParaRPr lang="es-PY" sz="3200" dirty="0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393362" y="703720"/>
            <a:ext cx="75963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3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PY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Infraestructura escolar</a:t>
            </a:r>
            <a:endParaRPr lang="es-PY" sz="32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29" name="Forma libre 28"/>
          <p:cNvSpPr/>
          <p:nvPr/>
        </p:nvSpPr>
        <p:spPr>
          <a:xfrm>
            <a:off x="6008712" y="1218742"/>
            <a:ext cx="3135288" cy="1314714"/>
          </a:xfrm>
          <a:custGeom>
            <a:avLst/>
            <a:gdLst>
              <a:gd name="connsiteX0" fmla="*/ 0 w 2966279"/>
              <a:gd name="connsiteY0" fmla="*/ 135015 h 1080119"/>
              <a:gd name="connsiteX1" fmla="*/ 2426220 w 2966279"/>
              <a:gd name="connsiteY1" fmla="*/ 135015 h 1080119"/>
              <a:gd name="connsiteX2" fmla="*/ 2426220 w 2966279"/>
              <a:gd name="connsiteY2" fmla="*/ 0 h 1080119"/>
              <a:gd name="connsiteX3" fmla="*/ 2966279 w 2966279"/>
              <a:gd name="connsiteY3" fmla="*/ 540060 h 1080119"/>
              <a:gd name="connsiteX4" fmla="*/ 2426220 w 2966279"/>
              <a:gd name="connsiteY4" fmla="*/ 1080119 h 1080119"/>
              <a:gd name="connsiteX5" fmla="*/ 2426220 w 2966279"/>
              <a:gd name="connsiteY5" fmla="*/ 945104 h 1080119"/>
              <a:gd name="connsiteX6" fmla="*/ 0 w 2966279"/>
              <a:gd name="connsiteY6" fmla="*/ 945104 h 1080119"/>
              <a:gd name="connsiteX7" fmla="*/ 0 w 2966279"/>
              <a:gd name="connsiteY7" fmla="*/ 135015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6279" h="1080119">
                <a:moveTo>
                  <a:pt x="0" y="135015"/>
                </a:moveTo>
                <a:lnTo>
                  <a:pt x="2426220" y="135015"/>
                </a:lnTo>
                <a:lnTo>
                  <a:pt x="2426220" y="0"/>
                </a:lnTo>
                <a:lnTo>
                  <a:pt x="2966279" y="540060"/>
                </a:lnTo>
                <a:lnTo>
                  <a:pt x="2426220" y="1080119"/>
                </a:lnTo>
                <a:lnTo>
                  <a:pt x="2426220" y="945104"/>
                </a:lnTo>
                <a:lnTo>
                  <a:pt x="0" y="945104"/>
                </a:lnTo>
                <a:lnTo>
                  <a:pt x="0" y="13501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0255" rIns="420285" bIns="150255" numCol="1" spcCol="1270" anchor="ctr" anchorCtr="0">
            <a:noAutofit/>
          </a:bodyPr>
          <a:lstStyle/>
          <a:p>
            <a:pPr marL="0" lvl="1" algn="ctr" defTabSz="1066800" eaLnBrk="1" fontAlgn="auto" hangingPunct="1">
              <a:lnSpc>
                <a:spcPct val="90000"/>
              </a:lnSpc>
              <a:spcAft>
                <a:spcPct val="15000"/>
              </a:spcAft>
            </a:pPr>
            <a:r>
              <a:rPr lang="es-AR" sz="2400" b="1" dirty="0" smtClean="0">
                <a:solidFill>
                  <a:srgbClr val="C0504D">
                    <a:lumMod val="75000"/>
                  </a:srgbClr>
                </a:solidFill>
              </a:rPr>
              <a:t>53.000 Millones </a:t>
            </a:r>
          </a:p>
          <a:p>
            <a:pPr marL="0" lvl="1" algn="ctr" defTabSz="1066800" eaLnBrk="1" fontAlgn="auto" hangingPunct="1">
              <a:lnSpc>
                <a:spcPct val="90000"/>
              </a:lnSpc>
              <a:spcAft>
                <a:spcPct val="15000"/>
              </a:spcAft>
            </a:pPr>
            <a:r>
              <a:rPr lang="es-AR" sz="2400" b="1" dirty="0" smtClean="0">
                <a:solidFill>
                  <a:srgbClr val="C0504D">
                    <a:lumMod val="75000"/>
                  </a:srgbClr>
                </a:solidFill>
              </a:rPr>
              <a:t>Invertidos</a:t>
            </a:r>
            <a:endParaRPr lang="es-AR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30" name="Forma libre 29"/>
          <p:cNvSpPr/>
          <p:nvPr/>
        </p:nvSpPr>
        <p:spPr>
          <a:xfrm>
            <a:off x="1299180" y="1340867"/>
            <a:ext cx="4752528" cy="1076953"/>
          </a:xfrm>
          <a:custGeom>
            <a:avLst/>
            <a:gdLst>
              <a:gd name="connsiteX0" fmla="*/ 0 w 4521499"/>
              <a:gd name="connsiteY0" fmla="*/ 180023 h 1080119"/>
              <a:gd name="connsiteX1" fmla="*/ 180023 w 4521499"/>
              <a:gd name="connsiteY1" fmla="*/ 0 h 1080119"/>
              <a:gd name="connsiteX2" fmla="*/ 4341476 w 4521499"/>
              <a:gd name="connsiteY2" fmla="*/ 0 h 1080119"/>
              <a:gd name="connsiteX3" fmla="*/ 4521499 w 4521499"/>
              <a:gd name="connsiteY3" fmla="*/ 180023 h 1080119"/>
              <a:gd name="connsiteX4" fmla="*/ 4521499 w 4521499"/>
              <a:gd name="connsiteY4" fmla="*/ 900096 h 1080119"/>
              <a:gd name="connsiteX5" fmla="*/ 4341476 w 4521499"/>
              <a:gd name="connsiteY5" fmla="*/ 1080119 h 1080119"/>
              <a:gd name="connsiteX6" fmla="*/ 180023 w 4521499"/>
              <a:gd name="connsiteY6" fmla="*/ 1080119 h 1080119"/>
              <a:gd name="connsiteX7" fmla="*/ 0 w 4521499"/>
              <a:gd name="connsiteY7" fmla="*/ 900096 h 1080119"/>
              <a:gd name="connsiteX8" fmla="*/ 0 w 4521499"/>
              <a:gd name="connsiteY8" fmla="*/ 180023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1499" h="1080119">
                <a:moveTo>
                  <a:pt x="0" y="180023"/>
                </a:moveTo>
                <a:cubicBezTo>
                  <a:pt x="0" y="80599"/>
                  <a:pt x="80599" y="0"/>
                  <a:pt x="180023" y="0"/>
                </a:cubicBezTo>
                <a:lnTo>
                  <a:pt x="4341476" y="0"/>
                </a:lnTo>
                <a:cubicBezTo>
                  <a:pt x="4440900" y="0"/>
                  <a:pt x="4521499" y="80599"/>
                  <a:pt x="4521499" y="180023"/>
                </a:cubicBezTo>
                <a:lnTo>
                  <a:pt x="4521499" y="900096"/>
                </a:lnTo>
                <a:cubicBezTo>
                  <a:pt x="4521499" y="999520"/>
                  <a:pt x="4440900" y="1080119"/>
                  <a:pt x="4341476" y="1080119"/>
                </a:cubicBezTo>
                <a:lnTo>
                  <a:pt x="180023" y="1080119"/>
                </a:lnTo>
                <a:cubicBezTo>
                  <a:pt x="80599" y="1080119"/>
                  <a:pt x="0" y="999520"/>
                  <a:pt x="0" y="900096"/>
                </a:cubicBezTo>
                <a:lnTo>
                  <a:pt x="0" y="18002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37" tIns="92732" rIns="132737" bIns="92732" numCol="1" spcCol="1270" anchor="ctr" anchorCtr="0">
            <a:noAutofit/>
          </a:bodyPr>
          <a:lstStyle/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359 Locales escolares </a:t>
            </a:r>
          </a:p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Intervenidos</a:t>
            </a:r>
            <a:endParaRPr lang="es-AR" sz="2100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1" name="Forma libre 30"/>
          <p:cNvSpPr/>
          <p:nvPr/>
        </p:nvSpPr>
        <p:spPr>
          <a:xfrm>
            <a:off x="6012160" y="2533236"/>
            <a:ext cx="3240360" cy="1399820"/>
          </a:xfrm>
          <a:custGeom>
            <a:avLst/>
            <a:gdLst>
              <a:gd name="connsiteX0" fmla="*/ 0 w 2975055"/>
              <a:gd name="connsiteY0" fmla="*/ 135015 h 1080119"/>
              <a:gd name="connsiteX1" fmla="*/ 2434996 w 2975055"/>
              <a:gd name="connsiteY1" fmla="*/ 135015 h 1080119"/>
              <a:gd name="connsiteX2" fmla="*/ 2434996 w 2975055"/>
              <a:gd name="connsiteY2" fmla="*/ 0 h 1080119"/>
              <a:gd name="connsiteX3" fmla="*/ 2975055 w 2975055"/>
              <a:gd name="connsiteY3" fmla="*/ 540060 h 1080119"/>
              <a:gd name="connsiteX4" fmla="*/ 2434996 w 2975055"/>
              <a:gd name="connsiteY4" fmla="*/ 1080119 h 1080119"/>
              <a:gd name="connsiteX5" fmla="*/ 2434996 w 2975055"/>
              <a:gd name="connsiteY5" fmla="*/ 945104 h 1080119"/>
              <a:gd name="connsiteX6" fmla="*/ 0 w 2975055"/>
              <a:gd name="connsiteY6" fmla="*/ 945104 h 1080119"/>
              <a:gd name="connsiteX7" fmla="*/ 0 w 2975055"/>
              <a:gd name="connsiteY7" fmla="*/ 135015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5055" h="1080119">
                <a:moveTo>
                  <a:pt x="0" y="135015"/>
                </a:moveTo>
                <a:lnTo>
                  <a:pt x="2434996" y="135015"/>
                </a:lnTo>
                <a:lnTo>
                  <a:pt x="2434996" y="0"/>
                </a:lnTo>
                <a:lnTo>
                  <a:pt x="2975055" y="540060"/>
                </a:lnTo>
                <a:lnTo>
                  <a:pt x="2434996" y="1080119"/>
                </a:lnTo>
                <a:lnTo>
                  <a:pt x="2434996" y="945104"/>
                </a:lnTo>
                <a:lnTo>
                  <a:pt x="0" y="945104"/>
                </a:lnTo>
                <a:lnTo>
                  <a:pt x="0" y="13501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0255" rIns="420285" bIns="150255" numCol="1" spcCol="1270" anchor="ctr" anchorCtr="0">
            <a:noAutofit/>
          </a:bodyPr>
          <a:lstStyle/>
          <a:p>
            <a:pPr marL="0" lvl="1" algn="ctr" defTabSz="1066800" eaLnBrk="1" fontAlgn="auto" hangingPunct="1">
              <a:lnSpc>
                <a:spcPct val="90000"/>
              </a:lnSpc>
              <a:spcAft>
                <a:spcPct val="15000"/>
              </a:spcAft>
            </a:pPr>
            <a:r>
              <a:rPr lang="es-AR" sz="2400" b="1" dirty="0" smtClean="0">
                <a:solidFill>
                  <a:srgbClr val="C0504D">
                    <a:lumMod val="75000"/>
                  </a:srgbClr>
                </a:solidFill>
              </a:rPr>
              <a:t>414.000 Millones</a:t>
            </a:r>
          </a:p>
          <a:p>
            <a:pPr marL="0" lvl="1" algn="ctr" defTabSz="1066800" eaLnBrk="1" fontAlgn="auto" hangingPunct="1">
              <a:lnSpc>
                <a:spcPct val="90000"/>
              </a:lnSpc>
              <a:spcAft>
                <a:spcPct val="15000"/>
              </a:spcAft>
            </a:pPr>
            <a:r>
              <a:rPr lang="es-AR" sz="2400" b="1" dirty="0" smtClean="0">
                <a:solidFill>
                  <a:srgbClr val="C0504D">
                    <a:lumMod val="75000"/>
                  </a:srgbClr>
                </a:solidFill>
              </a:rPr>
              <a:t>Previstos</a:t>
            </a:r>
            <a:endParaRPr lang="es-AR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32" name="Forma libre 31"/>
          <p:cNvSpPr/>
          <p:nvPr/>
        </p:nvSpPr>
        <p:spPr>
          <a:xfrm>
            <a:off x="1259633" y="2713735"/>
            <a:ext cx="4795507" cy="1075305"/>
          </a:xfrm>
          <a:custGeom>
            <a:avLst/>
            <a:gdLst>
              <a:gd name="connsiteX0" fmla="*/ 0 w 4504253"/>
              <a:gd name="connsiteY0" fmla="*/ 180023 h 1080119"/>
              <a:gd name="connsiteX1" fmla="*/ 180023 w 4504253"/>
              <a:gd name="connsiteY1" fmla="*/ 0 h 1080119"/>
              <a:gd name="connsiteX2" fmla="*/ 4324230 w 4504253"/>
              <a:gd name="connsiteY2" fmla="*/ 0 h 1080119"/>
              <a:gd name="connsiteX3" fmla="*/ 4504253 w 4504253"/>
              <a:gd name="connsiteY3" fmla="*/ 180023 h 1080119"/>
              <a:gd name="connsiteX4" fmla="*/ 4504253 w 4504253"/>
              <a:gd name="connsiteY4" fmla="*/ 900096 h 1080119"/>
              <a:gd name="connsiteX5" fmla="*/ 4324230 w 4504253"/>
              <a:gd name="connsiteY5" fmla="*/ 1080119 h 1080119"/>
              <a:gd name="connsiteX6" fmla="*/ 180023 w 4504253"/>
              <a:gd name="connsiteY6" fmla="*/ 1080119 h 1080119"/>
              <a:gd name="connsiteX7" fmla="*/ 0 w 4504253"/>
              <a:gd name="connsiteY7" fmla="*/ 900096 h 1080119"/>
              <a:gd name="connsiteX8" fmla="*/ 0 w 4504253"/>
              <a:gd name="connsiteY8" fmla="*/ 180023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4253" h="1080119">
                <a:moveTo>
                  <a:pt x="0" y="180023"/>
                </a:moveTo>
                <a:cubicBezTo>
                  <a:pt x="0" y="80599"/>
                  <a:pt x="80599" y="0"/>
                  <a:pt x="180023" y="0"/>
                </a:cubicBezTo>
                <a:lnTo>
                  <a:pt x="4324230" y="0"/>
                </a:lnTo>
                <a:cubicBezTo>
                  <a:pt x="4423654" y="0"/>
                  <a:pt x="4504253" y="80599"/>
                  <a:pt x="4504253" y="180023"/>
                </a:cubicBezTo>
                <a:lnTo>
                  <a:pt x="4504253" y="900096"/>
                </a:lnTo>
                <a:cubicBezTo>
                  <a:pt x="4504253" y="999520"/>
                  <a:pt x="4423654" y="1080119"/>
                  <a:pt x="4324230" y="1080119"/>
                </a:cubicBezTo>
                <a:lnTo>
                  <a:pt x="180023" y="1080119"/>
                </a:lnTo>
                <a:cubicBezTo>
                  <a:pt x="80599" y="1080119"/>
                  <a:pt x="0" y="999520"/>
                  <a:pt x="0" y="900096"/>
                </a:cubicBezTo>
                <a:lnTo>
                  <a:pt x="0" y="18002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37" tIns="92732" rIns="132737" bIns="92732" numCol="1" spcCol="1270" anchor="ctr" anchorCtr="0">
            <a:noAutofit/>
          </a:bodyPr>
          <a:lstStyle/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747 Locales escolares</a:t>
            </a:r>
          </a:p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En ejecución </a:t>
            </a:r>
            <a:endParaRPr lang="es-AR" sz="2100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3" name="Forma libre 32"/>
          <p:cNvSpPr/>
          <p:nvPr/>
        </p:nvSpPr>
        <p:spPr>
          <a:xfrm>
            <a:off x="6012160" y="3969319"/>
            <a:ext cx="3131840" cy="1278231"/>
          </a:xfrm>
          <a:custGeom>
            <a:avLst/>
            <a:gdLst>
              <a:gd name="connsiteX0" fmla="*/ 0 w 2909235"/>
              <a:gd name="connsiteY0" fmla="*/ 135015 h 1080119"/>
              <a:gd name="connsiteX1" fmla="*/ 2369176 w 2909235"/>
              <a:gd name="connsiteY1" fmla="*/ 135015 h 1080119"/>
              <a:gd name="connsiteX2" fmla="*/ 2369176 w 2909235"/>
              <a:gd name="connsiteY2" fmla="*/ 0 h 1080119"/>
              <a:gd name="connsiteX3" fmla="*/ 2909235 w 2909235"/>
              <a:gd name="connsiteY3" fmla="*/ 540060 h 1080119"/>
              <a:gd name="connsiteX4" fmla="*/ 2369176 w 2909235"/>
              <a:gd name="connsiteY4" fmla="*/ 1080119 h 1080119"/>
              <a:gd name="connsiteX5" fmla="*/ 2369176 w 2909235"/>
              <a:gd name="connsiteY5" fmla="*/ 945104 h 1080119"/>
              <a:gd name="connsiteX6" fmla="*/ 0 w 2909235"/>
              <a:gd name="connsiteY6" fmla="*/ 945104 h 1080119"/>
              <a:gd name="connsiteX7" fmla="*/ 0 w 2909235"/>
              <a:gd name="connsiteY7" fmla="*/ 135015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235" h="1080119">
                <a:moveTo>
                  <a:pt x="0" y="135015"/>
                </a:moveTo>
                <a:lnTo>
                  <a:pt x="2369176" y="135015"/>
                </a:lnTo>
                <a:lnTo>
                  <a:pt x="2369176" y="0"/>
                </a:lnTo>
                <a:lnTo>
                  <a:pt x="2909235" y="540060"/>
                </a:lnTo>
                <a:lnTo>
                  <a:pt x="2369176" y="1080119"/>
                </a:lnTo>
                <a:lnTo>
                  <a:pt x="2369176" y="945104"/>
                </a:lnTo>
                <a:lnTo>
                  <a:pt x="0" y="945104"/>
                </a:lnTo>
                <a:lnTo>
                  <a:pt x="0" y="13501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0255" rIns="420285" bIns="150255" numCol="1" spcCol="1270" anchor="ctr" anchorCtr="0">
            <a:noAutofit/>
          </a:bodyPr>
          <a:lstStyle/>
          <a:p>
            <a:pPr marL="0" lvl="1" algn="ctr" defTabSz="1066800" eaLnBrk="1" fontAlgn="auto" hangingPunct="1">
              <a:lnSpc>
                <a:spcPct val="90000"/>
              </a:lnSpc>
              <a:spcAft>
                <a:spcPct val="15000"/>
              </a:spcAft>
            </a:pPr>
            <a:r>
              <a:rPr lang="es-AR" sz="2400" b="1" dirty="0" smtClean="0">
                <a:solidFill>
                  <a:srgbClr val="C0504D">
                    <a:lumMod val="75000"/>
                  </a:srgbClr>
                </a:solidFill>
              </a:rPr>
              <a:t>6.000 Millones</a:t>
            </a:r>
          </a:p>
          <a:p>
            <a:pPr marL="0" lvl="1" algn="ctr" defTabSz="1066800" eaLnBrk="1" fontAlgn="auto" hangingPunct="1">
              <a:lnSpc>
                <a:spcPct val="90000"/>
              </a:lnSpc>
              <a:spcAft>
                <a:spcPct val="15000"/>
              </a:spcAft>
            </a:pPr>
            <a:r>
              <a:rPr lang="es-AR" sz="2400" b="1" dirty="0" smtClean="0">
                <a:solidFill>
                  <a:srgbClr val="C0504D">
                    <a:lumMod val="75000"/>
                  </a:srgbClr>
                </a:solidFill>
              </a:rPr>
              <a:t>Obtenidos</a:t>
            </a:r>
            <a:endParaRPr lang="es-AR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34" name="Forma libre 33"/>
          <p:cNvSpPr/>
          <p:nvPr/>
        </p:nvSpPr>
        <p:spPr>
          <a:xfrm>
            <a:off x="1259632" y="4149080"/>
            <a:ext cx="4792075" cy="952180"/>
          </a:xfrm>
          <a:custGeom>
            <a:avLst/>
            <a:gdLst>
              <a:gd name="connsiteX0" fmla="*/ 0 w 4574967"/>
              <a:gd name="connsiteY0" fmla="*/ 180023 h 1080119"/>
              <a:gd name="connsiteX1" fmla="*/ 180023 w 4574967"/>
              <a:gd name="connsiteY1" fmla="*/ 0 h 1080119"/>
              <a:gd name="connsiteX2" fmla="*/ 4394944 w 4574967"/>
              <a:gd name="connsiteY2" fmla="*/ 0 h 1080119"/>
              <a:gd name="connsiteX3" fmla="*/ 4574967 w 4574967"/>
              <a:gd name="connsiteY3" fmla="*/ 180023 h 1080119"/>
              <a:gd name="connsiteX4" fmla="*/ 4574967 w 4574967"/>
              <a:gd name="connsiteY4" fmla="*/ 900096 h 1080119"/>
              <a:gd name="connsiteX5" fmla="*/ 4394944 w 4574967"/>
              <a:gd name="connsiteY5" fmla="*/ 1080119 h 1080119"/>
              <a:gd name="connsiteX6" fmla="*/ 180023 w 4574967"/>
              <a:gd name="connsiteY6" fmla="*/ 1080119 h 1080119"/>
              <a:gd name="connsiteX7" fmla="*/ 0 w 4574967"/>
              <a:gd name="connsiteY7" fmla="*/ 900096 h 1080119"/>
              <a:gd name="connsiteX8" fmla="*/ 0 w 4574967"/>
              <a:gd name="connsiteY8" fmla="*/ 180023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4967" h="1080119">
                <a:moveTo>
                  <a:pt x="0" y="180023"/>
                </a:moveTo>
                <a:cubicBezTo>
                  <a:pt x="0" y="80599"/>
                  <a:pt x="80599" y="0"/>
                  <a:pt x="180023" y="0"/>
                </a:cubicBezTo>
                <a:lnTo>
                  <a:pt x="4394944" y="0"/>
                </a:lnTo>
                <a:cubicBezTo>
                  <a:pt x="4494368" y="0"/>
                  <a:pt x="4574967" y="80599"/>
                  <a:pt x="4574967" y="180023"/>
                </a:cubicBezTo>
                <a:lnTo>
                  <a:pt x="4574967" y="900096"/>
                </a:lnTo>
                <a:cubicBezTo>
                  <a:pt x="4574967" y="999520"/>
                  <a:pt x="4494368" y="1080119"/>
                  <a:pt x="4394944" y="1080119"/>
                </a:cubicBezTo>
                <a:lnTo>
                  <a:pt x="180023" y="1080119"/>
                </a:lnTo>
                <a:cubicBezTo>
                  <a:pt x="80599" y="1080119"/>
                  <a:pt x="0" y="999520"/>
                  <a:pt x="0" y="900096"/>
                </a:cubicBezTo>
                <a:lnTo>
                  <a:pt x="0" y="180023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37" tIns="92732" rIns="132737" bIns="92732" numCol="1" spcCol="1270" anchor="ctr" anchorCtr="0">
            <a:noAutofit/>
          </a:bodyPr>
          <a:lstStyle/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Locales escolares con recurso </a:t>
            </a:r>
          </a:p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AR" sz="2100" b="1" dirty="0" smtClean="0">
                <a:solidFill>
                  <a:prstClr val="white">
                    <a:lumMod val="95000"/>
                  </a:prstClr>
                </a:solidFill>
              </a:rPr>
              <a:t>Responsabilidad Empresarial Social (RSE)</a:t>
            </a:r>
            <a:endParaRPr lang="es-AR" sz="2100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1" name="Forma libre 40"/>
          <p:cNvSpPr/>
          <p:nvPr/>
        </p:nvSpPr>
        <p:spPr>
          <a:xfrm>
            <a:off x="6051708" y="5500719"/>
            <a:ext cx="3092292" cy="1259978"/>
          </a:xfrm>
          <a:custGeom>
            <a:avLst/>
            <a:gdLst>
              <a:gd name="connsiteX0" fmla="*/ 0 w 2909235"/>
              <a:gd name="connsiteY0" fmla="*/ 135015 h 1080119"/>
              <a:gd name="connsiteX1" fmla="*/ 2369176 w 2909235"/>
              <a:gd name="connsiteY1" fmla="*/ 135015 h 1080119"/>
              <a:gd name="connsiteX2" fmla="*/ 2369176 w 2909235"/>
              <a:gd name="connsiteY2" fmla="*/ 0 h 1080119"/>
              <a:gd name="connsiteX3" fmla="*/ 2909235 w 2909235"/>
              <a:gd name="connsiteY3" fmla="*/ 540060 h 1080119"/>
              <a:gd name="connsiteX4" fmla="*/ 2369176 w 2909235"/>
              <a:gd name="connsiteY4" fmla="*/ 1080119 h 1080119"/>
              <a:gd name="connsiteX5" fmla="*/ 2369176 w 2909235"/>
              <a:gd name="connsiteY5" fmla="*/ 945104 h 1080119"/>
              <a:gd name="connsiteX6" fmla="*/ 0 w 2909235"/>
              <a:gd name="connsiteY6" fmla="*/ 945104 h 1080119"/>
              <a:gd name="connsiteX7" fmla="*/ 0 w 2909235"/>
              <a:gd name="connsiteY7" fmla="*/ 135015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235" h="1080119">
                <a:moveTo>
                  <a:pt x="0" y="135015"/>
                </a:moveTo>
                <a:lnTo>
                  <a:pt x="2369176" y="135015"/>
                </a:lnTo>
                <a:lnTo>
                  <a:pt x="2369176" y="0"/>
                </a:lnTo>
                <a:lnTo>
                  <a:pt x="2909235" y="540060"/>
                </a:lnTo>
                <a:lnTo>
                  <a:pt x="2369176" y="1080119"/>
                </a:lnTo>
                <a:lnTo>
                  <a:pt x="2369176" y="945104"/>
                </a:lnTo>
                <a:lnTo>
                  <a:pt x="0" y="945104"/>
                </a:lnTo>
                <a:lnTo>
                  <a:pt x="0" y="135015"/>
                </a:lnTo>
                <a:close/>
              </a:path>
            </a:pathLst>
          </a:custGeom>
          <a:solidFill>
            <a:schemeClr val="accent3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0255" rIns="420285" bIns="150255" numCol="1" spcCol="1270" anchor="ctr" anchorCtr="0">
            <a:noAutofit/>
          </a:bodyPr>
          <a:lstStyle/>
          <a:p>
            <a:pPr marL="0" lvl="1" algn="ctr" defTabSz="1066800" eaLnBrk="1" fontAlgn="auto" hangingPunct="1">
              <a:lnSpc>
                <a:spcPct val="90000"/>
              </a:lnSpc>
              <a:spcAft>
                <a:spcPct val="15000"/>
              </a:spcAft>
            </a:pPr>
            <a:r>
              <a:rPr lang="es-MX" sz="2400" b="1" dirty="0" smtClean="0">
                <a:solidFill>
                  <a:srgbClr val="C00000"/>
                </a:solidFill>
              </a:rPr>
              <a:t>550.000 </a:t>
            </a:r>
            <a:r>
              <a:rPr lang="es-AR" sz="2400" b="1" dirty="0" smtClean="0">
                <a:solidFill>
                  <a:srgbClr val="C00000"/>
                </a:solidFill>
              </a:rPr>
              <a:t> </a:t>
            </a:r>
            <a:r>
              <a:rPr lang="es-AR" sz="2400" b="1" dirty="0">
                <a:solidFill>
                  <a:srgbClr val="C00000"/>
                </a:solidFill>
              </a:rPr>
              <a:t>Millones</a:t>
            </a:r>
          </a:p>
        </p:txBody>
      </p:sp>
      <p:sp>
        <p:nvSpPr>
          <p:cNvPr id="42" name="Forma libre 41"/>
          <p:cNvSpPr/>
          <p:nvPr/>
        </p:nvSpPr>
        <p:spPr>
          <a:xfrm>
            <a:off x="1299180" y="5607590"/>
            <a:ext cx="4752527" cy="1100680"/>
          </a:xfrm>
          <a:custGeom>
            <a:avLst/>
            <a:gdLst>
              <a:gd name="connsiteX0" fmla="*/ 0 w 4574967"/>
              <a:gd name="connsiteY0" fmla="*/ 180023 h 1080119"/>
              <a:gd name="connsiteX1" fmla="*/ 180023 w 4574967"/>
              <a:gd name="connsiteY1" fmla="*/ 0 h 1080119"/>
              <a:gd name="connsiteX2" fmla="*/ 4394944 w 4574967"/>
              <a:gd name="connsiteY2" fmla="*/ 0 h 1080119"/>
              <a:gd name="connsiteX3" fmla="*/ 4574967 w 4574967"/>
              <a:gd name="connsiteY3" fmla="*/ 180023 h 1080119"/>
              <a:gd name="connsiteX4" fmla="*/ 4574967 w 4574967"/>
              <a:gd name="connsiteY4" fmla="*/ 900096 h 1080119"/>
              <a:gd name="connsiteX5" fmla="*/ 4394944 w 4574967"/>
              <a:gd name="connsiteY5" fmla="*/ 1080119 h 1080119"/>
              <a:gd name="connsiteX6" fmla="*/ 180023 w 4574967"/>
              <a:gd name="connsiteY6" fmla="*/ 1080119 h 1080119"/>
              <a:gd name="connsiteX7" fmla="*/ 0 w 4574967"/>
              <a:gd name="connsiteY7" fmla="*/ 900096 h 1080119"/>
              <a:gd name="connsiteX8" fmla="*/ 0 w 4574967"/>
              <a:gd name="connsiteY8" fmla="*/ 180023 h 10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4967" h="1080119">
                <a:moveTo>
                  <a:pt x="0" y="180023"/>
                </a:moveTo>
                <a:cubicBezTo>
                  <a:pt x="0" y="80599"/>
                  <a:pt x="80599" y="0"/>
                  <a:pt x="180023" y="0"/>
                </a:cubicBezTo>
                <a:lnTo>
                  <a:pt x="4394944" y="0"/>
                </a:lnTo>
                <a:cubicBezTo>
                  <a:pt x="4494368" y="0"/>
                  <a:pt x="4574967" y="80599"/>
                  <a:pt x="4574967" y="180023"/>
                </a:cubicBezTo>
                <a:lnTo>
                  <a:pt x="4574967" y="900096"/>
                </a:lnTo>
                <a:cubicBezTo>
                  <a:pt x="4574967" y="999520"/>
                  <a:pt x="4494368" y="1080119"/>
                  <a:pt x="4394944" y="1080119"/>
                </a:cubicBezTo>
                <a:lnTo>
                  <a:pt x="180023" y="1080119"/>
                </a:lnTo>
                <a:cubicBezTo>
                  <a:pt x="80599" y="1080119"/>
                  <a:pt x="0" y="999520"/>
                  <a:pt x="0" y="900096"/>
                </a:cubicBezTo>
                <a:lnTo>
                  <a:pt x="0" y="18002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37" tIns="92732" rIns="132737" bIns="92732" numCol="1" spcCol="1270" anchor="ctr" anchorCtr="0">
            <a:noAutofit/>
          </a:bodyPr>
          <a:lstStyle/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PY" sz="2100" b="1" dirty="0" smtClean="0">
                <a:solidFill>
                  <a:prstClr val="white">
                    <a:lumMod val="95000"/>
                  </a:prstClr>
                </a:solidFill>
              </a:rPr>
              <a:t>Inversión total</a:t>
            </a:r>
          </a:p>
          <a:p>
            <a:pPr algn="r" defTabSz="933450" eaLnBrk="1" fontAlgn="auto" hangingPunct="1">
              <a:lnSpc>
                <a:spcPct val="90000"/>
              </a:lnSpc>
              <a:spcAft>
                <a:spcPct val="35000"/>
              </a:spcAft>
            </a:pPr>
            <a:r>
              <a:rPr lang="es-PY" sz="2100" b="1" dirty="0" smtClean="0">
                <a:solidFill>
                  <a:prstClr val="white">
                    <a:lumMod val="95000"/>
                  </a:prstClr>
                </a:solidFill>
              </a:rPr>
              <a:t>(concluidos + en ejecución + a ejecutar)</a:t>
            </a:r>
            <a:endParaRPr lang="es-AR" sz="2100" b="1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1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1" grpId="0" animBg="1"/>
      <p:bldP spid="4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pis.mail.yahoo.com/ws/v3/mailboxes/@.id==VjJ-FB8qv6uSR9Tsa151NiKwwU4eYEuhLPepwFt6BfgF1bDmGfzmV9EivSbDcDTMYPPtU8B4iwxQ57VL4JBdHZtshQ/messages/@.id==AI4JDNkAADcTWcQjvw0H8OM5M9I/content/parts/@.id==2/thumbnail?appId=YMailNorrin&amp;pid=2"/>
          <p:cNvSpPr>
            <a:spLocks noChangeAspect="1" noChangeArrowheads="1"/>
          </p:cNvSpPr>
          <p:nvPr/>
        </p:nvSpPr>
        <p:spPr bwMode="auto">
          <a:xfrm>
            <a:off x="105824" y="-131026"/>
            <a:ext cx="207327" cy="2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659" tIns="34829" rIns="69659" bIns="34829" numCol="1" anchor="t" anchorCtr="0" compatLnSpc="1">
            <a:prstTxWarp prst="textNoShape">
              <a:avLst/>
            </a:prstTxWarp>
          </a:bodyPr>
          <a:lstStyle/>
          <a:p>
            <a:endParaRPr lang="es-PY"/>
          </a:p>
        </p:txBody>
      </p:sp>
      <p:sp>
        <p:nvSpPr>
          <p:cNvPr id="3" name="AutoShape 4" descr="https://apis.mail.yahoo.com/ws/v3/mailboxes/@.id==VjJ-FB8qv6uSR9Tsa151NiKwwU4eYEuhLPepwFt6BfgF1bDmGfzmV9EivSbDcDTMYPPtU8B4iwxQ57VL4JBdHZtshQ/messages/@.id==AI4JDNkAADcTWcQjvw0H8OM5M9I/content/parts/@.id==2/thumbnail?appId=YMailNorrin&amp;pid=2"/>
          <p:cNvSpPr>
            <a:spLocks noChangeAspect="1" noChangeArrowheads="1"/>
          </p:cNvSpPr>
          <p:nvPr/>
        </p:nvSpPr>
        <p:spPr bwMode="auto">
          <a:xfrm>
            <a:off x="209487" y="7199"/>
            <a:ext cx="207327" cy="2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659" tIns="34829" rIns="69659" bIns="34829" numCol="1" anchor="t" anchorCtr="0" compatLnSpc="1">
            <a:prstTxWarp prst="textNoShape">
              <a:avLst/>
            </a:prstTxWarp>
          </a:bodyPr>
          <a:lstStyle/>
          <a:p>
            <a:endParaRPr lang="es-PY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3" b="27833"/>
          <a:stretch/>
        </p:blipFill>
        <p:spPr bwMode="auto">
          <a:xfrm>
            <a:off x="881390" y="1273749"/>
            <a:ext cx="7284626" cy="45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0 CuadroTexto"/>
          <p:cNvSpPr txBox="1"/>
          <p:nvPr/>
        </p:nvSpPr>
        <p:spPr>
          <a:xfrm>
            <a:off x="484920" y="634048"/>
            <a:ext cx="8447084" cy="639701"/>
          </a:xfrm>
          <a:prstGeom prst="rect">
            <a:avLst/>
          </a:prstGeom>
          <a:noFill/>
        </p:spPr>
        <p:txBody>
          <a:bodyPr wrap="square" lIns="69635" tIns="34817" rIns="69635" bIns="34817">
            <a:spAutoFit/>
          </a:bodyPr>
          <a:lstStyle/>
          <a:p>
            <a:pPr>
              <a:defRPr/>
            </a:pPr>
            <a:r>
              <a:rPr lang="es-ES" altLang="es-PY" sz="3700" b="1" cap="small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Inversión MEC 2001 - 2018</a:t>
            </a:r>
            <a:endParaRPr lang="es-PY" altLang="es-PY" sz="3700" b="1" cap="small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388273" y="5885069"/>
            <a:ext cx="3820472" cy="347337"/>
          </a:xfrm>
          <a:prstGeom prst="rect">
            <a:avLst/>
          </a:prstGeom>
          <a:noFill/>
        </p:spPr>
        <p:txBody>
          <a:bodyPr wrap="square" lIns="69659" tIns="34829" rIns="69659" bIns="34829" rtlCol="0">
            <a:spAutoFit/>
          </a:bodyPr>
          <a:lstStyle/>
          <a:p>
            <a:r>
              <a:rPr lang="es-PY" b="1" dirty="0" smtClean="0"/>
              <a:t>Fuente: Ministerio de Hacienda</a:t>
            </a:r>
            <a:endParaRPr lang="es-PY" b="1" dirty="0"/>
          </a:p>
        </p:txBody>
      </p:sp>
    </p:spTree>
    <p:extLst>
      <p:ext uri="{BB962C8B-B14F-4D97-AF65-F5344CB8AC3E}">
        <p14:creationId xmlns:p14="http://schemas.microsoft.com/office/powerpoint/2010/main" val="1978174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4 Grupo"/>
          <p:cNvGrpSpPr>
            <a:grpSpLocks/>
          </p:cNvGrpSpPr>
          <p:nvPr/>
        </p:nvGrpSpPr>
        <p:grpSpPr bwMode="auto">
          <a:xfrm>
            <a:off x="-15875" y="-31750"/>
            <a:ext cx="1220788" cy="6889750"/>
            <a:chOff x="0" y="-5583"/>
            <a:chExt cx="1428760" cy="7643866"/>
          </a:xfrm>
        </p:grpSpPr>
        <p:pic>
          <p:nvPicPr>
            <p:cNvPr id="12306" name="5 Imagen" descr="fond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" r="94760" b="84029"/>
            <a:stretch>
              <a:fillRect/>
            </a:stretch>
          </p:blipFill>
          <p:spPr bwMode="auto">
            <a:xfrm>
              <a:off x="0" y="77020"/>
              <a:ext cx="1417610" cy="756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" name="8 Imagen" descr="fondo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82" r="70711" b="30150"/>
            <a:stretch>
              <a:fillRect/>
            </a:stretch>
          </p:blipFill>
          <p:spPr bwMode="auto">
            <a:xfrm>
              <a:off x="0" y="-5583"/>
              <a:ext cx="1428760" cy="91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3" name="Conector recto 15"/>
          <p:cNvCxnSpPr/>
          <p:nvPr/>
        </p:nvCxnSpPr>
        <p:spPr>
          <a:xfrm>
            <a:off x="1547664" y="692696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Conector recto 16"/>
          <p:cNvCxnSpPr/>
          <p:nvPr/>
        </p:nvCxnSpPr>
        <p:spPr>
          <a:xfrm>
            <a:off x="4037635" y="787064"/>
            <a:ext cx="502939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5" name="34 Imagen" descr="logo - Educación tarea de todo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787064"/>
            <a:ext cx="2641927" cy="1411989"/>
          </a:xfrm>
          <a:prstGeom prst="rect">
            <a:avLst/>
          </a:prstGeom>
        </p:spPr>
      </p:pic>
      <p:sp>
        <p:nvSpPr>
          <p:cNvPr id="36" name="35 CuadroTexto"/>
          <p:cNvSpPr txBox="1"/>
          <p:nvPr/>
        </p:nvSpPr>
        <p:spPr>
          <a:xfrm>
            <a:off x="1835696" y="2420888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“cada escuela que se abre es una cárcel que se cierra” (Carlos Antonio López)</a:t>
            </a:r>
            <a:endParaRPr lang="es-E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368738" y="4690881"/>
            <a:ext cx="47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36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Muchas Gracias </a:t>
            </a:r>
            <a:endParaRPr lang="es-ES" sz="36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Picture 4" descr="C:\Users\AIDA\Downloads\Programa Scholas (27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05064"/>
            <a:ext cx="331236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Diagrama"/>
          <p:cNvGraphicFramePr/>
          <p:nvPr/>
        </p:nvGraphicFramePr>
        <p:xfrm>
          <a:off x="1187624" y="1773263"/>
          <a:ext cx="6834214" cy="453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3 CuadroTexto"/>
          <p:cNvSpPr txBox="1"/>
          <p:nvPr/>
        </p:nvSpPr>
        <p:spPr>
          <a:xfrm>
            <a:off x="3635375" y="3500438"/>
            <a:ext cx="192881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Foro Mundial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Educación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2015-2030</a:t>
            </a:r>
          </a:p>
        </p:txBody>
      </p:sp>
      <p:sp>
        <p:nvSpPr>
          <p:cNvPr id="18436" name="1 Título"/>
          <p:cNvSpPr txBox="1">
            <a:spLocks/>
          </p:cNvSpPr>
          <p:nvPr/>
        </p:nvSpPr>
        <p:spPr bwMode="auto">
          <a:xfrm>
            <a:off x="1539875" y="1052513"/>
            <a:ext cx="612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 anchor="ctr"/>
          <a:lstStyle>
            <a:lvl1pPr defTabSz="1042988">
              <a:spcBef>
                <a:spcPts val="800"/>
              </a:spcBef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defTabSz="1042988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defTabSz="1042988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defTabSz="1042988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defTabSz="1042988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042988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042988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042988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042988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i="1">
                <a:latin typeface="Book Antiqua" panose="02040602050305030304" pitchFamily="18" charset="0"/>
              </a:rPr>
              <a:t>Contexto Mundial de la Educación</a:t>
            </a:r>
          </a:p>
        </p:txBody>
      </p:sp>
      <p:sp>
        <p:nvSpPr>
          <p:cNvPr id="8" name="Rectángulo 39"/>
          <p:cNvSpPr/>
          <p:nvPr/>
        </p:nvSpPr>
        <p:spPr>
          <a:xfrm>
            <a:off x="34925" y="3381375"/>
            <a:ext cx="893763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Y" sz="1600" dirty="0" err="1"/>
              <a:t>Incheon</a:t>
            </a:r>
            <a:endParaRPr lang="es-PY" sz="1600" dirty="0"/>
          </a:p>
        </p:txBody>
      </p:sp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500188"/>
            <a:ext cx="1571625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5 CuadroTexto"/>
          <p:cNvSpPr txBox="1">
            <a:spLocks noChangeArrowheads="1"/>
          </p:cNvSpPr>
          <p:nvPr/>
        </p:nvSpPr>
        <p:spPr bwMode="auto">
          <a:xfrm>
            <a:off x="581025" y="787400"/>
            <a:ext cx="8137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Y" sz="3000" i="1">
                <a:latin typeface="Book Antiqua" panose="02040602050305030304" pitchFamily="18" charset="0"/>
              </a:rPr>
              <a:t>El Foco de la Educación</a:t>
            </a:r>
          </a:p>
        </p:txBody>
      </p:sp>
      <p:pic>
        <p:nvPicPr>
          <p:cNvPr id="20483" name="3 Imagen" descr="nuestro centro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11275"/>
            <a:ext cx="55530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547664" y="116632"/>
            <a:ext cx="7607684" cy="84921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2895390" y="111799"/>
            <a:ext cx="5213721" cy="66764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s-E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Marcador de contenido 2"/>
          <p:cNvSpPr>
            <a:spLocks noGrp="1"/>
          </p:cNvSpPr>
          <p:nvPr/>
        </p:nvSpPr>
        <p:spPr>
          <a:xfrm>
            <a:off x="1835696" y="870226"/>
            <a:ext cx="6831857" cy="786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None/>
            </a:pPr>
            <a:r>
              <a:rPr lang="es-PY" sz="3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Es una herramienta que permite:</a:t>
            </a:r>
          </a:p>
          <a:p>
            <a:pPr marL="0" indent="0" algn="r" fontAlgn="auto"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None/>
            </a:pPr>
            <a:endParaRPr lang="es-ES_tradnl" sz="36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43738" r="13633"/>
          <a:stretch/>
        </p:blipFill>
        <p:spPr>
          <a:xfrm>
            <a:off x="-106768" y="3368817"/>
            <a:ext cx="2850133" cy="376077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5" name="1 Título"/>
          <p:cNvSpPr>
            <a:spLocks noGrp="1"/>
          </p:cNvSpPr>
          <p:nvPr>
            <p:ph type="ctrTitle"/>
          </p:nvPr>
        </p:nvSpPr>
        <p:spPr>
          <a:xfrm>
            <a:off x="3275856" y="111799"/>
            <a:ext cx="5232487" cy="627620"/>
          </a:xfrm>
          <a:noFill/>
        </p:spPr>
        <p:txBody>
          <a:bodyPr>
            <a:noAutofit/>
          </a:bodyPr>
          <a:lstStyle/>
          <a:p>
            <a:pPr algn="l"/>
            <a:r>
              <a:rPr lang="es-AR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Registro Único de Estudiantes</a:t>
            </a:r>
            <a:endParaRPr lang="es-AR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Marcador de contenido 2"/>
          <p:cNvSpPr>
            <a:spLocks noGrp="1"/>
          </p:cNvSpPr>
          <p:nvPr/>
        </p:nvSpPr>
        <p:spPr>
          <a:xfrm>
            <a:off x="350979" y="1340768"/>
            <a:ext cx="8331382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None/>
            </a:pPr>
            <a:r>
              <a:rPr lang="es-PY" sz="2800" b="1" dirty="0" smtClean="0">
                <a:solidFill>
                  <a:srgbClr val="008080"/>
                </a:solidFill>
              </a:rPr>
              <a:t>.</a:t>
            </a:r>
            <a:r>
              <a:rPr lang="es-PY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La identificación </a:t>
            </a:r>
            <a:r>
              <a:rPr lang="es-PY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única</a:t>
            </a:r>
            <a:r>
              <a:rPr lang="es-PY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del estudiante </a:t>
            </a:r>
          </a:p>
          <a:p>
            <a:pPr marL="0" indent="0" fontAlgn="auto"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None/>
            </a:pPr>
            <a:r>
              <a:rPr lang="es-PY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..</a:t>
            </a:r>
            <a:r>
              <a:rPr lang="es-PY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Darle </a:t>
            </a:r>
            <a:r>
              <a:rPr lang="es-PY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seguimiento</a:t>
            </a:r>
            <a:r>
              <a:rPr lang="es-PY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a su trayectoria académica</a:t>
            </a:r>
          </a:p>
          <a:p>
            <a:pPr marL="0" indent="0" fontAlgn="auto"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None/>
            </a:pPr>
            <a:endParaRPr lang="es-PY" sz="2800" b="1" dirty="0" smtClean="0">
              <a:solidFill>
                <a:srgbClr val="008080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None/>
            </a:pPr>
            <a:endParaRPr lang="es-ES_tradnl" sz="2800" b="1" dirty="0">
              <a:solidFill>
                <a:prstClr val="black"/>
              </a:solidFill>
            </a:endParaRPr>
          </a:p>
        </p:txBody>
      </p:sp>
      <p:sp>
        <p:nvSpPr>
          <p:cNvPr id="22" name="Rectángulo 16"/>
          <p:cNvSpPr/>
          <p:nvPr/>
        </p:nvSpPr>
        <p:spPr>
          <a:xfrm>
            <a:off x="1691680" y="2564904"/>
            <a:ext cx="68318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b="1" dirty="0" smtClean="0">
                <a:solidFill>
                  <a:srgbClr val="008080"/>
                </a:solidFill>
                <a:latin typeface="Calibri"/>
              </a:rPr>
              <a:t>…</a:t>
            </a:r>
            <a:r>
              <a:rPr lang="es-E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 </a:t>
            </a:r>
            <a:r>
              <a:rPr lang="es-E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docentes y familias </a:t>
            </a:r>
            <a:r>
              <a:rPr lang="es-E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el acompañamiento de estudiantes durante su vida escolar…</a:t>
            </a:r>
          </a:p>
        </p:txBody>
      </p:sp>
      <p:sp>
        <p:nvSpPr>
          <p:cNvPr id="23" name="Rectángulo 17"/>
          <p:cNvSpPr/>
          <p:nvPr/>
        </p:nvSpPr>
        <p:spPr>
          <a:xfrm>
            <a:off x="2609350" y="3657000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b="1" dirty="0" smtClean="0">
                <a:solidFill>
                  <a:srgbClr val="008080"/>
                </a:solidFill>
                <a:latin typeface="Calibri"/>
              </a:rPr>
              <a:t>…</a:t>
            </a:r>
            <a:r>
              <a:rPr lang="es-E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Generar </a:t>
            </a:r>
            <a:r>
              <a:rPr lang="es-E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un elemento </a:t>
            </a:r>
            <a:r>
              <a:rPr lang="es-E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de </a:t>
            </a:r>
            <a:r>
              <a:rPr lang="es-E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identidad</a:t>
            </a:r>
            <a:r>
              <a:rPr lang="es-E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del mismo </a:t>
            </a:r>
            <a:r>
              <a:rPr lang="es-E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o </a:t>
            </a:r>
            <a:r>
              <a:rPr lang="es-E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“cédula estudiantil”…</a:t>
            </a:r>
          </a:p>
        </p:txBody>
      </p:sp>
      <p:sp>
        <p:nvSpPr>
          <p:cNvPr id="24" name="Rectángulo 17"/>
          <p:cNvSpPr/>
          <p:nvPr/>
        </p:nvSpPr>
        <p:spPr>
          <a:xfrm>
            <a:off x="2465334" y="4611107"/>
            <a:ext cx="6624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b="1" dirty="0">
                <a:solidFill>
                  <a:srgbClr val="008080"/>
                </a:solidFill>
                <a:latin typeface="Calibri"/>
              </a:rPr>
              <a:t>…</a:t>
            </a:r>
            <a:r>
              <a:rPr lang="es-E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Unifica las informaciones </a:t>
            </a:r>
            <a:r>
              <a:rPr lang="es-E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acerca de la trayectoria académica del estudiante, vinculado a su entorno </a:t>
            </a:r>
          </a:p>
          <a:p>
            <a:pPr defTabSz="9142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familiar, social, comunitario y educativo</a:t>
            </a:r>
          </a:p>
        </p:txBody>
      </p:sp>
    </p:spTree>
    <p:extLst>
      <p:ext uri="{BB962C8B-B14F-4D97-AF65-F5344CB8AC3E}">
        <p14:creationId xmlns:p14="http://schemas.microsoft.com/office/powerpoint/2010/main" val="42208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547664" y="116632"/>
            <a:ext cx="7607684" cy="84921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39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2895390" y="111799"/>
            <a:ext cx="5213721" cy="66764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s-E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Marcador de contenido 2"/>
          <p:cNvSpPr>
            <a:spLocks noGrp="1"/>
          </p:cNvSpPr>
          <p:nvPr/>
        </p:nvSpPr>
        <p:spPr>
          <a:xfrm>
            <a:off x="1835696" y="870226"/>
            <a:ext cx="6831857" cy="786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None/>
            </a:pPr>
            <a:r>
              <a:rPr lang="es-PY" sz="3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Es una herramienta que permite:</a:t>
            </a:r>
          </a:p>
          <a:p>
            <a:pPr marL="0" indent="0" algn="r" fontAlgn="auto"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None/>
            </a:pPr>
            <a:endParaRPr lang="es-ES_tradnl" sz="36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1 Título"/>
          <p:cNvSpPr>
            <a:spLocks noGrp="1"/>
          </p:cNvSpPr>
          <p:nvPr>
            <p:ph type="ctrTitle"/>
          </p:nvPr>
        </p:nvSpPr>
        <p:spPr>
          <a:xfrm>
            <a:off x="2195736" y="111799"/>
            <a:ext cx="6312607" cy="627620"/>
          </a:xfrm>
          <a:noFill/>
        </p:spPr>
        <p:txBody>
          <a:bodyPr>
            <a:noAutofit/>
          </a:bodyPr>
          <a:lstStyle/>
          <a:p>
            <a:pPr algn="l"/>
            <a:r>
              <a:rPr lang="es-AR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…Registro Único de Estudiantes</a:t>
            </a:r>
            <a:endParaRPr lang="es-AR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Marcador de contenido 2"/>
          <p:cNvSpPr>
            <a:spLocks noGrp="1"/>
          </p:cNvSpPr>
          <p:nvPr/>
        </p:nvSpPr>
        <p:spPr>
          <a:xfrm>
            <a:off x="5351506" y="2204864"/>
            <a:ext cx="3540974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None/>
            </a:pPr>
            <a:r>
              <a:rPr lang="es-PY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..</a:t>
            </a:r>
            <a:r>
              <a:rPr lang="es-PY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El control del </a:t>
            </a:r>
            <a:r>
              <a:rPr lang="es-PY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Almuerzo escolar</a:t>
            </a:r>
            <a:endParaRPr lang="es-PY" sz="2800" b="1" dirty="0" smtClean="0">
              <a:solidFill>
                <a:srgbClr val="008080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None/>
            </a:pPr>
            <a:endParaRPr lang="es-ES_tradnl" sz="2800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5209"/>
            <a:ext cx="4913313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Marcador de contenido 2"/>
          <p:cNvSpPr>
            <a:spLocks noGrp="1"/>
          </p:cNvSpPr>
          <p:nvPr/>
        </p:nvSpPr>
        <p:spPr>
          <a:xfrm>
            <a:off x="5233469" y="3465004"/>
            <a:ext cx="3540974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None/>
            </a:pPr>
            <a:r>
              <a:rPr lang="es-PY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..</a:t>
            </a:r>
            <a:r>
              <a:rPr lang="es-PY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Acceso vía Web </a:t>
            </a:r>
            <a:r>
              <a:rPr lang="es-PY" sz="28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www.mec.gov.py/rue</a:t>
            </a:r>
            <a:endParaRPr lang="es-ES_tradnl" sz="28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3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5 CuadroTexto"/>
          <p:cNvSpPr txBox="1">
            <a:spLocks noChangeArrowheads="1"/>
          </p:cNvSpPr>
          <p:nvPr/>
        </p:nvSpPr>
        <p:spPr bwMode="auto">
          <a:xfrm>
            <a:off x="595313" y="633413"/>
            <a:ext cx="810418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Y" altLang="es-ES" sz="4200" b="1" i="1">
                <a:latin typeface="Book Antiqua" panose="02040602050305030304" pitchFamily="18" charset="0"/>
              </a:rPr>
              <a:t>Principales Acciones </a:t>
            </a:r>
          </a:p>
          <a:p>
            <a:pPr algn="ctr" eaLnBrk="1" hangingPunct="1"/>
            <a:r>
              <a:rPr lang="es-PY" altLang="es-ES" sz="4200" b="1" i="1">
                <a:latin typeface="Book Antiqua" panose="02040602050305030304" pitchFamily="18" charset="0"/>
              </a:rPr>
              <a:t>para el 2018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857375" y="2051050"/>
            <a:ext cx="6891338" cy="39703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CL" sz="2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Expansión de la Atención Educativa Oportuna para el Desarrollo Integral de Niños y Niñas de 3 y 4 años.</a:t>
            </a:r>
            <a:endParaRPr lang="es-PY" sz="21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Provisión de Útiles Escolares (Cobertura Universal – Nacional).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Provisión de Alimentación Escolar en Capital.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Boleto Estudiantil (según demanda).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s-ES" sz="2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  <a:cs typeface="Arial" panose="020B0604020202020204" pitchFamily="34" charset="0"/>
              </a:rPr>
              <a:t>Programa de Becas para estudiantes del Nivel Medio y  Superior Universitaria.</a:t>
            </a:r>
            <a:endParaRPr lang="es-ES" sz="2100" b="1" i="1" dirty="0">
              <a:latin typeface="Book Antiqua" pitchFamily="18" charset="0"/>
            </a:endParaRPr>
          </a:p>
        </p:txBody>
      </p:sp>
      <p:sp>
        <p:nvSpPr>
          <p:cNvPr id="26628" name="1 CuadroTexto"/>
          <p:cNvSpPr txBox="1">
            <a:spLocks noChangeArrowheads="1"/>
          </p:cNvSpPr>
          <p:nvPr/>
        </p:nvSpPr>
        <p:spPr bwMode="auto">
          <a:xfrm>
            <a:off x="1042988" y="908050"/>
            <a:ext cx="5762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6000" b="1" i="1">
                <a:solidFill>
                  <a:srgbClr val="C00000"/>
                </a:solidFill>
                <a:latin typeface="Book Antiqua" panose="02040602050305030304" pitchFamily="18" charset="0"/>
              </a:rPr>
              <a:t>ACCESO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490434"/>
              </p:ext>
            </p:extLst>
          </p:nvPr>
        </p:nvGraphicFramePr>
        <p:xfrm>
          <a:off x="874713" y="1411288"/>
          <a:ext cx="7658100" cy="435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8" name="Hoja de cálculo" r:id="rId4" imgW="6076849" imgH="3457530" progId="Excel.Sheet.12">
                  <p:embed/>
                </p:oleObj>
              </mc:Choice>
              <mc:Fallback>
                <p:oleObj name="Hoja de cálculo" r:id="rId4" imgW="6076849" imgH="3457530" progId="Excel.Sheet.12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411288"/>
                        <a:ext cx="7658100" cy="435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ngulos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8584</TotalTime>
  <Words>2567</Words>
  <Application>Microsoft Office PowerPoint</Application>
  <PresentationFormat>Presentación en pantalla (4:3)</PresentationFormat>
  <Paragraphs>388</Paragraphs>
  <Slides>56</Slides>
  <Notes>30</Notes>
  <HiddenSlides>0</HiddenSlides>
  <MMClips>0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Tema</vt:lpstr>
      </vt:variant>
      <vt:variant>
        <vt:i4>11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82" baseType="lpstr">
      <vt:lpstr>MS PGothic</vt:lpstr>
      <vt:lpstr>Arial</vt:lpstr>
      <vt:lpstr>Arial Black</vt:lpstr>
      <vt:lpstr>Arial Narrow</vt:lpstr>
      <vt:lpstr>Book Antiqua</vt:lpstr>
      <vt:lpstr>Bookman Old Style</vt:lpstr>
      <vt:lpstr>Broadway</vt:lpstr>
      <vt:lpstr>Calibri</vt:lpstr>
      <vt:lpstr>Franklin Gothic Book</vt:lpstr>
      <vt:lpstr>Franklin Gothic Medium</vt:lpstr>
      <vt:lpstr>Nexa Bold</vt:lpstr>
      <vt:lpstr>Tahoma</vt:lpstr>
      <vt:lpstr>Tunga</vt:lpstr>
      <vt:lpstr>Wingdings</vt:lpstr>
      <vt:lpstr>Ángulos</vt:lpstr>
      <vt:lpstr>Tema de Office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Lanzamiento del Registro Único  de Estudiantes</vt:lpstr>
      <vt:lpstr>Registro Único de Estudiantes</vt:lpstr>
      <vt:lpstr>…Registro Único de Estudiantes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Proyectos de Infraestructura y TIC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DGAF</dc:creator>
  <cp:lastModifiedBy>asoto</cp:lastModifiedBy>
  <cp:revision>850</cp:revision>
  <cp:lastPrinted>2017-09-21T14:02:09Z</cp:lastPrinted>
  <dcterms:created xsi:type="dcterms:W3CDTF">2014-02-06T14:58:54Z</dcterms:created>
  <dcterms:modified xsi:type="dcterms:W3CDTF">2017-10-12T13:57:01Z</dcterms:modified>
</cp:coreProperties>
</file>