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438" r:id="rId2"/>
  </p:sldMasterIdLst>
  <p:notesMasterIdLst>
    <p:notesMasterId r:id="rId52"/>
  </p:notesMasterIdLst>
  <p:sldIdLst>
    <p:sldId id="300" r:id="rId3"/>
    <p:sldId id="263" r:id="rId4"/>
    <p:sldId id="265" r:id="rId5"/>
    <p:sldId id="261" r:id="rId6"/>
    <p:sldId id="284" r:id="rId7"/>
    <p:sldId id="267" r:id="rId8"/>
    <p:sldId id="264" r:id="rId9"/>
    <p:sldId id="269" r:id="rId10"/>
    <p:sldId id="270" r:id="rId11"/>
    <p:sldId id="274" r:id="rId12"/>
    <p:sldId id="278" r:id="rId13"/>
    <p:sldId id="291" r:id="rId14"/>
    <p:sldId id="275" r:id="rId15"/>
    <p:sldId id="279" r:id="rId16"/>
    <p:sldId id="298" r:id="rId17"/>
    <p:sldId id="299" r:id="rId18"/>
    <p:sldId id="280" r:id="rId19"/>
    <p:sldId id="285" r:id="rId20"/>
    <p:sldId id="283" r:id="rId21"/>
    <p:sldId id="296" r:id="rId22"/>
    <p:sldId id="297" r:id="rId23"/>
    <p:sldId id="273" r:id="rId24"/>
    <p:sldId id="301" r:id="rId25"/>
    <p:sldId id="293" r:id="rId26"/>
    <p:sldId id="286" r:id="rId27"/>
    <p:sldId id="317" r:id="rId28"/>
    <p:sldId id="292" r:id="rId29"/>
    <p:sldId id="287" r:id="rId30"/>
    <p:sldId id="276" r:id="rId31"/>
    <p:sldId id="289" r:id="rId32"/>
    <p:sldId id="316" r:id="rId33"/>
    <p:sldId id="277" r:id="rId34"/>
    <p:sldId id="290" r:id="rId35"/>
    <p:sldId id="318" r:id="rId36"/>
    <p:sldId id="295"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Lst>
  <p:sldSz cx="9144000" cy="6858000" type="letter"/>
  <p:notesSz cx="6797675" cy="9926638"/>
  <p:defaultTextStyle>
    <a:defPPr>
      <a:defRPr lang="es-PY"/>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Arial" panose="020B0604020202020204" pitchFamily="34" charset="0"/>
      </a:defRPr>
    </a:lvl1pPr>
    <a:lvl2pPr marL="455613" indent="-17303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Arial" panose="020B0604020202020204" pitchFamily="34" charset="0"/>
      </a:defRPr>
    </a:lvl2pPr>
    <a:lvl3pPr marL="912813" indent="-346075"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Arial" panose="020B0604020202020204" pitchFamily="34" charset="0"/>
      </a:defRPr>
    </a:lvl3pPr>
    <a:lvl4pPr marL="1370013" indent="-519113"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Arial" panose="020B0604020202020204" pitchFamily="34" charset="0"/>
      </a:defRPr>
    </a:lvl4pPr>
    <a:lvl5pPr marL="1827213" indent="-69373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7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7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7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7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80"/>
    <a:srgbClr val="53666D"/>
    <a:srgbClr val="E2E2E2"/>
    <a:srgbClr val="C7C7C7"/>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3923" autoAdjust="0"/>
  </p:normalViewPr>
  <p:slideViewPr>
    <p:cSldViewPr>
      <p:cViewPr varScale="1">
        <p:scale>
          <a:sx n="102" d="100"/>
          <a:sy n="102" d="100"/>
        </p:scale>
        <p:origin x="294"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defTabSz="913947" eaLnBrk="1" hangingPunct="1">
              <a:defRPr sz="1200">
                <a:latin typeface="Calibri" panose="020F0502020204030204" pitchFamily="34" charset="0"/>
              </a:defRPr>
            </a:lvl1pPr>
          </a:lstStyle>
          <a:p>
            <a:pPr>
              <a:defRPr/>
            </a:pPr>
            <a:endParaRPr lang="en-US" altLang="en-US"/>
          </a:p>
        </p:txBody>
      </p:sp>
      <p:sp>
        <p:nvSpPr>
          <p:cNvPr id="3" name="2 Marcador de fecha"/>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defTabSz="913947" eaLnBrk="1" hangingPunct="1">
              <a:defRPr sz="1200">
                <a:latin typeface="Calibri" panose="020F0502020204030204" pitchFamily="34" charset="0"/>
              </a:defRPr>
            </a:lvl1pPr>
          </a:lstStyle>
          <a:p>
            <a:pPr>
              <a:defRPr/>
            </a:pPr>
            <a:fld id="{C478D345-4D4A-4731-928D-4FD6DE875A7F}" type="datetimeFigureOut">
              <a:rPr lang="es-PY" altLang="en-US"/>
              <a:pPr>
                <a:defRPr/>
              </a:pPr>
              <a:t>12/10/2017</a:t>
            </a:fld>
            <a:endParaRPr lang="es-PY" altLang="en-U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s-PY" noProof="0"/>
          </a:p>
        </p:txBody>
      </p:sp>
      <p:sp>
        <p:nvSpPr>
          <p:cNvPr id="5" name="4 Marcador de notas"/>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PY" noProof="0"/>
          </a:p>
        </p:txBody>
      </p:sp>
      <p:sp>
        <p:nvSpPr>
          <p:cNvPr id="6" name="5 Marcador de pie de página"/>
          <p:cNvSpPr>
            <a:spLocks noGrp="1"/>
          </p:cNvSpPr>
          <p:nvPr>
            <p:ph type="ftr" sz="quarter" idx="4"/>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defTabSz="913947" eaLnBrk="1" hangingPunct="1">
              <a:defRPr sz="1200">
                <a:latin typeface="Calibri" panose="020F0502020204030204" pitchFamily="34" charset="0"/>
              </a:defRPr>
            </a:lvl1pPr>
          </a:lstStyle>
          <a:p>
            <a:pPr>
              <a:defRPr/>
            </a:pPr>
            <a:endParaRPr lang="en-US" altLang="en-US"/>
          </a:p>
        </p:txBody>
      </p:sp>
      <p:sp>
        <p:nvSpPr>
          <p:cNvPr id="7" name="6 Marcador de número de diapositiva"/>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defTabSz="913947" eaLnBrk="1" hangingPunct="1">
              <a:defRPr sz="1200">
                <a:latin typeface="Calibri" panose="020F0502020204030204" pitchFamily="34" charset="0"/>
              </a:defRPr>
            </a:lvl1pPr>
          </a:lstStyle>
          <a:p>
            <a:pPr>
              <a:defRPr/>
            </a:pPr>
            <a:fld id="{97CBB221-2D4C-4E7D-956D-E8627781A0FE}" type="slidenum">
              <a:rPr lang="es-PY" altLang="es-PY"/>
              <a:pPr>
                <a:defRPr/>
              </a:pPr>
              <a:t>‹Nº›</a:t>
            </a:fld>
            <a:endParaRPr lang="es-PY" altLang="es-PY"/>
          </a:p>
        </p:txBody>
      </p:sp>
    </p:spTree>
    <p:extLst>
      <p:ext uri="{BB962C8B-B14F-4D97-AF65-F5344CB8AC3E}">
        <p14:creationId xmlns:p14="http://schemas.microsoft.com/office/powerpoint/2010/main" val="3223484216"/>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100" kern="1200">
        <a:solidFill>
          <a:schemeClr val="tx1"/>
        </a:solidFill>
        <a:latin typeface="+mn-lt"/>
        <a:ea typeface="+mn-ea"/>
        <a:cs typeface="+mn-cs"/>
      </a:defRPr>
    </a:lvl1pPr>
    <a:lvl2pPr marL="455613" algn="l" defTabSz="912813" rtl="0" eaLnBrk="0" fontAlgn="base" hangingPunct="0">
      <a:spcBef>
        <a:spcPct val="30000"/>
      </a:spcBef>
      <a:spcAft>
        <a:spcPct val="0"/>
      </a:spcAft>
      <a:defRPr sz="1100" kern="1200">
        <a:solidFill>
          <a:schemeClr val="tx1"/>
        </a:solidFill>
        <a:latin typeface="+mn-lt"/>
        <a:ea typeface="+mn-ea"/>
        <a:cs typeface="+mn-cs"/>
      </a:defRPr>
    </a:lvl2pPr>
    <a:lvl3pPr marL="912813" algn="l" defTabSz="912813" rtl="0" eaLnBrk="0" fontAlgn="base" hangingPunct="0">
      <a:spcBef>
        <a:spcPct val="30000"/>
      </a:spcBef>
      <a:spcAft>
        <a:spcPct val="0"/>
      </a:spcAft>
      <a:defRPr sz="1100" kern="1200">
        <a:solidFill>
          <a:schemeClr val="tx1"/>
        </a:solidFill>
        <a:latin typeface="+mn-lt"/>
        <a:ea typeface="+mn-ea"/>
        <a:cs typeface="+mn-cs"/>
      </a:defRPr>
    </a:lvl3pPr>
    <a:lvl4pPr marL="1370013" algn="l" defTabSz="912813" rtl="0" eaLnBrk="0" fontAlgn="base" hangingPunct="0">
      <a:spcBef>
        <a:spcPct val="30000"/>
      </a:spcBef>
      <a:spcAft>
        <a:spcPct val="0"/>
      </a:spcAft>
      <a:defRPr sz="1100" kern="1200">
        <a:solidFill>
          <a:schemeClr val="tx1"/>
        </a:solidFill>
        <a:latin typeface="+mn-lt"/>
        <a:ea typeface="+mn-ea"/>
        <a:cs typeface="+mn-cs"/>
      </a:defRPr>
    </a:lvl4pPr>
    <a:lvl5pPr marL="1827213" algn="l" defTabSz="912813" rtl="0" eaLnBrk="0" fontAlgn="base" hangingPunct="0">
      <a:spcBef>
        <a:spcPct val="30000"/>
      </a:spcBef>
      <a:spcAft>
        <a:spcPct val="0"/>
      </a:spcAft>
      <a:defRPr sz="1100" kern="1200">
        <a:solidFill>
          <a:schemeClr val="tx1"/>
        </a:solidFill>
        <a:latin typeface="+mn-lt"/>
        <a:ea typeface="+mn-ea"/>
        <a:cs typeface="+mn-cs"/>
      </a:defRPr>
    </a:lvl5pPr>
    <a:lvl6pPr marL="2285366" algn="l" defTabSz="914146" rtl="0" eaLnBrk="1" latinLnBrk="0" hangingPunct="1">
      <a:defRPr sz="1178" kern="1200">
        <a:solidFill>
          <a:schemeClr val="tx1"/>
        </a:solidFill>
        <a:latin typeface="+mn-lt"/>
        <a:ea typeface="+mn-ea"/>
        <a:cs typeface="+mn-cs"/>
      </a:defRPr>
    </a:lvl6pPr>
    <a:lvl7pPr marL="2742440" algn="l" defTabSz="914146" rtl="0" eaLnBrk="1" latinLnBrk="0" hangingPunct="1">
      <a:defRPr sz="1178" kern="1200">
        <a:solidFill>
          <a:schemeClr val="tx1"/>
        </a:solidFill>
        <a:latin typeface="+mn-lt"/>
        <a:ea typeface="+mn-ea"/>
        <a:cs typeface="+mn-cs"/>
      </a:defRPr>
    </a:lvl7pPr>
    <a:lvl8pPr marL="3199512" algn="l" defTabSz="914146" rtl="0" eaLnBrk="1" latinLnBrk="0" hangingPunct="1">
      <a:defRPr sz="1178" kern="1200">
        <a:solidFill>
          <a:schemeClr val="tx1"/>
        </a:solidFill>
        <a:latin typeface="+mn-lt"/>
        <a:ea typeface="+mn-ea"/>
        <a:cs typeface="+mn-cs"/>
      </a:defRPr>
    </a:lvl8pPr>
    <a:lvl9pPr marL="3656586" algn="l" defTabSz="914146" rtl="0" eaLnBrk="1" latinLnBrk="0" hangingPunct="1">
      <a:defRPr sz="117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p:cNvSpPr>
            <a:spLocks noGrp="1"/>
          </p:cNvSpPr>
          <p:nvPr>
            <p:ph type="body" idx="1"/>
          </p:nvPr>
        </p:nvSpPr>
        <p:spPr/>
        <p:txBody>
          <a:bodyPr/>
          <a:lstStyle/>
          <a:p>
            <a:pPr defTabSz="913947">
              <a:defRPr/>
            </a:pPr>
            <a:r>
              <a:rPr lang="es-ES" sz="1200" b="1" smtClean="0">
                <a:latin typeface="+mj-lt"/>
                <a:ea typeface="+mj-ea"/>
                <a:cs typeface="+mj-cs"/>
                <a:sym typeface="Calibri" panose="020F0502020204030204" pitchFamily="34" charset="0"/>
              </a:rPr>
              <a:t>08:45 a 9:35 – 50 MINUTOS </a:t>
            </a:r>
            <a:endParaRPr lang="es-PY" sz="1178" dirty="0"/>
          </a:p>
        </p:txBody>
      </p:sp>
    </p:spTree>
    <p:extLst>
      <p:ext uri="{BB962C8B-B14F-4D97-AF65-F5344CB8AC3E}">
        <p14:creationId xmlns:p14="http://schemas.microsoft.com/office/powerpoint/2010/main" val="8187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p:cNvSpPr>
            <a:spLocks noGrp="1"/>
          </p:cNvSpPr>
          <p:nvPr>
            <p:ph type="body" idx="1"/>
          </p:nvPr>
        </p:nvSpPr>
        <p:spPr/>
        <p:txBody>
          <a:bodyPr/>
          <a:lstStyle/>
          <a:p>
            <a:pPr defTabSz="913947">
              <a:defRPr/>
            </a:pPr>
            <a:r>
              <a:rPr lang="es-PY" sz="1200" dirty="0" smtClean="0">
                <a:latin typeface="+mj-lt"/>
                <a:ea typeface="+mj-ea"/>
                <a:cs typeface="+mj-cs"/>
                <a:sym typeface="Calibri" panose="020F0502020204030204" pitchFamily="34" charset="0"/>
              </a:rPr>
              <a:t>Con las entidades binacionales  hemos realizado una intervención 100% urbana, donde hemos llegado a 1.271 viviendas culminadas, proyectos enormes. Que llegan a la población con infraestructura vial, </a:t>
            </a:r>
            <a:r>
              <a:rPr lang="es-PY" sz="1200" dirty="0" err="1" smtClean="0">
                <a:latin typeface="+mj-lt"/>
                <a:ea typeface="+mj-ea"/>
                <a:cs typeface="+mj-cs"/>
                <a:sym typeface="Calibri" panose="020F0502020204030204" pitchFamily="34" charset="0"/>
              </a:rPr>
              <a:t>desague</a:t>
            </a:r>
            <a:r>
              <a:rPr lang="es-PY" sz="1200" dirty="0" smtClean="0">
                <a:latin typeface="+mj-lt"/>
                <a:ea typeface="+mj-ea"/>
                <a:cs typeface="+mj-cs"/>
                <a:sym typeface="Calibri" panose="020F0502020204030204" pitchFamily="34" charset="0"/>
              </a:rPr>
              <a:t> pluvial y drenajes, red de baja y media tensión, áreas verdes. </a:t>
            </a:r>
          </a:p>
          <a:p>
            <a:pPr defTabSz="913947">
              <a:defRPr/>
            </a:pPr>
            <a:r>
              <a:rPr lang="es-PY" sz="1200" dirty="0" smtClean="0">
                <a:latin typeface="+mj-lt"/>
                <a:ea typeface="+mj-ea"/>
                <a:cs typeface="+mj-cs"/>
                <a:sym typeface="Calibri" panose="020F0502020204030204" pitchFamily="34" charset="0"/>
              </a:rPr>
              <a:t>Separar números de </a:t>
            </a:r>
            <a:r>
              <a:rPr lang="es-PY" sz="1200" dirty="0" err="1" smtClean="0">
                <a:latin typeface="+mj-lt"/>
                <a:ea typeface="+mj-ea"/>
                <a:cs typeface="+mj-cs"/>
                <a:sym typeface="Calibri" panose="020F0502020204030204" pitchFamily="34" charset="0"/>
              </a:rPr>
              <a:t>Itaipu</a:t>
            </a:r>
            <a:r>
              <a:rPr lang="es-PY" sz="1200" dirty="0" smtClean="0">
                <a:latin typeface="+mj-lt"/>
                <a:ea typeface="+mj-ea"/>
                <a:cs typeface="+mj-cs"/>
                <a:sym typeface="Calibri" panose="020F0502020204030204" pitchFamily="34" charset="0"/>
              </a:rPr>
              <a:t> y </a:t>
            </a:r>
            <a:r>
              <a:rPr lang="es-PY" sz="1200" dirty="0" err="1" smtClean="0">
                <a:latin typeface="+mj-lt"/>
                <a:ea typeface="+mj-ea"/>
                <a:cs typeface="+mj-cs"/>
                <a:sym typeface="Calibri" panose="020F0502020204030204" pitchFamily="34" charset="0"/>
              </a:rPr>
              <a:t>Yacyreta</a:t>
            </a:r>
            <a:r>
              <a:rPr lang="es-PY" sz="1200" dirty="0" smtClean="0">
                <a:latin typeface="+mj-lt"/>
                <a:ea typeface="+mj-ea"/>
                <a:cs typeface="+mj-cs"/>
                <a:sym typeface="Calibri" panose="020F0502020204030204" pitchFamily="34" charset="0"/>
              </a:rPr>
              <a:t> </a:t>
            </a:r>
          </a:p>
          <a:p>
            <a:pPr defTabSz="913947">
              <a:defRPr/>
            </a:pPr>
            <a:r>
              <a:rPr lang="es-PY" sz="1200" dirty="0" smtClean="0">
                <a:latin typeface="+mj-lt"/>
                <a:ea typeface="+mj-ea"/>
                <a:cs typeface="+mj-cs"/>
                <a:sym typeface="Calibri" panose="020F0502020204030204" pitchFamily="34" charset="0"/>
              </a:rPr>
              <a:t>Aclarar que esto no incluye </a:t>
            </a:r>
            <a:r>
              <a:rPr lang="es-PY" sz="1200" dirty="0" err="1" smtClean="0">
                <a:latin typeface="+mj-lt"/>
                <a:ea typeface="+mj-ea"/>
                <a:cs typeface="+mj-cs"/>
                <a:sym typeface="Calibri" panose="020F0502020204030204" pitchFamily="34" charset="0"/>
              </a:rPr>
              <a:t>SanFra</a:t>
            </a:r>
            <a:r>
              <a:rPr lang="es-PY" sz="1200" dirty="0" smtClean="0">
                <a:latin typeface="+mj-lt"/>
                <a:ea typeface="+mj-ea"/>
                <a:cs typeface="+mj-cs"/>
                <a:sym typeface="Calibri" panose="020F0502020204030204" pitchFamily="34" charset="0"/>
              </a:rPr>
              <a:t> y Mencionar números en ejecución de cada uno</a:t>
            </a:r>
          </a:p>
          <a:p>
            <a:pPr defTabSz="913947">
              <a:defRPr/>
            </a:pPr>
            <a:endParaRPr lang="es-PY" sz="1178" dirty="0"/>
          </a:p>
        </p:txBody>
      </p:sp>
    </p:spTree>
    <p:extLst>
      <p:ext uri="{BB962C8B-B14F-4D97-AF65-F5344CB8AC3E}">
        <p14:creationId xmlns:p14="http://schemas.microsoft.com/office/powerpoint/2010/main" val="2417783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Marcador de notas 2"/>
          <p:cNvSpPr>
            <a:spLocks noGrp="1"/>
          </p:cNvSpPr>
          <p:nvPr>
            <p:ph type="body" idx="1"/>
          </p:nvPr>
        </p:nvSpPr>
        <p:spPr/>
        <p:txBody>
          <a:bodyPr/>
          <a:lstStyle/>
          <a:p>
            <a:pPr defTabSz="913947">
              <a:defRPr/>
            </a:pPr>
            <a:r>
              <a:rPr lang="es-PY" sz="1200" dirty="0" smtClean="0">
                <a:latin typeface="+mj-lt"/>
                <a:ea typeface="+mj-ea"/>
                <a:cs typeface="+mj-cs"/>
                <a:sym typeface="Calibri" panose="020F0502020204030204" pitchFamily="34" charset="0"/>
              </a:rPr>
              <a:t>iniciativa de gobierno para la reducción de pobreza, llegando de manera integral a las zonas más aisladas del país</a:t>
            </a:r>
          </a:p>
          <a:p>
            <a:pPr defTabSz="913947">
              <a:defRPr/>
            </a:pPr>
            <a:r>
              <a:rPr lang="es-PY" sz="1200" dirty="0" smtClean="0">
                <a:latin typeface="+mj-lt"/>
                <a:ea typeface="+mj-ea"/>
                <a:cs typeface="+mj-cs"/>
                <a:sym typeface="Calibri" panose="020F0502020204030204" pitchFamily="34" charset="0"/>
              </a:rPr>
              <a:t>Agradecer INDERT</a:t>
            </a:r>
          </a:p>
          <a:p>
            <a:pPr algn="just" defTabSz="913947">
              <a:spcAft>
                <a:spcPts val="600"/>
              </a:spcAft>
              <a:defRPr/>
            </a:pPr>
            <a:endParaRPr lang="en-US" sz="1178" dirty="0" smtClean="0">
              <a:solidFill>
                <a:srgbClr val="747474"/>
              </a:solidFill>
              <a:latin typeface="TodaySHOP-Regular" panose="02000506040000020003" pitchFamily="50" charset="0"/>
              <a:ea typeface="TodaySHOP-Regular" panose="02000506040000020003" pitchFamily="50" charset="0"/>
              <a:cs typeface="TodaySHOP-Regular" panose="02000506040000020003" pitchFamily="50" charset="0"/>
            </a:endParaRPr>
          </a:p>
        </p:txBody>
      </p:sp>
    </p:spTree>
    <p:extLst>
      <p:ext uri="{BB962C8B-B14F-4D97-AF65-F5344CB8AC3E}">
        <p14:creationId xmlns:p14="http://schemas.microsoft.com/office/powerpoint/2010/main" val="4241303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Marcador de notas 2"/>
          <p:cNvSpPr>
            <a:spLocks noGrp="1"/>
          </p:cNvSpPr>
          <p:nvPr>
            <p:ph type="body" idx="1"/>
          </p:nvPr>
        </p:nvSpPr>
        <p:spPr/>
        <p:txBody>
          <a:bodyPr/>
          <a:lstStyle/>
          <a:p>
            <a:pPr defTabSz="913947">
              <a:defRPr/>
            </a:pPr>
            <a:r>
              <a:rPr lang="es-PY" sz="1200" dirty="0" smtClean="0">
                <a:latin typeface="+mj-lt"/>
                <a:ea typeface="+mj-ea"/>
                <a:cs typeface="+mj-cs"/>
                <a:sym typeface="Calibri" panose="020F0502020204030204" pitchFamily="34" charset="0"/>
              </a:rPr>
              <a:t>iniciativa de gobierno para la reducción de pobreza, llegando de manera integral a las zonas más aisladas del país</a:t>
            </a:r>
          </a:p>
          <a:p>
            <a:pPr defTabSz="913947">
              <a:defRPr/>
            </a:pPr>
            <a:r>
              <a:rPr lang="es-PY" sz="1200" dirty="0" smtClean="0">
                <a:latin typeface="+mj-lt"/>
                <a:ea typeface="+mj-ea"/>
                <a:cs typeface="+mj-cs"/>
                <a:sym typeface="Calibri" panose="020F0502020204030204" pitchFamily="34" charset="0"/>
              </a:rPr>
              <a:t>Agradecer INDERT</a:t>
            </a:r>
          </a:p>
          <a:p>
            <a:pPr algn="just" defTabSz="913947">
              <a:spcAft>
                <a:spcPts val="600"/>
              </a:spcAft>
              <a:defRPr/>
            </a:pPr>
            <a:endParaRPr lang="en-US" sz="1178" dirty="0" smtClean="0">
              <a:solidFill>
                <a:srgbClr val="747474"/>
              </a:solidFill>
              <a:latin typeface="TodaySHOP-Regular" panose="02000506040000020003" pitchFamily="50" charset="0"/>
              <a:ea typeface="TodaySHOP-Regular" panose="02000506040000020003" pitchFamily="50" charset="0"/>
              <a:cs typeface="TodaySHOP-Regular" panose="02000506040000020003" pitchFamily="50" charset="0"/>
            </a:endParaRPr>
          </a:p>
        </p:txBody>
      </p:sp>
    </p:spTree>
    <p:extLst>
      <p:ext uri="{BB962C8B-B14F-4D97-AF65-F5344CB8AC3E}">
        <p14:creationId xmlns:p14="http://schemas.microsoft.com/office/powerpoint/2010/main" val="3689655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p:cNvSpPr>
            <a:spLocks noGrp="1"/>
          </p:cNvSpPr>
          <p:nvPr>
            <p:ph type="body" idx="1"/>
          </p:nvPr>
        </p:nvSpPr>
        <p:spPr/>
        <p:txBody>
          <a:bodyPr/>
          <a:lstStyle/>
          <a:p>
            <a:pPr defTabSz="913947">
              <a:defRPr/>
            </a:pPr>
            <a:r>
              <a:rPr lang="es-PY" sz="1200" dirty="0" smtClean="0">
                <a:latin typeface="+mj-lt"/>
                <a:ea typeface="+mj-ea"/>
                <a:cs typeface="+mj-cs"/>
                <a:sym typeface="Calibri" panose="020F0502020204030204" pitchFamily="34" charset="0"/>
              </a:rPr>
              <a:t>Todos conocemos la realidad del país.  Una realidad que para muchos paraguayos es dura, difícil, injusta. </a:t>
            </a:r>
          </a:p>
          <a:p>
            <a:pPr defTabSz="913947">
              <a:defRPr/>
            </a:pPr>
            <a:endParaRPr lang="es-PY" sz="1200" dirty="0" smtClean="0">
              <a:latin typeface="+mj-lt"/>
              <a:ea typeface="+mj-ea"/>
              <a:cs typeface="+mj-cs"/>
              <a:sym typeface="Calibri" panose="020F0502020204030204" pitchFamily="34" charset="0"/>
            </a:endParaRPr>
          </a:p>
          <a:p>
            <a:pPr defTabSz="913947">
              <a:defRPr/>
            </a:pPr>
            <a:r>
              <a:rPr lang="es-PY" sz="1200" dirty="0" smtClean="0">
                <a:latin typeface="+mj-lt"/>
                <a:ea typeface="+mj-ea"/>
                <a:cs typeface="+mj-cs"/>
                <a:sym typeface="Calibri" panose="020F0502020204030204" pitchFamily="34" charset="0"/>
              </a:rPr>
              <a:t>Nuestro trabajo – el de todos – desde el primer día nos interpeló y nos obligó a ponernos metas ambiciosas, que llevarían nuestro compromiso a ponerse grandes pruebas a fin de garantizar que las familias que sueñan con tener una vivienda en buenas condiciones, con seguridad y los servicios básicos mínimos, crean y sepan de que ese sueño: puede ser una realidad. </a:t>
            </a:r>
          </a:p>
          <a:p>
            <a:pPr defTabSz="913947">
              <a:defRPr/>
            </a:pPr>
            <a:endParaRPr lang="es-PY" sz="1178" dirty="0"/>
          </a:p>
        </p:txBody>
      </p:sp>
    </p:spTree>
    <p:extLst>
      <p:ext uri="{BB962C8B-B14F-4D97-AF65-F5344CB8AC3E}">
        <p14:creationId xmlns:p14="http://schemas.microsoft.com/office/powerpoint/2010/main" val="224392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Marcador de nota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947">
              <a:defRPr/>
            </a:pPr>
            <a:endParaRPr lang="es-ES" altLang="es-ES" sz="1178" smtClean="0"/>
          </a:p>
        </p:txBody>
      </p:sp>
      <p:sp>
        <p:nvSpPr>
          <p:cNvPr id="4710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fld id="{C2FF0B7F-F3EA-4BE3-BC88-069A0253BACC}" type="slidenum">
              <a:rPr lang="es-PY" altLang="es-PY" smtClean="0"/>
              <a:pPr defTabSz="912813"/>
              <a:t>31</a:t>
            </a:fld>
            <a:endParaRPr lang="es-PY" altLang="es-PY" smtClean="0"/>
          </a:p>
        </p:txBody>
      </p:sp>
    </p:spTree>
    <p:extLst>
      <p:ext uri="{BB962C8B-B14F-4D97-AF65-F5344CB8AC3E}">
        <p14:creationId xmlns:p14="http://schemas.microsoft.com/office/powerpoint/2010/main" val="230998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p:cNvSpPr>
            <a:spLocks noGrp="1"/>
          </p:cNvSpPr>
          <p:nvPr>
            <p:ph type="body" idx="1"/>
          </p:nvPr>
        </p:nvSpPr>
        <p:spPr/>
        <p:txBody>
          <a:bodyPr>
            <a:normAutofit/>
          </a:bodyPr>
          <a:lstStyle/>
          <a:p>
            <a:pPr defTabSz="913947">
              <a:defRPr/>
            </a:pPr>
            <a:r>
              <a:rPr lang="es-PY" sz="1200" u="sng" dirty="0" smtClean="0">
                <a:latin typeface="+mj-lt"/>
                <a:ea typeface="+mj-ea"/>
                <a:cs typeface="+mj-cs"/>
                <a:sym typeface="Calibri" panose="020F0502020204030204" pitchFamily="34" charset="0"/>
              </a:rPr>
              <a:t>La suma de esfuerzos nos ha permitido plasmar en nuestros programas nuestra visión TRASCENDER LA VISIÓN UNIDIMENSIONAL DE LAS POLÍTICAS DE VIVIENDA Y PASAR DEL DERECHO A LA VIVIENDA AL DERECHO A LA CIUDAD </a:t>
            </a:r>
            <a:endParaRPr lang="es-PY" sz="1200" dirty="0" smtClean="0">
              <a:latin typeface="+mj-lt"/>
              <a:ea typeface="+mj-ea"/>
              <a:cs typeface="+mj-cs"/>
              <a:sym typeface="Calibri" panose="020F0502020204030204" pitchFamily="34" charset="0"/>
            </a:endParaRPr>
          </a:p>
          <a:p>
            <a:pPr defTabSz="913947">
              <a:defRPr/>
            </a:pPr>
            <a:r>
              <a:rPr lang="es-PY" sz="1200" dirty="0" smtClean="0">
                <a:latin typeface="+mj-lt"/>
                <a:ea typeface="+mj-ea"/>
                <a:cs typeface="+mj-cs"/>
                <a:sym typeface="Calibri" panose="020F0502020204030204" pitchFamily="34" charset="0"/>
              </a:rPr>
              <a:t>Esta colaboración con todas las instituciones del Estado, entre ellas fundamentalmente la SAS, el INDERT, el INDI, el MSPBS, el MEC y otras, así como con las Entidades Binacionales </a:t>
            </a:r>
            <a:r>
              <a:rPr lang="es-PY" sz="1200" dirty="0" err="1" smtClean="0">
                <a:latin typeface="+mj-lt"/>
                <a:ea typeface="+mj-ea"/>
                <a:cs typeface="+mj-cs"/>
                <a:sym typeface="Calibri" panose="020F0502020204030204" pitchFamily="34" charset="0"/>
              </a:rPr>
              <a:t>Itaipu</a:t>
            </a:r>
            <a:r>
              <a:rPr lang="es-PY" sz="1200" dirty="0" smtClean="0">
                <a:latin typeface="+mj-lt"/>
                <a:ea typeface="+mj-ea"/>
                <a:cs typeface="+mj-cs"/>
                <a:sym typeface="Calibri" panose="020F0502020204030204" pitchFamily="34" charset="0"/>
              </a:rPr>
              <a:t> y </a:t>
            </a:r>
            <a:r>
              <a:rPr lang="es-PY" sz="1200" dirty="0" err="1" smtClean="0">
                <a:latin typeface="+mj-lt"/>
                <a:ea typeface="+mj-ea"/>
                <a:cs typeface="+mj-cs"/>
                <a:sym typeface="Calibri" panose="020F0502020204030204" pitchFamily="34" charset="0"/>
              </a:rPr>
              <a:t>Yacyreta</a:t>
            </a:r>
            <a:r>
              <a:rPr lang="es-PY" sz="1200" dirty="0" smtClean="0">
                <a:latin typeface="+mj-lt"/>
                <a:ea typeface="+mj-ea"/>
                <a:cs typeface="+mj-cs"/>
                <a:sym typeface="Calibri" panose="020F0502020204030204" pitchFamily="34" charset="0"/>
              </a:rPr>
              <a:t>, y las cooperaciones internacionales como el Gobierno de China-Taiwán, el Gobierno de Chile y Alemania, el BID, la CAF, la AECID…. </a:t>
            </a:r>
          </a:p>
          <a:p>
            <a:pPr defTabSz="913947">
              <a:defRPr/>
            </a:pPr>
            <a:r>
              <a:rPr lang="es-PY" sz="1200" dirty="0" smtClean="0">
                <a:latin typeface="+mj-lt"/>
                <a:ea typeface="+mj-ea"/>
                <a:cs typeface="+mj-cs"/>
                <a:sym typeface="Calibri" panose="020F0502020204030204" pitchFamily="34" charset="0"/>
              </a:rPr>
              <a:t> </a:t>
            </a:r>
          </a:p>
          <a:p>
            <a:pPr defTabSz="913947">
              <a:defRPr/>
            </a:pPr>
            <a:r>
              <a:rPr lang="es-PY" sz="1200" dirty="0" smtClean="0">
                <a:latin typeface="+mj-lt"/>
                <a:ea typeface="+mj-ea"/>
                <a:cs typeface="+mj-cs"/>
                <a:sym typeface="Calibri" panose="020F0502020204030204" pitchFamily="34" charset="0"/>
              </a:rPr>
              <a:t>Agradecemos el acompañamiento de todas las instituciones públicas y privadas que hacen posible el cumplimiento de cada objetivo.</a:t>
            </a:r>
          </a:p>
          <a:p>
            <a:pPr defTabSz="913947">
              <a:defRPr/>
            </a:pPr>
            <a:r>
              <a:rPr lang="es-PY" sz="1200" u="sng" dirty="0" smtClean="0">
                <a:latin typeface="+mj-lt"/>
                <a:ea typeface="+mj-ea"/>
                <a:cs typeface="+mj-cs"/>
                <a:sym typeface="Calibri" panose="020F0502020204030204" pitchFamily="34" charset="0"/>
              </a:rPr>
              <a:t>Juntos hemos logrado una política con una visión más integral y completa,</a:t>
            </a:r>
            <a:r>
              <a:rPr lang="es-PY" sz="1200" dirty="0" smtClean="0">
                <a:latin typeface="+mj-lt"/>
                <a:ea typeface="+mj-ea"/>
                <a:cs typeface="+mj-cs"/>
                <a:sym typeface="Calibri" panose="020F0502020204030204" pitchFamily="34" charset="0"/>
              </a:rPr>
              <a:t> que garantice a las familias bienestar y seguridad, con adecuada accesibilidad e infraestructura incluyendo servicios básicos, como abastecimiento de agua potable, saneamiento, red eléctrica y espacios comunitarios.</a:t>
            </a:r>
          </a:p>
          <a:p>
            <a:pPr defTabSz="913947">
              <a:defRPr/>
            </a:pPr>
            <a:r>
              <a:rPr lang="es-PY" sz="1200" dirty="0" smtClean="0">
                <a:latin typeface="+mj-lt"/>
                <a:ea typeface="+mj-ea"/>
                <a:cs typeface="+mj-cs"/>
                <a:sym typeface="Calibri" panose="020F0502020204030204" pitchFamily="34" charset="0"/>
              </a:rPr>
              <a:t> </a:t>
            </a:r>
          </a:p>
          <a:p>
            <a:pPr defTabSz="913947">
              <a:defRPr/>
            </a:pPr>
            <a:r>
              <a:rPr lang="es-PY" sz="1200" dirty="0" smtClean="0">
                <a:latin typeface="+mj-lt"/>
                <a:ea typeface="+mj-ea"/>
                <a:cs typeface="+mj-cs"/>
                <a:sym typeface="Calibri" panose="020F0502020204030204" pitchFamily="34" charset="0"/>
              </a:rPr>
              <a:t>El Complejo Habitacional San Francisco es un fiel ejemplo de esta acción integral y refleja la visión de la nueva política habitacional. Hemos coordinado acciones con más de 45 instituciones públicas, privadas y de la sociedad civil para construir este nuevo modelo de barrio y dar una solución concreta a 1000 familias afectadas de manera recurrente por un problema histórico en nuestra capital. </a:t>
            </a:r>
            <a:r>
              <a:rPr lang="es-PY" sz="1200" u="sng" dirty="0" smtClean="0">
                <a:latin typeface="+mj-lt"/>
                <a:ea typeface="+mj-ea"/>
                <a:cs typeface="+mj-cs"/>
                <a:sym typeface="Calibri" panose="020F0502020204030204" pitchFamily="34" charset="0"/>
              </a:rPr>
              <a:t>El Barrio San Francisco es el mayor proyecto de desarrollo social en la historia del Paraguay. </a:t>
            </a:r>
            <a:r>
              <a:rPr lang="es-PY" sz="1200" dirty="0" smtClean="0">
                <a:latin typeface="+mj-lt"/>
                <a:ea typeface="+mj-ea"/>
                <a:cs typeface="+mj-cs"/>
                <a:sym typeface="Calibri" panose="020F0502020204030204" pitchFamily="34" charset="0"/>
              </a:rPr>
              <a:t> </a:t>
            </a:r>
          </a:p>
          <a:p>
            <a:pPr defTabSz="913947">
              <a:defRPr/>
            </a:pPr>
            <a:endParaRPr lang="es-PY" sz="1178" dirty="0"/>
          </a:p>
        </p:txBody>
      </p:sp>
    </p:spTree>
    <p:extLst>
      <p:ext uri="{BB962C8B-B14F-4D97-AF65-F5344CB8AC3E}">
        <p14:creationId xmlns:p14="http://schemas.microsoft.com/office/powerpoint/2010/main" val="1202317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p:cNvSpPr>
            <a:spLocks noGrp="1"/>
          </p:cNvSpPr>
          <p:nvPr>
            <p:ph type="body" idx="1"/>
          </p:nvPr>
        </p:nvSpPr>
        <p:spPr/>
        <p:txBody>
          <a:bodyPr/>
          <a:lstStyle/>
          <a:p>
            <a:pPr defTabSz="914400">
              <a:defRPr/>
            </a:pPr>
            <a:r>
              <a:rPr lang="es-PY" sz="1200" dirty="0" smtClean="0">
                <a:latin typeface="+mj-lt"/>
                <a:ea typeface="+mj-ea"/>
                <a:cs typeface="+mj-cs"/>
                <a:sym typeface="Calibri" panose="020F0502020204030204" pitchFamily="34" charset="0"/>
              </a:rPr>
              <a:t>programa de mayor llegada al territorio nacional</a:t>
            </a:r>
            <a:endParaRPr lang="es-PY" sz="1200" b="1" i="1" dirty="0" smtClean="0">
              <a:latin typeface="+mj-lt"/>
              <a:ea typeface="+mj-ea"/>
              <a:cs typeface="+mj-cs"/>
              <a:sym typeface="Calibri" panose="020F0502020204030204" pitchFamily="34" charset="0"/>
            </a:endParaRPr>
          </a:p>
          <a:p>
            <a:pPr defTabSz="913947">
              <a:defRPr/>
            </a:pPr>
            <a:endParaRPr lang="es-PY" sz="1178" dirty="0" smtClean="0"/>
          </a:p>
          <a:p>
            <a:pPr defTabSz="913947">
              <a:defRPr/>
            </a:pPr>
            <a:endParaRPr lang="es-PY" sz="1178" dirty="0"/>
          </a:p>
        </p:txBody>
      </p:sp>
    </p:spTree>
    <p:extLst>
      <p:ext uri="{BB962C8B-B14F-4D97-AF65-F5344CB8AC3E}">
        <p14:creationId xmlns:p14="http://schemas.microsoft.com/office/powerpoint/2010/main" val="2827673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p:cNvSpPr>
            <a:spLocks noGrp="1"/>
          </p:cNvSpPr>
          <p:nvPr>
            <p:ph type="body" idx="1"/>
          </p:nvPr>
        </p:nvSpPr>
        <p:spPr/>
        <p:txBody>
          <a:bodyPr/>
          <a:lstStyle/>
          <a:p>
            <a:pPr defTabSz="914400">
              <a:defRPr/>
            </a:pPr>
            <a:r>
              <a:rPr lang="es-PY" sz="1200" dirty="0" smtClean="0">
                <a:latin typeface="+mj-lt"/>
                <a:ea typeface="+mj-ea"/>
                <a:cs typeface="+mj-cs"/>
                <a:sym typeface="Calibri" panose="020F0502020204030204" pitchFamily="34" charset="0"/>
              </a:rPr>
              <a:t>programa de mayor llegada al territorio nacional</a:t>
            </a:r>
            <a:endParaRPr lang="es-PY" sz="1200" b="1" i="1" dirty="0" smtClean="0">
              <a:latin typeface="+mj-lt"/>
              <a:ea typeface="+mj-ea"/>
              <a:cs typeface="+mj-cs"/>
              <a:sym typeface="Calibri" panose="020F0502020204030204" pitchFamily="34" charset="0"/>
            </a:endParaRPr>
          </a:p>
          <a:p>
            <a:pPr defTabSz="913947">
              <a:defRPr/>
            </a:pPr>
            <a:endParaRPr lang="es-PY" sz="1178" dirty="0" smtClean="0"/>
          </a:p>
          <a:p>
            <a:pPr defTabSz="913947">
              <a:defRPr/>
            </a:pPr>
            <a:endParaRPr lang="es-PY" sz="1178" dirty="0"/>
          </a:p>
        </p:txBody>
      </p:sp>
    </p:spTree>
    <p:extLst>
      <p:ext uri="{BB962C8B-B14F-4D97-AF65-F5344CB8AC3E}">
        <p14:creationId xmlns:p14="http://schemas.microsoft.com/office/powerpoint/2010/main" val="2839520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p:cNvSpPr>
            <a:spLocks noGrp="1"/>
          </p:cNvSpPr>
          <p:nvPr>
            <p:ph type="body" idx="1"/>
          </p:nvPr>
        </p:nvSpPr>
        <p:spPr/>
        <p:txBody>
          <a:bodyPr/>
          <a:lstStyle/>
          <a:p>
            <a:pPr defTabSz="914400">
              <a:defRPr/>
            </a:pPr>
            <a:r>
              <a:rPr lang="es-PY" sz="1200" dirty="0" smtClean="0">
                <a:latin typeface="+mj-lt"/>
                <a:ea typeface="+mj-ea"/>
                <a:cs typeface="+mj-cs"/>
                <a:sym typeface="Calibri" panose="020F0502020204030204" pitchFamily="34" charset="0"/>
              </a:rPr>
              <a:t>programa de mayor llegada al territorio nacional</a:t>
            </a:r>
            <a:endParaRPr lang="es-PY" sz="1200" b="1" i="1" dirty="0" smtClean="0">
              <a:latin typeface="+mj-lt"/>
              <a:ea typeface="+mj-ea"/>
              <a:cs typeface="+mj-cs"/>
              <a:sym typeface="Calibri" panose="020F0502020204030204" pitchFamily="34" charset="0"/>
            </a:endParaRPr>
          </a:p>
          <a:p>
            <a:pPr defTabSz="913947">
              <a:defRPr/>
            </a:pPr>
            <a:endParaRPr lang="es-PY" sz="1178" dirty="0" smtClean="0"/>
          </a:p>
          <a:p>
            <a:pPr defTabSz="913947">
              <a:defRPr/>
            </a:pPr>
            <a:endParaRPr lang="es-PY" sz="1178" dirty="0"/>
          </a:p>
        </p:txBody>
      </p:sp>
    </p:spTree>
    <p:extLst>
      <p:ext uri="{BB962C8B-B14F-4D97-AF65-F5344CB8AC3E}">
        <p14:creationId xmlns:p14="http://schemas.microsoft.com/office/powerpoint/2010/main" val="4145928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p:cNvSpPr>
            <a:spLocks noGrp="1"/>
          </p:cNvSpPr>
          <p:nvPr>
            <p:ph type="body" idx="1"/>
          </p:nvPr>
        </p:nvSpPr>
        <p:spPr/>
        <p:txBody>
          <a:bodyPr/>
          <a:lstStyle/>
          <a:p>
            <a:pPr defTabSz="913947">
              <a:defRPr/>
            </a:pPr>
            <a:r>
              <a:rPr lang="es-PY" sz="1200" u="sng" dirty="0" smtClean="0">
                <a:latin typeface="+mj-lt"/>
                <a:ea typeface="+mj-ea"/>
                <a:cs typeface="+mj-cs"/>
                <a:sym typeface="Calibri" panose="020F0502020204030204" pitchFamily="34" charset="0"/>
              </a:rPr>
              <a:t>Así también esta intervención integral, permea y toma forma en toda nuestra gestión.</a:t>
            </a:r>
            <a:r>
              <a:rPr lang="es-PY" sz="1200" dirty="0" smtClean="0">
                <a:latin typeface="+mj-lt"/>
                <a:ea typeface="+mj-ea"/>
                <a:cs typeface="+mj-cs"/>
                <a:sym typeface="Calibri" panose="020F0502020204030204" pitchFamily="34" charset="0"/>
              </a:rPr>
              <a:t> En el programa Che </a:t>
            </a:r>
            <a:r>
              <a:rPr lang="es-PY" sz="1200" dirty="0" err="1" smtClean="0">
                <a:latin typeface="+mj-lt"/>
                <a:ea typeface="+mj-ea"/>
                <a:cs typeface="+mj-cs"/>
                <a:sym typeface="Calibri" panose="020F0502020204030204" pitchFamily="34" charset="0"/>
              </a:rPr>
              <a:t>Tapýi</a:t>
            </a:r>
            <a:r>
              <a:rPr lang="es-PY" sz="1200" dirty="0" smtClean="0">
                <a:latin typeface="+mj-lt"/>
                <a:ea typeface="+mj-ea"/>
                <a:cs typeface="+mj-cs"/>
                <a:sym typeface="Calibri" panose="020F0502020204030204" pitchFamily="34" charset="0"/>
              </a:rPr>
              <a:t>,  llevado a cabo con fondos del Gobierno China-</a:t>
            </a:r>
            <a:r>
              <a:rPr lang="es-PY" sz="1200" dirty="0" err="1" smtClean="0">
                <a:latin typeface="+mj-lt"/>
                <a:ea typeface="+mj-ea"/>
                <a:cs typeface="+mj-cs"/>
                <a:sym typeface="Calibri" panose="020F0502020204030204" pitchFamily="34" charset="0"/>
              </a:rPr>
              <a:t>Taiwan</a:t>
            </a:r>
            <a:r>
              <a:rPr lang="es-PY" sz="1200" dirty="0" smtClean="0">
                <a:latin typeface="+mj-lt"/>
                <a:ea typeface="+mj-ea"/>
                <a:cs typeface="+mj-cs"/>
                <a:sym typeface="Calibri" panose="020F0502020204030204" pitchFamily="34" charset="0"/>
              </a:rPr>
              <a:t>, 2.390 viviendas ya han sido culminadas. Llegando a más de 9.000 beneficiarios no sólo con la casa, sino acompañadas de </a:t>
            </a:r>
          </a:p>
          <a:p>
            <a:pPr defTabSz="913947">
              <a:defRPr/>
            </a:pPr>
            <a:r>
              <a:rPr lang="es-PY" sz="1200" dirty="0" smtClean="0">
                <a:latin typeface="+mj-lt"/>
                <a:ea typeface="+mj-ea"/>
                <a:cs typeface="+mj-cs"/>
                <a:sym typeface="Calibri" panose="020F0502020204030204" pitchFamily="34" charset="0"/>
              </a:rPr>
              <a:t>Espacios públicos, centros comunitarios, consultorios ambulatorios, mejoramiento de escuelas, redes eléctricas y de agua potable. </a:t>
            </a:r>
          </a:p>
        </p:txBody>
      </p:sp>
    </p:spTree>
    <p:extLst>
      <p:ext uri="{BB962C8B-B14F-4D97-AF65-F5344CB8AC3E}">
        <p14:creationId xmlns:p14="http://schemas.microsoft.com/office/powerpoint/2010/main" val="1699730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Marcador de nota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defTabSz="913947">
              <a:spcAft>
                <a:spcPts val="600"/>
              </a:spcAft>
              <a:buFontTx/>
              <a:buChar char="•"/>
              <a:defRPr/>
            </a:pPr>
            <a:endParaRPr lang="en-US" altLang="es-ES" sz="1178" smtClean="0">
              <a:solidFill>
                <a:srgbClr val="747474"/>
              </a:solidFill>
              <a:latin typeface="TodaySHOP-Regular" pitchFamily="50" charset="0"/>
              <a:ea typeface="TodaySHOP-Regular" pitchFamily="50" charset="0"/>
              <a:cs typeface="TodaySHOP-Regular" pitchFamily="50" charset="0"/>
            </a:endParaRPr>
          </a:p>
        </p:txBody>
      </p:sp>
    </p:spTree>
    <p:extLst>
      <p:ext uri="{BB962C8B-B14F-4D97-AF65-F5344CB8AC3E}">
        <p14:creationId xmlns:p14="http://schemas.microsoft.com/office/powerpoint/2010/main" val="1887908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p:cNvSpPr>
            <a:spLocks noGrp="1"/>
          </p:cNvSpPr>
          <p:nvPr>
            <p:ph type="body" idx="1"/>
          </p:nvPr>
        </p:nvSpPr>
        <p:spPr/>
        <p:txBody>
          <a:bodyPr/>
          <a:lstStyle/>
          <a:p>
            <a:pPr defTabSz="913947">
              <a:defRPr/>
            </a:pPr>
            <a:r>
              <a:rPr lang="es-PY" sz="1200" dirty="0" smtClean="0">
                <a:latin typeface="+mj-lt"/>
                <a:ea typeface="+mj-ea"/>
                <a:cs typeface="+mj-cs"/>
                <a:sym typeface="Calibri" panose="020F0502020204030204" pitchFamily="34" charset="0"/>
              </a:rPr>
              <a:t>Con las entidades binacionales  hemos realizado una intervención 100% urbana, donde hemos llegado a 1.271 viviendas culminadas, proyectos enormes. Que llegan a la población con infraestructura vial, </a:t>
            </a:r>
            <a:r>
              <a:rPr lang="es-PY" sz="1200" dirty="0" err="1" smtClean="0">
                <a:latin typeface="+mj-lt"/>
                <a:ea typeface="+mj-ea"/>
                <a:cs typeface="+mj-cs"/>
                <a:sym typeface="Calibri" panose="020F0502020204030204" pitchFamily="34" charset="0"/>
              </a:rPr>
              <a:t>desague</a:t>
            </a:r>
            <a:r>
              <a:rPr lang="es-PY" sz="1200" dirty="0" smtClean="0">
                <a:latin typeface="+mj-lt"/>
                <a:ea typeface="+mj-ea"/>
                <a:cs typeface="+mj-cs"/>
                <a:sym typeface="Calibri" panose="020F0502020204030204" pitchFamily="34" charset="0"/>
              </a:rPr>
              <a:t> pluvial y drenajes, red de baja y media tensión, áreas verdes. </a:t>
            </a:r>
          </a:p>
          <a:p>
            <a:pPr defTabSz="913947">
              <a:defRPr/>
            </a:pPr>
            <a:r>
              <a:rPr lang="es-PY" sz="1200" dirty="0" smtClean="0">
                <a:latin typeface="+mj-lt"/>
                <a:ea typeface="+mj-ea"/>
                <a:cs typeface="+mj-cs"/>
                <a:sym typeface="Calibri" panose="020F0502020204030204" pitchFamily="34" charset="0"/>
              </a:rPr>
              <a:t>Separar números de </a:t>
            </a:r>
            <a:r>
              <a:rPr lang="es-PY" sz="1200" dirty="0" err="1" smtClean="0">
                <a:latin typeface="+mj-lt"/>
                <a:ea typeface="+mj-ea"/>
                <a:cs typeface="+mj-cs"/>
                <a:sym typeface="Calibri" panose="020F0502020204030204" pitchFamily="34" charset="0"/>
              </a:rPr>
              <a:t>Itaipu</a:t>
            </a:r>
            <a:r>
              <a:rPr lang="es-PY" sz="1200" dirty="0" smtClean="0">
                <a:latin typeface="+mj-lt"/>
                <a:ea typeface="+mj-ea"/>
                <a:cs typeface="+mj-cs"/>
                <a:sym typeface="Calibri" panose="020F0502020204030204" pitchFamily="34" charset="0"/>
              </a:rPr>
              <a:t> y </a:t>
            </a:r>
            <a:r>
              <a:rPr lang="es-PY" sz="1200" dirty="0" err="1" smtClean="0">
                <a:latin typeface="+mj-lt"/>
                <a:ea typeface="+mj-ea"/>
                <a:cs typeface="+mj-cs"/>
                <a:sym typeface="Calibri" panose="020F0502020204030204" pitchFamily="34" charset="0"/>
              </a:rPr>
              <a:t>Yacyreta</a:t>
            </a:r>
            <a:r>
              <a:rPr lang="es-PY" sz="1200" dirty="0" smtClean="0">
                <a:latin typeface="+mj-lt"/>
                <a:ea typeface="+mj-ea"/>
                <a:cs typeface="+mj-cs"/>
                <a:sym typeface="Calibri" panose="020F0502020204030204" pitchFamily="34" charset="0"/>
              </a:rPr>
              <a:t> </a:t>
            </a:r>
          </a:p>
          <a:p>
            <a:pPr defTabSz="913947">
              <a:defRPr/>
            </a:pPr>
            <a:r>
              <a:rPr lang="es-PY" sz="1200" dirty="0" smtClean="0">
                <a:latin typeface="+mj-lt"/>
                <a:ea typeface="+mj-ea"/>
                <a:cs typeface="+mj-cs"/>
                <a:sym typeface="Calibri" panose="020F0502020204030204" pitchFamily="34" charset="0"/>
              </a:rPr>
              <a:t>Aclarar que esto no incluye </a:t>
            </a:r>
            <a:r>
              <a:rPr lang="es-PY" sz="1200" dirty="0" err="1" smtClean="0">
                <a:latin typeface="+mj-lt"/>
                <a:ea typeface="+mj-ea"/>
                <a:cs typeface="+mj-cs"/>
                <a:sym typeface="Calibri" panose="020F0502020204030204" pitchFamily="34" charset="0"/>
              </a:rPr>
              <a:t>SanFra</a:t>
            </a:r>
            <a:r>
              <a:rPr lang="es-PY" sz="1200" dirty="0" smtClean="0">
                <a:latin typeface="+mj-lt"/>
                <a:ea typeface="+mj-ea"/>
                <a:cs typeface="+mj-cs"/>
                <a:sym typeface="Calibri" panose="020F0502020204030204" pitchFamily="34" charset="0"/>
              </a:rPr>
              <a:t> y Mencionar números en ejecución de cada uno</a:t>
            </a:r>
          </a:p>
          <a:p>
            <a:pPr defTabSz="913947">
              <a:defRPr/>
            </a:pPr>
            <a:endParaRPr lang="es-PY" sz="1178" dirty="0"/>
          </a:p>
        </p:txBody>
      </p:sp>
    </p:spTree>
    <p:extLst>
      <p:ext uri="{BB962C8B-B14F-4D97-AF65-F5344CB8AC3E}">
        <p14:creationId xmlns:p14="http://schemas.microsoft.com/office/powerpoint/2010/main" val="809616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smtClean="0"/>
              <a:t>Haga clic para modificar el estilo de título del patrón</a:t>
            </a:r>
            <a:endParaRPr lang="es-PY"/>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6000" indent="0" algn="ctr">
              <a:buNone/>
              <a:defRPr>
                <a:solidFill>
                  <a:schemeClr val="tx1">
                    <a:tint val="75000"/>
                  </a:schemeClr>
                </a:solidFill>
              </a:defRPr>
            </a:lvl2pPr>
            <a:lvl3pPr marL="891999" indent="0" algn="ctr">
              <a:buNone/>
              <a:defRPr>
                <a:solidFill>
                  <a:schemeClr val="tx1">
                    <a:tint val="75000"/>
                  </a:schemeClr>
                </a:solidFill>
              </a:defRPr>
            </a:lvl3pPr>
            <a:lvl4pPr marL="1337999" indent="0" algn="ctr">
              <a:buNone/>
              <a:defRPr>
                <a:solidFill>
                  <a:schemeClr val="tx1">
                    <a:tint val="75000"/>
                  </a:schemeClr>
                </a:solidFill>
              </a:defRPr>
            </a:lvl4pPr>
            <a:lvl5pPr marL="1783998" indent="0" algn="ctr">
              <a:buNone/>
              <a:defRPr>
                <a:solidFill>
                  <a:schemeClr val="tx1">
                    <a:tint val="75000"/>
                  </a:schemeClr>
                </a:solidFill>
              </a:defRPr>
            </a:lvl5pPr>
            <a:lvl6pPr marL="2229998" indent="0" algn="ctr">
              <a:buNone/>
              <a:defRPr>
                <a:solidFill>
                  <a:schemeClr val="tx1">
                    <a:tint val="75000"/>
                  </a:schemeClr>
                </a:solidFill>
              </a:defRPr>
            </a:lvl6pPr>
            <a:lvl7pPr marL="2675997" indent="0" algn="ctr">
              <a:buNone/>
              <a:defRPr>
                <a:solidFill>
                  <a:schemeClr val="tx1">
                    <a:tint val="75000"/>
                  </a:schemeClr>
                </a:solidFill>
              </a:defRPr>
            </a:lvl7pPr>
            <a:lvl8pPr marL="3121997" indent="0" algn="ctr">
              <a:buNone/>
              <a:defRPr>
                <a:solidFill>
                  <a:schemeClr val="tx1">
                    <a:tint val="75000"/>
                  </a:schemeClr>
                </a:solidFill>
              </a:defRPr>
            </a:lvl8pPr>
            <a:lvl9pPr marL="3567996" indent="0" algn="ctr">
              <a:buNone/>
              <a:defRPr>
                <a:solidFill>
                  <a:schemeClr val="tx1">
                    <a:tint val="75000"/>
                  </a:schemeClr>
                </a:solidFill>
              </a:defRPr>
            </a:lvl9pPr>
          </a:lstStyle>
          <a:p>
            <a:r>
              <a:rPr lang="es-ES" smtClean="0"/>
              <a:t>Haga clic para modificar el estilo de subtítulo del patrón</a:t>
            </a:r>
            <a:endParaRPr lang="es-PY"/>
          </a:p>
        </p:txBody>
      </p:sp>
      <p:sp>
        <p:nvSpPr>
          <p:cNvPr id="4" name="3 Marcador de fecha"/>
          <p:cNvSpPr>
            <a:spLocks noGrp="1"/>
          </p:cNvSpPr>
          <p:nvPr>
            <p:ph type="dt" sz="half" idx="10"/>
          </p:nvPr>
        </p:nvSpPr>
        <p:spPr/>
        <p:txBody>
          <a:bodyPr/>
          <a:lstStyle>
            <a:lvl1pPr>
              <a:defRPr/>
            </a:lvl1pPr>
          </a:lstStyle>
          <a:p>
            <a:pPr>
              <a:defRPr/>
            </a:pPr>
            <a:fld id="{8B9969EC-963B-40C5-B6DD-44C797C6D1A6}" type="datetimeFigureOut">
              <a:rPr lang="es-PY" altLang="en-US"/>
              <a:pPr>
                <a:defRPr/>
              </a:pPr>
              <a:t>12/10/2017</a:t>
            </a:fld>
            <a:endParaRPr lang="es-PY" altLang="en-US"/>
          </a:p>
        </p:txBody>
      </p:sp>
      <p:sp>
        <p:nvSpPr>
          <p:cNvPr id="5" name="4 Marcador de pie de página"/>
          <p:cNvSpPr>
            <a:spLocks noGrp="1"/>
          </p:cNvSpPr>
          <p:nvPr>
            <p:ph type="ftr" sz="quarter" idx="11"/>
          </p:nvPr>
        </p:nvSpPr>
        <p:spPr/>
        <p:txBody>
          <a:bodyPr/>
          <a:lstStyle>
            <a:lvl1pPr>
              <a:defRPr/>
            </a:lvl1pPr>
          </a:lstStyle>
          <a:p>
            <a:pPr>
              <a:defRPr/>
            </a:pPr>
            <a:endParaRPr lang="en-US" altLang="en-US"/>
          </a:p>
        </p:txBody>
      </p:sp>
      <p:sp>
        <p:nvSpPr>
          <p:cNvPr id="6" name="5 Marcador de número de diapositiva"/>
          <p:cNvSpPr>
            <a:spLocks noGrp="1"/>
          </p:cNvSpPr>
          <p:nvPr>
            <p:ph type="sldNum" sz="quarter" idx="12"/>
          </p:nvPr>
        </p:nvSpPr>
        <p:spPr/>
        <p:txBody>
          <a:bodyPr/>
          <a:lstStyle>
            <a:lvl1pPr>
              <a:defRPr/>
            </a:lvl1pPr>
          </a:lstStyle>
          <a:p>
            <a:pPr>
              <a:defRPr/>
            </a:pPr>
            <a:fld id="{D2CDE4D4-E00D-44ED-856B-C80B0DC5C30A}" type="slidenum">
              <a:rPr lang="es-PY" altLang="es-PY"/>
              <a:pPr>
                <a:defRPr/>
              </a:pPr>
              <a:t>‹Nº›</a:t>
            </a:fld>
            <a:endParaRPr lang="es-PY" altLang="es-PY"/>
          </a:p>
        </p:txBody>
      </p:sp>
    </p:spTree>
    <p:extLst>
      <p:ext uri="{BB962C8B-B14F-4D97-AF65-F5344CB8AC3E}">
        <p14:creationId xmlns:p14="http://schemas.microsoft.com/office/powerpoint/2010/main" val="361124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fecha"/>
          <p:cNvSpPr>
            <a:spLocks noGrp="1"/>
          </p:cNvSpPr>
          <p:nvPr>
            <p:ph type="dt" sz="half" idx="10"/>
          </p:nvPr>
        </p:nvSpPr>
        <p:spPr/>
        <p:txBody>
          <a:bodyPr/>
          <a:lstStyle>
            <a:lvl1pPr>
              <a:defRPr/>
            </a:lvl1pPr>
          </a:lstStyle>
          <a:p>
            <a:pPr>
              <a:defRPr/>
            </a:pPr>
            <a:fld id="{C8A7D2AE-D544-4F00-ABD0-FD133825F6B0}" type="datetimeFigureOut">
              <a:rPr lang="es-PY" altLang="en-US"/>
              <a:pPr>
                <a:defRPr/>
              </a:pPr>
              <a:t>12/10/2017</a:t>
            </a:fld>
            <a:endParaRPr lang="es-PY" altLang="en-US"/>
          </a:p>
        </p:txBody>
      </p:sp>
      <p:sp>
        <p:nvSpPr>
          <p:cNvPr id="5" name="4 Marcador de pie de página"/>
          <p:cNvSpPr>
            <a:spLocks noGrp="1"/>
          </p:cNvSpPr>
          <p:nvPr>
            <p:ph type="ftr" sz="quarter" idx="11"/>
          </p:nvPr>
        </p:nvSpPr>
        <p:spPr/>
        <p:txBody>
          <a:bodyPr/>
          <a:lstStyle>
            <a:lvl1pPr>
              <a:defRPr/>
            </a:lvl1pPr>
          </a:lstStyle>
          <a:p>
            <a:pPr>
              <a:defRPr/>
            </a:pPr>
            <a:endParaRPr lang="en-US" altLang="en-US"/>
          </a:p>
        </p:txBody>
      </p:sp>
      <p:sp>
        <p:nvSpPr>
          <p:cNvPr id="6" name="5 Marcador de número de diapositiva"/>
          <p:cNvSpPr>
            <a:spLocks noGrp="1"/>
          </p:cNvSpPr>
          <p:nvPr>
            <p:ph type="sldNum" sz="quarter" idx="12"/>
          </p:nvPr>
        </p:nvSpPr>
        <p:spPr/>
        <p:txBody>
          <a:bodyPr/>
          <a:lstStyle>
            <a:lvl1pPr>
              <a:defRPr/>
            </a:lvl1pPr>
          </a:lstStyle>
          <a:p>
            <a:pPr>
              <a:defRPr/>
            </a:pPr>
            <a:fld id="{044DAFC2-53AF-431D-AE07-93EEBEDA3C91}" type="slidenum">
              <a:rPr lang="es-PY" altLang="es-PY"/>
              <a:pPr>
                <a:defRPr/>
              </a:pPr>
              <a:t>‹Nº›</a:t>
            </a:fld>
            <a:endParaRPr lang="es-PY" altLang="es-PY"/>
          </a:p>
        </p:txBody>
      </p:sp>
    </p:spTree>
    <p:extLst>
      <p:ext uri="{BB962C8B-B14F-4D97-AF65-F5344CB8AC3E}">
        <p14:creationId xmlns:p14="http://schemas.microsoft.com/office/powerpoint/2010/main" val="280465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0964863" y="428625"/>
            <a:ext cx="3402012" cy="9123363"/>
          </a:xfrm>
        </p:spPr>
        <p:txBody>
          <a:bodyPr vert="eaVert"/>
          <a:lstStyle/>
          <a:p>
            <a:r>
              <a:rPr lang="es-ES" smtClean="0"/>
              <a:t>Haga clic para modificar el estilo de título del patrón</a:t>
            </a:r>
            <a:endParaRPr lang="es-PY"/>
          </a:p>
        </p:txBody>
      </p:sp>
      <p:sp>
        <p:nvSpPr>
          <p:cNvPr id="3" name="2 Marcador de texto vertical"/>
          <p:cNvSpPr>
            <a:spLocks noGrp="1"/>
          </p:cNvSpPr>
          <p:nvPr>
            <p:ph type="body" orient="vert" idx="1"/>
          </p:nvPr>
        </p:nvSpPr>
        <p:spPr>
          <a:xfrm>
            <a:off x="755652" y="428625"/>
            <a:ext cx="10056813" cy="91233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fecha"/>
          <p:cNvSpPr>
            <a:spLocks noGrp="1"/>
          </p:cNvSpPr>
          <p:nvPr>
            <p:ph type="dt" sz="half" idx="10"/>
          </p:nvPr>
        </p:nvSpPr>
        <p:spPr/>
        <p:txBody>
          <a:bodyPr/>
          <a:lstStyle>
            <a:lvl1pPr>
              <a:defRPr/>
            </a:lvl1pPr>
          </a:lstStyle>
          <a:p>
            <a:pPr>
              <a:defRPr/>
            </a:pPr>
            <a:fld id="{80CC829E-2072-4A33-826F-9AFA59AA77DE}" type="datetimeFigureOut">
              <a:rPr lang="es-PY" altLang="en-US"/>
              <a:pPr>
                <a:defRPr/>
              </a:pPr>
              <a:t>12/10/2017</a:t>
            </a:fld>
            <a:endParaRPr lang="es-PY" altLang="en-US"/>
          </a:p>
        </p:txBody>
      </p:sp>
      <p:sp>
        <p:nvSpPr>
          <p:cNvPr id="5" name="4 Marcador de pie de página"/>
          <p:cNvSpPr>
            <a:spLocks noGrp="1"/>
          </p:cNvSpPr>
          <p:nvPr>
            <p:ph type="ftr" sz="quarter" idx="11"/>
          </p:nvPr>
        </p:nvSpPr>
        <p:spPr/>
        <p:txBody>
          <a:bodyPr/>
          <a:lstStyle>
            <a:lvl1pPr>
              <a:defRPr/>
            </a:lvl1pPr>
          </a:lstStyle>
          <a:p>
            <a:pPr>
              <a:defRPr/>
            </a:pPr>
            <a:endParaRPr lang="en-US" altLang="en-US"/>
          </a:p>
        </p:txBody>
      </p:sp>
      <p:sp>
        <p:nvSpPr>
          <p:cNvPr id="6" name="5 Marcador de número de diapositiva"/>
          <p:cNvSpPr>
            <a:spLocks noGrp="1"/>
          </p:cNvSpPr>
          <p:nvPr>
            <p:ph type="sldNum" sz="quarter" idx="12"/>
          </p:nvPr>
        </p:nvSpPr>
        <p:spPr/>
        <p:txBody>
          <a:bodyPr/>
          <a:lstStyle>
            <a:lvl1pPr>
              <a:defRPr/>
            </a:lvl1pPr>
          </a:lstStyle>
          <a:p>
            <a:pPr>
              <a:defRPr/>
            </a:pPr>
            <a:fld id="{8E0EDAA0-DABB-4323-A6FB-39300619BEA2}" type="slidenum">
              <a:rPr lang="es-PY" altLang="es-PY"/>
              <a:pPr>
                <a:defRPr/>
              </a:pPr>
              <a:t>‹Nº›</a:t>
            </a:fld>
            <a:endParaRPr lang="es-PY" altLang="es-PY"/>
          </a:p>
        </p:txBody>
      </p:sp>
    </p:spTree>
    <p:extLst>
      <p:ext uri="{BB962C8B-B14F-4D97-AF65-F5344CB8AC3E}">
        <p14:creationId xmlns:p14="http://schemas.microsoft.com/office/powerpoint/2010/main" val="1024043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45"/>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3" name="Date Placeholder 3"/>
          <p:cNvSpPr>
            <a:spLocks noGrp="1"/>
          </p:cNvSpPr>
          <p:nvPr>
            <p:ph type="dt" sz="half" idx="10"/>
          </p:nvPr>
        </p:nvSpPr>
        <p:spPr/>
        <p:txBody>
          <a:bodyPr/>
          <a:lstStyle>
            <a:lvl1pPr>
              <a:defRPr/>
            </a:lvl1pPr>
          </a:lstStyle>
          <a:p>
            <a:pPr>
              <a:defRPr/>
            </a:pPr>
            <a:endParaRPr lang="es-ES" altLang="en-US"/>
          </a:p>
        </p:txBody>
      </p:sp>
      <p:sp>
        <p:nvSpPr>
          <p:cNvPr id="4" name="Footer Placeholder 4"/>
          <p:cNvSpPr>
            <a:spLocks noGrp="1"/>
          </p:cNvSpPr>
          <p:nvPr>
            <p:ph type="ftr" sz="quarter" idx="11"/>
          </p:nvPr>
        </p:nvSpPr>
        <p:spPr/>
        <p:txBody>
          <a:bodyPr/>
          <a:lstStyle>
            <a:lvl1pPr>
              <a:defRPr/>
            </a:lvl1pPr>
          </a:lstStyle>
          <a:p>
            <a:pPr>
              <a:defRPr/>
            </a:pPr>
            <a:endParaRPr lang="es-ES" altLang="en-US"/>
          </a:p>
        </p:txBody>
      </p:sp>
      <p:sp>
        <p:nvSpPr>
          <p:cNvPr id="5" name="Slide Number Placeholder 5"/>
          <p:cNvSpPr>
            <a:spLocks noGrp="1"/>
          </p:cNvSpPr>
          <p:nvPr>
            <p:ph type="sldNum" sz="quarter" idx="12"/>
          </p:nvPr>
        </p:nvSpPr>
        <p:spPr/>
        <p:txBody>
          <a:bodyPr/>
          <a:lstStyle>
            <a:lvl1pPr>
              <a:defRPr/>
            </a:lvl1pPr>
          </a:lstStyle>
          <a:p>
            <a:pPr>
              <a:defRPr/>
            </a:pPr>
            <a:fld id="{E1B940FA-402E-4BA1-AA96-88FC1199DC65}" type="slidenum">
              <a:rPr lang="es-ES" altLang="es-ES"/>
              <a:pPr>
                <a:defRPr/>
              </a:pPr>
              <a:t>‹Nº›</a:t>
            </a:fld>
            <a:endParaRPr lang="es-ES" altLang="es-ES"/>
          </a:p>
        </p:txBody>
      </p:sp>
    </p:spTree>
    <p:extLst>
      <p:ext uri="{BB962C8B-B14F-4D97-AF65-F5344CB8AC3E}">
        <p14:creationId xmlns:p14="http://schemas.microsoft.com/office/powerpoint/2010/main" val="1931633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Shape 11"/>
          <p:cNvSpPr>
            <a:spLocks noGrp="1"/>
          </p:cNvSpPr>
          <p:nvPr>
            <p:ph type="title"/>
          </p:nvPr>
        </p:nvSpPr>
        <p:spPr>
          <a:xfrm>
            <a:off x="685800" y="1122364"/>
            <a:ext cx="7772400" cy="2387601"/>
          </a:xfrm>
          <a:prstGeom prst="rect">
            <a:avLst/>
          </a:prstGeom>
        </p:spPr>
        <p:txBody>
          <a:bodyPr anchor="b"/>
          <a:lstStyle>
            <a:lvl1pPr algn="ctr">
              <a:defRPr sz="5658"/>
            </a:lvl1pPr>
          </a:lstStyle>
          <a:p>
            <a:r>
              <a:t>Title Text</a:t>
            </a:r>
          </a:p>
        </p:txBody>
      </p:sp>
      <p:sp>
        <p:nvSpPr>
          <p:cNvPr id="12" name="Shape 12"/>
          <p:cNvSpPr>
            <a:spLocks noGrp="1"/>
          </p:cNvSpPr>
          <p:nvPr>
            <p:ph type="body" sz="quarter" idx="1"/>
          </p:nvPr>
        </p:nvSpPr>
        <p:spPr>
          <a:xfrm>
            <a:off x="1143000" y="3602037"/>
            <a:ext cx="6858000" cy="1655763"/>
          </a:xfrm>
          <a:prstGeom prst="rect">
            <a:avLst/>
          </a:prstGeom>
        </p:spPr>
        <p:txBody>
          <a:bodyPr/>
          <a:lstStyle>
            <a:lvl1pPr marL="0" indent="0" algn="ctr">
              <a:buSzTx/>
              <a:buFontTx/>
              <a:buNone/>
              <a:defRPr sz="2263"/>
            </a:lvl1pPr>
            <a:lvl2pPr marL="0" indent="431098" algn="ctr">
              <a:buSzTx/>
              <a:buFontTx/>
              <a:buNone/>
              <a:defRPr sz="2263"/>
            </a:lvl2pPr>
            <a:lvl3pPr marL="0" indent="862196" algn="ctr">
              <a:buSzTx/>
              <a:buFontTx/>
              <a:buNone/>
              <a:defRPr sz="2263"/>
            </a:lvl3pPr>
            <a:lvl4pPr marL="0" indent="1293294" algn="ctr">
              <a:buSzTx/>
              <a:buFontTx/>
              <a:buNone/>
              <a:defRPr sz="2263"/>
            </a:lvl4pPr>
            <a:lvl5pPr marL="0" indent="1724392" algn="ctr">
              <a:buSzTx/>
              <a:buFontTx/>
              <a:buNone/>
              <a:defRPr sz="2263"/>
            </a:lvl5pPr>
          </a:lstStyle>
          <a:p>
            <a:r>
              <a:t>Body Level One</a:t>
            </a:r>
          </a:p>
          <a:p>
            <a:pPr lvl="1"/>
            <a:r>
              <a:t>Body Level Two</a:t>
            </a:r>
          </a:p>
          <a:p>
            <a:pPr lvl="2"/>
            <a:r>
              <a:t>Body Level Three</a:t>
            </a:r>
          </a:p>
          <a:p>
            <a:pPr lvl="3"/>
            <a:r>
              <a:t>Body Level Four</a:t>
            </a:r>
          </a:p>
          <a:p>
            <a:pPr lvl="4"/>
            <a:r>
              <a:t>Body Level Five</a:t>
            </a:r>
          </a:p>
        </p:txBody>
      </p:sp>
      <p:sp>
        <p:nvSpPr>
          <p:cNvPr id="4" name="Shape 13"/>
          <p:cNvSpPr>
            <a:spLocks noGrp="1"/>
          </p:cNvSpPr>
          <p:nvPr>
            <p:ph type="sldNum" sz="quarter" idx="10"/>
          </p:nvPr>
        </p:nvSpPr>
        <p:spPr>
          <a:ln w="12700">
            <a:miter lim="400000"/>
          </a:ln>
        </p:spPr>
        <p:txBody>
          <a:bodyPr/>
          <a:lstStyle>
            <a:lvl1pPr defTabSz="891804" eaLnBrk="0">
              <a:defRPr>
                <a:latin typeface="Arial" panose="020B0604020202020204" pitchFamily="34" charset="0"/>
              </a:defRPr>
            </a:lvl1pPr>
          </a:lstStyle>
          <a:p>
            <a:pPr>
              <a:defRPr/>
            </a:pPr>
            <a:fld id="{BD14FC61-1B56-4CA0-9895-FE7D70D5B176}" type="slidenum">
              <a:rPr/>
              <a:pPr>
                <a:defRPr/>
              </a:pPr>
              <a:t>‹Nº›</a:t>
            </a:fld>
            <a:endParaRPr dirty="0"/>
          </a:p>
        </p:txBody>
      </p:sp>
    </p:spTree>
    <p:extLst>
      <p:ext uri="{BB962C8B-B14F-4D97-AF65-F5344CB8AC3E}">
        <p14:creationId xmlns:p14="http://schemas.microsoft.com/office/powerpoint/2010/main" val="54055700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Shape 29"/>
          <p:cNvSpPr>
            <a:spLocks noGrp="1"/>
          </p:cNvSpPr>
          <p:nvPr>
            <p:ph type="title"/>
          </p:nvPr>
        </p:nvSpPr>
        <p:spPr>
          <a:xfrm>
            <a:off x="623889" y="1709741"/>
            <a:ext cx="7886701" cy="2852737"/>
          </a:xfrm>
          <a:prstGeom prst="rect">
            <a:avLst/>
          </a:prstGeom>
        </p:spPr>
        <p:txBody>
          <a:bodyPr anchor="b"/>
          <a:lstStyle>
            <a:lvl1pPr>
              <a:defRPr sz="5658"/>
            </a:lvl1pPr>
          </a:lstStyle>
          <a:p>
            <a:r>
              <a:t>Title Text</a:t>
            </a:r>
          </a:p>
        </p:txBody>
      </p:sp>
      <p:sp>
        <p:nvSpPr>
          <p:cNvPr id="30" name="Shape 30"/>
          <p:cNvSpPr>
            <a:spLocks noGrp="1"/>
          </p:cNvSpPr>
          <p:nvPr>
            <p:ph type="body" sz="quarter" idx="1"/>
          </p:nvPr>
        </p:nvSpPr>
        <p:spPr>
          <a:xfrm>
            <a:off x="623889" y="4589464"/>
            <a:ext cx="7886701" cy="1500188"/>
          </a:xfrm>
          <a:prstGeom prst="rect">
            <a:avLst/>
          </a:prstGeom>
        </p:spPr>
        <p:txBody>
          <a:bodyPr/>
          <a:lstStyle>
            <a:lvl1pPr marL="0" indent="0">
              <a:buSzTx/>
              <a:buFontTx/>
              <a:buNone/>
              <a:defRPr sz="2263"/>
            </a:lvl1pPr>
            <a:lvl2pPr marL="0" indent="431098">
              <a:buSzTx/>
              <a:buFontTx/>
              <a:buNone/>
              <a:defRPr sz="2263"/>
            </a:lvl2pPr>
            <a:lvl3pPr marL="0" indent="862196">
              <a:buSzTx/>
              <a:buFontTx/>
              <a:buNone/>
              <a:defRPr sz="2263"/>
            </a:lvl3pPr>
            <a:lvl4pPr marL="0" indent="1293294">
              <a:buSzTx/>
              <a:buFontTx/>
              <a:buNone/>
              <a:defRPr sz="2263"/>
            </a:lvl4pPr>
            <a:lvl5pPr marL="0" indent="1724392">
              <a:buSzTx/>
              <a:buFontTx/>
              <a:buNone/>
              <a:defRPr sz="2263"/>
            </a:lvl5pPr>
          </a:lstStyle>
          <a:p>
            <a:r>
              <a:t>Body Level One</a:t>
            </a:r>
          </a:p>
          <a:p>
            <a:pPr lvl="1"/>
            <a:r>
              <a:t>Body Level Two</a:t>
            </a:r>
          </a:p>
          <a:p>
            <a:pPr lvl="2"/>
            <a:r>
              <a:t>Body Level Three</a:t>
            </a:r>
          </a:p>
          <a:p>
            <a:pPr lvl="3"/>
            <a:r>
              <a:t>Body Level Four</a:t>
            </a:r>
          </a:p>
          <a:p>
            <a:pPr lvl="4"/>
            <a:r>
              <a:t>Body Level Five</a:t>
            </a:r>
          </a:p>
        </p:txBody>
      </p:sp>
      <p:sp>
        <p:nvSpPr>
          <p:cNvPr id="4" name="Shape 31"/>
          <p:cNvSpPr>
            <a:spLocks noGrp="1"/>
          </p:cNvSpPr>
          <p:nvPr>
            <p:ph type="sldNum" sz="quarter" idx="10"/>
          </p:nvPr>
        </p:nvSpPr>
        <p:spPr>
          <a:ln w="12700">
            <a:miter lim="400000"/>
          </a:ln>
        </p:spPr>
        <p:txBody>
          <a:bodyPr/>
          <a:lstStyle>
            <a:lvl1pPr defTabSz="891804" eaLnBrk="0">
              <a:defRPr>
                <a:latin typeface="Arial" panose="020B0604020202020204" pitchFamily="34" charset="0"/>
              </a:defRPr>
            </a:lvl1pPr>
          </a:lstStyle>
          <a:p>
            <a:pPr>
              <a:defRPr/>
            </a:pPr>
            <a:fld id="{EF37A7B0-C8BE-4ED3-AB78-1867468D99DC}" type="slidenum">
              <a:rPr/>
              <a:pPr>
                <a:defRPr/>
              </a:pPr>
              <a:t>‹Nº›</a:t>
            </a:fld>
            <a:endParaRPr dirty="0"/>
          </a:p>
        </p:txBody>
      </p:sp>
    </p:spTree>
    <p:extLst>
      <p:ext uri="{BB962C8B-B14F-4D97-AF65-F5344CB8AC3E}">
        <p14:creationId xmlns:p14="http://schemas.microsoft.com/office/powerpoint/2010/main" val="332158994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3" name="Shape 58"/>
          <p:cNvSpPr>
            <a:spLocks noGrp="1"/>
          </p:cNvSpPr>
          <p:nvPr>
            <p:ph type="sldNum" sz="quarter" idx="10"/>
          </p:nvPr>
        </p:nvSpPr>
        <p:spPr>
          <a:ln w="12700">
            <a:miter lim="400000"/>
          </a:ln>
        </p:spPr>
        <p:txBody>
          <a:bodyPr/>
          <a:lstStyle>
            <a:lvl1pPr defTabSz="891804" eaLnBrk="0">
              <a:defRPr>
                <a:latin typeface="Arial" panose="020B0604020202020204" pitchFamily="34" charset="0"/>
              </a:defRPr>
            </a:lvl1pPr>
          </a:lstStyle>
          <a:p>
            <a:pPr>
              <a:defRPr/>
            </a:pPr>
            <a:fld id="{7EA67B85-D752-4D0B-B6BC-DB9467A723EC}" type="slidenum">
              <a:rPr/>
              <a:pPr>
                <a:defRPr/>
              </a:pPr>
              <a:t>‹Nº›</a:t>
            </a:fld>
            <a:endParaRPr dirty="0"/>
          </a:p>
        </p:txBody>
      </p:sp>
    </p:spTree>
    <p:extLst>
      <p:ext uri="{BB962C8B-B14F-4D97-AF65-F5344CB8AC3E}">
        <p14:creationId xmlns:p14="http://schemas.microsoft.com/office/powerpoint/2010/main" val="275143091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Shape 72"/>
          <p:cNvSpPr>
            <a:spLocks noGrp="1"/>
          </p:cNvSpPr>
          <p:nvPr>
            <p:ph type="title"/>
          </p:nvPr>
        </p:nvSpPr>
        <p:spPr>
          <a:xfrm>
            <a:off x="629841" y="457200"/>
            <a:ext cx="2949178" cy="1600200"/>
          </a:xfrm>
          <a:prstGeom prst="rect">
            <a:avLst/>
          </a:prstGeom>
        </p:spPr>
        <p:txBody>
          <a:bodyPr anchor="b"/>
          <a:lstStyle>
            <a:lvl1pPr>
              <a:defRPr sz="3017"/>
            </a:lvl1pPr>
          </a:lstStyle>
          <a:p>
            <a:r>
              <a:t>Title Text</a:t>
            </a:r>
          </a:p>
        </p:txBody>
      </p:sp>
      <p:sp>
        <p:nvSpPr>
          <p:cNvPr id="73" name="Shape 73"/>
          <p:cNvSpPr>
            <a:spLocks noGrp="1"/>
          </p:cNvSpPr>
          <p:nvPr>
            <p:ph type="body" sz="half" idx="1"/>
          </p:nvPr>
        </p:nvSpPr>
        <p:spPr>
          <a:xfrm>
            <a:off x="3887392" y="987425"/>
            <a:ext cx="4629151" cy="4873626"/>
          </a:xfrm>
          <a:prstGeom prst="rect">
            <a:avLst/>
          </a:prstGeom>
        </p:spPr>
        <p:txBody>
          <a:bodyPr/>
          <a:lstStyle>
            <a:lvl1pPr>
              <a:defRPr sz="3017"/>
            </a:lvl1pPr>
            <a:lvl2pPr marL="677439" indent="-246341">
              <a:defRPr sz="3017"/>
            </a:lvl2pPr>
            <a:lvl3pPr marL="1149595" indent="-287399">
              <a:defRPr sz="3017"/>
            </a:lvl3pPr>
            <a:lvl4pPr marL="1638172" indent="-344879">
              <a:defRPr sz="3017"/>
            </a:lvl4pPr>
            <a:lvl5pPr marL="2069269" indent="-344879">
              <a:defRPr sz="3017"/>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629840" y="2057400"/>
            <a:ext cx="2949180" cy="3811588"/>
          </a:xfrm>
          <a:prstGeom prst="rect">
            <a:avLst/>
          </a:prstGeom>
        </p:spPr>
        <p:txBody>
          <a:bodyPr/>
          <a:lstStyle/>
          <a:p>
            <a:endParaRPr/>
          </a:p>
        </p:txBody>
      </p:sp>
      <p:sp>
        <p:nvSpPr>
          <p:cNvPr id="5" name="Shape 75"/>
          <p:cNvSpPr>
            <a:spLocks noGrp="1"/>
          </p:cNvSpPr>
          <p:nvPr>
            <p:ph type="sldNum" sz="quarter" idx="14"/>
          </p:nvPr>
        </p:nvSpPr>
        <p:spPr>
          <a:ln w="12700">
            <a:miter lim="400000"/>
          </a:ln>
        </p:spPr>
        <p:txBody>
          <a:bodyPr/>
          <a:lstStyle>
            <a:lvl1pPr defTabSz="891804" eaLnBrk="0">
              <a:defRPr>
                <a:latin typeface="Arial" panose="020B0604020202020204" pitchFamily="34" charset="0"/>
              </a:defRPr>
            </a:lvl1pPr>
          </a:lstStyle>
          <a:p>
            <a:pPr>
              <a:defRPr/>
            </a:pPr>
            <a:fld id="{05FDA359-168F-4479-A4A5-892FCA96B9FC}" type="slidenum">
              <a:rPr/>
              <a:pPr>
                <a:defRPr/>
              </a:pPr>
              <a:t>‹Nº›</a:t>
            </a:fld>
            <a:endParaRPr dirty="0"/>
          </a:p>
        </p:txBody>
      </p:sp>
    </p:spTree>
    <p:extLst>
      <p:ext uri="{BB962C8B-B14F-4D97-AF65-F5344CB8AC3E}">
        <p14:creationId xmlns:p14="http://schemas.microsoft.com/office/powerpoint/2010/main" val="5900928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Shape 82"/>
          <p:cNvSpPr>
            <a:spLocks noGrp="1"/>
          </p:cNvSpPr>
          <p:nvPr>
            <p:ph type="title"/>
          </p:nvPr>
        </p:nvSpPr>
        <p:spPr>
          <a:xfrm>
            <a:off x="629841" y="457200"/>
            <a:ext cx="2949178" cy="1600200"/>
          </a:xfrm>
          <a:prstGeom prst="rect">
            <a:avLst/>
          </a:prstGeom>
        </p:spPr>
        <p:txBody>
          <a:bodyPr anchor="b"/>
          <a:lstStyle>
            <a:lvl1pPr>
              <a:defRPr sz="3017"/>
            </a:lvl1pPr>
          </a:lstStyle>
          <a:p>
            <a:r>
              <a:t>Title Text</a:t>
            </a:r>
          </a:p>
        </p:txBody>
      </p:sp>
      <p:sp>
        <p:nvSpPr>
          <p:cNvPr id="83" name="Shape 83"/>
          <p:cNvSpPr>
            <a:spLocks noGrp="1"/>
          </p:cNvSpPr>
          <p:nvPr>
            <p:ph type="pic" sz="half" idx="13"/>
          </p:nvPr>
        </p:nvSpPr>
        <p:spPr>
          <a:xfrm>
            <a:off x="3887392" y="987425"/>
            <a:ext cx="4629151" cy="4873626"/>
          </a:xfrm>
          <a:prstGeom prst="rect">
            <a:avLst/>
          </a:prstGeom>
        </p:spPr>
        <p:txBody>
          <a:bodyPr lIns="91439" rIns="91439">
            <a:noAutofit/>
          </a:bodyPr>
          <a:lstStyle/>
          <a:p>
            <a:pPr lvl="0"/>
            <a:endParaRPr noProof="0" dirty="0">
              <a:sym typeface="Calibri"/>
            </a:endParaRPr>
          </a:p>
        </p:txBody>
      </p:sp>
      <p:sp>
        <p:nvSpPr>
          <p:cNvPr id="84" name="Shape 84"/>
          <p:cNvSpPr>
            <a:spLocks noGrp="1"/>
          </p:cNvSpPr>
          <p:nvPr>
            <p:ph type="body" sz="quarter" idx="1"/>
          </p:nvPr>
        </p:nvSpPr>
        <p:spPr>
          <a:xfrm>
            <a:off x="629841" y="2057400"/>
            <a:ext cx="2949178" cy="3811588"/>
          </a:xfrm>
          <a:prstGeom prst="rect">
            <a:avLst/>
          </a:prstGeom>
        </p:spPr>
        <p:txBody>
          <a:bodyPr/>
          <a:lstStyle>
            <a:lvl1pPr marL="0" indent="0">
              <a:buSzTx/>
              <a:buFontTx/>
              <a:buNone/>
              <a:defRPr sz="1509"/>
            </a:lvl1pPr>
            <a:lvl2pPr marL="0" indent="431098">
              <a:buSzTx/>
              <a:buFontTx/>
              <a:buNone/>
              <a:defRPr sz="1509"/>
            </a:lvl2pPr>
            <a:lvl3pPr marL="0" indent="862196">
              <a:buSzTx/>
              <a:buFontTx/>
              <a:buNone/>
              <a:defRPr sz="1509"/>
            </a:lvl3pPr>
            <a:lvl4pPr marL="0" indent="1293294">
              <a:buSzTx/>
              <a:buFontTx/>
              <a:buNone/>
              <a:defRPr sz="1509"/>
            </a:lvl4pPr>
            <a:lvl5pPr marL="0" indent="1724392">
              <a:buSzTx/>
              <a:buFontTx/>
              <a:buNone/>
              <a:defRPr sz="1509"/>
            </a:lvl5pPr>
          </a:lstStyle>
          <a:p>
            <a:r>
              <a:t>Body Level One</a:t>
            </a:r>
          </a:p>
          <a:p>
            <a:pPr lvl="1"/>
            <a:r>
              <a:t>Body Level Two</a:t>
            </a:r>
          </a:p>
          <a:p>
            <a:pPr lvl="2"/>
            <a:r>
              <a:t>Body Level Three</a:t>
            </a:r>
          </a:p>
          <a:p>
            <a:pPr lvl="3"/>
            <a:r>
              <a:t>Body Level Four</a:t>
            </a:r>
          </a:p>
          <a:p>
            <a:pPr lvl="4"/>
            <a:r>
              <a:t>Body Level Five</a:t>
            </a:r>
          </a:p>
        </p:txBody>
      </p:sp>
      <p:sp>
        <p:nvSpPr>
          <p:cNvPr id="5" name="Shape 85"/>
          <p:cNvSpPr>
            <a:spLocks noGrp="1"/>
          </p:cNvSpPr>
          <p:nvPr>
            <p:ph type="sldNum" sz="quarter" idx="14"/>
          </p:nvPr>
        </p:nvSpPr>
        <p:spPr>
          <a:ln w="12700">
            <a:miter lim="400000"/>
          </a:ln>
        </p:spPr>
        <p:txBody>
          <a:bodyPr/>
          <a:lstStyle>
            <a:lvl1pPr defTabSz="891804" eaLnBrk="0">
              <a:defRPr>
                <a:latin typeface="Arial" panose="020B0604020202020204" pitchFamily="34" charset="0"/>
              </a:defRPr>
            </a:lvl1pPr>
          </a:lstStyle>
          <a:p>
            <a:pPr>
              <a:defRPr/>
            </a:pPr>
            <a:fld id="{844E97A0-FF2D-460E-876E-199951B77458}" type="slidenum">
              <a:rPr/>
              <a:pPr>
                <a:defRPr/>
              </a:pPr>
              <a:t>‹Nº›</a:t>
            </a:fld>
            <a:endParaRPr dirty="0"/>
          </a:p>
        </p:txBody>
      </p:sp>
    </p:spTree>
    <p:extLst>
      <p:ext uri="{BB962C8B-B14F-4D97-AF65-F5344CB8AC3E}">
        <p14:creationId xmlns:p14="http://schemas.microsoft.com/office/powerpoint/2010/main" val="220613807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94"/>
          <p:cNvSpPr>
            <a:spLocks noGrp="1"/>
          </p:cNvSpPr>
          <p:nvPr>
            <p:ph type="sldNum" sz="quarter" idx="10"/>
          </p:nvPr>
        </p:nvSpPr>
        <p:spPr>
          <a:ln w="12700">
            <a:miter lim="400000"/>
          </a:ln>
        </p:spPr>
        <p:txBody>
          <a:bodyPr/>
          <a:lstStyle>
            <a:lvl1pPr defTabSz="891804" eaLnBrk="0">
              <a:defRPr>
                <a:latin typeface="Arial" panose="020B0604020202020204" pitchFamily="34" charset="0"/>
              </a:defRPr>
            </a:lvl1pPr>
          </a:lstStyle>
          <a:p>
            <a:pPr>
              <a:defRPr/>
            </a:pPr>
            <a:fld id="{A50427BE-7763-453D-A6AF-6ED72F46A5AD}" type="slidenum">
              <a:rPr/>
              <a:pPr>
                <a:defRPr/>
              </a:pPr>
              <a:t>‹Nº›</a:t>
            </a:fld>
            <a:endParaRPr dirty="0"/>
          </a:p>
        </p:txBody>
      </p:sp>
    </p:spTree>
    <p:extLst>
      <p:ext uri="{BB962C8B-B14F-4D97-AF65-F5344CB8AC3E}">
        <p14:creationId xmlns:p14="http://schemas.microsoft.com/office/powerpoint/2010/main" val="4912880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Shape 101"/>
          <p:cNvSpPr>
            <a:spLocks noGrp="1"/>
          </p:cNvSpPr>
          <p:nvPr>
            <p:ph type="title"/>
          </p:nvPr>
        </p:nvSpPr>
        <p:spPr>
          <a:xfrm>
            <a:off x="6543675" y="365125"/>
            <a:ext cx="1971675" cy="5811838"/>
          </a:xfrm>
          <a:prstGeom prst="rect">
            <a:avLst/>
          </a:prstGeom>
        </p:spPr>
        <p:txBody>
          <a:bodyPr/>
          <a:lstStyle/>
          <a:p>
            <a:r>
              <a:t>Title Text</a:t>
            </a:r>
          </a:p>
        </p:txBody>
      </p:sp>
      <p:sp>
        <p:nvSpPr>
          <p:cNvPr id="102" name="Shape 102"/>
          <p:cNvSpPr>
            <a:spLocks noGrp="1"/>
          </p:cNvSpPr>
          <p:nvPr>
            <p:ph type="body" idx="1"/>
          </p:nvPr>
        </p:nvSpPr>
        <p:spPr>
          <a:xfrm>
            <a:off x="628650" y="365125"/>
            <a:ext cx="5800725"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03"/>
          <p:cNvSpPr>
            <a:spLocks noGrp="1"/>
          </p:cNvSpPr>
          <p:nvPr>
            <p:ph type="sldNum" sz="quarter" idx="10"/>
          </p:nvPr>
        </p:nvSpPr>
        <p:spPr>
          <a:ln w="12700">
            <a:miter lim="400000"/>
          </a:ln>
        </p:spPr>
        <p:txBody>
          <a:bodyPr/>
          <a:lstStyle>
            <a:lvl1pPr defTabSz="891804" eaLnBrk="0">
              <a:defRPr>
                <a:latin typeface="Arial" panose="020B0604020202020204" pitchFamily="34" charset="0"/>
              </a:defRPr>
            </a:lvl1pPr>
          </a:lstStyle>
          <a:p>
            <a:pPr>
              <a:defRPr/>
            </a:pPr>
            <a:fld id="{8B80187E-A68E-46C0-8EDD-3E177EF12853}" type="slidenum">
              <a:rPr/>
              <a:pPr>
                <a:defRPr/>
              </a:pPr>
              <a:t>‹Nº›</a:t>
            </a:fld>
            <a:endParaRPr dirty="0"/>
          </a:p>
        </p:txBody>
      </p:sp>
    </p:spTree>
    <p:extLst>
      <p:ext uri="{BB962C8B-B14F-4D97-AF65-F5344CB8AC3E}">
        <p14:creationId xmlns:p14="http://schemas.microsoft.com/office/powerpoint/2010/main" val="30827488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fecha"/>
          <p:cNvSpPr>
            <a:spLocks noGrp="1"/>
          </p:cNvSpPr>
          <p:nvPr>
            <p:ph type="dt" sz="half" idx="10"/>
          </p:nvPr>
        </p:nvSpPr>
        <p:spPr/>
        <p:txBody>
          <a:bodyPr/>
          <a:lstStyle>
            <a:lvl1pPr>
              <a:defRPr/>
            </a:lvl1pPr>
          </a:lstStyle>
          <a:p>
            <a:pPr>
              <a:defRPr/>
            </a:pPr>
            <a:fld id="{12807599-F907-43D0-AEEE-C8747E2A603B}" type="datetimeFigureOut">
              <a:rPr lang="es-PY" altLang="en-US"/>
              <a:pPr>
                <a:defRPr/>
              </a:pPr>
              <a:t>12/10/2017</a:t>
            </a:fld>
            <a:endParaRPr lang="es-PY" altLang="en-US"/>
          </a:p>
        </p:txBody>
      </p:sp>
      <p:sp>
        <p:nvSpPr>
          <p:cNvPr id="5" name="4 Marcador de pie de página"/>
          <p:cNvSpPr>
            <a:spLocks noGrp="1"/>
          </p:cNvSpPr>
          <p:nvPr>
            <p:ph type="ftr" sz="quarter" idx="11"/>
          </p:nvPr>
        </p:nvSpPr>
        <p:spPr/>
        <p:txBody>
          <a:bodyPr/>
          <a:lstStyle>
            <a:lvl1pPr>
              <a:defRPr/>
            </a:lvl1pPr>
          </a:lstStyle>
          <a:p>
            <a:pPr>
              <a:defRPr/>
            </a:pPr>
            <a:endParaRPr lang="en-US" altLang="en-US"/>
          </a:p>
        </p:txBody>
      </p:sp>
      <p:sp>
        <p:nvSpPr>
          <p:cNvPr id="6" name="5 Marcador de número de diapositiva"/>
          <p:cNvSpPr>
            <a:spLocks noGrp="1"/>
          </p:cNvSpPr>
          <p:nvPr>
            <p:ph type="sldNum" sz="quarter" idx="12"/>
          </p:nvPr>
        </p:nvSpPr>
        <p:spPr/>
        <p:txBody>
          <a:bodyPr/>
          <a:lstStyle>
            <a:lvl1pPr>
              <a:defRPr/>
            </a:lvl1pPr>
          </a:lstStyle>
          <a:p>
            <a:pPr>
              <a:defRPr/>
            </a:pPr>
            <a:fld id="{D6FD925D-8285-48A4-95FB-953E05486E3C}" type="slidenum">
              <a:rPr lang="es-PY" altLang="es-PY"/>
              <a:pPr>
                <a:defRPr/>
              </a:pPr>
              <a:t>‹Nº›</a:t>
            </a:fld>
            <a:endParaRPr lang="es-PY" altLang="es-PY"/>
          </a:p>
        </p:txBody>
      </p:sp>
    </p:spTree>
    <p:extLst>
      <p:ext uri="{BB962C8B-B14F-4D97-AF65-F5344CB8AC3E}">
        <p14:creationId xmlns:p14="http://schemas.microsoft.com/office/powerpoint/2010/main" val="2231937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Diapositiva de título">
    <p:spTree>
      <p:nvGrpSpPr>
        <p:cNvPr id="1" name=""/>
        <p:cNvGrpSpPr/>
        <p:nvPr/>
      </p:nvGrpSpPr>
      <p:grpSpPr>
        <a:xfrm>
          <a:off x="0" y="0"/>
          <a:ext cx="0" cy="0"/>
          <a:chOff x="0" y="0"/>
          <a:chExt cx="0" cy="0"/>
        </a:xfrm>
      </p:grpSpPr>
      <p:sp>
        <p:nvSpPr>
          <p:cNvPr id="120" name="Shape 120"/>
          <p:cNvSpPr>
            <a:spLocks noGrp="1"/>
          </p:cNvSpPr>
          <p:nvPr>
            <p:ph type="title"/>
          </p:nvPr>
        </p:nvSpPr>
        <p:spPr>
          <a:xfrm>
            <a:off x="685800" y="1122364"/>
            <a:ext cx="7772400" cy="2387601"/>
          </a:xfrm>
          <a:prstGeom prst="rect">
            <a:avLst/>
          </a:prstGeom>
        </p:spPr>
        <p:txBody>
          <a:bodyPr anchor="b"/>
          <a:lstStyle>
            <a:lvl1pPr algn="ctr">
              <a:defRPr sz="5658"/>
            </a:lvl1pPr>
          </a:lstStyle>
          <a:p>
            <a:r>
              <a:t>Title Text</a:t>
            </a:r>
          </a:p>
        </p:txBody>
      </p:sp>
      <p:sp>
        <p:nvSpPr>
          <p:cNvPr id="121" name="Shape 121"/>
          <p:cNvSpPr>
            <a:spLocks noGrp="1"/>
          </p:cNvSpPr>
          <p:nvPr>
            <p:ph type="body" sz="quarter" idx="1"/>
          </p:nvPr>
        </p:nvSpPr>
        <p:spPr>
          <a:xfrm>
            <a:off x="1143000" y="3602037"/>
            <a:ext cx="6858000" cy="1655763"/>
          </a:xfrm>
          <a:prstGeom prst="rect">
            <a:avLst/>
          </a:prstGeom>
        </p:spPr>
        <p:txBody>
          <a:bodyPr/>
          <a:lstStyle>
            <a:lvl1pPr marL="0" indent="0" algn="ctr">
              <a:buSzTx/>
              <a:buFontTx/>
              <a:buNone/>
              <a:defRPr sz="2263"/>
            </a:lvl1pPr>
            <a:lvl2pPr marL="0" indent="431098" algn="ctr">
              <a:buSzTx/>
              <a:buFontTx/>
              <a:buNone/>
              <a:defRPr sz="2263"/>
            </a:lvl2pPr>
            <a:lvl3pPr marL="0" indent="862196" algn="ctr">
              <a:buSzTx/>
              <a:buFontTx/>
              <a:buNone/>
              <a:defRPr sz="2263"/>
            </a:lvl3pPr>
            <a:lvl4pPr marL="0" indent="1293294" algn="ctr">
              <a:buSzTx/>
              <a:buFontTx/>
              <a:buNone/>
              <a:defRPr sz="2263"/>
            </a:lvl4pPr>
            <a:lvl5pPr marL="0" indent="1724392" algn="ctr">
              <a:buSzTx/>
              <a:buFontTx/>
              <a:buNone/>
              <a:defRPr sz="2263"/>
            </a:lvl5pPr>
          </a:lstStyle>
          <a:p>
            <a:r>
              <a:t>Body Level One</a:t>
            </a:r>
          </a:p>
          <a:p>
            <a:pPr lvl="1"/>
            <a:r>
              <a:t>Body Level Two</a:t>
            </a:r>
          </a:p>
          <a:p>
            <a:pPr lvl="2"/>
            <a:r>
              <a:t>Body Level Three</a:t>
            </a:r>
          </a:p>
          <a:p>
            <a:pPr lvl="3"/>
            <a:r>
              <a:t>Body Level Four</a:t>
            </a:r>
          </a:p>
          <a:p>
            <a:pPr lvl="4"/>
            <a:r>
              <a:t>Body Level Five</a:t>
            </a:r>
          </a:p>
        </p:txBody>
      </p:sp>
      <p:sp>
        <p:nvSpPr>
          <p:cNvPr id="4" name="Shape 122"/>
          <p:cNvSpPr>
            <a:spLocks noGrp="1"/>
          </p:cNvSpPr>
          <p:nvPr>
            <p:ph type="sldNum" sz="quarter" idx="10"/>
          </p:nvPr>
        </p:nvSpPr>
        <p:spPr>
          <a:ln w="12700">
            <a:miter lim="400000"/>
          </a:ln>
        </p:spPr>
        <p:txBody>
          <a:bodyPr/>
          <a:lstStyle>
            <a:lvl1pPr defTabSz="891804" eaLnBrk="0">
              <a:defRPr>
                <a:latin typeface="Arial" panose="020B0604020202020204" pitchFamily="34" charset="0"/>
              </a:defRPr>
            </a:lvl1pPr>
          </a:lstStyle>
          <a:p>
            <a:pPr>
              <a:defRPr/>
            </a:pPr>
            <a:fld id="{484415B5-9C4C-4AC3-A9FF-8C180BFDFD97}" type="slidenum">
              <a:rPr/>
              <a:pPr>
                <a:defRPr/>
              </a:pPr>
              <a:t>‹Nº›</a:t>
            </a:fld>
            <a:endParaRPr dirty="0"/>
          </a:p>
        </p:txBody>
      </p:sp>
    </p:spTree>
    <p:extLst>
      <p:ext uri="{BB962C8B-B14F-4D97-AF65-F5344CB8AC3E}">
        <p14:creationId xmlns:p14="http://schemas.microsoft.com/office/powerpoint/2010/main" val="72257560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2" name="Shape 4"/>
          <p:cNvSpPr>
            <a:spLocks noGrp="1"/>
          </p:cNvSpPr>
          <p:nvPr>
            <p:ph type="sldNum" sz="quarter" idx="10"/>
          </p:nvPr>
        </p:nvSpPr>
        <p:spPr>
          <a:ln w="12700">
            <a:miter lim="400000"/>
          </a:ln>
        </p:spPr>
        <p:txBody>
          <a:bodyPr/>
          <a:lstStyle>
            <a:lvl1pPr defTabSz="891804" eaLnBrk="0">
              <a:defRPr>
                <a:latin typeface="Arial" panose="020B0604020202020204" pitchFamily="34" charset="0"/>
              </a:defRPr>
            </a:lvl1pPr>
          </a:lstStyle>
          <a:p>
            <a:pPr>
              <a:defRPr/>
            </a:pPr>
            <a:fld id="{0BD0C4AA-EC26-418B-9AD1-1444121A6B59}" type="slidenum">
              <a:rPr lang="es-ES" altLang="es-ES"/>
              <a:pPr>
                <a:defRPr/>
              </a:pPr>
              <a:t>‹Nº›</a:t>
            </a:fld>
            <a:endParaRPr lang="es-ES" altLang="es-ES" dirty="0"/>
          </a:p>
        </p:txBody>
      </p:sp>
    </p:spTree>
    <p:extLst>
      <p:ext uri="{BB962C8B-B14F-4D97-AF65-F5344CB8AC3E}">
        <p14:creationId xmlns:p14="http://schemas.microsoft.com/office/powerpoint/2010/main" val="58351017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3931" b="1" cap="all"/>
            </a:lvl1pPr>
          </a:lstStyle>
          <a:p>
            <a:r>
              <a:rPr lang="es-ES" smtClean="0"/>
              <a:t>Haga clic para modificar el estilo de título del patrón</a:t>
            </a:r>
            <a:endParaRPr lang="es-PY"/>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935">
                <a:solidFill>
                  <a:schemeClr val="tx1">
                    <a:tint val="75000"/>
                  </a:schemeClr>
                </a:solidFill>
              </a:defRPr>
            </a:lvl1pPr>
            <a:lvl2pPr marL="446000" indent="0">
              <a:buNone/>
              <a:defRPr sz="1754">
                <a:solidFill>
                  <a:schemeClr val="tx1">
                    <a:tint val="75000"/>
                  </a:schemeClr>
                </a:solidFill>
              </a:defRPr>
            </a:lvl2pPr>
            <a:lvl3pPr marL="891999" indent="0">
              <a:buNone/>
              <a:defRPr sz="1572">
                <a:solidFill>
                  <a:schemeClr val="tx1">
                    <a:tint val="75000"/>
                  </a:schemeClr>
                </a:solidFill>
              </a:defRPr>
            </a:lvl3pPr>
            <a:lvl4pPr marL="1337999" indent="0">
              <a:buNone/>
              <a:defRPr sz="1391">
                <a:solidFill>
                  <a:schemeClr val="tx1">
                    <a:tint val="75000"/>
                  </a:schemeClr>
                </a:solidFill>
              </a:defRPr>
            </a:lvl4pPr>
            <a:lvl5pPr marL="1783998" indent="0">
              <a:buNone/>
              <a:defRPr sz="1391">
                <a:solidFill>
                  <a:schemeClr val="tx1">
                    <a:tint val="75000"/>
                  </a:schemeClr>
                </a:solidFill>
              </a:defRPr>
            </a:lvl5pPr>
            <a:lvl6pPr marL="2229998" indent="0">
              <a:buNone/>
              <a:defRPr sz="1391">
                <a:solidFill>
                  <a:schemeClr val="tx1">
                    <a:tint val="75000"/>
                  </a:schemeClr>
                </a:solidFill>
              </a:defRPr>
            </a:lvl6pPr>
            <a:lvl7pPr marL="2675997" indent="0">
              <a:buNone/>
              <a:defRPr sz="1391">
                <a:solidFill>
                  <a:schemeClr val="tx1">
                    <a:tint val="75000"/>
                  </a:schemeClr>
                </a:solidFill>
              </a:defRPr>
            </a:lvl7pPr>
            <a:lvl8pPr marL="3121997" indent="0">
              <a:buNone/>
              <a:defRPr sz="1391">
                <a:solidFill>
                  <a:schemeClr val="tx1">
                    <a:tint val="75000"/>
                  </a:schemeClr>
                </a:solidFill>
              </a:defRPr>
            </a:lvl8pPr>
            <a:lvl9pPr marL="3567996" indent="0">
              <a:buNone/>
              <a:defRPr sz="1391">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A9FF7E40-DD61-4FF7-BE24-511E22A51CC8}" type="datetimeFigureOut">
              <a:rPr lang="es-PY" altLang="en-US"/>
              <a:pPr>
                <a:defRPr/>
              </a:pPr>
              <a:t>12/10/2017</a:t>
            </a:fld>
            <a:endParaRPr lang="es-PY" altLang="en-US"/>
          </a:p>
        </p:txBody>
      </p:sp>
      <p:sp>
        <p:nvSpPr>
          <p:cNvPr id="5" name="4 Marcador de pie de página"/>
          <p:cNvSpPr>
            <a:spLocks noGrp="1"/>
          </p:cNvSpPr>
          <p:nvPr>
            <p:ph type="ftr" sz="quarter" idx="11"/>
          </p:nvPr>
        </p:nvSpPr>
        <p:spPr/>
        <p:txBody>
          <a:bodyPr/>
          <a:lstStyle>
            <a:lvl1pPr>
              <a:defRPr/>
            </a:lvl1pPr>
          </a:lstStyle>
          <a:p>
            <a:pPr>
              <a:defRPr/>
            </a:pPr>
            <a:endParaRPr lang="en-US" altLang="en-US"/>
          </a:p>
        </p:txBody>
      </p:sp>
      <p:sp>
        <p:nvSpPr>
          <p:cNvPr id="6" name="5 Marcador de número de diapositiva"/>
          <p:cNvSpPr>
            <a:spLocks noGrp="1"/>
          </p:cNvSpPr>
          <p:nvPr>
            <p:ph type="sldNum" sz="quarter" idx="12"/>
          </p:nvPr>
        </p:nvSpPr>
        <p:spPr/>
        <p:txBody>
          <a:bodyPr/>
          <a:lstStyle>
            <a:lvl1pPr>
              <a:defRPr/>
            </a:lvl1pPr>
          </a:lstStyle>
          <a:p>
            <a:pPr>
              <a:defRPr/>
            </a:pPr>
            <a:fld id="{B34DA8D1-AF10-464E-AEE9-ADD1EA6DC76F}" type="slidenum">
              <a:rPr lang="es-PY" altLang="es-PY"/>
              <a:pPr>
                <a:defRPr/>
              </a:pPr>
              <a:t>‹Nº›</a:t>
            </a:fld>
            <a:endParaRPr lang="es-PY" altLang="es-PY"/>
          </a:p>
        </p:txBody>
      </p:sp>
    </p:spTree>
    <p:extLst>
      <p:ext uri="{BB962C8B-B14F-4D97-AF65-F5344CB8AC3E}">
        <p14:creationId xmlns:p14="http://schemas.microsoft.com/office/powerpoint/2010/main" val="256490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2 Marcador de contenido"/>
          <p:cNvSpPr>
            <a:spLocks noGrp="1"/>
          </p:cNvSpPr>
          <p:nvPr>
            <p:ph sz="half" idx="1"/>
          </p:nvPr>
        </p:nvSpPr>
        <p:spPr>
          <a:xfrm>
            <a:off x="755651" y="2495550"/>
            <a:ext cx="6729413" cy="7056438"/>
          </a:xfrm>
        </p:spPr>
        <p:txBody>
          <a:bodyPr/>
          <a:lstStyle>
            <a:lvl1pPr>
              <a:defRPr sz="2721"/>
            </a:lvl1pPr>
            <a:lvl2pPr>
              <a:defRPr sz="2358"/>
            </a:lvl2pPr>
            <a:lvl3pPr>
              <a:defRPr sz="1935"/>
            </a:lvl3pPr>
            <a:lvl4pPr>
              <a:defRPr sz="1754"/>
            </a:lvl4pPr>
            <a:lvl5pPr>
              <a:defRPr sz="1754"/>
            </a:lvl5pPr>
            <a:lvl6pPr>
              <a:defRPr sz="1754"/>
            </a:lvl6pPr>
            <a:lvl7pPr>
              <a:defRPr sz="1754"/>
            </a:lvl7pPr>
            <a:lvl8pPr>
              <a:defRPr sz="1754"/>
            </a:lvl8pPr>
            <a:lvl9pPr>
              <a:defRPr sz="1754"/>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contenido"/>
          <p:cNvSpPr>
            <a:spLocks noGrp="1"/>
          </p:cNvSpPr>
          <p:nvPr>
            <p:ph sz="half" idx="2"/>
          </p:nvPr>
        </p:nvSpPr>
        <p:spPr>
          <a:xfrm>
            <a:off x="7637463" y="2495550"/>
            <a:ext cx="6729412" cy="7056438"/>
          </a:xfrm>
        </p:spPr>
        <p:txBody>
          <a:bodyPr/>
          <a:lstStyle>
            <a:lvl1pPr>
              <a:defRPr sz="2721"/>
            </a:lvl1pPr>
            <a:lvl2pPr>
              <a:defRPr sz="2358"/>
            </a:lvl2pPr>
            <a:lvl3pPr>
              <a:defRPr sz="1935"/>
            </a:lvl3pPr>
            <a:lvl4pPr>
              <a:defRPr sz="1754"/>
            </a:lvl4pPr>
            <a:lvl5pPr>
              <a:defRPr sz="1754"/>
            </a:lvl5pPr>
            <a:lvl6pPr>
              <a:defRPr sz="1754"/>
            </a:lvl6pPr>
            <a:lvl7pPr>
              <a:defRPr sz="1754"/>
            </a:lvl7pPr>
            <a:lvl8pPr>
              <a:defRPr sz="1754"/>
            </a:lvl8pPr>
            <a:lvl9pPr>
              <a:defRPr sz="1754"/>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5" name="3 Marcador de fecha"/>
          <p:cNvSpPr>
            <a:spLocks noGrp="1"/>
          </p:cNvSpPr>
          <p:nvPr>
            <p:ph type="dt" sz="half" idx="10"/>
          </p:nvPr>
        </p:nvSpPr>
        <p:spPr/>
        <p:txBody>
          <a:bodyPr/>
          <a:lstStyle>
            <a:lvl1pPr>
              <a:defRPr/>
            </a:lvl1pPr>
          </a:lstStyle>
          <a:p>
            <a:pPr>
              <a:defRPr/>
            </a:pPr>
            <a:fld id="{98CCE882-DB4B-4B62-9F96-53AF7624B238}" type="datetimeFigureOut">
              <a:rPr lang="es-PY" altLang="en-US"/>
              <a:pPr>
                <a:defRPr/>
              </a:pPr>
              <a:t>12/10/2017</a:t>
            </a:fld>
            <a:endParaRPr lang="es-PY" altLang="en-US"/>
          </a:p>
        </p:txBody>
      </p:sp>
      <p:sp>
        <p:nvSpPr>
          <p:cNvPr id="6" name="4 Marcador de pie de página"/>
          <p:cNvSpPr>
            <a:spLocks noGrp="1"/>
          </p:cNvSpPr>
          <p:nvPr>
            <p:ph type="ftr" sz="quarter" idx="11"/>
          </p:nvPr>
        </p:nvSpPr>
        <p:spPr/>
        <p:txBody>
          <a:bodyPr/>
          <a:lstStyle>
            <a:lvl1pPr>
              <a:defRPr/>
            </a:lvl1pPr>
          </a:lstStyle>
          <a:p>
            <a:pPr>
              <a:defRPr/>
            </a:pPr>
            <a:endParaRPr lang="en-US" altLang="en-US"/>
          </a:p>
        </p:txBody>
      </p:sp>
      <p:sp>
        <p:nvSpPr>
          <p:cNvPr id="7" name="5 Marcador de número de diapositiva"/>
          <p:cNvSpPr>
            <a:spLocks noGrp="1"/>
          </p:cNvSpPr>
          <p:nvPr>
            <p:ph type="sldNum" sz="quarter" idx="12"/>
          </p:nvPr>
        </p:nvSpPr>
        <p:spPr/>
        <p:txBody>
          <a:bodyPr/>
          <a:lstStyle>
            <a:lvl1pPr>
              <a:defRPr/>
            </a:lvl1pPr>
          </a:lstStyle>
          <a:p>
            <a:pPr>
              <a:defRPr/>
            </a:pPr>
            <a:fld id="{2685D92E-62B2-45E7-A3A8-25575EC9290A}" type="slidenum">
              <a:rPr lang="es-PY" altLang="es-PY"/>
              <a:pPr>
                <a:defRPr/>
              </a:pPr>
              <a:t>‹Nº›</a:t>
            </a:fld>
            <a:endParaRPr lang="es-PY" altLang="es-PY"/>
          </a:p>
        </p:txBody>
      </p:sp>
    </p:spTree>
    <p:extLst>
      <p:ext uri="{BB962C8B-B14F-4D97-AF65-F5344CB8AC3E}">
        <p14:creationId xmlns:p14="http://schemas.microsoft.com/office/powerpoint/2010/main" val="1444931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PY"/>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358" b="1"/>
            </a:lvl1pPr>
            <a:lvl2pPr marL="446000" indent="0">
              <a:buNone/>
              <a:defRPr sz="1935" b="1"/>
            </a:lvl2pPr>
            <a:lvl3pPr marL="891999" indent="0">
              <a:buNone/>
              <a:defRPr sz="1754" b="1"/>
            </a:lvl3pPr>
            <a:lvl4pPr marL="1337999" indent="0">
              <a:buNone/>
              <a:defRPr sz="1572" b="1"/>
            </a:lvl4pPr>
            <a:lvl5pPr marL="1783998" indent="0">
              <a:buNone/>
              <a:defRPr sz="1572" b="1"/>
            </a:lvl5pPr>
            <a:lvl6pPr marL="2229998" indent="0">
              <a:buNone/>
              <a:defRPr sz="1572" b="1"/>
            </a:lvl6pPr>
            <a:lvl7pPr marL="2675997" indent="0">
              <a:buNone/>
              <a:defRPr sz="1572" b="1"/>
            </a:lvl7pPr>
            <a:lvl8pPr marL="3121997" indent="0">
              <a:buNone/>
              <a:defRPr sz="1572" b="1"/>
            </a:lvl8pPr>
            <a:lvl9pPr marL="3567996" indent="0">
              <a:buNone/>
              <a:defRPr sz="1572"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358"/>
            </a:lvl1pPr>
            <a:lvl2pPr>
              <a:defRPr sz="1935"/>
            </a:lvl2pPr>
            <a:lvl3pPr>
              <a:defRPr sz="1754"/>
            </a:lvl3pPr>
            <a:lvl4pPr>
              <a:defRPr sz="1572"/>
            </a:lvl4pPr>
            <a:lvl5pPr>
              <a:defRPr sz="1572"/>
            </a:lvl5pPr>
            <a:lvl6pPr>
              <a:defRPr sz="1572"/>
            </a:lvl6pPr>
            <a:lvl7pPr>
              <a:defRPr sz="1572"/>
            </a:lvl7pPr>
            <a:lvl8pPr>
              <a:defRPr sz="1572"/>
            </a:lvl8pPr>
            <a:lvl9pPr>
              <a:defRPr sz="1572"/>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358" b="1"/>
            </a:lvl1pPr>
            <a:lvl2pPr marL="446000" indent="0">
              <a:buNone/>
              <a:defRPr sz="1935" b="1"/>
            </a:lvl2pPr>
            <a:lvl3pPr marL="891999" indent="0">
              <a:buNone/>
              <a:defRPr sz="1754" b="1"/>
            </a:lvl3pPr>
            <a:lvl4pPr marL="1337999" indent="0">
              <a:buNone/>
              <a:defRPr sz="1572" b="1"/>
            </a:lvl4pPr>
            <a:lvl5pPr marL="1783998" indent="0">
              <a:buNone/>
              <a:defRPr sz="1572" b="1"/>
            </a:lvl5pPr>
            <a:lvl6pPr marL="2229998" indent="0">
              <a:buNone/>
              <a:defRPr sz="1572" b="1"/>
            </a:lvl6pPr>
            <a:lvl7pPr marL="2675997" indent="0">
              <a:buNone/>
              <a:defRPr sz="1572" b="1"/>
            </a:lvl7pPr>
            <a:lvl8pPr marL="3121997" indent="0">
              <a:buNone/>
              <a:defRPr sz="1572" b="1"/>
            </a:lvl8pPr>
            <a:lvl9pPr marL="3567996" indent="0">
              <a:buNone/>
              <a:defRPr sz="1572"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358"/>
            </a:lvl1pPr>
            <a:lvl2pPr>
              <a:defRPr sz="1935"/>
            </a:lvl2pPr>
            <a:lvl3pPr>
              <a:defRPr sz="1754"/>
            </a:lvl3pPr>
            <a:lvl4pPr>
              <a:defRPr sz="1572"/>
            </a:lvl4pPr>
            <a:lvl5pPr>
              <a:defRPr sz="1572"/>
            </a:lvl5pPr>
            <a:lvl6pPr>
              <a:defRPr sz="1572"/>
            </a:lvl6pPr>
            <a:lvl7pPr>
              <a:defRPr sz="1572"/>
            </a:lvl7pPr>
            <a:lvl8pPr>
              <a:defRPr sz="1572"/>
            </a:lvl8pPr>
            <a:lvl9pPr>
              <a:defRPr sz="1572"/>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7" name="3 Marcador de fecha"/>
          <p:cNvSpPr>
            <a:spLocks noGrp="1"/>
          </p:cNvSpPr>
          <p:nvPr>
            <p:ph type="dt" sz="half" idx="10"/>
          </p:nvPr>
        </p:nvSpPr>
        <p:spPr/>
        <p:txBody>
          <a:bodyPr/>
          <a:lstStyle>
            <a:lvl1pPr>
              <a:defRPr/>
            </a:lvl1pPr>
          </a:lstStyle>
          <a:p>
            <a:pPr>
              <a:defRPr/>
            </a:pPr>
            <a:fld id="{DF8671AB-3776-4D65-9030-6E7630DE1957}" type="datetimeFigureOut">
              <a:rPr lang="es-PY" altLang="en-US"/>
              <a:pPr>
                <a:defRPr/>
              </a:pPr>
              <a:t>12/10/2017</a:t>
            </a:fld>
            <a:endParaRPr lang="es-PY" altLang="en-US"/>
          </a:p>
        </p:txBody>
      </p:sp>
      <p:sp>
        <p:nvSpPr>
          <p:cNvPr id="8" name="4 Marcador de pie de página"/>
          <p:cNvSpPr>
            <a:spLocks noGrp="1"/>
          </p:cNvSpPr>
          <p:nvPr>
            <p:ph type="ftr" sz="quarter" idx="11"/>
          </p:nvPr>
        </p:nvSpPr>
        <p:spPr/>
        <p:txBody>
          <a:bodyPr/>
          <a:lstStyle>
            <a:lvl1pPr>
              <a:defRPr/>
            </a:lvl1pPr>
          </a:lstStyle>
          <a:p>
            <a:pPr>
              <a:defRPr/>
            </a:pPr>
            <a:endParaRPr lang="en-US" altLang="en-US"/>
          </a:p>
        </p:txBody>
      </p:sp>
      <p:sp>
        <p:nvSpPr>
          <p:cNvPr id="9" name="5 Marcador de número de diapositiva"/>
          <p:cNvSpPr>
            <a:spLocks noGrp="1"/>
          </p:cNvSpPr>
          <p:nvPr>
            <p:ph type="sldNum" sz="quarter" idx="12"/>
          </p:nvPr>
        </p:nvSpPr>
        <p:spPr/>
        <p:txBody>
          <a:bodyPr/>
          <a:lstStyle>
            <a:lvl1pPr>
              <a:defRPr/>
            </a:lvl1pPr>
          </a:lstStyle>
          <a:p>
            <a:pPr>
              <a:defRPr/>
            </a:pPr>
            <a:fld id="{4B933701-80F0-420E-AC8B-7A658CE7CC3A}" type="slidenum">
              <a:rPr lang="es-PY" altLang="es-PY"/>
              <a:pPr>
                <a:defRPr/>
              </a:pPr>
              <a:t>‹Nº›</a:t>
            </a:fld>
            <a:endParaRPr lang="es-PY" altLang="es-PY"/>
          </a:p>
        </p:txBody>
      </p:sp>
    </p:spTree>
    <p:extLst>
      <p:ext uri="{BB962C8B-B14F-4D97-AF65-F5344CB8AC3E}">
        <p14:creationId xmlns:p14="http://schemas.microsoft.com/office/powerpoint/2010/main" val="584014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3 Marcador de fecha"/>
          <p:cNvSpPr>
            <a:spLocks noGrp="1"/>
          </p:cNvSpPr>
          <p:nvPr>
            <p:ph type="dt" sz="half" idx="10"/>
          </p:nvPr>
        </p:nvSpPr>
        <p:spPr/>
        <p:txBody>
          <a:bodyPr/>
          <a:lstStyle>
            <a:lvl1pPr>
              <a:defRPr/>
            </a:lvl1pPr>
          </a:lstStyle>
          <a:p>
            <a:pPr>
              <a:defRPr/>
            </a:pPr>
            <a:fld id="{97484E38-846C-45A7-9271-DACC84FC3D3D}" type="datetimeFigureOut">
              <a:rPr lang="es-PY" altLang="en-US"/>
              <a:pPr>
                <a:defRPr/>
              </a:pPr>
              <a:t>12/10/2017</a:t>
            </a:fld>
            <a:endParaRPr lang="es-PY" altLang="en-US"/>
          </a:p>
        </p:txBody>
      </p:sp>
      <p:sp>
        <p:nvSpPr>
          <p:cNvPr id="4" name="4 Marcador de pie de página"/>
          <p:cNvSpPr>
            <a:spLocks noGrp="1"/>
          </p:cNvSpPr>
          <p:nvPr>
            <p:ph type="ftr" sz="quarter" idx="11"/>
          </p:nvPr>
        </p:nvSpPr>
        <p:spPr/>
        <p:txBody>
          <a:bodyPr/>
          <a:lstStyle>
            <a:lvl1pPr>
              <a:defRPr/>
            </a:lvl1pPr>
          </a:lstStyle>
          <a:p>
            <a:pPr>
              <a:defRPr/>
            </a:pPr>
            <a:endParaRPr lang="en-US" altLang="en-US"/>
          </a:p>
        </p:txBody>
      </p:sp>
      <p:sp>
        <p:nvSpPr>
          <p:cNvPr id="5" name="5 Marcador de número de diapositiva"/>
          <p:cNvSpPr>
            <a:spLocks noGrp="1"/>
          </p:cNvSpPr>
          <p:nvPr>
            <p:ph type="sldNum" sz="quarter" idx="12"/>
          </p:nvPr>
        </p:nvSpPr>
        <p:spPr/>
        <p:txBody>
          <a:bodyPr/>
          <a:lstStyle>
            <a:lvl1pPr>
              <a:defRPr/>
            </a:lvl1pPr>
          </a:lstStyle>
          <a:p>
            <a:pPr>
              <a:defRPr/>
            </a:pPr>
            <a:fld id="{D5F73086-E3FC-4B80-9CB5-71EA9D01F3D5}" type="slidenum">
              <a:rPr lang="es-PY" altLang="es-PY"/>
              <a:pPr>
                <a:defRPr/>
              </a:pPr>
              <a:t>‹Nº›</a:t>
            </a:fld>
            <a:endParaRPr lang="es-PY" altLang="es-PY"/>
          </a:p>
        </p:txBody>
      </p:sp>
    </p:spTree>
    <p:extLst>
      <p:ext uri="{BB962C8B-B14F-4D97-AF65-F5344CB8AC3E}">
        <p14:creationId xmlns:p14="http://schemas.microsoft.com/office/powerpoint/2010/main" val="1373675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DDF1D39C-8E4B-401E-8E08-E8204CBDC877}" type="datetimeFigureOut">
              <a:rPr lang="es-PY" altLang="en-US"/>
              <a:pPr>
                <a:defRPr/>
              </a:pPr>
              <a:t>12/10/2017</a:t>
            </a:fld>
            <a:endParaRPr lang="es-PY" altLang="en-US"/>
          </a:p>
        </p:txBody>
      </p:sp>
      <p:sp>
        <p:nvSpPr>
          <p:cNvPr id="3" name="4 Marcador de pie de página"/>
          <p:cNvSpPr>
            <a:spLocks noGrp="1"/>
          </p:cNvSpPr>
          <p:nvPr>
            <p:ph type="ftr" sz="quarter" idx="11"/>
          </p:nvPr>
        </p:nvSpPr>
        <p:spPr/>
        <p:txBody>
          <a:bodyPr/>
          <a:lstStyle>
            <a:lvl1pPr>
              <a:defRPr/>
            </a:lvl1pPr>
          </a:lstStyle>
          <a:p>
            <a:pPr>
              <a:defRPr/>
            </a:pPr>
            <a:endParaRPr lang="en-US" altLang="en-US"/>
          </a:p>
        </p:txBody>
      </p:sp>
      <p:sp>
        <p:nvSpPr>
          <p:cNvPr id="4" name="5 Marcador de número de diapositiva"/>
          <p:cNvSpPr>
            <a:spLocks noGrp="1"/>
          </p:cNvSpPr>
          <p:nvPr>
            <p:ph type="sldNum" sz="quarter" idx="12"/>
          </p:nvPr>
        </p:nvSpPr>
        <p:spPr/>
        <p:txBody>
          <a:bodyPr/>
          <a:lstStyle>
            <a:lvl1pPr>
              <a:defRPr/>
            </a:lvl1pPr>
          </a:lstStyle>
          <a:p>
            <a:pPr>
              <a:defRPr/>
            </a:pPr>
            <a:fld id="{3F1B9D62-1E7D-46D4-87C5-827D5C7748EC}" type="slidenum">
              <a:rPr lang="es-PY" altLang="es-PY"/>
              <a:pPr>
                <a:defRPr/>
              </a:pPr>
              <a:t>‹Nº›</a:t>
            </a:fld>
            <a:endParaRPr lang="es-PY" altLang="es-PY"/>
          </a:p>
        </p:txBody>
      </p:sp>
    </p:spTree>
    <p:extLst>
      <p:ext uri="{BB962C8B-B14F-4D97-AF65-F5344CB8AC3E}">
        <p14:creationId xmlns:p14="http://schemas.microsoft.com/office/powerpoint/2010/main" val="3777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1935" b="1"/>
            </a:lvl1pPr>
          </a:lstStyle>
          <a:p>
            <a:r>
              <a:rPr lang="es-ES" smtClean="0"/>
              <a:t>Haga clic para modificar el estilo de título del patrón</a:t>
            </a:r>
            <a:endParaRPr lang="es-PY"/>
          </a:p>
        </p:txBody>
      </p:sp>
      <p:sp>
        <p:nvSpPr>
          <p:cNvPr id="3" name="2 Marcador de contenido"/>
          <p:cNvSpPr>
            <a:spLocks noGrp="1"/>
          </p:cNvSpPr>
          <p:nvPr>
            <p:ph idx="1"/>
          </p:nvPr>
        </p:nvSpPr>
        <p:spPr>
          <a:xfrm>
            <a:off x="3575050" y="273052"/>
            <a:ext cx="5111750" cy="5853113"/>
          </a:xfrm>
        </p:spPr>
        <p:txBody>
          <a:bodyPr/>
          <a:lstStyle>
            <a:lvl1pPr>
              <a:defRPr sz="3144"/>
            </a:lvl1pPr>
            <a:lvl2pPr>
              <a:defRPr sz="2721"/>
            </a:lvl2pPr>
            <a:lvl3pPr>
              <a:defRPr sz="2358"/>
            </a:lvl3pPr>
            <a:lvl4pPr>
              <a:defRPr sz="1935"/>
            </a:lvl4pPr>
            <a:lvl5pPr>
              <a:defRPr sz="1935"/>
            </a:lvl5pPr>
            <a:lvl6pPr>
              <a:defRPr sz="1935"/>
            </a:lvl6pPr>
            <a:lvl7pPr>
              <a:defRPr sz="1935"/>
            </a:lvl7pPr>
            <a:lvl8pPr>
              <a:defRPr sz="1935"/>
            </a:lvl8pPr>
            <a:lvl9pPr>
              <a:defRPr sz="193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texto"/>
          <p:cNvSpPr>
            <a:spLocks noGrp="1"/>
          </p:cNvSpPr>
          <p:nvPr>
            <p:ph type="body" sz="half" idx="2"/>
          </p:nvPr>
        </p:nvSpPr>
        <p:spPr>
          <a:xfrm>
            <a:off x="457202" y="1435102"/>
            <a:ext cx="3008313" cy="4691063"/>
          </a:xfrm>
        </p:spPr>
        <p:txBody>
          <a:bodyPr/>
          <a:lstStyle>
            <a:lvl1pPr marL="0" indent="0">
              <a:buNone/>
              <a:defRPr sz="1391"/>
            </a:lvl1pPr>
            <a:lvl2pPr marL="446000" indent="0">
              <a:buNone/>
              <a:defRPr sz="1149"/>
            </a:lvl2pPr>
            <a:lvl3pPr marL="891999" indent="0">
              <a:buNone/>
              <a:defRPr sz="968"/>
            </a:lvl3pPr>
            <a:lvl4pPr marL="1337999" indent="0">
              <a:buNone/>
              <a:defRPr sz="907"/>
            </a:lvl4pPr>
            <a:lvl5pPr marL="1783998" indent="0">
              <a:buNone/>
              <a:defRPr sz="907"/>
            </a:lvl5pPr>
            <a:lvl6pPr marL="2229998" indent="0">
              <a:buNone/>
              <a:defRPr sz="907"/>
            </a:lvl6pPr>
            <a:lvl7pPr marL="2675997" indent="0">
              <a:buNone/>
              <a:defRPr sz="907"/>
            </a:lvl7pPr>
            <a:lvl8pPr marL="3121997" indent="0">
              <a:buNone/>
              <a:defRPr sz="907"/>
            </a:lvl8pPr>
            <a:lvl9pPr marL="3567996" indent="0">
              <a:buNone/>
              <a:defRPr sz="907"/>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0D6352A-8158-42B9-8B02-96DF13B4AFD8}" type="datetimeFigureOut">
              <a:rPr lang="es-PY" altLang="en-US"/>
              <a:pPr>
                <a:defRPr/>
              </a:pPr>
              <a:t>12/10/2017</a:t>
            </a:fld>
            <a:endParaRPr lang="es-PY" altLang="en-US"/>
          </a:p>
        </p:txBody>
      </p:sp>
      <p:sp>
        <p:nvSpPr>
          <p:cNvPr id="6" name="4 Marcador de pie de página"/>
          <p:cNvSpPr>
            <a:spLocks noGrp="1"/>
          </p:cNvSpPr>
          <p:nvPr>
            <p:ph type="ftr" sz="quarter" idx="11"/>
          </p:nvPr>
        </p:nvSpPr>
        <p:spPr/>
        <p:txBody>
          <a:bodyPr/>
          <a:lstStyle>
            <a:lvl1pPr>
              <a:defRPr/>
            </a:lvl1pPr>
          </a:lstStyle>
          <a:p>
            <a:pPr>
              <a:defRPr/>
            </a:pPr>
            <a:endParaRPr lang="en-US" altLang="en-US"/>
          </a:p>
        </p:txBody>
      </p:sp>
      <p:sp>
        <p:nvSpPr>
          <p:cNvPr id="7" name="5 Marcador de número de diapositiva"/>
          <p:cNvSpPr>
            <a:spLocks noGrp="1"/>
          </p:cNvSpPr>
          <p:nvPr>
            <p:ph type="sldNum" sz="quarter" idx="12"/>
          </p:nvPr>
        </p:nvSpPr>
        <p:spPr/>
        <p:txBody>
          <a:bodyPr/>
          <a:lstStyle>
            <a:lvl1pPr>
              <a:defRPr/>
            </a:lvl1pPr>
          </a:lstStyle>
          <a:p>
            <a:pPr>
              <a:defRPr/>
            </a:pPr>
            <a:fld id="{3FE8E294-C210-4C89-B595-47088D83FF53}" type="slidenum">
              <a:rPr lang="es-PY" altLang="es-PY"/>
              <a:pPr>
                <a:defRPr/>
              </a:pPr>
              <a:t>‹Nº›</a:t>
            </a:fld>
            <a:endParaRPr lang="es-PY" altLang="es-PY"/>
          </a:p>
        </p:txBody>
      </p:sp>
    </p:spTree>
    <p:extLst>
      <p:ext uri="{BB962C8B-B14F-4D97-AF65-F5344CB8AC3E}">
        <p14:creationId xmlns:p14="http://schemas.microsoft.com/office/powerpoint/2010/main" val="161290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935" b="1"/>
            </a:lvl1pPr>
          </a:lstStyle>
          <a:p>
            <a:r>
              <a:rPr lang="es-ES" smtClean="0"/>
              <a:t>Haga clic para modificar el estilo de título del patrón</a:t>
            </a:r>
            <a:endParaRPr lang="es-PY"/>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144"/>
            </a:lvl1pPr>
            <a:lvl2pPr marL="446000" indent="0">
              <a:buNone/>
              <a:defRPr sz="2721"/>
            </a:lvl2pPr>
            <a:lvl3pPr marL="891999" indent="0">
              <a:buNone/>
              <a:defRPr sz="2358"/>
            </a:lvl3pPr>
            <a:lvl4pPr marL="1337999" indent="0">
              <a:buNone/>
              <a:defRPr sz="1935"/>
            </a:lvl4pPr>
            <a:lvl5pPr marL="1783998" indent="0">
              <a:buNone/>
              <a:defRPr sz="1935"/>
            </a:lvl5pPr>
            <a:lvl6pPr marL="2229998" indent="0">
              <a:buNone/>
              <a:defRPr sz="1935"/>
            </a:lvl6pPr>
            <a:lvl7pPr marL="2675997" indent="0">
              <a:buNone/>
              <a:defRPr sz="1935"/>
            </a:lvl7pPr>
            <a:lvl8pPr marL="3121997" indent="0">
              <a:buNone/>
              <a:defRPr sz="1935"/>
            </a:lvl8pPr>
            <a:lvl9pPr marL="3567996" indent="0">
              <a:buNone/>
              <a:defRPr sz="1935"/>
            </a:lvl9pPr>
          </a:lstStyle>
          <a:p>
            <a:pPr lvl="0"/>
            <a:endParaRPr lang="es-PY"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391"/>
            </a:lvl1pPr>
            <a:lvl2pPr marL="446000" indent="0">
              <a:buNone/>
              <a:defRPr sz="1149"/>
            </a:lvl2pPr>
            <a:lvl3pPr marL="891999" indent="0">
              <a:buNone/>
              <a:defRPr sz="968"/>
            </a:lvl3pPr>
            <a:lvl4pPr marL="1337999" indent="0">
              <a:buNone/>
              <a:defRPr sz="907"/>
            </a:lvl4pPr>
            <a:lvl5pPr marL="1783998" indent="0">
              <a:buNone/>
              <a:defRPr sz="907"/>
            </a:lvl5pPr>
            <a:lvl6pPr marL="2229998" indent="0">
              <a:buNone/>
              <a:defRPr sz="907"/>
            </a:lvl6pPr>
            <a:lvl7pPr marL="2675997" indent="0">
              <a:buNone/>
              <a:defRPr sz="907"/>
            </a:lvl7pPr>
            <a:lvl8pPr marL="3121997" indent="0">
              <a:buNone/>
              <a:defRPr sz="907"/>
            </a:lvl8pPr>
            <a:lvl9pPr marL="3567996" indent="0">
              <a:buNone/>
              <a:defRPr sz="907"/>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1F3F3150-EDDF-4D83-9797-D92599EE14D8}" type="datetimeFigureOut">
              <a:rPr lang="es-PY" altLang="en-US"/>
              <a:pPr>
                <a:defRPr/>
              </a:pPr>
              <a:t>12/10/2017</a:t>
            </a:fld>
            <a:endParaRPr lang="es-PY" altLang="en-US"/>
          </a:p>
        </p:txBody>
      </p:sp>
      <p:sp>
        <p:nvSpPr>
          <p:cNvPr id="6" name="4 Marcador de pie de página"/>
          <p:cNvSpPr>
            <a:spLocks noGrp="1"/>
          </p:cNvSpPr>
          <p:nvPr>
            <p:ph type="ftr" sz="quarter" idx="11"/>
          </p:nvPr>
        </p:nvSpPr>
        <p:spPr/>
        <p:txBody>
          <a:bodyPr/>
          <a:lstStyle>
            <a:lvl1pPr>
              <a:defRPr/>
            </a:lvl1pPr>
          </a:lstStyle>
          <a:p>
            <a:pPr>
              <a:defRPr/>
            </a:pPr>
            <a:endParaRPr lang="en-US" altLang="en-US"/>
          </a:p>
        </p:txBody>
      </p:sp>
      <p:sp>
        <p:nvSpPr>
          <p:cNvPr id="7" name="5 Marcador de número de diapositiva"/>
          <p:cNvSpPr>
            <a:spLocks noGrp="1"/>
          </p:cNvSpPr>
          <p:nvPr>
            <p:ph type="sldNum" sz="quarter" idx="12"/>
          </p:nvPr>
        </p:nvSpPr>
        <p:spPr/>
        <p:txBody>
          <a:bodyPr/>
          <a:lstStyle>
            <a:lvl1pPr>
              <a:defRPr/>
            </a:lvl1pPr>
          </a:lstStyle>
          <a:p>
            <a:pPr>
              <a:defRPr/>
            </a:pPr>
            <a:fld id="{BBCDEF2F-5D62-4664-A2E4-32B1CF6F127A}" type="slidenum">
              <a:rPr lang="es-PY" altLang="es-PY"/>
              <a:pPr>
                <a:defRPr/>
              </a:pPr>
              <a:t>‹Nº›</a:t>
            </a:fld>
            <a:endParaRPr lang="es-PY" altLang="es-PY"/>
          </a:p>
        </p:txBody>
      </p:sp>
    </p:spTree>
    <p:extLst>
      <p:ext uri="{BB962C8B-B14F-4D97-AF65-F5344CB8AC3E}">
        <p14:creationId xmlns:p14="http://schemas.microsoft.com/office/powerpoint/2010/main" val="414553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7511" tIns="73756" rIns="147511" bIns="73756" numCol="1" anchor="ctr" anchorCtr="0" compatLnSpc="1">
            <a:prstTxWarp prst="textNoShape">
              <a:avLst/>
            </a:prstTxWarp>
          </a:bodyPr>
          <a:lstStyle/>
          <a:p>
            <a:pPr lvl="0"/>
            <a:r>
              <a:rPr lang="es-ES" altLang="es-PY" smtClean="0"/>
              <a:t>Haga clic para modificar el estilo de título del patrón</a:t>
            </a:r>
            <a:endParaRPr lang="es-PY" altLang="es-PY"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7511" tIns="73756" rIns="147511" bIns="73756" numCol="1" anchor="t" anchorCtr="0" compatLnSpc="1">
            <a:prstTxWarp prst="textNoShape">
              <a:avLst/>
            </a:prstTxWarp>
          </a:bodyPr>
          <a:lstStyle/>
          <a:p>
            <a:pPr lvl="0"/>
            <a:r>
              <a:rPr lang="es-ES" altLang="es-PY" smtClean="0"/>
              <a:t>Haga clic para modificar el estilo de texto del patrón</a:t>
            </a:r>
          </a:p>
          <a:p>
            <a:pPr lvl="1"/>
            <a:r>
              <a:rPr lang="es-ES" altLang="es-PY" smtClean="0"/>
              <a:t>Segundo nivel</a:t>
            </a:r>
          </a:p>
          <a:p>
            <a:pPr lvl="2"/>
            <a:r>
              <a:rPr lang="es-ES" altLang="es-PY" smtClean="0"/>
              <a:t>Tercer nivel</a:t>
            </a:r>
          </a:p>
          <a:p>
            <a:pPr lvl="3"/>
            <a:r>
              <a:rPr lang="es-ES" altLang="es-PY" smtClean="0"/>
              <a:t>Cuarto nivel</a:t>
            </a:r>
          </a:p>
          <a:p>
            <a:pPr lvl="4"/>
            <a:r>
              <a:rPr lang="es-ES" altLang="es-PY" smtClean="0"/>
              <a:t>Quinto nivel</a:t>
            </a:r>
            <a:endParaRPr lang="es-PY" altLang="es-PY"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147511" tIns="73756" rIns="147511" bIns="73756" numCol="1" anchor="ctr" anchorCtr="0" compatLnSpc="1">
            <a:prstTxWarp prst="textNoShape">
              <a:avLst/>
            </a:prstTxWarp>
          </a:bodyPr>
          <a:lstStyle>
            <a:lvl1pPr defTabSz="913947" eaLnBrk="1" hangingPunct="1">
              <a:defRPr sz="1149">
                <a:solidFill>
                  <a:srgbClr val="898989"/>
                </a:solidFill>
                <a:latin typeface="Calibri" panose="020F0502020204030204" pitchFamily="34" charset="0"/>
              </a:defRPr>
            </a:lvl1pPr>
          </a:lstStyle>
          <a:p>
            <a:pPr>
              <a:defRPr/>
            </a:pPr>
            <a:fld id="{A65B70A4-C644-4917-9BE4-6CA52240ADEF}" type="datetimeFigureOut">
              <a:rPr lang="es-PY" altLang="en-US"/>
              <a:pPr>
                <a:defRPr/>
              </a:pPr>
              <a:t>12/10/2017</a:t>
            </a:fld>
            <a:endParaRPr lang="es-PY" alt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147511" tIns="73756" rIns="147511" bIns="73756" numCol="1" anchor="ctr" anchorCtr="0" compatLnSpc="1">
            <a:prstTxWarp prst="textNoShape">
              <a:avLst/>
            </a:prstTxWarp>
          </a:bodyPr>
          <a:lstStyle>
            <a:lvl1pPr algn="ctr" defTabSz="913947" eaLnBrk="1" hangingPunct="1">
              <a:defRPr sz="1149">
                <a:solidFill>
                  <a:srgbClr val="898989"/>
                </a:solidFill>
                <a:latin typeface="Calibri" panose="020F0502020204030204" pitchFamily="34" charset="0"/>
              </a:defRPr>
            </a:lvl1pPr>
          </a:lstStyle>
          <a:p>
            <a:pPr>
              <a:defRPr/>
            </a:pPr>
            <a:endParaRPr lang="en-US" alt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147511" tIns="73756" rIns="147511" bIns="73756" numCol="1" anchor="ctr" anchorCtr="0" compatLnSpc="1">
            <a:prstTxWarp prst="textNoShape">
              <a:avLst/>
            </a:prstTxWarp>
          </a:bodyPr>
          <a:lstStyle>
            <a:lvl1pPr algn="r" defTabSz="913947" eaLnBrk="1" hangingPunct="1">
              <a:defRPr sz="1149">
                <a:solidFill>
                  <a:srgbClr val="898989"/>
                </a:solidFill>
                <a:latin typeface="Calibri" panose="020F0502020204030204" pitchFamily="34" charset="0"/>
              </a:defRPr>
            </a:lvl1pPr>
          </a:lstStyle>
          <a:p>
            <a:pPr>
              <a:defRPr/>
            </a:pPr>
            <a:fld id="{3CD9342B-7D81-4C16-A898-D1B6522EE69F}" type="slidenum">
              <a:rPr lang="es-PY" altLang="es-PY"/>
              <a:pPr>
                <a:defRPr/>
              </a:pPr>
              <a:t>‹Nº›</a:t>
            </a:fld>
            <a:endParaRPr lang="es-PY" altLang="es-PY"/>
          </a:p>
        </p:txBody>
      </p:sp>
      <p:pic>
        <p:nvPicPr>
          <p:cNvPr id="1031" name="Imagen 6"/>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121400"/>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defTabSz="890588" rtl="0" eaLnBrk="0" fontAlgn="base" hangingPunct="0">
        <a:spcBef>
          <a:spcPct val="0"/>
        </a:spcBef>
        <a:spcAft>
          <a:spcPct val="0"/>
        </a:spcAft>
        <a:defRPr sz="4200" kern="1200">
          <a:solidFill>
            <a:schemeClr val="tx1"/>
          </a:solidFill>
          <a:latin typeface="+mj-lt"/>
          <a:ea typeface="+mj-ea"/>
          <a:cs typeface="+mj-cs"/>
        </a:defRPr>
      </a:lvl1pPr>
      <a:lvl2pPr algn="ctr" defTabSz="890588" rtl="0" eaLnBrk="0" fontAlgn="base" hangingPunct="0">
        <a:spcBef>
          <a:spcPct val="0"/>
        </a:spcBef>
        <a:spcAft>
          <a:spcPct val="0"/>
        </a:spcAft>
        <a:defRPr sz="4200">
          <a:solidFill>
            <a:schemeClr val="tx1"/>
          </a:solidFill>
          <a:latin typeface="Calibri" panose="020F0502020204030204" pitchFamily="34" charset="0"/>
        </a:defRPr>
      </a:lvl2pPr>
      <a:lvl3pPr algn="ctr" defTabSz="890588" rtl="0" eaLnBrk="0" fontAlgn="base" hangingPunct="0">
        <a:spcBef>
          <a:spcPct val="0"/>
        </a:spcBef>
        <a:spcAft>
          <a:spcPct val="0"/>
        </a:spcAft>
        <a:defRPr sz="4200">
          <a:solidFill>
            <a:schemeClr val="tx1"/>
          </a:solidFill>
          <a:latin typeface="Calibri" panose="020F0502020204030204" pitchFamily="34" charset="0"/>
        </a:defRPr>
      </a:lvl3pPr>
      <a:lvl4pPr algn="ctr" defTabSz="890588" rtl="0" eaLnBrk="0" fontAlgn="base" hangingPunct="0">
        <a:spcBef>
          <a:spcPct val="0"/>
        </a:spcBef>
        <a:spcAft>
          <a:spcPct val="0"/>
        </a:spcAft>
        <a:defRPr sz="4200">
          <a:solidFill>
            <a:schemeClr val="tx1"/>
          </a:solidFill>
          <a:latin typeface="Calibri" panose="020F0502020204030204" pitchFamily="34" charset="0"/>
        </a:defRPr>
      </a:lvl4pPr>
      <a:lvl5pPr algn="ctr" defTabSz="890588" rtl="0" eaLnBrk="0" fontAlgn="base" hangingPunct="0">
        <a:spcBef>
          <a:spcPct val="0"/>
        </a:spcBef>
        <a:spcAft>
          <a:spcPct val="0"/>
        </a:spcAft>
        <a:defRPr sz="4200">
          <a:solidFill>
            <a:schemeClr val="tx1"/>
          </a:solidFill>
          <a:latin typeface="Calibri" panose="020F0502020204030204" pitchFamily="34" charset="0"/>
        </a:defRPr>
      </a:lvl5pPr>
      <a:lvl6pPr marL="276469" algn="ctr" defTabSz="891804" rtl="0" fontAlgn="base">
        <a:spcBef>
          <a:spcPct val="0"/>
        </a:spcBef>
        <a:spcAft>
          <a:spcPct val="0"/>
        </a:spcAft>
        <a:defRPr sz="4293">
          <a:solidFill>
            <a:schemeClr val="tx1"/>
          </a:solidFill>
          <a:latin typeface="Calibri" panose="020F0502020204030204" pitchFamily="34" charset="0"/>
        </a:defRPr>
      </a:lvl6pPr>
      <a:lvl7pPr marL="552938" algn="ctr" defTabSz="891804" rtl="0" fontAlgn="base">
        <a:spcBef>
          <a:spcPct val="0"/>
        </a:spcBef>
        <a:spcAft>
          <a:spcPct val="0"/>
        </a:spcAft>
        <a:defRPr sz="4293">
          <a:solidFill>
            <a:schemeClr val="tx1"/>
          </a:solidFill>
          <a:latin typeface="Calibri" panose="020F0502020204030204" pitchFamily="34" charset="0"/>
        </a:defRPr>
      </a:lvl7pPr>
      <a:lvl8pPr marL="829407" algn="ctr" defTabSz="891804" rtl="0" fontAlgn="base">
        <a:spcBef>
          <a:spcPct val="0"/>
        </a:spcBef>
        <a:spcAft>
          <a:spcPct val="0"/>
        </a:spcAft>
        <a:defRPr sz="4293">
          <a:solidFill>
            <a:schemeClr val="tx1"/>
          </a:solidFill>
          <a:latin typeface="Calibri" panose="020F0502020204030204" pitchFamily="34" charset="0"/>
        </a:defRPr>
      </a:lvl8pPr>
      <a:lvl9pPr marL="1105875" algn="ctr" defTabSz="891804" rtl="0" fontAlgn="base">
        <a:spcBef>
          <a:spcPct val="0"/>
        </a:spcBef>
        <a:spcAft>
          <a:spcPct val="0"/>
        </a:spcAft>
        <a:defRPr sz="4293">
          <a:solidFill>
            <a:schemeClr val="tx1"/>
          </a:solidFill>
          <a:latin typeface="Calibri" panose="020F0502020204030204" pitchFamily="34" charset="0"/>
        </a:defRPr>
      </a:lvl9pPr>
    </p:titleStyle>
    <p:bodyStyle>
      <a:lvl1pPr marL="333375" indent="-333375" algn="l" defTabSz="890588"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1pPr>
      <a:lvl2pPr marL="722313" indent="-277813" algn="l" defTabSz="890588"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14425" indent="-222250" algn="l" defTabSz="890588"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3pPr>
      <a:lvl4pPr marL="1560513" indent="-222250" algn="l" defTabSz="890588"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005013" indent="-222250" algn="l" defTabSz="890588"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452998" indent="-223000" algn="l" defTabSz="891999" rtl="0" eaLnBrk="1" latinLnBrk="0" hangingPunct="1">
        <a:spcBef>
          <a:spcPct val="20000"/>
        </a:spcBef>
        <a:buFont typeface="Arial" pitchFamily="34" charset="0"/>
        <a:buChar char="•"/>
        <a:defRPr sz="1935" kern="1200">
          <a:solidFill>
            <a:schemeClr val="tx1"/>
          </a:solidFill>
          <a:latin typeface="+mn-lt"/>
          <a:ea typeface="+mn-ea"/>
          <a:cs typeface="+mn-cs"/>
        </a:defRPr>
      </a:lvl6pPr>
      <a:lvl7pPr marL="2898997" indent="-223000" algn="l" defTabSz="891999" rtl="0" eaLnBrk="1" latinLnBrk="0" hangingPunct="1">
        <a:spcBef>
          <a:spcPct val="20000"/>
        </a:spcBef>
        <a:buFont typeface="Arial" pitchFamily="34" charset="0"/>
        <a:buChar char="•"/>
        <a:defRPr sz="1935" kern="1200">
          <a:solidFill>
            <a:schemeClr val="tx1"/>
          </a:solidFill>
          <a:latin typeface="+mn-lt"/>
          <a:ea typeface="+mn-ea"/>
          <a:cs typeface="+mn-cs"/>
        </a:defRPr>
      </a:lvl7pPr>
      <a:lvl8pPr marL="3344997" indent="-223000" algn="l" defTabSz="891999" rtl="0" eaLnBrk="1" latinLnBrk="0" hangingPunct="1">
        <a:spcBef>
          <a:spcPct val="20000"/>
        </a:spcBef>
        <a:buFont typeface="Arial" pitchFamily="34" charset="0"/>
        <a:buChar char="•"/>
        <a:defRPr sz="1935" kern="1200">
          <a:solidFill>
            <a:schemeClr val="tx1"/>
          </a:solidFill>
          <a:latin typeface="+mn-lt"/>
          <a:ea typeface="+mn-ea"/>
          <a:cs typeface="+mn-cs"/>
        </a:defRPr>
      </a:lvl8pPr>
      <a:lvl9pPr marL="3790996" indent="-223000" algn="l" defTabSz="891999" rtl="0" eaLnBrk="1" latinLnBrk="0" hangingPunct="1">
        <a:spcBef>
          <a:spcPct val="20000"/>
        </a:spcBef>
        <a:buFont typeface="Arial" pitchFamily="34" charset="0"/>
        <a:buChar char="•"/>
        <a:defRPr sz="1935" kern="1200">
          <a:solidFill>
            <a:schemeClr val="tx1"/>
          </a:solidFill>
          <a:latin typeface="+mn-lt"/>
          <a:ea typeface="+mn-ea"/>
          <a:cs typeface="+mn-cs"/>
        </a:defRPr>
      </a:lvl9pPr>
    </p:bodyStyle>
    <p:otherStyle>
      <a:defPPr>
        <a:defRPr lang="es-PY"/>
      </a:defPPr>
      <a:lvl1pPr marL="0" algn="l" defTabSz="891999" rtl="0" eaLnBrk="1" latinLnBrk="0" hangingPunct="1">
        <a:defRPr sz="1754" kern="1200">
          <a:solidFill>
            <a:schemeClr val="tx1"/>
          </a:solidFill>
          <a:latin typeface="+mn-lt"/>
          <a:ea typeface="+mn-ea"/>
          <a:cs typeface="+mn-cs"/>
        </a:defRPr>
      </a:lvl1pPr>
      <a:lvl2pPr marL="446000" algn="l" defTabSz="891999" rtl="0" eaLnBrk="1" latinLnBrk="0" hangingPunct="1">
        <a:defRPr sz="1754" kern="1200">
          <a:solidFill>
            <a:schemeClr val="tx1"/>
          </a:solidFill>
          <a:latin typeface="+mn-lt"/>
          <a:ea typeface="+mn-ea"/>
          <a:cs typeface="+mn-cs"/>
        </a:defRPr>
      </a:lvl2pPr>
      <a:lvl3pPr marL="891999" algn="l" defTabSz="891999" rtl="0" eaLnBrk="1" latinLnBrk="0" hangingPunct="1">
        <a:defRPr sz="1754" kern="1200">
          <a:solidFill>
            <a:schemeClr val="tx1"/>
          </a:solidFill>
          <a:latin typeface="+mn-lt"/>
          <a:ea typeface="+mn-ea"/>
          <a:cs typeface="+mn-cs"/>
        </a:defRPr>
      </a:lvl3pPr>
      <a:lvl4pPr marL="1337999" algn="l" defTabSz="891999" rtl="0" eaLnBrk="1" latinLnBrk="0" hangingPunct="1">
        <a:defRPr sz="1754" kern="1200">
          <a:solidFill>
            <a:schemeClr val="tx1"/>
          </a:solidFill>
          <a:latin typeface="+mn-lt"/>
          <a:ea typeface="+mn-ea"/>
          <a:cs typeface="+mn-cs"/>
        </a:defRPr>
      </a:lvl4pPr>
      <a:lvl5pPr marL="1783998" algn="l" defTabSz="891999" rtl="0" eaLnBrk="1" latinLnBrk="0" hangingPunct="1">
        <a:defRPr sz="1754" kern="1200">
          <a:solidFill>
            <a:schemeClr val="tx1"/>
          </a:solidFill>
          <a:latin typeface="+mn-lt"/>
          <a:ea typeface="+mn-ea"/>
          <a:cs typeface="+mn-cs"/>
        </a:defRPr>
      </a:lvl5pPr>
      <a:lvl6pPr marL="2229998" algn="l" defTabSz="891999" rtl="0" eaLnBrk="1" latinLnBrk="0" hangingPunct="1">
        <a:defRPr sz="1754" kern="1200">
          <a:solidFill>
            <a:schemeClr val="tx1"/>
          </a:solidFill>
          <a:latin typeface="+mn-lt"/>
          <a:ea typeface="+mn-ea"/>
          <a:cs typeface="+mn-cs"/>
        </a:defRPr>
      </a:lvl6pPr>
      <a:lvl7pPr marL="2675997" algn="l" defTabSz="891999" rtl="0" eaLnBrk="1" latinLnBrk="0" hangingPunct="1">
        <a:defRPr sz="1754" kern="1200">
          <a:solidFill>
            <a:schemeClr val="tx1"/>
          </a:solidFill>
          <a:latin typeface="+mn-lt"/>
          <a:ea typeface="+mn-ea"/>
          <a:cs typeface="+mn-cs"/>
        </a:defRPr>
      </a:lvl7pPr>
      <a:lvl8pPr marL="3121997" algn="l" defTabSz="891999" rtl="0" eaLnBrk="1" latinLnBrk="0" hangingPunct="1">
        <a:defRPr sz="1754" kern="1200">
          <a:solidFill>
            <a:schemeClr val="tx1"/>
          </a:solidFill>
          <a:latin typeface="+mn-lt"/>
          <a:ea typeface="+mn-ea"/>
          <a:cs typeface="+mn-cs"/>
        </a:defRPr>
      </a:lvl8pPr>
      <a:lvl9pPr marL="3567996" algn="l" defTabSz="891999" rtl="0" eaLnBrk="1" latinLnBrk="0" hangingPunct="1">
        <a:defRPr sz="175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2050" name="Shape 2"/>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p>
            <a:pPr lvl="0"/>
            <a:r>
              <a:rPr lang="es-PY" altLang="es-ES" smtClean="0">
                <a:sym typeface="Calibri Light" panose="020F0302020204030204" pitchFamily="34" charset="0"/>
              </a:rPr>
              <a:t>Title Text</a:t>
            </a:r>
          </a:p>
        </p:txBody>
      </p:sp>
      <p:sp>
        <p:nvSpPr>
          <p:cNvPr id="2051" name="Shape 3"/>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p>
            <a:pPr lvl="0"/>
            <a:r>
              <a:rPr lang="es-PY" altLang="es-ES" smtClean="0">
                <a:sym typeface="Calibri" panose="020F0502020204030204" pitchFamily="34" charset="0"/>
              </a:rPr>
              <a:t>Body Level One</a:t>
            </a:r>
          </a:p>
          <a:p>
            <a:pPr lvl="1"/>
            <a:r>
              <a:rPr lang="es-PY" altLang="es-ES" smtClean="0">
                <a:sym typeface="Calibri" panose="020F0502020204030204" pitchFamily="34" charset="0"/>
              </a:rPr>
              <a:t>Body Level Two</a:t>
            </a:r>
          </a:p>
          <a:p>
            <a:pPr lvl="2"/>
            <a:r>
              <a:rPr lang="es-PY" altLang="es-ES" smtClean="0">
                <a:sym typeface="Calibri" panose="020F0502020204030204" pitchFamily="34" charset="0"/>
              </a:rPr>
              <a:t>Body Level Three</a:t>
            </a:r>
          </a:p>
          <a:p>
            <a:pPr lvl="3"/>
            <a:r>
              <a:rPr lang="es-PY" altLang="es-ES" smtClean="0">
                <a:sym typeface="Calibri" panose="020F0502020204030204" pitchFamily="34" charset="0"/>
              </a:rPr>
              <a:t>Body Level Four</a:t>
            </a:r>
          </a:p>
          <a:p>
            <a:pPr lvl="4"/>
            <a:r>
              <a:rPr lang="es-PY" altLang="es-ES" smtClean="0">
                <a:sym typeface="Calibri" panose="020F0502020204030204" pitchFamily="34" charset="0"/>
              </a:rPr>
              <a:t>Body Level Five</a:t>
            </a:r>
          </a:p>
        </p:txBody>
      </p:sp>
      <p:sp>
        <p:nvSpPr>
          <p:cNvPr id="2052" name="Shape 4"/>
          <p:cNvSpPr>
            <a:spLocks noGrp="1"/>
          </p:cNvSpPr>
          <p:nvPr>
            <p:ph type="sldNum" sz="quarter" idx="2"/>
          </p:nvPr>
        </p:nvSpPr>
        <p:spPr bwMode="auto">
          <a:xfrm>
            <a:off x="8169275" y="6405563"/>
            <a:ext cx="3460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45719" tIns="45720" rIns="45719" bIns="45720" numCol="1" anchor="ctr" anchorCtr="0" compatLnSpc="1">
            <a:prstTxWarp prst="textNoShape">
              <a:avLst/>
            </a:prstTxWarp>
            <a:spAutoFit/>
          </a:bodyPr>
          <a:lstStyle>
            <a:lvl1pPr algn="r" defTabSz="862196" eaLnBrk="1">
              <a:defRPr sz="1131">
                <a:solidFill>
                  <a:srgbClr val="888888"/>
                </a:solidFill>
                <a:latin typeface="Calibri" panose="020F0502020204030204" pitchFamily="34" charset="0"/>
                <a:sym typeface="Calibri" panose="020F0502020204030204" pitchFamily="34" charset="0"/>
              </a:defRPr>
            </a:lvl1pPr>
          </a:lstStyle>
          <a:p>
            <a:pPr>
              <a:defRPr/>
            </a:pPr>
            <a:fld id="{3B1D3B74-4DA3-49C6-B86F-E6ABB9E4FCD6}" type="slidenum">
              <a:rPr lang="es-PY"/>
              <a:pPr>
                <a:defRPr/>
              </a:pPr>
              <a:t>‹Nº›</a:t>
            </a:fld>
            <a:endParaRPr lang="es-PY"/>
          </a:p>
        </p:txBody>
      </p:sp>
    </p:spTree>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Lst>
  <p:transition spd="med"/>
  <p:txStyles>
    <p:titleStyle>
      <a:lvl1pPr algn="l" rtl="0" eaLnBrk="0" fontAlgn="base" hangingPunct="0">
        <a:lnSpc>
          <a:spcPct val="90000"/>
        </a:lnSpc>
        <a:spcBef>
          <a:spcPct val="0"/>
        </a:spcBef>
        <a:spcAft>
          <a:spcPct val="0"/>
        </a:spcAft>
        <a:defRPr sz="4100">
          <a:solidFill>
            <a:srgbClr val="000000"/>
          </a:solidFill>
          <a:latin typeface="Calibri Light"/>
          <a:ea typeface="Calibri Light"/>
          <a:cs typeface="Calibri Light"/>
          <a:sym typeface="Calibri Light" panose="020F0302020204030204" pitchFamily="34" charset="0"/>
        </a:defRPr>
      </a:lvl1pPr>
      <a:lvl2pPr algn="l" rtl="0" eaLnBrk="0" fontAlgn="base" hangingPunct="0">
        <a:lnSpc>
          <a:spcPct val="90000"/>
        </a:lnSpc>
        <a:spcBef>
          <a:spcPct val="0"/>
        </a:spcBef>
        <a:spcAft>
          <a:spcPct val="0"/>
        </a:spcAft>
        <a:defRPr sz="4100">
          <a:solidFill>
            <a:srgbClr val="000000"/>
          </a:solidFill>
          <a:latin typeface="Calibri Light"/>
          <a:ea typeface="Calibri Light"/>
          <a:cs typeface="Calibri Light"/>
          <a:sym typeface="Calibri Light" panose="020F0302020204030204" pitchFamily="34" charset="0"/>
        </a:defRPr>
      </a:lvl2pPr>
      <a:lvl3pPr algn="l" rtl="0" eaLnBrk="0" fontAlgn="base" hangingPunct="0">
        <a:lnSpc>
          <a:spcPct val="90000"/>
        </a:lnSpc>
        <a:spcBef>
          <a:spcPct val="0"/>
        </a:spcBef>
        <a:spcAft>
          <a:spcPct val="0"/>
        </a:spcAft>
        <a:defRPr sz="4100">
          <a:solidFill>
            <a:srgbClr val="000000"/>
          </a:solidFill>
          <a:latin typeface="Calibri Light"/>
          <a:ea typeface="Calibri Light"/>
          <a:cs typeface="Calibri Light"/>
          <a:sym typeface="Calibri Light" panose="020F0302020204030204" pitchFamily="34" charset="0"/>
        </a:defRPr>
      </a:lvl3pPr>
      <a:lvl4pPr algn="l" rtl="0" eaLnBrk="0" fontAlgn="base" hangingPunct="0">
        <a:lnSpc>
          <a:spcPct val="90000"/>
        </a:lnSpc>
        <a:spcBef>
          <a:spcPct val="0"/>
        </a:spcBef>
        <a:spcAft>
          <a:spcPct val="0"/>
        </a:spcAft>
        <a:defRPr sz="4100">
          <a:solidFill>
            <a:srgbClr val="000000"/>
          </a:solidFill>
          <a:latin typeface="Calibri Light"/>
          <a:ea typeface="Calibri Light"/>
          <a:cs typeface="Calibri Light"/>
          <a:sym typeface="Calibri Light" panose="020F0302020204030204" pitchFamily="34" charset="0"/>
        </a:defRPr>
      </a:lvl4pPr>
      <a:lvl5pPr algn="l" rtl="0" eaLnBrk="0" fontAlgn="base" hangingPunct="0">
        <a:lnSpc>
          <a:spcPct val="90000"/>
        </a:lnSpc>
        <a:spcBef>
          <a:spcPct val="0"/>
        </a:spcBef>
        <a:spcAft>
          <a:spcPct val="0"/>
        </a:spcAft>
        <a:defRPr sz="4100">
          <a:solidFill>
            <a:srgbClr val="000000"/>
          </a:solidFill>
          <a:latin typeface="Calibri Light"/>
          <a:ea typeface="Calibri Light"/>
          <a:cs typeface="Calibri Light"/>
          <a:sym typeface="Calibri Light" panose="020F0302020204030204" pitchFamily="34" charset="0"/>
        </a:defRPr>
      </a:lvl5pPr>
      <a:lvl6pPr marL="0" marR="0" indent="0" algn="l" defTabSz="862196" rtl="0" latinLnBrk="0">
        <a:lnSpc>
          <a:spcPct val="90000"/>
        </a:lnSpc>
        <a:spcBef>
          <a:spcPts val="0"/>
        </a:spcBef>
        <a:spcAft>
          <a:spcPts val="0"/>
        </a:spcAft>
        <a:buClrTx/>
        <a:buSzTx/>
        <a:buFontTx/>
        <a:buNone/>
        <a:tabLst/>
        <a:defRPr sz="4149"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862196" rtl="0" latinLnBrk="0">
        <a:lnSpc>
          <a:spcPct val="90000"/>
        </a:lnSpc>
        <a:spcBef>
          <a:spcPts val="0"/>
        </a:spcBef>
        <a:spcAft>
          <a:spcPts val="0"/>
        </a:spcAft>
        <a:buClrTx/>
        <a:buSzTx/>
        <a:buFontTx/>
        <a:buNone/>
        <a:tabLst/>
        <a:defRPr sz="4149"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862196" rtl="0" latinLnBrk="0">
        <a:lnSpc>
          <a:spcPct val="90000"/>
        </a:lnSpc>
        <a:spcBef>
          <a:spcPts val="0"/>
        </a:spcBef>
        <a:spcAft>
          <a:spcPts val="0"/>
        </a:spcAft>
        <a:buClrTx/>
        <a:buSzTx/>
        <a:buFontTx/>
        <a:buNone/>
        <a:tabLst/>
        <a:defRPr sz="4149"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862196" rtl="0" latinLnBrk="0">
        <a:lnSpc>
          <a:spcPct val="90000"/>
        </a:lnSpc>
        <a:spcBef>
          <a:spcPts val="0"/>
        </a:spcBef>
        <a:spcAft>
          <a:spcPts val="0"/>
        </a:spcAft>
        <a:buClrTx/>
        <a:buSzTx/>
        <a:buFontTx/>
        <a:buNone/>
        <a:tabLst/>
        <a:defRPr sz="4149" b="0" i="0" u="none" strike="noStrike" cap="none" spc="0" baseline="0">
          <a:ln>
            <a:noFill/>
          </a:ln>
          <a:solidFill>
            <a:srgbClr val="000000"/>
          </a:solidFill>
          <a:uFillTx/>
          <a:latin typeface="Calibri Light"/>
          <a:ea typeface="Calibri Light"/>
          <a:cs typeface="Calibri Light"/>
          <a:sym typeface="Calibri Light"/>
        </a:defRPr>
      </a:lvl9pPr>
    </p:titleStyle>
    <p:bodyStyle>
      <a:lvl1pPr marL="214313" indent="-214313" algn="l" rtl="0" eaLnBrk="0" fontAlgn="base" hangingPunct="0">
        <a:lnSpc>
          <a:spcPct val="90000"/>
        </a:lnSpc>
        <a:spcBef>
          <a:spcPts val="950"/>
        </a:spcBef>
        <a:spcAft>
          <a:spcPct val="0"/>
        </a:spcAft>
        <a:buSzPct val="100000"/>
        <a:buFont typeface="Arial" panose="020B0604020202020204" pitchFamily="34" charset="0"/>
        <a:buChar char="•"/>
        <a:defRPr sz="2600">
          <a:solidFill>
            <a:srgbClr val="000000"/>
          </a:solidFill>
          <a:latin typeface="+mn-lt"/>
          <a:ea typeface="+mn-ea"/>
          <a:cs typeface="+mn-cs"/>
          <a:sym typeface="Calibri" panose="020F0502020204030204" pitchFamily="34" charset="0"/>
        </a:defRPr>
      </a:lvl1pPr>
      <a:lvl2pPr marL="681038" indent="-249238" algn="l" rtl="0" eaLnBrk="0" fontAlgn="base" hangingPunct="0">
        <a:lnSpc>
          <a:spcPct val="90000"/>
        </a:lnSpc>
        <a:spcBef>
          <a:spcPts val="950"/>
        </a:spcBef>
        <a:spcAft>
          <a:spcPct val="0"/>
        </a:spcAft>
        <a:buSzPct val="100000"/>
        <a:buFont typeface="Arial" panose="020B0604020202020204" pitchFamily="34" charset="0"/>
        <a:buChar char="•"/>
        <a:defRPr sz="2600">
          <a:solidFill>
            <a:srgbClr val="000000"/>
          </a:solidFill>
          <a:latin typeface="+mn-lt"/>
          <a:ea typeface="+mn-ea"/>
          <a:cs typeface="+mn-cs"/>
          <a:sym typeface="Calibri" panose="020F0502020204030204" pitchFamily="34" charset="0"/>
        </a:defRPr>
      </a:lvl2pPr>
      <a:lvl3pPr marL="1162050" indent="-300038" algn="l" rtl="0" eaLnBrk="0" fontAlgn="base" hangingPunct="0">
        <a:lnSpc>
          <a:spcPct val="90000"/>
        </a:lnSpc>
        <a:spcBef>
          <a:spcPts val="950"/>
        </a:spcBef>
        <a:spcAft>
          <a:spcPct val="0"/>
        </a:spcAft>
        <a:buSzPct val="100000"/>
        <a:buFont typeface="Arial" panose="020B0604020202020204" pitchFamily="34" charset="0"/>
        <a:buChar char="•"/>
        <a:defRPr sz="2600">
          <a:solidFill>
            <a:srgbClr val="000000"/>
          </a:solidFill>
          <a:latin typeface="+mn-lt"/>
          <a:ea typeface="+mn-ea"/>
          <a:cs typeface="+mn-cs"/>
          <a:sym typeface="Calibri" panose="020F0502020204030204" pitchFamily="34" charset="0"/>
        </a:defRPr>
      </a:lvl3pPr>
      <a:lvl4pPr marL="1627188" indent="-334963" algn="l" rtl="0" eaLnBrk="0" fontAlgn="base" hangingPunct="0">
        <a:lnSpc>
          <a:spcPct val="90000"/>
        </a:lnSpc>
        <a:spcBef>
          <a:spcPts val="950"/>
        </a:spcBef>
        <a:spcAft>
          <a:spcPct val="0"/>
        </a:spcAft>
        <a:buSzPct val="100000"/>
        <a:buFont typeface="Arial" panose="020B0604020202020204" pitchFamily="34" charset="0"/>
        <a:buChar char="•"/>
        <a:defRPr sz="2600">
          <a:solidFill>
            <a:srgbClr val="000000"/>
          </a:solidFill>
          <a:latin typeface="+mn-lt"/>
          <a:ea typeface="+mn-ea"/>
          <a:cs typeface="+mn-cs"/>
          <a:sym typeface="Calibri" panose="020F0502020204030204" pitchFamily="34" charset="0"/>
        </a:defRPr>
      </a:lvl4pPr>
      <a:lvl5pPr marL="2058988" indent="-334963" algn="l" rtl="0" eaLnBrk="0" fontAlgn="base" hangingPunct="0">
        <a:lnSpc>
          <a:spcPct val="90000"/>
        </a:lnSpc>
        <a:spcBef>
          <a:spcPts val="950"/>
        </a:spcBef>
        <a:spcAft>
          <a:spcPct val="0"/>
        </a:spcAft>
        <a:buSzPct val="100000"/>
        <a:buFont typeface="Arial" panose="020B0604020202020204" pitchFamily="34" charset="0"/>
        <a:buChar char="•"/>
        <a:defRPr sz="2600">
          <a:solidFill>
            <a:srgbClr val="000000"/>
          </a:solidFill>
          <a:latin typeface="+mn-lt"/>
          <a:ea typeface="+mn-ea"/>
          <a:cs typeface="+mn-cs"/>
          <a:sym typeface="Calibri" panose="020F0502020204030204" pitchFamily="34" charset="0"/>
        </a:defRPr>
      </a:lvl5pPr>
      <a:lvl6pPr marL="2490788" marR="0" indent="-335298" algn="l" defTabSz="862196" rtl="0" latinLnBrk="0">
        <a:lnSpc>
          <a:spcPct val="90000"/>
        </a:lnSpc>
        <a:spcBef>
          <a:spcPts val="943"/>
        </a:spcBef>
        <a:spcAft>
          <a:spcPts val="0"/>
        </a:spcAft>
        <a:buClrTx/>
        <a:buSzPct val="100000"/>
        <a:buFont typeface="Arial"/>
        <a:buChar char="•"/>
        <a:tabLst/>
        <a:defRPr sz="2640" b="0" i="0" u="none" strike="noStrike" cap="none" spc="0" baseline="0">
          <a:ln>
            <a:noFill/>
          </a:ln>
          <a:solidFill>
            <a:srgbClr val="000000"/>
          </a:solidFill>
          <a:uFillTx/>
          <a:latin typeface="+mn-lt"/>
          <a:ea typeface="+mn-ea"/>
          <a:cs typeface="+mn-cs"/>
          <a:sym typeface="Calibri"/>
        </a:defRPr>
      </a:lvl6pPr>
      <a:lvl7pPr marL="2921886" marR="0" indent="-335298" algn="l" defTabSz="862196" rtl="0" latinLnBrk="0">
        <a:lnSpc>
          <a:spcPct val="90000"/>
        </a:lnSpc>
        <a:spcBef>
          <a:spcPts val="943"/>
        </a:spcBef>
        <a:spcAft>
          <a:spcPts val="0"/>
        </a:spcAft>
        <a:buClrTx/>
        <a:buSzPct val="100000"/>
        <a:buFont typeface="Arial"/>
        <a:buChar char="•"/>
        <a:tabLst/>
        <a:defRPr sz="2640" b="0" i="0" u="none" strike="noStrike" cap="none" spc="0" baseline="0">
          <a:ln>
            <a:noFill/>
          </a:ln>
          <a:solidFill>
            <a:srgbClr val="000000"/>
          </a:solidFill>
          <a:uFillTx/>
          <a:latin typeface="+mn-lt"/>
          <a:ea typeface="+mn-ea"/>
          <a:cs typeface="+mn-cs"/>
          <a:sym typeface="Calibri"/>
        </a:defRPr>
      </a:lvl7pPr>
      <a:lvl8pPr marL="3352983" marR="0" indent="-335298" algn="l" defTabSz="862196" rtl="0" latinLnBrk="0">
        <a:lnSpc>
          <a:spcPct val="90000"/>
        </a:lnSpc>
        <a:spcBef>
          <a:spcPts val="943"/>
        </a:spcBef>
        <a:spcAft>
          <a:spcPts val="0"/>
        </a:spcAft>
        <a:buClrTx/>
        <a:buSzPct val="100000"/>
        <a:buFont typeface="Arial"/>
        <a:buChar char="•"/>
        <a:tabLst/>
        <a:defRPr sz="2640" b="0" i="0" u="none" strike="noStrike" cap="none" spc="0" baseline="0">
          <a:ln>
            <a:noFill/>
          </a:ln>
          <a:solidFill>
            <a:srgbClr val="000000"/>
          </a:solidFill>
          <a:uFillTx/>
          <a:latin typeface="+mn-lt"/>
          <a:ea typeface="+mn-ea"/>
          <a:cs typeface="+mn-cs"/>
          <a:sym typeface="Calibri"/>
        </a:defRPr>
      </a:lvl8pPr>
      <a:lvl9pPr marL="3784081" marR="0" indent="-335298" algn="l" defTabSz="862196" rtl="0" latinLnBrk="0">
        <a:lnSpc>
          <a:spcPct val="90000"/>
        </a:lnSpc>
        <a:spcBef>
          <a:spcPts val="943"/>
        </a:spcBef>
        <a:spcAft>
          <a:spcPts val="0"/>
        </a:spcAft>
        <a:buClrTx/>
        <a:buSzPct val="100000"/>
        <a:buFont typeface="Arial"/>
        <a:buChar char="•"/>
        <a:tabLst/>
        <a:defRPr sz="2640" b="0" i="0" u="none" strike="noStrike" cap="none" spc="0" baseline="0">
          <a:ln>
            <a:noFill/>
          </a:ln>
          <a:solidFill>
            <a:srgbClr val="000000"/>
          </a:solidFill>
          <a:uFillTx/>
          <a:latin typeface="+mn-lt"/>
          <a:ea typeface="+mn-ea"/>
          <a:cs typeface="+mn-cs"/>
          <a:sym typeface="Calibri"/>
        </a:defRPr>
      </a:lvl9pPr>
    </p:bodyStyle>
    <p:otherStyle>
      <a:lvl1pPr marL="0" marR="0" indent="0" algn="r" defTabSz="862196" rtl="0" latinLnBrk="0">
        <a:lnSpc>
          <a:spcPct val="100000"/>
        </a:lnSpc>
        <a:spcBef>
          <a:spcPts val="0"/>
        </a:spcBef>
        <a:spcAft>
          <a:spcPts val="0"/>
        </a:spcAft>
        <a:buClrTx/>
        <a:buSzTx/>
        <a:buFontTx/>
        <a:buNone/>
        <a:tabLst/>
        <a:defRPr sz="1131" b="0" i="0" u="none" strike="noStrike" cap="none" spc="0" baseline="0">
          <a:ln>
            <a:noFill/>
          </a:ln>
          <a:solidFill>
            <a:schemeClr val="tx1"/>
          </a:solidFill>
          <a:uFillTx/>
          <a:latin typeface="+mn-lt"/>
          <a:ea typeface="+mn-ea"/>
          <a:cs typeface="+mn-cs"/>
          <a:sym typeface="Calibri"/>
        </a:defRPr>
      </a:lvl1pPr>
      <a:lvl2pPr marL="0" marR="0" indent="431098" algn="r" defTabSz="862196" rtl="0" latinLnBrk="0">
        <a:lnSpc>
          <a:spcPct val="100000"/>
        </a:lnSpc>
        <a:spcBef>
          <a:spcPts val="0"/>
        </a:spcBef>
        <a:spcAft>
          <a:spcPts val="0"/>
        </a:spcAft>
        <a:buClrTx/>
        <a:buSzTx/>
        <a:buFontTx/>
        <a:buNone/>
        <a:tabLst/>
        <a:defRPr sz="1131" b="0" i="0" u="none" strike="noStrike" cap="none" spc="0" baseline="0">
          <a:ln>
            <a:noFill/>
          </a:ln>
          <a:solidFill>
            <a:schemeClr val="tx1"/>
          </a:solidFill>
          <a:uFillTx/>
          <a:latin typeface="+mn-lt"/>
          <a:ea typeface="+mn-ea"/>
          <a:cs typeface="+mn-cs"/>
          <a:sym typeface="Calibri"/>
        </a:defRPr>
      </a:lvl2pPr>
      <a:lvl3pPr marL="0" marR="0" indent="862196" algn="r" defTabSz="862196" rtl="0" latinLnBrk="0">
        <a:lnSpc>
          <a:spcPct val="100000"/>
        </a:lnSpc>
        <a:spcBef>
          <a:spcPts val="0"/>
        </a:spcBef>
        <a:spcAft>
          <a:spcPts val="0"/>
        </a:spcAft>
        <a:buClrTx/>
        <a:buSzTx/>
        <a:buFontTx/>
        <a:buNone/>
        <a:tabLst/>
        <a:defRPr sz="1131" b="0" i="0" u="none" strike="noStrike" cap="none" spc="0" baseline="0">
          <a:ln>
            <a:noFill/>
          </a:ln>
          <a:solidFill>
            <a:schemeClr val="tx1"/>
          </a:solidFill>
          <a:uFillTx/>
          <a:latin typeface="+mn-lt"/>
          <a:ea typeface="+mn-ea"/>
          <a:cs typeface="+mn-cs"/>
          <a:sym typeface="Calibri"/>
        </a:defRPr>
      </a:lvl3pPr>
      <a:lvl4pPr marL="0" marR="0" indent="1293294" algn="r" defTabSz="862196" rtl="0" latinLnBrk="0">
        <a:lnSpc>
          <a:spcPct val="100000"/>
        </a:lnSpc>
        <a:spcBef>
          <a:spcPts val="0"/>
        </a:spcBef>
        <a:spcAft>
          <a:spcPts val="0"/>
        </a:spcAft>
        <a:buClrTx/>
        <a:buSzTx/>
        <a:buFontTx/>
        <a:buNone/>
        <a:tabLst/>
        <a:defRPr sz="1131" b="0" i="0" u="none" strike="noStrike" cap="none" spc="0" baseline="0">
          <a:ln>
            <a:noFill/>
          </a:ln>
          <a:solidFill>
            <a:schemeClr val="tx1"/>
          </a:solidFill>
          <a:uFillTx/>
          <a:latin typeface="+mn-lt"/>
          <a:ea typeface="+mn-ea"/>
          <a:cs typeface="+mn-cs"/>
          <a:sym typeface="Calibri"/>
        </a:defRPr>
      </a:lvl4pPr>
      <a:lvl5pPr marL="0" marR="0" indent="1724392" algn="r" defTabSz="862196" rtl="0" latinLnBrk="0">
        <a:lnSpc>
          <a:spcPct val="100000"/>
        </a:lnSpc>
        <a:spcBef>
          <a:spcPts val="0"/>
        </a:spcBef>
        <a:spcAft>
          <a:spcPts val="0"/>
        </a:spcAft>
        <a:buClrTx/>
        <a:buSzTx/>
        <a:buFontTx/>
        <a:buNone/>
        <a:tabLst/>
        <a:defRPr sz="1131" b="0" i="0" u="none" strike="noStrike" cap="none" spc="0" baseline="0">
          <a:ln>
            <a:noFill/>
          </a:ln>
          <a:solidFill>
            <a:schemeClr val="tx1"/>
          </a:solidFill>
          <a:uFillTx/>
          <a:latin typeface="+mn-lt"/>
          <a:ea typeface="+mn-ea"/>
          <a:cs typeface="+mn-cs"/>
          <a:sym typeface="Calibri"/>
        </a:defRPr>
      </a:lvl5pPr>
      <a:lvl6pPr marL="0" marR="0" indent="2155489" algn="r" defTabSz="862196" rtl="0" latinLnBrk="0">
        <a:lnSpc>
          <a:spcPct val="100000"/>
        </a:lnSpc>
        <a:spcBef>
          <a:spcPts val="0"/>
        </a:spcBef>
        <a:spcAft>
          <a:spcPts val="0"/>
        </a:spcAft>
        <a:buClrTx/>
        <a:buSzTx/>
        <a:buFontTx/>
        <a:buNone/>
        <a:tabLst/>
        <a:defRPr sz="1131" b="0" i="0" u="none" strike="noStrike" cap="none" spc="0" baseline="0">
          <a:ln>
            <a:noFill/>
          </a:ln>
          <a:solidFill>
            <a:schemeClr val="tx1"/>
          </a:solidFill>
          <a:uFillTx/>
          <a:latin typeface="+mn-lt"/>
          <a:ea typeface="+mn-ea"/>
          <a:cs typeface="+mn-cs"/>
          <a:sym typeface="Calibri"/>
        </a:defRPr>
      </a:lvl6pPr>
      <a:lvl7pPr marL="0" marR="0" indent="2586587" algn="r" defTabSz="862196" rtl="0" latinLnBrk="0">
        <a:lnSpc>
          <a:spcPct val="100000"/>
        </a:lnSpc>
        <a:spcBef>
          <a:spcPts val="0"/>
        </a:spcBef>
        <a:spcAft>
          <a:spcPts val="0"/>
        </a:spcAft>
        <a:buClrTx/>
        <a:buSzTx/>
        <a:buFontTx/>
        <a:buNone/>
        <a:tabLst/>
        <a:defRPr sz="1131" b="0" i="0" u="none" strike="noStrike" cap="none" spc="0" baseline="0">
          <a:ln>
            <a:noFill/>
          </a:ln>
          <a:solidFill>
            <a:schemeClr val="tx1"/>
          </a:solidFill>
          <a:uFillTx/>
          <a:latin typeface="+mn-lt"/>
          <a:ea typeface="+mn-ea"/>
          <a:cs typeface="+mn-cs"/>
          <a:sym typeface="Calibri"/>
        </a:defRPr>
      </a:lvl7pPr>
      <a:lvl8pPr marL="0" marR="0" indent="3017685" algn="r" defTabSz="862196" rtl="0" latinLnBrk="0">
        <a:lnSpc>
          <a:spcPct val="100000"/>
        </a:lnSpc>
        <a:spcBef>
          <a:spcPts val="0"/>
        </a:spcBef>
        <a:spcAft>
          <a:spcPts val="0"/>
        </a:spcAft>
        <a:buClrTx/>
        <a:buSzTx/>
        <a:buFontTx/>
        <a:buNone/>
        <a:tabLst/>
        <a:defRPr sz="1131" b="0" i="0" u="none" strike="noStrike" cap="none" spc="0" baseline="0">
          <a:ln>
            <a:noFill/>
          </a:ln>
          <a:solidFill>
            <a:schemeClr val="tx1"/>
          </a:solidFill>
          <a:uFillTx/>
          <a:latin typeface="+mn-lt"/>
          <a:ea typeface="+mn-ea"/>
          <a:cs typeface="+mn-cs"/>
          <a:sym typeface="Calibri"/>
        </a:defRPr>
      </a:lvl8pPr>
      <a:lvl9pPr marL="0" marR="0" indent="3448783" algn="r" defTabSz="862196" rtl="0" latinLnBrk="0">
        <a:lnSpc>
          <a:spcPct val="100000"/>
        </a:lnSpc>
        <a:spcBef>
          <a:spcPts val="0"/>
        </a:spcBef>
        <a:spcAft>
          <a:spcPts val="0"/>
        </a:spcAft>
        <a:buClrTx/>
        <a:buSzTx/>
        <a:buFontTx/>
        <a:buNone/>
        <a:tabLst/>
        <a:defRPr sz="1131"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package" Target="../embeddings/Hoja_de_c_lculo_de_Microsoft_Excel1.xlsx"/></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Hoja_de_c_lculo_de_Microsoft_Excel_97-20032.xls"/><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36.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Hoja_de_c_lculo_de_Microsoft_Excel_97-20033.xls"/><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38.emf"/><Relationship Id="rId5" Type="http://schemas.openxmlformats.org/officeDocument/2006/relationships/oleObject" Target="../embeddings/Hoja_de_c_lculo_de_Microsoft_Excel_97-20034.xls"/><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Hoja_de_c_lculo_de_Microsoft_Excel_97-20035.xls"/><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Hoja_de_c_lculo_de_Microsoft_Excel_97-20036.xls"/><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4.e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Hoja_de_c_lculo_de_Microsoft_Excel_97-20038.xls"/><Relationship Id="rId5" Type="http://schemas.openxmlformats.org/officeDocument/2006/relationships/image" Target="../media/image43.emf"/><Relationship Id="rId4" Type="http://schemas.openxmlformats.org/officeDocument/2006/relationships/oleObject" Target="../embeddings/Hoja_de_c_lculo_de_Microsoft_Excel_97-20037.xls"/></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Hoja_de_c_lculo_de_Microsoft_Excel_97-20039.xls"/><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Hoja_de_c_lculo_de_Microsoft_Excel_97-200310.xls"/><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48.emf"/><Relationship Id="rId5" Type="http://schemas.openxmlformats.org/officeDocument/2006/relationships/oleObject" Target="../embeddings/Hoja_de_c_lculo_de_Microsoft_Excel_97-200311.xls"/><Relationship Id="rId4" Type="http://schemas.openxmlformats.org/officeDocument/2006/relationships/image" Target="../media/image47.emf"/></Relationships>
</file>

<file path=ppt/slides/_rels/slide35.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49.emf"/></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0.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3.jpeg"/><Relationship Id="rId4" Type="http://schemas.openxmlformats.org/officeDocument/2006/relationships/image" Target="../media/image56.png"/><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6.png"/><Relationship Id="rId7"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8.png"/><Relationship Id="rId10" Type="http://schemas.openxmlformats.org/officeDocument/2006/relationships/image" Target="../media/image67.jpeg"/><Relationship Id="rId4" Type="http://schemas.openxmlformats.org/officeDocument/2006/relationships/image" Target="../media/image57.png"/><Relationship Id="rId9"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70.jpe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73.jpeg"/><Relationship Id="rId4" Type="http://schemas.openxmlformats.org/officeDocument/2006/relationships/image" Target="../media/image56.png"/><Relationship Id="rId9" Type="http://schemas.openxmlformats.org/officeDocument/2006/relationships/image" Target="../media/image72.jpeg"/></Relationships>
</file>

<file path=ppt/slides/_rels/slide4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74.jpeg"/><Relationship Id="rId7"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6.jpe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79.png"/><Relationship Id="rId5" Type="http://schemas.openxmlformats.org/officeDocument/2006/relationships/image" Target="../media/image78.jpeg"/><Relationship Id="rId10" Type="http://schemas.openxmlformats.org/officeDocument/2006/relationships/image" Target="../media/image55.jpeg"/><Relationship Id="rId4" Type="http://schemas.openxmlformats.org/officeDocument/2006/relationships/image" Target="../media/image77.jpeg"/><Relationship Id="rId9"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2.jpe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86.jpeg"/><Relationship Id="rId5" Type="http://schemas.openxmlformats.org/officeDocument/2006/relationships/image" Target="../media/image56.png"/><Relationship Id="rId10" Type="http://schemas.openxmlformats.org/officeDocument/2006/relationships/image" Target="../media/image85.png"/><Relationship Id="rId4" Type="http://schemas.openxmlformats.org/officeDocument/2006/relationships/image" Target="../media/image83.jpeg"/><Relationship Id="rId9"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56.png"/><Relationship Id="rId7"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Hoja_de_c_lculo_de_Microsoft_Excel_97-20031.xls"/></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5867400"/>
            <a:ext cx="9144000" cy="817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47">
              <a:defRPr/>
            </a:pPr>
            <a:endParaRPr lang="es-PY" sz="1087"/>
          </a:p>
        </p:txBody>
      </p:sp>
      <p:pic>
        <p:nvPicPr>
          <p:cNvPr id="14339" name="Imagen 1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0413" y="381000"/>
            <a:ext cx="4230687"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mage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5649913"/>
            <a:ext cx="219233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341" name="image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38738" y="5581650"/>
            <a:ext cx="2062162"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342" name="Imagen 8"/>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36563" y="381000"/>
            <a:ext cx="406558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agen 10"/>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36563" y="2800350"/>
            <a:ext cx="4065587"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Imagen 3"/>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570413" y="2805113"/>
            <a:ext cx="423068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1593441" y="2183641"/>
            <a:ext cx="6386955" cy="1243712"/>
          </a:xfrm>
          <a:prstGeom prst="rect">
            <a:avLst/>
          </a:prstGeom>
          <a:solidFill>
            <a:srgbClr val="53666D"/>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algn="ctr" defTabSz="913947" fontAlgn="auto">
              <a:spcBef>
                <a:spcPts val="0"/>
              </a:spcBef>
              <a:spcAft>
                <a:spcPts val="0"/>
              </a:spcAft>
              <a:defRPr/>
            </a:pPr>
            <a:r>
              <a:rPr lang="es-PY" sz="2546" dirty="0">
                <a:solidFill>
                  <a:schemeClr val="bg1"/>
                </a:solidFill>
                <a:latin typeface="TodaySHOP-Bold" panose="02000503040000020004" pitchFamily="50" charset="0"/>
                <a:sym typeface="Calibri"/>
              </a:rPr>
              <a:t>PRESUPUESTO INSTITUCIONAL 2018</a:t>
            </a:r>
          </a:p>
        </p:txBody>
      </p:sp>
      <p:sp>
        <p:nvSpPr>
          <p:cNvPr id="11" name="Rectángulo 10"/>
          <p:cNvSpPr/>
          <p:nvPr/>
        </p:nvSpPr>
        <p:spPr>
          <a:xfrm>
            <a:off x="1376666" y="6546908"/>
            <a:ext cx="6386955" cy="138305"/>
          </a:xfrm>
          <a:prstGeom prst="rect">
            <a:avLst/>
          </a:prstGeom>
          <a:solidFill>
            <a:srgbClr val="53666D"/>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algn="ctr" defTabSz="913947" fontAlgn="auto">
              <a:spcBef>
                <a:spcPts val="0"/>
              </a:spcBef>
              <a:spcAft>
                <a:spcPts val="0"/>
              </a:spcAft>
              <a:defRPr/>
            </a:pPr>
            <a:endParaRPr lang="es-PY" sz="2546" dirty="0">
              <a:solidFill>
                <a:schemeClr val="bg1"/>
              </a:solidFill>
              <a:latin typeface="TodaySHOP-Bold" panose="02000503040000020004" pitchFamily="50" charset="0"/>
              <a:sym typeface="Calibri"/>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hape 213"/>
          <p:cNvSpPr>
            <a:spLocks noChangeArrowheads="1"/>
          </p:cNvSpPr>
          <p:nvPr/>
        </p:nvSpPr>
        <p:spPr bwMode="auto">
          <a:xfrm>
            <a:off x="0" y="500063"/>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CREDITOS HIPOTECARIOS + FONCOOP</a:t>
            </a:r>
          </a:p>
        </p:txBody>
      </p:sp>
      <p:sp>
        <p:nvSpPr>
          <p:cNvPr id="24579" name="Rectangle 3"/>
          <p:cNvSpPr>
            <a:spLocks noChangeArrowheads="1"/>
          </p:cNvSpPr>
          <p:nvPr/>
        </p:nvSpPr>
        <p:spPr bwMode="auto">
          <a:xfrm>
            <a:off x="411163" y="1230313"/>
            <a:ext cx="4238625"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451" smtClean="0">
                <a:latin typeface="Calibri" panose="020F0502020204030204" pitchFamily="34" charset="0"/>
              </a:rPr>
              <a:t>A través de este Programa se otorgan líneas de créditos a Cooperativas, Sindicatos, Asociaciones y éstos a sus asociados, subsidiando la tasa de interés para asegurar el acceso a un crédito accesible.</a:t>
            </a:r>
            <a:endParaRPr lang="en-US" altLang="es-PY" sz="1451" smtClean="0">
              <a:latin typeface="Calibri" panose="020F0502020204030204" pitchFamily="34" charset="0"/>
            </a:endParaRPr>
          </a:p>
          <a:p>
            <a:pPr algn="just" defTabSz="913947" eaLnBrk="1" hangingPunct="1">
              <a:defRPr/>
            </a:pPr>
            <a:r>
              <a:rPr lang="es-ES" altLang="es-PY" sz="1451" smtClean="0">
                <a:latin typeface="Calibri" panose="020F0502020204030204" pitchFamily="34" charset="0"/>
              </a:rPr>
              <a:t> </a:t>
            </a:r>
            <a:endParaRPr lang="en-US" altLang="es-PY" sz="1451" smtClean="0">
              <a:latin typeface="Calibri" panose="020F0502020204030204" pitchFamily="34" charset="0"/>
            </a:endParaRPr>
          </a:p>
          <a:p>
            <a:pPr algn="just" defTabSz="913947" eaLnBrk="1" hangingPunct="1">
              <a:defRPr/>
            </a:pPr>
            <a:r>
              <a:rPr lang="es-ES" altLang="es-PY" sz="1451" smtClean="0">
                <a:latin typeface="Calibri" panose="020F0502020204030204" pitchFamily="34" charset="0"/>
              </a:rPr>
              <a:t>El Fondo de Créditos para Cooperativas está focalizado a desarrollar el capital social, impulsando los mecanismos conducentes a que las comunidades se organicen en cooperativas, a fin de mejorar su calidad de vida accediendo a una vivienda y hábitat adecuados.</a:t>
            </a:r>
            <a:endParaRPr lang="en-US" altLang="es-PY" sz="1451" smtClean="0">
              <a:latin typeface="Calibri" panose="020F0502020204030204" pitchFamily="34" charset="0"/>
            </a:endParaRPr>
          </a:p>
        </p:txBody>
      </p:sp>
      <p:graphicFrame>
        <p:nvGraphicFramePr>
          <p:cNvPr id="10" name="Table 9"/>
          <p:cNvGraphicFramePr>
            <a:graphicFrameLocks noGrp="1"/>
          </p:cNvGraphicFramePr>
          <p:nvPr/>
        </p:nvGraphicFramePr>
        <p:xfrm>
          <a:off x="411163" y="3876675"/>
          <a:ext cx="8142287" cy="1841500"/>
        </p:xfrm>
        <a:graphic>
          <a:graphicData uri="http://schemas.openxmlformats.org/drawingml/2006/table">
            <a:tbl>
              <a:tblPr/>
              <a:tblGrid>
                <a:gridCol w="3435848"/>
                <a:gridCol w="1684359"/>
                <a:gridCol w="1511040"/>
                <a:gridCol w="1511040"/>
              </a:tblGrid>
              <a:tr h="663286">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a:ln>
                            <a:noFill/>
                          </a:ln>
                          <a:solidFill>
                            <a:srgbClr val="323E4F"/>
                          </a:solidFill>
                          <a:effectLst/>
                          <a:latin typeface="Calibri Light" charset="0"/>
                          <a:ea typeface="Calibri" charset="0"/>
                          <a:cs typeface="Times New Roman" charset="0"/>
                        </a:rPr>
                        <a:t>PRÉSTAMOS AL SECTOR PRIVADO – </a:t>
                      </a:r>
                      <a:r>
                        <a:rPr kumimoji="0" lang="es-ES" altLang="en-US" sz="1100" b="1" i="0" u="none" strike="noStrike" cap="none" normalizeH="0" baseline="0" dirty="0" err="1">
                          <a:ln>
                            <a:noFill/>
                          </a:ln>
                          <a:solidFill>
                            <a:srgbClr val="323E4F"/>
                          </a:solidFill>
                          <a:effectLst/>
                          <a:latin typeface="Calibri Light" charset="0"/>
                          <a:ea typeface="Calibri" charset="0"/>
                          <a:cs typeface="Times New Roman" charset="0"/>
                        </a:rPr>
                        <a:t>OG</a:t>
                      </a:r>
                      <a:r>
                        <a:rPr kumimoji="0" lang="es-ES" altLang="en-US" sz="1100" b="1" i="0" u="none" strike="noStrike" cap="none" normalizeH="0" baseline="0" dirty="0">
                          <a:ln>
                            <a:noFill/>
                          </a:ln>
                          <a:solidFill>
                            <a:srgbClr val="323E4F"/>
                          </a:solidFill>
                          <a:effectLst/>
                          <a:latin typeface="Calibri Light" charset="0"/>
                          <a:ea typeface="Calibri" charset="0"/>
                          <a:cs typeface="Times New Roman" charset="0"/>
                        </a:rPr>
                        <a:t> </a:t>
                      </a:r>
                      <a:r>
                        <a:rPr kumimoji="0" lang="es-ES" altLang="en-US" sz="1100" b="1" i="0" u="none" strike="noStrike" kern="1200" cap="none" normalizeH="0" baseline="0" dirty="0">
                          <a:ln>
                            <a:noFill/>
                          </a:ln>
                          <a:solidFill>
                            <a:srgbClr val="323E4F"/>
                          </a:solidFill>
                          <a:effectLst/>
                          <a:latin typeface="Calibri Light" charset="0"/>
                          <a:ea typeface="Calibri" charset="0"/>
                          <a:cs typeface="Times New Roman" charset="0"/>
                        </a:rPr>
                        <a:t>630</a:t>
                      </a:r>
                      <a:r>
                        <a:rPr kumimoji="0" lang="en-US" altLang="en-US" sz="1100" b="1" i="0" u="none" strike="noStrike" kern="1200" cap="none" normalizeH="0" baseline="0" dirty="0">
                          <a:ln>
                            <a:noFill/>
                          </a:ln>
                          <a:solidFill>
                            <a:srgbClr val="323E4F"/>
                          </a:solidFill>
                          <a:effectLst/>
                          <a:latin typeface="Calibri Light" charset="0"/>
                          <a:ea typeface="Calibri" charset="0"/>
                          <a:cs typeface="Times New Roman" charset="0"/>
                        </a:rPr>
                        <a:t> </a:t>
                      </a:r>
                      <a:r>
                        <a:rPr kumimoji="0" lang="en-US" altLang="en-US" sz="1100" b="1" i="0" u="none" strike="noStrike" kern="1200" cap="none" normalizeH="0" baseline="0" dirty="0" smtClean="0">
                          <a:ln>
                            <a:noFill/>
                          </a:ln>
                          <a:solidFill>
                            <a:srgbClr val="323E4F"/>
                          </a:solidFill>
                          <a:effectLst/>
                          <a:latin typeface="Calibri Light" charset="0"/>
                          <a:ea typeface="Calibri" charset="0"/>
                          <a:cs typeface="Times New Roman" charset="0"/>
                        </a:rPr>
                        <a:t>.30</a:t>
                      </a:r>
                      <a:endParaRPr kumimoji="0" lang="en-US" altLang="en-US" sz="1100" b="1" i="0" u="none" strike="noStrike" kern="1200" cap="none" normalizeH="0" baseline="0" dirty="0">
                        <a:ln>
                          <a:noFill/>
                        </a:ln>
                        <a:solidFill>
                          <a:srgbClr val="323E4F"/>
                        </a:solidFill>
                        <a:effectLst/>
                        <a:latin typeface="Calibri Light" charset="0"/>
                        <a:ea typeface="Calibri" charset="0"/>
                        <a:cs typeface="Times New Roman" charset="0"/>
                      </a:endParaRPr>
                    </a:p>
                  </a:txBody>
                  <a:tcPr marL="41470" marR="41470" marT="0" marB="0"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a:ln>
                            <a:noFill/>
                          </a:ln>
                          <a:solidFill>
                            <a:srgbClr val="323E4F"/>
                          </a:solidFill>
                          <a:effectLst/>
                          <a:latin typeface="Calibri Light" charset="0"/>
                          <a:ea typeface="Calibri" charset="0"/>
                          <a:cs typeface="Times New Roman" charset="0"/>
                        </a:rPr>
                        <a:t>COMPROMISOS DE EJERCICIOS ANTERIORES  </a:t>
                      </a:r>
                      <a:endParaRPr kumimoji="0" lang="es-ES" altLang="en-US" sz="1100" b="1" i="0" u="none" strike="noStrike" cap="none" normalizeH="0" baseline="0" dirty="0" smtClean="0">
                        <a:ln>
                          <a:noFill/>
                        </a:ln>
                        <a:solidFill>
                          <a:srgbClr val="323E4F"/>
                        </a:solidFill>
                        <a:effectLst/>
                        <a:latin typeface="Calibri Light" charset="0"/>
                        <a:ea typeface="Calibri" charset="0"/>
                        <a:cs typeface="Times New Roman" charset="0"/>
                      </a:endParaRPr>
                    </a:p>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smtClean="0">
                          <a:ln>
                            <a:noFill/>
                          </a:ln>
                          <a:solidFill>
                            <a:srgbClr val="323E4F"/>
                          </a:solidFill>
                          <a:effectLst/>
                          <a:latin typeface="Calibri Light" charset="0"/>
                          <a:ea typeface="Calibri" charset="0"/>
                          <a:cs typeface="Times New Roman" charset="0"/>
                        </a:rPr>
                        <a:t>(</a:t>
                      </a:r>
                      <a:r>
                        <a:rPr kumimoji="0" lang="es-ES" altLang="en-US" sz="1100" b="1" i="0" u="none" strike="noStrike" cap="none" normalizeH="0" baseline="0" dirty="0">
                          <a:ln>
                            <a:noFill/>
                          </a:ln>
                          <a:solidFill>
                            <a:srgbClr val="323E4F"/>
                          </a:solidFill>
                          <a:effectLst/>
                          <a:latin typeface="Calibri Light" charset="0"/>
                          <a:ea typeface="Calibri" charset="0"/>
                          <a:cs typeface="Times New Roman" charset="0"/>
                        </a:rPr>
                        <a:t>En cantidad de viviendas)</a:t>
                      </a:r>
                      <a:endParaRPr kumimoji="0" lang="en-US" altLang="en-US" sz="1100" b="1" i="0" u="none" strike="noStrike" cap="none" normalizeH="0" baseline="0" dirty="0">
                        <a:ln>
                          <a:noFill/>
                        </a:ln>
                        <a:solidFill>
                          <a:srgbClr val="323E4F"/>
                        </a:solidFill>
                        <a:effectLst/>
                        <a:latin typeface="Calibri Light" charset="0"/>
                        <a:ea typeface="Calibri" charset="0"/>
                        <a:cs typeface="Times New Roman" charset="0"/>
                      </a:endParaRPr>
                    </a:p>
                  </a:txBody>
                  <a:tcPr marL="41470" marR="41470" marT="0" marB="0"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a:ln>
                            <a:noFill/>
                          </a:ln>
                          <a:solidFill>
                            <a:srgbClr val="323E4F"/>
                          </a:solidFill>
                          <a:effectLst/>
                          <a:latin typeface="Calibri Light" charset="0"/>
                          <a:ea typeface="Calibri" charset="0"/>
                          <a:cs typeface="Times New Roman" charset="0"/>
                        </a:rPr>
                        <a:t>NUEVOS LLAMADOS </a:t>
                      </a:r>
                      <a:endParaRPr kumimoji="0" lang="es-ES" altLang="en-US" sz="1100" b="1" i="0" u="none" strike="noStrike" cap="none" normalizeH="0" baseline="0" dirty="0" smtClean="0">
                        <a:ln>
                          <a:noFill/>
                        </a:ln>
                        <a:solidFill>
                          <a:srgbClr val="323E4F"/>
                        </a:solidFill>
                        <a:effectLst/>
                        <a:latin typeface="Calibri Light" charset="0"/>
                        <a:ea typeface="Calibri" charset="0"/>
                        <a:cs typeface="Times New Roman" charset="0"/>
                      </a:endParaRPr>
                    </a:p>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smtClean="0">
                          <a:ln>
                            <a:noFill/>
                          </a:ln>
                          <a:solidFill>
                            <a:srgbClr val="323E4F"/>
                          </a:solidFill>
                          <a:effectLst/>
                          <a:latin typeface="Calibri Light" charset="0"/>
                          <a:ea typeface="Calibri" charset="0"/>
                          <a:cs typeface="Times New Roman" charset="0"/>
                        </a:rPr>
                        <a:t>(</a:t>
                      </a:r>
                      <a:r>
                        <a:rPr kumimoji="0" lang="es-ES" altLang="en-US" sz="1100" b="1" i="0" u="none" strike="noStrike" cap="none" normalizeH="0" baseline="0" dirty="0">
                          <a:ln>
                            <a:noFill/>
                          </a:ln>
                          <a:solidFill>
                            <a:srgbClr val="323E4F"/>
                          </a:solidFill>
                          <a:effectLst/>
                          <a:latin typeface="Calibri Light" charset="0"/>
                          <a:ea typeface="Calibri" charset="0"/>
                          <a:cs typeface="Times New Roman" charset="0"/>
                        </a:rPr>
                        <a:t>En cantidad de viviendas)</a:t>
                      </a:r>
                      <a:endParaRPr kumimoji="0" lang="en-US" altLang="en-US" sz="1100" b="1" i="0" u="none" strike="noStrike" cap="none" normalizeH="0" baseline="0" dirty="0">
                        <a:ln>
                          <a:noFill/>
                        </a:ln>
                        <a:solidFill>
                          <a:srgbClr val="323E4F"/>
                        </a:solidFill>
                        <a:effectLst/>
                        <a:latin typeface="Calibri Light" charset="0"/>
                        <a:ea typeface="Calibri" charset="0"/>
                        <a:cs typeface="Times New Roman" charset="0"/>
                      </a:endParaRPr>
                    </a:p>
                  </a:txBody>
                  <a:tcPr marL="41470" marR="41470" marT="0" marB="0"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a:ln>
                            <a:noFill/>
                          </a:ln>
                          <a:solidFill>
                            <a:srgbClr val="323E4F"/>
                          </a:solidFill>
                          <a:effectLst/>
                          <a:latin typeface="Calibri Light" charset="0"/>
                          <a:ea typeface="Calibri" charset="0"/>
                          <a:cs typeface="Times New Roman" charset="0"/>
                        </a:rPr>
                        <a:t>MONTO EN GS.</a:t>
                      </a:r>
                      <a:endParaRPr kumimoji="0" lang="en-US" altLang="en-US" sz="1100" b="1" i="0" u="none" strike="noStrike" cap="none" normalizeH="0" baseline="0" dirty="0">
                        <a:ln>
                          <a:noFill/>
                        </a:ln>
                        <a:solidFill>
                          <a:srgbClr val="323E4F"/>
                        </a:solidFill>
                        <a:effectLst/>
                        <a:latin typeface="Calibri Light" charset="0"/>
                        <a:ea typeface="Calibri" charset="0"/>
                        <a:cs typeface="Times New Roman" charset="0"/>
                      </a:endParaRPr>
                    </a:p>
                  </a:txBody>
                  <a:tcPr marL="41470" marR="41470" marT="0" marB="0"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D9D9D9"/>
                    </a:solidFill>
                  </a:tcPr>
                </a:tc>
              </a:tr>
              <a:tr h="247540">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l" defTabSz="1474788" rtl="0" eaLnBrk="1" fontAlgn="base" latinLnBrk="0" hangingPunct="1">
                        <a:lnSpc>
                          <a:spcPct val="100000"/>
                        </a:lnSpc>
                        <a:spcBef>
                          <a:spcPct val="0"/>
                        </a:spcBef>
                        <a:spcAft>
                          <a:spcPct val="0"/>
                        </a:spcAft>
                        <a:buClrTx/>
                        <a:buSzTx/>
                        <a:buFontTx/>
                        <a:buNone/>
                        <a:tabLst/>
                      </a:pPr>
                      <a:r>
                        <a:rPr kumimoji="0" lang="es-ES" altLang="en-US" sz="1100" b="0" i="0" u="none" strike="noStrike" cap="none" normalizeH="0" baseline="0" dirty="0">
                          <a:ln>
                            <a:noFill/>
                          </a:ln>
                          <a:solidFill>
                            <a:schemeClr val="tx1"/>
                          </a:solidFill>
                          <a:effectLst/>
                          <a:latin typeface="Calibri Light" charset="0"/>
                          <a:ea typeface="Calibri" charset="0"/>
                          <a:cs typeface="Times New Roman" charset="0"/>
                        </a:rPr>
                        <a:t>PRESUPUESTO TOTAL</a:t>
                      </a:r>
                      <a:endParaRPr kumimoji="0" lang="en-US" altLang="en-US" sz="1100" b="0" i="0" u="none" strike="noStrike" cap="none" normalizeH="0" baseline="0" dirty="0">
                        <a:ln>
                          <a:noFill/>
                        </a:ln>
                        <a:solidFill>
                          <a:schemeClr val="tx1"/>
                        </a:solidFill>
                        <a:effectLst/>
                        <a:latin typeface="Calibri Light" charset="0"/>
                        <a:ea typeface="Calibri" charset="0"/>
                        <a:cs typeface="Times New Roman" charset="0"/>
                      </a:endParaRPr>
                    </a:p>
                  </a:txBody>
                  <a:tcPr marL="55294" marR="55294" marT="27625" marB="27625"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gridSpan="2">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0" i="0" u="none" strike="noStrike" cap="none" normalizeH="0" baseline="0" dirty="0" smtClean="0">
                          <a:ln>
                            <a:noFill/>
                          </a:ln>
                          <a:solidFill>
                            <a:schemeClr val="tx1"/>
                          </a:solidFill>
                          <a:effectLst/>
                          <a:latin typeface="Calibri Light" charset="0"/>
                          <a:ea typeface="Calibri" charset="0"/>
                          <a:cs typeface="Times New Roman" charset="0"/>
                        </a:rPr>
                        <a:t>109</a:t>
                      </a:r>
                      <a:endParaRPr kumimoji="0" lang="en-US" altLang="en-US" sz="1100" b="0" i="0" u="none" strike="noStrike" cap="none" normalizeH="0" baseline="0" dirty="0">
                        <a:ln>
                          <a:noFill/>
                        </a:ln>
                        <a:solidFill>
                          <a:schemeClr val="tx1"/>
                        </a:solidFill>
                        <a:effectLst/>
                        <a:latin typeface="Calibri Light" charset="0"/>
                        <a:ea typeface="Calibri" charset="0"/>
                        <a:cs typeface="Times New Roman" charset="0"/>
                      </a:endParaRPr>
                    </a:p>
                  </a:txBody>
                  <a:tcPr marL="55294" marR="55294" marT="27625" marB="27625"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r" defTabSz="1474788" rtl="0" eaLnBrk="1" fontAlgn="base" latinLnBrk="0" hangingPunct="1">
                        <a:lnSpc>
                          <a:spcPct val="100000"/>
                        </a:lnSpc>
                        <a:spcBef>
                          <a:spcPct val="0"/>
                        </a:spcBef>
                        <a:spcAft>
                          <a:spcPct val="0"/>
                        </a:spcAft>
                        <a:buClrTx/>
                        <a:buSzTx/>
                        <a:buFontTx/>
                        <a:buNone/>
                        <a:tabLst/>
                      </a:pPr>
                      <a:r>
                        <a:rPr kumimoji="0" lang="es-ES" altLang="en-US" sz="1100" b="0" i="0" u="none" strike="noStrike" cap="none" normalizeH="0" baseline="0">
                          <a:ln>
                            <a:noFill/>
                          </a:ln>
                          <a:solidFill>
                            <a:schemeClr val="tx1"/>
                          </a:solidFill>
                          <a:effectLst/>
                          <a:latin typeface="Calibri Light" charset="0"/>
                          <a:ea typeface="Calibri" charset="0"/>
                          <a:cs typeface="Times New Roman" charset="0"/>
                        </a:rPr>
                        <a:t> </a:t>
                      </a:r>
                      <a:endParaRPr kumimoji="0" lang="en-US" altLang="en-US" sz="1100" b="0" i="0" u="none" strike="noStrike" cap="none" normalizeH="0" baseline="0">
                        <a:ln>
                          <a:noFill/>
                        </a:ln>
                        <a:solidFill>
                          <a:schemeClr val="tx1"/>
                        </a:solidFill>
                        <a:effectLst/>
                        <a:latin typeface="Calibri Light" charset="0"/>
                        <a:ea typeface="Calibri" charset="0"/>
                        <a:cs typeface="Times New Roman" charset="0"/>
                      </a:endParaRPr>
                    </a:p>
                  </a:txBody>
                  <a:tcPr marL="55294" marR="55294" marT="27625" marB="27625"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r>
              <a:tr h="247540">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just"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a:ln>
                            <a:noFill/>
                          </a:ln>
                          <a:solidFill>
                            <a:schemeClr val="tx1"/>
                          </a:solidFill>
                          <a:effectLst/>
                          <a:latin typeface="Calibri Light" charset="0"/>
                          <a:ea typeface="Calibri" charset="0"/>
                          <a:cs typeface="Times New Roman" charset="0"/>
                        </a:rPr>
                        <a:t>GASTOS DE CAPITAL</a:t>
                      </a:r>
                      <a:endParaRPr kumimoji="0" lang="en-US" altLang="en-US" sz="1100" b="0" i="0" u="none" strike="noStrike" cap="none" normalizeH="0" baseline="0" dirty="0">
                        <a:ln>
                          <a:noFill/>
                        </a:ln>
                        <a:solidFill>
                          <a:schemeClr val="tx1"/>
                        </a:solidFill>
                        <a:effectLst/>
                        <a:latin typeface="Calibri Light" charset="0"/>
                        <a:ea typeface="Calibri" charset="0"/>
                        <a:cs typeface="Times New Roman" charset="0"/>
                      </a:endParaRPr>
                    </a:p>
                  </a:txBody>
                  <a:tcPr marL="41470" marR="41470" marT="0" marB="0"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a:ln>
                            <a:noFill/>
                          </a:ln>
                          <a:solidFill>
                            <a:schemeClr val="tx1"/>
                          </a:solidFill>
                          <a:effectLst/>
                          <a:latin typeface="Calibri Light" charset="0"/>
                          <a:ea typeface="Calibri" charset="0"/>
                          <a:cs typeface="Times New Roman" charset="0"/>
                        </a:rPr>
                        <a:t>0</a:t>
                      </a:r>
                      <a:endParaRPr kumimoji="0" lang="en-US" altLang="en-US" sz="1100" b="0" i="0" u="none" strike="noStrike" cap="none" normalizeH="0" baseline="0">
                        <a:ln>
                          <a:noFill/>
                        </a:ln>
                        <a:solidFill>
                          <a:schemeClr val="tx1"/>
                        </a:solidFill>
                        <a:effectLst/>
                        <a:latin typeface="Calibri Light" charset="0"/>
                        <a:ea typeface="Calibri" charset="0"/>
                        <a:cs typeface="Times New Roman" charset="0"/>
                      </a:endParaRPr>
                    </a:p>
                  </a:txBody>
                  <a:tcPr marL="41470" marR="41470" marT="0" marB="0"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smtClean="0">
                          <a:ln>
                            <a:noFill/>
                          </a:ln>
                          <a:solidFill>
                            <a:schemeClr val="tx1"/>
                          </a:solidFill>
                          <a:effectLst/>
                          <a:latin typeface="Calibri Light" charset="0"/>
                          <a:ea typeface="Calibri" charset="0"/>
                          <a:cs typeface="Times New Roman" charset="0"/>
                        </a:rPr>
                        <a:t>109</a:t>
                      </a:r>
                      <a:endParaRPr kumimoji="0" lang="en-US" altLang="en-US" sz="1100" b="0" i="0" u="none" strike="noStrike" cap="none" normalizeH="0" baseline="0" dirty="0">
                        <a:ln>
                          <a:noFill/>
                        </a:ln>
                        <a:solidFill>
                          <a:schemeClr val="tx1"/>
                        </a:solidFill>
                        <a:effectLst/>
                        <a:latin typeface="Calibri Light" charset="0"/>
                        <a:ea typeface="Calibri" charset="0"/>
                        <a:cs typeface="Times New Roman" charset="0"/>
                      </a:endParaRPr>
                    </a:p>
                  </a:txBody>
                  <a:tcPr marL="41470" marR="41470" marT="0" marB="0"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r"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smtClean="0">
                          <a:ln>
                            <a:noFill/>
                          </a:ln>
                          <a:solidFill>
                            <a:schemeClr val="tx1"/>
                          </a:solidFill>
                          <a:effectLst/>
                          <a:latin typeface="Calibri Light" charset="0"/>
                          <a:ea typeface="Calibri" charset="0"/>
                          <a:cs typeface="Times New Roman" charset="0"/>
                        </a:rPr>
                        <a:t>13.500.000.000</a:t>
                      </a:r>
                      <a:endParaRPr kumimoji="0" lang="en-US" altLang="en-US" sz="1100" b="0" i="0" u="none" strike="noStrike" cap="none" normalizeH="0" baseline="0" dirty="0">
                        <a:ln>
                          <a:noFill/>
                        </a:ln>
                        <a:solidFill>
                          <a:schemeClr val="tx1"/>
                        </a:solidFill>
                        <a:effectLst/>
                        <a:latin typeface="Calibri Light" charset="0"/>
                        <a:ea typeface="Calibri" charset="0"/>
                        <a:cs typeface="Times New Roman" charset="0"/>
                      </a:endParaRPr>
                    </a:p>
                  </a:txBody>
                  <a:tcPr marL="41470" marR="41470" marT="0" marB="0"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r>
              <a:tr h="233149">
                <a:tc>
                  <a:txBody>
                    <a:bodyPr/>
                    <a:lstStyle>
                      <a:lvl1pPr marL="39688">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39688" marR="0" lvl="0" indent="0" algn="l" defTabSz="1474788" rtl="0" eaLnBrk="1" fontAlgn="base" latinLnBrk="0" hangingPunct="1">
                        <a:lnSpc>
                          <a:spcPct val="100000"/>
                        </a:lnSpc>
                        <a:spcBef>
                          <a:spcPct val="0"/>
                        </a:spcBef>
                        <a:spcAft>
                          <a:spcPct val="0"/>
                        </a:spcAft>
                        <a:buClrTx/>
                        <a:buSzTx/>
                        <a:buFontTx/>
                        <a:buNone/>
                        <a:tabLst/>
                      </a:pPr>
                      <a:r>
                        <a:rPr kumimoji="0" lang="es-ES" altLang="en-US" sz="1100" b="0" i="0" u="none" strike="noStrike" cap="none" normalizeH="0" baseline="0">
                          <a:ln>
                            <a:noFill/>
                          </a:ln>
                          <a:solidFill>
                            <a:schemeClr val="tx1"/>
                          </a:solidFill>
                          <a:effectLst/>
                          <a:latin typeface="Calibri Light" charset="0"/>
                          <a:ea typeface="Calibri" charset="0"/>
                          <a:cs typeface="Times New Roman" charset="0"/>
                        </a:rPr>
                        <a:t>99 Alcance Nacional</a:t>
                      </a:r>
                      <a:endParaRPr kumimoji="0" lang="en-US" altLang="en-US" sz="1100" b="0" i="0" u="none" strike="noStrike" cap="none" normalizeH="0" baseline="0">
                        <a:ln>
                          <a:noFill/>
                        </a:ln>
                        <a:solidFill>
                          <a:schemeClr val="tx1"/>
                        </a:solidFill>
                        <a:effectLst/>
                        <a:latin typeface="Calibri Light" charset="0"/>
                        <a:ea typeface="Calibri" charset="0"/>
                        <a:cs typeface="Times New Roman" charset="0"/>
                      </a:endParaRPr>
                    </a:p>
                  </a:txBody>
                  <a:tcPr marL="41470" marR="41470" marT="0" marB="0"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0" i="0" u="none" strike="noStrike" cap="none" normalizeH="0" baseline="0">
                          <a:ln>
                            <a:noFill/>
                          </a:ln>
                          <a:solidFill>
                            <a:schemeClr val="tx1"/>
                          </a:solidFill>
                          <a:effectLst/>
                          <a:latin typeface="Calibri Light" charset="0"/>
                          <a:ea typeface="Calibri" charset="0"/>
                          <a:cs typeface="Times New Roman" charset="0"/>
                        </a:rPr>
                        <a:t>0</a:t>
                      </a:r>
                      <a:endParaRPr kumimoji="0" lang="en-US" altLang="en-US" sz="1100" b="0" i="0" u="none" strike="noStrike" cap="none" normalizeH="0" baseline="0">
                        <a:ln>
                          <a:noFill/>
                        </a:ln>
                        <a:solidFill>
                          <a:schemeClr val="tx1"/>
                        </a:solidFill>
                        <a:effectLst/>
                        <a:latin typeface="Calibri Light" charset="0"/>
                        <a:ea typeface="Calibri" charset="0"/>
                        <a:cs typeface="Times New Roman" charset="0"/>
                      </a:endParaRPr>
                    </a:p>
                  </a:txBody>
                  <a:tcPr marL="41470" marR="41470" marT="0" marB="0"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100" b="0" i="0" u="none" strike="noStrike" cap="none" normalizeH="0" baseline="0" dirty="0" smtClean="0">
                          <a:ln>
                            <a:noFill/>
                          </a:ln>
                          <a:solidFill>
                            <a:schemeClr val="tx1"/>
                          </a:solidFill>
                          <a:effectLst/>
                          <a:latin typeface="Calibri Light" charset="0"/>
                          <a:ea typeface="Calibri" charset="0"/>
                          <a:cs typeface="Times New Roman" charset="0"/>
                        </a:rPr>
                        <a:t>109</a:t>
                      </a:r>
                      <a:endParaRPr kumimoji="0" lang="en-US" altLang="en-US" sz="1100" b="0" i="0" u="none" strike="noStrike" cap="none" normalizeH="0" baseline="0" dirty="0">
                        <a:ln>
                          <a:noFill/>
                        </a:ln>
                        <a:solidFill>
                          <a:schemeClr val="tx1"/>
                        </a:solidFill>
                        <a:effectLst/>
                        <a:latin typeface="Calibri Light" charset="0"/>
                        <a:ea typeface="Calibri" charset="0"/>
                        <a:cs typeface="Times New Roman" charset="0"/>
                      </a:endParaRPr>
                    </a:p>
                  </a:txBody>
                  <a:tcPr marL="41470" marR="41470" marT="0" marB="0"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r" defTabSz="1474788" rtl="0" eaLnBrk="1" fontAlgn="base" latinLnBrk="0" hangingPunct="1">
                        <a:lnSpc>
                          <a:spcPct val="100000"/>
                        </a:lnSpc>
                        <a:spcBef>
                          <a:spcPct val="0"/>
                        </a:spcBef>
                        <a:spcAft>
                          <a:spcPct val="0"/>
                        </a:spcAft>
                        <a:buClrTx/>
                        <a:buSzTx/>
                        <a:buFontTx/>
                        <a:buNone/>
                        <a:tabLst/>
                      </a:pPr>
                      <a:r>
                        <a:rPr kumimoji="0" lang="es-ES" altLang="en-US" sz="1100" b="0" i="0" u="none" strike="noStrike" cap="none" normalizeH="0" baseline="0" dirty="0" smtClean="0">
                          <a:ln>
                            <a:noFill/>
                          </a:ln>
                          <a:solidFill>
                            <a:schemeClr val="tx1"/>
                          </a:solidFill>
                          <a:effectLst/>
                          <a:latin typeface="Calibri Light" charset="0"/>
                          <a:ea typeface="Calibri" charset="0"/>
                          <a:cs typeface="Times New Roman" charset="0"/>
                        </a:rPr>
                        <a:t>13.500.000.000</a:t>
                      </a:r>
                      <a:endParaRPr kumimoji="0" lang="en-US" altLang="en-US" sz="1100" b="0" i="0" u="none" strike="noStrike" cap="none" normalizeH="0" baseline="0" dirty="0">
                        <a:ln>
                          <a:noFill/>
                        </a:ln>
                        <a:solidFill>
                          <a:schemeClr val="tx1"/>
                        </a:solidFill>
                        <a:effectLst/>
                        <a:latin typeface="Calibri Light" charset="0"/>
                        <a:ea typeface="Calibri" charset="0"/>
                        <a:cs typeface="Times New Roman" charset="0"/>
                      </a:endParaRPr>
                    </a:p>
                  </a:txBody>
                  <a:tcPr marL="41470" marR="41470" marT="0" marB="0"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r>
              <a:tr h="247540">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l"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dirty="0">
                          <a:ln>
                            <a:noFill/>
                          </a:ln>
                          <a:solidFill>
                            <a:schemeClr val="tx1"/>
                          </a:solidFill>
                          <a:effectLst/>
                          <a:latin typeface="Calibri Light" charset="0"/>
                          <a:ea typeface="Calibri" charset="0"/>
                          <a:cs typeface="Times New Roman" charset="0"/>
                        </a:rPr>
                        <a:t>GASTOS INHERENTES</a:t>
                      </a:r>
                      <a:endParaRPr kumimoji="0" lang="en-US" altLang="en-US" sz="1100" b="1" i="0" u="none" strike="noStrike" cap="none" normalizeH="0" baseline="0" dirty="0">
                        <a:ln>
                          <a:noFill/>
                        </a:ln>
                        <a:solidFill>
                          <a:schemeClr val="tx1"/>
                        </a:solidFill>
                        <a:effectLst/>
                        <a:latin typeface="Calibri Light" charset="0"/>
                        <a:ea typeface="Calibri" charset="0"/>
                        <a:cs typeface="Times New Roman" charset="0"/>
                      </a:endParaRPr>
                    </a:p>
                  </a:txBody>
                  <a:tcPr marL="55294" marR="55294" marT="27625" marB="27625"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l"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a:ln>
                            <a:noFill/>
                          </a:ln>
                          <a:solidFill>
                            <a:schemeClr val="tx1"/>
                          </a:solidFill>
                          <a:effectLst/>
                          <a:latin typeface="Calibri Light" charset="0"/>
                          <a:ea typeface="Calibri" charset="0"/>
                          <a:cs typeface="Times New Roman" charset="0"/>
                        </a:rPr>
                        <a:t> </a:t>
                      </a:r>
                      <a:endParaRPr kumimoji="0" lang="en-US" altLang="en-US" sz="1100" b="1" i="0" u="none" strike="noStrike" cap="none" normalizeH="0" baseline="0">
                        <a:ln>
                          <a:noFill/>
                        </a:ln>
                        <a:solidFill>
                          <a:schemeClr val="tx1"/>
                        </a:solidFill>
                        <a:effectLst/>
                        <a:latin typeface="Calibri Light" charset="0"/>
                        <a:ea typeface="Calibri" charset="0"/>
                        <a:cs typeface="Times New Roman" charset="0"/>
                      </a:endParaRPr>
                    </a:p>
                  </a:txBody>
                  <a:tcPr marL="55294" marR="55294" marT="27625" marB="27625"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l"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a:ln>
                            <a:noFill/>
                          </a:ln>
                          <a:solidFill>
                            <a:schemeClr val="tx1"/>
                          </a:solidFill>
                          <a:effectLst/>
                          <a:latin typeface="Calibri Light" charset="0"/>
                          <a:ea typeface="Calibri" charset="0"/>
                          <a:cs typeface="Times New Roman" charset="0"/>
                        </a:rPr>
                        <a:t> </a:t>
                      </a:r>
                      <a:endParaRPr kumimoji="0" lang="en-US" altLang="en-US" sz="1100" b="1" i="0" u="none" strike="noStrike" cap="none" normalizeH="0" baseline="0">
                        <a:ln>
                          <a:noFill/>
                        </a:ln>
                        <a:solidFill>
                          <a:schemeClr val="tx1"/>
                        </a:solidFill>
                        <a:effectLst/>
                        <a:latin typeface="Calibri Light" charset="0"/>
                        <a:ea typeface="Calibri" charset="0"/>
                        <a:cs typeface="Times New Roman" charset="0"/>
                      </a:endParaRPr>
                    </a:p>
                  </a:txBody>
                  <a:tcPr marL="55294" marR="55294" marT="27625" marB="27625"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l" defTabSz="1474788" rtl="0" eaLnBrk="1" fontAlgn="base" latinLnBrk="0" hangingPunct="1">
                        <a:lnSpc>
                          <a:spcPct val="100000"/>
                        </a:lnSpc>
                        <a:spcBef>
                          <a:spcPct val="0"/>
                        </a:spcBef>
                        <a:spcAft>
                          <a:spcPct val="0"/>
                        </a:spcAft>
                        <a:buClrTx/>
                        <a:buSzTx/>
                        <a:buFontTx/>
                        <a:buNone/>
                        <a:tabLst/>
                      </a:pPr>
                      <a:r>
                        <a:rPr kumimoji="0" lang="es-ES" altLang="en-US" sz="1100" b="1" i="0" u="none" strike="noStrike" cap="none" normalizeH="0" baseline="0">
                          <a:ln>
                            <a:noFill/>
                          </a:ln>
                          <a:solidFill>
                            <a:schemeClr val="tx1"/>
                          </a:solidFill>
                          <a:effectLst/>
                          <a:latin typeface="Calibri Light" charset="0"/>
                          <a:ea typeface="Calibri" charset="0"/>
                          <a:cs typeface="Times New Roman" charset="0"/>
                        </a:rPr>
                        <a:t> </a:t>
                      </a:r>
                      <a:endParaRPr kumimoji="0" lang="en-US" altLang="en-US" sz="1100" b="1" i="0" u="none" strike="noStrike" cap="none" normalizeH="0" baseline="0">
                        <a:ln>
                          <a:noFill/>
                        </a:ln>
                        <a:solidFill>
                          <a:schemeClr val="tx1"/>
                        </a:solidFill>
                        <a:effectLst/>
                        <a:latin typeface="Calibri Light" charset="0"/>
                        <a:ea typeface="Calibri" charset="0"/>
                        <a:cs typeface="Times New Roman" charset="0"/>
                      </a:endParaRPr>
                    </a:p>
                  </a:txBody>
                  <a:tcPr marL="55294" marR="55294" marT="27625" marB="27625"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r>
              <a:tr h="202446">
                <a:tc gridSpan="4">
                  <a:txBody>
                    <a:bodyPr/>
                    <a:lstStyle>
                      <a:lvl1pPr indent="-53975">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53975" algn="just" defTabSz="1474788"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Calibri Light" charset="0"/>
                        <a:ea typeface="Calibri" charset="0"/>
                        <a:cs typeface="Times New Roman" charset="0"/>
                      </a:endParaRPr>
                    </a:p>
                  </a:txBody>
                  <a:tcPr marL="41470" marR="41470" marT="0" marB="0" anchor="ctr" horzOverflow="overflow">
                    <a:lnL>
                      <a:noFill/>
                    </a:lnL>
                    <a:lnR>
                      <a:noFill/>
                    </a:lnR>
                    <a:lnT w="12700" cap="flat" cmpd="sng" algn="ctr">
                      <a:solidFill>
                        <a:srgbClr val="A6A6A6"/>
                      </a:solidFill>
                      <a:prstDash val="solid"/>
                      <a:round/>
                      <a:headEnd type="none" w="med" len="med"/>
                      <a:tailEnd type="none" w="med" len="med"/>
                    </a:lnT>
                    <a:lnB>
                      <a:noFill/>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24613" name="Picture 2" descr="C:\Users\asauer\Downloads\Fotos presentación\FONCOOP.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81550" y="1230313"/>
            <a:ext cx="40576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4" name="Rectangle 5"/>
          <p:cNvSpPr>
            <a:spLocks noChangeArrowheads="1"/>
          </p:cNvSpPr>
          <p:nvPr/>
        </p:nvSpPr>
        <p:spPr bwMode="auto">
          <a:xfrm>
            <a:off x="79375" y="5562600"/>
            <a:ext cx="47704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7813">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968" smtClean="0">
                <a:solidFill>
                  <a:srgbClr val="404040"/>
                </a:solidFill>
                <a:latin typeface="Calibri Light" panose="020F0302020204030204" pitchFamily="34" charset="0"/>
                <a:ea typeface="Calibri" panose="020F0502020204030204" pitchFamily="34" charset="0"/>
                <a:cs typeface="Times New Roman" panose="02020603050405020304" pitchFamily="18" charset="0"/>
              </a:rPr>
              <a:t>* </a:t>
            </a:r>
            <a:r>
              <a:rPr lang="es-ES" altLang="es-PY" sz="847" smtClean="0">
                <a:latin typeface="Calibri" panose="020F0502020204030204" pitchFamily="34" charset="0"/>
                <a:ea typeface="Calibri" panose="020F0502020204030204" pitchFamily="34" charset="0"/>
                <a:cs typeface="Times New Roman" panose="02020603050405020304" pitchFamily="18" charset="0"/>
              </a:rPr>
              <a:t>Compartido con Viviendas Económicas, Créditos Hipotecarios, FONCOOP y Pueblos Originarios.</a:t>
            </a:r>
            <a:endParaRPr lang="en-US" altLang="es-PY" sz="847" smtClean="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hape 213"/>
          <p:cNvSpPr>
            <a:spLocks noChangeArrowheads="1"/>
          </p:cNvSpPr>
          <p:nvPr/>
        </p:nvSpPr>
        <p:spPr bwMode="auto">
          <a:xfrm>
            <a:off x="0" y="500063"/>
            <a:ext cx="770731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CONSTRUCCIÓN DE 4.500 SOLUCIONES HABITACIONALES EN PARAGUAY</a:t>
            </a:r>
          </a:p>
        </p:txBody>
      </p:sp>
      <p:sp>
        <p:nvSpPr>
          <p:cNvPr id="25603" name="Rectangle 3"/>
          <p:cNvSpPr>
            <a:spLocks noChangeArrowheads="1"/>
          </p:cNvSpPr>
          <p:nvPr/>
        </p:nvSpPr>
        <p:spPr bwMode="auto">
          <a:xfrm>
            <a:off x="392113" y="1425575"/>
            <a:ext cx="83597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088" smtClean="0">
                <a:latin typeface="Calibri" panose="020F0502020204030204" pitchFamily="34" charset="0"/>
              </a:rPr>
              <a:t>Tiene como objetivo la atención integral a comunidades sub-urbanas vulnerables con la construcción de viviendas, con infraestructura básica y equipamiento comunitario, consultorio ambulatorio y mejoramiento de local escolar, a través de recursos financieros donados por la República de China (Taiwán), consistente en US$71.000.000, a ser desembolsados en 5 años, período 2014-2018. </a:t>
            </a:r>
            <a:endParaRPr lang="en-US" altLang="es-PY" sz="1088" smtClean="0">
              <a:latin typeface="Calibri" panose="020F0502020204030204" pitchFamily="34" charset="0"/>
            </a:endParaRPr>
          </a:p>
        </p:txBody>
      </p:sp>
      <p:pic>
        <p:nvPicPr>
          <p:cNvPr id="25604" name="Picture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2039938"/>
            <a:ext cx="8158162"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n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64375" y="422275"/>
            <a:ext cx="16843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392113" y="1425575"/>
            <a:ext cx="83597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088" smtClean="0">
                <a:latin typeface="Calibri" panose="020F0502020204030204" pitchFamily="34" charset="0"/>
              </a:rPr>
              <a:t>Tiene como objetivo la atención integral a comunidades sub-urbanas vulnerables con la construcción de viviendas, con infraestructura básica y equipamiento comunitario, consultorio ambulatorio y mejoramiento de local escolar, a través de recursos financieros donados por la República de China (Taiwán), consistente en US$71.000.000, a ser desembolsados en 5 años, período 2014-2018. </a:t>
            </a:r>
            <a:endParaRPr lang="en-US" altLang="es-PY" sz="1088" smtClean="0">
              <a:latin typeface="Calibri" panose="020F0502020204030204" pitchFamily="34" charset="0"/>
            </a:endParaRPr>
          </a:p>
        </p:txBody>
      </p:sp>
      <p:sp>
        <p:nvSpPr>
          <p:cNvPr id="26627" name="Shape 213"/>
          <p:cNvSpPr>
            <a:spLocks noChangeArrowheads="1"/>
          </p:cNvSpPr>
          <p:nvPr/>
        </p:nvSpPr>
        <p:spPr bwMode="auto">
          <a:xfrm>
            <a:off x="0" y="500063"/>
            <a:ext cx="770731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CONSTRUCCIÓN DE 4.500 SOLUCIONES HABITACIONALES EN PARAGUAY</a:t>
            </a:r>
          </a:p>
        </p:txBody>
      </p:sp>
      <p:pic>
        <p:nvPicPr>
          <p:cNvPr id="26628" name="Imagen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64375" y="422275"/>
            <a:ext cx="16843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629" name="Objeto 1"/>
          <p:cNvGraphicFramePr>
            <a:graphicFrameLocks noChangeAspect="1"/>
          </p:cNvGraphicFramePr>
          <p:nvPr/>
        </p:nvGraphicFramePr>
        <p:xfrm>
          <a:off x="654050" y="2166938"/>
          <a:ext cx="7900988" cy="3482975"/>
        </p:xfrm>
        <a:graphic>
          <a:graphicData uri="http://schemas.openxmlformats.org/presentationml/2006/ole">
            <mc:AlternateContent xmlns:mc="http://schemas.openxmlformats.org/markup-compatibility/2006">
              <mc:Choice xmlns:v="urn:schemas-microsoft-com:vml" Requires="v">
                <p:oleObj spid="_x0000_s26631" name="Hoja de cálculo" r:id="rId4" imgW="7086690" imgH="3124110" progId="Excel.Sheet.12">
                  <p:embed/>
                </p:oleObj>
              </mc:Choice>
              <mc:Fallback>
                <p:oleObj name="Hoja de cálculo" r:id="rId4" imgW="7086690" imgH="3124110" progId="Excel.Sheet.12">
                  <p:embed/>
                  <p:pic>
                    <p:nvPicPr>
                      <p:cNvPr id="0" name="Objeto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 y="2166938"/>
                        <a:ext cx="7900988"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sauer\Downloads\Fotos presentación\Che Tapýi.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60350" y="1817688"/>
            <a:ext cx="43322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p:cNvSpPr txBox="1">
            <a:spLocks noChangeArrowheads="1"/>
          </p:cNvSpPr>
          <p:nvPr/>
        </p:nvSpPr>
        <p:spPr bwMode="auto">
          <a:xfrm>
            <a:off x="1001713" y="4779963"/>
            <a:ext cx="71405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a:defRPr/>
            </a:pPr>
            <a:r>
              <a:rPr lang="es-PY" altLang="en-US" sz="1754" b="1" i="1" dirty="0">
                <a:solidFill>
                  <a:schemeClr val="tx1">
                    <a:lumMod val="50000"/>
                    <a:lumOff val="50000"/>
                  </a:schemeClr>
                </a:solidFill>
                <a:latin typeface="Calibri" panose="020F0502020204030204" pitchFamily="34" charset="0"/>
              </a:rPr>
              <a:t>Mejoras en la tipología año tras año</a:t>
            </a:r>
          </a:p>
        </p:txBody>
      </p:sp>
      <p:pic>
        <p:nvPicPr>
          <p:cNvPr id="27652" name="Picture 1"/>
          <p:cNvPicPr>
            <a:picLocks noChangeAspect="1"/>
          </p:cNvPicPr>
          <p:nvPr/>
        </p:nvPicPr>
        <p:blipFill>
          <a:blip r:embed="rId3" cstate="screen">
            <a:extLst>
              <a:ext uri="{28A0092B-C50C-407E-A947-70E740481C1C}">
                <a14:useLocalDpi xmlns:a14="http://schemas.microsoft.com/office/drawing/2010/main" val="0"/>
              </a:ext>
            </a:extLst>
          </a:blip>
          <a:srcRect l="6020" t="7137" b="5475"/>
          <a:stretch>
            <a:fillRect/>
          </a:stretch>
        </p:blipFill>
        <p:spPr bwMode="auto">
          <a:xfrm>
            <a:off x="4822825" y="1828800"/>
            <a:ext cx="40798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Shape 213"/>
          <p:cNvSpPr>
            <a:spLocks noChangeArrowheads="1"/>
          </p:cNvSpPr>
          <p:nvPr/>
        </p:nvSpPr>
        <p:spPr bwMode="auto">
          <a:xfrm>
            <a:off x="0" y="500063"/>
            <a:ext cx="770731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CONSTRUCCIÓN DE 4.500 SOLUCIONES HABITACIONALES EN PARAGUAY</a:t>
            </a:r>
          </a:p>
        </p:txBody>
      </p:sp>
      <p:pic>
        <p:nvPicPr>
          <p:cNvPr id="27654" name="Imagen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64375" y="422275"/>
            <a:ext cx="16843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hape 213"/>
          <p:cNvSpPr>
            <a:spLocks noChangeArrowheads="1"/>
          </p:cNvSpPr>
          <p:nvPr/>
        </p:nvSpPr>
        <p:spPr bwMode="auto">
          <a:xfrm>
            <a:off x="0" y="500063"/>
            <a:ext cx="68357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CONSTRUCCIÓN DE 5.800 SOLUCIONES HABITACIONALES EN AREAS RURALES</a:t>
            </a:r>
          </a:p>
        </p:txBody>
      </p:sp>
      <p:sp>
        <p:nvSpPr>
          <p:cNvPr id="28675" name="Rectangle 3"/>
          <p:cNvSpPr>
            <a:spLocks noChangeArrowheads="1"/>
          </p:cNvSpPr>
          <p:nvPr/>
        </p:nvSpPr>
        <p:spPr bwMode="auto">
          <a:xfrm>
            <a:off x="479425" y="1470025"/>
            <a:ext cx="8010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088" smtClean="0">
                <a:latin typeface="Calibri" panose="020F0502020204030204" pitchFamily="34" charset="0"/>
              </a:rPr>
              <a:t>Tiene el objetivo de asegurar el acceso a servicios sociales básicos para las familias que viven en situación de pobreza extrema, incluyendo viviendas dignas y seguras desde un abordaje integral e  involucrando a líderes comunitarios y beneficiarios en distintas etapas. El Programa busca vincular la oferta pública de servicios con la demanda social. Tiene como meta la construcción de 5.800 soluciones habitacionales en terrenos del INDERT, en áreas rurales de 14 departamentos del país, en el plazo de 5 años. </a:t>
            </a:r>
            <a:endParaRPr lang="en-US" altLang="es-PY" sz="1088" smtClean="0">
              <a:latin typeface="Calibri" panose="020F0502020204030204" pitchFamily="34" charset="0"/>
            </a:endParaRPr>
          </a:p>
        </p:txBody>
      </p:sp>
      <p:pic>
        <p:nvPicPr>
          <p:cNvPr id="28676" name="Picture 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2235200"/>
            <a:ext cx="7923213"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Imagen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30975" y="587375"/>
            <a:ext cx="2198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730375"/>
            <a:ext cx="7253287"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Shape 213"/>
          <p:cNvSpPr>
            <a:spLocks noChangeArrowheads="1"/>
          </p:cNvSpPr>
          <p:nvPr/>
        </p:nvSpPr>
        <p:spPr bwMode="auto">
          <a:xfrm>
            <a:off x="0" y="500063"/>
            <a:ext cx="68357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CONSTRUCCIÓN DE 5.800 SOLUCIONES HABITACIONALES EN AREAS RURALES</a:t>
            </a:r>
          </a:p>
        </p:txBody>
      </p:sp>
      <p:pic>
        <p:nvPicPr>
          <p:cNvPr id="29700" name="Imagen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30975" y="587375"/>
            <a:ext cx="2198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425" y="1624013"/>
            <a:ext cx="4440238"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Shape 213"/>
          <p:cNvSpPr>
            <a:spLocks noChangeArrowheads="1"/>
          </p:cNvSpPr>
          <p:nvPr/>
        </p:nvSpPr>
        <p:spPr bwMode="auto">
          <a:xfrm>
            <a:off x="0" y="500063"/>
            <a:ext cx="68357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CONSTRUCCIÓN DE 5.800 SOLUCIONES HABITACIONALES EN AREAS RURALES</a:t>
            </a:r>
          </a:p>
        </p:txBody>
      </p:sp>
      <p:pic>
        <p:nvPicPr>
          <p:cNvPr id="30724" name="Imagen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30975" y="587375"/>
            <a:ext cx="2198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sauer\Downloads\Fotos presentación\Sembrando Oportunidades.jpg"/>
          <p:cNvPicPr>
            <a:picLocks noChangeAspect="1" noChangeArrowheads="1"/>
          </p:cNvPicPr>
          <p:nvPr/>
        </p:nvPicPr>
        <p:blipFill>
          <a:blip r:embed="rId2">
            <a:extLst>
              <a:ext uri="{28A0092B-C50C-407E-A947-70E740481C1C}">
                <a14:useLocalDpi xmlns:a14="http://schemas.microsoft.com/office/drawing/2010/main" val="0"/>
              </a:ext>
            </a:extLst>
          </a:blip>
          <a:srcRect l="3253"/>
          <a:stretch>
            <a:fillRect/>
          </a:stretch>
        </p:blipFill>
        <p:spPr bwMode="auto">
          <a:xfrm>
            <a:off x="4362450" y="1651000"/>
            <a:ext cx="4522788"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p:cNvPicPr>
          <p:nvPr/>
        </p:nvPicPr>
        <p:blipFill>
          <a:blip r:embed="rId3" cstate="screen">
            <a:extLst>
              <a:ext uri="{28A0092B-C50C-407E-A947-70E740481C1C}">
                <a14:useLocalDpi xmlns:a14="http://schemas.microsoft.com/office/drawing/2010/main" val="0"/>
              </a:ext>
            </a:extLst>
          </a:blip>
          <a:srcRect t="9241"/>
          <a:stretch>
            <a:fillRect/>
          </a:stretch>
        </p:blipFill>
        <p:spPr bwMode="auto">
          <a:xfrm>
            <a:off x="174625" y="1563688"/>
            <a:ext cx="4049713"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3"/>
          <p:cNvSpPr>
            <a:spLocks noChangeArrowheads="1"/>
          </p:cNvSpPr>
          <p:nvPr/>
        </p:nvSpPr>
        <p:spPr bwMode="auto">
          <a:xfrm>
            <a:off x="1176338" y="4552950"/>
            <a:ext cx="70104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693" smtClean="0">
                <a:latin typeface="Calibri" panose="020F0502020204030204" pitchFamily="34" charset="0"/>
              </a:rPr>
              <a:t>Inicialmente se tenía prevista la construcción de 5.800 viviendas, con una inversión aproximada de Gs. 450.000.000.000, número que al cierre del ejercicio fiscal 2018 ascendería a 6.769 viviendas.</a:t>
            </a:r>
            <a:endParaRPr lang="en-US" altLang="es-PY" sz="1693" smtClean="0">
              <a:latin typeface="Calibri" panose="020F0502020204030204" pitchFamily="34" charset="0"/>
            </a:endParaRPr>
          </a:p>
        </p:txBody>
      </p:sp>
      <p:sp>
        <p:nvSpPr>
          <p:cNvPr id="31749" name="Shape 213"/>
          <p:cNvSpPr>
            <a:spLocks noChangeArrowheads="1"/>
          </p:cNvSpPr>
          <p:nvPr/>
        </p:nvSpPr>
        <p:spPr bwMode="auto">
          <a:xfrm>
            <a:off x="0" y="500063"/>
            <a:ext cx="68357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CONSTRUCCIÓN DE 5.800 SOLUCIONES HABITACIONALES EN AREAS RURALES</a:t>
            </a:r>
          </a:p>
        </p:txBody>
      </p:sp>
      <p:pic>
        <p:nvPicPr>
          <p:cNvPr id="31750" name="Imagen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30975" y="587375"/>
            <a:ext cx="2198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2">
            <a:extLst>
              <a:ext uri="{28A0092B-C50C-407E-A947-70E740481C1C}">
                <a14:useLocalDpi xmlns:a14="http://schemas.microsoft.com/office/drawing/2010/main" val="0"/>
              </a:ext>
            </a:extLst>
          </a:blip>
          <a:srcRect b="22121"/>
          <a:stretch>
            <a:fillRect/>
          </a:stretch>
        </p:blipFill>
        <p:spPr bwMode="auto">
          <a:xfrm>
            <a:off x="392113" y="1600200"/>
            <a:ext cx="8150225"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hape 213"/>
          <p:cNvSpPr>
            <a:spLocks noChangeArrowheads="1"/>
          </p:cNvSpPr>
          <p:nvPr/>
        </p:nvSpPr>
        <p:spPr bwMode="auto">
          <a:xfrm>
            <a:off x="0" y="482600"/>
            <a:ext cx="9144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nchor="ct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Fondo para la Convergencia Estructural del Mercosur</a:t>
            </a:r>
          </a:p>
          <a:p>
            <a:pPr algn="ctr" defTabSz="913947" eaLnBrk="1" hangingPunct="1">
              <a:defRPr/>
            </a:pPr>
            <a:r>
              <a:rPr lang="en-US" altLang="en-US" sz="2661" b="1" smtClean="0">
                <a:latin typeface="Calibri" panose="020F0502020204030204" pitchFamily="34" charset="0"/>
                <a:sym typeface="TodaySHOP-Bold" pitchFamily="50" charset="0"/>
              </a:rPr>
              <a:t>FOCEM</a:t>
            </a:r>
          </a:p>
        </p:txBody>
      </p:sp>
      <p:sp>
        <p:nvSpPr>
          <p:cNvPr id="33795" name="Rectangle 3"/>
          <p:cNvSpPr>
            <a:spLocks noChangeArrowheads="1"/>
          </p:cNvSpPr>
          <p:nvPr/>
        </p:nvSpPr>
        <p:spPr bwMode="auto">
          <a:xfrm>
            <a:off x="392113" y="1457325"/>
            <a:ext cx="4370387"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n-US" sz="1088" smtClean="0">
                <a:latin typeface="Calibri" panose="020F0502020204030204" pitchFamily="34" charset="0"/>
              </a:rPr>
              <a:t>Tiene como objetivo contribuir al acceso de un hábitat adecuado, seguro y saludable con servicios y equipamientos comunitarios para el desarrollo individual y colectivo. Los proyectos contemplan infraestructura básica, equipamiento comunitario y áreas recreativas.</a:t>
            </a:r>
            <a:endParaRPr lang="en-US" altLang="en-US" sz="1088" smtClean="0">
              <a:latin typeface="Calibri" panose="020F0502020204030204" pitchFamily="34" charset="0"/>
            </a:endParaRPr>
          </a:p>
          <a:p>
            <a:pPr algn="just" defTabSz="913947" eaLnBrk="1" hangingPunct="1">
              <a:defRPr/>
            </a:pPr>
            <a:r>
              <a:rPr lang="es-ES" altLang="en-US" sz="1088" smtClean="0">
                <a:latin typeface="Calibri" panose="020F0502020204030204" pitchFamily="34" charset="0"/>
              </a:rPr>
              <a:t> </a:t>
            </a:r>
            <a:endParaRPr lang="en-US" altLang="en-US" sz="1088" smtClean="0">
              <a:latin typeface="Calibri" panose="020F0502020204030204" pitchFamily="34" charset="0"/>
            </a:endParaRPr>
          </a:p>
          <a:p>
            <a:pPr algn="just" defTabSz="913947" eaLnBrk="1" hangingPunct="1">
              <a:defRPr/>
            </a:pPr>
            <a:r>
              <a:rPr lang="es-ES" altLang="en-US" sz="1088" smtClean="0">
                <a:latin typeface="Calibri" panose="020F0502020204030204" pitchFamily="34" charset="0"/>
              </a:rPr>
              <a:t>Atiende a familias en situación de pobreza y extrema pobreza que se encuentren preferentemente asentadas en zonas fronterizas y con un ingreso familiar de hasta un salario mínimo. </a:t>
            </a:r>
            <a:endParaRPr lang="en-US" altLang="en-US" sz="1088" smtClean="0">
              <a:latin typeface="Calibri" panose="020F0502020204030204" pitchFamily="34" charset="0"/>
            </a:endParaRPr>
          </a:p>
          <a:p>
            <a:pPr algn="just" defTabSz="913947" eaLnBrk="1" hangingPunct="1">
              <a:defRPr/>
            </a:pPr>
            <a:r>
              <a:rPr lang="es-ES" altLang="en-US" sz="1088" smtClean="0">
                <a:latin typeface="Calibri" panose="020F0502020204030204" pitchFamily="34" charset="0"/>
              </a:rPr>
              <a:t>Contempla, además, un sistema de gestión entre los involucrados para lo que se establece un plan de habilitación social basado en dos componentes básicos:</a:t>
            </a:r>
            <a:endParaRPr lang="en-US" altLang="en-US" sz="1088" smtClean="0">
              <a:latin typeface="Calibri" panose="020F0502020204030204" pitchFamily="34" charset="0"/>
            </a:endParaRPr>
          </a:p>
          <a:p>
            <a:pPr marL="913947" lvl="2" indent="-347280" algn="just" defTabSz="913947" eaLnBrk="1" hangingPunct="1">
              <a:buFont typeface="Arial" panose="020B0604020202020204" pitchFamily="34" charset="0"/>
              <a:buChar char="•"/>
              <a:defRPr/>
            </a:pPr>
            <a:r>
              <a:rPr lang="es-ES" altLang="en-US" sz="1088" smtClean="0">
                <a:latin typeface="Calibri" panose="020F0502020204030204" pitchFamily="34" charset="0"/>
              </a:rPr>
              <a:t>Comunidad organizada y fortalecida</a:t>
            </a:r>
            <a:endParaRPr lang="en-US" altLang="en-US" sz="1088" smtClean="0">
              <a:latin typeface="Calibri" panose="020F0502020204030204" pitchFamily="34" charset="0"/>
            </a:endParaRPr>
          </a:p>
          <a:p>
            <a:pPr marL="913947" lvl="2" indent="-347280" algn="just" defTabSz="913947" eaLnBrk="1" hangingPunct="1">
              <a:buFont typeface="Arial" panose="020B0604020202020204" pitchFamily="34" charset="0"/>
              <a:buChar char="•"/>
              <a:defRPr/>
            </a:pPr>
            <a:r>
              <a:rPr lang="es-ES" altLang="en-US" sz="1088" smtClean="0">
                <a:latin typeface="Calibri" panose="020F0502020204030204" pitchFamily="34" charset="0"/>
              </a:rPr>
              <a:t>Promoción y capacitación laboral </a:t>
            </a:r>
            <a:endParaRPr lang="en-US" altLang="en-US" sz="1088" smtClean="0">
              <a:latin typeface="Calibri" panose="020F0502020204030204" pitchFamily="34" charset="0"/>
            </a:endParaRPr>
          </a:p>
        </p:txBody>
      </p:sp>
      <p:graphicFrame>
        <p:nvGraphicFramePr>
          <p:cNvPr id="10" name="Table 9"/>
          <p:cNvGraphicFramePr>
            <a:graphicFrameLocks noGrp="1"/>
          </p:cNvGraphicFramePr>
          <p:nvPr/>
        </p:nvGraphicFramePr>
        <p:xfrm>
          <a:off x="1089025" y="3865563"/>
          <a:ext cx="7162800" cy="1868487"/>
        </p:xfrm>
        <a:graphic>
          <a:graphicData uri="http://schemas.openxmlformats.org/drawingml/2006/table">
            <a:tbl>
              <a:tblPr/>
              <a:tblGrid>
                <a:gridCol w="2046217"/>
                <a:gridCol w="2133289"/>
                <a:gridCol w="325434"/>
                <a:gridCol w="1328393"/>
                <a:gridCol w="1329468"/>
              </a:tblGrid>
              <a:tr h="884062">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dirty="0">
                          <a:ln>
                            <a:noFill/>
                          </a:ln>
                          <a:solidFill>
                            <a:srgbClr val="323E4F"/>
                          </a:solidFill>
                          <a:effectLst/>
                          <a:latin typeface="Calibri Light" charset="0"/>
                          <a:ea typeface="Calibri" charset="0"/>
                          <a:cs typeface="Times New Roman" charset="0"/>
                        </a:rPr>
                        <a:t>CONSTRUCCIÓN DE VIVIENDAS </a:t>
                      </a:r>
                      <a:endParaRPr kumimoji="0" lang="en-US" altLang="en-US" sz="1200" b="0" i="0" u="none" strike="noStrike" cap="none" normalizeH="0" baseline="0" dirty="0">
                        <a:ln>
                          <a:noFill/>
                        </a:ln>
                        <a:solidFill>
                          <a:schemeClr val="tx1"/>
                        </a:solidFill>
                        <a:effectLst/>
                        <a:latin typeface="Calibri Light" charset="0"/>
                        <a:ea typeface="Calibri" charset="0"/>
                        <a:cs typeface="Times New Roman" charset="0"/>
                      </a:endParaRPr>
                    </a:p>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dirty="0">
                          <a:ln>
                            <a:noFill/>
                          </a:ln>
                          <a:solidFill>
                            <a:srgbClr val="323E4F"/>
                          </a:solidFill>
                          <a:effectLst/>
                          <a:latin typeface="Calibri Light" charset="0"/>
                          <a:ea typeface="Calibri" charset="0"/>
                          <a:cs typeface="Times New Roman" charset="0"/>
                        </a:rPr>
                        <a:t>OG. 871</a:t>
                      </a:r>
                      <a:endParaRPr kumimoji="0" lang="en-US" altLang="en-US" sz="1200" b="0" i="0" u="none" strike="noStrike" cap="none" normalizeH="0" baseline="0" dirty="0">
                        <a:ln>
                          <a:noFill/>
                        </a:ln>
                        <a:solidFill>
                          <a:schemeClr val="tx1"/>
                        </a:solidFill>
                        <a:effectLst/>
                        <a:latin typeface="Calibri Light" charset="0"/>
                        <a:ea typeface="Calibri" charset="0"/>
                        <a:cs typeface="Times New Roman" charset="0"/>
                      </a:endParaRPr>
                    </a:p>
                  </a:txBody>
                  <a:tcPr marL="55280" marR="55280" marT="27616" marB="27616"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dirty="0">
                          <a:ln>
                            <a:noFill/>
                          </a:ln>
                          <a:solidFill>
                            <a:srgbClr val="323E4F"/>
                          </a:solidFill>
                          <a:effectLst/>
                          <a:latin typeface="Calibri Light" charset="0"/>
                          <a:ea typeface="Calibri" charset="0"/>
                          <a:cs typeface="Times New Roman" charset="0"/>
                        </a:rPr>
                        <a:t>COMPROMISOS DE EJERCICIOS ANTERIORES </a:t>
                      </a:r>
                      <a:endParaRPr kumimoji="0" lang="en-US" altLang="en-US" sz="1200" b="0" i="0" u="none" strike="noStrike" cap="none" normalizeH="0" baseline="0" dirty="0">
                        <a:ln>
                          <a:noFill/>
                        </a:ln>
                        <a:solidFill>
                          <a:schemeClr val="tx1"/>
                        </a:solidFill>
                        <a:effectLst/>
                        <a:latin typeface="Calibri Light" charset="0"/>
                        <a:ea typeface="Calibri" charset="0"/>
                        <a:cs typeface="Times New Roman" charset="0"/>
                      </a:endParaRPr>
                    </a:p>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dirty="0">
                          <a:ln>
                            <a:noFill/>
                          </a:ln>
                          <a:solidFill>
                            <a:srgbClr val="323E4F"/>
                          </a:solidFill>
                          <a:effectLst/>
                          <a:latin typeface="Calibri Light" charset="0"/>
                          <a:ea typeface="Calibri" charset="0"/>
                          <a:cs typeface="Times New Roman" charset="0"/>
                        </a:rPr>
                        <a:t>(En cantidad de viviendas)</a:t>
                      </a:r>
                      <a:endParaRPr kumimoji="0" lang="en-US" altLang="en-US" sz="1200" b="0" i="0" u="none" strike="noStrike" cap="none" normalizeH="0" baseline="0" dirty="0">
                        <a:ln>
                          <a:noFill/>
                        </a:ln>
                        <a:solidFill>
                          <a:schemeClr val="tx1"/>
                        </a:solidFill>
                        <a:effectLst/>
                        <a:latin typeface="Calibri Light" charset="0"/>
                        <a:ea typeface="Calibri" charset="0"/>
                        <a:cs typeface="Times New Roman" charset="0"/>
                      </a:endParaRPr>
                    </a:p>
                  </a:txBody>
                  <a:tcPr marL="55280" marR="55280" marT="27616" marB="27616"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D9D9D9"/>
                    </a:solidFill>
                  </a:tcPr>
                </a:tc>
                <a:tc gridSpan="2">
                  <a:txBody>
                    <a:body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dirty="0" smtClean="0">
                          <a:ln>
                            <a:noFill/>
                          </a:ln>
                          <a:solidFill>
                            <a:srgbClr val="323E4F"/>
                          </a:solidFill>
                          <a:effectLst/>
                          <a:latin typeface="Calibri Light" charset="0"/>
                          <a:ea typeface="Calibri" charset="0"/>
                          <a:cs typeface="Times New Roman" charset="0"/>
                        </a:rPr>
                        <a:t>NUEVOS </a:t>
                      </a:r>
                      <a:r>
                        <a:rPr kumimoji="0" lang="es-ES" altLang="en-US" sz="1200" b="1" i="0" u="none" strike="noStrike" cap="none" normalizeH="0" baseline="0" dirty="0">
                          <a:ln>
                            <a:noFill/>
                          </a:ln>
                          <a:solidFill>
                            <a:srgbClr val="323E4F"/>
                          </a:solidFill>
                          <a:effectLst/>
                          <a:latin typeface="Calibri Light" charset="0"/>
                          <a:ea typeface="Calibri" charset="0"/>
                          <a:cs typeface="Times New Roman" charset="0"/>
                        </a:rPr>
                        <a:t>LLAMADOS</a:t>
                      </a:r>
                      <a:endParaRPr kumimoji="0" lang="en-US" altLang="en-US" sz="1200" b="0" i="0" u="none" strike="noStrike" cap="none" normalizeH="0" baseline="0" dirty="0">
                        <a:ln>
                          <a:noFill/>
                        </a:ln>
                        <a:solidFill>
                          <a:schemeClr val="tx1"/>
                        </a:solidFill>
                        <a:effectLst/>
                        <a:latin typeface="Calibri Light" charset="0"/>
                        <a:ea typeface="Calibri" charset="0"/>
                        <a:cs typeface="Times New Roman" charset="0"/>
                      </a:endParaRPr>
                    </a:p>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dirty="0">
                          <a:ln>
                            <a:noFill/>
                          </a:ln>
                          <a:solidFill>
                            <a:srgbClr val="323E4F"/>
                          </a:solidFill>
                          <a:effectLst/>
                          <a:latin typeface="Calibri Light" charset="0"/>
                          <a:ea typeface="Calibri" charset="0"/>
                          <a:cs typeface="Times New Roman" charset="0"/>
                        </a:rPr>
                        <a:t>(En cantidad de viviendas)</a:t>
                      </a:r>
                      <a:endParaRPr kumimoji="0" lang="en-US" altLang="en-US" sz="1200" b="0" i="0" u="none" strike="noStrike" cap="none" normalizeH="0" baseline="0" dirty="0">
                        <a:ln>
                          <a:noFill/>
                        </a:ln>
                        <a:solidFill>
                          <a:schemeClr val="tx1"/>
                        </a:solidFill>
                        <a:effectLst/>
                        <a:latin typeface="Calibri Light" charset="0"/>
                        <a:ea typeface="Calibri" charset="0"/>
                        <a:cs typeface="Times New Roman" charset="0"/>
                      </a:endParaRPr>
                    </a:p>
                  </a:txBody>
                  <a:tcPr marL="55280" marR="55280" marT="27616" marB="27616"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D9D9D9"/>
                    </a:solidFill>
                  </a:tcPr>
                </a:tc>
                <a:tc hMerge="1">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Calibri Light" charset="0"/>
                        <a:ea typeface="Calibri" charset="0"/>
                        <a:cs typeface="Times New Roman" charset="0"/>
                      </a:endParaRPr>
                    </a:p>
                  </a:txBody>
                  <a:tcPr marL="91430" marR="91430" marT="45722" marB="45722"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dirty="0">
                          <a:ln>
                            <a:noFill/>
                          </a:ln>
                          <a:solidFill>
                            <a:srgbClr val="323E4F"/>
                          </a:solidFill>
                          <a:effectLst/>
                          <a:latin typeface="Calibri Light" charset="0"/>
                          <a:ea typeface="Calibri" charset="0"/>
                          <a:cs typeface="Times New Roman" charset="0"/>
                        </a:rPr>
                        <a:t>MONTO EN GS.</a:t>
                      </a:r>
                      <a:endParaRPr kumimoji="0" lang="en-US" altLang="en-US" sz="1200" b="0" i="0" u="none" strike="noStrike" cap="none" normalizeH="0" baseline="0" dirty="0">
                        <a:ln>
                          <a:noFill/>
                        </a:ln>
                        <a:solidFill>
                          <a:schemeClr val="tx1"/>
                        </a:solidFill>
                        <a:effectLst/>
                        <a:latin typeface="Calibri Light" charset="0"/>
                        <a:ea typeface="Calibri" charset="0"/>
                        <a:cs typeface="Times New Roman" charset="0"/>
                      </a:endParaRPr>
                    </a:p>
                  </a:txBody>
                  <a:tcPr marL="55280" marR="55280" marT="27616" marB="27616" anchor="ctr"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D9D9D9"/>
                    </a:solidFill>
                  </a:tcPr>
                </a:tc>
              </a:tr>
              <a:tr h="248343">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just" defTabSz="1474788" rtl="0" eaLnBrk="1" fontAlgn="base" latinLnBrk="0" hangingPunct="1">
                        <a:lnSpc>
                          <a:spcPct val="100000"/>
                        </a:lnSpc>
                        <a:spcBef>
                          <a:spcPct val="0"/>
                        </a:spcBef>
                        <a:spcAft>
                          <a:spcPct val="0"/>
                        </a:spcAft>
                        <a:buClrTx/>
                        <a:buSzTx/>
                        <a:buFontTx/>
                        <a:buNone/>
                        <a:tabLst/>
                      </a:pPr>
                      <a:r>
                        <a:rPr kumimoji="0" lang="es-ES" altLang="en-US" sz="1200" b="0" i="0" u="none" strike="noStrike" cap="none" normalizeH="0" baseline="0">
                          <a:ln>
                            <a:noFill/>
                          </a:ln>
                          <a:solidFill>
                            <a:schemeClr val="tx1"/>
                          </a:solidFill>
                          <a:effectLst/>
                          <a:latin typeface="Calibri Light" charset="0"/>
                          <a:ea typeface="Calibri" charset="0"/>
                          <a:cs typeface="Times New Roman" charset="0"/>
                        </a:rPr>
                        <a:t>PRESUPUESTO TOTAL</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gridSpan="3">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a:ln>
                            <a:noFill/>
                          </a:ln>
                          <a:solidFill>
                            <a:schemeClr val="tx1"/>
                          </a:solidFill>
                          <a:effectLst/>
                          <a:latin typeface="Calibri Light" charset="0"/>
                          <a:ea typeface="Calibri" charset="0"/>
                          <a:cs typeface="Times New Roman" charset="0"/>
                        </a:rPr>
                        <a:t> </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hMerge="1">
                  <a:txBody>
                    <a:bodyPr/>
                    <a:lstStyle/>
                    <a:p>
                      <a:endParaRPr lang="es-PY"/>
                    </a:p>
                  </a:txBody>
                  <a:tcPr/>
                </a:tc>
                <a:tc hMerge="1">
                  <a:txBody>
                    <a:bodyPr/>
                    <a:lstStyle/>
                    <a:p>
                      <a:endParaRPr lang="en-US"/>
                    </a:p>
                  </a:txBody>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a:ln>
                            <a:noFill/>
                          </a:ln>
                          <a:solidFill>
                            <a:schemeClr val="tx1"/>
                          </a:solidFill>
                          <a:effectLst/>
                          <a:latin typeface="Calibri Light" charset="0"/>
                          <a:ea typeface="Calibri" charset="0"/>
                          <a:cs typeface="Times New Roman" charset="0"/>
                        </a:rPr>
                        <a:t>7.390.182.582</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r>
              <a:tr h="248343">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just" defTabSz="1474788" rtl="0" eaLnBrk="1" fontAlgn="base" latinLnBrk="0" hangingPunct="1">
                        <a:lnSpc>
                          <a:spcPct val="100000"/>
                        </a:lnSpc>
                        <a:spcBef>
                          <a:spcPct val="0"/>
                        </a:spcBef>
                        <a:spcAft>
                          <a:spcPct val="0"/>
                        </a:spcAft>
                        <a:buClrTx/>
                        <a:buSzTx/>
                        <a:buFontTx/>
                        <a:buNone/>
                        <a:tabLst/>
                      </a:pPr>
                      <a:r>
                        <a:rPr kumimoji="0" lang="es-ES" altLang="en-US" sz="1200" b="0" i="0" u="none" strike="noStrike" cap="none" normalizeH="0" baseline="0">
                          <a:ln>
                            <a:noFill/>
                          </a:ln>
                          <a:solidFill>
                            <a:schemeClr val="tx1"/>
                          </a:solidFill>
                          <a:effectLst/>
                          <a:latin typeface="Calibri Light" charset="0"/>
                          <a:ea typeface="Calibri" charset="0"/>
                          <a:cs typeface="Times New Roman" charset="0"/>
                        </a:rPr>
                        <a:t>GASTOS DE CAPITAL</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gridSpan="3">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a:ln>
                            <a:noFill/>
                          </a:ln>
                          <a:solidFill>
                            <a:schemeClr val="tx1"/>
                          </a:solidFill>
                          <a:effectLst/>
                          <a:latin typeface="Calibri Light" charset="0"/>
                          <a:ea typeface="Calibri" charset="0"/>
                          <a:cs typeface="Times New Roman" charset="0"/>
                        </a:rPr>
                        <a:t>185</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hMerge="1">
                  <a:txBody>
                    <a:bodyPr/>
                    <a:lstStyle/>
                    <a:p>
                      <a:endParaRPr lang="es-PY"/>
                    </a:p>
                  </a:txBody>
                  <a:tcPr/>
                </a:tc>
                <a:tc hMerge="1">
                  <a:txBody>
                    <a:bodyPr/>
                    <a:lstStyle/>
                    <a:p>
                      <a:endParaRPr lang="en-US"/>
                    </a:p>
                  </a:txBody>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a:ln>
                            <a:noFill/>
                          </a:ln>
                          <a:solidFill>
                            <a:schemeClr val="tx1"/>
                          </a:solidFill>
                          <a:effectLst/>
                          <a:latin typeface="Calibri Light" charset="0"/>
                          <a:ea typeface="Calibri" charset="0"/>
                          <a:cs typeface="Times New Roman" charset="0"/>
                        </a:rPr>
                        <a:t>5.664.000.010</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r>
              <a:tr h="239396">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just" defTabSz="1474788" rtl="0" eaLnBrk="1" fontAlgn="base" latinLnBrk="0" hangingPunct="1">
                        <a:lnSpc>
                          <a:spcPct val="100000"/>
                        </a:lnSpc>
                        <a:spcBef>
                          <a:spcPct val="0"/>
                        </a:spcBef>
                        <a:spcAft>
                          <a:spcPct val="0"/>
                        </a:spcAft>
                        <a:buClrTx/>
                        <a:buSzTx/>
                        <a:buFontTx/>
                        <a:buNone/>
                        <a:tabLst/>
                      </a:pPr>
                      <a:r>
                        <a:rPr kumimoji="0" lang="es-ES" altLang="en-US" sz="1200" b="0" i="0" u="none" strike="noStrike" cap="none" normalizeH="0" baseline="0">
                          <a:ln>
                            <a:noFill/>
                          </a:ln>
                          <a:solidFill>
                            <a:schemeClr val="tx1"/>
                          </a:solidFill>
                          <a:effectLst/>
                          <a:latin typeface="Calibri Light" charset="0"/>
                          <a:ea typeface="Calibri" charset="0"/>
                          <a:cs typeface="Times New Roman" charset="0"/>
                        </a:rPr>
                        <a:t>07 Itapúa</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gridSpan="2">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a:ln>
                            <a:noFill/>
                          </a:ln>
                          <a:solidFill>
                            <a:schemeClr val="tx1"/>
                          </a:solidFill>
                          <a:effectLst/>
                          <a:latin typeface="Calibri Light" charset="0"/>
                          <a:ea typeface="Calibri" charset="0"/>
                          <a:cs typeface="Times New Roman" charset="0"/>
                        </a:rPr>
                        <a:t>185</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hMerge="1">
                  <a:txBody>
                    <a:bodyPr/>
                    <a:lstStyle/>
                    <a:p>
                      <a:endParaRPr lang="es-PY"/>
                    </a:p>
                  </a:txBody>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0" i="0" u="none" strike="noStrike" cap="none" normalizeH="0" baseline="0">
                          <a:ln>
                            <a:noFill/>
                          </a:ln>
                          <a:solidFill>
                            <a:schemeClr val="tx1"/>
                          </a:solidFill>
                          <a:effectLst/>
                          <a:latin typeface="Calibri Light" charset="0"/>
                          <a:ea typeface="Calibri" charset="0"/>
                          <a:cs typeface="Times New Roman" charset="0"/>
                        </a:rPr>
                        <a:t>0</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r" defTabSz="1474788" rtl="0" eaLnBrk="1" fontAlgn="base" latinLnBrk="0" hangingPunct="1">
                        <a:lnSpc>
                          <a:spcPct val="100000"/>
                        </a:lnSpc>
                        <a:spcBef>
                          <a:spcPct val="0"/>
                        </a:spcBef>
                        <a:spcAft>
                          <a:spcPct val="0"/>
                        </a:spcAft>
                        <a:buClrTx/>
                        <a:buSzTx/>
                        <a:buFontTx/>
                        <a:buNone/>
                        <a:tabLst/>
                      </a:pPr>
                      <a:r>
                        <a:rPr kumimoji="0" lang="es-ES" altLang="en-US" sz="1200" b="0" i="0" u="none" strike="noStrike" cap="none" normalizeH="0" baseline="0">
                          <a:ln>
                            <a:noFill/>
                          </a:ln>
                          <a:solidFill>
                            <a:schemeClr val="tx1"/>
                          </a:solidFill>
                          <a:effectLst/>
                          <a:latin typeface="Calibri Light" charset="0"/>
                          <a:ea typeface="Calibri" charset="0"/>
                          <a:cs typeface="Times New Roman" charset="0"/>
                        </a:rPr>
                        <a:t>5.664.000.010</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FFFFFF"/>
                    </a:solidFill>
                  </a:tcPr>
                </a:tc>
              </a:tr>
              <a:tr h="248343">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just" defTabSz="1474788" rtl="0" eaLnBrk="1" fontAlgn="base" latinLnBrk="0" hangingPunct="1">
                        <a:lnSpc>
                          <a:spcPct val="100000"/>
                        </a:lnSpc>
                        <a:spcBef>
                          <a:spcPct val="0"/>
                        </a:spcBef>
                        <a:spcAft>
                          <a:spcPct val="0"/>
                        </a:spcAft>
                        <a:buClrTx/>
                        <a:buSzTx/>
                        <a:buFontTx/>
                        <a:buNone/>
                        <a:tabLst/>
                      </a:pPr>
                      <a:r>
                        <a:rPr kumimoji="0" lang="es-ES" altLang="en-US" sz="1200" b="0" i="0" u="none" strike="noStrike" cap="none" normalizeH="0" baseline="0" dirty="0">
                          <a:ln>
                            <a:noFill/>
                          </a:ln>
                          <a:solidFill>
                            <a:schemeClr val="tx1"/>
                          </a:solidFill>
                          <a:effectLst/>
                          <a:latin typeface="Calibri Light" charset="0"/>
                          <a:ea typeface="Calibri" charset="0"/>
                          <a:cs typeface="Times New Roman" charset="0"/>
                        </a:rPr>
                        <a:t>GASTOS </a:t>
                      </a:r>
                      <a:r>
                        <a:rPr kumimoji="0" lang="es-ES" altLang="en-US" sz="1200" b="0" i="0" u="none" strike="noStrike" cap="none" normalizeH="0" baseline="0" dirty="0" smtClean="0">
                          <a:ln>
                            <a:noFill/>
                          </a:ln>
                          <a:solidFill>
                            <a:schemeClr val="tx1"/>
                          </a:solidFill>
                          <a:effectLst/>
                          <a:latin typeface="Calibri Light" charset="0"/>
                          <a:ea typeface="Calibri" charset="0"/>
                          <a:cs typeface="Times New Roman" charset="0"/>
                        </a:rPr>
                        <a:t>INHERENTES</a:t>
                      </a:r>
                      <a:endParaRPr kumimoji="0" lang="en-US" altLang="en-US" sz="1200" b="0" i="0" u="none" strike="noStrike" cap="none" normalizeH="0" baseline="0" dirty="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gridSpan="3">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ct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a:ln>
                            <a:noFill/>
                          </a:ln>
                          <a:solidFill>
                            <a:schemeClr val="tx1"/>
                          </a:solidFill>
                          <a:effectLst/>
                          <a:latin typeface="Calibri Light" charset="0"/>
                          <a:ea typeface="Calibri" charset="0"/>
                          <a:cs typeface="Times New Roman" charset="0"/>
                        </a:rPr>
                        <a:t> </a:t>
                      </a:r>
                      <a:endParaRPr kumimoji="0" lang="en-US" altLang="en-US" sz="1200" b="0" i="0" u="none" strike="noStrike" cap="none" normalizeH="0" baseline="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c hMerge="1">
                  <a:txBody>
                    <a:bodyPr/>
                    <a:lstStyle/>
                    <a:p>
                      <a:endParaRPr lang="es-PY"/>
                    </a:p>
                  </a:txBody>
                  <a:tcPr/>
                </a:tc>
                <a:tc hMerge="1">
                  <a:txBody>
                    <a:bodyPr/>
                    <a:lstStyle/>
                    <a:p>
                      <a:endParaRPr lang="en-US"/>
                    </a:p>
                  </a:txBody>
                  <a:tcPr/>
                </a:tc>
                <a:tc>
                  <a:txBody>
                    <a:bodyPr/>
                    <a:lstStyle>
                      <a:lvl1pPr>
                        <a:spcBef>
                          <a:spcPct val="20000"/>
                        </a:spcBef>
                        <a:buFont typeface="Arial" charset="0"/>
                        <a:defRPr sz="4800">
                          <a:solidFill>
                            <a:schemeClr val="tx1"/>
                          </a:solidFill>
                          <a:latin typeface="Calibri" charset="0"/>
                        </a:defRPr>
                      </a:lvl1pPr>
                      <a:lvl2pPr>
                        <a:spcBef>
                          <a:spcPct val="20000"/>
                        </a:spcBef>
                        <a:buFont typeface="Arial" charset="0"/>
                        <a:defRPr sz="4100">
                          <a:solidFill>
                            <a:schemeClr val="tx1"/>
                          </a:solidFill>
                          <a:latin typeface="Calibri" charset="0"/>
                        </a:defRPr>
                      </a:lvl2pPr>
                      <a:lvl3pPr>
                        <a:spcBef>
                          <a:spcPct val="20000"/>
                        </a:spcBef>
                        <a:buFont typeface="Arial" charset="0"/>
                        <a:defRPr sz="3500">
                          <a:solidFill>
                            <a:schemeClr val="tx1"/>
                          </a:solidFill>
                          <a:latin typeface="Calibri" charset="0"/>
                        </a:defRPr>
                      </a:lvl3pPr>
                      <a:lvl4pPr>
                        <a:spcBef>
                          <a:spcPct val="20000"/>
                        </a:spcBef>
                        <a:buFont typeface="Arial" charset="0"/>
                        <a:defRPr sz="2800">
                          <a:solidFill>
                            <a:schemeClr val="tx1"/>
                          </a:solidFill>
                          <a:latin typeface="Calibri" charset="0"/>
                        </a:defRPr>
                      </a:lvl4pPr>
                      <a:lvl5pPr>
                        <a:spcBef>
                          <a:spcPct val="20000"/>
                        </a:spcBef>
                        <a:buFont typeface="Arial" charset="0"/>
                        <a:defRPr sz="2800">
                          <a:solidFill>
                            <a:schemeClr val="tx1"/>
                          </a:solidFill>
                          <a:latin typeface="Calibri" charset="0"/>
                        </a:defRPr>
                      </a:lvl5pPr>
                      <a:lvl6pPr marL="3406775" indent="-1120775" defTabSz="1474788" eaLnBrk="0" fontAlgn="base" hangingPunct="0">
                        <a:spcBef>
                          <a:spcPct val="20000"/>
                        </a:spcBef>
                        <a:spcAft>
                          <a:spcPct val="0"/>
                        </a:spcAft>
                        <a:buFont typeface="Arial" charset="0"/>
                        <a:defRPr sz="2800">
                          <a:solidFill>
                            <a:schemeClr val="tx1"/>
                          </a:solidFill>
                          <a:latin typeface="Calibri" charset="0"/>
                        </a:defRPr>
                      </a:lvl6pPr>
                      <a:lvl7pPr marL="3863975" indent="-1120775" defTabSz="1474788" eaLnBrk="0" fontAlgn="base" hangingPunct="0">
                        <a:spcBef>
                          <a:spcPct val="20000"/>
                        </a:spcBef>
                        <a:spcAft>
                          <a:spcPct val="0"/>
                        </a:spcAft>
                        <a:buFont typeface="Arial" charset="0"/>
                        <a:defRPr sz="2800">
                          <a:solidFill>
                            <a:schemeClr val="tx1"/>
                          </a:solidFill>
                          <a:latin typeface="Calibri" charset="0"/>
                        </a:defRPr>
                      </a:lvl7pPr>
                      <a:lvl8pPr marL="4321175" indent="-1120775" defTabSz="1474788" eaLnBrk="0" fontAlgn="base" hangingPunct="0">
                        <a:spcBef>
                          <a:spcPct val="20000"/>
                        </a:spcBef>
                        <a:spcAft>
                          <a:spcPct val="0"/>
                        </a:spcAft>
                        <a:buFont typeface="Arial" charset="0"/>
                        <a:defRPr sz="2800">
                          <a:solidFill>
                            <a:schemeClr val="tx1"/>
                          </a:solidFill>
                          <a:latin typeface="Calibri" charset="0"/>
                        </a:defRPr>
                      </a:lvl8pPr>
                      <a:lvl9pPr marL="4778375" indent="-1120775" defTabSz="1474788" eaLnBrk="0" fontAlgn="base" hangingPunct="0">
                        <a:spcBef>
                          <a:spcPct val="20000"/>
                        </a:spcBef>
                        <a:spcAft>
                          <a:spcPct val="0"/>
                        </a:spcAft>
                        <a:buFont typeface="Arial" charset="0"/>
                        <a:defRPr sz="2800">
                          <a:solidFill>
                            <a:schemeClr val="tx1"/>
                          </a:solidFill>
                          <a:latin typeface="Calibri" charset="0"/>
                        </a:defRPr>
                      </a:lvl9pPr>
                    </a:lstStyle>
                    <a:p>
                      <a:pPr marL="0" marR="0" lvl="0" indent="0" algn="r" defTabSz="1474788" rtl="0" eaLnBrk="1" fontAlgn="base" latinLnBrk="0" hangingPunct="1">
                        <a:lnSpc>
                          <a:spcPct val="100000"/>
                        </a:lnSpc>
                        <a:spcBef>
                          <a:spcPct val="0"/>
                        </a:spcBef>
                        <a:spcAft>
                          <a:spcPct val="0"/>
                        </a:spcAft>
                        <a:buClrTx/>
                        <a:buSzTx/>
                        <a:buFontTx/>
                        <a:buNone/>
                        <a:tabLst/>
                      </a:pPr>
                      <a:r>
                        <a:rPr kumimoji="0" lang="es-ES" altLang="en-US" sz="1200" b="1" i="0" u="none" strike="noStrike" cap="none" normalizeH="0" baseline="0" dirty="0">
                          <a:ln>
                            <a:noFill/>
                          </a:ln>
                          <a:solidFill>
                            <a:schemeClr val="tx1"/>
                          </a:solidFill>
                          <a:effectLst/>
                          <a:latin typeface="Calibri Light" charset="0"/>
                          <a:ea typeface="Calibri" charset="0"/>
                          <a:cs typeface="Times New Roman" charset="0"/>
                        </a:rPr>
                        <a:t>1.726.182.572 </a:t>
                      </a:r>
                      <a:endParaRPr kumimoji="0" lang="en-US" altLang="en-US" sz="1200" b="0" i="0" u="none" strike="noStrike" cap="none" normalizeH="0" baseline="0" dirty="0">
                        <a:ln>
                          <a:noFill/>
                        </a:ln>
                        <a:solidFill>
                          <a:schemeClr val="tx1"/>
                        </a:solidFill>
                        <a:effectLst/>
                        <a:latin typeface="Calibri Light" charset="0"/>
                        <a:ea typeface="Calibri" charset="0"/>
                        <a:cs typeface="Times New Roman" charset="0"/>
                      </a:endParaRPr>
                    </a:p>
                  </a:txBody>
                  <a:tcPr marL="55280" marR="55280" marT="27616" marB="27616"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C5E0B3"/>
                    </a:solidFill>
                  </a:tcPr>
                </a:tc>
              </a:tr>
            </a:tbl>
          </a:graphicData>
        </a:graphic>
      </p:graphicFrame>
      <p:pic>
        <p:nvPicPr>
          <p:cNvPr id="33826" name="Picture 2" descr="C:\Users\asauer\Desktop\MAPA DE VIVIENDAS - SEPTIEMBRE 2016\CULMINADAS\2\Pedro Ju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113" y="1455738"/>
            <a:ext cx="3838575"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ctrTitle"/>
          </p:nvPr>
        </p:nvSpPr>
        <p:spPr>
          <a:xfrm>
            <a:off x="369888" y="423863"/>
            <a:ext cx="8404225" cy="608012"/>
          </a:xfrm>
        </p:spPr>
        <p:txBody>
          <a:bodyPr rtlCol="0" anchor="t">
            <a:normAutofit/>
          </a:bodyPr>
          <a:lstStyle>
            <a:lvl1pPr algn="l">
              <a:lnSpc>
                <a:spcPct val="100000"/>
              </a:lnSpc>
              <a:defRPr sz="3000">
                <a:solidFill>
                  <a:srgbClr val="003469"/>
                </a:solidFill>
                <a:latin typeface="TodaySHOP-Bold"/>
                <a:ea typeface="TodaySHOP-Bold"/>
                <a:cs typeface="TodaySHOP-Bold"/>
                <a:sym typeface="TodaySHOP-Bold"/>
              </a:defRPr>
            </a:lvl1pPr>
          </a:lstStyle>
          <a:p>
            <a:pPr defTabSz="891999" eaLnBrk="1" fontAlgn="auto" hangingPunct="1">
              <a:spcAft>
                <a:spcPts val="0"/>
              </a:spcAft>
              <a:defRPr/>
            </a:pPr>
            <a:r>
              <a:rPr sz="2661" b="1" dirty="0">
                <a:solidFill>
                  <a:schemeClr val="tx1"/>
                </a:solidFill>
                <a:latin typeface="+mn-lt"/>
                <a:ea typeface="+mn-ea"/>
                <a:cs typeface="Arial" panose="020B0604020202020204" pitchFamily="34" charset="0"/>
              </a:rPr>
              <a:t>CONTEXTO INSTITUCIONAL</a:t>
            </a:r>
          </a:p>
        </p:txBody>
      </p:sp>
      <p:sp>
        <p:nvSpPr>
          <p:cNvPr id="32771" name="Shape 207"/>
          <p:cNvSpPr>
            <a:spLocks noGrp="1"/>
          </p:cNvSpPr>
          <p:nvPr>
            <p:ph type="subTitle" idx="1"/>
          </p:nvPr>
        </p:nvSpPr>
        <p:spPr>
          <a:xfrm>
            <a:off x="465138" y="895350"/>
            <a:ext cx="7967662" cy="3036888"/>
          </a:xfrm>
        </p:spPr>
        <p:txBody>
          <a:bodyPr/>
          <a:lstStyle/>
          <a:p>
            <a:pPr marL="316787" indent="-316787" algn="l" defTabSz="422383" eaLnBrk="1" hangingPunct="1">
              <a:lnSpc>
                <a:spcPct val="120000"/>
              </a:lnSpc>
              <a:spcBef>
                <a:spcPts val="847"/>
              </a:spcBef>
              <a:buClr>
                <a:schemeClr val="bg1">
                  <a:lumMod val="65000"/>
                </a:schemeClr>
              </a:buClr>
              <a:buFont typeface="Wingdings 3" panose="05040102010807070707" pitchFamily="18" charset="2"/>
              <a:buChar char=""/>
              <a:defRPr/>
            </a:pPr>
            <a:r>
              <a:rPr lang="es-PY" altLang="es-PY" sz="1451" dirty="0">
                <a:solidFill>
                  <a:srgbClr val="404040"/>
                </a:solidFill>
              </a:rPr>
              <a:t>Creada por </a:t>
            </a:r>
            <a:r>
              <a:rPr lang="es-PY" altLang="es-PY" sz="1451" b="1" dirty="0">
                <a:solidFill>
                  <a:srgbClr val="404040"/>
                </a:solidFill>
              </a:rPr>
              <a:t>Ley Nº 3.909 </a:t>
            </a:r>
            <a:r>
              <a:rPr lang="es-PY" altLang="es-PY" sz="1451" dirty="0">
                <a:solidFill>
                  <a:srgbClr val="404040"/>
                </a:solidFill>
              </a:rPr>
              <a:t>en el </a:t>
            </a:r>
            <a:r>
              <a:rPr lang="es-PY" altLang="es-PY" sz="1451" b="1" dirty="0">
                <a:solidFill>
                  <a:srgbClr val="404040"/>
                </a:solidFill>
              </a:rPr>
              <a:t>2010</a:t>
            </a:r>
            <a:r>
              <a:rPr lang="es-PY" altLang="es-PY" sz="1451" dirty="0">
                <a:solidFill>
                  <a:srgbClr val="404040"/>
                </a:solidFill>
              </a:rPr>
              <a:t> </a:t>
            </a:r>
            <a:endParaRPr lang="en-US" altLang="es-PY" sz="1451" dirty="0">
              <a:solidFill>
                <a:srgbClr val="404040"/>
              </a:solidFill>
            </a:endParaRPr>
          </a:p>
          <a:p>
            <a:pPr marL="316787" indent="-316787" algn="l" defTabSz="422383" eaLnBrk="1" hangingPunct="1">
              <a:lnSpc>
                <a:spcPct val="120000"/>
              </a:lnSpc>
              <a:spcBef>
                <a:spcPts val="847"/>
              </a:spcBef>
              <a:buClr>
                <a:schemeClr val="bg1">
                  <a:lumMod val="65000"/>
                </a:schemeClr>
              </a:buClr>
              <a:buFont typeface="Wingdings 3" panose="05040102010807070707" pitchFamily="18" charset="2"/>
              <a:buChar char=""/>
              <a:defRPr/>
            </a:pPr>
            <a:r>
              <a:rPr lang="es-PY" altLang="es-PY" sz="1451" dirty="0">
                <a:solidFill>
                  <a:srgbClr val="404040"/>
                </a:solidFill>
              </a:rPr>
              <a:t>Entidad </a:t>
            </a:r>
            <a:r>
              <a:rPr lang="es-PY" altLang="es-PY" sz="1451" b="1" dirty="0">
                <a:solidFill>
                  <a:srgbClr val="404040"/>
                </a:solidFill>
              </a:rPr>
              <a:t>descentralizada</a:t>
            </a:r>
            <a:r>
              <a:rPr lang="es-PY" altLang="es-PY" sz="1451" dirty="0">
                <a:solidFill>
                  <a:srgbClr val="404040"/>
                </a:solidFill>
              </a:rPr>
              <a:t> y </a:t>
            </a:r>
            <a:r>
              <a:rPr lang="es-PY" altLang="es-PY" sz="1451" b="1" dirty="0">
                <a:solidFill>
                  <a:srgbClr val="404040"/>
                </a:solidFill>
              </a:rPr>
              <a:t>autárquica</a:t>
            </a:r>
          </a:p>
          <a:p>
            <a:pPr marL="316787" indent="-316787" algn="l" defTabSz="422383" eaLnBrk="1" hangingPunct="1">
              <a:lnSpc>
                <a:spcPct val="120000"/>
              </a:lnSpc>
              <a:spcBef>
                <a:spcPts val="847"/>
              </a:spcBef>
              <a:buClr>
                <a:schemeClr val="bg1">
                  <a:lumMod val="65000"/>
                </a:schemeClr>
              </a:buClr>
              <a:buFont typeface="Wingdings 3" panose="05040102010807070707" pitchFamily="18" charset="2"/>
              <a:buChar char=""/>
              <a:defRPr/>
            </a:pPr>
            <a:r>
              <a:rPr lang="es-PY" altLang="es-PY" sz="1451" dirty="0">
                <a:solidFill>
                  <a:srgbClr val="404040"/>
                </a:solidFill>
              </a:rPr>
              <a:t>Única Institución </a:t>
            </a:r>
            <a:r>
              <a:rPr lang="es-PY" altLang="es-PY" sz="1451" b="1" dirty="0">
                <a:solidFill>
                  <a:srgbClr val="404040"/>
                </a:solidFill>
              </a:rPr>
              <a:t>rectora</a:t>
            </a:r>
            <a:r>
              <a:rPr lang="es-PY" altLang="es-PY" sz="1451" dirty="0">
                <a:solidFill>
                  <a:srgbClr val="404040"/>
                </a:solidFill>
              </a:rPr>
              <a:t> y </a:t>
            </a:r>
            <a:r>
              <a:rPr lang="es-PY" altLang="es-PY" sz="1451" b="1" dirty="0">
                <a:solidFill>
                  <a:srgbClr val="404040"/>
                </a:solidFill>
              </a:rPr>
              <a:t>responsable</a:t>
            </a:r>
            <a:r>
              <a:rPr lang="es-PY" altLang="es-PY" sz="1451" dirty="0">
                <a:solidFill>
                  <a:srgbClr val="404040"/>
                </a:solidFill>
              </a:rPr>
              <a:t> de las Políticas Habitacionales a nivel País</a:t>
            </a:r>
          </a:p>
          <a:p>
            <a:pPr marL="316787" indent="-316787" algn="l" defTabSz="422383" eaLnBrk="1" hangingPunct="1">
              <a:lnSpc>
                <a:spcPct val="120000"/>
              </a:lnSpc>
              <a:spcBef>
                <a:spcPts val="847"/>
              </a:spcBef>
              <a:buClr>
                <a:schemeClr val="bg1">
                  <a:lumMod val="65000"/>
                </a:schemeClr>
              </a:buClr>
              <a:buFont typeface="Wingdings 3" panose="05040102010807070707" pitchFamily="18" charset="2"/>
              <a:buChar char=""/>
              <a:defRPr/>
            </a:pPr>
            <a:r>
              <a:rPr lang="es-PY" altLang="es-PY" sz="1451" dirty="0">
                <a:solidFill>
                  <a:srgbClr val="404040"/>
                </a:solidFill>
              </a:rPr>
              <a:t>Acceso universal a la </a:t>
            </a:r>
            <a:r>
              <a:rPr lang="es-PY" altLang="es-PY" sz="1451" b="1" dirty="0">
                <a:solidFill>
                  <a:srgbClr val="404040"/>
                </a:solidFill>
              </a:rPr>
              <a:t>Vivienda Digna</a:t>
            </a:r>
            <a:r>
              <a:rPr lang="es-PY" altLang="es-PY" sz="1451" dirty="0">
                <a:solidFill>
                  <a:srgbClr val="404040"/>
                </a:solidFill>
              </a:rPr>
              <a:t>, especialmente a las familias de escasos recursos</a:t>
            </a:r>
          </a:p>
          <a:p>
            <a:pPr marL="316787" indent="-316787" algn="l" defTabSz="422383" eaLnBrk="1" hangingPunct="1">
              <a:lnSpc>
                <a:spcPct val="120000"/>
              </a:lnSpc>
              <a:spcBef>
                <a:spcPts val="847"/>
              </a:spcBef>
              <a:buClr>
                <a:schemeClr val="bg1">
                  <a:lumMod val="65000"/>
                </a:schemeClr>
              </a:buClr>
              <a:buFont typeface="Wingdings 3" panose="05040102010807070707" pitchFamily="18" charset="2"/>
              <a:buChar char=""/>
              <a:defRPr/>
            </a:pPr>
            <a:r>
              <a:rPr lang="es-PY" altLang="es-PY" sz="1451" b="1" dirty="0">
                <a:solidFill>
                  <a:srgbClr val="404040"/>
                </a:solidFill>
              </a:rPr>
              <a:t>Regulación</a:t>
            </a:r>
            <a:r>
              <a:rPr lang="es-PY" altLang="es-PY" sz="1451" dirty="0">
                <a:solidFill>
                  <a:srgbClr val="404040"/>
                </a:solidFill>
              </a:rPr>
              <a:t> en materia de </a:t>
            </a:r>
            <a:r>
              <a:rPr lang="es-PY" altLang="es-PY" sz="1451" b="1" dirty="0">
                <a:solidFill>
                  <a:srgbClr val="404040"/>
                </a:solidFill>
              </a:rPr>
              <a:t>urbanismo</a:t>
            </a:r>
            <a:r>
              <a:rPr lang="es-PY" altLang="es-PY" sz="1451" dirty="0">
                <a:solidFill>
                  <a:srgbClr val="404040"/>
                </a:solidFill>
              </a:rPr>
              <a:t> en coordinación con Municipios y Gobernaciones</a:t>
            </a:r>
          </a:p>
        </p:txBody>
      </p:sp>
      <p:pic>
        <p:nvPicPr>
          <p:cNvPr id="16388" name="Imagen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916238"/>
            <a:ext cx="91440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9263" y="3362325"/>
            <a:ext cx="7707312" cy="538163"/>
          </a:xfrm>
          <a:prstGeom prst="rect">
            <a:avLst/>
          </a:prstGeom>
        </p:spPr>
        <p:txBody>
          <a:bodyPr>
            <a:spAutoFit/>
          </a:bodyPr>
          <a:lstStyle/>
          <a:p>
            <a:pPr algn="just" defTabSz="891999" eaLnBrk="1" fontAlgn="auto" hangingPunct="1">
              <a:spcBef>
                <a:spcPts val="0"/>
              </a:spcBef>
              <a:spcAft>
                <a:spcPts val="0"/>
              </a:spcAft>
              <a:defRPr/>
            </a:pPr>
            <a:r>
              <a:rPr lang="es-PY" sz="1451" b="1" dirty="0">
                <a:solidFill>
                  <a:schemeClr val="tx1">
                    <a:lumMod val="75000"/>
                    <a:lumOff val="25000"/>
                  </a:schemeClr>
                </a:solidFill>
                <a:latin typeface="+mn-lt"/>
                <a:cs typeface="+mn-cs"/>
              </a:rPr>
              <a:t>Somos una institución pública responsable de establecer, regir e implementar la política habitacional del país con énfasis en los sectores de escasos recursos.</a:t>
            </a:r>
          </a:p>
        </p:txBody>
      </p:sp>
      <p:sp>
        <p:nvSpPr>
          <p:cNvPr id="5" name="Shape 206"/>
          <p:cNvSpPr txBox="1">
            <a:spLocks/>
          </p:cNvSpPr>
          <p:nvPr/>
        </p:nvSpPr>
        <p:spPr>
          <a:xfrm>
            <a:off x="369888" y="2916238"/>
            <a:ext cx="8404225" cy="608012"/>
          </a:xfrm>
          <a:prstGeom prst="rect">
            <a:avLst/>
          </a:prstGeom>
        </p:spPr>
        <p:txBody>
          <a:bodyPr lIns="89194" tIns="44597" rIns="89194" bIns="44597">
            <a:normAutofit/>
          </a:bodyPr>
          <a:lstStyle>
            <a:lvl1pPr algn="l" defTabSz="1475110" rtl="0" eaLnBrk="1" latinLnBrk="0" hangingPunct="1">
              <a:lnSpc>
                <a:spcPct val="100000"/>
              </a:lnSpc>
              <a:spcBef>
                <a:spcPct val="0"/>
              </a:spcBef>
              <a:buNone/>
              <a:defRPr sz="3000" kern="1200">
                <a:solidFill>
                  <a:srgbClr val="003469"/>
                </a:solidFill>
                <a:latin typeface="TodaySHOP-Bold"/>
                <a:ea typeface="TodaySHOP-Bold"/>
                <a:cs typeface="TodaySHOP-Bold"/>
                <a:sym typeface="TodaySHOP-Bold"/>
              </a:defRPr>
            </a:lvl1pPr>
          </a:lstStyle>
          <a:p>
            <a:pPr fontAlgn="auto">
              <a:spcAft>
                <a:spcPts val="0"/>
              </a:spcAft>
              <a:defRPr/>
            </a:pPr>
            <a:r>
              <a:rPr lang="en-US" sz="2661" b="1" dirty="0">
                <a:solidFill>
                  <a:schemeClr val="tx1"/>
                </a:solidFill>
                <a:latin typeface="+mn-lt"/>
                <a:ea typeface="+mn-ea"/>
                <a:cs typeface="Arial" panose="020B0604020202020204" pitchFamily="34" charset="0"/>
              </a:rPr>
              <a:t>MISIÓN</a:t>
            </a:r>
          </a:p>
        </p:txBody>
      </p:sp>
      <p:pic>
        <p:nvPicPr>
          <p:cNvPr id="16391"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13"/>
            <a:ext cx="91440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fill="hold"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392113" y="1557338"/>
            <a:ext cx="8447087" cy="1096962"/>
          </a:xfrm>
          <a:prstGeom prst="rect">
            <a:avLst/>
          </a:prstGeom>
          <a:noFill/>
          <a:ln>
            <a:noFill/>
          </a:ln>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709403" eaLnBrk="1" hangingPunct="1">
              <a:defRPr/>
            </a:pPr>
            <a:r>
              <a:rPr lang="es-PY" altLang="en-US" sz="1088" b="1" dirty="0">
                <a:solidFill>
                  <a:schemeClr val="accent6">
                    <a:lumMod val="75000"/>
                  </a:schemeClr>
                </a:solidFill>
                <a:latin typeface="Calibri" panose="020F0502020204030204" pitchFamily="34" charset="0"/>
              </a:rPr>
              <a:t>Durante el año 2017 se está trabajando a través del brazo social del Proyecto ejecutado a través de una cooperación del Fondo Multilateral de Inversiones (FOMIN) y Hábitat para la Humanidad. A través de esta cooperación, se está trabajando con la Empresa de Desarrollo Urbano de Medellín que se encuentra transfiriendo su metodología de Mejoramiento Integral de Barrios a Hábitat para la Humanidad, SENAVITAT y la Municipalidad de Asunción. El diagnóstico social y técnico desarrollado con la guía de la EDU se encuentra en proceso de finalización y ha servido de insumo para que en última misión de representantes de la EDU se ha elabora el borrador de Plan Maestro del Barrio. Para finales del 2017 se espera contar con el Plan Maestro de Mejoramiento del Barrio </a:t>
            </a:r>
            <a:r>
              <a:rPr lang="es-PY" altLang="en-US" sz="1088" b="1" dirty="0" err="1">
                <a:solidFill>
                  <a:schemeClr val="accent6">
                    <a:lumMod val="75000"/>
                  </a:schemeClr>
                </a:solidFill>
                <a:latin typeface="Calibri" panose="020F0502020204030204" pitchFamily="34" charset="0"/>
              </a:rPr>
              <a:t>Chacarita</a:t>
            </a:r>
            <a:r>
              <a:rPr lang="es-PY" altLang="en-US" sz="1088" b="1" dirty="0">
                <a:solidFill>
                  <a:schemeClr val="accent6">
                    <a:lumMod val="75000"/>
                  </a:schemeClr>
                </a:solidFill>
                <a:latin typeface="Calibri" panose="020F0502020204030204" pitchFamily="34" charset="0"/>
              </a:rPr>
              <a:t> Alta y el documento de soporte del mismo. </a:t>
            </a:r>
          </a:p>
        </p:txBody>
      </p:sp>
      <p:sp>
        <p:nvSpPr>
          <p:cNvPr id="2" name="Rectangle 3"/>
          <p:cNvSpPr>
            <a:spLocks noChangeArrowheads="1"/>
          </p:cNvSpPr>
          <p:nvPr/>
        </p:nvSpPr>
        <p:spPr bwMode="auto">
          <a:xfrm>
            <a:off x="392113" y="2733675"/>
            <a:ext cx="3875087"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71575">
              <a:defRPr sz="2900">
                <a:solidFill>
                  <a:schemeClr val="tx1"/>
                </a:solidFill>
                <a:latin typeface="Arial" panose="020B0604020202020204" pitchFamily="34" charset="0"/>
                <a:cs typeface="Arial" panose="020B0604020202020204" pitchFamily="34" charset="0"/>
              </a:defRPr>
            </a:lvl1pPr>
            <a:lvl2pPr marL="742950" indent="-285750" defTabSz="1171575">
              <a:defRPr sz="2900">
                <a:solidFill>
                  <a:schemeClr val="tx1"/>
                </a:solidFill>
                <a:latin typeface="Arial" panose="020B0604020202020204" pitchFamily="34" charset="0"/>
                <a:cs typeface="Arial" panose="020B0604020202020204" pitchFamily="34" charset="0"/>
              </a:defRPr>
            </a:lvl2pPr>
            <a:lvl3pPr defTabSz="1171575">
              <a:defRPr sz="2900">
                <a:solidFill>
                  <a:schemeClr val="tx1"/>
                </a:solidFill>
                <a:latin typeface="Arial" panose="020B0604020202020204" pitchFamily="34" charset="0"/>
                <a:cs typeface="Arial" panose="020B0604020202020204" pitchFamily="34" charset="0"/>
              </a:defRPr>
            </a:lvl3pPr>
            <a:lvl4pPr marL="1600200" indent="-228600" defTabSz="1171575">
              <a:defRPr sz="2900">
                <a:solidFill>
                  <a:schemeClr val="tx1"/>
                </a:solidFill>
                <a:latin typeface="Arial" panose="020B0604020202020204" pitchFamily="34" charset="0"/>
                <a:cs typeface="Arial" panose="020B0604020202020204" pitchFamily="34" charset="0"/>
              </a:defRPr>
            </a:lvl4pPr>
            <a:lvl5pPr marL="2057400" indent="-228600" defTabSz="1171575">
              <a:defRPr sz="2900">
                <a:solidFill>
                  <a:schemeClr val="tx1"/>
                </a:solidFill>
                <a:latin typeface="Arial" panose="020B0604020202020204" pitchFamily="34" charset="0"/>
                <a:cs typeface="Arial" panose="020B0604020202020204" pitchFamily="34" charset="0"/>
              </a:defRPr>
            </a:lvl5pPr>
            <a:lvl6pPr marL="25146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eaLnBrk="1" hangingPunct="1">
              <a:defRPr/>
            </a:pPr>
            <a:r>
              <a:rPr lang="es-PY" altLang="en-US" sz="1088" smtClean="0">
                <a:solidFill>
                  <a:srgbClr val="000000"/>
                </a:solidFill>
                <a:latin typeface="Calibri" panose="020F0502020204030204" pitchFamily="34" charset="0"/>
              </a:rPr>
              <a:t>Se ha avanzado en el desarrollo de los Términos de Referencia para un estudio de los Cauces Antequera, Tacuarí y México que adicionalmente deberá resultar en 3 opciones de posibles soluciones de mitigación de riesgo y diseño de aseguramiento de los cauces. Esto se realizará el apoyo de un fondo asignado por Banco Interamericano de Desarrollo y será incorporado en el Diseño Ejecutivo del Plan Maestro. Durante el año 2018 se espera realizar la licitación del Diseño Ejecutivo del Proyecto así como el inicio de las obras correspondientes a los proyectos prioritarios de mejoramiento del barrio y la firma encargada de la fiscalización de obras. Asimismo, se espera avanzar con la identificación de terrenos y construcción de viviendas para realizar las reubicaciones de personas que serán afectadas por las obras o se encuentran viviendo en zona de riesgo.</a:t>
            </a:r>
          </a:p>
          <a:p>
            <a:pPr algn="just" eaLnBrk="1" hangingPunct="1">
              <a:defRPr/>
            </a:pPr>
            <a:endParaRPr lang="es-PY" altLang="en-US" sz="1088" smtClean="0">
              <a:solidFill>
                <a:srgbClr val="000000"/>
              </a:solidFill>
              <a:latin typeface="Calibri" panose="020F0502020204030204" pitchFamily="34" charset="0"/>
            </a:endParaRPr>
          </a:p>
          <a:p>
            <a:pPr algn="just" eaLnBrk="1" hangingPunct="1">
              <a:defRPr/>
            </a:pPr>
            <a:r>
              <a:rPr lang="es-PY" altLang="en-US" sz="1088" smtClean="0">
                <a:solidFill>
                  <a:srgbClr val="000000"/>
                </a:solidFill>
                <a:latin typeface="Calibri" panose="020F0502020204030204" pitchFamily="34" charset="0"/>
              </a:rPr>
              <a:t>Para los siguientes años se espera avanzar con las obras resultantes del Plan Maestro y Diseño Ejecutivo.</a:t>
            </a:r>
          </a:p>
        </p:txBody>
      </p:sp>
      <p:pic>
        <p:nvPicPr>
          <p:cNvPr id="34820" name="Picture 2" descr="http://www.senavitat.gov.py/sitio/wp-content/uploads/2016/12/mape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075" y="2760663"/>
            <a:ext cx="4310063"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Shape 213"/>
          <p:cNvSpPr>
            <a:spLocks noChangeArrowheads="1"/>
          </p:cNvSpPr>
          <p:nvPr/>
        </p:nvSpPr>
        <p:spPr bwMode="auto">
          <a:xfrm>
            <a:off x="0" y="482600"/>
            <a:ext cx="59658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nchor="ct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solidFill>
                  <a:srgbClr val="000000"/>
                </a:solidFill>
                <a:latin typeface="Calibri" panose="020F0502020204030204" pitchFamily="34" charset="0"/>
                <a:sym typeface="TodaySHOP-Bold" pitchFamily="50" charset="0"/>
              </a:rPr>
              <a:t>Mejoramiento de las Condiciones de Habitabilidad de Chacarita Alta</a:t>
            </a:r>
          </a:p>
        </p:txBody>
      </p:sp>
      <p:pic>
        <p:nvPicPr>
          <p:cNvPr id="34822" name="Imagen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t="19846" b="26279"/>
          <a:stretch>
            <a:fillRect/>
          </a:stretch>
        </p:blipFill>
        <p:spPr bwMode="auto">
          <a:xfrm>
            <a:off x="5672138" y="384175"/>
            <a:ext cx="3471862"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392113" y="1550988"/>
            <a:ext cx="8447087"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71575">
              <a:defRPr sz="2900">
                <a:solidFill>
                  <a:schemeClr val="tx1"/>
                </a:solidFill>
                <a:latin typeface="Arial" panose="020B0604020202020204" pitchFamily="34" charset="0"/>
                <a:cs typeface="Arial" panose="020B0604020202020204" pitchFamily="34" charset="0"/>
              </a:defRPr>
            </a:lvl1pPr>
            <a:lvl2pPr marL="742950" indent="-285750" defTabSz="1171575">
              <a:defRPr sz="2900">
                <a:solidFill>
                  <a:schemeClr val="tx1"/>
                </a:solidFill>
                <a:latin typeface="Arial" panose="020B0604020202020204" pitchFamily="34" charset="0"/>
                <a:cs typeface="Arial" panose="020B0604020202020204" pitchFamily="34" charset="0"/>
              </a:defRPr>
            </a:lvl2pPr>
            <a:lvl3pPr defTabSz="1171575">
              <a:defRPr sz="2900">
                <a:solidFill>
                  <a:schemeClr val="tx1"/>
                </a:solidFill>
                <a:latin typeface="Arial" panose="020B0604020202020204" pitchFamily="34" charset="0"/>
                <a:cs typeface="Arial" panose="020B0604020202020204" pitchFamily="34" charset="0"/>
              </a:defRPr>
            </a:lvl3pPr>
            <a:lvl4pPr marL="1600200" indent="-228600" defTabSz="1171575">
              <a:defRPr sz="2900">
                <a:solidFill>
                  <a:schemeClr val="tx1"/>
                </a:solidFill>
                <a:latin typeface="Arial" panose="020B0604020202020204" pitchFamily="34" charset="0"/>
                <a:cs typeface="Arial" panose="020B0604020202020204" pitchFamily="34" charset="0"/>
              </a:defRPr>
            </a:lvl4pPr>
            <a:lvl5pPr marL="2057400" indent="-228600" defTabSz="1171575">
              <a:defRPr sz="2900">
                <a:solidFill>
                  <a:schemeClr val="tx1"/>
                </a:solidFill>
                <a:latin typeface="Arial" panose="020B0604020202020204" pitchFamily="34" charset="0"/>
                <a:cs typeface="Arial" panose="020B0604020202020204" pitchFamily="34" charset="0"/>
              </a:defRPr>
            </a:lvl5pPr>
            <a:lvl6pPr marL="25146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eaLnBrk="1" hangingPunct="1">
              <a:defRPr/>
            </a:pPr>
            <a:r>
              <a:rPr lang="es-PY" altLang="en-US" sz="1088" smtClean="0">
                <a:solidFill>
                  <a:srgbClr val="000000"/>
                </a:solidFill>
                <a:latin typeface="Calibri" panose="020F0502020204030204" pitchFamily="34" charset="0"/>
              </a:rPr>
              <a:t>El proyecto tiene como objetivo el Mejoramiento y Ampliación de Viviendas del AMA.</a:t>
            </a:r>
          </a:p>
          <a:p>
            <a:pPr algn="just" eaLnBrk="1" hangingPunct="1">
              <a:defRPr/>
            </a:pPr>
            <a:endParaRPr lang="es-PY" altLang="en-US" sz="1088" smtClean="0">
              <a:solidFill>
                <a:srgbClr val="000000"/>
              </a:solidFill>
              <a:latin typeface="Calibri" panose="020F0502020204030204" pitchFamily="34" charset="0"/>
            </a:endParaRPr>
          </a:p>
          <a:p>
            <a:pPr algn="just" eaLnBrk="1" hangingPunct="1">
              <a:defRPr/>
            </a:pPr>
            <a:r>
              <a:rPr lang="es-PY" altLang="en-US" sz="1088" b="1" smtClean="0">
                <a:solidFill>
                  <a:srgbClr val="008080"/>
                </a:solidFill>
                <a:latin typeface="Calibri" panose="020F0502020204030204" pitchFamily="34" charset="0"/>
              </a:rPr>
              <a:t>Se solicita en el presupuesto el equivalente a 1057 subsidios (cada uno de aproximadamente 3000 dólares). Se prevé realizar 200 mejoramientos en el área de Asunción y 857 en el área de Central. Los subsidios serán complementados con un crédito otorgado por las Instituciones Financieras y Cooperativas de Ahorro y Crédito que trabajarán en alianza con SENAVITAT para la ejecución de este proyecto. El mismo se encuentra actualmente en la fase de diseño piloto por tratarse de un producto nuevo a ser ofrecido por SENAVITAT.</a:t>
            </a:r>
          </a:p>
          <a:p>
            <a:pPr algn="just" eaLnBrk="1" hangingPunct="1">
              <a:defRPr/>
            </a:pPr>
            <a:endParaRPr lang="es-PY" altLang="en-US" sz="1088" smtClean="0">
              <a:solidFill>
                <a:srgbClr val="000000"/>
              </a:solidFill>
              <a:latin typeface="Calibri" panose="020F0502020204030204" pitchFamily="34" charset="0"/>
            </a:endParaRPr>
          </a:p>
          <a:p>
            <a:pPr algn="just" eaLnBrk="1" hangingPunct="1">
              <a:defRPr/>
            </a:pPr>
            <a:r>
              <a:rPr lang="es-PY" altLang="en-US" sz="1088" b="1" smtClean="0">
                <a:solidFill>
                  <a:srgbClr val="000000"/>
                </a:solidFill>
                <a:latin typeface="Calibri" panose="020F0502020204030204" pitchFamily="34" charset="0"/>
              </a:rPr>
              <a:t>Mejoramiento de la Gestión de la SENAVITAT:</a:t>
            </a:r>
          </a:p>
          <a:p>
            <a:pPr algn="just" eaLnBrk="1" hangingPunct="1">
              <a:defRPr/>
            </a:pPr>
            <a:r>
              <a:rPr lang="es-PY" altLang="en-US" sz="1088" smtClean="0">
                <a:solidFill>
                  <a:srgbClr val="000000"/>
                </a:solidFill>
                <a:latin typeface="Calibri" panose="020F0502020204030204" pitchFamily="34" charset="0"/>
              </a:rPr>
              <a:t>El desarrollo del sistema integrado de gestión de programas habitacionales se encuentra desarrollando actualmente con apoyo de la cooperación técnica del BID en sus fases iniciales. En la segunda fase prevista para el 2018 se prevé la contratación de técnicos en informática para la ampliación del sistema a otros programas de la SENAVITAT así como la compra de equipos y software informáticos que permitirán su puesta en marcha efectiva para lograr la disminución de la utilización del papel en los procesos de postulación a los distintos programas y subsecuente asignación efectiva.</a:t>
            </a:r>
          </a:p>
          <a:p>
            <a:pPr algn="just" eaLnBrk="1" hangingPunct="1">
              <a:defRPr/>
            </a:pPr>
            <a:endParaRPr lang="es-PY" altLang="en-US" sz="1088" smtClean="0">
              <a:solidFill>
                <a:srgbClr val="000000"/>
              </a:solidFill>
              <a:latin typeface="Calibri" panose="020F0502020204030204" pitchFamily="34" charset="0"/>
            </a:endParaRPr>
          </a:p>
        </p:txBody>
      </p:sp>
      <p:sp>
        <p:nvSpPr>
          <p:cNvPr id="35843" name="Rectangle 3"/>
          <p:cNvSpPr>
            <a:spLocks noChangeArrowheads="1"/>
          </p:cNvSpPr>
          <p:nvPr/>
        </p:nvSpPr>
        <p:spPr bwMode="auto">
          <a:xfrm>
            <a:off x="3908425" y="3454400"/>
            <a:ext cx="48355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71575">
              <a:defRPr sz="2900">
                <a:solidFill>
                  <a:schemeClr val="tx1"/>
                </a:solidFill>
                <a:latin typeface="Arial" panose="020B0604020202020204" pitchFamily="34" charset="0"/>
                <a:cs typeface="Arial" panose="020B0604020202020204" pitchFamily="34" charset="0"/>
              </a:defRPr>
            </a:lvl1pPr>
            <a:lvl2pPr marL="742950" indent="-285750" defTabSz="1171575">
              <a:defRPr sz="2900">
                <a:solidFill>
                  <a:schemeClr val="tx1"/>
                </a:solidFill>
                <a:latin typeface="Arial" panose="020B0604020202020204" pitchFamily="34" charset="0"/>
                <a:cs typeface="Arial" panose="020B0604020202020204" pitchFamily="34" charset="0"/>
              </a:defRPr>
            </a:lvl2pPr>
            <a:lvl3pPr defTabSz="1171575">
              <a:defRPr sz="2900">
                <a:solidFill>
                  <a:schemeClr val="tx1"/>
                </a:solidFill>
                <a:latin typeface="Arial" panose="020B0604020202020204" pitchFamily="34" charset="0"/>
                <a:cs typeface="Arial" panose="020B0604020202020204" pitchFamily="34" charset="0"/>
              </a:defRPr>
            </a:lvl3pPr>
            <a:lvl4pPr marL="1600200" indent="-228600" defTabSz="1171575">
              <a:defRPr sz="2900">
                <a:solidFill>
                  <a:schemeClr val="tx1"/>
                </a:solidFill>
                <a:latin typeface="Arial" panose="020B0604020202020204" pitchFamily="34" charset="0"/>
                <a:cs typeface="Arial" panose="020B0604020202020204" pitchFamily="34" charset="0"/>
              </a:defRPr>
            </a:lvl4pPr>
            <a:lvl5pPr marL="2057400" indent="-228600" defTabSz="1171575">
              <a:defRPr sz="2900">
                <a:solidFill>
                  <a:schemeClr val="tx1"/>
                </a:solidFill>
                <a:latin typeface="Arial" panose="020B0604020202020204" pitchFamily="34" charset="0"/>
                <a:cs typeface="Arial" panose="020B0604020202020204" pitchFamily="34" charset="0"/>
              </a:defRPr>
            </a:lvl5pPr>
            <a:lvl6pPr marL="25146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171575"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eaLnBrk="1" hangingPunct="1">
              <a:defRPr/>
            </a:pPr>
            <a:endParaRPr lang="es-PY" altLang="en-US" sz="1088" smtClean="0">
              <a:solidFill>
                <a:srgbClr val="000000"/>
              </a:solidFill>
              <a:latin typeface="Calibri" panose="020F0502020204030204" pitchFamily="34" charset="0"/>
            </a:endParaRPr>
          </a:p>
          <a:p>
            <a:pPr algn="just" eaLnBrk="1" hangingPunct="1">
              <a:defRPr/>
            </a:pPr>
            <a:r>
              <a:rPr lang="es-PY" altLang="en-US" sz="1088" b="1" smtClean="0">
                <a:solidFill>
                  <a:srgbClr val="000000"/>
                </a:solidFill>
                <a:latin typeface="Calibri" panose="020F0502020204030204" pitchFamily="34" charset="0"/>
              </a:rPr>
              <a:t>Administración:</a:t>
            </a:r>
          </a:p>
          <a:p>
            <a:pPr algn="just" eaLnBrk="1" hangingPunct="1">
              <a:defRPr/>
            </a:pPr>
            <a:r>
              <a:rPr lang="es-PY" altLang="en-US" sz="1088" smtClean="0">
                <a:solidFill>
                  <a:srgbClr val="000000"/>
                </a:solidFill>
                <a:latin typeface="Calibri" panose="020F0502020204030204" pitchFamily="34" charset="0"/>
              </a:rPr>
              <a:t>Actualmente la Unidad Ejecutora se encuentra desarrollando el pliego de bases y condiciones así como los TDRs para la contratación de la Auditoría Externa Administrativa y Financiera de la ejecución de la UEP así como del proyecto de Mejoramiento y Ampliación de Viviendas del AMA.</a:t>
            </a:r>
          </a:p>
          <a:p>
            <a:pPr algn="just" eaLnBrk="1" hangingPunct="1">
              <a:defRPr/>
            </a:pPr>
            <a:endParaRPr lang="es-PY" altLang="en-US" sz="1088" smtClean="0">
              <a:solidFill>
                <a:srgbClr val="000000"/>
              </a:solidFill>
              <a:latin typeface="Calibri" panose="020F0502020204030204" pitchFamily="34" charset="0"/>
            </a:endParaRPr>
          </a:p>
          <a:p>
            <a:pPr algn="just" eaLnBrk="1" hangingPunct="1">
              <a:defRPr/>
            </a:pPr>
            <a:r>
              <a:rPr lang="es-PY" altLang="en-US" sz="1088" smtClean="0">
                <a:solidFill>
                  <a:srgbClr val="000000"/>
                </a:solidFill>
                <a:latin typeface="Calibri" panose="020F0502020204030204" pitchFamily="34" charset="0"/>
              </a:rPr>
              <a:t>Adicionalmente, la Unidad Ejecutora se encuentra en proceso de conformación. Se ha contratado el Director General de la UEP y se prevé la incorporación de los directores de cada uno de los componentes para el 2017. Adicionalmente se prevé la contratación de personal de apoyo administrativo para los programas y los programadores de apoyo para el avance y ampliación del sistema informático con miras a la disminución de la utilización de papel y optimización de procesos en SENAVITAT.</a:t>
            </a:r>
          </a:p>
        </p:txBody>
      </p:sp>
      <p:pic>
        <p:nvPicPr>
          <p:cNvPr id="3584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113" y="3784600"/>
            <a:ext cx="3408362"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Shape 213"/>
          <p:cNvSpPr>
            <a:spLocks noChangeArrowheads="1"/>
          </p:cNvSpPr>
          <p:nvPr/>
        </p:nvSpPr>
        <p:spPr bwMode="auto">
          <a:xfrm>
            <a:off x="0" y="482600"/>
            <a:ext cx="9144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nchor="ct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s-PY" altLang="en-US" sz="2661" b="1" smtClean="0">
                <a:solidFill>
                  <a:srgbClr val="000000"/>
                </a:solidFill>
                <a:latin typeface="Calibri" panose="020F0502020204030204" pitchFamily="34" charset="0"/>
                <a:sym typeface="TodaySHOP-Bold" pitchFamily="50" charset="0"/>
              </a:rPr>
              <a:t>Mejoramiento y Ampliación de Viviendas en el </a:t>
            </a:r>
          </a:p>
          <a:p>
            <a:pPr algn="ctr" defTabSz="913947" eaLnBrk="1" hangingPunct="1">
              <a:defRPr/>
            </a:pPr>
            <a:r>
              <a:rPr lang="es-PY" altLang="en-US" sz="2661" b="1" smtClean="0">
                <a:solidFill>
                  <a:srgbClr val="000000"/>
                </a:solidFill>
                <a:latin typeface="Calibri" panose="020F0502020204030204" pitchFamily="34" charset="0"/>
                <a:sym typeface="TodaySHOP-Bold" pitchFamily="50" charset="0"/>
              </a:rPr>
              <a:t>Área Metropolitana de Asunción (AMA)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hape 213"/>
          <p:cNvSpPr>
            <a:spLocks noChangeArrowheads="1"/>
          </p:cNvSpPr>
          <p:nvPr/>
        </p:nvSpPr>
        <p:spPr bwMode="auto">
          <a:xfrm>
            <a:off x="0" y="450850"/>
            <a:ext cx="9144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nchor="ct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s-PY" altLang="en-US" sz="2661" b="1" smtClean="0">
                <a:solidFill>
                  <a:srgbClr val="000000"/>
                </a:solidFill>
                <a:latin typeface="Calibri" panose="020F0502020204030204" pitchFamily="34" charset="0"/>
                <a:sym typeface="TodaySHOP-Bold" pitchFamily="50" charset="0"/>
              </a:rPr>
              <a:t>Resumen de Programas por </a:t>
            </a:r>
          </a:p>
          <a:p>
            <a:pPr algn="ctr" defTabSz="913947" eaLnBrk="1" hangingPunct="1">
              <a:defRPr/>
            </a:pPr>
            <a:r>
              <a:rPr lang="es-PY" altLang="en-US" sz="2661" b="1" smtClean="0">
                <a:solidFill>
                  <a:srgbClr val="000000"/>
                </a:solidFill>
                <a:latin typeface="Calibri" panose="020F0502020204030204" pitchFamily="34" charset="0"/>
                <a:sym typeface="TodaySHOP-Bold" pitchFamily="50" charset="0"/>
              </a:rPr>
              <a:t>Departamento</a:t>
            </a:r>
          </a:p>
        </p:txBody>
      </p:sp>
      <p:graphicFrame>
        <p:nvGraphicFramePr>
          <p:cNvPr id="36867" name="Objeto 1"/>
          <p:cNvGraphicFramePr>
            <a:graphicFrameLocks noChangeAspect="1"/>
          </p:cNvGraphicFramePr>
          <p:nvPr/>
        </p:nvGraphicFramePr>
        <p:xfrm>
          <a:off x="1479550" y="1470025"/>
          <a:ext cx="6542088" cy="4295775"/>
        </p:xfrm>
        <a:graphic>
          <a:graphicData uri="http://schemas.openxmlformats.org/presentationml/2006/ole">
            <mc:AlternateContent xmlns:mc="http://schemas.openxmlformats.org/markup-compatibility/2006">
              <mc:Choice xmlns:v="urn:schemas-microsoft-com:vml" Requires="v">
                <p:oleObj spid="_x0000_s36869" name="Hoja de cálculo" r:id="rId3" imgW="6800760" imgH="4467135" progId="Excel.Sheet.12">
                  <p:embed/>
                </p:oleObj>
              </mc:Choice>
              <mc:Fallback>
                <p:oleObj name="Hoja de cálculo" r:id="rId3" imgW="6800760" imgH="4467135" progId="Excel.Sheet.12">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550" y="1470025"/>
                        <a:ext cx="6542088"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 y="196060"/>
            <a:ext cx="9143999" cy="6465881"/>
          </a:xfrm>
          <a:prstGeom prst="rect">
            <a:avLst/>
          </a:prstGeom>
          <a:solidFill>
            <a:schemeClr val="bg1">
              <a:lumMod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Calibri"/>
              <a:cs typeface="+mn-cs"/>
              <a:sym typeface="Calibri"/>
            </a:endParaRPr>
          </a:p>
        </p:txBody>
      </p:sp>
      <p:sp>
        <p:nvSpPr>
          <p:cNvPr id="47107" name="Shape 207"/>
          <p:cNvSpPr txBox="1">
            <a:spLocks/>
          </p:cNvSpPr>
          <p:nvPr/>
        </p:nvSpPr>
        <p:spPr bwMode="auto">
          <a:xfrm>
            <a:off x="719138" y="1817688"/>
            <a:ext cx="7705725"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lstStyle>
            <a:lvl1pPr defTabSz="447675">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23900" indent="457200" defTabSz="447675">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233488" indent="914400" defTabSz="447675">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727200" indent="1371600" defTabSz="447675">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184400" indent="1828800" defTabSz="447675">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641600" indent="1828800" defTabSz="447675"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3098800" indent="1828800" defTabSz="447675"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556000" indent="1828800" defTabSz="447675"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4013200" indent="1828800" defTabSz="447675"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hangingPunct="1">
              <a:lnSpc>
                <a:spcPts val="3866"/>
              </a:lnSpc>
              <a:spcBef>
                <a:spcPct val="0"/>
              </a:spcBef>
              <a:buClr>
                <a:srgbClr val="A53010"/>
              </a:buClr>
              <a:buFont typeface="Arial" panose="020B0604020202020204" pitchFamily="34" charset="0"/>
              <a:buNone/>
              <a:defRPr/>
            </a:pPr>
            <a:endParaRPr lang="es-PY" sz="4338" b="1" i="1" dirty="0">
              <a:solidFill>
                <a:srgbClr val="FFFFFF"/>
              </a:solidFill>
              <a:latin typeface="+mn-lt"/>
            </a:endParaRPr>
          </a:p>
          <a:p>
            <a:pPr algn="ctr" hangingPunct="1">
              <a:lnSpc>
                <a:spcPts val="3866"/>
              </a:lnSpc>
              <a:spcBef>
                <a:spcPct val="0"/>
              </a:spcBef>
              <a:buClr>
                <a:srgbClr val="A53010"/>
              </a:buClr>
              <a:buFont typeface="Arial" panose="020B0604020202020204" pitchFamily="34" charset="0"/>
              <a:buNone/>
              <a:defRPr/>
            </a:pPr>
            <a:endParaRPr lang="es-PY" sz="4338" b="1" i="1" dirty="0">
              <a:solidFill>
                <a:srgbClr val="FFFFFF"/>
              </a:solidFill>
              <a:latin typeface="+mn-lt"/>
            </a:endParaRPr>
          </a:p>
          <a:p>
            <a:pPr algn="ctr" hangingPunct="1">
              <a:lnSpc>
                <a:spcPts val="3866"/>
              </a:lnSpc>
              <a:spcBef>
                <a:spcPct val="0"/>
              </a:spcBef>
              <a:buClr>
                <a:srgbClr val="A53010"/>
              </a:buClr>
              <a:buFont typeface="Arial" panose="020B0604020202020204" pitchFamily="34" charset="0"/>
              <a:buNone/>
              <a:defRPr/>
            </a:pPr>
            <a:r>
              <a:rPr lang="es-PY" sz="4338" b="1" i="1" dirty="0">
                <a:solidFill>
                  <a:srgbClr val="FFFFFF"/>
                </a:solidFill>
                <a:latin typeface="+mn-lt"/>
              </a:rPr>
              <a:t>AMPLIACIÓN EJERCICIO FISCAL 2018</a:t>
            </a:r>
          </a:p>
        </p:txBody>
      </p:sp>
      <p:grpSp>
        <p:nvGrpSpPr>
          <p:cNvPr id="37892" name="Grupo 10"/>
          <p:cNvGrpSpPr>
            <a:grpSpLocks/>
          </p:cNvGrpSpPr>
          <p:nvPr/>
        </p:nvGrpSpPr>
        <p:grpSpPr bwMode="auto">
          <a:xfrm>
            <a:off x="2495550" y="4151313"/>
            <a:ext cx="4156075" cy="604837"/>
            <a:chOff x="2291529" y="3816926"/>
            <a:chExt cx="4409063" cy="642167"/>
          </a:xfrm>
        </p:grpSpPr>
        <p:pic>
          <p:nvPicPr>
            <p:cNvPr id="37893" name="Imagen 1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91529" y="3816926"/>
              <a:ext cx="2113574" cy="64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n 1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45931" y="3816926"/>
              <a:ext cx="1854661" cy="64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347663" y="2671763"/>
            <a:ext cx="2438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451" b="1" smtClean="0">
                <a:latin typeface="Calibri" panose="020F0502020204030204" pitchFamily="34" charset="0"/>
              </a:rPr>
              <a:t>Costo promedio por unidad habitacional: </a:t>
            </a:r>
            <a:endParaRPr lang="en-US" altLang="es-PY" sz="1451" smtClean="0">
              <a:latin typeface="Calibri" panose="020F0502020204030204" pitchFamily="34" charset="0"/>
            </a:endParaRPr>
          </a:p>
          <a:p>
            <a:pPr algn="just" defTabSz="913947" eaLnBrk="1" hangingPunct="1">
              <a:defRPr/>
            </a:pPr>
            <a:r>
              <a:rPr lang="es-ES" altLang="es-PY" sz="1451" smtClean="0">
                <a:latin typeface="Calibri" panose="020F0502020204030204" pitchFamily="34" charset="0"/>
              </a:rPr>
              <a:t>El costo de la vivienda varía entre Gs. 87.000.000 a Gs. 158.000.000, dependiendo de la ubicación geográfica de la vivienda (excluyendo Asunción).</a:t>
            </a:r>
            <a:r>
              <a:rPr lang="en-US" altLang="es-PY" sz="1451" smtClean="0">
                <a:latin typeface="Calibri" panose="020F0502020204030204" pitchFamily="34" charset="0"/>
              </a:rPr>
              <a:t> </a:t>
            </a:r>
            <a:r>
              <a:rPr lang="es-ES" altLang="es-PY" sz="1451" smtClean="0">
                <a:latin typeface="Calibri" panose="020F0502020204030204" pitchFamily="34" charset="0"/>
              </a:rPr>
              <a:t>El costo promedio de las viviendas en Asunción es de Gs. 300.000.000</a:t>
            </a:r>
            <a:endParaRPr lang="en-US" altLang="es-PY" sz="1451" smtClean="0">
              <a:latin typeface="Calibri" panose="020F0502020204030204" pitchFamily="34" charset="0"/>
            </a:endParaRPr>
          </a:p>
        </p:txBody>
      </p:sp>
      <p:pic>
        <p:nvPicPr>
          <p:cNvPr id="38915" name="Picture 2" descr="C:\Users\asauer\Downloads\Fotos presentación\Viviendas Económicas.JPG"/>
          <p:cNvPicPr>
            <a:picLocks noChangeAspect="1" noChangeArrowheads="1"/>
          </p:cNvPicPr>
          <p:nvPr/>
        </p:nvPicPr>
        <p:blipFill>
          <a:blip r:embed="rId2" cstate="screen">
            <a:extLst>
              <a:ext uri="{28A0092B-C50C-407E-A947-70E740481C1C}">
                <a14:useLocalDpi xmlns:a14="http://schemas.microsoft.com/office/drawing/2010/main" val="0"/>
              </a:ext>
            </a:extLst>
          </a:blip>
          <a:srcRect r="36435" b="40323"/>
          <a:stretch>
            <a:fillRect/>
          </a:stretch>
        </p:blipFill>
        <p:spPr bwMode="auto">
          <a:xfrm>
            <a:off x="3092450" y="2689225"/>
            <a:ext cx="5688013"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Shape 213"/>
          <p:cNvSpPr>
            <a:spLocks noChangeArrowheads="1"/>
          </p:cNvSpPr>
          <p:nvPr/>
        </p:nvSpPr>
        <p:spPr bwMode="auto">
          <a:xfrm>
            <a:off x="0" y="687388"/>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nchor="ct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s-PY" altLang="en-US" sz="2661" b="1" smtClean="0">
                <a:solidFill>
                  <a:srgbClr val="000000"/>
                </a:solidFill>
                <a:latin typeface="Calibri" panose="020F0502020204030204" pitchFamily="34" charset="0"/>
                <a:sym typeface="TodaySHOP-Bold" pitchFamily="50" charset="0"/>
              </a:rPr>
              <a:t>VIVIENDAS ECONÓMICAS</a:t>
            </a:r>
          </a:p>
        </p:txBody>
      </p:sp>
      <p:sp>
        <p:nvSpPr>
          <p:cNvPr id="38917" name="Rectángulo 1"/>
          <p:cNvSpPr>
            <a:spLocks noChangeArrowheads="1"/>
          </p:cNvSpPr>
          <p:nvPr/>
        </p:nvSpPr>
        <p:spPr bwMode="auto">
          <a:xfrm>
            <a:off x="347663" y="1555750"/>
            <a:ext cx="82296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3947" eaLnBrk="1" hangingPunct="1">
              <a:defRPr/>
            </a:pPr>
            <a:r>
              <a:rPr lang="es-ES" altLang="es-PY" sz="1935" b="1">
                <a:solidFill>
                  <a:srgbClr val="008080"/>
                </a:solidFill>
                <a:latin typeface="Calibri" panose="020F0502020204030204" pitchFamily="34" charset="0"/>
              </a:rPr>
              <a:t>Es un Programa dirigido a familias cuyo ingreso es de 1,5 a 5 unidades de salario mínimo (USM), para las cuales no existen productos financieros accesibles. La SENAVITAT construye y financia viviendas a un plazo de 20 años.</a:t>
            </a:r>
            <a:endParaRPr lang="en-US" altLang="es-PY" sz="1935" b="1">
              <a:solidFill>
                <a:srgbClr val="00808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hape 213"/>
          <p:cNvSpPr>
            <a:spLocks noChangeArrowheads="1"/>
          </p:cNvSpPr>
          <p:nvPr/>
        </p:nvSpPr>
        <p:spPr bwMode="auto">
          <a:xfrm>
            <a:off x="3309938" y="817563"/>
            <a:ext cx="56165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AMPLIACIONES SOLICITADAS 2018</a:t>
            </a:r>
          </a:p>
        </p:txBody>
      </p:sp>
      <p:graphicFrame>
        <p:nvGraphicFramePr>
          <p:cNvPr id="6" name="5 Tabla"/>
          <p:cNvGraphicFramePr>
            <a:graphicFrameLocks noGrp="1"/>
          </p:cNvGraphicFramePr>
          <p:nvPr/>
        </p:nvGraphicFramePr>
        <p:xfrm>
          <a:off x="609600" y="642938"/>
          <a:ext cx="3352800" cy="762000"/>
        </p:xfrm>
        <a:graphic>
          <a:graphicData uri="http://schemas.openxmlformats.org/drawingml/2006/table">
            <a:tbl>
              <a:tblPr/>
              <a:tblGrid>
                <a:gridCol w="698500"/>
                <a:gridCol w="904373"/>
                <a:gridCol w="1749926"/>
              </a:tblGrid>
              <a:tr h="147441">
                <a:tc gridSpan="3">
                  <a:txBody>
                    <a:bodyPr/>
                    <a:lstStyle/>
                    <a:p>
                      <a:pPr algn="l" fontAlgn="b"/>
                      <a:r>
                        <a:rPr lang="es-PY" sz="1000" b="1" i="0" u="none" strike="noStrike">
                          <a:solidFill>
                            <a:srgbClr val="000000"/>
                          </a:solidFill>
                          <a:latin typeface="Calibri"/>
                        </a:rPr>
                        <a:t>TIPO DE PRESUPUESTO 2 - PROGRAMAS DE ACCIÓN</a:t>
                      </a:r>
                    </a:p>
                  </a:txBody>
                  <a:tcPr marL="0" marR="0" marT="0" marB="0" anchor="b">
                    <a:lnL>
                      <a:noFill/>
                    </a:lnL>
                    <a:lnR>
                      <a:noFill/>
                    </a:lnR>
                    <a:lnT>
                      <a:noFill/>
                    </a:lnT>
                    <a:lnB>
                      <a:noFill/>
                    </a:lnB>
                  </a:tcPr>
                </a:tc>
                <a:tc hMerge="1">
                  <a:txBody>
                    <a:bodyPr/>
                    <a:lstStyle/>
                    <a:p>
                      <a:endParaRPr lang="es-PY"/>
                    </a:p>
                  </a:txBody>
                  <a:tcPr/>
                </a:tc>
                <a:tc hMerge="1">
                  <a:txBody>
                    <a:bodyPr/>
                    <a:lstStyle/>
                    <a:p>
                      <a:endParaRPr lang="es-PY"/>
                    </a:p>
                  </a:txBody>
                  <a:tcPr/>
                </a:tc>
              </a:tr>
              <a:tr h="147441">
                <a:tc gridSpan="3">
                  <a:txBody>
                    <a:bodyPr/>
                    <a:lstStyle/>
                    <a:p>
                      <a:pPr algn="l" fontAlgn="b"/>
                      <a:r>
                        <a:rPr lang="es-PY" sz="1000" b="1" i="0" u="none" strike="noStrike">
                          <a:solidFill>
                            <a:srgbClr val="000000"/>
                          </a:solidFill>
                          <a:latin typeface="Calibri"/>
                        </a:rPr>
                        <a:t>PROGRAMA 1 - HÁBITAT ADECUADO Y SOSTENIBLE</a:t>
                      </a:r>
                    </a:p>
                  </a:txBody>
                  <a:tcPr marL="0" marR="0" marT="0" marB="0" anchor="b">
                    <a:lnL>
                      <a:noFill/>
                    </a:lnL>
                    <a:lnR>
                      <a:noFill/>
                    </a:lnR>
                    <a:lnT>
                      <a:noFill/>
                    </a:lnT>
                    <a:lnB>
                      <a:noFill/>
                    </a:lnB>
                  </a:tcPr>
                </a:tc>
                <a:tc hMerge="1">
                  <a:txBody>
                    <a:bodyPr/>
                    <a:lstStyle/>
                    <a:p>
                      <a:endParaRPr lang="es-PY"/>
                    </a:p>
                  </a:txBody>
                  <a:tcPr/>
                </a:tc>
                <a:tc hMerge="1">
                  <a:txBody>
                    <a:bodyPr/>
                    <a:lstStyle/>
                    <a:p>
                      <a:endParaRPr lang="es-PY"/>
                    </a:p>
                  </a:txBody>
                  <a:tcPr/>
                </a:tc>
              </a:tr>
              <a:tr h="147441">
                <a:tc gridSpan="3">
                  <a:txBody>
                    <a:bodyPr/>
                    <a:lstStyle/>
                    <a:p>
                      <a:pPr algn="l" fontAlgn="b"/>
                      <a:r>
                        <a:rPr lang="es-PY" sz="1000" b="1" i="0" u="none" strike="noStrike">
                          <a:solidFill>
                            <a:srgbClr val="000000"/>
                          </a:solidFill>
                          <a:latin typeface="Calibri"/>
                        </a:rPr>
                        <a:t>SUBPROGRAMA 1 - SOLUCIONES HABITACIONALES</a:t>
                      </a:r>
                    </a:p>
                  </a:txBody>
                  <a:tcPr marL="0" marR="0" marT="0" marB="0" anchor="b">
                    <a:lnL>
                      <a:noFill/>
                    </a:lnL>
                    <a:lnR>
                      <a:noFill/>
                    </a:lnR>
                    <a:lnT>
                      <a:noFill/>
                    </a:lnT>
                    <a:lnB>
                      <a:noFill/>
                    </a:lnB>
                  </a:tcPr>
                </a:tc>
                <a:tc hMerge="1">
                  <a:txBody>
                    <a:bodyPr/>
                    <a:lstStyle/>
                    <a:p>
                      <a:endParaRPr lang="es-PY"/>
                    </a:p>
                  </a:txBody>
                  <a:tcPr/>
                </a:tc>
                <a:tc hMerge="1">
                  <a:txBody>
                    <a:bodyPr/>
                    <a:lstStyle/>
                    <a:p>
                      <a:endParaRPr lang="es-PY"/>
                    </a:p>
                  </a:txBody>
                  <a:tcPr/>
                </a:tc>
              </a:tr>
              <a:tr h="147441">
                <a:tc>
                  <a:txBody>
                    <a:bodyPr/>
                    <a:lstStyle/>
                    <a:p>
                      <a:pPr algn="l" fontAlgn="b"/>
                      <a:endParaRPr lang="es-PY" sz="10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PY" sz="10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PY" sz="1000" b="0" i="0" u="none" strike="noStrike">
                        <a:solidFill>
                          <a:srgbClr val="000000"/>
                        </a:solidFill>
                        <a:latin typeface="Calibri"/>
                      </a:endParaRPr>
                    </a:p>
                  </a:txBody>
                  <a:tcPr marL="0" marR="0" marT="0" marB="0" anchor="b">
                    <a:lnL>
                      <a:noFill/>
                    </a:lnL>
                    <a:lnR>
                      <a:noFill/>
                    </a:lnR>
                    <a:lnT>
                      <a:noFill/>
                    </a:lnT>
                    <a:lnB>
                      <a:noFill/>
                    </a:lnB>
                  </a:tcPr>
                </a:tc>
              </a:tr>
              <a:tr h="147441">
                <a:tc gridSpan="3">
                  <a:txBody>
                    <a:bodyPr/>
                    <a:lstStyle/>
                    <a:p>
                      <a:pPr algn="l" fontAlgn="b"/>
                      <a:r>
                        <a:rPr lang="es-PY" sz="1000" b="0" i="1" u="none" strike="noStrike" dirty="0">
                          <a:solidFill>
                            <a:srgbClr val="000000"/>
                          </a:solidFill>
                          <a:latin typeface="Calibri"/>
                        </a:rPr>
                        <a:t>PRODUCTO 611 - CONSTRUCCIÓN DE VIVIENDAS</a:t>
                      </a:r>
                    </a:p>
                  </a:txBody>
                  <a:tcPr marL="0" marR="0" marT="0" marB="0" anchor="b">
                    <a:lnL>
                      <a:noFill/>
                    </a:lnL>
                    <a:lnR>
                      <a:noFill/>
                    </a:lnR>
                    <a:lnT>
                      <a:noFill/>
                    </a:lnT>
                    <a:lnB>
                      <a:noFill/>
                    </a:lnB>
                  </a:tcPr>
                </a:tc>
                <a:tc hMerge="1">
                  <a:txBody>
                    <a:bodyPr/>
                    <a:lstStyle/>
                    <a:p>
                      <a:endParaRPr lang="es-PY"/>
                    </a:p>
                  </a:txBody>
                  <a:tcPr/>
                </a:tc>
                <a:tc hMerge="1">
                  <a:txBody>
                    <a:bodyPr/>
                    <a:lstStyle/>
                    <a:p>
                      <a:endParaRPr lang="es-PY"/>
                    </a:p>
                  </a:txBody>
                  <a:tcPr/>
                </a:tc>
              </a:tr>
            </a:tbl>
          </a:graphicData>
        </a:graphic>
      </p:graphicFrame>
      <p:graphicFrame>
        <p:nvGraphicFramePr>
          <p:cNvPr id="39947" name="Objeto 2"/>
          <p:cNvGraphicFramePr>
            <a:graphicFrameLocks noChangeAspect="1"/>
          </p:cNvGraphicFramePr>
          <p:nvPr/>
        </p:nvGraphicFramePr>
        <p:xfrm>
          <a:off x="696913" y="1687513"/>
          <a:ext cx="7675562" cy="3527425"/>
        </p:xfrm>
        <a:graphic>
          <a:graphicData uri="http://schemas.openxmlformats.org/presentationml/2006/ole">
            <mc:AlternateContent xmlns:mc="http://schemas.openxmlformats.org/markup-compatibility/2006">
              <mc:Choice xmlns:v="urn:schemas-microsoft-com:vml" Requires="v">
                <p:oleObj spid="_x0000_s39949" name="Hoja de cálculo" r:id="rId3" imgW="7048620" imgH="3238410" progId="Excel.Sheet.8">
                  <p:embed/>
                </p:oleObj>
              </mc:Choice>
              <mc:Fallback>
                <p:oleObj name="Hoja de cálculo" r:id="rId3" imgW="7048620" imgH="3238410" progId="Excel.Sheet.8">
                  <p:embed/>
                  <p:pic>
                    <p:nvPicPr>
                      <p:cNvPr id="0" name="Objet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3" y="1687513"/>
                        <a:ext cx="767556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hape 213"/>
          <p:cNvSpPr>
            <a:spLocks noChangeArrowheads="1"/>
          </p:cNvSpPr>
          <p:nvPr/>
        </p:nvSpPr>
        <p:spPr bwMode="auto">
          <a:xfrm>
            <a:off x="3309938" y="817563"/>
            <a:ext cx="56165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AMPLIACIONES SOLICITADAS 2018</a:t>
            </a:r>
          </a:p>
        </p:txBody>
      </p:sp>
      <p:graphicFrame>
        <p:nvGraphicFramePr>
          <p:cNvPr id="6" name="5 Tabla"/>
          <p:cNvGraphicFramePr>
            <a:graphicFrameLocks noGrp="1"/>
          </p:cNvGraphicFramePr>
          <p:nvPr/>
        </p:nvGraphicFramePr>
        <p:xfrm>
          <a:off x="609600" y="642938"/>
          <a:ext cx="3352800" cy="762000"/>
        </p:xfrm>
        <a:graphic>
          <a:graphicData uri="http://schemas.openxmlformats.org/drawingml/2006/table">
            <a:tbl>
              <a:tblPr/>
              <a:tblGrid>
                <a:gridCol w="698500"/>
                <a:gridCol w="904373"/>
                <a:gridCol w="1749926"/>
              </a:tblGrid>
              <a:tr h="147441">
                <a:tc gridSpan="3">
                  <a:txBody>
                    <a:bodyPr/>
                    <a:lstStyle/>
                    <a:p>
                      <a:pPr algn="l" fontAlgn="b"/>
                      <a:r>
                        <a:rPr lang="es-PY" sz="1000" b="1" i="0" u="none" strike="noStrike">
                          <a:solidFill>
                            <a:srgbClr val="000000"/>
                          </a:solidFill>
                          <a:latin typeface="Calibri"/>
                        </a:rPr>
                        <a:t>TIPO DE PRESUPUESTO 2 - PROGRAMAS DE ACCIÓN</a:t>
                      </a:r>
                    </a:p>
                  </a:txBody>
                  <a:tcPr marL="0" marR="0" marT="0" marB="0" anchor="b">
                    <a:lnL>
                      <a:noFill/>
                    </a:lnL>
                    <a:lnR>
                      <a:noFill/>
                    </a:lnR>
                    <a:lnT>
                      <a:noFill/>
                    </a:lnT>
                    <a:lnB>
                      <a:noFill/>
                    </a:lnB>
                  </a:tcPr>
                </a:tc>
                <a:tc hMerge="1">
                  <a:txBody>
                    <a:bodyPr/>
                    <a:lstStyle/>
                    <a:p>
                      <a:endParaRPr lang="es-PY"/>
                    </a:p>
                  </a:txBody>
                  <a:tcPr/>
                </a:tc>
                <a:tc hMerge="1">
                  <a:txBody>
                    <a:bodyPr/>
                    <a:lstStyle/>
                    <a:p>
                      <a:endParaRPr lang="es-PY"/>
                    </a:p>
                  </a:txBody>
                  <a:tcPr/>
                </a:tc>
              </a:tr>
              <a:tr h="147441">
                <a:tc gridSpan="3">
                  <a:txBody>
                    <a:bodyPr/>
                    <a:lstStyle/>
                    <a:p>
                      <a:pPr algn="l" fontAlgn="b"/>
                      <a:r>
                        <a:rPr lang="es-PY" sz="1000" b="1" i="0" u="none" strike="noStrike">
                          <a:solidFill>
                            <a:srgbClr val="000000"/>
                          </a:solidFill>
                          <a:latin typeface="Calibri"/>
                        </a:rPr>
                        <a:t>PROGRAMA 1 - HÁBITAT ADECUADO Y SOSTENIBLE</a:t>
                      </a:r>
                    </a:p>
                  </a:txBody>
                  <a:tcPr marL="0" marR="0" marT="0" marB="0" anchor="b">
                    <a:lnL>
                      <a:noFill/>
                    </a:lnL>
                    <a:lnR>
                      <a:noFill/>
                    </a:lnR>
                    <a:lnT>
                      <a:noFill/>
                    </a:lnT>
                    <a:lnB>
                      <a:noFill/>
                    </a:lnB>
                  </a:tcPr>
                </a:tc>
                <a:tc hMerge="1">
                  <a:txBody>
                    <a:bodyPr/>
                    <a:lstStyle/>
                    <a:p>
                      <a:endParaRPr lang="es-PY"/>
                    </a:p>
                  </a:txBody>
                  <a:tcPr/>
                </a:tc>
                <a:tc hMerge="1">
                  <a:txBody>
                    <a:bodyPr/>
                    <a:lstStyle/>
                    <a:p>
                      <a:endParaRPr lang="es-PY"/>
                    </a:p>
                  </a:txBody>
                  <a:tcPr/>
                </a:tc>
              </a:tr>
              <a:tr h="147441">
                <a:tc gridSpan="3">
                  <a:txBody>
                    <a:bodyPr/>
                    <a:lstStyle/>
                    <a:p>
                      <a:pPr algn="l" fontAlgn="b"/>
                      <a:r>
                        <a:rPr lang="es-PY" sz="1000" b="1" i="0" u="none" strike="noStrike">
                          <a:solidFill>
                            <a:srgbClr val="000000"/>
                          </a:solidFill>
                          <a:latin typeface="Calibri"/>
                        </a:rPr>
                        <a:t>SUBPROGRAMA 1 - SOLUCIONES HABITACIONALES</a:t>
                      </a:r>
                    </a:p>
                  </a:txBody>
                  <a:tcPr marL="0" marR="0" marT="0" marB="0" anchor="b">
                    <a:lnL>
                      <a:noFill/>
                    </a:lnL>
                    <a:lnR>
                      <a:noFill/>
                    </a:lnR>
                    <a:lnT>
                      <a:noFill/>
                    </a:lnT>
                    <a:lnB>
                      <a:noFill/>
                    </a:lnB>
                  </a:tcPr>
                </a:tc>
                <a:tc hMerge="1">
                  <a:txBody>
                    <a:bodyPr/>
                    <a:lstStyle/>
                    <a:p>
                      <a:endParaRPr lang="es-PY"/>
                    </a:p>
                  </a:txBody>
                  <a:tcPr/>
                </a:tc>
                <a:tc hMerge="1">
                  <a:txBody>
                    <a:bodyPr/>
                    <a:lstStyle/>
                    <a:p>
                      <a:endParaRPr lang="es-PY"/>
                    </a:p>
                  </a:txBody>
                  <a:tcPr/>
                </a:tc>
              </a:tr>
              <a:tr h="147441">
                <a:tc>
                  <a:txBody>
                    <a:bodyPr/>
                    <a:lstStyle/>
                    <a:p>
                      <a:pPr algn="l" fontAlgn="b"/>
                      <a:endParaRPr lang="es-PY" sz="10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PY" sz="10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PY" sz="1000" b="0" i="0" u="none" strike="noStrike">
                        <a:solidFill>
                          <a:srgbClr val="000000"/>
                        </a:solidFill>
                        <a:latin typeface="Calibri"/>
                      </a:endParaRPr>
                    </a:p>
                  </a:txBody>
                  <a:tcPr marL="0" marR="0" marT="0" marB="0" anchor="b">
                    <a:lnL>
                      <a:noFill/>
                    </a:lnL>
                    <a:lnR>
                      <a:noFill/>
                    </a:lnR>
                    <a:lnT>
                      <a:noFill/>
                    </a:lnT>
                    <a:lnB>
                      <a:noFill/>
                    </a:lnB>
                  </a:tcPr>
                </a:tc>
              </a:tr>
              <a:tr h="147441">
                <a:tc gridSpan="3">
                  <a:txBody>
                    <a:bodyPr/>
                    <a:lstStyle/>
                    <a:p>
                      <a:pPr algn="l" fontAlgn="b"/>
                      <a:r>
                        <a:rPr lang="es-PY" sz="1000" b="0" i="1" u="none" strike="noStrike" dirty="0">
                          <a:solidFill>
                            <a:srgbClr val="000000"/>
                          </a:solidFill>
                          <a:latin typeface="Calibri"/>
                        </a:rPr>
                        <a:t>PRODUCTO 611 - CONSTRUCCIÓN DE VIVIENDAS</a:t>
                      </a:r>
                    </a:p>
                  </a:txBody>
                  <a:tcPr marL="0" marR="0" marT="0" marB="0" anchor="b">
                    <a:lnL>
                      <a:noFill/>
                    </a:lnL>
                    <a:lnR>
                      <a:noFill/>
                    </a:lnR>
                    <a:lnT>
                      <a:noFill/>
                    </a:lnT>
                    <a:lnB>
                      <a:noFill/>
                    </a:lnB>
                  </a:tcPr>
                </a:tc>
                <a:tc hMerge="1">
                  <a:txBody>
                    <a:bodyPr/>
                    <a:lstStyle/>
                    <a:p>
                      <a:endParaRPr lang="es-PY"/>
                    </a:p>
                  </a:txBody>
                  <a:tcPr/>
                </a:tc>
                <a:tc hMerge="1">
                  <a:txBody>
                    <a:bodyPr/>
                    <a:lstStyle/>
                    <a:p>
                      <a:endParaRPr lang="es-PY"/>
                    </a:p>
                  </a:txBody>
                  <a:tcPr/>
                </a:tc>
              </a:tr>
            </a:tbl>
          </a:graphicData>
        </a:graphic>
      </p:graphicFrame>
      <p:graphicFrame>
        <p:nvGraphicFramePr>
          <p:cNvPr id="40971" name="Objeto 3"/>
          <p:cNvGraphicFramePr>
            <a:graphicFrameLocks noChangeAspect="1"/>
          </p:cNvGraphicFramePr>
          <p:nvPr/>
        </p:nvGraphicFramePr>
        <p:xfrm>
          <a:off x="1089025" y="1687513"/>
          <a:ext cx="6883400" cy="2655887"/>
        </p:xfrm>
        <a:graphic>
          <a:graphicData uri="http://schemas.openxmlformats.org/presentationml/2006/ole">
            <mc:AlternateContent xmlns:mc="http://schemas.openxmlformats.org/markup-compatibility/2006">
              <mc:Choice xmlns:v="urn:schemas-microsoft-com:vml" Requires="v">
                <p:oleObj spid="_x0000_s40975" name="Hoja de cálculo" r:id="rId3" imgW="6715170" imgH="2590890" progId="Excel.Sheet.8">
                  <p:embed/>
                </p:oleObj>
              </mc:Choice>
              <mc:Fallback>
                <p:oleObj name="Hoja de cálculo" r:id="rId3" imgW="6715170" imgH="2590890" progId="Excel.Sheet.8">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025" y="1687513"/>
                        <a:ext cx="688340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72" name="Objeto 4"/>
          <p:cNvGraphicFramePr>
            <a:graphicFrameLocks noChangeAspect="1"/>
          </p:cNvGraphicFramePr>
          <p:nvPr/>
        </p:nvGraphicFramePr>
        <p:xfrm>
          <a:off x="2482850" y="4473575"/>
          <a:ext cx="4151313" cy="1263650"/>
        </p:xfrm>
        <a:graphic>
          <a:graphicData uri="http://schemas.openxmlformats.org/presentationml/2006/ole">
            <mc:AlternateContent xmlns:mc="http://schemas.openxmlformats.org/markup-compatibility/2006">
              <mc:Choice xmlns:v="urn:schemas-microsoft-com:vml" Requires="v">
                <p:oleObj spid="_x0000_s40976" name="Hoja de cálculo" r:id="rId5" imgW="4229010" imgH="1285875" progId="Excel.Sheet.8">
                  <p:embed/>
                </p:oleObj>
              </mc:Choice>
              <mc:Fallback>
                <p:oleObj name="Hoja de cálculo" r:id="rId5" imgW="4229010" imgH="1285875" progId="Excel.Sheet.8">
                  <p:embed/>
                  <p:pic>
                    <p:nvPicPr>
                      <p:cNvPr id="0" name="Objeto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4473575"/>
                        <a:ext cx="4151313"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hape 213"/>
          <p:cNvSpPr>
            <a:spLocks noChangeArrowheads="1"/>
          </p:cNvSpPr>
          <p:nvPr/>
        </p:nvSpPr>
        <p:spPr bwMode="auto">
          <a:xfrm>
            <a:off x="0" y="7048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CRÉDITOS HIPOTECARIOS</a:t>
            </a:r>
          </a:p>
        </p:txBody>
      </p:sp>
      <p:sp>
        <p:nvSpPr>
          <p:cNvPr id="41987" name="Rectangle 3"/>
          <p:cNvSpPr>
            <a:spLocks noChangeArrowheads="1"/>
          </p:cNvSpPr>
          <p:nvPr/>
        </p:nvSpPr>
        <p:spPr bwMode="auto">
          <a:xfrm>
            <a:off x="338138" y="2905125"/>
            <a:ext cx="26670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451" smtClean="0">
                <a:latin typeface="Calibri" panose="020F0502020204030204" pitchFamily="34" charset="0"/>
              </a:rPr>
              <a:t>El Fondo de Créditos para Cooperativas está focalizado a desarrollar el capital social, impulsando los mecanismos conducentes a que las comunidades se organicen en cooperativas, a fin de mejorar su calidad de vida accediendo a una vivienda y hábitat adecuados.</a:t>
            </a:r>
            <a:endParaRPr lang="en-US" altLang="es-PY" sz="1451" smtClean="0">
              <a:latin typeface="Calibri" panose="020F0502020204030204" pitchFamily="34" charset="0"/>
            </a:endParaRPr>
          </a:p>
        </p:txBody>
      </p:sp>
      <p:sp>
        <p:nvSpPr>
          <p:cNvPr id="41988" name="Rectángulo 5"/>
          <p:cNvSpPr>
            <a:spLocks noChangeArrowheads="1"/>
          </p:cNvSpPr>
          <p:nvPr/>
        </p:nvSpPr>
        <p:spPr bwMode="auto">
          <a:xfrm>
            <a:off x="347663" y="1555750"/>
            <a:ext cx="82296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3947" eaLnBrk="1" hangingPunct="1">
              <a:defRPr/>
            </a:pPr>
            <a:r>
              <a:rPr lang="es-PY" altLang="es-PY" sz="1935" b="1">
                <a:solidFill>
                  <a:srgbClr val="008080"/>
                </a:solidFill>
                <a:latin typeface="Calibri" panose="020F0502020204030204" pitchFamily="34" charset="0"/>
              </a:rPr>
              <a:t>A través de este Programa se otorgan líneas de créditos a Cooperativas, Sindicatos, Asociaciones y éstos a sus asociados, subsidiando la tasa de interés para asegurar el acceso a un crédito accesible.</a:t>
            </a:r>
          </a:p>
        </p:txBody>
      </p:sp>
      <p:pic>
        <p:nvPicPr>
          <p:cNvPr id="41989" name="Picture 2" descr="C:\Users\asauer\Downloads\Fotos presentación\FONCOOP.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251200" y="2776538"/>
            <a:ext cx="5326063"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479425" y="817563"/>
          <a:ext cx="3352800" cy="762000"/>
        </p:xfrm>
        <a:graphic>
          <a:graphicData uri="http://schemas.openxmlformats.org/drawingml/2006/table">
            <a:tbl>
              <a:tblPr/>
              <a:tblGrid>
                <a:gridCol w="3352800"/>
              </a:tblGrid>
              <a:tr h="147441">
                <a:tc>
                  <a:txBody>
                    <a:bodyPr/>
                    <a:lstStyle/>
                    <a:p>
                      <a:pPr algn="l" fontAlgn="b"/>
                      <a:r>
                        <a:rPr lang="es-PY" sz="1000" b="1" i="0" u="none" strike="noStrike">
                          <a:solidFill>
                            <a:srgbClr val="000000"/>
                          </a:solidFill>
                          <a:latin typeface="Calibri"/>
                        </a:rPr>
                        <a:t>TIPO DE PRESUPUESTO 2 - PROGRAMAS DE ACCIÓN</a:t>
                      </a:r>
                    </a:p>
                  </a:txBody>
                  <a:tcPr marL="0" marR="0" marT="0" marB="0" anchor="b">
                    <a:lnL>
                      <a:noFill/>
                    </a:lnL>
                    <a:lnR>
                      <a:noFill/>
                    </a:lnR>
                    <a:lnT>
                      <a:noFill/>
                    </a:lnT>
                    <a:lnB>
                      <a:noFill/>
                    </a:lnB>
                  </a:tcPr>
                </a:tc>
              </a:tr>
              <a:tr h="147441">
                <a:tc>
                  <a:txBody>
                    <a:bodyPr/>
                    <a:lstStyle/>
                    <a:p>
                      <a:pPr algn="l" fontAlgn="b"/>
                      <a:r>
                        <a:rPr lang="es-PY" sz="1000" b="1" i="0" u="none" strike="noStrike">
                          <a:solidFill>
                            <a:srgbClr val="000000"/>
                          </a:solidFill>
                          <a:latin typeface="Calibri"/>
                        </a:rPr>
                        <a:t>PROGRAMA 1 - HÁBITAT ADECUADO Y SOSTENIBLE</a:t>
                      </a:r>
                    </a:p>
                  </a:txBody>
                  <a:tcPr marL="0" marR="0" marT="0" marB="0" anchor="b">
                    <a:lnL>
                      <a:noFill/>
                    </a:lnL>
                    <a:lnR>
                      <a:noFill/>
                    </a:lnR>
                    <a:lnT>
                      <a:noFill/>
                    </a:lnT>
                    <a:lnB>
                      <a:noFill/>
                    </a:lnB>
                  </a:tcPr>
                </a:tc>
              </a:tr>
              <a:tr h="147441">
                <a:tc>
                  <a:txBody>
                    <a:bodyPr/>
                    <a:lstStyle/>
                    <a:p>
                      <a:pPr algn="l" fontAlgn="b"/>
                      <a:r>
                        <a:rPr lang="es-PY" sz="1000" b="1" i="0" u="none" strike="noStrike">
                          <a:solidFill>
                            <a:srgbClr val="000000"/>
                          </a:solidFill>
                          <a:latin typeface="Calibri"/>
                        </a:rPr>
                        <a:t>SUBPROGRAMA 1 - SOLUCIONES HABITACIONALES</a:t>
                      </a:r>
                    </a:p>
                  </a:txBody>
                  <a:tcPr marL="0" marR="0" marT="0" marB="0" anchor="b">
                    <a:lnL>
                      <a:noFill/>
                    </a:lnL>
                    <a:lnR>
                      <a:noFill/>
                    </a:lnR>
                    <a:lnT>
                      <a:noFill/>
                    </a:lnT>
                    <a:lnB>
                      <a:noFill/>
                    </a:lnB>
                  </a:tcPr>
                </a:tc>
              </a:tr>
              <a:tr h="147441">
                <a:tc>
                  <a:txBody>
                    <a:bodyPr/>
                    <a:lstStyle/>
                    <a:p>
                      <a:pPr algn="l" fontAlgn="b"/>
                      <a:endParaRPr lang="es-PY" sz="1000" b="0" i="1" u="none" strike="noStrike" dirty="0">
                        <a:solidFill>
                          <a:srgbClr val="000000"/>
                        </a:solidFill>
                        <a:latin typeface="Calibri"/>
                      </a:endParaRPr>
                    </a:p>
                  </a:txBody>
                  <a:tcPr marL="0" marR="0" marT="0" marB="0" anchor="b">
                    <a:lnL>
                      <a:noFill/>
                    </a:lnL>
                    <a:lnR>
                      <a:noFill/>
                    </a:lnR>
                    <a:lnT>
                      <a:noFill/>
                    </a:lnT>
                    <a:lnB>
                      <a:noFill/>
                    </a:lnB>
                  </a:tcPr>
                </a:tc>
              </a:tr>
              <a:tr h="147441">
                <a:tc>
                  <a:txBody>
                    <a:bodyPr/>
                    <a:lstStyle/>
                    <a:p>
                      <a:pPr marL="0" marR="0" indent="0" algn="l" defTabSz="1475110" rtl="0" eaLnBrk="1" fontAlgn="b" latinLnBrk="0" hangingPunct="1">
                        <a:lnSpc>
                          <a:spcPct val="100000"/>
                        </a:lnSpc>
                        <a:spcBef>
                          <a:spcPts val="0"/>
                        </a:spcBef>
                        <a:spcAft>
                          <a:spcPts val="0"/>
                        </a:spcAft>
                        <a:buClrTx/>
                        <a:buSzTx/>
                        <a:buFontTx/>
                        <a:buNone/>
                        <a:tabLst/>
                        <a:defRPr/>
                      </a:pPr>
                      <a:r>
                        <a:rPr lang="es-PY" sz="1000" b="0" i="1" u="none" strike="noStrike" dirty="0" smtClean="0">
                          <a:solidFill>
                            <a:srgbClr val="000000"/>
                          </a:solidFill>
                          <a:latin typeface="+mn-lt"/>
                        </a:rPr>
                        <a:t>PRODUCTO 456 - PRÉSTAMOS PARA VIVIENDAS OTORGADOS</a:t>
                      </a:r>
                    </a:p>
                  </a:txBody>
                  <a:tcPr marL="0" marR="0" marT="0" marB="0" anchor="b">
                    <a:lnL>
                      <a:noFill/>
                    </a:lnL>
                    <a:lnR>
                      <a:noFill/>
                    </a:lnR>
                    <a:lnT>
                      <a:noFill/>
                    </a:lnT>
                    <a:lnB>
                      <a:noFill/>
                    </a:lnB>
                  </a:tcPr>
                </a:tc>
              </a:tr>
            </a:tbl>
          </a:graphicData>
        </a:graphic>
      </p:graphicFrame>
      <p:sp>
        <p:nvSpPr>
          <p:cNvPr id="43016" name="Shape 213"/>
          <p:cNvSpPr>
            <a:spLocks noChangeArrowheads="1"/>
          </p:cNvSpPr>
          <p:nvPr/>
        </p:nvSpPr>
        <p:spPr bwMode="auto">
          <a:xfrm>
            <a:off x="3309938" y="817563"/>
            <a:ext cx="56165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AMPLIACIONES SOLICITADAS 2018</a:t>
            </a:r>
          </a:p>
        </p:txBody>
      </p:sp>
      <p:graphicFrame>
        <p:nvGraphicFramePr>
          <p:cNvPr id="43017" name="Objeto 3"/>
          <p:cNvGraphicFramePr>
            <a:graphicFrameLocks noChangeAspect="1"/>
          </p:cNvGraphicFramePr>
          <p:nvPr/>
        </p:nvGraphicFramePr>
        <p:xfrm>
          <a:off x="696913" y="2122488"/>
          <a:ext cx="7921625" cy="3135312"/>
        </p:xfrm>
        <a:graphic>
          <a:graphicData uri="http://schemas.openxmlformats.org/presentationml/2006/ole">
            <mc:AlternateContent xmlns:mc="http://schemas.openxmlformats.org/markup-compatibility/2006">
              <mc:Choice xmlns:v="urn:schemas-microsoft-com:vml" Requires="v">
                <p:oleObj spid="_x0000_s43019" name="Hoja de cálculo" r:id="rId3" imgW="6715170" imgH="2657475" progId="Excel.Sheet.8">
                  <p:embed/>
                </p:oleObj>
              </mc:Choice>
              <mc:Fallback>
                <p:oleObj name="Hoja de cálculo" r:id="rId3" imgW="6715170" imgH="2657475" progId="Excel.Sheet.8">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3" y="2122488"/>
                        <a:ext cx="7921625"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ángulo 6"/>
          <p:cNvSpPr>
            <a:spLocks noChangeArrowheads="1"/>
          </p:cNvSpPr>
          <p:nvPr/>
        </p:nvSpPr>
        <p:spPr bwMode="auto">
          <a:xfrm>
            <a:off x="347663" y="1555750"/>
            <a:ext cx="82296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3947" eaLnBrk="1" hangingPunct="1">
              <a:defRPr/>
            </a:pPr>
            <a:r>
              <a:rPr lang="es-PY" altLang="es-PY" sz="1935" b="1">
                <a:solidFill>
                  <a:srgbClr val="008080"/>
                </a:solidFill>
                <a:latin typeface="Calibri" panose="020F0502020204030204" pitchFamily="34" charset="0"/>
              </a:rPr>
              <a:t>El Programa aplica, a través de licitaciones, fondos de la Institución para la construcción de Viviendas e Infraestructura Básica destinados a los Pueblos Originarios cuyas comunidades están asentadas en las Regiones: Oriental y Occidental. </a:t>
            </a:r>
          </a:p>
        </p:txBody>
      </p:sp>
      <p:pic>
        <p:nvPicPr>
          <p:cNvPr id="44035" name="Picture 3" descr="C:\Users\asauer\Desktop\MAPA DE VIVIENDAS - SEPTIEMBRE 2016\CULMINADAS\240\0125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2611438"/>
            <a:ext cx="4572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
          <p:cNvSpPr>
            <a:spLocks noChangeArrowheads="1"/>
          </p:cNvSpPr>
          <p:nvPr/>
        </p:nvSpPr>
        <p:spPr bwMode="auto">
          <a:xfrm>
            <a:off x="347663" y="3081338"/>
            <a:ext cx="3354387"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451" smtClean="0">
                <a:latin typeface="Calibri" panose="020F0502020204030204" pitchFamily="34" charset="0"/>
              </a:rPr>
              <a:t>SENAVITAT inició un proceso administrativo de traspaso del Programa Pueblos Originarios, financiado por fondos del Tesoro Nacional, al Programa de Subsidio Directo, financiado por el Fondo Nacional de la Vivienda Social. </a:t>
            </a:r>
          </a:p>
          <a:p>
            <a:pPr algn="just" defTabSz="913947" eaLnBrk="1" hangingPunct="1">
              <a:defRPr/>
            </a:pPr>
            <a:endParaRPr lang="es-ES" altLang="es-PY" sz="1451" u="sng" smtClean="0">
              <a:latin typeface="Calibri" panose="020F0502020204030204" pitchFamily="34" charset="0"/>
            </a:endParaRPr>
          </a:p>
          <a:p>
            <a:pPr algn="just" defTabSz="913947" eaLnBrk="1" hangingPunct="1">
              <a:defRPr/>
            </a:pPr>
            <a:r>
              <a:rPr lang="es-ES" altLang="es-PY" sz="1451" u="sng" smtClean="0">
                <a:latin typeface="Calibri" panose="020F0502020204030204" pitchFamily="34" charset="0"/>
              </a:rPr>
              <a:t>En el 2018, sólo se contempla la terminación de obras paralizadas en administraciones anteriores en el marco de un plan de reactivación.</a:t>
            </a:r>
            <a:endParaRPr lang="en-US" altLang="es-PY" sz="1451" smtClean="0">
              <a:latin typeface="Calibri" panose="020F0502020204030204" pitchFamily="34" charset="0"/>
            </a:endParaRPr>
          </a:p>
        </p:txBody>
      </p:sp>
      <p:sp>
        <p:nvSpPr>
          <p:cNvPr id="44037" name="Shape 213"/>
          <p:cNvSpPr>
            <a:spLocks noChangeArrowheads="1"/>
          </p:cNvSpPr>
          <p:nvPr/>
        </p:nvSpPr>
        <p:spPr bwMode="auto">
          <a:xfrm>
            <a:off x="0" y="687388"/>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nchor="ct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PUEBLOS ORIGINARIOS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asted-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4138" y="2446338"/>
            <a:ext cx="29622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411" name="Shape 190"/>
          <p:cNvSpPr>
            <a:spLocks noChangeArrowheads="1"/>
          </p:cNvSpPr>
          <p:nvPr/>
        </p:nvSpPr>
        <p:spPr bwMode="auto">
          <a:xfrm>
            <a:off x="3028950" y="2025650"/>
            <a:ext cx="5946775" cy="3808413"/>
          </a:xfrm>
          <a:prstGeom prst="rect">
            <a:avLst/>
          </a:prstGeom>
          <a:solidFill>
            <a:schemeClr val="bg1"/>
          </a:solidFill>
          <a:ln w="9525">
            <a:solidFill>
              <a:srgbClr val="008080"/>
            </a:solidFill>
            <a:miter lim="800000"/>
            <a:headEnd/>
            <a:tailEnd/>
          </a:ln>
        </p:spPr>
        <p:txBody>
          <a:bodyPr lIns="27644" tIns="27644" rIns="27644" bIns="27644" anchor="ct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endParaRPr lang="es-PY" altLang="es-PY" sz="1754" smtClean="0">
              <a:latin typeface="Calibri" panose="020F0502020204030204" pitchFamily="34" charset="0"/>
            </a:endParaRPr>
          </a:p>
        </p:txBody>
      </p:sp>
      <p:sp>
        <p:nvSpPr>
          <p:cNvPr id="6" name="Shape 191"/>
          <p:cNvSpPr>
            <a:spLocks noChangeArrowheads="1"/>
          </p:cNvSpPr>
          <p:nvPr/>
        </p:nvSpPr>
        <p:spPr bwMode="auto">
          <a:xfrm>
            <a:off x="3771900" y="2224088"/>
            <a:ext cx="4862513" cy="758825"/>
          </a:xfrm>
          <a:prstGeom prst="rect">
            <a:avLst/>
          </a:prstGeom>
          <a:noFill/>
          <a:ln>
            <a:noFill/>
          </a:ln>
          <a:effectLst>
            <a:outerShdw blurRad="63500" dist="76201" dir="2700000" rotWithShape="0">
              <a:srgbClr val="000000">
                <a:alpha val="42998"/>
              </a:srgbClr>
            </a:outerShdw>
          </a:effectLst>
          <a:extLst/>
        </p:spPr>
        <p:txBody>
          <a:bodyPr lIns="27644" tIns="27644" rIns="27644" bIns="27644"/>
          <a:lstStyle/>
          <a:p>
            <a:pPr defTabSz="891999" eaLnBrk="1" fontAlgn="auto" hangingPunct="1">
              <a:spcBef>
                <a:spcPts val="0"/>
              </a:spcBef>
              <a:spcAft>
                <a:spcPts val="0"/>
              </a:spcAft>
              <a:defRPr sz="1500" b="1">
                <a:solidFill>
                  <a:srgbClr val="FFFFFF"/>
                </a:solidFill>
              </a:defRPr>
            </a:pPr>
            <a:r>
              <a:rPr lang="es-PY" sz="1935" b="1" dirty="0">
                <a:solidFill>
                  <a:srgbClr val="53666D"/>
                </a:solidFill>
                <a:latin typeface="Calibri" panose="020F0502020204030204" pitchFamily="34" charset="0"/>
              </a:rPr>
              <a:t>REDUCCIÓN DE POBREZA Y </a:t>
            </a:r>
          </a:p>
          <a:p>
            <a:pPr defTabSz="891999" eaLnBrk="1" fontAlgn="auto" hangingPunct="1">
              <a:spcBef>
                <a:spcPts val="0"/>
              </a:spcBef>
              <a:spcAft>
                <a:spcPts val="0"/>
              </a:spcAft>
              <a:defRPr sz="1500" b="1">
                <a:solidFill>
                  <a:srgbClr val="FFFFFF"/>
                </a:solidFill>
              </a:defRPr>
            </a:pPr>
            <a:r>
              <a:rPr lang="es-PY" sz="1935" b="1" dirty="0">
                <a:solidFill>
                  <a:srgbClr val="53666D"/>
                </a:solidFill>
                <a:latin typeface="Calibri" panose="020F0502020204030204" pitchFamily="34" charset="0"/>
              </a:rPr>
              <a:t>DESARROLLO SOCIAL</a:t>
            </a:r>
          </a:p>
        </p:txBody>
      </p:sp>
      <p:pic>
        <p:nvPicPr>
          <p:cNvPr id="17413" name="Imagen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3238" y="3508375"/>
            <a:ext cx="5932487"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Shape 197"/>
          <p:cNvSpPr>
            <a:spLocks noChangeArrowheads="1"/>
          </p:cNvSpPr>
          <p:nvPr/>
        </p:nvSpPr>
        <p:spPr bwMode="auto">
          <a:xfrm>
            <a:off x="4186238" y="2949575"/>
            <a:ext cx="4789487" cy="454025"/>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644" tIns="27644" rIns="27644" bIns="27644"/>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s-PY" altLang="es-PY" sz="2177" b="1" smtClean="0">
                <a:solidFill>
                  <a:srgbClr val="FFFFFF"/>
                </a:solidFill>
                <a:latin typeface="Calibri" panose="020F0502020204030204" pitchFamily="34" charset="0"/>
              </a:rPr>
              <a:t>1</a:t>
            </a:r>
            <a:r>
              <a:rPr lang="en-US" altLang="es-PY" sz="2177" b="1" smtClean="0">
                <a:solidFill>
                  <a:srgbClr val="FFFFFF"/>
                </a:solidFill>
                <a:latin typeface="Calibri" panose="020F0502020204030204" pitchFamily="34" charset="0"/>
              </a:rPr>
              <a:t>.4. </a:t>
            </a:r>
            <a:r>
              <a:rPr lang="es-MX" altLang="es-PY" sz="1693" b="1" smtClean="0">
                <a:solidFill>
                  <a:srgbClr val="FFFFFF"/>
                </a:solidFill>
                <a:latin typeface="Calibri" panose="020F0502020204030204" pitchFamily="34" charset="0"/>
              </a:rPr>
              <a:t>HABITAT ADECUADO Y SOSTENIBLE</a:t>
            </a:r>
            <a:endParaRPr lang="es-PY" altLang="es-PY" sz="1693" b="1" smtClean="0">
              <a:solidFill>
                <a:srgbClr val="FFFFFF"/>
              </a:solidFill>
              <a:latin typeface="Calibri" panose="020F0502020204030204" pitchFamily="34" charset="0"/>
            </a:endParaRPr>
          </a:p>
          <a:p>
            <a:pPr algn="ctr" defTabSz="913947" eaLnBrk="1" hangingPunct="1">
              <a:defRPr/>
            </a:pPr>
            <a:endParaRPr lang="es-PY" altLang="es-PY" sz="4838" b="1" smtClean="0">
              <a:solidFill>
                <a:srgbClr val="FFFFFF"/>
              </a:solidFill>
              <a:latin typeface="Calibri" panose="020F0502020204030204" pitchFamily="34" charset="0"/>
            </a:endParaRPr>
          </a:p>
        </p:txBody>
      </p:sp>
      <p:sp>
        <p:nvSpPr>
          <p:cNvPr id="17415" name="Rectangle 9"/>
          <p:cNvSpPr>
            <a:spLocks noChangeArrowheads="1"/>
          </p:cNvSpPr>
          <p:nvPr/>
        </p:nvSpPr>
        <p:spPr bwMode="auto">
          <a:xfrm>
            <a:off x="466725" y="679450"/>
            <a:ext cx="81978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PY" altLang="es-PY" sz="1935" smtClean="0">
                <a:latin typeface="Calibri" panose="020F0502020204030204" pitchFamily="34" charset="0"/>
              </a:rPr>
              <a:t>En el marco de las políticas y prioridades del Gobierno Nacional, establecida en el Decreto Nº 3.361/2015, la SENAVITAT se halla inserta para el Proyecto de Presupuesto General de la Nación, correspondiente al Ejercicio Fiscal 2018, en el eje 1.4 del Plan Nacional de Desarrollo.</a:t>
            </a:r>
            <a:endParaRPr lang="en-US" altLang="es-PY" sz="1754" smtClean="0">
              <a:latin typeface="Calibri" panose="020F0502020204030204" pitchFamily="34" charset="0"/>
            </a:endParaRPr>
          </a:p>
        </p:txBody>
      </p:sp>
      <p:sp>
        <p:nvSpPr>
          <p:cNvPr id="3" name="CuadroTexto 2"/>
          <p:cNvSpPr txBox="1"/>
          <p:nvPr/>
        </p:nvSpPr>
        <p:spPr>
          <a:xfrm>
            <a:off x="3249613" y="2074863"/>
            <a:ext cx="531812" cy="911225"/>
          </a:xfrm>
          <a:prstGeom prst="rect">
            <a:avLst/>
          </a:prstGeom>
          <a:noFill/>
        </p:spPr>
        <p:txBody>
          <a:bodyPr wrap="none">
            <a:spAutoFit/>
          </a:bodyPr>
          <a:lstStyle/>
          <a:p>
            <a:pPr defTabSz="913947">
              <a:defRPr/>
            </a:pPr>
            <a:r>
              <a:rPr lang="es-PY" sz="5321" b="1" dirty="0">
                <a:solidFill>
                  <a:srgbClr val="53666D"/>
                </a:solidFill>
                <a:latin typeface="+mj-lt"/>
              </a:rPr>
              <a:t>1</a:t>
            </a:r>
            <a:endParaRPr lang="es-PY" sz="2177" b="1" dirty="0">
              <a:solidFill>
                <a:srgbClr val="53666D"/>
              </a:solidFill>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336550" y="836613"/>
          <a:ext cx="3700463" cy="914400"/>
        </p:xfrm>
        <a:graphic>
          <a:graphicData uri="http://schemas.openxmlformats.org/drawingml/2006/table">
            <a:tbl>
              <a:tblPr/>
              <a:tblGrid>
                <a:gridCol w="3700463"/>
              </a:tblGrid>
              <a:tr h="147505">
                <a:tc>
                  <a:txBody>
                    <a:bodyPr/>
                    <a:lstStyle/>
                    <a:p>
                      <a:pPr algn="l" fontAlgn="b"/>
                      <a:r>
                        <a:rPr lang="es-PY" sz="1000" b="1" i="0" u="none" strike="noStrike" dirty="0">
                          <a:solidFill>
                            <a:srgbClr val="000000"/>
                          </a:solidFill>
                          <a:latin typeface="Calibri"/>
                        </a:rPr>
                        <a:t>TIPO DE PRESUPUESTO 2 - PROGRAMAS DE ACCIÓN</a:t>
                      </a:r>
                    </a:p>
                  </a:txBody>
                  <a:tcPr marL="0" marR="0" marT="0" marB="0" anchor="b">
                    <a:lnL>
                      <a:noFill/>
                    </a:lnL>
                    <a:lnR>
                      <a:noFill/>
                    </a:lnR>
                    <a:lnT>
                      <a:noFill/>
                    </a:lnT>
                    <a:lnB>
                      <a:noFill/>
                    </a:lnB>
                  </a:tcPr>
                </a:tc>
              </a:tr>
              <a:tr h="147505">
                <a:tc>
                  <a:txBody>
                    <a:bodyPr/>
                    <a:lstStyle/>
                    <a:p>
                      <a:pPr algn="l" fontAlgn="b"/>
                      <a:r>
                        <a:rPr lang="es-PY" sz="1000" b="1" i="0" u="none" strike="noStrike">
                          <a:solidFill>
                            <a:srgbClr val="000000"/>
                          </a:solidFill>
                          <a:latin typeface="Calibri"/>
                        </a:rPr>
                        <a:t>PROGRAMA 1 - HÁBITAT ADECUADO Y SOSTENIBLE</a:t>
                      </a:r>
                    </a:p>
                  </a:txBody>
                  <a:tcPr marL="0" marR="0" marT="0" marB="0" anchor="b">
                    <a:lnL>
                      <a:noFill/>
                    </a:lnL>
                    <a:lnR>
                      <a:noFill/>
                    </a:lnR>
                    <a:lnT>
                      <a:noFill/>
                    </a:lnT>
                    <a:lnB>
                      <a:noFill/>
                    </a:lnB>
                  </a:tcPr>
                </a:tc>
              </a:tr>
              <a:tr h="147505">
                <a:tc>
                  <a:txBody>
                    <a:bodyPr/>
                    <a:lstStyle/>
                    <a:p>
                      <a:pPr algn="l" fontAlgn="b"/>
                      <a:r>
                        <a:rPr lang="es-PY" sz="1000" b="1" i="0" u="none" strike="noStrike">
                          <a:solidFill>
                            <a:srgbClr val="000000"/>
                          </a:solidFill>
                          <a:latin typeface="Calibri"/>
                        </a:rPr>
                        <a:t>SUBPROGRAMA 1 - SOLUCIONES HABITACIONALES</a:t>
                      </a:r>
                    </a:p>
                  </a:txBody>
                  <a:tcPr marL="0" marR="0" marT="0" marB="0" anchor="b">
                    <a:lnL>
                      <a:noFill/>
                    </a:lnL>
                    <a:lnR>
                      <a:noFill/>
                    </a:lnR>
                    <a:lnT>
                      <a:noFill/>
                    </a:lnT>
                    <a:lnB>
                      <a:noFill/>
                    </a:lnB>
                  </a:tcPr>
                </a:tc>
              </a:tr>
              <a:tr h="147505">
                <a:tc>
                  <a:txBody>
                    <a:bodyPr/>
                    <a:lstStyle/>
                    <a:p>
                      <a:pPr algn="l" fontAlgn="b"/>
                      <a:endParaRPr lang="es-PY" sz="1000" b="0" i="1" u="none" strike="noStrike" dirty="0">
                        <a:solidFill>
                          <a:srgbClr val="000000"/>
                        </a:solidFill>
                        <a:latin typeface="Calibri"/>
                      </a:endParaRPr>
                    </a:p>
                  </a:txBody>
                  <a:tcPr marL="0" marR="0" marT="0" marB="0" anchor="b">
                    <a:lnL>
                      <a:noFill/>
                    </a:lnL>
                    <a:lnR>
                      <a:noFill/>
                    </a:lnR>
                    <a:lnT>
                      <a:noFill/>
                    </a:lnT>
                    <a:lnB>
                      <a:noFill/>
                    </a:lnB>
                  </a:tcPr>
                </a:tc>
              </a:tr>
              <a:tr h="295009">
                <a:tc>
                  <a:txBody>
                    <a:bodyPr/>
                    <a:lstStyle/>
                    <a:p>
                      <a:pPr marL="0" marR="0" indent="0" algn="l" defTabSz="1475110" rtl="0" eaLnBrk="1" fontAlgn="b" latinLnBrk="0" hangingPunct="1">
                        <a:lnSpc>
                          <a:spcPct val="100000"/>
                        </a:lnSpc>
                        <a:spcBef>
                          <a:spcPts val="0"/>
                        </a:spcBef>
                        <a:spcAft>
                          <a:spcPts val="0"/>
                        </a:spcAft>
                        <a:buClrTx/>
                        <a:buSzTx/>
                        <a:buFontTx/>
                        <a:buNone/>
                        <a:tabLst/>
                        <a:defRPr/>
                      </a:pPr>
                      <a:r>
                        <a:rPr lang="es-PY" sz="1000" b="0" i="1" u="none" strike="noStrike" dirty="0" smtClean="0">
                          <a:solidFill>
                            <a:srgbClr val="000000"/>
                          </a:solidFill>
                          <a:latin typeface="+mn-lt"/>
                        </a:rPr>
                        <a:t>PRODUCTO 612 - CONSTRUCCIÓN DE VIVIENDAS EN ASENTAMIENTOS INDÍGENAS</a:t>
                      </a:r>
                    </a:p>
                  </a:txBody>
                  <a:tcPr marL="0" marR="0" marT="0" marB="0" anchor="b">
                    <a:lnL>
                      <a:noFill/>
                    </a:lnL>
                    <a:lnR>
                      <a:noFill/>
                    </a:lnR>
                    <a:lnT>
                      <a:noFill/>
                    </a:lnT>
                    <a:lnB>
                      <a:noFill/>
                    </a:lnB>
                  </a:tcPr>
                </a:tc>
              </a:tr>
            </a:tbl>
          </a:graphicData>
        </a:graphic>
      </p:graphicFrame>
      <p:sp>
        <p:nvSpPr>
          <p:cNvPr id="45064" name="Shape 213"/>
          <p:cNvSpPr>
            <a:spLocks noChangeArrowheads="1"/>
          </p:cNvSpPr>
          <p:nvPr/>
        </p:nvSpPr>
        <p:spPr bwMode="auto">
          <a:xfrm>
            <a:off x="3309938" y="817563"/>
            <a:ext cx="56165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AMPLIACIONES SOLICITADAS 2018</a:t>
            </a:r>
          </a:p>
        </p:txBody>
      </p:sp>
      <p:graphicFrame>
        <p:nvGraphicFramePr>
          <p:cNvPr id="45065" name="Objeto 1"/>
          <p:cNvGraphicFramePr>
            <a:graphicFrameLocks noChangeAspect="1"/>
          </p:cNvGraphicFramePr>
          <p:nvPr/>
        </p:nvGraphicFramePr>
        <p:xfrm>
          <a:off x="1393825" y="1744663"/>
          <a:ext cx="6356350" cy="4100512"/>
        </p:xfrm>
        <a:graphic>
          <a:graphicData uri="http://schemas.openxmlformats.org/presentationml/2006/ole">
            <mc:AlternateContent xmlns:mc="http://schemas.openxmlformats.org/markup-compatibility/2006">
              <mc:Choice xmlns:v="urn:schemas-microsoft-com:vml" Requires="v">
                <p:oleObj spid="_x0000_s45067" name="Hoja de cálculo" r:id="rId3" imgW="7248420" imgH="4676865" progId="Excel.Sheet.8">
                  <p:embed/>
                </p:oleObj>
              </mc:Choice>
              <mc:Fallback>
                <p:oleObj name="Hoja de cálculo" r:id="rId3" imgW="7248420" imgH="4676865" progId="Excel.Sheet.8">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825" y="1744663"/>
                        <a:ext cx="635635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336550" y="836613"/>
          <a:ext cx="3700463" cy="914400"/>
        </p:xfrm>
        <a:graphic>
          <a:graphicData uri="http://schemas.openxmlformats.org/drawingml/2006/table">
            <a:tbl>
              <a:tblPr/>
              <a:tblGrid>
                <a:gridCol w="3700463"/>
              </a:tblGrid>
              <a:tr h="147505">
                <a:tc>
                  <a:txBody>
                    <a:bodyPr/>
                    <a:lstStyle/>
                    <a:p>
                      <a:pPr algn="l" fontAlgn="b"/>
                      <a:r>
                        <a:rPr lang="es-PY" sz="1000" b="1" i="0" u="none" strike="noStrike" dirty="0">
                          <a:solidFill>
                            <a:srgbClr val="000000"/>
                          </a:solidFill>
                          <a:latin typeface="Calibri"/>
                        </a:rPr>
                        <a:t>TIPO DE PRESUPUESTO 2 - PROGRAMAS DE ACCIÓN</a:t>
                      </a:r>
                    </a:p>
                  </a:txBody>
                  <a:tcPr marL="0" marR="0" marT="0" marB="0" anchor="b">
                    <a:lnL>
                      <a:noFill/>
                    </a:lnL>
                    <a:lnR>
                      <a:noFill/>
                    </a:lnR>
                    <a:lnT>
                      <a:noFill/>
                    </a:lnT>
                    <a:lnB>
                      <a:noFill/>
                    </a:lnB>
                  </a:tcPr>
                </a:tc>
              </a:tr>
              <a:tr h="147505">
                <a:tc>
                  <a:txBody>
                    <a:bodyPr/>
                    <a:lstStyle/>
                    <a:p>
                      <a:pPr algn="l" fontAlgn="b"/>
                      <a:r>
                        <a:rPr lang="es-PY" sz="1000" b="1" i="0" u="none" strike="noStrike">
                          <a:solidFill>
                            <a:srgbClr val="000000"/>
                          </a:solidFill>
                          <a:latin typeface="Calibri"/>
                        </a:rPr>
                        <a:t>PROGRAMA 1 - HÁBITAT ADECUADO Y SOSTENIBLE</a:t>
                      </a:r>
                    </a:p>
                  </a:txBody>
                  <a:tcPr marL="0" marR="0" marT="0" marB="0" anchor="b">
                    <a:lnL>
                      <a:noFill/>
                    </a:lnL>
                    <a:lnR>
                      <a:noFill/>
                    </a:lnR>
                    <a:lnT>
                      <a:noFill/>
                    </a:lnT>
                    <a:lnB>
                      <a:noFill/>
                    </a:lnB>
                  </a:tcPr>
                </a:tc>
              </a:tr>
              <a:tr h="147505">
                <a:tc>
                  <a:txBody>
                    <a:bodyPr/>
                    <a:lstStyle/>
                    <a:p>
                      <a:pPr algn="l" fontAlgn="b"/>
                      <a:r>
                        <a:rPr lang="es-PY" sz="1000" b="1" i="0" u="none" strike="noStrike">
                          <a:solidFill>
                            <a:srgbClr val="000000"/>
                          </a:solidFill>
                          <a:latin typeface="Calibri"/>
                        </a:rPr>
                        <a:t>SUBPROGRAMA 1 - SOLUCIONES HABITACIONALES</a:t>
                      </a:r>
                    </a:p>
                  </a:txBody>
                  <a:tcPr marL="0" marR="0" marT="0" marB="0" anchor="b">
                    <a:lnL>
                      <a:noFill/>
                    </a:lnL>
                    <a:lnR>
                      <a:noFill/>
                    </a:lnR>
                    <a:lnT>
                      <a:noFill/>
                    </a:lnT>
                    <a:lnB>
                      <a:noFill/>
                    </a:lnB>
                  </a:tcPr>
                </a:tc>
              </a:tr>
              <a:tr h="147505">
                <a:tc>
                  <a:txBody>
                    <a:bodyPr/>
                    <a:lstStyle/>
                    <a:p>
                      <a:pPr algn="l" fontAlgn="b"/>
                      <a:endParaRPr lang="es-PY" sz="1000" b="0" i="1" u="none" strike="noStrike" dirty="0">
                        <a:solidFill>
                          <a:srgbClr val="000000"/>
                        </a:solidFill>
                        <a:latin typeface="Calibri"/>
                      </a:endParaRPr>
                    </a:p>
                  </a:txBody>
                  <a:tcPr marL="0" marR="0" marT="0" marB="0" anchor="b">
                    <a:lnL>
                      <a:noFill/>
                    </a:lnL>
                    <a:lnR>
                      <a:noFill/>
                    </a:lnR>
                    <a:lnT>
                      <a:noFill/>
                    </a:lnT>
                    <a:lnB>
                      <a:noFill/>
                    </a:lnB>
                  </a:tcPr>
                </a:tc>
              </a:tr>
              <a:tr h="295009">
                <a:tc>
                  <a:txBody>
                    <a:bodyPr/>
                    <a:lstStyle/>
                    <a:p>
                      <a:pPr marL="0" marR="0" indent="0" algn="l" defTabSz="1475110" rtl="0" eaLnBrk="1" fontAlgn="b" latinLnBrk="0" hangingPunct="1">
                        <a:lnSpc>
                          <a:spcPct val="100000"/>
                        </a:lnSpc>
                        <a:spcBef>
                          <a:spcPts val="0"/>
                        </a:spcBef>
                        <a:spcAft>
                          <a:spcPts val="0"/>
                        </a:spcAft>
                        <a:buClrTx/>
                        <a:buSzTx/>
                        <a:buFontTx/>
                        <a:buNone/>
                        <a:tabLst/>
                        <a:defRPr/>
                      </a:pPr>
                      <a:r>
                        <a:rPr lang="es-PY" sz="1000" b="0" i="1" u="none" strike="noStrike" dirty="0" smtClean="0">
                          <a:solidFill>
                            <a:srgbClr val="000000"/>
                          </a:solidFill>
                          <a:latin typeface="+mn-lt"/>
                        </a:rPr>
                        <a:t>PRODUCTO 612 - CONSTRUCCIÓN DE VIVIENDAS EN ASENTAMIENTOS INDÍGENAS</a:t>
                      </a:r>
                    </a:p>
                  </a:txBody>
                  <a:tcPr marL="0" marR="0" marT="0" marB="0" anchor="b">
                    <a:lnL>
                      <a:noFill/>
                    </a:lnL>
                    <a:lnR>
                      <a:noFill/>
                    </a:lnR>
                    <a:lnT>
                      <a:noFill/>
                    </a:lnT>
                    <a:lnB>
                      <a:noFill/>
                    </a:lnB>
                  </a:tcPr>
                </a:tc>
              </a:tr>
            </a:tbl>
          </a:graphicData>
        </a:graphic>
      </p:graphicFrame>
      <p:sp>
        <p:nvSpPr>
          <p:cNvPr id="46088" name="Shape 213"/>
          <p:cNvSpPr>
            <a:spLocks noChangeArrowheads="1"/>
          </p:cNvSpPr>
          <p:nvPr/>
        </p:nvSpPr>
        <p:spPr bwMode="auto">
          <a:xfrm>
            <a:off x="3309938" y="817563"/>
            <a:ext cx="56165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AMPLIACIONES SOLICITADAS 2018</a:t>
            </a:r>
          </a:p>
        </p:txBody>
      </p:sp>
      <p:graphicFrame>
        <p:nvGraphicFramePr>
          <p:cNvPr id="46089" name="Objeto 6"/>
          <p:cNvGraphicFramePr>
            <a:graphicFrameLocks noChangeAspect="1"/>
          </p:cNvGraphicFramePr>
          <p:nvPr/>
        </p:nvGraphicFramePr>
        <p:xfrm>
          <a:off x="579438" y="1739900"/>
          <a:ext cx="5603875" cy="3630613"/>
        </p:xfrm>
        <a:graphic>
          <a:graphicData uri="http://schemas.openxmlformats.org/presentationml/2006/ole">
            <mc:AlternateContent xmlns:mc="http://schemas.openxmlformats.org/markup-compatibility/2006">
              <mc:Choice xmlns:v="urn:schemas-microsoft-com:vml" Requires="v">
                <p:oleObj spid="_x0000_s46093" name="Hoja de cálculo" r:id="rId4" imgW="7248420" imgH="4695735" progId="Excel.Sheet.8">
                  <p:embed/>
                </p:oleObj>
              </mc:Choice>
              <mc:Fallback>
                <p:oleObj name="Hoja de cálculo" r:id="rId4" imgW="7248420" imgH="4695735" progId="Excel.Sheet.8">
                  <p:embed/>
                  <p:pic>
                    <p:nvPicPr>
                      <p:cNvPr id="0" name="Objeto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38" y="1739900"/>
                        <a:ext cx="5603875"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090" name="Objeto 7"/>
          <p:cNvGraphicFramePr>
            <a:graphicFrameLocks noChangeAspect="1"/>
          </p:cNvGraphicFramePr>
          <p:nvPr/>
        </p:nvGraphicFramePr>
        <p:xfrm>
          <a:off x="5094288" y="5230813"/>
          <a:ext cx="3094037" cy="661987"/>
        </p:xfrm>
        <a:graphic>
          <a:graphicData uri="http://schemas.openxmlformats.org/presentationml/2006/ole">
            <mc:AlternateContent xmlns:mc="http://schemas.openxmlformats.org/markup-compatibility/2006">
              <mc:Choice xmlns:v="urn:schemas-microsoft-com:vml" Requires="v">
                <p:oleObj spid="_x0000_s46094" name="Hoja de cálculo" r:id="rId6" imgW="4229010" imgH="904965" progId="Excel.Sheet.8">
                  <p:embed/>
                </p:oleObj>
              </mc:Choice>
              <mc:Fallback>
                <p:oleObj name="Hoja de cálculo" r:id="rId6" imgW="4229010" imgH="904965" progId="Excel.Sheet.8">
                  <p:embed/>
                  <p:pic>
                    <p:nvPicPr>
                      <p:cNvPr id="0" name="Objeto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4288" y="5230813"/>
                        <a:ext cx="30940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213"/>
          <p:cNvSpPr>
            <a:spLocks noChangeArrowheads="1"/>
          </p:cNvSpPr>
          <p:nvPr/>
        </p:nvSpPr>
        <p:spPr bwMode="auto">
          <a:xfrm>
            <a:off x="0" y="500063"/>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endParaRPr lang="en-US" altLang="en-US" sz="2661" b="1" smtClean="0">
              <a:latin typeface="Calibri" panose="020F0502020204030204" pitchFamily="34" charset="0"/>
              <a:sym typeface="TodaySHOP-Bold" pitchFamily="50" charset="0"/>
            </a:endParaRPr>
          </a:p>
        </p:txBody>
      </p:sp>
      <p:sp>
        <p:nvSpPr>
          <p:cNvPr id="48131" name="Rectangle 3"/>
          <p:cNvSpPr>
            <a:spLocks noChangeArrowheads="1"/>
          </p:cNvSpPr>
          <p:nvPr/>
        </p:nvSpPr>
        <p:spPr bwMode="auto">
          <a:xfrm>
            <a:off x="1019175" y="1687513"/>
            <a:ext cx="71056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693" smtClean="0">
                <a:latin typeface="Calibri" panose="020F0502020204030204" pitchFamily="34" charset="0"/>
              </a:rPr>
              <a:t>El programa apunta a satisfacer la demanda de las familias en situación de pobreza que viven en condiciones precarias y no pueden acceder a préstamo en entidades privadas de créditos y se </a:t>
            </a:r>
            <a:r>
              <a:rPr lang="es-ES" altLang="es-PY" sz="1935" smtClean="0">
                <a:latin typeface="Calibri" panose="020F0502020204030204" pitchFamily="34" charset="0"/>
              </a:rPr>
              <a:t>ejecuta</a:t>
            </a:r>
            <a:r>
              <a:rPr lang="es-ES" altLang="es-PY" sz="1693" smtClean="0">
                <a:latin typeface="Calibri" panose="020F0502020204030204" pitchFamily="34" charset="0"/>
              </a:rPr>
              <a:t> a través del Subsidio habitacional Directo (SHD).</a:t>
            </a:r>
            <a:endParaRPr lang="en-US" altLang="es-PY" sz="1693" smtClean="0">
              <a:latin typeface="Calibri" panose="020F0502020204030204" pitchFamily="34" charset="0"/>
            </a:endParaRPr>
          </a:p>
          <a:p>
            <a:pPr algn="just" defTabSz="913947" eaLnBrk="1" hangingPunct="1">
              <a:defRPr/>
            </a:pPr>
            <a:r>
              <a:rPr lang="es-ES" altLang="es-PY" sz="1693" smtClean="0">
                <a:latin typeface="Calibri" panose="020F0502020204030204" pitchFamily="34" charset="0"/>
              </a:rPr>
              <a:t> </a:t>
            </a:r>
            <a:endParaRPr lang="en-US" altLang="es-PY" sz="1693" smtClean="0">
              <a:latin typeface="Calibri" panose="020F0502020204030204" pitchFamily="34" charset="0"/>
            </a:endParaRPr>
          </a:p>
        </p:txBody>
      </p:sp>
      <p:sp>
        <p:nvSpPr>
          <p:cNvPr id="48132" name="TextBox 1"/>
          <p:cNvSpPr txBox="1">
            <a:spLocks noChangeArrowheads="1"/>
          </p:cNvSpPr>
          <p:nvPr/>
        </p:nvSpPr>
        <p:spPr bwMode="auto">
          <a:xfrm>
            <a:off x="762000" y="504825"/>
            <a:ext cx="76200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s-ES" altLang="es-PY" sz="2903" b="1" smtClean="0">
                <a:latin typeface="Calibri" panose="020F0502020204030204" pitchFamily="34" charset="0"/>
              </a:rPr>
              <a:t>CONSTRUCCION DE VIVIENDAS SOCIALES EN MUNICIPIOS DEL PY - VY’A RENDA</a:t>
            </a:r>
            <a:r>
              <a:rPr lang="en-US" altLang="es-PY" sz="2903" smtClean="0">
                <a:latin typeface="Calibri" panose="020F0502020204030204" pitchFamily="34" charset="0"/>
              </a:rPr>
              <a:t> </a:t>
            </a:r>
          </a:p>
        </p:txBody>
      </p:sp>
      <p:pic>
        <p:nvPicPr>
          <p:cNvPr id="48133" name="Imagen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19175" y="2992438"/>
            <a:ext cx="710565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347663" y="511175"/>
          <a:ext cx="3700462" cy="914400"/>
        </p:xfrm>
        <a:graphic>
          <a:graphicData uri="http://schemas.openxmlformats.org/drawingml/2006/table">
            <a:tbl>
              <a:tblPr/>
              <a:tblGrid>
                <a:gridCol w="3700462"/>
              </a:tblGrid>
              <a:tr h="147505">
                <a:tc>
                  <a:txBody>
                    <a:bodyPr/>
                    <a:lstStyle/>
                    <a:p>
                      <a:pPr algn="l" fontAlgn="b"/>
                      <a:r>
                        <a:rPr lang="es-PY" sz="1000" b="1" i="0" u="none" strike="noStrike" dirty="0">
                          <a:solidFill>
                            <a:srgbClr val="000000"/>
                          </a:solidFill>
                          <a:latin typeface="Calibri"/>
                        </a:rPr>
                        <a:t>TIPO DE PRESUPUESTO 2 - PROGRAMAS DE ACCIÓN</a:t>
                      </a:r>
                    </a:p>
                  </a:txBody>
                  <a:tcPr marL="0" marR="0" marT="0" marB="0" anchor="b">
                    <a:lnL>
                      <a:noFill/>
                    </a:lnL>
                    <a:lnR>
                      <a:noFill/>
                    </a:lnR>
                    <a:lnT>
                      <a:noFill/>
                    </a:lnT>
                    <a:lnB>
                      <a:noFill/>
                    </a:lnB>
                  </a:tcPr>
                </a:tc>
              </a:tr>
              <a:tr h="147505">
                <a:tc>
                  <a:txBody>
                    <a:bodyPr/>
                    <a:lstStyle/>
                    <a:p>
                      <a:pPr algn="l" fontAlgn="b"/>
                      <a:r>
                        <a:rPr lang="es-PY" sz="1000" b="1" i="0" u="none" strike="noStrike">
                          <a:solidFill>
                            <a:srgbClr val="000000"/>
                          </a:solidFill>
                          <a:latin typeface="Calibri"/>
                        </a:rPr>
                        <a:t>PROGRAMA 1 - HÁBITAT ADECUADO Y SOSTENIBLE</a:t>
                      </a:r>
                    </a:p>
                  </a:txBody>
                  <a:tcPr marL="0" marR="0" marT="0" marB="0" anchor="b">
                    <a:lnL>
                      <a:noFill/>
                    </a:lnL>
                    <a:lnR>
                      <a:noFill/>
                    </a:lnR>
                    <a:lnT>
                      <a:noFill/>
                    </a:lnT>
                    <a:lnB>
                      <a:noFill/>
                    </a:lnB>
                  </a:tcPr>
                </a:tc>
              </a:tr>
              <a:tr h="295009">
                <a:tc>
                  <a:txBody>
                    <a:bodyPr/>
                    <a:lstStyle/>
                    <a:p>
                      <a:pPr algn="l" fontAlgn="b"/>
                      <a:r>
                        <a:rPr lang="es-PY" sz="1000" b="1" i="0" u="none" strike="noStrike" dirty="0" smtClean="0">
                          <a:solidFill>
                            <a:srgbClr val="000000"/>
                          </a:solidFill>
                          <a:latin typeface="+mn-lt"/>
                        </a:rPr>
                        <a:t>SUBPROGRAMA 3 - CONSTRUCCIÓN DE VIVIENDAS SOCIALES EN MUNICIPIOS DEL PY</a:t>
                      </a:r>
                      <a:endParaRPr lang="es-PY" sz="1000" b="1" i="0" u="none" strike="noStrike" dirty="0">
                        <a:solidFill>
                          <a:srgbClr val="000000"/>
                        </a:solidFill>
                        <a:latin typeface="Calibri"/>
                      </a:endParaRPr>
                    </a:p>
                  </a:txBody>
                  <a:tcPr marL="0" marR="0" marT="0" marB="0" anchor="b">
                    <a:lnL>
                      <a:noFill/>
                    </a:lnL>
                    <a:lnR>
                      <a:noFill/>
                    </a:lnR>
                    <a:lnT>
                      <a:noFill/>
                    </a:lnT>
                    <a:lnB>
                      <a:noFill/>
                    </a:lnB>
                  </a:tcPr>
                </a:tc>
              </a:tr>
              <a:tr h="147505">
                <a:tc>
                  <a:txBody>
                    <a:bodyPr/>
                    <a:lstStyle/>
                    <a:p>
                      <a:pPr algn="l" fontAlgn="b"/>
                      <a:endParaRPr lang="es-PY" sz="1000" b="0" i="1" u="none" strike="noStrike" dirty="0">
                        <a:solidFill>
                          <a:srgbClr val="000000"/>
                        </a:solidFill>
                        <a:latin typeface="Calibri"/>
                      </a:endParaRPr>
                    </a:p>
                  </a:txBody>
                  <a:tcPr marL="0" marR="0" marT="0" marB="0" anchor="b">
                    <a:lnL>
                      <a:noFill/>
                    </a:lnL>
                    <a:lnR>
                      <a:noFill/>
                    </a:lnR>
                    <a:lnT>
                      <a:noFill/>
                    </a:lnT>
                    <a:lnB>
                      <a:noFill/>
                    </a:lnB>
                  </a:tcPr>
                </a:tc>
              </a:tr>
              <a:tr h="147505">
                <a:tc>
                  <a:txBody>
                    <a:bodyPr/>
                    <a:lstStyle/>
                    <a:p>
                      <a:pPr marL="0" marR="0" indent="0" algn="l" defTabSz="1475110" rtl="0" eaLnBrk="1" fontAlgn="b" latinLnBrk="0" hangingPunct="1">
                        <a:lnSpc>
                          <a:spcPct val="100000"/>
                        </a:lnSpc>
                        <a:spcBef>
                          <a:spcPts val="0"/>
                        </a:spcBef>
                        <a:spcAft>
                          <a:spcPts val="0"/>
                        </a:spcAft>
                        <a:buClrTx/>
                        <a:buSzTx/>
                        <a:buFontTx/>
                        <a:buNone/>
                        <a:tabLst/>
                        <a:defRPr/>
                      </a:pPr>
                      <a:r>
                        <a:rPr lang="es-PY" sz="1000" b="0" i="1" u="none" strike="noStrike" dirty="0" smtClean="0">
                          <a:solidFill>
                            <a:srgbClr val="000000"/>
                          </a:solidFill>
                          <a:latin typeface="+mn-lt"/>
                        </a:rPr>
                        <a:t>PRODUCTO 611 - CONSTRUCCIÓN DE VIVIENDAS</a:t>
                      </a:r>
                    </a:p>
                  </a:txBody>
                  <a:tcPr marL="0" marR="0" marT="0" marB="0" anchor="b">
                    <a:lnL>
                      <a:noFill/>
                    </a:lnL>
                    <a:lnR>
                      <a:noFill/>
                    </a:lnR>
                    <a:lnT>
                      <a:noFill/>
                    </a:lnT>
                    <a:lnB>
                      <a:noFill/>
                    </a:lnB>
                  </a:tcPr>
                </a:tc>
              </a:tr>
            </a:tbl>
          </a:graphicData>
        </a:graphic>
      </p:graphicFrame>
      <p:sp>
        <p:nvSpPr>
          <p:cNvPr id="49160" name="Shape 213"/>
          <p:cNvSpPr>
            <a:spLocks noChangeArrowheads="1"/>
          </p:cNvSpPr>
          <p:nvPr/>
        </p:nvSpPr>
        <p:spPr bwMode="auto">
          <a:xfrm>
            <a:off x="3309938" y="817563"/>
            <a:ext cx="56165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AMPLIACIONES SOLICITADAS 2018</a:t>
            </a:r>
          </a:p>
        </p:txBody>
      </p:sp>
      <p:graphicFrame>
        <p:nvGraphicFramePr>
          <p:cNvPr id="49161" name="Objeto 3"/>
          <p:cNvGraphicFramePr>
            <a:graphicFrameLocks noChangeAspect="1"/>
          </p:cNvGraphicFramePr>
          <p:nvPr/>
        </p:nvGraphicFramePr>
        <p:xfrm>
          <a:off x="827088" y="1592263"/>
          <a:ext cx="7532687" cy="3957637"/>
        </p:xfrm>
        <a:graphic>
          <a:graphicData uri="http://schemas.openxmlformats.org/presentationml/2006/ole">
            <mc:AlternateContent xmlns:mc="http://schemas.openxmlformats.org/markup-compatibility/2006">
              <mc:Choice xmlns:v="urn:schemas-microsoft-com:vml" Requires="v">
                <p:oleObj spid="_x0000_s49163" name="Hoja de cálculo" r:id="rId3" imgW="7362900" imgH="3867060" progId="Excel.Sheet.8">
                  <p:embed/>
                </p:oleObj>
              </mc:Choice>
              <mc:Fallback>
                <p:oleObj name="Hoja de cálculo" r:id="rId3" imgW="7362900" imgH="3867060" progId="Excel.Sheet.8">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592263"/>
                        <a:ext cx="7532687"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347663" y="511175"/>
          <a:ext cx="3700462" cy="914400"/>
        </p:xfrm>
        <a:graphic>
          <a:graphicData uri="http://schemas.openxmlformats.org/drawingml/2006/table">
            <a:tbl>
              <a:tblPr/>
              <a:tblGrid>
                <a:gridCol w="3700462"/>
              </a:tblGrid>
              <a:tr h="147505">
                <a:tc>
                  <a:txBody>
                    <a:bodyPr/>
                    <a:lstStyle/>
                    <a:p>
                      <a:pPr algn="l" fontAlgn="b"/>
                      <a:r>
                        <a:rPr lang="es-PY" sz="1000" b="1" i="0" u="none" strike="noStrike" dirty="0">
                          <a:solidFill>
                            <a:srgbClr val="000000"/>
                          </a:solidFill>
                          <a:latin typeface="Calibri"/>
                        </a:rPr>
                        <a:t>TIPO DE PRESUPUESTO 2 - PROGRAMAS DE ACCIÓN</a:t>
                      </a:r>
                    </a:p>
                  </a:txBody>
                  <a:tcPr marL="0" marR="0" marT="0" marB="0" anchor="b">
                    <a:lnL>
                      <a:noFill/>
                    </a:lnL>
                    <a:lnR>
                      <a:noFill/>
                    </a:lnR>
                    <a:lnT>
                      <a:noFill/>
                    </a:lnT>
                    <a:lnB>
                      <a:noFill/>
                    </a:lnB>
                  </a:tcPr>
                </a:tc>
              </a:tr>
              <a:tr h="147505">
                <a:tc>
                  <a:txBody>
                    <a:bodyPr/>
                    <a:lstStyle/>
                    <a:p>
                      <a:pPr algn="l" fontAlgn="b"/>
                      <a:r>
                        <a:rPr lang="es-PY" sz="1000" b="1" i="0" u="none" strike="noStrike">
                          <a:solidFill>
                            <a:srgbClr val="000000"/>
                          </a:solidFill>
                          <a:latin typeface="Calibri"/>
                        </a:rPr>
                        <a:t>PROGRAMA 1 - HÁBITAT ADECUADO Y SOSTENIBLE</a:t>
                      </a:r>
                    </a:p>
                  </a:txBody>
                  <a:tcPr marL="0" marR="0" marT="0" marB="0" anchor="b">
                    <a:lnL>
                      <a:noFill/>
                    </a:lnL>
                    <a:lnR>
                      <a:noFill/>
                    </a:lnR>
                    <a:lnT>
                      <a:noFill/>
                    </a:lnT>
                    <a:lnB>
                      <a:noFill/>
                    </a:lnB>
                  </a:tcPr>
                </a:tc>
              </a:tr>
              <a:tr h="295009">
                <a:tc>
                  <a:txBody>
                    <a:bodyPr/>
                    <a:lstStyle/>
                    <a:p>
                      <a:pPr algn="l" fontAlgn="b"/>
                      <a:r>
                        <a:rPr lang="es-PY" sz="1000" b="1" i="0" u="none" strike="noStrike" dirty="0" smtClean="0">
                          <a:solidFill>
                            <a:srgbClr val="000000"/>
                          </a:solidFill>
                          <a:latin typeface="+mn-lt"/>
                        </a:rPr>
                        <a:t>SUBPROGRAMA 3 - CONSTRUCCIÓN DE VIVIENDAS SOCIALES EN MUNICIPIOS DEL PY</a:t>
                      </a:r>
                      <a:endParaRPr lang="es-PY" sz="1000" b="1" i="0" u="none" strike="noStrike" dirty="0">
                        <a:solidFill>
                          <a:srgbClr val="000000"/>
                        </a:solidFill>
                        <a:latin typeface="Calibri"/>
                      </a:endParaRPr>
                    </a:p>
                  </a:txBody>
                  <a:tcPr marL="0" marR="0" marT="0" marB="0" anchor="b">
                    <a:lnL>
                      <a:noFill/>
                    </a:lnL>
                    <a:lnR>
                      <a:noFill/>
                    </a:lnR>
                    <a:lnT>
                      <a:noFill/>
                    </a:lnT>
                    <a:lnB>
                      <a:noFill/>
                    </a:lnB>
                  </a:tcPr>
                </a:tc>
              </a:tr>
              <a:tr h="147505">
                <a:tc>
                  <a:txBody>
                    <a:bodyPr/>
                    <a:lstStyle/>
                    <a:p>
                      <a:pPr algn="l" fontAlgn="b"/>
                      <a:endParaRPr lang="es-PY" sz="1000" b="0" i="1" u="none" strike="noStrike" dirty="0">
                        <a:solidFill>
                          <a:srgbClr val="000000"/>
                        </a:solidFill>
                        <a:latin typeface="Calibri"/>
                      </a:endParaRPr>
                    </a:p>
                  </a:txBody>
                  <a:tcPr marL="0" marR="0" marT="0" marB="0" anchor="b">
                    <a:lnL>
                      <a:noFill/>
                    </a:lnL>
                    <a:lnR>
                      <a:noFill/>
                    </a:lnR>
                    <a:lnT>
                      <a:noFill/>
                    </a:lnT>
                    <a:lnB>
                      <a:noFill/>
                    </a:lnB>
                  </a:tcPr>
                </a:tc>
              </a:tr>
              <a:tr h="147505">
                <a:tc>
                  <a:txBody>
                    <a:bodyPr/>
                    <a:lstStyle/>
                    <a:p>
                      <a:pPr marL="0" marR="0" indent="0" algn="l" defTabSz="1475110" rtl="0" eaLnBrk="1" fontAlgn="b" latinLnBrk="0" hangingPunct="1">
                        <a:lnSpc>
                          <a:spcPct val="100000"/>
                        </a:lnSpc>
                        <a:spcBef>
                          <a:spcPts val="0"/>
                        </a:spcBef>
                        <a:spcAft>
                          <a:spcPts val="0"/>
                        </a:spcAft>
                        <a:buClrTx/>
                        <a:buSzTx/>
                        <a:buFontTx/>
                        <a:buNone/>
                        <a:tabLst/>
                        <a:defRPr/>
                      </a:pPr>
                      <a:r>
                        <a:rPr lang="es-PY" sz="1000" b="0" i="1" u="none" strike="noStrike" dirty="0" smtClean="0">
                          <a:solidFill>
                            <a:srgbClr val="000000"/>
                          </a:solidFill>
                          <a:latin typeface="+mn-lt"/>
                        </a:rPr>
                        <a:t>PRODUCTO 611 - CONSTRUCCIÓN DE VIVIENDAS</a:t>
                      </a:r>
                    </a:p>
                  </a:txBody>
                  <a:tcPr marL="0" marR="0" marT="0" marB="0" anchor="b">
                    <a:lnL>
                      <a:noFill/>
                    </a:lnL>
                    <a:lnR>
                      <a:noFill/>
                    </a:lnR>
                    <a:lnT>
                      <a:noFill/>
                    </a:lnT>
                    <a:lnB>
                      <a:noFill/>
                    </a:lnB>
                  </a:tcPr>
                </a:tc>
              </a:tr>
            </a:tbl>
          </a:graphicData>
        </a:graphic>
      </p:graphicFrame>
      <p:sp>
        <p:nvSpPr>
          <p:cNvPr id="50184" name="Shape 213"/>
          <p:cNvSpPr>
            <a:spLocks noChangeArrowheads="1"/>
          </p:cNvSpPr>
          <p:nvPr/>
        </p:nvSpPr>
        <p:spPr bwMode="auto">
          <a:xfrm>
            <a:off x="3309938" y="817563"/>
            <a:ext cx="56165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AMPLIACIONES SOLICITADAS 2018</a:t>
            </a:r>
          </a:p>
        </p:txBody>
      </p:sp>
      <p:graphicFrame>
        <p:nvGraphicFramePr>
          <p:cNvPr id="50185" name="Objeto 1"/>
          <p:cNvGraphicFramePr>
            <a:graphicFrameLocks noChangeAspect="1"/>
          </p:cNvGraphicFramePr>
          <p:nvPr/>
        </p:nvGraphicFramePr>
        <p:xfrm>
          <a:off x="654050" y="1798638"/>
          <a:ext cx="7954963" cy="2128837"/>
        </p:xfrm>
        <a:graphic>
          <a:graphicData uri="http://schemas.openxmlformats.org/presentationml/2006/ole">
            <mc:AlternateContent xmlns:mc="http://schemas.openxmlformats.org/markup-compatibility/2006">
              <mc:Choice xmlns:v="urn:schemas-microsoft-com:vml" Requires="v">
                <p:oleObj spid="_x0000_s50189" name="Hoja de cálculo" r:id="rId3" imgW="7362900" imgH="1971675" progId="Excel.Sheet.8">
                  <p:embed/>
                </p:oleObj>
              </mc:Choice>
              <mc:Fallback>
                <p:oleObj name="Hoja de cálculo" r:id="rId3" imgW="7362900" imgH="1971675" progId="Excel.Sheet.8">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50" y="1798638"/>
                        <a:ext cx="7954963"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6" name="Objeto 2"/>
          <p:cNvGraphicFramePr>
            <a:graphicFrameLocks noChangeAspect="1"/>
          </p:cNvGraphicFramePr>
          <p:nvPr/>
        </p:nvGraphicFramePr>
        <p:xfrm>
          <a:off x="2046288" y="4211638"/>
          <a:ext cx="4875212" cy="1263650"/>
        </p:xfrm>
        <a:graphic>
          <a:graphicData uri="http://schemas.openxmlformats.org/presentationml/2006/ole">
            <mc:AlternateContent xmlns:mc="http://schemas.openxmlformats.org/markup-compatibility/2006">
              <mc:Choice xmlns:v="urn:schemas-microsoft-com:vml" Requires="v">
                <p:oleObj spid="_x0000_s50190" name="Hoja de cálculo" r:id="rId5" imgW="4229010" imgH="1095285" progId="Excel.Sheet.8">
                  <p:embed/>
                </p:oleObj>
              </mc:Choice>
              <mc:Fallback>
                <p:oleObj name="Hoja de cálculo" r:id="rId5" imgW="4229010" imgH="1095285" progId="Excel.Sheet.8">
                  <p:embed/>
                  <p:pic>
                    <p:nvPicPr>
                      <p:cNvPr id="0" name="Objeto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6288" y="4211638"/>
                        <a:ext cx="4875212"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hape 213"/>
          <p:cNvSpPr>
            <a:spLocks noChangeArrowheads="1"/>
          </p:cNvSpPr>
          <p:nvPr/>
        </p:nvSpPr>
        <p:spPr bwMode="auto">
          <a:xfrm>
            <a:off x="1588" y="815975"/>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903" b="1" smtClean="0">
                <a:latin typeface="Calibri" panose="020F0502020204030204" pitchFamily="34" charset="0"/>
                <a:sym typeface="TodaySHOP-Bold" pitchFamily="50" charset="0"/>
              </a:rPr>
              <a:t>Resumen de Programas por Departamento</a:t>
            </a:r>
          </a:p>
        </p:txBody>
      </p:sp>
      <p:graphicFrame>
        <p:nvGraphicFramePr>
          <p:cNvPr id="51203" name="Objeto 2"/>
          <p:cNvGraphicFramePr>
            <a:graphicFrameLocks noChangeAspect="1"/>
          </p:cNvGraphicFramePr>
          <p:nvPr/>
        </p:nvGraphicFramePr>
        <p:xfrm>
          <a:off x="869950" y="1512888"/>
          <a:ext cx="7577138" cy="4297362"/>
        </p:xfrm>
        <a:graphic>
          <a:graphicData uri="http://schemas.openxmlformats.org/presentationml/2006/ole">
            <mc:AlternateContent xmlns:mc="http://schemas.openxmlformats.org/markup-compatibility/2006">
              <mc:Choice xmlns:v="urn:schemas-microsoft-com:vml" Requires="v">
                <p:oleObj spid="_x0000_s51205" name="Hoja de cálculo" r:id="rId3" imgW="6038822" imgH="4276800" progId="Excel.Sheet.12">
                  <p:embed/>
                </p:oleObj>
              </mc:Choice>
              <mc:Fallback>
                <p:oleObj name="Hoja de cálculo" r:id="rId3" imgW="6038822" imgH="4276800" progId="Excel.Sheet.12">
                  <p:embed/>
                  <p:pic>
                    <p:nvPicPr>
                      <p:cNvPr id="0" name="Objet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950" y="1512888"/>
                        <a:ext cx="7577138"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agen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96850"/>
            <a:ext cx="91440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61413" y="529015"/>
            <a:ext cx="8621175" cy="68099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3104" tIns="43104" rIns="43104" bIns="43104" spcCol="38100" anchor="ctr">
            <a:spAutoFit/>
          </a:bodyPr>
          <a:lstStyle/>
          <a:p>
            <a:pPr algn="ctr" defTabSz="913947" hangingPunct="1">
              <a:lnSpc>
                <a:spcPct val="120000"/>
              </a:lnSpc>
              <a:spcBef>
                <a:spcPts val="847"/>
              </a:spcBef>
              <a:buClr>
                <a:srgbClr val="A53010"/>
              </a:buClr>
              <a:defRPr/>
            </a:pPr>
            <a:r>
              <a:rPr lang="es-PY" altLang="es-ES" sz="2661" b="1" dirty="0">
                <a:sym typeface="Calibri" panose="020F0502020204030204" pitchFamily="34" charset="0"/>
              </a:rPr>
              <a:t>Nuestros Principales Programas</a:t>
            </a:r>
          </a:p>
        </p:txBody>
      </p:sp>
      <p:grpSp>
        <p:nvGrpSpPr>
          <p:cNvPr id="53251" name="Grupo 51"/>
          <p:cNvGrpSpPr>
            <a:grpSpLocks/>
          </p:cNvGrpSpPr>
          <p:nvPr/>
        </p:nvGrpSpPr>
        <p:grpSpPr bwMode="auto">
          <a:xfrm>
            <a:off x="1077913" y="1504950"/>
            <a:ext cx="6988175" cy="4181475"/>
            <a:chOff x="733257" y="1388824"/>
            <a:chExt cx="7411347" cy="4434291"/>
          </a:xfrm>
        </p:grpSpPr>
        <p:grpSp>
          <p:nvGrpSpPr>
            <p:cNvPr id="53255" name="Grupo 12"/>
            <p:cNvGrpSpPr>
              <a:grpSpLocks/>
            </p:cNvGrpSpPr>
            <p:nvPr/>
          </p:nvGrpSpPr>
          <p:grpSpPr bwMode="auto">
            <a:xfrm>
              <a:off x="4544604" y="1392950"/>
              <a:ext cx="3600000" cy="2160996"/>
              <a:chOff x="2903631" y="1303232"/>
              <a:chExt cx="2599847" cy="1537509"/>
            </a:xfrm>
          </p:grpSpPr>
          <p:sp>
            <p:nvSpPr>
              <p:cNvPr id="3" name="Rectángulo 2"/>
              <p:cNvSpPr/>
              <p:nvPr/>
            </p:nvSpPr>
            <p:spPr>
              <a:xfrm>
                <a:off x="2903631" y="1303232"/>
                <a:ext cx="2599847" cy="1493979"/>
              </a:xfrm>
              <a:prstGeom prst="rect">
                <a:avLst/>
              </a:prstGeom>
              <a:solidFill>
                <a:srgbClr val="FFFFFF"/>
              </a:solidFill>
              <a:ln w="12700"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53272" name="Imagen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43239" y="1391419"/>
                <a:ext cx="2120630" cy="126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2903631" y="2698024"/>
                <a:ext cx="2599847" cy="142717"/>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grpSp>
        <p:grpSp>
          <p:nvGrpSpPr>
            <p:cNvPr id="53256" name="Grupo 38"/>
            <p:cNvGrpSpPr>
              <a:grpSpLocks/>
            </p:cNvGrpSpPr>
            <p:nvPr/>
          </p:nvGrpSpPr>
          <p:grpSpPr bwMode="auto">
            <a:xfrm>
              <a:off x="733257" y="1388824"/>
              <a:ext cx="3600001" cy="2160996"/>
              <a:chOff x="123505" y="1303232"/>
              <a:chExt cx="2612955" cy="1537509"/>
            </a:xfrm>
          </p:grpSpPr>
          <p:sp>
            <p:nvSpPr>
              <p:cNvPr id="33" name="Rectángulo 32"/>
              <p:cNvSpPr/>
              <p:nvPr/>
            </p:nvSpPr>
            <p:spPr>
              <a:xfrm>
                <a:off x="123505" y="1303232"/>
                <a:ext cx="2612954" cy="1493979"/>
              </a:xfrm>
              <a:prstGeom prst="rect">
                <a:avLst/>
              </a:prstGeom>
              <a:solidFill>
                <a:srgbClr val="FFFFFF"/>
              </a:solidFill>
              <a:ln w="12700"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
            <p:nvSpPr>
              <p:cNvPr id="35" name="Rectángulo 34"/>
              <p:cNvSpPr/>
              <p:nvPr/>
            </p:nvSpPr>
            <p:spPr>
              <a:xfrm>
                <a:off x="123506" y="2698024"/>
                <a:ext cx="2612954" cy="142717"/>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53270" name="Imagen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131" y="1425926"/>
                <a:ext cx="21717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7" name="Grupo 45"/>
            <p:cNvGrpSpPr>
              <a:grpSpLocks/>
            </p:cNvGrpSpPr>
            <p:nvPr/>
          </p:nvGrpSpPr>
          <p:grpSpPr bwMode="auto">
            <a:xfrm>
              <a:off x="733257" y="3677719"/>
              <a:ext cx="3600000" cy="2141270"/>
              <a:chOff x="556275" y="3891236"/>
              <a:chExt cx="3600000" cy="2141270"/>
            </a:xfrm>
          </p:grpSpPr>
          <p:sp>
            <p:nvSpPr>
              <p:cNvPr id="36" name="Rectángulo 35"/>
              <p:cNvSpPr/>
              <p:nvPr/>
            </p:nvSpPr>
            <p:spPr>
              <a:xfrm>
                <a:off x="556275" y="3891236"/>
                <a:ext cx="3600000" cy="2080646"/>
              </a:xfrm>
              <a:prstGeom prst="rect">
                <a:avLst/>
              </a:prstGeom>
              <a:solidFill>
                <a:srgbClr val="FFFFFF"/>
              </a:solidFill>
              <a:ln w="12700"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
            <p:nvSpPr>
              <p:cNvPr id="38" name="Rectángulo 37"/>
              <p:cNvSpPr/>
              <p:nvPr/>
            </p:nvSpPr>
            <p:spPr>
              <a:xfrm>
                <a:off x="556275" y="5833746"/>
                <a:ext cx="3600000" cy="198760"/>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53267" name="Imagen 15"/>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012" y="4404440"/>
                <a:ext cx="3150525" cy="91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8" name="Grupo 46"/>
            <p:cNvGrpSpPr>
              <a:grpSpLocks/>
            </p:cNvGrpSpPr>
            <p:nvPr/>
          </p:nvGrpSpPr>
          <p:grpSpPr bwMode="auto">
            <a:xfrm>
              <a:off x="4544604" y="3681845"/>
              <a:ext cx="3600000" cy="2141270"/>
              <a:chOff x="4765519" y="3951860"/>
              <a:chExt cx="3600000" cy="2141270"/>
            </a:xfrm>
          </p:grpSpPr>
          <p:grpSp>
            <p:nvGrpSpPr>
              <p:cNvPr id="53259" name="Grupo 40"/>
              <p:cNvGrpSpPr>
                <a:grpSpLocks/>
              </p:cNvGrpSpPr>
              <p:nvPr/>
            </p:nvGrpSpPr>
            <p:grpSpPr bwMode="auto">
              <a:xfrm>
                <a:off x="4765519" y="3951860"/>
                <a:ext cx="3600000" cy="2141270"/>
                <a:chOff x="3003542" y="3929377"/>
                <a:chExt cx="2660563" cy="1537509"/>
              </a:xfrm>
            </p:grpSpPr>
            <p:sp>
              <p:nvSpPr>
                <p:cNvPr id="42" name="Rectángulo 41"/>
                <p:cNvSpPr/>
                <p:nvPr/>
              </p:nvSpPr>
              <p:spPr>
                <a:xfrm>
                  <a:off x="3003542" y="3929377"/>
                  <a:ext cx="2660563" cy="1493979"/>
                </a:xfrm>
                <a:prstGeom prst="rect">
                  <a:avLst/>
                </a:prstGeom>
                <a:solidFill>
                  <a:srgbClr val="FFFFFF"/>
                </a:solidFill>
                <a:ln w="12700"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
              <p:nvSpPr>
                <p:cNvPr id="43" name="Rectángulo 42"/>
                <p:cNvSpPr/>
                <p:nvPr/>
              </p:nvSpPr>
              <p:spPr>
                <a:xfrm>
                  <a:off x="3003542" y="5324169"/>
                  <a:ext cx="2660563" cy="142717"/>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grpSp>
          <p:grpSp>
            <p:nvGrpSpPr>
              <p:cNvPr id="53260" name="Grupo 44"/>
              <p:cNvGrpSpPr>
                <a:grpSpLocks/>
              </p:cNvGrpSpPr>
              <p:nvPr/>
            </p:nvGrpSpPr>
            <p:grpSpPr bwMode="auto">
              <a:xfrm>
                <a:off x="5188210" y="4483536"/>
                <a:ext cx="3015542" cy="1017293"/>
                <a:chOff x="4840259" y="4470835"/>
                <a:chExt cx="3015542" cy="1017293"/>
              </a:xfrm>
            </p:grpSpPr>
            <p:pic>
              <p:nvPicPr>
                <p:cNvPr id="53261" name="Imagen 11"/>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840259" y="4470835"/>
                  <a:ext cx="1294150" cy="99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Imagen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3758" y="4496237"/>
                  <a:ext cx="1602043" cy="99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53252" name="Imagen 5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Imagen 53"/>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Imagen 54"/>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261413" y="615610"/>
            <a:ext cx="8621175" cy="50780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3104" tIns="43104" rIns="43104" bIns="43104" spcCol="38100" anchor="ctr">
            <a:spAutoFit/>
          </a:bodyPr>
          <a:lstStyle/>
          <a:p>
            <a:pPr defTabSz="913947" fontAlgn="auto">
              <a:spcBef>
                <a:spcPts val="0"/>
              </a:spcBef>
              <a:spcAft>
                <a:spcPts val="0"/>
              </a:spcAft>
              <a:defRPr/>
            </a:pPr>
            <a:endParaRPr lang="es-PY" sz="2734">
              <a:latin typeface="+mj-lt"/>
              <a:ea typeface="+mj-ea"/>
              <a:cs typeface="+mj-cs"/>
              <a:sym typeface="Calibri"/>
            </a:endParaRPr>
          </a:p>
        </p:txBody>
      </p:sp>
      <p:pic>
        <p:nvPicPr>
          <p:cNvPr id="55299" name="Imagen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96850"/>
            <a:ext cx="86233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Imagen 13"/>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Imagen 14"/>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7"/>
          <p:cNvSpPr txBox="1"/>
          <p:nvPr/>
        </p:nvSpPr>
        <p:spPr>
          <a:xfrm>
            <a:off x="560992" y="4686828"/>
            <a:ext cx="4296399" cy="1247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3105" tIns="43105" rIns="43105" bIns="43105" spcCol="38100"/>
          <a:lstStyle/>
          <a:p>
            <a:pPr defTabSz="862196" fontAlgn="auto">
              <a:lnSpc>
                <a:spcPts val="4526"/>
              </a:lnSpc>
              <a:spcBef>
                <a:spcPts val="0"/>
              </a:spcBef>
              <a:spcAft>
                <a:spcPts val="0"/>
              </a:spcAft>
              <a:defRPr/>
            </a:pPr>
            <a:r>
              <a:rPr lang="es-PY" sz="5092" dirty="0">
                <a:solidFill>
                  <a:schemeClr val="bg1"/>
                </a:solidFill>
                <a:latin typeface="TodaySHOP-Bold" panose="02000503040000020004" pitchFamily="50" charset="0"/>
                <a:cs typeface="+mn-cs"/>
                <a:sym typeface="Calibri"/>
              </a:rPr>
              <a:t>11.492</a:t>
            </a:r>
            <a:r>
              <a:rPr lang="es-PY" sz="5092" dirty="0">
                <a:solidFill>
                  <a:schemeClr val="bg1"/>
                </a:solidFill>
                <a:latin typeface="TodaySHOP-MediumItalic" panose="02000506050000020003" pitchFamily="50" charset="0"/>
                <a:cs typeface="+mn-cs"/>
                <a:sym typeface="Calibri"/>
              </a:rPr>
              <a:t> </a:t>
            </a:r>
          </a:p>
          <a:p>
            <a:pPr defTabSz="862196" fontAlgn="auto">
              <a:lnSpc>
                <a:spcPts val="4526"/>
              </a:lnSpc>
              <a:spcBef>
                <a:spcPts val="0"/>
              </a:spcBef>
              <a:spcAft>
                <a:spcPts val="0"/>
              </a:spcAft>
              <a:defRPr/>
            </a:pPr>
            <a:r>
              <a:rPr lang="es-PY" sz="4526" dirty="0">
                <a:solidFill>
                  <a:schemeClr val="bg1"/>
                </a:solidFill>
                <a:latin typeface="TodaySHOP-MediumItalic" panose="02000506050000020003" pitchFamily="50" charset="0"/>
                <a:cs typeface="+mn-cs"/>
                <a:sym typeface="Calibri"/>
              </a:rPr>
              <a:t>viviendas culminadas</a:t>
            </a:r>
          </a:p>
        </p:txBody>
      </p:sp>
      <p:sp>
        <p:nvSpPr>
          <p:cNvPr id="19" name="Rectángulo 18"/>
          <p:cNvSpPr/>
          <p:nvPr/>
        </p:nvSpPr>
        <p:spPr>
          <a:xfrm>
            <a:off x="6483327" y="168963"/>
            <a:ext cx="2124641" cy="140855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55305" name="Imagen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21450" y="285750"/>
            <a:ext cx="204787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ángulo 24"/>
          <p:cNvSpPr/>
          <p:nvPr/>
        </p:nvSpPr>
        <p:spPr>
          <a:xfrm>
            <a:off x="6483327" y="1484007"/>
            <a:ext cx="2124641" cy="134557"/>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Tree>
  </p:cSld>
  <p:clrMapOvr>
    <a:masterClrMapping/>
  </p:clrMapOvr>
  <p:transition spd="slow"/>
  <p:timing>
    <p:tnLst>
      <p:par>
        <p:cTn id="1" dur="indefinite" restart="never" fill="hold"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n 23"/>
          <p:cNvPicPr>
            <a:picLocks noChangeAspect="1"/>
          </p:cNvPicPr>
          <p:nvPr/>
        </p:nvPicPr>
        <p:blipFill>
          <a:blip r:embed="rId3" cstate="screen">
            <a:extLst>
              <a:ext uri="{28A0092B-C50C-407E-A947-70E740481C1C}">
                <a14:useLocalDpi xmlns:a14="http://schemas.microsoft.com/office/drawing/2010/main" val="0"/>
              </a:ext>
            </a:extLst>
          </a:blip>
          <a:srcRect b="4546"/>
          <a:stretch>
            <a:fillRect/>
          </a:stretch>
        </p:blipFill>
        <p:spPr bwMode="auto">
          <a:xfrm>
            <a:off x="4418013" y="182563"/>
            <a:ext cx="4465637"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Imagen 13"/>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Imagen 14"/>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7"/>
          <p:cNvSpPr txBox="1"/>
          <p:nvPr/>
        </p:nvSpPr>
        <p:spPr>
          <a:xfrm>
            <a:off x="599026" y="3166069"/>
            <a:ext cx="4296399" cy="1247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3105" tIns="43105" rIns="43105" bIns="43105" spcCol="38100"/>
          <a:lstStyle/>
          <a:p>
            <a:pPr defTabSz="862196" fontAlgn="auto">
              <a:lnSpc>
                <a:spcPts val="4526"/>
              </a:lnSpc>
              <a:spcBef>
                <a:spcPts val="0"/>
              </a:spcBef>
              <a:spcAft>
                <a:spcPts val="0"/>
              </a:spcAft>
              <a:defRPr/>
            </a:pPr>
            <a:r>
              <a:rPr lang="es-PY" sz="5092" dirty="0">
                <a:solidFill>
                  <a:schemeClr val="bg1"/>
                </a:solidFill>
                <a:latin typeface="TodaySHOP-Bold" panose="02000503040000020004" pitchFamily="50" charset="0"/>
                <a:cs typeface="+mn-cs"/>
                <a:sym typeface="Calibri"/>
              </a:rPr>
              <a:t>11.492</a:t>
            </a:r>
            <a:r>
              <a:rPr lang="es-PY" sz="5092" dirty="0">
                <a:solidFill>
                  <a:schemeClr val="bg1"/>
                </a:solidFill>
                <a:latin typeface="TodaySHOP-MediumItalic" panose="02000506050000020003" pitchFamily="50" charset="0"/>
                <a:cs typeface="+mn-cs"/>
                <a:sym typeface="Calibri"/>
              </a:rPr>
              <a:t> </a:t>
            </a:r>
          </a:p>
          <a:p>
            <a:pPr defTabSz="862196" fontAlgn="auto">
              <a:lnSpc>
                <a:spcPts val="4526"/>
              </a:lnSpc>
              <a:spcBef>
                <a:spcPts val="0"/>
              </a:spcBef>
              <a:spcAft>
                <a:spcPts val="0"/>
              </a:spcAft>
              <a:defRPr/>
            </a:pPr>
            <a:r>
              <a:rPr lang="es-PY" sz="4526" dirty="0">
                <a:solidFill>
                  <a:schemeClr val="bg1"/>
                </a:solidFill>
                <a:latin typeface="TodaySHOP-MediumItalic" panose="02000506050000020003" pitchFamily="50" charset="0"/>
                <a:cs typeface="+mn-cs"/>
                <a:sym typeface="Calibri"/>
              </a:rPr>
              <a:t>viviendas culminadas</a:t>
            </a:r>
          </a:p>
        </p:txBody>
      </p:sp>
      <p:sp>
        <p:nvSpPr>
          <p:cNvPr id="19" name="Rectángulo 18"/>
          <p:cNvSpPr/>
          <p:nvPr/>
        </p:nvSpPr>
        <p:spPr>
          <a:xfrm>
            <a:off x="6483327" y="168963"/>
            <a:ext cx="2124641" cy="140855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57352" name="Imagen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21450" y="285750"/>
            <a:ext cx="204787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ángulo 24"/>
          <p:cNvSpPr/>
          <p:nvPr/>
        </p:nvSpPr>
        <p:spPr>
          <a:xfrm>
            <a:off x="6483327" y="1484007"/>
            <a:ext cx="2124641" cy="134557"/>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
        <p:nvSpPr>
          <p:cNvPr id="20" name="Rectángulo 19"/>
          <p:cNvSpPr/>
          <p:nvPr/>
        </p:nvSpPr>
        <p:spPr>
          <a:xfrm>
            <a:off x="261414" y="4358581"/>
            <a:ext cx="8621175" cy="16970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913947" fontAlgn="auto">
              <a:spcBef>
                <a:spcPts val="0"/>
              </a:spcBef>
              <a:spcAft>
                <a:spcPts val="0"/>
              </a:spcAft>
              <a:defRPr/>
            </a:pPr>
            <a:endParaRPr lang="es-PY" sz="2734">
              <a:latin typeface="+mn-lt"/>
              <a:cs typeface="+mn-cs"/>
              <a:sym typeface="Calibri"/>
            </a:endParaRPr>
          </a:p>
        </p:txBody>
      </p:sp>
      <p:pic>
        <p:nvPicPr>
          <p:cNvPr id="57355" name="Imagen 20"/>
          <p:cNvPicPr>
            <a:picLocks noChangeAspect="1"/>
          </p:cNvPicPr>
          <p:nvPr/>
        </p:nvPicPr>
        <p:blipFill>
          <a:blip r:embed="rId8" cstate="screen">
            <a:extLst>
              <a:ext uri="{28A0092B-C50C-407E-A947-70E740481C1C}">
                <a14:useLocalDpi xmlns:a14="http://schemas.microsoft.com/office/drawing/2010/main" val="0"/>
              </a:ext>
            </a:extLst>
          </a:blip>
          <a:srcRect r="10515"/>
          <a:stretch>
            <a:fillRect/>
          </a:stretch>
        </p:blipFill>
        <p:spPr bwMode="auto">
          <a:xfrm>
            <a:off x="273050" y="214313"/>
            <a:ext cx="4079875"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Imagen 22"/>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73050" y="3686175"/>
            <a:ext cx="40798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Imagen 25"/>
          <p:cNvPicPr>
            <a:picLocks noChangeAspect="1"/>
          </p:cNvPicPr>
          <p:nvPr/>
        </p:nvPicPr>
        <p:blipFill>
          <a:blip r:embed="rId10" cstate="screen">
            <a:extLst>
              <a:ext uri="{28A0092B-C50C-407E-A947-70E740481C1C}">
                <a14:useLocalDpi xmlns:a14="http://schemas.microsoft.com/office/drawing/2010/main" val="0"/>
              </a:ext>
            </a:extLst>
          </a:blip>
          <a:srcRect r="7210"/>
          <a:stretch>
            <a:fillRect/>
          </a:stretch>
        </p:blipFill>
        <p:spPr bwMode="auto">
          <a:xfrm>
            <a:off x="4418013" y="3686175"/>
            <a:ext cx="4465637"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uadroTexto 1"/>
          <p:cNvSpPr txBox="1">
            <a:spLocks noChangeArrowheads="1"/>
          </p:cNvSpPr>
          <p:nvPr/>
        </p:nvSpPr>
        <p:spPr bwMode="auto">
          <a:xfrm>
            <a:off x="0" y="555625"/>
            <a:ext cx="9144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s-PY" altLang="es-PY" sz="2419" b="1" smtClean="0">
                <a:latin typeface="Calibri" panose="020F0502020204030204" pitchFamily="34" charset="0"/>
              </a:rPr>
              <a:t>COMPARATIVO PRESUPUESTO VIGENTE 2017  – PROYECTO 2018</a:t>
            </a:r>
          </a:p>
          <a:p>
            <a:pPr algn="ctr" defTabSz="913947" eaLnBrk="1" hangingPunct="1">
              <a:defRPr/>
            </a:pPr>
            <a:r>
              <a:rPr lang="es-PY" altLang="es-ES" sz="2419" b="1" smtClean="0">
                <a:latin typeface="Calibri" panose="020F0502020204030204" pitchFamily="34" charset="0"/>
              </a:rPr>
              <a:t>POR TIPO DE PRESUPUESTO</a:t>
            </a:r>
          </a:p>
        </p:txBody>
      </p:sp>
      <p:graphicFrame>
        <p:nvGraphicFramePr>
          <p:cNvPr id="5" name="Table 4"/>
          <p:cNvGraphicFramePr>
            <a:graphicFrameLocks noGrp="1"/>
          </p:cNvGraphicFramePr>
          <p:nvPr/>
        </p:nvGraphicFramePr>
        <p:xfrm>
          <a:off x="436563" y="1643063"/>
          <a:ext cx="8270875" cy="2178050"/>
        </p:xfrm>
        <a:graphic>
          <a:graphicData uri="http://schemas.openxmlformats.org/drawingml/2006/table">
            <a:tbl>
              <a:tblPr/>
              <a:tblGrid>
                <a:gridCol w="511138"/>
                <a:gridCol w="4234576"/>
                <a:gridCol w="1311224"/>
                <a:gridCol w="1129885"/>
                <a:gridCol w="1084052"/>
              </a:tblGrid>
              <a:tr h="272256">
                <a:tc rowSpan="4">
                  <a:txBody>
                    <a:bodyPr/>
                    <a:lstStyle/>
                    <a:p>
                      <a:pPr algn="ctr" rtl="0" fontAlgn="ctr"/>
                      <a:r>
                        <a:rPr lang="es-PY" sz="1100" b="1" i="0" u="none" strike="noStrike" dirty="0">
                          <a:solidFill>
                            <a:srgbClr val="000000"/>
                          </a:solidFill>
                          <a:latin typeface="Calibri"/>
                        </a:rPr>
                        <a:t>TIPO</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rowSpan="3">
                  <a:txBody>
                    <a:bodyPr/>
                    <a:lstStyle/>
                    <a:p>
                      <a:pPr algn="ctr" rtl="0" fontAlgn="ctr"/>
                      <a:r>
                        <a:rPr lang="es-PY" sz="1100" b="1" i="0" u="none" strike="noStrike" dirty="0">
                          <a:solidFill>
                            <a:srgbClr val="000000"/>
                          </a:solidFill>
                          <a:latin typeface="Calibri"/>
                        </a:rPr>
                        <a:t>CONCEPTO </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ctr" rtl="0" fontAlgn="ctr"/>
                      <a:r>
                        <a:rPr lang="es-PY" sz="1100" b="1" i="0" u="none" strike="noStrike">
                          <a:solidFill>
                            <a:srgbClr val="000000"/>
                          </a:solidFill>
                          <a:latin typeface="Calibri"/>
                        </a:rPr>
                        <a:t>2017</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algn="ctr" rtl="0" fontAlgn="ctr"/>
                      <a:r>
                        <a:rPr lang="es-PY" sz="1100" b="1" i="0" u="none" strike="noStrike">
                          <a:solidFill>
                            <a:srgbClr val="000000"/>
                          </a:solidFill>
                          <a:latin typeface="Calibri"/>
                        </a:rPr>
                        <a:t>2018</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algn="ctr" rtl="0" fontAlgn="ctr"/>
                      <a:r>
                        <a:rPr lang="es-PY" sz="1100" b="1" i="0" u="none" strike="noStrike">
                          <a:solidFill>
                            <a:srgbClr val="000000"/>
                          </a:solidFill>
                          <a:latin typeface="Calibri"/>
                        </a:rPr>
                        <a:t>DIFERENCIA</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r>
              <a:tr h="272256">
                <a:tc vMerge="1">
                  <a:txBody>
                    <a:bodyPr/>
                    <a:lstStyle/>
                    <a:p>
                      <a:endParaRPr lang="es-PY"/>
                    </a:p>
                  </a:txBody>
                  <a:tcPr/>
                </a:tc>
                <a:tc vMerge="1">
                  <a:txBody>
                    <a:bodyPr/>
                    <a:lstStyle/>
                    <a:p>
                      <a:endParaRPr lang="es-PY"/>
                    </a:p>
                  </a:txBody>
                  <a:tcPr/>
                </a:tc>
                <a:tc>
                  <a:txBody>
                    <a:bodyPr/>
                    <a:lstStyle/>
                    <a:p>
                      <a:pPr algn="ctr" rtl="0" fontAlgn="ctr"/>
                      <a:r>
                        <a:rPr lang="es-PY" sz="1100" b="1" i="0" u="none" strike="noStrike">
                          <a:solidFill>
                            <a:srgbClr val="000000"/>
                          </a:solidFill>
                          <a:latin typeface="Calibri"/>
                        </a:rPr>
                        <a:t>GUARANIES</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ctr" rtl="0" fontAlgn="ctr"/>
                      <a:r>
                        <a:rPr lang="es-PY" sz="1100" b="1" i="0" u="none" strike="noStrike">
                          <a:solidFill>
                            <a:srgbClr val="000000"/>
                          </a:solidFill>
                          <a:latin typeface="Calibri"/>
                        </a:rPr>
                        <a:t>GUARANIES</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ctr" rtl="0" fontAlgn="ctr"/>
                      <a:r>
                        <a:rPr lang="es-PY" sz="1100" b="1" i="0" u="none" strike="noStrike">
                          <a:solidFill>
                            <a:srgbClr val="000000"/>
                          </a:solidFill>
                          <a:latin typeface="Calibri"/>
                        </a:rPr>
                        <a:t>VARIACIÓN</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72256">
                <a:tc vMerge="1">
                  <a:txBody>
                    <a:bodyPr/>
                    <a:lstStyle/>
                    <a:p>
                      <a:endParaRPr lang="es-PY"/>
                    </a:p>
                  </a:txBody>
                  <a:tcPr/>
                </a:tc>
                <a:tc vMerge="1">
                  <a:txBody>
                    <a:bodyPr/>
                    <a:lstStyle/>
                    <a:p>
                      <a:endParaRPr lang="es-PY"/>
                    </a:p>
                  </a:txBody>
                  <a:tcPr/>
                </a:tc>
                <a:tc>
                  <a:txBody>
                    <a:bodyPr/>
                    <a:lstStyle/>
                    <a:p>
                      <a:pPr algn="ctr" rtl="0" fontAlgn="ctr"/>
                      <a:r>
                        <a:rPr lang="es-PY" sz="1100" b="1" i="0" u="none" strike="noStrike">
                          <a:solidFill>
                            <a:srgbClr val="000000"/>
                          </a:solidFill>
                          <a:latin typeface="Calibri"/>
                        </a:rPr>
                        <a:t>a</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ctr" rtl="0" fontAlgn="ctr"/>
                      <a:r>
                        <a:rPr lang="es-PY" sz="1100" b="1" i="0" u="none" strike="noStrike">
                          <a:solidFill>
                            <a:srgbClr val="000000"/>
                          </a:solidFill>
                          <a:latin typeface="Calibri"/>
                        </a:rPr>
                        <a:t>b</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ctr" rtl="0" fontAlgn="ctr"/>
                      <a:r>
                        <a:rPr lang="es-PY" sz="1100" b="1" i="0" u="none" strike="noStrike">
                          <a:solidFill>
                            <a:srgbClr val="000000"/>
                          </a:solidFill>
                          <a:latin typeface="Calibri"/>
                        </a:rPr>
                        <a:t>c=(b-a)</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72256">
                <a:tc vMerge="1">
                  <a:txBody>
                    <a:bodyPr/>
                    <a:lstStyle/>
                    <a:p>
                      <a:endParaRPr lang="es-PY"/>
                    </a:p>
                  </a:txBody>
                  <a:tcPr/>
                </a:tc>
                <a:tc>
                  <a:txBody>
                    <a:bodyPr/>
                    <a:lstStyle/>
                    <a:p>
                      <a:pPr algn="l" rtl="0" fontAlgn="ctr"/>
                      <a:r>
                        <a:rPr lang="es-PY" sz="1100" b="1" i="0" u="none" strike="noStrike">
                          <a:solidFill>
                            <a:srgbClr val="000000"/>
                          </a:solidFill>
                          <a:latin typeface="Calibri"/>
                        </a:rPr>
                        <a:t>TOTAL PRESUPUESTO DE LA ENTIDAD</a:t>
                      </a:r>
                    </a:p>
                  </a:txBody>
                  <a:tcPr marL="51822"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C6E0B4"/>
                    </a:solidFill>
                  </a:tcPr>
                </a:tc>
                <a:tc>
                  <a:txBody>
                    <a:bodyPr/>
                    <a:lstStyle/>
                    <a:p>
                      <a:pPr algn="r" rtl="0" fontAlgn="ctr"/>
                      <a:r>
                        <a:rPr lang="es-PY" sz="1100" b="1" i="0" u="none" strike="noStrike">
                          <a:solidFill>
                            <a:schemeClr val="tx1"/>
                          </a:solidFill>
                          <a:effectLst/>
                          <a:latin typeface="Calibri" panose="020F0502020204030204" pitchFamily="34" charset="0"/>
                        </a:rPr>
                        <a:t>841.325.987.830</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C6E0B4"/>
                    </a:solidFill>
                  </a:tcPr>
                </a:tc>
                <a:tc>
                  <a:txBody>
                    <a:bodyPr/>
                    <a:lstStyle/>
                    <a:p>
                      <a:pPr algn="r" rtl="0" fontAlgn="ctr"/>
                      <a:r>
                        <a:rPr lang="es-PY" sz="1100" b="1" i="0" u="none" strike="noStrike">
                          <a:solidFill>
                            <a:schemeClr val="tx1"/>
                          </a:solidFill>
                          <a:effectLst/>
                          <a:latin typeface="Calibri" panose="020F0502020204030204" pitchFamily="34" charset="0"/>
                        </a:rPr>
                        <a:t>665.059.064.111</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C6E0B4"/>
                    </a:solidFill>
                  </a:tcPr>
                </a:tc>
                <a:tc>
                  <a:txBody>
                    <a:bodyPr/>
                    <a:lstStyle/>
                    <a:p>
                      <a:pPr algn="r" rtl="0" fontAlgn="ctr"/>
                      <a:r>
                        <a:rPr lang="es-PY" sz="1100" b="1" i="0" u="none" strike="noStrike">
                          <a:solidFill>
                            <a:schemeClr val="tx1"/>
                          </a:solidFill>
                          <a:effectLst/>
                          <a:latin typeface="Calibri" panose="020F0502020204030204" pitchFamily="34" charset="0"/>
                        </a:rPr>
                        <a:t>-176.266.923.719</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C6E0B4"/>
                    </a:solidFill>
                  </a:tcPr>
                </a:tc>
              </a:tr>
              <a:tr h="272256">
                <a:tc>
                  <a:txBody>
                    <a:bodyPr/>
                    <a:lstStyle/>
                    <a:p>
                      <a:pPr algn="ctr" rtl="0" fontAlgn="ctr"/>
                      <a:r>
                        <a:rPr lang="es-PY" sz="1100" b="0" i="0" u="none" strike="noStrike">
                          <a:solidFill>
                            <a:srgbClr val="000000"/>
                          </a:solidFill>
                          <a:latin typeface="Calibri"/>
                        </a:rPr>
                        <a:t>1</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ctr"/>
                      <a:r>
                        <a:rPr lang="es-PY" sz="1100" b="0" i="0" u="none" strike="noStrike" dirty="0">
                          <a:solidFill>
                            <a:srgbClr val="000000"/>
                          </a:solidFill>
                          <a:latin typeface="Calibri"/>
                        </a:rPr>
                        <a:t>PRESUPUESTO DE PROGRAMAS DE ADMINISTRACIÓN </a:t>
                      </a:r>
                    </a:p>
                  </a:txBody>
                  <a:tcPr marL="51822"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54.965.152.673</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67.474.243.859</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12.509.091.186</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72256">
                <a:tc>
                  <a:txBody>
                    <a:bodyPr/>
                    <a:lstStyle/>
                    <a:p>
                      <a:pPr algn="ctr" rtl="0" fontAlgn="ctr"/>
                      <a:r>
                        <a:rPr lang="es-PY" sz="1100" b="0" i="0" u="none" strike="noStrike">
                          <a:solidFill>
                            <a:srgbClr val="000000"/>
                          </a:solidFill>
                          <a:latin typeface="Calibri"/>
                        </a:rPr>
                        <a:t>2</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ctr"/>
                      <a:r>
                        <a:rPr lang="es-PY" sz="1100" b="0" i="0" u="none" strike="noStrike">
                          <a:solidFill>
                            <a:srgbClr val="000000"/>
                          </a:solidFill>
                          <a:latin typeface="Calibri"/>
                        </a:rPr>
                        <a:t>PRESUPUESTO DE PROGRAMAS DE ACCIÓN </a:t>
                      </a:r>
                    </a:p>
                  </a:txBody>
                  <a:tcPr marL="51822"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453.192.991.934</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412.022.782.953</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-41.170.208.981</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72256">
                <a:tc>
                  <a:txBody>
                    <a:bodyPr/>
                    <a:lstStyle/>
                    <a:p>
                      <a:pPr algn="ctr" rtl="0" fontAlgn="ctr"/>
                      <a:r>
                        <a:rPr lang="es-PY" sz="1100" b="0" i="0" u="none" strike="noStrike">
                          <a:solidFill>
                            <a:srgbClr val="000000"/>
                          </a:solidFill>
                          <a:latin typeface="Calibri"/>
                        </a:rPr>
                        <a:t>3</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ctr"/>
                      <a:r>
                        <a:rPr lang="es-PY" sz="1100" b="0" i="0" u="none" strike="noStrike">
                          <a:solidFill>
                            <a:srgbClr val="000000"/>
                          </a:solidFill>
                          <a:latin typeface="Calibri"/>
                        </a:rPr>
                        <a:t>PRESUPUESTO DE PROGRAMAS DE INVERSIÓN</a:t>
                      </a:r>
                    </a:p>
                  </a:txBody>
                  <a:tcPr marL="51822"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333.166.199.775</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185.561.078.621</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-147.605.121.154</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72256">
                <a:tc>
                  <a:txBody>
                    <a:bodyPr/>
                    <a:lstStyle/>
                    <a:p>
                      <a:pPr algn="ctr" rtl="0" fontAlgn="ctr"/>
                      <a:r>
                        <a:rPr lang="es-PY" sz="1100" b="0" i="0" u="none" strike="noStrike">
                          <a:solidFill>
                            <a:srgbClr val="000000"/>
                          </a:solidFill>
                          <a:latin typeface="Calibri"/>
                        </a:rPr>
                        <a:t>4</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ctr"/>
                      <a:r>
                        <a:rPr lang="es-PY" sz="1100" b="0" i="0" u="none" strike="noStrike">
                          <a:solidFill>
                            <a:srgbClr val="000000"/>
                          </a:solidFill>
                          <a:latin typeface="Calibri"/>
                        </a:rPr>
                        <a:t>PRESUPUESTO DE PROGRAMAS DEL SERVICIO DE LA DEUDA PÚBLICA</a:t>
                      </a:r>
                    </a:p>
                  </a:txBody>
                  <a:tcPr marL="51822"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1.643.448</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chemeClr val="tx1"/>
                          </a:solidFill>
                          <a:effectLst/>
                          <a:latin typeface="Calibri" panose="020F0502020204030204" pitchFamily="34" charset="0"/>
                        </a:rPr>
                        <a:t>958.678</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dirty="0">
                          <a:solidFill>
                            <a:schemeClr val="tx1"/>
                          </a:solidFill>
                          <a:effectLst/>
                          <a:latin typeface="Calibri" panose="020F0502020204030204" pitchFamily="34" charset="0"/>
                        </a:rPr>
                        <a:t>-684.770</a:t>
                      </a:r>
                    </a:p>
                  </a:txBody>
                  <a:tcPr marL="5758" marR="5758"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bl>
          </a:graphicData>
        </a:graphic>
      </p:graphicFrame>
      <p:sp>
        <p:nvSpPr>
          <p:cNvPr id="18486" name="Rectangle 5"/>
          <p:cNvSpPr>
            <a:spLocks noChangeArrowheads="1"/>
          </p:cNvSpPr>
          <p:nvPr/>
        </p:nvSpPr>
        <p:spPr bwMode="auto">
          <a:xfrm>
            <a:off x="436563" y="4125913"/>
            <a:ext cx="827087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spcAft>
                <a:spcPts val="726"/>
              </a:spcAft>
              <a:defRPr/>
            </a:pPr>
            <a:r>
              <a:rPr lang="es-ES" altLang="es-PY" sz="968" b="1" smtClean="0">
                <a:solidFill>
                  <a:srgbClr val="262626"/>
                </a:solidFill>
                <a:latin typeface="Calibri" panose="020F0502020204030204" pitchFamily="34" charset="0"/>
              </a:rPr>
              <a:t>Tipo 1 Presupuesto Programa de  Administración: </a:t>
            </a:r>
            <a:r>
              <a:rPr lang="es-ES" altLang="es-PY" sz="968" smtClean="0">
                <a:solidFill>
                  <a:srgbClr val="262626"/>
                </a:solidFill>
                <a:latin typeface="Calibri" panose="020F0502020204030204" pitchFamily="34" charset="0"/>
              </a:rPr>
              <a:t>Todo Gastos relacionados a la SENAVITAT (Gastos administrativos, salarios, mantenimiento, insumos, etc.)</a:t>
            </a:r>
            <a:endParaRPr lang="es-ES" altLang="es-PY" sz="968" b="1" smtClean="0">
              <a:solidFill>
                <a:srgbClr val="262626"/>
              </a:solidFill>
              <a:latin typeface="Calibri" panose="020F0502020204030204" pitchFamily="34" charset="0"/>
            </a:endParaRPr>
          </a:p>
          <a:p>
            <a:pPr algn="just" defTabSz="913947" eaLnBrk="1" hangingPunct="1">
              <a:spcAft>
                <a:spcPts val="726"/>
              </a:spcAft>
              <a:defRPr/>
            </a:pPr>
            <a:r>
              <a:rPr lang="es-ES" altLang="es-PY" sz="968" b="1" smtClean="0">
                <a:solidFill>
                  <a:srgbClr val="262626"/>
                </a:solidFill>
                <a:latin typeface="Calibri" panose="020F0502020204030204" pitchFamily="34" charset="0"/>
              </a:rPr>
              <a:t>Tipo 2 Programas de Acción: </a:t>
            </a:r>
            <a:r>
              <a:rPr lang="es-ES" altLang="es-PY" sz="968" smtClean="0">
                <a:solidFill>
                  <a:srgbClr val="262626"/>
                </a:solidFill>
                <a:latin typeface="Calibri" panose="020F0502020204030204" pitchFamily="34" charset="0"/>
              </a:rPr>
              <a:t>Todo Proyecto que tenga la SENAVITAT y su continuidad serán constante (FONAVIS) (Viviendas Económicas) (Préstamos Hipotecarios y a </a:t>
            </a:r>
            <a:r>
              <a:rPr lang="es-ES" altLang="es-PY" sz="968" smtClean="0">
                <a:latin typeface="Calibri" panose="020F0502020204030204" pitchFamily="34" charset="0"/>
              </a:rPr>
              <a:t>Cooperativas) (Pueblos Originarios) (Viviendas </a:t>
            </a:r>
            <a:r>
              <a:rPr lang="es-ES" altLang="es-PY" sz="968" smtClean="0">
                <a:solidFill>
                  <a:srgbClr val="262626"/>
                </a:solidFill>
                <a:latin typeface="Calibri" panose="020F0502020204030204" pitchFamily="34" charset="0"/>
              </a:rPr>
              <a:t>en Municipios).</a:t>
            </a:r>
            <a:endParaRPr lang="es-ES" altLang="es-PY" sz="968" b="1" smtClean="0">
              <a:solidFill>
                <a:srgbClr val="262626"/>
              </a:solidFill>
              <a:latin typeface="Calibri" panose="020F0502020204030204" pitchFamily="34" charset="0"/>
            </a:endParaRPr>
          </a:p>
          <a:p>
            <a:pPr algn="just" defTabSz="913947" eaLnBrk="1" hangingPunct="1">
              <a:spcAft>
                <a:spcPts val="726"/>
              </a:spcAft>
              <a:defRPr/>
            </a:pPr>
            <a:r>
              <a:rPr lang="es-ES" altLang="es-PY" sz="968" b="1" smtClean="0">
                <a:solidFill>
                  <a:srgbClr val="262626"/>
                </a:solidFill>
                <a:latin typeface="Calibri" panose="020F0502020204030204" pitchFamily="34" charset="0"/>
              </a:rPr>
              <a:t>Tipo 3 Programas de Inversión: </a:t>
            </a:r>
            <a:r>
              <a:rPr lang="es-ES" altLang="es-PY" sz="968" smtClean="0">
                <a:solidFill>
                  <a:srgbClr val="262626"/>
                </a:solidFill>
                <a:latin typeface="Calibri" panose="020F0502020204030204" pitchFamily="34" charset="0"/>
              </a:rPr>
              <a:t>Todo Proyecto que tiene un inicio y un fin: suelen ser Donaciones/Bonos, Proyectos de 2 a 5 años (FOCEM, Donación China Taiwán,  Bonos Soberanos, Mejoramiento de las Condiciones de Habitabilidad de  CHacarita Alta y Mejoramiento y ampliación de viviendas del área metropolitana de Asunción).</a:t>
            </a:r>
            <a:endParaRPr lang="es-ES" altLang="es-PY" sz="968" b="1" smtClean="0">
              <a:solidFill>
                <a:srgbClr val="262626"/>
              </a:solidFill>
              <a:latin typeface="Calibri" panose="020F0502020204030204" pitchFamily="34" charset="0"/>
            </a:endParaRPr>
          </a:p>
          <a:p>
            <a:pPr algn="just" defTabSz="913947" eaLnBrk="1" hangingPunct="1">
              <a:spcAft>
                <a:spcPts val="726"/>
              </a:spcAft>
              <a:defRPr/>
            </a:pPr>
            <a:r>
              <a:rPr lang="es-ES" altLang="es-PY" sz="968" b="1" smtClean="0">
                <a:solidFill>
                  <a:srgbClr val="262626"/>
                </a:solidFill>
                <a:latin typeface="Calibri" panose="020F0502020204030204" pitchFamily="34" charset="0"/>
              </a:rPr>
              <a:t>Tipo 4 Programa del Servicio de la Deuda Pública: </a:t>
            </a:r>
            <a:r>
              <a:rPr lang="es-ES" altLang="es-PY" sz="968" smtClean="0">
                <a:solidFill>
                  <a:srgbClr val="262626"/>
                </a:solidFill>
                <a:latin typeface="Calibri" panose="020F0502020204030204" pitchFamily="34" charset="0"/>
              </a:rPr>
              <a:t>Toda deuda asumida por la SENAVITAT y que deberán ser honrados</a:t>
            </a:r>
            <a:endParaRPr lang="en-US" altLang="en-US" sz="968" smtClean="0">
              <a:solidFill>
                <a:srgbClr val="262626"/>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261413" y="174594"/>
            <a:ext cx="8621175" cy="16970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913947" fontAlgn="auto">
              <a:spcBef>
                <a:spcPts val="0"/>
              </a:spcBef>
              <a:spcAft>
                <a:spcPts val="0"/>
              </a:spcAft>
              <a:defRPr/>
            </a:pPr>
            <a:endParaRPr lang="es-PY" sz="2734">
              <a:latin typeface="+mn-lt"/>
              <a:cs typeface="+mn-cs"/>
              <a:sym typeface="Calibri"/>
            </a:endParaRPr>
          </a:p>
        </p:txBody>
      </p:sp>
      <p:pic>
        <p:nvPicPr>
          <p:cNvPr id="59395" name="Imagen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Imagen 13"/>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Imagen 14"/>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7"/>
          <p:cNvSpPr txBox="1"/>
          <p:nvPr/>
        </p:nvSpPr>
        <p:spPr>
          <a:xfrm>
            <a:off x="599026" y="3166069"/>
            <a:ext cx="4296399" cy="1247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3105" tIns="43105" rIns="43105" bIns="43105" spcCol="38100"/>
          <a:lstStyle/>
          <a:p>
            <a:pPr defTabSz="862196" fontAlgn="auto">
              <a:lnSpc>
                <a:spcPts val="4526"/>
              </a:lnSpc>
              <a:spcBef>
                <a:spcPts val="0"/>
              </a:spcBef>
              <a:spcAft>
                <a:spcPts val="0"/>
              </a:spcAft>
              <a:defRPr/>
            </a:pPr>
            <a:r>
              <a:rPr lang="es-PY" sz="5092" dirty="0">
                <a:solidFill>
                  <a:schemeClr val="bg1"/>
                </a:solidFill>
                <a:latin typeface="TodaySHOP-Bold" panose="02000503040000020004" pitchFamily="50" charset="0"/>
                <a:cs typeface="+mn-cs"/>
                <a:sym typeface="Calibri"/>
              </a:rPr>
              <a:t>11.492</a:t>
            </a:r>
            <a:r>
              <a:rPr lang="es-PY" sz="5092" dirty="0">
                <a:solidFill>
                  <a:schemeClr val="bg1"/>
                </a:solidFill>
                <a:latin typeface="TodaySHOP-MediumItalic" panose="02000506050000020003" pitchFamily="50" charset="0"/>
                <a:cs typeface="+mn-cs"/>
                <a:sym typeface="Calibri"/>
              </a:rPr>
              <a:t> </a:t>
            </a:r>
          </a:p>
          <a:p>
            <a:pPr defTabSz="862196" fontAlgn="auto">
              <a:lnSpc>
                <a:spcPts val="4526"/>
              </a:lnSpc>
              <a:spcBef>
                <a:spcPts val="0"/>
              </a:spcBef>
              <a:spcAft>
                <a:spcPts val="0"/>
              </a:spcAft>
              <a:defRPr/>
            </a:pPr>
            <a:r>
              <a:rPr lang="es-PY" sz="4526" dirty="0">
                <a:solidFill>
                  <a:schemeClr val="bg1"/>
                </a:solidFill>
                <a:latin typeface="TodaySHOP-MediumItalic" panose="02000506050000020003" pitchFamily="50" charset="0"/>
                <a:cs typeface="+mn-cs"/>
                <a:sym typeface="Calibri"/>
              </a:rPr>
              <a:t>viviendas culminadas</a:t>
            </a:r>
          </a:p>
        </p:txBody>
      </p:sp>
      <p:sp>
        <p:nvSpPr>
          <p:cNvPr id="19" name="Rectángulo 18"/>
          <p:cNvSpPr/>
          <p:nvPr/>
        </p:nvSpPr>
        <p:spPr>
          <a:xfrm>
            <a:off x="6483327" y="168963"/>
            <a:ext cx="2124641" cy="140855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59400" name="Imagen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1450" y="285750"/>
            <a:ext cx="204787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ángulo 24"/>
          <p:cNvSpPr/>
          <p:nvPr/>
        </p:nvSpPr>
        <p:spPr>
          <a:xfrm>
            <a:off x="6483327" y="1484007"/>
            <a:ext cx="2124641" cy="134557"/>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59402" name="Imagen 3"/>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60350" y="198438"/>
            <a:ext cx="408940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Imagen 2"/>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497388" y="192088"/>
            <a:ext cx="441166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Imagen 4"/>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497388" y="3349625"/>
            <a:ext cx="4386262"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Imagen 5"/>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60350" y="3349625"/>
            <a:ext cx="4113213"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fill="hold"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261413" y="615610"/>
            <a:ext cx="8621175" cy="50780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3104" tIns="43104" rIns="43104" bIns="43104" spcCol="38100" anchor="ctr">
            <a:spAutoFit/>
          </a:bodyPr>
          <a:lstStyle/>
          <a:p>
            <a:pPr defTabSz="913947" fontAlgn="auto">
              <a:spcBef>
                <a:spcPts val="0"/>
              </a:spcBef>
              <a:spcAft>
                <a:spcPts val="0"/>
              </a:spcAft>
              <a:defRPr/>
            </a:pPr>
            <a:endParaRPr lang="es-PY" sz="2734">
              <a:latin typeface="+mj-lt"/>
              <a:ea typeface="+mj-ea"/>
              <a:cs typeface="+mj-cs"/>
              <a:sym typeface="Calibri"/>
            </a:endParaRPr>
          </a:p>
        </p:txBody>
      </p:sp>
      <p:pic>
        <p:nvPicPr>
          <p:cNvPr id="61443" name="Imagen 1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0350" y="196850"/>
            <a:ext cx="86233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Imagen 13"/>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Imagen 14"/>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p:cNvSpPr/>
          <p:nvPr/>
        </p:nvSpPr>
        <p:spPr>
          <a:xfrm>
            <a:off x="6483327" y="168963"/>
            <a:ext cx="2124641" cy="140855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61448" name="Imagen 15"/>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542088" y="252413"/>
            <a:ext cx="19986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ángulo 24"/>
          <p:cNvSpPr/>
          <p:nvPr/>
        </p:nvSpPr>
        <p:spPr>
          <a:xfrm>
            <a:off x="6483327" y="1484007"/>
            <a:ext cx="2124641" cy="134557"/>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
        <p:nvSpPr>
          <p:cNvPr id="24" name="CuadroTexto 23"/>
          <p:cNvSpPr txBox="1"/>
          <p:nvPr/>
        </p:nvSpPr>
        <p:spPr>
          <a:xfrm>
            <a:off x="624384" y="4686828"/>
            <a:ext cx="4296399" cy="1247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3105" tIns="43105" rIns="43105" bIns="43105" spcCol="38100"/>
          <a:lstStyle/>
          <a:p>
            <a:pPr defTabSz="862196" fontAlgn="auto">
              <a:lnSpc>
                <a:spcPts val="4526"/>
              </a:lnSpc>
              <a:spcBef>
                <a:spcPts val="0"/>
              </a:spcBef>
              <a:spcAft>
                <a:spcPts val="0"/>
              </a:spcAft>
              <a:defRPr/>
            </a:pPr>
            <a:r>
              <a:rPr lang="es-PY" sz="5092" dirty="0">
                <a:solidFill>
                  <a:schemeClr val="bg1"/>
                </a:solidFill>
                <a:latin typeface="TodaySHOP-Bold" panose="02000503040000020004" pitchFamily="50" charset="0"/>
                <a:cs typeface="+mn-cs"/>
                <a:sym typeface="Calibri"/>
              </a:rPr>
              <a:t>2.390</a:t>
            </a:r>
            <a:endParaRPr lang="es-PY" sz="5092" dirty="0">
              <a:solidFill>
                <a:schemeClr val="bg1"/>
              </a:solidFill>
              <a:latin typeface="TodaySHOP-MediumItalic" panose="02000506050000020003" pitchFamily="50" charset="0"/>
              <a:cs typeface="+mn-cs"/>
              <a:sym typeface="Calibri"/>
            </a:endParaRPr>
          </a:p>
          <a:p>
            <a:pPr defTabSz="862196" fontAlgn="auto">
              <a:lnSpc>
                <a:spcPts val="4526"/>
              </a:lnSpc>
              <a:spcBef>
                <a:spcPts val="0"/>
              </a:spcBef>
              <a:spcAft>
                <a:spcPts val="0"/>
              </a:spcAft>
              <a:defRPr/>
            </a:pPr>
            <a:r>
              <a:rPr lang="es-PY" sz="4526" dirty="0">
                <a:solidFill>
                  <a:schemeClr val="bg1"/>
                </a:solidFill>
                <a:latin typeface="TodaySHOP-MediumItalic" panose="02000506050000020003" pitchFamily="50" charset="0"/>
                <a:cs typeface="+mn-cs"/>
                <a:sym typeface="Calibri"/>
              </a:rPr>
              <a:t>viviendas culminadas</a:t>
            </a:r>
          </a:p>
        </p:txBody>
      </p:sp>
    </p:spTree>
  </p:cSld>
  <p:clrMapOvr>
    <a:masterClrMapping/>
  </p:clrMapOvr>
  <p:transition spd="slow"/>
  <p:timing>
    <p:tnLst>
      <p:par>
        <p:cTn id="1" dur="indefinite" restart="never" fill="hold"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61413" y="615610"/>
            <a:ext cx="8621175" cy="50780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3104" tIns="43104" rIns="43104" bIns="43104" spcCol="38100" anchor="ctr">
            <a:spAutoFit/>
          </a:bodyPr>
          <a:lstStyle/>
          <a:p>
            <a:pPr defTabSz="913947" fontAlgn="auto">
              <a:spcBef>
                <a:spcPts val="0"/>
              </a:spcBef>
              <a:spcAft>
                <a:spcPts val="0"/>
              </a:spcAft>
              <a:defRPr/>
            </a:pPr>
            <a:endParaRPr lang="es-PY" sz="2734">
              <a:latin typeface="+mj-lt"/>
              <a:ea typeface="+mj-ea"/>
              <a:cs typeface="+mj-cs"/>
              <a:sym typeface="Calibri"/>
            </a:endParaRPr>
          </a:p>
        </p:txBody>
      </p:sp>
      <p:pic>
        <p:nvPicPr>
          <p:cNvPr id="63491" name="Imagen 9"/>
          <p:cNvPicPr>
            <a:picLocks noChangeAspect="1"/>
          </p:cNvPicPr>
          <p:nvPr/>
        </p:nvPicPr>
        <p:blipFill>
          <a:blip r:embed="rId3" cstate="screen">
            <a:extLst>
              <a:ext uri="{28A0092B-C50C-407E-A947-70E740481C1C}">
                <a14:useLocalDpi xmlns:a14="http://schemas.microsoft.com/office/drawing/2010/main" val="0"/>
              </a:ext>
            </a:extLst>
          </a:blip>
          <a:srcRect t="-8997" b="8997"/>
          <a:stretch>
            <a:fillRect/>
          </a:stretch>
        </p:blipFill>
        <p:spPr bwMode="auto">
          <a:xfrm>
            <a:off x="4373563" y="196850"/>
            <a:ext cx="4510087"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Imagen 13"/>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Imagen 14"/>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ángulo 15"/>
          <p:cNvSpPr/>
          <p:nvPr/>
        </p:nvSpPr>
        <p:spPr>
          <a:xfrm>
            <a:off x="6483327" y="168963"/>
            <a:ext cx="2124641" cy="1408558"/>
          </a:xfrm>
          <a:prstGeom prst="rect">
            <a:avLst/>
          </a:prstGeom>
          <a:solidFill>
            <a:srgbClr val="FFFFFF"/>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63496" name="Imagen 18"/>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542088" y="252413"/>
            <a:ext cx="19986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19"/>
          <p:cNvSpPr/>
          <p:nvPr/>
        </p:nvSpPr>
        <p:spPr>
          <a:xfrm>
            <a:off x="6483327" y="1484007"/>
            <a:ext cx="2124641" cy="134557"/>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63498" name="Imagen 6"/>
          <p:cNvPicPr>
            <a:picLocks noChangeAspect="1"/>
          </p:cNvPicPr>
          <p:nvPr/>
        </p:nvPicPr>
        <p:blipFill>
          <a:blip r:embed="rId8" cstate="screen">
            <a:extLst>
              <a:ext uri="{28A0092B-C50C-407E-A947-70E740481C1C}">
                <a14:useLocalDpi xmlns:a14="http://schemas.microsoft.com/office/drawing/2010/main" val="0"/>
              </a:ext>
            </a:extLst>
          </a:blip>
          <a:srcRect l="5441"/>
          <a:stretch>
            <a:fillRect/>
          </a:stretch>
        </p:blipFill>
        <p:spPr bwMode="auto">
          <a:xfrm>
            <a:off x="260350" y="3279775"/>
            <a:ext cx="4052888"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Imagen 20"/>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60350" y="169863"/>
            <a:ext cx="4052888"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Imagen 7"/>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373563" y="3279775"/>
            <a:ext cx="4510087"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fill="hold"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magen 2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0350" y="184150"/>
            <a:ext cx="86233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Imagen 13"/>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Imagen 14"/>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uadroTexto 23"/>
          <p:cNvSpPr txBox="1"/>
          <p:nvPr/>
        </p:nvSpPr>
        <p:spPr>
          <a:xfrm>
            <a:off x="619261" y="4986743"/>
            <a:ext cx="4296399" cy="1247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3105" tIns="43105" rIns="43105" bIns="43105" spcCol="38100"/>
          <a:lstStyle/>
          <a:p>
            <a:pPr defTabSz="862196" fontAlgn="auto">
              <a:lnSpc>
                <a:spcPts val="3583"/>
              </a:lnSpc>
              <a:spcBef>
                <a:spcPts val="0"/>
              </a:spcBef>
              <a:spcAft>
                <a:spcPts val="0"/>
              </a:spcAft>
              <a:defRPr/>
            </a:pPr>
            <a:r>
              <a:rPr lang="es-PY" sz="5092" dirty="0">
                <a:solidFill>
                  <a:srgbClr val="008080"/>
                </a:solidFill>
                <a:latin typeface="TodaySHOP-Bold" panose="02000503040000020004" pitchFamily="50" charset="0"/>
                <a:cs typeface="+mn-cs"/>
                <a:sym typeface="Calibri"/>
              </a:rPr>
              <a:t>1.049</a:t>
            </a:r>
            <a:endParaRPr lang="es-PY" sz="5092" dirty="0">
              <a:solidFill>
                <a:srgbClr val="008080"/>
              </a:solidFill>
              <a:latin typeface="TodaySHOP-MediumItalic" panose="02000506050000020003" pitchFamily="50" charset="0"/>
              <a:cs typeface="+mn-cs"/>
              <a:sym typeface="Calibri"/>
            </a:endParaRPr>
          </a:p>
          <a:p>
            <a:pPr defTabSz="862196" fontAlgn="auto">
              <a:lnSpc>
                <a:spcPts val="3583"/>
              </a:lnSpc>
              <a:spcBef>
                <a:spcPts val="0"/>
              </a:spcBef>
              <a:spcAft>
                <a:spcPts val="0"/>
              </a:spcAft>
              <a:defRPr/>
            </a:pPr>
            <a:r>
              <a:rPr lang="es-PY" sz="3772" dirty="0">
                <a:solidFill>
                  <a:srgbClr val="008080"/>
                </a:solidFill>
                <a:latin typeface="TodaySHOP-MediumItalic" panose="02000506050000020003" pitchFamily="50" charset="0"/>
                <a:cs typeface="+mn-cs"/>
                <a:sym typeface="Calibri"/>
              </a:rPr>
              <a:t>viviendas culminadas</a:t>
            </a:r>
          </a:p>
        </p:txBody>
      </p:sp>
      <p:sp>
        <p:nvSpPr>
          <p:cNvPr id="21" name="Rectángulo 20"/>
          <p:cNvSpPr/>
          <p:nvPr/>
        </p:nvSpPr>
        <p:spPr>
          <a:xfrm>
            <a:off x="6851323" y="189238"/>
            <a:ext cx="1637641" cy="140855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
        <p:nvSpPr>
          <p:cNvPr id="26" name="Rectángulo 25"/>
          <p:cNvSpPr/>
          <p:nvPr/>
        </p:nvSpPr>
        <p:spPr>
          <a:xfrm>
            <a:off x="6851324" y="1502137"/>
            <a:ext cx="1637641" cy="126236"/>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65545" name="Imagen 19"/>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059613" y="392113"/>
            <a:ext cx="12207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uadroTexto 28"/>
          <p:cNvSpPr txBox="1"/>
          <p:nvPr/>
        </p:nvSpPr>
        <p:spPr>
          <a:xfrm>
            <a:off x="4192565" y="4975925"/>
            <a:ext cx="4296399" cy="1247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3105" tIns="43105" rIns="43105" bIns="43105" spcCol="38100"/>
          <a:lstStyle/>
          <a:p>
            <a:pPr algn="r" defTabSz="862196" fontAlgn="auto">
              <a:lnSpc>
                <a:spcPts val="3583"/>
              </a:lnSpc>
              <a:spcBef>
                <a:spcPts val="0"/>
              </a:spcBef>
              <a:spcAft>
                <a:spcPts val="0"/>
              </a:spcAft>
              <a:defRPr/>
            </a:pPr>
            <a:r>
              <a:rPr lang="es-PY" sz="5092" dirty="0">
                <a:solidFill>
                  <a:schemeClr val="bg1"/>
                </a:solidFill>
                <a:latin typeface="TodaySHOP-Bold" panose="02000503040000020004" pitchFamily="50" charset="0"/>
                <a:cs typeface="+mn-cs"/>
                <a:sym typeface="Calibri"/>
              </a:rPr>
              <a:t>222</a:t>
            </a:r>
            <a:endParaRPr lang="es-PY" sz="5092" dirty="0">
              <a:solidFill>
                <a:schemeClr val="bg1"/>
              </a:solidFill>
              <a:latin typeface="TodaySHOP-MediumItalic" panose="02000506050000020003" pitchFamily="50" charset="0"/>
              <a:cs typeface="+mn-cs"/>
              <a:sym typeface="Calibri"/>
            </a:endParaRPr>
          </a:p>
          <a:p>
            <a:pPr algn="r" defTabSz="862196" fontAlgn="auto">
              <a:lnSpc>
                <a:spcPts val="3583"/>
              </a:lnSpc>
              <a:spcBef>
                <a:spcPts val="0"/>
              </a:spcBef>
              <a:spcAft>
                <a:spcPts val="0"/>
              </a:spcAft>
              <a:defRPr/>
            </a:pPr>
            <a:r>
              <a:rPr lang="es-PY" sz="3772" dirty="0">
                <a:solidFill>
                  <a:schemeClr val="bg1"/>
                </a:solidFill>
                <a:latin typeface="TodaySHOP-MediumItalic" panose="02000506050000020003" pitchFamily="50" charset="0"/>
                <a:cs typeface="+mn-cs"/>
                <a:sym typeface="Calibri"/>
              </a:rPr>
              <a:t>viviendas culminadas</a:t>
            </a:r>
          </a:p>
        </p:txBody>
      </p:sp>
      <p:sp>
        <p:nvSpPr>
          <p:cNvPr id="30" name="Rectángulo 29"/>
          <p:cNvSpPr/>
          <p:nvPr/>
        </p:nvSpPr>
        <p:spPr>
          <a:xfrm>
            <a:off x="619262" y="184016"/>
            <a:ext cx="1637641" cy="140855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
        <p:nvSpPr>
          <p:cNvPr id="31" name="Rectángulo 30"/>
          <p:cNvSpPr/>
          <p:nvPr/>
        </p:nvSpPr>
        <p:spPr>
          <a:xfrm>
            <a:off x="619262" y="1484237"/>
            <a:ext cx="1637641" cy="126236"/>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65549" name="Imagen 31"/>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46125" y="374650"/>
            <a:ext cx="15113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fill="hold"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261413" y="615610"/>
            <a:ext cx="8621175" cy="50780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3104" tIns="43104" rIns="43104" bIns="43104" spcCol="38100" anchor="ctr">
            <a:spAutoFit/>
          </a:bodyPr>
          <a:lstStyle/>
          <a:p>
            <a:pPr defTabSz="913947" fontAlgn="auto">
              <a:spcBef>
                <a:spcPts val="0"/>
              </a:spcBef>
              <a:spcAft>
                <a:spcPts val="0"/>
              </a:spcAft>
              <a:defRPr/>
            </a:pPr>
            <a:endParaRPr lang="es-PY" sz="2734">
              <a:latin typeface="+mj-lt"/>
              <a:ea typeface="+mj-ea"/>
              <a:cs typeface="+mj-cs"/>
              <a:sym typeface="Calibri"/>
            </a:endParaRPr>
          </a:p>
        </p:txBody>
      </p:sp>
      <p:pic>
        <p:nvPicPr>
          <p:cNvPr id="67587" name="Imagen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19600" y="184150"/>
            <a:ext cx="4464050"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Imagen 24"/>
          <p:cNvPicPr>
            <a:picLocks noChangeAspect="1"/>
          </p:cNvPicPr>
          <p:nvPr/>
        </p:nvPicPr>
        <p:blipFill>
          <a:blip r:embed="rId4" cstate="screen">
            <a:extLst>
              <a:ext uri="{28A0092B-C50C-407E-A947-70E740481C1C}">
                <a14:useLocalDpi xmlns:a14="http://schemas.microsoft.com/office/drawing/2010/main" val="0"/>
              </a:ext>
            </a:extLst>
          </a:blip>
          <a:srcRect t="5203"/>
          <a:stretch>
            <a:fillRect/>
          </a:stretch>
        </p:blipFill>
        <p:spPr bwMode="auto">
          <a:xfrm>
            <a:off x="260350" y="520700"/>
            <a:ext cx="403225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Imagen 1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19600" y="3576638"/>
            <a:ext cx="44640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Imagen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Imagen 13"/>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Imagen 14"/>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ángulo 20"/>
          <p:cNvSpPr/>
          <p:nvPr/>
        </p:nvSpPr>
        <p:spPr>
          <a:xfrm>
            <a:off x="6851323" y="201916"/>
            <a:ext cx="1637641" cy="1408558"/>
          </a:xfrm>
          <a:prstGeom prst="rect">
            <a:avLst/>
          </a:prstGeom>
          <a:solidFill>
            <a:srgbClr val="FFFFFF"/>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913947" fontAlgn="auto">
              <a:spcBef>
                <a:spcPts val="0"/>
              </a:spcBef>
              <a:spcAft>
                <a:spcPts val="0"/>
              </a:spcAft>
              <a:defRPr/>
            </a:pPr>
            <a:endParaRPr lang="es-PY" sz="2734">
              <a:latin typeface="+mn-lt"/>
              <a:cs typeface="+mn-cs"/>
              <a:sym typeface="Calibri"/>
            </a:endParaRPr>
          </a:p>
        </p:txBody>
      </p:sp>
      <p:sp>
        <p:nvSpPr>
          <p:cNvPr id="26" name="Rectángulo 25"/>
          <p:cNvSpPr/>
          <p:nvPr/>
        </p:nvSpPr>
        <p:spPr>
          <a:xfrm>
            <a:off x="6851324" y="1502137"/>
            <a:ext cx="1637641" cy="126236"/>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67595" name="Imagen 19"/>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059613" y="392113"/>
            <a:ext cx="12207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ángulo 29"/>
          <p:cNvSpPr/>
          <p:nvPr/>
        </p:nvSpPr>
        <p:spPr>
          <a:xfrm>
            <a:off x="619262" y="184016"/>
            <a:ext cx="1637641" cy="1408558"/>
          </a:xfrm>
          <a:prstGeom prst="rect">
            <a:avLst/>
          </a:prstGeom>
          <a:solidFill>
            <a:srgbClr val="FFFFFF"/>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913947" fontAlgn="auto">
              <a:spcBef>
                <a:spcPts val="0"/>
              </a:spcBef>
              <a:spcAft>
                <a:spcPts val="0"/>
              </a:spcAft>
              <a:defRPr/>
            </a:pPr>
            <a:endParaRPr lang="es-PY" sz="2734">
              <a:latin typeface="+mn-lt"/>
              <a:cs typeface="+mn-cs"/>
              <a:sym typeface="Calibri"/>
            </a:endParaRPr>
          </a:p>
        </p:txBody>
      </p:sp>
      <p:sp>
        <p:nvSpPr>
          <p:cNvPr id="31" name="Rectángulo 30"/>
          <p:cNvSpPr/>
          <p:nvPr/>
        </p:nvSpPr>
        <p:spPr>
          <a:xfrm>
            <a:off x="619262" y="1484237"/>
            <a:ext cx="1637641" cy="126236"/>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67598" name="Imagen 31"/>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46125" y="374650"/>
            <a:ext cx="15113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9" name="Imagen 3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0350" y="3578225"/>
            <a:ext cx="40322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fill="hold"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agen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0350" y="174625"/>
            <a:ext cx="86233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Imagen 13"/>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Imagen 14"/>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599026" y="4713942"/>
            <a:ext cx="4296399" cy="1247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3105" tIns="43105" rIns="43105" bIns="43105" spcCol="38100"/>
          <a:lstStyle/>
          <a:p>
            <a:pPr defTabSz="862196" fontAlgn="auto">
              <a:lnSpc>
                <a:spcPts val="4526"/>
              </a:lnSpc>
              <a:spcBef>
                <a:spcPts val="0"/>
              </a:spcBef>
              <a:spcAft>
                <a:spcPts val="0"/>
              </a:spcAft>
              <a:defRPr/>
            </a:pPr>
            <a:r>
              <a:rPr lang="es-PY" sz="5092" dirty="0">
                <a:solidFill>
                  <a:schemeClr val="bg1"/>
                </a:solidFill>
                <a:latin typeface="TodaySHOP-Bold" panose="02000503040000020004" pitchFamily="50" charset="0"/>
                <a:cs typeface="+mn-cs"/>
                <a:sym typeface="Calibri"/>
              </a:rPr>
              <a:t>2.979</a:t>
            </a:r>
            <a:endParaRPr lang="es-PY" sz="5092" dirty="0">
              <a:solidFill>
                <a:schemeClr val="bg1"/>
              </a:solidFill>
              <a:latin typeface="TodaySHOP-MediumItalic" panose="02000506050000020003" pitchFamily="50" charset="0"/>
              <a:cs typeface="+mn-cs"/>
              <a:sym typeface="Calibri"/>
            </a:endParaRPr>
          </a:p>
          <a:p>
            <a:pPr defTabSz="862196" fontAlgn="auto">
              <a:lnSpc>
                <a:spcPts val="4526"/>
              </a:lnSpc>
              <a:spcBef>
                <a:spcPts val="0"/>
              </a:spcBef>
              <a:spcAft>
                <a:spcPts val="0"/>
              </a:spcAft>
              <a:defRPr/>
            </a:pPr>
            <a:r>
              <a:rPr lang="es-PY" sz="4526" dirty="0">
                <a:solidFill>
                  <a:schemeClr val="bg1"/>
                </a:solidFill>
                <a:latin typeface="TodaySHOP-MediumItalic" panose="02000506050000020003" pitchFamily="50" charset="0"/>
                <a:cs typeface="+mn-cs"/>
                <a:sym typeface="Calibri"/>
              </a:rPr>
              <a:t>viviendas culminadas</a:t>
            </a:r>
          </a:p>
        </p:txBody>
      </p:sp>
      <p:sp>
        <p:nvSpPr>
          <p:cNvPr id="20" name="Rectángulo 19"/>
          <p:cNvSpPr/>
          <p:nvPr/>
        </p:nvSpPr>
        <p:spPr>
          <a:xfrm>
            <a:off x="6207489" y="168963"/>
            <a:ext cx="2400480" cy="140855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
        <p:nvSpPr>
          <p:cNvPr id="22" name="Rectángulo 21"/>
          <p:cNvSpPr/>
          <p:nvPr/>
        </p:nvSpPr>
        <p:spPr>
          <a:xfrm>
            <a:off x="6207489" y="1516287"/>
            <a:ext cx="2400480" cy="102275"/>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69641" name="Imagen 22"/>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307138" y="477838"/>
            <a:ext cx="23018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fill="hold"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agen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89400" y="177800"/>
            <a:ext cx="479425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Imagen 2"/>
          <p:cNvPicPr>
            <a:picLocks noChangeAspect="1"/>
          </p:cNvPicPr>
          <p:nvPr/>
        </p:nvPicPr>
        <p:blipFill>
          <a:blip r:embed="rId4" cstate="screen">
            <a:extLst>
              <a:ext uri="{28A0092B-C50C-407E-A947-70E740481C1C}">
                <a14:useLocalDpi xmlns:a14="http://schemas.microsoft.com/office/drawing/2010/main" val="0"/>
              </a:ext>
            </a:extLst>
          </a:blip>
          <a:srcRect t="5080"/>
          <a:stretch>
            <a:fillRect/>
          </a:stretch>
        </p:blipFill>
        <p:spPr bwMode="auto">
          <a:xfrm>
            <a:off x="4089400" y="3317875"/>
            <a:ext cx="479425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Imagen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Imagen 13"/>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Imagen 14"/>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61413" y="615610"/>
            <a:ext cx="3735456" cy="50780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3104" tIns="43104" rIns="43104" bIns="43104" spcCol="38100" anchor="ctr">
            <a:spAutoFit/>
          </a:bodyPr>
          <a:lstStyle/>
          <a:p>
            <a:pPr defTabSz="913947" fontAlgn="auto">
              <a:spcBef>
                <a:spcPts val="0"/>
              </a:spcBef>
              <a:spcAft>
                <a:spcPts val="0"/>
              </a:spcAft>
              <a:defRPr/>
            </a:pPr>
            <a:endParaRPr lang="es-PY" sz="2734">
              <a:latin typeface="+mj-lt"/>
              <a:ea typeface="+mj-ea"/>
              <a:cs typeface="+mj-cs"/>
              <a:sym typeface="Calibri"/>
            </a:endParaRPr>
          </a:p>
        </p:txBody>
      </p:sp>
      <p:sp>
        <p:nvSpPr>
          <p:cNvPr id="23" name="Rectángulo 22"/>
          <p:cNvSpPr/>
          <p:nvPr/>
        </p:nvSpPr>
        <p:spPr>
          <a:xfrm>
            <a:off x="6207489" y="168963"/>
            <a:ext cx="2400480" cy="1408558"/>
          </a:xfrm>
          <a:prstGeom prst="rect">
            <a:avLst/>
          </a:prstGeom>
          <a:solidFill>
            <a:srgbClr val="FFFFFF"/>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sp>
        <p:nvSpPr>
          <p:cNvPr id="24" name="Rectángulo 23"/>
          <p:cNvSpPr/>
          <p:nvPr/>
        </p:nvSpPr>
        <p:spPr>
          <a:xfrm>
            <a:off x="6207489" y="1516287"/>
            <a:ext cx="2400480" cy="102275"/>
          </a:xfrm>
          <a:prstGeom prst="rect">
            <a:avLst/>
          </a:prstGeom>
          <a:solidFill>
            <a:schemeClr val="bg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lstStyle/>
          <a:p>
            <a:pPr defTabSz="862196" fontAlgn="auto">
              <a:spcBef>
                <a:spcPts val="0"/>
              </a:spcBef>
              <a:spcAft>
                <a:spcPts val="0"/>
              </a:spcAft>
              <a:defRPr/>
            </a:pPr>
            <a:endParaRPr lang="es-PY" sz="1697">
              <a:solidFill>
                <a:srgbClr val="000000"/>
              </a:solidFill>
              <a:latin typeface="+mn-lt"/>
              <a:cs typeface="+mn-cs"/>
              <a:sym typeface="Calibri"/>
            </a:endParaRPr>
          </a:p>
        </p:txBody>
      </p:sp>
      <p:pic>
        <p:nvPicPr>
          <p:cNvPr id="71690" name="Imagen 24"/>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307138" y="477838"/>
            <a:ext cx="23018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Imagen 11"/>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60350" y="-257175"/>
            <a:ext cx="37369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Imagen 15"/>
          <p:cNvPicPr>
            <a:picLocks noChangeAspect="1"/>
          </p:cNvPicPr>
          <p:nvPr/>
        </p:nvPicPr>
        <p:blipFill>
          <a:blip r:embed="rId10" cstate="screen">
            <a:extLst>
              <a:ext uri="{28A0092B-C50C-407E-A947-70E740481C1C}">
                <a14:useLocalDpi xmlns:a14="http://schemas.microsoft.com/office/drawing/2010/main" val="0"/>
              </a:ext>
            </a:extLst>
          </a:blip>
          <a:srcRect b="16850"/>
          <a:stretch>
            <a:fillRect/>
          </a:stretch>
        </p:blipFill>
        <p:spPr bwMode="auto">
          <a:xfrm>
            <a:off x="260350" y="2538413"/>
            <a:ext cx="373697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Imagen 5"/>
          <p:cNvPicPr>
            <a:picLocks noChangeAspect="1"/>
          </p:cNvPicPr>
          <p:nvPr/>
        </p:nvPicPr>
        <p:blipFill>
          <a:blip r:embed="rId11" cstate="screen">
            <a:extLst>
              <a:ext uri="{28A0092B-C50C-407E-A947-70E740481C1C}">
                <a14:useLocalDpi xmlns:a14="http://schemas.microsoft.com/office/drawing/2010/main" val="0"/>
              </a:ext>
            </a:extLst>
          </a:blip>
          <a:srcRect l="-336" t="17877" r="336" b="24727"/>
          <a:stretch>
            <a:fillRect/>
          </a:stretch>
        </p:blipFill>
        <p:spPr bwMode="auto">
          <a:xfrm>
            <a:off x="219075" y="4418013"/>
            <a:ext cx="37782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fill="hold"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261414" y="615610"/>
            <a:ext cx="5299487" cy="50780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3104" tIns="43104" rIns="43104" bIns="43104" spcCol="38100" anchor="ctr">
            <a:spAutoFit/>
          </a:bodyPr>
          <a:lstStyle/>
          <a:p>
            <a:pPr defTabSz="913947" fontAlgn="auto">
              <a:spcBef>
                <a:spcPts val="0"/>
              </a:spcBef>
              <a:spcAft>
                <a:spcPts val="0"/>
              </a:spcAft>
              <a:defRPr/>
            </a:pPr>
            <a:endParaRPr lang="es-PY" sz="2734">
              <a:latin typeface="+mj-lt"/>
              <a:ea typeface="+mj-ea"/>
              <a:cs typeface="+mj-cs"/>
              <a:sym typeface="Calibri"/>
            </a:endParaRPr>
          </a:p>
        </p:txBody>
      </p:sp>
      <p:pic>
        <p:nvPicPr>
          <p:cNvPr id="73731" name="Imagen 10"/>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93913" y="249238"/>
            <a:ext cx="6750050"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Imagen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Imagen 7"/>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2"/>
          <p:cNvSpPr/>
          <p:nvPr/>
        </p:nvSpPr>
        <p:spPr>
          <a:xfrm>
            <a:off x="5560900" y="4389781"/>
            <a:ext cx="3321688" cy="319295"/>
          </a:xfrm>
          <a:prstGeom prst="rect">
            <a:avLst/>
          </a:prstGeom>
          <a:solidFill>
            <a:srgbClr val="4C5E74"/>
          </a:solidFill>
          <a:ln w="12700" cap="flat">
            <a:solidFill>
              <a:srgbClr val="4C5E74"/>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spAutoFit/>
          </a:bodyPr>
          <a:lstStyle/>
          <a:p>
            <a:pPr algn="ctr" defTabSz="862196" fontAlgn="auto">
              <a:spcBef>
                <a:spcPts val="0"/>
              </a:spcBef>
              <a:spcAft>
                <a:spcPts val="0"/>
              </a:spcAft>
              <a:defRPr/>
            </a:pPr>
            <a:r>
              <a:rPr lang="es-PY" sz="1509" dirty="0">
                <a:solidFill>
                  <a:schemeClr val="bg1"/>
                </a:solidFill>
                <a:latin typeface="TodaySHOP-MediumItalic" panose="02000506050000020003" pitchFamily="50" charset="0"/>
                <a:cs typeface="+mn-cs"/>
                <a:sym typeface="Calibri"/>
              </a:rPr>
              <a:t>Nueva Tipología (2016)</a:t>
            </a:r>
          </a:p>
        </p:txBody>
      </p:sp>
      <p:sp>
        <p:nvSpPr>
          <p:cNvPr id="14" name="Rectángulo 13"/>
          <p:cNvSpPr/>
          <p:nvPr/>
        </p:nvSpPr>
        <p:spPr>
          <a:xfrm>
            <a:off x="292967" y="3633295"/>
            <a:ext cx="2041188" cy="319295"/>
          </a:xfrm>
          <a:prstGeom prst="rect">
            <a:avLst/>
          </a:prstGeom>
          <a:solidFill>
            <a:srgbClr val="4C5E74"/>
          </a:solidFill>
          <a:ln w="12700" cap="flat">
            <a:solidFill>
              <a:srgbClr val="4C5E74"/>
            </a:solidFill>
            <a:prstDash val="solid"/>
            <a:miter lim="800000"/>
          </a:ln>
          <a:effectLst/>
          <a:sp3d/>
        </p:spPr>
        <p:style>
          <a:lnRef idx="0">
            <a:scrgbClr r="0" g="0" b="0"/>
          </a:lnRef>
          <a:fillRef idx="0">
            <a:scrgbClr r="0" g="0" b="0"/>
          </a:fillRef>
          <a:effectRef idx="0">
            <a:scrgbClr r="0" g="0" b="0"/>
          </a:effectRef>
          <a:fontRef idx="none"/>
        </p:style>
        <p:txBody>
          <a:bodyPr spcFirstLastPara="1" lIns="43105" tIns="43105" rIns="43105" bIns="43105" spcCol="38100" anchor="ctr">
            <a:spAutoFit/>
          </a:bodyPr>
          <a:lstStyle/>
          <a:p>
            <a:pPr algn="ctr" defTabSz="862196" fontAlgn="auto">
              <a:spcBef>
                <a:spcPts val="0"/>
              </a:spcBef>
              <a:spcAft>
                <a:spcPts val="0"/>
              </a:spcAft>
              <a:defRPr/>
            </a:pPr>
            <a:r>
              <a:rPr lang="es-PY" sz="1509" dirty="0">
                <a:solidFill>
                  <a:schemeClr val="bg1"/>
                </a:solidFill>
                <a:latin typeface="TodaySHOP-MediumItalic" panose="02000506050000020003" pitchFamily="50" charset="0"/>
                <a:cs typeface="+mn-cs"/>
                <a:sym typeface="Calibri"/>
              </a:rPr>
              <a:t>Tipología CEPRA (2011)</a:t>
            </a:r>
          </a:p>
        </p:txBody>
      </p:sp>
      <p:pic>
        <p:nvPicPr>
          <p:cNvPr id="73737" name="Imagen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100" y="4024313"/>
            <a:ext cx="4498975" cy="193833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261413" y="615610"/>
            <a:ext cx="8621175" cy="50780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3104" tIns="43104" rIns="43104" bIns="43104" spcCol="38100" anchor="ctr">
            <a:spAutoFit/>
          </a:bodyPr>
          <a:lstStyle/>
          <a:p>
            <a:pPr defTabSz="913947" fontAlgn="auto">
              <a:spcBef>
                <a:spcPts val="0"/>
              </a:spcBef>
              <a:spcAft>
                <a:spcPts val="0"/>
              </a:spcAft>
              <a:defRPr/>
            </a:pPr>
            <a:endParaRPr lang="es-PY" sz="2734">
              <a:latin typeface="+mj-lt"/>
              <a:ea typeface="+mj-ea"/>
              <a:cs typeface="+mj-cs"/>
              <a:sym typeface="Calibri"/>
            </a:endParaRPr>
          </a:p>
        </p:txBody>
      </p:sp>
      <p:sp>
        <p:nvSpPr>
          <p:cNvPr id="74755" name="Shape 207"/>
          <p:cNvSpPr txBox="1">
            <a:spLocks/>
          </p:cNvSpPr>
          <p:nvPr/>
        </p:nvSpPr>
        <p:spPr bwMode="auto">
          <a:xfrm>
            <a:off x="260350" y="385763"/>
            <a:ext cx="862330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lstStyle>
            <a:lvl1pPr defTabSz="698500">
              <a:spcBef>
                <a:spcPct val="20000"/>
              </a:spcBef>
              <a:buFont typeface="Arial" panose="020B0604020202020204" pitchFamily="34" charset="0"/>
              <a:buChar char="•"/>
              <a:defRPr sz="5200">
                <a:solidFill>
                  <a:schemeClr val="tx1"/>
                </a:solidFill>
                <a:latin typeface="Calibri" panose="020F0502020204030204" pitchFamily="34" charset="0"/>
              </a:defRPr>
            </a:lvl1pPr>
            <a:lvl2pPr marL="1196975" indent="457200" defTabSz="698500">
              <a:spcBef>
                <a:spcPct val="20000"/>
              </a:spcBef>
              <a:buFont typeface="Arial" panose="020B0604020202020204" pitchFamily="34" charset="0"/>
              <a:buChar char="–"/>
              <a:defRPr sz="4500">
                <a:solidFill>
                  <a:schemeClr val="tx1"/>
                </a:solidFill>
                <a:latin typeface="Calibri" panose="020F0502020204030204" pitchFamily="34" charset="0"/>
              </a:defRPr>
            </a:lvl2pPr>
            <a:lvl3pPr marL="1843088" indent="914400" defTabSz="698500">
              <a:spcBef>
                <a:spcPct val="20000"/>
              </a:spcBef>
              <a:buFont typeface="Arial" panose="020B0604020202020204" pitchFamily="34" charset="0"/>
              <a:buChar char="•"/>
              <a:defRPr sz="3900">
                <a:solidFill>
                  <a:schemeClr val="tx1"/>
                </a:solidFill>
                <a:latin typeface="Calibri" panose="020F0502020204030204" pitchFamily="34" charset="0"/>
              </a:defRPr>
            </a:lvl3pPr>
            <a:lvl4pPr marL="2581275" indent="1371600" defTabSz="698500">
              <a:spcBef>
                <a:spcPct val="20000"/>
              </a:spcBef>
              <a:buFont typeface="Arial" panose="020B0604020202020204" pitchFamily="34" charset="0"/>
              <a:buChar char="–"/>
              <a:defRPr sz="3200">
                <a:solidFill>
                  <a:schemeClr val="tx1"/>
                </a:solidFill>
                <a:latin typeface="Calibri" panose="020F0502020204030204" pitchFamily="34" charset="0"/>
              </a:defRPr>
            </a:lvl4pPr>
            <a:lvl5pPr marL="3317875" indent="1828800" defTabSz="698500">
              <a:spcBef>
                <a:spcPct val="20000"/>
              </a:spcBef>
              <a:buFont typeface="Arial" panose="020B0604020202020204" pitchFamily="34" charset="0"/>
              <a:buChar char="»"/>
              <a:defRPr sz="3200">
                <a:solidFill>
                  <a:schemeClr val="tx1"/>
                </a:solidFill>
                <a:latin typeface="Calibri" panose="020F0502020204030204" pitchFamily="34" charset="0"/>
              </a:defRPr>
            </a:lvl5pPr>
            <a:lvl6pPr marL="3775075" indent="1828800" defTabSz="698500"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6pPr>
            <a:lvl7pPr marL="4232275" indent="1828800" defTabSz="698500"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7pPr>
            <a:lvl8pPr marL="4689475" indent="1828800" defTabSz="698500"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8pPr>
            <a:lvl9pPr marL="5146675" indent="1828800" defTabSz="698500"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9pPr>
          </a:lstStyle>
          <a:p>
            <a:pPr algn="ctr" hangingPunct="1">
              <a:lnSpc>
                <a:spcPct val="120000"/>
              </a:lnSpc>
              <a:spcBef>
                <a:spcPts val="847"/>
              </a:spcBef>
              <a:buClr>
                <a:srgbClr val="A53010"/>
              </a:buClr>
              <a:buFont typeface="Arial" panose="020B0604020202020204" pitchFamily="34" charset="0"/>
              <a:buNone/>
              <a:defRPr/>
            </a:pPr>
            <a:r>
              <a:rPr lang="es-PY" altLang="es-ES" sz="3749" smtClean="0">
                <a:solidFill>
                  <a:srgbClr val="595959"/>
                </a:solidFill>
                <a:latin typeface="TodaySHOP-BoldItalic" pitchFamily="50" charset="0"/>
                <a:sym typeface="Calibri" panose="020F0502020204030204" pitchFamily="34" charset="0"/>
              </a:rPr>
              <a:t>Atención a Comunidades Indígenas</a:t>
            </a:r>
          </a:p>
        </p:txBody>
      </p:sp>
      <p:pic>
        <p:nvPicPr>
          <p:cNvPr id="74756" name="Imagen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Imagen 23"/>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Imagen 24"/>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Imagen 2"/>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495800" y="1158875"/>
            <a:ext cx="43878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Imagen 4"/>
          <p:cNvPicPr>
            <a:picLocks noChangeAspect="1"/>
          </p:cNvPicPr>
          <p:nvPr/>
        </p:nvPicPr>
        <p:blipFill>
          <a:blip r:embed="rId7" cstate="screen">
            <a:extLst>
              <a:ext uri="{28A0092B-C50C-407E-A947-70E740481C1C}">
                <a14:useLocalDpi xmlns:a14="http://schemas.microsoft.com/office/drawing/2010/main" val="0"/>
              </a:ext>
            </a:extLst>
          </a:blip>
          <a:srcRect l="25407" t="21744" r="2" b="10410"/>
          <a:stretch>
            <a:fillRect/>
          </a:stretch>
        </p:blipFill>
        <p:spPr bwMode="auto">
          <a:xfrm>
            <a:off x="260350" y="1158875"/>
            <a:ext cx="4132263"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Imagen 5"/>
          <p:cNvPicPr>
            <a:picLocks noChangeAspect="1"/>
          </p:cNvPicPr>
          <p:nvPr/>
        </p:nvPicPr>
        <p:blipFill>
          <a:blip r:embed="rId8" cstate="screen">
            <a:extLst>
              <a:ext uri="{28A0092B-C50C-407E-A947-70E740481C1C}">
                <a14:useLocalDpi xmlns:a14="http://schemas.microsoft.com/office/drawing/2010/main" val="0"/>
              </a:ext>
            </a:extLst>
          </a:blip>
          <a:srcRect b="37206"/>
          <a:stretch>
            <a:fillRect/>
          </a:stretch>
        </p:blipFill>
        <p:spPr bwMode="auto">
          <a:xfrm>
            <a:off x="1081088" y="3724275"/>
            <a:ext cx="69818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agen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60350" y="196850"/>
            <a:ext cx="86233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350" y="6043613"/>
            <a:ext cx="8623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agen 3"/>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4538" y="6115050"/>
            <a:ext cx="1635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Imagen 4"/>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40563" y="6108700"/>
            <a:ext cx="1358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96913" y="1687513"/>
          <a:ext cx="7866062" cy="1936750"/>
        </p:xfrm>
        <a:graphic>
          <a:graphicData uri="http://schemas.openxmlformats.org/drawingml/2006/table">
            <a:tbl>
              <a:tblPr/>
              <a:tblGrid>
                <a:gridCol w="349389"/>
                <a:gridCol w="3098432"/>
                <a:gridCol w="1253578"/>
                <a:gridCol w="1164312"/>
                <a:gridCol w="1123997"/>
                <a:gridCol w="876353"/>
              </a:tblGrid>
              <a:tr h="387101">
                <a:tc>
                  <a:txBody>
                    <a:bodyPr/>
                    <a:lstStyle/>
                    <a:p>
                      <a:pPr algn="ctr" rtl="0" fontAlgn="ctr"/>
                      <a:r>
                        <a:rPr lang="es-PY" sz="1100" b="1" i="0" u="none" strike="noStrike" dirty="0" err="1">
                          <a:solidFill>
                            <a:srgbClr val="000000"/>
                          </a:solidFill>
                          <a:latin typeface="Calibri"/>
                        </a:rPr>
                        <a:t>FF.</a:t>
                      </a:r>
                      <a:endParaRPr lang="es-PY" sz="1100" b="1" i="0" u="none" strike="noStrike" dirty="0">
                        <a:solidFill>
                          <a:srgbClr val="000000"/>
                        </a:solidFill>
                        <a:latin typeface="Calibri"/>
                      </a:endParaRPr>
                    </a:p>
                  </a:txBody>
                  <a:tcPr marL="5759" marR="5759" marT="5759"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ctr" rtl="0" fontAlgn="ctr"/>
                      <a:r>
                        <a:rPr lang="es-PY" sz="1100" b="1" i="0" u="none" strike="noStrike" dirty="0">
                          <a:solidFill>
                            <a:srgbClr val="000000"/>
                          </a:solidFill>
                          <a:latin typeface="Calibri"/>
                        </a:rPr>
                        <a:t>DESCRIPCIÓN</a:t>
                      </a:r>
                    </a:p>
                  </a:txBody>
                  <a:tcPr marL="5759" marR="5759" marT="5759"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ctr" rtl="0" fontAlgn="ctr"/>
                      <a:r>
                        <a:rPr lang="es-PY" sz="1100" b="1" i="0" u="none" strike="noStrike">
                          <a:solidFill>
                            <a:srgbClr val="000000"/>
                          </a:solidFill>
                          <a:latin typeface="Calibri"/>
                        </a:rPr>
                        <a:t>PRESUPUESTO VIGENTE 2017</a:t>
                      </a:r>
                    </a:p>
                  </a:txBody>
                  <a:tcPr marL="5759" marR="5759" marT="5759"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algn="ctr" rtl="0" fontAlgn="ctr"/>
                      <a:r>
                        <a:rPr lang="es-PY" sz="1100" b="1" i="0" u="none" strike="noStrike">
                          <a:solidFill>
                            <a:srgbClr val="000000"/>
                          </a:solidFill>
                          <a:latin typeface="Calibri"/>
                        </a:rPr>
                        <a:t>PROYECTO 2018</a:t>
                      </a:r>
                    </a:p>
                  </a:txBody>
                  <a:tcPr marL="5759" marR="5759" marT="5759"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algn="ctr" rtl="0" fontAlgn="ctr"/>
                      <a:r>
                        <a:rPr lang="es-PY" sz="1100" b="1" i="0" u="none" strike="noStrike">
                          <a:solidFill>
                            <a:srgbClr val="000000"/>
                          </a:solidFill>
                          <a:latin typeface="Calibri"/>
                        </a:rPr>
                        <a:t>DIFERENCIA</a:t>
                      </a:r>
                    </a:p>
                  </a:txBody>
                  <a:tcPr marL="5759" marR="5759" marT="5759"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algn="ctr" rtl="0" fontAlgn="ctr"/>
                      <a:r>
                        <a:rPr lang="es-PY" sz="1100" b="1" i="0" u="none" strike="noStrike">
                          <a:solidFill>
                            <a:srgbClr val="000000"/>
                          </a:solidFill>
                          <a:latin typeface="Calibri"/>
                        </a:rPr>
                        <a:t>PORCENTAJE</a:t>
                      </a:r>
                    </a:p>
                  </a:txBody>
                  <a:tcPr marL="5759" marR="5759" marT="5759"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r>
              <a:tr h="222439">
                <a:tc>
                  <a:txBody>
                    <a:bodyPr/>
                    <a:lstStyle/>
                    <a:p>
                      <a:pPr algn="ctr" rtl="0" fontAlgn="b"/>
                      <a:r>
                        <a:rPr lang="es-PY" sz="1100" b="0" i="0" u="none" strike="noStrike">
                          <a:solidFill>
                            <a:srgbClr val="000000"/>
                          </a:solidFill>
                          <a:latin typeface="Calibri"/>
                        </a:rPr>
                        <a:t>10</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RECURSOS DEL TESORO</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85.003.733.545</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439.996.864.089</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354.993.130.544</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417,62%</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21202">
                <a:tc>
                  <a:txBody>
                    <a:bodyPr/>
                    <a:lstStyle/>
                    <a:p>
                      <a:pPr algn="ctr" rtl="0" fontAlgn="b"/>
                      <a:r>
                        <a:rPr lang="es-PY" sz="1100" b="0" i="0" u="none" strike="noStrike">
                          <a:solidFill>
                            <a:srgbClr val="000000"/>
                          </a:solidFill>
                          <a:latin typeface="Calibri"/>
                        </a:rPr>
                        <a:t>20</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dirty="0">
                          <a:solidFill>
                            <a:srgbClr val="000000"/>
                          </a:solidFill>
                          <a:latin typeface="Calibri"/>
                        </a:rPr>
                        <a:t>RECURSOS DEL CRÉDITO PÚBLICO (004) - BONOS</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dirty="0">
                          <a:solidFill>
                            <a:srgbClr val="000000"/>
                          </a:solidFill>
                          <a:effectLst/>
                          <a:latin typeface="Calibri" panose="020F0502020204030204" pitchFamily="34" charset="0"/>
                        </a:rPr>
                        <a:t>222.293.224.656</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41.190.855.344</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-181.102.369.312</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-81,47%</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21202">
                <a:tc>
                  <a:txBody>
                    <a:bodyPr/>
                    <a:lstStyle/>
                    <a:p>
                      <a:pPr algn="ctr" rtl="0" fontAlgn="b"/>
                      <a:r>
                        <a:rPr lang="es-PY" sz="1100" b="0" i="0" u="none" strike="noStrike">
                          <a:solidFill>
                            <a:srgbClr val="000000"/>
                          </a:solidFill>
                          <a:latin typeface="Calibri"/>
                        </a:rPr>
                        <a:t>20</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RECURSOS DEL CRÉDITO PÚBLICO (401) - OTROS </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23.563.031.507</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45.730.478.960</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22.167.447.453</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94,08%</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21202">
                <a:tc>
                  <a:txBody>
                    <a:bodyPr/>
                    <a:lstStyle/>
                    <a:p>
                      <a:pPr algn="ctr" rtl="0" fontAlgn="b"/>
                      <a:r>
                        <a:rPr lang="es-PY" sz="1100" b="0" i="0" u="none" strike="noStrike">
                          <a:solidFill>
                            <a:srgbClr val="000000"/>
                          </a:solidFill>
                          <a:latin typeface="Calibri"/>
                        </a:rPr>
                        <a:t>20</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RECURSOS DEL CRÉDITO PÚBLICO (402) - OTROS </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374.896.274.687</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0</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-374.896.274.687</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-100,00%</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21202">
                <a:tc>
                  <a:txBody>
                    <a:bodyPr/>
                    <a:lstStyle/>
                    <a:p>
                      <a:pPr algn="ctr" rtl="0" fontAlgn="b"/>
                      <a:r>
                        <a:rPr lang="es-PY" sz="1100" b="0" i="0" u="none" strike="noStrike">
                          <a:solidFill>
                            <a:srgbClr val="000000"/>
                          </a:solidFill>
                          <a:latin typeface="Calibri"/>
                        </a:rPr>
                        <a:t>30</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RECURSOS INSTITUCIONALES (RECURSOS PROPIOS)</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51.146.800.106</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40.931.343.405</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-10.215.456.701</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-19,97%</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21202">
                <a:tc>
                  <a:txBody>
                    <a:bodyPr/>
                    <a:lstStyle/>
                    <a:p>
                      <a:pPr algn="ctr" rtl="0" fontAlgn="b"/>
                      <a:r>
                        <a:rPr lang="es-PY" sz="1100" b="0" i="0" u="none" strike="noStrike">
                          <a:solidFill>
                            <a:srgbClr val="000000"/>
                          </a:solidFill>
                          <a:latin typeface="Calibri"/>
                        </a:rPr>
                        <a:t>30</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RECURSOS INSTITUCIONALES (DONACIONES)</a:t>
                      </a:r>
                    </a:p>
                  </a:txBody>
                  <a:tcPr marL="5759" marR="5759" marT="5759"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84.422.923.329</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97.209.522.313</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12.786.598.984</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15,15%</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21202">
                <a:tc>
                  <a:txBody>
                    <a:bodyPr/>
                    <a:lstStyle/>
                    <a:p>
                      <a:pPr algn="l" rtl="0" fontAlgn="ctr"/>
                      <a:r>
                        <a:rPr lang="es-PY" sz="1100" b="0" i="0" u="none" strike="noStrike">
                          <a:solidFill>
                            <a:srgbClr val="000000"/>
                          </a:solidFill>
                          <a:latin typeface="Calibri"/>
                        </a:rPr>
                        <a:t> </a:t>
                      </a:r>
                    </a:p>
                  </a:txBody>
                  <a:tcPr marL="5759" marR="5759" marT="5759"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l" rtl="0" fontAlgn="ctr"/>
                      <a:r>
                        <a:rPr lang="es-PY" sz="1100" b="1" i="0" u="none" strike="noStrike" dirty="0">
                          <a:solidFill>
                            <a:srgbClr val="000000"/>
                          </a:solidFill>
                          <a:latin typeface="Calibri"/>
                        </a:rPr>
                        <a:t>TOTAL</a:t>
                      </a:r>
                    </a:p>
                  </a:txBody>
                  <a:tcPr marL="51833" marR="5759" marT="5759"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r" rtl="0" fontAlgn="ctr"/>
                      <a:r>
                        <a:rPr lang="es-PY" sz="1100" b="1" i="0" u="none" strike="noStrike">
                          <a:solidFill>
                            <a:srgbClr val="000000"/>
                          </a:solidFill>
                          <a:effectLst/>
                          <a:latin typeface="Calibri" panose="020F0502020204030204" pitchFamily="34" charset="0"/>
                        </a:rPr>
                        <a:t>841.325.987.830</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r" rtl="0" fontAlgn="ctr"/>
                      <a:r>
                        <a:rPr lang="es-PY" sz="1100" b="1" i="0" u="none" strike="noStrike">
                          <a:solidFill>
                            <a:srgbClr val="000000"/>
                          </a:solidFill>
                          <a:effectLst/>
                          <a:latin typeface="Calibri" panose="020F0502020204030204" pitchFamily="34" charset="0"/>
                        </a:rPr>
                        <a:t>665.059.064.111</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r" rtl="0" fontAlgn="ctr"/>
                      <a:r>
                        <a:rPr lang="es-PY" sz="1100" b="1" i="0" u="none" strike="noStrike">
                          <a:solidFill>
                            <a:srgbClr val="000000"/>
                          </a:solidFill>
                          <a:effectLst/>
                          <a:latin typeface="Calibri" panose="020F0502020204030204" pitchFamily="34" charset="0"/>
                        </a:rPr>
                        <a:t>-176.266.923.719</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r" rtl="0" fontAlgn="ctr"/>
                      <a:r>
                        <a:rPr lang="es-PY" sz="1100" b="1" i="0" u="none" strike="noStrike" dirty="0">
                          <a:solidFill>
                            <a:srgbClr val="000000"/>
                          </a:solidFill>
                          <a:effectLst/>
                          <a:latin typeface="Calibri" panose="020F0502020204030204" pitchFamily="34" charset="0"/>
                        </a:rPr>
                        <a:t>-20,95%</a:t>
                      </a:r>
                    </a:p>
                  </a:txBody>
                  <a:tcPr marL="5759" marR="5759" marT="5758"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r>
            </a:tbl>
          </a:graphicData>
        </a:graphic>
      </p:graphicFrame>
      <p:sp>
        <p:nvSpPr>
          <p:cNvPr id="19523" name="Rectangle 5"/>
          <p:cNvSpPr>
            <a:spLocks noChangeArrowheads="1"/>
          </p:cNvSpPr>
          <p:nvPr/>
        </p:nvSpPr>
        <p:spPr bwMode="auto">
          <a:xfrm>
            <a:off x="585788" y="3865563"/>
            <a:ext cx="79724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spcAft>
                <a:spcPts val="726"/>
              </a:spcAft>
              <a:defRPr/>
            </a:pPr>
            <a:r>
              <a:rPr lang="es-ES" altLang="es-PY" sz="968" b="1" smtClean="0">
                <a:solidFill>
                  <a:srgbClr val="262626"/>
                </a:solidFill>
                <a:latin typeface="Calibri" panose="020F0502020204030204" pitchFamily="34" charset="0"/>
              </a:rPr>
              <a:t>FF 10 – Recursos del Tesoro (Proveniente de los Impuestos, Tasas y contribuciones – FONAVIS – FOCEM).</a:t>
            </a:r>
          </a:p>
          <a:p>
            <a:pPr algn="just" defTabSz="913947" eaLnBrk="1" hangingPunct="1">
              <a:spcAft>
                <a:spcPts val="726"/>
              </a:spcAft>
              <a:defRPr/>
            </a:pPr>
            <a:r>
              <a:rPr lang="es-ES" altLang="es-PY" sz="968" b="1" smtClean="0">
                <a:solidFill>
                  <a:srgbClr val="262626"/>
                </a:solidFill>
                <a:latin typeface="Calibri" panose="020F0502020204030204" pitchFamily="34" charset="0"/>
              </a:rPr>
              <a:t>FF 20 – Bonos Soberanos 004 (Sembrando Oportunidades 5800 viviendas).</a:t>
            </a:r>
          </a:p>
          <a:p>
            <a:pPr algn="just" defTabSz="913947" eaLnBrk="1" hangingPunct="1">
              <a:spcAft>
                <a:spcPts val="726"/>
              </a:spcAft>
              <a:defRPr/>
            </a:pPr>
            <a:r>
              <a:rPr lang="es-ES" altLang="es-PY" sz="968" b="1" smtClean="0">
                <a:latin typeface="Calibri" panose="020F0502020204030204" pitchFamily="34" charset="0"/>
              </a:rPr>
              <a:t>FF 20 – </a:t>
            </a:r>
            <a:r>
              <a:rPr lang="es-PY" altLang="en-US" sz="968" b="1" smtClean="0">
                <a:latin typeface="Calibri" panose="020F0502020204030204" pitchFamily="34" charset="0"/>
              </a:rPr>
              <a:t>Banco Interamericano de Desarrollo </a:t>
            </a:r>
            <a:r>
              <a:rPr lang="es-ES" altLang="es-PY" sz="968" b="1" smtClean="0">
                <a:latin typeface="Calibri" panose="020F0502020204030204" pitchFamily="34" charset="0"/>
              </a:rPr>
              <a:t>401 (</a:t>
            </a:r>
            <a:r>
              <a:rPr lang="es-ES" altLang="es-PY" sz="968" b="1" smtClean="0">
                <a:solidFill>
                  <a:srgbClr val="262626"/>
                </a:solidFill>
                <a:latin typeface="Calibri" panose="020F0502020204030204" pitchFamily="34" charset="0"/>
              </a:rPr>
              <a:t>Mejoramiento de las Condiciones de Habitabilidad de Chacarita Alta y Mejoramiento y Ampliación de Viviendas del Área Metropolitana de Asunción).</a:t>
            </a:r>
            <a:endParaRPr lang="es-ES" altLang="es-PY" sz="968" b="1" smtClean="0">
              <a:latin typeface="Calibri" panose="020F0502020204030204" pitchFamily="34" charset="0"/>
            </a:endParaRPr>
          </a:p>
          <a:p>
            <a:pPr algn="just" defTabSz="913947" eaLnBrk="1" hangingPunct="1">
              <a:spcAft>
                <a:spcPts val="726"/>
              </a:spcAft>
              <a:defRPr/>
            </a:pPr>
            <a:r>
              <a:rPr lang="es-ES" altLang="es-PY" sz="968" b="1" smtClean="0">
                <a:latin typeface="Calibri" panose="020F0502020204030204" pitchFamily="34" charset="0"/>
              </a:rPr>
              <a:t>FF 20 – </a:t>
            </a:r>
            <a:r>
              <a:rPr lang="es-PY" altLang="en-US" sz="968" b="1" smtClean="0">
                <a:latin typeface="Calibri" panose="020F0502020204030204" pitchFamily="34" charset="0"/>
              </a:rPr>
              <a:t>Banco Internacional de Reconstrucción y Fomento </a:t>
            </a:r>
            <a:r>
              <a:rPr lang="es-ES" altLang="es-PY" sz="968" b="1" smtClean="0">
                <a:latin typeface="Calibri" panose="020F0502020204030204" pitchFamily="34" charset="0"/>
              </a:rPr>
              <a:t>402 (sin recursos financieros).</a:t>
            </a:r>
          </a:p>
          <a:p>
            <a:pPr algn="just" defTabSz="913947" eaLnBrk="1" hangingPunct="1">
              <a:spcAft>
                <a:spcPts val="726"/>
              </a:spcAft>
              <a:defRPr/>
            </a:pPr>
            <a:r>
              <a:rPr lang="es-ES" altLang="es-PY" sz="968" b="1" smtClean="0">
                <a:solidFill>
                  <a:srgbClr val="262626"/>
                </a:solidFill>
                <a:latin typeface="Calibri" panose="020F0502020204030204" pitchFamily="34" charset="0"/>
              </a:rPr>
              <a:t>FF 30 – Recursos Institucionales (Créditos hipotecarios y recuperación de la cartera).</a:t>
            </a:r>
          </a:p>
          <a:p>
            <a:pPr algn="just" defTabSz="913947" eaLnBrk="1" hangingPunct="1">
              <a:spcAft>
                <a:spcPts val="726"/>
              </a:spcAft>
              <a:defRPr/>
            </a:pPr>
            <a:r>
              <a:rPr lang="es-ES" altLang="es-PY" sz="968" b="1" smtClean="0">
                <a:solidFill>
                  <a:srgbClr val="262626"/>
                </a:solidFill>
                <a:latin typeface="Calibri" panose="020F0502020204030204" pitchFamily="34" charset="0"/>
              </a:rPr>
              <a:t>FF 30 – Recursos Institucionales Donaciones:  (FOCEM – Donación China).</a:t>
            </a:r>
          </a:p>
        </p:txBody>
      </p:sp>
      <p:sp>
        <p:nvSpPr>
          <p:cNvPr id="19524" name="CuadroTexto 1"/>
          <p:cNvSpPr txBox="1">
            <a:spLocks noChangeArrowheads="1"/>
          </p:cNvSpPr>
          <p:nvPr/>
        </p:nvSpPr>
        <p:spPr bwMode="auto">
          <a:xfrm>
            <a:off x="0" y="555625"/>
            <a:ext cx="9144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s-PY" altLang="es-PY" sz="2419" b="1" smtClean="0">
                <a:latin typeface="Calibri" panose="020F0502020204030204" pitchFamily="34" charset="0"/>
              </a:rPr>
              <a:t>COMPARATIVO PRESUPUESTO VIGENTE 2017  – PROYECTO 2018</a:t>
            </a:r>
          </a:p>
          <a:p>
            <a:pPr algn="ctr" defTabSz="913947" eaLnBrk="1" hangingPunct="1">
              <a:defRPr/>
            </a:pPr>
            <a:r>
              <a:rPr lang="es-PY" altLang="es-PY" sz="2419" b="1" smtClean="0">
                <a:solidFill>
                  <a:srgbClr val="000000"/>
                </a:solidFill>
                <a:latin typeface="Calibri" panose="020F0502020204030204" pitchFamily="34" charset="0"/>
              </a:rPr>
              <a:t>POR FUENTE DE FINANCIAMIENTO</a:t>
            </a:r>
            <a:endParaRPr lang="es-PY" altLang="es-ES" sz="2419" b="1" smtClean="0">
              <a:solidFill>
                <a:srgbClr val="000000"/>
              </a:solidFill>
              <a:latin typeface="Calibri" panose="020F0502020204030204" pitchFamily="34" charset="0"/>
            </a:endParaRPr>
          </a:p>
        </p:txBody>
      </p:sp>
      <p:pic>
        <p:nvPicPr>
          <p:cNvPr id="19525"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67413"/>
            <a:ext cx="91440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07988" y="1730375"/>
          <a:ext cx="8285162" cy="2489200"/>
        </p:xfrm>
        <a:graphic>
          <a:graphicData uri="http://schemas.openxmlformats.org/drawingml/2006/table">
            <a:tbl>
              <a:tblPr/>
              <a:tblGrid>
                <a:gridCol w="568258"/>
                <a:gridCol w="3201766"/>
                <a:gridCol w="1271816"/>
                <a:gridCol w="1139415"/>
                <a:gridCol w="1139415"/>
                <a:gridCol w="964492"/>
              </a:tblGrid>
              <a:tr h="555558">
                <a:tc>
                  <a:txBody>
                    <a:bodyPr/>
                    <a:lstStyle/>
                    <a:p>
                      <a:pPr algn="ctr" rtl="0" fontAlgn="ctr"/>
                      <a:r>
                        <a:rPr lang="es-PY" sz="1100" b="1" i="0" u="none" strike="noStrike" dirty="0">
                          <a:solidFill>
                            <a:srgbClr val="000000"/>
                          </a:solidFill>
                          <a:latin typeface="Calibri"/>
                        </a:rPr>
                        <a:t>GRUPO DE GASTO </a:t>
                      </a:r>
                    </a:p>
                  </a:txBody>
                  <a:tcPr marL="5759" marR="5759" marT="5764"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ctr" rtl="0" fontAlgn="ctr"/>
                      <a:r>
                        <a:rPr lang="es-PY" sz="1100" b="1" i="0" u="none" strike="noStrike" dirty="0">
                          <a:solidFill>
                            <a:srgbClr val="000000"/>
                          </a:solidFill>
                          <a:latin typeface="Calibri"/>
                        </a:rPr>
                        <a:t>DESCRIPCIÓN</a:t>
                      </a:r>
                    </a:p>
                  </a:txBody>
                  <a:tcPr marL="5759" marR="5759" marT="5764"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ctr" rtl="0" fontAlgn="ctr"/>
                      <a:r>
                        <a:rPr lang="es-PY" sz="1100" b="1" i="0" u="none" strike="noStrike">
                          <a:solidFill>
                            <a:srgbClr val="000000"/>
                          </a:solidFill>
                          <a:latin typeface="Calibri"/>
                        </a:rPr>
                        <a:t>PRESUPUESTO VIGENTE 2017</a:t>
                      </a:r>
                    </a:p>
                  </a:txBody>
                  <a:tcPr marL="5759" marR="5759" marT="5764"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algn="ctr" rtl="0" fontAlgn="ctr"/>
                      <a:r>
                        <a:rPr lang="es-PY" sz="1100" b="1" i="0" u="none" strike="noStrike">
                          <a:solidFill>
                            <a:srgbClr val="000000"/>
                          </a:solidFill>
                          <a:latin typeface="Calibri"/>
                        </a:rPr>
                        <a:t>PROYECTO 2018</a:t>
                      </a:r>
                    </a:p>
                  </a:txBody>
                  <a:tcPr marL="5759" marR="5759" marT="5764"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algn="ctr" rtl="0" fontAlgn="ctr"/>
                      <a:r>
                        <a:rPr lang="es-PY" sz="1100" b="1" i="0" u="none" strike="noStrike">
                          <a:solidFill>
                            <a:srgbClr val="000000"/>
                          </a:solidFill>
                          <a:latin typeface="Calibri"/>
                        </a:rPr>
                        <a:t>DIFERENCIA</a:t>
                      </a:r>
                    </a:p>
                  </a:txBody>
                  <a:tcPr marL="5759" marR="5759" marT="5764"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algn="ctr" rtl="0" fontAlgn="ctr"/>
                      <a:r>
                        <a:rPr lang="es-PY" sz="1100" b="1" i="0" u="none" strike="noStrike">
                          <a:solidFill>
                            <a:srgbClr val="000000"/>
                          </a:solidFill>
                          <a:latin typeface="Calibri"/>
                        </a:rPr>
                        <a:t>PORCENTAJE</a:t>
                      </a:r>
                    </a:p>
                  </a:txBody>
                  <a:tcPr marL="5759" marR="5759" marT="5764"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r>
              <a:tr h="189423">
                <a:tc>
                  <a:txBody>
                    <a:bodyPr/>
                    <a:lstStyle/>
                    <a:p>
                      <a:pPr algn="ctr" rtl="0" fontAlgn="b"/>
                      <a:r>
                        <a:rPr lang="es-PY" sz="1100" b="0" i="0" u="none" strike="noStrike">
                          <a:solidFill>
                            <a:srgbClr val="000000"/>
                          </a:solidFill>
                          <a:latin typeface="Calibri"/>
                        </a:rPr>
                        <a:t>100</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SERVICIOS PERSONALES</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66.367.215.103</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63.098.143.133</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-3.269.071.970</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dirty="0">
                          <a:solidFill>
                            <a:srgbClr val="000000"/>
                          </a:solidFill>
                          <a:effectLst/>
                          <a:latin typeface="Calibri" panose="020F0502020204030204" pitchFamily="34" charset="0"/>
                        </a:rPr>
                        <a:t>-4,93%</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189423">
                <a:tc>
                  <a:txBody>
                    <a:bodyPr/>
                    <a:lstStyle/>
                    <a:p>
                      <a:pPr algn="ctr" rtl="0" fontAlgn="b"/>
                      <a:r>
                        <a:rPr lang="es-PY" sz="1100" b="0" i="0" u="none" strike="noStrike">
                          <a:solidFill>
                            <a:srgbClr val="000000"/>
                          </a:solidFill>
                          <a:latin typeface="Calibri"/>
                        </a:rPr>
                        <a:t>200</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SERVICIOS NO PERSONALES</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17.493.146.201</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25.326.477.340</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7.833.331.139</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44,78%</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189423">
                <a:tc>
                  <a:txBody>
                    <a:bodyPr/>
                    <a:lstStyle/>
                    <a:p>
                      <a:pPr algn="ctr" rtl="0" fontAlgn="b"/>
                      <a:r>
                        <a:rPr lang="es-PY" sz="1100" b="0" i="0" u="none" strike="noStrike">
                          <a:solidFill>
                            <a:srgbClr val="000000"/>
                          </a:solidFill>
                          <a:latin typeface="Calibri"/>
                        </a:rPr>
                        <a:t>300</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BIENES DE CONSUMO E INSUMOS</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2.327.933.328</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2.347.533.024</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19.599.696</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0,84%</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189423">
                <a:tc>
                  <a:txBody>
                    <a:bodyPr/>
                    <a:lstStyle/>
                    <a:p>
                      <a:pPr algn="ctr" rtl="0" fontAlgn="b"/>
                      <a:r>
                        <a:rPr lang="es-PY" sz="1100" b="0" i="0" u="none" strike="noStrike">
                          <a:solidFill>
                            <a:srgbClr val="000000"/>
                          </a:solidFill>
                          <a:latin typeface="Calibri"/>
                        </a:rPr>
                        <a:t>400</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BIENES DE CAMBIO</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27.231.499.180</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0</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-27.231.499.180</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-100,00%</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189423">
                <a:tc>
                  <a:txBody>
                    <a:bodyPr/>
                    <a:lstStyle/>
                    <a:p>
                      <a:pPr algn="ctr" rtl="0" fontAlgn="b"/>
                      <a:r>
                        <a:rPr lang="es-PY" sz="1100" b="0" i="0" u="none" strike="noStrike">
                          <a:solidFill>
                            <a:srgbClr val="000000"/>
                          </a:solidFill>
                          <a:latin typeface="Calibri"/>
                        </a:rPr>
                        <a:t>500</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INVERSION FÍSICA</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218.685.523.009</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68.678.781.814</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-150.006.741.195</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-68,59%</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189423">
                <a:tc>
                  <a:txBody>
                    <a:bodyPr/>
                    <a:lstStyle/>
                    <a:p>
                      <a:pPr algn="ctr" rtl="0" fontAlgn="b"/>
                      <a:r>
                        <a:rPr lang="es-PY" sz="1100" b="0" i="0" u="none" strike="noStrike">
                          <a:solidFill>
                            <a:srgbClr val="000000"/>
                          </a:solidFill>
                          <a:latin typeface="Calibri"/>
                        </a:rPr>
                        <a:t>600</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INVERSIÓN FINANCIERA</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20.095.384.349</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dirty="0">
                          <a:solidFill>
                            <a:srgbClr val="000000"/>
                          </a:solidFill>
                          <a:effectLst/>
                          <a:latin typeface="Calibri" panose="020F0502020204030204" pitchFamily="34" charset="0"/>
                        </a:rPr>
                        <a:t>13.500.000.000</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-6.595.384.349</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-32,82%</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189423">
                <a:tc>
                  <a:txBody>
                    <a:bodyPr/>
                    <a:lstStyle/>
                    <a:p>
                      <a:pPr algn="ctr" rtl="0" fontAlgn="b"/>
                      <a:r>
                        <a:rPr lang="es-PY" sz="1100" b="0" i="0" u="none" strike="noStrike">
                          <a:solidFill>
                            <a:srgbClr val="000000"/>
                          </a:solidFill>
                          <a:latin typeface="Calibri"/>
                        </a:rPr>
                        <a:t>700</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SERVICIO DE LA DEUDA PÚBLICA</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1.643.448</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958.678</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-684.770</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-41,67%</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189423">
                <a:tc>
                  <a:txBody>
                    <a:bodyPr/>
                    <a:lstStyle/>
                    <a:p>
                      <a:pPr algn="ctr" rtl="0" fontAlgn="b"/>
                      <a:r>
                        <a:rPr lang="es-PY" sz="1100" b="0" i="0" u="none" strike="noStrike">
                          <a:solidFill>
                            <a:srgbClr val="000000"/>
                          </a:solidFill>
                          <a:latin typeface="Calibri"/>
                        </a:rPr>
                        <a:t>800</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a:solidFill>
                            <a:srgbClr val="000000"/>
                          </a:solidFill>
                          <a:latin typeface="Calibri"/>
                        </a:rPr>
                        <a:t>TRANSFERENCIAS</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467.853.735.110</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487.752.134.204</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19.898.399.094</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4,25%</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189423">
                <a:tc>
                  <a:txBody>
                    <a:bodyPr/>
                    <a:lstStyle/>
                    <a:p>
                      <a:pPr algn="ctr" rtl="0" fontAlgn="b"/>
                      <a:r>
                        <a:rPr lang="es-PY" sz="1100" b="0" i="0" u="none" strike="noStrike">
                          <a:solidFill>
                            <a:srgbClr val="000000"/>
                          </a:solidFill>
                          <a:latin typeface="Calibri"/>
                        </a:rPr>
                        <a:t>900</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l" rtl="0" fontAlgn="b"/>
                      <a:r>
                        <a:rPr lang="es-PY" sz="1100" b="0" i="0" u="none" strike="noStrike" dirty="0">
                          <a:solidFill>
                            <a:srgbClr val="000000"/>
                          </a:solidFill>
                          <a:latin typeface="Calibri"/>
                        </a:rPr>
                        <a:t>OTROS GASTOS</a:t>
                      </a:r>
                    </a:p>
                  </a:txBody>
                  <a:tcPr marL="5759" marR="5759" marT="5764"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21.269.908.102</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4.355.035.918</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b"/>
                      <a:r>
                        <a:rPr lang="es-PY" sz="1100" b="0" i="0" u="none" strike="noStrike">
                          <a:solidFill>
                            <a:srgbClr val="000000"/>
                          </a:solidFill>
                          <a:effectLst/>
                          <a:latin typeface="Calibri" panose="020F0502020204030204" pitchFamily="34" charset="0"/>
                        </a:rPr>
                        <a:t>-16.914.872.184</a:t>
                      </a:r>
                    </a:p>
                  </a:txBody>
                  <a:tcPr marL="5759" marR="51834" marT="5762"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algn="r" rtl="0" fontAlgn="ctr"/>
                      <a:r>
                        <a:rPr lang="es-PY" sz="1100" b="0" i="0" u="none" strike="noStrike">
                          <a:solidFill>
                            <a:srgbClr val="000000"/>
                          </a:solidFill>
                          <a:effectLst/>
                          <a:latin typeface="Calibri" panose="020F0502020204030204" pitchFamily="34" charset="0"/>
                        </a:rPr>
                        <a:t>-79,52%</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r>
              <a:tr h="228834">
                <a:tc>
                  <a:txBody>
                    <a:bodyPr/>
                    <a:lstStyle/>
                    <a:p>
                      <a:pPr algn="l" rtl="0" fontAlgn="ctr"/>
                      <a:r>
                        <a:rPr lang="es-PY" sz="1100" b="1" i="0" u="none" strike="noStrike">
                          <a:solidFill>
                            <a:srgbClr val="000000"/>
                          </a:solidFill>
                          <a:latin typeface="Calibri"/>
                        </a:rPr>
                        <a:t> </a:t>
                      </a:r>
                    </a:p>
                  </a:txBody>
                  <a:tcPr marL="51834" marR="5759" marT="5764"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l" rtl="0" fontAlgn="ctr"/>
                      <a:r>
                        <a:rPr lang="es-PY" sz="1100" b="1" i="0" u="none" strike="noStrike" dirty="0">
                          <a:solidFill>
                            <a:srgbClr val="000000"/>
                          </a:solidFill>
                          <a:latin typeface="Calibri"/>
                        </a:rPr>
                        <a:t>TOTAL</a:t>
                      </a:r>
                    </a:p>
                  </a:txBody>
                  <a:tcPr marL="51834" marR="5759" marT="5764"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r" rtl="0" fontAlgn="ctr"/>
                      <a:r>
                        <a:rPr lang="es-PY" sz="1100" b="1" i="0" u="none" strike="noStrike">
                          <a:solidFill>
                            <a:srgbClr val="000000"/>
                          </a:solidFill>
                          <a:effectLst/>
                          <a:latin typeface="Calibri" panose="020F0502020204030204" pitchFamily="34" charset="0"/>
                        </a:rPr>
                        <a:t>841.325.987.830</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r" rtl="0" fontAlgn="ctr"/>
                      <a:r>
                        <a:rPr lang="es-PY" sz="1100" b="1" i="0" u="none" strike="noStrike">
                          <a:solidFill>
                            <a:srgbClr val="000000"/>
                          </a:solidFill>
                          <a:effectLst/>
                          <a:latin typeface="Calibri" panose="020F0502020204030204" pitchFamily="34" charset="0"/>
                        </a:rPr>
                        <a:t>665.059.064.111</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r" rtl="0" fontAlgn="ctr"/>
                      <a:r>
                        <a:rPr lang="es-PY" sz="1100" b="1" i="0" u="none" strike="noStrike">
                          <a:solidFill>
                            <a:srgbClr val="000000"/>
                          </a:solidFill>
                          <a:effectLst/>
                          <a:latin typeface="Calibri" panose="020F0502020204030204" pitchFamily="34" charset="0"/>
                        </a:rPr>
                        <a:t>-176.266.923.719</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c>
                  <a:txBody>
                    <a:bodyPr/>
                    <a:lstStyle/>
                    <a:p>
                      <a:pPr algn="ctr" rtl="0" fontAlgn="ctr"/>
                      <a:r>
                        <a:rPr lang="es-PY" sz="1100" b="1" i="0" u="none" strike="noStrike" dirty="0">
                          <a:solidFill>
                            <a:srgbClr val="000000"/>
                          </a:solidFill>
                          <a:effectLst/>
                          <a:latin typeface="Calibri" panose="020F0502020204030204" pitchFamily="34" charset="0"/>
                        </a:rPr>
                        <a:t>-20,95%</a:t>
                      </a:r>
                    </a:p>
                  </a:txBody>
                  <a:tcPr marL="5759" marR="5759" marT="5762"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BFBFBF"/>
                    </a:solidFill>
                  </a:tcPr>
                </a:tc>
              </a:tr>
            </a:tbl>
          </a:graphicData>
        </a:graphic>
      </p:graphicFrame>
      <p:sp>
        <p:nvSpPr>
          <p:cNvPr id="8" name="7 CuadroTexto"/>
          <p:cNvSpPr txBox="1">
            <a:spLocks noChangeArrowheads="1"/>
          </p:cNvSpPr>
          <p:nvPr/>
        </p:nvSpPr>
        <p:spPr bwMode="auto">
          <a:xfrm>
            <a:off x="449263" y="4440238"/>
            <a:ext cx="3963987" cy="985837"/>
          </a:xfrm>
          <a:prstGeom prst="rect">
            <a:avLst/>
          </a:prstGeom>
          <a:noFill/>
          <a:ln>
            <a:noFill/>
          </a:ln>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552938">
              <a:defRPr/>
            </a:pPr>
            <a:r>
              <a:rPr lang="es-ES" altLang="es-PY" sz="968" b="1" kern="0" dirty="0">
                <a:solidFill>
                  <a:prstClr val="black"/>
                </a:solidFill>
                <a:latin typeface="Calibri" charset="0"/>
                <a:ea typeface="Calibri" charset="0"/>
                <a:cs typeface="Calibri" charset="0"/>
              </a:rPr>
              <a:t>Grupo 100 – </a:t>
            </a:r>
            <a:r>
              <a:rPr lang="es-ES" altLang="es-PY" sz="968" kern="0" dirty="0">
                <a:solidFill>
                  <a:prstClr val="black"/>
                </a:solidFill>
                <a:latin typeface="Calibri" charset="0"/>
                <a:ea typeface="Calibri" charset="0"/>
                <a:cs typeface="Calibri" charset="0"/>
              </a:rPr>
              <a:t>Sueldo y Beneficios.</a:t>
            </a:r>
          </a:p>
          <a:p>
            <a:pPr defTabSz="552938">
              <a:defRPr/>
            </a:pPr>
            <a:r>
              <a:rPr lang="es-ES" altLang="es-PY" sz="968" b="1" kern="0" dirty="0">
                <a:solidFill>
                  <a:prstClr val="black"/>
                </a:solidFill>
                <a:latin typeface="Calibri" charset="0"/>
                <a:ea typeface="Calibri" charset="0"/>
                <a:cs typeface="Calibri" charset="0"/>
              </a:rPr>
              <a:t>Grupo 200 – </a:t>
            </a:r>
            <a:r>
              <a:rPr lang="es-ES" altLang="es-PY" sz="968" kern="0" dirty="0">
                <a:solidFill>
                  <a:prstClr val="black"/>
                </a:solidFill>
                <a:latin typeface="Calibri" charset="0"/>
                <a:ea typeface="Calibri" charset="0"/>
                <a:cs typeface="Calibri" charset="0"/>
              </a:rPr>
              <a:t>Consultorías, Publicidad y  Fiscalización de Obras.</a:t>
            </a:r>
          </a:p>
          <a:p>
            <a:pPr defTabSz="552938">
              <a:defRPr/>
            </a:pPr>
            <a:r>
              <a:rPr lang="es-ES" altLang="es-PY" sz="968" b="1" kern="0" dirty="0">
                <a:solidFill>
                  <a:prstClr val="black"/>
                </a:solidFill>
                <a:latin typeface="Calibri" charset="0"/>
                <a:ea typeface="Calibri" charset="0"/>
                <a:cs typeface="Calibri" charset="0"/>
              </a:rPr>
              <a:t>Grupo 300 – </a:t>
            </a:r>
            <a:r>
              <a:rPr lang="es-ES" altLang="es-PY" sz="968" kern="0" dirty="0">
                <a:solidFill>
                  <a:prstClr val="black"/>
                </a:solidFill>
                <a:latin typeface="Calibri" charset="0"/>
                <a:ea typeface="Calibri" charset="0"/>
                <a:cs typeface="Calibri" charset="0"/>
              </a:rPr>
              <a:t>Combustibles y Lubricantes.</a:t>
            </a:r>
          </a:p>
          <a:p>
            <a:pPr defTabSz="552938">
              <a:defRPr/>
            </a:pPr>
            <a:r>
              <a:rPr lang="es-ES" altLang="es-PY" sz="968" b="1" kern="0" dirty="0">
                <a:solidFill>
                  <a:prstClr val="black"/>
                </a:solidFill>
                <a:latin typeface="Calibri" charset="0"/>
                <a:ea typeface="Calibri" charset="0"/>
                <a:cs typeface="Calibri" charset="0"/>
              </a:rPr>
              <a:t>Grupo 400 – </a:t>
            </a:r>
            <a:r>
              <a:rPr lang="es-ES" altLang="es-PY" sz="968" kern="0" dirty="0">
                <a:solidFill>
                  <a:prstClr val="black"/>
                </a:solidFill>
                <a:latin typeface="Calibri" charset="0"/>
                <a:ea typeface="Calibri" charset="0"/>
                <a:cs typeface="Calibri" charset="0"/>
              </a:rPr>
              <a:t>Sin Financiamiento.</a:t>
            </a:r>
          </a:p>
          <a:p>
            <a:pPr defTabSz="552938">
              <a:defRPr/>
            </a:pPr>
            <a:r>
              <a:rPr lang="es-ES" altLang="es-PY" sz="968" b="1" kern="0" dirty="0">
                <a:solidFill>
                  <a:prstClr val="black"/>
                </a:solidFill>
                <a:latin typeface="Calibri" charset="0"/>
                <a:ea typeface="Calibri" charset="0"/>
                <a:cs typeface="Calibri" charset="0"/>
              </a:rPr>
              <a:t>Grupo 500 - </a:t>
            </a:r>
            <a:r>
              <a:rPr lang="es-ES" altLang="es-PY" sz="968" kern="0" dirty="0">
                <a:solidFill>
                  <a:prstClr val="black"/>
                </a:solidFill>
                <a:latin typeface="Calibri" charset="0"/>
                <a:ea typeface="Calibri" charset="0"/>
                <a:cs typeface="Calibri" charset="0"/>
              </a:rPr>
              <a:t>(Bonos)</a:t>
            </a:r>
            <a:r>
              <a:rPr lang="es-ES" altLang="es-PY" sz="968" b="1" kern="0" dirty="0">
                <a:solidFill>
                  <a:prstClr val="black"/>
                </a:solidFill>
                <a:latin typeface="Calibri" charset="0"/>
                <a:ea typeface="Calibri" charset="0"/>
                <a:cs typeface="Calibri" charset="0"/>
              </a:rPr>
              <a:t> </a:t>
            </a:r>
            <a:r>
              <a:rPr lang="es-ES" altLang="es-PY" sz="968" kern="0" dirty="0">
                <a:solidFill>
                  <a:prstClr val="black"/>
                </a:solidFill>
                <a:latin typeface="Calibri" charset="0"/>
                <a:ea typeface="Calibri" charset="0"/>
                <a:cs typeface="Calibri" charset="0"/>
              </a:rPr>
              <a:t>– Construcción de viviendas, </a:t>
            </a:r>
            <a:r>
              <a:rPr lang="es-ES" altLang="es-PY" sz="968" kern="0" dirty="0" err="1">
                <a:solidFill>
                  <a:prstClr val="black"/>
                </a:solidFill>
                <a:latin typeface="Calibri" charset="0"/>
                <a:ea typeface="Calibri" charset="0"/>
                <a:cs typeface="Calibri" charset="0"/>
              </a:rPr>
              <a:t>adq</a:t>
            </a:r>
            <a:r>
              <a:rPr lang="es-ES" altLang="es-PY" sz="968" kern="0" dirty="0">
                <a:solidFill>
                  <a:prstClr val="black"/>
                </a:solidFill>
                <a:latin typeface="Calibri" charset="0"/>
                <a:ea typeface="Calibri" charset="0"/>
                <a:cs typeface="Calibri" charset="0"/>
              </a:rPr>
              <a:t>. equipos de oficina.</a:t>
            </a:r>
          </a:p>
          <a:p>
            <a:pPr defTabSz="552938">
              <a:defRPr/>
            </a:pPr>
            <a:r>
              <a:rPr lang="es-ES" altLang="es-PY" sz="968" b="1" dirty="0">
                <a:solidFill>
                  <a:srgbClr val="000000"/>
                </a:solidFill>
                <a:latin typeface="Calibri" pitchFamily="34" charset="0"/>
              </a:rPr>
              <a:t>Grupo 600 – </a:t>
            </a:r>
            <a:r>
              <a:rPr lang="es-ES" altLang="es-PY" sz="968" dirty="0">
                <a:solidFill>
                  <a:srgbClr val="000000"/>
                </a:solidFill>
                <a:latin typeface="Calibri" pitchFamily="34" charset="0"/>
              </a:rPr>
              <a:t>Préstamos Hipotecarios y a Cooperativas</a:t>
            </a:r>
            <a:endParaRPr lang="es-ES" altLang="es-PY" sz="968" kern="0" dirty="0">
              <a:solidFill>
                <a:prstClr val="black"/>
              </a:solidFill>
              <a:latin typeface="Calibri" charset="0"/>
              <a:ea typeface="Calibri" charset="0"/>
              <a:cs typeface="Calibri" charset="0"/>
            </a:endParaRPr>
          </a:p>
        </p:txBody>
      </p:sp>
      <p:sp>
        <p:nvSpPr>
          <p:cNvPr id="20569" name="8 CuadroTexto"/>
          <p:cNvSpPr txBox="1">
            <a:spLocks noChangeArrowheads="1"/>
          </p:cNvSpPr>
          <p:nvPr/>
        </p:nvSpPr>
        <p:spPr bwMode="auto">
          <a:xfrm>
            <a:off x="4789488" y="4430713"/>
            <a:ext cx="387508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defTabSz="552938">
              <a:defRPr/>
            </a:pPr>
            <a:r>
              <a:rPr lang="es-ES" altLang="es-PY" sz="968" b="1" smtClean="0">
                <a:solidFill>
                  <a:srgbClr val="000000"/>
                </a:solidFill>
                <a:latin typeface="Calibri" panose="020F0502020204030204" pitchFamily="34" charset="0"/>
              </a:rPr>
              <a:t>Grupo 700 – </a:t>
            </a:r>
            <a:r>
              <a:rPr lang="es-ES" altLang="es-PY" sz="968" smtClean="0">
                <a:solidFill>
                  <a:srgbClr val="000000"/>
                </a:solidFill>
                <a:latin typeface="Calibri" panose="020F0502020204030204" pitchFamily="34" charset="0"/>
              </a:rPr>
              <a:t>Deuda Itaipu – Ipvu Pyto 60 (hasta el 2018).</a:t>
            </a:r>
          </a:p>
          <a:p>
            <a:pPr defTabSz="552938">
              <a:defRPr/>
            </a:pPr>
            <a:r>
              <a:rPr lang="es-ES" altLang="es-PY" sz="968" b="1" smtClean="0">
                <a:solidFill>
                  <a:srgbClr val="000000"/>
                </a:solidFill>
                <a:latin typeface="Calibri" panose="020F0502020204030204" pitchFamily="34" charset="0"/>
              </a:rPr>
              <a:t>Grupo 800 – </a:t>
            </a:r>
            <a:r>
              <a:rPr lang="es-ES" altLang="es-PY" sz="968" smtClean="0">
                <a:solidFill>
                  <a:srgbClr val="000000"/>
                </a:solidFill>
                <a:latin typeface="Calibri" panose="020F0502020204030204" pitchFamily="34" charset="0"/>
              </a:rPr>
              <a:t>Fonavis, Viviendas en Municipios, </a:t>
            </a:r>
            <a:r>
              <a:rPr lang="es-ES" altLang="es-PY" sz="968" smtClean="0">
                <a:latin typeface="Calibri" panose="020F0502020204030204" pitchFamily="34" charset="0"/>
              </a:rPr>
              <a:t>Pueblos Originarios </a:t>
            </a:r>
            <a:r>
              <a:rPr lang="es-ES" altLang="es-PY" sz="968" smtClean="0">
                <a:solidFill>
                  <a:srgbClr val="000000"/>
                </a:solidFill>
                <a:latin typeface="Calibri" panose="020F0502020204030204" pitchFamily="34" charset="0"/>
              </a:rPr>
              <a:t>y Che Tapy’i, </a:t>
            </a:r>
            <a:r>
              <a:rPr lang="es-ES" altLang="es-PY" sz="968" smtClean="0">
                <a:solidFill>
                  <a:srgbClr val="262626"/>
                </a:solidFill>
                <a:latin typeface="Calibri" panose="020F0502020204030204" pitchFamily="34" charset="0"/>
              </a:rPr>
              <a:t>Mejoramiento de las Condiciones de Habitabilidad de Chacarita Alta y Mejoramiento y Ampliación de Viviendas del Area Metropolitana de Asunción</a:t>
            </a:r>
            <a:endParaRPr lang="es-ES" altLang="es-PY" sz="968" smtClean="0">
              <a:solidFill>
                <a:srgbClr val="000000"/>
              </a:solidFill>
              <a:latin typeface="Calibri" panose="020F0502020204030204" pitchFamily="34" charset="0"/>
            </a:endParaRPr>
          </a:p>
          <a:p>
            <a:pPr defTabSz="552938">
              <a:defRPr/>
            </a:pPr>
            <a:r>
              <a:rPr lang="es-ES" altLang="es-PY" sz="968" b="1" smtClean="0">
                <a:solidFill>
                  <a:srgbClr val="000000"/>
                </a:solidFill>
                <a:latin typeface="Calibri" panose="020F0502020204030204" pitchFamily="34" charset="0"/>
              </a:rPr>
              <a:t>Grupo 900 – </a:t>
            </a:r>
            <a:r>
              <a:rPr lang="es-ES" altLang="es-PY" sz="968" smtClean="0">
                <a:solidFill>
                  <a:srgbClr val="000000"/>
                </a:solidFill>
                <a:latin typeface="Calibri" panose="020F0502020204030204" pitchFamily="34" charset="0"/>
              </a:rPr>
              <a:t>Deuda de Ejercicios Anteriores (FONAVIS).</a:t>
            </a:r>
            <a:endParaRPr lang="es-PY" altLang="es-PY" sz="968" smtClean="0">
              <a:solidFill>
                <a:srgbClr val="000000"/>
              </a:solidFill>
              <a:latin typeface="Calibri" panose="020F0502020204030204" pitchFamily="34" charset="0"/>
            </a:endParaRPr>
          </a:p>
        </p:txBody>
      </p:sp>
      <p:sp>
        <p:nvSpPr>
          <p:cNvPr id="20570" name="CuadroTexto 1"/>
          <p:cNvSpPr txBox="1">
            <a:spLocks noChangeArrowheads="1"/>
          </p:cNvSpPr>
          <p:nvPr/>
        </p:nvSpPr>
        <p:spPr bwMode="auto">
          <a:xfrm>
            <a:off x="0" y="555625"/>
            <a:ext cx="9144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s-PY" altLang="es-PY" sz="2419" b="1" smtClean="0">
                <a:latin typeface="Calibri" panose="020F0502020204030204" pitchFamily="34" charset="0"/>
              </a:rPr>
              <a:t>COMPARATIVO PRESUPUESTO VIGENTE 2017  – PROYECTO 2018</a:t>
            </a:r>
          </a:p>
          <a:p>
            <a:pPr algn="ctr" defTabSz="913947" eaLnBrk="1" hangingPunct="1">
              <a:defRPr/>
            </a:pPr>
            <a:r>
              <a:rPr lang="es-PY" altLang="es-PY" sz="2419" b="1" smtClean="0">
                <a:latin typeface="Calibri" panose="020F0502020204030204" pitchFamily="34" charset="0"/>
              </a:rPr>
              <a:t>POR GRUPO DE GASTO</a:t>
            </a:r>
            <a:endParaRPr lang="es-PY" altLang="es-ES" sz="2419" b="1"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p:nvPr/>
        </p:nvSpPr>
        <p:spPr>
          <a:xfrm>
            <a:off x="0" y="903288"/>
            <a:ext cx="9144000" cy="501650"/>
          </a:xfrm>
          <a:prstGeom prst="rect">
            <a:avLst/>
          </a:prstGeom>
          <a:ln w="12700">
            <a:miter lim="400000"/>
          </a:ln>
          <a:extLst/>
        </p:spPr>
        <p:txBody>
          <a:bodyPr lIns="43105" rIns="43105">
            <a:spAutoFit/>
          </a:bodyPr>
          <a:lstStyle>
            <a:lvl1pPr>
              <a:defRPr sz="3000">
                <a:solidFill>
                  <a:srgbClr val="003469"/>
                </a:solidFill>
                <a:latin typeface="TodaySHOP-Bold"/>
                <a:ea typeface="TodaySHOP-Bold"/>
                <a:cs typeface="TodaySHOP-Bold"/>
                <a:sym typeface="TodaySHOP-Bold"/>
              </a:defRPr>
            </a:lvl1pPr>
          </a:lstStyle>
          <a:p>
            <a:pPr algn="ctr" defTabSz="891999" eaLnBrk="1" fontAlgn="auto" hangingPunct="1">
              <a:spcBef>
                <a:spcPts val="0"/>
              </a:spcBef>
              <a:spcAft>
                <a:spcPts val="0"/>
              </a:spcAft>
              <a:defRPr/>
            </a:pPr>
            <a:endParaRPr sz="2661" b="1" dirty="0">
              <a:solidFill>
                <a:schemeClr val="tx1"/>
              </a:solidFill>
              <a:latin typeface="+mn-lt"/>
              <a:ea typeface="+mn-ea"/>
              <a:cs typeface="Arial" panose="020B0604020202020204" pitchFamily="34" charset="0"/>
            </a:endParaRPr>
          </a:p>
        </p:txBody>
      </p:sp>
      <p:sp>
        <p:nvSpPr>
          <p:cNvPr id="21507" name="Shape 214"/>
          <p:cNvSpPr>
            <a:spLocks noChangeArrowheads="1"/>
          </p:cNvSpPr>
          <p:nvPr/>
        </p:nvSpPr>
        <p:spPr bwMode="auto">
          <a:xfrm>
            <a:off x="654050" y="1331913"/>
            <a:ext cx="3552825"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906463" indent="-3111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defTabSz="913947" eaLnBrk="1" hangingPunct="1">
              <a:defRPr/>
            </a:pPr>
            <a:r>
              <a:rPr lang="en-US" altLang="en-US" sz="2177" smtClean="0">
                <a:solidFill>
                  <a:srgbClr val="48626F"/>
                </a:solidFill>
                <a:latin typeface="Calibri" panose="020F0502020204030204" pitchFamily="34" charset="0"/>
                <a:sym typeface="TodaySHOP-Bold" pitchFamily="50" charset="0"/>
              </a:rPr>
              <a:t>SUBSIDIO DIRECTO </a:t>
            </a:r>
          </a:p>
          <a:p>
            <a:pPr defTabSz="913947" eaLnBrk="1" hangingPunct="1">
              <a:defRPr/>
            </a:pPr>
            <a:endParaRPr lang="en-US" altLang="en-US" sz="1693" smtClean="0">
              <a:solidFill>
                <a:srgbClr val="767171"/>
              </a:solidFill>
              <a:latin typeface="Calibri" panose="020F0502020204030204" pitchFamily="34" charset="0"/>
            </a:endParaRPr>
          </a:p>
          <a:p>
            <a:pPr defTabSz="913947" eaLnBrk="1" hangingPunct="1">
              <a:buClr>
                <a:srgbClr val="7EBCC6"/>
              </a:buClr>
              <a:buSzPct val="100000"/>
              <a:buFont typeface="Arial" panose="020B0604020202020204" pitchFamily="34" charset="0"/>
              <a:buChar char="•"/>
              <a:defRPr/>
            </a:pPr>
            <a:r>
              <a:rPr lang="en-US" altLang="en-US" sz="1693" b="1" smtClean="0">
                <a:solidFill>
                  <a:srgbClr val="262626"/>
                </a:solidFill>
                <a:latin typeface="Calibri" panose="020F0502020204030204" pitchFamily="34" charset="0"/>
              </a:rPr>
              <a:t>FONAVIS</a:t>
            </a:r>
          </a:p>
          <a:p>
            <a:pPr lvl="1" defTabSz="913947" eaLnBrk="1" hangingPunct="1">
              <a:buSzPct val="60000"/>
              <a:buFontTx/>
              <a:buBlip>
                <a:blip r:embed="rId2"/>
              </a:buBlip>
              <a:defRPr/>
            </a:pPr>
            <a:r>
              <a:rPr lang="en-US" altLang="en-US" sz="1693" smtClean="0">
                <a:solidFill>
                  <a:srgbClr val="262626"/>
                </a:solidFill>
                <a:latin typeface="Calibri" panose="020F0502020204030204" pitchFamily="34" charset="0"/>
              </a:rPr>
              <a:t>INDIVIDUAL</a:t>
            </a:r>
          </a:p>
          <a:p>
            <a:pPr lvl="1" defTabSz="913947" eaLnBrk="1" hangingPunct="1">
              <a:buSzPct val="60000"/>
              <a:buFontTx/>
              <a:buBlip>
                <a:blip r:embed="rId2"/>
              </a:buBlip>
              <a:defRPr/>
            </a:pPr>
            <a:r>
              <a:rPr lang="en-US" altLang="en-US" sz="1693" smtClean="0">
                <a:solidFill>
                  <a:srgbClr val="262626"/>
                </a:solidFill>
                <a:latin typeface="Calibri" panose="020F0502020204030204" pitchFamily="34" charset="0"/>
              </a:rPr>
              <a:t>GRUPOS ORGANIZADOS</a:t>
            </a:r>
          </a:p>
          <a:p>
            <a:pPr defTabSz="913947" eaLnBrk="1" hangingPunct="1">
              <a:buClr>
                <a:srgbClr val="7EBCC6"/>
              </a:buClr>
              <a:buSzPct val="100000"/>
              <a:buFont typeface="Arial" panose="020B0604020202020204" pitchFamily="34" charset="0"/>
              <a:buChar char="•"/>
              <a:defRPr/>
            </a:pPr>
            <a:r>
              <a:rPr lang="en-US" altLang="en-US" sz="1693" b="1" smtClean="0">
                <a:solidFill>
                  <a:srgbClr val="262626"/>
                </a:solidFill>
                <a:latin typeface="Calibri" panose="020F0502020204030204" pitchFamily="34" charset="0"/>
              </a:rPr>
              <a:t>PROGRAMAS ESPECIALES</a:t>
            </a:r>
          </a:p>
          <a:p>
            <a:pPr lvl="1" defTabSz="913947" eaLnBrk="1" hangingPunct="1">
              <a:buSzPct val="60000"/>
              <a:buFontTx/>
              <a:buBlip>
                <a:blip r:embed="rId2"/>
              </a:buBlip>
              <a:defRPr/>
            </a:pPr>
            <a:r>
              <a:rPr lang="en-US" altLang="en-US" sz="1693" smtClean="0">
                <a:solidFill>
                  <a:srgbClr val="262626"/>
                </a:solidFill>
                <a:latin typeface="Calibri" panose="020F0502020204030204" pitchFamily="34" charset="0"/>
              </a:rPr>
              <a:t>Che Tapyi </a:t>
            </a:r>
          </a:p>
          <a:p>
            <a:pPr lvl="1" defTabSz="913947" eaLnBrk="1" hangingPunct="1">
              <a:buSzPct val="60000"/>
              <a:buFontTx/>
              <a:buBlip>
                <a:blip r:embed="rId2"/>
              </a:buBlip>
              <a:defRPr/>
            </a:pPr>
            <a:r>
              <a:rPr lang="en-US" altLang="en-US" sz="1693" smtClean="0">
                <a:solidFill>
                  <a:srgbClr val="262626"/>
                </a:solidFill>
                <a:latin typeface="Calibri" panose="020F0502020204030204" pitchFamily="34" charset="0"/>
              </a:rPr>
              <a:t>Sembrando Oportunidades</a:t>
            </a:r>
          </a:p>
          <a:p>
            <a:pPr lvl="1" defTabSz="913947" eaLnBrk="1" hangingPunct="1">
              <a:buSzPct val="60000"/>
              <a:buFontTx/>
              <a:buBlip>
                <a:blip r:embed="rId2"/>
              </a:buBlip>
              <a:defRPr/>
            </a:pPr>
            <a:r>
              <a:rPr lang="en-US" altLang="en-US" sz="1693" smtClean="0">
                <a:solidFill>
                  <a:srgbClr val="262626"/>
                </a:solidFill>
                <a:latin typeface="Calibri" panose="020F0502020204030204" pitchFamily="34" charset="0"/>
              </a:rPr>
              <a:t>FOCEM</a:t>
            </a:r>
          </a:p>
          <a:p>
            <a:pPr lvl="1" defTabSz="913947" eaLnBrk="1" hangingPunct="1">
              <a:buSzPct val="60000"/>
              <a:buFontTx/>
              <a:buBlip>
                <a:blip r:embed="rId2"/>
              </a:buBlip>
              <a:defRPr/>
            </a:pPr>
            <a:r>
              <a:rPr lang="en-US" altLang="en-US" sz="1693" smtClean="0">
                <a:solidFill>
                  <a:srgbClr val="262626"/>
                </a:solidFill>
                <a:latin typeface="Calibri" panose="020F0502020204030204" pitchFamily="34" charset="0"/>
              </a:rPr>
              <a:t>Vya’renda</a:t>
            </a:r>
          </a:p>
          <a:p>
            <a:pPr lvl="1" defTabSz="913947" eaLnBrk="1" hangingPunct="1">
              <a:buSzPct val="60000"/>
              <a:buFontTx/>
              <a:buBlip>
                <a:blip r:embed="rId2"/>
              </a:buBlip>
              <a:defRPr/>
            </a:pPr>
            <a:r>
              <a:rPr lang="en-US" altLang="en-US" sz="1693" smtClean="0">
                <a:solidFill>
                  <a:srgbClr val="262626"/>
                </a:solidFill>
                <a:latin typeface="Calibri" panose="020F0502020204030204" pitchFamily="34" charset="0"/>
              </a:rPr>
              <a:t>Pueblos Originarios</a:t>
            </a:r>
          </a:p>
          <a:p>
            <a:pPr lvl="1" defTabSz="913947" eaLnBrk="1" hangingPunct="1">
              <a:buSzPct val="60000"/>
              <a:buFontTx/>
              <a:buBlip>
                <a:blip r:embed="rId2"/>
              </a:buBlip>
              <a:defRPr/>
            </a:pPr>
            <a:r>
              <a:rPr lang="es-ES" altLang="es-PY" sz="1693" smtClean="0">
                <a:solidFill>
                  <a:srgbClr val="262626"/>
                </a:solidFill>
                <a:latin typeface="Calibri" panose="020F0502020204030204" pitchFamily="34" charset="0"/>
              </a:rPr>
              <a:t>Mejoramiento de las Condiciones de Habitabilidad de Chacarita Alta</a:t>
            </a:r>
          </a:p>
          <a:p>
            <a:pPr lvl="1" defTabSz="913947" eaLnBrk="1" hangingPunct="1">
              <a:buSzPct val="60000"/>
              <a:buFontTx/>
              <a:buBlip>
                <a:blip r:embed="rId2"/>
              </a:buBlip>
              <a:defRPr/>
            </a:pPr>
            <a:r>
              <a:rPr lang="es-ES" altLang="es-PY" sz="1693" smtClean="0">
                <a:solidFill>
                  <a:srgbClr val="262626"/>
                </a:solidFill>
                <a:latin typeface="Calibri" panose="020F0502020204030204" pitchFamily="34" charset="0"/>
              </a:rPr>
              <a:t>Ampliación de Viviendas del Área Metropolitana de Asunción</a:t>
            </a:r>
            <a:endParaRPr lang="en-US" altLang="en-US" sz="1693" smtClean="0">
              <a:solidFill>
                <a:srgbClr val="262626"/>
              </a:solidFill>
              <a:latin typeface="Calibri" panose="020F0502020204030204" pitchFamily="34" charset="0"/>
            </a:endParaRPr>
          </a:p>
        </p:txBody>
      </p:sp>
      <p:sp>
        <p:nvSpPr>
          <p:cNvPr id="215" name="Shape 215"/>
          <p:cNvSpPr/>
          <p:nvPr/>
        </p:nvSpPr>
        <p:spPr>
          <a:xfrm>
            <a:off x="5087938" y="1616075"/>
            <a:ext cx="3489325" cy="2530475"/>
          </a:xfrm>
          <a:prstGeom prst="rect">
            <a:avLst/>
          </a:prstGeom>
          <a:ln w="12700">
            <a:miter lim="400000"/>
          </a:ln>
          <a:extLst/>
        </p:spPr>
        <p:txBody>
          <a:bodyPr lIns="43105" rIns="43105">
            <a:spAutoFit/>
          </a:bodyPr>
          <a:lstStyle/>
          <a:p>
            <a:pPr defTabSz="891999" eaLnBrk="1" fontAlgn="auto" hangingPunct="1">
              <a:spcBef>
                <a:spcPts val="0"/>
              </a:spcBef>
              <a:spcAft>
                <a:spcPts val="0"/>
              </a:spcAft>
              <a:defRPr sz="2400">
                <a:solidFill>
                  <a:srgbClr val="48626F"/>
                </a:solidFill>
                <a:latin typeface="TodaySHOP-Bold"/>
                <a:ea typeface="TodaySHOP-Bold"/>
                <a:cs typeface="TodaySHOP-Bold"/>
                <a:sym typeface="TodaySHOP-Bold"/>
              </a:defRPr>
            </a:pPr>
            <a:r>
              <a:rPr sz="2263" dirty="0">
                <a:solidFill>
                  <a:srgbClr val="48626F"/>
                </a:solidFill>
                <a:latin typeface="Calibri" charset="0"/>
                <a:ea typeface="Calibri" charset="0"/>
                <a:cs typeface="Calibri" charset="0"/>
                <a:sym typeface="TodaySHOP-Bold"/>
              </a:rPr>
              <a:t>CRÉDITO Y</a:t>
            </a:r>
          </a:p>
          <a:p>
            <a:pPr defTabSz="891999" eaLnBrk="1" fontAlgn="auto" hangingPunct="1">
              <a:spcBef>
                <a:spcPts val="0"/>
              </a:spcBef>
              <a:spcAft>
                <a:spcPts val="0"/>
              </a:spcAft>
              <a:defRPr sz="2400">
                <a:solidFill>
                  <a:srgbClr val="48626F"/>
                </a:solidFill>
                <a:latin typeface="TodaySHOP-Bold"/>
                <a:ea typeface="TodaySHOP-Bold"/>
                <a:cs typeface="TodaySHOP-Bold"/>
                <a:sym typeface="TodaySHOP-Bold"/>
              </a:defRPr>
            </a:pPr>
            <a:r>
              <a:rPr sz="2263" dirty="0">
                <a:solidFill>
                  <a:srgbClr val="48626F"/>
                </a:solidFill>
                <a:latin typeface="Calibri" charset="0"/>
                <a:ea typeface="Calibri" charset="0"/>
                <a:cs typeface="Calibri" charset="0"/>
                <a:sym typeface="TodaySHOP-Bold"/>
              </a:rPr>
              <a:t> FINANCIAMIENTO </a:t>
            </a:r>
          </a:p>
          <a:p>
            <a:pPr defTabSz="891999" eaLnBrk="1" fontAlgn="auto" hangingPunct="1">
              <a:spcBef>
                <a:spcPts val="0"/>
              </a:spcBef>
              <a:spcAft>
                <a:spcPts val="0"/>
              </a:spcAft>
              <a:defRPr sz="2000" b="1">
                <a:solidFill>
                  <a:srgbClr val="595959"/>
                </a:solidFill>
                <a:latin typeface="DaxlinePro-Medium"/>
                <a:ea typeface="DaxlinePro-Medium"/>
                <a:cs typeface="DaxlinePro-Medium"/>
                <a:sym typeface="DaxlinePro-Medium"/>
              </a:defRPr>
            </a:pPr>
            <a:endParaRPr sz="1886" b="1" dirty="0">
              <a:solidFill>
                <a:srgbClr val="595959"/>
              </a:solidFill>
              <a:latin typeface="DaxlinePro-Medium"/>
              <a:ea typeface="DaxlinePro-Medium"/>
              <a:cs typeface="DaxlinePro-Medium"/>
              <a:sym typeface="DaxlinePro-Medium"/>
            </a:endParaRPr>
          </a:p>
          <a:p>
            <a:pPr marL="270109" indent="-270109" defTabSz="891999" eaLnBrk="1" fontAlgn="auto" hangingPunct="1">
              <a:spcBef>
                <a:spcPts val="0"/>
              </a:spcBef>
              <a:spcAft>
                <a:spcPts val="0"/>
              </a:spcAft>
              <a:buClr>
                <a:srgbClr val="7EBCC6"/>
              </a:buClr>
              <a:buSzPct val="100000"/>
              <a:buFont typeface="Arial"/>
              <a:buChar char="•"/>
              <a:defRPr sz="2000">
                <a:solidFill>
                  <a:srgbClr val="767171"/>
                </a:solidFill>
              </a:defRPr>
            </a:pPr>
            <a:r>
              <a:rPr sz="1886" dirty="0">
                <a:solidFill>
                  <a:schemeClr val="tx1">
                    <a:lumMod val="85000"/>
                    <a:lumOff val="15000"/>
                  </a:schemeClr>
                </a:solidFill>
                <a:latin typeface="+mn-lt"/>
                <a:cs typeface="+mn-cs"/>
              </a:rPr>
              <a:t>Fondo para Viviendas Cooperativas</a:t>
            </a:r>
          </a:p>
          <a:p>
            <a:pPr marL="270109" indent="-270109" defTabSz="891999" eaLnBrk="1" fontAlgn="auto" hangingPunct="1">
              <a:spcBef>
                <a:spcPts val="0"/>
              </a:spcBef>
              <a:spcAft>
                <a:spcPts val="0"/>
              </a:spcAft>
              <a:buClr>
                <a:srgbClr val="7EBCC6"/>
              </a:buClr>
              <a:buSzPct val="100000"/>
              <a:buFont typeface="Arial"/>
              <a:buChar char="•"/>
              <a:defRPr sz="2000">
                <a:solidFill>
                  <a:srgbClr val="767171"/>
                </a:solidFill>
              </a:defRPr>
            </a:pPr>
            <a:r>
              <a:rPr sz="1886" dirty="0" err="1">
                <a:solidFill>
                  <a:schemeClr val="tx1">
                    <a:lumMod val="85000"/>
                    <a:lumOff val="15000"/>
                  </a:schemeClr>
                </a:solidFill>
                <a:latin typeface="+mn-lt"/>
                <a:cs typeface="+mn-cs"/>
              </a:rPr>
              <a:t>Créditos</a:t>
            </a:r>
            <a:r>
              <a:rPr sz="1886" dirty="0">
                <a:solidFill>
                  <a:schemeClr val="tx1">
                    <a:lumMod val="85000"/>
                    <a:lumOff val="15000"/>
                  </a:schemeClr>
                </a:solidFill>
                <a:latin typeface="+mn-lt"/>
                <a:cs typeface="+mn-cs"/>
              </a:rPr>
              <a:t> Hipotecarios</a:t>
            </a:r>
          </a:p>
          <a:p>
            <a:pPr indent="253603" defTabSz="891999" eaLnBrk="1" fontAlgn="auto" hangingPunct="1">
              <a:spcBef>
                <a:spcPts val="0"/>
              </a:spcBef>
              <a:spcAft>
                <a:spcPts val="0"/>
              </a:spcAft>
              <a:defRPr sz="2000">
                <a:solidFill>
                  <a:srgbClr val="767171"/>
                </a:solidFill>
                <a:latin typeface="TodaySHOP-Regular"/>
                <a:ea typeface="TodaySHOP-Regular"/>
                <a:cs typeface="TodaySHOP-Regular"/>
                <a:sym typeface="TodaySHOP-Regular"/>
              </a:defRPr>
            </a:pPr>
            <a:endParaRPr sz="1886" dirty="0">
              <a:solidFill>
                <a:srgbClr val="767171"/>
              </a:solidFill>
              <a:latin typeface="TodaySHOP-Regular"/>
              <a:ea typeface="TodaySHOP-Regular"/>
              <a:cs typeface="TodaySHOP-Regular"/>
              <a:sym typeface="TodaySHOP-Regular"/>
            </a:endParaRPr>
          </a:p>
          <a:p>
            <a:pPr indent="253603" defTabSz="891999" eaLnBrk="1" fontAlgn="auto" hangingPunct="1">
              <a:spcBef>
                <a:spcPts val="0"/>
              </a:spcBef>
              <a:spcAft>
                <a:spcPts val="0"/>
              </a:spcAft>
              <a:defRPr sz="2000">
                <a:solidFill>
                  <a:srgbClr val="767171"/>
                </a:solidFill>
                <a:latin typeface="TodaySHOP-Regular"/>
                <a:ea typeface="TodaySHOP-Regular"/>
                <a:cs typeface="TodaySHOP-Regular"/>
                <a:sym typeface="TodaySHOP-Regular"/>
              </a:defRPr>
            </a:pPr>
            <a:r>
              <a:rPr sz="1886" dirty="0">
                <a:solidFill>
                  <a:srgbClr val="767171"/>
                </a:solidFill>
                <a:latin typeface="TodaySHOP-Regular"/>
                <a:ea typeface="TodaySHOP-Regular"/>
                <a:cs typeface="TodaySHOP-Regular"/>
                <a:sym typeface="TodaySHOP-Regular"/>
              </a:rPr>
              <a:t> </a:t>
            </a:r>
          </a:p>
        </p:txBody>
      </p:sp>
      <p:sp>
        <p:nvSpPr>
          <p:cNvPr id="21509" name="Shape 216"/>
          <p:cNvSpPr>
            <a:spLocks noChangeArrowheads="1"/>
          </p:cNvSpPr>
          <p:nvPr/>
        </p:nvSpPr>
        <p:spPr bwMode="auto">
          <a:xfrm>
            <a:off x="4611688" y="1616075"/>
            <a:ext cx="28575" cy="3306763"/>
          </a:xfrm>
          <a:prstGeom prst="rect">
            <a:avLst/>
          </a:prstGeom>
          <a:solidFill>
            <a:srgbClr val="00206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3105" rIns="43105" anchor="ct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endParaRPr lang="en-US" altLang="en-US" sz="2721" smtClean="0">
              <a:latin typeface="Calibri" panose="020F0502020204030204" pitchFamily="34" charset="0"/>
            </a:endParaRPr>
          </a:p>
        </p:txBody>
      </p:sp>
      <p:sp>
        <p:nvSpPr>
          <p:cNvPr id="21510" name="CuadroTexto 1"/>
          <p:cNvSpPr txBox="1">
            <a:spLocks noChangeArrowheads="1"/>
          </p:cNvSpPr>
          <p:nvPr/>
        </p:nvSpPr>
        <p:spPr bwMode="auto">
          <a:xfrm>
            <a:off x="0" y="555625"/>
            <a:ext cx="91440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s-PY" altLang="es-PY" sz="2419" b="1" smtClean="0">
                <a:latin typeface="Calibri" panose="020F0502020204030204" pitchFamily="34" charset="0"/>
              </a:rPr>
              <a:t>CLASIFICACIÓN  DE PROGRAMAS HABITACIONALES </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hape 213"/>
          <p:cNvSpPr>
            <a:spLocks noChangeArrowheads="1"/>
          </p:cNvSpPr>
          <p:nvPr/>
        </p:nvSpPr>
        <p:spPr bwMode="auto">
          <a:xfrm>
            <a:off x="0" y="511175"/>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FONAVIS – SUBSIDIO PARA LA VIVIENDA SOCIAL</a:t>
            </a:r>
          </a:p>
        </p:txBody>
      </p:sp>
      <p:sp>
        <p:nvSpPr>
          <p:cNvPr id="22531" name="Rectangle 3"/>
          <p:cNvSpPr>
            <a:spLocks noChangeArrowheads="1"/>
          </p:cNvSpPr>
          <p:nvPr/>
        </p:nvSpPr>
        <p:spPr bwMode="auto">
          <a:xfrm>
            <a:off x="4702175" y="3502025"/>
            <a:ext cx="4191000" cy="1435100"/>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r>
              <a:rPr lang="es-ES" altLang="es-PY" sz="1209" smtClean="0">
                <a:solidFill>
                  <a:schemeClr val="bg1"/>
                </a:solidFill>
                <a:latin typeface="Calibri Light" panose="020F0302020204030204" pitchFamily="34" charset="0"/>
                <a:ea typeface="Calibri" panose="020F0502020204030204" pitchFamily="34" charset="0"/>
                <a:cs typeface="Times New Roman" panose="02020603050405020304" pitchFamily="18" charset="0"/>
              </a:rPr>
              <a:t>El Fondo Nacional de la Viviendas Social es la fuente estable de recursos que el Estado establece, para subsidiar programas de Viviendas Sociales. Uno de sus objetivos es implementar el programa de “Subsidio Nacional de la Vivienda Social”, dirigidos a estratos socio-económicos que necesiten una ayuda especial del estado para el acceso a la vivienda.</a:t>
            </a:r>
            <a:endParaRPr lang="en-US" altLang="es-PY" sz="1209" smtClean="0">
              <a:solidFill>
                <a:schemeClr val="bg1"/>
              </a:solidFill>
              <a:latin typeface="Calibri Light" panose="020F0302020204030204" pitchFamily="34" charset="0"/>
              <a:ea typeface="Calibri" panose="020F0502020204030204" pitchFamily="34" charset="0"/>
              <a:cs typeface="Times New Roman" panose="02020603050405020304" pitchFamily="18" charset="0"/>
            </a:endParaRPr>
          </a:p>
        </p:txBody>
      </p:sp>
      <p:pic>
        <p:nvPicPr>
          <p:cNvPr id="22532" name="Picture 2" descr="C:\Users\asauer\Downloads\Fotos presentación\FONAVIS 2.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02175" y="1138238"/>
            <a:ext cx="41910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3" name="Objeto 1"/>
          <p:cNvGraphicFramePr>
            <a:graphicFrameLocks noChangeAspect="1"/>
          </p:cNvGraphicFramePr>
          <p:nvPr/>
        </p:nvGraphicFramePr>
        <p:xfrm>
          <a:off x="392113" y="1047750"/>
          <a:ext cx="3981450" cy="3889375"/>
        </p:xfrm>
        <a:graphic>
          <a:graphicData uri="http://schemas.openxmlformats.org/presentationml/2006/ole">
            <mc:AlternateContent xmlns:mc="http://schemas.openxmlformats.org/markup-compatibility/2006">
              <mc:Choice xmlns:v="urn:schemas-microsoft-com:vml" Requires="v">
                <p:oleObj spid="_x0000_s22536" name="Hoja de cálculo" r:id="rId4" imgW="5343500" imgH="5219640" progId="Excel.Sheet.8">
                  <p:embed/>
                </p:oleObj>
              </mc:Choice>
              <mc:Fallback>
                <p:oleObj name="Hoja de cálculo" r:id="rId4" imgW="5343500" imgH="5219640" progId="Excel.Sheet.8">
                  <p:embed/>
                  <p:pic>
                    <p:nvPicPr>
                      <p:cNvPr id="0" name="Objeto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3" y="1047750"/>
                        <a:ext cx="398145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4" name="Rectangle 3"/>
          <p:cNvSpPr>
            <a:spLocks noChangeArrowheads="1"/>
          </p:cNvSpPr>
          <p:nvPr/>
        </p:nvSpPr>
        <p:spPr bwMode="auto">
          <a:xfrm>
            <a:off x="523875" y="5059363"/>
            <a:ext cx="83693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buFont typeface="Wingdings" panose="05000000000000000000" pitchFamily="2" charset="2"/>
              <a:buChar char="Ø"/>
              <a:defRPr/>
            </a:pPr>
            <a:r>
              <a:rPr lang="en-US" altLang="es-PY" sz="1088" i="1" smtClean="0">
                <a:latin typeface="Calibri Light" panose="020F0302020204030204" pitchFamily="34" charset="0"/>
                <a:ea typeface="Calibri" panose="020F0502020204030204" pitchFamily="34" charset="0"/>
                <a:cs typeface="Times New Roman" panose="02020603050405020304" pitchFamily="18" charset="0"/>
              </a:rPr>
              <a:t>Resolución N° 2525, de fecha 18/11/2016, por la cual se aprueba el reglamento para registro de Empresas Constructoras.</a:t>
            </a:r>
          </a:p>
          <a:p>
            <a:pPr algn="just" defTabSz="913947" eaLnBrk="1" hangingPunct="1">
              <a:buFont typeface="Wingdings" panose="05000000000000000000" pitchFamily="2" charset="2"/>
              <a:buChar char="Ø"/>
              <a:defRPr/>
            </a:pPr>
            <a:r>
              <a:rPr lang="en-US" altLang="es-PY" sz="1088" i="1" smtClean="0">
                <a:latin typeface="Calibri Light" panose="020F0302020204030204" pitchFamily="34" charset="0"/>
                <a:ea typeface="Calibri" panose="020F0502020204030204" pitchFamily="34" charset="0"/>
                <a:cs typeface="Times New Roman" panose="02020603050405020304" pitchFamily="18" charset="0"/>
              </a:rPr>
              <a:t>Resolución N° 64, de fecha 13/01/2017, por la cual se aprueba el reglamento para la habilitación y registro del Servicio de Asistencia Técnica – SAT.</a:t>
            </a:r>
          </a:p>
          <a:p>
            <a:pPr algn="just" defTabSz="913947" eaLnBrk="1" hangingPunct="1">
              <a:buFont typeface="Wingdings" panose="05000000000000000000" pitchFamily="2" charset="2"/>
              <a:buChar char="Ø"/>
              <a:defRPr/>
            </a:pPr>
            <a:r>
              <a:rPr lang="en-US" altLang="es-PY" sz="1088" i="1" smtClean="0">
                <a:latin typeface="Calibri Light" panose="020F0302020204030204" pitchFamily="34" charset="0"/>
                <a:ea typeface="Calibri" panose="020F0502020204030204" pitchFamily="34" charset="0"/>
                <a:cs typeface="Times New Roman" panose="02020603050405020304" pitchFamily="18" charset="0"/>
              </a:rPr>
              <a:t>Implementación del Sistema Integrado de Gestión de Proyectos Habitacionales (Papel Cero), con préstamo no reembolsable del Banco Interamericano de Desarrollo (BID)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566738" y="4256088"/>
            <a:ext cx="78803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7813">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just" defTabSz="913947" eaLnBrk="1" hangingPunct="1">
              <a:defRPr/>
            </a:pPr>
            <a:endParaRPr lang="es-ES" altLang="es-PY" sz="1088" smtClean="0">
              <a:latin typeface="Calibri" panose="020F0502020204030204" pitchFamily="34" charset="0"/>
            </a:endParaRPr>
          </a:p>
          <a:p>
            <a:pPr algn="just" defTabSz="913947" eaLnBrk="1" hangingPunct="1">
              <a:buFont typeface="Arial" panose="020B0604020202020204" pitchFamily="34" charset="0"/>
              <a:buChar char="•"/>
              <a:defRPr/>
            </a:pPr>
            <a:r>
              <a:rPr lang="es-ES" altLang="es-PY" sz="1088" smtClean="0">
                <a:latin typeface="Calibri" panose="020F0502020204030204" pitchFamily="34" charset="0"/>
              </a:rPr>
              <a:t>La cantidad de viviendas a ser iniciadas con los fondos del Presupuesto 2018 se estiman en base al subsidio de mayor cobertura equivalente al 95% del valor de la vivienda (Nivel 4) y se convocarán a nuevos llamados para un total de </a:t>
            </a:r>
            <a:r>
              <a:rPr lang="es-ES" altLang="es-PY" sz="1088" b="1" smtClean="0">
                <a:latin typeface="Calibri" panose="020F0502020204030204" pitchFamily="34" charset="0"/>
              </a:rPr>
              <a:t>4.589 Viviendas </a:t>
            </a:r>
            <a:r>
              <a:rPr lang="es-ES" altLang="es-PY" sz="1088" smtClean="0">
                <a:latin typeface="Calibri" panose="020F0502020204030204" pitchFamily="34" charset="0"/>
              </a:rPr>
              <a:t>de proyectos de acuerdo a la distribución por Departamento Geográfico en base al Índice de Focalización. </a:t>
            </a:r>
          </a:p>
          <a:p>
            <a:pPr algn="just" defTabSz="913947" eaLnBrk="1" hangingPunct="1">
              <a:buFont typeface="Arial" panose="020B0604020202020204" pitchFamily="34" charset="0"/>
              <a:buChar char="•"/>
              <a:defRPr/>
            </a:pPr>
            <a:r>
              <a:rPr lang="es-ES" altLang="es-PY" sz="1088" smtClean="0">
                <a:latin typeface="Calibri" panose="020F0502020204030204" pitchFamily="34" charset="0"/>
              </a:rPr>
              <a:t>Para cubrir el 2do. Desembolso para terminación de </a:t>
            </a:r>
            <a:r>
              <a:rPr lang="es-ES" altLang="es-PY" sz="1088" b="1" smtClean="0">
                <a:latin typeface="Calibri" panose="020F0502020204030204" pitchFamily="34" charset="0"/>
              </a:rPr>
              <a:t>2.200 viviendas,</a:t>
            </a:r>
            <a:r>
              <a:rPr lang="es-ES" altLang="es-PY" sz="1088" smtClean="0">
                <a:latin typeface="Calibri" panose="020F0502020204030204" pitchFamily="34" charset="0"/>
              </a:rPr>
              <a:t> con la publicación del Llamado Nacional N° 03/2017 - Plurianual para otorgamiento de subsidios Ejercicios 2017 y 2018</a:t>
            </a:r>
          </a:p>
          <a:p>
            <a:pPr algn="just" defTabSz="913947" eaLnBrk="1" hangingPunct="1">
              <a:buFont typeface="Arial" panose="020B0604020202020204" pitchFamily="34" charset="0"/>
              <a:buChar char="•"/>
              <a:defRPr/>
            </a:pPr>
            <a:endParaRPr lang="es-ES" altLang="es-PY" sz="1088" smtClean="0">
              <a:latin typeface="Calibri" panose="020F0502020204030204" pitchFamily="34" charset="0"/>
            </a:endParaRPr>
          </a:p>
          <a:p>
            <a:pPr algn="just" defTabSz="913947" eaLnBrk="1" hangingPunct="1">
              <a:defRPr/>
            </a:pPr>
            <a:endParaRPr lang="es-ES" altLang="es-PY" sz="1088" smtClean="0">
              <a:latin typeface="Calibri" panose="020F0502020204030204" pitchFamily="34" charset="0"/>
            </a:endParaRPr>
          </a:p>
        </p:txBody>
      </p:sp>
      <p:graphicFrame>
        <p:nvGraphicFramePr>
          <p:cNvPr id="5" name="4 Tabla"/>
          <p:cNvGraphicFramePr>
            <a:graphicFrameLocks noGrp="1"/>
          </p:cNvGraphicFramePr>
          <p:nvPr/>
        </p:nvGraphicFramePr>
        <p:xfrm>
          <a:off x="827088" y="1349375"/>
          <a:ext cx="7620000" cy="2522538"/>
        </p:xfrm>
        <a:graphic>
          <a:graphicData uri="http://schemas.openxmlformats.org/drawingml/2006/table">
            <a:tbl>
              <a:tblPr/>
              <a:tblGrid>
                <a:gridCol w="2394852"/>
                <a:gridCol w="2074356"/>
                <a:gridCol w="1530703"/>
                <a:gridCol w="1620088"/>
              </a:tblGrid>
              <a:tr h="1111328">
                <a:tc>
                  <a:txBody>
                    <a:bodyPr/>
                    <a:lstStyle/>
                    <a:p>
                      <a:pPr algn="ctr" rtl="0" fontAlgn="ctr"/>
                      <a:r>
                        <a:rPr lang="es-PY" sz="1500" b="1" i="0" u="none" strike="noStrike" dirty="0">
                          <a:solidFill>
                            <a:srgbClr val="323E4F"/>
                          </a:solidFill>
                          <a:latin typeface="Calibri"/>
                        </a:rPr>
                        <a:t>SUBSIDIOS </a:t>
                      </a:r>
                      <a:r>
                        <a:rPr lang="es-PY" sz="1500" b="1" i="0" u="none" strike="noStrike" dirty="0" err="1">
                          <a:solidFill>
                            <a:srgbClr val="323E4F"/>
                          </a:solidFill>
                          <a:latin typeface="Calibri"/>
                        </a:rPr>
                        <a:t>HBITACIONALES</a:t>
                      </a:r>
                      <a:r>
                        <a:rPr lang="es-PY" sz="1500" b="1" i="0" u="none" strike="noStrike" dirty="0">
                          <a:solidFill>
                            <a:srgbClr val="323E4F"/>
                          </a:solidFill>
                          <a:latin typeface="Calibri"/>
                        </a:rPr>
                        <a:t> </a:t>
                      </a:r>
                      <a:r>
                        <a:rPr lang="es-PY" sz="1500" b="1" i="0" u="none" strike="noStrike" dirty="0" err="1">
                          <a:solidFill>
                            <a:srgbClr val="323E4F"/>
                          </a:solidFill>
                          <a:latin typeface="Calibri"/>
                        </a:rPr>
                        <a:t>OG</a:t>
                      </a:r>
                      <a:r>
                        <a:rPr lang="es-PY" sz="1500" b="1" i="0" u="none" strike="noStrike" dirty="0">
                          <a:solidFill>
                            <a:srgbClr val="323E4F"/>
                          </a:solidFill>
                          <a:latin typeface="Calibri"/>
                        </a:rPr>
                        <a:t>. 877</a:t>
                      </a:r>
                      <a:r>
                        <a:rPr lang="es-PY" sz="1500" b="0" i="0" u="none" strike="noStrike" dirty="0">
                          <a:solidFill>
                            <a:srgbClr val="000000"/>
                          </a:solidFill>
                          <a:latin typeface="Calibri"/>
                        </a:rPr>
                        <a:t> </a:t>
                      </a:r>
                      <a:endParaRPr lang="es-PY" sz="1500" b="1" i="0" u="none" strike="noStrike" dirty="0">
                        <a:solidFill>
                          <a:srgbClr val="323E4F"/>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s-PY" sz="1500" b="1" i="0" u="none" strike="noStrike">
                          <a:solidFill>
                            <a:srgbClr val="323E4F"/>
                          </a:solidFill>
                          <a:latin typeface="Calibri"/>
                        </a:rPr>
                        <a:t>COMPROMISOS DE EJERCICIOS ANTERIORES  (En cantidad de viviendas)</a:t>
                      </a:r>
                      <a:r>
                        <a:rPr lang="es-PY" sz="1500" b="0" i="0" u="none" strike="noStrike">
                          <a:solidFill>
                            <a:srgbClr val="000000"/>
                          </a:solidFill>
                          <a:latin typeface="Calibri"/>
                        </a:rPr>
                        <a:t> </a:t>
                      </a:r>
                      <a:endParaRPr lang="es-PY" sz="1500" b="1" i="0" u="none" strike="noStrike">
                        <a:solidFill>
                          <a:srgbClr val="323E4F"/>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s-PY" sz="1500" b="1" i="0" u="none" strike="noStrike">
                          <a:solidFill>
                            <a:srgbClr val="323E4F"/>
                          </a:solidFill>
                          <a:latin typeface="Calibri"/>
                        </a:rPr>
                        <a:t>NUEVOS LLAMADOS (En cantidad de viviendas)</a:t>
                      </a:r>
                      <a:r>
                        <a:rPr lang="es-PY" sz="1500" b="0" i="0" u="none" strike="noStrike">
                          <a:solidFill>
                            <a:srgbClr val="000000"/>
                          </a:solidFill>
                          <a:latin typeface="Calibri"/>
                        </a:rPr>
                        <a:t> </a:t>
                      </a:r>
                      <a:endParaRPr lang="es-PY" sz="1500" b="1" i="0" u="none" strike="noStrike">
                        <a:solidFill>
                          <a:srgbClr val="323E4F"/>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s-PY" sz="1500" b="1" i="0" u="none" strike="noStrike" dirty="0">
                          <a:solidFill>
                            <a:srgbClr val="323E4F"/>
                          </a:solidFill>
                          <a:latin typeface="Calibri"/>
                        </a:rPr>
                        <a:t>MONTO EN GS. </a:t>
                      </a:r>
                      <a:r>
                        <a:rPr lang="es-PY" sz="1500" b="0" i="0" u="none" strike="noStrike" dirty="0">
                          <a:solidFill>
                            <a:srgbClr val="000000"/>
                          </a:solidFill>
                          <a:latin typeface="Calibri"/>
                        </a:rPr>
                        <a:t> </a:t>
                      </a:r>
                      <a:endParaRPr lang="es-PY" sz="1500" b="1" i="0" u="none" strike="noStrike" dirty="0">
                        <a:solidFill>
                          <a:srgbClr val="323E4F"/>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r>
              <a:tr h="282242">
                <a:tc>
                  <a:txBody>
                    <a:bodyPr/>
                    <a:lstStyle/>
                    <a:p>
                      <a:pPr algn="just" rtl="0" fontAlgn="ctr"/>
                      <a:r>
                        <a:rPr lang="es-PY" sz="1000" b="1" i="0" u="none" strike="noStrike">
                          <a:solidFill>
                            <a:srgbClr val="000000"/>
                          </a:solidFill>
                          <a:latin typeface="Calibri"/>
                        </a:rPr>
                        <a:t>PRESUPUESTO TOTAL</a:t>
                      </a:r>
                      <a:r>
                        <a:rPr lang="es-PY" sz="1000" b="0" i="0" u="none" strike="noStrike">
                          <a:solidFill>
                            <a:srgbClr val="000000"/>
                          </a:solidFill>
                          <a:latin typeface="Calibri"/>
                        </a:rPr>
                        <a:t> </a:t>
                      </a:r>
                      <a:endParaRPr lang="es-PY" sz="1000" b="1" i="0" u="none" strike="noStrike">
                        <a:solidFill>
                          <a:srgbClr val="000000"/>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s-PY" sz="1000" b="1" i="0" u="none" strike="noStrike" dirty="0">
                          <a:solidFill>
                            <a:srgbClr val="000000"/>
                          </a:solidFill>
                          <a:latin typeface="Calibri"/>
                        </a:rPr>
                        <a:t> </a:t>
                      </a:r>
                      <a:r>
                        <a:rPr lang="es-PY" sz="1000" b="0" i="0" u="none" strike="noStrike" dirty="0">
                          <a:solidFill>
                            <a:srgbClr val="000000"/>
                          </a:solidFill>
                          <a:latin typeface="Calibri"/>
                        </a:rPr>
                        <a:t> </a:t>
                      </a:r>
                      <a:endParaRPr lang="es-PY" sz="1000" b="1" i="0" u="none" strike="noStrike" dirty="0">
                        <a:solidFill>
                          <a:srgbClr val="000000"/>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r" rtl="0" fontAlgn="ctr"/>
                      <a:r>
                        <a:rPr lang="es-PY" sz="1000" b="1" i="0" u="none" strike="noStrike" dirty="0">
                          <a:solidFill>
                            <a:srgbClr val="000000"/>
                          </a:solidFill>
                          <a:latin typeface="Calibri"/>
                        </a:rPr>
                        <a:t> </a:t>
                      </a:r>
                      <a:r>
                        <a:rPr lang="es-PY" sz="1000" b="0" i="0" u="none" strike="noStrike" dirty="0">
                          <a:solidFill>
                            <a:srgbClr val="000000"/>
                          </a:solidFill>
                          <a:latin typeface="Calibri"/>
                        </a:rPr>
                        <a:t> </a:t>
                      </a:r>
                      <a:endParaRPr lang="es-PY" sz="1000" b="1" i="0" u="none" strike="noStrike" dirty="0">
                        <a:solidFill>
                          <a:srgbClr val="000000"/>
                        </a:solidFill>
                        <a:latin typeface="Calibri"/>
                      </a:endParaRPr>
                    </a:p>
                  </a:txBody>
                  <a:tcPr marL="5759" marR="5759" marT="5761"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r" rtl="0" fontAlgn="ctr"/>
                      <a:r>
                        <a:rPr lang="es-PY" sz="1000" b="1" i="0" u="none" strike="noStrike">
                          <a:solidFill>
                            <a:srgbClr val="000000"/>
                          </a:solidFill>
                          <a:latin typeface="Calibri"/>
                        </a:rPr>
                        <a:t>390.845.173.760</a:t>
                      </a: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282242">
                <a:tc>
                  <a:txBody>
                    <a:bodyPr/>
                    <a:lstStyle/>
                    <a:p>
                      <a:pPr algn="just" rtl="0" fontAlgn="ctr"/>
                      <a:r>
                        <a:rPr lang="es-PY" sz="1000" b="1" i="0" u="none" strike="noStrike">
                          <a:solidFill>
                            <a:srgbClr val="000000"/>
                          </a:solidFill>
                          <a:latin typeface="Calibri"/>
                        </a:rPr>
                        <a:t>GASTOS DE CAPITAL</a:t>
                      </a:r>
                      <a:r>
                        <a:rPr lang="es-PY" sz="1000" b="0" i="0" u="none" strike="noStrike">
                          <a:solidFill>
                            <a:srgbClr val="000000"/>
                          </a:solidFill>
                          <a:latin typeface="Calibri"/>
                        </a:rPr>
                        <a:t> </a:t>
                      </a:r>
                      <a:endParaRPr lang="es-PY" sz="1000" b="1" i="0" u="none" strike="noStrike">
                        <a:solidFill>
                          <a:srgbClr val="000000"/>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5E0B3"/>
                    </a:solidFill>
                  </a:tcPr>
                </a:tc>
                <a:tc gridSpan="2">
                  <a:txBody>
                    <a:bodyPr/>
                    <a:lstStyle/>
                    <a:p>
                      <a:pPr algn="ctr" fontAlgn="ctr"/>
                      <a:r>
                        <a:rPr lang="es-PY" sz="1000" b="1" i="0" u="none" strike="noStrike" dirty="0" smtClean="0">
                          <a:solidFill>
                            <a:srgbClr val="000000"/>
                          </a:solidFill>
                          <a:latin typeface="Calibri"/>
                        </a:rPr>
                        <a:t>6.789</a:t>
                      </a:r>
                      <a:r>
                        <a:rPr lang="es-PY" sz="1000" b="1" i="0" u="none" strike="noStrike" dirty="0">
                          <a:solidFill>
                            <a:srgbClr val="000000"/>
                          </a:solidFill>
                          <a:latin typeface="Calibri"/>
                        </a:rPr>
                        <a:t> </a:t>
                      </a: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5E0B3"/>
                    </a:solidFill>
                  </a:tcPr>
                </a:tc>
                <a:tc hMerge="1">
                  <a:txBody>
                    <a:bodyPr/>
                    <a:lstStyle/>
                    <a:p>
                      <a:pPr algn="ctr" fontAlgn="ctr"/>
                      <a:endParaRPr lang="es-PY" sz="1800" b="0" i="0" u="none" strike="noStrike" dirty="0">
                        <a:solidFill>
                          <a:srgbClr val="000000"/>
                        </a:solidFill>
                        <a:latin typeface="Calibri"/>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5E0B3"/>
                    </a:solidFill>
                  </a:tcPr>
                </a:tc>
                <a:tc>
                  <a:txBody>
                    <a:bodyPr/>
                    <a:lstStyle/>
                    <a:p>
                      <a:pPr algn="r" rtl="0" fontAlgn="ctr"/>
                      <a:r>
                        <a:rPr lang="es-PY" sz="1000" b="1" i="0" u="none" strike="noStrike" dirty="0">
                          <a:solidFill>
                            <a:srgbClr val="000000"/>
                          </a:solidFill>
                          <a:latin typeface="Calibri"/>
                        </a:rPr>
                        <a:t>379.802.143.576</a:t>
                      </a: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5E0B3"/>
                    </a:solidFill>
                  </a:tcPr>
                </a:tc>
              </a:tr>
              <a:tr h="282242">
                <a:tc>
                  <a:txBody>
                    <a:bodyPr/>
                    <a:lstStyle/>
                    <a:p>
                      <a:pPr algn="l" rtl="0" fontAlgn="ctr"/>
                      <a:r>
                        <a:rPr lang="es-PY" sz="1000" b="0" i="0" u="none" strike="noStrike">
                          <a:solidFill>
                            <a:srgbClr val="000000"/>
                          </a:solidFill>
                          <a:latin typeface="Calibri"/>
                        </a:rPr>
                        <a:t>Alcance Nacional </a:t>
                      </a:r>
                    </a:p>
                  </a:txBody>
                  <a:tcPr marL="259193"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endParaRPr lang="es-PY" sz="1000" b="0" i="0" u="none" strike="noStrike" dirty="0">
                        <a:solidFill>
                          <a:srgbClr val="000000"/>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algn="ctr" defTabSz="1475110" rtl="0" eaLnBrk="1" fontAlgn="ctr" latinLnBrk="0" hangingPunct="1"/>
                      <a:r>
                        <a:rPr lang="es-PY" sz="1000" b="0" i="0" u="none" strike="noStrike" kern="1200" dirty="0" smtClean="0">
                          <a:solidFill>
                            <a:srgbClr val="000000"/>
                          </a:solidFill>
                          <a:latin typeface="Calibri"/>
                          <a:ea typeface="+mn-ea"/>
                          <a:cs typeface="+mn-cs"/>
                        </a:rPr>
                        <a:t>4.589</a:t>
                      </a: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r" rtl="0" fontAlgn="ctr"/>
                      <a:r>
                        <a:rPr lang="es-PY" sz="1000" b="0" i="0" u="none" strike="noStrike" dirty="0">
                          <a:solidFill>
                            <a:srgbClr val="000000"/>
                          </a:solidFill>
                          <a:latin typeface="Calibri"/>
                        </a:rPr>
                        <a:t>298.284.833.689</a:t>
                      </a: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282242">
                <a:tc>
                  <a:txBody>
                    <a:bodyPr/>
                    <a:lstStyle/>
                    <a:p>
                      <a:pPr algn="l" rtl="0" fontAlgn="ctr"/>
                      <a:r>
                        <a:rPr lang="es-PY" sz="1000" b="0" i="0" u="none" strike="noStrike">
                          <a:solidFill>
                            <a:srgbClr val="000000"/>
                          </a:solidFill>
                          <a:latin typeface="Calibri"/>
                        </a:rPr>
                        <a:t>Alcance Nacional </a:t>
                      </a:r>
                    </a:p>
                  </a:txBody>
                  <a:tcPr marL="259193"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s-PY" sz="1000" b="0" i="0" u="none" strike="noStrike" dirty="0">
                          <a:solidFill>
                            <a:srgbClr val="000000"/>
                          </a:solidFill>
                          <a:latin typeface="Calibri"/>
                        </a:rPr>
                        <a:t>2.200</a:t>
                      </a: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r" rtl="0" fontAlgn="b"/>
                      <a:r>
                        <a:rPr lang="es-PY" sz="1000" b="0" i="0" u="none" strike="noStrike">
                          <a:solidFill>
                            <a:srgbClr val="000000"/>
                          </a:solidFill>
                          <a:latin typeface="Calibri"/>
                        </a:rPr>
                        <a:t> </a:t>
                      </a:r>
                    </a:p>
                  </a:txBody>
                  <a:tcPr marL="5759" marR="5759" marT="5761" marB="0" anchor="b">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r" rtl="0" fontAlgn="b"/>
                      <a:r>
                        <a:rPr lang="es-PY" sz="1000" b="0" i="0" u="none" strike="noStrike" dirty="0">
                          <a:solidFill>
                            <a:srgbClr val="000000"/>
                          </a:solidFill>
                          <a:latin typeface="Calibri"/>
                        </a:rPr>
                        <a:t>81.517.309.887</a:t>
                      </a:r>
                    </a:p>
                  </a:txBody>
                  <a:tcPr marL="5759" marR="5759" marT="5761" marB="0" anchor="b">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282242">
                <a:tc>
                  <a:txBody>
                    <a:bodyPr/>
                    <a:lstStyle/>
                    <a:p>
                      <a:pPr algn="just" rtl="0" fontAlgn="ctr"/>
                      <a:r>
                        <a:rPr lang="es-PY" sz="1000" b="1" i="0" u="none" strike="noStrike">
                          <a:solidFill>
                            <a:srgbClr val="000000"/>
                          </a:solidFill>
                          <a:latin typeface="Calibri"/>
                        </a:rPr>
                        <a:t>GASTOS INHERENTES</a:t>
                      </a:r>
                      <a:r>
                        <a:rPr lang="es-PY" sz="1000" b="0" i="0" u="none" strike="noStrike">
                          <a:solidFill>
                            <a:srgbClr val="000000"/>
                          </a:solidFill>
                          <a:latin typeface="Calibri"/>
                        </a:rPr>
                        <a:t> </a:t>
                      </a:r>
                      <a:endParaRPr lang="es-PY" sz="1000" b="1" i="0" u="none" strike="noStrike">
                        <a:solidFill>
                          <a:srgbClr val="000000"/>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5E0B3"/>
                    </a:solidFill>
                  </a:tcPr>
                </a:tc>
                <a:tc gridSpan="2">
                  <a:txBody>
                    <a:bodyPr/>
                    <a:lstStyle/>
                    <a:p>
                      <a:pPr algn="ctr" rtl="0" fontAlgn="ctr"/>
                      <a:r>
                        <a:rPr lang="es-PY" sz="1000" b="1" i="0" u="none" strike="noStrike" dirty="0">
                          <a:solidFill>
                            <a:srgbClr val="000000"/>
                          </a:solidFill>
                          <a:latin typeface="Calibri"/>
                        </a:rPr>
                        <a:t> </a:t>
                      </a:r>
                      <a:r>
                        <a:rPr lang="es-PY" sz="1000" b="0" i="0" u="none" strike="noStrike" dirty="0">
                          <a:solidFill>
                            <a:srgbClr val="000000"/>
                          </a:solidFill>
                          <a:latin typeface="Calibri"/>
                        </a:rPr>
                        <a:t> </a:t>
                      </a:r>
                      <a:endParaRPr lang="es-PY" sz="1000" b="1" i="0" u="none" strike="noStrike" dirty="0">
                        <a:solidFill>
                          <a:srgbClr val="000000"/>
                        </a:solidFill>
                        <a:latin typeface="Calibri"/>
                      </a:endParaRP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5E0B3"/>
                    </a:solidFill>
                  </a:tcPr>
                </a:tc>
                <a:tc hMerge="1">
                  <a:txBody>
                    <a:bodyPr/>
                    <a:lstStyle/>
                    <a:p>
                      <a:endParaRPr lang="es-PY"/>
                    </a:p>
                  </a:txBody>
                  <a:tcPr/>
                </a:tc>
                <a:tc>
                  <a:txBody>
                    <a:bodyPr/>
                    <a:lstStyle/>
                    <a:p>
                      <a:pPr algn="r" rtl="0" fontAlgn="ctr"/>
                      <a:r>
                        <a:rPr lang="es-PY" sz="1000" b="1" i="0" u="none" strike="noStrike" dirty="0">
                          <a:solidFill>
                            <a:srgbClr val="000000"/>
                          </a:solidFill>
                          <a:latin typeface="Calibri"/>
                        </a:rPr>
                        <a:t>11.043.030.184</a:t>
                      </a:r>
                    </a:p>
                  </a:txBody>
                  <a:tcPr marL="5759" marR="5759" marT="5761"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5E0B3"/>
                    </a:solidFill>
                  </a:tcPr>
                </a:tc>
              </a:tr>
            </a:tbl>
          </a:graphicData>
        </a:graphic>
      </p:graphicFrame>
      <p:sp>
        <p:nvSpPr>
          <p:cNvPr id="23591" name="Shape 213"/>
          <p:cNvSpPr>
            <a:spLocks noChangeArrowheads="1"/>
          </p:cNvSpPr>
          <p:nvPr/>
        </p:nvSpPr>
        <p:spPr bwMode="auto">
          <a:xfrm>
            <a:off x="0" y="536575"/>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3105" rIns="43105">
            <a:spAutoFit/>
          </a:bodyPr>
          <a:lstStyle>
            <a:lvl1pPr>
              <a:defRPr sz="2900">
                <a:solidFill>
                  <a:schemeClr val="tx1"/>
                </a:solidFill>
                <a:latin typeface="Arial" panose="020B0604020202020204" pitchFamily="34" charset="0"/>
                <a:cs typeface="Arial" panose="020B0604020202020204" pitchFamily="34" charset="0"/>
              </a:defRPr>
            </a:lvl1pPr>
            <a:lvl2pPr marL="742950" indent="-285750">
              <a:defRPr sz="2900">
                <a:solidFill>
                  <a:schemeClr val="tx1"/>
                </a:solidFill>
                <a:latin typeface="Arial" panose="020B0604020202020204" pitchFamily="34" charset="0"/>
                <a:cs typeface="Arial" panose="020B0604020202020204" pitchFamily="34" charset="0"/>
              </a:defRPr>
            </a:lvl2pPr>
            <a:lvl3pPr marL="1143000" indent="-228600">
              <a:defRPr sz="2900">
                <a:solidFill>
                  <a:schemeClr val="tx1"/>
                </a:solidFill>
                <a:latin typeface="Arial" panose="020B0604020202020204" pitchFamily="34" charset="0"/>
                <a:cs typeface="Arial" panose="020B0604020202020204" pitchFamily="34" charset="0"/>
              </a:defRPr>
            </a:lvl3pPr>
            <a:lvl4pPr marL="1600200" indent="-228600">
              <a:defRPr sz="2900">
                <a:solidFill>
                  <a:schemeClr val="tx1"/>
                </a:solidFill>
                <a:latin typeface="Arial" panose="020B0604020202020204" pitchFamily="34" charset="0"/>
                <a:cs typeface="Arial" panose="020B0604020202020204" pitchFamily="34" charset="0"/>
              </a:defRPr>
            </a:lvl4pPr>
            <a:lvl5pPr marL="2057400" indent="-228600">
              <a:defRPr sz="2900">
                <a:solidFill>
                  <a:schemeClr val="tx1"/>
                </a:solidFill>
                <a:latin typeface="Arial" panose="020B0604020202020204" pitchFamily="34" charset="0"/>
                <a:cs typeface="Arial" panose="020B0604020202020204" pitchFamily="34" charset="0"/>
              </a:defRPr>
            </a:lvl5pPr>
            <a:lvl6pPr marL="25146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29718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4290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3886200" indent="-228600" defTabSz="1474788"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pPr algn="ctr" defTabSz="913947" eaLnBrk="1" hangingPunct="1">
              <a:defRPr/>
            </a:pPr>
            <a:r>
              <a:rPr lang="en-US" altLang="en-US" sz="2661" b="1" smtClean="0">
                <a:latin typeface="Calibri" panose="020F0502020204030204" pitchFamily="34" charset="0"/>
                <a:sym typeface="TodaySHOP-Bold" pitchFamily="50" charset="0"/>
              </a:rPr>
              <a:t>FONAVIS – SUBSIDIO PARA LA VIVIENDA SOCIAL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2176</TotalTime>
  <Words>3111</Words>
  <Application>Microsoft Office PowerPoint</Application>
  <PresentationFormat>Carta (216 x 279 mm)</PresentationFormat>
  <Paragraphs>424</Paragraphs>
  <Slides>49</Slides>
  <Notes>13</Notes>
  <HiddenSlides>0</HiddenSlides>
  <MMClips>0</MMClips>
  <ScaleCrop>false</ScaleCrop>
  <HeadingPairs>
    <vt:vector size="8" baseType="variant">
      <vt:variant>
        <vt:lpstr>Fuentes usadas</vt:lpstr>
      </vt:variant>
      <vt:variant>
        <vt:i4>10</vt:i4>
      </vt:variant>
      <vt:variant>
        <vt:lpstr>Tema</vt:lpstr>
      </vt:variant>
      <vt:variant>
        <vt:i4>2</vt:i4>
      </vt:variant>
      <vt:variant>
        <vt:lpstr>Servidores OLE incrustados</vt:lpstr>
      </vt:variant>
      <vt:variant>
        <vt:i4>2</vt:i4>
      </vt:variant>
      <vt:variant>
        <vt:lpstr>Títulos de diapositiva</vt:lpstr>
      </vt:variant>
      <vt:variant>
        <vt:i4>49</vt:i4>
      </vt:variant>
    </vt:vector>
  </HeadingPairs>
  <TitlesOfParts>
    <vt:vector size="63" baseType="lpstr">
      <vt:lpstr>Arial</vt:lpstr>
      <vt:lpstr>Calibri</vt:lpstr>
      <vt:lpstr>Calibri Light</vt:lpstr>
      <vt:lpstr>TodaySHOP-Bold</vt:lpstr>
      <vt:lpstr>Wingdings 3</vt:lpstr>
      <vt:lpstr>DaxlinePro-Medium</vt:lpstr>
      <vt:lpstr>TodaySHOP-Regular</vt:lpstr>
      <vt:lpstr>Times New Roman</vt:lpstr>
      <vt:lpstr>Wingdings</vt:lpstr>
      <vt:lpstr>TodaySHOP-BoldItalic</vt:lpstr>
      <vt:lpstr>Tema de Office</vt:lpstr>
      <vt:lpstr>1_Tema de Office</vt:lpstr>
      <vt:lpstr>Hoja de cálculo de Microsoft Excel 97-2003</vt:lpstr>
      <vt:lpstr>Hoja de cálculo de Microsoft Excel</vt:lpstr>
      <vt:lpstr>Presentación de PowerPoint</vt:lpstr>
      <vt:lpstr>CONTEXTO INSTITUCIONAL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cmerlo</dc:creator>
  <cp:lastModifiedBy>asoto</cp:lastModifiedBy>
  <cp:revision>223</cp:revision>
  <cp:lastPrinted>2017-09-26T16:59:16Z</cp:lastPrinted>
  <dcterms:created xsi:type="dcterms:W3CDTF">2016-01-15T18:07:46Z</dcterms:created>
  <dcterms:modified xsi:type="dcterms:W3CDTF">2017-10-12T14:00:40Z</dcterms:modified>
</cp:coreProperties>
</file>