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13" r:id="rId1"/>
  </p:sldMasterIdLst>
  <p:handoutMasterIdLst>
    <p:handoutMasterId r:id="rId27"/>
  </p:handoutMasterIdLst>
  <p:sldIdLst>
    <p:sldId id="257" r:id="rId2"/>
    <p:sldId id="270" r:id="rId3"/>
    <p:sldId id="317" r:id="rId4"/>
    <p:sldId id="307" r:id="rId5"/>
    <p:sldId id="318" r:id="rId6"/>
    <p:sldId id="294" r:id="rId7"/>
    <p:sldId id="308" r:id="rId8"/>
    <p:sldId id="321" r:id="rId9"/>
    <p:sldId id="309" r:id="rId10"/>
    <p:sldId id="312" r:id="rId11"/>
    <p:sldId id="322" r:id="rId12"/>
    <p:sldId id="311" r:id="rId13"/>
    <p:sldId id="310" r:id="rId14"/>
    <p:sldId id="295" r:id="rId15"/>
    <p:sldId id="296" r:id="rId16"/>
    <p:sldId id="297" r:id="rId17"/>
    <p:sldId id="298" r:id="rId18"/>
    <p:sldId id="299" r:id="rId19"/>
    <p:sldId id="300" r:id="rId20"/>
    <p:sldId id="301" r:id="rId21"/>
    <p:sldId id="302" r:id="rId22"/>
    <p:sldId id="303" r:id="rId23"/>
    <p:sldId id="320" r:id="rId24"/>
    <p:sldId id="319" r:id="rId25"/>
    <p:sldId id="315" r:id="rId26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DFB93"/>
    <a:srgbClr val="86EAC2"/>
    <a:srgbClr val="FF9900"/>
    <a:srgbClr val="FF0000"/>
    <a:srgbClr val="C923C9"/>
    <a:srgbClr val="10DC45"/>
    <a:srgbClr val="E20E6E"/>
    <a:srgbClr val="00FF00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79" autoAdjust="0"/>
    <p:restoredTop sz="94660"/>
  </p:normalViewPr>
  <p:slideViewPr>
    <p:cSldViewPr snapToGrid="0">
      <p:cViewPr>
        <p:scale>
          <a:sx n="66" d="100"/>
          <a:sy n="66" d="100"/>
        </p:scale>
        <p:origin x="-846" y="-2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Y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E85E95-2097-41E2-9CDE-EDCC76A3B94C}" type="datetimeFigureOut">
              <a:rPr lang="es-PY" smtClean="0"/>
              <a:t>04/10/2017</a:t>
            </a:fld>
            <a:endParaRPr lang="es-PY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Y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04FA3A-66A6-4694-87FD-765A4B0B5326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23906385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3694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063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4999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9168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124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177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10/4/2017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606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10/4/2017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648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10/4/2017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4960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B61BEF0D-F0BB-DE4B-95CE-6DB70DBA9567}" type="datetimeFigureOut">
              <a:rPr lang="en-US" smtClean="0"/>
              <a:pPr/>
              <a:t>10/4/2017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949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3473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10/4/2017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3947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:\DOCUMENTOS DE LA OFI\AÑO 2017\DIRECCION DE PRESUPUESTO\PROYECTO DE DEFENSA PRESUPUESTO 2018\CARATUL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201183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6341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09183" y="119360"/>
            <a:ext cx="1194179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PY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wis721 Blk BT" panose="020B0904030502020204" pitchFamily="34" charset="0"/>
              </a:rPr>
              <a:t>POLITICAS </a:t>
            </a:r>
            <a:r>
              <a:rPr lang="es-PY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Swis721 Blk BT" panose="020B0904030502020204" pitchFamily="34" charset="0"/>
              </a:rPr>
              <a:t>DE CONTENCIÓN </a:t>
            </a:r>
            <a:r>
              <a:rPr lang="es-PY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wis721 Blk BT" panose="020B0904030502020204" pitchFamily="34" charset="0"/>
              </a:rPr>
              <a:t>DEL GASTO </a:t>
            </a:r>
            <a:r>
              <a:rPr lang="es-PY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Swis721 Blk BT" panose="020B0904030502020204" pitchFamily="34" charset="0"/>
              </a:rPr>
              <a:t>DEL </a:t>
            </a:r>
            <a:r>
              <a:rPr lang="es-PY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wis721 Blk BT" panose="020B0904030502020204" pitchFamily="34" charset="0"/>
              </a:rPr>
              <a:t>PRESUPUESTO </a:t>
            </a:r>
            <a:r>
              <a:rPr lang="es-PY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Swis721 Blk BT" panose="020B0904030502020204" pitchFamily="34" charset="0"/>
              </a:rPr>
              <a:t>DE </a:t>
            </a:r>
            <a:r>
              <a:rPr lang="es-PY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wis721 Blk BT" panose="020B0904030502020204" pitchFamily="34" charset="0"/>
              </a:rPr>
              <a:t>LA JUSTICIA </a:t>
            </a:r>
            <a:r>
              <a:rPr lang="es-PY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Swis721 Blk BT" panose="020B0904030502020204" pitchFamily="34" charset="0"/>
              </a:rPr>
              <a:t>ELECTORAL</a:t>
            </a:r>
            <a:endParaRPr lang="es-ES" sz="3000" dirty="0">
              <a:solidFill>
                <a:schemeClr val="tx1">
                  <a:lumMod val="95000"/>
                  <a:lumOff val="5000"/>
                </a:schemeClr>
              </a:solidFill>
              <a:latin typeface="Swis721 Blk BT" panose="020B0904030502020204" pitchFamily="34" charset="0"/>
            </a:endParaRPr>
          </a:p>
        </p:txBody>
      </p:sp>
      <p:pic>
        <p:nvPicPr>
          <p:cNvPr id="5126" name="Picture 6" descr="C:\DOCUMENTOS DE LA OFI\LOGOS VARIOS\Logo nuevo - TSJE\SOLIT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169" y="5420995"/>
            <a:ext cx="1316831" cy="144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5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03" y="1135022"/>
            <a:ext cx="8845550" cy="52542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40031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09183" y="119360"/>
            <a:ext cx="1194179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PY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wis721 Blk BT" panose="020B0904030502020204" pitchFamily="34" charset="0"/>
              </a:rPr>
              <a:t>POLITICAS </a:t>
            </a:r>
            <a:r>
              <a:rPr lang="es-PY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Swis721 Blk BT" panose="020B0904030502020204" pitchFamily="34" charset="0"/>
              </a:rPr>
              <a:t>DE CONTENCIÓN </a:t>
            </a:r>
            <a:r>
              <a:rPr lang="es-PY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wis721 Blk BT" panose="020B0904030502020204" pitchFamily="34" charset="0"/>
              </a:rPr>
              <a:t>DEL GASTO </a:t>
            </a:r>
            <a:r>
              <a:rPr lang="es-PY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Swis721 Blk BT" panose="020B0904030502020204" pitchFamily="34" charset="0"/>
              </a:rPr>
              <a:t>DEL </a:t>
            </a:r>
            <a:r>
              <a:rPr lang="es-PY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wis721 Blk BT" panose="020B0904030502020204" pitchFamily="34" charset="0"/>
              </a:rPr>
              <a:t>PRESUPUESTO </a:t>
            </a:r>
            <a:r>
              <a:rPr lang="es-PY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Swis721 Blk BT" panose="020B0904030502020204" pitchFamily="34" charset="0"/>
              </a:rPr>
              <a:t>DE </a:t>
            </a:r>
            <a:r>
              <a:rPr lang="es-PY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wis721 Blk BT" panose="020B0904030502020204" pitchFamily="34" charset="0"/>
              </a:rPr>
              <a:t>LA JUSTICIA </a:t>
            </a:r>
            <a:r>
              <a:rPr lang="es-PY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Swis721 Blk BT" panose="020B0904030502020204" pitchFamily="34" charset="0"/>
              </a:rPr>
              <a:t>ELECTORAL</a:t>
            </a:r>
            <a:endParaRPr lang="es-ES" sz="3000" dirty="0">
              <a:solidFill>
                <a:schemeClr val="tx1">
                  <a:lumMod val="95000"/>
                  <a:lumOff val="5000"/>
                </a:schemeClr>
              </a:solidFill>
              <a:latin typeface="Swis721 Blk BT" panose="020B0904030502020204" pitchFamily="34" charset="0"/>
            </a:endParaRPr>
          </a:p>
        </p:txBody>
      </p:sp>
      <p:pic>
        <p:nvPicPr>
          <p:cNvPr id="5126" name="Picture 6" descr="C:\DOCUMENTOS DE LA OFI\LOGOS VARIOS\Logo nuevo - TSJE\SOLIT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169" y="5420995"/>
            <a:ext cx="1316831" cy="144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191" y="1135021"/>
            <a:ext cx="8194022" cy="5265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205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09183" y="119360"/>
            <a:ext cx="1194179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PY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wis721 Blk BT" panose="020B0904030502020204" pitchFamily="34" charset="0"/>
              </a:rPr>
              <a:t>POLITICAS </a:t>
            </a:r>
            <a:r>
              <a:rPr lang="es-PY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Swis721 Blk BT" panose="020B0904030502020204" pitchFamily="34" charset="0"/>
              </a:rPr>
              <a:t>DE CONTENCIÓN </a:t>
            </a:r>
            <a:r>
              <a:rPr lang="es-PY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wis721 Blk BT" panose="020B0904030502020204" pitchFamily="34" charset="0"/>
              </a:rPr>
              <a:t>DEL GASTO </a:t>
            </a:r>
            <a:r>
              <a:rPr lang="es-PY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Swis721 Blk BT" panose="020B0904030502020204" pitchFamily="34" charset="0"/>
              </a:rPr>
              <a:t>DEL </a:t>
            </a:r>
            <a:r>
              <a:rPr lang="es-PY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wis721 Blk BT" panose="020B0904030502020204" pitchFamily="34" charset="0"/>
              </a:rPr>
              <a:t>PRESUPUESTO </a:t>
            </a:r>
            <a:r>
              <a:rPr lang="es-PY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Swis721 Blk BT" panose="020B0904030502020204" pitchFamily="34" charset="0"/>
              </a:rPr>
              <a:t>DE </a:t>
            </a:r>
            <a:r>
              <a:rPr lang="es-PY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wis721 Blk BT" panose="020B0904030502020204" pitchFamily="34" charset="0"/>
              </a:rPr>
              <a:t>LA JUSTICIA </a:t>
            </a:r>
            <a:r>
              <a:rPr lang="es-PY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Swis721 Blk BT" panose="020B0904030502020204" pitchFamily="34" charset="0"/>
              </a:rPr>
              <a:t>ELECTORAL</a:t>
            </a:r>
            <a:endParaRPr lang="es-ES" sz="3000" dirty="0">
              <a:solidFill>
                <a:schemeClr val="tx1">
                  <a:lumMod val="95000"/>
                  <a:lumOff val="5000"/>
                </a:schemeClr>
              </a:solidFill>
              <a:latin typeface="Swis721 Blk BT" panose="020B0904030502020204" pitchFamily="34" charset="0"/>
            </a:endParaRPr>
          </a:p>
        </p:txBody>
      </p:sp>
      <p:pic>
        <p:nvPicPr>
          <p:cNvPr id="5126" name="Picture 6" descr="C:\DOCUMENTOS DE LA OFI\LOGOS VARIOS\Logo nuevo - TSJE\SOLIT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169" y="5420995"/>
            <a:ext cx="1316831" cy="144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6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1068007"/>
            <a:ext cx="8658225" cy="51714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2766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09183" y="119360"/>
            <a:ext cx="1194179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PY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wis721 Blk BT" panose="020B0904030502020204" pitchFamily="34" charset="0"/>
              </a:rPr>
              <a:t>GASTOS CORRIENTES – EVOLUCION DE APROBACION DE PLAN DE CAJA AÑOS 2012 al 2017</a:t>
            </a:r>
            <a:endParaRPr lang="es-ES" sz="2800" dirty="0">
              <a:solidFill>
                <a:schemeClr val="tx1">
                  <a:lumMod val="95000"/>
                  <a:lumOff val="5000"/>
                </a:schemeClr>
              </a:solidFill>
              <a:latin typeface="Swis721 Blk BT" panose="020B0904030502020204" pitchFamily="34" charset="0"/>
            </a:endParaRPr>
          </a:p>
        </p:txBody>
      </p:sp>
      <p:pic>
        <p:nvPicPr>
          <p:cNvPr id="5126" name="Picture 6" descr="C:\DOCUMENTOS DE LA OFI\LOGOS VARIOS\Logo nuevo - TSJE\SOLIT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169" y="5420995"/>
            <a:ext cx="1316831" cy="144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6 Image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83" y="1233488"/>
            <a:ext cx="7510817" cy="2682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7 Imagen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0807" y="3916045"/>
            <a:ext cx="5601335" cy="29419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98686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991694" y="119360"/>
            <a:ext cx="818365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wis721 Blk BT" panose="020B0904030502020204" pitchFamily="34" charset="0"/>
              </a:rPr>
              <a:t>         GASTOS ELECTORALES</a:t>
            </a:r>
            <a:endParaRPr lang="es-ES" sz="4000" dirty="0">
              <a:solidFill>
                <a:schemeClr val="tx1">
                  <a:lumMod val="95000"/>
                  <a:lumOff val="5000"/>
                </a:schemeClr>
              </a:solidFill>
              <a:latin typeface="Swis721 Blk BT" panose="020B0904030502020204" pitchFamily="34" charset="0"/>
            </a:endParaRPr>
          </a:p>
        </p:txBody>
      </p:sp>
      <p:pic>
        <p:nvPicPr>
          <p:cNvPr id="5126" name="Picture 6" descr="C:\DOCUMENTOS DE LA OFI\LOGOS VARIOS\Logo nuevo - TSJE\SOLIT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169" y="5420995"/>
            <a:ext cx="1316831" cy="144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86" y="904874"/>
            <a:ext cx="10678438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1756709" y="5446147"/>
            <a:ext cx="8045792" cy="11695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s-PY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Swis721 Blk BT" panose="020B0904030502020204" pitchFamily="34" charset="0"/>
              </a:rPr>
              <a:t> 	</a:t>
            </a:r>
            <a:r>
              <a:rPr lang="es-PY" sz="3000" i="1" dirty="0">
                <a:solidFill>
                  <a:schemeClr val="tx1">
                    <a:lumMod val="95000"/>
                    <a:lumOff val="5000"/>
                  </a:schemeClr>
                </a:solidFill>
                <a:latin typeface="Swis721 Blk BT" panose="020B0904030502020204" pitchFamily="34" charset="0"/>
              </a:rPr>
              <a:t>TRANSMISIÓN DE </a:t>
            </a:r>
            <a:r>
              <a:rPr lang="es-PY" sz="30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wis721 Blk BT" panose="020B0904030502020204" pitchFamily="34" charset="0"/>
              </a:rPr>
              <a:t>RESULTADOS</a:t>
            </a:r>
          </a:p>
          <a:p>
            <a:pPr algn="r"/>
            <a:r>
              <a:rPr lang="es-PY" sz="30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wis721 Blk BT" panose="020B0904030502020204" pitchFamily="34" charset="0"/>
              </a:rPr>
              <a:t>ELECTORALES </a:t>
            </a:r>
            <a:r>
              <a:rPr lang="es-PY" sz="3000" i="1" dirty="0">
                <a:solidFill>
                  <a:schemeClr val="tx1">
                    <a:lumMod val="95000"/>
                    <a:lumOff val="5000"/>
                  </a:schemeClr>
                </a:solidFill>
                <a:latin typeface="Swis721 Blk BT" panose="020B0904030502020204" pitchFamily="34" charset="0"/>
              </a:rPr>
              <a:t>PRELIMINARES (TREP)</a:t>
            </a:r>
            <a:endParaRPr lang="es-ES" sz="3000" i="1" dirty="0">
              <a:solidFill>
                <a:schemeClr val="tx1">
                  <a:lumMod val="95000"/>
                  <a:lumOff val="5000"/>
                </a:schemeClr>
              </a:solidFill>
              <a:latin typeface="Swis721 Blk BT" panose="020B0904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084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19076" y="119360"/>
            <a:ext cx="1157287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Swis721 Blk BT" panose="020B0904030502020204" pitchFamily="34" charset="0"/>
              </a:rPr>
              <a:t> GASTOS ELECTORALES</a:t>
            </a:r>
          </a:p>
        </p:txBody>
      </p:sp>
      <p:pic>
        <p:nvPicPr>
          <p:cNvPr id="5126" name="Picture 6" descr="C:\DOCUMENTOS DE LA OFI\LOGOS VARIOS\Logo nuevo - TSJE\SOLIT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169" y="5420995"/>
            <a:ext cx="1316831" cy="144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7 Imagen" descr="https://tsje.gov.py/static/galeria/contenido/2015/TREP/ctx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200" y="827246"/>
            <a:ext cx="8960809" cy="43049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4702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749111" y="119360"/>
            <a:ext cx="734207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s-E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wis721 Blk BT" panose="020B0904030502020204" pitchFamily="34" charset="0"/>
              </a:rPr>
              <a:t>    GASTOS ELECTORALES</a:t>
            </a:r>
            <a:endParaRPr lang="es-ES" sz="4000" dirty="0">
              <a:solidFill>
                <a:schemeClr val="tx1">
                  <a:lumMod val="95000"/>
                  <a:lumOff val="5000"/>
                </a:schemeClr>
              </a:solidFill>
              <a:latin typeface="Swis721 Blk BT" panose="020B0904030502020204" pitchFamily="34" charset="0"/>
            </a:endParaRPr>
          </a:p>
        </p:txBody>
      </p:sp>
      <p:pic>
        <p:nvPicPr>
          <p:cNvPr id="5126" name="Picture 6" descr="C:\DOCUMENTOS DE LA OFI\LOGOS VARIOS\Logo nuevo - TSJE\SOLIT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169" y="5420995"/>
            <a:ext cx="1316831" cy="144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4304073" y="5446147"/>
            <a:ext cx="5498428" cy="11695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s-PY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Swis721 Blk BT" panose="020B0904030502020204" pitchFamily="34" charset="0"/>
              </a:rPr>
              <a:t> 	</a:t>
            </a:r>
            <a:r>
              <a:rPr lang="es-PY" sz="3000" i="1" dirty="0">
                <a:solidFill>
                  <a:schemeClr val="tx1">
                    <a:lumMod val="95000"/>
                    <a:lumOff val="5000"/>
                  </a:schemeClr>
                </a:solidFill>
                <a:latin typeface="Swis721 Blk BT" panose="020B0904030502020204" pitchFamily="34" charset="0"/>
              </a:rPr>
              <a:t> 	PREPARACIÓN DE </a:t>
            </a:r>
            <a:r>
              <a:rPr lang="es-PY" sz="30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wis721 Blk BT" panose="020B0904030502020204" pitchFamily="34" charset="0"/>
              </a:rPr>
              <a:t>LA</a:t>
            </a:r>
          </a:p>
          <a:p>
            <a:pPr algn="r"/>
            <a:r>
              <a:rPr lang="es-PY" sz="30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wis721 Blk BT" panose="020B0904030502020204" pitchFamily="34" charset="0"/>
              </a:rPr>
              <a:t>LOGISTICA </a:t>
            </a:r>
            <a:r>
              <a:rPr lang="es-PY" sz="3000" i="1" dirty="0">
                <a:solidFill>
                  <a:schemeClr val="tx1">
                    <a:lumMod val="95000"/>
                    <a:lumOff val="5000"/>
                  </a:schemeClr>
                </a:solidFill>
                <a:latin typeface="Swis721 Blk BT" panose="020B0904030502020204" pitchFamily="34" charset="0"/>
              </a:rPr>
              <a:t>ELECTORAL</a:t>
            </a:r>
            <a:endParaRPr lang="es-ES" sz="3000" i="1" dirty="0">
              <a:solidFill>
                <a:schemeClr val="tx1">
                  <a:lumMod val="95000"/>
                  <a:lumOff val="5000"/>
                </a:schemeClr>
              </a:solidFill>
              <a:latin typeface="Swis721 Blk BT" panose="020B0904030502020204" pitchFamily="34" charset="0"/>
            </a:endParaRPr>
          </a:p>
        </p:txBody>
      </p:sp>
      <p:pic>
        <p:nvPicPr>
          <p:cNvPr id="6" name="5 Imagen" descr="http://tsje.gov.py/static/galeria/2013/Mayo/21_-_Preparacion_maletines/IMG_1650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992" y="774928"/>
            <a:ext cx="7007225" cy="46712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8442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749111" y="119360"/>
            <a:ext cx="717375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s-E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wis721 Blk BT" panose="020B0904030502020204" pitchFamily="34" charset="0"/>
              </a:rPr>
              <a:t>   GASTOS </a:t>
            </a:r>
            <a:r>
              <a:rPr lang="es-E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Swis721 Blk BT" panose="020B0904030502020204" pitchFamily="34" charset="0"/>
              </a:rPr>
              <a:t>ELECTORALES</a:t>
            </a:r>
          </a:p>
          <a:p>
            <a:endParaRPr lang="es-ES" sz="4000" dirty="0">
              <a:solidFill>
                <a:schemeClr val="tx1">
                  <a:lumMod val="95000"/>
                  <a:lumOff val="5000"/>
                </a:schemeClr>
              </a:solidFill>
              <a:latin typeface="Swis721 Blk BT" panose="020B0904030502020204" pitchFamily="34" charset="0"/>
            </a:endParaRPr>
          </a:p>
        </p:txBody>
      </p:sp>
      <p:pic>
        <p:nvPicPr>
          <p:cNvPr id="5126" name="Picture 6" descr="C:\DOCUMENTOS DE LA OFI\LOGOS VARIOS\Logo nuevo - TSJE\SOLIT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169" y="5420995"/>
            <a:ext cx="1316831" cy="144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4304073" y="5446147"/>
            <a:ext cx="5498428" cy="11695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s-PY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Swis721 Blk BT" panose="020B0904030502020204" pitchFamily="34" charset="0"/>
              </a:rPr>
              <a:t> 	</a:t>
            </a:r>
            <a:r>
              <a:rPr lang="es-PY" sz="3000" i="1" dirty="0">
                <a:solidFill>
                  <a:schemeClr val="tx1">
                    <a:lumMod val="95000"/>
                    <a:lumOff val="5000"/>
                  </a:schemeClr>
                </a:solidFill>
                <a:latin typeface="Swis721 Blk BT" panose="020B0904030502020204" pitchFamily="34" charset="0"/>
              </a:rPr>
              <a:t> 	PREPARACIÓN DE </a:t>
            </a:r>
            <a:r>
              <a:rPr lang="es-PY" sz="30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wis721 Blk BT" panose="020B0904030502020204" pitchFamily="34" charset="0"/>
              </a:rPr>
              <a:t>LA</a:t>
            </a:r>
          </a:p>
          <a:p>
            <a:pPr algn="r"/>
            <a:r>
              <a:rPr lang="es-PY" sz="30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wis721 Blk BT" panose="020B0904030502020204" pitchFamily="34" charset="0"/>
              </a:rPr>
              <a:t>LOGISTICA </a:t>
            </a:r>
            <a:r>
              <a:rPr lang="es-PY" sz="3000" i="1" dirty="0">
                <a:solidFill>
                  <a:schemeClr val="tx1">
                    <a:lumMod val="95000"/>
                    <a:lumOff val="5000"/>
                  </a:schemeClr>
                </a:solidFill>
                <a:latin typeface="Swis721 Blk BT" panose="020B0904030502020204" pitchFamily="34" charset="0"/>
              </a:rPr>
              <a:t>ELECTORAL</a:t>
            </a:r>
            <a:endParaRPr lang="es-ES" sz="3000" i="1" dirty="0">
              <a:solidFill>
                <a:schemeClr val="tx1">
                  <a:lumMod val="95000"/>
                  <a:lumOff val="5000"/>
                </a:schemeClr>
              </a:solidFill>
              <a:latin typeface="Swis721 Blk BT" panose="020B0904030502020204" pitchFamily="34" charset="0"/>
            </a:endParaRPr>
          </a:p>
        </p:txBody>
      </p:sp>
      <p:pic>
        <p:nvPicPr>
          <p:cNvPr id="7" name="6 Image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100" y="789146"/>
            <a:ext cx="7932426" cy="47101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172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749111" y="119360"/>
            <a:ext cx="767870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s-E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wis721 Blk BT" panose="020B0904030502020204" pitchFamily="34" charset="0"/>
              </a:rPr>
              <a:t>      GASTOS </a:t>
            </a:r>
            <a:r>
              <a:rPr lang="es-E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Swis721 Blk BT" panose="020B0904030502020204" pitchFamily="34" charset="0"/>
              </a:rPr>
              <a:t>ELECTORALES</a:t>
            </a:r>
          </a:p>
          <a:p>
            <a:endParaRPr lang="es-ES" sz="4000" dirty="0">
              <a:solidFill>
                <a:schemeClr val="tx1">
                  <a:lumMod val="95000"/>
                  <a:lumOff val="5000"/>
                </a:schemeClr>
              </a:solidFill>
              <a:latin typeface="Swis721 Blk BT" panose="020B0904030502020204" pitchFamily="34" charset="0"/>
            </a:endParaRPr>
          </a:p>
        </p:txBody>
      </p:sp>
      <p:pic>
        <p:nvPicPr>
          <p:cNvPr id="5126" name="Picture 6" descr="C:\DOCUMENTOS DE LA OFI\LOGOS VARIOS\Logo nuevo - TSJE\SOLIT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169" y="5420995"/>
            <a:ext cx="1316831" cy="144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4304073" y="5446147"/>
            <a:ext cx="5498428" cy="11695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s-PY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Swis721 Blk BT" panose="020B0904030502020204" pitchFamily="34" charset="0"/>
              </a:rPr>
              <a:t> 	</a:t>
            </a:r>
            <a:r>
              <a:rPr lang="es-PY" sz="3000" i="1" dirty="0">
                <a:solidFill>
                  <a:schemeClr val="tx1">
                    <a:lumMod val="95000"/>
                    <a:lumOff val="5000"/>
                  </a:schemeClr>
                </a:solidFill>
                <a:latin typeface="Swis721 Blk BT" panose="020B0904030502020204" pitchFamily="34" charset="0"/>
              </a:rPr>
              <a:t> 	PREPARACIÓN DE </a:t>
            </a:r>
            <a:r>
              <a:rPr lang="es-PY" sz="30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wis721 Blk BT" panose="020B0904030502020204" pitchFamily="34" charset="0"/>
              </a:rPr>
              <a:t>LA</a:t>
            </a:r>
          </a:p>
          <a:p>
            <a:pPr algn="r"/>
            <a:r>
              <a:rPr lang="es-PY" sz="30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wis721 Blk BT" panose="020B0904030502020204" pitchFamily="34" charset="0"/>
              </a:rPr>
              <a:t>LOGISTICA </a:t>
            </a:r>
            <a:r>
              <a:rPr lang="es-PY" sz="3000" i="1" dirty="0">
                <a:solidFill>
                  <a:schemeClr val="tx1">
                    <a:lumMod val="95000"/>
                    <a:lumOff val="5000"/>
                  </a:schemeClr>
                </a:solidFill>
                <a:latin typeface="Swis721 Blk BT" panose="020B0904030502020204" pitchFamily="34" charset="0"/>
              </a:rPr>
              <a:t>ELECTORAL</a:t>
            </a:r>
            <a:endParaRPr lang="es-ES" sz="3000" i="1" dirty="0">
              <a:solidFill>
                <a:schemeClr val="tx1">
                  <a:lumMod val="95000"/>
                  <a:lumOff val="5000"/>
                </a:schemeClr>
              </a:solidFill>
              <a:latin typeface="Swis721 Blk BT" panose="020B0904030502020204" pitchFamily="34" charset="0"/>
            </a:endParaRPr>
          </a:p>
        </p:txBody>
      </p:sp>
      <p:pic>
        <p:nvPicPr>
          <p:cNvPr id="6" name="5 Imagen" descr="https://s3-sa-east-1.amazonaws.com/assets.abc.com.py/2015/07/16/materiales-que-seran-utilizados-en-estas-elecciones-internas-mientras-se-adjudica-por-una-suma-millonaria-el-servicio-de-impresion-de-materi_879_573_1256858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5" y="827245"/>
            <a:ext cx="9958315" cy="44115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981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749111" y="119360"/>
            <a:ext cx="784702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s-E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wis721 Blk BT" panose="020B0904030502020204" pitchFamily="34" charset="0"/>
              </a:rPr>
              <a:t>       GASTOS </a:t>
            </a:r>
            <a:r>
              <a:rPr lang="es-E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Swis721 Blk BT" panose="020B0904030502020204" pitchFamily="34" charset="0"/>
              </a:rPr>
              <a:t>ELECTORALES</a:t>
            </a:r>
          </a:p>
          <a:p>
            <a:endParaRPr lang="es-ES" sz="4000" dirty="0">
              <a:solidFill>
                <a:schemeClr val="tx1">
                  <a:lumMod val="95000"/>
                  <a:lumOff val="5000"/>
                </a:schemeClr>
              </a:solidFill>
              <a:latin typeface="Swis721 Blk BT" panose="020B0904030502020204" pitchFamily="34" charset="0"/>
            </a:endParaRPr>
          </a:p>
        </p:txBody>
      </p:sp>
      <p:pic>
        <p:nvPicPr>
          <p:cNvPr id="5126" name="Picture 6" descr="C:\DOCUMENTOS DE LA OFI\LOGOS VARIOS\Logo nuevo - TSJE\SOLIT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169" y="5420995"/>
            <a:ext cx="1316831" cy="144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4340045" y="5446147"/>
            <a:ext cx="5462456" cy="11695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s-PY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Swis721 Blk BT" panose="020B0904030502020204" pitchFamily="34" charset="0"/>
              </a:rPr>
              <a:t> 	</a:t>
            </a:r>
            <a:r>
              <a:rPr lang="es-PY" sz="3000" i="1" dirty="0">
                <a:solidFill>
                  <a:schemeClr val="tx1">
                    <a:lumMod val="95000"/>
                    <a:lumOff val="5000"/>
                  </a:schemeClr>
                </a:solidFill>
                <a:latin typeface="Swis721 Blk BT" panose="020B0904030502020204" pitchFamily="34" charset="0"/>
              </a:rPr>
              <a:t> 	 	DISTRIBUCIÓN </a:t>
            </a:r>
            <a:r>
              <a:rPr lang="es-PY" sz="30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wis721 Blk BT" panose="020B0904030502020204" pitchFamily="34" charset="0"/>
              </a:rPr>
              <a:t>DE</a:t>
            </a:r>
          </a:p>
          <a:p>
            <a:pPr algn="r"/>
            <a:r>
              <a:rPr lang="es-PY" sz="30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wis721 Blk BT" panose="020B0904030502020204" pitchFamily="34" charset="0"/>
              </a:rPr>
              <a:t>MATERIALES </a:t>
            </a:r>
            <a:r>
              <a:rPr lang="es-PY" sz="3000" i="1" dirty="0">
                <a:solidFill>
                  <a:schemeClr val="tx1">
                    <a:lumMod val="95000"/>
                    <a:lumOff val="5000"/>
                  </a:schemeClr>
                </a:solidFill>
                <a:latin typeface="Swis721 Blk BT" panose="020B0904030502020204" pitchFamily="34" charset="0"/>
              </a:rPr>
              <a:t>ELECTORES</a:t>
            </a:r>
            <a:endParaRPr lang="es-ES" sz="3000" i="1" dirty="0">
              <a:solidFill>
                <a:schemeClr val="tx1">
                  <a:lumMod val="95000"/>
                  <a:lumOff val="5000"/>
                </a:schemeClr>
              </a:solidFill>
              <a:latin typeface="Swis721 Blk BT" panose="020B0904030502020204" pitchFamily="34" charset="0"/>
            </a:endParaRPr>
          </a:p>
        </p:txBody>
      </p:sp>
      <p:pic>
        <p:nvPicPr>
          <p:cNvPr id="7" name="6 Imagen" descr="Resultado de imagen para DISTRIBUCIÓN DE MATERIALES ELECTORALES TSJE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705" y="752218"/>
            <a:ext cx="9829800" cy="46939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1827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341659" y="128885"/>
            <a:ext cx="87466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wis721 Blk BT" panose="020B0904030502020204" pitchFamily="34" charset="0"/>
              </a:rPr>
              <a:t>      FUNDAMENTACIÓN</a:t>
            </a:r>
            <a:endParaRPr lang="es-ES" sz="5400" dirty="0">
              <a:solidFill>
                <a:schemeClr val="tx1">
                  <a:lumMod val="95000"/>
                  <a:lumOff val="5000"/>
                </a:schemeClr>
              </a:solidFill>
              <a:latin typeface="Swis721 Blk BT" panose="020B0904030502020204" pitchFamily="34" charset="0"/>
            </a:endParaRPr>
          </a:p>
        </p:txBody>
      </p:sp>
      <p:pic>
        <p:nvPicPr>
          <p:cNvPr id="5126" name="Picture 6" descr="C:\DOCUMENTOS DE LA OFI\LOGOS VARIOS\Logo nuevo - TSJE\SOLIT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169" y="5420995"/>
            <a:ext cx="1316831" cy="144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60" y="1666875"/>
            <a:ext cx="11670507" cy="346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5242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749111" y="119360"/>
            <a:ext cx="751038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s-E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wis721 Blk BT" panose="020B0904030502020204" pitchFamily="34" charset="0"/>
              </a:rPr>
              <a:t>    GASTOS </a:t>
            </a:r>
            <a:r>
              <a:rPr lang="es-E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Swis721 Blk BT" panose="020B0904030502020204" pitchFamily="34" charset="0"/>
              </a:rPr>
              <a:t>ELECTORALES</a:t>
            </a:r>
          </a:p>
          <a:p>
            <a:endParaRPr lang="es-ES" sz="4000" dirty="0">
              <a:solidFill>
                <a:schemeClr val="tx1">
                  <a:lumMod val="95000"/>
                  <a:lumOff val="5000"/>
                </a:schemeClr>
              </a:solidFill>
              <a:latin typeface="Swis721 Blk BT" panose="020B0904030502020204" pitchFamily="34" charset="0"/>
            </a:endParaRPr>
          </a:p>
        </p:txBody>
      </p:sp>
      <p:pic>
        <p:nvPicPr>
          <p:cNvPr id="5126" name="Picture 6" descr="C:\DOCUMENTOS DE LA OFI\LOGOS VARIOS\Logo nuevo - TSJE\SOLIT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169" y="5420995"/>
            <a:ext cx="1316831" cy="144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5442333" y="5446147"/>
            <a:ext cx="4360168" cy="11695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s-PY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Swis721 Blk BT" panose="020B0904030502020204" pitchFamily="34" charset="0"/>
              </a:rPr>
              <a:t> 	</a:t>
            </a:r>
            <a:r>
              <a:rPr lang="es-PY" sz="3000" i="1" dirty="0">
                <a:solidFill>
                  <a:schemeClr val="tx1">
                    <a:lumMod val="95000"/>
                    <a:lumOff val="5000"/>
                  </a:schemeClr>
                </a:solidFill>
                <a:latin typeface="Swis721 Blk BT" panose="020B0904030502020204" pitchFamily="34" charset="0"/>
              </a:rPr>
              <a:t> 	 	 	</a:t>
            </a:r>
            <a:r>
              <a:rPr lang="es-PY" sz="30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wis721 Blk BT" panose="020B0904030502020204" pitchFamily="34" charset="0"/>
              </a:rPr>
              <a:t>AUDITORIA</a:t>
            </a:r>
          </a:p>
          <a:p>
            <a:pPr algn="r"/>
            <a:r>
              <a:rPr lang="es-PY" sz="30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wis721 Blk BT" panose="020B0904030502020204" pitchFamily="34" charset="0"/>
              </a:rPr>
              <a:t>ELECTORAL</a:t>
            </a:r>
            <a:endParaRPr lang="es-ES" sz="3000" i="1" dirty="0">
              <a:solidFill>
                <a:schemeClr val="tx1">
                  <a:lumMod val="95000"/>
                  <a:lumOff val="5000"/>
                </a:schemeClr>
              </a:solidFill>
              <a:latin typeface="Swis721 Blk BT" panose="020B0904030502020204" pitchFamily="34" charset="0"/>
            </a:endParaRPr>
          </a:p>
        </p:txBody>
      </p:sp>
      <p:pic>
        <p:nvPicPr>
          <p:cNvPr id="6" name="5 Imagen" descr="Imagen relacionada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219" y="827246"/>
            <a:ext cx="7698105" cy="47273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6289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749111" y="119360"/>
            <a:ext cx="806098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s-E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wis721 Blk BT" panose="020B0904030502020204" pitchFamily="34" charset="0"/>
              </a:rPr>
              <a:t>FUNDAMENTOS DE GASTOS</a:t>
            </a:r>
            <a:endParaRPr lang="es-ES" sz="4000" dirty="0">
              <a:solidFill>
                <a:schemeClr val="tx1">
                  <a:lumMod val="95000"/>
                  <a:lumOff val="5000"/>
                </a:schemeClr>
              </a:solidFill>
              <a:latin typeface="Swis721 Blk BT" panose="020B0904030502020204" pitchFamily="34" charset="0"/>
            </a:endParaRPr>
          </a:p>
        </p:txBody>
      </p:sp>
      <p:pic>
        <p:nvPicPr>
          <p:cNvPr id="5126" name="Picture 6" descr="C:\DOCUMENTOS DE LA OFI\LOGOS VARIOS\Logo nuevo - TSJE\SOLIT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169" y="5420995"/>
            <a:ext cx="1316831" cy="144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6014284" y="5446147"/>
            <a:ext cx="3788217" cy="11695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s-PY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Swis721 Blk BT" panose="020B0904030502020204" pitchFamily="34" charset="0"/>
              </a:rPr>
              <a:t> 	</a:t>
            </a:r>
            <a:r>
              <a:rPr lang="es-PY" sz="3000" i="1" dirty="0">
                <a:solidFill>
                  <a:schemeClr val="tx1">
                    <a:lumMod val="95000"/>
                    <a:lumOff val="5000"/>
                  </a:schemeClr>
                </a:solidFill>
                <a:latin typeface="Swis721 Blk BT" panose="020B0904030502020204" pitchFamily="34" charset="0"/>
              </a:rPr>
              <a:t> 	 	 	 	VOTO </a:t>
            </a:r>
            <a:endParaRPr lang="es-PY" sz="3000" i="1" dirty="0" smtClean="0">
              <a:solidFill>
                <a:schemeClr val="tx1">
                  <a:lumMod val="95000"/>
                  <a:lumOff val="5000"/>
                </a:schemeClr>
              </a:solidFill>
              <a:latin typeface="Swis721 Blk BT" panose="020B0904030502020204" pitchFamily="34" charset="0"/>
            </a:endParaRPr>
          </a:p>
          <a:p>
            <a:pPr algn="r"/>
            <a:r>
              <a:rPr lang="es-PY" sz="30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wis721 Blk BT" panose="020B0904030502020204" pitchFamily="34" charset="0"/>
              </a:rPr>
              <a:t>ACCESIBLE</a:t>
            </a:r>
            <a:endParaRPr lang="es-ES" sz="3000" i="1" dirty="0">
              <a:solidFill>
                <a:schemeClr val="tx1">
                  <a:lumMod val="95000"/>
                  <a:lumOff val="5000"/>
                </a:schemeClr>
              </a:solidFill>
              <a:latin typeface="Swis721 Blk BT" panose="020B0904030502020204" pitchFamily="34" charset="0"/>
            </a:endParaRPr>
          </a:p>
        </p:txBody>
      </p:sp>
      <p:pic>
        <p:nvPicPr>
          <p:cNvPr id="7" name="6 Imagen" descr="Resultado de imagen para voto accesible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186" y="751217"/>
            <a:ext cx="6728139" cy="47616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771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04775" y="119360"/>
            <a:ext cx="119253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wis721 Blk BT" panose="020B0904030502020204" pitchFamily="34" charset="0"/>
              </a:rPr>
              <a:t>GASTOS ELECTORALES</a:t>
            </a:r>
            <a:endParaRPr lang="es-ES" sz="4000" dirty="0">
              <a:solidFill>
                <a:schemeClr val="tx1">
                  <a:lumMod val="95000"/>
                  <a:lumOff val="5000"/>
                </a:schemeClr>
              </a:solidFill>
              <a:latin typeface="Swis721 Blk BT" panose="020B0904030502020204" pitchFamily="34" charset="0"/>
            </a:endParaRPr>
          </a:p>
        </p:txBody>
      </p:sp>
      <p:pic>
        <p:nvPicPr>
          <p:cNvPr id="5126" name="Picture 6" descr="C:\DOCUMENTOS DE LA OFI\LOGOS VARIOS\Logo nuevo - TSJE\SOLIT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169" y="5420995"/>
            <a:ext cx="1316831" cy="144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840657" y="5564905"/>
            <a:ext cx="9733369" cy="11695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s-PY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Swis721 Blk BT" panose="020B0904030502020204" pitchFamily="34" charset="0"/>
              </a:rPr>
              <a:t> 	</a:t>
            </a:r>
            <a:r>
              <a:rPr lang="es-PY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Swis721 Blk BT" panose="020B0904030502020204" pitchFamily="34" charset="0"/>
              </a:rPr>
              <a:t>MISIONES TÉCNICAS DE </a:t>
            </a:r>
            <a:r>
              <a:rPr lang="es-PY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wis721 Blk BT" panose="020B0904030502020204" pitchFamily="34" charset="0"/>
              </a:rPr>
              <a:t>AVANZADAS</a:t>
            </a:r>
          </a:p>
          <a:p>
            <a:pPr algn="r"/>
            <a:r>
              <a:rPr lang="es-PY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wis721 Blk BT" panose="020B0904030502020204" pitchFamily="34" charset="0"/>
              </a:rPr>
              <a:t>PARA EL ACOMPAÑAMIENTO INTERNACIONAL</a:t>
            </a:r>
            <a:endParaRPr lang="es-ES" sz="3000" i="1" dirty="0">
              <a:solidFill>
                <a:schemeClr val="tx1">
                  <a:lumMod val="95000"/>
                  <a:lumOff val="5000"/>
                </a:schemeClr>
              </a:solidFill>
              <a:latin typeface="Swis721 Blk BT" panose="020B0904030502020204" pitchFamily="34" charset="0"/>
            </a:endParaRPr>
          </a:p>
        </p:txBody>
      </p:sp>
      <p:pic>
        <p:nvPicPr>
          <p:cNvPr id="7" name="6 Imagen" descr="Resultado de imagen para OBSERVACIÓN ELECTORAL TSJE CONFERENCIA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650" y="765797"/>
            <a:ext cx="7021536" cy="46551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915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04775" y="119360"/>
            <a:ext cx="119253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wis721 Blk BT" panose="020B0904030502020204" pitchFamily="34" charset="0"/>
              </a:rPr>
              <a:t>GASTOS ELECTORALES</a:t>
            </a:r>
            <a:endParaRPr lang="es-ES" sz="4000" dirty="0">
              <a:solidFill>
                <a:schemeClr val="tx1">
                  <a:lumMod val="95000"/>
                  <a:lumOff val="5000"/>
                </a:schemeClr>
              </a:solidFill>
              <a:latin typeface="Swis721 Blk BT" panose="020B0904030502020204" pitchFamily="34" charset="0"/>
            </a:endParaRPr>
          </a:p>
        </p:txBody>
      </p:sp>
      <p:pic>
        <p:nvPicPr>
          <p:cNvPr id="5126" name="Picture 6" descr="C:\DOCUMENTOS DE LA OFI\LOGOS VARIOS\Logo nuevo - TSJE\SOLIT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169" y="5420995"/>
            <a:ext cx="1316831" cy="144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3441945" y="5564905"/>
            <a:ext cx="7132081" cy="11695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s-PY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Swis721 Blk BT" panose="020B0904030502020204" pitchFamily="34" charset="0"/>
              </a:rPr>
              <a:t> 	</a:t>
            </a:r>
            <a:r>
              <a:rPr lang="es-PY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Swis721 Blk BT" panose="020B0904030502020204" pitchFamily="34" charset="0"/>
              </a:rPr>
              <a:t> 	VOTO </a:t>
            </a:r>
            <a:r>
              <a:rPr lang="es-PY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wis721 Blk BT" panose="020B0904030502020204" pitchFamily="34" charset="0"/>
              </a:rPr>
              <a:t>CONNACIONALES</a:t>
            </a:r>
          </a:p>
          <a:p>
            <a:pPr algn="r"/>
            <a:r>
              <a:rPr lang="es-PY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wis721 Blk BT" panose="020B0904030502020204" pitchFamily="34" charset="0"/>
              </a:rPr>
              <a:t>RESIDENTES </a:t>
            </a:r>
            <a:r>
              <a:rPr lang="es-PY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Swis721 Blk BT" panose="020B0904030502020204" pitchFamily="34" charset="0"/>
              </a:rPr>
              <a:t>EN EL EXTRANJERO</a:t>
            </a:r>
            <a:endParaRPr lang="es-ES" sz="3000" i="1" dirty="0">
              <a:solidFill>
                <a:schemeClr val="tx1">
                  <a:lumMod val="95000"/>
                  <a:lumOff val="5000"/>
                </a:schemeClr>
              </a:solidFill>
              <a:latin typeface="Swis721 Blk BT" panose="020B090403050202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1043600"/>
            <a:ext cx="5528726" cy="3639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625" y="2071688"/>
            <a:ext cx="5640450" cy="306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715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749111" y="119360"/>
            <a:ext cx="734207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s-E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wis721 Blk BT" panose="020B0904030502020204" pitchFamily="34" charset="0"/>
              </a:rPr>
              <a:t>    GASTOS </a:t>
            </a:r>
            <a:r>
              <a:rPr lang="es-E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Swis721 Blk BT" panose="020B0904030502020204" pitchFamily="34" charset="0"/>
              </a:rPr>
              <a:t>ELECTORALES</a:t>
            </a:r>
          </a:p>
          <a:p>
            <a:endParaRPr lang="es-ES" sz="4000" dirty="0">
              <a:solidFill>
                <a:schemeClr val="tx1">
                  <a:lumMod val="95000"/>
                  <a:lumOff val="5000"/>
                </a:schemeClr>
              </a:solidFill>
              <a:latin typeface="Swis721 Blk BT" panose="020B0904030502020204" pitchFamily="34" charset="0"/>
            </a:endParaRPr>
          </a:p>
        </p:txBody>
      </p:sp>
      <p:pic>
        <p:nvPicPr>
          <p:cNvPr id="5126" name="Picture 6" descr="C:\DOCUMENTOS DE LA OFI\LOGOS VARIOS\Logo nuevo - TSJE\SOLIT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169" y="5420995"/>
            <a:ext cx="1316831" cy="144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4008414" y="5446147"/>
            <a:ext cx="57940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s-PY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Swis721 Blk BT" panose="020B0904030502020204" pitchFamily="34" charset="0"/>
              </a:rPr>
              <a:t> 	</a:t>
            </a:r>
            <a:r>
              <a:rPr lang="es-PY" sz="3000" i="1" dirty="0">
                <a:solidFill>
                  <a:schemeClr val="tx1">
                    <a:lumMod val="95000"/>
                    <a:lumOff val="5000"/>
                  </a:schemeClr>
                </a:solidFill>
                <a:latin typeface="Swis721 Blk BT" panose="020B0904030502020204" pitchFamily="34" charset="0"/>
              </a:rPr>
              <a:t> 	 	 	 	 	CAPACITACIÓN</a:t>
            </a:r>
            <a:endParaRPr lang="es-ES" sz="3000" i="1" dirty="0">
              <a:solidFill>
                <a:schemeClr val="tx1">
                  <a:lumMod val="95000"/>
                  <a:lumOff val="5000"/>
                </a:schemeClr>
              </a:solidFill>
              <a:latin typeface="Swis721 Blk BT" panose="020B0904030502020204" pitchFamily="34" charset="0"/>
            </a:endParaRPr>
          </a:p>
        </p:txBody>
      </p:sp>
      <p:pic>
        <p:nvPicPr>
          <p:cNvPr id="6" name="5 Imagen" descr="Resultado de imagen para capacitación a agentes electorales tsje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436" y="827246"/>
            <a:ext cx="9052239" cy="46192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4191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09183" y="1843385"/>
            <a:ext cx="1194179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PY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wis721 Blk BT" panose="020B0904030502020204" pitchFamily="34" charset="0"/>
              </a:rPr>
              <a:t>JUSTICIA ELECTORAL</a:t>
            </a:r>
          </a:p>
          <a:p>
            <a:pPr algn="ctr"/>
            <a:endParaRPr lang="es-PY" sz="4000" dirty="0" smtClean="0">
              <a:solidFill>
                <a:schemeClr val="tx1">
                  <a:lumMod val="95000"/>
                  <a:lumOff val="5000"/>
                </a:schemeClr>
              </a:solidFill>
              <a:latin typeface="Swis721 Blk BT" panose="020B0904030502020204" pitchFamily="34" charset="0"/>
            </a:endParaRPr>
          </a:p>
          <a:p>
            <a:pPr algn="ctr"/>
            <a:r>
              <a:rPr lang="es-PY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wis721 Blk BT" panose="020B0904030502020204" pitchFamily="34" charset="0"/>
              </a:rPr>
              <a:t>“CUSTODIO DE LA VOLUNTAD POPULAR”</a:t>
            </a:r>
            <a:endParaRPr lang="es-ES" sz="4000" dirty="0">
              <a:solidFill>
                <a:schemeClr val="tx1">
                  <a:lumMod val="95000"/>
                  <a:lumOff val="5000"/>
                </a:schemeClr>
              </a:solidFill>
              <a:latin typeface="Swis721 Blk BT" panose="020B0904030502020204" pitchFamily="34" charset="0"/>
            </a:endParaRPr>
          </a:p>
        </p:txBody>
      </p:sp>
      <p:pic>
        <p:nvPicPr>
          <p:cNvPr id="5126" name="Picture 6" descr="C:\DOCUMENTOS DE LA OFI\LOGOS VARIOS\Logo nuevo - TSJE\SOLIT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169" y="5420995"/>
            <a:ext cx="1316831" cy="144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599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48128" y="119360"/>
            <a:ext cx="11734322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PY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Swis721 Blk BT" panose="020B0904030502020204" pitchFamily="34" charset="0"/>
              </a:rPr>
              <a:t>CUADRO DE SOLICITUD DE AMPLIACIÓN EN EL OBJ. DEL GASTO 844 “SUBSIDIO A LOS PARTIDOS POLITICOS”</a:t>
            </a:r>
            <a:endParaRPr lang="es-ES" sz="3000" dirty="0">
              <a:solidFill>
                <a:schemeClr val="tx1">
                  <a:lumMod val="95000"/>
                  <a:lumOff val="5000"/>
                </a:schemeClr>
              </a:solidFill>
              <a:latin typeface="Swis721 Blk BT" panose="020B0904030502020204" pitchFamily="34" charset="0"/>
            </a:endParaRPr>
          </a:p>
        </p:txBody>
      </p:sp>
      <p:pic>
        <p:nvPicPr>
          <p:cNvPr id="5126" name="Picture 6" descr="C:\DOCUMENTOS DE LA OFI\LOGOS VARIOS\Logo nuevo - TSJE\SOLIT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169" y="5420995"/>
            <a:ext cx="1316831" cy="144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17" y="2646363"/>
            <a:ext cx="11444483" cy="143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279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640074" y="119360"/>
            <a:ext cx="1103218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wis721 Blk BT" panose="020B0904030502020204" pitchFamily="34" charset="0"/>
              </a:rPr>
              <a:t>AUMENTO DE PRESUPUESTO PARA SUFRAGAR,</a:t>
            </a:r>
          </a:p>
          <a:p>
            <a:pPr algn="ctr"/>
            <a:r>
              <a:rPr lang="es-E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wis721 Blk BT" panose="020B0904030502020204" pitchFamily="34" charset="0"/>
              </a:rPr>
              <a:t>GASTOS ELECTORALES, POR GRUPO 200, 300 Y 500</a:t>
            </a:r>
          </a:p>
        </p:txBody>
      </p:sp>
      <p:pic>
        <p:nvPicPr>
          <p:cNvPr id="5126" name="Picture 6" descr="C:\DOCUMENTOS DE LA OFI\LOGOS VARIOS\Logo nuevo - TSJE\SOLIT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169" y="5420995"/>
            <a:ext cx="1316831" cy="144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34" y="1947863"/>
            <a:ext cx="11449050" cy="2669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5636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48128" y="119360"/>
            <a:ext cx="11734322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PY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wis721 Blk BT" panose="020B0904030502020204" pitchFamily="34" charset="0"/>
              </a:rPr>
              <a:t>SOLICITUD DE PRESUPUESTO</a:t>
            </a:r>
          </a:p>
          <a:p>
            <a:pPr algn="ctr"/>
            <a:r>
              <a:rPr lang="es-PY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wis721 Blk BT" panose="020B0904030502020204" pitchFamily="34" charset="0"/>
              </a:rPr>
              <a:t>A CONSIDERAR PARA EL AÑO ELECTORAL</a:t>
            </a:r>
            <a:endParaRPr lang="es-ES" sz="3000" dirty="0">
              <a:solidFill>
                <a:schemeClr val="tx1">
                  <a:lumMod val="95000"/>
                  <a:lumOff val="5000"/>
                </a:schemeClr>
              </a:solidFill>
              <a:latin typeface="Swis721 Blk BT" panose="020B0904030502020204" pitchFamily="34" charset="0"/>
            </a:endParaRPr>
          </a:p>
        </p:txBody>
      </p:sp>
      <p:pic>
        <p:nvPicPr>
          <p:cNvPr id="5126" name="Picture 6" descr="C:\DOCUMENTOS DE LA OFI\LOGOS VARIOS\Logo nuevo - TSJE\SOLIT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169" y="5420995"/>
            <a:ext cx="1316831" cy="144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73" y="1600200"/>
            <a:ext cx="10772918" cy="3820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729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452439"/>
            <a:ext cx="10601325" cy="5076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 descr="C:\DOCUMENTOS DE LA OFI\LOGOS VARIOS\Logo nuevo - TSJE\SOLIT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169" y="5420995"/>
            <a:ext cx="1316831" cy="144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828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09183" y="119360"/>
            <a:ext cx="1194179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PY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wis721 Blk BT" panose="020B0904030502020204" pitchFamily="34" charset="0"/>
              </a:rPr>
              <a:t>POLITICAS </a:t>
            </a:r>
            <a:r>
              <a:rPr lang="es-PY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Swis721 Blk BT" panose="020B0904030502020204" pitchFamily="34" charset="0"/>
              </a:rPr>
              <a:t>DE CONTENCIÓN </a:t>
            </a:r>
            <a:r>
              <a:rPr lang="es-PY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wis721 Blk BT" panose="020B0904030502020204" pitchFamily="34" charset="0"/>
              </a:rPr>
              <a:t>DEL GASTO </a:t>
            </a:r>
            <a:r>
              <a:rPr lang="es-PY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Swis721 Blk BT" panose="020B0904030502020204" pitchFamily="34" charset="0"/>
              </a:rPr>
              <a:t>DEL </a:t>
            </a:r>
            <a:r>
              <a:rPr lang="es-PY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wis721 Blk BT" panose="020B0904030502020204" pitchFamily="34" charset="0"/>
              </a:rPr>
              <a:t>PRESUPUESTO </a:t>
            </a:r>
            <a:r>
              <a:rPr lang="es-PY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Swis721 Blk BT" panose="020B0904030502020204" pitchFamily="34" charset="0"/>
              </a:rPr>
              <a:t>DE </a:t>
            </a:r>
            <a:r>
              <a:rPr lang="es-PY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wis721 Blk BT" panose="020B0904030502020204" pitchFamily="34" charset="0"/>
              </a:rPr>
              <a:t>LA JUSTICIA </a:t>
            </a:r>
            <a:r>
              <a:rPr lang="es-PY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Swis721 Blk BT" panose="020B0904030502020204" pitchFamily="34" charset="0"/>
              </a:rPr>
              <a:t>ELECTORAL</a:t>
            </a:r>
            <a:endParaRPr lang="es-ES" sz="3000" dirty="0">
              <a:solidFill>
                <a:schemeClr val="tx1">
                  <a:lumMod val="95000"/>
                  <a:lumOff val="5000"/>
                </a:schemeClr>
              </a:solidFill>
              <a:latin typeface="Swis721 Blk BT" panose="020B0904030502020204" pitchFamily="34" charset="0"/>
            </a:endParaRPr>
          </a:p>
        </p:txBody>
      </p:sp>
      <p:pic>
        <p:nvPicPr>
          <p:cNvPr id="5126" name="Picture 6" descr="C:\DOCUMENTOS DE LA OFI\LOGOS VARIOS\Logo nuevo - TSJE\SOLIT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169" y="5420995"/>
            <a:ext cx="1316831" cy="144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7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334" y="1253646"/>
            <a:ext cx="8375488" cy="51364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27579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09183" y="119360"/>
            <a:ext cx="11941790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PY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wis721 Blk BT" panose="020B0904030502020204" pitchFamily="34" charset="0"/>
              </a:rPr>
              <a:t>HISTORICO DE CONTRATADOS 2012 al 2017</a:t>
            </a:r>
            <a:endParaRPr lang="es-ES" sz="3000" dirty="0">
              <a:solidFill>
                <a:schemeClr val="tx1">
                  <a:lumMod val="95000"/>
                  <a:lumOff val="5000"/>
                </a:schemeClr>
              </a:solidFill>
              <a:latin typeface="Swis721 Blk BT" panose="020B0904030502020204" pitchFamily="34" charset="0"/>
            </a:endParaRPr>
          </a:p>
        </p:txBody>
      </p:sp>
      <p:pic>
        <p:nvPicPr>
          <p:cNvPr id="5126" name="Picture 6" descr="C:\DOCUMENTOS DE LA OFI\LOGOS VARIOS\Logo nuevo - TSJE\SOLIT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169" y="5420995"/>
            <a:ext cx="1316831" cy="144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4 Image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073" y="673358"/>
            <a:ext cx="8716010" cy="57505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160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09183" y="119360"/>
            <a:ext cx="1194179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PY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wis721 Blk BT" panose="020B0904030502020204" pitchFamily="34" charset="0"/>
              </a:rPr>
              <a:t>POLITICAS </a:t>
            </a:r>
            <a:r>
              <a:rPr lang="es-PY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Swis721 Blk BT" panose="020B0904030502020204" pitchFamily="34" charset="0"/>
              </a:rPr>
              <a:t>DE CONTENCIÓN </a:t>
            </a:r>
            <a:r>
              <a:rPr lang="es-PY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wis721 Blk BT" panose="020B0904030502020204" pitchFamily="34" charset="0"/>
              </a:rPr>
              <a:t>DEL GASTO </a:t>
            </a:r>
            <a:r>
              <a:rPr lang="es-PY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Swis721 Blk BT" panose="020B0904030502020204" pitchFamily="34" charset="0"/>
              </a:rPr>
              <a:t>DEL </a:t>
            </a:r>
            <a:r>
              <a:rPr lang="es-PY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wis721 Blk BT" panose="020B0904030502020204" pitchFamily="34" charset="0"/>
              </a:rPr>
              <a:t>PRESUPUESTO </a:t>
            </a:r>
            <a:r>
              <a:rPr lang="es-PY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Swis721 Blk BT" panose="020B0904030502020204" pitchFamily="34" charset="0"/>
              </a:rPr>
              <a:t>DE </a:t>
            </a:r>
            <a:r>
              <a:rPr lang="es-PY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wis721 Blk BT" panose="020B0904030502020204" pitchFamily="34" charset="0"/>
              </a:rPr>
              <a:t>LA JUSTICIA </a:t>
            </a:r>
            <a:r>
              <a:rPr lang="es-PY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Swis721 Blk BT" panose="020B0904030502020204" pitchFamily="34" charset="0"/>
              </a:rPr>
              <a:t>ELECTORAL</a:t>
            </a:r>
            <a:endParaRPr lang="es-ES" sz="3000" dirty="0">
              <a:solidFill>
                <a:schemeClr val="tx1">
                  <a:lumMod val="95000"/>
                  <a:lumOff val="5000"/>
                </a:schemeClr>
              </a:solidFill>
              <a:latin typeface="Swis721 Blk BT" panose="020B0904030502020204" pitchFamily="34" charset="0"/>
            </a:endParaRPr>
          </a:p>
        </p:txBody>
      </p:sp>
      <p:pic>
        <p:nvPicPr>
          <p:cNvPr id="5126" name="Picture 6" descr="C:\DOCUMENTOS DE LA OFI\LOGOS VARIOS\Logo nuevo - TSJE\SOLIT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169" y="5420995"/>
            <a:ext cx="1316831" cy="144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468" y="1201736"/>
            <a:ext cx="5827110" cy="4219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59" y="1135023"/>
            <a:ext cx="4719992" cy="4388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488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ción">
  <a:themeElements>
    <a:clrScheme name="Retrospección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ción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ción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624</TotalTime>
  <Words>171</Words>
  <Application>Microsoft Office PowerPoint</Application>
  <PresentationFormat>Personalizado</PresentationFormat>
  <Paragraphs>46</Paragraphs>
  <Slides>25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26" baseType="lpstr">
      <vt:lpstr>Retrospección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Miguel</dc:creator>
  <cp:lastModifiedBy>Usuario</cp:lastModifiedBy>
  <cp:revision>55</cp:revision>
  <cp:lastPrinted>2017-10-04T09:55:44Z</cp:lastPrinted>
  <dcterms:created xsi:type="dcterms:W3CDTF">2016-10-14T02:57:15Z</dcterms:created>
  <dcterms:modified xsi:type="dcterms:W3CDTF">2017-10-04T13:46:03Z</dcterms:modified>
</cp:coreProperties>
</file>