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1" r:id="rId2"/>
    <p:sldId id="372" r:id="rId3"/>
    <p:sldId id="373" r:id="rId4"/>
    <p:sldId id="374" r:id="rId5"/>
    <p:sldId id="375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44" r:id="rId17"/>
    <p:sldId id="364" r:id="rId18"/>
  </p:sldIdLst>
  <p:sldSz cx="9144000" cy="6858000" type="screen4x3"/>
  <p:notesSz cx="7010400" cy="92964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FF00"/>
    <a:srgbClr val="CCFF99"/>
    <a:srgbClr val="4F81BD"/>
    <a:srgbClr val="F2D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98" autoAdjust="0"/>
    <p:restoredTop sz="95833" autoAdjust="0"/>
  </p:normalViewPr>
  <p:slideViewPr>
    <p:cSldViewPr>
      <p:cViewPr varScale="1">
        <p:scale>
          <a:sx n="71" d="100"/>
          <a:sy n="71" d="100"/>
        </p:scale>
        <p:origin x="161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1986" y="-9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oshiba\Desktop\PETROPAR%202016\Presidencia\El%20Pendulo%20200716\Informe%20Jul%202016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oshiba\Desktop\PETROPAR%202016\Presidencia\El%20Pendulo%20200716\Informe%20Jul%202016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oshiba\Desktop\PETROPAR%202016\Presidencia\El%20Pendulo%20200716\Informe%20Jul%202016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PY"/>
            </a:pPr>
            <a:r>
              <a:rPr lang="en-US"/>
              <a:t>Gasoil + Naftas</a:t>
            </a:r>
          </a:p>
        </c:rich>
      </c:tx>
      <c:layout>
        <c:manualLayout>
          <c:xMode val="edge"/>
          <c:yMode val="edge"/>
          <c:x val="3.7728986440456524E-2"/>
          <c:y val="3.0481023797765409E-2"/>
        </c:manualLayout>
      </c:layout>
      <c:overlay val="1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097926355696766"/>
          <c:y val="0.20580175141658688"/>
          <c:w val="0.76583874384123041"/>
          <c:h val="0.713007089067137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C15-4283-90BE-542FB9680409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C15-4283-90BE-542FB9680409}"/>
              </c:ext>
            </c:extLst>
          </c:dPt>
          <c:dLbls>
            <c:dLbl>
              <c:idx val="0"/>
              <c:layout>
                <c:manualLayout>
                  <c:x val="-4.1075194548049906E-2"/>
                  <c:y val="-5.469521917236980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    PETROPAR</a:t>
                    </a:r>
                    <a:r>
                      <a:rPr lang="en-US" dirty="0"/>
                      <a:t>, </a:t>
                    </a:r>
                    <a:r>
                      <a:rPr lang="en-US" dirty="0" smtClean="0"/>
                      <a:t>      30%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C15-4283-90BE-542FB968040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8908004143453096E-2"/>
                  <c:y val="-0.4689262892298227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SECTOR </a:t>
                    </a:r>
                    <a:r>
                      <a:rPr lang="en-US" dirty="0"/>
                      <a:t>PRIVADO, </a:t>
                    </a:r>
                    <a:r>
                      <a:rPr lang="en-US" dirty="0" smtClean="0"/>
                      <a:t>70%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C15-4283-90BE-542FB968040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PY" b="1"/>
                </a:pPr>
                <a:endParaRPr lang="es-PY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Resumen!$J$12:$K$12</c:f>
              <c:strCache>
                <c:ptCount val="2"/>
                <c:pt idx="0">
                  <c:v>PETROPAR</c:v>
                </c:pt>
                <c:pt idx="1">
                  <c:v>SECTOR PRIVADO</c:v>
                </c:pt>
              </c:strCache>
            </c:strRef>
          </c:cat>
          <c:val>
            <c:numRef>
              <c:f>Resumen!$J$13:$K$13</c:f>
              <c:numCache>
                <c:formatCode>0.00%</c:formatCode>
                <c:ptCount val="2"/>
                <c:pt idx="0">
                  <c:v>0.30132415884225927</c:v>
                </c:pt>
                <c:pt idx="1">
                  <c:v>0.69867584115774273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C15-4283-90BE-542FB96804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solidFill>
      <a:sysClr val="window" lastClr="FFFFFF"/>
    </a:solidFill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PY"/>
            </a:pPr>
            <a:r>
              <a:rPr lang="en-US" dirty="0" err="1" smtClean="0"/>
              <a:t>Naftas</a:t>
            </a:r>
            <a:endParaRPr lang="en-US" dirty="0"/>
          </a:p>
        </c:rich>
      </c:tx>
      <c:layout>
        <c:manualLayout>
          <c:xMode val="edge"/>
          <c:yMode val="edge"/>
          <c:x val="4.0691919881421373E-2"/>
          <c:y val="5.3965432412271655E-2"/>
        </c:manualLayout>
      </c:layout>
      <c:overlay val="1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097926355696766"/>
          <c:y val="0.20580175141658688"/>
          <c:w val="0.76583874384123041"/>
          <c:h val="0.713007089067137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C22-44F5-A689-CD0E6912930F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C22-44F5-A689-CD0E6912930F}"/>
              </c:ext>
            </c:extLst>
          </c:dPt>
          <c:dLbls>
            <c:dLbl>
              <c:idx val="0"/>
              <c:layout>
                <c:manualLayout>
                  <c:x val="-1.280307808131444E-2"/>
                  <c:y val="-5.469521917236980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PETROPAR, </a:t>
                    </a:r>
                    <a:r>
                      <a:rPr lang="en-US" dirty="0" smtClean="0"/>
                      <a:t>13%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C22-44F5-A689-CD0E6912930F}"/>
                </c:ext>
                <c:ext xmlns:c15="http://schemas.microsoft.com/office/drawing/2012/chart" uri="{CE6537A1-D6FC-4f65-9D91-7224C49458BB}">
                  <c15:layout>
                    <c:manualLayout>
                      <c:w val="0.24759832566053322"/>
                      <c:h val="0.2094652815719990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6149211161269594"/>
                  <c:y val="-8.427387017084182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SECTOR PRIVADO</a:t>
                    </a:r>
                    <a:r>
                      <a:rPr lang="en-US" dirty="0" smtClean="0"/>
                      <a:t>,      87%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C22-44F5-A689-CD0E6912930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PY" b="1"/>
                </a:pPr>
                <a:endParaRPr lang="es-PY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Resumen!$J$12:$K$12</c:f>
              <c:strCache>
                <c:ptCount val="2"/>
                <c:pt idx="0">
                  <c:v>PETROPAR</c:v>
                </c:pt>
                <c:pt idx="1">
                  <c:v>SECTOR PRIVADO</c:v>
                </c:pt>
              </c:strCache>
            </c:strRef>
          </c:cat>
          <c:val>
            <c:numRef>
              <c:f>Resumen!$J$14:$K$14</c:f>
              <c:numCache>
                <c:formatCode>0.00%</c:formatCode>
                <c:ptCount val="2"/>
                <c:pt idx="0">
                  <c:v>0.133954005953937</c:v>
                </c:pt>
                <c:pt idx="1">
                  <c:v>0.86604599404606364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C22-44F5-A689-CD0E691293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PY"/>
            </a:pPr>
            <a:r>
              <a:rPr lang="en-US" dirty="0" smtClean="0"/>
              <a:t>Gasoil</a:t>
            </a:r>
            <a:endParaRPr lang="en-US" dirty="0"/>
          </a:p>
        </c:rich>
      </c:tx>
      <c:layout>
        <c:manualLayout>
          <c:xMode val="edge"/>
          <c:yMode val="edge"/>
          <c:x val="0.18591946643211738"/>
          <c:y val="0.22151635929341185"/>
        </c:manualLayout>
      </c:layout>
      <c:overlay val="1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5363366379562957"/>
          <c:y val="0.40421723975113877"/>
          <c:w val="0.5859140823441461"/>
          <c:h val="0.5296442756360404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AC5-4CDD-8337-2D6B09427143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AC5-4CDD-8337-2D6B09427143}"/>
              </c:ext>
            </c:extLst>
          </c:dPt>
          <c:dLbls>
            <c:dLbl>
              <c:idx val="0"/>
              <c:layout>
                <c:manualLayout>
                  <c:x val="-3.9326058660536727E-2"/>
                  <c:y val="-0.23954525886012668"/>
                </c:manualLayout>
              </c:layout>
              <c:tx>
                <c:rich>
                  <a:bodyPr/>
                  <a:lstStyle/>
                  <a:p>
                    <a:pPr>
                      <a:defRPr lang="es-PY" sz="1200" b="1"/>
                    </a:pPr>
                    <a:r>
                      <a:rPr lang="en-US" b="1" dirty="0" smtClean="0"/>
                      <a:t>PETROPAR</a:t>
                    </a:r>
                    <a:r>
                      <a:rPr lang="en-US" b="1" dirty="0"/>
                      <a:t>, </a:t>
                    </a:r>
                    <a:r>
                      <a:rPr lang="en-US" b="1" dirty="0" smtClean="0"/>
                      <a:t>  42%</a:t>
                    </a:r>
                    <a:endParaRPr lang="en-US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AC5-4CDD-8337-2D6B09427143}"/>
                </c:ext>
                <c:ext xmlns:c15="http://schemas.microsoft.com/office/drawing/2012/chart" uri="{CE6537A1-D6FC-4f65-9D91-7224C49458BB}">
                  <c15:layout>
                    <c:manualLayout>
                      <c:w val="0.26720918897052903"/>
                      <c:h val="0.15340344128430175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2.605853685484926E-7"/>
                  <c:y val="8.3643831240973146E-2"/>
                </c:manualLayout>
              </c:layout>
              <c:tx>
                <c:rich>
                  <a:bodyPr/>
                  <a:lstStyle/>
                  <a:p>
                    <a:pPr>
                      <a:defRPr lang="es-PY" sz="1200" b="1"/>
                    </a:pPr>
                    <a:r>
                      <a:rPr lang="en-US" b="1" dirty="0"/>
                      <a:t>SECTOR PRIVADO, </a:t>
                    </a:r>
                    <a:r>
                      <a:rPr lang="en-US" b="1" dirty="0" smtClean="0"/>
                      <a:t>58%</a:t>
                    </a:r>
                    <a:endParaRPr lang="en-US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AC5-4CDD-8337-2D6B09427143}"/>
                </c:ext>
                <c:ext xmlns:c15="http://schemas.microsoft.com/office/drawing/2012/chart" uri="{CE6537A1-D6FC-4f65-9D91-7224C49458BB}">
                  <c15:layout>
                    <c:manualLayout>
                      <c:w val="0.20750673482885013"/>
                      <c:h val="0.2493240334407288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PY" sz="1200"/>
                </a:pPr>
                <a:endParaRPr lang="es-PY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Resumen!$J$12:$K$12</c:f>
              <c:strCache>
                <c:ptCount val="2"/>
                <c:pt idx="0">
                  <c:v>PETROPAR</c:v>
                </c:pt>
                <c:pt idx="1">
                  <c:v>SECTOR PRIVADO</c:v>
                </c:pt>
              </c:strCache>
            </c:strRef>
          </c:cat>
          <c:val>
            <c:numRef>
              <c:f>Resumen!$J$15:$K$15</c:f>
              <c:numCache>
                <c:formatCode>0.00%</c:formatCode>
                <c:ptCount val="2"/>
                <c:pt idx="0">
                  <c:v>0.40218649675717238</c:v>
                </c:pt>
                <c:pt idx="1">
                  <c:v>0.59781350324282756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AC5-4CDD-8337-2D6B094271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7DB9C8-9D3A-DA41-9C41-B285CAFC57B4}" type="doc">
      <dgm:prSet loTypeId="urn:microsoft.com/office/officeart/2005/8/layout/radia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F551E1-1573-314F-9792-4F1BBA8AEAD2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43CF0289-D0E6-A546-A8F8-43D530BE1E36}" type="parTrans" cxnId="{D4A86F55-63C8-6F44-83BF-538B72D8669D}">
      <dgm:prSet/>
      <dgm:spPr/>
      <dgm:t>
        <a:bodyPr/>
        <a:lstStyle/>
        <a:p>
          <a:endParaRPr lang="en-US"/>
        </a:p>
      </dgm:t>
    </dgm:pt>
    <dgm:pt modelId="{17781396-2C86-C842-9325-61D89253E697}" type="sibTrans" cxnId="{D4A86F55-63C8-6F44-83BF-538B72D8669D}">
      <dgm:prSet/>
      <dgm:spPr/>
      <dgm:t>
        <a:bodyPr/>
        <a:lstStyle/>
        <a:p>
          <a:endParaRPr lang="en-US"/>
        </a:p>
      </dgm:t>
    </dgm:pt>
    <dgm:pt modelId="{D1ABA6CE-8D88-BB40-B515-D2939896EAB0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b="1" dirty="0" err="1" smtClean="0">
              <a:solidFill>
                <a:schemeClr val="tx1"/>
              </a:solidFill>
            </a:rPr>
            <a:t>Menor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precio</a:t>
          </a:r>
          <a:r>
            <a:rPr lang="en-US" b="1" dirty="0" smtClean="0">
              <a:solidFill>
                <a:schemeClr val="tx1"/>
              </a:solidFill>
            </a:rPr>
            <a:t> </a:t>
          </a:r>
          <a:endParaRPr lang="en-US" b="1" dirty="0">
            <a:solidFill>
              <a:schemeClr val="tx1"/>
            </a:solidFill>
          </a:endParaRPr>
        </a:p>
      </dgm:t>
    </dgm:pt>
    <dgm:pt modelId="{61F25609-B1D5-E94B-ADDD-35D6B86C1E02}" type="parTrans" cxnId="{9BCEBDC3-954D-254D-91D3-556D93707A96}">
      <dgm:prSet/>
      <dgm:spPr/>
      <dgm:t>
        <a:bodyPr/>
        <a:lstStyle/>
        <a:p>
          <a:endParaRPr lang="en-US"/>
        </a:p>
      </dgm:t>
    </dgm:pt>
    <dgm:pt modelId="{26367B5A-5A5F-534C-9638-5543058BB316}" type="sibTrans" cxnId="{9BCEBDC3-954D-254D-91D3-556D93707A96}">
      <dgm:prSet/>
      <dgm:spPr/>
      <dgm:t>
        <a:bodyPr/>
        <a:lstStyle/>
        <a:p>
          <a:endParaRPr lang="en-US"/>
        </a:p>
      </dgm:t>
    </dgm:pt>
    <dgm:pt modelId="{5075001F-9E7B-EC43-B00D-4561ECA5892A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Mayor </a:t>
          </a:r>
          <a:r>
            <a:rPr lang="en-US" b="1" dirty="0" err="1" smtClean="0">
              <a:solidFill>
                <a:schemeClr val="tx1"/>
              </a:solidFill>
            </a:rPr>
            <a:t>calidad</a:t>
          </a:r>
          <a:endParaRPr lang="en-US" b="1" dirty="0">
            <a:solidFill>
              <a:schemeClr val="tx1"/>
            </a:solidFill>
          </a:endParaRPr>
        </a:p>
      </dgm:t>
    </dgm:pt>
    <dgm:pt modelId="{C0BDBC65-D473-C94B-8CCC-4003B055C020}" type="parTrans" cxnId="{55892082-81BC-8044-9607-CD66DBF05D3B}">
      <dgm:prSet/>
      <dgm:spPr/>
      <dgm:t>
        <a:bodyPr/>
        <a:lstStyle/>
        <a:p>
          <a:endParaRPr lang="en-US"/>
        </a:p>
      </dgm:t>
    </dgm:pt>
    <dgm:pt modelId="{48F79404-6D79-1040-82B8-E3880ADF25DA}" type="sibTrans" cxnId="{55892082-81BC-8044-9607-CD66DBF05D3B}">
      <dgm:prSet/>
      <dgm:spPr/>
      <dgm:t>
        <a:bodyPr/>
        <a:lstStyle/>
        <a:p>
          <a:endParaRPr lang="en-US"/>
        </a:p>
      </dgm:t>
    </dgm:pt>
    <dgm:pt modelId="{916E37F5-D519-F24F-9D0F-E2B753D766A1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b="1" dirty="0" err="1" smtClean="0">
              <a:solidFill>
                <a:schemeClr val="tx1"/>
              </a:solidFill>
            </a:rPr>
            <a:t>Litro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exacto</a:t>
          </a:r>
          <a:endParaRPr lang="en-US" b="1" dirty="0">
            <a:solidFill>
              <a:schemeClr val="tx1"/>
            </a:solidFill>
          </a:endParaRPr>
        </a:p>
      </dgm:t>
    </dgm:pt>
    <dgm:pt modelId="{34383B54-5E7B-FE4E-9289-BB0DE1ADFDD3}" type="parTrans" cxnId="{7F1D08B0-8A9D-6B45-B3AB-C7132E916DD1}">
      <dgm:prSet/>
      <dgm:spPr/>
      <dgm:t>
        <a:bodyPr/>
        <a:lstStyle/>
        <a:p>
          <a:endParaRPr lang="en-US"/>
        </a:p>
      </dgm:t>
    </dgm:pt>
    <dgm:pt modelId="{DB886B8D-2578-7942-A8B3-4A00B261DC9D}" type="sibTrans" cxnId="{7F1D08B0-8A9D-6B45-B3AB-C7132E916DD1}">
      <dgm:prSet/>
      <dgm:spPr/>
      <dgm:t>
        <a:bodyPr/>
        <a:lstStyle/>
        <a:p>
          <a:endParaRPr lang="en-US"/>
        </a:p>
      </dgm:t>
    </dgm:pt>
    <dgm:pt modelId="{170E7707-0F17-FE48-96CB-E341B03692E2}" type="pres">
      <dgm:prSet presAssocID="{DA7DB9C8-9D3A-DA41-9C41-B285CAFC57B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4B81BB-984A-F24A-B19A-F442E294E807}" type="pres">
      <dgm:prSet presAssocID="{6AF551E1-1573-314F-9792-4F1BBA8AEAD2}" presName="centerShape" presStyleLbl="node0" presStyleIdx="0" presStyleCnt="1" custScaleX="157317" custScaleY="128901" custLinFactNeighborX="560" custLinFactNeighborY="2470"/>
      <dgm:spPr/>
      <dgm:t>
        <a:bodyPr/>
        <a:lstStyle/>
        <a:p>
          <a:endParaRPr lang="en-US"/>
        </a:p>
      </dgm:t>
    </dgm:pt>
    <dgm:pt modelId="{C93E469C-0090-F846-B3D7-CA0D53BFA148}" type="pres">
      <dgm:prSet presAssocID="{61F25609-B1D5-E94B-ADDD-35D6B86C1E02}" presName="Name9" presStyleLbl="parChTrans1D2" presStyleIdx="0" presStyleCnt="3"/>
      <dgm:spPr/>
      <dgm:t>
        <a:bodyPr/>
        <a:lstStyle/>
        <a:p>
          <a:endParaRPr lang="en-US"/>
        </a:p>
      </dgm:t>
    </dgm:pt>
    <dgm:pt modelId="{B4B15ACD-ACC7-144C-A57E-A03532A30A20}" type="pres">
      <dgm:prSet presAssocID="{61F25609-B1D5-E94B-ADDD-35D6B86C1E02}" presName="connTx" presStyleLbl="parChTrans1D2" presStyleIdx="0" presStyleCnt="3"/>
      <dgm:spPr/>
      <dgm:t>
        <a:bodyPr/>
        <a:lstStyle/>
        <a:p>
          <a:endParaRPr lang="en-US"/>
        </a:p>
      </dgm:t>
    </dgm:pt>
    <dgm:pt modelId="{49D22374-89A4-4D46-A70C-2E7F52C32C29}" type="pres">
      <dgm:prSet presAssocID="{D1ABA6CE-8D88-BB40-B515-D2939896EAB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642560-E57F-7C48-B6C6-E58987B2B918}" type="pres">
      <dgm:prSet presAssocID="{C0BDBC65-D473-C94B-8CCC-4003B055C020}" presName="Name9" presStyleLbl="parChTrans1D2" presStyleIdx="1" presStyleCnt="3"/>
      <dgm:spPr/>
      <dgm:t>
        <a:bodyPr/>
        <a:lstStyle/>
        <a:p>
          <a:endParaRPr lang="en-US"/>
        </a:p>
      </dgm:t>
    </dgm:pt>
    <dgm:pt modelId="{EB163C73-BEB6-3240-B7F6-4F0E4E55A5F6}" type="pres">
      <dgm:prSet presAssocID="{C0BDBC65-D473-C94B-8CCC-4003B055C020}" presName="connTx" presStyleLbl="parChTrans1D2" presStyleIdx="1" presStyleCnt="3"/>
      <dgm:spPr/>
      <dgm:t>
        <a:bodyPr/>
        <a:lstStyle/>
        <a:p>
          <a:endParaRPr lang="en-US"/>
        </a:p>
      </dgm:t>
    </dgm:pt>
    <dgm:pt modelId="{311AC683-1EEC-C142-A48F-4E4C147F6961}" type="pres">
      <dgm:prSet presAssocID="{5075001F-9E7B-EC43-B00D-4561ECA5892A}" presName="node" presStyleLbl="node1" presStyleIdx="1" presStyleCnt="3" custRadScaleRad="142220" custRadScaleInc="-10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EEC47A-D7A6-1F43-8BE7-E392270E9C53}" type="pres">
      <dgm:prSet presAssocID="{34383B54-5E7B-FE4E-9289-BB0DE1ADFDD3}" presName="Name9" presStyleLbl="parChTrans1D2" presStyleIdx="2" presStyleCnt="3"/>
      <dgm:spPr/>
      <dgm:t>
        <a:bodyPr/>
        <a:lstStyle/>
        <a:p>
          <a:endParaRPr lang="en-US"/>
        </a:p>
      </dgm:t>
    </dgm:pt>
    <dgm:pt modelId="{23BEEAFE-D96B-264C-9E25-2966F486C3CC}" type="pres">
      <dgm:prSet presAssocID="{34383B54-5E7B-FE4E-9289-BB0DE1ADFDD3}" presName="connTx" presStyleLbl="parChTrans1D2" presStyleIdx="2" presStyleCnt="3"/>
      <dgm:spPr/>
      <dgm:t>
        <a:bodyPr/>
        <a:lstStyle/>
        <a:p>
          <a:endParaRPr lang="en-US"/>
        </a:p>
      </dgm:t>
    </dgm:pt>
    <dgm:pt modelId="{2047B947-2FA2-B249-9F1C-D15259A5FD00}" type="pres">
      <dgm:prSet presAssocID="{916E37F5-D519-F24F-9D0F-E2B753D766A1}" presName="node" presStyleLbl="node1" presStyleIdx="2" presStyleCnt="3" custRadScaleRad="139980" custRadScaleInc="11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A86F55-63C8-6F44-83BF-538B72D8669D}" srcId="{DA7DB9C8-9D3A-DA41-9C41-B285CAFC57B4}" destId="{6AF551E1-1573-314F-9792-4F1BBA8AEAD2}" srcOrd="0" destOrd="0" parTransId="{43CF0289-D0E6-A546-A8F8-43D530BE1E36}" sibTransId="{17781396-2C86-C842-9325-61D89253E697}"/>
    <dgm:cxn modelId="{2F092D2C-DB8D-4DAF-A02B-7CF1E2E9C075}" type="presOf" srcId="{C0BDBC65-D473-C94B-8CCC-4003B055C020}" destId="{8C642560-E57F-7C48-B6C6-E58987B2B918}" srcOrd="0" destOrd="0" presId="urn:microsoft.com/office/officeart/2005/8/layout/radial1"/>
    <dgm:cxn modelId="{9BCEBDC3-954D-254D-91D3-556D93707A96}" srcId="{6AF551E1-1573-314F-9792-4F1BBA8AEAD2}" destId="{D1ABA6CE-8D88-BB40-B515-D2939896EAB0}" srcOrd="0" destOrd="0" parTransId="{61F25609-B1D5-E94B-ADDD-35D6B86C1E02}" sibTransId="{26367B5A-5A5F-534C-9638-5543058BB316}"/>
    <dgm:cxn modelId="{1924275E-923E-4FFC-959E-39507E0EA62F}" type="presOf" srcId="{D1ABA6CE-8D88-BB40-B515-D2939896EAB0}" destId="{49D22374-89A4-4D46-A70C-2E7F52C32C29}" srcOrd="0" destOrd="0" presId="urn:microsoft.com/office/officeart/2005/8/layout/radial1"/>
    <dgm:cxn modelId="{531433AD-7920-4ECB-966C-25A3008DE4A9}" type="presOf" srcId="{6AF551E1-1573-314F-9792-4F1BBA8AEAD2}" destId="{154B81BB-984A-F24A-B19A-F442E294E807}" srcOrd="0" destOrd="0" presId="urn:microsoft.com/office/officeart/2005/8/layout/radial1"/>
    <dgm:cxn modelId="{5F57C09B-6D06-4E69-B30B-1EE328BDCA60}" type="presOf" srcId="{34383B54-5E7B-FE4E-9289-BB0DE1ADFDD3}" destId="{6EEEC47A-D7A6-1F43-8BE7-E392270E9C53}" srcOrd="0" destOrd="0" presId="urn:microsoft.com/office/officeart/2005/8/layout/radial1"/>
    <dgm:cxn modelId="{F5642E70-A089-437B-9E8A-4B17E11FBC0D}" type="presOf" srcId="{C0BDBC65-D473-C94B-8CCC-4003B055C020}" destId="{EB163C73-BEB6-3240-B7F6-4F0E4E55A5F6}" srcOrd="1" destOrd="0" presId="urn:microsoft.com/office/officeart/2005/8/layout/radial1"/>
    <dgm:cxn modelId="{55892082-81BC-8044-9607-CD66DBF05D3B}" srcId="{6AF551E1-1573-314F-9792-4F1BBA8AEAD2}" destId="{5075001F-9E7B-EC43-B00D-4561ECA5892A}" srcOrd="1" destOrd="0" parTransId="{C0BDBC65-D473-C94B-8CCC-4003B055C020}" sibTransId="{48F79404-6D79-1040-82B8-E3880ADF25DA}"/>
    <dgm:cxn modelId="{071F8C97-CDF9-484F-85B4-C4A2F8386DA6}" type="presOf" srcId="{916E37F5-D519-F24F-9D0F-E2B753D766A1}" destId="{2047B947-2FA2-B249-9F1C-D15259A5FD00}" srcOrd="0" destOrd="0" presId="urn:microsoft.com/office/officeart/2005/8/layout/radial1"/>
    <dgm:cxn modelId="{7F1D08B0-8A9D-6B45-B3AB-C7132E916DD1}" srcId="{6AF551E1-1573-314F-9792-4F1BBA8AEAD2}" destId="{916E37F5-D519-F24F-9D0F-E2B753D766A1}" srcOrd="2" destOrd="0" parTransId="{34383B54-5E7B-FE4E-9289-BB0DE1ADFDD3}" sibTransId="{DB886B8D-2578-7942-A8B3-4A00B261DC9D}"/>
    <dgm:cxn modelId="{09A50C49-EAAD-454B-9F1D-0474BA25B4DF}" type="presOf" srcId="{DA7DB9C8-9D3A-DA41-9C41-B285CAFC57B4}" destId="{170E7707-0F17-FE48-96CB-E341B03692E2}" srcOrd="0" destOrd="0" presId="urn:microsoft.com/office/officeart/2005/8/layout/radial1"/>
    <dgm:cxn modelId="{4579F3A1-8729-4068-9CF1-98C74A0ACF65}" type="presOf" srcId="{61F25609-B1D5-E94B-ADDD-35D6B86C1E02}" destId="{B4B15ACD-ACC7-144C-A57E-A03532A30A20}" srcOrd="1" destOrd="0" presId="urn:microsoft.com/office/officeart/2005/8/layout/radial1"/>
    <dgm:cxn modelId="{E2077AFF-5D23-4807-B587-51E4CCBEF7BF}" type="presOf" srcId="{61F25609-B1D5-E94B-ADDD-35D6B86C1E02}" destId="{C93E469C-0090-F846-B3D7-CA0D53BFA148}" srcOrd="0" destOrd="0" presId="urn:microsoft.com/office/officeart/2005/8/layout/radial1"/>
    <dgm:cxn modelId="{28F152F7-913B-4353-ADA0-91F8A5394033}" type="presOf" srcId="{5075001F-9E7B-EC43-B00D-4561ECA5892A}" destId="{311AC683-1EEC-C142-A48F-4E4C147F6961}" srcOrd="0" destOrd="0" presId="urn:microsoft.com/office/officeart/2005/8/layout/radial1"/>
    <dgm:cxn modelId="{ACFFFF2F-7713-49E4-A7A3-7EA5DC191DA4}" type="presOf" srcId="{34383B54-5E7B-FE4E-9289-BB0DE1ADFDD3}" destId="{23BEEAFE-D96B-264C-9E25-2966F486C3CC}" srcOrd="1" destOrd="0" presId="urn:microsoft.com/office/officeart/2005/8/layout/radial1"/>
    <dgm:cxn modelId="{90FC436C-BCF4-453A-9A25-805E695D7CF3}" type="presParOf" srcId="{170E7707-0F17-FE48-96CB-E341B03692E2}" destId="{154B81BB-984A-F24A-B19A-F442E294E807}" srcOrd="0" destOrd="0" presId="urn:microsoft.com/office/officeart/2005/8/layout/radial1"/>
    <dgm:cxn modelId="{8E83F987-4254-4FF1-9B5E-2A1565629D17}" type="presParOf" srcId="{170E7707-0F17-FE48-96CB-E341B03692E2}" destId="{C93E469C-0090-F846-B3D7-CA0D53BFA148}" srcOrd="1" destOrd="0" presId="urn:microsoft.com/office/officeart/2005/8/layout/radial1"/>
    <dgm:cxn modelId="{D0038812-17E4-44E3-BE97-F92C3F3724DC}" type="presParOf" srcId="{C93E469C-0090-F846-B3D7-CA0D53BFA148}" destId="{B4B15ACD-ACC7-144C-A57E-A03532A30A20}" srcOrd="0" destOrd="0" presId="urn:microsoft.com/office/officeart/2005/8/layout/radial1"/>
    <dgm:cxn modelId="{EAE36B36-C054-46C5-B63B-D9E496E96142}" type="presParOf" srcId="{170E7707-0F17-FE48-96CB-E341B03692E2}" destId="{49D22374-89A4-4D46-A70C-2E7F52C32C29}" srcOrd="2" destOrd="0" presId="urn:microsoft.com/office/officeart/2005/8/layout/radial1"/>
    <dgm:cxn modelId="{546ABD50-6D12-47E4-9DC7-55D8B7048FC4}" type="presParOf" srcId="{170E7707-0F17-FE48-96CB-E341B03692E2}" destId="{8C642560-E57F-7C48-B6C6-E58987B2B918}" srcOrd="3" destOrd="0" presId="urn:microsoft.com/office/officeart/2005/8/layout/radial1"/>
    <dgm:cxn modelId="{067262C2-73A2-4D91-99EC-5FB247F1C1BE}" type="presParOf" srcId="{8C642560-E57F-7C48-B6C6-E58987B2B918}" destId="{EB163C73-BEB6-3240-B7F6-4F0E4E55A5F6}" srcOrd="0" destOrd="0" presId="urn:microsoft.com/office/officeart/2005/8/layout/radial1"/>
    <dgm:cxn modelId="{C32BE3F0-2F7E-4B84-A5BC-304DA433E364}" type="presParOf" srcId="{170E7707-0F17-FE48-96CB-E341B03692E2}" destId="{311AC683-1EEC-C142-A48F-4E4C147F6961}" srcOrd="4" destOrd="0" presId="urn:microsoft.com/office/officeart/2005/8/layout/radial1"/>
    <dgm:cxn modelId="{6406CE87-87C8-46C6-A61E-DAD0B24F3C43}" type="presParOf" srcId="{170E7707-0F17-FE48-96CB-E341B03692E2}" destId="{6EEEC47A-D7A6-1F43-8BE7-E392270E9C53}" srcOrd="5" destOrd="0" presId="urn:microsoft.com/office/officeart/2005/8/layout/radial1"/>
    <dgm:cxn modelId="{F348CCD1-4B23-487D-91EC-54D7EBE57EA7}" type="presParOf" srcId="{6EEEC47A-D7A6-1F43-8BE7-E392270E9C53}" destId="{23BEEAFE-D96B-264C-9E25-2966F486C3CC}" srcOrd="0" destOrd="0" presId="urn:microsoft.com/office/officeart/2005/8/layout/radial1"/>
    <dgm:cxn modelId="{B7746483-A699-4F5D-8463-C39B63BB1F93}" type="presParOf" srcId="{170E7707-0F17-FE48-96CB-E341B03692E2}" destId="{2047B947-2FA2-B249-9F1C-D15259A5FD00}" srcOrd="6" destOrd="0" presId="urn:microsoft.com/office/officeart/2005/8/layout/radial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820"/>
          </a:xfrm>
          <a:prstGeom prst="rect">
            <a:avLst/>
          </a:prstGeom>
        </p:spPr>
        <p:txBody>
          <a:bodyPr vert="horz" lIns="93173" tIns="46586" rIns="93173" bIns="465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436" y="0"/>
            <a:ext cx="3038372" cy="464820"/>
          </a:xfrm>
          <a:prstGeom prst="rect">
            <a:avLst/>
          </a:prstGeom>
        </p:spPr>
        <p:txBody>
          <a:bodyPr vert="horz" lIns="93173" tIns="46586" rIns="93173" bIns="465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C07E998-C407-4205-B6DB-6CA5B52CF9A7}" type="datetimeFigureOut">
              <a:rPr lang="es-ES"/>
              <a:pPr>
                <a:defRPr/>
              </a:pPr>
              <a:t>10/10/2017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3" tIns="46586" rIns="93173" bIns="46586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3" tIns="46586" rIns="93173" bIns="46586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89"/>
            <a:ext cx="3038372" cy="464820"/>
          </a:xfrm>
          <a:prstGeom prst="rect">
            <a:avLst/>
          </a:prstGeom>
        </p:spPr>
        <p:txBody>
          <a:bodyPr vert="horz" lIns="93173" tIns="46586" rIns="93173" bIns="465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436" y="8829989"/>
            <a:ext cx="3038372" cy="464820"/>
          </a:xfrm>
          <a:prstGeom prst="rect">
            <a:avLst/>
          </a:prstGeom>
        </p:spPr>
        <p:txBody>
          <a:bodyPr vert="horz" lIns="93173" tIns="46586" rIns="93173" bIns="4658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A377614-3593-4796-A0FC-806D89E05CE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74252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s-PY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BDC44B9-5056-4696-AE92-E33545A0BF00}" type="slidenum">
              <a:rPr lang="es-ES" altLang="es-PY" smtClean="0">
                <a:latin typeface="Calibri" panose="020F0502020204030204" pitchFamily="34" charset="0"/>
              </a:rPr>
              <a:pPr/>
              <a:t>5</a:t>
            </a:fld>
            <a:endParaRPr lang="es-ES" altLang="es-PY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96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PY" smtClean="0"/>
          </a:p>
        </p:txBody>
      </p:sp>
      <p:sp>
        <p:nvSpPr>
          <p:cNvPr id="1229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DDC8871-EECE-4388-9771-15320BB0E237}" type="slidenum">
              <a:rPr lang="es-ES" altLang="es-MX" smtClean="0">
                <a:latin typeface="Calibri" panose="020F0502020204030204" pitchFamily="34" charset="0"/>
              </a:rPr>
              <a:pPr/>
              <a:t>8</a:t>
            </a:fld>
            <a:endParaRPr lang="es-ES" altLang="es-MX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504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68313" y="5983288"/>
            <a:ext cx="20510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6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53275" y="5949950"/>
            <a:ext cx="145097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CEF74-921C-4523-A6C8-8F9C30E74DD1}" type="datetimeFigureOut">
              <a:rPr lang="es-ES"/>
              <a:pPr>
                <a:defRPr/>
              </a:pPr>
              <a:t>10/10/2017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Preparado por </a:t>
            </a:r>
            <a:r>
              <a:rPr lang="es-ES" err="1"/>
              <a:t>C.Vargas</a:t>
            </a:r>
            <a:r>
              <a:rPr lang="es-ES"/>
              <a:t> –  Mar/2014</a:t>
            </a:r>
          </a:p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0D491-EC9C-4AD5-8A7E-C4734045F2B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55261-D4F3-42BC-B727-9B5248655A81}" type="datetimeFigureOut">
              <a:rPr lang="es-ES"/>
              <a:pPr>
                <a:defRPr/>
              </a:pPr>
              <a:t>10/10/2017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Preparado por </a:t>
            </a:r>
            <a:r>
              <a:rPr lang="es-ES" err="1"/>
              <a:t>C.Vargas</a:t>
            </a:r>
            <a:r>
              <a:rPr lang="es-ES"/>
              <a:t> –  Mar/2014</a:t>
            </a:r>
          </a:p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581A5-5FB2-47E8-9128-9EA13F5FF20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9 Conector recto"/>
          <p:cNvCxnSpPr/>
          <p:nvPr userDrawn="1"/>
        </p:nvCxnSpPr>
        <p:spPr>
          <a:xfrm flipV="1">
            <a:off x="457200" y="6356350"/>
            <a:ext cx="8229600" cy="158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22 Conector recto"/>
          <p:cNvCxnSpPr/>
          <p:nvPr userDrawn="1"/>
        </p:nvCxnSpPr>
        <p:spPr>
          <a:xfrm>
            <a:off x="449263" y="1428750"/>
            <a:ext cx="8266112" cy="158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6" name="Imagen 6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235825" y="260350"/>
            <a:ext cx="145097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1" descr="C:\Documents and Settings\smeza\Escritorio\Planificación\Grafico 3.bmp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49263" y="260350"/>
            <a:ext cx="18907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5943F-19D7-4D49-BB00-4FA29726EF68}" type="datetimeFigureOut">
              <a:rPr lang="es-ES"/>
              <a:pPr>
                <a:defRPr/>
              </a:pPr>
              <a:t>10/10/2017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Preparado por </a:t>
            </a:r>
            <a:r>
              <a:rPr lang="es-ES" err="1"/>
              <a:t>C.Vargas</a:t>
            </a:r>
            <a:r>
              <a:rPr lang="es-ES"/>
              <a:t> –  Mar/2014</a:t>
            </a:r>
          </a:p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2CC0E-A946-4A29-9643-8681AB763E9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8 Conector recto"/>
          <p:cNvCxnSpPr/>
          <p:nvPr userDrawn="1"/>
        </p:nvCxnSpPr>
        <p:spPr>
          <a:xfrm flipV="1">
            <a:off x="457200" y="6356350"/>
            <a:ext cx="8229600" cy="158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9 Conector recto"/>
          <p:cNvCxnSpPr/>
          <p:nvPr userDrawn="1"/>
        </p:nvCxnSpPr>
        <p:spPr>
          <a:xfrm>
            <a:off x="449263" y="1428750"/>
            <a:ext cx="8266112" cy="158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7" name="8 Imagen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438" y="6092825"/>
            <a:ext cx="2052637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8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B0388-FC5F-4CEB-8288-90731C02C3D8}" type="datetimeFigureOut">
              <a:rPr lang="es-ES"/>
              <a:pPr>
                <a:defRPr/>
              </a:pPr>
              <a:t>10/10/2017</a:t>
            </a:fld>
            <a:endParaRPr lang="es-ES"/>
          </a:p>
        </p:txBody>
      </p:sp>
      <p:sp>
        <p:nvSpPr>
          <p:cNvPr id="9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Preparado por </a:t>
            </a:r>
            <a:r>
              <a:rPr lang="es-ES" err="1"/>
              <a:t>C.Vargas</a:t>
            </a:r>
            <a:r>
              <a:rPr lang="es-ES"/>
              <a:t> –  Mar/2014</a:t>
            </a:r>
          </a:p>
          <a:p>
            <a:pPr>
              <a:defRPr/>
            </a:pPr>
            <a:endParaRPr lang="es-ES"/>
          </a:p>
        </p:txBody>
      </p:sp>
      <p:sp>
        <p:nvSpPr>
          <p:cNvPr id="10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D5900-BA0E-4BF8-8E10-A01BBEB4037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5FF0E-4ECC-44D1-815F-FBE74DD47D63}" type="datetimeFigureOut">
              <a:rPr lang="es-ES"/>
              <a:pPr>
                <a:defRPr/>
              </a:pPr>
              <a:t>10/10/2017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Preparado por </a:t>
            </a:r>
            <a:r>
              <a:rPr lang="es-ES" err="1"/>
              <a:t>C.Vargas</a:t>
            </a:r>
            <a:r>
              <a:rPr lang="es-ES"/>
              <a:t> –  Mar/2014</a:t>
            </a:r>
          </a:p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DF43E-0050-4F05-A7BC-7515BD97AFC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Conector recto"/>
          <p:cNvCxnSpPr/>
          <p:nvPr userDrawn="1"/>
        </p:nvCxnSpPr>
        <p:spPr>
          <a:xfrm flipV="1">
            <a:off x="457200" y="6356350"/>
            <a:ext cx="8229600" cy="158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" name="3 Conector recto"/>
          <p:cNvCxnSpPr/>
          <p:nvPr userDrawn="1"/>
        </p:nvCxnSpPr>
        <p:spPr>
          <a:xfrm>
            <a:off x="449263" y="1428750"/>
            <a:ext cx="8266112" cy="158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6 Imagen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438" y="6184900"/>
            <a:ext cx="2052637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4321E-E7C1-4D4F-93F1-EBF2276A6A2F}" type="datetimeFigureOut">
              <a:rPr lang="es-ES"/>
              <a:pPr>
                <a:defRPr/>
              </a:pPr>
              <a:t>10/10/2017</a:t>
            </a:fld>
            <a:endParaRPr lang="es-ES"/>
          </a:p>
        </p:txBody>
      </p:sp>
      <p:sp>
        <p:nvSpPr>
          <p:cNvPr id="7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Preparado por </a:t>
            </a:r>
            <a:r>
              <a:rPr lang="es-ES" err="1"/>
              <a:t>C.Vargas</a:t>
            </a:r>
            <a:r>
              <a:rPr lang="es-ES"/>
              <a:t> –  Mar/2014</a:t>
            </a:r>
          </a:p>
          <a:p>
            <a:pPr>
              <a:defRPr/>
            </a:pPr>
            <a:endParaRPr lang="es-ES"/>
          </a:p>
        </p:txBody>
      </p:sp>
      <p:sp>
        <p:nvSpPr>
          <p:cNvPr id="8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5DB58-B8C4-435E-8DC4-8A36DCD2067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 Imagen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438" y="6184900"/>
            <a:ext cx="2052637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A7CAA-BC50-4B40-9973-7FFA79F6977E}" type="datetimeFigureOut">
              <a:rPr lang="es-ES"/>
              <a:pPr>
                <a:defRPr/>
              </a:pPr>
              <a:t>10/10/2017</a:t>
            </a:fld>
            <a:endParaRPr lang="es-ES"/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Preparado por </a:t>
            </a:r>
            <a:r>
              <a:rPr lang="es-ES" err="1"/>
              <a:t>C.Vargas</a:t>
            </a:r>
            <a:r>
              <a:rPr lang="es-ES"/>
              <a:t> –  Mar/2014</a:t>
            </a:r>
          </a:p>
          <a:p>
            <a:pPr>
              <a:defRPr/>
            </a:pPr>
            <a:endParaRPr lang="es-ES"/>
          </a:p>
        </p:txBody>
      </p:sp>
      <p:sp>
        <p:nvSpPr>
          <p:cNvPr id="5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84AF5-FEC1-447B-B6C8-1FFDAD4CCD4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052AD-D9D4-4975-876F-1500E762229D}" type="datetimeFigureOut">
              <a:rPr lang="es-ES"/>
              <a:pPr>
                <a:defRPr/>
              </a:pPr>
              <a:t>10/10/2017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Preparado por </a:t>
            </a:r>
            <a:r>
              <a:rPr lang="es-ES" err="1"/>
              <a:t>C.Vargas</a:t>
            </a:r>
            <a:r>
              <a:rPr lang="es-ES"/>
              <a:t> –  Mar/2014</a:t>
            </a:r>
          </a:p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F7895-CCB2-4462-840F-7399E44B69F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BFB18-A26C-4394-AA3A-314F27BC5ABF}" type="datetimeFigureOut">
              <a:rPr lang="es-ES"/>
              <a:pPr>
                <a:defRPr/>
              </a:pPr>
              <a:t>10/10/2017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Preparado por </a:t>
            </a:r>
            <a:r>
              <a:rPr lang="es-ES" err="1"/>
              <a:t>C.Vargas</a:t>
            </a:r>
            <a:r>
              <a:rPr lang="es-ES"/>
              <a:t> –  Mar/2014</a:t>
            </a:r>
          </a:p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AD887-41AF-44A6-BC12-0CB62D80566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FC4976-7924-469A-9F15-9AE27BF049E8}" type="datetimeFigureOut">
              <a:rPr lang="es-ES"/>
              <a:pPr>
                <a:defRPr/>
              </a:pPr>
              <a:t>10/10/2017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186A5B-33BA-4B3A-BA04-0C70C9DDD5F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s\Desktop\Copia%20de%20GRUPO%20100%20vs.%20INGRESOS%202017v1.xls!VARIACION!F8C1:F19C6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s\Desktop\Copia%20de%20IMPORTACION%20(002).xls!IMPORTACION!F5C1:F36C7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hart" Target="../charts/chart1.xml"/><Relationship Id="rId7" Type="http://schemas.openxmlformats.org/officeDocument/2006/relationships/oleObject" Target="../embeddings/Hoja_de_c_lculo_de_Microsoft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emf"/><Relationship Id="rId4" Type="http://schemas.openxmlformats.org/officeDocument/2006/relationships/oleObject" Target="file:///C:\Users\hps\Desktop\Copia%20de%20GRUPO%20100%20vs.%20INGRESOS%202017v1.xls!Hoja1!%5bCopia%20de%20GRUPO%20100%20vs.%20INGRESOS%202017v1.xls%5dHoja1%20Gr&#225;fico%202-1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file:///C:\Users\hps\Desktop\Copia%20de%20GRUPO%20100%20vs.%20INGRESOS%202017v1.xls!INGRESOS!F7C1:F38C9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s\Desktop\Copia%20de%20GRUPO%20100%20vs.%20INGRESOS%202017v1.xls!VENTAS%202018!F4C1:F31C8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Subtítulo"/>
          <p:cNvSpPr>
            <a:spLocks noGrp="1"/>
          </p:cNvSpPr>
          <p:nvPr>
            <p:ph type="subTitle" idx="1"/>
          </p:nvPr>
        </p:nvSpPr>
        <p:spPr>
          <a:xfrm>
            <a:off x="3347864" y="5157192"/>
            <a:ext cx="5364088" cy="1512168"/>
          </a:xfr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r">
              <a:defRPr/>
            </a:pPr>
            <a:r>
              <a:rPr lang="es-PY" sz="2000" b="1" i="1" dirty="0">
                <a:solidFill>
                  <a:schemeClr val="tx1"/>
                </a:solidFill>
              </a:rPr>
              <a:t>Ante Proyecto del Presupuesto 2018</a:t>
            </a:r>
          </a:p>
          <a:p>
            <a:pPr algn="r">
              <a:defRPr/>
            </a:pPr>
            <a:r>
              <a:rPr lang="es-PY" sz="2000" b="1" i="1" dirty="0">
                <a:solidFill>
                  <a:schemeClr val="tx1"/>
                </a:solidFill>
              </a:rPr>
              <a:t>Presentación ante la </a:t>
            </a:r>
            <a:endParaRPr lang="es-PY" sz="2000" b="1" i="1" dirty="0" smtClean="0">
              <a:solidFill>
                <a:schemeClr val="tx1"/>
              </a:solidFill>
            </a:endParaRPr>
          </a:p>
          <a:p>
            <a:pPr algn="r">
              <a:defRPr/>
            </a:pPr>
            <a:r>
              <a:rPr lang="es-PY" sz="2000" b="1" i="1" dirty="0" smtClean="0">
                <a:solidFill>
                  <a:schemeClr val="tx1"/>
                </a:solidFill>
              </a:rPr>
              <a:t>Comisión </a:t>
            </a:r>
            <a:r>
              <a:rPr lang="es-PY" sz="2000" b="1" i="1" dirty="0">
                <a:solidFill>
                  <a:schemeClr val="tx1"/>
                </a:solidFill>
              </a:rPr>
              <a:t>Bicameral de Presupuesto</a:t>
            </a:r>
          </a:p>
          <a:p>
            <a:pPr algn="r">
              <a:defRPr/>
            </a:pPr>
            <a:r>
              <a:rPr lang="es-PY" sz="2000" b="1" i="1" dirty="0" smtClean="0">
                <a:solidFill>
                  <a:schemeClr val="tx1"/>
                </a:solidFill>
              </a:rPr>
              <a:t>Octubre </a:t>
            </a:r>
            <a:r>
              <a:rPr lang="es-PY" sz="2000" b="1" i="1" dirty="0">
                <a:solidFill>
                  <a:schemeClr val="tx1"/>
                </a:solidFill>
              </a:rPr>
              <a:t>2017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316416" cy="46779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567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1643063" y="285750"/>
          <a:ext cx="5929311" cy="814388"/>
        </p:xfrm>
        <a:graphic>
          <a:graphicData uri="http://schemas.openxmlformats.org/drawingml/2006/table">
            <a:tbl>
              <a:tblPr/>
              <a:tblGrid>
                <a:gridCol w="250214">
                  <a:extLst>
                    <a:ext uri="{9D8B030D-6E8A-4147-A177-3AD203B41FA5}"/>
                  </a:extLst>
                </a:gridCol>
                <a:gridCol w="250214">
                  <a:extLst>
                    <a:ext uri="{9D8B030D-6E8A-4147-A177-3AD203B41FA5}"/>
                  </a:extLst>
                </a:gridCol>
                <a:gridCol w="250214">
                  <a:extLst>
                    <a:ext uri="{9D8B030D-6E8A-4147-A177-3AD203B41FA5}"/>
                  </a:extLst>
                </a:gridCol>
                <a:gridCol w="1486119">
                  <a:extLst>
                    <a:ext uri="{9D8B030D-6E8A-4147-A177-3AD203B41FA5}"/>
                  </a:extLst>
                </a:gridCol>
                <a:gridCol w="894704">
                  <a:extLst>
                    <a:ext uri="{9D8B030D-6E8A-4147-A177-3AD203B41FA5}"/>
                  </a:extLst>
                </a:gridCol>
                <a:gridCol w="894704">
                  <a:extLst>
                    <a:ext uri="{9D8B030D-6E8A-4147-A177-3AD203B41FA5}"/>
                  </a:extLst>
                </a:gridCol>
                <a:gridCol w="917451">
                  <a:extLst>
                    <a:ext uri="{9D8B030D-6E8A-4147-A177-3AD203B41FA5}"/>
                  </a:extLst>
                </a:gridCol>
                <a:gridCol w="515592">
                  <a:extLst>
                    <a:ext uri="{9D8B030D-6E8A-4147-A177-3AD203B41FA5}"/>
                  </a:extLst>
                </a:gridCol>
                <a:gridCol w="470099">
                  <a:extLst>
                    <a:ext uri="{9D8B030D-6E8A-4147-A177-3AD203B41FA5}"/>
                  </a:extLst>
                </a:gridCol>
              </a:tblGrid>
              <a:tr h="263707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1F497D"/>
                          </a:solidFill>
                          <a:latin typeface="Times New Roman"/>
                        </a:rPr>
                        <a:t>CUADRO COMPARATIVO </a:t>
                      </a:r>
                      <a:r>
                        <a:rPr lang="es-ES" sz="1600" b="1" i="0" u="none" strike="noStrike" dirty="0" smtClean="0">
                          <a:solidFill>
                            <a:srgbClr val="1F497D"/>
                          </a:solidFill>
                          <a:latin typeface="Times New Roman"/>
                        </a:rPr>
                        <a:t>– EGRESOS</a:t>
                      </a:r>
                      <a:endParaRPr lang="es-ES" sz="800" b="0" i="0" u="none" strike="noStrike" dirty="0">
                        <a:latin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09414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1F497D"/>
                          </a:solidFill>
                          <a:latin typeface="Times New Roman"/>
                        </a:rPr>
                        <a:t>PRESUPUESTO 2017 </a:t>
                      </a:r>
                      <a:r>
                        <a:rPr lang="es-ES" sz="1300" b="1" i="0" u="none" strike="noStrike" dirty="0" smtClean="0">
                          <a:solidFill>
                            <a:srgbClr val="1F497D"/>
                          </a:solidFill>
                          <a:latin typeface="Times New Roman"/>
                        </a:rPr>
                        <a:t>– ANTE PROYECTO </a:t>
                      </a:r>
                      <a:r>
                        <a:rPr lang="es-ES" sz="1300" b="1" i="0" u="none" strike="noStrike" dirty="0">
                          <a:solidFill>
                            <a:srgbClr val="1F497D"/>
                          </a:solidFill>
                          <a:latin typeface="Times New Roman"/>
                        </a:rPr>
                        <a:t>2018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31853"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209414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smtClean="0">
                          <a:solidFill>
                            <a:srgbClr val="1F497D"/>
                          </a:solidFill>
                          <a:latin typeface="Times New Roman"/>
                        </a:rPr>
                        <a:t>(</a:t>
                      </a:r>
                      <a:r>
                        <a:rPr lang="es-ES" sz="1300" b="1" i="0" u="none" strike="noStrike" dirty="0" smtClean="0">
                          <a:solidFill>
                            <a:srgbClr val="1F497D"/>
                          </a:solidFill>
                          <a:latin typeface="Times New Roman"/>
                        </a:rPr>
                        <a:t>M</a:t>
                      </a:r>
                      <a:r>
                        <a:rPr lang="es-ES" sz="1300" b="1" i="0" u="none" strike="noStrike" smtClean="0">
                          <a:solidFill>
                            <a:srgbClr val="1F497D"/>
                          </a:solidFill>
                          <a:latin typeface="Times New Roman"/>
                        </a:rPr>
                        <a:t>illones </a:t>
                      </a:r>
                      <a:r>
                        <a:rPr lang="es-ES" sz="1300" b="1" i="0" u="none" strike="noStrike" dirty="0" smtClean="0">
                          <a:solidFill>
                            <a:srgbClr val="1F497D"/>
                          </a:solidFill>
                          <a:latin typeface="Times New Roman"/>
                        </a:rPr>
                        <a:t>de Gs.)</a:t>
                      </a:r>
                      <a:endParaRPr lang="es-ES" sz="1300" b="1" i="0" u="none" strike="noStrike" dirty="0">
                        <a:solidFill>
                          <a:srgbClr val="1F497D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14353" name="Objeto 2"/>
          <p:cNvGraphicFramePr>
            <a:graphicFrameLocks noChangeAspect="1"/>
          </p:cNvGraphicFramePr>
          <p:nvPr/>
        </p:nvGraphicFramePr>
        <p:xfrm>
          <a:off x="468313" y="1412875"/>
          <a:ext cx="8242300" cy="433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5" name="Hoja de cálculo" r:id="rId3" imgW="7991618" imgH="4200354" progId="Excel.Sheet.8">
                  <p:link updateAutomatic="1"/>
                </p:oleObj>
              </mc:Choice>
              <mc:Fallback>
                <p:oleObj name="Hoja de cálculo" r:id="rId3" imgW="7991618" imgH="4200354" progId="Excel.Sheet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412875"/>
                        <a:ext cx="8242300" cy="433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443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4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4872019"/>
              </p:ext>
            </p:extLst>
          </p:nvPr>
        </p:nvGraphicFramePr>
        <p:xfrm>
          <a:off x="738188" y="981075"/>
          <a:ext cx="7534275" cy="568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9" name="Hoja de cálculo" r:id="rId3" imgW="6686636" imgH="4410141" progId="Excel.Sheet.8">
                  <p:link updateAutomatic="1"/>
                </p:oleObj>
              </mc:Choice>
              <mc:Fallback>
                <p:oleObj name="Hoja de cálculo" r:id="rId3" imgW="6686636" imgH="4410141" progId="Excel.Sheet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981075"/>
                        <a:ext cx="7534275" cy="56880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593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s-PY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s-PY" smtClean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242888"/>
            <a:ext cx="1000125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93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3"/>
          <p:cNvGrpSpPr>
            <a:grpSpLocks/>
          </p:cNvGrpSpPr>
          <p:nvPr/>
        </p:nvGrpSpPr>
        <p:grpSpPr bwMode="auto">
          <a:xfrm>
            <a:off x="2478088" y="509588"/>
            <a:ext cx="4156075" cy="665162"/>
            <a:chOff x="0" y="9760"/>
            <a:chExt cx="3898371" cy="407745"/>
          </a:xfrm>
        </p:grpSpPr>
        <p:sp>
          <p:nvSpPr>
            <p:cNvPr id="5" name="Rounded Rectangle 4"/>
            <p:cNvSpPr/>
            <p:nvPr/>
          </p:nvSpPr>
          <p:spPr>
            <a:xfrm>
              <a:off x="0" y="9760"/>
              <a:ext cx="3898371" cy="407745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19357" y="29223"/>
              <a:ext cx="3859655" cy="3688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770" tIns="64770" rIns="64770" bIns="64770" spcCol="1270" anchor="ctr"/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000" b="1" dirty="0">
                  <a:solidFill>
                    <a:schemeClr val="tx1"/>
                  </a:solidFill>
                </a:rPr>
                <a:t>EL EFECTO PETROPAR</a:t>
              </a:r>
            </a:p>
          </p:txBody>
        </p:sp>
      </p:grpSp>
      <p:graphicFrame>
        <p:nvGraphicFramePr>
          <p:cNvPr id="29" name="Diagram 28"/>
          <p:cNvGraphicFramePr/>
          <p:nvPr/>
        </p:nvGraphicFramePr>
        <p:xfrm>
          <a:off x="1507812" y="191683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933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s-PY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s-PY" smtClean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3" y="0"/>
            <a:ext cx="2844800" cy="18303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" y="3862388"/>
            <a:ext cx="1571625" cy="29829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725" y="3862388"/>
            <a:ext cx="1739900" cy="29829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588" y="5416550"/>
            <a:ext cx="2189162" cy="15017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0" y="1830388"/>
            <a:ext cx="3243263" cy="20447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250" y="3903663"/>
            <a:ext cx="1655763" cy="29416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2750" y="1882775"/>
            <a:ext cx="3684588" cy="20732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3063" y="0"/>
            <a:ext cx="3297237" cy="18430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10300" y="0"/>
            <a:ext cx="2933700" cy="1868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5013" y="1846263"/>
            <a:ext cx="2203450" cy="35702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92750" y="3959225"/>
            <a:ext cx="1958975" cy="29146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373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71500" y="3929063"/>
            <a:ext cx="1857375" cy="857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19459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300" y="0"/>
            <a:ext cx="5456238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533775"/>
            <a:ext cx="47879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-36513"/>
            <a:ext cx="4760912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533775"/>
            <a:ext cx="44323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5709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Rol</a:t>
            </a:r>
            <a:r>
              <a:rPr lang="en-US" dirty="0" smtClean="0"/>
              <a:t> de Petropar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Video GLP</a:t>
            </a:r>
            <a:endParaRPr lang="en-US" dirty="0"/>
          </a:p>
        </p:txBody>
      </p:sp>
      <p:pic>
        <p:nvPicPr>
          <p:cNvPr id="4" name="Video Ñande Ga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771" y="1484586"/>
            <a:ext cx="81280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36912"/>
            <a:ext cx="8229600" cy="1143000"/>
          </a:xfrm>
        </p:spPr>
        <p:txBody>
          <a:bodyPr/>
          <a:lstStyle/>
          <a:p>
            <a:r>
              <a:rPr lang="en-US" b="1" i="1" dirty="0" err="1" smtClean="0"/>
              <a:t>Muchas</a:t>
            </a:r>
            <a:r>
              <a:rPr lang="en-US" b="1" i="1" dirty="0" smtClean="0"/>
              <a:t> gracias!!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55488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7 Elipse"/>
          <p:cNvSpPr/>
          <p:nvPr/>
        </p:nvSpPr>
        <p:spPr>
          <a:xfrm>
            <a:off x="500034" y="928670"/>
            <a:ext cx="2143140" cy="2071702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Y" b="1" dirty="0"/>
              <a:t>5 oración</a:t>
            </a:r>
          </a:p>
        </p:txBody>
      </p:sp>
      <p:sp>
        <p:nvSpPr>
          <p:cNvPr id="6" name="37 Elipse"/>
          <p:cNvSpPr/>
          <p:nvPr/>
        </p:nvSpPr>
        <p:spPr>
          <a:xfrm>
            <a:off x="6786578" y="1000108"/>
            <a:ext cx="2000264" cy="185738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PY" b="1" dirty="0"/>
          </a:p>
        </p:txBody>
      </p:sp>
      <p:sp>
        <p:nvSpPr>
          <p:cNvPr id="7" name="37 Elipse"/>
          <p:cNvSpPr/>
          <p:nvPr/>
        </p:nvSpPr>
        <p:spPr>
          <a:xfrm>
            <a:off x="2571736" y="3786190"/>
            <a:ext cx="1928826" cy="178595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PY" b="1" dirty="0"/>
          </a:p>
        </p:txBody>
      </p:sp>
      <p:sp>
        <p:nvSpPr>
          <p:cNvPr id="9" name="37 Elipse"/>
          <p:cNvSpPr/>
          <p:nvPr/>
        </p:nvSpPr>
        <p:spPr>
          <a:xfrm>
            <a:off x="3357554" y="1000108"/>
            <a:ext cx="2714644" cy="1928826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PY" b="1" dirty="0"/>
          </a:p>
        </p:txBody>
      </p:sp>
      <p:sp>
        <p:nvSpPr>
          <p:cNvPr id="10" name="37 Elipse"/>
          <p:cNvSpPr/>
          <p:nvPr/>
        </p:nvSpPr>
        <p:spPr>
          <a:xfrm>
            <a:off x="500034" y="3143248"/>
            <a:ext cx="2500330" cy="591644"/>
          </a:xfrm>
          <a:prstGeom prst="ellipse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Y" b="1" dirty="0">
                <a:solidFill>
                  <a:schemeClr val="tx1"/>
                </a:solidFill>
              </a:rPr>
              <a:t>5 Bloques de exploración</a:t>
            </a:r>
          </a:p>
        </p:txBody>
      </p:sp>
      <p:sp>
        <p:nvSpPr>
          <p:cNvPr id="11" name="37 Elipse"/>
          <p:cNvSpPr/>
          <p:nvPr/>
        </p:nvSpPr>
        <p:spPr>
          <a:xfrm>
            <a:off x="5643570" y="2416898"/>
            <a:ext cx="3707904" cy="1726482"/>
          </a:xfrm>
          <a:prstGeom prst="ellipse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Y" b="1" dirty="0">
                <a:solidFill>
                  <a:schemeClr val="tx1"/>
                </a:solidFill>
              </a:rPr>
              <a:t>Anillo de control (RFID)</a:t>
            </a:r>
          </a:p>
        </p:txBody>
      </p:sp>
      <p:sp>
        <p:nvSpPr>
          <p:cNvPr id="12" name="37 Elipse"/>
          <p:cNvSpPr/>
          <p:nvPr/>
        </p:nvSpPr>
        <p:spPr>
          <a:xfrm>
            <a:off x="2857488" y="2428868"/>
            <a:ext cx="3707904" cy="1726482"/>
          </a:xfrm>
          <a:prstGeom prst="ellipse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Y" b="1" dirty="0">
                <a:solidFill>
                  <a:schemeClr val="tx1"/>
                </a:solidFill>
              </a:rPr>
              <a:t>Sistema de Gestión</a:t>
            </a:r>
          </a:p>
        </p:txBody>
      </p:sp>
      <p:sp>
        <p:nvSpPr>
          <p:cNvPr id="15" name="1 Título"/>
          <p:cNvSpPr>
            <a:spLocks noGrp="1"/>
          </p:cNvSpPr>
          <p:nvPr>
            <p:ph type="title" idx="4294967295"/>
          </p:nvPr>
        </p:nvSpPr>
        <p:spPr>
          <a:xfrm>
            <a:off x="1951632" y="142875"/>
            <a:ext cx="5500688" cy="511175"/>
          </a:xfrm>
        </p:spPr>
        <p:txBody>
          <a:bodyPr/>
          <a:lstStyle/>
          <a:p>
            <a:pPr>
              <a:defRPr/>
            </a:pPr>
            <a:r>
              <a:rPr lang="es-ES" sz="3200" b="1" u="sng" dirty="0" smtClean="0">
                <a:solidFill>
                  <a:schemeClr val="accent1">
                    <a:lumMod val="50000"/>
                  </a:schemeClr>
                </a:solidFill>
              </a:rPr>
              <a:t>PROYECTOS Y REALIDADES </a:t>
            </a:r>
            <a:endParaRPr lang="es-ES" sz="32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37 Elipse"/>
          <p:cNvSpPr/>
          <p:nvPr/>
        </p:nvSpPr>
        <p:spPr>
          <a:xfrm>
            <a:off x="-180528" y="5643578"/>
            <a:ext cx="3180892" cy="857966"/>
          </a:xfrm>
          <a:prstGeom prst="ellipse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Y" b="1" dirty="0">
                <a:solidFill>
                  <a:schemeClr val="tx1"/>
                </a:solidFill>
              </a:rPr>
              <a:t>Oct/2017=90 EESS Dic/2017=120 </a:t>
            </a:r>
          </a:p>
          <a:p>
            <a:pPr algn="ctr" eaLnBrk="1" hangingPunct="1">
              <a:defRPr/>
            </a:pPr>
            <a:r>
              <a:rPr lang="es-PY" b="1" dirty="0">
                <a:solidFill>
                  <a:schemeClr val="tx1"/>
                </a:solidFill>
              </a:rPr>
              <a:t>  Dic/2018=150 EESS </a:t>
            </a:r>
          </a:p>
        </p:txBody>
      </p:sp>
      <p:sp>
        <p:nvSpPr>
          <p:cNvPr id="17" name="37 Elipse"/>
          <p:cNvSpPr/>
          <p:nvPr/>
        </p:nvSpPr>
        <p:spPr>
          <a:xfrm>
            <a:off x="2285984" y="5715016"/>
            <a:ext cx="2500330" cy="637242"/>
          </a:xfrm>
          <a:prstGeom prst="ellipse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Y" b="1" dirty="0">
                <a:solidFill>
                  <a:schemeClr val="tx1"/>
                </a:solidFill>
              </a:rPr>
              <a:t>Dic/2018 Lubricantes </a:t>
            </a:r>
          </a:p>
        </p:txBody>
      </p:sp>
      <p:pic>
        <p:nvPicPr>
          <p:cNvPr id="18" name="Picture 2" descr="C:\Users\toshiba\Desktop\PETROPAR 2016\Comercial\Foto eess Petropa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0" y="4000500"/>
            <a:ext cx="1785938" cy="142875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</p:pic>
      <p:sp>
        <p:nvSpPr>
          <p:cNvPr id="19" name="37 Elipse"/>
          <p:cNvSpPr/>
          <p:nvPr/>
        </p:nvSpPr>
        <p:spPr>
          <a:xfrm>
            <a:off x="4500563" y="5715016"/>
            <a:ext cx="2714626" cy="857238"/>
          </a:xfrm>
          <a:prstGeom prst="ellipse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Y" b="1" dirty="0">
                <a:solidFill>
                  <a:schemeClr val="tx1"/>
                </a:solidFill>
              </a:rPr>
              <a:t>EE SS Propias 2017=4 y 2018=5, Total 2018 = 9</a:t>
            </a:r>
          </a:p>
        </p:txBody>
      </p:sp>
      <p:pic>
        <p:nvPicPr>
          <p:cNvPr id="4132" name="Picture 2" descr="La imagen puede contener: cielo y exteri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000500"/>
            <a:ext cx="1643063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3" name="Picture 4" descr="La imagen puede contener: una o varias personas, personas de pie, árbol, exterior y naturalez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4000500"/>
            <a:ext cx="19288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37 Elipse"/>
          <p:cNvSpPr/>
          <p:nvPr/>
        </p:nvSpPr>
        <p:spPr>
          <a:xfrm>
            <a:off x="6858016" y="5286384"/>
            <a:ext cx="2285984" cy="1454984"/>
          </a:xfrm>
          <a:prstGeom prst="ellipse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Y" b="1" dirty="0" err="1">
                <a:solidFill>
                  <a:schemeClr val="tx1"/>
                </a:solidFill>
              </a:rPr>
              <a:t>Ñande</a:t>
            </a:r>
            <a:r>
              <a:rPr lang="es-PY" b="1" dirty="0">
                <a:solidFill>
                  <a:schemeClr val="tx1"/>
                </a:solidFill>
              </a:rPr>
              <a:t> Gas Móvil, Oct/2017=3 Dic/2017=4  EESS 2017= 30</a:t>
            </a:r>
          </a:p>
        </p:txBody>
      </p:sp>
    </p:spTree>
    <p:extLst>
      <p:ext uri="{BB962C8B-B14F-4D97-AF65-F5344CB8AC3E}">
        <p14:creationId xmlns:p14="http://schemas.microsoft.com/office/powerpoint/2010/main" val="207027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lecha abajo"/>
          <p:cNvSpPr/>
          <p:nvPr/>
        </p:nvSpPr>
        <p:spPr>
          <a:xfrm>
            <a:off x="8656638" y="995363"/>
            <a:ext cx="396875" cy="1069975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6" name="37 Elipse"/>
          <p:cNvSpPr/>
          <p:nvPr/>
        </p:nvSpPr>
        <p:spPr>
          <a:xfrm>
            <a:off x="97210" y="4789921"/>
            <a:ext cx="1725697" cy="1743050"/>
          </a:xfrm>
          <a:prstGeom prst="ellipse">
            <a:avLst/>
          </a:prstGeom>
          <a:solidFill>
            <a:srgbClr val="00FF00"/>
          </a:solidFill>
          <a:effectLst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Y" sz="1600" b="1" dirty="0">
                <a:solidFill>
                  <a:schemeClr val="tx1"/>
                </a:solidFill>
              </a:rPr>
              <a:t>Ahorro en flete fluvial</a:t>
            </a:r>
          </a:p>
          <a:p>
            <a:pPr algn="ctr" eaLnBrk="1" hangingPunct="1">
              <a:defRPr/>
            </a:pPr>
            <a:r>
              <a:rPr lang="es-PY" sz="1600" b="1" dirty="0">
                <a:solidFill>
                  <a:schemeClr val="tx1"/>
                </a:solidFill>
              </a:rPr>
              <a:t>USD 75 MM</a:t>
            </a:r>
          </a:p>
        </p:txBody>
      </p:sp>
      <p:sp>
        <p:nvSpPr>
          <p:cNvPr id="7" name="37 Elipse"/>
          <p:cNvSpPr/>
          <p:nvPr/>
        </p:nvSpPr>
        <p:spPr>
          <a:xfrm>
            <a:off x="6730066" y="4729263"/>
            <a:ext cx="2413934" cy="1727794"/>
          </a:xfrm>
          <a:prstGeom prst="ellipse">
            <a:avLst/>
          </a:prstGeom>
          <a:solidFill>
            <a:srgbClr val="FF0000"/>
          </a:solidFill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Y" sz="1600" b="1" dirty="0" err="1">
                <a:solidFill>
                  <a:schemeClr val="bg1"/>
                </a:solidFill>
              </a:rPr>
              <a:t>Inversion</a:t>
            </a:r>
            <a:r>
              <a:rPr lang="es-PY" sz="1600" b="1" dirty="0">
                <a:solidFill>
                  <a:schemeClr val="bg1"/>
                </a:solidFill>
              </a:rPr>
              <a:t> privada con 120 EESS   US$ 84 MM</a:t>
            </a:r>
          </a:p>
        </p:txBody>
      </p:sp>
      <p:sp>
        <p:nvSpPr>
          <p:cNvPr id="8" name="7 Flecha abajo"/>
          <p:cNvSpPr/>
          <p:nvPr/>
        </p:nvSpPr>
        <p:spPr>
          <a:xfrm>
            <a:off x="8650288" y="3376613"/>
            <a:ext cx="403225" cy="1054100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9" name="8 Flecha abajo"/>
          <p:cNvSpPr/>
          <p:nvPr/>
        </p:nvSpPr>
        <p:spPr>
          <a:xfrm flipV="1">
            <a:off x="8651875" y="2144713"/>
            <a:ext cx="401638" cy="1152525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12" name="1 Título"/>
          <p:cNvSpPr>
            <a:spLocks noGrp="1"/>
          </p:cNvSpPr>
          <p:nvPr>
            <p:ph type="title" idx="4294967295"/>
          </p:nvPr>
        </p:nvSpPr>
        <p:spPr>
          <a:xfrm>
            <a:off x="1676400" y="142875"/>
            <a:ext cx="5681663" cy="571500"/>
          </a:xfrm>
        </p:spPr>
        <p:txBody>
          <a:bodyPr rtlCol="0"/>
          <a:lstStyle/>
          <a:p>
            <a:pPr>
              <a:defRPr/>
            </a:pPr>
            <a:r>
              <a:rPr lang="es-ES" sz="3200" b="1" u="sng" dirty="0" smtClean="0">
                <a:solidFill>
                  <a:schemeClr val="accent1">
                    <a:lumMod val="50000"/>
                  </a:schemeClr>
                </a:solidFill>
              </a:rPr>
              <a:t>INDICADORES</a:t>
            </a:r>
            <a:endParaRPr lang="es-ES" sz="32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131741"/>
              </p:ext>
            </p:extLst>
          </p:nvPr>
        </p:nvGraphicFramePr>
        <p:xfrm>
          <a:off x="300038" y="908721"/>
          <a:ext cx="7800354" cy="367280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575240">
                  <a:extLst>
                    <a:ext uri="{9D8B030D-6E8A-4147-A177-3AD203B41FA5}"/>
                  </a:extLst>
                </a:gridCol>
                <a:gridCol w="1773662">
                  <a:extLst>
                    <a:ext uri="{9D8B030D-6E8A-4147-A177-3AD203B41FA5}"/>
                  </a:extLst>
                </a:gridCol>
                <a:gridCol w="1176697">
                  <a:extLst>
                    <a:ext uri="{9D8B030D-6E8A-4147-A177-3AD203B41FA5}"/>
                  </a:extLst>
                </a:gridCol>
                <a:gridCol w="1274755">
                  <a:extLst>
                    <a:ext uri="{9D8B030D-6E8A-4147-A177-3AD203B41FA5}"/>
                  </a:extLst>
                </a:gridCol>
              </a:tblGrid>
              <a:tr h="626916">
                <a:tc>
                  <a:txBody>
                    <a:bodyPr/>
                    <a:lstStyle/>
                    <a:p>
                      <a:pPr algn="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Agosto 2013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Set.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7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 err="1" smtClean="0">
                          <a:effectLst/>
                        </a:rPr>
                        <a:t>Proy</a:t>
                      </a:r>
                      <a:r>
                        <a:rPr lang="es-ES" sz="1400" b="1" u="none" strike="noStrike" dirty="0" smtClean="0">
                          <a:effectLst/>
                        </a:rPr>
                        <a:t>.</a:t>
                      </a:r>
                      <a:r>
                        <a:rPr lang="es-ES" sz="1400" b="1" u="none" strike="noStrike" baseline="0" dirty="0" smtClean="0">
                          <a:effectLst/>
                        </a:rPr>
                        <a:t> a Dic </a:t>
                      </a:r>
                      <a:r>
                        <a:rPr lang="es-ES" sz="1400" b="1" u="none" strike="noStrike" dirty="0" smtClean="0">
                          <a:effectLst/>
                        </a:rPr>
                        <a:t>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7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80736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 smtClean="0">
                          <a:effectLst/>
                        </a:rPr>
                        <a:t>Precio </a:t>
                      </a:r>
                      <a:r>
                        <a:rPr lang="es-ES" sz="1400" u="none" strike="noStrike" dirty="0">
                          <a:effectLst/>
                        </a:rPr>
                        <a:t>del Gasoil </a:t>
                      </a:r>
                      <a:r>
                        <a:rPr lang="es-ES" sz="1400" u="none" strike="noStrike" dirty="0" smtClean="0">
                          <a:effectLst/>
                        </a:rPr>
                        <a:t>Común </a:t>
                      </a:r>
                      <a:r>
                        <a:rPr lang="es-ES" sz="1400" u="none" strike="noStrike" dirty="0">
                          <a:effectLst/>
                        </a:rPr>
                        <a:t>(</a:t>
                      </a:r>
                      <a:r>
                        <a:rPr lang="es-ES" sz="1400" u="none" strike="noStrike" dirty="0" smtClean="0">
                          <a:effectLst/>
                        </a:rPr>
                        <a:t>Gs/litro)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Y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5.290   </a:t>
                      </a:r>
                      <a:endParaRPr lang="es-PY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6" marR="9526" marT="952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u="none" strike="noStrike" dirty="0" smtClean="0">
                          <a:effectLst/>
                        </a:rPr>
                        <a:t>4.190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7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 smtClean="0">
                          <a:effectLst/>
                        </a:rPr>
                        <a:t>4.190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7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80736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Precio</a:t>
                      </a:r>
                      <a:r>
                        <a:rPr lang="es-E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de GLP más bajo del mercado  ( Gs/kilo)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Y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8.500</a:t>
                      </a:r>
                      <a:endParaRPr lang="es-PY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6" marR="9526" marT="952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5.000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7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5.000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7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80736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</a:rPr>
                        <a:t>Nº de EESS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7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120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7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8073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</a:t>
                      </a:r>
                      <a:r>
                        <a:rPr lang="es-ES" sz="14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rket</a:t>
                      </a:r>
                      <a:r>
                        <a:rPr lang="es-E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Share (%)</a:t>
                      </a:r>
                      <a:endParaRPr lang="es-E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6" marR="9526" marT="95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Y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2%</a:t>
                      </a:r>
                      <a:endParaRPr lang="es-PY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6" marR="9526" marT="952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Y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6,19%</a:t>
                      </a:r>
                      <a:endParaRPr lang="es-PY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6" marR="9526" marT="9527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13% </a:t>
                      </a:r>
                    </a:p>
                  </a:txBody>
                  <a:tcPr marL="9526" marR="9526" marT="9527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80736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Patrimonio Neto</a:t>
                      </a:r>
                      <a:r>
                        <a:rPr lang="es-E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(millones USD)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Y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-134</a:t>
                      </a:r>
                      <a:endParaRPr lang="es-PY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6" marR="9526" marT="952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Y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  <a:endParaRPr lang="es-PY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6" marR="9526" marT="9527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63</a:t>
                      </a:r>
                    </a:p>
                  </a:txBody>
                  <a:tcPr marL="9526" marR="9526" marT="9527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80736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</a:rPr>
                        <a:t>Cantidad de </a:t>
                      </a:r>
                      <a:r>
                        <a:rPr lang="es-ES" sz="1400" u="none" strike="noStrike" dirty="0" smtClean="0">
                          <a:effectLst/>
                        </a:rPr>
                        <a:t>funcionarios (sin zafreros 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Y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843</a:t>
                      </a:r>
                      <a:endParaRPr lang="es-PY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6" marR="9526" marT="952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Y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669</a:t>
                      </a:r>
                      <a:endParaRPr lang="es-PY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6" marR="9526" marT="9527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649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7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80736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Tarifa flete fluvial Gasoil (USD/m3)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Y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9526" marR="9526" marT="952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Y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40,50</a:t>
                      </a:r>
                      <a:endParaRPr lang="es-PY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6" marR="9526" marT="9527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40,50</a:t>
                      </a:r>
                      <a:endParaRPr lang="es-ES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7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80736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Contenido</a:t>
                      </a:r>
                      <a:r>
                        <a:rPr lang="es-E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de azufre del Gasoil Común (ppm)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Y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1.539</a:t>
                      </a:r>
                      <a:endParaRPr lang="es-PY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6" marR="9526" marT="952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Y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es-PY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6" marR="9526" marT="9527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es-ES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7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1" name="37 Elipse"/>
          <p:cNvSpPr/>
          <p:nvPr/>
        </p:nvSpPr>
        <p:spPr>
          <a:xfrm>
            <a:off x="1922036" y="4653136"/>
            <a:ext cx="2100444" cy="1800199"/>
          </a:xfrm>
          <a:prstGeom prst="ellipse">
            <a:avLst/>
          </a:prstGeom>
          <a:solidFill>
            <a:srgbClr val="FF0000"/>
          </a:solidFill>
          <a:effectLst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Y" sz="1600" b="1" dirty="0">
                <a:solidFill>
                  <a:schemeClr val="bg1"/>
                </a:solidFill>
              </a:rPr>
              <a:t>360.000 familias beneficiadas al año con el GLP a Gs. 5.000 el kilo</a:t>
            </a:r>
          </a:p>
        </p:txBody>
      </p:sp>
      <p:sp>
        <p:nvSpPr>
          <p:cNvPr id="13" name="37 Elipse"/>
          <p:cNvSpPr/>
          <p:nvPr/>
        </p:nvSpPr>
        <p:spPr>
          <a:xfrm>
            <a:off x="4183946" y="4725143"/>
            <a:ext cx="2524685" cy="1656184"/>
          </a:xfrm>
          <a:prstGeom prst="ellipse">
            <a:avLst/>
          </a:prstGeom>
          <a:solidFill>
            <a:srgbClr val="00FF00"/>
          </a:solidFill>
          <a:effectLst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Y" sz="1600" b="1" dirty="0">
                <a:solidFill>
                  <a:schemeClr val="tx1"/>
                </a:solidFill>
              </a:rPr>
              <a:t>Volumen ventas mensual EESS en: 10/2017= 21 K m3</a:t>
            </a:r>
          </a:p>
          <a:p>
            <a:pPr algn="ctr" eaLnBrk="1" hangingPunct="1">
              <a:defRPr/>
            </a:pPr>
            <a:r>
              <a:rPr lang="es-PY" sz="1600" b="1" dirty="0">
                <a:solidFill>
                  <a:schemeClr val="tx1"/>
                </a:solidFill>
              </a:rPr>
              <a:t>01/2018= 33 K m3</a:t>
            </a:r>
          </a:p>
        </p:txBody>
      </p:sp>
    </p:spTree>
    <p:extLst>
      <p:ext uri="{BB962C8B-B14F-4D97-AF65-F5344CB8AC3E}">
        <p14:creationId xmlns:p14="http://schemas.microsoft.com/office/powerpoint/2010/main" val="242051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 Gráfico"/>
          <p:cNvGraphicFramePr/>
          <p:nvPr/>
        </p:nvGraphicFramePr>
        <p:xfrm>
          <a:off x="547537" y="1009651"/>
          <a:ext cx="3808439" cy="2131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1 Gráfico"/>
          <p:cNvGraphicFramePr/>
          <p:nvPr/>
        </p:nvGraphicFramePr>
        <p:xfrm>
          <a:off x="547537" y="3869370"/>
          <a:ext cx="3016351" cy="2295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1 Gráfico"/>
          <p:cNvGraphicFramePr/>
          <p:nvPr/>
        </p:nvGraphicFramePr>
        <p:xfrm>
          <a:off x="4572000" y="3530852"/>
          <a:ext cx="3456384" cy="2634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1 Título"/>
          <p:cNvSpPr>
            <a:spLocks noGrp="1"/>
          </p:cNvSpPr>
          <p:nvPr>
            <p:ph type="title" idx="4294967295"/>
          </p:nvPr>
        </p:nvSpPr>
        <p:spPr>
          <a:xfrm>
            <a:off x="2428875" y="98425"/>
            <a:ext cx="4286250" cy="544513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s-ES" sz="2400" b="1" u="sng" dirty="0" smtClean="0">
                <a:solidFill>
                  <a:schemeClr val="accent1">
                    <a:lumMod val="50000"/>
                  </a:schemeClr>
                </a:solidFill>
              </a:rPr>
              <a:t>VOLUMENES DE MERCADO Y PARTICIPACION PETROPAR</a:t>
            </a:r>
            <a:endParaRPr lang="es-ES" sz="24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6152" name="Chart 2"/>
          <p:cNvGraphicFramePr>
            <a:graphicFrameLocks/>
          </p:cNvGraphicFramePr>
          <p:nvPr/>
        </p:nvGraphicFramePr>
        <p:xfrm>
          <a:off x="4745038" y="796925"/>
          <a:ext cx="3930650" cy="282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9" name="Gráfico" r:id="rId7" imgW="3938357" imgH="2834886" progId="Excel.Chart.8">
                  <p:embed/>
                </p:oleObj>
              </mc:Choice>
              <mc:Fallback>
                <p:oleObj name="Gráfico" r:id="rId7" imgW="3938357" imgH="283488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038" y="796925"/>
                        <a:ext cx="3930650" cy="2827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858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755650" y="406400"/>
            <a:ext cx="8229600" cy="922338"/>
          </a:xfrm>
        </p:spPr>
        <p:txBody>
          <a:bodyPr/>
          <a:lstStyle/>
          <a:p>
            <a:pPr eaLnBrk="1" hangingPunct="1"/>
            <a:r>
              <a:rPr lang="es-ES" altLang="es-PY" b="1" u="sng" smtClean="0"/>
              <a:t>Mercado Paraguayo</a:t>
            </a:r>
          </a:p>
        </p:txBody>
      </p:sp>
      <p:sp>
        <p:nvSpPr>
          <p:cNvPr id="7171" name="3 CuadroTexto"/>
          <p:cNvSpPr txBox="1">
            <a:spLocks noChangeArrowheads="1"/>
          </p:cNvSpPr>
          <p:nvPr/>
        </p:nvSpPr>
        <p:spPr bwMode="auto">
          <a:xfrm>
            <a:off x="755650" y="6453188"/>
            <a:ext cx="3529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Y" altLang="es-PY" sz="1400">
                <a:latin typeface="Arial" panose="020B0604020202020204" pitchFamily="34" charset="0"/>
              </a:rPr>
              <a:t>Fuente: MIC</a:t>
            </a:r>
          </a:p>
        </p:txBody>
      </p:sp>
      <p:graphicFrame>
        <p:nvGraphicFramePr>
          <p:cNvPr id="7172" name="Objeto 1"/>
          <p:cNvGraphicFramePr>
            <a:graphicFrameLocks noChangeAspect="1"/>
          </p:cNvGraphicFramePr>
          <p:nvPr/>
        </p:nvGraphicFramePr>
        <p:xfrm>
          <a:off x="468313" y="1484313"/>
          <a:ext cx="7329487" cy="439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3" name="Hoja de cálculo" r:id="rId4" imgW="4562658" imgH="2733530" progId="Excel.Sheet.8">
                  <p:link updateAutomatic="1"/>
                </p:oleObj>
              </mc:Choice>
              <mc:Fallback>
                <p:oleObj name="Hoja de cálculo" r:id="rId4" imgW="4562658" imgH="2733530" progId="Excel.Sheet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484313"/>
                        <a:ext cx="7329487" cy="4392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6"/>
          <p:cNvSpPr/>
          <p:nvPr/>
        </p:nvSpPr>
        <p:spPr>
          <a:xfrm>
            <a:off x="6280150" y="2714625"/>
            <a:ext cx="1873250" cy="15843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Arial Black" panose="020B0A04020102020204" pitchFamily="34" charset="0"/>
              </a:rPr>
              <a:t>Meta Petropar 2017: 13%!!</a:t>
            </a:r>
          </a:p>
        </p:txBody>
      </p:sp>
    </p:spTree>
    <p:extLst>
      <p:ext uri="{BB962C8B-B14F-4D97-AF65-F5344CB8AC3E}">
        <p14:creationId xmlns:p14="http://schemas.microsoft.com/office/powerpoint/2010/main" val="84351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2 Marcador de contenido"/>
          <p:cNvGraphicFramePr>
            <a:graphicFrameLocks noGrp="1"/>
          </p:cNvGraphicFramePr>
          <p:nvPr>
            <p:ph idx="4294967295"/>
          </p:nvPr>
        </p:nvGraphicFramePr>
        <p:xfrm>
          <a:off x="642910" y="1142984"/>
          <a:ext cx="7429551" cy="1737917"/>
        </p:xfrm>
        <a:graphic>
          <a:graphicData uri="http://schemas.openxmlformats.org/drawingml/2006/table">
            <a:tbl>
              <a:tblPr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tableStyleId>{F5AB1C69-6EDB-4FF4-983F-18BD219EF322}</a:tableStyleId>
              </a:tblPr>
              <a:tblGrid>
                <a:gridCol w="885458">
                  <a:extLst>
                    <a:ext uri="{9D8B030D-6E8A-4147-A177-3AD203B41FA5}"/>
                  </a:extLst>
                </a:gridCol>
                <a:gridCol w="2365835">
                  <a:extLst>
                    <a:ext uri="{9D8B030D-6E8A-4147-A177-3AD203B41FA5}"/>
                  </a:extLst>
                </a:gridCol>
                <a:gridCol w="2089129">
                  <a:extLst>
                    <a:ext uri="{9D8B030D-6E8A-4147-A177-3AD203B41FA5}"/>
                  </a:extLst>
                </a:gridCol>
                <a:gridCol w="2089129">
                  <a:extLst>
                    <a:ext uri="{9D8B030D-6E8A-4147-A177-3AD203B41FA5}"/>
                  </a:extLst>
                </a:gridCol>
              </a:tblGrid>
              <a:tr h="927473">
                <a:tc>
                  <a:txBody>
                    <a:bodyPr/>
                    <a:lstStyle/>
                    <a:p>
                      <a:pPr algn="ctr" fontAlgn="b"/>
                      <a:r>
                        <a:rPr lang="es-PY" sz="1800" b="1" u="none" strike="noStrike" dirty="0">
                          <a:effectLst/>
                        </a:rPr>
                        <a:t>AÑO</a:t>
                      </a:r>
                      <a:endParaRPr lang="es-PY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CLIENTES</a:t>
                      </a:r>
                      <a:r>
                        <a:rPr lang="es-PY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  <a:p>
                      <a:pPr algn="ctr" fontAlgn="b"/>
                      <a:r>
                        <a:rPr lang="es-PY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(ESTADO)</a:t>
                      </a:r>
                      <a:endParaRPr lang="es-PY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800" b="1" u="none" strike="noStrike" dirty="0" smtClean="0">
                          <a:effectLst/>
                        </a:rPr>
                        <a:t>CANTIDAD DE TARJETAS / VEHICULOS</a:t>
                      </a:r>
                      <a:endParaRPr lang="es-PY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800" b="1" u="none" strike="noStrike" dirty="0">
                          <a:effectLst/>
                        </a:rPr>
                        <a:t>VOLUMEN </a:t>
                      </a:r>
                      <a:r>
                        <a:rPr lang="es-PY" sz="1800" b="1" u="none" strike="noStrike" dirty="0" smtClean="0">
                          <a:effectLst/>
                        </a:rPr>
                        <a:t>ENTREGADO</a:t>
                      </a:r>
                    </a:p>
                    <a:p>
                      <a:pPr algn="ctr" fontAlgn="b"/>
                      <a:r>
                        <a:rPr lang="es-PY" sz="1800" b="1" u="none" strike="noStrike" dirty="0" smtClean="0">
                          <a:effectLst/>
                        </a:rPr>
                        <a:t> (litros)</a:t>
                      </a:r>
                      <a:endParaRPr lang="es-PY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405222">
                <a:tc>
                  <a:txBody>
                    <a:bodyPr/>
                    <a:lstStyle/>
                    <a:p>
                      <a:pPr algn="ctr" fontAlgn="b"/>
                      <a:r>
                        <a:rPr lang="es-PY" sz="1800" u="none" strike="noStrike" dirty="0">
                          <a:effectLst/>
                        </a:rPr>
                        <a:t>2014</a:t>
                      </a:r>
                      <a:endParaRPr lang="es-PY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800" u="none" strike="noStrike" dirty="0">
                          <a:effectLst/>
                        </a:rPr>
                        <a:t>24</a:t>
                      </a:r>
                      <a:endParaRPr lang="es-PY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800" u="none" strike="noStrike" dirty="0">
                          <a:effectLst/>
                        </a:rPr>
                        <a:t>1.527</a:t>
                      </a:r>
                      <a:endParaRPr lang="es-PY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800" u="none" strike="noStrike" dirty="0" smtClean="0">
                          <a:effectLst/>
                        </a:rPr>
                        <a:t>698.531</a:t>
                      </a:r>
                      <a:endParaRPr lang="es-PY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405222">
                <a:tc>
                  <a:txBody>
                    <a:bodyPr/>
                    <a:lstStyle/>
                    <a:p>
                      <a:pPr algn="ctr" fontAlgn="b"/>
                      <a:r>
                        <a:rPr lang="es-PY" sz="1800" u="none" strike="noStrike" dirty="0" smtClean="0">
                          <a:effectLst/>
                        </a:rPr>
                        <a:t>2017</a:t>
                      </a:r>
                      <a:endParaRPr lang="es-PY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Y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233</a:t>
                      </a:r>
                      <a:endParaRPr lang="es-PY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800" u="none" strike="noStrike" dirty="0" smtClean="0">
                          <a:effectLst/>
                        </a:rPr>
                        <a:t>17.013</a:t>
                      </a:r>
                      <a:endParaRPr lang="es-PY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800" u="none" strike="noStrike" dirty="0" smtClean="0">
                          <a:effectLst/>
                        </a:rPr>
                        <a:t>43.344.054</a:t>
                      </a:r>
                      <a:endParaRPr lang="es-PY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6" name="37 Elipse"/>
          <p:cNvSpPr/>
          <p:nvPr/>
        </p:nvSpPr>
        <p:spPr>
          <a:xfrm>
            <a:off x="494536" y="3630466"/>
            <a:ext cx="2853327" cy="2966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Y" sz="2200" b="1" dirty="0"/>
              <a:t>Ahorro generado al Estado paraguayo de la tarjeta </a:t>
            </a:r>
            <a:r>
              <a:rPr lang="es-PY" sz="2200" b="1" dirty="0" err="1"/>
              <a:t>Petropar</a:t>
            </a:r>
            <a:r>
              <a:rPr lang="es-PY" sz="2200" b="1" dirty="0"/>
              <a:t> </a:t>
            </a:r>
          </a:p>
          <a:p>
            <a:pPr algn="ctr" eaLnBrk="1" hangingPunct="1">
              <a:defRPr/>
            </a:pPr>
            <a:r>
              <a:rPr lang="es-PY" sz="2200" b="1" dirty="0"/>
              <a:t>USD  27 MM</a:t>
            </a:r>
          </a:p>
        </p:txBody>
      </p:sp>
      <p:sp>
        <p:nvSpPr>
          <p:cNvPr id="7" name="37 Elipse"/>
          <p:cNvSpPr/>
          <p:nvPr/>
        </p:nvSpPr>
        <p:spPr>
          <a:xfrm>
            <a:off x="3347863" y="3214260"/>
            <a:ext cx="3744416" cy="3167068"/>
          </a:xfrm>
          <a:prstGeom prst="ellipse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s-PY" sz="2200" b="1" dirty="0">
                <a:solidFill>
                  <a:schemeClr val="tx1"/>
                </a:solidFill>
              </a:rPr>
              <a:t>2017/18 Implementación de anillo de control, ahorro adicional al estado de US$ 8 millones</a:t>
            </a:r>
          </a:p>
        </p:txBody>
      </p:sp>
      <p:sp>
        <p:nvSpPr>
          <p:cNvPr id="8" name="1 Título"/>
          <p:cNvSpPr>
            <a:spLocks noGrp="1"/>
          </p:cNvSpPr>
          <p:nvPr>
            <p:ph type="title" idx="4294967295"/>
          </p:nvPr>
        </p:nvSpPr>
        <p:spPr>
          <a:xfrm>
            <a:off x="2127274" y="285750"/>
            <a:ext cx="5253038" cy="523875"/>
          </a:xfrm>
        </p:spPr>
        <p:txBody>
          <a:bodyPr rtlCol="0"/>
          <a:lstStyle/>
          <a:p>
            <a:pPr>
              <a:defRPr/>
            </a:pPr>
            <a:r>
              <a:rPr lang="es-ES" sz="3200" b="1" u="sng" dirty="0" smtClean="0">
                <a:solidFill>
                  <a:schemeClr val="accent1">
                    <a:lumMod val="50000"/>
                  </a:schemeClr>
                </a:solidFill>
              </a:rPr>
              <a:t>TARJETA FLOTA PETROPAR</a:t>
            </a:r>
            <a:endParaRPr lang="es-ES" sz="32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Imagen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4509121"/>
            <a:ext cx="2376264" cy="1537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214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38138" y="714375"/>
            <a:ext cx="8482012" cy="57864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s-ES" sz="2800" b="1" u="sng" dirty="0" smtClean="0"/>
              <a:t>BASES DEL ANTEPROYECTO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000" dirty="0" smtClean="0">
              <a:solidFill>
                <a:srgbClr val="00B050"/>
              </a:solidFill>
            </a:endParaRP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2000" dirty="0" smtClean="0">
                <a:solidFill>
                  <a:srgbClr val="00B050"/>
                </a:solidFill>
              </a:rPr>
              <a:t> </a:t>
            </a:r>
            <a:r>
              <a:rPr lang="es-ES" sz="1800" dirty="0" smtClean="0">
                <a:solidFill>
                  <a:schemeClr val="accent1">
                    <a:lumMod val="75000"/>
                  </a:schemeClr>
                </a:solidFill>
              </a:rPr>
              <a:t>Decreto Nº 7.091/17 “Lineamientos para el Anteproyecto 2018”</a:t>
            </a: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s-ES" sz="1800" b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s-ES" sz="1800" b="1" u="sng" dirty="0" smtClean="0">
                <a:solidFill>
                  <a:schemeClr val="accent1">
                    <a:lumMod val="75000"/>
                  </a:schemeClr>
                </a:solidFill>
              </a:rPr>
              <a:t> PREMISAS</a:t>
            </a: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s-ES" sz="18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s-ES" sz="1800" b="1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1800" dirty="0" smtClean="0">
                <a:solidFill>
                  <a:schemeClr val="accent1">
                    <a:lumMod val="75000"/>
                  </a:schemeClr>
                </a:solidFill>
              </a:rPr>
              <a:t> Inflación: 4%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1800" dirty="0" smtClean="0">
                <a:solidFill>
                  <a:schemeClr val="accent1">
                    <a:lumMod val="75000"/>
                  </a:schemeClr>
                </a:solidFill>
              </a:rPr>
              <a:t> Dólar:  U$S 5.942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1800" dirty="0" smtClean="0">
                <a:solidFill>
                  <a:schemeClr val="accent1">
                    <a:lumMod val="75000"/>
                  </a:schemeClr>
                </a:solidFill>
              </a:rPr>
              <a:t> Cotización Referencial: Barril Promedio </a:t>
            </a:r>
            <a:r>
              <a:rPr lang="es-ES" sz="1800" dirty="0" err="1" smtClean="0">
                <a:solidFill>
                  <a:schemeClr val="accent1">
                    <a:lumMod val="75000"/>
                  </a:schemeClr>
                </a:solidFill>
              </a:rPr>
              <a:t>Wti</a:t>
            </a:r>
            <a:r>
              <a:rPr lang="es-ES" sz="1800" dirty="0" smtClean="0">
                <a:solidFill>
                  <a:schemeClr val="accent1">
                    <a:lumMod val="75000"/>
                  </a:schemeClr>
                </a:solidFill>
              </a:rPr>
              <a:t> US$ 60, </a:t>
            </a:r>
            <a:r>
              <a:rPr lang="es-ES" sz="1800" dirty="0" err="1" smtClean="0">
                <a:solidFill>
                  <a:schemeClr val="accent1">
                    <a:lumMod val="75000"/>
                  </a:schemeClr>
                </a:solidFill>
              </a:rPr>
              <a:t>Platts</a:t>
            </a:r>
            <a:r>
              <a:rPr lang="es-ES" sz="1800" dirty="0" smtClean="0">
                <a:solidFill>
                  <a:schemeClr val="accent1">
                    <a:lumMod val="75000"/>
                  </a:schemeClr>
                </a:solidFill>
              </a:rPr>
              <a:t> promedio 564 m3</a:t>
            </a:r>
            <a:endParaRPr lang="es-E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s-E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92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4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142875"/>
            <a:ext cx="12763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1571625" y="142875"/>
          <a:ext cx="5929313" cy="687388"/>
        </p:xfrm>
        <a:graphic>
          <a:graphicData uri="http://schemas.openxmlformats.org/drawingml/2006/table">
            <a:tbl>
              <a:tblPr/>
              <a:tblGrid>
                <a:gridCol w="5929313">
                  <a:extLst>
                    <a:ext uri="{9D8B030D-6E8A-4147-A177-3AD203B41FA5}"/>
                  </a:extLst>
                </a:gridCol>
              </a:tblGrid>
              <a:tr h="26412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1F497D"/>
                          </a:solidFill>
                          <a:latin typeface="Times New Roman"/>
                        </a:rPr>
                        <a:t>CUADRO COMPARATIVO - INGRESOS</a:t>
                      </a:r>
                      <a:endParaRPr lang="es-ES" sz="800" b="0" i="0" u="none" strike="noStrike" dirty="0">
                        <a:latin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20974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1F497D"/>
                          </a:solidFill>
                          <a:latin typeface="Times New Roman"/>
                        </a:rPr>
                        <a:t>PRESUPUESTO 2017 - ANPROYECTO 2018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21352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1F497D"/>
                          </a:solidFill>
                          <a:latin typeface="Times New Roman"/>
                        </a:rPr>
                        <a:t>(millones)</a:t>
                      </a:r>
                      <a:endParaRPr lang="es-ES" sz="1400" b="1" i="0" u="none" strike="noStrike" dirty="0">
                        <a:solidFill>
                          <a:srgbClr val="1F497D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1271" name="0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9238"/>
            <a:ext cx="12715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72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691990"/>
              </p:ext>
            </p:extLst>
          </p:nvPr>
        </p:nvGraphicFramePr>
        <p:xfrm>
          <a:off x="319088" y="1052513"/>
          <a:ext cx="8429625" cy="568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" name="Hoja de cálculo" r:id="rId6" imgW="7962907" imgH="4829293" progId="Excel.Sheet.8">
                  <p:link updateAutomatic="1"/>
                </p:oleObj>
              </mc:Choice>
              <mc:Fallback>
                <p:oleObj name="Hoja de cálculo" r:id="rId6" imgW="7962907" imgH="4829293" progId="Excel.Sheet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088" y="1052513"/>
                        <a:ext cx="8429625" cy="5689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248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Título"/>
          <p:cNvSpPr>
            <a:spLocks noGrp="1"/>
          </p:cNvSpPr>
          <p:nvPr>
            <p:ph type="title"/>
          </p:nvPr>
        </p:nvSpPr>
        <p:spPr>
          <a:xfrm>
            <a:off x="1214438" y="214313"/>
            <a:ext cx="6429375" cy="511175"/>
          </a:xfrm>
        </p:spPr>
        <p:txBody>
          <a:bodyPr/>
          <a:lstStyle/>
          <a:p>
            <a:pPr eaLnBrk="1" hangingPunct="1"/>
            <a:r>
              <a:rPr lang="es-ES" altLang="es-MX" sz="1800" b="1" dirty="0" smtClean="0">
                <a:solidFill>
                  <a:schemeClr val="tx1"/>
                </a:solidFill>
              </a:rPr>
              <a:t>PLANILLA DE ESTIMACIÓN DE VENTAS</a:t>
            </a:r>
            <a:endParaRPr lang="es-ES" altLang="es-MX" sz="18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13317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100778"/>
              </p:ext>
            </p:extLst>
          </p:nvPr>
        </p:nvGraphicFramePr>
        <p:xfrm>
          <a:off x="827584" y="980728"/>
          <a:ext cx="7156323" cy="5688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1" name="Hoja de cálculo" r:id="rId3" imgW="5858071" imgH="6134258" progId="Excel.Sheet.8">
                  <p:link updateAutomatic="1"/>
                </p:oleObj>
              </mc:Choice>
              <mc:Fallback>
                <p:oleObj name="Hoja de cálculo" r:id="rId3" imgW="5858071" imgH="6134258" progId="Excel.Sheet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980728"/>
                        <a:ext cx="7156323" cy="56883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368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17039</TotalTime>
  <Words>397</Words>
  <Application>Microsoft Office PowerPoint</Application>
  <PresentationFormat>Presentación en pantalla (4:3)</PresentationFormat>
  <Paragraphs>115</Paragraphs>
  <Slides>17</Slides>
  <Notes>2</Notes>
  <HiddenSlides>0</HiddenSlides>
  <MMClips>1</MMClips>
  <ScaleCrop>false</ScaleCrop>
  <HeadingPairs>
    <vt:vector size="10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Vínculos</vt:lpstr>
      </vt:variant>
      <vt:variant>
        <vt:i4>5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9" baseType="lpstr">
      <vt:lpstr>Arial</vt:lpstr>
      <vt:lpstr>Arial Black</vt:lpstr>
      <vt:lpstr>Calibri</vt:lpstr>
      <vt:lpstr>Times New Roman</vt:lpstr>
      <vt:lpstr>Wingdings 2</vt:lpstr>
      <vt:lpstr>Tema de Office</vt:lpstr>
      <vt:lpstr>C:\Users\hps\Desktop\Copia de GRUPO 100 vs. INGRESOS 2017v1.xls!Hoja1![Copia de GRUPO 100 vs. INGRESOS 2017v1.xls]Hoja1 Gráfico 2-1</vt:lpstr>
      <vt:lpstr>C:\Users\hps\Desktop\Copia de GRUPO 100 vs. INGRESOS 2017v1.xls!INGRESOS!F7C1:F38C9</vt:lpstr>
      <vt:lpstr>C:\Users\hps\Desktop\Copia de GRUPO 100 vs. INGRESOS 2017v1.xls!VENTAS 2018!F4C1:F31C8</vt:lpstr>
      <vt:lpstr>C:\Users\hps\Desktop\Copia de GRUPO 100 vs. INGRESOS 2017v1.xls!VARIACION!F8C1:F19C6</vt:lpstr>
      <vt:lpstr>C:\Users\hps\Desktop\Copia de IMPORTACION (002).xls!IMPORTACION!F5C1:F36C7</vt:lpstr>
      <vt:lpstr>Gráfico</vt:lpstr>
      <vt:lpstr>Presentación de PowerPoint</vt:lpstr>
      <vt:lpstr>PROYECTOS Y REALIDADES </vt:lpstr>
      <vt:lpstr>INDICADORES</vt:lpstr>
      <vt:lpstr>VOLUMENES DE MERCADO Y PARTICIPACION PETROPAR</vt:lpstr>
      <vt:lpstr>Mercado Paraguayo</vt:lpstr>
      <vt:lpstr>TARJETA FLOTA PETROPAR</vt:lpstr>
      <vt:lpstr>Presentación de PowerPoint</vt:lpstr>
      <vt:lpstr>Presentación de PowerPoint</vt:lpstr>
      <vt:lpstr>PLANILLA DE ESTIMACIÓN DE VENTAS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Rol de Petropar</vt:lpstr>
      <vt:lpstr>Muchas gracias!!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subject>PROYECTO FLOTA PETROPAR</dc:subject>
  <dc:creator>cvargas</dc:creator>
  <dc:description>Descripción Proyecto Tarjetas Flota - Petropar
2014</dc:description>
  <cp:lastModifiedBy>eddie jara</cp:lastModifiedBy>
  <cp:revision>690</cp:revision>
  <cp:lastPrinted>2017-01-05T18:22:33Z</cp:lastPrinted>
  <dcterms:created xsi:type="dcterms:W3CDTF">2014-03-14T12:18:15Z</dcterms:created>
  <dcterms:modified xsi:type="dcterms:W3CDTF">2017-10-10T14:08:59Z</dcterms:modified>
</cp:coreProperties>
</file>