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356" r:id="rId2"/>
    <p:sldId id="449" r:id="rId3"/>
    <p:sldId id="448" r:id="rId4"/>
    <p:sldId id="475" r:id="rId5"/>
    <p:sldId id="469" r:id="rId6"/>
    <p:sldId id="450" r:id="rId7"/>
    <p:sldId id="476" r:id="rId8"/>
    <p:sldId id="357" r:id="rId9"/>
    <p:sldId id="359" r:id="rId10"/>
    <p:sldId id="360" r:id="rId11"/>
    <p:sldId id="361" r:id="rId12"/>
    <p:sldId id="405" r:id="rId13"/>
    <p:sldId id="407" r:id="rId14"/>
    <p:sldId id="365" r:id="rId15"/>
    <p:sldId id="367" r:id="rId16"/>
    <p:sldId id="438" r:id="rId17"/>
    <p:sldId id="297" r:id="rId18"/>
    <p:sldId id="443" r:id="rId19"/>
    <p:sldId id="444" r:id="rId20"/>
    <p:sldId id="445" r:id="rId21"/>
    <p:sldId id="470" r:id="rId22"/>
    <p:sldId id="474" r:id="rId23"/>
    <p:sldId id="478"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77" r:id="rId38"/>
  </p:sldIdLst>
  <p:sldSz cx="9144000" cy="6858000" type="screen4x3"/>
  <p:notesSz cx="6797675" cy="9928225"/>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3" autoAdjust="0"/>
    <p:restoredTop sz="94629" autoAdjust="0"/>
  </p:normalViewPr>
  <p:slideViewPr>
    <p:cSldViewPr>
      <p:cViewPr varScale="1">
        <p:scale>
          <a:sx n="69" d="100"/>
          <a:sy n="69" d="100"/>
        </p:scale>
        <p:origin x="11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400" dirty="0" smtClean="0">
                <a:latin typeface="Arial" panose="020B0604020202020204" pitchFamily="34" charset="0"/>
                <a:cs typeface="Arial" panose="020B0604020202020204" pitchFamily="34" charset="0"/>
              </a:rPr>
              <a:t>ANTEPROYECTO </a:t>
            </a:r>
            <a:r>
              <a:rPr lang="en-US" sz="1400" dirty="0">
                <a:latin typeface="Arial" panose="020B0604020202020204" pitchFamily="34" charset="0"/>
                <a:cs typeface="Arial" panose="020B0604020202020204" pitchFamily="34" charset="0"/>
              </a:rPr>
              <a:t>2018</a:t>
            </a:r>
          </a:p>
        </c:rich>
      </c:tx>
      <c:layout>
        <c:manualLayout>
          <c:xMode val="edge"/>
          <c:yMode val="edge"/>
          <c:x val="0.26859466011712985"/>
          <c:y val="6.4814862890887309E-2"/>
        </c:manualLayout>
      </c:layout>
      <c:overlay val="0"/>
    </c:title>
    <c:autoTitleDeleted val="0"/>
    <c:plotArea>
      <c:layout>
        <c:manualLayout>
          <c:layoutTarget val="inner"/>
          <c:xMode val="edge"/>
          <c:yMode val="edge"/>
          <c:x val="0.26802077865266843"/>
          <c:y val="0.18142351997666958"/>
          <c:w val="0.452847331583552"/>
          <c:h val="0.75474555263925336"/>
        </c:manualLayout>
      </c:layout>
      <c:pieChart>
        <c:varyColors val="1"/>
        <c:ser>
          <c:idx val="0"/>
          <c:order val="0"/>
          <c:tx>
            <c:strRef>
              <c:f>Hoja1!$D$7</c:f>
              <c:strCache>
                <c:ptCount val="1"/>
                <c:pt idx="0">
                  <c:v>PROYECTO 2018</c:v>
                </c:pt>
              </c:strCache>
            </c:strRef>
          </c:tx>
          <c:dPt>
            <c:idx val="0"/>
            <c:bubble3D val="0"/>
            <c:spPr>
              <a:solidFill>
                <a:schemeClr val="accent6">
                  <a:lumMod val="75000"/>
                </a:schemeClr>
              </a:solidFill>
            </c:spPr>
            <c:extLst>
              <c:ext xmlns:c16="http://schemas.microsoft.com/office/drawing/2014/chart" uri="{C3380CC4-5D6E-409C-BE32-E72D297353CC}">
                <c16:uniqueId val="{00000001-7A8A-4958-AA45-B618E0A511CF}"/>
              </c:ext>
            </c:extLst>
          </c:dPt>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Hoja1!$B$8:$B$9</c:f>
              <c:strCache>
                <c:ptCount val="2"/>
                <c:pt idx="0">
                  <c:v>FF10</c:v>
                </c:pt>
                <c:pt idx="1">
                  <c:v>FF30</c:v>
                </c:pt>
              </c:strCache>
            </c:strRef>
          </c:cat>
          <c:val>
            <c:numRef>
              <c:f>Hoja1!$D$8:$D$9</c:f>
              <c:numCache>
                <c:formatCode>#,##0</c:formatCode>
                <c:ptCount val="2"/>
                <c:pt idx="0">
                  <c:v>969730289467</c:v>
                </c:pt>
                <c:pt idx="1">
                  <c:v>278322726770</c:v>
                </c:pt>
              </c:numCache>
            </c:numRef>
          </c:val>
          <c:extLst>
            <c:ext xmlns:c16="http://schemas.microsoft.com/office/drawing/2014/chart" uri="{C3380CC4-5D6E-409C-BE32-E72D297353CC}">
              <c16:uniqueId val="{00000002-7A8A-4958-AA45-B618E0A511CF}"/>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a:pPr>
            <a:r>
              <a:rPr lang="en-US" sz="1400" dirty="0" smtClean="0">
                <a:latin typeface="Arial" panose="020B0604020202020204" pitchFamily="34" charset="0"/>
                <a:cs typeface="Arial" panose="020B0604020202020204" pitchFamily="34" charset="0"/>
              </a:rPr>
              <a:t>PRESUPUESTO 2017</a:t>
            </a:r>
            <a:endParaRPr lang="en-US" sz="1400" dirty="0">
              <a:latin typeface="Arial" panose="020B0604020202020204" pitchFamily="34" charset="0"/>
              <a:cs typeface="Arial" panose="020B0604020202020204" pitchFamily="34" charset="0"/>
            </a:endParaRPr>
          </a:p>
        </c:rich>
      </c:tx>
      <c:layout>
        <c:manualLayout>
          <c:xMode val="edge"/>
          <c:yMode val="edge"/>
          <c:x val="0.20298808696386098"/>
          <c:y val="4.0169414230407235E-2"/>
        </c:manualLayout>
      </c:layout>
      <c:overlay val="0"/>
    </c:title>
    <c:autoTitleDeleted val="0"/>
    <c:plotArea>
      <c:layout>
        <c:manualLayout>
          <c:layoutTarget val="inner"/>
          <c:xMode val="edge"/>
          <c:yMode val="edge"/>
          <c:x val="0.26802077865266843"/>
          <c:y val="0.18142351997666958"/>
          <c:w val="0.452847331583552"/>
          <c:h val="0.75474555263925336"/>
        </c:manualLayout>
      </c:layout>
      <c:pieChart>
        <c:varyColors val="1"/>
        <c:ser>
          <c:idx val="0"/>
          <c:order val="0"/>
          <c:tx>
            <c:strRef>
              <c:f>Hoja1!$C$7</c:f>
              <c:strCache>
                <c:ptCount val="1"/>
                <c:pt idx="0">
                  <c:v>PRESUPUESTO 2017</c:v>
                </c:pt>
              </c:strCache>
            </c:strRef>
          </c:tx>
          <c:explosion val="1"/>
          <c:dPt>
            <c:idx val="0"/>
            <c:bubble3D val="0"/>
            <c:spPr>
              <a:solidFill>
                <a:schemeClr val="accent6">
                  <a:lumMod val="75000"/>
                </a:schemeClr>
              </a:solidFill>
            </c:spPr>
            <c:extLst>
              <c:ext xmlns:c16="http://schemas.microsoft.com/office/drawing/2014/chart" uri="{C3380CC4-5D6E-409C-BE32-E72D297353CC}">
                <c16:uniqueId val="{00000001-8BA8-4A06-B6E1-80C5630F4233}"/>
              </c:ext>
            </c:extLst>
          </c:dPt>
          <c:dLbls>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Hoja1!$B$8:$B$9</c:f>
              <c:strCache>
                <c:ptCount val="2"/>
                <c:pt idx="0">
                  <c:v>FF10</c:v>
                </c:pt>
                <c:pt idx="1">
                  <c:v>FF30</c:v>
                </c:pt>
              </c:strCache>
            </c:strRef>
          </c:cat>
          <c:val>
            <c:numRef>
              <c:f>Hoja1!$C$8:$C$9</c:f>
              <c:numCache>
                <c:formatCode>#,##0</c:formatCode>
                <c:ptCount val="2"/>
                <c:pt idx="0">
                  <c:v>1023979847195</c:v>
                </c:pt>
                <c:pt idx="1">
                  <c:v>263905181601</c:v>
                </c:pt>
              </c:numCache>
            </c:numRef>
          </c:val>
          <c:extLst>
            <c:ext xmlns:c16="http://schemas.microsoft.com/office/drawing/2014/chart" uri="{C3380CC4-5D6E-409C-BE32-E72D297353CC}">
              <c16:uniqueId val="{00000002-8BA8-4A06-B6E1-80C5630F4233}"/>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  </a:t>
            </a:r>
            <a:r>
              <a:rPr lang="es-PY" sz="1200" noProof="0" dirty="0" smtClean="0">
                <a:solidFill>
                  <a:schemeClr val="tx1"/>
                </a:solidFill>
                <a:latin typeface="Arial" panose="020B0604020202020204" pitchFamily="34" charset="0"/>
                <a:cs typeface="Arial" panose="020B0604020202020204" pitchFamily="34" charset="0"/>
              </a:rPr>
              <a:t>Participación</a:t>
            </a:r>
          </a:p>
          <a:p>
            <a:pPr>
              <a:defRPr sz="1200">
                <a:solidFill>
                  <a:schemeClr val="tx1"/>
                </a:solidFill>
                <a:latin typeface="Arial" panose="020B0604020202020204" pitchFamily="34" charset="0"/>
                <a:cs typeface="Arial" panose="020B0604020202020204" pitchFamily="34" charset="0"/>
              </a:defRPr>
            </a:pPr>
            <a:r>
              <a:rPr lang="es-PY" sz="1200" noProof="0" dirty="0" smtClean="0">
                <a:solidFill>
                  <a:schemeClr val="tx1"/>
                </a:solidFill>
                <a:latin typeface="Arial" panose="020B0604020202020204" pitchFamily="34" charset="0"/>
                <a:cs typeface="Arial" panose="020B0604020202020204" pitchFamily="34" charset="0"/>
              </a:rPr>
              <a:t>Facultad de Ciencias</a:t>
            </a:r>
            <a:r>
              <a:rPr lang="es-PY" sz="1200" baseline="0" noProof="0" dirty="0" smtClean="0">
                <a:solidFill>
                  <a:schemeClr val="tx1"/>
                </a:solidFill>
                <a:latin typeface="Arial" panose="020B0604020202020204" pitchFamily="34" charset="0"/>
                <a:cs typeface="Arial" panose="020B0604020202020204" pitchFamily="34" charset="0"/>
              </a:rPr>
              <a:t>/Unidades Académicas</a:t>
            </a:r>
            <a:r>
              <a:rPr lang="es-PY" sz="1200" noProof="0" dirty="0" smtClean="0">
                <a:solidFill>
                  <a:schemeClr val="tx1"/>
                </a:solidFill>
                <a:latin typeface="Arial" panose="020B0604020202020204" pitchFamily="34" charset="0"/>
                <a:cs typeface="Arial" panose="020B0604020202020204" pitchFamily="34" charset="0"/>
              </a:rPr>
              <a:t> – Año 2017</a:t>
            </a:r>
            <a:endParaRPr lang="es-PY" sz="1200" noProof="0" dirty="0">
              <a:solidFill>
                <a:schemeClr val="tx1"/>
              </a:solidFill>
              <a:latin typeface="Arial" panose="020B0604020202020204" pitchFamily="34" charset="0"/>
              <a:cs typeface="Arial" panose="020B0604020202020204" pitchFamily="34" charset="0"/>
            </a:endParaRPr>
          </a:p>
        </c:rich>
      </c:tx>
      <c:layout>
        <c:manualLayout>
          <c:xMode val="edge"/>
          <c:yMode val="edge"/>
          <c:x val="0.13290645301706003"/>
          <c:y val="4.1021522265510731E-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425064946651627"/>
          <c:y val="0.23461660825564837"/>
          <c:w val="0.47032725932784902"/>
          <c:h val="0.72262719967141698"/>
        </c:manualLayout>
      </c:layout>
      <c:pieChart>
        <c:varyColors val="1"/>
        <c:ser>
          <c:idx val="0"/>
          <c:order val="0"/>
          <c:tx>
            <c:strRef>
              <c:f>Hoja1!$B$1</c:f>
              <c:strCache>
                <c:ptCount val="1"/>
                <c:pt idx="0">
                  <c:v>Ventas</c:v>
                </c:pt>
              </c:strCache>
            </c:strRef>
          </c:tx>
          <c:explosion val="2"/>
          <c:dPt>
            <c:idx val="0"/>
            <c:bubble3D val="0"/>
            <c:spPr>
              <a:gradFill rotWithShape="1">
                <a:gsLst>
                  <a:gs pos="0">
                    <a:schemeClr val="accent1"/>
                  </a:gs>
                  <a:gs pos="100000">
                    <a:schemeClr val="accent1">
                      <a:shade val="76000"/>
                      <a:lumMod val="90000"/>
                    </a:schemeClr>
                  </a:gs>
                </a:gsLst>
                <a:lin ang="5400000" scaled="0"/>
              </a:gradFill>
              <a:ln>
                <a:noFill/>
              </a:ln>
              <a:effectLst>
                <a:outerShdw blurRad="38100" dist="38100" dir="4800000" sx="98000" sy="98000" rotWithShape="0">
                  <a:srgbClr val="000000">
                    <a:alpha val="32000"/>
                  </a:srgbClr>
                </a:outerShdw>
              </a:effectLst>
            </c:spPr>
            <c:extLst>
              <c:ext xmlns:c16="http://schemas.microsoft.com/office/drawing/2014/chart" uri="{C3380CC4-5D6E-409C-BE32-E72D297353CC}">
                <c16:uniqueId val="{00000001-A101-41B0-8F35-5469FD3BF8DD}"/>
              </c:ext>
            </c:extLst>
          </c:dPt>
          <c:dPt>
            <c:idx val="1"/>
            <c:bubble3D val="0"/>
            <c:spPr>
              <a:gradFill rotWithShape="1">
                <a:gsLst>
                  <a:gs pos="0">
                    <a:schemeClr val="accent2"/>
                  </a:gs>
                  <a:gs pos="100000">
                    <a:schemeClr val="accent2">
                      <a:shade val="76000"/>
                      <a:lumMod val="90000"/>
                    </a:schemeClr>
                  </a:gs>
                </a:gsLst>
                <a:lin ang="5400000" scaled="0"/>
              </a:gradFill>
              <a:ln>
                <a:noFill/>
              </a:ln>
              <a:effectLst>
                <a:outerShdw blurRad="38100" dist="38100" dir="4800000" sx="98000" sy="98000" rotWithShape="0">
                  <a:srgbClr val="000000">
                    <a:alpha val="32000"/>
                  </a:srgbClr>
                </a:outerShdw>
              </a:effectLst>
            </c:spPr>
            <c:extLst>
              <c:ext xmlns:c16="http://schemas.microsoft.com/office/drawing/2014/chart" uri="{C3380CC4-5D6E-409C-BE32-E72D297353CC}">
                <c16:uniqueId val="{00000003-A101-41B0-8F35-5469FD3BF8DD}"/>
              </c:ext>
            </c:extLst>
          </c:dPt>
          <c:dLbls>
            <c:dLbl>
              <c:idx val="0"/>
              <c:layout>
                <c:manualLayout>
                  <c:x val="-5.4718419264890425E-3"/>
                  <c:y val="-6.100512085336281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a:solidFill>
                          <a:schemeClr val="tx1"/>
                        </a:solidFill>
                        <a:latin typeface="Arial" panose="020B0604020202020204" pitchFamily="34" charset="0"/>
                        <a:cs typeface="Arial" panose="020B0604020202020204" pitchFamily="34" charset="0"/>
                      </a:rPr>
                      <a:t>57%</a:t>
                    </a:r>
                    <a:endParaRPr lang="en-US" sz="1200" b="1">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1804981082192555"/>
                      <c:h val="0.1154686516313002"/>
                    </c:manualLayout>
                  </c15:layout>
                </c:ext>
                <c:ext xmlns:c16="http://schemas.microsoft.com/office/drawing/2014/chart" uri="{C3380CC4-5D6E-409C-BE32-E72D297353CC}">
                  <c16:uniqueId val="{00000001-A101-41B0-8F35-5469FD3BF8DD}"/>
                </c:ext>
              </c:extLst>
            </c:dLbl>
            <c:dLbl>
              <c:idx val="1"/>
              <c:layout>
                <c:manualLayout>
                  <c:x val="2.5079635960303135E-2"/>
                  <c:y val="-1.5211788002212283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dirty="0" smtClean="0">
                        <a:latin typeface="Arial" panose="020B0604020202020204" pitchFamily="34" charset="0"/>
                        <a:cs typeface="Arial" panose="020B0604020202020204" pitchFamily="34" charset="0"/>
                      </a:rPr>
                      <a:t>43%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11623959283029087"/>
                      <c:h val="9.3903286840182745E-2"/>
                    </c:manualLayout>
                  </c15:layout>
                </c:ext>
                <c:ext xmlns:c16="http://schemas.microsoft.com/office/drawing/2014/chart" uri="{C3380CC4-5D6E-409C-BE32-E72D297353CC}">
                  <c16:uniqueId val="{00000003-A101-41B0-8F35-5469FD3BF8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Hoja1!$A$2:$A$3</c:f>
              <c:strCache>
                <c:ptCount val="2"/>
                <c:pt idx="0">
                  <c:v>UNA</c:v>
                </c:pt>
                <c:pt idx="1">
                  <c:v>MEDICINA</c:v>
                </c:pt>
              </c:strCache>
            </c:strRef>
          </c:cat>
          <c:val>
            <c:numRef>
              <c:f>Hoja1!$B$2:$B$3</c:f>
              <c:numCache>
                <c:formatCode>General</c:formatCode>
                <c:ptCount val="2"/>
                <c:pt idx="0" formatCode="#,##0">
                  <c:v>1002440998446</c:v>
                </c:pt>
                <c:pt idx="1">
                  <c:v>420125670988</c:v>
                </c:pt>
              </c:numCache>
            </c:numRef>
          </c:val>
          <c:extLst>
            <c:ext xmlns:c16="http://schemas.microsoft.com/office/drawing/2014/chart" uri="{C3380CC4-5D6E-409C-BE32-E72D297353CC}">
              <c16:uniqueId val="{00000004-A101-41B0-8F35-5469FD3BF8DD}"/>
            </c:ext>
          </c:extLst>
        </c:ser>
        <c:ser>
          <c:idx val="1"/>
          <c:order val="1"/>
          <c:tx>
            <c:strRef>
              <c:f>Hoja1!$C$1</c:f>
              <c:strCache>
                <c:ptCount val="1"/>
                <c:pt idx="0">
                  <c:v>Columna1</c:v>
                </c:pt>
              </c:strCache>
            </c:strRef>
          </c:tx>
          <c:dPt>
            <c:idx val="0"/>
            <c:bubble3D val="0"/>
            <c:spPr>
              <a:gradFill rotWithShape="1">
                <a:gsLst>
                  <a:gs pos="0">
                    <a:schemeClr val="accent1"/>
                  </a:gs>
                  <a:gs pos="100000">
                    <a:schemeClr val="accent1">
                      <a:shade val="76000"/>
                      <a:lumMod val="90000"/>
                    </a:schemeClr>
                  </a:gs>
                </a:gsLst>
                <a:lin ang="5400000" scaled="0"/>
              </a:gradFill>
              <a:ln>
                <a:noFill/>
              </a:ln>
              <a:effectLst>
                <a:outerShdw blurRad="38100" dist="38100" dir="4800000" sx="98000" sy="98000" rotWithShape="0">
                  <a:srgbClr val="000000">
                    <a:alpha val="32000"/>
                  </a:srgbClr>
                </a:outerShdw>
              </a:effectLst>
            </c:spPr>
            <c:extLst>
              <c:ext xmlns:c16="http://schemas.microsoft.com/office/drawing/2014/chart" uri="{C3380CC4-5D6E-409C-BE32-E72D297353CC}">
                <c16:uniqueId val="{00000006-A101-41B0-8F35-5469FD3BF8DD}"/>
              </c:ext>
            </c:extLst>
          </c:dPt>
          <c:dPt>
            <c:idx val="1"/>
            <c:bubble3D val="0"/>
            <c:spPr>
              <a:gradFill rotWithShape="1">
                <a:gsLst>
                  <a:gs pos="0">
                    <a:schemeClr val="accent2"/>
                  </a:gs>
                  <a:gs pos="100000">
                    <a:schemeClr val="accent2">
                      <a:shade val="76000"/>
                      <a:lumMod val="90000"/>
                    </a:schemeClr>
                  </a:gs>
                </a:gsLst>
                <a:lin ang="5400000" scaled="0"/>
              </a:gradFill>
              <a:ln>
                <a:noFill/>
              </a:ln>
              <a:effectLst>
                <a:outerShdw blurRad="38100" dist="38100" dir="4800000" sx="98000" sy="98000" rotWithShape="0">
                  <a:srgbClr val="000000">
                    <a:alpha val="32000"/>
                  </a:srgbClr>
                </a:outerShdw>
              </a:effectLst>
            </c:spPr>
            <c:extLst>
              <c:ext xmlns:c16="http://schemas.microsoft.com/office/drawing/2014/chart" uri="{C3380CC4-5D6E-409C-BE32-E72D297353CC}">
                <c16:uniqueId val="{00000008-A101-41B0-8F35-5469FD3BF8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Hoja1!$A$2:$A$3</c:f>
              <c:strCache>
                <c:ptCount val="2"/>
                <c:pt idx="0">
                  <c:v>UNA</c:v>
                </c:pt>
                <c:pt idx="1">
                  <c:v>MEDICINA</c:v>
                </c:pt>
              </c:strCache>
            </c:strRef>
          </c:cat>
          <c:val>
            <c:numRef>
              <c:f>Hoja1!$C$2:$C$3</c:f>
              <c:numCache>
                <c:formatCode>0%</c:formatCode>
                <c:ptCount val="2"/>
                <c:pt idx="0">
                  <c:v>0.58000000000000007</c:v>
                </c:pt>
                <c:pt idx="1">
                  <c:v>0.42000000000000004</c:v>
                </c:pt>
              </c:numCache>
            </c:numRef>
          </c:val>
          <c:extLst>
            <c:ext xmlns:c16="http://schemas.microsoft.com/office/drawing/2014/chart" uri="{C3380CC4-5D6E-409C-BE32-E72D297353CC}">
              <c16:uniqueId val="{00000009-A101-41B0-8F35-5469FD3BF8DD}"/>
            </c:ext>
          </c:extLst>
        </c:ser>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chemeClr val="tx1">
                    <a:lumMod val="65000"/>
                    <a:lumOff val="35000"/>
                  </a:schemeClr>
                </a:solidFill>
                <a:latin typeface="+mn-lt"/>
                <a:ea typeface="+mn-ea"/>
                <a:cs typeface="+mn-cs"/>
              </a:defRPr>
            </a:pPr>
            <a:r>
              <a:rPr lang="es-ES" sz="1000" baseline="0" dirty="0" smtClean="0">
                <a:latin typeface="Arial" panose="020B0604020202020204" pitchFamily="34" charset="0"/>
                <a:cs typeface="Arial" panose="020B0604020202020204" pitchFamily="34" charset="0"/>
              </a:rPr>
              <a:t> </a:t>
            </a:r>
            <a:r>
              <a:rPr lang="es-ES" sz="1200" b="1" baseline="0" dirty="0" smtClean="0">
                <a:solidFill>
                  <a:schemeClr val="tx1"/>
                </a:solidFill>
                <a:latin typeface="Arial" panose="020B0604020202020204" pitchFamily="34" charset="0"/>
                <a:cs typeface="Arial" panose="020B0604020202020204" pitchFamily="34" charset="0"/>
              </a:rPr>
              <a:t>OFERTAS ACADÉMICAS</a:t>
            </a:r>
            <a:r>
              <a:rPr lang="es-ES" sz="1200" b="1" dirty="0" smtClean="0">
                <a:solidFill>
                  <a:schemeClr val="tx1"/>
                </a:solidFill>
                <a:latin typeface="Arial" panose="020B0604020202020204" pitchFamily="34" charset="0"/>
                <a:cs typeface="Arial" panose="020B0604020202020204" pitchFamily="34" charset="0"/>
              </a:rPr>
              <a:t> </a:t>
            </a:r>
            <a:r>
              <a:rPr lang="es-ES" sz="1200" b="1" dirty="0">
                <a:solidFill>
                  <a:schemeClr val="tx1"/>
                </a:solidFill>
                <a:latin typeface="Arial" panose="020B0604020202020204" pitchFamily="34" charset="0"/>
                <a:cs typeface="Arial" panose="020B0604020202020204" pitchFamily="34" charset="0"/>
              </a:rPr>
              <a:t>de grado de la UNA según </a:t>
            </a:r>
            <a:r>
              <a:rPr lang="es-ES" sz="1200" b="1" dirty="0" smtClean="0">
                <a:solidFill>
                  <a:schemeClr val="tx1"/>
                </a:solidFill>
                <a:latin typeface="Arial" panose="020B0604020202020204" pitchFamily="34" charset="0"/>
                <a:cs typeface="Arial" panose="020B0604020202020204" pitchFamily="34" charset="0"/>
              </a:rPr>
              <a:t>sede y Modalidad. Setiembre </a:t>
            </a:r>
            <a:r>
              <a:rPr lang="es-ES" sz="1200" b="1" dirty="0">
                <a:solidFill>
                  <a:schemeClr val="tx1"/>
                </a:solidFill>
                <a:latin typeface="Arial" panose="020B0604020202020204" pitchFamily="34" charset="0"/>
                <a:cs typeface="Arial" panose="020B0604020202020204" pitchFamily="34" charset="0"/>
              </a:rPr>
              <a:t>2017</a:t>
            </a:r>
          </a:p>
        </c:rich>
      </c:tx>
      <c:layout>
        <c:manualLayout>
          <c:xMode val="edge"/>
          <c:yMode val="edge"/>
          <c:x val="0.14113265192756361"/>
          <c:y val="3.5273858460171094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584468750279936"/>
          <c:y val="0.32197202491611709"/>
          <c:w val="0.63836750781578921"/>
          <c:h val="0.52312849962025743"/>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588-4477-B3B2-F793200E223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588-4477-B3B2-F793200E223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588-4477-B3B2-F793200E223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588-4477-B3B2-F793200E2233}"/>
              </c:ext>
            </c:extLst>
          </c:dPt>
          <c:dLbls>
            <c:dLbl>
              <c:idx val="0"/>
              <c:layout>
                <c:manualLayout>
                  <c:x val="-2.4691700922119763E-2"/>
                  <c:y val="0.2536004771399669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88-4477-B3B2-F793200E2233}"/>
                </c:ext>
              </c:extLst>
            </c:dLbl>
            <c:dLbl>
              <c:idx val="1"/>
              <c:layout>
                <c:manualLayout>
                  <c:x val="-0.17954699477835795"/>
                  <c:y val="-4.17716744923078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588-4477-B3B2-F793200E2233}"/>
                </c:ext>
              </c:extLst>
            </c:dLbl>
            <c:dLbl>
              <c:idx val="2"/>
              <c:layout>
                <c:manualLayout>
                  <c:x val="-2.5257193645150538E-2"/>
                  <c:y val="-0.14768607581613738"/>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88-4477-B3B2-F793200E2233}"/>
                </c:ext>
              </c:extLst>
            </c:dLbl>
            <c:dLbl>
              <c:idx val="3"/>
              <c:delete val="1"/>
              <c:extLst>
                <c:ext xmlns:c15="http://schemas.microsoft.com/office/drawing/2012/chart" uri="{CE6537A1-D6FC-4f65-9D91-7224C49458BB}"/>
                <c:ext xmlns:c16="http://schemas.microsoft.com/office/drawing/2014/chart" uri="{C3380CC4-5D6E-409C-BE32-E72D297353CC}">
                  <c16:uniqueId val="{00000007-0588-4477-B3B2-F793200E2233}"/>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Hoja3!$D$20:$D$23</c:f>
              <c:strCache>
                <c:ptCount val="4"/>
                <c:pt idx="0">
                  <c:v>Sede Central - Modalidad Presencial</c:v>
                </c:pt>
                <c:pt idx="1">
                  <c:v>Sede Central. Modalidad Semipresencial</c:v>
                </c:pt>
                <c:pt idx="2">
                  <c:v>Filiales - Modalidad Presencial</c:v>
                </c:pt>
                <c:pt idx="3">
                  <c:v>Filiales - Modalidad Semipresencial</c:v>
                </c:pt>
              </c:strCache>
            </c:strRef>
          </c:cat>
          <c:val>
            <c:numRef>
              <c:f>Hoja3!$E$20:$E$23</c:f>
              <c:numCache>
                <c:formatCode>General</c:formatCode>
                <c:ptCount val="4"/>
                <c:pt idx="0">
                  <c:v>78</c:v>
                </c:pt>
                <c:pt idx="1">
                  <c:v>4</c:v>
                </c:pt>
                <c:pt idx="2">
                  <c:v>64</c:v>
                </c:pt>
                <c:pt idx="3">
                  <c:v>0</c:v>
                </c:pt>
              </c:numCache>
            </c:numRef>
          </c:val>
          <c:extLst>
            <c:ext xmlns:c16="http://schemas.microsoft.com/office/drawing/2014/chart" uri="{C3380CC4-5D6E-409C-BE32-E72D297353CC}">
              <c16:uniqueId val="{00000008-0588-4477-B3B2-F793200E2233}"/>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a:latin typeface="Arial" panose="020B0604020202020204" pitchFamily="34" charset="0"/>
                <a:cs typeface="Arial" panose="020B0604020202020204" pitchFamily="34" charset="0"/>
              </a:defRPr>
            </a:pPr>
            <a:r>
              <a:rPr lang="es-PY" sz="1400" dirty="0">
                <a:latin typeface="Arial" panose="020B0604020202020204" pitchFamily="34" charset="0"/>
                <a:cs typeface="Arial" panose="020B0604020202020204" pitchFamily="34" charset="0"/>
              </a:rPr>
              <a:t>Artículos científicos por institución paraguaya (2012-2016)                       </a:t>
            </a:r>
            <a:endParaRPr lang="es-PY" sz="1400" dirty="0" smtClean="0">
              <a:latin typeface="Arial" panose="020B0604020202020204" pitchFamily="34" charset="0"/>
              <a:cs typeface="Arial" panose="020B0604020202020204" pitchFamily="34" charset="0"/>
            </a:endParaRPr>
          </a:p>
          <a:p>
            <a:pPr>
              <a:defRPr sz="1600">
                <a:latin typeface="Arial" panose="020B0604020202020204" pitchFamily="34" charset="0"/>
                <a:cs typeface="Arial" panose="020B0604020202020204" pitchFamily="34" charset="0"/>
              </a:defRPr>
            </a:pPr>
            <a:r>
              <a:rPr lang="es-PY" sz="1400" dirty="0" smtClean="0">
                <a:latin typeface="Arial" panose="020B0604020202020204" pitchFamily="34" charset="0"/>
                <a:cs typeface="Arial" panose="020B0604020202020204" pitchFamily="34" charset="0"/>
              </a:rPr>
              <a:t>en </a:t>
            </a:r>
            <a:r>
              <a:rPr lang="es-PY" sz="1400" dirty="0" err="1">
                <a:latin typeface="Arial" panose="020B0604020202020204" pitchFamily="34" charset="0"/>
                <a:cs typeface="Arial" panose="020B0604020202020204" pitchFamily="34" charset="0"/>
              </a:rPr>
              <a:t>Scopus</a:t>
            </a:r>
            <a:endParaRPr lang="es-PY" sz="1400" dirty="0">
              <a:latin typeface="Arial" panose="020B0604020202020204" pitchFamily="34" charset="0"/>
              <a:cs typeface="Arial" panose="020B0604020202020204" pitchFamily="34" charset="0"/>
            </a:endParaRPr>
          </a:p>
        </c:rich>
      </c:tx>
      <c:layout>
        <c:manualLayout>
          <c:xMode val="edge"/>
          <c:yMode val="edge"/>
          <c:x val="0.13941088685519637"/>
          <c:y val="0"/>
        </c:manualLayout>
      </c:layout>
      <c:overlay val="0"/>
      <c:spPr>
        <a:noFill/>
        <a:ln>
          <a:noFill/>
        </a:ln>
        <a:effectLst/>
      </c:spPr>
    </c:title>
    <c:autoTitleDeleted val="0"/>
    <c:plotArea>
      <c:layout>
        <c:manualLayout>
          <c:layoutTarget val="inner"/>
          <c:xMode val="edge"/>
          <c:yMode val="edge"/>
          <c:x val="0.45733079681121142"/>
          <c:y val="0.19893750589710116"/>
          <c:w val="0.48132470571560626"/>
          <c:h val="0.72257253051671544"/>
        </c:manualLayout>
      </c:layout>
      <c:barChart>
        <c:barDir val="bar"/>
        <c:grouping val="clustered"/>
        <c:varyColors val="0"/>
        <c:ser>
          <c:idx val="0"/>
          <c:order val="0"/>
          <c:spPr>
            <a:gradFill rotWithShape="1">
              <a:gsLst>
                <a:gs pos="0">
                  <a:schemeClr val="accent1"/>
                </a:gs>
                <a:gs pos="100000">
                  <a:schemeClr val="accent1">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Hoja2!$B$5:$B$18</c:f>
              <c:strCache>
                <c:ptCount val="14"/>
                <c:pt idx="0">
                  <c:v>MUSEO NACIONAL DE HISTORIA NATURAL</c:v>
                </c:pt>
                <c:pt idx="1">
                  <c:v>CENTRO MÉDICO LA COSTA</c:v>
                </c:pt>
                <c:pt idx="2">
                  <c:v>FUNDACIÓN VISIÓN</c:v>
                </c:pt>
                <c:pt idx="3">
                  <c:v>GUYRA PARAGUAY</c:v>
                </c:pt>
                <c:pt idx="4">
                  <c:v>FUNDACIÓN MOISÉS BERTONI</c:v>
                </c:pt>
                <c:pt idx="5">
                  <c:v>INSTITUTO DE PREVISIÓN SOCIAL - IPS</c:v>
                </c:pt>
                <c:pt idx="6">
                  <c:v>INSTITUTO DE INVESTIGACIÓN BIOLÓGICA DEL PARAGUAY - IIBP</c:v>
                </c:pt>
                <c:pt idx="7">
                  <c:v>INSTITUTO DE PATOLOGIA E INVESTIGACION - IPI</c:v>
                </c:pt>
                <c:pt idx="8">
                  <c:v>UNIVERSIDAD AUTONOMA DE ASUNCION - UAA</c:v>
                </c:pt>
                <c:pt idx="9">
                  <c:v>UNIVESIDAD DEL NORTE</c:v>
                </c:pt>
                <c:pt idx="10">
                  <c:v>MINISTERIO DE SALUD PUBLICA Y BIENESTAR SOCIAL - MSPYBS**</c:v>
                </c:pt>
                <c:pt idx="11">
                  <c:v>CENTRO PARA EL DESARROLLO DE LA INVESTIGACIÓN CIENTIFICA - CEDIC</c:v>
                </c:pt>
                <c:pt idx="12">
                  <c:v>UNIVESIDAD CATÓLICA ASUNCIÓN - UCA</c:v>
                </c:pt>
                <c:pt idx="13">
                  <c:v>UNIVERSIDAD NACIONAL DE ASUNCIÓN - UNA*</c:v>
                </c:pt>
              </c:strCache>
            </c:strRef>
          </c:cat>
          <c:val>
            <c:numRef>
              <c:f>Hoja2!$C$5:$C$18</c:f>
              <c:numCache>
                <c:formatCode>General</c:formatCode>
                <c:ptCount val="14"/>
                <c:pt idx="0">
                  <c:v>5</c:v>
                </c:pt>
                <c:pt idx="1">
                  <c:v>6</c:v>
                </c:pt>
                <c:pt idx="2">
                  <c:v>8</c:v>
                </c:pt>
                <c:pt idx="3">
                  <c:v>12</c:v>
                </c:pt>
                <c:pt idx="4">
                  <c:v>17</c:v>
                </c:pt>
                <c:pt idx="5">
                  <c:v>19</c:v>
                </c:pt>
                <c:pt idx="6">
                  <c:v>19</c:v>
                </c:pt>
                <c:pt idx="7">
                  <c:v>20</c:v>
                </c:pt>
                <c:pt idx="8">
                  <c:v>20</c:v>
                </c:pt>
                <c:pt idx="9">
                  <c:v>22</c:v>
                </c:pt>
                <c:pt idx="10">
                  <c:v>23</c:v>
                </c:pt>
                <c:pt idx="11">
                  <c:v>25</c:v>
                </c:pt>
                <c:pt idx="12">
                  <c:v>30</c:v>
                </c:pt>
                <c:pt idx="13">
                  <c:v>295</c:v>
                </c:pt>
              </c:numCache>
            </c:numRef>
          </c:val>
          <c:extLst>
            <c:ext xmlns:c16="http://schemas.microsoft.com/office/drawing/2014/chart" uri="{C3380CC4-5D6E-409C-BE32-E72D297353CC}">
              <c16:uniqueId val="{00000000-6A04-495F-A2C3-A764940BA639}"/>
            </c:ext>
          </c:extLst>
        </c:ser>
        <c:dLbls>
          <c:showLegendKey val="0"/>
          <c:showVal val="0"/>
          <c:showCatName val="0"/>
          <c:showSerName val="0"/>
          <c:showPercent val="0"/>
          <c:showBubbleSize val="0"/>
        </c:dLbls>
        <c:gapWidth val="115"/>
        <c:overlap val="-20"/>
        <c:axId val="534054680"/>
        <c:axId val="534055072"/>
      </c:barChart>
      <c:catAx>
        <c:axId val="5340546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534055072"/>
        <c:crosses val="autoZero"/>
        <c:auto val="1"/>
        <c:lblAlgn val="ctr"/>
        <c:lblOffset val="100"/>
        <c:noMultiLvlLbl val="0"/>
      </c:catAx>
      <c:valAx>
        <c:axId val="534055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534054680"/>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s-PY" sz="1400" b="1" i="0" baseline="0" dirty="0">
                <a:effectLst/>
                <a:latin typeface="Arial" panose="020B0604020202020204" pitchFamily="34" charset="0"/>
                <a:cs typeface="Arial" panose="020B0604020202020204" pitchFamily="34" charset="0"/>
              </a:rPr>
              <a:t>Programas </a:t>
            </a:r>
            <a:r>
              <a:rPr lang="es-PY" sz="1400" b="1" i="0" baseline="0" dirty="0" smtClean="0">
                <a:effectLst/>
                <a:latin typeface="Arial" panose="020B0604020202020204" pitchFamily="34" charset="0"/>
                <a:cs typeface="Arial" panose="020B0604020202020204" pitchFamily="34" charset="0"/>
              </a:rPr>
              <a:t>de Postgrado de </a:t>
            </a:r>
            <a:r>
              <a:rPr lang="es-PY" sz="1400" b="1" i="0" baseline="0" dirty="0">
                <a:effectLst/>
                <a:latin typeface="Arial" panose="020B0604020202020204" pitchFamily="34" charset="0"/>
                <a:cs typeface="Arial" panose="020B0604020202020204" pitchFamily="34" charset="0"/>
              </a:rPr>
              <a:t>la UNA según niveles. </a:t>
            </a:r>
            <a:r>
              <a:rPr lang="es-PY" sz="1400" b="1" i="0" baseline="0" dirty="0" smtClean="0">
                <a:effectLst/>
                <a:latin typeface="Arial" panose="020B0604020202020204" pitchFamily="34" charset="0"/>
                <a:cs typeface="Arial" panose="020B0604020202020204" pitchFamily="34" charset="0"/>
              </a:rPr>
              <a:t>Año 2017</a:t>
            </a:r>
            <a:r>
              <a:rPr lang="es-PY" sz="1400" b="1" i="0" baseline="0" dirty="0">
                <a:effectLst/>
                <a:latin typeface="Arial" panose="020B0604020202020204" pitchFamily="34" charset="0"/>
                <a:cs typeface="Arial" panose="020B0604020202020204" pitchFamily="34" charset="0"/>
              </a:rPr>
              <a:t>.</a:t>
            </a:r>
            <a:endParaRPr lang="es-PY" sz="1400" dirty="0">
              <a:effectLst/>
              <a:latin typeface="Arial" panose="020B0604020202020204" pitchFamily="34" charset="0"/>
              <a:cs typeface="Arial" panose="020B0604020202020204" pitchFamily="34" charset="0"/>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20510931234913293"/>
          <c:y val="0.44470309620994874"/>
          <c:w val="0.63528294835927324"/>
          <c:h val="0.51943452415855007"/>
        </c:manualLayout>
      </c:layout>
      <c:pie3DChart>
        <c:varyColors val="1"/>
        <c:ser>
          <c:idx val="0"/>
          <c:order val="0"/>
          <c:explosion val="1"/>
          <c:dPt>
            <c:idx val="2"/>
            <c:bubble3D val="0"/>
            <c:spPr>
              <a:solidFill>
                <a:srgbClr val="64A73B">
                  <a:lumMod val="75000"/>
                </a:srgbClr>
              </a:solidFill>
            </c:spPr>
            <c:extLst>
              <c:ext xmlns:c16="http://schemas.microsoft.com/office/drawing/2014/chart" uri="{C3380CC4-5D6E-409C-BE32-E72D297353CC}">
                <c16:uniqueId val="{00000001-D612-4256-A8EF-5CC3FF804A43}"/>
              </c:ext>
            </c:extLst>
          </c:dPt>
          <c:dLbls>
            <c:dLbl>
              <c:idx val="0"/>
              <c:layout>
                <c:manualLayout>
                  <c:x val="0.12983784629990608"/>
                  <c:y val="-2.8564640688634933E-2"/>
                </c:manualLayout>
              </c:layou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612-4256-A8EF-5CC3FF804A43}"/>
                </c:ext>
              </c:extLst>
            </c:dLbl>
            <c:dLbl>
              <c:idx val="1"/>
              <c:layout>
                <c:manualLayout>
                  <c:x val="6.1854554039450164E-2"/>
                  <c:y val="1.332199453345417E-2"/>
                </c:manualLayout>
              </c:layou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612-4256-A8EF-5CC3FF804A43}"/>
                </c:ext>
              </c:extLst>
            </c:dLbl>
            <c:dLbl>
              <c:idx val="2"/>
              <c:layout>
                <c:manualLayout>
                  <c:x val="-8.2349199205138821E-2"/>
                  <c:y val="-0.1970677285181113"/>
                </c:manualLayout>
              </c:layout>
              <c:tx>
                <c:rich>
                  <a:bodyPr/>
                  <a:lstStyle/>
                  <a:p>
                    <a:r>
                      <a:rPr lang="en-US" b="1" dirty="0" err="1" smtClean="0">
                        <a:latin typeface="Arial" panose="020B0604020202020204" pitchFamily="34" charset="0"/>
                        <a:cs typeface="Arial" panose="020B0604020202020204" pitchFamily="34" charset="0"/>
                      </a:rPr>
                      <a:t>Especialización</a:t>
                    </a:r>
                    <a:r>
                      <a:rPr lang="en-US" b="1" dirty="0">
                        <a:latin typeface="Arial" panose="020B0604020202020204" pitchFamily="34" charset="0"/>
                        <a:cs typeface="Arial" panose="020B0604020202020204" pitchFamily="34" charset="0"/>
                      </a:rPr>
                      <a:t>
51%</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12-4256-A8EF-5CC3FF804A43}"/>
                </c:ext>
              </c:extLst>
            </c:dLbl>
            <c:dLbl>
              <c:idx val="3"/>
              <c:layout>
                <c:manualLayout>
                  <c:x val="-0.1376449018290897"/>
                  <c:y val="-2.2957126586878845E-2"/>
                </c:manualLayout>
              </c:layou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612-4256-A8EF-5CC3FF804A43}"/>
                </c:ext>
              </c:extLst>
            </c:dLbl>
            <c:dLbl>
              <c:idx val="4"/>
              <c:layout>
                <c:manualLayout>
                  <c:x val="4.1076559675187606E-2"/>
                  <c:y val="-6.6310949061493055E-2"/>
                </c:manualLayout>
              </c:layout>
              <c:spPr/>
              <c:txPr>
                <a:bodyPr/>
                <a:lstStyle/>
                <a:p>
                  <a:pPr>
                    <a:defRPr b="1"/>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612-4256-A8EF-5CC3FF804A4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Hoja2!$D$46:$D$50</c:f>
              <c:strCache>
                <c:ptCount val="5"/>
                <c:pt idx="0">
                  <c:v>Doctorado</c:v>
                </c:pt>
                <c:pt idx="1">
                  <c:v>Maestría</c:v>
                </c:pt>
                <c:pt idx="2">
                  <c:v>Especialización</c:v>
                </c:pt>
                <c:pt idx="3">
                  <c:v>Capacitación</c:v>
                </c:pt>
                <c:pt idx="4">
                  <c:v>Capacitación en Filiales</c:v>
                </c:pt>
              </c:strCache>
            </c:strRef>
          </c:cat>
          <c:val>
            <c:numRef>
              <c:f>Hoja2!$E$46:$E$50</c:f>
              <c:numCache>
                <c:formatCode>General</c:formatCode>
                <c:ptCount val="5"/>
                <c:pt idx="0">
                  <c:v>8</c:v>
                </c:pt>
                <c:pt idx="1">
                  <c:v>83</c:v>
                </c:pt>
                <c:pt idx="2">
                  <c:v>124</c:v>
                </c:pt>
                <c:pt idx="3">
                  <c:v>21</c:v>
                </c:pt>
                <c:pt idx="4">
                  <c:v>7</c:v>
                </c:pt>
              </c:numCache>
            </c:numRef>
          </c:val>
          <c:extLst>
            <c:ext xmlns:c16="http://schemas.microsoft.com/office/drawing/2014/chart" uri="{C3380CC4-5D6E-409C-BE32-E72D297353CC}">
              <c16:uniqueId val="{00000006-D612-4256-A8EF-5CC3FF804A43}"/>
            </c:ext>
          </c:extLst>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EDB54-675D-4790-A1F2-189ED16C806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5FCC846-2BD1-41DD-981C-33A0424CCB73}">
      <dgm:prSet phldrT="[Texto]" phldr="1"/>
      <dgm:spPr/>
      <dgm:t>
        <a:bodyPr/>
        <a:lstStyle/>
        <a:p>
          <a:endParaRPr lang="es-ES" dirty="0"/>
        </a:p>
      </dgm:t>
    </dgm:pt>
    <dgm:pt modelId="{83AB2B8F-DDF9-4883-8F76-E7A8C108E605}" type="sibTrans" cxnId="{C31F8DA3-610C-40A4-85A5-EF61B2D17B5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s-ES" dirty="0"/>
        </a:p>
      </dgm:t>
    </dgm:pt>
    <dgm:pt modelId="{EF565578-0274-4EE5-A154-EBBBBEA8C335}" type="parTrans" cxnId="{C31F8DA3-610C-40A4-85A5-EF61B2D17B55}">
      <dgm:prSet/>
      <dgm:spPr/>
      <dgm:t>
        <a:bodyPr/>
        <a:lstStyle/>
        <a:p>
          <a:endParaRPr lang="es-ES"/>
        </a:p>
      </dgm:t>
    </dgm:pt>
    <dgm:pt modelId="{B88BB00B-AE1E-49B0-ABA1-40B29C9328A1}" type="pres">
      <dgm:prSet presAssocID="{043EDB54-675D-4790-A1F2-189ED16C8063}" presName="Name0" presStyleCnt="0">
        <dgm:presLayoutVars>
          <dgm:chMax val="7"/>
          <dgm:chPref val="7"/>
          <dgm:dir/>
        </dgm:presLayoutVars>
      </dgm:prSet>
      <dgm:spPr/>
    </dgm:pt>
    <dgm:pt modelId="{9CFE0702-854B-4E86-BC91-01C7731B54C1}" type="pres">
      <dgm:prSet presAssocID="{043EDB54-675D-4790-A1F2-189ED16C8063}" presName="Name1" presStyleCnt="0"/>
      <dgm:spPr/>
    </dgm:pt>
    <dgm:pt modelId="{F7BC408E-6D23-4438-BDFB-3223BC94BB24}" type="pres">
      <dgm:prSet presAssocID="{83AB2B8F-DDF9-4883-8F76-E7A8C108E605}" presName="picture_1" presStyleCnt="0"/>
      <dgm:spPr/>
    </dgm:pt>
    <dgm:pt modelId="{D40617C4-C3A0-467C-84C8-DC1850A16808}" type="pres">
      <dgm:prSet presAssocID="{83AB2B8F-DDF9-4883-8F76-E7A8C108E605}" presName="pictureRepeatNode" presStyleLbl="alignImgPlace1" presStyleIdx="0" presStyleCnt="1" custScaleX="200000" custScaleY="196254"/>
      <dgm:spPr/>
      <dgm:t>
        <a:bodyPr/>
        <a:lstStyle/>
        <a:p>
          <a:endParaRPr lang="es-PY"/>
        </a:p>
      </dgm:t>
    </dgm:pt>
    <dgm:pt modelId="{8DF6A914-AA01-422E-A38A-9F564F4BF629}" type="pres">
      <dgm:prSet presAssocID="{25FCC846-2BD1-41DD-981C-33A0424CCB73}" presName="text_1" presStyleLbl="node1" presStyleIdx="0" presStyleCnt="0" custFlipVert="1" custFlipHor="1" custScaleX="24518" custScaleY="54254" custLinFactY="156580" custLinFactNeighborX="80097" custLinFactNeighborY="200000">
        <dgm:presLayoutVars>
          <dgm:bulletEnabled val="1"/>
        </dgm:presLayoutVars>
      </dgm:prSet>
      <dgm:spPr/>
      <dgm:t>
        <a:bodyPr/>
        <a:lstStyle/>
        <a:p>
          <a:endParaRPr lang="es-PY"/>
        </a:p>
      </dgm:t>
    </dgm:pt>
  </dgm:ptLst>
  <dgm:cxnLst>
    <dgm:cxn modelId="{3A206672-5B18-4FAC-B348-76E3061AA5C6}" type="presOf" srcId="{83AB2B8F-DDF9-4883-8F76-E7A8C108E605}" destId="{D40617C4-C3A0-467C-84C8-DC1850A16808}" srcOrd="0" destOrd="0" presId="urn:microsoft.com/office/officeart/2008/layout/CircularPictureCallout"/>
    <dgm:cxn modelId="{C31F8DA3-610C-40A4-85A5-EF61B2D17B55}" srcId="{043EDB54-675D-4790-A1F2-189ED16C8063}" destId="{25FCC846-2BD1-41DD-981C-33A0424CCB73}" srcOrd="0" destOrd="0" parTransId="{EF565578-0274-4EE5-A154-EBBBBEA8C335}" sibTransId="{83AB2B8F-DDF9-4883-8F76-E7A8C108E605}"/>
    <dgm:cxn modelId="{84EEA8E0-6DD1-4332-925B-BA1E5DDA59B7}" type="presOf" srcId="{25FCC846-2BD1-41DD-981C-33A0424CCB73}" destId="{8DF6A914-AA01-422E-A38A-9F564F4BF629}" srcOrd="0" destOrd="0" presId="urn:microsoft.com/office/officeart/2008/layout/CircularPictureCallout"/>
    <dgm:cxn modelId="{9352E7B9-B627-4E9A-818B-CA3177A8B034}" type="presOf" srcId="{043EDB54-675D-4790-A1F2-189ED16C8063}" destId="{B88BB00B-AE1E-49B0-ABA1-40B29C9328A1}" srcOrd="0" destOrd="0" presId="urn:microsoft.com/office/officeart/2008/layout/CircularPictureCallout"/>
    <dgm:cxn modelId="{D21A7289-29B9-4524-92BB-4744044F54FF}" type="presParOf" srcId="{B88BB00B-AE1E-49B0-ABA1-40B29C9328A1}" destId="{9CFE0702-854B-4E86-BC91-01C7731B54C1}" srcOrd="0" destOrd="0" presId="urn:microsoft.com/office/officeart/2008/layout/CircularPictureCallout"/>
    <dgm:cxn modelId="{6409DE70-B18A-4703-88CE-800BD29EC8F2}" type="presParOf" srcId="{9CFE0702-854B-4E86-BC91-01C7731B54C1}" destId="{F7BC408E-6D23-4438-BDFB-3223BC94BB24}" srcOrd="0" destOrd="0" presId="urn:microsoft.com/office/officeart/2008/layout/CircularPictureCallout"/>
    <dgm:cxn modelId="{5248E8F7-68C4-4908-B7DA-EE79FEE677E2}" type="presParOf" srcId="{F7BC408E-6D23-4438-BDFB-3223BC94BB24}" destId="{D40617C4-C3A0-467C-84C8-DC1850A16808}" srcOrd="0" destOrd="0" presId="urn:microsoft.com/office/officeart/2008/layout/CircularPictureCallout"/>
    <dgm:cxn modelId="{20D1C957-97D6-4DEB-BFB2-97368A5D8EA1}" type="presParOf" srcId="{9CFE0702-854B-4E86-BC91-01C7731B54C1}" destId="{8DF6A914-AA01-422E-A38A-9F564F4BF629}"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617C4-C3A0-467C-84C8-DC1850A16808}">
      <dsp:nvSpPr>
        <dsp:cNvPr id="0" name=""/>
        <dsp:cNvSpPr/>
      </dsp:nvSpPr>
      <dsp:spPr>
        <a:xfrm>
          <a:off x="0" y="72005"/>
          <a:ext cx="1907949" cy="18722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6A914-AA01-422E-A38A-9F564F4BF629}">
      <dsp:nvSpPr>
        <dsp:cNvPr id="0" name=""/>
        <dsp:cNvSpPr/>
      </dsp:nvSpPr>
      <dsp:spPr>
        <a:xfrm flipH="1" flipV="1">
          <a:off x="1368155" y="1845426"/>
          <a:ext cx="149693" cy="17079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s-ES" sz="500" kern="1200" dirty="0"/>
        </a:p>
      </dsp:txBody>
      <dsp:txXfrm rot="10800000">
        <a:off x="1368155" y="1845426"/>
        <a:ext cx="149693" cy="17079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D7FDE2F0-1312-404B-8406-3BC447704860}" type="datetimeFigureOut">
              <a:rPr lang="es-PY" smtClean="0"/>
              <a:t>11/10/2017</a:t>
            </a:fld>
            <a:endParaRPr lang="es-PY"/>
          </a:p>
        </p:txBody>
      </p:sp>
      <p:sp>
        <p:nvSpPr>
          <p:cNvPr id="4" name="3 Marcador de pie de página"/>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s-PY"/>
          </a:p>
        </p:txBody>
      </p:sp>
      <p:sp>
        <p:nvSpPr>
          <p:cNvPr id="5" name="4 Marcador de número de diapositiva"/>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8E07FDBD-BC0F-4F00-889E-23AB11A72DDB}" type="slidenum">
              <a:rPr lang="es-PY" smtClean="0"/>
              <a:t>‹Nº›</a:t>
            </a:fld>
            <a:endParaRPr lang="es-PY"/>
          </a:p>
        </p:txBody>
      </p:sp>
    </p:spTree>
    <p:extLst>
      <p:ext uri="{BB962C8B-B14F-4D97-AF65-F5344CB8AC3E}">
        <p14:creationId xmlns:p14="http://schemas.microsoft.com/office/powerpoint/2010/main" val="4643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2"/>
            <a:ext cx="2945660" cy="496411"/>
          </a:xfrm>
          <a:prstGeom prst="rect">
            <a:avLst/>
          </a:prstGeom>
        </p:spPr>
        <p:txBody>
          <a:bodyPr vert="horz" lIns="96107" tIns="48054" rIns="96107" bIns="48054" rtlCol="0"/>
          <a:lstStyle>
            <a:lvl1pPr algn="l">
              <a:defRPr sz="1300"/>
            </a:lvl1pPr>
          </a:lstStyle>
          <a:p>
            <a:endParaRPr lang="es-PY"/>
          </a:p>
        </p:txBody>
      </p:sp>
      <p:sp>
        <p:nvSpPr>
          <p:cNvPr id="3" name="2 Marcador de fecha"/>
          <p:cNvSpPr>
            <a:spLocks noGrp="1"/>
          </p:cNvSpPr>
          <p:nvPr>
            <p:ph type="dt" idx="1"/>
          </p:nvPr>
        </p:nvSpPr>
        <p:spPr>
          <a:xfrm>
            <a:off x="3850445" y="2"/>
            <a:ext cx="2945660" cy="496411"/>
          </a:xfrm>
          <a:prstGeom prst="rect">
            <a:avLst/>
          </a:prstGeom>
        </p:spPr>
        <p:txBody>
          <a:bodyPr vert="horz" lIns="96107" tIns="48054" rIns="96107" bIns="48054" rtlCol="0"/>
          <a:lstStyle>
            <a:lvl1pPr algn="r">
              <a:defRPr sz="1300"/>
            </a:lvl1pPr>
          </a:lstStyle>
          <a:p>
            <a:fld id="{9F719DAB-ADFA-4FD1-9F8F-A2E5ECE4256C}" type="datetimeFigureOut">
              <a:rPr lang="es-PY" smtClean="0"/>
              <a:pPr/>
              <a:t>11/10/2017</a:t>
            </a:fld>
            <a:endParaRPr lang="es-PY"/>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107" tIns="48054" rIns="96107" bIns="48054" rtlCol="0" anchor="ctr"/>
          <a:lstStyle/>
          <a:p>
            <a:endParaRPr lang="es-PY"/>
          </a:p>
        </p:txBody>
      </p:sp>
      <p:sp>
        <p:nvSpPr>
          <p:cNvPr id="5" name="4 Marcador de notas"/>
          <p:cNvSpPr>
            <a:spLocks noGrp="1"/>
          </p:cNvSpPr>
          <p:nvPr>
            <p:ph type="body" sz="quarter" idx="3"/>
          </p:nvPr>
        </p:nvSpPr>
        <p:spPr>
          <a:xfrm>
            <a:off x="679768" y="4715910"/>
            <a:ext cx="5438140" cy="4467701"/>
          </a:xfrm>
          <a:prstGeom prst="rect">
            <a:avLst/>
          </a:prstGeom>
        </p:spPr>
        <p:txBody>
          <a:bodyPr vert="horz" lIns="96107" tIns="48054" rIns="96107" bIns="4805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3" y="9430092"/>
            <a:ext cx="2945660" cy="496411"/>
          </a:xfrm>
          <a:prstGeom prst="rect">
            <a:avLst/>
          </a:prstGeom>
        </p:spPr>
        <p:txBody>
          <a:bodyPr vert="horz" lIns="96107" tIns="48054" rIns="96107" bIns="48054" rtlCol="0" anchor="b"/>
          <a:lstStyle>
            <a:lvl1pPr algn="l">
              <a:defRPr sz="1300"/>
            </a:lvl1pPr>
          </a:lstStyle>
          <a:p>
            <a:endParaRPr lang="es-PY"/>
          </a:p>
        </p:txBody>
      </p:sp>
      <p:sp>
        <p:nvSpPr>
          <p:cNvPr id="7" name="6 Marcador de número de diapositiva"/>
          <p:cNvSpPr>
            <a:spLocks noGrp="1"/>
          </p:cNvSpPr>
          <p:nvPr>
            <p:ph type="sldNum" sz="quarter" idx="5"/>
          </p:nvPr>
        </p:nvSpPr>
        <p:spPr>
          <a:xfrm>
            <a:off x="3850445" y="9430092"/>
            <a:ext cx="2945660" cy="496411"/>
          </a:xfrm>
          <a:prstGeom prst="rect">
            <a:avLst/>
          </a:prstGeom>
        </p:spPr>
        <p:txBody>
          <a:bodyPr vert="horz" lIns="96107" tIns="48054" rIns="96107" bIns="48054" rtlCol="0" anchor="b"/>
          <a:lstStyle>
            <a:lvl1pPr algn="r">
              <a:defRPr sz="1300"/>
            </a:lvl1pPr>
          </a:lstStyle>
          <a:p>
            <a:fld id="{4A57B050-8C0B-4C81-83AB-284940F61806}" type="slidenum">
              <a:rPr lang="es-PY" smtClean="0"/>
              <a:pPr/>
              <a:t>‹Nº›</a:t>
            </a:fld>
            <a:endParaRPr lang="es-PY"/>
          </a:p>
        </p:txBody>
      </p:sp>
    </p:spTree>
    <p:extLst>
      <p:ext uri="{BB962C8B-B14F-4D97-AF65-F5344CB8AC3E}">
        <p14:creationId xmlns:p14="http://schemas.microsoft.com/office/powerpoint/2010/main" val="25193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4A57B050-8C0B-4C81-83AB-284940F61806}" type="slidenum">
              <a:rPr lang="es-PY" smtClean="0">
                <a:solidFill>
                  <a:prstClr val="black"/>
                </a:solidFill>
              </a:rPr>
              <a:pPr/>
              <a:t>2</a:t>
            </a:fld>
            <a:endParaRPr lang="es-PY">
              <a:solidFill>
                <a:prstClr val="black"/>
              </a:solidFill>
            </a:endParaRPr>
          </a:p>
        </p:txBody>
      </p:sp>
    </p:spTree>
    <p:extLst>
      <p:ext uri="{BB962C8B-B14F-4D97-AF65-F5344CB8AC3E}">
        <p14:creationId xmlns:p14="http://schemas.microsoft.com/office/powerpoint/2010/main" val="253699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0935A4-C469-46BB-B8ED-A94E3B64A4BA}" type="slidenum">
              <a:rPr lang="es-PY" smtClean="0">
                <a:solidFill>
                  <a:prstClr val="black"/>
                </a:solidFill>
              </a:rPr>
              <a:pPr/>
              <a:t>27</a:t>
            </a:fld>
            <a:endParaRPr lang="es-PY">
              <a:solidFill>
                <a:prstClr val="black"/>
              </a:solidFill>
            </a:endParaRPr>
          </a:p>
        </p:txBody>
      </p:sp>
    </p:spTree>
    <p:extLst>
      <p:ext uri="{BB962C8B-B14F-4D97-AF65-F5344CB8AC3E}">
        <p14:creationId xmlns:p14="http://schemas.microsoft.com/office/powerpoint/2010/main" val="463183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28</a:t>
            </a:fld>
            <a:endParaRPr lang="es-PY"/>
          </a:p>
        </p:txBody>
      </p:sp>
    </p:spTree>
    <p:extLst>
      <p:ext uri="{BB962C8B-B14F-4D97-AF65-F5344CB8AC3E}">
        <p14:creationId xmlns:p14="http://schemas.microsoft.com/office/powerpoint/2010/main" val="92711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29</a:t>
            </a:fld>
            <a:endParaRPr lang="es-PY"/>
          </a:p>
        </p:txBody>
      </p:sp>
    </p:spTree>
    <p:extLst>
      <p:ext uri="{BB962C8B-B14F-4D97-AF65-F5344CB8AC3E}">
        <p14:creationId xmlns:p14="http://schemas.microsoft.com/office/powerpoint/2010/main" val="214577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30</a:t>
            </a:fld>
            <a:endParaRPr lang="es-PY"/>
          </a:p>
        </p:txBody>
      </p:sp>
    </p:spTree>
    <p:extLst>
      <p:ext uri="{BB962C8B-B14F-4D97-AF65-F5344CB8AC3E}">
        <p14:creationId xmlns:p14="http://schemas.microsoft.com/office/powerpoint/2010/main" val="134403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31</a:t>
            </a:fld>
            <a:endParaRPr lang="es-PY"/>
          </a:p>
        </p:txBody>
      </p:sp>
    </p:spTree>
    <p:extLst>
      <p:ext uri="{BB962C8B-B14F-4D97-AF65-F5344CB8AC3E}">
        <p14:creationId xmlns:p14="http://schemas.microsoft.com/office/powerpoint/2010/main" val="4018234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32</a:t>
            </a:fld>
            <a:endParaRPr lang="es-PY"/>
          </a:p>
        </p:txBody>
      </p:sp>
    </p:spTree>
    <p:extLst>
      <p:ext uri="{BB962C8B-B14F-4D97-AF65-F5344CB8AC3E}">
        <p14:creationId xmlns:p14="http://schemas.microsoft.com/office/powerpoint/2010/main" val="108355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33</a:t>
            </a:fld>
            <a:endParaRPr lang="es-PY"/>
          </a:p>
        </p:txBody>
      </p:sp>
    </p:spTree>
    <p:extLst>
      <p:ext uri="{BB962C8B-B14F-4D97-AF65-F5344CB8AC3E}">
        <p14:creationId xmlns:p14="http://schemas.microsoft.com/office/powerpoint/2010/main" val="108811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34</a:t>
            </a:fld>
            <a:endParaRPr lang="es-PY"/>
          </a:p>
        </p:txBody>
      </p:sp>
    </p:spTree>
    <p:extLst>
      <p:ext uri="{BB962C8B-B14F-4D97-AF65-F5344CB8AC3E}">
        <p14:creationId xmlns:p14="http://schemas.microsoft.com/office/powerpoint/2010/main" val="49602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35</a:t>
            </a:fld>
            <a:endParaRPr lang="es-PY"/>
          </a:p>
        </p:txBody>
      </p:sp>
    </p:spTree>
    <p:extLst>
      <p:ext uri="{BB962C8B-B14F-4D97-AF65-F5344CB8AC3E}">
        <p14:creationId xmlns:p14="http://schemas.microsoft.com/office/powerpoint/2010/main" val="189185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36</a:t>
            </a:fld>
            <a:endParaRPr lang="es-PY"/>
          </a:p>
        </p:txBody>
      </p:sp>
    </p:spTree>
    <p:extLst>
      <p:ext uri="{BB962C8B-B14F-4D97-AF65-F5344CB8AC3E}">
        <p14:creationId xmlns:p14="http://schemas.microsoft.com/office/powerpoint/2010/main" val="373537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4A57B050-8C0B-4C81-83AB-284940F61806}" type="slidenum">
              <a:rPr lang="es-PY" smtClean="0">
                <a:solidFill>
                  <a:prstClr val="black"/>
                </a:solidFill>
              </a:rPr>
              <a:pPr/>
              <a:t>4</a:t>
            </a:fld>
            <a:endParaRPr lang="es-PY">
              <a:solidFill>
                <a:prstClr val="black"/>
              </a:solidFill>
            </a:endParaRPr>
          </a:p>
        </p:txBody>
      </p:sp>
    </p:spTree>
    <p:extLst>
      <p:ext uri="{BB962C8B-B14F-4D97-AF65-F5344CB8AC3E}">
        <p14:creationId xmlns:p14="http://schemas.microsoft.com/office/powerpoint/2010/main" val="253699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4A57B050-8C0B-4C81-83AB-284940F61806}" type="slidenum">
              <a:rPr lang="es-PY" smtClean="0"/>
              <a:pPr/>
              <a:t>5</a:t>
            </a:fld>
            <a:endParaRPr lang="es-PY"/>
          </a:p>
        </p:txBody>
      </p:sp>
    </p:spTree>
    <p:extLst>
      <p:ext uri="{BB962C8B-B14F-4D97-AF65-F5344CB8AC3E}">
        <p14:creationId xmlns:p14="http://schemas.microsoft.com/office/powerpoint/2010/main" val="327286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4A57B050-8C0B-4C81-83AB-284940F61806}" type="slidenum">
              <a:rPr lang="es-PY" smtClean="0">
                <a:solidFill>
                  <a:prstClr val="black"/>
                </a:solidFill>
              </a:rPr>
              <a:pPr/>
              <a:t>6</a:t>
            </a:fld>
            <a:endParaRPr lang="es-PY">
              <a:solidFill>
                <a:prstClr val="black"/>
              </a:solidFill>
            </a:endParaRPr>
          </a:p>
        </p:txBody>
      </p:sp>
    </p:spTree>
    <p:extLst>
      <p:ext uri="{BB962C8B-B14F-4D97-AF65-F5344CB8AC3E}">
        <p14:creationId xmlns:p14="http://schemas.microsoft.com/office/powerpoint/2010/main" val="260628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4A57B050-8C0B-4C81-83AB-284940F61806}" type="slidenum">
              <a:rPr lang="es-PY" smtClean="0">
                <a:solidFill>
                  <a:prstClr val="black"/>
                </a:solidFill>
              </a:rPr>
              <a:pPr/>
              <a:t>7</a:t>
            </a:fld>
            <a:endParaRPr lang="es-PY">
              <a:solidFill>
                <a:prstClr val="black"/>
              </a:solidFill>
            </a:endParaRPr>
          </a:p>
        </p:txBody>
      </p:sp>
    </p:spTree>
    <p:extLst>
      <p:ext uri="{BB962C8B-B14F-4D97-AF65-F5344CB8AC3E}">
        <p14:creationId xmlns:p14="http://schemas.microsoft.com/office/powerpoint/2010/main" val="260628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0935A4-C469-46BB-B8ED-A94E3B64A4BA}" type="slidenum">
              <a:rPr lang="es-PY" smtClean="0"/>
              <a:pPr/>
              <a:t>8</a:t>
            </a:fld>
            <a:endParaRPr lang="es-PY" dirty="0"/>
          </a:p>
        </p:txBody>
      </p:sp>
    </p:spTree>
    <p:extLst>
      <p:ext uri="{BB962C8B-B14F-4D97-AF65-F5344CB8AC3E}">
        <p14:creationId xmlns:p14="http://schemas.microsoft.com/office/powerpoint/2010/main" val="336667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0935A4-C469-46BB-B8ED-A94E3B64A4BA}" type="slidenum">
              <a:rPr lang="es-PY" smtClean="0">
                <a:solidFill>
                  <a:prstClr val="black"/>
                </a:solidFill>
              </a:rPr>
              <a:pPr/>
              <a:t>24</a:t>
            </a:fld>
            <a:endParaRPr lang="es-PY" dirty="0">
              <a:solidFill>
                <a:prstClr val="black"/>
              </a:solidFill>
            </a:endParaRPr>
          </a:p>
        </p:txBody>
      </p:sp>
    </p:spTree>
    <p:extLst>
      <p:ext uri="{BB962C8B-B14F-4D97-AF65-F5344CB8AC3E}">
        <p14:creationId xmlns:p14="http://schemas.microsoft.com/office/powerpoint/2010/main" val="196723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0935A4-C469-46BB-B8ED-A94E3B64A4BA}" type="slidenum">
              <a:rPr lang="es-PY" smtClean="0">
                <a:solidFill>
                  <a:prstClr val="black"/>
                </a:solidFill>
              </a:rPr>
              <a:pPr/>
              <a:t>25</a:t>
            </a:fld>
            <a:endParaRPr lang="es-PY" dirty="0">
              <a:solidFill>
                <a:prstClr val="black"/>
              </a:solidFill>
            </a:endParaRPr>
          </a:p>
        </p:txBody>
      </p:sp>
    </p:spTree>
    <p:extLst>
      <p:ext uri="{BB962C8B-B14F-4D97-AF65-F5344CB8AC3E}">
        <p14:creationId xmlns:p14="http://schemas.microsoft.com/office/powerpoint/2010/main" val="267032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0935A4-C469-46BB-B8ED-A94E3B64A4BA}" type="slidenum">
              <a:rPr lang="es-PY" smtClean="0">
                <a:solidFill>
                  <a:prstClr val="black"/>
                </a:solidFill>
              </a:rPr>
              <a:pPr/>
              <a:t>26</a:t>
            </a:fld>
            <a:endParaRPr lang="es-PY">
              <a:solidFill>
                <a:prstClr val="black"/>
              </a:solidFill>
            </a:endParaRPr>
          </a:p>
        </p:txBody>
      </p:sp>
    </p:spTree>
    <p:extLst>
      <p:ext uri="{BB962C8B-B14F-4D97-AF65-F5344CB8AC3E}">
        <p14:creationId xmlns:p14="http://schemas.microsoft.com/office/powerpoint/2010/main" val="2731933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6763764-F33B-4F24-81DC-8B0829AD3F14}" type="datetimeFigureOut">
              <a:rPr lang="es-PY" smtClean="0"/>
              <a:pPr/>
              <a:t>11/10/2017</a:t>
            </a:fld>
            <a:endParaRPr lang="es-PY"/>
          </a:p>
        </p:txBody>
      </p:sp>
      <p:sp>
        <p:nvSpPr>
          <p:cNvPr id="5" name="Footer Placeholder 4"/>
          <p:cNvSpPr>
            <a:spLocks noGrp="1"/>
          </p:cNvSpPr>
          <p:nvPr>
            <p:ph type="ftr" sz="quarter" idx="11"/>
          </p:nvPr>
        </p:nvSpPr>
        <p:spPr>
          <a:xfrm>
            <a:off x="1174044" y="5357592"/>
            <a:ext cx="5034845" cy="365125"/>
          </a:xfrm>
        </p:spPr>
        <p:txBody>
          <a:bodyPr/>
          <a:lstStyle/>
          <a:p>
            <a:endParaRPr lang="es-PY"/>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E3EEB37-4E8A-4691-BA28-5C4ED9181448}" type="slidenum">
              <a:rPr lang="es-PY" smtClean="0"/>
              <a:pPr/>
              <a:t>‹Nº›</a:t>
            </a:fld>
            <a:endParaRPr lang="es-P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BE3EEB37-4E8A-4691-BA28-5C4ED9181448}" type="slidenum">
              <a:rPr lang="es-PY" smtClean="0"/>
              <a:pPr/>
              <a:t>‹Nº›</a:t>
            </a:fld>
            <a:endParaRPr lang="es-PY"/>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BE3EEB37-4E8A-4691-BA28-5C4ED9181448}" type="slidenum">
              <a:rPr lang="es-PY" smtClean="0"/>
              <a:pPr/>
              <a:t>‹Nº›</a:t>
            </a:fld>
            <a:endParaRPr lang="es-PY"/>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63764-F33B-4F24-81DC-8B0829AD3F14}" type="datetimeFigureOut">
              <a:rPr lang="es-PY" smtClean="0"/>
              <a:pPr/>
              <a:t>11/10/2017</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BE3EEB37-4E8A-4691-BA28-5C4ED9181448}" type="slidenum">
              <a:rPr lang="es-PY" smtClean="0"/>
              <a:pPr/>
              <a:t>‹Nº›</a:t>
            </a:fld>
            <a:endParaRPr lang="es-P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6763764-F33B-4F24-81DC-8B0829AD3F14}" type="datetimeFigureOut">
              <a:rPr lang="es-PY" smtClean="0"/>
              <a:pPr/>
              <a:t>11/10/2017</a:t>
            </a:fld>
            <a:endParaRPr lang="es-PY"/>
          </a:p>
        </p:txBody>
      </p:sp>
      <p:sp>
        <p:nvSpPr>
          <p:cNvPr id="6" name="Footer Placeholder 5"/>
          <p:cNvSpPr>
            <a:spLocks noGrp="1"/>
          </p:cNvSpPr>
          <p:nvPr>
            <p:ph type="ftr" sz="quarter" idx="11"/>
          </p:nvPr>
        </p:nvSpPr>
        <p:spPr>
          <a:xfrm rot="-60000">
            <a:off x="914554" y="5829261"/>
            <a:ext cx="3522607" cy="365125"/>
          </a:xfrm>
        </p:spPr>
        <p:txBody>
          <a:bodyPr/>
          <a:lstStyle/>
          <a:p>
            <a:endParaRPr lang="es-PY"/>
          </a:p>
        </p:txBody>
      </p:sp>
      <p:sp>
        <p:nvSpPr>
          <p:cNvPr id="7" name="Slide Number Placeholder 6"/>
          <p:cNvSpPr>
            <a:spLocks noGrp="1"/>
          </p:cNvSpPr>
          <p:nvPr>
            <p:ph type="sldNum" sz="quarter" idx="12"/>
          </p:nvPr>
        </p:nvSpPr>
        <p:spPr>
          <a:xfrm rot="60000">
            <a:off x="7557313" y="5896961"/>
            <a:ext cx="554023" cy="365125"/>
          </a:xfrm>
        </p:spPr>
        <p:txBody>
          <a:bodyPr/>
          <a:lstStyle/>
          <a:p>
            <a:fld id="{BE3EEB37-4E8A-4691-BA28-5C4ED9181448}" type="slidenum">
              <a:rPr lang="es-PY" smtClean="0"/>
              <a:pPr/>
              <a:t>‹Nº›</a:t>
            </a:fld>
            <a:endParaRPr lang="es-P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6763764-F33B-4F24-81DC-8B0829AD3F14}" type="datetimeFigureOut">
              <a:rPr lang="es-PY" smtClean="0"/>
              <a:pPr/>
              <a:t>11/10/2017</a:t>
            </a:fld>
            <a:endParaRPr lang="es-PY"/>
          </a:p>
        </p:txBody>
      </p:sp>
      <p:sp>
        <p:nvSpPr>
          <p:cNvPr id="6" name="Footer Placeholder 5"/>
          <p:cNvSpPr>
            <a:spLocks noGrp="1"/>
          </p:cNvSpPr>
          <p:nvPr>
            <p:ph type="ftr" sz="quarter" idx="11"/>
          </p:nvPr>
        </p:nvSpPr>
        <p:spPr>
          <a:xfrm rot="-60000">
            <a:off x="914569" y="5831037"/>
            <a:ext cx="3319043" cy="365125"/>
          </a:xfrm>
        </p:spPr>
        <p:txBody>
          <a:bodyPr/>
          <a:lstStyle/>
          <a:p>
            <a:endParaRPr lang="es-PY"/>
          </a:p>
        </p:txBody>
      </p:sp>
      <p:sp>
        <p:nvSpPr>
          <p:cNvPr id="7" name="Slide Number Placeholder 6"/>
          <p:cNvSpPr>
            <a:spLocks noGrp="1"/>
          </p:cNvSpPr>
          <p:nvPr>
            <p:ph type="sldNum" sz="quarter" idx="12"/>
          </p:nvPr>
        </p:nvSpPr>
        <p:spPr>
          <a:xfrm rot="60000">
            <a:off x="7562089" y="5900026"/>
            <a:ext cx="554023" cy="365125"/>
          </a:xfrm>
        </p:spPr>
        <p:txBody>
          <a:bodyPr/>
          <a:lstStyle/>
          <a:p>
            <a:fld id="{BE3EEB37-4E8A-4691-BA28-5C4ED9181448}" type="slidenum">
              <a:rPr lang="es-PY" smtClean="0"/>
              <a:pPr/>
              <a:t>‹Nº›</a:t>
            </a:fld>
            <a:endParaRPr lang="es-P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6763764-F33B-4F24-81DC-8B0829AD3F14}" type="datetimeFigureOut">
              <a:rPr lang="es-PY" smtClean="0"/>
              <a:pPr/>
              <a:t>11/10/2017</a:t>
            </a:fld>
            <a:endParaRPr lang="es-PY"/>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PY"/>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E3EEB37-4E8A-4691-BA28-5C4ED9181448}" type="slidenum">
              <a:rPr lang="es-PY" smtClean="0"/>
              <a:pPr/>
              <a:t>‹Nº›</a:t>
            </a:fld>
            <a:endParaRPr lang="es-P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Hoja_de_c_lculo_de_Microsoft_Excel1.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08920"/>
            <a:ext cx="6965245" cy="1584176"/>
          </a:xfrm>
        </p:spPr>
        <p:txBody>
          <a:bodyPr>
            <a:normAutofit fontScale="90000"/>
          </a:bodyPr>
          <a:lstStyle/>
          <a:p>
            <a:r>
              <a:rPr lang="es-PY" i="1" dirty="0"/>
              <a:t>Presupuesto  UNA  </a:t>
            </a:r>
            <a:br>
              <a:rPr lang="es-PY" i="1" dirty="0"/>
            </a:br>
            <a:r>
              <a:rPr lang="es-PY" i="1" dirty="0"/>
              <a:t>Defensa Bicameral - 2018</a:t>
            </a:r>
            <a:br>
              <a:rPr lang="es-PY" i="1" dirty="0"/>
            </a:br>
            <a:endParaRPr lang="es-PY" dirty="0"/>
          </a:p>
        </p:txBody>
      </p:sp>
      <p:graphicFrame>
        <p:nvGraphicFramePr>
          <p:cNvPr id="5" name="4 Diagrama"/>
          <p:cNvGraphicFramePr/>
          <p:nvPr>
            <p:extLst/>
          </p:nvPr>
        </p:nvGraphicFramePr>
        <p:xfrm>
          <a:off x="3347864" y="476672"/>
          <a:ext cx="1907949"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995936" y="5517232"/>
            <a:ext cx="1589859" cy="369332"/>
          </a:xfrm>
          <a:prstGeom prst="rect">
            <a:avLst/>
          </a:prstGeom>
          <a:noFill/>
        </p:spPr>
        <p:txBody>
          <a:bodyPr wrap="none" rtlCol="0">
            <a:spAutoFit/>
          </a:bodyPr>
          <a:lstStyle/>
          <a:p>
            <a:r>
              <a:rPr lang="es-PY" b="1" dirty="0"/>
              <a:t>Octubre, 2017</a:t>
            </a:r>
          </a:p>
        </p:txBody>
      </p:sp>
      <p:sp>
        <p:nvSpPr>
          <p:cNvPr id="6" name="5 Rectángulo"/>
          <p:cNvSpPr/>
          <p:nvPr/>
        </p:nvSpPr>
        <p:spPr>
          <a:xfrm>
            <a:off x="2133022" y="4317776"/>
            <a:ext cx="531568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Prof. Mst. Abel Bernal</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0568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1628801"/>
            <a:ext cx="6768752" cy="2808311"/>
          </a:xfrm>
        </p:spPr>
        <p:txBody>
          <a:bodyPr>
            <a:normAutofit lnSpcReduction="10000"/>
          </a:bodyPr>
          <a:lstStyle/>
          <a:p>
            <a:pPr marL="0" indent="0" algn="just">
              <a:buNone/>
            </a:pPr>
            <a:r>
              <a:rPr lang="es-ES" sz="2000" dirty="0">
                <a:latin typeface="Arial" pitchFamily="34" charset="0"/>
                <a:cs typeface="Arial" pitchFamily="34" charset="0"/>
              </a:rPr>
              <a:t>La Universidad Nacional de Asunción </a:t>
            </a:r>
            <a:r>
              <a:rPr lang="es-ES" sz="2000" dirty="0" smtClean="0">
                <a:latin typeface="Arial" pitchFamily="34" charset="0"/>
                <a:cs typeface="Arial" pitchFamily="34" charset="0"/>
              </a:rPr>
              <a:t>cuenta </a:t>
            </a:r>
            <a:r>
              <a:rPr lang="es-ES" sz="2000" dirty="0">
                <a:latin typeface="Arial" pitchFamily="34" charset="0"/>
                <a:cs typeface="Arial" pitchFamily="34" charset="0"/>
              </a:rPr>
              <a:t>con Filiales en </a:t>
            </a:r>
            <a:r>
              <a:rPr lang="es-ES" sz="2000" dirty="0" smtClean="0">
                <a:latin typeface="Arial" pitchFamily="34" charset="0"/>
                <a:cs typeface="Arial" pitchFamily="34" charset="0"/>
              </a:rPr>
              <a:t>distintas ciudades y localidades del país, tales como: Benjamín </a:t>
            </a:r>
            <a:r>
              <a:rPr lang="es-ES" sz="2000" dirty="0">
                <a:latin typeface="Arial" pitchFamily="34" charset="0"/>
                <a:cs typeface="Arial" pitchFamily="34" charset="0"/>
              </a:rPr>
              <a:t>Aceval, Caacupé, Coronel Oviedo, Pedro Juan Caballero, </a:t>
            </a:r>
            <a:r>
              <a:rPr lang="es-ES" sz="2000" dirty="0" err="1">
                <a:latin typeface="Arial" pitchFamily="34" charset="0"/>
                <a:cs typeface="Arial" pitchFamily="34" charset="0"/>
              </a:rPr>
              <a:t>Quiindy</a:t>
            </a:r>
            <a:r>
              <a:rPr lang="es-ES" sz="2000" dirty="0">
                <a:latin typeface="Arial" pitchFamily="34" charset="0"/>
                <a:cs typeface="Arial" pitchFamily="34" charset="0"/>
              </a:rPr>
              <a:t>, San Juan Bautista (Misiones), San Estanislao, San Pedro del </a:t>
            </a:r>
            <a:r>
              <a:rPr lang="es-ES" sz="2000" dirty="0" err="1">
                <a:latin typeface="Arial" pitchFamily="34" charset="0"/>
                <a:cs typeface="Arial" pitchFamily="34" charset="0"/>
              </a:rPr>
              <a:t>Ykuamandyjú</a:t>
            </a:r>
            <a:r>
              <a:rPr lang="es-ES" sz="2000" dirty="0">
                <a:latin typeface="Arial" pitchFamily="34" charset="0"/>
                <a:cs typeface="Arial" pitchFamily="34" charset="0"/>
              </a:rPr>
              <a:t>, </a:t>
            </a:r>
            <a:r>
              <a:rPr lang="es-ES" sz="2000" dirty="0" smtClean="0">
                <a:latin typeface="Arial" pitchFamily="34" charset="0"/>
                <a:cs typeface="Arial" pitchFamily="34" charset="0"/>
              </a:rPr>
              <a:t>Caaguazú, </a:t>
            </a:r>
            <a:r>
              <a:rPr lang="es-ES" sz="2000" dirty="0">
                <a:latin typeface="Arial" pitchFamily="34" charset="0"/>
                <a:cs typeface="Arial" pitchFamily="34" charset="0"/>
              </a:rPr>
              <a:t>Paraguarí, Caazapá, Villarrica, Villa Hayes, Santa Rosa (Misiones), Cruce Los Pioneros (Boquerón), </a:t>
            </a:r>
            <a:r>
              <a:rPr lang="es-ES" sz="2000" dirty="0" smtClean="0">
                <a:latin typeface="Arial" pitchFamily="34" charset="0"/>
                <a:cs typeface="Arial" pitchFamily="34" charset="0"/>
              </a:rPr>
              <a:t>Concepción y </a:t>
            </a:r>
            <a:r>
              <a:rPr lang="es-ES" sz="2000" dirty="0" err="1" smtClean="0">
                <a:latin typeface="Arial" pitchFamily="34" charset="0"/>
                <a:cs typeface="Arial" pitchFamily="34" charset="0"/>
              </a:rPr>
              <a:t>Ayolas</a:t>
            </a:r>
            <a:r>
              <a:rPr lang="es-ES" sz="2000" dirty="0" smtClean="0">
                <a:latin typeface="Arial" pitchFamily="34" charset="0"/>
                <a:cs typeface="Arial" pitchFamily="34" charset="0"/>
              </a:rPr>
              <a:t>, dependientes </a:t>
            </a:r>
            <a:r>
              <a:rPr lang="es-ES" sz="2000" dirty="0">
                <a:latin typeface="Arial" pitchFamily="34" charset="0"/>
                <a:cs typeface="Arial" pitchFamily="34" charset="0"/>
              </a:rPr>
              <a:t>de las diferentes Unidades Académicas</a:t>
            </a:r>
            <a:r>
              <a:rPr lang="es-ES" sz="2000" dirty="0" smtClean="0">
                <a:latin typeface="Arial" pitchFamily="34" charset="0"/>
                <a:cs typeface="Arial" pitchFamily="34" charset="0"/>
              </a:rPr>
              <a:t>. </a:t>
            </a:r>
            <a:endParaRPr lang="es-PY" sz="2000" dirty="0"/>
          </a:p>
        </p:txBody>
      </p:sp>
      <p:sp>
        <p:nvSpPr>
          <p:cNvPr id="4" name="1 Título"/>
          <p:cNvSpPr>
            <a:spLocks noGrp="1"/>
          </p:cNvSpPr>
          <p:nvPr>
            <p:ph type="title"/>
          </p:nvPr>
        </p:nvSpPr>
        <p:spPr>
          <a:xfrm>
            <a:off x="1043608" y="836712"/>
            <a:ext cx="6984776" cy="523185"/>
          </a:xfrm>
        </p:spPr>
        <p:txBody>
          <a:bodyPr>
            <a:noAutofit/>
          </a:bodyPr>
          <a:lstStyle/>
          <a:p>
            <a:r>
              <a:rPr lang="es-MX" sz="2800" b="1" dirty="0">
                <a:latin typeface="Arial" panose="020B0604020202020204" pitchFamily="34" charset="0"/>
                <a:cs typeface="Arial" panose="020B0604020202020204" pitchFamily="34" charset="0"/>
              </a:rPr>
              <a:t>Filiales de la UNA</a:t>
            </a:r>
            <a:endParaRPr lang="es-PY" sz="2800" b="1" dirty="0">
              <a:latin typeface="Arial" panose="020B0604020202020204" pitchFamily="34" charset="0"/>
              <a:cs typeface="Arial" panose="020B0604020202020204" pitchFamily="34" charset="0"/>
            </a:endParaRPr>
          </a:p>
        </p:txBody>
      </p:sp>
      <p:sp>
        <p:nvSpPr>
          <p:cNvPr id="5" name="4 Rectángulo"/>
          <p:cNvSpPr/>
          <p:nvPr/>
        </p:nvSpPr>
        <p:spPr>
          <a:xfrm>
            <a:off x="6588224" y="5373216"/>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78020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59" y="1518805"/>
            <a:ext cx="4290251" cy="378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3759" y="1538189"/>
            <a:ext cx="4290251" cy="378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redondeado"/>
          <p:cNvSpPr/>
          <p:nvPr/>
        </p:nvSpPr>
        <p:spPr>
          <a:xfrm>
            <a:off x="827584" y="836712"/>
            <a:ext cx="1224136" cy="4320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Benjamín Aceval </a:t>
            </a:r>
            <a:endPar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15 Rectángulo redondeado"/>
          <p:cNvSpPr/>
          <p:nvPr/>
        </p:nvSpPr>
        <p:spPr>
          <a:xfrm>
            <a:off x="821360" y="1340768"/>
            <a:ext cx="1230360" cy="48030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 Hayes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28 Rectángulo redondeado"/>
          <p:cNvSpPr/>
          <p:nvPr/>
        </p:nvSpPr>
        <p:spPr>
          <a:xfrm>
            <a:off x="827584" y="4284712"/>
            <a:ext cx="1590399" cy="7284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Paraguarí</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endParaRPr lang="es-MX"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p:txBody>
      </p:sp>
      <p:sp>
        <p:nvSpPr>
          <p:cNvPr id="33" name="32 Rectángulo redondeado"/>
          <p:cNvSpPr/>
          <p:nvPr/>
        </p:nvSpPr>
        <p:spPr>
          <a:xfrm>
            <a:off x="827584" y="1916832"/>
            <a:ext cx="1641042" cy="100777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Caacupé</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Letras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p:txBody>
      </p:sp>
      <p:sp>
        <p:nvSpPr>
          <p:cNvPr id="38" name="37 Rectángulo redondeado"/>
          <p:cNvSpPr/>
          <p:nvPr/>
        </p:nvSpPr>
        <p:spPr>
          <a:xfrm>
            <a:off x="6660232" y="4454595"/>
            <a:ext cx="1662408" cy="84442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Coronel Oviedo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Informáticas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44" name="43 Rectángulo redondeado"/>
          <p:cNvSpPr/>
          <p:nvPr/>
        </p:nvSpPr>
        <p:spPr>
          <a:xfrm>
            <a:off x="6588224" y="3501008"/>
            <a:ext cx="1728191" cy="864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Caaguazú</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p:txBody>
      </p:sp>
      <p:sp>
        <p:nvSpPr>
          <p:cNvPr id="2" name="1 Título"/>
          <p:cNvSpPr>
            <a:spLocks noGrp="1"/>
          </p:cNvSpPr>
          <p:nvPr>
            <p:ph type="title"/>
          </p:nvPr>
        </p:nvSpPr>
        <p:spPr>
          <a:xfrm>
            <a:off x="1115616" y="244522"/>
            <a:ext cx="6984776" cy="523185"/>
          </a:xfrm>
        </p:spPr>
        <p:txBody>
          <a:bodyPr>
            <a:noAutofit/>
          </a:bodyPr>
          <a:lstStyle/>
          <a:p>
            <a:r>
              <a:rPr lang="es-MX" sz="3200" b="1" dirty="0">
                <a:latin typeface="Arial" panose="020B0604020202020204" pitchFamily="34" charset="0"/>
                <a:cs typeface="Arial" panose="020B0604020202020204" pitchFamily="34" charset="0"/>
              </a:rPr>
              <a:t>Filiales de la UNA</a:t>
            </a:r>
            <a:endParaRPr lang="es-PY" sz="3200" b="1" dirty="0">
              <a:latin typeface="Arial" panose="020B0604020202020204" pitchFamily="34" charset="0"/>
              <a:cs typeface="Arial" panose="020B0604020202020204" pitchFamily="34" charset="0"/>
            </a:endParaRPr>
          </a:p>
        </p:txBody>
      </p:sp>
      <p:sp>
        <p:nvSpPr>
          <p:cNvPr id="48" name="47 Rectángulo redondeado"/>
          <p:cNvSpPr/>
          <p:nvPr/>
        </p:nvSpPr>
        <p:spPr>
          <a:xfrm>
            <a:off x="2339752" y="801277"/>
            <a:ext cx="1224136" cy="43687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Cruce Los Pioneros</a:t>
            </a:r>
          </a:p>
          <a:p>
            <a:pPr marL="171450" indent="-171450">
              <a:buFontTx/>
              <a:buChar char="-"/>
            </a:pPr>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0" name="59 Rectángulo redondeado"/>
          <p:cNvSpPr/>
          <p:nvPr/>
        </p:nvSpPr>
        <p:spPr>
          <a:xfrm>
            <a:off x="5220072" y="764704"/>
            <a:ext cx="1255133" cy="10187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Pedro Juan Caballero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Ingeniería Agronómica</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 Agropecuaria</a:t>
            </a:r>
          </a:p>
        </p:txBody>
      </p:sp>
      <p:sp>
        <p:nvSpPr>
          <p:cNvPr id="62" name="61 Rectángulo redondeado"/>
          <p:cNvSpPr/>
          <p:nvPr/>
        </p:nvSpPr>
        <p:spPr>
          <a:xfrm>
            <a:off x="6564770" y="789814"/>
            <a:ext cx="1751646" cy="98300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Pedro del </a:t>
            </a: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Ykuamandyyú</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p:txBody>
      </p:sp>
      <p:sp>
        <p:nvSpPr>
          <p:cNvPr id="65" name="64 Rectángulo redondeado"/>
          <p:cNvSpPr/>
          <p:nvPr/>
        </p:nvSpPr>
        <p:spPr>
          <a:xfrm>
            <a:off x="813876" y="2996952"/>
            <a:ext cx="1654750" cy="117012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Villarrica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Informáticas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 la Hospitalidad</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Electricidad</a:t>
            </a:r>
          </a:p>
        </p:txBody>
      </p:sp>
      <p:sp>
        <p:nvSpPr>
          <p:cNvPr id="67" name="66 Rectángulo redondeado"/>
          <p:cNvSpPr/>
          <p:nvPr/>
        </p:nvSpPr>
        <p:spPr>
          <a:xfrm>
            <a:off x="2699792" y="5684052"/>
            <a:ext cx="1152128" cy="48125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Quiindy</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68" name="67 Rectángulo redondeado"/>
          <p:cNvSpPr/>
          <p:nvPr/>
        </p:nvSpPr>
        <p:spPr>
          <a:xfrm>
            <a:off x="827584" y="5085184"/>
            <a:ext cx="1720174" cy="10801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Juan Bautista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Comunicación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a:t>
            </a:r>
          </a:p>
        </p:txBody>
      </p:sp>
      <p:sp>
        <p:nvSpPr>
          <p:cNvPr id="69" name="68 Rectángulo redondeado"/>
          <p:cNvSpPr/>
          <p:nvPr/>
        </p:nvSpPr>
        <p:spPr>
          <a:xfrm>
            <a:off x="5292080" y="5301208"/>
            <a:ext cx="1249391" cy="89675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Santa Rosa Misiones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p:txBody>
      </p:sp>
      <p:sp>
        <p:nvSpPr>
          <p:cNvPr id="70" name="69 Rectángulo redondeado"/>
          <p:cNvSpPr/>
          <p:nvPr/>
        </p:nvSpPr>
        <p:spPr>
          <a:xfrm>
            <a:off x="6668102" y="5434992"/>
            <a:ext cx="1568436" cy="72488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Caazapá</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p:txBody>
      </p:sp>
      <p:sp>
        <p:nvSpPr>
          <p:cNvPr id="71" name="70 Rectángulo redondeado"/>
          <p:cNvSpPr/>
          <p:nvPr/>
        </p:nvSpPr>
        <p:spPr>
          <a:xfrm>
            <a:off x="3779913" y="782090"/>
            <a:ext cx="1224136" cy="70269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Obstetricia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p:txBody>
      </p:sp>
      <p:sp>
        <p:nvSpPr>
          <p:cNvPr id="73" name="72 Rectángulo redondeado"/>
          <p:cNvSpPr/>
          <p:nvPr/>
        </p:nvSpPr>
        <p:spPr>
          <a:xfrm>
            <a:off x="3995936" y="5789663"/>
            <a:ext cx="1225493" cy="37564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Ayolas</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Ingeniería Civil</a:t>
            </a:r>
          </a:p>
        </p:txBody>
      </p:sp>
      <p:sp>
        <p:nvSpPr>
          <p:cNvPr id="74" name="73 Rectángulo redondeado"/>
          <p:cNvSpPr/>
          <p:nvPr/>
        </p:nvSpPr>
        <p:spPr>
          <a:xfrm>
            <a:off x="6564770" y="1844824"/>
            <a:ext cx="1751646" cy="10801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Estanislao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75" name="74 Rectángulo redondeado"/>
          <p:cNvSpPr/>
          <p:nvPr/>
        </p:nvSpPr>
        <p:spPr>
          <a:xfrm>
            <a:off x="6660232" y="2996952"/>
            <a:ext cx="1584176" cy="4320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Santa Rosa del Aguaray</a:t>
            </a:r>
          </a:p>
          <a:p>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Medicina y Cirugía</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9" name="108 Conector recto de flecha"/>
          <p:cNvCxnSpPr/>
          <p:nvPr/>
        </p:nvCxnSpPr>
        <p:spPr>
          <a:xfrm flipH="1" flipV="1">
            <a:off x="5616117" y="4648944"/>
            <a:ext cx="1116123" cy="786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134 Conector recto de flecha"/>
          <p:cNvCxnSpPr/>
          <p:nvPr/>
        </p:nvCxnSpPr>
        <p:spPr>
          <a:xfrm>
            <a:off x="4852157" y="1370641"/>
            <a:ext cx="295907" cy="184233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4" name="143 Rectángulo redondeado"/>
          <p:cNvSpPr/>
          <p:nvPr/>
        </p:nvSpPr>
        <p:spPr>
          <a:xfrm>
            <a:off x="827584" y="872595"/>
            <a:ext cx="1224136" cy="4320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Benjamín Aceval </a:t>
            </a:r>
            <a:endPar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5" name="144 Rectángulo redondeado"/>
          <p:cNvSpPr/>
          <p:nvPr/>
        </p:nvSpPr>
        <p:spPr>
          <a:xfrm>
            <a:off x="821360" y="1376651"/>
            <a:ext cx="1230360" cy="48030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 Hayes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6" name="145 Rectángulo redondeado"/>
          <p:cNvSpPr/>
          <p:nvPr/>
        </p:nvSpPr>
        <p:spPr>
          <a:xfrm>
            <a:off x="827584" y="1952715"/>
            <a:ext cx="1641042" cy="100777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Caacupé</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Letras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p:txBody>
      </p:sp>
      <p:sp>
        <p:nvSpPr>
          <p:cNvPr id="147" name="146 Rectángulo redondeado"/>
          <p:cNvSpPr/>
          <p:nvPr/>
        </p:nvSpPr>
        <p:spPr>
          <a:xfrm>
            <a:off x="813876" y="3032835"/>
            <a:ext cx="1654750" cy="117012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Villarrica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Informáticas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 la Hospitalidad</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Electricidad</a:t>
            </a:r>
          </a:p>
        </p:txBody>
      </p:sp>
      <p:grpSp>
        <p:nvGrpSpPr>
          <p:cNvPr id="107" name="106 Grupo"/>
          <p:cNvGrpSpPr/>
          <p:nvPr/>
        </p:nvGrpSpPr>
        <p:grpSpPr>
          <a:xfrm>
            <a:off x="813876" y="745320"/>
            <a:ext cx="7508764" cy="5433255"/>
            <a:chOff x="813876" y="745320"/>
            <a:chExt cx="7508764" cy="5433255"/>
          </a:xfrm>
        </p:grpSpPr>
        <p:grpSp>
          <p:nvGrpSpPr>
            <p:cNvPr id="104" name="103 Grupo"/>
            <p:cNvGrpSpPr/>
            <p:nvPr/>
          </p:nvGrpSpPr>
          <p:grpSpPr>
            <a:xfrm>
              <a:off x="2051720" y="1133437"/>
              <a:ext cx="4818952" cy="4656226"/>
              <a:chOff x="2051720" y="1133437"/>
              <a:chExt cx="4818952" cy="4656226"/>
            </a:xfrm>
          </p:grpSpPr>
          <p:cxnSp>
            <p:nvCxnSpPr>
              <p:cNvPr id="4099" name="4098 Conector recto de flecha"/>
              <p:cNvCxnSpPr>
                <a:stCxn id="48" idx="2"/>
              </p:cNvCxnSpPr>
              <p:nvPr/>
            </p:nvCxnSpPr>
            <p:spPr>
              <a:xfrm>
                <a:off x="2951820" y="1238156"/>
                <a:ext cx="1116124" cy="197482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a:off x="2051720" y="1133437"/>
                <a:ext cx="2808312" cy="303364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a:stCxn id="16" idx="3"/>
              </p:cNvCxnSpPr>
              <p:nvPr/>
            </p:nvCxnSpPr>
            <p:spPr>
              <a:xfrm>
                <a:off x="2051720" y="1580920"/>
                <a:ext cx="2808312" cy="264242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33" idx="3"/>
              </p:cNvCxnSpPr>
              <p:nvPr/>
            </p:nvCxnSpPr>
            <p:spPr>
              <a:xfrm>
                <a:off x="2468626" y="2420719"/>
                <a:ext cx="2679438" cy="186399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recto de flecha"/>
              <p:cNvCxnSpPr>
                <a:stCxn id="65" idx="3"/>
              </p:cNvCxnSpPr>
              <p:nvPr/>
            </p:nvCxnSpPr>
            <p:spPr>
              <a:xfrm>
                <a:off x="2468626" y="3582017"/>
                <a:ext cx="2967470" cy="92710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p:nvPr/>
            </p:nvCxnSpPr>
            <p:spPr>
              <a:xfrm>
                <a:off x="2195736" y="4509120"/>
                <a:ext cx="2952328" cy="4019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95 Conector recto de flecha"/>
              <p:cNvCxnSpPr/>
              <p:nvPr/>
            </p:nvCxnSpPr>
            <p:spPr>
              <a:xfrm flipV="1">
                <a:off x="2083532" y="5013176"/>
                <a:ext cx="3064532" cy="61206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98 Conector recto de flecha"/>
              <p:cNvCxnSpPr>
                <a:stCxn id="67" idx="0"/>
              </p:cNvCxnSpPr>
              <p:nvPr/>
            </p:nvCxnSpPr>
            <p:spPr>
              <a:xfrm flipV="1">
                <a:off x="3275856" y="4648944"/>
                <a:ext cx="1872208" cy="103510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101 Conector recto de flecha"/>
              <p:cNvCxnSpPr>
                <a:stCxn id="73" idx="0"/>
              </p:cNvCxnSpPr>
              <p:nvPr/>
            </p:nvCxnSpPr>
            <p:spPr>
              <a:xfrm flipV="1">
                <a:off x="4608683" y="5166498"/>
                <a:ext cx="611389" cy="62316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6" name="105 Conector recto de flecha"/>
              <p:cNvCxnSpPr/>
              <p:nvPr/>
            </p:nvCxnSpPr>
            <p:spPr>
              <a:xfrm flipH="1" flipV="1">
                <a:off x="5148064" y="5085184"/>
                <a:ext cx="936104" cy="216024"/>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116 Conector recto de flecha"/>
              <p:cNvCxnSpPr/>
              <p:nvPr/>
            </p:nvCxnSpPr>
            <p:spPr>
              <a:xfrm flipH="1" flipV="1">
                <a:off x="5436096" y="4365104"/>
                <a:ext cx="1296144" cy="28384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119 Conector recto de flecha"/>
              <p:cNvCxnSpPr/>
              <p:nvPr/>
            </p:nvCxnSpPr>
            <p:spPr>
              <a:xfrm flipH="1">
                <a:off x="5616117" y="4074976"/>
                <a:ext cx="1206133" cy="209736"/>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121 Conector recto de flecha"/>
              <p:cNvCxnSpPr/>
              <p:nvPr/>
            </p:nvCxnSpPr>
            <p:spPr>
              <a:xfrm flipH="1">
                <a:off x="5436096" y="3197507"/>
                <a:ext cx="1434576" cy="735549"/>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H="1">
                <a:off x="5221429" y="2549435"/>
                <a:ext cx="1514857" cy="1496133"/>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128 Conector recto de flecha"/>
              <p:cNvCxnSpPr/>
              <p:nvPr/>
            </p:nvCxnSpPr>
            <p:spPr>
              <a:xfrm flipH="1">
                <a:off x="5148064" y="1672652"/>
                <a:ext cx="1512170" cy="204438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1" name="130 Conector recto de flecha"/>
              <p:cNvCxnSpPr>
                <a:stCxn id="60" idx="2"/>
              </p:cNvCxnSpPr>
              <p:nvPr/>
            </p:nvCxnSpPr>
            <p:spPr>
              <a:xfrm flipH="1">
                <a:off x="5764325" y="1783450"/>
                <a:ext cx="83314" cy="1414057"/>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6" name="185 Conector recto de flecha"/>
              <p:cNvCxnSpPr/>
              <p:nvPr/>
            </p:nvCxnSpPr>
            <p:spPr>
              <a:xfrm flipH="1" flipV="1">
                <a:off x="5616117" y="4629560"/>
                <a:ext cx="1116123" cy="78604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3" name="192 Conector recto de flecha"/>
              <p:cNvCxnSpPr/>
              <p:nvPr/>
            </p:nvCxnSpPr>
            <p:spPr>
              <a:xfrm>
                <a:off x="4852157" y="1351257"/>
                <a:ext cx="295907" cy="184233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5" name="104 Grupo"/>
            <p:cNvGrpSpPr/>
            <p:nvPr/>
          </p:nvGrpSpPr>
          <p:grpSpPr>
            <a:xfrm>
              <a:off x="813876" y="745320"/>
              <a:ext cx="7508764" cy="5433255"/>
              <a:chOff x="813876" y="745320"/>
              <a:chExt cx="7508764" cy="5433255"/>
            </a:xfrm>
          </p:grpSpPr>
          <p:sp>
            <p:nvSpPr>
              <p:cNvPr id="167" name="166 Rectángulo redondeado"/>
              <p:cNvSpPr/>
              <p:nvPr/>
            </p:nvSpPr>
            <p:spPr>
              <a:xfrm>
                <a:off x="827584" y="4291735"/>
                <a:ext cx="1590399" cy="7284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Paraguarí</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endParaRPr lang="es-MX"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p:txBody>
          </p:sp>
          <p:sp>
            <p:nvSpPr>
              <p:cNvPr id="168" name="167 Rectángulo redondeado"/>
              <p:cNvSpPr/>
              <p:nvPr/>
            </p:nvSpPr>
            <p:spPr>
              <a:xfrm>
                <a:off x="6660232" y="4435211"/>
                <a:ext cx="1662408" cy="84442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Coronel Oviedo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Informáticas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169" name="168 Rectángulo redondeado"/>
              <p:cNvSpPr/>
              <p:nvPr/>
            </p:nvSpPr>
            <p:spPr>
              <a:xfrm>
                <a:off x="6588224" y="3481624"/>
                <a:ext cx="1728191" cy="86409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Caaguazú</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p:txBody>
          </p:sp>
          <p:sp>
            <p:nvSpPr>
              <p:cNvPr id="170" name="169 Rectángulo redondeado"/>
              <p:cNvSpPr/>
              <p:nvPr/>
            </p:nvSpPr>
            <p:spPr>
              <a:xfrm>
                <a:off x="2339752" y="808300"/>
                <a:ext cx="1224136" cy="43687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Cruce Los Pioneros</a:t>
                </a:r>
              </a:p>
              <a:p>
                <a:pPr marL="171450" indent="-171450">
                  <a:buFontTx/>
                  <a:buChar char="-"/>
                </a:pPr>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1" name="170 Rectángulo redondeado"/>
              <p:cNvSpPr/>
              <p:nvPr/>
            </p:nvSpPr>
            <p:spPr>
              <a:xfrm>
                <a:off x="5220072" y="745320"/>
                <a:ext cx="1255133" cy="10187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Pedro Juan Caballero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Ingeniería Agronómica</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 Agropecuaria</a:t>
                </a:r>
              </a:p>
            </p:txBody>
          </p:sp>
          <p:sp>
            <p:nvSpPr>
              <p:cNvPr id="172" name="171 Rectángulo redondeado"/>
              <p:cNvSpPr/>
              <p:nvPr/>
            </p:nvSpPr>
            <p:spPr>
              <a:xfrm>
                <a:off x="6564770" y="770430"/>
                <a:ext cx="1751646" cy="98300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Pedro del </a:t>
                </a: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Ykuamandyyú</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Contaduría Pública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p:txBody>
          </p:sp>
          <p:sp>
            <p:nvSpPr>
              <p:cNvPr id="173" name="172 Rectángulo redondeado"/>
              <p:cNvSpPr/>
              <p:nvPr/>
            </p:nvSpPr>
            <p:spPr>
              <a:xfrm>
                <a:off x="2699792" y="5664668"/>
                <a:ext cx="1152128" cy="48125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Quiindy</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174" name="173 Rectángulo redondeado"/>
              <p:cNvSpPr/>
              <p:nvPr/>
            </p:nvSpPr>
            <p:spPr>
              <a:xfrm>
                <a:off x="827584" y="5065800"/>
                <a:ext cx="1720174" cy="10801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Juan Bautista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Comunicación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a:t>
                </a:r>
              </a:p>
            </p:txBody>
          </p:sp>
          <p:sp>
            <p:nvSpPr>
              <p:cNvPr id="175" name="174 Rectángulo redondeado"/>
              <p:cNvSpPr/>
              <p:nvPr/>
            </p:nvSpPr>
            <p:spPr>
              <a:xfrm>
                <a:off x="5292080" y="5281824"/>
                <a:ext cx="1249391" cy="89675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Santa Rosa Misiones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p:txBody>
          </p:sp>
          <p:sp>
            <p:nvSpPr>
              <p:cNvPr id="176" name="175 Rectángulo redondeado"/>
              <p:cNvSpPr/>
              <p:nvPr/>
            </p:nvSpPr>
            <p:spPr>
              <a:xfrm>
                <a:off x="6668102" y="5415608"/>
                <a:ext cx="1568436" cy="72488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Caazapá</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Ingeniería Agronómica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 Agropecuaria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p:txBody>
          </p:sp>
          <p:sp>
            <p:nvSpPr>
              <p:cNvPr id="177" name="176 Rectángulo redondeado"/>
              <p:cNvSpPr/>
              <p:nvPr/>
            </p:nvSpPr>
            <p:spPr>
              <a:xfrm>
                <a:off x="3779913" y="762706"/>
                <a:ext cx="1224136" cy="70269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Concepción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Obstetricia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p:txBody>
          </p:sp>
          <p:sp>
            <p:nvSpPr>
              <p:cNvPr id="178" name="177 Rectángulo redondeado"/>
              <p:cNvSpPr/>
              <p:nvPr/>
            </p:nvSpPr>
            <p:spPr>
              <a:xfrm>
                <a:off x="3995936" y="5770279"/>
                <a:ext cx="1225493" cy="37564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Ayolas</a:t>
                </a:r>
                <a:endPar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Ingeniería Civil</a:t>
                </a:r>
              </a:p>
            </p:txBody>
          </p:sp>
          <p:sp>
            <p:nvSpPr>
              <p:cNvPr id="179" name="178 Rectángulo redondeado"/>
              <p:cNvSpPr/>
              <p:nvPr/>
            </p:nvSpPr>
            <p:spPr>
              <a:xfrm>
                <a:off x="6564770" y="1825440"/>
                <a:ext cx="1751646" cy="108012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 Estanislao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Veterinarias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Enfermería</a:t>
                </a:r>
              </a:p>
            </p:txBody>
          </p:sp>
          <p:sp>
            <p:nvSpPr>
              <p:cNvPr id="180" name="179 Rectángulo redondeado"/>
              <p:cNvSpPr/>
              <p:nvPr/>
            </p:nvSpPr>
            <p:spPr>
              <a:xfrm>
                <a:off x="6660232" y="2977568"/>
                <a:ext cx="1584176" cy="4320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Santa Rosa del Aguaray</a:t>
                </a:r>
              </a:p>
              <a:p>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Medicina y Cirugía</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4" name="193 Rectángulo redondeado"/>
              <p:cNvSpPr/>
              <p:nvPr/>
            </p:nvSpPr>
            <p:spPr>
              <a:xfrm>
                <a:off x="827584" y="879618"/>
                <a:ext cx="1224136" cy="43204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Benjamín Aceval </a:t>
                </a:r>
                <a:endPar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PY"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Derecho</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5" name="194 Rectángulo redondeado"/>
              <p:cNvSpPr/>
              <p:nvPr/>
            </p:nvSpPr>
            <p:spPr>
              <a:xfrm>
                <a:off x="821360" y="1383674"/>
                <a:ext cx="1230360" cy="48030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 Hayes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Administración</a:t>
                </a:r>
                <a:endParaRPr lang="es-PY"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6" name="195 Rectángulo redondeado"/>
              <p:cNvSpPr/>
              <p:nvPr/>
            </p:nvSpPr>
            <p:spPr>
              <a:xfrm>
                <a:off x="827584" y="1959738"/>
                <a:ext cx="1641042" cy="100777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Caacupé</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Derecho,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Letras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p:txBody>
          </p:sp>
          <p:sp>
            <p:nvSpPr>
              <p:cNvPr id="197" name="196 Rectángulo redondeado"/>
              <p:cNvSpPr/>
              <p:nvPr/>
            </p:nvSpPr>
            <p:spPr>
              <a:xfrm>
                <a:off x="813876" y="3039858"/>
                <a:ext cx="1654750" cy="117012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Villarrica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Contaduría Pública </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de la Educación</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Psicología</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Ciencias Informáticas</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 la Hospitalidad</a:t>
                </a:r>
              </a:p>
              <a:p>
                <a:pPr marL="171450" indent="-171450">
                  <a:buFontTx/>
                  <a:buChar char="-"/>
                </a:pPr>
                <a:r>
                  <a:rPr lang="es-MX" sz="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Electricidad</a:t>
                </a:r>
              </a:p>
            </p:txBody>
          </p:sp>
        </p:grpSp>
      </p:grpSp>
    </p:spTree>
    <p:extLst>
      <p:ext uri="{BB962C8B-B14F-4D97-AF65-F5344CB8AC3E}">
        <p14:creationId xmlns:p14="http://schemas.microsoft.com/office/powerpoint/2010/main" val="247046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9377" y="899412"/>
            <a:ext cx="6965245" cy="288032"/>
          </a:xfrm>
        </p:spPr>
        <p:txBody>
          <a:bodyPr>
            <a:noAutofit/>
          </a:bodyPr>
          <a:lstStyle/>
          <a:p>
            <a:r>
              <a:rPr lang="es-ES" sz="1800" b="1" dirty="0" smtClean="0">
                <a:latin typeface="Arial" panose="020B0604020202020204" pitchFamily="34" charset="0"/>
                <a:ea typeface="Tahoma" panose="020B0604030504040204" pitchFamily="34" charset="0"/>
                <a:cs typeface="Arial" panose="020B0604020202020204" pitchFamily="34" charset="0"/>
              </a:rPr>
              <a:t>Modelo </a:t>
            </a:r>
            <a:r>
              <a:rPr lang="es-ES" sz="1800" b="1" dirty="0">
                <a:latin typeface="Arial" panose="020B0604020202020204" pitchFamily="34" charset="0"/>
                <a:ea typeface="Tahoma" panose="020B0604030504040204" pitchFamily="34" charset="0"/>
                <a:cs typeface="Arial" panose="020B0604020202020204" pitchFamily="34" charset="0"/>
              </a:rPr>
              <a:t>Nacional y Sistema ARCUSUR. Año </a:t>
            </a:r>
            <a:r>
              <a:rPr lang="es-ES" sz="1800" b="1" dirty="0" smtClean="0">
                <a:latin typeface="Arial" panose="020B0604020202020204" pitchFamily="34" charset="0"/>
                <a:ea typeface="Tahoma" panose="020B0604030504040204" pitchFamily="34" charset="0"/>
                <a:cs typeface="Arial" panose="020B0604020202020204" pitchFamily="34" charset="0"/>
              </a:rPr>
              <a:t>2017</a:t>
            </a:r>
            <a:endParaRPr lang="es-PY" sz="1800" dirty="0">
              <a:latin typeface="Arial" panose="020B0604020202020204" pitchFamily="34" charset="0"/>
              <a:cs typeface="Arial" panose="020B0604020202020204" pitchFamily="34" charset="0"/>
            </a:endParaRPr>
          </a:p>
        </p:txBody>
      </p:sp>
      <p:sp>
        <p:nvSpPr>
          <p:cNvPr id="4" name="2 Marcador de contenido"/>
          <p:cNvSpPr>
            <a:spLocks noGrp="1"/>
          </p:cNvSpPr>
          <p:nvPr>
            <p:ph idx="1"/>
          </p:nvPr>
        </p:nvSpPr>
        <p:spPr>
          <a:xfrm>
            <a:off x="899592" y="2598112"/>
            <a:ext cx="7272808" cy="3639200"/>
          </a:xfrm>
        </p:spPr>
        <p:txBody>
          <a:bodyPr>
            <a:noAutofit/>
          </a:bodyPr>
          <a:lstStyle/>
          <a:p>
            <a:pPr marL="0" indent="0" algn="just">
              <a:buNone/>
            </a:pPr>
            <a:r>
              <a:rPr lang="es-ES" sz="1600" dirty="0" smtClean="0">
                <a:latin typeface="Arial" pitchFamily="34" charset="0"/>
                <a:cs typeface="Arial" pitchFamily="34" charset="0"/>
              </a:rPr>
              <a:t>Actualmente </a:t>
            </a:r>
            <a:r>
              <a:rPr lang="es-ES" sz="1600" dirty="0">
                <a:latin typeface="Arial" pitchFamily="34" charset="0"/>
                <a:cs typeface="Arial" pitchFamily="34" charset="0"/>
              </a:rPr>
              <a:t>la UNA cuenta con </a:t>
            </a:r>
            <a:r>
              <a:rPr lang="es-ES" sz="1800" b="1" dirty="0" smtClean="0">
                <a:solidFill>
                  <a:schemeClr val="accent4">
                    <a:lumMod val="75000"/>
                  </a:schemeClr>
                </a:solidFill>
                <a:latin typeface="Arial" pitchFamily="34" charset="0"/>
                <a:cs typeface="Arial" pitchFamily="34" charset="0"/>
              </a:rPr>
              <a:t>29</a:t>
            </a:r>
            <a:r>
              <a:rPr lang="es-ES" sz="1600" b="1" dirty="0" smtClean="0">
                <a:latin typeface="Arial" pitchFamily="34" charset="0"/>
                <a:cs typeface="Arial" pitchFamily="34" charset="0"/>
              </a:rPr>
              <a:t> </a:t>
            </a:r>
            <a:r>
              <a:rPr lang="es-ES" sz="1600" b="1" dirty="0">
                <a:latin typeface="Arial" pitchFamily="34" charset="0"/>
                <a:cs typeface="Arial" pitchFamily="34" charset="0"/>
              </a:rPr>
              <a:t>programas acreditados</a:t>
            </a:r>
            <a:r>
              <a:rPr lang="es-ES" sz="1600" dirty="0">
                <a:latin typeface="Arial" pitchFamily="34" charset="0"/>
                <a:cs typeface="Arial" pitchFamily="34" charset="0"/>
              </a:rPr>
              <a:t>: </a:t>
            </a:r>
          </a:p>
          <a:p>
            <a:pPr marL="452438" lvl="1" indent="-271463" algn="just">
              <a:tabLst>
                <a:tab pos="452438" algn="l"/>
              </a:tabLst>
            </a:pPr>
            <a:r>
              <a:rPr lang="es-ES" sz="1600" dirty="0">
                <a:latin typeface="Arial" pitchFamily="34" charset="0"/>
                <a:cs typeface="Arial" pitchFamily="34" charset="0"/>
              </a:rPr>
              <a:t>Carreras Acreditadas – </a:t>
            </a:r>
            <a:r>
              <a:rPr lang="es-ES" sz="1600" b="1" dirty="0">
                <a:latin typeface="Arial" pitchFamily="34" charset="0"/>
                <a:cs typeface="Arial" pitchFamily="34" charset="0"/>
              </a:rPr>
              <a:t>Modelo ARCUSUR: 8 </a:t>
            </a:r>
          </a:p>
          <a:p>
            <a:pPr marL="452438" lvl="1" indent="-271463" algn="just">
              <a:tabLst>
                <a:tab pos="452438" algn="l"/>
              </a:tabLst>
            </a:pPr>
            <a:r>
              <a:rPr lang="es-ES" sz="1600" dirty="0">
                <a:latin typeface="Arial" pitchFamily="34" charset="0"/>
                <a:cs typeface="Arial" pitchFamily="34" charset="0"/>
              </a:rPr>
              <a:t>Carreras Acreditadas - </a:t>
            </a:r>
            <a:r>
              <a:rPr lang="es-ES" sz="1600" b="1" dirty="0">
                <a:latin typeface="Arial" pitchFamily="34" charset="0"/>
                <a:cs typeface="Arial" pitchFamily="34" charset="0"/>
              </a:rPr>
              <a:t>Modelo Nacional: 20</a:t>
            </a:r>
            <a:r>
              <a:rPr lang="es-ES" sz="1600" dirty="0">
                <a:latin typeface="Arial" pitchFamily="34" charset="0"/>
                <a:cs typeface="Arial" pitchFamily="34" charset="0"/>
              </a:rPr>
              <a:t> </a:t>
            </a:r>
          </a:p>
          <a:p>
            <a:pPr marL="452438" lvl="1" indent="-271463" algn="just">
              <a:tabLst>
                <a:tab pos="452438" algn="l"/>
              </a:tabLst>
            </a:pPr>
            <a:r>
              <a:rPr lang="es-ES" sz="1600" dirty="0">
                <a:latin typeface="Arial" pitchFamily="34" charset="0"/>
                <a:cs typeface="Arial" pitchFamily="34" charset="0"/>
              </a:rPr>
              <a:t>Programa de Postgrado Acreditado </a:t>
            </a:r>
            <a:r>
              <a:rPr lang="es-ES" sz="1600" b="1" dirty="0">
                <a:latin typeface="Arial" pitchFamily="34" charset="0"/>
                <a:cs typeface="Arial" pitchFamily="34" charset="0"/>
              </a:rPr>
              <a:t>-  Modelo Nacional: </a:t>
            </a:r>
            <a:r>
              <a:rPr lang="es-ES" sz="1600" b="1" dirty="0" smtClean="0">
                <a:latin typeface="Arial" pitchFamily="34" charset="0"/>
                <a:cs typeface="Arial" pitchFamily="34" charset="0"/>
              </a:rPr>
              <a:t>1 </a:t>
            </a:r>
            <a:r>
              <a:rPr lang="es-ES" sz="1600" dirty="0" smtClean="0">
                <a:latin typeface="Arial" pitchFamily="34" charset="0"/>
                <a:cs typeface="Arial" pitchFamily="34" charset="0"/>
              </a:rPr>
              <a:t>(Especialización </a:t>
            </a:r>
            <a:r>
              <a:rPr lang="es-ES" sz="1600" dirty="0">
                <a:latin typeface="Arial" pitchFamily="34" charset="0"/>
                <a:cs typeface="Arial" pitchFamily="34" charset="0"/>
              </a:rPr>
              <a:t>en Pediatría </a:t>
            </a:r>
            <a:r>
              <a:rPr lang="es-ES" sz="1600" dirty="0" smtClean="0">
                <a:latin typeface="Arial" pitchFamily="34" charset="0"/>
                <a:cs typeface="Arial" pitchFamily="34" charset="0"/>
              </a:rPr>
              <a:t>Clínica de la Facultad de Ciencias Médicas)</a:t>
            </a:r>
          </a:p>
          <a:p>
            <a:pPr marL="180975" lvl="1" indent="0" algn="just">
              <a:buNone/>
              <a:tabLst>
                <a:tab pos="452438" algn="l"/>
              </a:tabLst>
            </a:pPr>
            <a:endParaRPr lang="es-ES" sz="1600" dirty="0" smtClean="0">
              <a:latin typeface="Arial" pitchFamily="34" charset="0"/>
              <a:cs typeface="Arial" pitchFamily="34" charset="0"/>
            </a:endParaRPr>
          </a:p>
          <a:p>
            <a:pPr marL="180975" lvl="1" indent="0" algn="just">
              <a:buNone/>
              <a:tabLst>
                <a:tab pos="452438" algn="l"/>
              </a:tabLst>
            </a:pPr>
            <a:r>
              <a:rPr lang="es-ES" sz="1600" dirty="0" smtClean="0">
                <a:latin typeface="Arial" pitchFamily="34" charset="0"/>
                <a:cs typeface="Arial" pitchFamily="34" charset="0"/>
              </a:rPr>
              <a:t>En ese mismo marco, </a:t>
            </a:r>
            <a:r>
              <a:rPr lang="es-MX" sz="1800" b="1" dirty="0" smtClean="0">
                <a:solidFill>
                  <a:schemeClr val="accent4">
                    <a:lumMod val="75000"/>
                  </a:schemeClr>
                </a:solidFill>
                <a:latin typeface="Arial" panose="020B0604020202020204" pitchFamily="34" charset="0"/>
                <a:cs typeface="Arial" panose="020B0604020202020204" pitchFamily="34" charset="0"/>
              </a:rPr>
              <a:t>30</a:t>
            </a: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carreras de grado se encuentran </a:t>
            </a:r>
            <a:r>
              <a:rPr lang="es-MX" sz="1600" b="1" dirty="0">
                <a:latin typeface="Arial" panose="020B0604020202020204" pitchFamily="34" charset="0"/>
                <a:cs typeface="Arial" panose="020B0604020202020204" pitchFamily="34" charset="0"/>
              </a:rPr>
              <a:t>en proceso de acreditación </a:t>
            </a:r>
            <a:r>
              <a:rPr lang="es-MX" sz="1600" dirty="0">
                <a:latin typeface="Arial" panose="020B0604020202020204" pitchFamily="34" charset="0"/>
                <a:cs typeface="Arial" panose="020B0604020202020204" pitchFamily="34" charset="0"/>
              </a:rPr>
              <a:t>(visitas programadas para 2017) en los modelos Nacional y ARCUSUR, de las </a:t>
            </a:r>
            <a:r>
              <a:rPr lang="es-MX" sz="1600" dirty="0" smtClean="0">
                <a:latin typeface="Arial" panose="020B0604020202020204" pitchFamily="34" charset="0"/>
                <a:cs typeface="Arial" panose="020B0604020202020204" pitchFamily="34" charset="0"/>
              </a:rPr>
              <a:t>cuales: </a:t>
            </a:r>
            <a:endParaRPr lang="es-MX" sz="1600" dirty="0">
              <a:latin typeface="Arial" panose="020B0604020202020204" pitchFamily="34" charset="0"/>
              <a:cs typeface="Arial" panose="020B0604020202020204" pitchFamily="34" charset="0"/>
            </a:endParaRPr>
          </a:p>
          <a:p>
            <a:pPr marL="466725" lvl="1" indent="-285750" algn="just">
              <a:tabLst>
                <a:tab pos="452438" algn="l"/>
              </a:tabLst>
            </a:pPr>
            <a:r>
              <a:rPr lang="es-MX" sz="1600" b="1" dirty="0" smtClean="0">
                <a:latin typeface="Arial" panose="020B0604020202020204" pitchFamily="34" charset="0"/>
                <a:cs typeface="Arial" panose="020B0604020202020204" pitchFamily="34" charset="0"/>
              </a:rPr>
              <a:t>13 </a:t>
            </a:r>
            <a:r>
              <a:rPr lang="es-MX" sz="1600" dirty="0" smtClean="0">
                <a:latin typeface="Arial" panose="020B0604020202020204" pitchFamily="34" charset="0"/>
                <a:cs typeface="Arial" panose="020B0604020202020204" pitchFamily="34" charset="0"/>
              </a:rPr>
              <a:t> carreras recibieron </a:t>
            </a:r>
            <a:r>
              <a:rPr lang="es-MX" sz="1600" dirty="0">
                <a:latin typeface="Arial" panose="020B0604020202020204" pitchFamily="34" charset="0"/>
                <a:cs typeface="Arial" panose="020B0604020202020204" pitchFamily="34" charset="0"/>
              </a:rPr>
              <a:t>la </a:t>
            </a:r>
            <a:r>
              <a:rPr lang="es-MX" sz="1600" b="1" dirty="0">
                <a:latin typeface="Arial" panose="020B0604020202020204" pitchFamily="34" charset="0"/>
                <a:cs typeface="Arial" panose="020B0604020202020204" pitchFamily="34" charset="0"/>
              </a:rPr>
              <a:t>visita de los Pares Evaluadores </a:t>
            </a:r>
            <a:r>
              <a:rPr lang="es-MX" sz="1600" dirty="0">
                <a:latin typeface="Arial" panose="020B0604020202020204" pitchFamily="34" charset="0"/>
                <a:cs typeface="Arial" panose="020B0604020202020204" pitchFamily="34" charset="0"/>
              </a:rPr>
              <a:t>y se encuentran pendientes de Resolución de Acreditación.</a:t>
            </a:r>
          </a:p>
          <a:p>
            <a:pPr marL="466725" lvl="1" indent="-285750" algn="just">
              <a:tabLst>
                <a:tab pos="452438" algn="l"/>
              </a:tabLst>
            </a:pPr>
            <a:r>
              <a:rPr lang="es-MX" sz="1600" b="1" dirty="0">
                <a:latin typeface="Arial" panose="020B0604020202020204" pitchFamily="34" charset="0"/>
                <a:cs typeface="Arial" panose="020B0604020202020204" pitchFamily="34" charset="0"/>
              </a:rPr>
              <a:t>12</a:t>
            </a:r>
            <a:r>
              <a:rPr lang="es-MX" sz="1600" dirty="0">
                <a:latin typeface="Arial" panose="020B0604020202020204" pitchFamily="34" charset="0"/>
                <a:cs typeface="Arial" panose="020B0604020202020204" pitchFamily="34" charset="0"/>
              </a:rPr>
              <a:t> carreras se encuentran </a:t>
            </a:r>
            <a:r>
              <a:rPr lang="es-MX" sz="1600" b="1" dirty="0">
                <a:latin typeface="Arial" panose="020B0604020202020204" pitchFamily="34" charset="0"/>
                <a:cs typeface="Arial" panose="020B0604020202020204" pitchFamily="34" charset="0"/>
              </a:rPr>
              <a:t>pendientes de confirmación </a:t>
            </a:r>
            <a:r>
              <a:rPr lang="es-MX" sz="1600" dirty="0">
                <a:latin typeface="Arial" panose="020B0604020202020204" pitchFamily="34" charset="0"/>
                <a:cs typeface="Arial" panose="020B0604020202020204" pitchFamily="34" charset="0"/>
              </a:rPr>
              <a:t>de agenda de visita de pares.</a:t>
            </a:r>
          </a:p>
          <a:p>
            <a:pPr marL="365760" lvl="1" indent="0" algn="just">
              <a:buNone/>
            </a:pPr>
            <a:endParaRPr lang="es-MX" sz="1600" dirty="0" smtClean="0">
              <a:solidFill>
                <a:srgbClr val="0070C0"/>
              </a:solidFill>
            </a:endParaRPr>
          </a:p>
        </p:txBody>
      </p:sp>
      <p:sp>
        <p:nvSpPr>
          <p:cNvPr id="5" name="4 Rectángulo"/>
          <p:cNvSpPr/>
          <p:nvPr/>
        </p:nvSpPr>
        <p:spPr>
          <a:xfrm>
            <a:off x="899592" y="1268760"/>
            <a:ext cx="7344816" cy="1323439"/>
          </a:xfrm>
          <a:prstGeom prst="rect">
            <a:avLst/>
          </a:prstGeom>
        </p:spPr>
        <p:txBody>
          <a:bodyPr wrap="square">
            <a:spAutoFit/>
          </a:bodyPr>
          <a:lstStyle/>
          <a:p>
            <a:pPr algn="just"/>
            <a:r>
              <a:rPr lang="es-ES" sz="1600" dirty="0" smtClean="0">
                <a:latin typeface="Arial" pitchFamily="34" charset="0"/>
                <a:cs typeface="Arial" pitchFamily="34" charset="0"/>
              </a:rPr>
              <a:t>En  </a:t>
            </a:r>
            <a:r>
              <a:rPr lang="es-ES" sz="1600" dirty="0">
                <a:latin typeface="Arial" pitchFamily="34" charset="0"/>
                <a:cs typeface="Arial" pitchFamily="34" charset="0"/>
              </a:rPr>
              <a:t>riguroso cumplimiento de las normas que rigen la Educación Superior en el </a:t>
            </a:r>
            <a:r>
              <a:rPr lang="es-ES" sz="1600" dirty="0" smtClean="0">
                <a:latin typeface="Arial" pitchFamily="34" charset="0"/>
                <a:cs typeface="Arial" pitchFamily="34" charset="0"/>
              </a:rPr>
              <a:t>Paraguay, la UNA ha </a:t>
            </a:r>
            <a:r>
              <a:rPr lang="es-ES" sz="1600" dirty="0">
                <a:latin typeface="Arial" pitchFamily="34" charset="0"/>
                <a:cs typeface="Arial" pitchFamily="34" charset="0"/>
              </a:rPr>
              <a:t>respondido a todas las convocatorias para someterse a los procesos de </a:t>
            </a:r>
            <a:r>
              <a:rPr lang="es-ES" sz="1600" dirty="0" smtClean="0">
                <a:latin typeface="Arial" pitchFamily="34" charset="0"/>
                <a:cs typeface="Arial" pitchFamily="34" charset="0"/>
              </a:rPr>
              <a:t>autoevaluación y evaluación </a:t>
            </a:r>
            <a:r>
              <a:rPr lang="es-ES" sz="1600" dirty="0">
                <a:latin typeface="Arial" pitchFamily="34" charset="0"/>
                <a:cs typeface="Arial" pitchFamily="34" charset="0"/>
              </a:rPr>
              <a:t>con fines de acreditación de carreras y </a:t>
            </a:r>
            <a:r>
              <a:rPr lang="es-ES" sz="1600" dirty="0" smtClean="0">
                <a:latin typeface="Arial" pitchFamily="34" charset="0"/>
                <a:cs typeface="Arial" pitchFamily="34" charset="0"/>
              </a:rPr>
              <a:t>programas </a:t>
            </a:r>
            <a:r>
              <a:rPr lang="es-ES" sz="1600" dirty="0">
                <a:latin typeface="Arial" pitchFamily="34" charset="0"/>
                <a:cs typeface="Arial" pitchFamily="34" charset="0"/>
              </a:rPr>
              <a:t>de postgrado, convocados por la Agencia Nacional de Evaluación y Acreditación de la Educación </a:t>
            </a:r>
            <a:r>
              <a:rPr lang="es-ES" sz="1600" dirty="0" smtClean="0">
                <a:latin typeface="Arial" pitchFamily="34" charset="0"/>
                <a:cs typeface="Arial" pitchFamily="34" charset="0"/>
              </a:rPr>
              <a:t>Superior.</a:t>
            </a:r>
            <a:endParaRPr lang="es-PY" sz="1600" dirty="0"/>
          </a:p>
        </p:txBody>
      </p:sp>
      <p:sp>
        <p:nvSpPr>
          <p:cNvPr id="3" name="2 Rectángulo"/>
          <p:cNvSpPr/>
          <p:nvPr/>
        </p:nvSpPr>
        <p:spPr>
          <a:xfrm>
            <a:off x="1402125" y="376192"/>
            <a:ext cx="6184192" cy="523220"/>
          </a:xfrm>
          <a:prstGeom prst="rect">
            <a:avLst/>
          </a:prstGeom>
        </p:spPr>
        <p:txBody>
          <a:bodyPr wrap="none">
            <a:spAutoFit/>
          </a:bodyPr>
          <a:lstStyle/>
          <a:p>
            <a:pPr algn="ctr">
              <a:spcBef>
                <a:spcPct val="0"/>
              </a:spcBef>
            </a:pPr>
            <a:r>
              <a:rPr lang="es-ES" sz="2800" b="1" dirty="0">
                <a:latin typeface="Arial" panose="020B0604020202020204" pitchFamily="34" charset="0"/>
                <a:ea typeface="+mj-ea"/>
                <a:cs typeface="Arial" panose="020B0604020202020204" pitchFamily="34" charset="0"/>
              </a:rPr>
              <a:t>Proceso de Acreditación de la UNA</a:t>
            </a:r>
            <a:endParaRPr lang="es-PY" sz="2800" b="1" dirty="0">
              <a:latin typeface="Arial" panose="020B0604020202020204" pitchFamily="34" charset="0"/>
              <a:ea typeface="+mj-ea"/>
              <a:cs typeface="Arial" panose="020B0604020202020204" pitchFamily="34" charset="0"/>
            </a:endParaRPr>
          </a:p>
        </p:txBody>
      </p:sp>
      <p:sp>
        <p:nvSpPr>
          <p:cNvPr id="6" name="5 Rectángulo"/>
          <p:cNvSpPr/>
          <p:nvPr/>
        </p:nvSpPr>
        <p:spPr>
          <a:xfrm>
            <a:off x="7034969" y="726672"/>
            <a:ext cx="172819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331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7154" y="404665"/>
            <a:ext cx="6965245" cy="936104"/>
          </a:xfrm>
        </p:spPr>
        <p:txBody>
          <a:bodyPr>
            <a:normAutofit/>
          </a:bodyPr>
          <a:lstStyle/>
          <a:p>
            <a:r>
              <a:rPr lang="es-MX" sz="3200" b="1" dirty="0" smtClean="0">
                <a:latin typeface="Arial" panose="020B0604020202020204" pitchFamily="34" charset="0"/>
                <a:cs typeface="Arial" panose="020B0604020202020204" pitchFamily="34" charset="0"/>
              </a:rPr>
              <a:t>Proceso de evaluación de la UNA</a:t>
            </a:r>
            <a:endParaRPr lang="es-PY" sz="3200" b="1" dirty="0">
              <a:latin typeface="Arial" panose="020B0604020202020204" pitchFamily="34" charset="0"/>
              <a:cs typeface="Arial" panose="020B0604020202020204" pitchFamily="34" charset="0"/>
            </a:endParaRPr>
          </a:p>
        </p:txBody>
      </p:sp>
      <p:sp>
        <p:nvSpPr>
          <p:cNvPr id="4" name="3 Rectángulo redondeado"/>
          <p:cNvSpPr/>
          <p:nvPr/>
        </p:nvSpPr>
        <p:spPr>
          <a:xfrm>
            <a:off x="1259632" y="1412776"/>
            <a:ext cx="6480720" cy="208823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PY" sz="2000" dirty="0" smtClean="0">
                <a:solidFill>
                  <a:schemeClr val="bg1"/>
                </a:solidFill>
                <a:latin typeface="Arial" panose="020B0604020202020204" pitchFamily="34" charset="0"/>
                <a:cs typeface="Arial" panose="020B0604020202020204" pitchFamily="34" charset="0"/>
              </a:rPr>
              <a:t>Las ofertas </a:t>
            </a:r>
            <a:r>
              <a:rPr lang="es-PY" sz="2000" dirty="0">
                <a:solidFill>
                  <a:schemeClr val="bg1"/>
                </a:solidFill>
                <a:latin typeface="Arial" panose="020B0604020202020204" pitchFamily="34" charset="0"/>
                <a:cs typeface="Arial" panose="020B0604020202020204" pitchFamily="34" charset="0"/>
              </a:rPr>
              <a:t>académicas que aún </a:t>
            </a:r>
            <a:r>
              <a:rPr lang="es-PY" sz="2000" dirty="0" smtClean="0">
                <a:solidFill>
                  <a:schemeClr val="bg1"/>
                </a:solidFill>
                <a:latin typeface="Arial" panose="020B0604020202020204" pitchFamily="34" charset="0"/>
                <a:cs typeface="Arial" panose="020B0604020202020204" pitchFamily="34" charset="0"/>
              </a:rPr>
              <a:t>no </a:t>
            </a:r>
            <a:r>
              <a:rPr lang="es-PY" sz="2000" dirty="0">
                <a:solidFill>
                  <a:schemeClr val="bg1"/>
                </a:solidFill>
                <a:latin typeface="Arial" panose="020B0604020202020204" pitchFamily="34" charset="0"/>
                <a:cs typeface="Arial" panose="020B0604020202020204" pitchFamily="34" charset="0"/>
              </a:rPr>
              <a:t>han pasado </a:t>
            </a:r>
            <a:r>
              <a:rPr lang="es-PY" sz="2000" dirty="0" smtClean="0">
                <a:solidFill>
                  <a:schemeClr val="bg1"/>
                </a:solidFill>
                <a:latin typeface="Arial" panose="020B0604020202020204" pitchFamily="34" charset="0"/>
                <a:cs typeface="Arial" panose="020B0604020202020204" pitchFamily="34" charset="0"/>
              </a:rPr>
              <a:t>por </a:t>
            </a:r>
            <a:r>
              <a:rPr lang="es-PY" sz="2000" dirty="0">
                <a:solidFill>
                  <a:schemeClr val="bg1"/>
                </a:solidFill>
                <a:latin typeface="Arial" panose="020B0604020202020204" pitchFamily="34" charset="0"/>
                <a:cs typeface="Arial" panose="020B0604020202020204" pitchFamily="34" charset="0"/>
              </a:rPr>
              <a:t>el proceso de evaluación con fines de </a:t>
            </a:r>
            <a:r>
              <a:rPr lang="es-PY" sz="2000" dirty="0" smtClean="0">
                <a:solidFill>
                  <a:schemeClr val="bg1"/>
                </a:solidFill>
                <a:latin typeface="Arial" panose="020B0604020202020204" pitchFamily="34" charset="0"/>
                <a:cs typeface="Arial" panose="020B0604020202020204" pitchFamily="34" charset="0"/>
              </a:rPr>
              <a:t>acreditación, </a:t>
            </a:r>
            <a:r>
              <a:rPr lang="es-PY" sz="2000" dirty="0">
                <a:solidFill>
                  <a:schemeClr val="bg1"/>
                </a:solidFill>
                <a:latin typeface="Arial" panose="020B0604020202020204" pitchFamily="34" charset="0"/>
                <a:cs typeface="Arial" panose="020B0604020202020204" pitchFamily="34" charset="0"/>
              </a:rPr>
              <a:t>se encuentran a la espera de la convocatoria de la ANEAES</a:t>
            </a:r>
            <a:r>
              <a:rPr lang="es-PY" sz="2000" dirty="0" smtClean="0">
                <a:solidFill>
                  <a:schemeClr val="bg1"/>
                </a:solidFill>
                <a:latin typeface="Arial" panose="020B0604020202020204" pitchFamily="34" charset="0"/>
                <a:cs typeface="Arial" panose="020B0604020202020204" pitchFamily="34" charset="0"/>
              </a:rPr>
              <a:t>.</a:t>
            </a:r>
          </a:p>
        </p:txBody>
      </p:sp>
      <p:sp>
        <p:nvSpPr>
          <p:cNvPr id="5" name="4 Rectángulo redondeado"/>
          <p:cNvSpPr/>
          <p:nvPr/>
        </p:nvSpPr>
        <p:spPr>
          <a:xfrm>
            <a:off x="1274845" y="3645024"/>
            <a:ext cx="6408712" cy="187220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PY" sz="2000" dirty="0">
                <a:latin typeface="Arial" panose="020B0604020202020204" pitchFamily="34" charset="0"/>
                <a:cs typeface="Arial" panose="020B0604020202020204" pitchFamily="34" charset="0"/>
              </a:rPr>
              <a:t>Las Unidades Académicas cuentan con las Comisiones Permanentes de Autoevaluación encargadas de implementar el proceso de autoevaluación de las diferentes carreras.</a:t>
            </a:r>
          </a:p>
        </p:txBody>
      </p:sp>
      <p:sp>
        <p:nvSpPr>
          <p:cNvPr id="6" name="5 Rectángulo"/>
          <p:cNvSpPr/>
          <p:nvPr/>
        </p:nvSpPr>
        <p:spPr>
          <a:xfrm>
            <a:off x="3707904" y="19944"/>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4972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15616" y="548680"/>
            <a:ext cx="6965245" cy="792088"/>
          </a:xfrm>
        </p:spPr>
        <p:txBody>
          <a:bodyPr>
            <a:noAutofit/>
          </a:bodyPr>
          <a:lstStyle/>
          <a:p>
            <a:r>
              <a:rPr lang="es-MX" sz="2800" b="1" dirty="0" smtClean="0">
                <a:latin typeface="Arial" panose="020B0604020202020204" pitchFamily="34" charset="0"/>
                <a:cs typeface="Arial" panose="020B0604020202020204" pitchFamily="34" charset="0"/>
              </a:rPr>
              <a:t>La UNA en la Investigación                      Científica y Tecnológica</a:t>
            </a:r>
            <a:endParaRPr lang="es-PY" sz="2800" b="1" dirty="0">
              <a:latin typeface="Arial" panose="020B0604020202020204" pitchFamily="34" charset="0"/>
              <a:cs typeface="Arial" panose="020B0604020202020204" pitchFamily="34" charset="0"/>
            </a:endParaRPr>
          </a:p>
        </p:txBody>
      </p:sp>
      <p:sp>
        <p:nvSpPr>
          <p:cNvPr id="5" name="4 Rectángulo redondeado"/>
          <p:cNvSpPr/>
          <p:nvPr/>
        </p:nvSpPr>
        <p:spPr>
          <a:xfrm>
            <a:off x="1445573" y="1988840"/>
            <a:ext cx="6480720" cy="22322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s-ES" sz="2000" b="1" dirty="0">
                <a:latin typeface="Arial" panose="020B0604020202020204" pitchFamily="34" charset="0"/>
                <a:cs typeface="Arial" panose="020B0604020202020204" pitchFamily="34" charset="0"/>
              </a:rPr>
              <a:t>La UNA realiza trabajos de investigación, científica y tecnológica,  en áreas de Agricultura y Ganadería, </a:t>
            </a:r>
            <a:r>
              <a:rPr lang="es-PY" sz="2000" b="1" dirty="0">
                <a:latin typeface="Arial" panose="020B0604020202020204" pitchFamily="34" charset="0"/>
                <a:cs typeface="Arial" panose="020B0604020202020204" pitchFamily="34" charset="0"/>
              </a:rPr>
              <a:t>Educación, Salud, Medio Ambiente, Ciencias Exactas y Naturales</a:t>
            </a:r>
            <a:r>
              <a:rPr lang="es-ES" sz="2000" b="1" dirty="0">
                <a:latin typeface="Arial" panose="020B0604020202020204" pitchFamily="34" charset="0"/>
                <a:cs typeface="Arial" panose="020B0604020202020204" pitchFamily="34" charset="0"/>
              </a:rPr>
              <a:t>, Alimentación y Nutrición, Ciencias Sociales, </a:t>
            </a:r>
            <a:r>
              <a:rPr lang="es-ES" sz="2000" b="1" dirty="0" smtClean="0">
                <a:latin typeface="Arial" panose="020B0604020202020204" pitchFamily="34" charset="0"/>
                <a:cs typeface="Arial" panose="020B0604020202020204" pitchFamily="34" charset="0"/>
              </a:rPr>
              <a:t>entre otros</a:t>
            </a:r>
            <a:r>
              <a:rPr lang="es-ES" sz="2000" b="1" dirty="0">
                <a:latin typeface="Arial" panose="020B0604020202020204" pitchFamily="34" charset="0"/>
                <a:cs typeface="Arial" panose="020B0604020202020204" pitchFamily="34" charset="0"/>
              </a:rPr>
              <a:t>.</a:t>
            </a:r>
            <a:endParaRPr lang="es-PY" sz="2000" b="1" dirty="0">
              <a:latin typeface="Arial" panose="020B0604020202020204" pitchFamily="34" charset="0"/>
              <a:cs typeface="Arial" panose="020B0604020202020204" pitchFamily="34" charset="0"/>
            </a:endParaRPr>
          </a:p>
        </p:txBody>
      </p:sp>
      <p:sp>
        <p:nvSpPr>
          <p:cNvPr id="6" name="5 Rectángulo"/>
          <p:cNvSpPr/>
          <p:nvPr/>
        </p:nvSpPr>
        <p:spPr>
          <a:xfrm>
            <a:off x="6732240" y="895363"/>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6474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E1DD727-B9E9-404E-A9EA-BA7A67EA208B}"/>
              </a:ext>
            </a:extLst>
          </p:cNvPr>
          <p:cNvSpPr txBox="1"/>
          <p:nvPr/>
        </p:nvSpPr>
        <p:spPr>
          <a:xfrm>
            <a:off x="1713097" y="1190690"/>
            <a:ext cx="559520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Y" sz="1600" b="1" dirty="0" smtClean="0">
                <a:latin typeface="Arial" panose="020B0604020202020204" pitchFamily="34" charset="0"/>
                <a:cs typeface="Arial" panose="020B0604020202020204" pitchFamily="34" charset="0"/>
              </a:rPr>
              <a:t>Publicaciones </a:t>
            </a:r>
            <a:r>
              <a:rPr lang="es-PY" sz="1600" b="1" dirty="0">
                <a:latin typeface="Arial" panose="020B0604020202020204" pitchFamily="34" charset="0"/>
                <a:cs typeface="Arial" panose="020B0604020202020204" pitchFamily="34" charset="0"/>
              </a:rPr>
              <a:t>Científicas </a:t>
            </a:r>
            <a:r>
              <a:rPr lang="es-PY" sz="1600" b="1" dirty="0" smtClean="0">
                <a:latin typeface="Arial" panose="020B0604020202020204" pitchFamily="34" charset="0"/>
                <a:cs typeface="Arial" panose="020B0604020202020204" pitchFamily="34" charset="0"/>
              </a:rPr>
              <a:t>en </a:t>
            </a:r>
            <a:r>
              <a:rPr lang="es-PY" sz="1600" b="1" dirty="0">
                <a:latin typeface="Arial" panose="020B0604020202020204" pitchFamily="34" charset="0"/>
                <a:cs typeface="Arial" panose="020B0604020202020204" pitchFamily="34" charset="0"/>
              </a:rPr>
              <a:t>Revistas de Alto Impacto respecto a otras instituciones del país</a:t>
            </a:r>
          </a:p>
        </p:txBody>
      </p:sp>
      <p:graphicFrame>
        <p:nvGraphicFramePr>
          <p:cNvPr id="16" name="Gráfico 1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035254878"/>
              </p:ext>
            </p:extLst>
          </p:nvPr>
        </p:nvGraphicFramePr>
        <p:xfrm>
          <a:off x="1090263" y="1892928"/>
          <a:ext cx="7082137" cy="3592867"/>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a:xfrm>
            <a:off x="1115616" y="620688"/>
            <a:ext cx="6965245" cy="50405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b="1" dirty="0" smtClean="0">
                <a:latin typeface="Arial" panose="020B0604020202020204" pitchFamily="34" charset="0"/>
                <a:cs typeface="Arial" panose="020B0604020202020204" pitchFamily="34" charset="0"/>
              </a:rPr>
              <a:t>Publicaciones Científicas</a:t>
            </a:r>
            <a:endParaRPr lang="es-PY" sz="2800" b="1" dirty="0">
              <a:latin typeface="Arial" panose="020B0604020202020204" pitchFamily="34" charset="0"/>
              <a:cs typeface="Arial" panose="020B0604020202020204" pitchFamily="34" charset="0"/>
            </a:endParaRPr>
          </a:p>
        </p:txBody>
      </p:sp>
      <p:sp>
        <p:nvSpPr>
          <p:cNvPr id="8" name="7 Rectángulo"/>
          <p:cNvSpPr/>
          <p:nvPr/>
        </p:nvSpPr>
        <p:spPr>
          <a:xfrm>
            <a:off x="6588224" y="354675"/>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7188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86235527"/>
              </p:ext>
            </p:extLst>
          </p:nvPr>
        </p:nvGraphicFramePr>
        <p:xfrm>
          <a:off x="1682750" y="908720"/>
          <a:ext cx="5769570" cy="1835988"/>
        </p:xfrm>
        <a:graphic>
          <a:graphicData uri="http://schemas.openxmlformats.org/drawingml/2006/table">
            <a:tbl>
              <a:tblPr firstRow="1" firstCol="1" bandRow="1">
                <a:tableStyleId>{5C22544A-7EE6-4342-B048-85BDC9FD1C3A}</a:tableStyleId>
              </a:tblPr>
              <a:tblGrid>
                <a:gridCol w="4559034">
                  <a:extLst>
                    <a:ext uri="{9D8B030D-6E8A-4147-A177-3AD203B41FA5}">
                      <a16:colId xmlns:a16="http://schemas.microsoft.com/office/drawing/2014/main" val="20000"/>
                    </a:ext>
                  </a:extLst>
                </a:gridCol>
                <a:gridCol w="1210536">
                  <a:extLst>
                    <a:ext uri="{9D8B030D-6E8A-4147-A177-3AD203B41FA5}">
                      <a16:colId xmlns:a16="http://schemas.microsoft.com/office/drawing/2014/main" val="20001"/>
                    </a:ext>
                  </a:extLst>
                </a:gridCol>
              </a:tblGrid>
              <a:tr h="489150">
                <a:tc gridSpan="2">
                  <a:txBody>
                    <a:bodyPr/>
                    <a:lstStyle/>
                    <a:p>
                      <a:pPr algn="ctr">
                        <a:lnSpc>
                          <a:spcPct val="115000"/>
                        </a:lnSpc>
                        <a:spcAft>
                          <a:spcPts val="0"/>
                        </a:spcAft>
                      </a:pPr>
                      <a:endParaRPr lang="es-PY" sz="1800"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noFill/>
                  </a:tcPr>
                </a:tc>
                <a:tc hMerge="1">
                  <a:txBody>
                    <a:bodyPr/>
                    <a:lstStyle/>
                    <a:p>
                      <a:endParaRPr lang="es-PY"/>
                    </a:p>
                  </a:txBody>
                  <a:tcPr/>
                </a:tc>
                <a:extLst>
                  <a:ext uri="{0D108BD9-81ED-4DB2-BD59-A6C34878D82A}">
                    <a16:rowId xmlns:a16="http://schemas.microsoft.com/office/drawing/2014/main" val="10000"/>
                  </a:ext>
                </a:extLst>
              </a:tr>
              <a:tr h="210172">
                <a:tc>
                  <a:txBody>
                    <a:bodyPr/>
                    <a:lstStyle/>
                    <a:p>
                      <a:pPr>
                        <a:lnSpc>
                          <a:spcPct val="115000"/>
                        </a:lnSpc>
                        <a:spcAft>
                          <a:spcPts val="0"/>
                        </a:spcAft>
                      </a:pPr>
                      <a:r>
                        <a:rPr lang="es-ES" sz="1400" dirty="0">
                          <a:solidFill>
                            <a:srgbClr val="0070C0"/>
                          </a:solidFill>
                          <a:effectLst/>
                          <a:latin typeface="Arial" panose="020B0604020202020204" pitchFamily="34" charset="0"/>
                          <a:cs typeface="Arial" panose="020B0604020202020204" pitchFamily="34" charset="0"/>
                        </a:rPr>
                        <a:t>Doctorado</a:t>
                      </a:r>
                      <a:endParaRPr lang="es-PY" sz="1800" dirty="0">
                        <a:solidFill>
                          <a:srgbClr val="0070C0"/>
                        </a:solidFill>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dirty="0">
                          <a:solidFill>
                            <a:srgbClr val="0070C0"/>
                          </a:solidFill>
                          <a:effectLst/>
                          <a:latin typeface="Arial" panose="020B0604020202020204" pitchFamily="34" charset="0"/>
                          <a:cs typeface="Arial" panose="020B0604020202020204" pitchFamily="34" charset="0"/>
                        </a:rPr>
                        <a:t>8</a:t>
                      </a:r>
                      <a:endParaRPr lang="es-PY" sz="1800" dirty="0">
                        <a:solidFill>
                          <a:srgbClr val="0070C0"/>
                        </a:solidFill>
                        <a:effectLst/>
                        <a:latin typeface="Arial" panose="020B0604020202020204" pitchFamily="34" charset="0"/>
                        <a:ea typeface="Calibri"/>
                        <a:cs typeface="Arial" panose="020B0604020202020204" pitchFamily="34" charset="0"/>
                      </a:endParaRPr>
                    </a:p>
                  </a:txBody>
                  <a:tcPr marL="44450" marR="44450" marT="0" marB="0" anchor="ctr">
                    <a:noFill/>
                  </a:tcPr>
                </a:tc>
                <a:extLst>
                  <a:ext uri="{0D108BD9-81ED-4DB2-BD59-A6C34878D82A}">
                    <a16:rowId xmlns:a16="http://schemas.microsoft.com/office/drawing/2014/main" val="10001"/>
                  </a:ext>
                </a:extLst>
              </a:tr>
              <a:tr h="210172">
                <a:tc>
                  <a:txBody>
                    <a:bodyPr/>
                    <a:lstStyle/>
                    <a:p>
                      <a:pPr>
                        <a:lnSpc>
                          <a:spcPct val="115000"/>
                        </a:lnSpc>
                        <a:spcAft>
                          <a:spcPts val="0"/>
                        </a:spcAft>
                      </a:pPr>
                      <a:r>
                        <a:rPr lang="es-ES" sz="1400" dirty="0">
                          <a:solidFill>
                            <a:schemeClr val="accent5">
                              <a:lumMod val="75000"/>
                            </a:schemeClr>
                          </a:solidFill>
                          <a:effectLst/>
                          <a:latin typeface="Arial" panose="020B0604020202020204" pitchFamily="34" charset="0"/>
                          <a:cs typeface="Arial" panose="020B0604020202020204" pitchFamily="34" charset="0"/>
                        </a:rPr>
                        <a:t>Maestría</a:t>
                      </a:r>
                      <a:endParaRPr lang="es-PY" sz="1800" dirty="0">
                        <a:solidFill>
                          <a:schemeClr val="accent5">
                            <a:lumMod val="75000"/>
                          </a:schemeClr>
                        </a:solidFill>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dirty="0">
                          <a:solidFill>
                            <a:schemeClr val="accent5">
                              <a:lumMod val="75000"/>
                            </a:schemeClr>
                          </a:solidFill>
                          <a:effectLst/>
                          <a:latin typeface="Arial" panose="020B0604020202020204" pitchFamily="34" charset="0"/>
                          <a:cs typeface="Arial" panose="020B0604020202020204" pitchFamily="34" charset="0"/>
                        </a:rPr>
                        <a:t>83</a:t>
                      </a:r>
                      <a:endParaRPr lang="es-PY" sz="1800" dirty="0">
                        <a:solidFill>
                          <a:schemeClr val="accent5">
                            <a:lumMod val="75000"/>
                          </a:schemeClr>
                        </a:solidFill>
                        <a:effectLst/>
                        <a:latin typeface="Arial" panose="020B0604020202020204" pitchFamily="34" charset="0"/>
                        <a:ea typeface="Calibri"/>
                        <a:cs typeface="Arial" panose="020B0604020202020204" pitchFamily="34" charset="0"/>
                      </a:endParaRPr>
                    </a:p>
                  </a:txBody>
                  <a:tcPr marL="44450" marR="44450" marT="0" marB="0" anchor="ctr">
                    <a:noFill/>
                  </a:tcPr>
                </a:tc>
                <a:extLst>
                  <a:ext uri="{0D108BD9-81ED-4DB2-BD59-A6C34878D82A}">
                    <a16:rowId xmlns:a16="http://schemas.microsoft.com/office/drawing/2014/main" val="10002"/>
                  </a:ext>
                </a:extLst>
              </a:tr>
              <a:tr h="210172">
                <a:tc>
                  <a:txBody>
                    <a:bodyPr/>
                    <a:lstStyle/>
                    <a:p>
                      <a:pPr>
                        <a:lnSpc>
                          <a:spcPct val="115000"/>
                        </a:lnSpc>
                        <a:spcAft>
                          <a:spcPts val="0"/>
                        </a:spcAft>
                      </a:pPr>
                      <a:r>
                        <a:rPr lang="es-ES" sz="1400" dirty="0">
                          <a:solidFill>
                            <a:schemeClr val="accent4">
                              <a:lumMod val="75000"/>
                            </a:schemeClr>
                          </a:solidFill>
                          <a:effectLst/>
                          <a:latin typeface="Arial" panose="020B0604020202020204" pitchFamily="34" charset="0"/>
                          <a:cs typeface="Arial" panose="020B0604020202020204" pitchFamily="34" charset="0"/>
                        </a:rPr>
                        <a:t>Especialización</a:t>
                      </a:r>
                      <a:endParaRPr lang="es-PY" sz="1800"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ES" sz="1400" dirty="0">
                          <a:solidFill>
                            <a:schemeClr val="accent4">
                              <a:lumMod val="75000"/>
                            </a:schemeClr>
                          </a:solidFill>
                          <a:effectLst/>
                          <a:latin typeface="Arial" panose="020B0604020202020204" pitchFamily="34" charset="0"/>
                          <a:cs typeface="Arial" panose="020B0604020202020204" pitchFamily="34" charset="0"/>
                        </a:rPr>
                        <a:t>124</a:t>
                      </a:r>
                      <a:endParaRPr lang="es-PY" sz="1800"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44450" marR="44450" marT="0" marB="0" anchor="ctr">
                    <a:noFill/>
                  </a:tcPr>
                </a:tc>
                <a:extLst>
                  <a:ext uri="{0D108BD9-81ED-4DB2-BD59-A6C34878D82A}">
                    <a16:rowId xmlns:a16="http://schemas.microsoft.com/office/drawing/2014/main" val="10003"/>
                  </a:ext>
                </a:extLst>
              </a:tr>
              <a:tr h="210172">
                <a:tc>
                  <a:txBody>
                    <a:bodyPr/>
                    <a:lstStyle/>
                    <a:p>
                      <a:pPr>
                        <a:lnSpc>
                          <a:spcPct val="115000"/>
                        </a:lnSpc>
                        <a:spcAft>
                          <a:spcPts val="0"/>
                        </a:spcAft>
                      </a:pPr>
                      <a:r>
                        <a:rPr lang="es-PY" sz="1400" dirty="0">
                          <a:solidFill>
                            <a:srgbClr val="7030A0"/>
                          </a:solidFill>
                          <a:effectLst/>
                          <a:latin typeface="Arial" panose="020B0604020202020204" pitchFamily="34" charset="0"/>
                          <a:cs typeface="Arial" panose="020B0604020202020204" pitchFamily="34" charset="0"/>
                        </a:rPr>
                        <a:t>Capacitación</a:t>
                      </a:r>
                      <a:endParaRPr lang="es-PY" sz="1800" dirty="0">
                        <a:solidFill>
                          <a:srgbClr val="7030A0"/>
                        </a:solidFill>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PY" sz="1400" dirty="0">
                          <a:solidFill>
                            <a:srgbClr val="7030A0"/>
                          </a:solidFill>
                          <a:effectLst/>
                          <a:latin typeface="Arial" panose="020B0604020202020204" pitchFamily="34" charset="0"/>
                          <a:cs typeface="Arial" panose="020B0604020202020204" pitchFamily="34" charset="0"/>
                        </a:rPr>
                        <a:t>21</a:t>
                      </a:r>
                      <a:endParaRPr lang="es-PY" sz="1800" dirty="0">
                        <a:solidFill>
                          <a:srgbClr val="7030A0"/>
                        </a:solidFill>
                        <a:effectLst/>
                        <a:latin typeface="Arial" panose="020B0604020202020204" pitchFamily="34" charset="0"/>
                        <a:ea typeface="Calibri"/>
                        <a:cs typeface="Arial" panose="020B0604020202020204" pitchFamily="34" charset="0"/>
                      </a:endParaRPr>
                    </a:p>
                  </a:txBody>
                  <a:tcPr marL="44450" marR="44450" marT="0" marB="0" anchor="ctr">
                    <a:noFill/>
                  </a:tcPr>
                </a:tc>
                <a:extLst>
                  <a:ext uri="{0D108BD9-81ED-4DB2-BD59-A6C34878D82A}">
                    <a16:rowId xmlns:a16="http://schemas.microsoft.com/office/drawing/2014/main" val="10004"/>
                  </a:ext>
                </a:extLst>
              </a:tr>
              <a:tr h="210172">
                <a:tc>
                  <a:txBody>
                    <a:bodyPr/>
                    <a:lstStyle/>
                    <a:p>
                      <a:pPr>
                        <a:lnSpc>
                          <a:spcPct val="115000"/>
                        </a:lnSpc>
                        <a:spcAft>
                          <a:spcPts val="0"/>
                        </a:spcAft>
                      </a:pPr>
                      <a:r>
                        <a:rPr lang="es-PY" sz="1400" dirty="0">
                          <a:solidFill>
                            <a:srgbClr val="00B0F0"/>
                          </a:solidFill>
                          <a:effectLst/>
                          <a:latin typeface="Arial" panose="020B0604020202020204" pitchFamily="34" charset="0"/>
                          <a:cs typeface="Arial" panose="020B0604020202020204" pitchFamily="34" charset="0"/>
                        </a:rPr>
                        <a:t>Capacitación en Filiales</a:t>
                      </a:r>
                      <a:endParaRPr lang="es-PY" sz="1800" dirty="0">
                        <a:solidFill>
                          <a:srgbClr val="00B0F0"/>
                        </a:solidFill>
                        <a:effectLst/>
                        <a:latin typeface="Arial" panose="020B0604020202020204" pitchFamily="34" charset="0"/>
                        <a:ea typeface="Calibri"/>
                        <a:cs typeface="Arial" panose="020B0604020202020204" pitchFamily="34" charset="0"/>
                      </a:endParaRPr>
                    </a:p>
                  </a:txBody>
                  <a:tcPr marL="44450" marR="44450" marT="0" marB="0" anchor="ctr">
                    <a:noFill/>
                  </a:tcPr>
                </a:tc>
                <a:tc>
                  <a:txBody>
                    <a:bodyPr/>
                    <a:lstStyle/>
                    <a:p>
                      <a:pPr algn="ctr">
                        <a:lnSpc>
                          <a:spcPct val="115000"/>
                        </a:lnSpc>
                        <a:spcAft>
                          <a:spcPts val="0"/>
                        </a:spcAft>
                      </a:pPr>
                      <a:r>
                        <a:rPr lang="es-PY" sz="1400" dirty="0">
                          <a:solidFill>
                            <a:srgbClr val="00B0F0"/>
                          </a:solidFill>
                          <a:effectLst/>
                          <a:latin typeface="Arial" panose="020B0604020202020204" pitchFamily="34" charset="0"/>
                          <a:cs typeface="Arial" panose="020B0604020202020204" pitchFamily="34" charset="0"/>
                        </a:rPr>
                        <a:t>7</a:t>
                      </a:r>
                      <a:endParaRPr lang="es-PY" sz="1800" dirty="0">
                        <a:solidFill>
                          <a:srgbClr val="00B0F0"/>
                        </a:solidFill>
                        <a:effectLst/>
                        <a:latin typeface="Arial" panose="020B0604020202020204" pitchFamily="34" charset="0"/>
                        <a:ea typeface="Calibri"/>
                        <a:cs typeface="Arial" panose="020B0604020202020204" pitchFamily="34" charset="0"/>
                      </a:endParaRPr>
                    </a:p>
                  </a:txBody>
                  <a:tcPr marL="44450" marR="44450" marT="0" marB="0" anchor="ctr">
                    <a:noFill/>
                  </a:tcPr>
                </a:tc>
                <a:extLst>
                  <a:ext uri="{0D108BD9-81ED-4DB2-BD59-A6C34878D82A}">
                    <a16:rowId xmlns:a16="http://schemas.microsoft.com/office/drawing/2014/main" val="10005"/>
                  </a:ext>
                </a:extLst>
              </a:tr>
              <a:tr h="180147">
                <a:tc>
                  <a:txBody>
                    <a:bodyPr/>
                    <a:lstStyle/>
                    <a:p>
                      <a:pPr algn="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Total</a:t>
                      </a:r>
                      <a:endParaRPr lang="es-PY" sz="18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solidFill>
                      <a:srgbClr val="FFC000"/>
                    </a:solidFill>
                  </a:tcPr>
                </a:tc>
                <a:tc>
                  <a:txBody>
                    <a:bodyPr/>
                    <a:lstStyle/>
                    <a:p>
                      <a:pPr algn="ctr">
                        <a:lnSpc>
                          <a:spcPct val="115000"/>
                        </a:lnSpc>
                        <a:spcAft>
                          <a:spcPts val="0"/>
                        </a:spcAft>
                      </a:pPr>
                      <a:r>
                        <a:rPr lang="es-ES" sz="1400" b="1" dirty="0">
                          <a:solidFill>
                            <a:schemeClr val="tx1"/>
                          </a:solidFill>
                          <a:effectLst/>
                          <a:latin typeface="Arial" panose="020B0604020202020204" pitchFamily="34" charset="0"/>
                          <a:cs typeface="Arial" panose="020B0604020202020204" pitchFamily="34" charset="0"/>
                        </a:rPr>
                        <a:t>243</a:t>
                      </a:r>
                      <a:endParaRPr lang="es-PY" sz="1800" b="1" dirty="0">
                        <a:solidFill>
                          <a:schemeClr val="tx1"/>
                        </a:solidFill>
                        <a:effectLst/>
                        <a:latin typeface="Arial" panose="020B0604020202020204" pitchFamily="34" charset="0"/>
                        <a:ea typeface="Calibri"/>
                        <a:cs typeface="Arial" panose="020B0604020202020204" pitchFamily="34" charset="0"/>
                      </a:endParaRPr>
                    </a:p>
                  </a:txBody>
                  <a:tcPr marL="44450" marR="44450" marT="0" marB="0" anchor="ctr">
                    <a:solidFill>
                      <a:srgbClr val="FFC000"/>
                    </a:solidFill>
                  </a:tcPr>
                </a:tc>
                <a:extLst>
                  <a:ext uri="{0D108BD9-81ED-4DB2-BD59-A6C34878D82A}">
                    <a16:rowId xmlns:a16="http://schemas.microsoft.com/office/drawing/2014/main" val="10006"/>
                  </a:ext>
                </a:extLst>
              </a:tr>
            </a:tbl>
          </a:graphicData>
        </a:graphic>
      </p:graphicFrame>
      <p:sp>
        <p:nvSpPr>
          <p:cNvPr id="7" name="Rectangle 3"/>
          <p:cNvSpPr>
            <a:spLocks noChangeArrowheads="1"/>
          </p:cNvSpPr>
          <p:nvPr/>
        </p:nvSpPr>
        <p:spPr bwMode="auto">
          <a:xfrm>
            <a:off x="1682750" y="6192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Y" altLang="es-PY"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5 Gráfico"/>
          <p:cNvGraphicFramePr>
            <a:graphicFrameLocks/>
          </p:cNvGraphicFramePr>
          <p:nvPr>
            <p:extLst>
              <p:ext uri="{D42A27DB-BD31-4B8C-83A1-F6EECF244321}">
                <p14:modId xmlns:p14="http://schemas.microsoft.com/office/powerpoint/2010/main" val="3405902436"/>
              </p:ext>
            </p:extLst>
          </p:nvPr>
        </p:nvGraphicFramePr>
        <p:xfrm>
          <a:off x="1475656" y="3068960"/>
          <a:ext cx="6336704" cy="2899222"/>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1331640" y="404664"/>
            <a:ext cx="6480720" cy="905633"/>
          </a:xfrm>
          <a:prstGeom prst="rect">
            <a:avLst/>
          </a:prstGeom>
        </p:spPr>
        <p:txBody>
          <a:bodyPr wrap="square">
            <a:spAutoFit/>
          </a:bodyPr>
          <a:lstStyle/>
          <a:p>
            <a:pPr algn="ctr">
              <a:lnSpc>
                <a:spcPct val="115000"/>
              </a:lnSpc>
              <a:spcBef>
                <a:spcPct val="0"/>
              </a:spcBef>
              <a:spcAft>
                <a:spcPts val="0"/>
              </a:spcAft>
            </a:pPr>
            <a:r>
              <a:rPr lang="es-ES" sz="2400" b="1" dirty="0">
                <a:latin typeface="Arial" panose="020B0604020202020204" pitchFamily="34" charset="0"/>
                <a:ea typeface="+mj-ea"/>
                <a:cs typeface="Arial" panose="020B0604020202020204" pitchFamily="34" charset="0"/>
              </a:rPr>
              <a:t>Programas de Postgrado de la UNA según niveles. Año 2017</a:t>
            </a:r>
            <a:endParaRPr lang="es-PY" sz="2400" b="1" dirty="0">
              <a:latin typeface="Arial" panose="020B0604020202020204" pitchFamily="34" charset="0"/>
              <a:ea typeface="+mj-ea"/>
              <a:cs typeface="Arial" panose="020B0604020202020204" pitchFamily="34" charset="0"/>
            </a:endParaRPr>
          </a:p>
        </p:txBody>
      </p:sp>
      <p:sp>
        <p:nvSpPr>
          <p:cNvPr id="6" name="5 Rectángulo"/>
          <p:cNvSpPr/>
          <p:nvPr/>
        </p:nvSpPr>
        <p:spPr>
          <a:xfrm>
            <a:off x="6588224" y="5198741"/>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405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5147" y="1578443"/>
            <a:ext cx="6965245" cy="2786661"/>
          </a:xfrm>
        </p:spPr>
        <p:txBody>
          <a:bodyPr>
            <a:normAutofit/>
          </a:bodyPr>
          <a:lstStyle/>
          <a:p>
            <a:r>
              <a:rPr lang="es-PY" sz="4000" b="1" dirty="0" smtClean="0">
                <a:latin typeface="Arial" panose="020B0604020202020204" pitchFamily="34" charset="0"/>
                <a:cs typeface="Arial" panose="020B0604020202020204" pitchFamily="34" charset="0"/>
              </a:rPr>
              <a:t>Necesidades de la Universidad Nacional de Asunción </a:t>
            </a:r>
            <a:br>
              <a:rPr lang="es-PY" sz="4000" b="1" dirty="0" smtClean="0">
                <a:latin typeface="Arial" panose="020B0604020202020204" pitchFamily="34" charset="0"/>
                <a:cs typeface="Arial" panose="020B0604020202020204" pitchFamily="34" charset="0"/>
              </a:rPr>
            </a:br>
            <a:r>
              <a:rPr lang="es-PY" sz="4000" b="1" dirty="0" smtClean="0">
                <a:latin typeface="Arial" panose="020B0604020202020204" pitchFamily="34" charset="0"/>
                <a:cs typeface="Arial" panose="020B0604020202020204" pitchFamily="34" charset="0"/>
              </a:rPr>
              <a:t>2018</a:t>
            </a:r>
            <a:endParaRPr lang="es-PY"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502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124744"/>
            <a:ext cx="6768752" cy="4464496"/>
          </a:xfrm>
        </p:spPr>
        <p:txBody>
          <a:bodyPr>
            <a:normAutofit fontScale="92500" lnSpcReduction="20000"/>
          </a:bodyPr>
          <a:lstStyle/>
          <a:p>
            <a:pPr marL="0" indent="0" algn="just">
              <a:buNone/>
            </a:pPr>
            <a:r>
              <a:rPr lang="es-ES" dirty="0" smtClean="0">
                <a:latin typeface="Arial" pitchFamily="34" charset="0"/>
                <a:cs typeface="Arial" pitchFamily="34" charset="0"/>
              </a:rPr>
              <a:t>Con </a:t>
            </a:r>
            <a:r>
              <a:rPr lang="es-ES" dirty="0">
                <a:latin typeface="Arial" pitchFamily="34" charset="0"/>
                <a:cs typeface="Arial" pitchFamily="34" charset="0"/>
              </a:rPr>
              <a:t>el compromiso de </a:t>
            </a:r>
            <a:r>
              <a:rPr lang="es-ES" b="1" dirty="0">
                <a:latin typeface="Arial" pitchFamily="34" charset="0"/>
                <a:cs typeface="Arial" pitchFamily="34" charset="0"/>
              </a:rPr>
              <a:t>mejorar las oportunidades educativas y </a:t>
            </a:r>
            <a:r>
              <a:rPr lang="es-ES" b="1" dirty="0" smtClean="0">
                <a:latin typeface="Arial" pitchFamily="34" charset="0"/>
                <a:cs typeface="Arial" pitchFamily="34" charset="0"/>
              </a:rPr>
              <a:t>de garantizar </a:t>
            </a:r>
            <a:r>
              <a:rPr lang="es-ES" b="1" dirty="0">
                <a:latin typeface="Arial" pitchFamily="34" charset="0"/>
                <a:cs typeface="Arial" pitchFamily="34" charset="0"/>
              </a:rPr>
              <a:t>la calidad </a:t>
            </a:r>
            <a:r>
              <a:rPr lang="es-ES" b="1" dirty="0" smtClean="0">
                <a:latin typeface="Arial" pitchFamily="34" charset="0"/>
                <a:cs typeface="Arial" pitchFamily="34" charset="0"/>
              </a:rPr>
              <a:t>académica </a:t>
            </a:r>
            <a:r>
              <a:rPr lang="es-ES" dirty="0">
                <a:latin typeface="Arial" pitchFamily="34" charset="0"/>
                <a:cs typeface="Arial" pitchFamily="34" charset="0"/>
              </a:rPr>
              <a:t>a través de los procesos de mejora continua y de formación profesional, </a:t>
            </a:r>
            <a:r>
              <a:rPr lang="es-ES" dirty="0" smtClean="0">
                <a:latin typeface="Arial" pitchFamily="34" charset="0"/>
                <a:cs typeface="Arial" pitchFamily="34" charset="0"/>
              </a:rPr>
              <a:t>del </a:t>
            </a:r>
            <a:r>
              <a:rPr lang="es-ES" dirty="0">
                <a:latin typeface="Arial" pitchFamily="34" charset="0"/>
                <a:cs typeface="Arial" pitchFamily="34" charset="0"/>
              </a:rPr>
              <a:t>crecimiento de </a:t>
            </a:r>
            <a:r>
              <a:rPr lang="es-ES" dirty="0" smtClean="0">
                <a:latin typeface="Arial" pitchFamily="34" charset="0"/>
                <a:cs typeface="Arial" pitchFamily="34" charset="0"/>
              </a:rPr>
              <a:t>la matrícula y en cumplimiento a las </a:t>
            </a:r>
            <a:r>
              <a:rPr lang="es-ES" dirty="0">
                <a:latin typeface="Arial" pitchFamily="34" charset="0"/>
                <a:cs typeface="Arial" pitchFamily="34" charset="0"/>
              </a:rPr>
              <a:t>exigencias </a:t>
            </a:r>
            <a:r>
              <a:rPr lang="es-ES" dirty="0" smtClean="0">
                <a:latin typeface="Arial" pitchFamily="34" charset="0"/>
                <a:cs typeface="Arial" pitchFamily="34" charset="0"/>
              </a:rPr>
              <a:t>de </a:t>
            </a:r>
            <a:r>
              <a:rPr lang="es-ES" dirty="0">
                <a:latin typeface="Arial" pitchFamily="34" charset="0"/>
                <a:cs typeface="Arial" pitchFamily="34" charset="0"/>
              </a:rPr>
              <a:t>la Ley </a:t>
            </a:r>
            <a:r>
              <a:rPr lang="es-ES" dirty="0" smtClean="0">
                <a:latin typeface="Arial" pitchFamily="34" charset="0"/>
                <a:cs typeface="Arial" pitchFamily="34" charset="0"/>
              </a:rPr>
              <a:t>4995/2013 </a:t>
            </a:r>
            <a:r>
              <a:rPr lang="es-ES" dirty="0">
                <a:latin typeface="Arial" pitchFamily="34" charset="0"/>
                <a:cs typeface="Arial" pitchFamily="34" charset="0"/>
              </a:rPr>
              <a:t>de Educación Superior y de las Entidades evaluadoras y acreditadoras, es que </a:t>
            </a:r>
            <a:r>
              <a:rPr lang="es-ES" b="1" dirty="0">
                <a:latin typeface="Arial" pitchFamily="34" charset="0"/>
                <a:cs typeface="Arial" pitchFamily="34" charset="0"/>
              </a:rPr>
              <a:t>la UNA necesita </a:t>
            </a:r>
            <a:r>
              <a:rPr lang="es-ES" b="1" dirty="0" smtClean="0">
                <a:latin typeface="Arial" pitchFamily="34" charset="0"/>
                <a:cs typeface="Arial" pitchFamily="34" charset="0"/>
              </a:rPr>
              <a:t>de financiamiento</a:t>
            </a:r>
            <a:r>
              <a:rPr lang="es-ES" dirty="0" smtClean="0">
                <a:latin typeface="Arial" pitchFamily="34" charset="0"/>
                <a:cs typeface="Arial" pitchFamily="34" charset="0"/>
              </a:rPr>
              <a:t> </a:t>
            </a:r>
            <a:r>
              <a:rPr lang="es-ES" dirty="0">
                <a:latin typeface="Arial" pitchFamily="34" charset="0"/>
                <a:cs typeface="Arial" pitchFamily="34" charset="0"/>
              </a:rPr>
              <a:t>para </a:t>
            </a:r>
            <a:r>
              <a:rPr lang="es-ES" dirty="0" smtClean="0">
                <a:latin typeface="Arial" pitchFamily="34" charset="0"/>
                <a:cs typeface="Arial" pitchFamily="34" charset="0"/>
              </a:rPr>
              <a:t>responder </a:t>
            </a:r>
            <a:r>
              <a:rPr lang="es-ES" dirty="0">
                <a:latin typeface="Arial" pitchFamily="34" charset="0"/>
                <a:cs typeface="Arial" pitchFamily="34" charset="0"/>
              </a:rPr>
              <a:t>pertinentemente </a:t>
            </a:r>
            <a:r>
              <a:rPr lang="es-ES" dirty="0" smtClean="0">
                <a:latin typeface="Arial" pitchFamily="34" charset="0"/>
                <a:cs typeface="Arial" pitchFamily="34" charset="0"/>
              </a:rPr>
              <a:t>para la continuidad de las </a:t>
            </a:r>
            <a:r>
              <a:rPr lang="es-ES" b="1" dirty="0">
                <a:latin typeface="Arial" pitchFamily="34" charset="0"/>
                <a:cs typeface="Arial" pitchFamily="34" charset="0"/>
              </a:rPr>
              <a:t>nuevas carreras, </a:t>
            </a:r>
            <a:r>
              <a:rPr lang="es-ES" b="1" dirty="0" smtClean="0">
                <a:latin typeface="Arial" pitchFamily="34" charset="0"/>
                <a:cs typeface="Arial" pitchFamily="34" charset="0"/>
              </a:rPr>
              <a:t>a las nuevas secciones, a los </a:t>
            </a:r>
            <a:r>
              <a:rPr lang="es-ES" b="1" dirty="0">
                <a:latin typeface="Arial" pitchFamily="34" charset="0"/>
                <a:cs typeface="Arial" pitchFamily="34" charset="0"/>
              </a:rPr>
              <a:t>cambios en los planes y programas de estudios</a:t>
            </a:r>
            <a:r>
              <a:rPr lang="es-ES" dirty="0">
                <a:latin typeface="Arial" pitchFamily="34" charset="0"/>
                <a:cs typeface="Arial" pitchFamily="34" charset="0"/>
              </a:rPr>
              <a:t>, así como </a:t>
            </a:r>
            <a:r>
              <a:rPr lang="es-ES" dirty="0" smtClean="0">
                <a:latin typeface="Arial" pitchFamily="34" charset="0"/>
                <a:cs typeface="Arial" pitchFamily="34" charset="0"/>
              </a:rPr>
              <a:t>el cumplimiento con </a:t>
            </a:r>
            <a:r>
              <a:rPr lang="es-ES" dirty="0">
                <a:latin typeface="Arial" pitchFamily="34" charset="0"/>
                <a:cs typeface="Arial" pitchFamily="34" charset="0"/>
              </a:rPr>
              <a:t>el Escalafón </a:t>
            </a:r>
            <a:r>
              <a:rPr lang="es-ES" dirty="0" smtClean="0">
                <a:latin typeface="Arial" pitchFamily="34" charset="0"/>
                <a:cs typeface="Arial" pitchFamily="34" charset="0"/>
              </a:rPr>
              <a:t>Docente, </a:t>
            </a:r>
            <a:r>
              <a:rPr lang="es-ES" dirty="0">
                <a:latin typeface="Arial" pitchFamily="34" charset="0"/>
                <a:cs typeface="Arial" pitchFamily="34" charset="0"/>
              </a:rPr>
              <a:t>postergado por años a </a:t>
            </a:r>
            <a:r>
              <a:rPr lang="es-ES" dirty="0" smtClean="0">
                <a:latin typeface="Arial" pitchFamily="34" charset="0"/>
                <a:cs typeface="Arial" pitchFamily="34" charset="0"/>
              </a:rPr>
              <a:t>los </a:t>
            </a:r>
            <a:r>
              <a:rPr lang="es-ES" b="1" dirty="0" smtClean="0">
                <a:latin typeface="Arial" pitchFamily="34" charset="0"/>
                <a:cs typeface="Arial" pitchFamily="34" charset="0"/>
              </a:rPr>
              <a:t>profesores que accedieron al nivel correspondiente mediante concursos de títulos, méritos y aptitudes</a:t>
            </a:r>
            <a:r>
              <a:rPr lang="es-ES" dirty="0" smtClean="0">
                <a:latin typeface="Arial" pitchFamily="34" charset="0"/>
                <a:cs typeface="Arial" pitchFamily="34" charset="0"/>
              </a:rPr>
              <a:t>. </a:t>
            </a:r>
            <a:endParaRPr lang="es-ES" dirty="0">
              <a:latin typeface="Arial" pitchFamily="34" charset="0"/>
              <a:cs typeface="Arial" pitchFamily="34" charset="0"/>
            </a:endParaRPr>
          </a:p>
          <a:p>
            <a:pPr marL="365760" lvl="1" indent="0" algn="just">
              <a:buNone/>
            </a:pPr>
            <a:endParaRPr lang="es-ES" dirty="0">
              <a:latin typeface="Arial" pitchFamily="34" charset="0"/>
              <a:cs typeface="Arial" pitchFamily="34" charset="0"/>
            </a:endParaRPr>
          </a:p>
        </p:txBody>
      </p:sp>
      <p:sp>
        <p:nvSpPr>
          <p:cNvPr id="4" name="3 Rectángulo"/>
          <p:cNvSpPr/>
          <p:nvPr/>
        </p:nvSpPr>
        <p:spPr>
          <a:xfrm>
            <a:off x="3347864"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850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908720"/>
            <a:ext cx="6768752" cy="4968552"/>
          </a:xfrm>
        </p:spPr>
        <p:txBody>
          <a:bodyPr>
            <a:normAutofit/>
          </a:bodyPr>
          <a:lstStyle/>
          <a:p>
            <a:pPr marL="365760" lvl="1" indent="0" algn="just">
              <a:buNone/>
            </a:pPr>
            <a:endParaRPr lang="es-ES" dirty="0">
              <a:latin typeface="Arial" pitchFamily="34" charset="0"/>
              <a:cs typeface="Arial" pitchFamily="34" charset="0"/>
            </a:endParaRPr>
          </a:p>
          <a:p>
            <a:pPr marL="0" indent="0" algn="just">
              <a:buNone/>
            </a:pPr>
            <a:r>
              <a:rPr lang="es-ES" dirty="0" smtClean="0">
                <a:latin typeface="Arial" pitchFamily="34" charset="0"/>
                <a:cs typeface="Arial" pitchFamily="34" charset="0"/>
              </a:rPr>
              <a:t>Asimismo, </a:t>
            </a:r>
            <a:r>
              <a:rPr lang="es-ES" b="1" dirty="0" smtClean="0">
                <a:latin typeface="Arial" pitchFamily="34" charset="0"/>
                <a:cs typeface="Arial" pitchFamily="34" charset="0"/>
              </a:rPr>
              <a:t>existen </a:t>
            </a:r>
            <a:r>
              <a:rPr lang="es-ES" b="1" dirty="0">
                <a:latin typeface="Arial" pitchFamily="34" charset="0"/>
                <a:cs typeface="Arial" pitchFamily="34" charset="0"/>
              </a:rPr>
              <a:t>recomendaciones de los Pares Evaluadores (nacionales y extranjeros) para la realización de inversiones tanto para el mantenimiento y construcciones edilicias</a:t>
            </a:r>
            <a:r>
              <a:rPr lang="es-ES" dirty="0">
                <a:latin typeface="Arial" pitchFamily="34" charset="0"/>
                <a:cs typeface="Arial" pitchFamily="34" charset="0"/>
              </a:rPr>
              <a:t> (bibliotecas, laboratorios, accesibilidades para personas con </a:t>
            </a:r>
            <a:r>
              <a:rPr lang="es-ES" dirty="0" smtClean="0">
                <a:latin typeface="Arial" pitchFamily="34" charset="0"/>
                <a:cs typeface="Arial" pitchFamily="34" charset="0"/>
              </a:rPr>
              <a:t>discapacidades, entre otros</a:t>
            </a:r>
            <a:r>
              <a:rPr lang="es-ES" dirty="0">
                <a:latin typeface="Arial" pitchFamily="34" charset="0"/>
                <a:cs typeface="Arial" pitchFamily="34" charset="0"/>
              </a:rPr>
              <a:t>), así como también </a:t>
            </a:r>
            <a:r>
              <a:rPr lang="es-ES" b="1" dirty="0">
                <a:latin typeface="Arial" pitchFamily="34" charset="0"/>
                <a:cs typeface="Arial" pitchFamily="34" charset="0"/>
              </a:rPr>
              <a:t>contar con un porcentaje mínimo  de docentes a tiempo completo, medio tiempo y con formación continua en programas de </a:t>
            </a:r>
            <a:r>
              <a:rPr lang="es-ES" b="1" dirty="0" smtClean="0">
                <a:latin typeface="Arial" pitchFamily="34" charset="0"/>
                <a:cs typeface="Arial" pitchFamily="34" charset="0"/>
              </a:rPr>
              <a:t>postgrado</a:t>
            </a:r>
            <a:r>
              <a:rPr lang="es-ES" dirty="0" smtClean="0">
                <a:latin typeface="Arial" pitchFamily="34" charset="0"/>
                <a:cs typeface="Arial" pitchFamily="34" charset="0"/>
              </a:rPr>
              <a:t>.</a:t>
            </a:r>
            <a:endParaRPr lang="es-ES" dirty="0">
              <a:latin typeface="Arial" pitchFamily="34" charset="0"/>
              <a:cs typeface="Arial" pitchFamily="34" charset="0"/>
            </a:endParaRPr>
          </a:p>
          <a:p>
            <a:pPr algn="just"/>
            <a:endParaRPr lang="es-ES" dirty="0">
              <a:latin typeface="Arial" pitchFamily="34" charset="0"/>
              <a:cs typeface="Arial" pitchFamily="34" charset="0"/>
            </a:endParaRPr>
          </a:p>
          <a:p>
            <a:pPr marL="365760" lvl="1" indent="0" algn="just">
              <a:buNone/>
            </a:pPr>
            <a:endParaRPr lang="es-ES" dirty="0">
              <a:latin typeface="Arial" pitchFamily="34" charset="0"/>
              <a:cs typeface="Arial" pitchFamily="34" charset="0"/>
            </a:endParaRPr>
          </a:p>
        </p:txBody>
      </p:sp>
      <p:sp>
        <p:nvSpPr>
          <p:cNvPr id="4" name="3 Rectángulo"/>
          <p:cNvSpPr/>
          <p:nvPr/>
        </p:nvSpPr>
        <p:spPr>
          <a:xfrm>
            <a:off x="3707904" y="372343"/>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2391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5 Tabla"/>
          <p:cNvGraphicFramePr>
            <a:graphicFrameLocks noGrp="1"/>
          </p:cNvGraphicFramePr>
          <p:nvPr>
            <p:extLst>
              <p:ext uri="{D42A27DB-BD31-4B8C-83A1-F6EECF244321}">
                <p14:modId xmlns:p14="http://schemas.microsoft.com/office/powerpoint/2010/main" val="2688188366"/>
              </p:ext>
            </p:extLst>
          </p:nvPr>
        </p:nvGraphicFramePr>
        <p:xfrm>
          <a:off x="1073329" y="1412777"/>
          <a:ext cx="6858048" cy="2160239"/>
        </p:xfrm>
        <a:graphic>
          <a:graphicData uri="http://schemas.openxmlformats.org/drawingml/2006/table">
            <a:tbl>
              <a:tblPr firstRow="1" bandRow="1">
                <a:tableStyleId>{5C22544A-7EE6-4342-B048-85BDC9FD1C3A}</a:tableStyleId>
              </a:tblPr>
              <a:tblGrid>
                <a:gridCol w="1230299">
                  <a:extLst>
                    <a:ext uri="{9D8B030D-6E8A-4147-A177-3AD203B41FA5}">
                      <a16:colId xmlns:a16="http://schemas.microsoft.com/office/drawing/2014/main" val="20000"/>
                    </a:ext>
                  </a:extLst>
                </a:gridCol>
                <a:gridCol w="1412907">
                  <a:extLst>
                    <a:ext uri="{9D8B030D-6E8A-4147-A177-3AD203B41FA5}">
                      <a16:colId xmlns:a16="http://schemas.microsoft.com/office/drawing/2014/main" val="20001"/>
                    </a:ext>
                  </a:extLst>
                </a:gridCol>
                <a:gridCol w="1452717">
                  <a:extLst>
                    <a:ext uri="{9D8B030D-6E8A-4147-A177-3AD203B41FA5}">
                      <a16:colId xmlns:a16="http://schemas.microsoft.com/office/drawing/2014/main" val="20002"/>
                    </a:ext>
                  </a:extLst>
                </a:gridCol>
                <a:gridCol w="1660007">
                  <a:extLst>
                    <a:ext uri="{9D8B030D-6E8A-4147-A177-3AD203B41FA5}">
                      <a16:colId xmlns:a16="http://schemas.microsoft.com/office/drawing/2014/main" val="20003"/>
                    </a:ext>
                  </a:extLst>
                </a:gridCol>
                <a:gridCol w="1102118">
                  <a:extLst>
                    <a:ext uri="{9D8B030D-6E8A-4147-A177-3AD203B41FA5}">
                      <a16:colId xmlns:a16="http://schemas.microsoft.com/office/drawing/2014/main" val="20004"/>
                    </a:ext>
                  </a:extLst>
                </a:gridCol>
              </a:tblGrid>
              <a:tr h="792982">
                <a:tc>
                  <a:txBody>
                    <a:bodyPr/>
                    <a:lstStyle/>
                    <a:p>
                      <a:pPr algn="ctr"/>
                      <a:r>
                        <a:rPr lang="es-PY" sz="1100" dirty="0" smtClean="0">
                          <a:solidFill>
                            <a:schemeClr val="tx1"/>
                          </a:solidFill>
                          <a:latin typeface="Arial" panose="020B0604020202020204" pitchFamily="34" charset="0"/>
                          <a:cs typeface="Arial" panose="020B0604020202020204" pitchFamily="34" charset="0"/>
                        </a:rPr>
                        <a:t>Fuente de Financiamiento</a:t>
                      </a:r>
                      <a:endParaRPr lang="es-PY" sz="11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100" dirty="0" smtClean="0">
                          <a:solidFill>
                            <a:schemeClr val="tx1"/>
                          </a:solidFill>
                          <a:latin typeface="Arial" panose="020B0604020202020204" pitchFamily="34" charset="0"/>
                          <a:cs typeface="Arial" panose="020B0604020202020204" pitchFamily="34" charset="0"/>
                        </a:rPr>
                        <a:t>Presupuesto Vigente </a:t>
                      </a:r>
                      <a:endParaRPr lang="es-PY" sz="1100" baseline="0" dirty="0" smtClean="0">
                        <a:solidFill>
                          <a:schemeClr val="tx1"/>
                        </a:solidFill>
                        <a:latin typeface="Arial" panose="020B0604020202020204" pitchFamily="34" charset="0"/>
                        <a:cs typeface="Arial" panose="020B0604020202020204" pitchFamily="34" charset="0"/>
                      </a:endParaRPr>
                    </a:p>
                    <a:p>
                      <a:pPr algn="ctr"/>
                      <a:r>
                        <a:rPr lang="es-PY" sz="1100" baseline="0" dirty="0" smtClean="0">
                          <a:solidFill>
                            <a:schemeClr val="tx1"/>
                          </a:solidFill>
                          <a:latin typeface="Arial" panose="020B0604020202020204" pitchFamily="34" charset="0"/>
                          <a:cs typeface="Arial" panose="020B0604020202020204" pitchFamily="34" charset="0"/>
                        </a:rPr>
                        <a:t>2017</a:t>
                      </a:r>
                      <a:endParaRPr lang="es-PY" sz="11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100" dirty="0" smtClean="0">
                          <a:solidFill>
                            <a:schemeClr val="tx1"/>
                          </a:solidFill>
                          <a:latin typeface="Arial" panose="020B0604020202020204" pitchFamily="34" charset="0"/>
                          <a:cs typeface="Arial" panose="020B0604020202020204" pitchFamily="34" charset="0"/>
                        </a:rPr>
                        <a:t>Carga del Anteproyecto UNA</a:t>
                      </a:r>
                      <a:r>
                        <a:rPr lang="es-PY" sz="1100" baseline="0" dirty="0" smtClean="0">
                          <a:solidFill>
                            <a:schemeClr val="tx1"/>
                          </a:solidFill>
                          <a:latin typeface="Arial" panose="020B0604020202020204" pitchFamily="34" charset="0"/>
                          <a:cs typeface="Arial" panose="020B0604020202020204" pitchFamily="34" charset="0"/>
                        </a:rPr>
                        <a:t> 2018</a:t>
                      </a:r>
                    </a:p>
                  </a:txBody>
                  <a:tcPr marL="68580" marR="68580" anchor="ctr"/>
                </a:tc>
                <a:tc>
                  <a:txBody>
                    <a:bodyPr/>
                    <a:lstStyle/>
                    <a:p>
                      <a:pPr algn="ctr"/>
                      <a:r>
                        <a:rPr lang="es-PY" sz="1100" dirty="0" smtClean="0">
                          <a:solidFill>
                            <a:schemeClr val="tx1"/>
                          </a:solidFill>
                          <a:latin typeface="Arial" panose="020B0604020202020204" pitchFamily="34" charset="0"/>
                          <a:cs typeface="Arial" panose="020B0604020202020204" pitchFamily="34" charset="0"/>
                        </a:rPr>
                        <a:t>Diferencia Carga del Anteproyecto &amp; Presupuesto Vigente 2017</a:t>
                      </a:r>
                      <a:endParaRPr lang="es-PY" sz="11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100" dirty="0" smtClean="0">
                          <a:solidFill>
                            <a:schemeClr val="tx1"/>
                          </a:solidFill>
                          <a:latin typeface="Arial" panose="020B0604020202020204" pitchFamily="34" charset="0"/>
                          <a:cs typeface="Arial" panose="020B0604020202020204" pitchFamily="34" charset="0"/>
                        </a:rPr>
                        <a:t>% Variación</a:t>
                      </a:r>
                      <a:endParaRPr lang="es-PY" sz="1100" dirty="0">
                        <a:solidFill>
                          <a:schemeClr val="tx1"/>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0"/>
                  </a:ext>
                </a:extLst>
              </a:tr>
              <a:tr h="475167">
                <a:tc>
                  <a:txBody>
                    <a:bodyPr/>
                    <a:lstStyle/>
                    <a:p>
                      <a:pPr algn="ctr"/>
                      <a:r>
                        <a:rPr lang="es-PY" sz="1200" b="1" dirty="0" smtClean="0">
                          <a:latin typeface="Arial" panose="020B0604020202020204" pitchFamily="34" charset="0"/>
                          <a:cs typeface="Arial" panose="020B0604020202020204" pitchFamily="34" charset="0"/>
                        </a:rPr>
                        <a:t>FF10</a:t>
                      </a:r>
                      <a:endParaRPr lang="es-PY" sz="1200" b="1"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1.023.979.847.195</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969.730.289.467</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b="1" dirty="0" smtClean="0">
                          <a:solidFill>
                            <a:srgbClr val="FF0000"/>
                          </a:solidFill>
                          <a:latin typeface="Arial" panose="020B0604020202020204" pitchFamily="34" charset="0"/>
                          <a:cs typeface="Arial" panose="020B0604020202020204" pitchFamily="34" charset="0"/>
                        </a:rPr>
                        <a:t>-54.249.557.729</a:t>
                      </a:r>
                      <a:endParaRPr lang="es-PY" sz="1200" b="1" dirty="0">
                        <a:solidFill>
                          <a:srgbClr val="FF0000"/>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400" b="1" dirty="0" smtClean="0">
                          <a:solidFill>
                            <a:srgbClr val="FF0000"/>
                          </a:solidFill>
                          <a:latin typeface="Arial" panose="020B0604020202020204" pitchFamily="34" charset="0"/>
                          <a:cs typeface="Arial" panose="020B0604020202020204" pitchFamily="34" charset="0"/>
                        </a:rPr>
                        <a:t>-5%</a:t>
                      </a:r>
                      <a:endParaRPr lang="es-PY" sz="1400" b="1" dirty="0">
                        <a:solidFill>
                          <a:srgbClr val="FF0000"/>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1"/>
                  </a:ext>
                </a:extLst>
              </a:tr>
              <a:tr h="446045">
                <a:tc>
                  <a:txBody>
                    <a:bodyPr/>
                    <a:lstStyle/>
                    <a:p>
                      <a:pPr algn="ctr"/>
                      <a:r>
                        <a:rPr lang="es-PY" sz="1200" b="1" dirty="0" smtClean="0">
                          <a:latin typeface="Arial" panose="020B0604020202020204" pitchFamily="34" charset="0"/>
                          <a:cs typeface="Arial" panose="020B0604020202020204" pitchFamily="34" charset="0"/>
                        </a:rPr>
                        <a:t>FF30</a:t>
                      </a:r>
                      <a:endParaRPr lang="es-PY" sz="1200" b="1"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263.905.181.601</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278.322.726.770</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14.417.545.169</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ctr"/>
                      <a:r>
                        <a:rPr lang="es-PY" sz="1200" dirty="0" smtClean="0">
                          <a:latin typeface="Arial" panose="020B0604020202020204" pitchFamily="34" charset="0"/>
                          <a:cs typeface="Arial" panose="020B0604020202020204" pitchFamily="34" charset="0"/>
                        </a:rPr>
                        <a:t>5%</a:t>
                      </a:r>
                      <a:endParaRPr lang="es-PY" sz="1200" b="1" dirty="0">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2"/>
                  </a:ext>
                </a:extLst>
              </a:tr>
              <a:tr h="446045">
                <a:tc>
                  <a:txBody>
                    <a:bodyPr/>
                    <a:lstStyle/>
                    <a:p>
                      <a:pPr algn="r"/>
                      <a:r>
                        <a:rPr lang="es-MX" sz="1200" b="1" dirty="0" smtClean="0">
                          <a:latin typeface="Arial" panose="020B0604020202020204" pitchFamily="34" charset="0"/>
                          <a:cs typeface="Arial" panose="020B0604020202020204" pitchFamily="34" charset="0"/>
                        </a:rPr>
                        <a:t>Totales</a:t>
                      </a:r>
                      <a:endParaRPr lang="es-PY" sz="1200" b="1" dirty="0">
                        <a:latin typeface="Arial" panose="020B0604020202020204" pitchFamily="34" charset="0"/>
                        <a:cs typeface="Arial" panose="020B0604020202020204" pitchFamily="34" charset="0"/>
                      </a:endParaRPr>
                    </a:p>
                  </a:txBody>
                  <a:tcPr marL="68580" marR="68580" anchor="ctr">
                    <a:solidFill>
                      <a:srgbClr val="FFC000"/>
                    </a:solidFill>
                  </a:tcPr>
                </a:tc>
                <a:tc>
                  <a:txBody>
                    <a:bodyPr/>
                    <a:lstStyle/>
                    <a:p>
                      <a:pPr algn="r" rtl="0" fontAlgn="ctr"/>
                      <a:r>
                        <a:rPr lang="es-PY" sz="1200" b="1" i="0" u="none" strike="noStrike" dirty="0">
                          <a:solidFill>
                            <a:srgbClr val="000000"/>
                          </a:solidFill>
                          <a:effectLst/>
                          <a:latin typeface="Arial"/>
                        </a:rPr>
                        <a:t>1.287.885.028.796</a:t>
                      </a:r>
                    </a:p>
                  </a:txBody>
                  <a:tcPr marL="9525" marR="9525" marT="9525" marB="0" anchor="ctr">
                    <a:solidFill>
                      <a:srgbClr val="FFC000"/>
                    </a:solidFill>
                  </a:tcPr>
                </a:tc>
                <a:tc>
                  <a:txBody>
                    <a:bodyPr/>
                    <a:lstStyle/>
                    <a:p>
                      <a:pPr algn="r" rtl="0" fontAlgn="ctr"/>
                      <a:r>
                        <a:rPr lang="es-PY" sz="1200" b="1" i="0" u="none" strike="noStrike" dirty="0">
                          <a:solidFill>
                            <a:srgbClr val="000000"/>
                          </a:solidFill>
                          <a:effectLst/>
                          <a:latin typeface="Arial"/>
                        </a:rPr>
                        <a:t>1.248.053.016.237</a:t>
                      </a:r>
                    </a:p>
                  </a:txBody>
                  <a:tcPr marL="9525" marR="9525" marT="9525" marB="0" anchor="ctr">
                    <a:solidFill>
                      <a:srgbClr val="FFC000"/>
                    </a:solidFill>
                  </a:tcPr>
                </a:tc>
                <a:tc>
                  <a:txBody>
                    <a:bodyPr/>
                    <a:lstStyle/>
                    <a:p>
                      <a:pPr algn="r" rtl="0" fontAlgn="ctr"/>
                      <a:r>
                        <a:rPr lang="es-PY" sz="1200" b="1" i="0" u="none" strike="noStrike" dirty="0">
                          <a:solidFill>
                            <a:srgbClr val="FF0000"/>
                          </a:solidFill>
                          <a:effectLst/>
                          <a:latin typeface="Arial"/>
                        </a:rPr>
                        <a:t>-39.832.012.560</a:t>
                      </a:r>
                    </a:p>
                  </a:txBody>
                  <a:tcPr marL="9525" marR="9525" marT="9525" marB="0" anchor="ctr">
                    <a:solidFill>
                      <a:srgbClr val="FFC000"/>
                    </a:solidFill>
                  </a:tcPr>
                </a:tc>
                <a:tc>
                  <a:txBody>
                    <a:bodyPr/>
                    <a:lstStyle/>
                    <a:p>
                      <a:pPr algn="ctr"/>
                      <a:endParaRPr lang="es-PY" sz="1200" b="1" dirty="0">
                        <a:latin typeface="Arial" panose="020B0604020202020204" pitchFamily="34" charset="0"/>
                        <a:cs typeface="Arial" panose="020B0604020202020204" pitchFamily="34" charset="0"/>
                      </a:endParaRPr>
                    </a:p>
                  </a:txBody>
                  <a:tcPr marL="68580" marR="68580" anchor="ctr">
                    <a:solidFill>
                      <a:srgbClr val="FFC000"/>
                    </a:solidFill>
                  </a:tcPr>
                </a:tc>
                <a:extLst>
                  <a:ext uri="{0D108BD9-81ED-4DB2-BD59-A6C34878D82A}">
                    <a16:rowId xmlns:a16="http://schemas.microsoft.com/office/drawing/2014/main" val="10003"/>
                  </a:ext>
                </a:extLst>
              </a:tr>
            </a:tbl>
          </a:graphicData>
        </a:graphic>
      </p:graphicFrame>
      <p:sp>
        <p:nvSpPr>
          <p:cNvPr id="13" name="3 Título"/>
          <p:cNvSpPr txBox="1">
            <a:spLocks/>
          </p:cNvSpPr>
          <p:nvPr/>
        </p:nvSpPr>
        <p:spPr>
          <a:xfrm>
            <a:off x="1490274" y="620688"/>
            <a:ext cx="602415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Y" sz="1800" b="1" dirty="0">
                <a:solidFill>
                  <a:prstClr val="black"/>
                </a:solidFill>
                <a:latin typeface="Arial" panose="020B0604020202020204" pitchFamily="34" charset="0"/>
                <a:cs typeface="Arial" panose="020B0604020202020204" pitchFamily="34" charset="0"/>
              </a:rPr>
              <a:t>Presupuesto Vigente 2017  &amp; Carga del Anteproyecto  2018 – Nivel UNA</a:t>
            </a:r>
          </a:p>
        </p:txBody>
      </p:sp>
      <p:graphicFrame>
        <p:nvGraphicFramePr>
          <p:cNvPr id="7" name="3 Gráfico"/>
          <p:cNvGraphicFramePr>
            <a:graphicFrameLocks/>
          </p:cNvGraphicFramePr>
          <p:nvPr>
            <p:extLst>
              <p:ext uri="{D42A27DB-BD31-4B8C-83A1-F6EECF244321}">
                <p14:modId xmlns:p14="http://schemas.microsoft.com/office/powerpoint/2010/main" val="3716736861"/>
              </p:ext>
            </p:extLst>
          </p:nvPr>
        </p:nvGraphicFramePr>
        <p:xfrm>
          <a:off x="3995936" y="3789040"/>
          <a:ext cx="3888432" cy="2167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3 Gráfico"/>
          <p:cNvGraphicFramePr>
            <a:graphicFrameLocks/>
          </p:cNvGraphicFramePr>
          <p:nvPr>
            <p:extLst>
              <p:ext uri="{D42A27DB-BD31-4B8C-83A1-F6EECF244321}">
                <p14:modId xmlns:p14="http://schemas.microsoft.com/office/powerpoint/2010/main" val="1780417504"/>
              </p:ext>
            </p:extLst>
          </p:nvPr>
        </p:nvGraphicFramePr>
        <p:xfrm>
          <a:off x="971600" y="3789040"/>
          <a:ext cx="3600400" cy="2133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706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124744"/>
            <a:ext cx="6912768" cy="4536504"/>
          </a:xfrm>
        </p:spPr>
        <p:txBody>
          <a:bodyPr>
            <a:noAutofit/>
          </a:bodyPr>
          <a:lstStyle/>
          <a:p>
            <a:pPr marL="0" lvl="0" indent="0" algn="just">
              <a:buNone/>
            </a:pPr>
            <a:r>
              <a:rPr lang="es-ES" sz="2000" dirty="0" smtClean="0">
                <a:latin typeface="Arial" pitchFamily="34" charset="0"/>
                <a:cs typeface="Arial" pitchFamily="34" charset="0"/>
              </a:rPr>
              <a:t>También, </a:t>
            </a:r>
            <a:r>
              <a:rPr lang="es-ES" sz="2000" dirty="0">
                <a:latin typeface="Arial" pitchFamily="34" charset="0"/>
                <a:cs typeface="Arial" pitchFamily="34" charset="0"/>
              </a:rPr>
              <a:t>necesita </a:t>
            </a:r>
            <a:r>
              <a:rPr lang="es-ES" sz="2000" dirty="0" smtClean="0">
                <a:latin typeface="Arial" pitchFamily="34" charset="0"/>
                <a:cs typeface="Arial" pitchFamily="34" charset="0"/>
              </a:rPr>
              <a:t>crédito presupuestario </a:t>
            </a:r>
            <a:r>
              <a:rPr lang="es-ES" sz="2000" dirty="0">
                <a:latin typeface="Arial" pitchFamily="34" charset="0"/>
                <a:cs typeface="Arial" pitchFamily="34" charset="0"/>
              </a:rPr>
              <a:t>para </a:t>
            </a:r>
            <a:r>
              <a:rPr lang="es-PY" sz="2000" dirty="0">
                <a:latin typeface="Arial" pitchFamily="34" charset="0"/>
                <a:cs typeface="Arial" pitchFamily="34" charset="0"/>
              </a:rPr>
              <a:t>que los funcionarios administrativos puedan </a:t>
            </a:r>
            <a:r>
              <a:rPr lang="es-PY" sz="2000" b="1" dirty="0">
                <a:latin typeface="Arial" pitchFamily="34" charset="0"/>
                <a:cs typeface="Arial" pitchFamily="34" charset="0"/>
              </a:rPr>
              <a:t>acceder a los beneficios sociales establecidos</a:t>
            </a:r>
            <a:r>
              <a:rPr lang="es-PY" sz="2000" dirty="0">
                <a:latin typeface="Arial" pitchFamily="34" charset="0"/>
                <a:cs typeface="Arial" pitchFamily="34" charset="0"/>
              </a:rPr>
              <a:t> en el Contrato Colectivo de Condiciones de </a:t>
            </a:r>
            <a:r>
              <a:rPr lang="es-PY" sz="2000" dirty="0" smtClean="0">
                <a:latin typeface="Arial" pitchFamily="34" charset="0"/>
                <a:cs typeface="Arial" pitchFamily="34" charset="0"/>
              </a:rPr>
              <a:t>Trabajo, h</a:t>
            </a:r>
            <a:r>
              <a:rPr lang="es-ES" sz="2000" dirty="0" err="1" smtClean="0">
                <a:latin typeface="Arial" pitchFamily="34" charset="0"/>
                <a:cs typeface="Arial" pitchFamily="34" charset="0"/>
              </a:rPr>
              <a:t>omologado</a:t>
            </a:r>
            <a:r>
              <a:rPr lang="es-ES" sz="2000" dirty="0" smtClean="0">
                <a:latin typeface="Arial" pitchFamily="34" charset="0"/>
                <a:cs typeface="Arial" pitchFamily="34" charset="0"/>
              </a:rPr>
              <a:t> </a:t>
            </a:r>
            <a:r>
              <a:rPr lang="es-ES" sz="2000" dirty="0">
                <a:latin typeface="Arial" pitchFamily="34" charset="0"/>
                <a:cs typeface="Arial" pitchFamily="34" charset="0"/>
              </a:rPr>
              <a:t>por el Ministerio de Trabajo Resolución N° 151/2010.</a:t>
            </a:r>
          </a:p>
          <a:p>
            <a:pPr marL="0" indent="0" algn="just">
              <a:buNone/>
            </a:pPr>
            <a:r>
              <a:rPr lang="es-ES" sz="2000" dirty="0" smtClean="0">
                <a:latin typeface="Arial" pitchFamily="34" charset="0"/>
                <a:cs typeface="Arial" pitchFamily="34" charset="0"/>
              </a:rPr>
              <a:t>Además, </a:t>
            </a:r>
            <a:r>
              <a:rPr lang="es-ES" sz="2000" dirty="0">
                <a:latin typeface="Arial" pitchFamily="34" charset="0"/>
                <a:cs typeface="Arial" pitchFamily="34" charset="0"/>
              </a:rPr>
              <a:t>se requiere de </a:t>
            </a:r>
            <a:r>
              <a:rPr lang="es-ES" sz="2000" dirty="0" smtClean="0">
                <a:latin typeface="Arial" pitchFamily="34" charset="0"/>
                <a:cs typeface="Arial" pitchFamily="34" charset="0"/>
              </a:rPr>
              <a:t>crédito presupuestario  </a:t>
            </a:r>
            <a:r>
              <a:rPr lang="es-ES" sz="2000" dirty="0">
                <a:latin typeface="Arial" pitchFamily="34" charset="0"/>
                <a:cs typeface="Arial" pitchFamily="34" charset="0"/>
              </a:rPr>
              <a:t>para los </a:t>
            </a:r>
            <a:r>
              <a:rPr lang="es-ES" sz="2000" b="1" dirty="0">
                <a:latin typeface="Arial" pitchFamily="34" charset="0"/>
                <a:cs typeface="Arial" pitchFamily="34" charset="0"/>
              </a:rPr>
              <a:t>Gastos Corrientes y de Capital afectados por la Ley de Reducción de Aranceles</a:t>
            </a:r>
            <a:r>
              <a:rPr lang="es-ES" sz="2000" dirty="0">
                <a:latin typeface="Arial" pitchFamily="34" charset="0"/>
                <a:cs typeface="Arial" pitchFamily="34" charset="0"/>
              </a:rPr>
              <a:t> N° 5636/2016.</a:t>
            </a:r>
          </a:p>
          <a:p>
            <a:pPr marL="0" indent="0" algn="just">
              <a:buNone/>
            </a:pPr>
            <a:r>
              <a:rPr lang="es-ES" sz="2000" dirty="0" smtClean="0">
                <a:latin typeface="Arial" pitchFamily="34" charset="0"/>
                <a:cs typeface="Arial" pitchFamily="34" charset="0"/>
              </a:rPr>
              <a:t>Asimismo, </a:t>
            </a:r>
            <a:r>
              <a:rPr lang="es-ES" sz="2000" b="1" dirty="0" smtClean="0">
                <a:latin typeface="Arial" pitchFamily="34" charset="0"/>
                <a:cs typeface="Arial" pitchFamily="34" charset="0"/>
              </a:rPr>
              <a:t>se </a:t>
            </a:r>
            <a:r>
              <a:rPr lang="es-ES" sz="2000" b="1" dirty="0">
                <a:latin typeface="Arial" pitchFamily="34" charset="0"/>
                <a:cs typeface="Arial" pitchFamily="34" charset="0"/>
              </a:rPr>
              <a:t>solicita  la creación de rubros para Dietas de los representantes ante la Asamblea Universitaria </a:t>
            </a:r>
            <a:r>
              <a:rPr lang="es-ES" sz="2000" dirty="0">
                <a:latin typeface="Arial" pitchFamily="34" charset="0"/>
                <a:cs typeface="Arial" pitchFamily="34" charset="0"/>
              </a:rPr>
              <a:t>en virtud de lo establecido en el </a:t>
            </a:r>
            <a:r>
              <a:rPr lang="es-ES_tradnl" sz="2000" dirty="0" smtClean="0">
                <a:latin typeface="Arial" pitchFamily="34" charset="0"/>
                <a:cs typeface="Arial" pitchFamily="34" charset="0"/>
              </a:rPr>
              <a:t>Capítulo </a:t>
            </a:r>
            <a:r>
              <a:rPr lang="es-ES_tradnl" sz="2000" dirty="0">
                <a:latin typeface="Arial" pitchFamily="34" charset="0"/>
                <a:cs typeface="Arial" pitchFamily="34" charset="0"/>
              </a:rPr>
              <a:t>II Art. 12 La Asamblea Universitaria – del Estatuto Vigente de la Universidad Nacional de </a:t>
            </a:r>
            <a:r>
              <a:rPr lang="es-ES_tradnl" sz="2000" dirty="0" smtClean="0">
                <a:latin typeface="Arial" pitchFamily="34" charset="0"/>
                <a:cs typeface="Arial" pitchFamily="34" charset="0"/>
              </a:rPr>
              <a:t>Asunción y Gastos de Representación para los Directores.</a:t>
            </a:r>
            <a:endParaRPr lang="es-PY" sz="2000" dirty="0">
              <a:latin typeface="Arial" pitchFamily="34" charset="0"/>
              <a:cs typeface="Arial" pitchFamily="34" charset="0"/>
            </a:endParaRPr>
          </a:p>
          <a:p>
            <a:pPr marL="0" indent="0" algn="just">
              <a:buNone/>
            </a:pPr>
            <a:endParaRPr lang="es-ES" sz="2000" i="1" dirty="0">
              <a:latin typeface="Arial" pitchFamily="34" charset="0"/>
              <a:cs typeface="Arial" pitchFamily="34" charset="0"/>
            </a:endParaRPr>
          </a:p>
          <a:p>
            <a:pPr marL="0" lvl="0" indent="0" algn="just">
              <a:buNone/>
            </a:pPr>
            <a:endParaRPr lang="es-ES" sz="2000" dirty="0">
              <a:latin typeface="Arial" pitchFamily="34" charset="0"/>
              <a:cs typeface="Arial" pitchFamily="34" charset="0"/>
            </a:endParaRPr>
          </a:p>
          <a:p>
            <a:pPr lvl="0" algn="just"/>
            <a:endParaRPr lang="es-ES" sz="2000" i="1" dirty="0">
              <a:solidFill>
                <a:srgbClr val="C00000"/>
              </a:solidFill>
              <a:latin typeface="Arial" pitchFamily="34" charset="0"/>
              <a:cs typeface="Arial" pitchFamily="34" charset="0"/>
            </a:endParaRPr>
          </a:p>
          <a:p>
            <a:pPr algn="just"/>
            <a:endParaRPr lang="es-PY" sz="2000" dirty="0"/>
          </a:p>
        </p:txBody>
      </p:sp>
      <p:sp>
        <p:nvSpPr>
          <p:cNvPr id="4" name="3 Rectángulo"/>
          <p:cNvSpPr/>
          <p:nvPr/>
        </p:nvSpPr>
        <p:spPr>
          <a:xfrm>
            <a:off x="3635896" y="361254"/>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5256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836712"/>
            <a:ext cx="6768752" cy="5040560"/>
          </a:xfrm>
        </p:spPr>
        <p:txBody>
          <a:bodyPr>
            <a:normAutofit fontScale="85000" lnSpcReduction="20000"/>
          </a:bodyPr>
          <a:lstStyle/>
          <a:p>
            <a:pPr marL="0" indent="0" algn="just">
              <a:buNone/>
            </a:pPr>
            <a:r>
              <a:rPr lang="es-MX" dirty="0" smtClean="0">
                <a:latin typeface="Arial" panose="020B0604020202020204" pitchFamily="34" charset="0"/>
                <a:cs typeface="Arial" panose="020B0604020202020204" pitchFamily="34" charset="0"/>
              </a:rPr>
              <a:t>También, se solicita financiamiento para </a:t>
            </a:r>
            <a:r>
              <a:rPr lang="es-MX" b="1" dirty="0" smtClean="0">
                <a:latin typeface="Arial" panose="020B0604020202020204" pitchFamily="34" charset="0"/>
                <a:cs typeface="Arial" panose="020B0604020202020204" pitchFamily="34" charset="0"/>
              </a:rPr>
              <a:t>fortalecer </a:t>
            </a:r>
            <a:r>
              <a:rPr lang="es-MX" b="1" dirty="0">
                <a:latin typeface="Arial" panose="020B0604020202020204" pitchFamily="34" charset="0"/>
                <a:cs typeface="Arial" panose="020B0604020202020204" pitchFamily="34" charset="0"/>
              </a:rPr>
              <a:t>los procesos de  internacionalización de la UNA y mantener los estándares de calidad </a:t>
            </a:r>
            <a:r>
              <a:rPr lang="es-MX" b="1" dirty="0" smtClean="0">
                <a:latin typeface="Arial" panose="020B0604020202020204" pitchFamily="34" charset="0"/>
                <a:cs typeface="Arial" panose="020B0604020202020204" pitchFamily="34" charset="0"/>
              </a:rPr>
              <a:t>requeridos </a:t>
            </a:r>
            <a:r>
              <a:rPr lang="es-MX" b="1" dirty="0">
                <a:latin typeface="Arial" panose="020B0604020202020204" pitchFamily="34" charset="0"/>
                <a:cs typeface="Arial" panose="020B0604020202020204" pitchFamily="34" charset="0"/>
              </a:rPr>
              <a:t>por los programas de movilidad de estudiantes y de </a:t>
            </a:r>
            <a:r>
              <a:rPr lang="es-MX" b="1" dirty="0" smtClean="0">
                <a:latin typeface="Arial" panose="020B0604020202020204" pitchFamily="34" charset="0"/>
                <a:cs typeface="Arial" panose="020B0604020202020204" pitchFamily="34" charset="0"/>
              </a:rPr>
              <a:t>docentes</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 través de las </a:t>
            </a:r>
            <a:r>
              <a:rPr lang="es-MX" dirty="0" smtClean="0">
                <a:latin typeface="Arial" panose="020B0604020202020204" pitchFamily="34" charset="0"/>
                <a:cs typeface="Arial" panose="020B0604020202020204" pitchFamily="34" charset="0"/>
              </a:rPr>
              <a:t>siguientes redes </a:t>
            </a:r>
            <a:r>
              <a:rPr lang="es-MX" dirty="0">
                <a:latin typeface="Arial" panose="020B0604020202020204" pitchFamily="34" charset="0"/>
                <a:cs typeface="Arial" panose="020B0604020202020204" pitchFamily="34" charset="0"/>
              </a:rPr>
              <a:t>de </a:t>
            </a:r>
            <a:r>
              <a:rPr lang="es-MX" dirty="0" smtClean="0">
                <a:latin typeface="Arial" panose="020B0604020202020204" pitchFamily="34" charset="0"/>
                <a:cs typeface="Arial" panose="020B0604020202020204" pitchFamily="34" charset="0"/>
              </a:rPr>
              <a:t>movilidad:</a:t>
            </a:r>
          </a:p>
          <a:p>
            <a:endParaRPr lang="es-MX" dirty="0">
              <a:latin typeface="Arial" panose="020B0604020202020204" pitchFamily="34" charset="0"/>
              <a:cs typeface="Arial" panose="020B0604020202020204" pitchFamily="34" charset="0"/>
            </a:endParaRPr>
          </a:p>
          <a:p>
            <a:pPr lvl="1"/>
            <a:r>
              <a:rPr lang="es-MX" dirty="0" smtClean="0">
                <a:latin typeface="Arial" panose="020B0604020202020204" pitchFamily="34" charset="0"/>
                <a:cs typeface="Arial" panose="020B0604020202020204" pitchFamily="34" charset="0"/>
              </a:rPr>
              <a:t>Programa de la Red </a:t>
            </a:r>
            <a:r>
              <a:rPr lang="es-MX" dirty="0">
                <a:latin typeface="Arial" panose="020B0604020202020204" pitchFamily="34" charset="0"/>
                <a:cs typeface="Arial" panose="020B0604020202020204" pitchFamily="34" charset="0"/>
              </a:rPr>
              <a:t>Macro Universidades</a:t>
            </a:r>
          </a:p>
          <a:p>
            <a:pPr lvl="1"/>
            <a:r>
              <a:rPr lang="es-MX" dirty="0" smtClean="0">
                <a:latin typeface="Arial" panose="020B0604020202020204" pitchFamily="34" charset="0"/>
                <a:cs typeface="Arial" panose="020B0604020202020204" pitchFamily="34" charset="0"/>
              </a:rPr>
              <a:t>Asociación </a:t>
            </a:r>
            <a:r>
              <a:rPr lang="es-MX" dirty="0">
                <a:latin typeface="Arial" panose="020B0604020202020204" pitchFamily="34" charset="0"/>
                <a:cs typeface="Arial" panose="020B0604020202020204" pitchFamily="34" charset="0"/>
              </a:rPr>
              <a:t>de Universidades Grupo Montevideo </a:t>
            </a:r>
            <a:r>
              <a:rPr lang="es-MX" dirty="0" smtClean="0">
                <a:latin typeface="Arial" panose="020B0604020202020204" pitchFamily="34" charset="0"/>
                <a:cs typeface="Arial" panose="020B0604020202020204" pitchFamily="34" charset="0"/>
              </a:rPr>
              <a:t>(AUGM)</a:t>
            </a:r>
            <a:endParaRPr lang="es-MX" dirty="0">
              <a:latin typeface="Arial" panose="020B0604020202020204" pitchFamily="34" charset="0"/>
              <a:cs typeface="Arial" panose="020B0604020202020204" pitchFamily="34" charset="0"/>
            </a:endParaRPr>
          </a:p>
          <a:p>
            <a:pPr lvl="1"/>
            <a:r>
              <a:rPr lang="es-MX" dirty="0">
                <a:latin typeface="Arial" panose="020B0604020202020204" pitchFamily="34" charset="0"/>
                <a:cs typeface="Arial" panose="020B0604020202020204" pitchFamily="34" charset="0"/>
              </a:rPr>
              <a:t>Erasmus </a:t>
            </a:r>
            <a:endParaRPr lang="es-MX" dirty="0" smtClean="0">
              <a:latin typeface="Arial" panose="020B0604020202020204" pitchFamily="34" charset="0"/>
              <a:cs typeface="Arial" panose="020B0604020202020204" pitchFamily="34" charset="0"/>
            </a:endParaRPr>
          </a:p>
          <a:p>
            <a:pPr lvl="1"/>
            <a:r>
              <a:rPr lang="es-MX" dirty="0" smtClean="0">
                <a:latin typeface="Arial" panose="020B0604020202020204" pitchFamily="34" charset="0"/>
                <a:cs typeface="Arial" panose="020B0604020202020204" pitchFamily="34" charset="0"/>
              </a:rPr>
              <a:t>Convenio Fundación Carolina</a:t>
            </a:r>
          </a:p>
          <a:p>
            <a:pPr lvl="1"/>
            <a:r>
              <a:rPr lang="es-MX" dirty="0" smtClean="0">
                <a:latin typeface="Arial" panose="020B0604020202020204" pitchFamily="34" charset="0"/>
                <a:cs typeface="Arial" panose="020B0604020202020204" pitchFamily="34" charset="0"/>
              </a:rPr>
              <a:t>Programa Académico de Movilidad Educativa (PAME)</a:t>
            </a:r>
          </a:p>
          <a:p>
            <a:pPr lvl="1"/>
            <a:r>
              <a:rPr lang="es-MX" dirty="0" smtClean="0">
                <a:latin typeface="Arial" panose="020B0604020202020204" pitchFamily="34" charset="0"/>
                <a:cs typeface="Arial" panose="020B0604020202020204" pitchFamily="34" charset="0"/>
              </a:rPr>
              <a:t>Programa de Intercambio y Movilidad Académica (PIMA).</a:t>
            </a:r>
          </a:p>
          <a:p>
            <a:pPr lvl="1"/>
            <a:r>
              <a:rPr lang="es-MX" dirty="0" smtClean="0">
                <a:latin typeface="Arial" panose="020B0604020202020204" pitchFamily="34" charset="0"/>
                <a:cs typeface="Arial" panose="020B0604020202020204" pitchFamily="34" charset="0"/>
              </a:rPr>
              <a:t>Programa de Movilidad Paulo Freire.</a:t>
            </a:r>
          </a:p>
          <a:p>
            <a:pPr lvl="1"/>
            <a:r>
              <a:rPr lang="es-MX" dirty="0" smtClean="0">
                <a:latin typeface="Arial" panose="020B0604020202020204" pitchFamily="34" charset="0"/>
                <a:cs typeface="Arial" panose="020B0604020202020204" pitchFamily="34" charset="0"/>
              </a:rPr>
              <a:t>Convenios Bilaterales</a:t>
            </a:r>
          </a:p>
          <a:p>
            <a:pPr lvl="1"/>
            <a:r>
              <a:rPr lang="es-MX" dirty="0" smtClean="0">
                <a:latin typeface="Arial" panose="020B0604020202020204" pitchFamily="34" charset="0"/>
                <a:cs typeface="Arial" panose="020B0604020202020204" pitchFamily="34" charset="0"/>
              </a:rPr>
              <a:t>AULA- CAVILA (Asociación de Universidades de LA) Preside la UNA</a:t>
            </a:r>
          </a:p>
        </p:txBody>
      </p:sp>
      <p:sp>
        <p:nvSpPr>
          <p:cNvPr id="4" name="3 Rectángulo"/>
          <p:cNvSpPr/>
          <p:nvPr/>
        </p:nvSpPr>
        <p:spPr>
          <a:xfrm>
            <a:off x="3563888" y="19472"/>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859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3169145986"/>
              </p:ext>
            </p:extLst>
          </p:nvPr>
        </p:nvGraphicFramePr>
        <p:xfrm>
          <a:off x="1115616" y="908720"/>
          <a:ext cx="6624736" cy="4496609"/>
        </p:xfrm>
        <a:graphic>
          <a:graphicData uri="http://schemas.openxmlformats.org/drawingml/2006/table">
            <a:tbl>
              <a:tblPr firstRow="1" bandRow="1">
                <a:tableStyleId>{5C22544A-7EE6-4342-B048-85BDC9FD1C3A}</a:tableStyleId>
              </a:tblPr>
              <a:tblGrid>
                <a:gridCol w="518457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488228">
                <a:tc>
                  <a:txBody>
                    <a:bodyPr/>
                    <a:lstStyle/>
                    <a:p>
                      <a:pPr algn="ctr"/>
                      <a:r>
                        <a:rPr lang="es-PY" dirty="0" smtClean="0">
                          <a:solidFill>
                            <a:schemeClr val="tx1"/>
                          </a:solidFill>
                          <a:latin typeface="Arial" panose="020B0604020202020204" pitchFamily="34" charset="0"/>
                          <a:cs typeface="Arial" panose="020B0604020202020204" pitchFamily="34" charset="0"/>
                        </a:rPr>
                        <a:t>CONCEPTO</a:t>
                      </a:r>
                      <a:endParaRPr lang="es-PY"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lang="es-PY" dirty="0" smtClean="0">
                          <a:solidFill>
                            <a:schemeClr val="tx1"/>
                          </a:solidFill>
                          <a:latin typeface="Arial" panose="020B0604020202020204" pitchFamily="34" charset="0"/>
                          <a:cs typeface="Arial" panose="020B0604020202020204" pitchFamily="34" charset="0"/>
                        </a:rPr>
                        <a:t>TOTAL</a:t>
                      </a:r>
                      <a:endParaRPr lang="es-PY"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396982">
                <a:tc>
                  <a:txBody>
                    <a:bodyPr/>
                    <a:lstStyle/>
                    <a:p>
                      <a:r>
                        <a:rPr lang="es-PY" sz="1200" dirty="0" smtClean="0">
                          <a:latin typeface="Arial" panose="020B0604020202020204" pitchFamily="34" charset="0"/>
                          <a:cs typeface="Arial" panose="020B0604020202020204" pitchFamily="34" charset="0"/>
                        </a:rPr>
                        <a:t> 1- Crecimiento</a:t>
                      </a:r>
                      <a:r>
                        <a:rPr lang="es-PY" sz="1200" baseline="0" dirty="0" smtClean="0">
                          <a:latin typeface="Arial" panose="020B0604020202020204" pitchFamily="34" charset="0"/>
                          <a:cs typeface="Arial" panose="020B0604020202020204" pitchFamily="34" charset="0"/>
                        </a:rPr>
                        <a:t> Vegetativo y Escalafón Docente</a:t>
                      </a:r>
                      <a:endParaRPr lang="es-PY" sz="12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46.389.472.417</a:t>
                      </a:r>
                      <a:endParaRPr lang="es-PY"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59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dirty="0" smtClean="0">
                          <a:latin typeface="Arial" panose="020B0604020202020204" pitchFamily="34" charset="0"/>
                          <a:cs typeface="Arial" panose="020B0604020202020204" pitchFamily="34" charset="0"/>
                        </a:rPr>
                        <a:t> 2- Gastos</a:t>
                      </a:r>
                      <a:r>
                        <a:rPr lang="es-PY" sz="1200" baseline="0" dirty="0" smtClean="0">
                          <a:latin typeface="Arial" panose="020B0604020202020204" pitchFamily="34" charset="0"/>
                          <a:cs typeface="Arial" panose="020B0604020202020204" pitchFamily="34" charset="0"/>
                        </a:rPr>
                        <a:t> afectados por reducción de aranceles </a:t>
                      </a:r>
                      <a:endParaRPr lang="es-PY" sz="12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46.400.610.947</a:t>
                      </a:r>
                    </a:p>
                  </a:txBody>
                  <a:tcPr anchor="ctr"/>
                </a:tc>
                <a:extLst>
                  <a:ext uri="{0D108BD9-81ED-4DB2-BD59-A6C34878D82A}">
                    <a16:rowId xmlns:a16="http://schemas.microsoft.com/office/drawing/2014/main" val="10002"/>
                  </a:ext>
                </a:extLst>
              </a:tr>
              <a:tr h="533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Y" sz="1200" dirty="0" smtClean="0">
                          <a:latin typeface="Arial" panose="020B0604020202020204" pitchFamily="34" charset="0"/>
                          <a:cs typeface="Arial" panose="020B0604020202020204" pitchFamily="34" charset="0"/>
                        </a:rPr>
                        <a:t> 3- Desprecarización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a:solidFill>
                            <a:schemeClr val="dk1"/>
                          </a:solidFill>
                          <a:effectLst/>
                          <a:latin typeface="Arial" panose="020B0604020202020204" pitchFamily="34" charset="0"/>
                          <a:ea typeface="+mn-ea"/>
                          <a:cs typeface="Arial" panose="020B0604020202020204" pitchFamily="34" charset="0"/>
                        </a:rPr>
                        <a:t>46.658.401.816</a:t>
                      </a:r>
                    </a:p>
                  </a:txBody>
                  <a:tcPr marL="9525" marR="9525" marT="9525" marB="0" anchor="ctr"/>
                </a:tc>
                <a:extLst>
                  <a:ext uri="{0D108BD9-81ED-4DB2-BD59-A6C34878D82A}">
                    <a16:rowId xmlns:a16="http://schemas.microsoft.com/office/drawing/2014/main" val="10003"/>
                  </a:ext>
                </a:extLst>
              </a:tr>
              <a:tr h="396982">
                <a:tc>
                  <a:txBody>
                    <a:bodyPr/>
                    <a:lstStyle/>
                    <a:p>
                      <a:r>
                        <a:rPr lang="es-PY" sz="1200" dirty="0" smtClean="0">
                          <a:latin typeface="Arial" panose="020B0604020202020204" pitchFamily="34" charset="0"/>
                          <a:cs typeface="Arial" panose="020B0604020202020204" pitchFamily="34" charset="0"/>
                        </a:rPr>
                        <a:t> 4-  Contrato</a:t>
                      </a:r>
                      <a:r>
                        <a:rPr lang="es-PY" sz="1200" baseline="0" dirty="0" smtClean="0">
                          <a:latin typeface="Arial" panose="020B0604020202020204" pitchFamily="34" charset="0"/>
                          <a:cs typeface="Arial" panose="020B0604020202020204" pitchFamily="34" charset="0"/>
                        </a:rPr>
                        <a:t> Colectivo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60.665.649.292</a:t>
                      </a:r>
                    </a:p>
                  </a:txBody>
                  <a:tcPr marL="9525" marR="9525" marT="9525" marB="0" anchor="ctr"/>
                </a:tc>
                <a:extLst>
                  <a:ext uri="{0D108BD9-81ED-4DB2-BD59-A6C34878D82A}">
                    <a16:rowId xmlns:a16="http://schemas.microsoft.com/office/drawing/2014/main" val="10004"/>
                  </a:ext>
                </a:extLst>
              </a:tr>
              <a:tr h="396982">
                <a:tc>
                  <a:txBody>
                    <a:bodyPr/>
                    <a:lstStyle/>
                    <a:p>
                      <a:r>
                        <a:rPr lang="es-PY" sz="1200" dirty="0" smtClean="0">
                          <a:latin typeface="Arial" panose="020B0604020202020204" pitchFamily="34" charset="0"/>
                          <a:cs typeface="Arial" panose="020B0604020202020204" pitchFamily="34" charset="0"/>
                        </a:rPr>
                        <a:t> 5-  Readecuación Administrativa, Docente y de Apoyo a la Docencia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95.129.183.370</a:t>
                      </a:r>
                      <a:endParaRPr lang="es-PY"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5"/>
                  </a:ext>
                </a:extLst>
              </a:tr>
              <a:tr h="610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200" dirty="0" smtClean="0">
                          <a:latin typeface="Arial" panose="020B0604020202020204" pitchFamily="34" charset="0"/>
                          <a:cs typeface="Arial" panose="020B0604020202020204" pitchFamily="34" charset="0"/>
                        </a:rPr>
                        <a:t> 6- Gastos Corrientes y Capital</a:t>
                      </a:r>
                      <a:r>
                        <a:rPr lang="es-PY" sz="1200" baseline="0" dirty="0">
                          <a:latin typeface="Arial" panose="020B0604020202020204" pitchFamily="34" charset="0"/>
                          <a:cs typeface="Arial" panose="020B0604020202020204" pitchFamily="34" charset="0"/>
                        </a:rPr>
                        <a:t> </a:t>
                      </a:r>
                      <a:r>
                        <a:rPr lang="es-PY" sz="1200" baseline="0" dirty="0" smtClean="0">
                          <a:latin typeface="Arial" panose="020B0604020202020204" pitchFamily="34" charset="0"/>
                          <a:cs typeface="Arial" panose="020B0604020202020204" pitchFamily="34" charset="0"/>
                        </a:rPr>
                        <a:t>(libros, equipos de laboratorio, construcciones)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64.153.018.200</a:t>
                      </a:r>
                      <a:endParaRPr lang="es-PY"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396982">
                <a:tc>
                  <a:txBody>
                    <a:bodyPr/>
                    <a:lstStyle/>
                    <a:p>
                      <a:r>
                        <a:rPr lang="es-PY" sz="1200" dirty="0" smtClean="0">
                          <a:latin typeface="Arial" panose="020B0604020202020204" pitchFamily="34" charset="0"/>
                          <a:cs typeface="Arial" panose="020B0604020202020204" pitchFamily="34" charset="0"/>
                        </a:rPr>
                        <a:t> 7-  Dietas Asamblea Universitaria u Gastos de Representación</a:t>
                      </a:r>
                      <a:r>
                        <a:rPr lang="es-PY" sz="1200" baseline="0" dirty="0" smtClean="0">
                          <a:latin typeface="Arial" panose="020B0604020202020204" pitchFamily="34" charset="0"/>
                          <a:cs typeface="Arial" panose="020B0604020202020204" pitchFamily="34" charset="0"/>
                        </a:rPr>
                        <a:t> Directores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200" u="none" strike="noStrike" kern="1200" dirty="0" smtClean="0">
                          <a:solidFill>
                            <a:schemeClr val="dk1"/>
                          </a:solidFill>
                          <a:effectLst/>
                          <a:latin typeface="Arial" panose="020B0604020202020204" pitchFamily="34" charset="0"/>
                          <a:ea typeface="+mn-ea"/>
                          <a:cs typeface="Arial" panose="020B0604020202020204" pitchFamily="34" charset="0"/>
                        </a:rPr>
                        <a:t>6.944.840.500</a:t>
                      </a:r>
                      <a:endParaRPr lang="es-PY"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682565">
                <a:tc>
                  <a:txBody>
                    <a:bodyPr/>
                    <a:lstStyle/>
                    <a:p>
                      <a:pPr algn="ctr"/>
                      <a:r>
                        <a:rPr lang="es-PY" sz="1400" b="1" dirty="0" smtClean="0">
                          <a:latin typeface="Arial" panose="020B0604020202020204" pitchFamily="34" charset="0"/>
                          <a:cs typeface="Arial" panose="020B0604020202020204" pitchFamily="34" charset="0"/>
                        </a:rPr>
                        <a:t>TOTAL NIVEL</a:t>
                      </a:r>
                      <a:r>
                        <a:rPr lang="es-PY" sz="1400" b="1" baseline="0" dirty="0" smtClean="0">
                          <a:latin typeface="Arial" panose="020B0604020202020204" pitchFamily="34" charset="0"/>
                          <a:cs typeface="Arial" panose="020B0604020202020204" pitchFamily="34" charset="0"/>
                        </a:rPr>
                        <a:t> UNA – FF10</a:t>
                      </a:r>
                      <a:endParaRPr lang="es-PY" sz="14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Y" sz="1400" b="1" u="none" strike="noStrike" kern="1200" dirty="0" smtClean="0">
                          <a:solidFill>
                            <a:schemeClr val="dk1"/>
                          </a:solidFill>
                          <a:effectLst/>
                          <a:latin typeface="Arial" panose="020B0604020202020204" pitchFamily="34" charset="0"/>
                          <a:ea typeface="+mn-ea"/>
                          <a:cs typeface="Arial" panose="020B0604020202020204" pitchFamily="34" charset="0"/>
                        </a:rPr>
                        <a:t>366.331.664.338</a:t>
                      </a:r>
                      <a:endParaRPr lang="es-PY" sz="14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958724287"/>
              </p:ext>
            </p:extLst>
          </p:nvPr>
        </p:nvGraphicFramePr>
        <p:xfrm>
          <a:off x="1175644" y="260648"/>
          <a:ext cx="6708724" cy="579120"/>
        </p:xfrm>
        <a:graphic>
          <a:graphicData uri="http://schemas.openxmlformats.org/drawingml/2006/table">
            <a:tbl>
              <a:tblPr/>
              <a:tblGrid>
                <a:gridCol w="632468">
                  <a:extLst>
                    <a:ext uri="{9D8B030D-6E8A-4147-A177-3AD203B41FA5}">
                      <a16:colId xmlns:a16="http://schemas.microsoft.com/office/drawing/2014/main" val="20000"/>
                    </a:ext>
                  </a:extLst>
                </a:gridCol>
                <a:gridCol w="456558">
                  <a:extLst>
                    <a:ext uri="{9D8B030D-6E8A-4147-A177-3AD203B41FA5}">
                      <a16:colId xmlns:a16="http://schemas.microsoft.com/office/drawing/2014/main" val="20001"/>
                    </a:ext>
                  </a:extLst>
                </a:gridCol>
                <a:gridCol w="413588">
                  <a:extLst>
                    <a:ext uri="{9D8B030D-6E8A-4147-A177-3AD203B41FA5}">
                      <a16:colId xmlns:a16="http://schemas.microsoft.com/office/drawing/2014/main" val="20002"/>
                    </a:ext>
                  </a:extLst>
                </a:gridCol>
                <a:gridCol w="413588">
                  <a:extLst>
                    <a:ext uri="{9D8B030D-6E8A-4147-A177-3AD203B41FA5}">
                      <a16:colId xmlns:a16="http://schemas.microsoft.com/office/drawing/2014/main" val="20003"/>
                    </a:ext>
                  </a:extLst>
                </a:gridCol>
                <a:gridCol w="413588">
                  <a:extLst>
                    <a:ext uri="{9D8B030D-6E8A-4147-A177-3AD203B41FA5}">
                      <a16:colId xmlns:a16="http://schemas.microsoft.com/office/drawing/2014/main" val="20004"/>
                    </a:ext>
                  </a:extLst>
                </a:gridCol>
                <a:gridCol w="456558">
                  <a:extLst>
                    <a:ext uri="{9D8B030D-6E8A-4147-A177-3AD203B41FA5}">
                      <a16:colId xmlns:a16="http://schemas.microsoft.com/office/drawing/2014/main" val="20005"/>
                    </a:ext>
                  </a:extLst>
                </a:gridCol>
                <a:gridCol w="542500">
                  <a:extLst>
                    <a:ext uri="{9D8B030D-6E8A-4147-A177-3AD203B41FA5}">
                      <a16:colId xmlns:a16="http://schemas.microsoft.com/office/drawing/2014/main" val="20006"/>
                    </a:ext>
                  </a:extLst>
                </a:gridCol>
                <a:gridCol w="543842">
                  <a:extLst>
                    <a:ext uri="{9D8B030D-6E8A-4147-A177-3AD203B41FA5}">
                      <a16:colId xmlns:a16="http://schemas.microsoft.com/office/drawing/2014/main" val="20007"/>
                    </a:ext>
                  </a:extLst>
                </a:gridCol>
                <a:gridCol w="547870">
                  <a:extLst>
                    <a:ext uri="{9D8B030D-6E8A-4147-A177-3AD203B41FA5}">
                      <a16:colId xmlns:a16="http://schemas.microsoft.com/office/drawing/2014/main" val="20008"/>
                    </a:ext>
                  </a:extLst>
                </a:gridCol>
                <a:gridCol w="547870">
                  <a:extLst>
                    <a:ext uri="{9D8B030D-6E8A-4147-A177-3AD203B41FA5}">
                      <a16:colId xmlns:a16="http://schemas.microsoft.com/office/drawing/2014/main" val="20009"/>
                    </a:ext>
                  </a:extLst>
                </a:gridCol>
                <a:gridCol w="601583">
                  <a:extLst>
                    <a:ext uri="{9D8B030D-6E8A-4147-A177-3AD203B41FA5}">
                      <a16:colId xmlns:a16="http://schemas.microsoft.com/office/drawing/2014/main" val="20010"/>
                    </a:ext>
                  </a:extLst>
                </a:gridCol>
                <a:gridCol w="601583">
                  <a:extLst>
                    <a:ext uri="{9D8B030D-6E8A-4147-A177-3AD203B41FA5}">
                      <a16:colId xmlns:a16="http://schemas.microsoft.com/office/drawing/2014/main" val="20011"/>
                    </a:ext>
                  </a:extLst>
                </a:gridCol>
                <a:gridCol w="537128">
                  <a:extLst>
                    <a:ext uri="{9D8B030D-6E8A-4147-A177-3AD203B41FA5}">
                      <a16:colId xmlns:a16="http://schemas.microsoft.com/office/drawing/2014/main" val="20012"/>
                    </a:ext>
                  </a:extLst>
                </a:gridCol>
              </a:tblGrid>
              <a:tr h="220738">
                <a:tc gridSpan="13">
                  <a:txBody>
                    <a:bodyPr/>
                    <a:lstStyle/>
                    <a:p>
                      <a:pPr algn="ctr" fontAlgn="ctr"/>
                      <a:r>
                        <a:rPr lang="es-PY" sz="2000" b="1" i="0" u="none" strike="noStrike" dirty="0" smtClean="0">
                          <a:effectLst/>
                          <a:latin typeface="Arial" panose="020B0604020202020204" pitchFamily="34" charset="0"/>
                          <a:cs typeface="Arial" panose="020B0604020202020204" pitchFamily="34" charset="0"/>
                        </a:rPr>
                        <a:t>NECESIDADES DE LA UNA</a:t>
                      </a:r>
                      <a:endParaRPr lang="es-PY" sz="2000" b="1" i="0" u="none" strike="noStrike" dirty="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10000"/>
                  </a:ext>
                </a:extLst>
              </a:tr>
              <a:tr h="220738">
                <a:tc gridSpan="13">
                  <a:txBody>
                    <a:bodyPr/>
                    <a:lstStyle/>
                    <a:p>
                      <a:pPr algn="ctr" fontAlgn="ctr"/>
                      <a:r>
                        <a:rPr lang="es-PY" sz="1800" b="1" i="0" u="none" strike="noStrike" dirty="0" smtClean="0">
                          <a:effectLst/>
                          <a:latin typeface="Arial" panose="020B0604020202020204" pitchFamily="34" charset="0"/>
                          <a:cs typeface="Arial" panose="020B0604020202020204" pitchFamily="34" charset="0"/>
                        </a:rPr>
                        <a:t>RESUMEN</a:t>
                      </a:r>
                      <a:r>
                        <a:rPr lang="es-PY" sz="1800" b="1" i="0" u="none" strike="noStrike" baseline="0" dirty="0" smtClean="0">
                          <a:effectLst/>
                          <a:latin typeface="Arial" panose="020B0604020202020204" pitchFamily="34" charset="0"/>
                          <a:cs typeface="Arial" panose="020B0604020202020204" pitchFamily="34" charset="0"/>
                        </a:rPr>
                        <a:t> POR CONCEPTO</a:t>
                      </a:r>
                      <a:endParaRPr lang="es-PY" sz="1800" b="1" i="0" u="none" strike="noStrike" dirty="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10001"/>
                  </a:ext>
                </a:extLst>
              </a:tr>
            </a:tbl>
          </a:graphicData>
        </a:graphic>
      </p:graphicFrame>
      <p:sp>
        <p:nvSpPr>
          <p:cNvPr id="5" name="CuadroTexto 4"/>
          <p:cNvSpPr txBox="1"/>
          <p:nvPr/>
        </p:nvSpPr>
        <p:spPr>
          <a:xfrm>
            <a:off x="1115616" y="5437094"/>
            <a:ext cx="6624736" cy="861774"/>
          </a:xfrm>
          <a:prstGeom prst="rect">
            <a:avLst/>
          </a:prstGeom>
          <a:noFill/>
        </p:spPr>
        <p:txBody>
          <a:bodyPr wrap="square" rtlCol="0" anchor="ctr">
            <a:spAutoFit/>
          </a:bodyPr>
          <a:lstStyle/>
          <a:p>
            <a:pPr algn="just"/>
            <a:r>
              <a:rPr lang="es-PY" sz="1200" b="1" dirty="0" smtClean="0">
                <a:latin typeface="Arial" panose="020B0604020202020204" pitchFamily="34" charset="0"/>
                <a:cs typeface="Arial" panose="020B0604020202020204" pitchFamily="34" charset="0"/>
              </a:rPr>
              <a:t>Cabe señalar que en fecha 04 de octubre, la UNA ha remitido al Ministerio de Hacienda una solicitud adenda al Proyecto Ejecutivo 2018, por Gs. 366.331.664.338, en la que se incluyen las necesidades mínimas de la Universidad Nacional de Asunción, con expediente SIME  N° 107.255/2017.</a:t>
            </a:r>
            <a:endParaRPr lang="es-PY" sz="1200" b="1" dirty="0">
              <a:latin typeface="Arial" panose="020B0604020202020204" pitchFamily="34" charset="0"/>
              <a:cs typeface="Arial" panose="020B0604020202020204" pitchFamily="34" charset="0"/>
            </a:endParaRPr>
          </a:p>
        </p:txBody>
      </p:sp>
      <p:sp>
        <p:nvSpPr>
          <p:cNvPr id="6" name="5 Rectángulo"/>
          <p:cNvSpPr/>
          <p:nvPr/>
        </p:nvSpPr>
        <p:spPr>
          <a:xfrm>
            <a:off x="6372200" y="165487"/>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81169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99593" y="836712"/>
            <a:ext cx="7344815" cy="400110"/>
          </a:xfrm>
          <a:prstGeom prst="rect">
            <a:avLst/>
          </a:prstGeom>
          <a:solidFill>
            <a:schemeClr val="accent1">
              <a:lumMod val="40000"/>
              <a:lumOff val="60000"/>
            </a:schemeClr>
          </a:solidFill>
        </p:spPr>
        <p:txBody>
          <a:bodyPr wrap="square" rtlCol="0">
            <a:spAutoFit/>
          </a:bodyPr>
          <a:lstStyle/>
          <a:p>
            <a:pPr algn="ctr"/>
            <a:r>
              <a:rPr lang="es-PY" sz="2000" b="1" dirty="0" smtClean="0">
                <a:solidFill>
                  <a:prstClr val="black"/>
                </a:solidFill>
              </a:rPr>
              <a:t>NECESIDADES 2018 DE LA UNA </a:t>
            </a:r>
            <a:endParaRPr lang="es-PY" sz="2000" b="1" dirty="0">
              <a:solidFill>
                <a:prstClr val="black"/>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707874408"/>
              </p:ext>
            </p:extLst>
          </p:nvPr>
        </p:nvGraphicFramePr>
        <p:xfrm>
          <a:off x="827583" y="1484784"/>
          <a:ext cx="7560840" cy="4680522"/>
        </p:xfrm>
        <a:graphic>
          <a:graphicData uri="http://schemas.openxmlformats.org/drawingml/2006/table">
            <a:tbl>
              <a:tblPr/>
              <a:tblGrid>
                <a:gridCol w="762250">
                  <a:extLst>
                    <a:ext uri="{9D8B030D-6E8A-4147-A177-3AD203B41FA5}">
                      <a16:colId xmlns:a16="http://schemas.microsoft.com/office/drawing/2014/main" val="20000"/>
                    </a:ext>
                  </a:extLst>
                </a:gridCol>
                <a:gridCol w="706202">
                  <a:extLst>
                    <a:ext uri="{9D8B030D-6E8A-4147-A177-3AD203B41FA5}">
                      <a16:colId xmlns:a16="http://schemas.microsoft.com/office/drawing/2014/main" val="20001"/>
                    </a:ext>
                  </a:extLst>
                </a:gridCol>
                <a:gridCol w="739830">
                  <a:extLst>
                    <a:ext uri="{9D8B030D-6E8A-4147-A177-3AD203B41FA5}">
                      <a16:colId xmlns:a16="http://schemas.microsoft.com/office/drawing/2014/main" val="20002"/>
                    </a:ext>
                  </a:extLst>
                </a:gridCol>
                <a:gridCol w="739830">
                  <a:extLst>
                    <a:ext uri="{9D8B030D-6E8A-4147-A177-3AD203B41FA5}">
                      <a16:colId xmlns:a16="http://schemas.microsoft.com/office/drawing/2014/main" val="20003"/>
                    </a:ext>
                  </a:extLst>
                </a:gridCol>
                <a:gridCol w="739830">
                  <a:extLst>
                    <a:ext uri="{9D8B030D-6E8A-4147-A177-3AD203B41FA5}">
                      <a16:colId xmlns:a16="http://schemas.microsoft.com/office/drawing/2014/main" val="20004"/>
                    </a:ext>
                  </a:extLst>
                </a:gridCol>
                <a:gridCol w="739830">
                  <a:extLst>
                    <a:ext uri="{9D8B030D-6E8A-4147-A177-3AD203B41FA5}">
                      <a16:colId xmlns:a16="http://schemas.microsoft.com/office/drawing/2014/main" val="20005"/>
                    </a:ext>
                  </a:extLst>
                </a:gridCol>
                <a:gridCol w="731423">
                  <a:extLst>
                    <a:ext uri="{9D8B030D-6E8A-4147-A177-3AD203B41FA5}">
                      <a16:colId xmlns:a16="http://schemas.microsoft.com/office/drawing/2014/main" val="20006"/>
                    </a:ext>
                  </a:extLst>
                </a:gridCol>
                <a:gridCol w="739830">
                  <a:extLst>
                    <a:ext uri="{9D8B030D-6E8A-4147-A177-3AD203B41FA5}">
                      <a16:colId xmlns:a16="http://schemas.microsoft.com/office/drawing/2014/main" val="20007"/>
                    </a:ext>
                  </a:extLst>
                </a:gridCol>
                <a:gridCol w="829506">
                  <a:extLst>
                    <a:ext uri="{9D8B030D-6E8A-4147-A177-3AD203B41FA5}">
                      <a16:colId xmlns:a16="http://schemas.microsoft.com/office/drawing/2014/main" val="20008"/>
                    </a:ext>
                  </a:extLst>
                </a:gridCol>
                <a:gridCol w="832309">
                  <a:extLst>
                    <a:ext uri="{9D8B030D-6E8A-4147-A177-3AD203B41FA5}">
                      <a16:colId xmlns:a16="http://schemas.microsoft.com/office/drawing/2014/main" val="20009"/>
                    </a:ext>
                  </a:extLst>
                </a:gridCol>
              </a:tblGrid>
              <a:tr h="831330">
                <a:tc rowSpan="2">
                  <a:txBody>
                    <a:bodyPr/>
                    <a:lstStyle/>
                    <a:p>
                      <a:pPr algn="ctr" rtl="0" fontAlgn="ctr"/>
                      <a:r>
                        <a:rPr lang="es-PY" sz="900" b="1" i="0" u="none" strike="noStrike" dirty="0">
                          <a:solidFill>
                            <a:srgbClr val="000000"/>
                          </a:solidFill>
                          <a:effectLst/>
                          <a:latin typeface="Arial Narrow" panose="020B0606020202030204" pitchFamily="34" charset="0"/>
                        </a:rPr>
                        <a:t>UNIDAD ACADÉMICA</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Crecimiento Vegetativo y Escalafón Docente </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Escalafón Docente </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Rubros afectados por Reducción </a:t>
                      </a:r>
                      <a:r>
                        <a:rPr lang="es-PY" sz="800" b="1" i="0" u="none" strike="noStrike" dirty="0" smtClean="0">
                          <a:solidFill>
                            <a:srgbClr val="000000"/>
                          </a:solidFill>
                          <a:effectLst/>
                          <a:latin typeface="Arial Narrow" panose="020B0606020202030204" pitchFamily="34" charset="0"/>
                        </a:rPr>
                        <a:t>        de </a:t>
                      </a:r>
                      <a:r>
                        <a:rPr lang="es-PY" sz="800" b="1" i="0" u="none" strike="noStrike" dirty="0">
                          <a:solidFill>
                            <a:srgbClr val="000000"/>
                          </a:solidFill>
                          <a:effectLst/>
                          <a:latin typeface="Arial Narrow" panose="020B0606020202030204" pitchFamily="34" charset="0"/>
                        </a:rPr>
                        <a:t>Aranceles</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err="1">
                          <a:solidFill>
                            <a:srgbClr val="000000"/>
                          </a:solidFill>
                          <a:effectLst/>
                          <a:latin typeface="Arial Narrow" panose="020B0606020202030204" pitchFamily="34" charset="0"/>
                        </a:rPr>
                        <a:t>Desprecarización</a:t>
                      </a:r>
                      <a:endParaRPr lang="es-PY" sz="800" b="1" i="0" u="none" strike="noStrike" dirty="0">
                        <a:solidFill>
                          <a:srgbClr val="000000"/>
                        </a:solidFill>
                        <a:effectLst/>
                        <a:latin typeface="Arial Narrow" panose="020B0606020202030204" pitchFamily="34" charset="0"/>
                      </a:endParaRP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Contrato Colectivo</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smtClean="0">
                          <a:solidFill>
                            <a:srgbClr val="000000"/>
                          </a:solidFill>
                          <a:effectLst/>
                          <a:latin typeface="Arial Narrow" panose="020B0606020202030204" pitchFamily="34" charset="0"/>
                        </a:rPr>
                        <a:t>Readecuación Administrativo, Docente y Apoyo</a:t>
                      </a:r>
                      <a:r>
                        <a:rPr lang="es-PY" sz="800" b="1" i="0" u="none" strike="noStrike" baseline="0" dirty="0" smtClean="0">
                          <a:solidFill>
                            <a:srgbClr val="000000"/>
                          </a:solidFill>
                          <a:effectLst/>
                          <a:latin typeface="Arial Narrow" panose="020B0606020202030204" pitchFamily="34" charset="0"/>
                        </a:rPr>
                        <a:t> a la Docencia</a:t>
                      </a:r>
                      <a:endParaRPr lang="es-PY" sz="800" b="1" i="0" u="none" strike="noStrike" dirty="0">
                        <a:solidFill>
                          <a:srgbClr val="000000"/>
                        </a:solidFill>
                        <a:effectLst/>
                        <a:latin typeface="Arial Narrow" panose="020B0606020202030204" pitchFamily="34" charset="0"/>
                      </a:endParaRP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Gastos Corrientes y de Capital</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b"/>
                      <a:r>
                        <a:rPr lang="es-PY" sz="800" b="1" i="0" u="none" strike="noStrike" dirty="0">
                          <a:solidFill>
                            <a:srgbClr val="000000"/>
                          </a:solidFill>
                          <a:effectLst/>
                          <a:latin typeface="Arial Narrow" panose="020B0606020202030204" pitchFamily="34" charset="0"/>
                        </a:rPr>
                        <a:t> Dietas Asamblea Universitaria y Gastos de Representación Directores</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TOTAL</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0"/>
                  </a:ext>
                </a:extLst>
              </a:tr>
              <a:tr h="419223">
                <a:tc vMerge="1">
                  <a:txBody>
                    <a:bodyPr/>
                    <a:lstStyle/>
                    <a:p>
                      <a:endParaRPr lang="es-PY"/>
                    </a:p>
                  </a:txBody>
                  <a:tcPr/>
                </a:tc>
                <a:tc>
                  <a:txBody>
                    <a:bodyPr/>
                    <a:lstStyle/>
                    <a:p>
                      <a:pPr algn="ctr" rtl="0" fontAlgn="ctr"/>
                      <a:r>
                        <a:rPr lang="es-PY" sz="900" b="1" i="0" u="none" strike="noStrike">
                          <a:solidFill>
                            <a:srgbClr val="000000"/>
                          </a:solidFill>
                          <a:effectLst/>
                          <a:latin typeface="Arial Narrow" panose="020B0606020202030204" pitchFamily="34" charset="0"/>
                        </a:rPr>
                        <a:t>1</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dirty="0">
                          <a:solidFill>
                            <a:srgbClr val="000000"/>
                          </a:solidFill>
                          <a:effectLst/>
                          <a:latin typeface="Arial Narrow" panose="020B0606020202030204" pitchFamily="34" charset="0"/>
                        </a:rPr>
                        <a:t>2</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a:solidFill>
                            <a:srgbClr val="000000"/>
                          </a:solidFill>
                          <a:effectLst/>
                          <a:latin typeface="Arial Narrow" panose="020B0606020202030204" pitchFamily="34" charset="0"/>
                        </a:rPr>
                        <a:t>3</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dirty="0">
                          <a:solidFill>
                            <a:srgbClr val="000000"/>
                          </a:solidFill>
                          <a:effectLst/>
                          <a:latin typeface="Arial Narrow" panose="020B0606020202030204" pitchFamily="34" charset="0"/>
                        </a:rPr>
                        <a:t>4</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a:solidFill>
                            <a:srgbClr val="000000"/>
                          </a:solidFill>
                          <a:effectLst/>
                          <a:latin typeface="Arial Narrow" panose="020B0606020202030204" pitchFamily="34" charset="0"/>
                        </a:rPr>
                        <a:t>5</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dirty="0">
                          <a:solidFill>
                            <a:srgbClr val="000000"/>
                          </a:solidFill>
                          <a:effectLst/>
                          <a:latin typeface="Arial Narrow" panose="020B0606020202030204" pitchFamily="34" charset="0"/>
                        </a:rPr>
                        <a:t>6</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a:solidFill>
                            <a:srgbClr val="000000"/>
                          </a:solidFill>
                          <a:effectLst/>
                          <a:latin typeface="Arial Narrow" panose="020B0606020202030204" pitchFamily="34" charset="0"/>
                        </a:rPr>
                        <a:t>7</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900" b="1" i="0" u="none" strike="noStrike">
                          <a:solidFill>
                            <a:srgbClr val="000000"/>
                          </a:solidFill>
                          <a:effectLst/>
                          <a:latin typeface="Arial Narrow" panose="020B0606020202030204" pitchFamily="34" charset="0"/>
                        </a:rPr>
                        <a:t>8</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rtl="0" fontAlgn="ctr"/>
                      <a:r>
                        <a:rPr lang="es-PY" sz="800" b="1" i="0" u="none" strike="noStrike" dirty="0">
                          <a:solidFill>
                            <a:srgbClr val="000000"/>
                          </a:solidFill>
                          <a:effectLst/>
                          <a:latin typeface="Arial Narrow" panose="020B0606020202030204" pitchFamily="34" charset="0"/>
                        </a:rPr>
                        <a:t>9 (1+2+3+4+5+6+7+8)</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01"/>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RECTORADO</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3.369.051.400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7.500.000.000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2.804.177.883</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4.649.292.327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7.226.689.639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2.750.000.000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2.538.582.800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30.837.794.049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2"/>
                  </a:ext>
                </a:extLst>
              </a:tr>
              <a:tr h="180949">
                <a:tc>
                  <a:txBody>
                    <a:bodyPr/>
                    <a:lstStyle/>
                    <a:p>
                      <a:pPr algn="ctr" rtl="0" fontAlgn="b"/>
                      <a:r>
                        <a:rPr lang="es-PY" sz="800" b="0" i="0" u="none" strike="noStrike" dirty="0">
                          <a:solidFill>
                            <a:srgbClr val="000000"/>
                          </a:solidFill>
                          <a:effectLst/>
                          <a:latin typeface="Arial Narrow" panose="020B0606020202030204" pitchFamily="34" charset="0"/>
                        </a:rPr>
                        <a:t>ITS</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454.728.300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4.640.000.000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623.766.829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636.941.279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140.970.700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6.496.407.108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3"/>
                  </a:ext>
                </a:extLst>
              </a:tr>
              <a:tr h="180949">
                <a:tc>
                  <a:txBody>
                    <a:bodyPr/>
                    <a:lstStyle/>
                    <a:p>
                      <a:pPr algn="ctr" rtl="0" fontAlgn="b"/>
                      <a:r>
                        <a:rPr lang="es-PY" sz="800" b="0" i="0" u="none" strike="noStrike" dirty="0">
                          <a:solidFill>
                            <a:srgbClr val="000000"/>
                          </a:solidFill>
                          <a:effectLst/>
                          <a:latin typeface="Arial Narrow" panose="020B0606020202030204" pitchFamily="34" charset="0"/>
                        </a:rPr>
                        <a:t>IAB</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2.008.144.376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182.987.961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2.792.085.235</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585.828.360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1.492.727.398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6.398.573.376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2.985.708.024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270.372.700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16.716.427.430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4"/>
                  </a:ext>
                </a:extLst>
              </a:tr>
              <a:tr h="180949">
                <a:tc>
                  <a:txBody>
                    <a:bodyPr/>
                    <a:lstStyle/>
                    <a:p>
                      <a:pPr algn="ctr" rtl="0" fontAlgn="b"/>
                      <a:r>
                        <a:rPr lang="es-PY" sz="800" b="0" i="0" u="none" strike="noStrike" dirty="0">
                          <a:solidFill>
                            <a:srgbClr val="000000"/>
                          </a:solidFill>
                          <a:effectLst/>
                          <a:latin typeface="Arial Narrow" panose="020B0606020202030204" pitchFamily="34" charset="0"/>
                        </a:rPr>
                        <a:t>CEPB</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425.241.267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286.955.856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153.231.546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1.066.522.061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1.404.140.478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61.772.100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3.497.863.308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5"/>
                  </a:ext>
                </a:extLst>
              </a:tr>
              <a:tr h="180949">
                <a:tc>
                  <a:txBody>
                    <a:bodyPr/>
                    <a:lstStyle/>
                    <a:p>
                      <a:pPr algn="ctr" rtl="0" fontAlgn="b"/>
                      <a:r>
                        <a:rPr lang="es-PY" sz="800" b="0" i="0" u="none" strike="noStrike" dirty="0">
                          <a:solidFill>
                            <a:srgbClr val="000000"/>
                          </a:solidFill>
                          <a:effectLst/>
                          <a:latin typeface="Arial Narrow" panose="020B0606020202030204" pitchFamily="34" charset="0"/>
                        </a:rPr>
                        <a:t>IICS</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1.482.034.840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605.204.968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1.613.342.640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2.127.100.000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76.269.700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5.903.952.148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6"/>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DERECHO </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1.851.103.809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581.315.423</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3.350.000.000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9.685.499.200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8.322.318.602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2.932.400.000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107.835.000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31.830.472.034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7"/>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MEDICINA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7.208.799.867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2.850.400.000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19.560.210.800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10.000.000.000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12.375.711.400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18.236.492.269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384.585.500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70.616.199.836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8"/>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INGENIERÍA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5.065.521.351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809.171.844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4.094.101.744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630.902.350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1.102.731.691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8.613.711.470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301.938.000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25.618.078.450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09"/>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ECONOMÍA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1.413.483.717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2.705.088.022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3.472.845.364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3.947.298.420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8.601.542.313</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4.281.172.682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603.876.000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30.025.306.518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0"/>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ODONTOLOGÍA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1.635.003.730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1.100.000.000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296.400.000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2.630.499.014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2.581.303.500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301.938.000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13.545.144.244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1"/>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QUÍMICA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2.646.297.121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3.591.403.561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402.951.796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338.642.958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4.433.233.688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2.745.000.000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172.536.000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14.330.065.124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2"/>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FILOSOFÍA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2.303.532.218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164.975.289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153.231.546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1.381.125.756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6.916.545.792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3.840.562.878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150.969.000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14.910.942.479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3"/>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VETERINARIA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21.567.000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5.521.567.000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4"/>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AGRONOMÍA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2.584.957.126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1.544.570.000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1.111.107.101</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9.070.497.033</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6.904.919.044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431.340.000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26.647.390.304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5"/>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FACEN</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2.126.687.745</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1.574.300.910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4.405.635.304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5.006.392.755</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4.867.541.803</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539.175.000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18.519.733.517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6"/>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ARQUITECTURA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2.425.582.950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4.048.379.930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918.947.900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5.630.364.662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2.819.618.000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366.639.000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21.209.532.442</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7"/>
                  </a:ext>
                </a:extLst>
              </a:tr>
              <a:tr h="180949">
                <a:tc>
                  <a:txBody>
                    <a:bodyPr/>
                    <a:lstStyle/>
                    <a:p>
                      <a:pPr algn="l" rtl="0" fontAlgn="b"/>
                      <a:r>
                        <a:rPr lang="es-PY" sz="800" b="0" i="0" u="none" strike="noStrike" dirty="0">
                          <a:solidFill>
                            <a:srgbClr val="000000"/>
                          </a:solidFill>
                          <a:effectLst/>
                          <a:latin typeface="Arial Narrow" panose="020B0606020202030204" pitchFamily="34" charset="0"/>
                        </a:rPr>
                        <a:t>POLITÉCNICA</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1.660.274.904</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4.932.499.286</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6.464.893.968</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3.342.766.960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5.000.000.000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6.248.679.229</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1.981.200.000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a:solidFill>
                            <a:srgbClr val="000000"/>
                          </a:solidFill>
                          <a:effectLst/>
                          <a:latin typeface="Arial Narrow" panose="020B0606020202030204" pitchFamily="34" charset="0"/>
                        </a:rPr>
                        <a:t>474.474.000</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tc>
                  <a:txBody>
                    <a:bodyPr/>
                    <a:lstStyle/>
                    <a:p>
                      <a:pPr algn="r" rtl="0" fontAlgn="b"/>
                      <a:r>
                        <a:rPr lang="es-PY" sz="900" b="0" i="0" u="none" strike="noStrike" dirty="0">
                          <a:solidFill>
                            <a:srgbClr val="000000"/>
                          </a:solidFill>
                          <a:effectLst/>
                          <a:latin typeface="Arial Narrow" panose="020B0606020202030204" pitchFamily="34" charset="0"/>
                        </a:rPr>
                        <a:t>30.104.788.347</a:t>
                      </a:r>
                    </a:p>
                  </a:txBody>
                  <a:tcPr marL="7106" marR="7106" marT="7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9CD"/>
                    </a:solidFill>
                  </a:tcPr>
                </a:tc>
                <a:extLst>
                  <a:ext uri="{0D108BD9-81ED-4DB2-BD59-A6C34878D82A}">
                    <a16:rowId xmlns:a16="http://schemas.microsoft.com/office/drawing/2014/main" val="10018"/>
                  </a:ext>
                </a:extLst>
              </a:tr>
              <a:tr h="353836">
                <a:tc>
                  <a:txBody>
                    <a:bodyPr/>
                    <a:lstStyle/>
                    <a:p>
                      <a:pPr algn="ctr" rtl="0" fontAlgn="ctr"/>
                      <a:r>
                        <a:rPr lang="es-PY" sz="900" b="1" i="0" u="none" strike="noStrike" dirty="0">
                          <a:solidFill>
                            <a:srgbClr val="000000"/>
                          </a:solidFill>
                          <a:effectLst/>
                          <a:latin typeface="Arial Narrow" panose="020B0606020202030204" pitchFamily="34" charset="0"/>
                        </a:rPr>
                        <a:t>TOTAL UNA </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37.178.409.881</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9.211.062.536</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46.400.610.947</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46.648.889.612</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60.665.649.292</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95.129.183.370</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64.153.018.200</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6.944.840.500</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rtl="0" fontAlgn="ctr"/>
                      <a:r>
                        <a:rPr lang="es-PY" sz="900" b="1" i="0" u="none" strike="noStrike" dirty="0">
                          <a:solidFill>
                            <a:srgbClr val="000000"/>
                          </a:solidFill>
                          <a:effectLst/>
                          <a:latin typeface="Arial Narrow" panose="020B0606020202030204" pitchFamily="34" charset="0"/>
                        </a:rPr>
                        <a:t>366.331.664.338</a:t>
                      </a:r>
                    </a:p>
                  </a:txBody>
                  <a:tcPr marL="7106" marR="7106" marT="7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291643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78838518"/>
              </p:ext>
            </p:extLst>
          </p:nvPr>
        </p:nvGraphicFramePr>
        <p:xfrm>
          <a:off x="1214414" y="1285860"/>
          <a:ext cx="6500858" cy="443865"/>
        </p:xfrm>
        <a:graphic>
          <a:graphicData uri="http://schemas.openxmlformats.org/drawingml/2006/table">
            <a:tbl>
              <a:tblPr firstRow="1" firstCol="1" bandRow="1">
                <a:tableStyleId>{5C22544A-7EE6-4342-B048-85BDC9FD1C3A}</a:tableStyleId>
              </a:tblPr>
              <a:tblGrid>
                <a:gridCol w="6500858">
                  <a:extLst>
                    <a:ext uri="{9D8B030D-6E8A-4147-A177-3AD203B41FA5}">
                      <a16:colId xmlns:a16="http://schemas.microsoft.com/office/drawing/2014/main" val="20000"/>
                    </a:ext>
                  </a:extLst>
                </a:gridCol>
              </a:tblGrid>
              <a:tr h="443865">
                <a:tc>
                  <a:txBody>
                    <a:bodyPr/>
                    <a:lstStyle/>
                    <a:p>
                      <a:pPr algn="just">
                        <a:spcAft>
                          <a:spcPts val="0"/>
                        </a:spcAft>
                      </a:pPr>
                      <a:r>
                        <a:rPr lang="es-ES" sz="1200" baseline="0" dirty="0" smtClean="0">
                          <a:solidFill>
                            <a:schemeClr val="tx1"/>
                          </a:solidFill>
                          <a:effectLst/>
                          <a:latin typeface="Arial" panose="020B0604020202020204" pitchFamily="34" charset="0"/>
                          <a:cs typeface="Arial" panose="020B0604020202020204" pitchFamily="34" charset="0"/>
                        </a:rPr>
                        <a:t>CRECIMIENTO VEGETATIVO</a:t>
                      </a:r>
                      <a:endParaRPr lang="es-PY"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5" name="Rectángulo 4"/>
          <p:cNvSpPr/>
          <p:nvPr/>
        </p:nvSpPr>
        <p:spPr>
          <a:xfrm>
            <a:off x="1214414" y="1857364"/>
            <a:ext cx="6429420" cy="3831818"/>
          </a:xfrm>
          <a:prstGeom prst="rect">
            <a:avLst/>
          </a:prstGeom>
        </p:spPr>
        <p:txBody>
          <a:bodyPr wrap="square">
            <a:spAutoFit/>
          </a:bodyPr>
          <a:lstStyle/>
          <a:p>
            <a:pPr algn="just">
              <a:lnSpc>
                <a:spcPct val="150000"/>
              </a:lnSpc>
            </a:pPr>
            <a:r>
              <a:rPr lang="es-PY" sz="1200" dirty="0" smtClean="0">
                <a:latin typeface="Arial" pitchFamily="34" charset="0"/>
                <a:ea typeface="Times New Roman" panose="02020603050405020304" pitchFamily="18" charset="0"/>
                <a:cs typeface="Arial" pitchFamily="34" charset="0"/>
              </a:rPr>
              <a:t>La Universidad Nacional de Asunción solicita </a:t>
            </a:r>
            <a:r>
              <a:rPr lang="es-PY" sz="1200" b="1" dirty="0" smtClean="0">
                <a:latin typeface="Arial" pitchFamily="34" charset="0"/>
                <a:ea typeface="Times New Roman" panose="02020603050405020304" pitchFamily="18" charset="0"/>
                <a:cs typeface="Arial" pitchFamily="34" charset="0"/>
              </a:rPr>
              <a:t>485</a:t>
            </a:r>
            <a:r>
              <a:rPr lang="es-PY" sz="1200" dirty="0" smtClean="0">
                <a:latin typeface="Arial" pitchFamily="34" charset="0"/>
                <a:ea typeface="Times New Roman" panose="02020603050405020304" pitchFamily="18" charset="0"/>
                <a:cs typeface="Arial" pitchFamily="34" charset="0"/>
              </a:rPr>
              <a:t> cargos administrativos, </a:t>
            </a:r>
            <a:r>
              <a:rPr lang="es-PY" sz="1200" b="1" dirty="0" smtClean="0">
                <a:latin typeface="Arial" pitchFamily="34" charset="0"/>
                <a:ea typeface="Times New Roman" panose="02020603050405020304" pitchFamily="18" charset="0"/>
                <a:cs typeface="Arial" pitchFamily="34" charset="0"/>
              </a:rPr>
              <a:t>972</a:t>
            </a:r>
            <a:r>
              <a:rPr lang="es-PY" sz="1200" dirty="0" smtClean="0">
                <a:latin typeface="Arial" pitchFamily="34" charset="0"/>
                <a:ea typeface="Times New Roman" panose="02020603050405020304" pitchFamily="18" charset="0"/>
                <a:cs typeface="Arial" pitchFamily="34" charset="0"/>
              </a:rPr>
              <a:t> cargos Docentes y </a:t>
            </a:r>
            <a:r>
              <a:rPr lang="es-PY" sz="1200" b="1" dirty="0" smtClean="0">
                <a:latin typeface="Arial" pitchFamily="34" charset="0"/>
                <a:ea typeface="Times New Roman" panose="02020603050405020304" pitchFamily="18" charset="0"/>
                <a:cs typeface="Arial" pitchFamily="34" charset="0"/>
              </a:rPr>
              <a:t>2.190</a:t>
            </a:r>
            <a:r>
              <a:rPr lang="es-PY" sz="1200" dirty="0" smtClean="0">
                <a:latin typeface="Arial" pitchFamily="34" charset="0"/>
                <a:ea typeface="Times New Roman" panose="02020603050405020304" pitchFamily="18" charset="0"/>
                <a:cs typeface="Arial" pitchFamily="34" charset="0"/>
              </a:rPr>
              <a:t> horas cátedras para hacer frente a las múltiples necesidades de las Unidades Académicas, de los Institutos, Centros y Colegios dependientes de la UNA, por reforma curricular implementada en el año 2015 en el Instituto  Dr. Andrés Barbero, asimismo en la Facultad de Derecho y Ciencias Sociales para sus Filiales Caaguazú y San Estanislao; en la Filial de Santa Rosa del </a:t>
            </a:r>
            <a:r>
              <a:rPr lang="es-PY" sz="1200" dirty="0" err="1" smtClean="0">
                <a:latin typeface="Arial" pitchFamily="34" charset="0"/>
                <a:ea typeface="Times New Roman" panose="02020603050405020304" pitchFamily="18" charset="0"/>
                <a:cs typeface="Arial" pitchFamily="34" charset="0"/>
              </a:rPr>
              <a:t>Aguaray</a:t>
            </a:r>
            <a:r>
              <a:rPr lang="es-PY" sz="1200" dirty="0" smtClean="0">
                <a:latin typeface="Arial" pitchFamily="34" charset="0"/>
                <a:ea typeface="Times New Roman" panose="02020603050405020304" pitchFamily="18" charset="0"/>
                <a:cs typeface="Arial" pitchFamily="34" charset="0"/>
              </a:rPr>
              <a:t> de la Carrera de Medicina.    </a:t>
            </a:r>
          </a:p>
          <a:p>
            <a:pPr algn="just">
              <a:lnSpc>
                <a:spcPct val="150000"/>
              </a:lnSpc>
            </a:pPr>
            <a:endParaRPr lang="es-PY" sz="300" dirty="0" smtClean="0">
              <a:solidFill>
                <a:prstClr val="black"/>
              </a:solidFill>
              <a:latin typeface="Arial" pitchFamily="34" charset="0"/>
              <a:ea typeface="Times New Roman" panose="02020603050405020304" pitchFamily="18" charset="0"/>
              <a:cs typeface="Arial" pitchFamily="34" charset="0"/>
            </a:endParaRPr>
          </a:p>
          <a:p>
            <a:pPr algn="just">
              <a:lnSpc>
                <a:spcPct val="150000"/>
              </a:lnSpc>
            </a:pPr>
            <a:r>
              <a:rPr lang="es-PY" sz="1200" dirty="0" smtClean="0">
                <a:solidFill>
                  <a:prstClr val="black"/>
                </a:solidFill>
                <a:latin typeface="Arial" pitchFamily="34" charset="0"/>
                <a:ea typeface="Times New Roman" panose="02020603050405020304" pitchFamily="18" charset="0"/>
                <a:cs typeface="Arial" pitchFamily="34" charset="0"/>
              </a:rPr>
              <a:t>En la Facultad de Ingeniería se necesitan cargos Docentes para cubrir las nuevas secciones que se han habilitado por la demanda de la población estudiantil en las 7 carreras con que cuenta dicha casa de estudios.</a:t>
            </a:r>
          </a:p>
          <a:p>
            <a:pPr algn="just">
              <a:lnSpc>
                <a:spcPct val="150000"/>
              </a:lnSpc>
            </a:pPr>
            <a:endParaRPr lang="es-PY" sz="300" dirty="0" smtClean="0">
              <a:solidFill>
                <a:prstClr val="black"/>
              </a:solidFill>
              <a:latin typeface="Arial" pitchFamily="34" charset="0"/>
              <a:ea typeface="Times New Roman" panose="02020603050405020304" pitchFamily="18" charset="0"/>
              <a:cs typeface="Arial" pitchFamily="34" charset="0"/>
            </a:endParaRPr>
          </a:p>
          <a:p>
            <a:pPr algn="just">
              <a:lnSpc>
                <a:spcPct val="150000"/>
              </a:lnSpc>
            </a:pPr>
            <a:r>
              <a:rPr lang="es-PY" sz="1200" dirty="0" smtClean="0">
                <a:solidFill>
                  <a:prstClr val="black"/>
                </a:solidFill>
                <a:latin typeface="Arial" pitchFamily="34" charset="0"/>
                <a:ea typeface="Times New Roman" panose="02020603050405020304" pitchFamily="18" charset="0"/>
                <a:cs typeface="Arial" pitchFamily="34" charset="0"/>
              </a:rPr>
              <a:t>Asimismo para cubrir el crecimiento vegetativo del 5to Curso de la Carrera de Contaduría Pública de la Sede Presidente Hayes de la Facultad de Ciencias Económicas.</a:t>
            </a:r>
          </a:p>
          <a:p>
            <a:pPr algn="just">
              <a:lnSpc>
                <a:spcPct val="150000"/>
              </a:lnSpc>
            </a:pPr>
            <a:r>
              <a:rPr lang="es-PY" sz="1200" dirty="0" smtClean="0">
                <a:solidFill>
                  <a:prstClr val="black"/>
                </a:solidFill>
                <a:latin typeface="Arial" pitchFamily="34" charset="0"/>
                <a:ea typeface="Times New Roman" panose="02020603050405020304" pitchFamily="18" charset="0"/>
                <a:cs typeface="Arial" pitchFamily="34" charset="0"/>
              </a:rPr>
              <a:t>La Facultad de Odontología  necesita cargos Docentes  por el incremento en la cantidad de ingresantes por año, al igual que la Facultad de Ciencias Agrarias.</a:t>
            </a:r>
            <a:endParaRPr lang="es-PY" sz="1050" dirty="0">
              <a:solidFill>
                <a:prstClr val="black"/>
              </a:solidFill>
              <a:latin typeface="Arial" pitchFamily="34" charset="0"/>
              <a:ea typeface="Times New Roman" panose="02020603050405020304" pitchFamily="18" charset="0"/>
              <a:cs typeface="Arial" pitchFamily="34" charset="0"/>
            </a:endParaRPr>
          </a:p>
        </p:txBody>
      </p:sp>
      <p:sp>
        <p:nvSpPr>
          <p:cNvPr id="6" name="5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ángulo 1"/>
          <p:cNvSpPr/>
          <p:nvPr/>
        </p:nvSpPr>
        <p:spPr>
          <a:xfrm>
            <a:off x="6149997" y="1361425"/>
            <a:ext cx="1565275" cy="368300"/>
          </a:xfrm>
          <a:prstGeom prst="rect">
            <a:avLst/>
          </a:prstGeom>
        </p:spPr>
        <p:txBody>
          <a:bodyPr wrap="none">
            <a:spAutoFit/>
          </a:bodyPr>
          <a:lstStyle/>
          <a:p>
            <a:r>
              <a:rPr lang="es-PY" b="1" dirty="0">
                <a:solidFill>
                  <a:srgbClr val="000000"/>
                </a:solidFill>
                <a:latin typeface="Arial Narrow" panose="020B0606020202030204" pitchFamily="34" charset="0"/>
              </a:rPr>
              <a:t>37.178.409.881</a:t>
            </a:r>
            <a:r>
              <a:rPr lang="es-PY" dirty="0"/>
              <a:t> </a:t>
            </a:r>
          </a:p>
        </p:txBody>
      </p:sp>
    </p:spTree>
    <p:extLst>
      <p:ext uri="{BB962C8B-B14F-4D97-AF65-F5344CB8AC3E}">
        <p14:creationId xmlns:p14="http://schemas.microsoft.com/office/powerpoint/2010/main" val="1322915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12928699"/>
              </p:ext>
            </p:extLst>
          </p:nvPr>
        </p:nvGraphicFramePr>
        <p:xfrm>
          <a:off x="1231574" y="1052736"/>
          <a:ext cx="6500858" cy="443865"/>
        </p:xfrm>
        <a:graphic>
          <a:graphicData uri="http://schemas.openxmlformats.org/drawingml/2006/table">
            <a:tbl>
              <a:tblPr firstRow="1" firstCol="1" bandRow="1">
                <a:tableStyleId>{5C22544A-7EE6-4342-B048-85BDC9FD1C3A}</a:tableStyleId>
              </a:tblPr>
              <a:tblGrid>
                <a:gridCol w="6500858">
                  <a:extLst>
                    <a:ext uri="{9D8B030D-6E8A-4147-A177-3AD203B41FA5}">
                      <a16:colId xmlns:a16="http://schemas.microsoft.com/office/drawing/2014/main" val="20000"/>
                    </a:ext>
                  </a:extLst>
                </a:gridCol>
              </a:tblGrid>
              <a:tr h="443865">
                <a:tc>
                  <a:txBody>
                    <a:bodyPr/>
                    <a:lstStyle/>
                    <a:p>
                      <a:pPr algn="just">
                        <a:spcAft>
                          <a:spcPts val="0"/>
                        </a:spcAft>
                      </a:pPr>
                      <a:r>
                        <a:rPr lang="es-ES" sz="1200" baseline="0" dirty="0" smtClean="0">
                          <a:solidFill>
                            <a:schemeClr val="tx1"/>
                          </a:solidFill>
                          <a:effectLst/>
                          <a:latin typeface="Arial" panose="020B0604020202020204" pitchFamily="34" charset="0"/>
                          <a:cs typeface="Arial" panose="020B0604020202020204" pitchFamily="34" charset="0"/>
                        </a:rPr>
                        <a:t>CRECIMIENTO VEGETATIVO  (</a:t>
                      </a:r>
                      <a:r>
                        <a:rPr lang="es-ES" sz="1200" baseline="0" dirty="0" err="1" smtClean="0">
                          <a:solidFill>
                            <a:schemeClr val="tx1"/>
                          </a:solidFill>
                          <a:effectLst/>
                          <a:latin typeface="Arial" panose="020B0604020202020204" pitchFamily="34" charset="0"/>
                          <a:cs typeface="Arial" panose="020B0604020202020204" pitchFamily="34" charset="0"/>
                        </a:rPr>
                        <a:t>cont</a:t>
                      </a:r>
                      <a:r>
                        <a:rPr lang="es-ES" sz="1200" baseline="0" dirty="0" smtClean="0">
                          <a:solidFill>
                            <a:schemeClr val="tx1"/>
                          </a:solidFill>
                          <a:effectLst/>
                          <a:latin typeface="Arial" panose="020B0604020202020204" pitchFamily="34" charset="0"/>
                          <a:cs typeface="Arial" panose="020B0604020202020204" pitchFamily="34" charset="0"/>
                        </a:rPr>
                        <a:t>)</a:t>
                      </a:r>
                      <a:endParaRPr lang="es-PY"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5" name="Rectángulo 4"/>
          <p:cNvSpPr/>
          <p:nvPr/>
        </p:nvSpPr>
        <p:spPr>
          <a:xfrm>
            <a:off x="1218358" y="1628800"/>
            <a:ext cx="6597946" cy="4154984"/>
          </a:xfrm>
          <a:prstGeom prst="rect">
            <a:avLst/>
          </a:prstGeom>
        </p:spPr>
        <p:txBody>
          <a:bodyPr wrap="square">
            <a:spAutoFit/>
          </a:bodyPr>
          <a:lstStyle/>
          <a:p>
            <a:pPr algn="just">
              <a:lnSpc>
                <a:spcPct val="150000"/>
              </a:lnSpc>
            </a:pPr>
            <a:r>
              <a:rPr lang="es-PY" sz="1100" dirty="0" smtClean="0">
                <a:latin typeface="Arial" pitchFamily="34" charset="0"/>
                <a:ea typeface="Times New Roman" panose="02020603050405020304" pitchFamily="18" charset="0"/>
                <a:cs typeface="Arial" pitchFamily="34" charset="0"/>
              </a:rPr>
              <a:t>La </a:t>
            </a:r>
            <a:r>
              <a:rPr lang="es-PY" sz="1100" dirty="0">
                <a:latin typeface="Arial" pitchFamily="34" charset="0"/>
                <a:ea typeface="Times New Roman" panose="02020603050405020304" pitchFamily="18" charset="0"/>
                <a:cs typeface="Arial" pitchFamily="34" charset="0"/>
              </a:rPr>
              <a:t>Facultad de Ciencias Químicas necesita incorporar </a:t>
            </a:r>
            <a:r>
              <a:rPr lang="es-PY" sz="1100" b="1" dirty="0">
                <a:latin typeface="Arial" pitchFamily="34" charset="0"/>
                <a:ea typeface="Times New Roman" panose="02020603050405020304" pitchFamily="18" charset="0"/>
                <a:cs typeface="Arial" pitchFamily="34" charset="0"/>
              </a:rPr>
              <a:t>115 </a:t>
            </a:r>
            <a:r>
              <a:rPr lang="es-PY" sz="1100" dirty="0" smtClean="0">
                <a:latin typeface="Arial" pitchFamily="34" charset="0"/>
                <a:ea typeface="Times New Roman" panose="02020603050405020304" pitchFamily="18" charset="0"/>
                <a:cs typeface="Arial" pitchFamily="34" charset="0"/>
              </a:rPr>
              <a:t>cargos Docentes, que en el año 2015 han accedido a los niveles </a:t>
            </a:r>
            <a:r>
              <a:rPr lang="es-PY" sz="1100" dirty="0" err="1" smtClean="0">
                <a:latin typeface="Arial" pitchFamily="34" charset="0"/>
                <a:ea typeface="Times New Roman" panose="02020603050405020304" pitchFamily="18" charset="0"/>
                <a:cs typeface="Arial" pitchFamily="34" charset="0"/>
              </a:rPr>
              <a:t>escalafonados</a:t>
            </a:r>
            <a:r>
              <a:rPr lang="es-PY" sz="1100" dirty="0" smtClean="0">
                <a:latin typeface="Arial" pitchFamily="34" charset="0"/>
                <a:ea typeface="Times New Roman" panose="02020603050405020304" pitchFamily="18" charset="0"/>
                <a:cs typeface="Arial" pitchFamily="34" charset="0"/>
              </a:rPr>
              <a:t> mediante concurso de Títulos, Méritos y Aptitudes para </a:t>
            </a:r>
            <a:r>
              <a:rPr lang="es-PY" sz="1100" dirty="0">
                <a:latin typeface="Arial" pitchFamily="34" charset="0"/>
                <a:ea typeface="Times New Roman" panose="02020603050405020304" pitchFamily="18" charset="0"/>
                <a:cs typeface="Arial" pitchFamily="34" charset="0"/>
              </a:rPr>
              <a:t>cumplir con las exigencias de los pares </a:t>
            </a:r>
            <a:r>
              <a:rPr lang="es-PY" sz="1100" dirty="0" smtClean="0">
                <a:latin typeface="Arial" pitchFamily="34" charset="0"/>
                <a:ea typeface="Times New Roman" panose="02020603050405020304" pitchFamily="18" charset="0"/>
                <a:cs typeface="Arial" pitchFamily="34" charset="0"/>
              </a:rPr>
              <a:t>evaluadores de </a:t>
            </a:r>
            <a:r>
              <a:rPr lang="es-PY" sz="1100" dirty="0">
                <a:latin typeface="Arial" pitchFamily="34" charset="0"/>
                <a:ea typeface="Times New Roman" panose="02020603050405020304" pitchFamily="18" charset="0"/>
                <a:cs typeface="Arial" pitchFamily="34" charset="0"/>
              </a:rPr>
              <a:t>acuerdo al Plan de Mejora de las </a:t>
            </a:r>
            <a:r>
              <a:rPr lang="es-PY" sz="1100" dirty="0" smtClean="0">
                <a:latin typeface="Arial" pitchFamily="34" charset="0"/>
                <a:ea typeface="Times New Roman" panose="02020603050405020304" pitchFamily="18" charset="0"/>
                <a:cs typeface="Arial" pitchFamily="34" charset="0"/>
              </a:rPr>
              <a:t>Carreras acreditadas y proceso de acreditación de esa Unidad Académica (los mismos se encuentran prestando servicios en carácter de </a:t>
            </a:r>
            <a:r>
              <a:rPr lang="es-PY" sz="1100" i="1" dirty="0" smtClean="0">
                <a:latin typeface="Arial" pitchFamily="34" charset="0"/>
                <a:ea typeface="Times New Roman" panose="02020603050405020304" pitchFamily="18" charset="0"/>
                <a:cs typeface="Arial" pitchFamily="34" charset="0"/>
              </a:rPr>
              <a:t>ad honorem</a:t>
            </a:r>
            <a:r>
              <a:rPr lang="es-PY" sz="1100" dirty="0" smtClean="0">
                <a:latin typeface="Arial" pitchFamily="34" charset="0"/>
                <a:ea typeface="Times New Roman" panose="02020603050405020304" pitchFamily="18" charset="0"/>
                <a:cs typeface="Arial" pitchFamily="34" charset="0"/>
              </a:rPr>
              <a:t>.)</a:t>
            </a:r>
            <a:endParaRPr lang="es-PY" sz="1100" dirty="0">
              <a:latin typeface="Arial" pitchFamily="34" charset="0"/>
              <a:ea typeface="Times New Roman" panose="02020603050405020304" pitchFamily="18" charset="0"/>
              <a:cs typeface="Arial" pitchFamily="34" charset="0"/>
            </a:endParaRPr>
          </a:p>
          <a:p>
            <a:pPr algn="just">
              <a:lnSpc>
                <a:spcPct val="150000"/>
              </a:lnSpc>
            </a:pPr>
            <a:endParaRPr lang="es-PY" sz="1100" dirty="0" smtClean="0">
              <a:solidFill>
                <a:prstClr val="black"/>
              </a:solidFill>
              <a:latin typeface="Arial" pitchFamily="34" charset="0"/>
              <a:ea typeface="Times New Roman" panose="02020603050405020304" pitchFamily="18" charset="0"/>
              <a:cs typeface="Arial" pitchFamily="34" charset="0"/>
            </a:endParaRPr>
          </a:p>
          <a:p>
            <a:pPr algn="just">
              <a:lnSpc>
                <a:spcPct val="150000"/>
              </a:lnSpc>
            </a:pPr>
            <a:r>
              <a:rPr lang="es-PY" sz="1100" dirty="0" smtClean="0">
                <a:solidFill>
                  <a:prstClr val="black"/>
                </a:solidFill>
                <a:latin typeface="Arial" pitchFamily="34" charset="0"/>
                <a:ea typeface="Times New Roman" panose="02020603050405020304" pitchFamily="18" charset="0"/>
                <a:cs typeface="Arial" pitchFamily="34" charset="0"/>
              </a:rPr>
              <a:t>La Facultad de Filosofía requiere de cargos Docentes para la carrera de Psicología en las Sedes de San Pedro, Cordillera, Guaira, Caaguazú, Misiones y Paraguarí además de ajustes en la Malla curricular sugeridas por la ANEAES. Asimismo, la Facultad de Ciencias Exactas y Naturales necesita para las nuevas carreras como ser la Licenciatura de </a:t>
            </a:r>
            <a:r>
              <a:rPr lang="es-PY" sz="1100" dirty="0" err="1" smtClean="0">
                <a:solidFill>
                  <a:prstClr val="black"/>
                </a:solidFill>
                <a:latin typeface="Arial" pitchFamily="34" charset="0"/>
                <a:ea typeface="Times New Roman" panose="02020603050405020304" pitchFamily="18" charset="0"/>
                <a:cs typeface="Arial" pitchFamily="34" charset="0"/>
              </a:rPr>
              <a:t>Imagenología</a:t>
            </a:r>
            <a:r>
              <a:rPr lang="es-PY" sz="1100" dirty="0" smtClean="0">
                <a:solidFill>
                  <a:prstClr val="black"/>
                </a:solidFill>
                <a:latin typeface="Arial" pitchFamily="34" charset="0"/>
                <a:ea typeface="Times New Roman" panose="02020603050405020304" pitchFamily="18" charset="0"/>
                <a:cs typeface="Arial" pitchFamily="34" charset="0"/>
              </a:rPr>
              <a:t>, Radiología, Logística y Gestión de Transporte, Física Médica, Matemática-Estadística Modalidad a Distancia para el 1º y 2º Semestre.</a:t>
            </a:r>
          </a:p>
          <a:p>
            <a:pPr algn="just">
              <a:lnSpc>
                <a:spcPct val="150000"/>
              </a:lnSpc>
            </a:pPr>
            <a:endParaRPr lang="es-PY" sz="1100" dirty="0" smtClean="0">
              <a:solidFill>
                <a:prstClr val="black"/>
              </a:solidFill>
              <a:latin typeface="Arial" pitchFamily="34" charset="0"/>
              <a:ea typeface="Times New Roman" panose="02020603050405020304" pitchFamily="18" charset="0"/>
              <a:cs typeface="Arial" pitchFamily="34" charset="0"/>
            </a:endParaRPr>
          </a:p>
          <a:p>
            <a:pPr algn="just">
              <a:lnSpc>
                <a:spcPct val="150000"/>
              </a:lnSpc>
            </a:pPr>
            <a:r>
              <a:rPr lang="es-PY" sz="1100" dirty="0" smtClean="0">
                <a:solidFill>
                  <a:prstClr val="black"/>
                </a:solidFill>
                <a:latin typeface="Arial" pitchFamily="34" charset="0"/>
                <a:ea typeface="Times New Roman" panose="02020603050405020304" pitchFamily="18" charset="0"/>
                <a:cs typeface="Arial" pitchFamily="34" charset="0"/>
              </a:rPr>
              <a:t>La Facultad de Arquitectura, Diseño y Arte requiere de cargos Docentes para las carreras nuevas de Diseño en Indumentaria, Licenciatura en Música, Licenciatura en Danza y ajustes curriculares como la inclusión del Idioma Italiano-</a:t>
            </a:r>
            <a:r>
              <a:rPr lang="es-PY" sz="1100" dirty="0" err="1" smtClean="0">
                <a:solidFill>
                  <a:prstClr val="black"/>
                </a:solidFill>
                <a:latin typeface="Arial" pitchFamily="34" charset="0"/>
                <a:ea typeface="Times New Roman" panose="02020603050405020304" pitchFamily="18" charset="0"/>
                <a:cs typeface="Arial" pitchFamily="34" charset="0"/>
              </a:rPr>
              <a:t>Guarani</a:t>
            </a:r>
            <a:r>
              <a:rPr lang="es-PY" sz="1100" dirty="0" smtClean="0">
                <a:solidFill>
                  <a:prstClr val="black"/>
                </a:solidFill>
                <a:latin typeface="Arial" pitchFamily="34" charset="0"/>
                <a:ea typeface="Times New Roman" panose="02020603050405020304" pitchFamily="18" charset="0"/>
                <a:cs typeface="Arial" pitchFamily="34" charset="0"/>
              </a:rPr>
              <a:t>, como asignatura, así como la Facultad Politécnica para las Carreras de Ingeniería Aeronáutica, Ingeniería en Energía y Licenciatura en la Hospitalidad.</a:t>
            </a:r>
            <a:endParaRPr lang="es-PY" sz="1100" dirty="0">
              <a:solidFill>
                <a:prstClr val="black"/>
              </a:solidFill>
              <a:latin typeface="Arial" pitchFamily="34" charset="0"/>
              <a:ea typeface="Times New Roman" panose="02020603050405020304" pitchFamily="18" charset="0"/>
              <a:cs typeface="Arial" pitchFamily="34" charset="0"/>
            </a:endParaRPr>
          </a:p>
        </p:txBody>
      </p:sp>
      <p:sp>
        <p:nvSpPr>
          <p:cNvPr id="6" name="5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94890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3"/>
          <p:cNvGraphicFramePr>
            <a:graphicFrameLocks noGrp="1"/>
          </p:cNvGraphicFramePr>
          <p:nvPr>
            <p:extLst>
              <p:ext uri="{D42A27DB-BD31-4B8C-83A1-F6EECF244321}">
                <p14:modId xmlns:p14="http://schemas.microsoft.com/office/powerpoint/2010/main" val="3705819939"/>
              </p:ext>
            </p:extLst>
          </p:nvPr>
        </p:nvGraphicFramePr>
        <p:xfrm>
          <a:off x="1214414" y="1357298"/>
          <a:ext cx="6786610" cy="487526"/>
        </p:xfrm>
        <a:graphic>
          <a:graphicData uri="http://schemas.openxmlformats.org/drawingml/2006/table">
            <a:tbl>
              <a:tblPr firstRow="1" firstCol="1" bandRow="1">
                <a:tableStyleId>{5C22544A-7EE6-4342-B048-85BDC9FD1C3A}</a:tableStyleId>
              </a:tblPr>
              <a:tblGrid>
                <a:gridCol w="6786610">
                  <a:extLst>
                    <a:ext uri="{9D8B030D-6E8A-4147-A177-3AD203B41FA5}">
                      <a16:colId xmlns:a16="http://schemas.microsoft.com/office/drawing/2014/main" val="20000"/>
                    </a:ext>
                  </a:extLst>
                </a:gridCol>
              </a:tblGrid>
              <a:tr h="487526">
                <a:tc>
                  <a:txBody>
                    <a:bodyPr/>
                    <a:lstStyle/>
                    <a:p>
                      <a:pPr algn="just">
                        <a:spcAft>
                          <a:spcPts val="0"/>
                        </a:spcAft>
                      </a:pPr>
                      <a:r>
                        <a:rPr lang="es-ES" sz="1600" baseline="0" dirty="0" smtClean="0">
                          <a:solidFill>
                            <a:schemeClr val="tx1"/>
                          </a:solidFill>
                          <a:effectLst/>
                          <a:latin typeface="Arial" panose="020B0604020202020204" pitchFamily="34" charset="0"/>
                          <a:cs typeface="Arial" panose="020B0604020202020204" pitchFamily="34" charset="0"/>
                        </a:rPr>
                        <a:t>ESCALAFÓN DOCENTE</a:t>
                      </a:r>
                      <a:endParaRPr lang="es-PY"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
        <p:nvSpPr>
          <p:cNvPr id="7" name="6 CuadroTexto"/>
          <p:cNvSpPr txBox="1"/>
          <p:nvPr/>
        </p:nvSpPr>
        <p:spPr>
          <a:xfrm>
            <a:off x="1214414" y="1826014"/>
            <a:ext cx="6786610" cy="3762568"/>
          </a:xfrm>
          <a:prstGeom prst="rect">
            <a:avLst/>
          </a:prstGeom>
          <a:noFill/>
        </p:spPr>
        <p:txBody>
          <a:bodyPr wrap="square" rtlCol="0">
            <a:spAutoFit/>
          </a:bodyPr>
          <a:lstStyle/>
          <a:p>
            <a:pPr algn="just">
              <a:lnSpc>
                <a:spcPct val="150000"/>
              </a:lnSpc>
            </a:pPr>
            <a:r>
              <a:rPr lang="es-ES" sz="1100" dirty="0" smtClean="0">
                <a:latin typeface="Arial" pitchFamily="34" charset="0"/>
                <a:cs typeface="Arial" pitchFamily="34" charset="0"/>
              </a:rPr>
              <a:t>Se solicita crédito presupuestario para la cobertura del Escalafón Docente definido en el Estatuto de la UNA, Capítulo II art. 53 que expresa: “</a:t>
            </a:r>
            <a:r>
              <a:rPr lang="es-ES" sz="1100" i="1" dirty="0" smtClean="0">
                <a:latin typeface="Arial" pitchFamily="34" charset="0"/>
                <a:cs typeface="Arial" pitchFamily="34" charset="0"/>
              </a:rPr>
              <a:t>La actividad Docente de los Profesores se desarrollará de las siguientes categorías </a:t>
            </a:r>
            <a:r>
              <a:rPr lang="es-ES" sz="1100" b="1" i="1" dirty="0" smtClean="0">
                <a:latin typeface="Arial" pitchFamily="34" charset="0"/>
                <a:cs typeface="Arial" pitchFamily="34" charset="0"/>
              </a:rPr>
              <a:t>a) </a:t>
            </a:r>
            <a:r>
              <a:rPr lang="es-ES" sz="1100" b="1" i="1" dirty="0" err="1" smtClean="0">
                <a:latin typeface="Arial" pitchFamily="34" charset="0"/>
                <a:cs typeface="Arial" pitchFamily="34" charset="0"/>
              </a:rPr>
              <a:t>Escalafonados</a:t>
            </a:r>
            <a:r>
              <a:rPr lang="es-ES" sz="1100" b="1" i="1" dirty="0" smtClean="0">
                <a:latin typeface="Arial" pitchFamily="34" charset="0"/>
                <a:cs typeface="Arial" pitchFamily="34" charset="0"/>
              </a:rPr>
              <a:t> (Asistente, Adjunto y Titular)</a:t>
            </a:r>
            <a:r>
              <a:rPr lang="es-ES" sz="1100" i="1" dirty="0" smtClean="0">
                <a:latin typeface="Arial" pitchFamily="34" charset="0"/>
                <a:cs typeface="Arial" pitchFamily="34" charset="0"/>
              </a:rPr>
              <a:t>”.</a:t>
            </a:r>
          </a:p>
          <a:p>
            <a:pPr algn="just">
              <a:lnSpc>
                <a:spcPct val="150000"/>
              </a:lnSpc>
            </a:pPr>
            <a:endParaRPr lang="es-ES" sz="300" i="1" dirty="0" smtClean="0">
              <a:latin typeface="Arial" pitchFamily="34" charset="0"/>
              <a:cs typeface="Arial" pitchFamily="34" charset="0"/>
            </a:endParaRPr>
          </a:p>
          <a:p>
            <a:pPr algn="just">
              <a:lnSpc>
                <a:spcPct val="150000"/>
              </a:lnSpc>
            </a:pPr>
            <a:r>
              <a:rPr lang="es-ES" sz="1100" i="1" dirty="0" smtClean="0">
                <a:latin typeface="Arial" pitchFamily="34" charset="0"/>
                <a:cs typeface="Arial" pitchFamily="34" charset="0"/>
              </a:rPr>
              <a:t>Así tenemos que en la </a:t>
            </a:r>
            <a:r>
              <a:rPr lang="es-ES" sz="1100" b="1" i="1" dirty="0" smtClean="0">
                <a:latin typeface="Arial" pitchFamily="34" charset="0"/>
                <a:cs typeface="Arial" pitchFamily="34" charset="0"/>
              </a:rPr>
              <a:t>Facultad de Derecho y Ciencias Sociales </a:t>
            </a:r>
            <a:r>
              <a:rPr lang="es-ES" sz="1100" i="1" dirty="0" smtClean="0">
                <a:latin typeface="Arial" pitchFamily="34" charset="0"/>
                <a:cs typeface="Arial" pitchFamily="34" charset="0"/>
              </a:rPr>
              <a:t>41 profesores accedieron al escalafón de Asistente, 10 a Profesor Adjunto y 9 a Profesor Titular.</a:t>
            </a:r>
          </a:p>
          <a:p>
            <a:pPr algn="just">
              <a:lnSpc>
                <a:spcPct val="150000"/>
              </a:lnSpc>
            </a:pPr>
            <a:endParaRPr lang="es-ES" sz="400" i="1" dirty="0">
              <a:latin typeface="Arial" pitchFamily="34" charset="0"/>
              <a:cs typeface="Arial" pitchFamily="34" charset="0"/>
            </a:endParaRPr>
          </a:p>
          <a:p>
            <a:pPr algn="just">
              <a:lnSpc>
                <a:spcPct val="150000"/>
              </a:lnSpc>
            </a:pPr>
            <a:r>
              <a:rPr lang="es-ES" sz="1100" i="1" dirty="0" smtClean="0">
                <a:latin typeface="Arial" pitchFamily="34" charset="0"/>
                <a:cs typeface="Arial" pitchFamily="34" charset="0"/>
              </a:rPr>
              <a:t>En la </a:t>
            </a:r>
            <a:r>
              <a:rPr lang="es-ES" sz="1100" b="1" i="1" dirty="0" smtClean="0">
                <a:latin typeface="Arial" pitchFamily="34" charset="0"/>
                <a:cs typeface="Arial" pitchFamily="34" charset="0"/>
              </a:rPr>
              <a:t>Facultad de Ingeniería </a:t>
            </a:r>
            <a:r>
              <a:rPr lang="es-ES" sz="1100" i="1" dirty="0" smtClean="0">
                <a:latin typeface="Arial" pitchFamily="34" charset="0"/>
                <a:cs typeface="Arial" pitchFamily="34" charset="0"/>
              </a:rPr>
              <a:t>10 profesores accedieron a  Profesor Asistente, 59 a Profesor Adjunto y 27 a Profesor Titular.</a:t>
            </a:r>
          </a:p>
          <a:p>
            <a:pPr algn="just">
              <a:lnSpc>
                <a:spcPct val="150000"/>
              </a:lnSpc>
            </a:pPr>
            <a:endParaRPr lang="es-ES" sz="100" i="1" dirty="0" smtClean="0">
              <a:latin typeface="Arial" pitchFamily="34" charset="0"/>
              <a:cs typeface="Arial" pitchFamily="34" charset="0"/>
            </a:endParaRPr>
          </a:p>
          <a:p>
            <a:pPr algn="just">
              <a:lnSpc>
                <a:spcPct val="150000"/>
              </a:lnSpc>
            </a:pPr>
            <a:r>
              <a:rPr lang="es-ES" sz="1100" i="1" dirty="0" smtClean="0">
                <a:latin typeface="Arial" pitchFamily="34" charset="0"/>
                <a:cs typeface="Arial" pitchFamily="34" charset="0"/>
              </a:rPr>
              <a:t>En </a:t>
            </a:r>
            <a:r>
              <a:rPr lang="es-ES" sz="1100" i="1" dirty="0">
                <a:latin typeface="Arial" pitchFamily="34" charset="0"/>
                <a:cs typeface="Arial" pitchFamily="34" charset="0"/>
              </a:rPr>
              <a:t>la </a:t>
            </a:r>
            <a:r>
              <a:rPr lang="es-ES" sz="1100" b="1" i="1" dirty="0">
                <a:latin typeface="Arial" pitchFamily="34" charset="0"/>
                <a:cs typeface="Arial" pitchFamily="34" charset="0"/>
              </a:rPr>
              <a:t>Facultad de </a:t>
            </a:r>
            <a:r>
              <a:rPr lang="es-ES" sz="1100" b="1" i="1" dirty="0" smtClean="0">
                <a:latin typeface="Arial" pitchFamily="34" charset="0"/>
                <a:cs typeface="Arial" pitchFamily="34" charset="0"/>
              </a:rPr>
              <a:t>Ciencias Económicas </a:t>
            </a:r>
            <a:r>
              <a:rPr lang="es-ES" sz="1100" i="1" dirty="0" smtClean="0">
                <a:latin typeface="Arial" pitchFamily="34" charset="0"/>
                <a:cs typeface="Arial" pitchFamily="34" charset="0"/>
              </a:rPr>
              <a:t>104 </a:t>
            </a:r>
            <a:r>
              <a:rPr lang="es-ES" sz="1100" i="1" dirty="0">
                <a:latin typeface="Arial" pitchFamily="34" charset="0"/>
                <a:cs typeface="Arial" pitchFamily="34" charset="0"/>
              </a:rPr>
              <a:t>profesores accedieron a  Profesor Asistente, </a:t>
            </a:r>
            <a:r>
              <a:rPr lang="es-ES" sz="1100" i="1" dirty="0" smtClean="0">
                <a:latin typeface="Arial" pitchFamily="34" charset="0"/>
                <a:cs typeface="Arial" pitchFamily="34" charset="0"/>
              </a:rPr>
              <a:t>23 </a:t>
            </a:r>
            <a:r>
              <a:rPr lang="es-ES" sz="1100" i="1" dirty="0">
                <a:latin typeface="Arial" pitchFamily="34" charset="0"/>
                <a:cs typeface="Arial" pitchFamily="34" charset="0"/>
              </a:rPr>
              <a:t>a Profesor Adjunto y 27 a Profesor Titular</a:t>
            </a:r>
            <a:r>
              <a:rPr lang="es-ES" sz="1100" i="1" dirty="0" smtClean="0">
                <a:latin typeface="Arial" pitchFamily="34" charset="0"/>
                <a:cs typeface="Arial" pitchFamily="34" charset="0"/>
              </a:rPr>
              <a:t>.</a:t>
            </a:r>
          </a:p>
          <a:p>
            <a:pPr algn="just">
              <a:lnSpc>
                <a:spcPct val="150000"/>
              </a:lnSpc>
            </a:pPr>
            <a:endParaRPr lang="es-ES" sz="500" i="1" dirty="0" smtClean="0">
              <a:latin typeface="Arial" pitchFamily="34" charset="0"/>
              <a:cs typeface="Arial" pitchFamily="34" charset="0"/>
            </a:endParaRPr>
          </a:p>
          <a:p>
            <a:pPr algn="just">
              <a:lnSpc>
                <a:spcPct val="150000"/>
              </a:lnSpc>
            </a:pPr>
            <a:r>
              <a:rPr lang="es-ES" sz="1100" i="1" dirty="0" smtClean="0">
                <a:latin typeface="Arial" pitchFamily="34" charset="0"/>
                <a:cs typeface="Arial" pitchFamily="34" charset="0"/>
              </a:rPr>
              <a:t>En la </a:t>
            </a:r>
            <a:r>
              <a:rPr lang="es-ES" sz="1100" b="1" i="1" dirty="0" smtClean="0">
                <a:latin typeface="Arial" pitchFamily="34" charset="0"/>
                <a:cs typeface="Arial" pitchFamily="34" charset="0"/>
              </a:rPr>
              <a:t>Facultad Politécnica </a:t>
            </a:r>
            <a:r>
              <a:rPr lang="es-ES" sz="1100" i="1" dirty="0" smtClean="0">
                <a:latin typeface="Arial" pitchFamily="34" charset="0"/>
                <a:cs typeface="Arial" pitchFamily="34" charset="0"/>
              </a:rPr>
              <a:t>90 docentes accedieron a Profesor Asistente, 219 a Profesor Adjunto y 234 a Profesor Titular.</a:t>
            </a:r>
          </a:p>
          <a:p>
            <a:pPr algn="just">
              <a:lnSpc>
                <a:spcPct val="150000"/>
              </a:lnSpc>
            </a:pPr>
            <a:endParaRPr lang="es-ES" sz="300" i="1" dirty="0">
              <a:latin typeface="Arial" pitchFamily="34" charset="0"/>
              <a:cs typeface="Arial" pitchFamily="34" charset="0"/>
            </a:endParaRPr>
          </a:p>
          <a:p>
            <a:pPr algn="just">
              <a:lnSpc>
                <a:spcPct val="150000"/>
              </a:lnSpc>
            </a:pPr>
            <a:r>
              <a:rPr lang="es-ES" sz="1100" i="1" dirty="0" smtClean="0">
                <a:latin typeface="Arial" pitchFamily="34" charset="0"/>
                <a:cs typeface="Arial" pitchFamily="34" charset="0"/>
              </a:rPr>
              <a:t>Y en el </a:t>
            </a:r>
            <a:r>
              <a:rPr lang="es-ES" sz="1100" b="1" i="1" dirty="0" smtClean="0">
                <a:latin typeface="Arial" pitchFamily="34" charset="0"/>
                <a:cs typeface="Arial" pitchFamily="34" charset="0"/>
              </a:rPr>
              <a:t>Instituto Dr. Andrés Barbero </a:t>
            </a:r>
            <a:r>
              <a:rPr lang="es-ES" sz="1100" i="1" dirty="0" smtClean="0">
                <a:latin typeface="Arial" pitchFamily="34" charset="0"/>
                <a:cs typeface="Arial" pitchFamily="34" charset="0"/>
              </a:rPr>
              <a:t>16 docentes accedieron a Profesor Asistente, y 3 a Profesor Adjunto.</a:t>
            </a:r>
          </a:p>
        </p:txBody>
      </p:sp>
      <p:sp>
        <p:nvSpPr>
          <p:cNvPr id="4" name="3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ángulo 1"/>
          <p:cNvSpPr/>
          <p:nvPr/>
        </p:nvSpPr>
        <p:spPr>
          <a:xfrm>
            <a:off x="6553224" y="1391020"/>
            <a:ext cx="1447800" cy="368300"/>
          </a:xfrm>
          <a:prstGeom prst="rect">
            <a:avLst/>
          </a:prstGeom>
        </p:spPr>
        <p:txBody>
          <a:bodyPr wrap="none">
            <a:spAutoFit/>
          </a:bodyPr>
          <a:lstStyle/>
          <a:p>
            <a:r>
              <a:rPr lang="es-PY" b="1" dirty="0">
                <a:solidFill>
                  <a:srgbClr val="000000"/>
                </a:solidFill>
                <a:latin typeface="Arial Narrow" panose="020B0606020202030204" pitchFamily="34" charset="0"/>
              </a:rPr>
              <a:t>9.211.062.536</a:t>
            </a:r>
            <a:r>
              <a:rPr lang="es-PY" dirty="0"/>
              <a:t> </a:t>
            </a:r>
          </a:p>
        </p:txBody>
      </p:sp>
    </p:spTree>
    <p:extLst>
      <p:ext uri="{BB962C8B-B14F-4D97-AF65-F5344CB8AC3E}">
        <p14:creationId xmlns:p14="http://schemas.microsoft.com/office/powerpoint/2010/main" val="2386124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919946962"/>
              </p:ext>
            </p:extLst>
          </p:nvPr>
        </p:nvGraphicFramePr>
        <p:xfrm>
          <a:off x="1195820" y="2132856"/>
          <a:ext cx="6786611" cy="2952326"/>
        </p:xfrm>
        <a:graphic>
          <a:graphicData uri="http://schemas.openxmlformats.org/drawingml/2006/table">
            <a:tbl>
              <a:tblPr firstRow="1" firstCol="1" bandRow="1">
                <a:tableStyleId>{D27102A9-8310-4765-A935-A1911B00CA55}</a:tableStyleId>
              </a:tblPr>
              <a:tblGrid>
                <a:gridCol w="1620707">
                  <a:extLst>
                    <a:ext uri="{9D8B030D-6E8A-4147-A177-3AD203B41FA5}">
                      <a16:colId xmlns:a16="http://schemas.microsoft.com/office/drawing/2014/main" val="20000"/>
                    </a:ext>
                  </a:extLst>
                </a:gridCol>
                <a:gridCol w="968000">
                  <a:extLst>
                    <a:ext uri="{9D8B030D-6E8A-4147-A177-3AD203B41FA5}">
                      <a16:colId xmlns:a16="http://schemas.microsoft.com/office/drawing/2014/main" val="20001"/>
                    </a:ext>
                  </a:extLst>
                </a:gridCol>
                <a:gridCol w="839580">
                  <a:extLst>
                    <a:ext uri="{9D8B030D-6E8A-4147-A177-3AD203B41FA5}">
                      <a16:colId xmlns:a16="http://schemas.microsoft.com/office/drawing/2014/main" val="20002"/>
                    </a:ext>
                  </a:extLst>
                </a:gridCol>
                <a:gridCol w="769616">
                  <a:extLst>
                    <a:ext uri="{9D8B030D-6E8A-4147-A177-3AD203B41FA5}">
                      <a16:colId xmlns:a16="http://schemas.microsoft.com/office/drawing/2014/main" val="20003"/>
                    </a:ext>
                  </a:extLst>
                </a:gridCol>
                <a:gridCol w="707619">
                  <a:extLst>
                    <a:ext uri="{9D8B030D-6E8A-4147-A177-3AD203B41FA5}">
                      <a16:colId xmlns:a16="http://schemas.microsoft.com/office/drawing/2014/main" val="20004"/>
                    </a:ext>
                  </a:extLst>
                </a:gridCol>
                <a:gridCol w="761647">
                  <a:extLst>
                    <a:ext uri="{9D8B030D-6E8A-4147-A177-3AD203B41FA5}">
                      <a16:colId xmlns:a16="http://schemas.microsoft.com/office/drawing/2014/main" val="20005"/>
                    </a:ext>
                  </a:extLst>
                </a:gridCol>
                <a:gridCol w="1119442">
                  <a:extLst>
                    <a:ext uri="{9D8B030D-6E8A-4147-A177-3AD203B41FA5}">
                      <a16:colId xmlns:a16="http://schemas.microsoft.com/office/drawing/2014/main" val="20006"/>
                    </a:ext>
                  </a:extLst>
                </a:gridCol>
              </a:tblGrid>
              <a:tr h="415805">
                <a:tc gridSpan="7">
                  <a:txBody>
                    <a:bodyPr/>
                    <a:lstStyle/>
                    <a:p>
                      <a:pPr algn="ctr">
                        <a:spcAft>
                          <a:spcPts val="0"/>
                        </a:spcAft>
                      </a:pPr>
                      <a:r>
                        <a:rPr lang="es-PY" sz="1200" dirty="0" smtClean="0">
                          <a:effectLst/>
                          <a:latin typeface="Arial" pitchFamily="34" charset="0"/>
                          <a:cs typeface="Arial" pitchFamily="34" charset="0"/>
                        </a:rPr>
                        <a:t>RESUMEN </a:t>
                      </a:r>
                      <a:r>
                        <a:rPr lang="es-PY" sz="1200" dirty="0">
                          <a:effectLst/>
                          <a:latin typeface="Arial" pitchFamily="34" charset="0"/>
                          <a:cs typeface="Arial" pitchFamily="34" charset="0"/>
                        </a:rPr>
                        <a:t>DE CARGOS  Y  MONTOS SOLICITADOS PARA ESCALAFÓN  DOCENTE</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pPr algn="ctr">
                        <a:spcAft>
                          <a:spcPts val="0"/>
                        </a:spcAft>
                      </a:pPr>
                      <a:endParaRPr lang="es-PY" sz="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68927">
                <a:tc>
                  <a:txBody>
                    <a:bodyPr/>
                    <a:lstStyle/>
                    <a:p>
                      <a:pPr algn="ctr">
                        <a:spcAft>
                          <a:spcPts val="0"/>
                        </a:spcAft>
                      </a:pPr>
                      <a:r>
                        <a:rPr lang="es-PY" sz="1200" b="1" dirty="0">
                          <a:effectLst/>
                          <a:latin typeface="Arial" pitchFamily="34" charset="0"/>
                          <a:cs typeface="Arial" pitchFamily="34" charset="0"/>
                        </a:rPr>
                        <a:t>Unidad Académica</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b="1" dirty="0" smtClean="0">
                          <a:effectLst/>
                          <a:latin typeface="Arial" pitchFamily="34" charset="0"/>
                          <a:cs typeface="Arial" pitchFamily="34" charset="0"/>
                        </a:rPr>
                        <a:t>Encargado </a:t>
                      </a:r>
                      <a:r>
                        <a:rPr lang="es-PY" sz="1200" b="1" dirty="0">
                          <a:effectLst/>
                          <a:latin typeface="Arial" pitchFamily="34" charset="0"/>
                          <a:cs typeface="Arial" pitchFamily="34" charset="0"/>
                        </a:rPr>
                        <a:t>de Cátedra</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b="1" dirty="0">
                          <a:effectLst/>
                          <a:latin typeface="Arial" pitchFamily="34" charset="0"/>
                          <a:cs typeface="Arial" pitchFamily="34" charset="0"/>
                        </a:rPr>
                        <a:t>Asistente</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b="1" dirty="0">
                          <a:effectLst/>
                          <a:latin typeface="Arial" pitchFamily="34" charset="0"/>
                          <a:cs typeface="Arial" pitchFamily="34" charset="0"/>
                        </a:rPr>
                        <a:t>Adjunto</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b="1" dirty="0">
                          <a:effectLst/>
                          <a:latin typeface="Arial" pitchFamily="34" charset="0"/>
                          <a:cs typeface="Arial" pitchFamily="34" charset="0"/>
                        </a:rPr>
                        <a:t>Titular</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b="1" dirty="0">
                          <a:effectLst/>
                          <a:latin typeface="Arial" pitchFamily="34" charset="0"/>
                          <a:cs typeface="Arial" pitchFamily="34" charset="0"/>
                        </a:rPr>
                        <a:t> </a:t>
                      </a:r>
                    </a:p>
                    <a:p>
                      <a:pPr algn="ctr">
                        <a:spcAft>
                          <a:spcPts val="0"/>
                        </a:spcAft>
                      </a:pPr>
                      <a:r>
                        <a:rPr lang="es-PY" sz="1200" b="1" dirty="0">
                          <a:effectLst/>
                          <a:latin typeface="Arial" pitchFamily="34" charset="0"/>
                          <a:cs typeface="Arial" pitchFamily="34" charset="0"/>
                        </a:rPr>
                        <a:t>TOTAL</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solidFill>
                      <a:schemeClr val="accent1">
                        <a:lumMod val="60000"/>
                        <a:lumOff val="40000"/>
                        <a:alpha val="20000"/>
                      </a:schemeClr>
                    </a:solidFill>
                  </a:tcPr>
                </a:tc>
                <a:tc>
                  <a:txBody>
                    <a:bodyPr/>
                    <a:lstStyle/>
                    <a:p>
                      <a:pPr algn="ctr">
                        <a:spcAft>
                          <a:spcPts val="0"/>
                        </a:spcAft>
                      </a:pPr>
                      <a:endParaRPr lang="es-PY" sz="1200" b="1" dirty="0">
                        <a:effectLst/>
                        <a:latin typeface="Arial" pitchFamily="34" charset="0"/>
                        <a:ea typeface="Times New Roman" panose="02020603050405020304" pitchFamily="18" charset="0"/>
                        <a:cs typeface="Arial" pitchFamily="34" charset="0"/>
                      </a:endParaRPr>
                    </a:p>
                    <a:p>
                      <a:pPr algn="ctr">
                        <a:spcAft>
                          <a:spcPts val="0"/>
                        </a:spcAft>
                      </a:pPr>
                      <a:r>
                        <a:rPr lang="es-PY" sz="1200" b="1" dirty="0">
                          <a:effectLst/>
                          <a:latin typeface="Arial" pitchFamily="34" charset="0"/>
                          <a:ea typeface="Times New Roman" panose="02020603050405020304" pitchFamily="18" charset="0"/>
                          <a:cs typeface="Arial" pitchFamily="34" charset="0"/>
                        </a:rPr>
                        <a:t>Monto</a:t>
                      </a:r>
                      <a:r>
                        <a:rPr lang="es-PY" sz="1200" b="1" baseline="0" dirty="0">
                          <a:effectLst/>
                          <a:latin typeface="Arial" pitchFamily="34" charset="0"/>
                          <a:ea typeface="Times New Roman" panose="02020603050405020304" pitchFamily="18" charset="0"/>
                          <a:cs typeface="Arial" pitchFamily="34" charset="0"/>
                        </a:rPr>
                        <a:t>                        G</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solidFill>
                      <a:schemeClr val="accent1">
                        <a:lumMod val="60000"/>
                        <a:lumOff val="40000"/>
                        <a:alpha val="20000"/>
                      </a:schemeClr>
                    </a:solidFill>
                  </a:tcPr>
                </a:tc>
                <a:extLst>
                  <a:ext uri="{0D108BD9-81ED-4DB2-BD59-A6C34878D82A}">
                    <a16:rowId xmlns:a16="http://schemas.microsoft.com/office/drawing/2014/main" val="10001"/>
                  </a:ext>
                </a:extLst>
              </a:tr>
              <a:tr h="445951">
                <a:tc>
                  <a:txBody>
                    <a:bodyPr/>
                    <a:lstStyle/>
                    <a:p>
                      <a:pPr algn="just">
                        <a:spcAft>
                          <a:spcPts val="0"/>
                        </a:spcAft>
                      </a:pPr>
                      <a:r>
                        <a:rPr lang="es-PY" sz="1200" dirty="0">
                          <a:effectLst/>
                          <a:latin typeface="Arial" pitchFamily="34" charset="0"/>
                          <a:cs typeface="Arial" pitchFamily="34" charset="0"/>
                        </a:rPr>
                        <a:t>Derecho y Ciencias Sociales</a:t>
                      </a:r>
                      <a:endParaRPr lang="es-PY" sz="1200" dirty="0">
                        <a:effectLst/>
                        <a:latin typeface="Arial" pitchFamily="34" charset="0"/>
                        <a:ea typeface="Times New Roman" panose="02020603050405020304" pitchFamily="18" charset="0"/>
                        <a:cs typeface="Arial" pitchFamily="34" charset="0"/>
                      </a:endParaRPr>
                    </a:p>
                  </a:txBody>
                  <a:tcPr marL="68580" marR="68580" marT="0" marB="0"/>
                </a:tc>
                <a:tc>
                  <a:txBody>
                    <a:bodyPr/>
                    <a:lstStyle/>
                    <a:p>
                      <a:pPr algn="ctr">
                        <a:spcAft>
                          <a:spcPts val="0"/>
                        </a:spcAft>
                      </a:pPr>
                      <a:r>
                        <a:rPr lang="es-PY" sz="1200" dirty="0">
                          <a:effectLst/>
                          <a:latin typeface="Arial" pitchFamily="34"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41</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10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9</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60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r">
                        <a:spcAft>
                          <a:spcPts val="0"/>
                        </a:spcAft>
                      </a:pPr>
                      <a:r>
                        <a:rPr lang="es-PY" sz="1200" dirty="0">
                          <a:effectLst/>
                          <a:latin typeface="Arial" pitchFamily="34" charset="0"/>
                          <a:ea typeface="Times New Roman" panose="02020603050405020304" pitchFamily="18" charset="0"/>
                          <a:cs typeface="Arial" pitchFamily="34" charset="0"/>
                        </a:rPr>
                        <a:t>581.315.423</a:t>
                      </a:r>
                    </a:p>
                  </a:txBody>
                  <a:tcPr marL="68580" marR="68580" marT="0" marB="0" anchor="ctr"/>
                </a:tc>
                <a:extLst>
                  <a:ext uri="{0D108BD9-81ED-4DB2-BD59-A6C34878D82A}">
                    <a16:rowId xmlns:a16="http://schemas.microsoft.com/office/drawing/2014/main" val="10002"/>
                  </a:ext>
                </a:extLst>
              </a:tr>
              <a:tr h="222974">
                <a:tc>
                  <a:txBody>
                    <a:bodyPr/>
                    <a:lstStyle/>
                    <a:p>
                      <a:pPr algn="just">
                        <a:spcAft>
                          <a:spcPts val="0"/>
                        </a:spcAft>
                      </a:pPr>
                      <a:r>
                        <a:rPr lang="es-PY" sz="1200" dirty="0">
                          <a:effectLst/>
                          <a:latin typeface="Arial" pitchFamily="34" charset="0"/>
                          <a:cs typeface="Arial" pitchFamily="34" charset="0"/>
                        </a:rPr>
                        <a:t>Ingeniería</a:t>
                      </a:r>
                      <a:endParaRPr lang="es-PY" sz="1200" dirty="0">
                        <a:effectLst/>
                        <a:latin typeface="Arial" pitchFamily="34" charset="0"/>
                        <a:ea typeface="Times New Roman" panose="02020603050405020304" pitchFamily="18" charset="0"/>
                        <a:cs typeface="Arial" pitchFamily="34" charset="0"/>
                      </a:endParaRPr>
                    </a:p>
                  </a:txBody>
                  <a:tcPr marL="68580" marR="68580" marT="0" marB="0">
                    <a:solidFill>
                      <a:schemeClr val="accent1">
                        <a:lumMod val="60000"/>
                        <a:lumOff val="40000"/>
                        <a:alpha val="20000"/>
                      </a:schemeClr>
                    </a:solidFill>
                  </a:tcPr>
                </a:tc>
                <a:tc>
                  <a:txBody>
                    <a:bodyPr/>
                    <a:lstStyle/>
                    <a:p>
                      <a:pPr algn="ctr">
                        <a:spcAft>
                          <a:spcPts val="0"/>
                        </a:spcAft>
                      </a:pPr>
                      <a:r>
                        <a:rPr lang="es-PY" sz="1200" dirty="0">
                          <a:effectLst/>
                          <a:latin typeface="Arial" pitchFamily="34"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smtClean="0">
                          <a:effectLst/>
                          <a:latin typeface="Arial" pitchFamily="34" charset="0"/>
                          <a:ea typeface="+mn-ea"/>
                          <a:cs typeface="Arial" pitchFamily="34" charset="0"/>
                        </a:rPr>
                        <a:t>10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smtClean="0">
                          <a:effectLst/>
                          <a:latin typeface="Arial" pitchFamily="34" charset="0"/>
                          <a:cs typeface="Arial" pitchFamily="34" charset="0"/>
                        </a:rPr>
                        <a:t>59</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smtClean="0">
                          <a:effectLst/>
                          <a:latin typeface="Arial" pitchFamily="34" charset="0"/>
                          <a:ea typeface="+mn-ea"/>
                          <a:cs typeface="Arial" pitchFamily="34" charset="0"/>
                        </a:rPr>
                        <a:t>27</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96</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r">
                        <a:spcAft>
                          <a:spcPts val="0"/>
                        </a:spcAft>
                      </a:pPr>
                      <a:r>
                        <a:rPr lang="es-PY" sz="1200" dirty="0">
                          <a:effectLst/>
                          <a:latin typeface="Arial" pitchFamily="34" charset="0"/>
                          <a:ea typeface="Times New Roman" panose="02020603050405020304" pitchFamily="18" charset="0"/>
                          <a:cs typeface="Arial" pitchFamily="34" charset="0"/>
                        </a:rPr>
                        <a:t>809.171.844</a:t>
                      </a:r>
                    </a:p>
                  </a:txBody>
                  <a:tcPr marL="68580" marR="68580" marT="0" marB="0" anchor="ctr">
                    <a:solidFill>
                      <a:schemeClr val="accent1">
                        <a:lumMod val="60000"/>
                        <a:lumOff val="40000"/>
                        <a:alpha val="20000"/>
                      </a:schemeClr>
                    </a:solidFill>
                  </a:tcPr>
                </a:tc>
                <a:extLst>
                  <a:ext uri="{0D108BD9-81ED-4DB2-BD59-A6C34878D82A}">
                    <a16:rowId xmlns:a16="http://schemas.microsoft.com/office/drawing/2014/main" val="10003"/>
                  </a:ext>
                </a:extLst>
              </a:tr>
              <a:tr h="443627">
                <a:tc>
                  <a:txBody>
                    <a:bodyPr/>
                    <a:lstStyle/>
                    <a:p>
                      <a:pPr algn="just">
                        <a:spcAft>
                          <a:spcPts val="0"/>
                        </a:spcAft>
                      </a:pPr>
                      <a:r>
                        <a:rPr lang="es-PY" sz="1200" dirty="0">
                          <a:effectLst/>
                          <a:latin typeface="Arial" pitchFamily="34" charset="0"/>
                          <a:cs typeface="Arial" pitchFamily="34" charset="0"/>
                        </a:rPr>
                        <a:t>Ciencias Económicas</a:t>
                      </a:r>
                      <a:endParaRPr lang="es-PY" sz="1200" dirty="0">
                        <a:effectLst/>
                        <a:latin typeface="Arial" pitchFamily="34" charset="0"/>
                        <a:ea typeface="Times New Roman" panose="02020603050405020304" pitchFamily="18" charset="0"/>
                        <a:cs typeface="Arial" pitchFamily="34" charset="0"/>
                      </a:endParaRPr>
                    </a:p>
                  </a:txBody>
                  <a:tcPr marL="68580" marR="68580" marT="0" marB="0"/>
                </a:tc>
                <a:tc>
                  <a:txBody>
                    <a:bodyPr/>
                    <a:lstStyle/>
                    <a:p>
                      <a:pPr algn="ctr">
                        <a:spcAft>
                          <a:spcPts val="0"/>
                        </a:spcAft>
                      </a:pPr>
                      <a:r>
                        <a:rPr lang="es-PY" sz="1200" dirty="0">
                          <a:effectLst/>
                          <a:latin typeface="Arial" pitchFamily="34"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mn-ea"/>
                          <a:cs typeface="Arial" pitchFamily="34" charset="0"/>
                        </a:rPr>
                        <a:t>104</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a:effectLst/>
                          <a:latin typeface="Arial" pitchFamily="34" charset="0"/>
                          <a:cs typeface="Arial" pitchFamily="34" charset="0"/>
                        </a:rPr>
                        <a:t>23</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a:effectLst/>
                          <a:latin typeface="Arial" pitchFamily="34" charset="0"/>
                          <a:cs typeface="Arial" pitchFamily="34" charset="0"/>
                        </a:rPr>
                        <a:t>27</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cs typeface="Arial" pitchFamily="34" charset="0"/>
                        </a:rPr>
                        <a:t>154</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r">
                        <a:spcAft>
                          <a:spcPts val="0"/>
                        </a:spcAft>
                      </a:pPr>
                      <a:r>
                        <a:rPr lang="es-PY" sz="1200" dirty="0">
                          <a:effectLst/>
                          <a:latin typeface="Arial" pitchFamily="34" charset="0"/>
                          <a:ea typeface="Times New Roman" panose="02020603050405020304" pitchFamily="18" charset="0"/>
                          <a:cs typeface="Arial" pitchFamily="34" charset="0"/>
                        </a:rPr>
                        <a:t>2.705.088.022</a:t>
                      </a:r>
                    </a:p>
                  </a:txBody>
                  <a:tcPr marL="68580" marR="68580" marT="0" marB="0" anchor="ctr"/>
                </a:tc>
                <a:extLst>
                  <a:ext uri="{0D108BD9-81ED-4DB2-BD59-A6C34878D82A}">
                    <a16:rowId xmlns:a16="http://schemas.microsoft.com/office/drawing/2014/main" val="10004"/>
                  </a:ext>
                </a:extLst>
              </a:tr>
              <a:tr h="241798">
                <a:tc>
                  <a:txBody>
                    <a:bodyPr/>
                    <a:lstStyle/>
                    <a:p>
                      <a:pPr algn="just">
                        <a:spcAft>
                          <a:spcPts val="0"/>
                        </a:spcAft>
                      </a:pPr>
                      <a:r>
                        <a:rPr lang="es-PY" sz="1200" dirty="0">
                          <a:effectLst/>
                          <a:latin typeface="Arial" pitchFamily="34" charset="0"/>
                          <a:cs typeface="Arial" pitchFamily="34" charset="0"/>
                        </a:rPr>
                        <a:t>Politécnica</a:t>
                      </a:r>
                      <a:endParaRPr lang="es-PY" sz="1200" dirty="0">
                        <a:effectLst/>
                        <a:latin typeface="Arial" pitchFamily="34" charset="0"/>
                        <a:ea typeface="Times New Roman" panose="02020603050405020304" pitchFamily="18" charset="0"/>
                        <a:cs typeface="Arial" pitchFamily="34" charset="0"/>
                      </a:endParaRPr>
                    </a:p>
                  </a:txBody>
                  <a:tcPr marL="68580" marR="68580" marT="0" marB="0">
                    <a:solidFill>
                      <a:schemeClr val="accent1">
                        <a:lumMod val="40000"/>
                        <a:lumOff val="60000"/>
                        <a:alpha val="20000"/>
                      </a:schemeClr>
                    </a:solidFill>
                  </a:tcPr>
                </a:tc>
                <a:tc>
                  <a:txBody>
                    <a:bodyPr/>
                    <a:lstStyle/>
                    <a:p>
                      <a:pPr algn="ctr">
                        <a:spcAft>
                          <a:spcPts val="0"/>
                        </a:spcAft>
                      </a:pPr>
                      <a:r>
                        <a:rPr lang="es-PY" sz="1200" dirty="0">
                          <a:effectLst/>
                          <a:latin typeface="Arial" pitchFamily="34"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a:effectLst/>
                          <a:latin typeface="Arial" pitchFamily="34" charset="0"/>
                          <a:cs typeface="Arial" pitchFamily="34" charset="0"/>
                        </a:rPr>
                        <a:t>90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a:effectLst/>
                          <a:latin typeface="Arial" pitchFamily="34" charset="0"/>
                          <a:cs typeface="Arial" pitchFamily="34" charset="0"/>
                        </a:rPr>
                        <a:t>219</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a:effectLst/>
                          <a:latin typeface="Arial" pitchFamily="34" charset="0"/>
                          <a:cs typeface="Arial" pitchFamily="34" charset="0"/>
                        </a:rPr>
                        <a:t>234</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ctr">
                        <a:spcAft>
                          <a:spcPts val="0"/>
                        </a:spcAft>
                      </a:pPr>
                      <a:r>
                        <a:rPr lang="es-PY" sz="1200" dirty="0">
                          <a:effectLst/>
                          <a:latin typeface="Arial" pitchFamily="34" charset="0"/>
                          <a:cs typeface="Arial" pitchFamily="34" charset="0"/>
                        </a:rPr>
                        <a:t>543</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tc>
                  <a:txBody>
                    <a:bodyPr/>
                    <a:lstStyle/>
                    <a:p>
                      <a:pPr algn="r">
                        <a:spcAft>
                          <a:spcPts val="0"/>
                        </a:spcAft>
                      </a:pPr>
                      <a:r>
                        <a:rPr lang="es-PY" sz="1200" dirty="0" smtClean="0">
                          <a:effectLst/>
                          <a:latin typeface="Arial" pitchFamily="34" charset="0"/>
                          <a:ea typeface="Times New Roman" panose="02020603050405020304" pitchFamily="18" charset="0"/>
                          <a:cs typeface="Arial" pitchFamily="34" charset="0"/>
                        </a:rPr>
                        <a:t>4.932.499.286</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alpha val="20000"/>
                      </a:schemeClr>
                    </a:solidFill>
                  </a:tcPr>
                </a:tc>
                <a:extLst>
                  <a:ext uri="{0D108BD9-81ED-4DB2-BD59-A6C34878D82A}">
                    <a16:rowId xmlns:a16="http://schemas.microsoft.com/office/drawing/2014/main" val="10005"/>
                  </a:ext>
                </a:extLst>
              </a:tr>
              <a:tr h="222974">
                <a:tc>
                  <a:txBody>
                    <a:bodyPr/>
                    <a:lstStyle/>
                    <a:p>
                      <a:pPr algn="just">
                        <a:spcAft>
                          <a:spcPts val="0"/>
                        </a:spcAft>
                      </a:pPr>
                      <a:r>
                        <a:rPr lang="es-PY" sz="1200" dirty="0" smtClean="0">
                          <a:effectLst/>
                          <a:latin typeface="Arial" pitchFamily="34" charset="0"/>
                          <a:ea typeface="+mn-ea"/>
                          <a:cs typeface="Arial" pitchFamily="34" charset="0"/>
                        </a:rPr>
                        <a:t>Andrés Barbero</a:t>
                      </a:r>
                      <a:endParaRPr lang="es-PY" sz="1200" dirty="0">
                        <a:effectLst/>
                        <a:latin typeface="Arial" pitchFamily="34" charset="0"/>
                        <a:ea typeface="Times New Roman" panose="02020603050405020304" pitchFamily="18" charset="0"/>
                        <a:cs typeface="Arial" pitchFamily="34" charset="0"/>
                      </a:endParaRPr>
                    </a:p>
                  </a:txBody>
                  <a:tcPr marL="68580" marR="68580" marT="0" marB="0"/>
                </a:tc>
                <a:tc>
                  <a:txBody>
                    <a:bodyPr/>
                    <a:lstStyle/>
                    <a:p>
                      <a:pPr algn="ctr">
                        <a:spcAft>
                          <a:spcPts val="0"/>
                        </a:spcAft>
                      </a:pPr>
                      <a:r>
                        <a:rPr lang="es-PY" sz="1200" dirty="0">
                          <a:effectLst/>
                          <a:latin typeface="Arial" pitchFamily="34"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16</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3</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0</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ctr">
                        <a:spcAft>
                          <a:spcPts val="0"/>
                        </a:spcAft>
                      </a:pPr>
                      <a:r>
                        <a:rPr lang="es-PY" sz="1200" dirty="0" smtClean="0">
                          <a:effectLst/>
                          <a:latin typeface="Arial" pitchFamily="34" charset="0"/>
                          <a:ea typeface="Times New Roman" panose="02020603050405020304" pitchFamily="18" charset="0"/>
                          <a:cs typeface="Arial" pitchFamily="34" charset="0"/>
                        </a:rPr>
                        <a:t>19</a:t>
                      </a:r>
                      <a:endParaRPr lang="es-PY" sz="1200" dirty="0">
                        <a:effectLst/>
                        <a:latin typeface="Arial" pitchFamily="34" charset="0"/>
                        <a:ea typeface="Times New Roman" panose="02020603050405020304" pitchFamily="18" charset="0"/>
                        <a:cs typeface="Arial" pitchFamily="34" charset="0"/>
                      </a:endParaRPr>
                    </a:p>
                  </a:txBody>
                  <a:tcPr marL="68580" marR="68580" marT="0" marB="0" anchor="ctr"/>
                </a:tc>
                <a:tc>
                  <a:txBody>
                    <a:bodyPr/>
                    <a:lstStyle/>
                    <a:p>
                      <a:pPr algn="r">
                        <a:spcAft>
                          <a:spcPts val="0"/>
                        </a:spcAft>
                      </a:pPr>
                      <a:r>
                        <a:rPr lang="es-PY" sz="1200" dirty="0">
                          <a:effectLst/>
                          <a:latin typeface="Arial" pitchFamily="34" charset="0"/>
                          <a:ea typeface="Times New Roman" panose="02020603050405020304" pitchFamily="18" charset="0"/>
                          <a:cs typeface="Arial" pitchFamily="34" charset="0"/>
                        </a:rPr>
                        <a:t>182.987.961</a:t>
                      </a:r>
                    </a:p>
                  </a:txBody>
                  <a:tcPr marL="68580" marR="68580" marT="0" marB="0" anchor="ctr"/>
                </a:tc>
                <a:extLst>
                  <a:ext uri="{0D108BD9-81ED-4DB2-BD59-A6C34878D82A}">
                    <a16:rowId xmlns:a16="http://schemas.microsoft.com/office/drawing/2014/main" val="10006"/>
                  </a:ext>
                </a:extLst>
              </a:tr>
              <a:tr h="290270">
                <a:tc>
                  <a:txBody>
                    <a:bodyPr/>
                    <a:lstStyle/>
                    <a:p>
                      <a:pPr algn="ctr">
                        <a:spcAft>
                          <a:spcPts val="0"/>
                        </a:spcAft>
                      </a:pPr>
                      <a:r>
                        <a:rPr lang="es-PY" sz="1200" b="1" dirty="0">
                          <a:effectLst/>
                          <a:latin typeface="Arial" pitchFamily="34" charset="0"/>
                          <a:cs typeface="Arial" pitchFamily="34" charset="0"/>
                        </a:rPr>
                        <a:t>TOTAL CARGOS</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s-PY" sz="1200" b="1" dirty="0">
                          <a:effectLst/>
                          <a:latin typeface="Arial" pitchFamily="34" charset="0"/>
                          <a:cs typeface="Arial" pitchFamily="34" charset="0"/>
                        </a:rPr>
                        <a:t>0</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s-PY" sz="1200" b="1" dirty="0" smtClean="0">
                          <a:effectLst/>
                          <a:latin typeface="Arial" pitchFamily="34" charset="0"/>
                          <a:ea typeface="Times New Roman" panose="02020603050405020304" pitchFamily="18" charset="0"/>
                          <a:cs typeface="Arial" pitchFamily="34" charset="0"/>
                        </a:rPr>
                        <a:t>261</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s-PY" sz="1200" b="1" dirty="0" smtClean="0">
                          <a:effectLst/>
                          <a:latin typeface="Arial" pitchFamily="34" charset="0"/>
                          <a:ea typeface="Times New Roman" panose="02020603050405020304" pitchFamily="18" charset="0"/>
                          <a:cs typeface="Arial" pitchFamily="34" charset="0"/>
                        </a:rPr>
                        <a:t>314</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s-PY" sz="1200" b="1" dirty="0" smtClean="0">
                          <a:effectLst/>
                          <a:latin typeface="Arial" pitchFamily="34" charset="0"/>
                          <a:ea typeface="Times New Roman" panose="02020603050405020304" pitchFamily="18" charset="0"/>
                          <a:cs typeface="Arial" pitchFamily="34" charset="0"/>
                        </a:rPr>
                        <a:t>297</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s-PY" sz="1200" b="1" dirty="0" smtClean="0">
                          <a:effectLst/>
                          <a:latin typeface="Arial" pitchFamily="34" charset="0"/>
                          <a:ea typeface="Times New Roman" panose="02020603050405020304" pitchFamily="18" charset="0"/>
                          <a:cs typeface="Arial" pitchFamily="34" charset="0"/>
                        </a:rPr>
                        <a:t>872</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tc>
                  <a:txBody>
                    <a:bodyPr/>
                    <a:lstStyle/>
                    <a:p>
                      <a:pPr algn="r">
                        <a:spcAft>
                          <a:spcPts val="0"/>
                        </a:spcAft>
                      </a:pPr>
                      <a:r>
                        <a:rPr lang="es-PY" sz="1200" b="1" dirty="0" smtClean="0">
                          <a:effectLst/>
                          <a:latin typeface="Arial" pitchFamily="34" charset="0"/>
                          <a:ea typeface="Times New Roman" panose="02020603050405020304" pitchFamily="18" charset="0"/>
                          <a:cs typeface="Arial" pitchFamily="34" charset="0"/>
                        </a:rPr>
                        <a:t>9.211.062.536</a:t>
                      </a:r>
                      <a:endParaRPr lang="es-PY" sz="1200" b="1" dirty="0">
                        <a:effectLst/>
                        <a:latin typeface="Arial" pitchFamily="34" charset="0"/>
                        <a:ea typeface="Times New Roman" panose="02020603050405020304" pitchFamily="18" charset="0"/>
                        <a:cs typeface="Arial"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graphicFrame>
        <p:nvGraphicFramePr>
          <p:cNvPr id="5" name="Tabla 3"/>
          <p:cNvGraphicFramePr>
            <a:graphicFrameLocks noGrp="1"/>
          </p:cNvGraphicFramePr>
          <p:nvPr>
            <p:extLst>
              <p:ext uri="{D42A27DB-BD31-4B8C-83A1-F6EECF244321}">
                <p14:modId xmlns:p14="http://schemas.microsoft.com/office/powerpoint/2010/main" val="4238399142"/>
              </p:ext>
            </p:extLst>
          </p:nvPr>
        </p:nvGraphicFramePr>
        <p:xfrm>
          <a:off x="1214414" y="1357298"/>
          <a:ext cx="6786610" cy="443865"/>
        </p:xfrm>
        <a:graphic>
          <a:graphicData uri="http://schemas.openxmlformats.org/drawingml/2006/table">
            <a:tbl>
              <a:tblPr firstRow="1" firstCol="1" bandRow="1">
                <a:tableStyleId>{5C22544A-7EE6-4342-B048-85BDC9FD1C3A}</a:tableStyleId>
              </a:tblPr>
              <a:tblGrid>
                <a:gridCol w="6786610">
                  <a:extLst>
                    <a:ext uri="{9D8B030D-6E8A-4147-A177-3AD203B41FA5}">
                      <a16:colId xmlns:a16="http://schemas.microsoft.com/office/drawing/2014/main" val="20000"/>
                    </a:ext>
                  </a:extLst>
                </a:gridCol>
              </a:tblGrid>
              <a:tr h="443865">
                <a:tc>
                  <a:txBody>
                    <a:bodyPr/>
                    <a:lstStyle/>
                    <a:p>
                      <a:pPr algn="just">
                        <a:spcAft>
                          <a:spcPts val="0"/>
                        </a:spcAft>
                      </a:pPr>
                      <a:r>
                        <a:rPr lang="es-ES" sz="1600" baseline="0" dirty="0" smtClean="0">
                          <a:solidFill>
                            <a:schemeClr val="tx1"/>
                          </a:solidFill>
                          <a:effectLst/>
                          <a:latin typeface="Arial" panose="020B0604020202020204" pitchFamily="34" charset="0"/>
                          <a:cs typeface="Arial" panose="020B0604020202020204" pitchFamily="34" charset="0"/>
                        </a:rPr>
                        <a:t>ESCALAFÓN DOCENTE                                               G. 9.211.062.536</a:t>
                      </a:r>
                      <a:endParaRPr lang="es-PY"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418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529656277"/>
              </p:ext>
            </p:extLst>
          </p:nvPr>
        </p:nvGraphicFramePr>
        <p:xfrm>
          <a:off x="1214414" y="1196752"/>
          <a:ext cx="6786610" cy="443865"/>
        </p:xfrm>
        <a:graphic>
          <a:graphicData uri="http://schemas.openxmlformats.org/drawingml/2006/table">
            <a:tbl>
              <a:tblPr firstRow="1" firstCol="1" bandRow="1">
                <a:tableStyleId>{5C22544A-7EE6-4342-B048-85BDC9FD1C3A}</a:tableStyleId>
              </a:tblPr>
              <a:tblGrid>
                <a:gridCol w="6786610">
                  <a:extLst>
                    <a:ext uri="{9D8B030D-6E8A-4147-A177-3AD203B41FA5}">
                      <a16:colId xmlns:a16="http://schemas.microsoft.com/office/drawing/2014/main" val="20000"/>
                    </a:ext>
                  </a:extLst>
                </a:gridCol>
              </a:tblGrid>
              <a:tr h="443865">
                <a:tc>
                  <a:txBody>
                    <a:bodyPr/>
                    <a:lstStyle/>
                    <a:p>
                      <a:pPr algn="just">
                        <a:spcAft>
                          <a:spcPts val="0"/>
                        </a:spcAft>
                      </a:pPr>
                      <a:r>
                        <a:rPr lang="es-ES" sz="1050" baseline="0" dirty="0" smtClean="0">
                          <a:solidFill>
                            <a:schemeClr val="tx1"/>
                          </a:solidFill>
                          <a:effectLst/>
                          <a:latin typeface="Arial" pitchFamily="34" charset="0"/>
                          <a:cs typeface="Arial" pitchFamily="34" charset="0"/>
                        </a:rPr>
                        <a:t>RUBROS AFECTADOS POR REDUCCIÓN DE ARANCELES - </a:t>
                      </a:r>
                      <a:r>
                        <a:rPr lang="es-ES" sz="1050" baseline="0" dirty="0">
                          <a:solidFill>
                            <a:schemeClr val="tx1"/>
                          </a:solidFill>
                          <a:effectLst/>
                          <a:latin typeface="Arial" pitchFamily="34" charset="0"/>
                          <a:cs typeface="Arial" pitchFamily="34" charset="0"/>
                        </a:rPr>
                        <a:t>TOTAL </a:t>
                      </a:r>
                      <a:r>
                        <a:rPr lang="es-ES" sz="1050" baseline="0" dirty="0" smtClean="0">
                          <a:solidFill>
                            <a:schemeClr val="tx1"/>
                          </a:solidFill>
                          <a:effectLst/>
                          <a:latin typeface="Arial" pitchFamily="34" charset="0"/>
                          <a:cs typeface="Arial" pitchFamily="34" charset="0"/>
                        </a:rPr>
                        <a:t>UNA                    </a:t>
                      </a:r>
                      <a:r>
                        <a:rPr lang="es-ES" sz="1200" baseline="0" dirty="0">
                          <a:solidFill>
                            <a:schemeClr val="tx1"/>
                          </a:solidFill>
                          <a:effectLst/>
                          <a:latin typeface="Arial" pitchFamily="34" charset="0"/>
                          <a:cs typeface="Arial" pitchFamily="34" charset="0"/>
                        </a:rPr>
                        <a:t>G. </a:t>
                      </a:r>
                      <a:r>
                        <a:rPr lang="es-ES" sz="1200" baseline="0" dirty="0" smtClean="0">
                          <a:solidFill>
                            <a:schemeClr val="tx1"/>
                          </a:solidFill>
                          <a:effectLst/>
                          <a:latin typeface="Arial" pitchFamily="34" charset="0"/>
                          <a:cs typeface="Arial" pitchFamily="34" charset="0"/>
                        </a:rPr>
                        <a:t>46.400.610.947</a:t>
                      </a:r>
                      <a:endParaRPr lang="es-PY" sz="14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6" name="Rectángulo 2"/>
          <p:cNvSpPr/>
          <p:nvPr/>
        </p:nvSpPr>
        <p:spPr>
          <a:xfrm>
            <a:off x="1187624" y="1844824"/>
            <a:ext cx="6768752" cy="3970318"/>
          </a:xfrm>
          <a:prstGeom prst="rect">
            <a:avLst/>
          </a:prstGeom>
        </p:spPr>
        <p:txBody>
          <a:bodyPr wrap="square">
            <a:spAutoFit/>
          </a:bodyPr>
          <a:lstStyle/>
          <a:p>
            <a:pPr algn="just">
              <a:lnSpc>
                <a:spcPct val="150000"/>
              </a:lnSpc>
              <a:spcAft>
                <a:spcPts val="0"/>
              </a:spcAft>
            </a:pPr>
            <a:r>
              <a:rPr lang="es-ES" sz="1400" dirty="0">
                <a:latin typeface="Arial" pitchFamily="34" charset="0"/>
                <a:ea typeface="Times New Roman" panose="02020603050405020304" pitchFamily="18" charset="0"/>
                <a:cs typeface="Arial" pitchFamily="34" charset="0"/>
              </a:rPr>
              <a:t>Con la Vigencia de la Ley Nº 5633/2016 “Que Regula los aranceles en concepto de Legalizaciones, </a:t>
            </a:r>
            <a:r>
              <a:rPr lang="es-ES" sz="1400" dirty="0" err="1">
                <a:latin typeface="Arial" pitchFamily="34" charset="0"/>
                <a:ea typeface="Times New Roman" panose="02020603050405020304" pitchFamily="18" charset="0"/>
                <a:cs typeface="Arial" pitchFamily="34" charset="0"/>
              </a:rPr>
              <a:t>Visaciones</a:t>
            </a:r>
            <a:r>
              <a:rPr lang="es-ES" sz="1400" dirty="0">
                <a:latin typeface="Arial" pitchFamily="34" charset="0"/>
                <a:ea typeface="Times New Roman" panose="02020603050405020304" pitchFamily="18" charset="0"/>
                <a:cs typeface="Arial" pitchFamily="34" charset="0"/>
              </a:rPr>
              <a:t>, Expedición de Certificados de Estudios y Diplomas realizados en las Universidades…”, </a:t>
            </a:r>
            <a:r>
              <a:rPr lang="es-ES" sz="1400" dirty="0" smtClean="0">
                <a:latin typeface="Arial" pitchFamily="34" charset="0"/>
                <a:ea typeface="Times New Roman" panose="02020603050405020304" pitchFamily="18" charset="0"/>
                <a:cs typeface="Arial" pitchFamily="34" charset="0"/>
              </a:rPr>
              <a:t>esto implica una disminución en la percepción </a:t>
            </a:r>
            <a:r>
              <a:rPr lang="es-ES" sz="1400" dirty="0">
                <a:latin typeface="Arial" pitchFamily="34" charset="0"/>
                <a:ea typeface="Times New Roman" panose="02020603050405020304" pitchFamily="18" charset="0"/>
                <a:cs typeface="Arial" pitchFamily="34" charset="0"/>
              </a:rPr>
              <a:t>de los ingresos institucionales que constituyen el soporte de los gastos operativos y de funcionamiento de las </a:t>
            </a:r>
            <a:r>
              <a:rPr lang="es-ES" sz="1400" dirty="0" smtClean="0">
                <a:latin typeface="Arial" pitchFamily="34" charset="0"/>
                <a:ea typeface="Times New Roman" panose="02020603050405020304" pitchFamily="18" charset="0"/>
                <a:cs typeface="Arial" pitchFamily="34" charset="0"/>
              </a:rPr>
              <a:t>Unidades Académicas </a:t>
            </a:r>
            <a:r>
              <a:rPr lang="es-ES" sz="1400" dirty="0">
                <a:latin typeface="Arial" pitchFamily="34" charset="0"/>
                <a:ea typeface="Times New Roman" panose="02020603050405020304" pitchFamily="18" charset="0"/>
                <a:cs typeface="Arial" pitchFamily="34" charset="0"/>
              </a:rPr>
              <a:t>que afectan directamente al financiamiento </a:t>
            </a:r>
            <a:r>
              <a:rPr lang="es-ES" sz="1400" dirty="0" smtClean="0">
                <a:latin typeface="Arial" pitchFamily="34" charset="0"/>
                <a:ea typeface="Times New Roman" panose="02020603050405020304" pitchFamily="18" charset="0"/>
                <a:cs typeface="Arial" pitchFamily="34" charset="0"/>
              </a:rPr>
              <a:t>de </a:t>
            </a:r>
            <a:r>
              <a:rPr lang="es-ES" sz="1400" dirty="0">
                <a:latin typeface="Arial" pitchFamily="34" charset="0"/>
                <a:ea typeface="Times New Roman" panose="02020603050405020304" pitchFamily="18" charset="0"/>
                <a:cs typeface="Arial" pitchFamily="34" charset="0"/>
              </a:rPr>
              <a:t>los gastos corrientes y de capital de las </a:t>
            </a:r>
            <a:r>
              <a:rPr lang="es-ES" sz="1400" dirty="0" smtClean="0">
                <a:latin typeface="Arial" pitchFamily="34" charset="0"/>
                <a:ea typeface="Times New Roman" panose="02020603050405020304" pitchFamily="18" charset="0"/>
                <a:cs typeface="Arial" pitchFamily="34" charset="0"/>
              </a:rPr>
              <a:t>mismas, que realizando una proyección a corto plazo, las Unidades Académicas quedarían sin cobertura para pagos de contratos de personal de servicios, de laboratorio, de seguridad, extensión universitaria; beneficios del personal como Bonificaciones, remuneraciones extraordinarias, mantenimiento de equipos e infraestructura, como así también para la adquisición de bienes de consumo, insumo para laboratorios e inversión física.</a:t>
            </a:r>
            <a:endParaRPr lang="es-PY" sz="1400" dirty="0">
              <a:latin typeface="Arial" pitchFamily="34" charset="0"/>
              <a:ea typeface="Times New Roman" panose="02020603050405020304" pitchFamily="18" charset="0"/>
              <a:cs typeface="Arial" pitchFamily="34" charset="0"/>
            </a:endParaRPr>
          </a:p>
        </p:txBody>
      </p:sp>
      <p:sp>
        <p:nvSpPr>
          <p:cNvPr id="5" name="4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69690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1334160"/>
              </p:ext>
            </p:extLst>
          </p:nvPr>
        </p:nvGraphicFramePr>
        <p:xfrm>
          <a:off x="1259632" y="1614327"/>
          <a:ext cx="6552728" cy="443865"/>
        </p:xfrm>
        <a:graphic>
          <a:graphicData uri="http://schemas.openxmlformats.org/drawingml/2006/table">
            <a:tbl>
              <a:tblPr firstRow="1" firstCol="1" bandRow="1">
                <a:tableStyleId>{5C22544A-7EE6-4342-B048-85BDC9FD1C3A}</a:tableStyleId>
              </a:tblPr>
              <a:tblGrid>
                <a:gridCol w="6552728">
                  <a:extLst>
                    <a:ext uri="{9D8B030D-6E8A-4147-A177-3AD203B41FA5}">
                      <a16:colId xmlns:a16="http://schemas.microsoft.com/office/drawing/2014/main" val="20000"/>
                    </a:ext>
                  </a:extLst>
                </a:gridCol>
              </a:tblGrid>
              <a:tr h="443865">
                <a:tc>
                  <a:txBody>
                    <a:bodyPr/>
                    <a:lstStyle/>
                    <a:p>
                      <a:pPr algn="just">
                        <a:spcAft>
                          <a:spcPts val="0"/>
                        </a:spcAft>
                      </a:pPr>
                      <a:r>
                        <a:rPr lang="es-ES" sz="1400" baseline="0" dirty="0" smtClean="0">
                          <a:solidFill>
                            <a:schemeClr val="tx1"/>
                          </a:solidFill>
                          <a:effectLst/>
                          <a:latin typeface="Arial" pitchFamily="34" charset="0"/>
                          <a:cs typeface="Arial" pitchFamily="34" charset="0"/>
                        </a:rPr>
                        <a:t>DESPRECARIZACIÓN – TOTAL UNA                               </a:t>
                      </a:r>
                      <a:r>
                        <a:rPr lang="es-ES" sz="1600" baseline="0" dirty="0">
                          <a:solidFill>
                            <a:schemeClr val="tx1"/>
                          </a:solidFill>
                          <a:effectLst/>
                          <a:latin typeface="Arial" pitchFamily="34" charset="0"/>
                          <a:cs typeface="Arial" pitchFamily="34" charset="0"/>
                        </a:rPr>
                        <a:t>G. </a:t>
                      </a:r>
                      <a:r>
                        <a:rPr lang="es-ES" sz="1600" baseline="0" dirty="0" smtClean="0">
                          <a:solidFill>
                            <a:schemeClr val="tx1"/>
                          </a:solidFill>
                          <a:effectLst/>
                          <a:latin typeface="Arial" pitchFamily="34" charset="0"/>
                          <a:cs typeface="Arial" pitchFamily="34" charset="0"/>
                        </a:rPr>
                        <a:t>46.648.889.612</a:t>
                      </a:r>
                      <a:endParaRPr lang="es-PY" sz="14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6" name="Rectángulo 2"/>
          <p:cNvSpPr/>
          <p:nvPr/>
        </p:nvSpPr>
        <p:spPr>
          <a:xfrm>
            <a:off x="1214414" y="2285992"/>
            <a:ext cx="6597946" cy="3293209"/>
          </a:xfrm>
          <a:prstGeom prst="rect">
            <a:avLst/>
          </a:prstGeom>
        </p:spPr>
        <p:txBody>
          <a:bodyPr wrap="square">
            <a:spAutoFit/>
          </a:bodyPr>
          <a:lstStyle/>
          <a:p>
            <a:pPr algn="just">
              <a:lnSpc>
                <a:spcPct val="200000"/>
              </a:lnSpc>
              <a:spcAft>
                <a:spcPts val="0"/>
              </a:spcAft>
            </a:pPr>
            <a:r>
              <a:rPr lang="es-ES" sz="1600" dirty="0" smtClean="0">
                <a:latin typeface="Arial" pitchFamily="34" charset="0"/>
                <a:ea typeface="Times New Roman" panose="02020603050405020304" pitchFamily="18" charset="0"/>
                <a:cs typeface="Arial" pitchFamily="34" charset="0"/>
              </a:rPr>
              <a:t>La Universidad Nacional de Asunción, se ve obligada </a:t>
            </a:r>
            <a:r>
              <a:rPr lang="es-ES" sz="1600" dirty="0">
                <a:latin typeface="Arial" pitchFamily="34" charset="0"/>
                <a:ea typeface="Times New Roman" panose="02020603050405020304" pitchFamily="18" charset="0"/>
                <a:cs typeface="Arial" pitchFamily="34" charset="0"/>
              </a:rPr>
              <a:t>a</a:t>
            </a:r>
            <a:r>
              <a:rPr lang="es-ES" sz="1600" dirty="0" smtClean="0">
                <a:latin typeface="Arial" pitchFamily="34" charset="0"/>
                <a:ea typeface="Times New Roman" panose="02020603050405020304" pitchFamily="18" charset="0"/>
                <a:cs typeface="Arial" pitchFamily="34" charset="0"/>
              </a:rPr>
              <a:t> solicitar crédito presupuestario a fin de realizar la </a:t>
            </a:r>
            <a:r>
              <a:rPr lang="es-ES" sz="1600" dirty="0" err="1" smtClean="0">
                <a:latin typeface="Arial" pitchFamily="34" charset="0"/>
                <a:ea typeface="Times New Roman" panose="02020603050405020304" pitchFamily="18" charset="0"/>
                <a:cs typeface="Arial" pitchFamily="34" charset="0"/>
              </a:rPr>
              <a:t>desprecarización</a:t>
            </a:r>
            <a:r>
              <a:rPr lang="es-ES" sz="1600" dirty="0" smtClean="0">
                <a:latin typeface="Arial" pitchFamily="34" charset="0"/>
                <a:ea typeface="Times New Roman" panose="02020603050405020304" pitchFamily="18" charset="0"/>
                <a:cs typeface="Arial" pitchFamily="34" charset="0"/>
              </a:rPr>
              <a:t> a los funcionarios contratados que se encuentran vinculados con la Institución por más de 4 años, según los procedimientos establecidos en el Decreto Reglamentario N° 4774/2016, Art. 82, 83 y 84.</a:t>
            </a:r>
          </a:p>
          <a:p>
            <a:pPr algn="just">
              <a:spcAft>
                <a:spcPts val="0"/>
              </a:spcAft>
            </a:pPr>
            <a:endParaRPr lang="es-ES" sz="1600" dirty="0">
              <a:latin typeface="Arial" pitchFamily="34" charset="0"/>
              <a:ea typeface="Times New Roman" panose="02020603050405020304" pitchFamily="18" charset="0"/>
              <a:cs typeface="Arial" pitchFamily="34" charset="0"/>
            </a:endParaRPr>
          </a:p>
          <a:p>
            <a:pPr algn="just">
              <a:spcAft>
                <a:spcPts val="0"/>
              </a:spcAft>
            </a:pPr>
            <a:endParaRPr lang="es-ES" sz="1600" dirty="0">
              <a:latin typeface="Arial" pitchFamily="34" charset="0"/>
              <a:ea typeface="Times New Roman" panose="02020603050405020304" pitchFamily="18" charset="0"/>
              <a:cs typeface="Arial" pitchFamily="34" charset="0"/>
            </a:endParaRPr>
          </a:p>
          <a:p>
            <a:pPr algn="just">
              <a:spcAft>
                <a:spcPts val="0"/>
              </a:spcAft>
            </a:pPr>
            <a:endParaRPr lang="es-PY" sz="1600" dirty="0">
              <a:latin typeface="Arial" pitchFamily="34" charset="0"/>
              <a:ea typeface="Times New Roman" panose="02020603050405020304" pitchFamily="18" charset="0"/>
              <a:cs typeface="Arial" pitchFamily="34" charset="0"/>
            </a:endParaRPr>
          </a:p>
        </p:txBody>
      </p:sp>
      <p:sp>
        <p:nvSpPr>
          <p:cNvPr id="5" name="4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1907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27743" y="1628800"/>
            <a:ext cx="7016660" cy="4478918"/>
          </a:xfrm>
          <a:prstGeom prst="rect">
            <a:avLst/>
          </a:prstGeom>
        </p:spPr>
        <p:txBody>
          <a:bodyPr wrap="square">
            <a:spAutoFit/>
          </a:bodyPr>
          <a:lstStyle/>
          <a:p>
            <a:pPr marL="90170" algn="just">
              <a:lnSpc>
                <a:spcPct val="150000"/>
              </a:lnSpc>
            </a:pPr>
            <a:r>
              <a:rPr lang="es-ES_tradnl" sz="1600" dirty="0" smtClean="0">
                <a:latin typeface="Tahoma" panose="020B0604030504040204" pitchFamily="34" charset="0"/>
                <a:ea typeface="Times New Roman" panose="02020603050405020304" pitchFamily="18" charset="0"/>
              </a:rPr>
              <a:t>En el </a:t>
            </a:r>
            <a:r>
              <a:rPr lang="es-ES_tradnl" sz="1600" dirty="0">
                <a:latin typeface="Tahoma" panose="020B0604030504040204" pitchFamily="34" charset="0"/>
                <a:ea typeface="Times New Roman" panose="02020603050405020304" pitchFamily="18" charset="0"/>
              </a:rPr>
              <a:t>año 2017 </a:t>
            </a:r>
            <a:r>
              <a:rPr lang="es-ES_tradnl" sz="1600" dirty="0" smtClean="0">
                <a:latin typeface="Tahoma" panose="020B0604030504040204" pitchFamily="34" charset="0"/>
                <a:ea typeface="Times New Roman" panose="02020603050405020304" pitchFamily="18" charset="0"/>
              </a:rPr>
              <a:t>le fue asignado a la UNA </a:t>
            </a:r>
            <a:r>
              <a:rPr lang="es-ES_tradnl" sz="1600" dirty="0">
                <a:latin typeface="Tahoma" panose="020B0604030504040204" pitchFamily="34" charset="0"/>
                <a:ea typeface="Times New Roman" panose="02020603050405020304" pitchFamily="18" charset="0"/>
              </a:rPr>
              <a:t>un Presupuesto </a:t>
            </a:r>
            <a:r>
              <a:rPr lang="es-ES_tradnl" sz="1600" dirty="0" smtClean="0">
                <a:latin typeface="Tahoma" panose="020B0604030504040204" pitchFamily="34" charset="0"/>
                <a:ea typeface="Times New Roman" panose="02020603050405020304" pitchFamily="18" charset="0"/>
              </a:rPr>
              <a:t>(en FF10) de </a:t>
            </a:r>
            <a:r>
              <a:rPr lang="es-PY" sz="1600" b="1" dirty="0" smtClean="0">
                <a:latin typeface="Arial" panose="020B0604020202020204" pitchFamily="34" charset="0"/>
                <a:cs typeface="Arial" panose="020B0604020202020204" pitchFamily="34" charset="0"/>
              </a:rPr>
              <a:t>1.023.979.847.195</a:t>
            </a:r>
            <a:r>
              <a:rPr lang="es-ES_tradnl" sz="1600" dirty="0" smtClean="0">
                <a:latin typeface="Tahoma" panose="020B0604030504040204" pitchFamily="34" charset="0"/>
                <a:ea typeface="Times New Roman" panose="02020603050405020304" pitchFamily="18" charset="0"/>
              </a:rPr>
              <a:t> </a:t>
            </a:r>
            <a:r>
              <a:rPr lang="es-ES_tradnl" sz="1600" b="1" dirty="0" smtClean="0">
                <a:solidFill>
                  <a:srgbClr val="FF0000"/>
                </a:solidFill>
                <a:latin typeface="Tahoma" panose="020B0604030504040204" pitchFamily="34" charset="0"/>
                <a:ea typeface="Times New Roman" panose="02020603050405020304" pitchFamily="18" charset="0"/>
              </a:rPr>
              <a:t>(</a:t>
            </a:r>
            <a:r>
              <a:rPr lang="es-PY" sz="1600" b="1" dirty="0">
                <a:solidFill>
                  <a:srgbClr val="FF0000"/>
                </a:solidFill>
                <a:latin typeface="Tahoma" panose="020B0604030504040204" pitchFamily="34" charset="0"/>
                <a:ea typeface="Times New Roman" panose="02020603050405020304" pitchFamily="18" charset="0"/>
              </a:rPr>
              <a:t>un billón veintitrés mil novecientos setenta y nueve millones ochocientos cuarenta y siete mil ciento noventa y cinco</a:t>
            </a:r>
            <a:r>
              <a:rPr lang="es-ES_tradnl" sz="1600" b="1" dirty="0" smtClean="0">
                <a:solidFill>
                  <a:srgbClr val="FF0000"/>
                </a:solidFill>
                <a:latin typeface="Tahoma" panose="020B0604030504040204" pitchFamily="34" charset="0"/>
                <a:ea typeface="Times New Roman" panose="02020603050405020304" pitchFamily="18" charset="0"/>
              </a:rPr>
              <a:t>) </a:t>
            </a:r>
            <a:r>
              <a:rPr lang="es-ES_tradnl" sz="1600" dirty="0" smtClean="0">
                <a:latin typeface="Tahoma" panose="020B0604030504040204" pitchFamily="34" charset="0"/>
                <a:ea typeface="Times New Roman" panose="02020603050405020304" pitchFamily="18" charset="0"/>
              </a:rPr>
              <a:t>guaraníes; para </a:t>
            </a:r>
            <a:r>
              <a:rPr lang="es-ES_tradnl" sz="1600" dirty="0">
                <a:latin typeface="Tahoma" panose="020B0604030504040204" pitchFamily="34" charset="0"/>
                <a:ea typeface="Times New Roman" panose="02020603050405020304" pitchFamily="18" charset="0"/>
              </a:rPr>
              <a:t>la programación del Anteproyecto de Presupuesto </a:t>
            </a:r>
            <a:r>
              <a:rPr lang="es-ES_tradnl" sz="1600" dirty="0" smtClean="0">
                <a:latin typeface="Tahoma" panose="020B0604030504040204" pitchFamily="34" charset="0"/>
                <a:ea typeface="Times New Roman" panose="02020603050405020304" pitchFamily="18" charset="0"/>
              </a:rPr>
              <a:t>2018 </a:t>
            </a:r>
            <a:r>
              <a:rPr lang="es-ES_tradnl" sz="1600" dirty="0">
                <a:latin typeface="Tahoma" panose="020B0604030504040204" pitchFamily="34" charset="0"/>
                <a:ea typeface="Times New Roman" panose="02020603050405020304" pitchFamily="18" charset="0"/>
              </a:rPr>
              <a:t>el Ministerio de Hacienda asigna a la UNA G. </a:t>
            </a:r>
            <a:r>
              <a:rPr lang="es-PY" sz="1600" b="1" dirty="0" smtClean="0">
                <a:latin typeface="Arial" panose="020B0604020202020204" pitchFamily="34" charset="0"/>
                <a:cs typeface="Arial" panose="020B0604020202020204" pitchFamily="34" charset="0"/>
              </a:rPr>
              <a:t>969.730.289.467</a:t>
            </a:r>
            <a:r>
              <a:rPr lang="es-ES_tradnl" sz="1600" dirty="0" smtClean="0">
                <a:latin typeface="Tahoma" panose="020B0604030504040204" pitchFamily="34" charset="0"/>
                <a:ea typeface="Times New Roman" panose="02020603050405020304" pitchFamily="18" charset="0"/>
              </a:rPr>
              <a:t>, </a:t>
            </a:r>
            <a:r>
              <a:rPr lang="es-ES_tradnl" sz="1600" b="1" dirty="0" smtClean="0">
                <a:solidFill>
                  <a:srgbClr val="FF0000"/>
                </a:solidFill>
                <a:latin typeface="Tahoma" panose="020B0604030504040204" pitchFamily="34" charset="0"/>
                <a:ea typeface="Times New Roman" panose="02020603050405020304" pitchFamily="18" charset="0"/>
              </a:rPr>
              <a:t>(</a:t>
            </a:r>
            <a:r>
              <a:rPr lang="es-PY" sz="1600" b="1" dirty="0">
                <a:solidFill>
                  <a:srgbClr val="FF0000"/>
                </a:solidFill>
                <a:latin typeface="Tahoma" panose="020B0604030504040204" pitchFamily="34" charset="0"/>
                <a:ea typeface="Times New Roman" panose="02020603050405020304" pitchFamily="18" charset="0"/>
              </a:rPr>
              <a:t>novecientos sesenta y nueve mil setecientos treinta millones doscientos ochenta y nueve mil cuatrocientos sesenta y siete</a:t>
            </a:r>
            <a:r>
              <a:rPr lang="es-ES_tradnl" sz="1600" b="1" dirty="0" smtClean="0">
                <a:solidFill>
                  <a:srgbClr val="FF0000"/>
                </a:solidFill>
                <a:latin typeface="Tahoma" panose="020B0604030504040204" pitchFamily="34" charset="0"/>
                <a:ea typeface="Times New Roman" panose="02020603050405020304" pitchFamily="18" charset="0"/>
              </a:rPr>
              <a:t>) </a:t>
            </a:r>
            <a:r>
              <a:rPr lang="es-ES_tradnl" sz="1600" dirty="0" smtClean="0">
                <a:latin typeface="Tahoma" panose="020B0604030504040204" pitchFamily="34" charset="0"/>
                <a:ea typeface="Times New Roman" panose="02020603050405020304" pitchFamily="18" charset="0"/>
              </a:rPr>
              <a:t>representando </a:t>
            </a:r>
            <a:r>
              <a:rPr lang="es-ES_tradnl" sz="1600" dirty="0">
                <a:latin typeface="Tahoma" panose="020B0604030504040204" pitchFamily="34" charset="0"/>
                <a:ea typeface="Times New Roman" panose="02020603050405020304" pitchFamily="18" charset="0"/>
              </a:rPr>
              <a:t>una disminución del </a:t>
            </a:r>
            <a:r>
              <a:rPr lang="es-ES_tradnl" sz="1600" b="1" dirty="0" smtClean="0">
                <a:latin typeface="Tahoma" panose="020B0604030504040204" pitchFamily="34" charset="0"/>
                <a:ea typeface="Times New Roman" panose="02020603050405020304" pitchFamily="18" charset="0"/>
              </a:rPr>
              <a:t>5</a:t>
            </a:r>
            <a:r>
              <a:rPr lang="es-ES_tradnl" sz="1600" b="1" dirty="0">
                <a:latin typeface="Tahoma" panose="020B0604030504040204" pitchFamily="34" charset="0"/>
                <a:ea typeface="Times New Roman" panose="02020603050405020304" pitchFamily="18" charset="0"/>
              </a:rPr>
              <a:t>% con respecto al Global de la </a:t>
            </a:r>
            <a:r>
              <a:rPr lang="es-ES_tradnl" sz="1600" b="1" dirty="0" smtClean="0">
                <a:latin typeface="Tahoma" panose="020B0604030504040204" pitchFamily="34" charset="0"/>
                <a:ea typeface="Times New Roman" panose="02020603050405020304" pitchFamily="18" charset="0"/>
              </a:rPr>
              <a:t>UNA. </a:t>
            </a:r>
            <a:r>
              <a:rPr lang="es-ES_tradnl" sz="1600" dirty="0" smtClean="0">
                <a:latin typeface="Tahoma" panose="020B0604030504040204" pitchFamily="34" charset="0"/>
                <a:ea typeface="Times New Roman" panose="02020603050405020304" pitchFamily="18" charset="0"/>
              </a:rPr>
              <a:t>Si </a:t>
            </a:r>
            <a:r>
              <a:rPr lang="es-ES_tradnl" sz="1600" dirty="0">
                <a:latin typeface="Tahoma" panose="020B0604030504040204" pitchFamily="34" charset="0"/>
                <a:ea typeface="Times New Roman" panose="02020603050405020304" pitchFamily="18" charset="0"/>
              </a:rPr>
              <a:t>comparamos con los </a:t>
            </a:r>
            <a:r>
              <a:rPr lang="es-ES_tradnl" sz="1600" dirty="0" smtClean="0">
                <a:latin typeface="Tahoma" panose="020B0604030504040204" pitchFamily="34" charset="0"/>
                <a:ea typeface="Times New Roman" panose="02020603050405020304" pitchFamily="18" charset="0"/>
              </a:rPr>
              <a:t>Gastos Corrientes y de Capital </a:t>
            </a:r>
            <a:r>
              <a:rPr lang="es-ES_tradnl" sz="1600" dirty="0">
                <a:latin typeface="Tahoma" panose="020B0604030504040204" pitchFamily="34" charset="0"/>
                <a:ea typeface="Times New Roman" panose="02020603050405020304" pitchFamily="18" charset="0"/>
              </a:rPr>
              <a:t>menos </a:t>
            </a:r>
            <a:r>
              <a:rPr lang="es-ES_tradnl" sz="1600" dirty="0" smtClean="0">
                <a:latin typeface="Tahoma" panose="020B0604030504040204" pitchFamily="34" charset="0"/>
                <a:ea typeface="Times New Roman" panose="02020603050405020304" pitchFamily="18" charset="0"/>
              </a:rPr>
              <a:t>los gastos  por Servicios </a:t>
            </a:r>
            <a:r>
              <a:rPr lang="es-ES_tradnl" sz="1600" dirty="0">
                <a:latin typeface="Tahoma" panose="020B0604030504040204" pitchFamily="34" charset="0"/>
                <a:ea typeface="Times New Roman" panose="02020603050405020304" pitchFamily="18" charset="0"/>
              </a:rPr>
              <a:t>Personales representa una </a:t>
            </a:r>
            <a:r>
              <a:rPr lang="es-ES_tradnl" sz="1600" b="1" dirty="0">
                <a:latin typeface="Tahoma" panose="020B0604030504040204" pitchFamily="34" charset="0"/>
                <a:ea typeface="Times New Roman" panose="02020603050405020304" pitchFamily="18" charset="0"/>
              </a:rPr>
              <a:t>disminución del 42% </a:t>
            </a:r>
            <a:r>
              <a:rPr lang="es-ES_tradnl" sz="1600" dirty="0">
                <a:latin typeface="Tahoma" panose="020B0604030504040204" pitchFamily="34" charset="0"/>
                <a:ea typeface="Times New Roman" panose="02020603050405020304" pitchFamily="18" charset="0"/>
              </a:rPr>
              <a:t>atendiendo que los Gastos de Servicios Personales representan Gastos Fijos de la Institución.</a:t>
            </a:r>
            <a:endParaRPr lang="es-PY" sz="1600" dirty="0">
              <a:effectLst/>
              <a:latin typeface="Times New Roman" panose="02020603050405020304" pitchFamily="18" charset="0"/>
              <a:ea typeface="Times New Roman" panose="02020603050405020304" pitchFamily="18" charset="0"/>
            </a:endParaRPr>
          </a:p>
        </p:txBody>
      </p:sp>
      <p:sp>
        <p:nvSpPr>
          <p:cNvPr id="4" name="3 Título"/>
          <p:cNvSpPr txBox="1">
            <a:spLocks noGrp="1"/>
          </p:cNvSpPr>
          <p:nvPr>
            <p:ph type="title"/>
          </p:nvPr>
        </p:nvSpPr>
        <p:spPr>
          <a:xfrm>
            <a:off x="1095375" y="620688"/>
            <a:ext cx="6964363" cy="88265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Y" sz="1800" b="1" dirty="0">
                <a:solidFill>
                  <a:prstClr val="black"/>
                </a:solidFill>
                <a:latin typeface="Arial" panose="020B0604020202020204" pitchFamily="34" charset="0"/>
                <a:cs typeface="Arial" panose="020B0604020202020204" pitchFamily="34" charset="0"/>
              </a:rPr>
              <a:t>Presupuesto Vigente 2017  &amp; Carga del Anteproyecto  </a:t>
            </a:r>
            <a:r>
              <a:rPr lang="es-PY" sz="1800" b="1" dirty="0" smtClean="0">
                <a:solidFill>
                  <a:prstClr val="black"/>
                </a:solidFill>
                <a:latin typeface="Arial" panose="020B0604020202020204" pitchFamily="34" charset="0"/>
                <a:cs typeface="Arial" panose="020B0604020202020204" pitchFamily="34" charset="0"/>
              </a:rPr>
              <a:t>              2018 </a:t>
            </a:r>
            <a:r>
              <a:rPr lang="es-PY" sz="1800" b="1" dirty="0">
                <a:solidFill>
                  <a:prstClr val="black"/>
                </a:solidFill>
                <a:latin typeface="Arial" panose="020B0604020202020204" pitchFamily="34" charset="0"/>
                <a:cs typeface="Arial" panose="020B0604020202020204" pitchFamily="34" charset="0"/>
              </a:rPr>
              <a:t>– Nivel UNA</a:t>
            </a:r>
          </a:p>
        </p:txBody>
      </p:sp>
      <p:sp>
        <p:nvSpPr>
          <p:cNvPr id="5" name="4 Rectángulo"/>
          <p:cNvSpPr/>
          <p:nvPr/>
        </p:nvSpPr>
        <p:spPr>
          <a:xfrm>
            <a:off x="4350003" y="5525294"/>
            <a:ext cx="126989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Leer</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3383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15278560"/>
              </p:ext>
            </p:extLst>
          </p:nvPr>
        </p:nvGraphicFramePr>
        <p:xfrm>
          <a:off x="1278960" y="1196752"/>
          <a:ext cx="6552728" cy="443865"/>
        </p:xfrm>
        <a:graphic>
          <a:graphicData uri="http://schemas.openxmlformats.org/drawingml/2006/table">
            <a:tbl>
              <a:tblPr firstRow="1" firstCol="1" bandRow="1">
                <a:tableStyleId>{5C22544A-7EE6-4342-B048-85BDC9FD1C3A}</a:tableStyleId>
              </a:tblPr>
              <a:tblGrid>
                <a:gridCol w="6552728">
                  <a:extLst>
                    <a:ext uri="{9D8B030D-6E8A-4147-A177-3AD203B41FA5}">
                      <a16:colId xmlns:a16="http://schemas.microsoft.com/office/drawing/2014/main" val="20000"/>
                    </a:ext>
                  </a:extLst>
                </a:gridCol>
              </a:tblGrid>
              <a:tr h="443865">
                <a:tc>
                  <a:txBody>
                    <a:bodyPr/>
                    <a:lstStyle/>
                    <a:p>
                      <a:pPr algn="just">
                        <a:spcAft>
                          <a:spcPts val="0"/>
                        </a:spcAft>
                      </a:pPr>
                      <a:r>
                        <a:rPr lang="es-ES" sz="1200" dirty="0">
                          <a:solidFill>
                            <a:schemeClr val="tx1"/>
                          </a:solidFill>
                          <a:effectLst/>
                          <a:latin typeface="Arial" pitchFamily="34" charset="0"/>
                          <a:cs typeface="Arial" pitchFamily="34" charset="0"/>
                        </a:rPr>
                        <a:t>CONTRATO</a:t>
                      </a:r>
                      <a:r>
                        <a:rPr lang="es-ES" sz="1200" baseline="0" dirty="0">
                          <a:solidFill>
                            <a:schemeClr val="tx1"/>
                          </a:solidFill>
                          <a:effectLst/>
                          <a:latin typeface="Arial" pitchFamily="34" charset="0"/>
                          <a:cs typeface="Arial" pitchFamily="34" charset="0"/>
                        </a:rPr>
                        <a:t> COLECTIVO DE TRABAJO  - TOTAL </a:t>
                      </a:r>
                      <a:r>
                        <a:rPr lang="es-ES" sz="1200" baseline="0" dirty="0" smtClean="0">
                          <a:solidFill>
                            <a:schemeClr val="tx1"/>
                          </a:solidFill>
                          <a:effectLst/>
                          <a:latin typeface="Arial" pitchFamily="34" charset="0"/>
                          <a:cs typeface="Arial" pitchFamily="34" charset="0"/>
                        </a:rPr>
                        <a:t>UNA                              </a:t>
                      </a:r>
                      <a:r>
                        <a:rPr lang="es-ES" sz="1200" baseline="0" dirty="0">
                          <a:solidFill>
                            <a:schemeClr val="tx1"/>
                          </a:solidFill>
                          <a:effectLst/>
                          <a:latin typeface="Arial" pitchFamily="34" charset="0"/>
                          <a:cs typeface="Arial" pitchFamily="34" charset="0"/>
                        </a:rPr>
                        <a:t>G. </a:t>
                      </a:r>
                      <a:r>
                        <a:rPr lang="es-ES" sz="1200" baseline="0" dirty="0" smtClean="0">
                          <a:solidFill>
                            <a:schemeClr val="tx1"/>
                          </a:solidFill>
                          <a:effectLst/>
                          <a:latin typeface="Arial" pitchFamily="34" charset="0"/>
                          <a:cs typeface="Arial" pitchFamily="34" charset="0"/>
                        </a:rPr>
                        <a:t>60.665.649.292</a:t>
                      </a:r>
                      <a:endParaRPr lang="es-PY" sz="1400" dirty="0">
                        <a:solidFill>
                          <a:schemeClr val="tx1"/>
                        </a:solidFill>
                        <a:effectLst/>
                        <a:latin typeface="Arial" pitchFamily="34" charset="0"/>
                        <a:ea typeface="Times New Roman" panose="02020603050405020304" pitchFamily="18" charset="0"/>
                        <a:cs typeface="Arial"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2" name="Rectángulo 1"/>
          <p:cNvSpPr/>
          <p:nvPr/>
        </p:nvSpPr>
        <p:spPr>
          <a:xfrm>
            <a:off x="1212280" y="1844824"/>
            <a:ext cx="6624736" cy="3893374"/>
          </a:xfrm>
          <a:prstGeom prst="rect">
            <a:avLst/>
          </a:prstGeom>
        </p:spPr>
        <p:txBody>
          <a:bodyPr wrap="square">
            <a:spAutoFit/>
          </a:bodyPr>
          <a:lstStyle/>
          <a:p>
            <a:pPr algn="just">
              <a:spcAft>
                <a:spcPts val="0"/>
              </a:spcAft>
            </a:pPr>
            <a:r>
              <a:rPr lang="es-PY" sz="1300" dirty="0">
                <a:latin typeface="Arial" pitchFamily="34" charset="0"/>
                <a:ea typeface="Times New Roman" panose="02020603050405020304" pitchFamily="18" charset="0"/>
                <a:cs typeface="Arial" pitchFamily="34" charset="0"/>
              </a:rPr>
              <a:t>En el año 2010 según Resolución del Ministerio de Justicia y Trabajo </a:t>
            </a:r>
            <a:r>
              <a:rPr lang="es-PY" sz="1300" dirty="0" smtClean="0">
                <a:latin typeface="Arial" pitchFamily="34" charset="0"/>
                <a:ea typeface="Times New Roman" panose="02020603050405020304" pitchFamily="18" charset="0"/>
                <a:cs typeface="Arial" pitchFamily="34" charset="0"/>
              </a:rPr>
              <a:t>N</a:t>
            </a:r>
            <a:r>
              <a:rPr lang="es-PY" sz="1300" dirty="0">
                <a:latin typeface="Arial" pitchFamily="34" charset="0"/>
                <a:ea typeface="Times New Roman" panose="02020603050405020304" pitchFamily="18" charset="0"/>
                <a:cs typeface="Arial" pitchFamily="34" charset="0"/>
              </a:rPr>
              <a:t>° 151/2010 “Por la cual se Homologa, Legaliza y Registra el Contrato Colectivo de Condiciones de Trabajo suscripto entre la “Universidad Nacional de Asunción y los Funcionarios y Empleados de la Universidad Nacional de Asunción, representados por la Federación  de Sindicatos de Universidades Nacionales (FESIFUNA) y los Sindicatos No asociados a la misma”, fue homologado el Contrato Colectivo de Condiciones de Trabajo.</a:t>
            </a:r>
          </a:p>
          <a:p>
            <a:pPr algn="just">
              <a:spcAft>
                <a:spcPts val="0"/>
              </a:spcAft>
            </a:pPr>
            <a:r>
              <a:rPr lang="es-PY" sz="1300" dirty="0">
                <a:latin typeface="Arial" pitchFamily="34" charset="0"/>
                <a:ea typeface="Times New Roman" panose="02020603050405020304" pitchFamily="18" charset="0"/>
                <a:cs typeface="Arial" pitchFamily="34" charset="0"/>
              </a:rPr>
              <a:t> </a:t>
            </a:r>
          </a:p>
          <a:p>
            <a:pPr algn="just"/>
            <a:r>
              <a:rPr lang="es-PY" sz="1300" dirty="0">
                <a:latin typeface="Arial" pitchFamily="34" charset="0"/>
                <a:ea typeface="Times New Roman" panose="02020603050405020304" pitchFamily="18" charset="0"/>
                <a:cs typeface="Arial" pitchFamily="34" charset="0"/>
              </a:rPr>
              <a:t>Al respecto, se puede mencionar que la UNA desde el año 2010 ha cumplido en forma parcial el pago en los conceptos definidos en el Contrato Colectivo de Trabajo, y año tras </a:t>
            </a:r>
            <a:r>
              <a:rPr lang="es-PY" sz="1300" dirty="0" smtClean="0">
                <a:latin typeface="Arial" pitchFamily="34" charset="0"/>
                <a:ea typeface="Times New Roman" panose="02020603050405020304" pitchFamily="18" charset="0"/>
                <a:cs typeface="Arial" pitchFamily="34" charset="0"/>
              </a:rPr>
              <a:t>año se ha solicitado los </a:t>
            </a:r>
            <a:r>
              <a:rPr lang="es-PY" sz="1300" dirty="0">
                <a:latin typeface="Arial" pitchFamily="34" charset="0"/>
                <a:ea typeface="Times New Roman" panose="02020603050405020304" pitchFamily="18" charset="0"/>
                <a:cs typeface="Arial" pitchFamily="34" charset="0"/>
              </a:rPr>
              <a:t>créditos </a:t>
            </a:r>
            <a:r>
              <a:rPr lang="es-ES" sz="1300" dirty="0">
                <a:latin typeface="Arial" pitchFamily="34" charset="0"/>
                <a:ea typeface="Times New Roman" panose="02020603050405020304" pitchFamily="18" charset="0"/>
                <a:cs typeface="Arial" pitchFamily="34" charset="0"/>
              </a:rPr>
              <a:t>para </a:t>
            </a:r>
            <a:r>
              <a:rPr lang="es-PY" sz="1300" dirty="0">
                <a:latin typeface="Arial" pitchFamily="34" charset="0"/>
                <a:ea typeface="Times New Roman" panose="02020603050405020304" pitchFamily="18" charset="0"/>
                <a:cs typeface="Arial" pitchFamily="34" charset="0"/>
              </a:rPr>
              <a:t>que los funcionarios administrativos puedan acceder a los beneficios </a:t>
            </a:r>
            <a:r>
              <a:rPr lang="es-PY" sz="1300" dirty="0" smtClean="0">
                <a:latin typeface="Arial" pitchFamily="34" charset="0"/>
                <a:ea typeface="Times New Roman" panose="02020603050405020304" pitchFamily="18" charset="0"/>
                <a:cs typeface="Arial" pitchFamily="34" charset="0"/>
              </a:rPr>
              <a:t>sociales, </a:t>
            </a:r>
            <a:r>
              <a:rPr lang="es-PY" sz="1300" dirty="0">
                <a:latin typeface="Arial" pitchFamily="34" charset="0"/>
                <a:ea typeface="Times New Roman" panose="02020603050405020304" pitchFamily="18" charset="0"/>
                <a:cs typeface="Arial" pitchFamily="34" charset="0"/>
              </a:rPr>
              <a:t>y </a:t>
            </a:r>
            <a:r>
              <a:rPr lang="es-PY" sz="1300" b="1" dirty="0">
                <a:latin typeface="Arial" pitchFamily="34" charset="0"/>
                <a:ea typeface="Times New Roman" panose="02020603050405020304" pitchFamily="18" charset="0"/>
                <a:cs typeface="Arial" pitchFamily="34" charset="0"/>
              </a:rPr>
              <a:t>que afecta a los </a:t>
            </a:r>
            <a:r>
              <a:rPr lang="es-PY" sz="1300" b="1" dirty="0" smtClean="0">
                <a:latin typeface="Arial" pitchFamily="34" charset="0"/>
                <a:ea typeface="Times New Roman" panose="02020603050405020304" pitchFamily="18" charset="0"/>
                <a:cs typeface="Arial" pitchFamily="34" charset="0"/>
              </a:rPr>
              <a:t>otorgados en </a:t>
            </a:r>
            <a:r>
              <a:rPr lang="es-PY" sz="1300" b="1" dirty="0">
                <a:latin typeface="Arial" pitchFamily="34" charset="0"/>
                <a:ea typeface="Times New Roman" panose="02020603050405020304" pitchFamily="18" charset="0"/>
                <a:cs typeface="Arial" pitchFamily="34" charset="0"/>
              </a:rPr>
              <a:t>concepto de antigüedad, grado académico, responsabilidad y asignación familiar</a:t>
            </a:r>
            <a:r>
              <a:rPr lang="es-PY" sz="1300" dirty="0">
                <a:latin typeface="Arial" pitchFamily="34" charset="0"/>
                <a:ea typeface="Times New Roman" panose="02020603050405020304" pitchFamily="18" charset="0"/>
                <a:cs typeface="Arial" pitchFamily="34" charset="0"/>
              </a:rPr>
              <a:t>.</a:t>
            </a:r>
          </a:p>
          <a:p>
            <a:pPr algn="just">
              <a:spcAft>
                <a:spcPts val="0"/>
              </a:spcAft>
            </a:pPr>
            <a:r>
              <a:rPr lang="es-PY" sz="1300" dirty="0">
                <a:latin typeface="Arial" pitchFamily="34" charset="0"/>
                <a:ea typeface="Times New Roman" panose="02020603050405020304" pitchFamily="18" charset="0"/>
                <a:cs typeface="Arial" pitchFamily="34" charset="0"/>
              </a:rPr>
              <a:t> </a:t>
            </a:r>
          </a:p>
          <a:p>
            <a:pPr algn="just">
              <a:spcAft>
                <a:spcPts val="0"/>
              </a:spcAft>
            </a:pPr>
            <a:r>
              <a:rPr lang="es-PY" sz="1300" dirty="0">
                <a:latin typeface="Arial" pitchFamily="34" charset="0"/>
                <a:ea typeface="Times New Roman" panose="02020603050405020304" pitchFamily="18" charset="0"/>
                <a:cs typeface="Arial" pitchFamily="34" charset="0"/>
              </a:rPr>
              <a:t>A partir del año 2014 y 2015 el Crédito Presupuestario del Objeto del Gasto 133 “Bonificaciones y Gratificaciones” </a:t>
            </a:r>
            <a:r>
              <a:rPr lang="es-PY" sz="1300" dirty="0" smtClean="0">
                <a:latin typeface="Arial" pitchFamily="34" charset="0"/>
                <a:ea typeface="Times New Roman" panose="02020603050405020304" pitchFamily="18" charset="0"/>
                <a:cs typeface="Arial" pitchFamily="34" charset="0"/>
              </a:rPr>
              <a:t>fue </a:t>
            </a:r>
            <a:r>
              <a:rPr lang="es-PY" sz="1300" dirty="0">
                <a:latin typeface="Arial" pitchFamily="34" charset="0"/>
                <a:ea typeface="Times New Roman" panose="02020603050405020304" pitchFamily="18" charset="0"/>
                <a:cs typeface="Arial" pitchFamily="34" charset="0"/>
              </a:rPr>
              <a:t>disminuido en un orden </a:t>
            </a:r>
            <a:r>
              <a:rPr lang="es-PY" sz="1300" b="1" dirty="0">
                <a:latin typeface="Arial" pitchFamily="34" charset="0"/>
                <a:ea typeface="Times New Roman" panose="02020603050405020304" pitchFamily="18" charset="0"/>
                <a:cs typeface="Arial" pitchFamily="34" charset="0"/>
              </a:rPr>
              <a:t>del 5% anual respectivamente y en el año 2016 recortado en un promedio del 10 al 15%</a:t>
            </a:r>
            <a:r>
              <a:rPr lang="es-PY" sz="1300" dirty="0">
                <a:latin typeface="Arial" pitchFamily="34" charset="0"/>
                <a:ea typeface="Times New Roman" panose="02020603050405020304" pitchFamily="18" charset="0"/>
                <a:cs typeface="Arial" pitchFamily="34" charset="0"/>
              </a:rPr>
              <a:t>, lo que ha impedido cumplir a cabalidad el pago </a:t>
            </a:r>
            <a:r>
              <a:rPr lang="es-PY" sz="1300" dirty="0" smtClean="0">
                <a:latin typeface="Arial" pitchFamily="34" charset="0"/>
                <a:ea typeface="Times New Roman" panose="02020603050405020304" pitchFamily="18" charset="0"/>
                <a:cs typeface="Arial" pitchFamily="34" charset="0"/>
              </a:rPr>
              <a:t>de los beneficios sociales</a:t>
            </a:r>
            <a:r>
              <a:rPr lang="es-PY" sz="1300" b="1" dirty="0" smtClean="0">
                <a:latin typeface="Arial" pitchFamily="34" charset="0"/>
                <a:ea typeface="Times New Roman" panose="02020603050405020304" pitchFamily="18" charset="0"/>
                <a:cs typeface="Arial" pitchFamily="34" charset="0"/>
              </a:rPr>
              <a:t>; en ese sentido cabe destacar que existen funcionarios que no reciben los beneficios y otros que lo reciben parcialmente</a:t>
            </a:r>
            <a:r>
              <a:rPr lang="es-PY" sz="1300" dirty="0" smtClean="0">
                <a:latin typeface="Arial" pitchFamily="34" charset="0"/>
                <a:ea typeface="Times New Roman" panose="02020603050405020304" pitchFamily="18" charset="0"/>
                <a:cs typeface="Arial" pitchFamily="34" charset="0"/>
              </a:rPr>
              <a:t>.</a:t>
            </a:r>
            <a:endParaRPr lang="es-PY" sz="1300" dirty="0">
              <a:effectLst/>
              <a:latin typeface="Arial" pitchFamily="34" charset="0"/>
              <a:ea typeface="Times New Roman" panose="02020603050405020304" pitchFamily="18" charset="0"/>
              <a:cs typeface="Arial" pitchFamily="34" charset="0"/>
            </a:endParaRPr>
          </a:p>
        </p:txBody>
      </p:sp>
      <p:sp>
        <p:nvSpPr>
          <p:cNvPr id="6" name="5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25960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93766023"/>
              </p:ext>
            </p:extLst>
          </p:nvPr>
        </p:nvGraphicFramePr>
        <p:xfrm>
          <a:off x="1403648" y="1408388"/>
          <a:ext cx="6552728" cy="443865"/>
        </p:xfrm>
        <a:graphic>
          <a:graphicData uri="http://schemas.openxmlformats.org/drawingml/2006/table">
            <a:tbl>
              <a:tblPr firstRow="1" firstCol="1" bandRow="1">
                <a:tableStyleId>{5C22544A-7EE6-4342-B048-85BDC9FD1C3A}</a:tableStyleId>
              </a:tblPr>
              <a:tblGrid>
                <a:gridCol w="6552728">
                  <a:extLst>
                    <a:ext uri="{9D8B030D-6E8A-4147-A177-3AD203B41FA5}">
                      <a16:colId xmlns:a16="http://schemas.microsoft.com/office/drawing/2014/main" val="20000"/>
                    </a:ext>
                  </a:extLst>
                </a:gridCol>
              </a:tblGrid>
              <a:tr h="443865">
                <a:tc>
                  <a:txBody>
                    <a:bodyPr/>
                    <a:lstStyle/>
                    <a:p>
                      <a:pPr algn="just">
                        <a:spcAft>
                          <a:spcPts val="0"/>
                        </a:spcAft>
                      </a:pPr>
                      <a:r>
                        <a:rPr lang="es-ES" sz="1100" baseline="0" dirty="0" smtClean="0">
                          <a:solidFill>
                            <a:schemeClr val="tx1"/>
                          </a:solidFill>
                          <a:effectLst/>
                          <a:latin typeface="Arial" panose="020B0604020202020204" pitchFamily="34" charset="0"/>
                          <a:cs typeface="Arial" panose="020B0604020202020204" pitchFamily="34" charset="0"/>
                        </a:rPr>
                        <a:t>READECUACIÓN ADMINISTRATIVA, DOCENTE Y APOYO A LA DOCENCIA</a:t>
                      </a:r>
                      <a:endParaRPr lang="es-PY"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3" name="Rectángulo 2"/>
          <p:cNvSpPr/>
          <p:nvPr/>
        </p:nvSpPr>
        <p:spPr>
          <a:xfrm>
            <a:off x="1344243" y="1988840"/>
            <a:ext cx="6612133" cy="3647152"/>
          </a:xfrm>
          <a:prstGeom prst="rect">
            <a:avLst/>
          </a:prstGeom>
        </p:spPr>
        <p:txBody>
          <a:bodyPr wrap="square">
            <a:spAutoFit/>
          </a:bodyPr>
          <a:lstStyle/>
          <a:p>
            <a:pPr lvl="0" algn="just">
              <a:lnSpc>
                <a:spcPct val="150000"/>
              </a:lnSpc>
              <a:defRPr/>
            </a:pPr>
            <a:r>
              <a:rPr lang="es-ES" sz="1100" dirty="0" smtClean="0">
                <a:solidFill>
                  <a:schemeClr val="dk1"/>
                </a:solidFill>
                <a:latin typeface="Arial" panose="020B0604020202020204" pitchFamily="34" charset="0"/>
                <a:cs typeface="Arial" panose="020B0604020202020204" pitchFamily="34" charset="0"/>
              </a:rPr>
              <a:t>La UNA se encuentra abocada a reducir la brecha de inequidad salarial, mediante la readecuación </a:t>
            </a:r>
            <a:r>
              <a:rPr lang="es-ES" sz="1100" dirty="0">
                <a:solidFill>
                  <a:schemeClr val="dk1"/>
                </a:solidFill>
                <a:latin typeface="Arial" panose="020B0604020202020204" pitchFamily="34" charset="0"/>
                <a:cs typeface="Arial" panose="020B0604020202020204" pitchFamily="34" charset="0"/>
              </a:rPr>
              <a:t>de cargos por jerarquías y responsabilidades a través de la definición de los perfiles, valoración de cargos, así como fijación de rangos salariales de conformidad a los niveles y jerarquías </a:t>
            </a:r>
            <a:r>
              <a:rPr lang="es-ES" sz="1100" dirty="0" smtClean="0">
                <a:solidFill>
                  <a:schemeClr val="dk1"/>
                </a:solidFill>
                <a:latin typeface="Arial" panose="020B0604020202020204" pitchFamily="34" charset="0"/>
                <a:cs typeface="Arial" panose="020B0604020202020204" pitchFamily="34" charset="0"/>
              </a:rPr>
              <a:t>organizacionales; </a:t>
            </a:r>
            <a:r>
              <a:rPr lang="es-ES" sz="1100" dirty="0">
                <a:solidFill>
                  <a:schemeClr val="dk1"/>
                </a:solidFill>
                <a:latin typeface="Arial" panose="020B0604020202020204" pitchFamily="34" charset="0"/>
                <a:cs typeface="Arial" panose="020B0604020202020204" pitchFamily="34" charset="0"/>
              </a:rPr>
              <a:t>aplicando formularios que evalúan FORMACIÓN ACADÉMICA, EXPERIENCIA, HABILIDADES Y APTITUDES, CAPACIDAD PARA RESOLVER PROBLEMAS, TRABAJO BAJO PRESIÓN, FACILIDAD DE COMUNICACIÓN, ESFUERZO FÍSICO, CONCENTRACIÓN VISUAL O MENTAL, RESPONSABILIDAD POR DINERO/DOCUMENTOS, ATENCIÓN A PERSONAS, TOMA DE DECISIONES, SUPERVISIÓN EJERCIDA, ENTORNO FÍSICO, RIESGOS DE ACCIDENTE Y DEDICACIÓN </a:t>
            </a:r>
            <a:r>
              <a:rPr lang="es-ES" sz="1100" dirty="0" smtClean="0">
                <a:solidFill>
                  <a:schemeClr val="dk1"/>
                </a:solidFill>
                <a:latin typeface="Arial" panose="020B0604020202020204" pitchFamily="34" charset="0"/>
                <a:cs typeface="Arial" panose="020B0604020202020204" pitchFamily="34" charset="0"/>
              </a:rPr>
              <a:t>HORARIA, para llegar a nivelar gradualmente los rangos salariales, inicialmente en un 25%. (</a:t>
            </a:r>
            <a:r>
              <a:rPr lang="es-ES" sz="1100" dirty="0">
                <a:solidFill>
                  <a:schemeClr val="dk1"/>
                </a:solidFill>
                <a:latin typeface="Arial" panose="020B0604020202020204" pitchFamily="34" charset="0"/>
                <a:cs typeface="Arial" panose="020B0604020202020204" pitchFamily="34" charset="0"/>
              </a:rPr>
              <a:t>Resolución Nº 843/2016, Rectorado UNA</a:t>
            </a:r>
            <a:r>
              <a:rPr lang="es-ES" sz="1100" dirty="0" smtClean="0">
                <a:solidFill>
                  <a:schemeClr val="dk1"/>
                </a:solidFill>
                <a:latin typeface="Arial" panose="020B0604020202020204" pitchFamily="34" charset="0"/>
                <a:cs typeface="Arial" panose="020B0604020202020204" pitchFamily="34" charset="0"/>
              </a:rPr>
              <a:t>).</a:t>
            </a:r>
          </a:p>
          <a:p>
            <a:pPr lvl="0" algn="just">
              <a:lnSpc>
                <a:spcPct val="150000"/>
              </a:lnSpc>
              <a:defRPr/>
            </a:pPr>
            <a:endParaRPr lang="es-ES" sz="1100" dirty="0" smtClean="0">
              <a:solidFill>
                <a:schemeClr val="dk1"/>
              </a:solidFill>
              <a:latin typeface="Arial" panose="020B0604020202020204" pitchFamily="34" charset="0"/>
              <a:cs typeface="Arial" panose="020B0604020202020204" pitchFamily="34" charset="0"/>
            </a:endParaRPr>
          </a:p>
          <a:p>
            <a:pPr lvl="0" algn="just">
              <a:lnSpc>
                <a:spcPct val="150000"/>
              </a:lnSpc>
              <a:defRPr/>
            </a:pPr>
            <a:r>
              <a:rPr lang="es-PY" sz="1100" dirty="0" smtClean="0">
                <a:solidFill>
                  <a:schemeClr val="dk1"/>
                </a:solidFill>
                <a:latin typeface="Arial" panose="020B0604020202020204" pitchFamily="34" charset="0"/>
                <a:cs typeface="Arial" panose="020B0604020202020204" pitchFamily="34" charset="0"/>
              </a:rPr>
              <a:t>La UNA ha presentado al Ministerio de Hacienda un pedido de Cambio de Denominación a fin de adecuar la denominación de los cargos a la función que desempeña el funcionario. </a:t>
            </a:r>
            <a:r>
              <a:rPr lang="es-PY" sz="1100" b="1" dirty="0" smtClean="0">
                <a:latin typeface="Arial" panose="020B0604020202020204" pitchFamily="34" charset="0"/>
                <a:cs typeface="Arial" panose="020B0604020202020204" pitchFamily="34" charset="0"/>
              </a:rPr>
              <a:t>SIME N° 62.739/2017.</a:t>
            </a:r>
            <a:endParaRPr lang="es-ES" sz="1100" b="1" dirty="0">
              <a:latin typeface="Arial" panose="020B0604020202020204" pitchFamily="34" charset="0"/>
              <a:cs typeface="Arial" panose="020B0604020202020204" pitchFamily="34" charset="0"/>
            </a:endParaRPr>
          </a:p>
        </p:txBody>
      </p:sp>
      <p:sp>
        <p:nvSpPr>
          <p:cNvPr id="5" name="4 Rectángulo"/>
          <p:cNvSpPr/>
          <p:nvPr/>
        </p:nvSpPr>
        <p:spPr>
          <a:xfrm>
            <a:off x="3563888" y="332656"/>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ángulo 1"/>
          <p:cNvSpPr/>
          <p:nvPr/>
        </p:nvSpPr>
        <p:spPr>
          <a:xfrm>
            <a:off x="6591900" y="1484784"/>
            <a:ext cx="1364476" cy="307777"/>
          </a:xfrm>
          <a:prstGeom prst="rect">
            <a:avLst/>
          </a:prstGeom>
        </p:spPr>
        <p:txBody>
          <a:bodyPr wrap="none">
            <a:spAutoFit/>
          </a:bodyPr>
          <a:lstStyle/>
          <a:p>
            <a:r>
              <a:rPr lang="es-PY" sz="1400" b="1" dirty="0" smtClean="0">
                <a:solidFill>
                  <a:srgbClr val="000000"/>
                </a:solidFill>
                <a:latin typeface="Arial Narrow" panose="020B0606020202030204" pitchFamily="34" charset="0"/>
              </a:rPr>
              <a:t>G 95.129.183.370</a:t>
            </a:r>
            <a:endParaRPr lang="es-PY" sz="1400" dirty="0"/>
          </a:p>
        </p:txBody>
      </p:sp>
    </p:spTree>
    <p:extLst>
      <p:ext uri="{BB962C8B-B14F-4D97-AF65-F5344CB8AC3E}">
        <p14:creationId xmlns:p14="http://schemas.microsoft.com/office/powerpoint/2010/main" val="94106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845062514"/>
              </p:ext>
            </p:extLst>
          </p:nvPr>
        </p:nvGraphicFramePr>
        <p:xfrm>
          <a:off x="1403648" y="1408388"/>
          <a:ext cx="6552728" cy="443865"/>
        </p:xfrm>
        <a:graphic>
          <a:graphicData uri="http://schemas.openxmlformats.org/drawingml/2006/table">
            <a:tbl>
              <a:tblPr firstRow="1" firstCol="1" bandRow="1">
                <a:tableStyleId>{5C22544A-7EE6-4342-B048-85BDC9FD1C3A}</a:tableStyleId>
              </a:tblPr>
              <a:tblGrid>
                <a:gridCol w="6552728">
                  <a:extLst>
                    <a:ext uri="{9D8B030D-6E8A-4147-A177-3AD203B41FA5}">
                      <a16:colId xmlns:a16="http://schemas.microsoft.com/office/drawing/2014/main" val="20000"/>
                    </a:ext>
                  </a:extLst>
                </a:gridCol>
              </a:tblGrid>
              <a:tr h="443865">
                <a:tc>
                  <a:txBody>
                    <a:bodyPr/>
                    <a:lstStyle/>
                    <a:p>
                      <a:pPr algn="just">
                        <a:spcAft>
                          <a:spcPts val="0"/>
                        </a:spcAft>
                      </a:pPr>
                      <a:r>
                        <a:rPr lang="es-ES" sz="1400" dirty="0">
                          <a:solidFill>
                            <a:schemeClr val="tx1"/>
                          </a:solidFill>
                          <a:effectLst/>
                          <a:latin typeface="Arial" panose="020B0604020202020204" pitchFamily="34" charset="0"/>
                          <a:cs typeface="Arial" panose="020B0604020202020204" pitchFamily="34" charset="0"/>
                        </a:rPr>
                        <a:t>GASTOS</a:t>
                      </a:r>
                      <a:r>
                        <a:rPr lang="es-ES" sz="1400" baseline="0" dirty="0">
                          <a:solidFill>
                            <a:schemeClr val="tx1"/>
                          </a:solidFill>
                          <a:effectLst/>
                          <a:latin typeface="Arial" panose="020B0604020202020204" pitchFamily="34" charset="0"/>
                          <a:cs typeface="Arial" panose="020B0604020202020204" pitchFamily="34" charset="0"/>
                        </a:rPr>
                        <a:t> CORRIENTES Y GASTOS DE </a:t>
                      </a:r>
                      <a:r>
                        <a:rPr lang="es-ES" sz="1400" baseline="0" dirty="0" smtClean="0">
                          <a:solidFill>
                            <a:schemeClr val="tx1"/>
                          </a:solidFill>
                          <a:effectLst/>
                          <a:latin typeface="Arial" panose="020B0604020202020204" pitchFamily="34" charset="0"/>
                          <a:cs typeface="Arial" panose="020B0604020202020204" pitchFamily="34" charset="0"/>
                        </a:rPr>
                        <a:t>CAPITAL </a:t>
                      </a:r>
                      <a:endParaRPr lang="es-P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3" name="Rectángulo 2"/>
          <p:cNvSpPr/>
          <p:nvPr/>
        </p:nvSpPr>
        <p:spPr>
          <a:xfrm>
            <a:off x="1344243" y="1988840"/>
            <a:ext cx="6612133" cy="3600986"/>
          </a:xfrm>
          <a:prstGeom prst="rect">
            <a:avLst/>
          </a:prstGeom>
        </p:spPr>
        <p:txBody>
          <a:bodyPr wrap="square">
            <a:spAutoFit/>
          </a:bodyPr>
          <a:lstStyle/>
          <a:p>
            <a:pPr algn="just">
              <a:spcAft>
                <a:spcPts val="0"/>
              </a:spcAft>
            </a:pPr>
            <a:endParaRPr lang="es-PY" sz="1200" dirty="0">
              <a:latin typeface="Arial" pitchFamily="34" charset="0"/>
              <a:ea typeface="Times New Roman" panose="02020603050405020304" pitchFamily="18" charset="0"/>
              <a:cs typeface="Arial" pitchFamily="34" charset="0"/>
            </a:endParaRPr>
          </a:p>
          <a:p>
            <a:pPr algn="just">
              <a:spcAft>
                <a:spcPts val="0"/>
              </a:spcAft>
            </a:pPr>
            <a:r>
              <a:rPr lang="es-ES" sz="1200" dirty="0">
                <a:solidFill>
                  <a:prstClr val="black"/>
                </a:solidFill>
                <a:latin typeface="Arial" pitchFamily="34" charset="0"/>
                <a:ea typeface="Times New Roman" panose="02020603050405020304" pitchFamily="18" charset="0"/>
                <a:cs typeface="Arial" pitchFamily="34" charset="0"/>
              </a:rPr>
              <a:t>La UNA necesita ampliar el acceso </a:t>
            </a:r>
            <a:r>
              <a:rPr lang="es-ES" sz="1200" dirty="0" smtClean="0">
                <a:solidFill>
                  <a:prstClr val="black"/>
                </a:solidFill>
                <a:latin typeface="Arial" pitchFamily="34" charset="0"/>
                <a:ea typeface="Times New Roman" panose="02020603050405020304" pitchFamily="18" charset="0"/>
                <a:cs typeface="Arial" pitchFamily="34" charset="0"/>
              </a:rPr>
              <a:t>de estudiantes, docentes e investigadores a </a:t>
            </a:r>
            <a:r>
              <a:rPr lang="es-ES" sz="1200" dirty="0">
                <a:solidFill>
                  <a:prstClr val="black"/>
                </a:solidFill>
                <a:latin typeface="Arial" pitchFamily="34" charset="0"/>
                <a:ea typeface="Times New Roman" panose="02020603050405020304" pitchFamily="18" charset="0"/>
                <a:cs typeface="Arial" pitchFamily="34" charset="0"/>
              </a:rPr>
              <a:t>Internet para cumplir con las recomendaciones de los pares evaluadores de la ANEAES orientados a la acreditación de carreras en los modelos Nacionales y en el Sistema ARCUSUR </a:t>
            </a:r>
            <a:r>
              <a:rPr lang="es-ES" sz="1200" dirty="0" smtClean="0">
                <a:solidFill>
                  <a:prstClr val="black"/>
                </a:solidFill>
                <a:latin typeface="Arial" pitchFamily="34" charset="0"/>
                <a:ea typeface="Times New Roman" panose="02020603050405020304" pitchFamily="18" charset="0"/>
                <a:cs typeface="Arial" pitchFamily="34" charset="0"/>
              </a:rPr>
              <a:t>(Actualmente </a:t>
            </a:r>
            <a:r>
              <a:rPr lang="es-ES" sz="1200" dirty="0">
                <a:solidFill>
                  <a:prstClr val="black"/>
                </a:solidFill>
                <a:latin typeface="Arial" pitchFamily="34" charset="0"/>
                <a:ea typeface="Times New Roman" panose="02020603050405020304" pitchFamily="18" charset="0"/>
                <a:cs typeface="Arial" pitchFamily="34" charset="0"/>
              </a:rPr>
              <a:t>se cubre aproximadamente el 40% de las necesidades con el presupuesto vigente</a:t>
            </a:r>
            <a:r>
              <a:rPr lang="es-ES" sz="1200" dirty="0" smtClean="0">
                <a:solidFill>
                  <a:prstClr val="black"/>
                </a:solidFill>
                <a:latin typeface="Arial" pitchFamily="34" charset="0"/>
                <a:ea typeface="Times New Roman" panose="02020603050405020304" pitchFamily="18" charset="0"/>
                <a:cs typeface="Arial" pitchFamily="34" charset="0"/>
              </a:rPr>
              <a:t>).</a:t>
            </a:r>
            <a:endParaRPr lang="es-ES" sz="1200" dirty="0">
              <a:latin typeface="Arial" pitchFamily="34" charset="0"/>
              <a:ea typeface="Times New Roman" panose="02020603050405020304" pitchFamily="18" charset="0"/>
              <a:cs typeface="Arial" pitchFamily="34" charset="0"/>
            </a:endParaRPr>
          </a:p>
          <a:p>
            <a:pPr algn="just">
              <a:spcAft>
                <a:spcPts val="0"/>
              </a:spcAft>
            </a:pPr>
            <a:endParaRPr lang="es-ES" sz="1200" dirty="0" smtClean="0">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Las bibliotecas de la UNA necesitan libros impresos y electrónicos actualizados, así como  Laboratorios equipados e instalaciones acordes a las exigencias, especialmente de las nuevas carreras como Aeronáutica, Logística y Gestión del Transporte, Física Médica entre otras, y así cumplir con las recomendaciones de los pares evaluadores de la ANEAES orientados a la acreditación de carreras en los modelos Nacionales y en el Sistema ARCU- SUR.</a:t>
            </a:r>
          </a:p>
          <a:p>
            <a:pPr algn="just">
              <a:spcAft>
                <a:spcPts val="0"/>
              </a:spcAft>
            </a:pPr>
            <a:endParaRPr lang="es-PY" sz="1200" dirty="0">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El </a:t>
            </a:r>
            <a:r>
              <a:rPr lang="es-ES" sz="1200" dirty="0">
                <a:latin typeface="Arial" pitchFamily="34" charset="0"/>
                <a:ea typeface="Times New Roman" panose="02020603050405020304" pitchFamily="18" charset="0"/>
                <a:cs typeface="Arial" pitchFamily="34" charset="0"/>
              </a:rPr>
              <a:t>Instituto de Investigaciones en Ciencias de la </a:t>
            </a:r>
            <a:r>
              <a:rPr lang="es-ES" sz="1200" dirty="0" smtClean="0">
                <a:latin typeface="Arial" pitchFamily="34" charset="0"/>
                <a:ea typeface="Times New Roman" panose="02020603050405020304" pitchFamily="18" charset="0"/>
                <a:cs typeface="Arial" pitchFamily="34" charset="0"/>
              </a:rPr>
              <a:t>Salud, cuenta con el único e integral equipo de alta Tecnología a nivel nacional y público (Gamma Cámara Tipo SPECT-tomografía computarizada por emisión de fotón único), cuya función principal es la de brindar imágenes planas y en 3 D, que facilitan el diagnóstico de diversas enfermedades, como el cáncer, para diferentes órganos (estructura ósea, riñón, corazón, pulmón, cerebro, tiroides y otras glándulas), se necesita de financiamiento para la compra de reactivos e insumos para estar en servicio para toda la población. </a:t>
            </a:r>
            <a:endParaRPr lang="es-PY" sz="1200" b="1" dirty="0">
              <a:solidFill>
                <a:srgbClr val="00B0F0"/>
              </a:solidFill>
              <a:latin typeface="Arial" pitchFamily="34" charset="0"/>
              <a:ea typeface="Times New Roman" panose="02020603050405020304" pitchFamily="18" charset="0"/>
              <a:cs typeface="Arial" pitchFamily="34" charset="0"/>
            </a:endParaRPr>
          </a:p>
        </p:txBody>
      </p:sp>
      <p:sp>
        <p:nvSpPr>
          <p:cNvPr id="5" name="4 Rectángulo"/>
          <p:cNvSpPr/>
          <p:nvPr/>
        </p:nvSpPr>
        <p:spPr>
          <a:xfrm>
            <a:off x="3995936" y="26064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ángulo 5"/>
          <p:cNvSpPr/>
          <p:nvPr/>
        </p:nvSpPr>
        <p:spPr>
          <a:xfrm>
            <a:off x="6191149" y="1445654"/>
            <a:ext cx="1765227" cy="369332"/>
          </a:xfrm>
          <a:prstGeom prst="rect">
            <a:avLst/>
          </a:prstGeom>
        </p:spPr>
        <p:txBody>
          <a:bodyPr wrap="none">
            <a:spAutoFit/>
          </a:bodyPr>
          <a:lstStyle/>
          <a:p>
            <a:r>
              <a:rPr lang="es-PY" b="1" dirty="0" smtClean="0">
                <a:solidFill>
                  <a:srgbClr val="000000"/>
                </a:solidFill>
                <a:latin typeface="Arial Narrow" panose="020B0606020202030204" pitchFamily="34" charset="0"/>
              </a:rPr>
              <a:t>G 64.153.018.200</a:t>
            </a:r>
            <a:r>
              <a:rPr lang="es-PY" dirty="0" smtClean="0"/>
              <a:t> </a:t>
            </a:r>
            <a:endParaRPr lang="es-PY" dirty="0"/>
          </a:p>
        </p:txBody>
      </p:sp>
    </p:spTree>
    <p:extLst>
      <p:ext uri="{BB962C8B-B14F-4D97-AF65-F5344CB8AC3E}">
        <p14:creationId xmlns:p14="http://schemas.microsoft.com/office/powerpoint/2010/main" val="4209888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347707603"/>
              </p:ext>
            </p:extLst>
          </p:nvPr>
        </p:nvGraphicFramePr>
        <p:xfrm>
          <a:off x="1115616" y="1408388"/>
          <a:ext cx="6912768" cy="443865"/>
        </p:xfrm>
        <a:graphic>
          <a:graphicData uri="http://schemas.openxmlformats.org/drawingml/2006/table">
            <a:tbl>
              <a:tblPr firstRow="1" firstCol="1" bandRow="1">
                <a:tableStyleId>{5C22544A-7EE6-4342-B048-85BDC9FD1C3A}</a:tableStyleId>
              </a:tblPr>
              <a:tblGrid>
                <a:gridCol w="6912768">
                  <a:extLst>
                    <a:ext uri="{9D8B030D-6E8A-4147-A177-3AD203B41FA5}">
                      <a16:colId xmlns:a16="http://schemas.microsoft.com/office/drawing/2014/main" val="20000"/>
                    </a:ext>
                  </a:extLst>
                </a:gridCol>
              </a:tblGrid>
              <a:tr h="443865">
                <a:tc>
                  <a:txBody>
                    <a:bodyPr/>
                    <a:lstStyle/>
                    <a:p>
                      <a:pPr algn="ctr">
                        <a:spcAft>
                          <a:spcPts val="0"/>
                        </a:spcAft>
                      </a:pPr>
                      <a:r>
                        <a:rPr lang="es-ES" sz="1600" dirty="0" smtClean="0">
                          <a:solidFill>
                            <a:schemeClr val="tx1"/>
                          </a:solidFill>
                          <a:effectLst/>
                          <a:latin typeface="Arial" panose="020B0604020202020204" pitchFamily="34" charset="0"/>
                          <a:cs typeface="Arial" panose="020B0604020202020204" pitchFamily="34" charset="0"/>
                        </a:rPr>
                        <a:t>INVERSIONES EDILICIAS PROYECTADAS PARA EL AÑO 2018</a:t>
                      </a:r>
                      <a:endParaRPr lang="es-PY"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2" name="Rectángulo 1"/>
          <p:cNvSpPr/>
          <p:nvPr/>
        </p:nvSpPr>
        <p:spPr>
          <a:xfrm>
            <a:off x="1115616" y="1991881"/>
            <a:ext cx="6912768" cy="4062651"/>
          </a:xfrm>
          <a:prstGeom prst="rect">
            <a:avLst/>
          </a:prstGeom>
        </p:spPr>
        <p:txBody>
          <a:bodyPr wrap="square">
            <a:spAutoFit/>
          </a:bodyPr>
          <a:lstStyle/>
          <a:p>
            <a:pPr algn="just">
              <a:spcAft>
                <a:spcPts val="0"/>
              </a:spcAft>
            </a:pPr>
            <a:r>
              <a:rPr lang="es-ES" sz="1400" dirty="0">
                <a:latin typeface="Arial" pitchFamily="34" charset="0"/>
                <a:ea typeface="Times New Roman" panose="02020603050405020304" pitchFamily="18" charset="0"/>
                <a:cs typeface="Arial" pitchFamily="34" charset="0"/>
              </a:rPr>
              <a:t>En cuanto a  inversiones Edilicias es necesario el financiamiento de:</a:t>
            </a:r>
          </a:p>
          <a:p>
            <a:pPr algn="just">
              <a:spcAft>
                <a:spcPts val="0"/>
              </a:spcAft>
            </a:pPr>
            <a:endParaRPr lang="es-ES" sz="1400" dirty="0">
              <a:latin typeface="Arial" pitchFamily="34" charset="0"/>
              <a:ea typeface="Times New Roman" panose="02020603050405020304" pitchFamily="18" charset="0"/>
              <a:cs typeface="Arial" pitchFamily="34" charset="0"/>
            </a:endParaRPr>
          </a:p>
          <a:p>
            <a:pPr algn="just">
              <a:spcAft>
                <a:spcPts val="0"/>
              </a:spcAft>
            </a:pPr>
            <a:r>
              <a:rPr lang="es-ES" sz="1400" dirty="0">
                <a:latin typeface="Arial" pitchFamily="34" charset="0"/>
                <a:ea typeface="Times New Roman" panose="02020603050405020304" pitchFamily="18" charset="0"/>
                <a:cs typeface="Arial" pitchFamily="34" charset="0"/>
              </a:rPr>
              <a:t>1.) Etapa final de la construcción del </a:t>
            </a:r>
            <a:r>
              <a:rPr lang="es-ES" sz="1400" b="1" dirty="0" smtClean="0">
                <a:latin typeface="Arial" pitchFamily="34" charset="0"/>
                <a:ea typeface="Times New Roman" panose="02020603050405020304" pitchFamily="18" charset="0"/>
                <a:cs typeface="Arial" pitchFamily="34" charset="0"/>
              </a:rPr>
              <a:t>Instituto Trabajo Social</a:t>
            </a:r>
            <a:r>
              <a:rPr lang="es-ES" sz="1400" dirty="0" smtClean="0">
                <a:latin typeface="Arial" pitchFamily="34" charset="0"/>
                <a:ea typeface="Times New Roman" panose="02020603050405020304" pitchFamily="18" charset="0"/>
                <a:cs typeface="Arial" pitchFamily="34" charset="0"/>
              </a:rPr>
              <a:t> </a:t>
            </a:r>
            <a:r>
              <a:rPr lang="es-ES" sz="1400" dirty="0">
                <a:latin typeface="Arial" pitchFamily="34" charset="0"/>
                <a:ea typeface="Times New Roman" panose="02020603050405020304" pitchFamily="18" charset="0"/>
                <a:cs typeface="Arial" pitchFamily="34" charset="0"/>
              </a:rPr>
              <a:t>en el Campus de la UNA  </a:t>
            </a:r>
            <a:r>
              <a:rPr lang="es-ES" sz="1400" b="1" dirty="0" smtClean="0">
                <a:solidFill>
                  <a:srgbClr val="00B0F0"/>
                </a:solidFill>
                <a:latin typeface="Arial" pitchFamily="34" charset="0"/>
                <a:ea typeface="Times New Roman" panose="02020603050405020304" pitchFamily="18" charset="0"/>
                <a:cs typeface="Arial" pitchFamily="34" charset="0"/>
              </a:rPr>
              <a:t>G.500.000.000</a:t>
            </a:r>
            <a:endParaRPr lang="es-ES" sz="1400" b="1" dirty="0">
              <a:solidFill>
                <a:srgbClr val="00B0F0"/>
              </a:solidFill>
              <a:latin typeface="Arial" pitchFamily="34" charset="0"/>
              <a:ea typeface="Times New Roman" panose="02020603050405020304" pitchFamily="18" charset="0"/>
              <a:cs typeface="Arial" pitchFamily="34" charset="0"/>
            </a:endParaRPr>
          </a:p>
          <a:p>
            <a:pPr algn="just">
              <a:spcAft>
                <a:spcPts val="0"/>
              </a:spcAft>
            </a:pPr>
            <a:endParaRPr lang="es-ES" sz="1400" dirty="0">
              <a:latin typeface="Arial" pitchFamily="34" charset="0"/>
              <a:ea typeface="Times New Roman" panose="02020603050405020304" pitchFamily="18" charset="0"/>
              <a:cs typeface="Arial" pitchFamily="34" charset="0"/>
            </a:endParaRPr>
          </a:p>
          <a:p>
            <a:pPr algn="just"/>
            <a:r>
              <a:rPr lang="es-ES" sz="1400" dirty="0" smtClean="0">
                <a:latin typeface="Arial" pitchFamily="34" charset="0"/>
                <a:ea typeface="Times New Roman" panose="02020603050405020304" pitchFamily="18" charset="0"/>
                <a:cs typeface="Arial" pitchFamily="34" charset="0"/>
              </a:rPr>
              <a:t>2.) </a:t>
            </a:r>
            <a:r>
              <a:rPr lang="es-ES" sz="1400" dirty="0">
                <a:latin typeface="Arial" pitchFamily="34" charset="0"/>
                <a:ea typeface="Times New Roman" panose="02020603050405020304" pitchFamily="18" charset="0"/>
                <a:cs typeface="Arial" pitchFamily="34" charset="0"/>
              </a:rPr>
              <a:t>Construcción de 1 Guardería, 1 Depósito, Aulas de Postgrado y Grado, inicio de la Sede </a:t>
            </a:r>
            <a:r>
              <a:rPr lang="es-ES" sz="1400" dirty="0" err="1">
                <a:latin typeface="Arial" pitchFamily="34" charset="0"/>
                <a:ea typeface="Times New Roman" panose="02020603050405020304" pitchFamily="18" charset="0"/>
                <a:cs typeface="Arial" pitchFamily="34" charset="0"/>
              </a:rPr>
              <a:t>Quiindy</a:t>
            </a:r>
            <a:r>
              <a:rPr lang="es-ES" sz="1400" dirty="0">
                <a:latin typeface="Arial" pitchFamily="34" charset="0"/>
                <a:ea typeface="Times New Roman" panose="02020603050405020304" pitchFamily="18" charset="0"/>
                <a:cs typeface="Arial" pitchFamily="34" charset="0"/>
              </a:rPr>
              <a:t> y 1 Salón Auditorio para el </a:t>
            </a:r>
            <a:r>
              <a:rPr lang="es-ES" sz="1400" b="1" dirty="0" smtClean="0">
                <a:latin typeface="Arial" pitchFamily="34" charset="0"/>
                <a:ea typeface="Times New Roman" panose="02020603050405020304" pitchFamily="18" charset="0"/>
                <a:cs typeface="Arial" pitchFamily="34" charset="0"/>
              </a:rPr>
              <a:t>Instituto Dr. Andrés Barbero                             </a:t>
            </a:r>
            <a:r>
              <a:rPr lang="es-ES" sz="1400" b="1" dirty="0" smtClean="0">
                <a:solidFill>
                  <a:srgbClr val="00B0F0"/>
                </a:solidFill>
                <a:latin typeface="Arial" pitchFamily="34" charset="0"/>
                <a:ea typeface="Times New Roman" panose="02020603050405020304" pitchFamily="18" charset="0"/>
                <a:cs typeface="Arial" pitchFamily="34" charset="0"/>
              </a:rPr>
              <a:t>G</a:t>
            </a:r>
            <a:r>
              <a:rPr lang="es-ES" sz="1400" b="1" dirty="0">
                <a:solidFill>
                  <a:srgbClr val="00B0F0"/>
                </a:solidFill>
                <a:latin typeface="Arial" pitchFamily="34" charset="0"/>
                <a:ea typeface="Times New Roman" panose="02020603050405020304" pitchFamily="18" charset="0"/>
                <a:cs typeface="Arial" pitchFamily="34" charset="0"/>
              </a:rPr>
              <a:t>. 2.500.000.000 </a:t>
            </a:r>
            <a:r>
              <a:rPr lang="es-ES" sz="1400" dirty="0">
                <a:solidFill>
                  <a:schemeClr val="bg2">
                    <a:lumMod val="10000"/>
                  </a:schemeClr>
                </a:solidFill>
                <a:latin typeface="Arial" pitchFamily="34" charset="0"/>
                <a:ea typeface="Times New Roman" panose="02020603050405020304" pitchFamily="18" charset="0"/>
                <a:cs typeface="Arial" pitchFamily="34" charset="0"/>
              </a:rPr>
              <a:t>y</a:t>
            </a:r>
            <a:r>
              <a:rPr lang="es-ES" sz="1400" b="1" dirty="0">
                <a:solidFill>
                  <a:srgbClr val="00B0F0"/>
                </a:solidFill>
                <a:latin typeface="Arial" pitchFamily="34" charset="0"/>
                <a:ea typeface="Times New Roman" panose="02020603050405020304" pitchFamily="18" charset="0"/>
                <a:cs typeface="Arial" pitchFamily="34" charset="0"/>
              </a:rPr>
              <a:t> </a:t>
            </a:r>
            <a:r>
              <a:rPr lang="es-ES" sz="1400" dirty="0">
                <a:latin typeface="Arial" pitchFamily="34" charset="0"/>
                <a:ea typeface="Times New Roman" panose="02020603050405020304" pitchFamily="18" charset="0"/>
                <a:cs typeface="Arial" pitchFamily="34" charset="0"/>
              </a:rPr>
              <a:t>así como equipamiento de sala de prácticas </a:t>
            </a:r>
            <a:r>
              <a:rPr lang="es-ES" sz="1400" b="1" dirty="0">
                <a:solidFill>
                  <a:srgbClr val="00B0F0"/>
                </a:solidFill>
                <a:latin typeface="Arial" pitchFamily="34" charset="0"/>
                <a:ea typeface="Times New Roman" panose="02020603050405020304" pitchFamily="18" charset="0"/>
                <a:cs typeface="Arial" pitchFamily="34" charset="0"/>
              </a:rPr>
              <a:t>G. </a:t>
            </a:r>
            <a:r>
              <a:rPr lang="es-ES" sz="1400" b="1" dirty="0" smtClean="0">
                <a:solidFill>
                  <a:srgbClr val="00B0F0"/>
                </a:solidFill>
                <a:latin typeface="Arial" pitchFamily="34" charset="0"/>
                <a:ea typeface="Times New Roman" panose="02020603050405020304" pitchFamily="18" charset="0"/>
                <a:cs typeface="Arial" pitchFamily="34" charset="0"/>
              </a:rPr>
              <a:t>700.000.000. Total 3.200.000.000.</a:t>
            </a:r>
            <a:endParaRPr lang="es-ES" sz="1400" b="1" dirty="0">
              <a:solidFill>
                <a:srgbClr val="00B0F0"/>
              </a:solidFill>
              <a:latin typeface="Arial" pitchFamily="34" charset="0"/>
              <a:ea typeface="Times New Roman" panose="02020603050405020304" pitchFamily="18" charset="0"/>
              <a:cs typeface="Arial" pitchFamily="34" charset="0"/>
            </a:endParaRPr>
          </a:p>
          <a:p>
            <a:pPr algn="just">
              <a:spcAft>
                <a:spcPts val="0"/>
              </a:spcAft>
            </a:pPr>
            <a:endParaRPr lang="es-ES" sz="1400" dirty="0">
              <a:latin typeface="Arial" pitchFamily="34" charset="0"/>
              <a:ea typeface="Times New Roman" panose="02020603050405020304" pitchFamily="18" charset="0"/>
              <a:cs typeface="Arial" pitchFamily="34" charset="0"/>
            </a:endParaRPr>
          </a:p>
          <a:p>
            <a:pPr algn="just">
              <a:spcAft>
                <a:spcPts val="0"/>
              </a:spcAft>
            </a:pPr>
            <a:r>
              <a:rPr lang="es-ES" sz="1400" dirty="0" smtClean="0">
                <a:latin typeface="Arial" pitchFamily="34" charset="0"/>
                <a:ea typeface="Times New Roman" panose="02020603050405020304" pitchFamily="18" charset="0"/>
                <a:cs typeface="Arial" pitchFamily="34" charset="0"/>
              </a:rPr>
              <a:t>3.) </a:t>
            </a:r>
            <a:r>
              <a:rPr lang="es-ES" sz="1400" dirty="0">
                <a:latin typeface="Arial" pitchFamily="34" charset="0"/>
                <a:ea typeface="Times New Roman" panose="02020603050405020304" pitchFamily="18" charset="0"/>
                <a:cs typeface="Arial" pitchFamily="34" charset="0"/>
              </a:rPr>
              <a:t>Construcción de Bioterio de alta complejidad en el </a:t>
            </a:r>
            <a:r>
              <a:rPr lang="es-ES" sz="1400" b="1" dirty="0" smtClean="0">
                <a:latin typeface="Arial" pitchFamily="34" charset="0"/>
                <a:ea typeface="Times New Roman" panose="02020603050405020304" pitchFamily="18" charset="0"/>
                <a:cs typeface="Arial" pitchFamily="34" charset="0"/>
              </a:rPr>
              <a:t>Instituto de Investigaciones en Ciencias de la Salud</a:t>
            </a:r>
            <a:r>
              <a:rPr lang="es-ES" sz="1400" dirty="0" smtClean="0">
                <a:latin typeface="Arial" pitchFamily="34" charset="0"/>
                <a:ea typeface="Times New Roman" panose="02020603050405020304" pitchFamily="18" charset="0"/>
                <a:cs typeface="Arial" pitchFamily="34" charset="0"/>
              </a:rPr>
              <a:t> en </a:t>
            </a:r>
            <a:r>
              <a:rPr lang="es-ES" sz="1400" dirty="0">
                <a:latin typeface="Arial" pitchFamily="34" charset="0"/>
                <a:ea typeface="Times New Roman" panose="02020603050405020304" pitchFamily="18" charset="0"/>
                <a:cs typeface="Arial" pitchFamily="34" charset="0"/>
              </a:rPr>
              <a:t>un perímetro de 1.000 m2  </a:t>
            </a:r>
            <a:r>
              <a:rPr lang="es-ES" sz="1400" b="1" dirty="0">
                <a:solidFill>
                  <a:srgbClr val="00B0F0"/>
                </a:solidFill>
                <a:latin typeface="Arial" pitchFamily="34" charset="0"/>
                <a:ea typeface="Times New Roman" panose="02020603050405020304" pitchFamily="18" charset="0"/>
                <a:cs typeface="Arial" pitchFamily="34" charset="0"/>
              </a:rPr>
              <a:t>G. </a:t>
            </a:r>
            <a:r>
              <a:rPr lang="es-ES" sz="1400" b="1" dirty="0" smtClean="0">
                <a:solidFill>
                  <a:srgbClr val="00B0F0"/>
                </a:solidFill>
                <a:latin typeface="Arial" pitchFamily="34" charset="0"/>
                <a:ea typeface="Times New Roman" panose="02020603050405020304" pitchFamily="18" charset="0"/>
                <a:cs typeface="Arial" pitchFamily="34" charset="0"/>
              </a:rPr>
              <a:t>650.000.000</a:t>
            </a:r>
          </a:p>
          <a:p>
            <a:pPr algn="just">
              <a:spcAft>
                <a:spcPts val="0"/>
              </a:spcAft>
            </a:pPr>
            <a:endParaRPr lang="es-ES" sz="1400" b="1" dirty="0">
              <a:solidFill>
                <a:srgbClr val="00B0F0"/>
              </a:solidFill>
              <a:latin typeface="Arial" pitchFamily="34" charset="0"/>
              <a:ea typeface="Times New Roman" panose="02020603050405020304" pitchFamily="18" charset="0"/>
              <a:cs typeface="Arial" pitchFamily="34" charset="0"/>
            </a:endParaRPr>
          </a:p>
          <a:p>
            <a:pPr algn="just"/>
            <a:r>
              <a:rPr lang="es-ES" sz="1400" dirty="0" smtClean="0">
                <a:latin typeface="Arial" pitchFamily="34" charset="0"/>
                <a:ea typeface="Times New Roman" panose="02020603050405020304" pitchFamily="18" charset="0"/>
                <a:cs typeface="Arial" pitchFamily="34" charset="0"/>
              </a:rPr>
              <a:t>4.) </a:t>
            </a:r>
            <a:r>
              <a:rPr lang="es-ES" sz="1400" dirty="0">
                <a:latin typeface="Arial" pitchFamily="34" charset="0"/>
                <a:ea typeface="Times New Roman" panose="02020603050405020304" pitchFamily="18" charset="0"/>
                <a:cs typeface="Arial" pitchFamily="34" charset="0"/>
              </a:rPr>
              <a:t>Construcción y equipamiento en la nueva Filial de la Facultad de Ingeniería en la Ciudad de </a:t>
            </a:r>
            <a:r>
              <a:rPr lang="es-ES" sz="1400" dirty="0" err="1">
                <a:latin typeface="Arial" pitchFamily="34" charset="0"/>
                <a:ea typeface="Times New Roman" panose="02020603050405020304" pitchFamily="18" charset="0"/>
                <a:cs typeface="Arial" pitchFamily="34" charset="0"/>
              </a:rPr>
              <a:t>Ayolas</a:t>
            </a:r>
            <a:r>
              <a:rPr lang="es-ES" sz="1400" dirty="0">
                <a:latin typeface="Arial" pitchFamily="34" charset="0"/>
                <a:ea typeface="Times New Roman" panose="02020603050405020304" pitchFamily="18" charset="0"/>
                <a:cs typeface="Arial" pitchFamily="34" charset="0"/>
              </a:rPr>
              <a:t>. </a:t>
            </a:r>
            <a:r>
              <a:rPr lang="es-ES" sz="1400" b="1" dirty="0">
                <a:solidFill>
                  <a:srgbClr val="00B0F0"/>
                </a:solidFill>
                <a:latin typeface="Arial" pitchFamily="34" charset="0"/>
                <a:ea typeface="Times New Roman" panose="02020603050405020304" pitchFamily="18" charset="0"/>
                <a:cs typeface="Arial" pitchFamily="34" charset="0"/>
              </a:rPr>
              <a:t>G. 1.000.000.000.</a:t>
            </a:r>
          </a:p>
          <a:p>
            <a:pPr algn="just">
              <a:spcAft>
                <a:spcPts val="0"/>
              </a:spcAft>
            </a:pPr>
            <a:endParaRPr lang="es-ES" sz="1400" b="1" dirty="0">
              <a:solidFill>
                <a:srgbClr val="00B0F0"/>
              </a:solidFill>
              <a:latin typeface="Arial" pitchFamily="34" charset="0"/>
              <a:ea typeface="Times New Roman" panose="02020603050405020304" pitchFamily="18" charset="0"/>
              <a:cs typeface="Arial" pitchFamily="34" charset="0"/>
            </a:endParaRPr>
          </a:p>
          <a:p>
            <a:pPr algn="just">
              <a:spcAft>
                <a:spcPts val="0"/>
              </a:spcAft>
            </a:pPr>
            <a:endParaRPr lang="es-ES" sz="1400" dirty="0">
              <a:latin typeface="Arial" pitchFamily="34" charset="0"/>
              <a:ea typeface="Times New Roman" panose="02020603050405020304" pitchFamily="18" charset="0"/>
              <a:cs typeface="Arial" pitchFamily="34" charset="0"/>
            </a:endParaRPr>
          </a:p>
          <a:p>
            <a:pPr algn="just">
              <a:spcAft>
                <a:spcPts val="0"/>
              </a:spcAft>
            </a:pPr>
            <a:endParaRPr lang="es-PY" sz="2000" dirty="0">
              <a:effectLst/>
              <a:latin typeface="Arial" pitchFamily="34" charset="0"/>
              <a:ea typeface="Times New Roman" panose="02020603050405020304" pitchFamily="18" charset="0"/>
              <a:cs typeface="Arial" pitchFamily="34" charset="0"/>
            </a:endParaRPr>
          </a:p>
        </p:txBody>
      </p:sp>
      <p:sp>
        <p:nvSpPr>
          <p:cNvPr id="5" name="4 Rectángulo"/>
          <p:cNvSpPr/>
          <p:nvPr/>
        </p:nvSpPr>
        <p:spPr>
          <a:xfrm>
            <a:off x="3707904" y="404664"/>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7401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6907" y="1844824"/>
            <a:ext cx="6788766" cy="4062651"/>
          </a:xfrm>
          <a:prstGeom prst="rect">
            <a:avLst/>
          </a:prstGeom>
        </p:spPr>
        <p:txBody>
          <a:bodyPr wrap="square">
            <a:spAutoFit/>
          </a:bodyPr>
          <a:lstStyle/>
          <a:p>
            <a:pPr algn="just">
              <a:spcAft>
                <a:spcPts val="0"/>
              </a:spcAft>
            </a:pPr>
            <a:r>
              <a:rPr lang="es-ES" sz="1200" dirty="0">
                <a:latin typeface="Arial" pitchFamily="34" charset="0"/>
                <a:ea typeface="Times New Roman" panose="02020603050405020304" pitchFamily="18" charset="0"/>
                <a:cs typeface="Arial" pitchFamily="34" charset="0"/>
              </a:rPr>
              <a:t>Se solicita contar con financiamiento para realizar las siguientes inversiones Edilicias:</a:t>
            </a:r>
          </a:p>
          <a:p>
            <a:pPr algn="just">
              <a:spcAft>
                <a:spcPts val="0"/>
              </a:spcAft>
            </a:pPr>
            <a:endParaRPr lang="es-ES" sz="200" dirty="0">
              <a:latin typeface="Arial" pitchFamily="34" charset="0"/>
              <a:ea typeface="Times New Roman" panose="02020603050405020304" pitchFamily="18" charset="0"/>
              <a:cs typeface="Arial" pitchFamily="34" charset="0"/>
            </a:endParaRPr>
          </a:p>
          <a:p>
            <a:pPr algn="just">
              <a:spcAft>
                <a:spcPts val="0"/>
              </a:spcAft>
            </a:pPr>
            <a:endParaRPr lang="es-ES" sz="700" dirty="0">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5-</a:t>
            </a:r>
            <a:r>
              <a:rPr lang="es-ES" sz="1200" dirty="0">
                <a:latin typeface="Arial" pitchFamily="34" charset="0"/>
                <a:ea typeface="Times New Roman" panose="02020603050405020304" pitchFamily="18" charset="0"/>
                <a:cs typeface="Arial" pitchFamily="34" charset="0"/>
              </a:rPr>
              <a:t>) La Facultad de Ciencias Económicas solicita para la continuidad de la 2da Etapa de la construcción del Nuevo Edificio de la Escuela de Administración, Aulas para la Escuela de Contabilidad y equipos informáticos según recomendaciones de los pares evaluadores.    </a:t>
            </a:r>
            <a:r>
              <a:rPr lang="es-ES" sz="1200" dirty="0" smtClean="0">
                <a:latin typeface="Arial" pitchFamily="34" charset="0"/>
                <a:ea typeface="Times New Roman" panose="02020603050405020304" pitchFamily="18" charset="0"/>
                <a:cs typeface="Arial" pitchFamily="34" charset="0"/>
              </a:rPr>
              <a:t>                          </a:t>
            </a:r>
            <a:r>
              <a:rPr lang="es-ES" sz="1200" b="1" dirty="0">
                <a:solidFill>
                  <a:srgbClr val="00B0F0"/>
                </a:solidFill>
                <a:latin typeface="Arial" pitchFamily="34" charset="0"/>
                <a:ea typeface="Times New Roman" panose="02020603050405020304" pitchFamily="18" charset="0"/>
                <a:cs typeface="Arial" pitchFamily="34" charset="0"/>
              </a:rPr>
              <a:t>G. 4.065.000.000</a:t>
            </a:r>
          </a:p>
          <a:p>
            <a:pPr algn="just">
              <a:spcAft>
                <a:spcPts val="0"/>
              </a:spcAft>
            </a:pPr>
            <a:endParaRPr lang="es-ES" sz="400" dirty="0">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6-</a:t>
            </a:r>
            <a:r>
              <a:rPr lang="es-ES" sz="1200" dirty="0">
                <a:latin typeface="Arial" pitchFamily="34" charset="0"/>
                <a:ea typeface="Times New Roman" panose="02020603050405020304" pitchFamily="18" charset="0"/>
                <a:cs typeface="Arial" pitchFamily="34" charset="0"/>
              </a:rPr>
              <a:t>) Readecuación edilicia de la Facultad de Ciencias Químicas </a:t>
            </a:r>
            <a:r>
              <a:rPr lang="es-ES" sz="1200" b="1" dirty="0">
                <a:solidFill>
                  <a:srgbClr val="00B0F0"/>
                </a:solidFill>
                <a:latin typeface="Arial" pitchFamily="34" charset="0"/>
                <a:ea typeface="Times New Roman" panose="02020603050405020304" pitchFamily="18" charset="0"/>
                <a:cs typeface="Arial" pitchFamily="34" charset="0"/>
              </a:rPr>
              <a:t>G. </a:t>
            </a:r>
            <a:r>
              <a:rPr lang="es-ES" sz="1200" b="1" dirty="0" smtClean="0">
                <a:solidFill>
                  <a:srgbClr val="00B0F0"/>
                </a:solidFill>
                <a:latin typeface="Arial" pitchFamily="34" charset="0"/>
                <a:ea typeface="Times New Roman" panose="02020603050405020304" pitchFamily="18" charset="0"/>
                <a:cs typeface="Arial" pitchFamily="34" charset="0"/>
              </a:rPr>
              <a:t>2.000.000.000</a:t>
            </a:r>
          </a:p>
          <a:p>
            <a:pPr algn="just">
              <a:spcAft>
                <a:spcPts val="0"/>
              </a:spcAft>
            </a:pPr>
            <a:endParaRPr lang="es-ES" sz="500" b="1" dirty="0">
              <a:solidFill>
                <a:srgbClr val="00B0F0"/>
              </a:solidFill>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7-) Construcción de la Facultad de Filosofía del Pabellón del Área de Psicología con 6 aulas, baños </a:t>
            </a:r>
            <a:r>
              <a:rPr lang="es-ES" sz="1200" dirty="0" err="1" smtClean="0">
                <a:latin typeface="Arial" pitchFamily="34" charset="0"/>
                <a:ea typeface="Times New Roman" panose="02020603050405020304" pitchFamily="18" charset="0"/>
                <a:cs typeface="Arial" pitchFamily="34" charset="0"/>
              </a:rPr>
              <a:t>sexados</a:t>
            </a:r>
            <a:r>
              <a:rPr lang="es-ES" sz="1200" dirty="0" smtClean="0">
                <a:latin typeface="Arial" pitchFamily="34" charset="0"/>
                <a:ea typeface="Times New Roman" panose="02020603050405020304" pitchFamily="18" charset="0"/>
                <a:cs typeface="Arial" pitchFamily="34" charset="0"/>
              </a:rPr>
              <a:t>, áreas administrativas en la Sede de San Estanislao y San Pedro del </a:t>
            </a:r>
            <a:r>
              <a:rPr lang="es-ES" sz="1200" dirty="0" err="1" smtClean="0">
                <a:latin typeface="Arial" pitchFamily="34" charset="0"/>
                <a:ea typeface="Times New Roman" panose="02020603050405020304" pitchFamily="18" charset="0"/>
                <a:cs typeface="Arial" pitchFamily="34" charset="0"/>
              </a:rPr>
              <a:t>Ykuamandyju</a:t>
            </a:r>
            <a:r>
              <a:rPr lang="es-ES" sz="1200" b="1" dirty="0">
                <a:solidFill>
                  <a:srgbClr val="00B0F0"/>
                </a:solidFill>
                <a:latin typeface="Arial" pitchFamily="34" charset="0"/>
                <a:ea typeface="Times New Roman" panose="02020603050405020304" pitchFamily="18" charset="0"/>
                <a:cs typeface="Arial" pitchFamily="34" charset="0"/>
              </a:rPr>
              <a:t> G. </a:t>
            </a:r>
            <a:r>
              <a:rPr lang="es-ES" sz="1200" b="1" dirty="0" smtClean="0">
                <a:solidFill>
                  <a:srgbClr val="00B0F0"/>
                </a:solidFill>
                <a:latin typeface="Arial" pitchFamily="34" charset="0"/>
                <a:ea typeface="Times New Roman" panose="02020603050405020304" pitchFamily="18" charset="0"/>
                <a:cs typeface="Arial" pitchFamily="34" charset="0"/>
              </a:rPr>
              <a:t>3.000.000.000 </a:t>
            </a:r>
            <a:r>
              <a:rPr lang="es-ES" sz="1200" dirty="0" smtClean="0">
                <a:latin typeface="Arial" pitchFamily="34" charset="0"/>
                <a:ea typeface="Times New Roman" panose="02020603050405020304" pitchFamily="18" charset="0"/>
                <a:cs typeface="Arial" pitchFamily="34" charset="0"/>
              </a:rPr>
              <a:t>y</a:t>
            </a:r>
            <a:r>
              <a:rPr lang="es-ES" sz="1200" b="1" dirty="0" smtClean="0">
                <a:latin typeface="Arial" pitchFamily="34" charset="0"/>
                <a:ea typeface="Times New Roman" panose="02020603050405020304" pitchFamily="18" charset="0"/>
                <a:cs typeface="Arial" pitchFamily="34" charset="0"/>
              </a:rPr>
              <a:t> </a:t>
            </a:r>
            <a:r>
              <a:rPr lang="es-ES" sz="1200" b="1" dirty="0">
                <a:solidFill>
                  <a:srgbClr val="00B0F0"/>
                </a:solidFill>
                <a:latin typeface="Arial" pitchFamily="34" charset="0"/>
                <a:ea typeface="Times New Roman" panose="02020603050405020304" pitchFamily="18" charset="0"/>
                <a:cs typeface="Arial" pitchFamily="34" charset="0"/>
              </a:rPr>
              <a:t>G. 1.000.000.000 </a:t>
            </a:r>
            <a:r>
              <a:rPr lang="es-ES" sz="1200" dirty="0" smtClean="0">
                <a:latin typeface="Arial" pitchFamily="34" charset="0"/>
                <a:ea typeface="Times New Roman" panose="02020603050405020304" pitchFamily="18" charset="0"/>
                <a:cs typeface="Arial" pitchFamily="34" charset="0"/>
              </a:rPr>
              <a:t>para la construcción de un aula para el área de Psicología y área de cantina en la Sede de Caaguazú, Total </a:t>
            </a:r>
            <a:r>
              <a:rPr lang="es-ES" sz="1200" b="1" dirty="0">
                <a:solidFill>
                  <a:srgbClr val="00B0F0"/>
                </a:solidFill>
                <a:latin typeface="Arial" pitchFamily="34" charset="0"/>
                <a:ea typeface="Times New Roman" panose="02020603050405020304" pitchFamily="18" charset="0"/>
                <a:cs typeface="Arial" pitchFamily="34" charset="0"/>
              </a:rPr>
              <a:t>G. 4.000.000.000</a:t>
            </a:r>
          </a:p>
          <a:p>
            <a:pPr algn="just">
              <a:spcAft>
                <a:spcPts val="0"/>
              </a:spcAft>
            </a:pPr>
            <a:endParaRPr lang="es-ES" sz="600" dirty="0">
              <a:latin typeface="Arial" pitchFamily="34" charset="0"/>
              <a:ea typeface="Times New Roman" panose="02020603050405020304" pitchFamily="18" charset="0"/>
              <a:cs typeface="Arial" pitchFamily="34" charset="0"/>
            </a:endParaRPr>
          </a:p>
          <a:p>
            <a:pPr algn="just">
              <a:spcAft>
                <a:spcPts val="0"/>
              </a:spcAft>
            </a:pPr>
            <a:r>
              <a:rPr lang="es-ES" sz="1200" dirty="0" smtClean="0">
                <a:latin typeface="Arial" pitchFamily="34" charset="0"/>
                <a:ea typeface="Times New Roman" panose="02020603050405020304" pitchFamily="18" charset="0"/>
                <a:cs typeface="Arial" pitchFamily="34" charset="0"/>
              </a:rPr>
              <a:t>8-) </a:t>
            </a:r>
            <a:r>
              <a:rPr lang="es-ES" sz="1200" dirty="0">
                <a:latin typeface="Arial" pitchFamily="34" charset="0"/>
                <a:ea typeface="Times New Roman" panose="02020603050405020304" pitchFamily="18" charset="0"/>
                <a:cs typeface="Arial" pitchFamily="34" charset="0"/>
              </a:rPr>
              <a:t>Construcción de nuevas aulas en </a:t>
            </a:r>
            <a:r>
              <a:rPr lang="es-ES" sz="1200" dirty="0" smtClean="0">
                <a:latin typeface="Arial" pitchFamily="34" charset="0"/>
                <a:ea typeface="Times New Roman" panose="02020603050405020304" pitchFamily="18" charset="0"/>
                <a:cs typeface="Arial" pitchFamily="34" charset="0"/>
              </a:rPr>
              <a:t>la Facultad de Ciencias Exactas y Naturales para la modernización </a:t>
            </a:r>
            <a:r>
              <a:rPr lang="es-ES" sz="1200" dirty="0">
                <a:latin typeface="Arial" pitchFamily="34" charset="0"/>
                <a:ea typeface="Times New Roman" panose="02020603050405020304" pitchFamily="18" charset="0"/>
                <a:cs typeface="Arial" pitchFamily="34" charset="0"/>
              </a:rPr>
              <a:t>de laboratorios. </a:t>
            </a:r>
            <a:r>
              <a:rPr lang="es-ES" sz="1200" dirty="0" smtClean="0">
                <a:latin typeface="Arial" pitchFamily="34" charset="0"/>
                <a:ea typeface="Times New Roman" panose="02020603050405020304" pitchFamily="18" charset="0"/>
                <a:cs typeface="Arial" pitchFamily="34" charset="0"/>
              </a:rPr>
              <a:t>Total </a:t>
            </a:r>
            <a:r>
              <a:rPr lang="es-ES" sz="1200" b="1" dirty="0">
                <a:solidFill>
                  <a:srgbClr val="00B0F0"/>
                </a:solidFill>
                <a:latin typeface="Arial" pitchFamily="34" charset="0"/>
                <a:ea typeface="Times New Roman" panose="02020603050405020304" pitchFamily="18" charset="0"/>
                <a:cs typeface="Arial" pitchFamily="34" charset="0"/>
              </a:rPr>
              <a:t>G. 4.951.000.000</a:t>
            </a:r>
          </a:p>
          <a:p>
            <a:pPr algn="just">
              <a:spcAft>
                <a:spcPts val="0"/>
              </a:spcAft>
            </a:pPr>
            <a:endParaRPr lang="es-ES" sz="600" dirty="0">
              <a:latin typeface="Arial" pitchFamily="34" charset="0"/>
              <a:ea typeface="Times New Roman" panose="02020603050405020304" pitchFamily="18" charset="0"/>
              <a:cs typeface="Arial" pitchFamily="34" charset="0"/>
            </a:endParaRPr>
          </a:p>
          <a:p>
            <a:pPr algn="just">
              <a:spcAft>
                <a:spcPts val="0"/>
              </a:spcAft>
            </a:pPr>
            <a:r>
              <a:rPr lang="es-ES" sz="1200" dirty="0">
                <a:latin typeface="Arial" pitchFamily="34" charset="0"/>
                <a:ea typeface="Times New Roman" panose="02020603050405020304" pitchFamily="18" charset="0"/>
                <a:cs typeface="Arial" pitchFamily="34" charset="0"/>
              </a:rPr>
              <a:t>9</a:t>
            </a:r>
            <a:r>
              <a:rPr lang="es-ES" sz="1200" dirty="0" smtClean="0">
                <a:latin typeface="Arial" pitchFamily="34" charset="0"/>
                <a:ea typeface="Times New Roman" panose="02020603050405020304" pitchFamily="18" charset="0"/>
                <a:cs typeface="Arial" pitchFamily="34" charset="0"/>
              </a:rPr>
              <a:t>-) </a:t>
            </a:r>
            <a:r>
              <a:rPr lang="es-ES" sz="1200" dirty="0">
                <a:latin typeface="Arial" pitchFamily="34" charset="0"/>
                <a:ea typeface="Times New Roman" panose="02020603050405020304" pitchFamily="18" charset="0"/>
                <a:cs typeface="Arial" pitchFamily="34" charset="0"/>
              </a:rPr>
              <a:t>Construcción de oficinas del Área Académica y Postgrado </a:t>
            </a:r>
            <a:r>
              <a:rPr lang="es-ES" sz="1200" dirty="0" smtClean="0">
                <a:latin typeface="Arial" pitchFamily="34" charset="0"/>
                <a:ea typeface="Times New Roman" panose="02020603050405020304" pitchFamily="18" charset="0"/>
                <a:cs typeface="Arial" pitchFamily="34" charset="0"/>
              </a:rPr>
              <a:t>en Facultad </a:t>
            </a:r>
            <a:r>
              <a:rPr lang="es-ES" sz="1200" dirty="0">
                <a:latin typeface="Arial" pitchFamily="34" charset="0"/>
                <a:ea typeface="Times New Roman" panose="02020603050405020304" pitchFamily="18" charset="0"/>
                <a:cs typeface="Arial" pitchFamily="34" charset="0"/>
              </a:rPr>
              <a:t>Politécnica,</a:t>
            </a:r>
            <a:r>
              <a:rPr lang="es-ES" sz="1200" b="1" dirty="0">
                <a:solidFill>
                  <a:srgbClr val="00B0F0"/>
                </a:solidFill>
                <a:latin typeface="Arial" pitchFamily="34" charset="0"/>
                <a:ea typeface="Times New Roman" panose="02020603050405020304" pitchFamily="18" charset="0"/>
                <a:cs typeface="Arial" pitchFamily="34" charset="0"/>
              </a:rPr>
              <a:t>                                    G. 1.500.000.000 </a:t>
            </a:r>
            <a:r>
              <a:rPr lang="es-ES" sz="1200" dirty="0">
                <a:latin typeface="Arial" pitchFamily="34" charset="0"/>
                <a:ea typeface="Times New Roman" panose="02020603050405020304" pitchFamily="18" charset="0"/>
                <a:cs typeface="Arial" pitchFamily="34" charset="0"/>
              </a:rPr>
              <a:t>y compra de equipamiento para Sistemas </a:t>
            </a:r>
            <a:r>
              <a:rPr lang="es-ES" sz="1200" dirty="0" smtClean="0">
                <a:latin typeface="Arial" pitchFamily="34" charset="0"/>
                <a:ea typeface="Times New Roman" panose="02020603050405020304" pitchFamily="18" charset="0"/>
                <a:cs typeface="Arial" pitchFamily="34" charset="0"/>
              </a:rPr>
              <a:t>Energéticos, </a:t>
            </a:r>
            <a:r>
              <a:rPr lang="es-ES" sz="1200" dirty="0">
                <a:latin typeface="Arial" pitchFamily="34" charset="0"/>
                <a:ea typeface="Times New Roman" panose="02020603050405020304" pitchFamily="18" charset="0"/>
                <a:cs typeface="Arial" pitchFamily="34" charset="0"/>
              </a:rPr>
              <a:t>así como herramientas para los laboratorios de electricidad, electrónica </a:t>
            </a:r>
            <a:r>
              <a:rPr lang="es-ES" sz="1200" dirty="0" smtClean="0">
                <a:latin typeface="Arial" pitchFamily="34" charset="0"/>
                <a:ea typeface="Times New Roman" panose="02020603050405020304" pitchFamily="18" charset="0"/>
                <a:cs typeface="Arial" pitchFamily="34" charset="0"/>
              </a:rPr>
              <a:t>general </a:t>
            </a:r>
            <a:r>
              <a:rPr lang="es-ES" sz="1200" dirty="0">
                <a:latin typeface="Arial" pitchFamily="34" charset="0"/>
                <a:ea typeface="Times New Roman" panose="02020603050405020304" pitchFamily="18" charset="0"/>
                <a:cs typeface="Arial" pitchFamily="34" charset="0"/>
              </a:rPr>
              <a:t>y </a:t>
            </a:r>
            <a:r>
              <a:rPr lang="es-ES" sz="1200" dirty="0" smtClean="0">
                <a:latin typeface="Arial" pitchFamily="34" charset="0"/>
                <a:ea typeface="Times New Roman" panose="02020603050405020304" pitchFamily="18" charset="0"/>
                <a:cs typeface="Arial" pitchFamily="34" charset="0"/>
              </a:rPr>
              <a:t>digital, </a:t>
            </a:r>
            <a:r>
              <a:rPr lang="es-ES" sz="1200" dirty="0">
                <a:latin typeface="Arial" pitchFamily="34" charset="0"/>
                <a:ea typeface="Times New Roman" panose="02020603050405020304" pitchFamily="18" charset="0"/>
                <a:cs typeface="Arial" pitchFamily="34" charset="0"/>
              </a:rPr>
              <a:t>y electro medicina. </a:t>
            </a:r>
            <a:r>
              <a:rPr lang="es-ES" sz="1200" b="1" dirty="0">
                <a:solidFill>
                  <a:srgbClr val="00B0F0"/>
                </a:solidFill>
                <a:latin typeface="Arial" pitchFamily="34" charset="0"/>
                <a:ea typeface="Times New Roman" panose="02020603050405020304" pitchFamily="18" charset="0"/>
                <a:cs typeface="Arial" pitchFamily="34" charset="0"/>
              </a:rPr>
              <a:t>G. 2.000.000.000</a:t>
            </a:r>
            <a:r>
              <a:rPr lang="es-ES" sz="1200" b="1" dirty="0" smtClean="0">
                <a:solidFill>
                  <a:srgbClr val="00B0F0"/>
                </a:solidFill>
                <a:latin typeface="Arial" pitchFamily="34" charset="0"/>
                <a:ea typeface="Times New Roman" panose="02020603050405020304" pitchFamily="18" charset="0"/>
                <a:cs typeface="Arial" pitchFamily="34" charset="0"/>
              </a:rPr>
              <a:t>. Total G. 3.500.000.000.</a:t>
            </a:r>
          </a:p>
          <a:p>
            <a:pPr algn="just"/>
            <a:r>
              <a:rPr lang="es-ES" sz="1200" dirty="0" smtClean="0">
                <a:latin typeface="Arial" pitchFamily="34" charset="0"/>
                <a:ea typeface="Times New Roman" panose="02020603050405020304" pitchFamily="18" charset="0"/>
                <a:cs typeface="Arial" pitchFamily="34" charset="0"/>
              </a:rPr>
              <a:t>10) </a:t>
            </a:r>
            <a:r>
              <a:rPr lang="es-ES" sz="1200" dirty="0">
                <a:latin typeface="Arial" pitchFamily="34" charset="0"/>
                <a:ea typeface="Times New Roman" panose="02020603050405020304" pitchFamily="18" charset="0"/>
                <a:cs typeface="Arial" pitchFamily="34" charset="0"/>
              </a:rPr>
              <a:t>Adecuación y Construcción del estacionamiento para el </a:t>
            </a:r>
            <a:r>
              <a:rPr lang="es-ES" sz="1200" b="1" dirty="0">
                <a:latin typeface="Arial" pitchFamily="34" charset="0"/>
                <a:ea typeface="Times New Roman" panose="02020603050405020304" pitchFamily="18" charset="0"/>
                <a:cs typeface="Arial" pitchFamily="34" charset="0"/>
              </a:rPr>
              <a:t>Rectorado UNA.                                  </a:t>
            </a:r>
            <a:r>
              <a:rPr lang="es-ES" sz="1200" b="1" dirty="0">
                <a:solidFill>
                  <a:srgbClr val="00B0F0"/>
                </a:solidFill>
                <a:latin typeface="Arial" pitchFamily="34" charset="0"/>
                <a:ea typeface="Times New Roman" panose="02020603050405020304" pitchFamily="18" charset="0"/>
                <a:cs typeface="Arial" pitchFamily="34" charset="0"/>
              </a:rPr>
              <a:t>G. 2.500.000.000</a:t>
            </a:r>
          </a:p>
          <a:p>
            <a:pPr algn="just">
              <a:spcAft>
                <a:spcPts val="0"/>
              </a:spcAft>
            </a:pPr>
            <a:endParaRPr lang="es-PY" sz="1200" dirty="0">
              <a:effectLst/>
              <a:latin typeface="Arial" pitchFamily="34" charset="0"/>
              <a:ea typeface="Times New Roman" panose="02020603050405020304" pitchFamily="18" charset="0"/>
              <a:cs typeface="Arial"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189363058"/>
              </p:ext>
            </p:extLst>
          </p:nvPr>
        </p:nvGraphicFramePr>
        <p:xfrm>
          <a:off x="1547663" y="1124744"/>
          <a:ext cx="5976665" cy="504056"/>
        </p:xfrm>
        <a:graphic>
          <a:graphicData uri="http://schemas.openxmlformats.org/drawingml/2006/table">
            <a:tbl>
              <a:tblPr firstRow="1" firstCol="1" bandRow="1">
                <a:tableStyleId>{5C22544A-7EE6-4342-B048-85BDC9FD1C3A}</a:tableStyleId>
              </a:tblPr>
              <a:tblGrid>
                <a:gridCol w="5976665">
                  <a:extLst>
                    <a:ext uri="{9D8B030D-6E8A-4147-A177-3AD203B41FA5}">
                      <a16:colId xmlns:a16="http://schemas.microsoft.com/office/drawing/2014/main" val="20000"/>
                    </a:ext>
                  </a:extLst>
                </a:gridCol>
              </a:tblGrid>
              <a:tr h="504056">
                <a:tc>
                  <a:txBody>
                    <a:bodyPr/>
                    <a:lstStyle/>
                    <a:p>
                      <a:pPr algn="ctr">
                        <a:spcAft>
                          <a:spcPts val="0"/>
                        </a:spcAft>
                      </a:pPr>
                      <a:r>
                        <a:rPr lang="es-ES" sz="1400" dirty="0" smtClean="0">
                          <a:solidFill>
                            <a:schemeClr val="tx1"/>
                          </a:solidFill>
                          <a:effectLst/>
                          <a:latin typeface="Arial" panose="020B0604020202020204" pitchFamily="34" charset="0"/>
                          <a:cs typeface="Arial" panose="020B0604020202020204" pitchFamily="34" charset="0"/>
                        </a:rPr>
                        <a:t>INVERSIONES EDILICIAS PROYECTADAS PARA EL AÑO 2018</a:t>
                      </a:r>
                      <a:endParaRPr lang="es-PY"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4" name="3 Rectángulo"/>
          <p:cNvSpPr/>
          <p:nvPr/>
        </p:nvSpPr>
        <p:spPr>
          <a:xfrm>
            <a:off x="3707904" y="404664"/>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1010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txBox="1">
            <a:spLocks/>
          </p:cNvSpPr>
          <p:nvPr/>
        </p:nvSpPr>
        <p:spPr>
          <a:xfrm>
            <a:off x="889500" y="3212976"/>
            <a:ext cx="7416824" cy="2808312"/>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lang="es-ES_tradnl" sz="1600" noProof="0" dirty="0" smtClean="0">
                <a:latin typeface="Arial" panose="020B0604020202020204" pitchFamily="34" charset="0"/>
                <a:ea typeface="+mj-ea"/>
                <a:cs typeface="Arial" panose="020B0604020202020204" pitchFamily="34" charset="0"/>
              </a:rPr>
              <a:t>Se solicita la creación de </a:t>
            </a:r>
            <a:r>
              <a:rPr lang="es-ES_tradnl" b="1" noProof="0" dirty="0" smtClean="0">
                <a:solidFill>
                  <a:schemeClr val="accent4">
                    <a:lumMod val="75000"/>
                  </a:schemeClr>
                </a:solidFill>
                <a:latin typeface="Arial" panose="020B0604020202020204" pitchFamily="34" charset="0"/>
                <a:ea typeface="+mj-ea"/>
                <a:cs typeface="Arial" panose="020B0604020202020204" pitchFamily="34" charset="0"/>
              </a:rPr>
              <a:t>62</a:t>
            </a:r>
            <a:r>
              <a:rPr lang="es-ES_tradnl" sz="1600" noProof="0" dirty="0" smtClean="0">
                <a:latin typeface="Arial" panose="020B0604020202020204" pitchFamily="34" charset="0"/>
                <a:ea typeface="+mj-ea"/>
                <a:cs typeface="Arial" panose="020B0604020202020204" pitchFamily="34" charset="0"/>
              </a:rPr>
              <a:t> cargos de Dietas Categoría K08, en el Rectorado, con una asignación de G. 2.132.800, para los miembros de la Asamblea Universitaria, el efecto anual de Dietas más aguinaldo sería de</a:t>
            </a:r>
            <a:r>
              <a:rPr lang="es-ES_tradnl" sz="1600" b="1" noProof="0" dirty="0" smtClean="0">
                <a:latin typeface="Arial" panose="020B0604020202020204" pitchFamily="34" charset="0"/>
                <a:ea typeface="+mj-ea"/>
                <a:cs typeface="Arial" panose="020B0604020202020204" pitchFamily="34" charset="0"/>
              </a:rPr>
              <a:t>                                        G. </a:t>
            </a:r>
            <a:r>
              <a:rPr lang="es-ES_tradnl" sz="1600" b="1" dirty="0" smtClean="0">
                <a:latin typeface="Arial" panose="020B0604020202020204" pitchFamily="34" charset="0"/>
                <a:ea typeface="+mj-ea"/>
                <a:cs typeface="Arial" panose="020B0604020202020204" pitchFamily="34" charset="0"/>
              </a:rPr>
              <a:t>1.719.036.800 – </a:t>
            </a:r>
            <a:r>
              <a:rPr lang="es-ES_tradnl" sz="1600" dirty="0" smtClean="0">
                <a:latin typeface="Arial" panose="020B0604020202020204" pitchFamily="34" charset="0"/>
                <a:ea typeface="+mj-ea"/>
                <a:cs typeface="Arial" panose="020B0604020202020204" pitchFamily="34" charset="0"/>
              </a:rPr>
              <a:t>Capitulo II Art. 12 La Asamblea Universitaria – del Estatuto Vigente de la Universidad Nacional de Asunción</a:t>
            </a:r>
            <a:r>
              <a:rPr lang="es-ES_tradnl" sz="1600" b="1" dirty="0" smtClean="0">
                <a:latin typeface="Arial" panose="020B0604020202020204" pitchFamily="34" charset="0"/>
                <a:ea typeface="+mj-ea"/>
                <a:cs typeface="Arial" panose="020B0604020202020204" pitchFamily="34" charset="0"/>
              </a:rPr>
              <a:t>.</a:t>
            </a: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dirty="0" smtClean="0">
              <a:latin typeface="Arial" panose="020B0604020202020204" pitchFamily="34" charset="0"/>
              <a:ea typeface="+mj-ea"/>
              <a:cs typeface="Arial" panose="020B0604020202020204" pitchFamily="34" charset="0"/>
            </a:endParaRPr>
          </a:p>
          <a:p>
            <a:pPr lvl="0" algn="just">
              <a:lnSpc>
                <a:spcPct val="150000"/>
              </a:lnSpc>
              <a:spcBef>
                <a:spcPct val="0"/>
              </a:spcBef>
              <a:defRPr/>
            </a:pPr>
            <a:r>
              <a:rPr lang="es-ES_tradnl" sz="1600" dirty="0">
                <a:solidFill>
                  <a:prstClr val="black"/>
                </a:solidFill>
                <a:latin typeface="Arial" panose="020B0604020202020204" pitchFamily="34" charset="0"/>
                <a:cs typeface="Arial" panose="020B0604020202020204" pitchFamily="34" charset="0"/>
              </a:rPr>
              <a:t>En las Facultades e Institutos de la Universidad Nacional de Asunción los Directores no perciben Gastos de Representación, y teniendo en cuenta </a:t>
            </a:r>
            <a:r>
              <a:rPr lang="es-ES_tradnl" sz="1600" dirty="0" smtClean="0">
                <a:solidFill>
                  <a:prstClr val="black"/>
                </a:solidFill>
                <a:latin typeface="Arial" panose="020B0604020202020204" pitchFamily="34" charset="0"/>
                <a:cs typeface="Arial" panose="020B0604020202020204" pitchFamily="34" charset="0"/>
              </a:rPr>
              <a:t>que en algunas facultades perciben y en otras no.</a:t>
            </a:r>
            <a:endParaRPr lang="es-ES_tradnl" sz="16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noProof="0" dirty="0" smtClean="0">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noProof="0" dirty="0" smtClean="0">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s-ES_tradnl" sz="1600" i="0" u="none" strike="noStrike" kern="1200" cap="none" spc="0" normalizeH="0" baseline="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421067776"/>
              </p:ext>
            </p:extLst>
          </p:nvPr>
        </p:nvGraphicFramePr>
        <p:xfrm>
          <a:off x="971600" y="1632139"/>
          <a:ext cx="7252625" cy="428709"/>
        </p:xfrm>
        <a:graphic>
          <a:graphicData uri="http://schemas.openxmlformats.org/drawingml/2006/table">
            <a:tbl>
              <a:tblPr firstRow="1" firstCol="1" bandRow="1">
                <a:tableStyleId>{5C22544A-7EE6-4342-B048-85BDC9FD1C3A}</a:tableStyleId>
              </a:tblPr>
              <a:tblGrid>
                <a:gridCol w="7252625">
                  <a:extLst>
                    <a:ext uri="{9D8B030D-6E8A-4147-A177-3AD203B41FA5}">
                      <a16:colId xmlns:a16="http://schemas.microsoft.com/office/drawing/2014/main" val="20000"/>
                    </a:ext>
                  </a:extLst>
                </a:gridCol>
              </a:tblGrid>
              <a:tr h="428709">
                <a:tc>
                  <a:txBody>
                    <a:bodyPr/>
                    <a:lstStyle/>
                    <a:p>
                      <a:pPr algn="just">
                        <a:spcAft>
                          <a:spcPts val="0"/>
                        </a:spcAft>
                      </a:pPr>
                      <a:r>
                        <a:rPr lang="es-ES" sz="1100" dirty="0" smtClean="0">
                          <a:solidFill>
                            <a:schemeClr val="tx1"/>
                          </a:solidFill>
                          <a:effectLst/>
                          <a:latin typeface="Arial" panose="020B0604020202020204" pitchFamily="34" charset="0"/>
                          <a:cs typeface="Arial" panose="020B0604020202020204" pitchFamily="34" charset="0"/>
                        </a:rPr>
                        <a:t>DIETAS </a:t>
                      </a:r>
                      <a:r>
                        <a:rPr lang="es-ES" sz="1100" baseline="0" dirty="0" smtClean="0">
                          <a:solidFill>
                            <a:schemeClr val="tx1"/>
                          </a:solidFill>
                          <a:effectLst/>
                          <a:latin typeface="Arial" panose="020B0604020202020204" pitchFamily="34" charset="0"/>
                          <a:cs typeface="Arial" panose="020B0604020202020204" pitchFamily="34" charset="0"/>
                        </a:rPr>
                        <a:t>ASAMBLEA UNIVERSITARIA - </a:t>
                      </a:r>
                      <a:r>
                        <a:rPr lang="es-ES" sz="1100" dirty="0" smtClean="0">
                          <a:solidFill>
                            <a:schemeClr val="tx1"/>
                          </a:solidFill>
                          <a:effectLst/>
                          <a:latin typeface="Arial" panose="020B0604020202020204" pitchFamily="34" charset="0"/>
                          <a:cs typeface="Arial" panose="020B0604020202020204" pitchFamily="34" charset="0"/>
                        </a:rPr>
                        <a:t>GASTOS DE REPRESENTACIÓN</a:t>
                      </a:r>
                      <a:r>
                        <a:rPr lang="es-ES" sz="1100" baseline="0" dirty="0" smtClean="0">
                          <a:solidFill>
                            <a:schemeClr val="tx1"/>
                          </a:solidFill>
                          <a:effectLst/>
                          <a:latin typeface="Arial" panose="020B0604020202020204" pitchFamily="34" charset="0"/>
                          <a:cs typeface="Arial" panose="020B0604020202020204" pitchFamily="34" charset="0"/>
                        </a:rPr>
                        <a:t> DIRECTORES - </a:t>
                      </a:r>
                      <a:r>
                        <a:rPr lang="es-ES" sz="1200" b="1" baseline="0" dirty="0" smtClean="0">
                          <a:solidFill>
                            <a:schemeClr val="tx1"/>
                          </a:solidFill>
                          <a:effectLst/>
                          <a:latin typeface="Arial" panose="020B0604020202020204" pitchFamily="34" charset="0"/>
                          <a:cs typeface="Arial" panose="020B0604020202020204" pitchFamily="34" charset="0"/>
                        </a:rPr>
                        <a:t>G. </a:t>
                      </a:r>
                      <a:r>
                        <a:rPr lang="es-PY" sz="1200" b="1" dirty="0" smtClean="0">
                          <a:solidFill>
                            <a:schemeClr val="tx1"/>
                          </a:solidFill>
                          <a:latin typeface="Arial" panose="020B0604020202020204" pitchFamily="34" charset="0"/>
                          <a:cs typeface="Arial" panose="020B0604020202020204" pitchFamily="34" charset="0"/>
                        </a:rPr>
                        <a:t>6.944.840.500</a:t>
                      </a:r>
                      <a:endParaRPr lang="es-PY"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4" name="3 Rectángulo"/>
          <p:cNvSpPr/>
          <p:nvPr/>
        </p:nvSpPr>
        <p:spPr>
          <a:xfrm>
            <a:off x="3733816" y="862698"/>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91564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3 Título"/>
          <p:cNvSpPr txBox="1">
            <a:spLocks/>
          </p:cNvSpPr>
          <p:nvPr/>
        </p:nvSpPr>
        <p:spPr>
          <a:xfrm>
            <a:off x="971600" y="2445670"/>
            <a:ext cx="7252625" cy="2639514"/>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lang="es-ES_tradnl" sz="1600" dirty="0" smtClean="0">
                <a:latin typeface="Arial" panose="020B0604020202020204" pitchFamily="34" charset="0"/>
                <a:ea typeface="+mj-ea"/>
                <a:cs typeface="Arial" panose="020B0604020202020204" pitchFamily="34" charset="0"/>
              </a:rPr>
              <a:t>El Pedido de las necesidades de la UNA, así como los formularios correspondientes, ha sido presentado en la Mesa de Entrada de la Comisión Bicameral de Presupuesto.</a:t>
            </a: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noProof="0" dirty="0" smtClean="0">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dirty="0">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noProof="0" dirty="0">
              <a:latin typeface="Arial" panose="020B0604020202020204" pitchFamily="34" charset="0"/>
              <a:ea typeface="+mj-ea"/>
              <a:cs typeface="Arial" panose="020B0604020202020204" pitchFamily="34" charset="0"/>
            </a:endParaRPr>
          </a:p>
          <a:p>
            <a:pPr algn="just">
              <a:lnSpc>
                <a:spcPct val="150000"/>
              </a:lnSpc>
              <a:spcBef>
                <a:spcPct val="0"/>
              </a:spcBef>
              <a:defRPr/>
            </a:pPr>
            <a:r>
              <a:rPr lang="es-ES_tradnl" sz="1600" b="1" noProof="0" dirty="0" smtClean="0">
                <a:solidFill>
                  <a:schemeClr val="accent4">
                    <a:lumMod val="75000"/>
                  </a:schemeClr>
                </a:solidFill>
                <a:latin typeface="Arial" panose="020B0604020202020204" pitchFamily="34" charset="0"/>
                <a:ea typeface="+mj-ea"/>
                <a:cs typeface="Arial" panose="020B0604020202020204" pitchFamily="34" charset="0"/>
              </a:rPr>
              <a:t>Finalmente, se solicita, además, la reposición de </a:t>
            </a:r>
            <a:r>
              <a:rPr lang="es-PY" sz="1600" b="1" noProof="0" dirty="0" smtClean="0">
                <a:solidFill>
                  <a:schemeClr val="accent4">
                    <a:lumMod val="75000"/>
                  </a:schemeClr>
                </a:solidFill>
                <a:latin typeface="Arial" panose="020B0604020202020204" pitchFamily="34" charset="0"/>
                <a:cs typeface="Arial" panose="020B0604020202020204" pitchFamily="34" charset="0"/>
              </a:rPr>
              <a:t>G. </a:t>
            </a:r>
            <a:r>
              <a:rPr lang="es-PY" sz="1600" b="1" dirty="0" smtClean="0">
                <a:solidFill>
                  <a:schemeClr val="accent4">
                    <a:lumMod val="75000"/>
                  </a:schemeClr>
                </a:solidFill>
                <a:latin typeface="Arial" panose="020B0604020202020204" pitchFamily="34" charset="0"/>
                <a:cs typeface="Arial" panose="020B0604020202020204" pitchFamily="34" charset="0"/>
              </a:rPr>
              <a:t>54.249.557.729, diferencia del Proyecto Ejecutivo 2018, respecto al Presupuesto 2017.</a:t>
            </a:r>
            <a:endParaRPr lang="es-PY" sz="1600" b="1" dirty="0">
              <a:solidFill>
                <a:schemeClr val="accent4">
                  <a:lumMod val="75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lang="es-ES_tradnl" sz="1600" b="1" noProof="0" dirty="0">
              <a:latin typeface="Arial" panose="020B0604020202020204" pitchFamily="34" charset="0"/>
              <a:ea typeface="+mj-ea"/>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35053731"/>
              </p:ext>
            </p:extLst>
          </p:nvPr>
        </p:nvGraphicFramePr>
        <p:xfrm>
          <a:off x="971599" y="1412776"/>
          <a:ext cx="7252625" cy="644733"/>
        </p:xfrm>
        <a:graphic>
          <a:graphicData uri="http://schemas.openxmlformats.org/drawingml/2006/table">
            <a:tbl>
              <a:tblPr firstRow="1" firstCol="1" bandRow="1">
                <a:tableStyleId>{5C22544A-7EE6-4342-B048-85BDC9FD1C3A}</a:tableStyleId>
              </a:tblPr>
              <a:tblGrid>
                <a:gridCol w="7252625">
                  <a:extLst>
                    <a:ext uri="{9D8B030D-6E8A-4147-A177-3AD203B41FA5}">
                      <a16:colId xmlns:a16="http://schemas.microsoft.com/office/drawing/2014/main" val="20000"/>
                    </a:ext>
                  </a:extLst>
                </a:gridCol>
              </a:tblGrid>
              <a:tr h="644733">
                <a:tc>
                  <a:txBody>
                    <a:bodyPr/>
                    <a:lstStyle/>
                    <a:p>
                      <a:pPr algn="ctr">
                        <a:spcAft>
                          <a:spcPts val="0"/>
                        </a:spcAft>
                      </a:pPr>
                      <a:r>
                        <a:rPr lang="es-ES" sz="1200" dirty="0" smtClean="0">
                          <a:solidFill>
                            <a:schemeClr val="tx1"/>
                          </a:solidFill>
                          <a:effectLst/>
                          <a:latin typeface="Arial" panose="020B0604020202020204" pitchFamily="34" charset="0"/>
                          <a:cs typeface="Arial" panose="020B0604020202020204" pitchFamily="34" charset="0"/>
                        </a:rPr>
                        <a:t>PRESENTACIÓN</a:t>
                      </a:r>
                      <a:r>
                        <a:rPr lang="es-ES" sz="1200" baseline="0" dirty="0" smtClean="0">
                          <a:solidFill>
                            <a:schemeClr val="tx1"/>
                          </a:solidFill>
                          <a:effectLst/>
                          <a:latin typeface="Arial" panose="020B0604020202020204" pitchFamily="34" charset="0"/>
                          <a:cs typeface="Arial" panose="020B0604020202020204" pitchFamily="34" charset="0"/>
                        </a:rPr>
                        <a:t> DE ADENDA AL PROYECTO EJECUTIVO  A LA BICAMERAL DE PRESUPUESTO </a:t>
                      </a:r>
                      <a:endParaRPr lang="es-PY"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4" name="3 Rectángulo"/>
          <p:cNvSpPr/>
          <p:nvPr/>
        </p:nvSpPr>
        <p:spPr>
          <a:xfrm>
            <a:off x="3707904" y="404664"/>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70351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6965245" cy="1584176"/>
          </a:xfrm>
        </p:spPr>
        <p:txBody>
          <a:bodyPr>
            <a:normAutofit fontScale="90000"/>
          </a:bodyPr>
          <a:lstStyle/>
          <a:p>
            <a:r>
              <a:rPr lang="es-PY" i="1" dirty="0"/>
              <a:t>Presupuesto  UNA  </a:t>
            </a:r>
            <a:br>
              <a:rPr lang="es-PY" i="1" dirty="0"/>
            </a:br>
            <a:r>
              <a:rPr lang="es-PY" i="1" dirty="0"/>
              <a:t>Defensa Bicameral - 2018</a:t>
            </a:r>
            <a:br>
              <a:rPr lang="es-PY" i="1" dirty="0"/>
            </a:br>
            <a:endParaRPr lang="es-PY" dirty="0"/>
          </a:p>
        </p:txBody>
      </p:sp>
      <p:sp>
        <p:nvSpPr>
          <p:cNvPr id="4" name="3 CuadroTexto"/>
          <p:cNvSpPr txBox="1"/>
          <p:nvPr/>
        </p:nvSpPr>
        <p:spPr>
          <a:xfrm>
            <a:off x="3995936" y="5517232"/>
            <a:ext cx="1589859" cy="369332"/>
          </a:xfrm>
          <a:prstGeom prst="rect">
            <a:avLst/>
          </a:prstGeom>
          <a:noFill/>
        </p:spPr>
        <p:txBody>
          <a:bodyPr wrap="none" rtlCol="0">
            <a:spAutoFit/>
          </a:bodyPr>
          <a:lstStyle/>
          <a:p>
            <a:r>
              <a:rPr lang="es-PY" b="1" dirty="0"/>
              <a:t>Octubre, 2017</a:t>
            </a:r>
          </a:p>
        </p:txBody>
      </p:sp>
      <p:sp>
        <p:nvSpPr>
          <p:cNvPr id="6" name="5 Rectángulo"/>
          <p:cNvSpPr/>
          <p:nvPr/>
        </p:nvSpPr>
        <p:spPr>
          <a:xfrm>
            <a:off x="2411760" y="2924944"/>
            <a:ext cx="453239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MUCHAS GRACIAS</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913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5 Tabla"/>
          <p:cNvGraphicFramePr>
            <a:graphicFrameLocks noGrp="1"/>
          </p:cNvGraphicFramePr>
          <p:nvPr>
            <p:extLst>
              <p:ext uri="{D42A27DB-BD31-4B8C-83A1-F6EECF244321}">
                <p14:modId xmlns:p14="http://schemas.microsoft.com/office/powerpoint/2010/main" val="1770493185"/>
              </p:ext>
            </p:extLst>
          </p:nvPr>
        </p:nvGraphicFramePr>
        <p:xfrm>
          <a:off x="1043609" y="1340768"/>
          <a:ext cx="7128791" cy="2190217"/>
        </p:xfrm>
        <a:graphic>
          <a:graphicData uri="http://schemas.openxmlformats.org/drawingml/2006/table">
            <a:tbl>
              <a:tblPr firstRow="1" bandRow="1">
                <a:tableStyleId>{5C22544A-7EE6-4342-B048-85BDC9FD1C3A}</a:tableStyleId>
              </a:tblPr>
              <a:tblGrid>
                <a:gridCol w="1278869">
                  <a:extLst>
                    <a:ext uri="{9D8B030D-6E8A-4147-A177-3AD203B41FA5}">
                      <a16:colId xmlns:a16="http://schemas.microsoft.com/office/drawing/2014/main" val="20000"/>
                    </a:ext>
                  </a:extLst>
                </a:gridCol>
                <a:gridCol w="152944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792982">
                <a:tc>
                  <a:txBody>
                    <a:bodyPr/>
                    <a:lstStyle/>
                    <a:p>
                      <a:pPr algn="ctr"/>
                      <a:r>
                        <a:rPr lang="es-PY" sz="1200" dirty="0" smtClean="0">
                          <a:solidFill>
                            <a:schemeClr val="tx1"/>
                          </a:solidFill>
                          <a:latin typeface="Arial" panose="020B0604020202020204" pitchFamily="34" charset="0"/>
                          <a:cs typeface="Arial" panose="020B0604020202020204" pitchFamily="34" charset="0"/>
                        </a:rPr>
                        <a:t>Fuente de Financiamiento</a:t>
                      </a:r>
                      <a:endParaRPr lang="es-PY" sz="12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200" dirty="0" smtClean="0">
                          <a:solidFill>
                            <a:schemeClr val="tx1"/>
                          </a:solidFill>
                          <a:latin typeface="Arial" panose="020B0604020202020204" pitchFamily="34" charset="0"/>
                          <a:cs typeface="Arial" panose="020B0604020202020204" pitchFamily="34" charset="0"/>
                        </a:rPr>
                        <a:t>Presupuesto Vigente </a:t>
                      </a:r>
                      <a:endParaRPr lang="es-PY" sz="1200" baseline="0" dirty="0" smtClean="0">
                        <a:solidFill>
                          <a:schemeClr val="tx1"/>
                        </a:solidFill>
                        <a:latin typeface="Arial" panose="020B0604020202020204" pitchFamily="34" charset="0"/>
                        <a:cs typeface="Arial" panose="020B0604020202020204" pitchFamily="34" charset="0"/>
                      </a:endParaRPr>
                    </a:p>
                    <a:p>
                      <a:pPr algn="ctr"/>
                      <a:r>
                        <a:rPr lang="es-PY" sz="1200" baseline="0" dirty="0" smtClean="0">
                          <a:solidFill>
                            <a:schemeClr val="tx1"/>
                          </a:solidFill>
                          <a:latin typeface="Arial" panose="020B0604020202020204" pitchFamily="34" charset="0"/>
                          <a:cs typeface="Arial" panose="020B0604020202020204" pitchFamily="34" charset="0"/>
                        </a:rPr>
                        <a:t>2017</a:t>
                      </a:r>
                      <a:endParaRPr lang="es-PY" sz="12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200" dirty="0" smtClean="0">
                          <a:solidFill>
                            <a:schemeClr val="tx1"/>
                          </a:solidFill>
                          <a:latin typeface="Arial" panose="020B0604020202020204" pitchFamily="34" charset="0"/>
                          <a:cs typeface="Arial" panose="020B0604020202020204" pitchFamily="34" charset="0"/>
                        </a:rPr>
                        <a:t>Carga del Anteproyecto UNA</a:t>
                      </a:r>
                      <a:r>
                        <a:rPr lang="es-PY" sz="1200" baseline="0" dirty="0" smtClean="0">
                          <a:solidFill>
                            <a:schemeClr val="tx1"/>
                          </a:solidFill>
                          <a:latin typeface="Arial" panose="020B0604020202020204" pitchFamily="34" charset="0"/>
                          <a:cs typeface="Arial" panose="020B0604020202020204" pitchFamily="34" charset="0"/>
                        </a:rPr>
                        <a:t> 2018</a:t>
                      </a:r>
                    </a:p>
                  </a:txBody>
                  <a:tcPr marL="68580" marR="68580" anchor="ctr"/>
                </a:tc>
                <a:tc>
                  <a:txBody>
                    <a:bodyPr/>
                    <a:lstStyle/>
                    <a:p>
                      <a:pPr algn="ctr"/>
                      <a:r>
                        <a:rPr lang="es-PY" sz="1200" dirty="0" smtClean="0">
                          <a:solidFill>
                            <a:schemeClr val="tx1"/>
                          </a:solidFill>
                          <a:latin typeface="Arial" panose="020B0604020202020204" pitchFamily="34" charset="0"/>
                          <a:cs typeface="Arial" panose="020B0604020202020204" pitchFamily="34" charset="0"/>
                        </a:rPr>
                        <a:t>Diferencia Carga del Anteproyecto &amp; Presupuesto Vigente 2017</a:t>
                      </a:r>
                      <a:endParaRPr lang="es-PY" sz="1200" dirty="0">
                        <a:solidFill>
                          <a:schemeClr val="tx1"/>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200" dirty="0" smtClean="0">
                          <a:solidFill>
                            <a:schemeClr val="tx1"/>
                          </a:solidFill>
                          <a:latin typeface="Arial" panose="020B0604020202020204" pitchFamily="34" charset="0"/>
                          <a:cs typeface="Arial" panose="020B0604020202020204" pitchFamily="34" charset="0"/>
                        </a:rPr>
                        <a:t>% Variación</a:t>
                      </a:r>
                      <a:endParaRPr lang="es-PY" sz="1200" dirty="0">
                        <a:solidFill>
                          <a:schemeClr val="tx1"/>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0"/>
                  </a:ext>
                </a:extLst>
              </a:tr>
              <a:tr h="475167">
                <a:tc>
                  <a:txBody>
                    <a:bodyPr/>
                    <a:lstStyle/>
                    <a:p>
                      <a:pPr algn="ctr"/>
                      <a:r>
                        <a:rPr lang="es-PY" sz="1400" b="1" dirty="0" smtClean="0">
                          <a:latin typeface="Arial" panose="020B0604020202020204" pitchFamily="34" charset="0"/>
                          <a:cs typeface="Arial" panose="020B0604020202020204" pitchFamily="34" charset="0"/>
                        </a:rPr>
                        <a:t>FF10</a:t>
                      </a:r>
                      <a:endParaRPr lang="es-PY" sz="1400" b="1"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1.023.979.847.195</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969.730.289.467</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b="1" dirty="0" smtClean="0">
                          <a:solidFill>
                            <a:srgbClr val="FF0000"/>
                          </a:solidFill>
                          <a:latin typeface="Arial" panose="020B0604020202020204" pitchFamily="34" charset="0"/>
                          <a:cs typeface="Arial" panose="020B0604020202020204" pitchFamily="34" charset="0"/>
                        </a:rPr>
                        <a:t>-54.249.557.729</a:t>
                      </a:r>
                      <a:endParaRPr lang="es-PY" sz="1200" b="1" dirty="0">
                        <a:solidFill>
                          <a:srgbClr val="FF0000"/>
                        </a:solidFill>
                        <a:latin typeface="Arial" panose="020B0604020202020204" pitchFamily="34" charset="0"/>
                        <a:cs typeface="Arial" panose="020B0604020202020204" pitchFamily="34" charset="0"/>
                      </a:endParaRPr>
                    </a:p>
                  </a:txBody>
                  <a:tcPr marL="68580" marR="68580" anchor="ctr"/>
                </a:tc>
                <a:tc>
                  <a:txBody>
                    <a:bodyPr/>
                    <a:lstStyle/>
                    <a:p>
                      <a:pPr algn="ctr"/>
                      <a:r>
                        <a:rPr lang="es-PY" sz="1400" b="1" dirty="0" smtClean="0">
                          <a:solidFill>
                            <a:srgbClr val="FF0000"/>
                          </a:solidFill>
                          <a:latin typeface="Arial" panose="020B0604020202020204" pitchFamily="34" charset="0"/>
                          <a:cs typeface="Arial" panose="020B0604020202020204" pitchFamily="34" charset="0"/>
                        </a:rPr>
                        <a:t>-5%</a:t>
                      </a:r>
                      <a:endParaRPr lang="es-PY" sz="1400" b="1" dirty="0">
                        <a:solidFill>
                          <a:srgbClr val="FF0000"/>
                        </a:solidFill>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1"/>
                  </a:ext>
                </a:extLst>
              </a:tr>
              <a:tr h="446045">
                <a:tc>
                  <a:txBody>
                    <a:bodyPr/>
                    <a:lstStyle/>
                    <a:p>
                      <a:pPr algn="ctr"/>
                      <a:r>
                        <a:rPr lang="es-PY" sz="1400" b="1" dirty="0" smtClean="0">
                          <a:latin typeface="Arial" panose="020B0604020202020204" pitchFamily="34" charset="0"/>
                          <a:cs typeface="Arial" panose="020B0604020202020204" pitchFamily="34" charset="0"/>
                        </a:rPr>
                        <a:t>FF30</a:t>
                      </a:r>
                      <a:endParaRPr lang="es-PY" sz="1400" b="1"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263.905.181.601</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278.322.726.770</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r"/>
                      <a:r>
                        <a:rPr lang="es-PY" sz="1200" dirty="0" smtClean="0">
                          <a:latin typeface="Arial" panose="020B0604020202020204" pitchFamily="34" charset="0"/>
                          <a:cs typeface="Arial" panose="020B0604020202020204" pitchFamily="34" charset="0"/>
                        </a:rPr>
                        <a:t>14.417.545.169</a:t>
                      </a:r>
                      <a:endParaRPr lang="es-PY" sz="1200" dirty="0">
                        <a:latin typeface="Arial" panose="020B0604020202020204" pitchFamily="34" charset="0"/>
                        <a:cs typeface="Arial" panose="020B0604020202020204" pitchFamily="34" charset="0"/>
                      </a:endParaRPr>
                    </a:p>
                  </a:txBody>
                  <a:tcPr marL="68580" marR="68580" anchor="ctr"/>
                </a:tc>
                <a:tc>
                  <a:txBody>
                    <a:bodyPr/>
                    <a:lstStyle/>
                    <a:p>
                      <a:pPr algn="ctr"/>
                      <a:r>
                        <a:rPr lang="es-PY" sz="1200" dirty="0" smtClean="0">
                          <a:latin typeface="Arial" panose="020B0604020202020204" pitchFamily="34" charset="0"/>
                          <a:cs typeface="Arial" panose="020B0604020202020204" pitchFamily="34" charset="0"/>
                        </a:rPr>
                        <a:t>5%</a:t>
                      </a:r>
                      <a:endParaRPr lang="es-PY" sz="1200" b="1" dirty="0">
                        <a:latin typeface="Arial" panose="020B0604020202020204" pitchFamily="34" charset="0"/>
                        <a:cs typeface="Arial" panose="020B0604020202020204" pitchFamily="34" charset="0"/>
                      </a:endParaRPr>
                    </a:p>
                  </a:txBody>
                  <a:tcPr marL="68580" marR="68580" anchor="ctr"/>
                </a:tc>
                <a:extLst>
                  <a:ext uri="{0D108BD9-81ED-4DB2-BD59-A6C34878D82A}">
                    <a16:rowId xmlns:a16="http://schemas.microsoft.com/office/drawing/2014/main" val="10002"/>
                  </a:ext>
                </a:extLst>
              </a:tr>
              <a:tr h="446045">
                <a:tc>
                  <a:txBody>
                    <a:bodyPr/>
                    <a:lstStyle/>
                    <a:p>
                      <a:pPr algn="r"/>
                      <a:r>
                        <a:rPr lang="es-MX" sz="1400" b="1" dirty="0" smtClean="0">
                          <a:latin typeface="Arial" panose="020B0604020202020204" pitchFamily="34" charset="0"/>
                          <a:cs typeface="Arial" panose="020B0604020202020204" pitchFamily="34" charset="0"/>
                        </a:rPr>
                        <a:t>Totales</a:t>
                      </a:r>
                      <a:endParaRPr lang="es-PY" sz="1400" b="1" dirty="0">
                        <a:latin typeface="Arial" panose="020B0604020202020204" pitchFamily="34" charset="0"/>
                        <a:cs typeface="Arial" panose="020B0604020202020204" pitchFamily="34" charset="0"/>
                      </a:endParaRPr>
                    </a:p>
                  </a:txBody>
                  <a:tcPr marL="68580" marR="68580" anchor="ctr">
                    <a:solidFill>
                      <a:srgbClr val="FFC000"/>
                    </a:solidFill>
                  </a:tcPr>
                </a:tc>
                <a:tc>
                  <a:txBody>
                    <a:bodyPr/>
                    <a:lstStyle/>
                    <a:p>
                      <a:pPr algn="r" rtl="0" fontAlgn="ctr"/>
                      <a:r>
                        <a:rPr lang="es-PY" sz="1400" b="1" i="0" u="none" strike="noStrike" dirty="0">
                          <a:solidFill>
                            <a:srgbClr val="000000"/>
                          </a:solidFill>
                          <a:effectLst/>
                          <a:latin typeface="Arial"/>
                        </a:rPr>
                        <a:t>1.287.885.028.796</a:t>
                      </a:r>
                    </a:p>
                  </a:txBody>
                  <a:tcPr marL="9525" marR="9525" marT="9525" marB="0" anchor="ctr">
                    <a:solidFill>
                      <a:srgbClr val="FFC000"/>
                    </a:solidFill>
                  </a:tcPr>
                </a:tc>
                <a:tc>
                  <a:txBody>
                    <a:bodyPr/>
                    <a:lstStyle/>
                    <a:p>
                      <a:pPr algn="r" rtl="0" fontAlgn="ctr"/>
                      <a:r>
                        <a:rPr lang="es-PY" sz="1400" b="1" i="0" u="none" strike="noStrike" dirty="0" smtClean="0">
                          <a:solidFill>
                            <a:srgbClr val="000000"/>
                          </a:solidFill>
                          <a:effectLst/>
                          <a:latin typeface="Arial"/>
                        </a:rPr>
                        <a:t>1.248.053.016.237</a:t>
                      </a:r>
                      <a:endParaRPr lang="es-PY" sz="1400" b="1" i="0" u="none" strike="noStrike" dirty="0">
                        <a:solidFill>
                          <a:srgbClr val="000000"/>
                        </a:solidFill>
                        <a:effectLst/>
                        <a:latin typeface="Arial"/>
                      </a:endParaRPr>
                    </a:p>
                  </a:txBody>
                  <a:tcPr marL="9525" marR="9525" marT="9525" marB="0" anchor="ctr">
                    <a:solidFill>
                      <a:srgbClr val="FFC000"/>
                    </a:solidFill>
                  </a:tcPr>
                </a:tc>
                <a:tc>
                  <a:txBody>
                    <a:bodyPr/>
                    <a:lstStyle/>
                    <a:p>
                      <a:pPr algn="r" rtl="0" fontAlgn="ctr"/>
                      <a:r>
                        <a:rPr lang="es-PY" sz="1400" b="1" i="0" u="none" strike="noStrike" dirty="0">
                          <a:solidFill>
                            <a:srgbClr val="FF0000"/>
                          </a:solidFill>
                          <a:effectLst/>
                          <a:latin typeface="Arial"/>
                        </a:rPr>
                        <a:t>-39.832.012.560</a:t>
                      </a:r>
                    </a:p>
                  </a:txBody>
                  <a:tcPr marL="9525" marR="9525" marT="9525" marB="0" anchor="ctr">
                    <a:solidFill>
                      <a:srgbClr val="FFC000"/>
                    </a:solidFill>
                  </a:tcPr>
                </a:tc>
                <a:tc>
                  <a:txBody>
                    <a:bodyPr/>
                    <a:lstStyle/>
                    <a:p>
                      <a:pPr algn="ctr"/>
                      <a:endParaRPr lang="es-PY" sz="1200" b="1" dirty="0">
                        <a:latin typeface="Arial" panose="020B0604020202020204" pitchFamily="34" charset="0"/>
                        <a:cs typeface="Arial" panose="020B0604020202020204" pitchFamily="34" charset="0"/>
                      </a:endParaRPr>
                    </a:p>
                  </a:txBody>
                  <a:tcPr marL="68580" marR="68580" anchor="ctr">
                    <a:solidFill>
                      <a:srgbClr val="FFC000"/>
                    </a:solidFill>
                  </a:tcPr>
                </a:tc>
                <a:extLst>
                  <a:ext uri="{0D108BD9-81ED-4DB2-BD59-A6C34878D82A}">
                    <a16:rowId xmlns:a16="http://schemas.microsoft.com/office/drawing/2014/main" val="10003"/>
                  </a:ext>
                </a:extLst>
              </a:tr>
            </a:tbl>
          </a:graphicData>
        </a:graphic>
      </p:graphicFrame>
      <p:sp>
        <p:nvSpPr>
          <p:cNvPr id="13" name="3 Título"/>
          <p:cNvSpPr txBox="1">
            <a:spLocks/>
          </p:cNvSpPr>
          <p:nvPr/>
        </p:nvSpPr>
        <p:spPr>
          <a:xfrm>
            <a:off x="1490274" y="620688"/>
            <a:ext cx="6024159"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Y" sz="1800" b="1" dirty="0">
                <a:solidFill>
                  <a:prstClr val="black"/>
                </a:solidFill>
                <a:latin typeface="Arial" panose="020B0604020202020204" pitchFamily="34" charset="0"/>
                <a:cs typeface="Arial" panose="020B0604020202020204" pitchFamily="34" charset="0"/>
              </a:rPr>
              <a:t>Presupuesto Vigente 2017  &amp; Carga del Anteproyecto  2018 – Nivel UNA</a:t>
            </a:r>
          </a:p>
        </p:txBody>
      </p:sp>
      <p:sp>
        <p:nvSpPr>
          <p:cNvPr id="2" name="1 Rectángulo"/>
          <p:cNvSpPr/>
          <p:nvPr/>
        </p:nvSpPr>
        <p:spPr>
          <a:xfrm>
            <a:off x="971600" y="3933056"/>
            <a:ext cx="7272808" cy="584775"/>
          </a:xfrm>
          <a:prstGeom prst="rect">
            <a:avLst/>
          </a:prstGeom>
          <a:solidFill>
            <a:schemeClr val="accent6">
              <a:lumMod val="60000"/>
              <a:lumOff val="40000"/>
            </a:schemeClr>
          </a:solidFill>
        </p:spPr>
        <p:txBody>
          <a:bodyPr wrap="square">
            <a:spAutoFit/>
          </a:bodyPr>
          <a:lstStyle/>
          <a:p>
            <a:r>
              <a:rPr lang="es-PY" sz="1600" b="1" dirty="0" smtClean="0"/>
              <a:t>Presupuesto Total 2017 (FF10 </a:t>
            </a:r>
            <a:r>
              <a:rPr lang="es-PY" sz="1600" b="1" dirty="0"/>
              <a:t>+ </a:t>
            </a:r>
            <a:r>
              <a:rPr lang="es-PY" sz="1600" b="1" dirty="0" smtClean="0"/>
              <a:t>FF30)</a:t>
            </a:r>
            <a:r>
              <a:rPr lang="es-PY" sz="1600" dirty="0" smtClean="0"/>
              <a:t>: un </a:t>
            </a:r>
            <a:r>
              <a:rPr lang="es-PY" sz="1600" dirty="0"/>
              <a:t>billón doscientos ochenta y siete mil ochocientos ochenta y cinco millones veintiocho mil setecientos noventa y </a:t>
            </a:r>
            <a:r>
              <a:rPr lang="es-PY" sz="1600" dirty="0" smtClean="0"/>
              <a:t>seis. </a:t>
            </a:r>
            <a:endParaRPr lang="es-PY" sz="1600" b="1" dirty="0"/>
          </a:p>
        </p:txBody>
      </p:sp>
      <p:sp>
        <p:nvSpPr>
          <p:cNvPr id="3" name="2 Rectángulo"/>
          <p:cNvSpPr/>
          <p:nvPr/>
        </p:nvSpPr>
        <p:spPr>
          <a:xfrm>
            <a:off x="971600" y="4797152"/>
            <a:ext cx="7272808" cy="830997"/>
          </a:xfrm>
          <a:prstGeom prst="rect">
            <a:avLst/>
          </a:prstGeom>
          <a:solidFill>
            <a:srgbClr val="92D050"/>
          </a:solidFill>
        </p:spPr>
        <p:txBody>
          <a:bodyPr wrap="square">
            <a:spAutoFit/>
          </a:bodyPr>
          <a:lstStyle/>
          <a:p>
            <a:r>
              <a:rPr lang="es-PY" sz="1600" b="1" dirty="0" smtClean="0"/>
              <a:t>Carga del Anteproyecto de Presupuesto </a:t>
            </a:r>
            <a:r>
              <a:rPr lang="es-PY" sz="1600" b="1" dirty="0"/>
              <a:t>Total </a:t>
            </a:r>
            <a:r>
              <a:rPr lang="es-PY" sz="1600" b="1" dirty="0" smtClean="0"/>
              <a:t>2018 (</a:t>
            </a:r>
            <a:r>
              <a:rPr lang="es-PY" sz="1600" b="1" dirty="0"/>
              <a:t>FF10 + </a:t>
            </a:r>
            <a:r>
              <a:rPr lang="es-PY" sz="1600" b="1" dirty="0" smtClean="0"/>
              <a:t>FF30): </a:t>
            </a:r>
            <a:r>
              <a:rPr lang="es-PY" sz="1600" dirty="0" smtClean="0"/>
              <a:t>un </a:t>
            </a:r>
            <a:r>
              <a:rPr lang="es-PY" sz="1600" dirty="0"/>
              <a:t>billón doscientos cuarenta y ocho mil cincuenta y tres millones dieciséis mil doscientos treinta y </a:t>
            </a:r>
            <a:r>
              <a:rPr lang="es-PY" sz="1600" dirty="0" smtClean="0"/>
              <a:t>siete. </a:t>
            </a:r>
            <a:endParaRPr lang="es-PY" sz="1600" b="1" dirty="0"/>
          </a:p>
        </p:txBody>
      </p:sp>
      <p:sp>
        <p:nvSpPr>
          <p:cNvPr id="4" name="3 Rectángulo"/>
          <p:cNvSpPr/>
          <p:nvPr/>
        </p:nvSpPr>
        <p:spPr>
          <a:xfrm>
            <a:off x="6949978" y="5522749"/>
            <a:ext cx="123463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0910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649725086"/>
              </p:ext>
            </p:extLst>
          </p:nvPr>
        </p:nvGraphicFramePr>
        <p:xfrm>
          <a:off x="827585" y="1340768"/>
          <a:ext cx="7560839" cy="1930743"/>
        </p:xfrm>
        <a:graphic>
          <a:graphicData uri="http://schemas.openxmlformats.org/drawingml/2006/table">
            <a:tbl>
              <a:tblPr firstRow="1" bandRow="1">
                <a:tableStyleId>{5C22544A-7EE6-4342-B048-85BDC9FD1C3A}</a:tableStyleId>
              </a:tblPr>
              <a:tblGrid>
                <a:gridCol w="1152868">
                  <a:extLst>
                    <a:ext uri="{9D8B030D-6E8A-4147-A177-3AD203B41FA5}">
                      <a16:colId xmlns:a16="http://schemas.microsoft.com/office/drawing/2014/main" val="20000"/>
                    </a:ext>
                  </a:extLst>
                </a:gridCol>
                <a:gridCol w="1664772">
                  <a:extLst>
                    <a:ext uri="{9D8B030D-6E8A-4147-A177-3AD203B41FA5}">
                      <a16:colId xmlns:a16="http://schemas.microsoft.com/office/drawing/2014/main" val="20001"/>
                    </a:ext>
                  </a:extLst>
                </a:gridCol>
                <a:gridCol w="1803503">
                  <a:extLst>
                    <a:ext uri="{9D8B030D-6E8A-4147-A177-3AD203B41FA5}">
                      <a16:colId xmlns:a16="http://schemas.microsoft.com/office/drawing/2014/main" val="20002"/>
                    </a:ext>
                  </a:extLst>
                </a:gridCol>
                <a:gridCol w="1872868">
                  <a:extLst>
                    <a:ext uri="{9D8B030D-6E8A-4147-A177-3AD203B41FA5}">
                      <a16:colId xmlns:a16="http://schemas.microsoft.com/office/drawing/2014/main" val="20003"/>
                    </a:ext>
                  </a:extLst>
                </a:gridCol>
                <a:gridCol w="1066828">
                  <a:extLst>
                    <a:ext uri="{9D8B030D-6E8A-4147-A177-3AD203B41FA5}">
                      <a16:colId xmlns:a16="http://schemas.microsoft.com/office/drawing/2014/main" val="20004"/>
                    </a:ext>
                  </a:extLst>
                </a:gridCol>
              </a:tblGrid>
              <a:tr h="703465">
                <a:tc>
                  <a:txBody>
                    <a:bodyPr/>
                    <a:lstStyle/>
                    <a:p>
                      <a:pPr algn="ctr"/>
                      <a:r>
                        <a:rPr lang="es-PY" sz="1000" dirty="0" smtClean="0">
                          <a:latin typeface="Arial" panose="020B0604020202020204" pitchFamily="34" charset="0"/>
                          <a:cs typeface="Arial" panose="020B0604020202020204" pitchFamily="34" charset="0"/>
                        </a:rPr>
                        <a:t>Fuente de Financiamiento</a:t>
                      </a:r>
                      <a:endParaRPr lang="es-PY" sz="10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PY" sz="1100" dirty="0" smtClean="0">
                          <a:latin typeface="Arial" panose="020B0604020202020204" pitchFamily="34" charset="0"/>
                          <a:cs typeface="Arial" panose="020B0604020202020204" pitchFamily="34" charset="0"/>
                        </a:rPr>
                        <a:t>Presupuesto Vigente </a:t>
                      </a:r>
                      <a:endParaRPr lang="es-PY" sz="1100" baseline="0" dirty="0" smtClean="0">
                        <a:latin typeface="Arial" panose="020B0604020202020204" pitchFamily="34" charset="0"/>
                        <a:cs typeface="Arial" panose="020B0604020202020204" pitchFamily="34" charset="0"/>
                      </a:endParaRPr>
                    </a:p>
                    <a:p>
                      <a:pPr algn="ctr"/>
                      <a:r>
                        <a:rPr lang="es-PY" sz="1100" baseline="0" dirty="0" smtClean="0">
                          <a:latin typeface="Arial" panose="020B0604020202020204" pitchFamily="34" charset="0"/>
                          <a:cs typeface="Arial" panose="020B0604020202020204" pitchFamily="34" charset="0"/>
                        </a:rPr>
                        <a:t>2017</a:t>
                      </a:r>
                      <a:endParaRPr lang="es-PY" sz="11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PY" sz="1100" dirty="0" smtClean="0">
                          <a:latin typeface="Arial" panose="020B0604020202020204" pitchFamily="34" charset="0"/>
                          <a:cs typeface="Arial" panose="020B0604020202020204" pitchFamily="34" charset="0"/>
                        </a:rPr>
                        <a:t>Proyecto Ejecutivo</a:t>
                      </a:r>
                      <a:r>
                        <a:rPr lang="es-PY" sz="1100" baseline="0" dirty="0" smtClean="0">
                          <a:latin typeface="Arial" panose="020B0604020202020204" pitchFamily="34" charset="0"/>
                          <a:cs typeface="Arial" panose="020B0604020202020204" pitchFamily="34" charset="0"/>
                        </a:rPr>
                        <a:t>          2018</a:t>
                      </a:r>
                      <a:endParaRPr lang="es-PY" sz="11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PY" sz="1100" dirty="0" smtClean="0">
                          <a:latin typeface="Arial" panose="020B0604020202020204" pitchFamily="34" charset="0"/>
                          <a:cs typeface="Arial" panose="020B0604020202020204" pitchFamily="34" charset="0"/>
                        </a:rPr>
                        <a:t>Diferencia Proyecto Ejecutivo 2018 &amp; Presupuesto Vigente 2017</a:t>
                      </a:r>
                      <a:endParaRPr lang="es-PY" sz="11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s-PY" sz="1100" dirty="0" smtClean="0">
                          <a:latin typeface="Arial" panose="020B0604020202020204" pitchFamily="34" charset="0"/>
                          <a:cs typeface="Arial" panose="020B0604020202020204" pitchFamily="34" charset="0"/>
                        </a:rPr>
                        <a:t>% Variación</a:t>
                      </a:r>
                      <a:endParaRPr lang="es-PY"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89581">
                <a:tc>
                  <a:txBody>
                    <a:bodyPr/>
                    <a:lstStyle/>
                    <a:p>
                      <a:pPr algn="ctr"/>
                      <a:r>
                        <a:rPr lang="es-PY" sz="1400" dirty="0" smtClean="0">
                          <a:latin typeface="Arial" panose="020B0604020202020204" pitchFamily="34" charset="0"/>
                          <a:cs typeface="Arial" panose="020B0604020202020204" pitchFamily="34" charset="0"/>
                        </a:rPr>
                        <a:t>FF10</a:t>
                      </a:r>
                      <a:endParaRPr lang="es-PY" sz="1400" dirty="0">
                        <a:latin typeface="Arial" panose="020B0604020202020204" pitchFamily="34" charset="0"/>
                        <a:cs typeface="Arial" panose="020B0604020202020204" pitchFamily="34" charset="0"/>
                      </a:endParaRPr>
                    </a:p>
                  </a:txBody>
                  <a:tcPr anchor="ctr"/>
                </a:tc>
                <a:tc>
                  <a:txBody>
                    <a:bodyPr/>
                    <a:lstStyle/>
                    <a:p>
                      <a:pPr algn="r"/>
                      <a:r>
                        <a:rPr lang="es-PY" sz="1200" dirty="0" smtClean="0">
                          <a:latin typeface="Arial" panose="020B0604020202020204" pitchFamily="34" charset="0"/>
                          <a:cs typeface="Arial" panose="020B0604020202020204" pitchFamily="34" charset="0"/>
                        </a:rPr>
                        <a:t>1.023.979.847.195</a:t>
                      </a:r>
                      <a:endParaRPr lang="es-PY" sz="1200" dirty="0">
                        <a:latin typeface="Arial" panose="020B0604020202020204" pitchFamily="34" charset="0"/>
                        <a:cs typeface="Arial" panose="020B0604020202020204" pitchFamily="34" charset="0"/>
                      </a:endParaRPr>
                    </a:p>
                  </a:txBody>
                  <a:tcPr anchor="ctr"/>
                </a:tc>
                <a:tc>
                  <a:txBody>
                    <a:bodyPr/>
                    <a:lstStyle/>
                    <a:p>
                      <a:pPr algn="r"/>
                      <a:r>
                        <a:rPr lang="es-PY" sz="1200" dirty="0" smtClean="0">
                          <a:latin typeface="Arial" panose="020B0604020202020204" pitchFamily="34" charset="0"/>
                          <a:cs typeface="Arial" panose="020B0604020202020204" pitchFamily="34" charset="0"/>
                        </a:rPr>
                        <a:t>989.431.799.843</a:t>
                      </a:r>
                      <a:endParaRPr lang="es-PY" sz="1200" dirty="0">
                        <a:latin typeface="Arial" panose="020B0604020202020204" pitchFamily="34" charset="0"/>
                        <a:cs typeface="Arial" panose="020B0604020202020204" pitchFamily="34" charset="0"/>
                      </a:endParaRPr>
                    </a:p>
                  </a:txBody>
                  <a:tcPr anchor="ctr"/>
                </a:tc>
                <a:tc>
                  <a:txBody>
                    <a:bodyPr/>
                    <a:lstStyle/>
                    <a:p>
                      <a:pPr algn="r"/>
                      <a:r>
                        <a:rPr lang="es-PY" sz="1200" b="1" dirty="0" smtClean="0">
                          <a:solidFill>
                            <a:srgbClr val="FF0000"/>
                          </a:solidFill>
                          <a:latin typeface="Arial" panose="020B0604020202020204" pitchFamily="34" charset="0"/>
                          <a:cs typeface="Arial" panose="020B0604020202020204" pitchFamily="34" charset="0"/>
                        </a:rPr>
                        <a:t>-34.548.047.352</a:t>
                      </a:r>
                      <a:endParaRPr lang="es-PY"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s-PY" sz="1200" b="1" dirty="0" smtClean="0">
                          <a:solidFill>
                            <a:srgbClr val="FF0000"/>
                          </a:solidFill>
                          <a:latin typeface="Arial" panose="020B0604020202020204" pitchFamily="34" charset="0"/>
                          <a:cs typeface="Arial" panose="020B0604020202020204" pitchFamily="34" charset="0"/>
                        </a:rPr>
                        <a:t>-3%</a:t>
                      </a:r>
                      <a:endParaRPr lang="es-PY" sz="1200" b="1"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89581">
                <a:tc>
                  <a:txBody>
                    <a:bodyPr/>
                    <a:lstStyle/>
                    <a:p>
                      <a:pPr algn="ctr"/>
                      <a:r>
                        <a:rPr lang="es-PY" sz="1400" dirty="0" smtClean="0">
                          <a:latin typeface="Arial" panose="020B0604020202020204" pitchFamily="34" charset="0"/>
                          <a:cs typeface="Arial" panose="020B0604020202020204" pitchFamily="34" charset="0"/>
                        </a:rPr>
                        <a:t>FF30</a:t>
                      </a:r>
                      <a:endParaRPr lang="es-PY" sz="1400" dirty="0">
                        <a:latin typeface="Arial" panose="020B0604020202020204" pitchFamily="34" charset="0"/>
                        <a:cs typeface="Arial" panose="020B0604020202020204" pitchFamily="34" charset="0"/>
                      </a:endParaRPr>
                    </a:p>
                  </a:txBody>
                  <a:tcPr anchor="ctr"/>
                </a:tc>
                <a:tc>
                  <a:txBody>
                    <a:bodyPr/>
                    <a:lstStyle/>
                    <a:p>
                      <a:pPr algn="r"/>
                      <a:r>
                        <a:rPr lang="es-PY" sz="1200" dirty="0" smtClean="0">
                          <a:latin typeface="Arial" panose="020B0604020202020204" pitchFamily="34" charset="0"/>
                          <a:cs typeface="Arial" panose="020B0604020202020204" pitchFamily="34" charset="0"/>
                        </a:rPr>
                        <a:t>263.905.181.601</a:t>
                      </a:r>
                      <a:endParaRPr lang="es-PY" sz="1200" dirty="0">
                        <a:latin typeface="Arial" panose="020B0604020202020204" pitchFamily="34" charset="0"/>
                        <a:cs typeface="Arial" panose="020B0604020202020204" pitchFamily="34" charset="0"/>
                      </a:endParaRPr>
                    </a:p>
                  </a:txBody>
                  <a:tcPr anchor="ctr"/>
                </a:tc>
                <a:tc>
                  <a:txBody>
                    <a:bodyPr/>
                    <a:lstStyle/>
                    <a:p>
                      <a:pPr algn="r"/>
                      <a:r>
                        <a:rPr lang="es-PY" sz="1200" dirty="0" smtClean="0">
                          <a:latin typeface="Arial" panose="020B0604020202020204" pitchFamily="34" charset="0"/>
                          <a:cs typeface="Arial" panose="020B0604020202020204" pitchFamily="34" charset="0"/>
                        </a:rPr>
                        <a:t>279.241.571.690</a:t>
                      </a:r>
                      <a:endParaRPr lang="es-PY" sz="1200" dirty="0">
                        <a:latin typeface="Arial" panose="020B0604020202020204" pitchFamily="34" charset="0"/>
                        <a:cs typeface="Arial" panose="020B0604020202020204" pitchFamily="34" charset="0"/>
                      </a:endParaRPr>
                    </a:p>
                  </a:txBody>
                  <a:tcPr anchor="ctr"/>
                </a:tc>
                <a:tc>
                  <a:txBody>
                    <a:bodyPr/>
                    <a:lstStyle/>
                    <a:p>
                      <a:pPr algn="r"/>
                      <a:r>
                        <a:rPr lang="es-PY" sz="1200" dirty="0" smtClean="0">
                          <a:latin typeface="Arial" panose="020B0604020202020204" pitchFamily="34" charset="0"/>
                          <a:cs typeface="Arial" panose="020B0604020202020204" pitchFamily="34" charset="0"/>
                        </a:rPr>
                        <a:t>15.336.390.089</a:t>
                      </a:r>
                      <a:endParaRPr lang="es-PY" sz="1200" dirty="0">
                        <a:latin typeface="Arial" panose="020B0604020202020204" pitchFamily="34" charset="0"/>
                        <a:cs typeface="Arial" panose="020B0604020202020204" pitchFamily="34" charset="0"/>
                      </a:endParaRPr>
                    </a:p>
                  </a:txBody>
                  <a:tcPr anchor="ctr"/>
                </a:tc>
                <a:tc>
                  <a:txBody>
                    <a:bodyPr/>
                    <a:lstStyle/>
                    <a:p>
                      <a:pPr algn="ctr"/>
                      <a:r>
                        <a:rPr lang="es-PY" sz="1200" b="1" dirty="0" smtClean="0">
                          <a:latin typeface="Arial" panose="020B0604020202020204" pitchFamily="34" charset="0"/>
                          <a:cs typeface="Arial" panose="020B0604020202020204" pitchFamily="34" charset="0"/>
                        </a:rPr>
                        <a:t>6%</a:t>
                      </a:r>
                      <a:endParaRPr lang="es-PY"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89581">
                <a:tc>
                  <a:txBody>
                    <a:bodyPr/>
                    <a:lstStyle/>
                    <a:p>
                      <a:pPr algn="ctr"/>
                      <a:r>
                        <a:rPr lang="es-MX" sz="1400" b="1" dirty="0" smtClean="0">
                          <a:latin typeface="Arial" panose="020B0604020202020204" pitchFamily="34" charset="0"/>
                          <a:cs typeface="Arial" panose="020B0604020202020204" pitchFamily="34" charset="0"/>
                        </a:rPr>
                        <a:t>Totales</a:t>
                      </a:r>
                      <a:endParaRPr lang="es-PY" sz="14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r" rtl="0" fontAlgn="ctr"/>
                      <a:r>
                        <a:rPr lang="es-PY" sz="1400" b="1" i="0" u="none" strike="noStrike" dirty="0">
                          <a:solidFill>
                            <a:srgbClr val="000000"/>
                          </a:solidFill>
                          <a:effectLst/>
                          <a:latin typeface="Arial"/>
                        </a:rPr>
                        <a:t>1.287.885.028.796</a:t>
                      </a:r>
                    </a:p>
                  </a:txBody>
                  <a:tcPr marL="9525" marR="9525" marT="9525" marB="0" anchor="ctr">
                    <a:solidFill>
                      <a:schemeClr val="accent1">
                        <a:lumMod val="60000"/>
                        <a:lumOff val="40000"/>
                      </a:schemeClr>
                    </a:solidFill>
                  </a:tcPr>
                </a:tc>
                <a:tc>
                  <a:txBody>
                    <a:bodyPr/>
                    <a:lstStyle/>
                    <a:p>
                      <a:pPr algn="r" rtl="0" fontAlgn="ctr"/>
                      <a:r>
                        <a:rPr lang="es-PY" sz="1400" b="1" i="0" u="none" strike="noStrike" dirty="0" smtClean="0">
                          <a:solidFill>
                            <a:srgbClr val="000000"/>
                          </a:solidFill>
                          <a:effectLst/>
                          <a:latin typeface="Arial"/>
                        </a:rPr>
                        <a:t>1.268.673.371.533</a:t>
                      </a:r>
                      <a:endParaRPr lang="es-PY" sz="1400" b="1" i="0" u="none" strike="noStrike" dirty="0">
                        <a:solidFill>
                          <a:srgbClr val="000000"/>
                        </a:solidFill>
                        <a:effectLst/>
                        <a:latin typeface="Arial"/>
                      </a:endParaRPr>
                    </a:p>
                  </a:txBody>
                  <a:tcPr marL="9525" marR="9525" marT="9525" marB="0" anchor="ctr">
                    <a:solidFill>
                      <a:schemeClr val="accent1">
                        <a:lumMod val="60000"/>
                        <a:lumOff val="40000"/>
                      </a:schemeClr>
                    </a:solidFill>
                  </a:tcPr>
                </a:tc>
                <a:tc>
                  <a:txBody>
                    <a:bodyPr/>
                    <a:lstStyle/>
                    <a:p>
                      <a:pPr algn="r" rtl="0" fontAlgn="ctr"/>
                      <a:r>
                        <a:rPr lang="es-PY" sz="1400" b="1" i="0" u="none" strike="noStrike" dirty="0">
                          <a:solidFill>
                            <a:srgbClr val="FF0000"/>
                          </a:solidFill>
                          <a:effectLst/>
                          <a:latin typeface="Arial"/>
                        </a:rPr>
                        <a:t>-19.211.657.263</a:t>
                      </a:r>
                    </a:p>
                  </a:txBody>
                  <a:tcPr marL="9525" marR="9525" marT="9525" marB="0" anchor="ctr">
                    <a:solidFill>
                      <a:schemeClr val="accent1">
                        <a:lumMod val="60000"/>
                        <a:lumOff val="40000"/>
                      </a:schemeClr>
                    </a:solidFill>
                  </a:tcPr>
                </a:tc>
                <a:tc>
                  <a:txBody>
                    <a:bodyPr/>
                    <a:lstStyle/>
                    <a:p>
                      <a:pPr algn="ctr"/>
                      <a:endParaRPr lang="es-PY" sz="14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14" name="3 Título"/>
          <p:cNvSpPr txBox="1">
            <a:spLocks/>
          </p:cNvSpPr>
          <p:nvPr/>
        </p:nvSpPr>
        <p:spPr>
          <a:xfrm>
            <a:off x="819488" y="815831"/>
            <a:ext cx="7848872"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PY" sz="1800" b="1" dirty="0" smtClean="0">
                <a:latin typeface="Arial" panose="020B0604020202020204" pitchFamily="34" charset="0"/>
                <a:cs typeface="Arial" panose="020B0604020202020204" pitchFamily="34" charset="0"/>
              </a:rPr>
              <a:t>Proyecto Ejecutivo 2018 </a:t>
            </a:r>
            <a:r>
              <a:rPr lang="es-PY" sz="1800" b="1" dirty="0">
                <a:latin typeface="Arial" panose="020B0604020202020204" pitchFamily="34" charset="0"/>
                <a:cs typeface="Arial" panose="020B0604020202020204" pitchFamily="34" charset="0"/>
              </a:rPr>
              <a:t>&amp;</a:t>
            </a:r>
            <a:r>
              <a:rPr lang="es-PY" sz="1800" b="1" dirty="0" smtClean="0">
                <a:latin typeface="Arial" panose="020B0604020202020204" pitchFamily="34" charset="0"/>
                <a:cs typeface="Arial" panose="020B0604020202020204" pitchFamily="34" charset="0"/>
              </a:rPr>
              <a:t> Presupuesto Vigente 2017 – Nivel UNA</a:t>
            </a:r>
          </a:p>
        </p:txBody>
      </p:sp>
      <p:sp>
        <p:nvSpPr>
          <p:cNvPr id="2" name="CuadroTexto 1"/>
          <p:cNvSpPr txBox="1"/>
          <p:nvPr/>
        </p:nvSpPr>
        <p:spPr>
          <a:xfrm>
            <a:off x="827585" y="4725144"/>
            <a:ext cx="748883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1400" dirty="0" smtClean="0">
                <a:latin typeface="Arial" panose="020B0604020202020204" pitchFamily="34" charset="0"/>
                <a:cs typeface="Arial" panose="020B0604020202020204" pitchFamily="34" charset="0"/>
              </a:rPr>
              <a:t>El Efecto del </a:t>
            </a:r>
            <a:r>
              <a:rPr lang="es-ES" sz="1600" b="1" dirty="0" smtClean="0">
                <a:solidFill>
                  <a:srgbClr val="FF0000"/>
                </a:solidFill>
                <a:latin typeface="Arial" panose="020B0604020202020204" pitchFamily="34" charset="0"/>
                <a:cs typeface="Arial" panose="020B0604020202020204" pitchFamily="34" charset="0"/>
              </a:rPr>
              <a:t>-3%</a:t>
            </a:r>
            <a:r>
              <a:rPr lang="es-ES" sz="1400" dirty="0" smtClean="0">
                <a:latin typeface="Arial" panose="020B0604020202020204" pitchFamily="34" charset="0"/>
                <a:cs typeface="Arial" panose="020B0604020202020204" pitchFamily="34" charset="0"/>
              </a:rPr>
              <a:t>, representa </a:t>
            </a:r>
            <a:r>
              <a:rPr lang="es-ES" sz="1400" b="1" dirty="0" smtClean="0">
                <a:latin typeface="Arial" panose="020B0604020202020204" pitchFamily="34" charset="0"/>
                <a:cs typeface="Arial" panose="020B0604020202020204" pitchFamily="34" charset="0"/>
              </a:rPr>
              <a:t>EL AJUSTE A Gs. 2.041.123</a:t>
            </a:r>
            <a:r>
              <a:rPr lang="es-ES" sz="1400" dirty="0" smtClean="0">
                <a:latin typeface="Arial" panose="020B0604020202020204" pitchFamily="34" charset="0"/>
                <a:cs typeface="Arial" panose="020B0604020202020204" pitchFamily="34" charset="0"/>
              </a:rPr>
              <a:t>, para aquellos funcionarios cuyos salarios son menores al mínimo. </a:t>
            </a:r>
            <a:r>
              <a:rPr lang="es-ES" sz="1400" b="1" dirty="0" smtClean="0">
                <a:latin typeface="Arial" panose="020B0604020202020204" pitchFamily="34" charset="0"/>
                <a:cs typeface="Arial" panose="020B0604020202020204" pitchFamily="34" charset="0"/>
              </a:rPr>
              <a:t>INCLUYE LA  REPOSICIÓN </a:t>
            </a:r>
            <a:r>
              <a:rPr lang="es-ES" sz="1400" dirty="0" smtClean="0">
                <a:latin typeface="Arial" panose="020B0604020202020204" pitchFamily="34" charset="0"/>
                <a:cs typeface="Arial" panose="020B0604020202020204" pitchFamily="34" charset="0"/>
              </a:rPr>
              <a:t>de </a:t>
            </a:r>
            <a:r>
              <a:rPr lang="es-ES" sz="1400" b="1" dirty="0" smtClean="0">
                <a:latin typeface="Arial" panose="020B0604020202020204" pitchFamily="34" charset="0"/>
                <a:cs typeface="Arial" panose="020B0604020202020204" pitchFamily="34" charset="0"/>
              </a:rPr>
              <a:t>aproximadamente 17 mil millones del rubro 350 (productos químicos)</a:t>
            </a:r>
            <a:r>
              <a:rPr lang="es-ES" sz="1400" dirty="0" smtClean="0">
                <a:latin typeface="Arial" panose="020B0604020202020204" pitchFamily="34" charset="0"/>
                <a:cs typeface="Arial" panose="020B0604020202020204" pitchFamily="34" charset="0"/>
              </a:rPr>
              <a:t> para la Facultad de Ciencias Médicas (Hospital de Clínicas) y EL </a:t>
            </a:r>
            <a:r>
              <a:rPr lang="es-ES" sz="1400" b="1" dirty="0" smtClean="0">
                <a:latin typeface="Arial" panose="020B0604020202020204" pitchFamily="34" charset="0"/>
                <a:cs typeface="Arial" panose="020B0604020202020204" pitchFamily="34" charset="0"/>
              </a:rPr>
              <a:t>AUMENTO DEL SEGURO MÉDICO</a:t>
            </a:r>
            <a:r>
              <a:rPr lang="es-ES" sz="1400" dirty="0" smtClean="0">
                <a:latin typeface="Arial" panose="020B0604020202020204" pitchFamily="34" charset="0"/>
                <a:cs typeface="Arial" panose="020B0604020202020204" pitchFamily="34" charset="0"/>
              </a:rPr>
              <a:t> (de 200 mil a 300 mil guaraníes).</a:t>
            </a:r>
            <a:endParaRPr lang="es-ES" sz="1400" dirty="0">
              <a:latin typeface="Arial" panose="020B0604020202020204" pitchFamily="34" charset="0"/>
              <a:cs typeface="Arial" panose="020B0604020202020204" pitchFamily="34" charset="0"/>
            </a:endParaRPr>
          </a:p>
        </p:txBody>
      </p:sp>
      <p:sp>
        <p:nvSpPr>
          <p:cNvPr id="7" name="6 Rectángulo"/>
          <p:cNvSpPr/>
          <p:nvPr/>
        </p:nvSpPr>
        <p:spPr>
          <a:xfrm>
            <a:off x="6579237" y="137874"/>
            <a:ext cx="14750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819488" y="3356992"/>
            <a:ext cx="7568936" cy="523220"/>
          </a:xfrm>
          <a:prstGeom prst="rect">
            <a:avLst/>
          </a:prstGeom>
          <a:solidFill>
            <a:schemeClr val="accent6">
              <a:lumMod val="60000"/>
              <a:lumOff val="40000"/>
            </a:schemeClr>
          </a:solidFill>
        </p:spPr>
        <p:txBody>
          <a:bodyPr wrap="square">
            <a:spAutoFit/>
          </a:bodyPr>
          <a:lstStyle/>
          <a:p>
            <a:r>
              <a:rPr lang="es-PY" sz="1400" b="1" dirty="0" smtClean="0">
                <a:latin typeface="Arial" panose="020B0604020202020204" pitchFamily="34" charset="0"/>
                <a:cs typeface="Arial" panose="020B0604020202020204" pitchFamily="34" charset="0"/>
              </a:rPr>
              <a:t>Presupuesto Total 2017 (FF10 </a:t>
            </a:r>
            <a:r>
              <a:rPr lang="es-PY" sz="1400" b="1" dirty="0">
                <a:latin typeface="Arial" panose="020B0604020202020204" pitchFamily="34" charset="0"/>
                <a:cs typeface="Arial" panose="020B0604020202020204" pitchFamily="34" charset="0"/>
              </a:rPr>
              <a:t>+ </a:t>
            </a:r>
            <a:r>
              <a:rPr lang="es-PY" sz="1400" b="1" dirty="0" smtClean="0">
                <a:latin typeface="Arial" panose="020B0604020202020204" pitchFamily="34" charset="0"/>
                <a:cs typeface="Arial" panose="020B0604020202020204" pitchFamily="34" charset="0"/>
              </a:rPr>
              <a:t>FF30)</a:t>
            </a:r>
            <a:r>
              <a:rPr lang="es-PY" sz="1400" dirty="0" smtClean="0">
                <a:latin typeface="Arial" panose="020B0604020202020204" pitchFamily="34" charset="0"/>
                <a:cs typeface="Arial" panose="020B0604020202020204" pitchFamily="34" charset="0"/>
              </a:rPr>
              <a:t>: un </a:t>
            </a:r>
            <a:r>
              <a:rPr lang="es-PY" sz="1400" dirty="0">
                <a:latin typeface="Arial" panose="020B0604020202020204" pitchFamily="34" charset="0"/>
                <a:cs typeface="Arial" panose="020B0604020202020204" pitchFamily="34" charset="0"/>
              </a:rPr>
              <a:t>billón doscientos ochenta y siete mil ochocientos ochenta y cinco millones veintiocho mil setecientos noventa y </a:t>
            </a:r>
            <a:r>
              <a:rPr lang="es-PY" sz="1400" dirty="0" smtClean="0">
                <a:latin typeface="Arial" panose="020B0604020202020204" pitchFamily="34" charset="0"/>
                <a:cs typeface="Arial" panose="020B0604020202020204" pitchFamily="34" charset="0"/>
              </a:rPr>
              <a:t>seis. </a:t>
            </a:r>
            <a:endParaRPr lang="es-PY" sz="1400" b="1" dirty="0">
              <a:latin typeface="Arial" panose="020B0604020202020204" pitchFamily="34" charset="0"/>
              <a:cs typeface="Arial" panose="020B0604020202020204" pitchFamily="34" charset="0"/>
            </a:endParaRPr>
          </a:p>
        </p:txBody>
      </p:sp>
      <p:sp>
        <p:nvSpPr>
          <p:cNvPr id="5" name="4 Rectángulo"/>
          <p:cNvSpPr/>
          <p:nvPr/>
        </p:nvSpPr>
        <p:spPr>
          <a:xfrm>
            <a:off x="828472" y="3985632"/>
            <a:ext cx="7559952" cy="523220"/>
          </a:xfrm>
          <a:prstGeom prst="rect">
            <a:avLst/>
          </a:prstGeom>
          <a:solidFill>
            <a:srgbClr val="92D050"/>
          </a:solidFill>
        </p:spPr>
        <p:txBody>
          <a:bodyPr wrap="square">
            <a:spAutoFit/>
          </a:bodyPr>
          <a:lstStyle/>
          <a:p>
            <a:r>
              <a:rPr lang="es-PY" sz="1400" b="1" dirty="0" smtClean="0">
                <a:latin typeface="Arial" panose="020B0604020202020204" pitchFamily="34" charset="0"/>
                <a:cs typeface="Arial" panose="020B0604020202020204" pitchFamily="34" charset="0"/>
              </a:rPr>
              <a:t>Proyecto Ejecutivo </a:t>
            </a:r>
            <a:r>
              <a:rPr lang="es-PY" sz="1400" b="1" dirty="0">
                <a:latin typeface="Arial" panose="020B0604020202020204" pitchFamily="34" charset="0"/>
                <a:cs typeface="Arial" panose="020B0604020202020204" pitchFamily="34" charset="0"/>
              </a:rPr>
              <a:t>Total 2017 (FF10 + FF30)</a:t>
            </a:r>
            <a:r>
              <a:rPr lang="es-PY" sz="1400" dirty="0">
                <a:latin typeface="Arial" panose="020B0604020202020204" pitchFamily="34" charset="0"/>
                <a:cs typeface="Arial" panose="020B0604020202020204" pitchFamily="34" charset="0"/>
              </a:rPr>
              <a:t>: </a:t>
            </a:r>
            <a:r>
              <a:rPr lang="es-PY" sz="1400" dirty="0" smtClean="0">
                <a:latin typeface="Arial" panose="020B0604020202020204" pitchFamily="34" charset="0"/>
                <a:cs typeface="Arial" panose="020B0604020202020204" pitchFamily="34" charset="0"/>
              </a:rPr>
              <a:t>un </a:t>
            </a:r>
            <a:r>
              <a:rPr lang="es-PY" sz="1400" dirty="0">
                <a:latin typeface="Arial" panose="020B0604020202020204" pitchFamily="34" charset="0"/>
                <a:cs typeface="Arial" panose="020B0604020202020204" pitchFamily="34" charset="0"/>
              </a:rPr>
              <a:t>billón doscientos sesenta y ocho mil seiscientos setenta y tres millones trescientos setenta y un mil quinientos treinta y tres</a:t>
            </a:r>
          </a:p>
        </p:txBody>
      </p:sp>
    </p:spTree>
    <p:extLst>
      <p:ext uri="{BB962C8B-B14F-4D97-AF65-F5344CB8AC3E}">
        <p14:creationId xmlns:p14="http://schemas.microsoft.com/office/powerpoint/2010/main" val="420613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a:xfrm>
            <a:off x="1835696" y="566704"/>
            <a:ext cx="55506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Y" sz="1800" b="1" dirty="0" smtClean="0">
                <a:solidFill>
                  <a:prstClr val="black"/>
                </a:solidFill>
                <a:latin typeface="Arial" panose="020B0604020202020204" pitchFamily="34" charset="0"/>
                <a:cs typeface="Arial" panose="020B0604020202020204" pitchFamily="34" charset="0"/>
              </a:rPr>
              <a:t>Participación </a:t>
            </a:r>
            <a:r>
              <a:rPr lang="es-PY" sz="1800" b="1" dirty="0">
                <a:solidFill>
                  <a:prstClr val="black"/>
                </a:solidFill>
                <a:latin typeface="Arial" panose="020B0604020202020204" pitchFamily="34" charset="0"/>
                <a:cs typeface="Arial" panose="020B0604020202020204" pitchFamily="34" charset="0"/>
              </a:rPr>
              <a:t>del Presupuesto</a:t>
            </a:r>
          </a:p>
          <a:p>
            <a:r>
              <a:rPr lang="es-PY" sz="1800" b="1" dirty="0">
                <a:solidFill>
                  <a:prstClr val="black"/>
                </a:solidFill>
                <a:latin typeface="Arial" panose="020B0604020202020204" pitchFamily="34" charset="0"/>
                <a:cs typeface="Arial" panose="020B0604020202020204" pitchFamily="34" charset="0"/>
              </a:rPr>
              <a:t> </a:t>
            </a:r>
            <a:r>
              <a:rPr lang="es-PY" sz="1800" b="1" dirty="0" smtClean="0">
                <a:solidFill>
                  <a:prstClr val="black"/>
                </a:solidFill>
                <a:latin typeface="Arial" panose="020B0604020202020204" pitchFamily="34" charset="0"/>
                <a:cs typeface="Arial" panose="020B0604020202020204" pitchFamily="34" charset="0"/>
              </a:rPr>
              <a:t>Por Unidad Académica- </a:t>
            </a:r>
            <a:r>
              <a:rPr lang="es-PY" sz="1800" b="1" dirty="0">
                <a:solidFill>
                  <a:srgbClr val="FF0000"/>
                </a:solidFill>
                <a:latin typeface="Arial" panose="020B0604020202020204" pitchFamily="34" charset="0"/>
                <a:cs typeface="Arial" panose="020B0604020202020204" pitchFamily="34" charset="0"/>
              </a:rPr>
              <a:t>FF10</a:t>
            </a:r>
            <a:r>
              <a:rPr lang="es-PY" sz="1800" b="1" dirty="0">
                <a:solidFill>
                  <a:prstClr val="black"/>
                </a:solidFill>
                <a:latin typeface="Arial" panose="020B0604020202020204" pitchFamily="34" charset="0"/>
                <a:cs typeface="Arial" panose="020B0604020202020204" pitchFamily="34" charset="0"/>
              </a:rPr>
              <a:t> – AÑO 2017</a:t>
            </a:r>
          </a:p>
        </p:txBody>
      </p:sp>
      <p:graphicFrame>
        <p:nvGraphicFramePr>
          <p:cNvPr id="10" name="9 Gráfico"/>
          <p:cNvGraphicFramePr/>
          <p:nvPr>
            <p:extLst>
              <p:ext uri="{D42A27DB-BD31-4B8C-83A1-F6EECF244321}">
                <p14:modId xmlns:p14="http://schemas.microsoft.com/office/powerpoint/2010/main" val="3493841762"/>
              </p:ext>
            </p:extLst>
          </p:nvPr>
        </p:nvGraphicFramePr>
        <p:xfrm>
          <a:off x="2051720" y="2348880"/>
          <a:ext cx="4392488" cy="2779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502553540"/>
              </p:ext>
            </p:extLst>
          </p:nvPr>
        </p:nvGraphicFramePr>
        <p:xfrm>
          <a:off x="1046613" y="1124744"/>
          <a:ext cx="7128790" cy="1196608"/>
        </p:xfrm>
        <a:graphic>
          <a:graphicData uri="http://schemas.openxmlformats.org/drawingml/2006/table">
            <a:tbl>
              <a:tblPr firstRow="1" bandRow="1">
                <a:tableStyleId>{5C22544A-7EE6-4342-B048-85BDC9FD1C3A}</a:tableStyleId>
              </a:tblPr>
              <a:tblGrid>
                <a:gridCol w="800796">
                  <a:extLst>
                    <a:ext uri="{9D8B030D-6E8A-4147-A177-3AD203B41FA5}">
                      <a16:colId xmlns:a16="http://schemas.microsoft.com/office/drawing/2014/main" val="20000"/>
                    </a:ext>
                  </a:extLst>
                </a:gridCol>
                <a:gridCol w="1321927">
                  <a:extLst>
                    <a:ext uri="{9D8B030D-6E8A-4147-A177-3AD203B41FA5}">
                      <a16:colId xmlns:a16="http://schemas.microsoft.com/office/drawing/2014/main" val="20001"/>
                    </a:ext>
                  </a:extLst>
                </a:gridCol>
                <a:gridCol w="1463391">
                  <a:extLst>
                    <a:ext uri="{9D8B030D-6E8A-4147-A177-3AD203B41FA5}">
                      <a16:colId xmlns:a16="http://schemas.microsoft.com/office/drawing/2014/main" val="20002"/>
                    </a:ext>
                  </a:extLst>
                </a:gridCol>
                <a:gridCol w="1031649">
                  <a:extLst>
                    <a:ext uri="{9D8B030D-6E8A-4147-A177-3AD203B41FA5}">
                      <a16:colId xmlns:a16="http://schemas.microsoft.com/office/drawing/2014/main" val="20003"/>
                    </a:ext>
                  </a:extLst>
                </a:gridCol>
                <a:gridCol w="1336527">
                  <a:extLst>
                    <a:ext uri="{9D8B030D-6E8A-4147-A177-3AD203B41FA5}">
                      <a16:colId xmlns:a16="http://schemas.microsoft.com/office/drawing/2014/main" val="20004"/>
                    </a:ext>
                  </a:extLst>
                </a:gridCol>
                <a:gridCol w="1174500">
                  <a:extLst>
                    <a:ext uri="{9D8B030D-6E8A-4147-A177-3AD203B41FA5}">
                      <a16:colId xmlns:a16="http://schemas.microsoft.com/office/drawing/2014/main" val="20005"/>
                    </a:ext>
                  </a:extLst>
                </a:gridCol>
              </a:tblGrid>
              <a:tr h="632028">
                <a:tc>
                  <a:txBody>
                    <a:bodyPr/>
                    <a:lstStyle/>
                    <a:p>
                      <a:pPr algn="ctr" rtl="0" fontAlgn="ctr"/>
                      <a:r>
                        <a:rPr lang="es-PY" sz="1100" u="none" strike="noStrike" dirty="0">
                          <a:solidFill>
                            <a:schemeClr val="tx1"/>
                          </a:solidFill>
                          <a:effectLst/>
                          <a:latin typeface="Arial" panose="020B0604020202020204" pitchFamily="34" charset="0"/>
                          <a:cs typeface="Arial" panose="020B0604020202020204" pitchFamily="34" charset="0"/>
                        </a:rPr>
                        <a:t>Año</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tc>
                  <a:txBody>
                    <a:bodyPr/>
                    <a:lstStyle/>
                    <a:p>
                      <a:pPr algn="ctr" rtl="0" fontAlgn="ctr"/>
                      <a:r>
                        <a:rPr lang="es-PY" sz="1100" u="none" strike="noStrike" dirty="0" smtClean="0">
                          <a:solidFill>
                            <a:schemeClr val="tx1"/>
                          </a:solidFill>
                          <a:effectLst/>
                          <a:latin typeface="Arial" panose="020B0604020202020204" pitchFamily="34" charset="0"/>
                          <a:cs typeface="Arial" panose="020B0604020202020204" pitchFamily="34" charset="0"/>
                        </a:rPr>
                        <a:t>Presupuesto total             UNA</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tc>
                  <a:txBody>
                    <a:bodyPr/>
                    <a:lstStyle/>
                    <a:p>
                      <a:pPr algn="ctr" rtl="0" fontAlgn="ctr"/>
                      <a:r>
                        <a:rPr lang="es-PY" sz="1100" u="none" strike="noStrike" dirty="0">
                          <a:solidFill>
                            <a:schemeClr val="tx1"/>
                          </a:solidFill>
                          <a:effectLst/>
                          <a:latin typeface="Arial" panose="020B0604020202020204" pitchFamily="34" charset="0"/>
                          <a:cs typeface="Arial" panose="020B0604020202020204" pitchFamily="34" charset="0"/>
                        </a:rPr>
                        <a:t>Presupuesto </a:t>
                      </a:r>
                      <a:r>
                        <a:rPr lang="es-PY" sz="1100" u="none" strike="noStrike" dirty="0" smtClean="0">
                          <a:solidFill>
                            <a:schemeClr val="tx1"/>
                          </a:solidFill>
                          <a:effectLst/>
                          <a:latin typeface="Arial" panose="020B0604020202020204" pitchFamily="34" charset="0"/>
                          <a:cs typeface="Arial" panose="020B0604020202020204" pitchFamily="34" charset="0"/>
                        </a:rPr>
                        <a:t> Facultad de Ciencias Médicas  (MED)</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tc>
                  <a:txBody>
                    <a:bodyPr/>
                    <a:lstStyle/>
                    <a:p>
                      <a:pPr algn="ctr" rtl="0" fontAlgn="ctr"/>
                      <a:r>
                        <a:rPr lang="es-PY" sz="1100" u="none" strike="noStrike" dirty="0">
                          <a:solidFill>
                            <a:schemeClr val="tx1"/>
                          </a:solidFill>
                          <a:effectLst/>
                          <a:latin typeface="Arial" panose="020B0604020202020204" pitchFamily="34" charset="0"/>
                          <a:cs typeface="Arial" panose="020B0604020202020204" pitchFamily="34" charset="0"/>
                        </a:rPr>
                        <a:t>%</a:t>
                      </a:r>
                      <a:r>
                        <a:rPr lang="es-PY" sz="1100" u="none" strike="noStrike" dirty="0" err="1">
                          <a:solidFill>
                            <a:schemeClr val="tx1"/>
                          </a:solidFill>
                          <a:effectLst/>
                          <a:latin typeface="Arial" panose="020B0604020202020204" pitchFamily="34" charset="0"/>
                          <a:cs typeface="Arial" panose="020B0604020202020204" pitchFamily="34" charset="0"/>
                        </a:rPr>
                        <a:t>Part</a:t>
                      </a:r>
                      <a:r>
                        <a:rPr lang="es-PY" sz="1100" u="none" strike="noStrike" dirty="0">
                          <a:solidFill>
                            <a:schemeClr val="tx1"/>
                          </a:solidFill>
                          <a:effectLst/>
                          <a:latin typeface="Arial" panose="020B0604020202020204" pitchFamily="34" charset="0"/>
                          <a:cs typeface="Arial" panose="020B0604020202020204" pitchFamily="34" charset="0"/>
                        </a:rPr>
                        <a:t>. </a:t>
                      </a:r>
                      <a:r>
                        <a:rPr lang="es-PY" sz="1100" u="none" strike="noStrike" dirty="0" smtClean="0">
                          <a:solidFill>
                            <a:schemeClr val="tx1"/>
                          </a:solidFill>
                          <a:effectLst/>
                          <a:latin typeface="Arial" panose="020B0604020202020204" pitchFamily="34" charset="0"/>
                          <a:cs typeface="Arial" panose="020B0604020202020204" pitchFamily="34" charset="0"/>
                        </a:rPr>
                        <a:t>Facultad de Ciencias Médicas</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PY" sz="1100" u="none" strike="noStrike" dirty="0">
                          <a:solidFill>
                            <a:schemeClr val="tx1"/>
                          </a:solidFill>
                          <a:effectLst/>
                          <a:latin typeface="Arial" panose="020B0604020202020204" pitchFamily="34" charset="0"/>
                          <a:cs typeface="Arial" panose="020B0604020202020204" pitchFamily="34" charset="0"/>
                        </a:rPr>
                        <a:t>Presupuesto               </a:t>
                      </a:r>
                      <a:r>
                        <a:rPr lang="es-PY" sz="1100" u="none" strike="noStrike" dirty="0" smtClean="0">
                          <a:solidFill>
                            <a:schemeClr val="tx1"/>
                          </a:solidFill>
                          <a:effectLst/>
                          <a:latin typeface="Arial" panose="020B0604020202020204" pitchFamily="34" charset="0"/>
                          <a:cs typeface="Arial" panose="020B0604020202020204" pitchFamily="34" charset="0"/>
                        </a:rPr>
                        <a:t>               Unidades Académicas </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tc>
                  <a:txBody>
                    <a:bodyPr/>
                    <a:lstStyle/>
                    <a:p>
                      <a:pPr algn="ctr" rtl="0" fontAlgn="ctr"/>
                      <a:r>
                        <a:rPr lang="es-PY" sz="1100" u="none" strike="noStrike" dirty="0">
                          <a:solidFill>
                            <a:schemeClr val="tx1"/>
                          </a:solidFill>
                          <a:effectLst/>
                          <a:latin typeface="Arial" panose="020B0604020202020204" pitchFamily="34" charset="0"/>
                          <a:cs typeface="Arial" panose="020B0604020202020204" pitchFamily="34" charset="0"/>
                        </a:rPr>
                        <a:t>% </a:t>
                      </a:r>
                      <a:r>
                        <a:rPr lang="es-PY" sz="1100" u="none" strike="noStrike" dirty="0" err="1">
                          <a:solidFill>
                            <a:schemeClr val="tx1"/>
                          </a:solidFill>
                          <a:effectLst/>
                          <a:latin typeface="Arial" panose="020B0604020202020204" pitchFamily="34" charset="0"/>
                          <a:cs typeface="Arial" panose="020B0604020202020204" pitchFamily="34" charset="0"/>
                        </a:rPr>
                        <a:t>Part</a:t>
                      </a:r>
                      <a:r>
                        <a:rPr lang="es-PY" sz="1100" u="none" strike="noStrike" dirty="0">
                          <a:solidFill>
                            <a:schemeClr val="tx1"/>
                          </a:solidFill>
                          <a:effectLst/>
                          <a:latin typeface="Arial" panose="020B0604020202020204" pitchFamily="34" charset="0"/>
                          <a:cs typeface="Arial" panose="020B0604020202020204" pitchFamily="34" charset="0"/>
                        </a:rPr>
                        <a:t>. </a:t>
                      </a:r>
                      <a:endParaRPr lang="es-PY" sz="1100" u="none" strike="noStrike" dirty="0" smtClean="0">
                        <a:solidFill>
                          <a:schemeClr val="tx1"/>
                        </a:solidFill>
                        <a:effectLst/>
                        <a:latin typeface="Arial" panose="020B0604020202020204" pitchFamily="34" charset="0"/>
                        <a:cs typeface="Arial" panose="020B0604020202020204" pitchFamily="34" charset="0"/>
                      </a:endParaRPr>
                    </a:p>
                    <a:p>
                      <a:pPr algn="ctr" rtl="0" fontAlgn="ctr"/>
                      <a:r>
                        <a:rPr lang="es-PY" sz="1100" u="none" strike="noStrike" dirty="0" smtClean="0">
                          <a:solidFill>
                            <a:schemeClr val="tx1"/>
                          </a:solidFill>
                          <a:effectLst/>
                          <a:latin typeface="Arial" panose="020B0604020202020204" pitchFamily="34" charset="0"/>
                          <a:cs typeface="Arial" panose="020B0604020202020204" pitchFamily="34" charset="0"/>
                        </a:rPr>
                        <a:t>Unidades Académicas</a:t>
                      </a:r>
                      <a:endParaRPr lang="es-PY" sz="1100" b="1" i="0" u="none" strike="noStrike" dirty="0">
                        <a:solidFill>
                          <a:schemeClr val="tx1"/>
                        </a:solidFill>
                        <a:effectLst/>
                        <a:latin typeface="Arial" panose="020B0604020202020204" pitchFamily="34" charset="0"/>
                        <a:cs typeface="Arial" panose="020B0604020202020204" pitchFamily="34" charset="0"/>
                      </a:endParaRPr>
                    </a:p>
                  </a:txBody>
                  <a:tcPr marL="4461" marR="4461" marT="5948" marB="0" anchor="ctr"/>
                </a:tc>
                <a:extLst>
                  <a:ext uri="{0D108BD9-81ED-4DB2-BD59-A6C34878D82A}">
                    <a16:rowId xmlns:a16="http://schemas.microsoft.com/office/drawing/2014/main" val="10000"/>
                  </a:ext>
                </a:extLst>
              </a:tr>
              <a:tr h="520100">
                <a:tc>
                  <a:txBody>
                    <a:bodyPr/>
                    <a:lstStyle/>
                    <a:p>
                      <a:pPr algn="ctr" rtl="0" fontAlgn="ctr"/>
                      <a:r>
                        <a:rPr lang="es-PY" sz="1200" b="1" u="none" strike="noStrike" dirty="0" smtClean="0">
                          <a:effectLst/>
                          <a:latin typeface="Arial" panose="020B0604020202020204" pitchFamily="34" charset="0"/>
                          <a:cs typeface="Arial" panose="020B0604020202020204" pitchFamily="34" charset="0"/>
                        </a:rPr>
                        <a:t>2017</a:t>
                      </a:r>
                      <a:endParaRPr lang="es-PY" sz="1200" b="1" i="0" u="none" strike="noStrike" dirty="0">
                        <a:solidFill>
                          <a:srgbClr val="000000"/>
                        </a:solidFill>
                        <a:effectLst/>
                        <a:latin typeface="Arial" panose="020B0604020202020204" pitchFamily="34" charset="0"/>
                        <a:cs typeface="Arial" panose="020B0604020202020204" pitchFamily="34" charset="0"/>
                      </a:endParaRPr>
                    </a:p>
                  </a:txBody>
                  <a:tcPr marL="4461" marR="4461" marT="5948" marB="0" anchor="ctr"/>
                </a:tc>
                <a:tc>
                  <a:txBody>
                    <a:bodyPr/>
                    <a:lstStyle/>
                    <a:p>
                      <a:pPr algn="r" rtl="0" fontAlgn="ctr"/>
                      <a:r>
                        <a:rPr lang="es-PY" sz="1200" u="none" strike="noStrike" dirty="0" smtClean="0">
                          <a:effectLst/>
                          <a:latin typeface="Arial" panose="020B0604020202020204" pitchFamily="34" charset="0"/>
                          <a:cs typeface="Arial" panose="020B0604020202020204" pitchFamily="34" charset="0"/>
                        </a:rPr>
                        <a:t>1.023.979.847.195</a:t>
                      </a:r>
                      <a:endParaRPr lang="es-PY" sz="1200" b="1" i="0" u="none" strike="noStrike" dirty="0">
                        <a:solidFill>
                          <a:srgbClr val="000000"/>
                        </a:solidFill>
                        <a:effectLst/>
                        <a:latin typeface="Arial" panose="020B0604020202020204" pitchFamily="34" charset="0"/>
                        <a:cs typeface="Arial" panose="020B0604020202020204" pitchFamily="34" charset="0"/>
                      </a:endParaRPr>
                    </a:p>
                  </a:txBody>
                  <a:tcPr marL="4461" marR="4461" marT="5948" marB="0" anchor="ctr"/>
                </a:tc>
                <a:tc>
                  <a:txBody>
                    <a:bodyPr/>
                    <a:lstStyle/>
                    <a:p>
                      <a:pPr marL="0" algn="r" defTabSz="914400" rtl="0" eaLnBrk="1" fontAlgn="ctr" latinLnBrk="0" hangingPunct="1"/>
                      <a:r>
                        <a:rPr lang="es-PY" sz="1200" u="none" strike="noStrike" kern="1200" dirty="0" smtClean="0">
                          <a:effectLst/>
                          <a:latin typeface="Arial" panose="020B0604020202020204" pitchFamily="34" charset="0"/>
                          <a:cs typeface="Arial" panose="020B0604020202020204" pitchFamily="34" charset="0"/>
                        </a:rPr>
                        <a:t>441.664.519.740</a:t>
                      </a:r>
                      <a:endParaRPr lang="es-PY" sz="12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461" marR="53534" marT="5948" marB="0" anchor="ctr"/>
                </a:tc>
                <a:tc>
                  <a:txBody>
                    <a:bodyPr/>
                    <a:lstStyle/>
                    <a:p>
                      <a:pPr marL="0" algn="ctr" defTabSz="914400" rtl="0" eaLnBrk="1" fontAlgn="ctr" latinLnBrk="0" hangingPunct="1"/>
                      <a:r>
                        <a:rPr lang="es-PY" sz="1200" b="1" u="none" strike="noStrike" kern="1200" dirty="0" smtClean="0">
                          <a:effectLst/>
                          <a:latin typeface="Arial" panose="020B0604020202020204" pitchFamily="34" charset="0"/>
                          <a:cs typeface="Arial" panose="020B0604020202020204" pitchFamily="34" charset="0"/>
                        </a:rPr>
                        <a:t>43</a:t>
                      </a:r>
                      <a:endParaRPr lang="es-PY" sz="12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461" marR="4461" marT="5948" marB="0" anchor="ctr"/>
                </a:tc>
                <a:tc>
                  <a:txBody>
                    <a:bodyPr/>
                    <a:lstStyle/>
                    <a:p>
                      <a:pPr marL="0" algn="r" defTabSz="914400" rtl="0" eaLnBrk="1" fontAlgn="ctr" latinLnBrk="0" hangingPunct="1"/>
                      <a:r>
                        <a:rPr lang="es-PY" sz="1200" u="none" strike="noStrike" kern="1200" dirty="0" smtClean="0">
                          <a:effectLst/>
                          <a:latin typeface="Arial" panose="020B0604020202020204" pitchFamily="34" charset="0"/>
                          <a:cs typeface="Arial" panose="020B0604020202020204" pitchFamily="34" charset="0"/>
                        </a:rPr>
                        <a:t>582.315.327.455</a:t>
                      </a:r>
                      <a:endParaRPr lang="es-PY" sz="12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461" marR="4461" marT="5948" marB="0" anchor="ctr"/>
                </a:tc>
                <a:tc>
                  <a:txBody>
                    <a:bodyPr/>
                    <a:lstStyle/>
                    <a:p>
                      <a:pPr algn="ctr" rtl="0" fontAlgn="ctr"/>
                      <a:r>
                        <a:rPr lang="es-PY" sz="1200" b="1" u="none" strike="noStrike" kern="1200" dirty="0" smtClean="0">
                          <a:effectLst/>
                          <a:latin typeface="Arial" panose="020B0604020202020204" pitchFamily="34" charset="0"/>
                          <a:cs typeface="Arial" panose="020B0604020202020204" pitchFamily="34" charset="0"/>
                        </a:rPr>
                        <a:t>57</a:t>
                      </a:r>
                      <a:endParaRPr lang="es-PY" sz="12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4461" marR="4461" marT="5948" marB="0" anchor="ctr"/>
                </a:tc>
                <a:extLst>
                  <a:ext uri="{0D108BD9-81ED-4DB2-BD59-A6C34878D82A}">
                    <a16:rowId xmlns:a16="http://schemas.microsoft.com/office/drawing/2014/main" val="10001"/>
                  </a:ext>
                </a:extLst>
              </a:tr>
            </a:tbl>
          </a:graphicData>
        </a:graphic>
      </p:graphicFrame>
      <p:sp>
        <p:nvSpPr>
          <p:cNvPr id="11" name="10 Rectángulo"/>
          <p:cNvSpPr/>
          <p:nvPr/>
        </p:nvSpPr>
        <p:spPr>
          <a:xfrm>
            <a:off x="1062256" y="5085184"/>
            <a:ext cx="6966128" cy="1015663"/>
          </a:xfrm>
          <a:prstGeom prst="rect">
            <a:avLst/>
          </a:prstGeom>
        </p:spPr>
        <p:txBody>
          <a:bodyPr wrap="square">
            <a:spAutoFit/>
          </a:bodyPr>
          <a:lstStyle/>
          <a:p>
            <a:r>
              <a:rPr lang="es-PY" sz="1200" b="1" dirty="0" smtClean="0">
                <a:latin typeface="Arial" panose="020B0604020202020204" pitchFamily="34" charset="0"/>
                <a:cs typeface="Arial" panose="020B0604020202020204" pitchFamily="34" charset="0"/>
              </a:rPr>
              <a:t>De un total de Gs. 1.023.979.847.195</a:t>
            </a:r>
            <a:r>
              <a:rPr lang="es-ES_tradnl" sz="1200" dirty="0" smtClean="0">
                <a:latin typeface="Arial" panose="020B0604020202020204" pitchFamily="34" charset="0"/>
                <a:ea typeface="Times New Roman" panose="02020603050405020304" pitchFamily="18" charset="0"/>
                <a:cs typeface="Arial" panose="020B0604020202020204" pitchFamily="34" charset="0"/>
              </a:rPr>
              <a:t> </a:t>
            </a:r>
            <a:r>
              <a:rPr lang="es-ES_tradnl"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es-PY"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un billón veintitrés mil novecientos setenta y nueve millones ochocientos cuarenta y siete mil ciento noventa y cinco</a:t>
            </a:r>
            <a:r>
              <a:rPr lang="es-ES_tradnl" sz="12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ES_tradnl" sz="1200" dirty="0" smtClean="0">
                <a:latin typeface="Arial" panose="020B0604020202020204" pitchFamily="34" charset="0"/>
                <a:ea typeface="Times New Roman" panose="02020603050405020304" pitchFamily="18" charset="0"/>
                <a:cs typeface="Arial" panose="020B0604020202020204" pitchFamily="34" charset="0"/>
              </a:rPr>
              <a:t>del presupuesto de la UNA en FF 10, </a:t>
            </a:r>
            <a:r>
              <a:rPr lang="es-ES_tradnl" sz="1200" b="1" dirty="0" smtClean="0">
                <a:latin typeface="Arial" panose="020B0604020202020204" pitchFamily="34" charset="0"/>
                <a:ea typeface="Times New Roman" panose="02020603050405020304" pitchFamily="18" charset="0"/>
                <a:cs typeface="Arial" panose="020B0604020202020204" pitchFamily="34" charset="0"/>
              </a:rPr>
              <a:t>el 43% (</a:t>
            </a:r>
            <a:r>
              <a:rPr lang="es-PY" sz="1200" b="1" dirty="0">
                <a:latin typeface="Arial" panose="020B0604020202020204" pitchFamily="34" charset="0"/>
                <a:cs typeface="Arial" panose="020B0604020202020204" pitchFamily="34" charset="0"/>
              </a:rPr>
              <a:t>cuatrocientos cuarenta y un mil seiscientos sesenta y cuatro millones quinientos diecinueve mil setecientos </a:t>
            </a:r>
            <a:r>
              <a:rPr lang="es-PY" sz="1200" b="1" dirty="0" smtClean="0">
                <a:latin typeface="Arial" panose="020B0604020202020204" pitchFamily="34" charset="0"/>
                <a:cs typeface="Arial" panose="020B0604020202020204" pitchFamily="34" charset="0"/>
              </a:rPr>
              <a:t>cuarenta) </a:t>
            </a:r>
            <a:r>
              <a:rPr lang="es-PY" sz="1200" dirty="0" smtClean="0">
                <a:latin typeface="Arial" panose="020B0604020202020204" pitchFamily="34" charset="0"/>
                <a:cs typeface="Arial" panose="020B0604020202020204" pitchFamily="34" charset="0"/>
              </a:rPr>
              <a:t>Corresponde a la Facultad de Ciencias Médicas. A continuación se muestra la tabla de distribución por Unidad Académica</a:t>
            </a:r>
            <a:endParaRPr lang="es-PY" sz="1200" dirty="0">
              <a:latin typeface="Arial" panose="020B0604020202020204" pitchFamily="34" charset="0"/>
              <a:cs typeface="Arial" panose="020B0604020202020204" pitchFamily="34" charset="0"/>
            </a:endParaRPr>
          </a:p>
        </p:txBody>
      </p:sp>
      <p:sp>
        <p:nvSpPr>
          <p:cNvPr id="12" name="11 Rectángulo"/>
          <p:cNvSpPr/>
          <p:nvPr/>
        </p:nvSpPr>
        <p:spPr>
          <a:xfrm>
            <a:off x="5724128" y="3573016"/>
            <a:ext cx="252028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0881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Título"/>
          <p:cNvSpPr txBox="1">
            <a:spLocks/>
          </p:cNvSpPr>
          <p:nvPr/>
        </p:nvSpPr>
        <p:spPr>
          <a:xfrm>
            <a:off x="1685672" y="476672"/>
            <a:ext cx="55506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PY" sz="1800" b="1" dirty="0" smtClean="0">
                <a:solidFill>
                  <a:prstClr val="black"/>
                </a:solidFill>
                <a:latin typeface="Arial" panose="020B0604020202020204" pitchFamily="34" charset="0"/>
                <a:cs typeface="Arial" panose="020B0604020202020204" pitchFamily="34" charset="0"/>
              </a:rPr>
              <a:t>Participación </a:t>
            </a:r>
            <a:r>
              <a:rPr lang="es-PY" sz="1800" b="1" dirty="0">
                <a:solidFill>
                  <a:prstClr val="black"/>
                </a:solidFill>
                <a:latin typeface="Arial" panose="020B0604020202020204" pitchFamily="34" charset="0"/>
                <a:cs typeface="Arial" panose="020B0604020202020204" pitchFamily="34" charset="0"/>
              </a:rPr>
              <a:t>del Presupuesto</a:t>
            </a:r>
          </a:p>
          <a:p>
            <a:r>
              <a:rPr lang="es-PY" sz="1800" b="1" dirty="0">
                <a:solidFill>
                  <a:prstClr val="black"/>
                </a:solidFill>
                <a:latin typeface="Arial" panose="020B0604020202020204" pitchFamily="34" charset="0"/>
                <a:cs typeface="Arial" panose="020B0604020202020204" pitchFamily="34" charset="0"/>
              </a:rPr>
              <a:t> </a:t>
            </a:r>
            <a:r>
              <a:rPr lang="es-PY" sz="1800" b="1" dirty="0" smtClean="0">
                <a:solidFill>
                  <a:prstClr val="black"/>
                </a:solidFill>
                <a:latin typeface="Arial" panose="020B0604020202020204" pitchFamily="34" charset="0"/>
                <a:cs typeface="Arial" panose="020B0604020202020204" pitchFamily="34" charset="0"/>
              </a:rPr>
              <a:t>Por Unidad Académica- </a:t>
            </a:r>
            <a:r>
              <a:rPr lang="es-PY" sz="1800" b="1" dirty="0">
                <a:solidFill>
                  <a:prstClr val="black"/>
                </a:solidFill>
                <a:latin typeface="Arial" panose="020B0604020202020204" pitchFamily="34" charset="0"/>
                <a:cs typeface="Arial" panose="020B0604020202020204" pitchFamily="34" charset="0"/>
              </a:rPr>
              <a:t>FF10 – AÑO 2017</a:t>
            </a:r>
          </a:p>
        </p:txBody>
      </p:sp>
      <p:graphicFrame>
        <p:nvGraphicFramePr>
          <p:cNvPr id="3" name="Objeto 2"/>
          <p:cNvGraphicFramePr>
            <a:graphicFrameLocks noChangeAspect="1"/>
          </p:cNvGraphicFramePr>
          <p:nvPr>
            <p:extLst>
              <p:ext uri="{D42A27DB-BD31-4B8C-83A1-F6EECF244321}">
                <p14:modId xmlns:p14="http://schemas.microsoft.com/office/powerpoint/2010/main" val="1747249688"/>
              </p:ext>
            </p:extLst>
          </p:nvPr>
        </p:nvGraphicFramePr>
        <p:xfrm>
          <a:off x="1435720" y="1196752"/>
          <a:ext cx="5872585" cy="4597652"/>
        </p:xfrm>
        <a:graphic>
          <a:graphicData uri="http://schemas.openxmlformats.org/presentationml/2006/ole">
            <mc:AlternateContent xmlns:mc="http://schemas.openxmlformats.org/markup-compatibility/2006">
              <mc:Choice xmlns:v="urn:schemas-microsoft-com:vml" Requires="v">
                <p:oleObj spid="_x0000_s2066" name="Hoja de cálculo" r:id="rId4" imgW="4743551" imgH="3676648" progId="Excel.Sheet.12">
                  <p:embed/>
                </p:oleObj>
              </mc:Choice>
              <mc:Fallback>
                <p:oleObj name="Hoja de cálculo" r:id="rId4" imgW="4743551" imgH="3676648" progId="Excel.Sheet.12">
                  <p:embed/>
                  <p:pic>
                    <p:nvPicPr>
                      <p:cNvPr id="0" name=""/>
                      <p:cNvPicPr/>
                      <p:nvPr/>
                    </p:nvPicPr>
                    <p:blipFill>
                      <a:blip r:embed="rId5"/>
                      <a:stretch>
                        <a:fillRect/>
                      </a:stretch>
                    </p:blipFill>
                    <p:spPr>
                      <a:xfrm>
                        <a:off x="1435720" y="1196752"/>
                        <a:ext cx="5872585" cy="4597652"/>
                      </a:xfrm>
                      <a:prstGeom prst="rect">
                        <a:avLst/>
                      </a:prstGeom>
                    </p:spPr>
                  </p:pic>
                </p:oleObj>
              </mc:Fallback>
            </mc:AlternateContent>
          </a:graphicData>
        </a:graphic>
      </p:graphicFrame>
    </p:spTree>
    <p:extLst>
      <p:ext uri="{BB962C8B-B14F-4D97-AF65-F5344CB8AC3E}">
        <p14:creationId xmlns:p14="http://schemas.microsoft.com/office/powerpoint/2010/main" val="317786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Título"/>
          <p:cNvSpPr txBox="1">
            <a:spLocks/>
          </p:cNvSpPr>
          <p:nvPr/>
        </p:nvSpPr>
        <p:spPr>
          <a:xfrm>
            <a:off x="1173373" y="620688"/>
            <a:ext cx="6748569" cy="7920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chemeClr val="tx1"/>
                </a:solidFill>
                <a:effectLst/>
                <a:uLnTx/>
                <a:uFillTx/>
                <a:latin typeface="+mj-lt"/>
                <a:ea typeface="+mj-ea"/>
                <a:cs typeface="+mj-cs"/>
              </a:rPr>
              <a:t>       </a:t>
            </a:r>
            <a:r>
              <a:rPr lang="es-ES_tradnl" sz="2800" i="1" dirty="0">
                <a:latin typeface="+mj-lt"/>
                <a:ea typeface="+mj-ea"/>
                <a:cs typeface="+mj-cs"/>
              </a:rPr>
              <a:t>Universidad Nacional </a:t>
            </a:r>
            <a:r>
              <a:rPr lang="es-ES_tradnl" sz="2800" i="1" dirty="0" smtClean="0">
                <a:latin typeface="+mj-lt"/>
                <a:ea typeface="+mj-ea"/>
                <a:cs typeface="+mj-cs"/>
              </a:rPr>
              <a:t>de </a:t>
            </a:r>
            <a:r>
              <a:rPr lang="es-ES_tradnl" sz="2800" i="1" dirty="0">
                <a:latin typeface="+mj-lt"/>
                <a:ea typeface="+mj-ea"/>
                <a:cs typeface="+mj-cs"/>
              </a:rPr>
              <a:t>Asunción</a:t>
            </a:r>
            <a:endParaRPr lang="es-PY" sz="2800" i="1" dirty="0">
              <a:latin typeface="+mj-lt"/>
              <a:ea typeface="+mj-ea"/>
              <a:cs typeface="+mj-cs"/>
            </a:endParaRPr>
          </a:p>
        </p:txBody>
      </p:sp>
      <p:sp>
        <p:nvSpPr>
          <p:cNvPr id="6" name="5 Rectángulo"/>
          <p:cNvSpPr/>
          <p:nvPr/>
        </p:nvSpPr>
        <p:spPr>
          <a:xfrm>
            <a:off x="871092" y="1652064"/>
            <a:ext cx="7353132" cy="830997"/>
          </a:xfrm>
          <a:prstGeom prst="rect">
            <a:avLst/>
          </a:prstGeom>
        </p:spPr>
        <p:txBody>
          <a:bodyPr wrap="square">
            <a:spAutoFit/>
          </a:bodyPr>
          <a:lstStyle/>
          <a:p>
            <a:pPr algn="just"/>
            <a:endParaRPr lang="es-ES" sz="1200" i="1" dirty="0" smtClean="0">
              <a:latin typeface="Arial" pitchFamily="34" charset="0"/>
              <a:cs typeface="Arial" pitchFamily="34" charset="0"/>
            </a:endParaRPr>
          </a:p>
          <a:p>
            <a:pPr algn="just"/>
            <a:endParaRPr lang="es-ES" sz="1200" i="1" dirty="0">
              <a:latin typeface="Arial" pitchFamily="34" charset="0"/>
              <a:cs typeface="Arial" pitchFamily="34" charset="0"/>
            </a:endParaRPr>
          </a:p>
          <a:p>
            <a:pPr algn="just"/>
            <a:endParaRPr lang="es-ES" sz="1200" i="1" dirty="0">
              <a:latin typeface="Arial" pitchFamily="34" charset="0"/>
              <a:cs typeface="Arial" pitchFamily="34" charset="0"/>
            </a:endParaRPr>
          </a:p>
          <a:p>
            <a:pPr algn="just"/>
            <a:endParaRPr lang="es-ES" sz="1200" i="1" dirty="0">
              <a:latin typeface="Arial" pitchFamily="34" charset="0"/>
              <a:cs typeface="Arial" pitchFamily="34" charset="0"/>
            </a:endParaRPr>
          </a:p>
        </p:txBody>
      </p:sp>
      <p:sp>
        <p:nvSpPr>
          <p:cNvPr id="3" name="2 Marcador de contenido"/>
          <p:cNvSpPr>
            <a:spLocks noGrp="1"/>
          </p:cNvSpPr>
          <p:nvPr>
            <p:ph idx="1"/>
          </p:nvPr>
        </p:nvSpPr>
        <p:spPr>
          <a:xfrm>
            <a:off x="1167440" y="1268760"/>
            <a:ext cx="7056784" cy="4536504"/>
          </a:xfrm>
        </p:spPr>
        <p:txBody>
          <a:bodyPr>
            <a:noAutofit/>
          </a:bodyPr>
          <a:lstStyle/>
          <a:p>
            <a:pPr marL="0" indent="0" algn="just">
              <a:buNone/>
            </a:pPr>
            <a:r>
              <a:rPr lang="es-ES" sz="1600" dirty="0">
                <a:latin typeface="Arial" pitchFamily="34" charset="0"/>
                <a:cs typeface="Arial" pitchFamily="34" charset="0"/>
              </a:rPr>
              <a:t>La Universidad Nacional de Asunción cuenta </a:t>
            </a:r>
            <a:r>
              <a:rPr lang="es-ES" sz="1600" dirty="0" smtClean="0">
                <a:latin typeface="Arial" pitchFamily="34" charset="0"/>
                <a:cs typeface="Arial" pitchFamily="34" charset="0"/>
              </a:rPr>
              <a:t>con las siguientes Unidades Académicas: </a:t>
            </a:r>
          </a:p>
          <a:p>
            <a:pPr algn="just"/>
            <a:r>
              <a:rPr lang="es-ES" sz="1400" dirty="0" smtClean="0">
                <a:latin typeface="Arial" pitchFamily="34" charset="0"/>
                <a:cs typeface="Arial" pitchFamily="34" charset="0"/>
              </a:rPr>
              <a:t>12 FACULTADES, </a:t>
            </a:r>
          </a:p>
          <a:p>
            <a:pPr algn="just"/>
            <a:r>
              <a:rPr lang="es-ES" sz="1400" dirty="0" smtClean="0">
                <a:latin typeface="Arial" pitchFamily="34" charset="0"/>
                <a:cs typeface="Arial" pitchFamily="34" charset="0"/>
              </a:rPr>
              <a:t>2 INSTITUTOS DE EDUCACIÓN SUPERIOR (Instituto Andrés Barbero e Instituto de Trabajo Social), </a:t>
            </a:r>
          </a:p>
          <a:p>
            <a:pPr algn="just"/>
            <a:r>
              <a:rPr lang="es-ES" sz="1400" dirty="0" smtClean="0">
                <a:latin typeface="Arial" pitchFamily="34" charset="0"/>
                <a:cs typeface="Arial" pitchFamily="34" charset="0"/>
              </a:rPr>
              <a:t>1 INSTITUTO DE INVESTIGACIONES EN CIENCIAS DE LA SALUD, </a:t>
            </a:r>
          </a:p>
          <a:p>
            <a:pPr algn="just"/>
            <a:r>
              <a:rPr lang="es-ES" sz="1400" dirty="0" smtClean="0">
                <a:latin typeface="Arial" pitchFamily="34" charset="0"/>
                <a:cs typeface="Arial" pitchFamily="34" charset="0"/>
              </a:rPr>
              <a:t>3 CENTROS (Centro </a:t>
            </a:r>
            <a:r>
              <a:rPr lang="es-PY" sz="1400" dirty="0" smtClean="0">
                <a:latin typeface="Arial" pitchFamily="34" charset="0"/>
                <a:cs typeface="Arial" pitchFamily="34" charset="0"/>
              </a:rPr>
              <a:t>Multidisciplinario de Investigación Científica y Tecnológica, Centro Nacional de Computación y Centro de Estudios Tecnológicos), </a:t>
            </a:r>
          </a:p>
          <a:p>
            <a:pPr algn="just"/>
            <a:r>
              <a:rPr lang="es-PY" sz="1400" dirty="0" smtClean="0">
                <a:latin typeface="Arial" pitchFamily="34" charset="0"/>
                <a:cs typeface="Arial" pitchFamily="34" charset="0"/>
              </a:rPr>
              <a:t>1 COMISIÓN NACIONAL DE ENERGÍA ATÓMICA, </a:t>
            </a:r>
            <a:r>
              <a:rPr lang="es-ES" sz="1400" dirty="0">
                <a:latin typeface="Arial" pitchFamily="34" charset="0"/>
                <a:cs typeface="Arial" pitchFamily="34" charset="0"/>
              </a:rPr>
              <a:t>y </a:t>
            </a:r>
            <a:endParaRPr lang="es-ES" sz="1400" dirty="0" smtClean="0">
              <a:latin typeface="Arial" pitchFamily="34" charset="0"/>
              <a:cs typeface="Arial" pitchFamily="34" charset="0"/>
            </a:endParaRPr>
          </a:p>
          <a:p>
            <a:pPr algn="just"/>
            <a:r>
              <a:rPr lang="es-ES" sz="1400" dirty="0" smtClean="0">
                <a:latin typeface="Arial" pitchFamily="34" charset="0"/>
                <a:cs typeface="Arial" pitchFamily="34" charset="0"/>
              </a:rPr>
              <a:t>2 COLEGIOS (Colegio Experimental Paraguay Brasil, imparte educación escolar básica y educación media) </a:t>
            </a:r>
            <a:r>
              <a:rPr lang="es-ES" sz="1400" dirty="0">
                <a:latin typeface="Arial" pitchFamily="34" charset="0"/>
                <a:cs typeface="Arial" pitchFamily="34" charset="0"/>
              </a:rPr>
              <a:t>y </a:t>
            </a:r>
            <a:r>
              <a:rPr lang="es-ES" sz="1400" dirty="0" smtClean="0">
                <a:latin typeface="Arial" pitchFamily="34" charset="0"/>
                <a:cs typeface="Arial" pitchFamily="34" charset="0"/>
              </a:rPr>
              <a:t>el </a:t>
            </a:r>
            <a:r>
              <a:rPr lang="es-PY" sz="1400" dirty="0" smtClean="0">
                <a:latin typeface="Arial" pitchFamily="34" charset="0"/>
                <a:cs typeface="Arial" pitchFamily="34" charset="0"/>
              </a:rPr>
              <a:t>INSTITUTO PARAGUAYO DE TELECOMUNICACIONES (Educación media técnica</a:t>
            </a:r>
            <a:r>
              <a:rPr lang="es-PY" sz="1400" dirty="0" smtClean="0"/>
              <a:t>).</a:t>
            </a:r>
          </a:p>
          <a:p>
            <a:pPr algn="just"/>
            <a:endParaRPr lang="es-PY" sz="1400" dirty="0"/>
          </a:p>
          <a:p>
            <a:pPr marL="0" indent="0" algn="just">
              <a:buNone/>
            </a:pPr>
            <a:r>
              <a:rPr lang="es-ES" sz="1600" dirty="0" smtClean="0">
                <a:latin typeface="Arial" pitchFamily="34" charset="0"/>
                <a:cs typeface="Arial" pitchFamily="34" charset="0"/>
              </a:rPr>
              <a:t>Cuenta con </a:t>
            </a:r>
            <a:r>
              <a:rPr lang="es-ES" sz="1600" b="1" dirty="0" smtClean="0">
                <a:solidFill>
                  <a:schemeClr val="accent4">
                    <a:lumMod val="75000"/>
                  </a:schemeClr>
                </a:solidFill>
                <a:latin typeface="Arial" pitchFamily="34" charset="0"/>
                <a:cs typeface="Arial" pitchFamily="34" charset="0"/>
              </a:rPr>
              <a:t>55.072</a:t>
            </a:r>
            <a:r>
              <a:rPr lang="es-ES" sz="1600" b="1" dirty="0" smtClean="0">
                <a:solidFill>
                  <a:srgbClr val="FF0000"/>
                </a:solidFill>
                <a:latin typeface="Arial" pitchFamily="34" charset="0"/>
                <a:cs typeface="Arial" pitchFamily="34" charset="0"/>
              </a:rPr>
              <a:t> </a:t>
            </a:r>
            <a:r>
              <a:rPr lang="es-ES" sz="1600" dirty="0" smtClean="0">
                <a:latin typeface="Arial" pitchFamily="34" charset="0"/>
                <a:cs typeface="Arial" pitchFamily="34" charset="0"/>
              </a:rPr>
              <a:t> </a:t>
            </a:r>
            <a:r>
              <a:rPr lang="es-ES" sz="1600" b="1" dirty="0">
                <a:latin typeface="Arial" pitchFamily="34" charset="0"/>
                <a:cs typeface="Arial" pitchFamily="34" charset="0"/>
              </a:rPr>
              <a:t>matriculados</a:t>
            </a:r>
            <a:r>
              <a:rPr lang="es-ES" sz="1600" dirty="0">
                <a:latin typeface="Arial" pitchFamily="34" charset="0"/>
                <a:cs typeface="Arial" pitchFamily="34" charset="0"/>
              </a:rPr>
              <a:t> en el </a:t>
            </a:r>
            <a:r>
              <a:rPr lang="es-ES" sz="1600" dirty="0" smtClean="0">
                <a:latin typeface="Arial" pitchFamily="34" charset="0"/>
                <a:cs typeface="Arial" pitchFamily="34" charset="0"/>
              </a:rPr>
              <a:t>2016, en los siguientes niveles:</a:t>
            </a:r>
          </a:p>
          <a:p>
            <a:pPr algn="just"/>
            <a:r>
              <a:rPr lang="es-ES" sz="1400" b="1" dirty="0">
                <a:solidFill>
                  <a:schemeClr val="accent4">
                    <a:lumMod val="75000"/>
                  </a:schemeClr>
                </a:solidFill>
                <a:latin typeface="Arial" pitchFamily="34" charset="0"/>
                <a:cs typeface="Arial" pitchFamily="34" charset="0"/>
              </a:rPr>
              <a:t>48.093</a:t>
            </a:r>
            <a:r>
              <a:rPr lang="es-ES" sz="1400" dirty="0" smtClean="0">
                <a:latin typeface="Arial" pitchFamily="34" charset="0"/>
                <a:cs typeface="Arial" pitchFamily="34" charset="0"/>
              </a:rPr>
              <a:t> estudiantes en Carreras </a:t>
            </a:r>
            <a:r>
              <a:rPr lang="es-ES" sz="1400" dirty="0">
                <a:latin typeface="Arial" pitchFamily="34" charset="0"/>
                <a:cs typeface="Arial" pitchFamily="34" charset="0"/>
              </a:rPr>
              <a:t>de </a:t>
            </a:r>
            <a:r>
              <a:rPr lang="es-ES" sz="1400" dirty="0" smtClean="0">
                <a:latin typeface="Arial" pitchFamily="34" charset="0"/>
                <a:cs typeface="Arial" pitchFamily="34" charset="0"/>
              </a:rPr>
              <a:t>Grado</a:t>
            </a:r>
          </a:p>
          <a:p>
            <a:pPr algn="just"/>
            <a:r>
              <a:rPr lang="es-ES" sz="1400" b="1" dirty="0" smtClean="0">
                <a:solidFill>
                  <a:schemeClr val="accent4">
                    <a:lumMod val="75000"/>
                  </a:schemeClr>
                </a:solidFill>
                <a:latin typeface="Arial" pitchFamily="34" charset="0"/>
                <a:cs typeface="Arial" pitchFamily="34" charset="0"/>
              </a:rPr>
              <a:t>4.419</a:t>
            </a:r>
            <a:r>
              <a:rPr lang="es-ES" sz="1400" dirty="0" smtClean="0">
                <a:latin typeface="Arial" pitchFamily="34" charset="0"/>
                <a:cs typeface="Arial" pitchFamily="34" charset="0"/>
              </a:rPr>
              <a:t> </a:t>
            </a:r>
            <a:r>
              <a:rPr lang="es-ES" sz="1400" dirty="0">
                <a:latin typeface="Arial" pitchFamily="34" charset="0"/>
                <a:cs typeface="Arial" pitchFamily="34" charset="0"/>
              </a:rPr>
              <a:t>profesionales matriculados en Cursos de Postgrado</a:t>
            </a:r>
            <a:r>
              <a:rPr lang="es-ES" sz="1400" dirty="0" smtClean="0">
                <a:latin typeface="Arial" pitchFamily="34" charset="0"/>
                <a:cs typeface="Arial" pitchFamily="34" charset="0"/>
              </a:rPr>
              <a:t>.</a:t>
            </a:r>
          </a:p>
          <a:p>
            <a:pPr algn="just"/>
            <a:r>
              <a:rPr lang="es-ES" sz="1400" b="1" dirty="0">
                <a:solidFill>
                  <a:schemeClr val="accent4">
                    <a:lumMod val="75000"/>
                  </a:schemeClr>
                </a:solidFill>
                <a:latin typeface="Arial" pitchFamily="34" charset="0"/>
                <a:cs typeface="Arial" pitchFamily="34" charset="0"/>
              </a:rPr>
              <a:t>227 </a:t>
            </a:r>
            <a:r>
              <a:rPr lang="es-ES" sz="1400" dirty="0" smtClean="0">
                <a:latin typeface="Arial" pitchFamily="34" charset="0"/>
                <a:cs typeface="Arial" pitchFamily="34" charset="0"/>
              </a:rPr>
              <a:t>matriculados en pregrado</a:t>
            </a:r>
          </a:p>
          <a:p>
            <a:pPr algn="just"/>
            <a:r>
              <a:rPr lang="es-ES" sz="1400" b="1" dirty="0">
                <a:solidFill>
                  <a:schemeClr val="accent4">
                    <a:lumMod val="75000"/>
                  </a:schemeClr>
                </a:solidFill>
                <a:latin typeface="Arial" pitchFamily="34" charset="0"/>
                <a:cs typeface="Arial" pitchFamily="34" charset="0"/>
              </a:rPr>
              <a:t>1.514</a:t>
            </a:r>
            <a:r>
              <a:rPr lang="es-ES" sz="1400" dirty="0" smtClean="0">
                <a:latin typeface="Arial" pitchFamily="34" charset="0"/>
                <a:cs typeface="Arial" pitchFamily="34" charset="0"/>
              </a:rPr>
              <a:t> estudiantes en educación media, inicial y escolar básica.</a:t>
            </a:r>
          </a:p>
          <a:p>
            <a:pPr algn="just"/>
            <a:endParaRPr lang="es-ES" sz="1400" dirty="0" smtClean="0">
              <a:latin typeface="Arial" pitchFamily="34" charset="0"/>
              <a:cs typeface="Arial" pitchFamily="34" charset="0"/>
            </a:endParaRPr>
          </a:p>
          <a:p>
            <a:pPr algn="just"/>
            <a:endParaRPr lang="es-ES" sz="1400" dirty="0" smtClean="0">
              <a:latin typeface="Arial" pitchFamily="34" charset="0"/>
              <a:cs typeface="Arial" pitchFamily="34" charset="0"/>
            </a:endParaRPr>
          </a:p>
          <a:p>
            <a:endParaRPr lang="es-PY" sz="1400" dirty="0"/>
          </a:p>
        </p:txBody>
      </p:sp>
      <p:sp>
        <p:nvSpPr>
          <p:cNvPr id="7" name="6 Rectángulo"/>
          <p:cNvSpPr/>
          <p:nvPr/>
        </p:nvSpPr>
        <p:spPr>
          <a:xfrm>
            <a:off x="6516216" y="5420543"/>
            <a:ext cx="206804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336651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608" y="1124744"/>
            <a:ext cx="7128792" cy="792088"/>
          </a:xfrm>
        </p:spPr>
        <p:txBody>
          <a:bodyPr>
            <a:noAutofit/>
          </a:bodyPr>
          <a:lstStyle/>
          <a:p>
            <a:pPr marL="0" indent="0" algn="just">
              <a:buNone/>
            </a:pPr>
            <a:r>
              <a:rPr lang="es-PY" sz="1400" dirty="0">
                <a:latin typeface="Arial" panose="020B0604020202020204" pitchFamily="34" charset="0"/>
                <a:cs typeface="Arial" panose="020B0604020202020204" pitchFamily="34" charset="0"/>
              </a:rPr>
              <a:t>Al cierre de primer semestre del año 2017, la UNA cuenta con </a:t>
            </a:r>
            <a:r>
              <a:rPr lang="es-PY" sz="1400" b="1" dirty="0" smtClean="0">
                <a:latin typeface="Arial" panose="020B0604020202020204" pitchFamily="34" charset="0"/>
                <a:cs typeface="Arial" panose="020B0604020202020204" pitchFamily="34" charset="0"/>
              </a:rPr>
              <a:t>147</a:t>
            </a:r>
            <a:r>
              <a:rPr lang="es-PY" sz="1400" dirty="0" smtClean="0">
                <a:latin typeface="Arial" panose="020B0604020202020204" pitchFamily="34" charset="0"/>
                <a:cs typeface="Arial" panose="020B0604020202020204" pitchFamily="34" charset="0"/>
              </a:rPr>
              <a:t> </a:t>
            </a:r>
            <a:r>
              <a:rPr lang="es-PY" sz="1400" dirty="0">
                <a:latin typeface="Arial" panose="020B0604020202020204" pitchFamily="34" charset="0"/>
                <a:cs typeface="Arial" panose="020B0604020202020204" pitchFamily="34" charset="0"/>
              </a:rPr>
              <a:t>ofertas académicas de las cuales </a:t>
            </a:r>
            <a:r>
              <a:rPr lang="es-PY" sz="1400" b="1" dirty="0" smtClean="0">
                <a:latin typeface="Arial" panose="020B0604020202020204" pitchFamily="34" charset="0"/>
                <a:cs typeface="Arial" panose="020B0604020202020204" pitchFamily="34" charset="0"/>
              </a:rPr>
              <a:t>79</a:t>
            </a:r>
            <a:r>
              <a:rPr lang="es-PY" sz="1400" dirty="0" smtClean="0">
                <a:latin typeface="Arial" panose="020B0604020202020204" pitchFamily="34" charset="0"/>
                <a:cs typeface="Arial" panose="020B0604020202020204" pitchFamily="34" charset="0"/>
              </a:rPr>
              <a:t> </a:t>
            </a:r>
            <a:r>
              <a:rPr lang="es-PY" sz="1400" dirty="0">
                <a:latin typeface="Arial" panose="020B0604020202020204" pitchFamily="34" charset="0"/>
                <a:cs typeface="Arial" panose="020B0604020202020204" pitchFamily="34" charset="0"/>
              </a:rPr>
              <a:t>se imparten en la Sede Central y </a:t>
            </a:r>
            <a:r>
              <a:rPr lang="es-PY" sz="1400" b="1" dirty="0">
                <a:latin typeface="Arial" panose="020B0604020202020204" pitchFamily="34" charset="0"/>
                <a:cs typeface="Arial" panose="020B0604020202020204" pitchFamily="34" charset="0"/>
              </a:rPr>
              <a:t>64</a:t>
            </a:r>
            <a:r>
              <a:rPr lang="es-PY" sz="1400" dirty="0">
                <a:latin typeface="Arial" panose="020B0604020202020204" pitchFamily="34" charset="0"/>
                <a:cs typeface="Arial" panose="020B0604020202020204" pitchFamily="34" charset="0"/>
              </a:rPr>
              <a:t> en las Filiales.  </a:t>
            </a:r>
            <a:r>
              <a:rPr lang="es-PY" sz="1400" b="1" dirty="0" smtClean="0">
                <a:latin typeface="Arial" panose="020B0604020202020204" pitchFamily="34" charset="0"/>
                <a:cs typeface="Arial" panose="020B0604020202020204" pitchFamily="34" charset="0"/>
              </a:rPr>
              <a:t>143</a:t>
            </a:r>
            <a:r>
              <a:rPr lang="es-PY" sz="1400" dirty="0" smtClean="0">
                <a:latin typeface="Arial" panose="020B0604020202020204" pitchFamily="34" charset="0"/>
                <a:cs typeface="Arial" panose="020B0604020202020204" pitchFamily="34" charset="0"/>
              </a:rPr>
              <a:t> </a:t>
            </a:r>
            <a:r>
              <a:rPr lang="es-PY" sz="1400" dirty="0">
                <a:latin typeface="Arial" panose="020B0604020202020204" pitchFamily="34" charset="0"/>
                <a:cs typeface="Arial" panose="020B0604020202020204" pitchFamily="34" charset="0"/>
              </a:rPr>
              <a:t>son Presenciales y </a:t>
            </a:r>
            <a:r>
              <a:rPr lang="es-PY" sz="1400" b="1" dirty="0">
                <a:latin typeface="Arial" panose="020B0604020202020204" pitchFamily="34" charset="0"/>
                <a:cs typeface="Arial" panose="020B0604020202020204" pitchFamily="34" charset="0"/>
              </a:rPr>
              <a:t>4</a:t>
            </a:r>
            <a:r>
              <a:rPr lang="es-PY" sz="1400" dirty="0">
                <a:latin typeface="Arial" panose="020B0604020202020204" pitchFamily="34" charset="0"/>
                <a:cs typeface="Arial" panose="020B0604020202020204" pitchFamily="34" charset="0"/>
              </a:rPr>
              <a:t> son desarrolladas en la modalidad Semipresencial.</a:t>
            </a:r>
          </a:p>
          <a:p>
            <a:endParaRPr lang="es-PY" sz="2800" dirty="0"/>
          </a:p>
        </p:txBody>
      </p:sp>
      <p:graphicFrame>
        <p:nvGraphicFramePr>
          <p:cNvPr id="6" name="5 Tabla"/>
          <p:cNvGraphicFramePr>
            <a:graphicFrameLocks noGrp="1"/>
          </p:cNvGraphicFramePr>
          <p:nvPr>
            <p:extLst>
              <p:ext uri="{D42A27DB-BD31-4B8C-83A1-F6EECF244321}">
                <p14:modId xmlns:p14="http://schemas.microsoft.com/office/powerpoint/2010/main" val="3342276270"/>
              </p:ext>
            </p:extLst>
          </p:nvPr>
        </p:nvGraphicFramePr>
        <p:xfrm>
          <a:off x="1115616" y="2132856"/>
          <a:ext cx="2160240" cy="3816425"/>
        </p:xfrm>
        <a:graphic>
          <a:graphicData uri="http://schemas.openxmlformats.org/drawingml/2006/table">
            <a:tbl>
              <a:tblPr firstRow="1" firstCol="1" bandRow="1">
                <a:tableStyleId>{5C22544A-7EE6-4342-B048-85BDC9FD1C3A}</a:tableStyleId>
              </a:tblPr>
              <a:tblGrid>
                <a:gridCol w="606329">
                  <a:extLst>
                    <a:ext uri="{9D8B030D-6E8A-4147-A177-3AD203B41FA5}">
                      <a16:colId xmlns:a16="http://schemas.microsoft.com/office/drawing/2014/main" val="20000"/>
                    </a:ext>
                  </a:extLst>
                </a:gridCol>
                <a:gridCol w="1077918">
                  <a:extLst>
                    <a:ext uri="{9D8B030D-6E8A-4147-A177-3AD203B41FA5}">
                      <a16:colId xmlns:a16="http://schemas.microsoft.com/office/drawing/2014/main" val="20001"/>
                    </a:ext>
                  </a:extLst>
                </a:gridCol>
                <a:gridCol w="475993">
                  <a:extLst>
                    <a:ext uri="{9D8B030D-6E8A-4147-A177-3AD203B41FA5}">
                      <a16:colId xmlns:a16="http://schemas.microsoft.com/office/drawing/2014/main" val="20002"/>
                    </a:ext>
                  </a:extLst>
                </a:gridCol>
              </a:tblGrid>
              <a:tr h="954106">
                <a:tc gridSpan="3">
                  <a:txBody>
                    <a:bodyPr/>
                    <a:lstStyle/>
                    <a:p>
                      <a:pPr algn="ctr">
                        <a:lnSpc>
                          <a:spcPct val="115000"/>
                        </a:lnSpc>
                        <a:spcAft>
                          <a:spcPts val="0"/>
                        </a:spcAft>
                      </a:pPr>
                      <a:r>
                        <a:rPr lang="es-ES" sz="1000" dirty="0" smtClean="0">
                          <a:effectLst/>
                          <a:latin typeface="Arial" panose="020B0604020202020204" pitchFamily="34" charset="0"/>
                          <a:cs typeface="Arial" panose="020B0604020202020204" pitchFamily="34" charset="0"/>
                        </a:rPr>
                        <a:t>OFERTAS  ACADÉMICAS DE LA UNA SEGÚN SEDE Y MODALIDAD.  SETIEMBRE 2017</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PY"/>
                    </a:p>
                  </a:txBody>
                  <a:tcPr/>
                </a:tc>
                <a:tc hMerge="1">
                  <a:txBody>
                    <a:bodyPr/>
                    <a:lstStyle/>
                    <a:p>
                      <a:endParaRPr lang="es-PY"/>
                    </a:p>
                  </a:txBody>
                  <a:tcPr/>
                </a:tc>
                <a:extLst>
                  <a:ext uri="{0D108BD9-81ED-4DB2-BD59-A6C34878D82A}">
                    <a16:rowId xmlns:a16="http://schemas.microsoft.com/office/drawing/2014/main" val="10000"/>
                  </a:ext>
                </a:extLst>
              </a:tr>
              <a:tr h="636071">
                <a:tc rowSpan="2">
                  <a:txBody>
                    <a:bodyPr/>
                    <a:lstStyle/>
                    <a:p>
                      <a:pPr>
                        <a:lnSpc>
                          <a:spcPct val="115000"/>
                        </a:lnSpc>
                        <a:spcAft>
                          <a:spcPts val="0"/>
                        </a:spcAft>
                      </a:pPr>
                      <a:r>
                        <a:rPr lang="es-ES" sz="1000" dirty="0">
                          <a:effectLst/>
                          <a:latin typeface="Arial" panose="020B0604020202020204" pitchFamily="34" charset="0"/>
                          <a:cs typeface="Arial" panose="020B0604020202020204" pitchFamily="34" charset="0"/>
                        </a:rPr>
                        <a:t>Sede Central</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S" sz="1000" dirty="0">
                          <a:effectLst/>
                          <a:latin typeface="Arial" panose="020B0604020202020204" pitchFamily="34" charset="0"/>
                          <a:cs typeface="Arial" panose="020B0604020202020204" pitchFamily="34" charset="0"/>
                        </a:rPr>
                        <a:t>Modalidad Presencial</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000" dirty="0" smtClean="0">
                          <a:effectLst/>
                          <a:latin typeface="Arial" panose="020B0604020202020204" pitchFamily="34" charset="0"/>
                          <a:cs typeface="Arial" panose="020B0604020202020204" pitchFamily="34" charset="0"/>
                        </a:rPr>
                        <a:t>79</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1"/>
                  </a:ext>
                </a:extLst>
              </a:tr>
              <a:tr h="636071">
                <a:tc vMerge="1">
                  <a:txBody>
                    <a:bodyPr/>
                    <a:lstStyle/>
                    <a:p>
                      <a:endParaRPr lang="es-PY"/>
                    </a:p>
                  </a:txBody>
                  <a:tcPr/>
                </a:tc>
                <a:tc>
                  <a:txBody>
                    <a:bodyPr/>
                    <a:lstStyle/>
                    <a:p>
                      <a:pPr>
                        <a:lnSpc>
                          <a:spcPct val="115000"/>
                        </a:lnSpc>
                        <a:spcAft>
                          <a:spcPts val="0"/>
                        </a:spcAft>
                      </a:pPr>
                      <a:r>
                        <a:rPr lang="es-ES" sz="1000" dirty="0" smtClean="0">
                          <a:effectLst/>
                          <a:latin typeface="Arial" panose="020B0604020202020204" pitchFamily="34" charset="0"/>
                          <a:cs typeface="Arial" panose="020B0604020202020204" pitchFamily="34" charset="0"/>
                        </a:rPr>
                        <a:t>Modalidad</a:t>
                      </a:r>
                    </a:p>
                    <a:p>
                      <a:pPr>
                        <a:lnSpc>
                          <a:spcPct val="115000"/>
                        </a:lnSpc>
                        <a:spcAft>
                          <a:spcPts val="0"/>
                        </a:spcAft>
                      </a:pPr>
                      <a:r>
                        <a:rPr lang="en-US" sz="1000" noProof="0" dirty="0" smtClean="0">
                          <a:effectLst/>
                          <a:latin typeface="Arial" panose="020B0604020202020204" pitchFamily="34" charset="0"/>
                          <a:cs typeface="Arial" panose="020B0604020202020204" pitchFamily="34" charset="0"/>
                        </a:rPr>
                        <a:t>B-Learning</a:t>
                      </a:r>
                      <a:endParaRPr lang="en-US" sz="1000" noProof="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000" dirty="0">
                          <a:effectLst/>
                          <a:latin typeface="Arial" panose="020B0604020202020204" pitchFamily="34" charset="0"/>
                          <a:cs typeface="Arial" panose="020B0604020202020204" pitchFamily="34" charset="0"/>
                        </a:rPr>
                        <a:t>4</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2"/>
                  </a:ext>
                </a:extLst>
              </a:tr>
              <a:tr h="636071">
                <a:tc rowSpan="2">
                  <a:txBody>
                    <a:bodyPr/>
                    <a:lstStyle/>
                    <a:p>
                      <a:pPr>
                        <a:lnSpc>
                          <a:spcPct val="115000"/>
                        </a:lnSpc>
                        <a:spcAft>
                          <a:spcPts val="0"/>
                        </a:spcAft>
                      </a:pPr>
                      <a:r>
                        <a:rPr lang="es-ES" sz="1000" dirty="0">
                          <a:effectLst/>
                          <a:latin typeface="Arial" panose="020B0604020202020204" pitchFamily="34" charset="0"/>
                          <a:cs typeface="Arial" panose="020B0604020202020204" pitchFamily="34" charset="0"/>
                        </a:rPr>
                        <a:t>Filiales  </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nSpc>
                          <a:spcPct val="115000"/>
                        </a:lnSpc>
                        <a:spcAft>
                          <a:spcPts val="0"/>
                        </a:spcAft>
                      </a:pPr>
                      <a:r>
                        <a:rPr lang="es-ES" sz="1000" dirty="0">
                          <a:effectLst/>
                          <a:latin typeface="Arial" panose="020B0604020202020204" pitchFamily="34" charset="0"/>
                          <a:cs typeface="Arial" panose="020B0604020202020204" pitchFamily="34" charset="0"/>
                        </a:rPr>
                        <a:t>Modalidad Presencial</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15000"/>
                        </a:lnSpc>
                        <a:spcAft>
                          <a:spcPts val="0"/>
                        </a:spcAft>
                      </a:pPr>
                      <a:r>
                        <a:rPr lang="es-ES" sz="1000" dirty="0">
                          <a:effectLst/>
                          <a:latin typeface="Arial" panose="020B0604020202020204" pitchFamily="34" charset="0"/>
                          <a:cs typeface="Arial" panose="020B0604020202020204" pitchFamily="34" charset="0"/>
                        </a:rPr>
                        <a:t>64</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3"/>
                  </a:ext>
                </a:extLst>
              </a:tr>
              <a:tr h="636071">
                <a:tc vMerge="1">
                  <a:txBody>
                    <a:bodyPr/>
                    <a:lstStyle/>
                    <a:p>
                      <a:endParaRPr lang="es-PY"/>
                    </a:p>
                  </a:txBody>
                  <a:tcPr/>
                </a:tc>
                <a:tc>
                  <a:txBody>
                    <a:bodyPr/>
                    <a:lstStyle/>
                    <a:p>
                      <a:pPr>
                        <a:lnSpc>
                          <a:spcPct val="115000"/>
                        </a:lnSpc>
                        <a:spcAft>
                          <a:spcPts val="0"/>
                        </a:spcAft>
                      </a:pPr>
                      <a:r>
                        <a:rPr lang="es-ES" sz="1000" dirty="0" smtClean="0">
                          <a:effectLst/>
                          <a:latin typeface="Arial" panose="020B0604020202020204" pitchFamily="34" charset="0"/>
                          <a:cs typeface="Arial" panose="020B0604020202020204" pitchFamily="34" charset="0"/>
                        </a:rPr>
                        <a:t>Modalidad</a:t>
                      </a:r>
                    </a:p>
                    <a:p>
                      <a:pPr marL="0" algn="l" defTabSz="914400" rtl="0" eaLnBrk="1" latinLnBrk="0" hangingPunct="1">
                        <a:lnSpc>
                          <a:spcPct val="115000"/>
                        </a:lnSpc>
                        <a:spcAft>
                          <a:spcPts val="0"/>
                        </a:spcAft>
                      </a:pPr>
                      <a:r>
                        <a:rPr lang="en-US" sz="1000" noProof="0" dirty="0" smtClean="0">
                          <a:effectLst/>
                          <a:latin typeface="Arial" panose="020B0604020202020204" pitchFamily="34" charset="0"/>
                          <a:cs typeface="Arial" panose="020B0604020202020204" pitchFamily="34" charset="0"/>
                        </a:rPr>
                        <a:t>B</a:t>
                      </a:r>
                      <a:r>
                        <a:rPr lang="en-US" sz="1000" kern="1200" noProof="0" dirty="0" smtClean="0">
                          <a:solidFill>
                            <a:schemeClr val="dk1"/>
                          </a:solidFill>
                          <a:effectLst/>
                          <a:latin typeface="Arial" panose="020B0604020202020204" pitchFamily="34" charset="0"/>
                          <a:ea typeface="+mn-ea"/>
                          <a:cs typeface="Arial" panose="020B0604020202020204" pitchFamily="34" charset="0"/>
                        </a:rPr>
                        <a:t>-Learning</a:t>
                      </a:r>
                      <a:endParaRPr lang="en-US" sz="1000" kern="1200" noProof="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tc>
                <a:tc>
                  <a:txBody>
                    <a:bodyPr/>
                    <a:lstStyle/>
                    <a:p>
                      <a:pPr algn="ctr">
                        <a:lnSpc>
                          <a:spcPct val="115000"/>
                        </a:lnSpc>
                        <a:spcAft>
                          <a:spcPts val="0"/>
                        </a:spcAft>
                      </a:pPr>
                      <a:r>
                        <a:rPr lang="es-ES" sz="1000" dirty="0">
                          <a:effectLst/>
                          <a:latin typeface="Arial" panose="020B0604020202020204" pitchFamily="34" charset="0"/>
                          <a:cs typeface="Arial" panose="020B0604020202020204" pitchFamily="34" charset="0"/>
                        </a:rPr>
                        <a:t>0</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4"/>
                  </a:ext>
                </a:extLst>
              </a:tr>
              <a:tr h="318035">
                <a:tc gridSpan="2">
                  <a:txBody>
                    <a:bodyPr/>
                    <a:lstStyle/>
                    <a:p>
                      <a:pPr algn="r">
                        <a:lnSpc>
                          <a:spcPct val="115000"/>
                        </a:lnSpc>
                        <a:spcAft>
                          <a:spcPts val="0"/>
                        </a:spcAft>
                      </a:pPr>
                      <a:r>
                        <a:rPr lang="es-ES" sz="1000" dirty="0">
                          <a:effectLst/>
                          <a:latin typeface="Arial" panose="020B0604020202020204" pitchFamily="34" charset="0"/>
                          <a:cs typeface="Arial" panose="020B0604020202020204" pitchFamily="34" charset="0"/>
                        </a:rPr>
                        <a:t>Total</a:t>
                      </a:r>
                      <a:endParaRPr lang="es-PY" sz="1000" dirty="0">
                        <a:effectLst/>
                        <a:latin typeface="Arial" panose="020B0604020202020204" pitchFamily="34" charset="0"/>
                        <a:ea typeface="Calibri"/>
                        <a:cs typeface="Arial" panose="020B0604020202020204" pitchFamily="34" charset="0"/>
                      </a:endParaRPr>
                    </a:p>
                  </a:txBody>
                  <a:tcPr marL="44450" marR="44450" marT="0" marB="0" anchor="ctr"/>
                </a:tc>
                <a:tc hMerge="1">
                  <a:txBody>
                    <a:bodyPr/>
                    <a:lstStyle/>
                    <a:p>
                      <a:endParaRPr lang="es-PY"/>
                    </a:p>
                  </a:txBody>
                  <a:tcPr/>
                </a:tc>
                <a:tc>
                  <a:txBody>
                    <a:bodyPr/>
                    <a:lstStyle/>
                    <a:p>
                      <a:pPr algn="ctr">
                        <a:lnSpc>
                          <a:spcPct val="115000"/>
                        </a:lnSpc>
                        <a:spcAft>
                          <a:spcPts val="0"/>
                        </a:spcAft>
                      </a:pPr>
                      <a:r>
                        <a:rPr lang="es-ES" sz="1000" b="1" dirty="0" smtClean="0">
                          <a:effectLst/>
                          <a:latin typeface="Arial" panose="020B0604020202020204" pitchFamily="34" charset="0"/>
                          <a:cs typeface="Arial" panose="020B0604020202020204" pitchFamily="34" charset="0"/>
                        </a:rPr>
                        <a:t>147</a:t>
                      </a:r>
                      <a:endParaRPr lang="es-PY" sz="1000" b="1" dirty="0">
                        <a:effectLst/>
                        <a:latin typeface="Arial" panose="020B0604020202020204" pitchFamily="34" charset="0"/>
                        <a:ea typeface="Calibri"/>
                        <a:cs typeface="Arial" panose="020B0604020202020204" pitchFamily="34" charset="0"/>
                      </a:endParaRPr>
                    </a:p>
                  </a:txBody>
                  <a:tcPr marL="44450" marR="44450" marT="0" marB="0" anchor="ctr"/>
                </a:tc>
                <a:extLst>
                  <a:ext uri="{0D108BD9-81ED-4DB2-BD59-A6C34878D82A}">
                    <a16:rowId xmlns:a16="http://schemas.microsoft.com/office/drawing/2014/main" val="10005"/>
                  </a:ext>
                </a:extLst>
              </a:tr>
            </a:tbl>
          </a:graphicData>
        </a:graphic>
      </p:graphicFrame>
      <p:graphicFrame>
        <p:nvGraphicFramePr>
          <p:cNvPr id="7" name="6 Gráfico"/>
          <p:cNvGraphicFramePr/>
          <p:nvPr>
            <p:extLst>
              <p:ext uri="{D42A27DB-BD31-4B8C-83A1-F6EECF244321}">
                <p14:modId xmlns:p14="http://schemas.microsoft.com/office/powerpoint/2010/main" val="4217463479"/>
              </p:ext>
            </p:extLst>
          </p:nvPr>
        </p:nvGraphicFramePr>
        <p:xfrm>
          <a:off x="3419872" y="2132856"/>
          <a:ext cx="4752528" cy="3816425"/>
        </p:xfrm>
        <a:graphic>
          <a:graphicData uri="http://schemas.openxmlformats.org/drawingml/2006/chart">
            <c:chart xmlns:c="http://schemas.openxmlformats.org/drawingml/2006/chart" xmlns:r="http://schemas.openxmlformats.org/officeDocument/2006/relationships" r:id="rId2"/>
          </a:graphicData>
        </a:graphic>
      </p:graphicFrame>
      <p:sp>
        <p:nvSpPr>
          <p:cNvPr id="2" name="1 Rectángulo"/>
          <p:cNvSpPr/>
          <p:nvPr/>
        </p:nvSpPr>
        <p:spPr>
          <a:xfrm>
            <a:off x="1953007" y="476672"/>
            <a:ext cx="5141151" cy="538609"/>
          </a:xfrm>
          <a:prstGeom prst="rect">
            <a:avLst/>
          </a:prstGeom>
        </p:spPr>
        <p:txBody>
          <a:bodyPr wrap="none">
            <a:spAutoFit/>
          </a:bodyPr>
          <a:lstStyle/>
          <a:p>
            <a:pPr algn="ctr">
              <a:spcBef>
                <a:spcPct val="0"/>
              </a:spcBef>
            </a:pPr>
            <a:r>
              <a:rPr lang="es-MX" sz="2800" b="1" dirty="0">
                <a:latin typeface="Arial" panose="020B0604020202020204" pitchFamily="34" charset="0"/>
                <a:ea typeface="+mj-ea"/>
                <a:cs typeface="Arial" panose="020B0604020202020204" pitchFamily="34" charset="0"/>
              </a:rPr>
              <a:t>Oferta académica de la UNA</a:t>
            </a:r>
            <a:endParaRPr lang="es-PY" sz="2800" b="1" dirty="0">
              <a:latin typeface="Arial" panose="020B0604020202020204" pitchFamily="34" charset="0"/>
              <a:ea typeface="+mj-ea"/>
              <a:cs typeface="Arial" panose="020B0604020202020204" pitchFamily="34" charset="0"/>
            </a:endParaRPr>
          </a:p>
        </p:txBody>
      </p:sp>
      <p:sp>
        <p:nvSpPr>
          <p:cNvPr id="8" name="7 Rectángulo"/>
          <p:cNvSpPr/>
          <p:nvPr/>
        </p:nvSpPr>
        <p:spPr>
          <a:xfrm>
            <a:off x="5652120" y="5179840"/>
            <a:ext cx="1728192"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Leer</a:t>
            </a:r>
            <a:endParaRPr lang="es-E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30531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TM04033919[[fn=Circuito]]</Template>
  <TotalTime>6858</TotalTime>
  <Words>4411</Words>
  <Application>Microsoft Office PowerPoint</Application>
  <PresentationFormat>Presentación en pantalla (4:3)</PresentationFormat>
  <Paragraphs>784</Paragraphs>
  <Slides>37</Slides>
  <Notes>19</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9" baseType="lpstr">
      <vt:lpstr>Arial</vt:lpstr>
      <vt:lpstr>Arial Narrow</vt:lpstr>
      <vt:lpstr>Brush Script MT</vt:lpstr>
      <vt:lpstr>Calibri</vt:lpstr>
      <vt:lpstr>Constantia</vt:lpstr>
      <vt:lpstr>Franklin Gothic Book</vt:lpstr>
      <vt:lpstr>Rage Italic</vt:lpstr>
      <vt:lpstr>Tahoma</vt:lpstr>
      <vt:lpstr>Times New Roman</vt:lpstr>
      <vt:lpstr>Wingdings</vt:lpstr>
      <vt:lpstr>Chincheta</vt:lpstr>
      <vt:lpstr>Hoja de cálculo</vt:lpstr>
      <vt:lpstr>Presupuesto  UNA   Defensa Bicameral - 2018 </vt:lpstr>
      <vt:lpstr>Presentación de PowerPoint</vt:lpstr>
      <vt:lpstr>Presupuesto Vigente 2017  &amp; Carga del Anteproyecto                2018 – Nivel UNA</vt:lpstr>
      <vt:lpstr>Presentación de PowerPoint</vt:lpstr>
      <vt:lpstr>Presentación de PowerPoint</vt:lpstr>
      <vt:lpstr>Presentación de PowerPoint</vt:lpstr>
      <vt:lpstr>Presentación de PowerPoint</vt:lpstr>
      <vt:lpstr>Presentación de PowerPoint</vt:lpstr>
      <vt:lpstr>Presentación de PowerPoint</vt:lpstr>
      <vt:lpstr>Filiales de la UNA</vt:lpstr>
      <vt:lpstr>Filiales de la UNA</vt:lpstr>
      <vt:lpstr>Modelo Nacional y Sistema ARCUSUR. Año 2017</vt:lpstr>
      <vt:lpstr>Proceso de evaluación de la UNA</vt:lpstr>
      <vt:lpstr>La UNA en la Investigación                      Científica y Tecnológica</vt:lpstr>
      <vt:lpstr>Presentación de PowerPoint</vt:lpstr>
      <vt:lpstr>Presentación de PowerPoint</vt:lpstr>
      <vt:lpstr>Necesidades de la Universidad Nacional de Asunción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Presupuesto  UNA   Defensa Bicameral - 2018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Asunción</dc:title>
  <dc:creator>LAB</dc:creator>
  <cp:lastModifiedBy>Luis Moré</cp:lastModifiedBy>
  <cp:revision>381</cp:revision>
  <cp:lastPrinted>2017-10-11T01:52:39Z</cp:lastPrinted>
  <dcterms:created xsi:type="dcterms:W3CDTF">2016-09-21T13:27:32Z</dcterms:created>
  <dcterms:modified xsi:type="dcterms:W3CDTF">2017-10-11T02:32:49Z</dcterms:modified>
</cp:coreProperties>
</file>