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notesMasterIdLst>
    <p:notesMasterId r:id="rId15"/>
  </p:notesMasterIdLst>
  <p:handoutMasterIdLst>
    <p:handoutMasterId r:id="rId16"/>
  </p:handoutMasterIdLst>
  <p:sldIdLst>
    <p:sldId id="256" r:id="rId2"/>
    <p:sldId id="257" r:id="rId3"/>
    <p:sldId id="272" r:id="rId4"/>
    <p:sldId id="259" r:id="rId5"/>
    <p:sldId id="265" r:id="rId6"/>
    <p:sldId id="276" r:id="rId7"/>
    <p:sldId id="270" r:id="rId8"/>
    <p:sldId id="266" r:id="rId9"/>
    <p:sldId id="267" r:id="rId10"/>
    <p:sldId id="268" r:id="rId11"/>
    <p:sldId id="273" r:id="rId12"/>
    <p:sldId id="269" r:id="rId13"/>
    <p:sldId id="275" r:id="rId14"/>
  </p:sldIdLst>
  <p:sldSz cx="12192000" cy="6858000"/>
  <p:notesSz cx="6797675" cy="9926638"/>
  <p:defaultTextStyle>
    <a:defPPr>
      <a:defRPr lang="es-P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2" d="100"/>
          <a:sy n="92" d="100"/>
        </p:scale>
        <p:origin x="450"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C:\Users\pcaceres\Desktop\DOC.%20FINANCIERO\2017\Ejec.%20Historica%20CGR.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pcaceres\Desktop\DOC.%20FINANCIERO\2017\Ejec.%20Historica%20CGR.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pcaceres\Desktop\DOC.%20FINANCIERO\2017\Ejec.%20Historica%20CGR.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5474810975553847"/>
          <c:y val="0.15860052893997353"/>
          <c:w val="0.38632258724511437"/>
          <c:h val="0.65219040046857579"/>
        </c:manualLayout>
      </c:layout>
      <c:pieChart>
        <c:varyColors val="1"/>
        <c:ser>
          <c:idx val="0"/>
          <c:order val="0"/>
          <c:dPt>
            <c:idx val="0"/>
            <c:bubble3D val="0"/>
          </c:dPt>
          <c:dPt>
            <c:idx val="1"/>
            <c:bubble3D val="0"/>
          </c:dPt>
          <c:dLbls>
            <c:dLbl>
              <c:idx val="0"/>
              <c:layout>
                <c:manualLayout>
                  <c:x val="3.0864197530864764E-3"/>
                  <c:y val="-0.26157932505627807"/>
                </c:manualLayout>
              </c:layout>
              <c:tx>
                <c:rich>
                  <a:bodyPr/>
                  <a:lstStyle/>
                  <a:p>
                    <a:pPr>
                      <a:defRPr/>
                    </a:pPr>
                    <a:r>
                      <a:rPr lang="en-US" dirty="0" smtClean="0"/>
                      <a:t>99,82%</a:t>
                    </a:r>
                    <a:endParaRPr lang="en-US" dirty="0"/>
                  </a:p>
                </c:rich>
              </c:tx>
              <c:spPr/>
              <c:showLegendKey val="0"/>
              <c:showVal val="0"/>
              <c:showCatName val="0"/>
              <c:showSerName val="0"/>
              <c:showPercent val="0"/>
              <c:showBubbleSize val="0"/>
              <c:extLst>
                <c:ext xmlns:c15="http://schemas.microsoft.com/office/drawing/2012/chart" uri="{CE6537A1-D6FC-4f65-9D91-7224C49458BB}">
                  <c15:layout>
                    <c:manualLayout>
                      <c:w val="0.14506172839506173"/>
                      <c:h val="7.990012484394507E-2"/>
                    </c:manualLayout>
                  </c15:layout>
                </c:ext>
              </c:extLst>
            </c:dLbl>
            <c:dLbl>
              <c:idx val="1"/>
              <c:layout/>
              <c:tx>
                <c:rich>
                  <a:bodyPr/>
                  <a:lstStyle/>
                  <a:p>
                    <a:pPr>
                      <a:defRPr/>
                    </a:pPr>
                    <a:r>
                      <a:rPr lang="en-US" dirty="0" smtClean="0"/>
                      <a:t>0,18%</a:t>
                    </a:r>
                    <a:endParaRPr lang="en-US" dirty="0"/>
                  </a:p>
                </c:rich>
              </c:tx>
              <c:spPr/>
              <c:showLegendKey val="0"/>
              <c:showVal val="0"/>
              <c:showCatName val="0"/>
              <c:showSerName val="0"/>
              <c:showPercent val="0"/>
              <c:showBubbleSize val="0"/>
              <c:extLst>
                <c:ext xmlns:c15="http://schemas.microsoft.com/office/drawing/2012/chart" uri="{CE6537A1-D6FC-4f65-9D91-7224C49458BB}">
                  <c15:layout/>
                </c:ext>
              </c:extLst>
            </c:dLbl>
            <c:spPr>
              <a:noFill/>
              <a:ln w="25400">
                <a:noFill/>
              </a:ln>
            </c:spPr>
            <c:showLegendKey val="0"/>
            <c:showVal val="0"/>
            <c:showCatName val="0"/>
            <c:showSerName val="0"/>
            <c:showPercent val="1"/>
            <c:showBubbleSize val="0"/>
            <c:showLeaderLines val="1"/>
            <c:extLst>
              <c:ext xmlns:c15="http://schemas.microsoft.com/office/drawing/2012/chart" uri="{CE6537A1-D6FC-4f65-9D91-7224C49458BB}"/>
            </c:extLst>
          </c:dLbls>
          <c:cat>
            <c:strRef>
              <c:f>Graficos!$D$42:$D$43</c:f>
              <c:strCache>
                <c:ptCount val="2"/>
                <c:pt idx="0">
                  <c:v>Presup. Gral. de la Nación </c:v>
                </c:pt>
                <c:pt idx="1">
                  <c:v>Presupuesto CGR </c:v>
                </c:pt>
              </c:strCache>
            </c:strRef>
          </c:cat>
          <c:val>
            <c:numRef>
              <c:f>Graficos!$E$42:$E$43</c:f>
              <c:numCache>
                <c:formatCode>0.00%</c:formatCode>
                <c:ptCount val="2"/>
                <c:pt idx="0" formatCode="0%">
                  <c:v>1</c:v>
                </c:pt>
                <c:pt idx="1">
                  <c:v>1.8939535576059457E-3</c:v>
                </c:pt>
              </c:numCache>
            </c:numRef>
          </c:val>
        </c:ser>
        <c:dLbls>
          <c:showLegendKey val="0"/>
          <c:showVal val="0"/>
          <c:showCatName val="0"/>
          <c:showSerName val="0"/>
          <c:showPercent val="0"/>
          <c:showBubbleSize val="0"/>
          <c:showLeaderLines val="1"/>
        </c:dLbls>
        <c:firstSliceAng val="0"/>
      </c:pieChart>
      <c:spPr>
        <a:noFill/>
        <a:ln w="25400">
          <a:noFill/>
        </a:ln>
      </c:spPr>
    </c:plotArea>
    <c:legend>
      <c:legendPos val="t"/>
      <c:layout>
        <c:manualLayout>
          <c:xMode val="edge"/>
          <c:yMode val="edge"/>
          <c:x val="6.9887292258888581E-2"/>
          <c:y val="0.85678663060023241"/>
          <c:w val="0.74540706717215899"/>
          <c:h val="9.0301689816862762E-2"/>
        </c:manualLayout>
      </c:layout>
      <c:overlay val="0"/>
    </c:legend>
    <c:plotVisOnly val="1"/>
    <c:dispBlanksAs val="zero"/>
    <c:showDLblsOverMax val="0"/>
  </c:chart>
  <c:spPr>
    <a:ln>
      <a:solidFill>
        <a:schemeClr val="accent2">
          <a:lumMod val="60000"/>
          <a:lumOff val="40000"/>
        </a:schemeClr>
      </a:solid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dPt>
            <c:idx val="0"/>
            <c:bubble3D val="0"/>
          </c:dPt>
          <c:dPt>
            <c:idx val="1"/>
            <c:bubble3D val="0"/>
          </c:dPt>
          <c:dLbls>
            <c:dLbl>
              <c:idx val="0"/>
              <c:layout/>
              <c:tx>
                <c:rich>
                  <a:bodyPr/>
                  <a:lstStyle/>
                  <a:p>
                    <a:pPr>
                      <a:defRPr sz="1000" b="0" i="0" u="none" strike="noStrike" baseline="0">
                        <a:solidFill>
                          <a:srgbClr val="000000"/>
                        </a:solidFill>
                        <a:latin typeface="Calibri"/>
                        <a:ea typeface="Calibri"/>
                        <a:cs typeface="Calibri"/>
                      </a:defRPr>
                    </a:pPr>
                    <a:r>
                      <a:rPr lang="en-US"/>
                      <a:t>99,72%</a:t>
                    </a:r>
                  </a:p>
                </c:rich>
              </c:tx>
              <c:spPr/>
              <c:showLegendKey val="0"/>
              <c:showVal val="0"/>
              <c:showCatName val="0"/>
              <c:showSerName val="0"/>
              <c:showPercent val="0"/>
              <c:showBubbleSize val="0"/>
              <c:extLst>
                <c:ext xmlns:c15="http://schemas.microsoft.com/office/drawing/2012/chart" uri="{CE6537A1-D6FC-4f65-9D91-7224C49458BB}">
                  <c15:layout/>
                </c:ext>
              </c:extLst>
            </c:dLbl>
            <c:dLbl>
              <c:idx val="1"/>
              <c:layout/>
              <c:tx>
                <c:rich>
                  <a:bodyPr/>
                  <a:lstStyle/>
                  <a:p>
                    <a:pPr>
                      <a:defRPr sz="1000" b="0" i="0" u="none" strike="noStrike" baseline="0">
                        <a:solidFill>
                          <a:srgbClr val="000000"/>
                        </a:solidFill>
                        <a:latin typeface="Calibri"/>
                        <a:ea typeface="Calibri"/>
                        <a:cs typeface="Calibri"/>
                      </a:defRPr>
                    </a:pPr>
                    <a:r>
                      <a:rPr lang="en-US" dirty="0" smtClean="0"/>
                      <a:t>0,28%</a:t>
                    </a:r>
                    <a:endParaRPr lang="en-US" dirty="0"/>
                  </a:p>
                </c:rich>
              </c:tx>
              <c:spPr/>
              <c:showLegendKey val="0"/>
              <c:showVal val="0"/>
              <c:showCatName val="0"/>
              <c:showSerName val="0"/>
              <c:showPercent val="0"/>
              <c:showBubbleSize val="0"/>
              <c:extLst>
                <c:ext xmlns:c15="http://schemas.microsoft.com/office/drawing/2012/chart" uri="{CE6537A1-D6FC-4f65-9D91-7224C49458BB}">
                  <c15:layout/>
                </c:ext>
              </c:extLst>
            </c:dLbl>
            <c:spPr>
              <a:noFill/>
              <a:ln w="25400">
                <a:noFill/>
              </a:ln>
            </c:spPr>
            <c:txPr>
              <a:bodyPr wrap="square" lIns="38100" tIns="19050" rIns="38100" bIns="19050" anchor="ctr">
                <a:spAutoFit/>
              </a:bodyPr>
              <a:lstStyle/>
              <a:p>
                <a:pPr>
                  <a:defRPr sz="1000" b="0" i="0" u="none" strike="noStrike" baseline="0">
                    <a:solidFill>
                      <a:srgbClr val="000000"/>
                    </a:solidFill>
                    <a:latin typeface="Calibri"/>
                    <a:ea typeface="Calibri"/>
                    <a:cs typeface="Calibri"/>
                  </a:defRPr>
                </a:pPr>
                <a:endParaRPr lang="es-PY"/>
              </a:p>
            </c:txPr>
            <c:showLegendKey val="0"/>
            <c:showVal val="0"/>
            <c:showCatName val="0"/>
            <c:showSerName val="0"/>
            <c:showPercent val="1"/>
            <c:showBubbleSize val="0"/>
            <c:showLeaderLines val="1"/>
            <c:extLst>
              <c:ext xmlns:c15="http://schemas.microsoft.com/office/drawing/2012/chart" uri="{CE6537A1-D6FC-4f65-9D91-7224C49458BB}"/>
            </c:extLst>
          </c:dLbls>
          <c:cat>
            <c:strRef>
              <c:f>Graficos!$D$39:$D$40</c:f>
              <c:strCache>
                <c:ptCount val="2"/>
                <c:pt idx="0">
                  <c:v>Presup. Gral. de la Nación </c:v>
                </c:pt>
                <c:pt idx="1">
                  <c:v>Presupuesto CGR </c:v>
                </c:pt>
              </c:strCache>
            </c:strRef>
          </c:cat>
          <c:val>
            <c:numRef>
              <c:f>Graficos!$E$39:$E$40</c:f>
              <c:numCache>
                <c:formatCode>0.00%</c:formatCode>
                <c:ptCount val="2"/>
                <c:pt idx="0" formatCode="0%">
                  <c:v>1</c:v>
                </c:pt>
                <c:pt idx="1">
                  <c:v>1.8939535576059457E-3</c:v>
                </c:pt>
              </c:numCache>
            </c:numRef>
          </c:val>
        </c:ser>
        <c:dLbls>
          <c:showLegendKey val="0"/>
          <c:showVal val="0"/>
          <c:showCatName val="0"/>
          <c:showSerName val="0"/>
          <c:showPercent val="0"/>
          <c:showBubbleSize val="0"/>
          <c:showLeaderLines val="1"/>
        </c:dLbls>
        <c:firstSliceAng val="0"/>
      </c:pieChart>
      <c:spPr>
        <a:noFill/>
        <a:ln w="25400">
          <a:noFill/>
        </a:ln>
      </c:spPr>
    </c:plotArea>
    <c:legend>
      <c:legendPos val="t"/>
      <c:layout>
        <c:manualLayout>
          <c:xMode val="edge"/>
          <c:yMode val="edge"/>
          <c:x val="9.1447700981821714E-2"/>
          <c:y val="0.90873927275944444"/>
          <c:w val="0.74540706717215899"/>
          <c:h val="9.0301689816862762E-2"/>
        </c:manualLayout>
      </c:layout>
      <c:overlay val="0"/>
      <c:txPr>
        <a:bodyPr/>
        <a:lstStyle/>
        <a:p>
          <a:pPr>
            <a:defRPr sz="920" b="0" i="0" u="none" strike="noStrike" baseline="0">
              <a:solidFill>
                <a:srgbClr val="000000"/>
              </a:solidFill>
              <a:latin typeface="Calibri"/>
              <a:ea typeface="Calibri"/>
              <a:cs typeface="Calibri"/>
            </a:defRPr>
          </a:pPr>
          <a:endParaRPr lang="es-PY"/>
        </a:p>
      </c:txPr>
    </c:legend>
    <c:plotVisOnly val="1"/>
    <c:dispBlanksAs val="zero"/>
    <c:showDLblsOverMax val="0"/>
  </c:chart>
  <c:spPr>
    <a:ln>
      <a:solidFill>
        <a:schemeClr val="accent2">
          <a:lumMod val="60000"/>
          <a:lumOff val="40000"/>
        </a:schemeClr>
      </a:solidFill>
    </a:ln>
  </c:spPr>
  <c:txPr>
    <a:bodyPr/>
    <a:lstStyle/>
    <a:p>
      <a:pPr>
        <a:defRPr sz="1000" b="0" i="0" u="none" strike="noStrike" baseline="0">
          <a:solidFill>
            <a:srgbClr val="000000"/>
          </a:solidFill>
          <a:latin typeface="Calibri"/>
          <a:ea typeface="Calibri"/>
          <a:cs typeface="Calibri"/>
        </a:defRPr>
      </a:pPr>
      <a:endParaRPr lang="es-PY"/>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b="1" i="0" u="none" strike="noStrike" baseline="0">
                <a:solidFill>
                  <a:srgbClr val="000000"/>
                </a:solidFill>
                <a:latin typeface="Calibri"/>
                <a:ea typeface="Calibri"/>
                <a:cs typeface="Calibri"/>
              </a:defRPr>
            </a:pPr>
            <a:r>
              <a:rPr lang="es-PY"/>
              <a:t>Evolución del Presupuesto de la CGR </a:t>
            </a:r>
          </a:p>
        </c:rich>
      </c:tx>
      <c:layout/>
      <c:overlay val="0"/>
    </c:title>
    <c:autoTitleDeleted val="0"/>
    <c:plotArea>
      <c:layout>
        <c:manualLayout>
          <c:layoutTarget val="inner"/>
          <c:xMode val="edge"/>
          <c:yMode val="edge"/>
          <c:x val="0.13142404127811669"/>
          <c:y val="0.1964586228192064"/>
          <c:w val="0.84354751731118938"/>
          <c:h val="0.739313339509032"/>
        </c:manualLayout>
      </c:layout>
      <c:lineChart>
        <c:grouping val="standard"/>
        <c:varyColors val="0"/>
        <c:ser>
          <c:idx val="0"/>
          <c:order val="0"/>
          <c:cat>
            <c:strRef>
              <c:f>Graficos!$I$28:$I$34</c:f>
              <c:strCache>
                <c:ptCount val="7"/>
                <c:pt idx="0">
                  <c:v>2012</c:v>
                </c:pt>
                <c:pt idx="1">
                  <c:v>2013</c:v>
                </c:pt>
                <c:pt idx="2">
                  <c:v>2014</c:v>
                </c:pt>
                <c:pt idx="3">
                  <c:v>2015</c:v>
                </c:pt>
                <c:pt idx="4">
                  <c:v>2016</c:v>
                </c:pt>
                <c:pt idx="5">
                  <c:v>2017</c:v>
                </c:pt>
                <c:pt idx="6">
                  <c:v>*2018</c:v>
                </c:pt>
              </c:strCache>
            </c:strRef>
          </c:cat>
          <c:val>
            <c:numRef>
              <c:f>Graficos!$J$28:$J$34</c:f>
              <c:numCache>
                <c:formatCode>_-* #,##0\ _€_-;\-* #,##0\ _€_-;_-* "-"??\ _€_-;_-@_-</c:formatCode>
                <c:ptCount val="7"/>
                <c:pt idx="0">
                  <c:v>105791.750789</c:v>
                </c:pt>
                <c:pt idx="1">
                  <c:v>102355.662275</c:v>
                </c:pt>
                <c:pt idx="2">
                  <c:v>110275</c:v>
                </c:pt>
                <c:pt idx="3">
                  <c:v>114683</c:v>
                </c:pt>
                <c:pt idx="4">
                  <c:v>136538</c:v>
                </c:pt>
                <c:pt idx="5">
                  <c:v>141874</c:v>
                </c:pt>
                <c:pt idx="6">
                  <c:v>131110</c:v>
                </c:pt>
              </c:numCache>
            </c:numRef>
          </c:val>
          <c:smooth val="0"/>
        </c:ser>
        <c:ser>
          <c:idx val="1"/>
          <c:order val="1"/>
          <c:cat>
            <c:strRef>
              <c:f>Graficos!$I$28:$I$34</c:f>
              <c:strCache>
                <c:ptCount val="7"/>
                <c:pt idx="0">
                  <c:v>2012</c:v>
                </c:pt>
                <c:pt idx="1">
                  <c:v>2013</c:v>
                </c:pt>
                <c:pt idx="2">
                  <c:v>2014</c:v>
                </c:pt>
                <c:pt idx="3">
                  <c:v>2015</c:v>
                </c:pt>
                <c:pt idx="4">
                  <c:v>2016</c:v>
                </c:pt>
                <c:pt idx="5">
                  <c:v>2017</c:v>
                </c:pt>
                <c:pt idx="6">
                  <c:v>*2018</c:v>
                </c:pt>
              </c:strCache>
            </c:strRef>
          </c:cat>
          <c:val>
            <c:numRef>
              <c:f>Graficos!$K$28:$K$34</c:f>
              <c:numCache>
                <c:formatCode>0%</c:formatCode>
                <c:ptCount val="7"/>
                <c:pt idx="0">
                  <c:v>0</c:v>
                </c:pt>
                <c:pt idx="1">
                  <c:v>-3.2479739567343291E-2</c:v>
                </c:pt>
                <c:pt idx="2">
                  <c:v>7.7370782905229474E-2</c:v>
                </c:pt>
                <c:pt idx="3">
                  <c:v>3.9972795284515916E-2</c:v>
                </c:pt>
                <c:pt idx="4">
                  <c:v>0.19056878526023913</c:v>
                </c:pt>
                <c:pt idx="5">
                  <c:v>3.9080695484041028E-2</c:v>
                </c:pt>
                <c:pt idx="6">
                  <c:v>-7.5870138291723621E-2</c:v>
                </c:pt>
              </c:numCache>
            </c:numRef>
          </c:val>
          <c:smooth val="0"/>
        </c:ser>
        <c:dLbls>
          <c:showLegendKey val="0"/>
          <c:showVal val="0"/>
          <c:showCatName val="0"/>
          <c:showSerName val="0"/>
          <c:showPercent val="0"/>
          <c:showBubbleSize val="0"/>
        </c:dLbls>
        <c:marker val="1"/>
        <c:smooth val="0"/>
        <c:axId val="126718224"/>
        <c:axId val="126718608"/>
      </c:lineChart>
      <c:catAx>
        <c:axId val="126718224"/>
        <c:scaling>
          <c:orientation val="minMax"/>
        </c:scaling>
        <c:delete val="0"/>
        <c:axPos val="b"/>
        <c:numFmt formatCode="General" sourceLinked="1"/>
        <c:majorTickMark val="none"/>
        <c:minorTickMark val="none"/>
        <c:tickLblPos val="nextTo"/>
        <c:txPr>
          <a:bodyPr rot="0" vert="horz"/>
          <a:lstStyle/>
          <a:p>
            <a:pPr>
              <a:defRPr sz="1000" b="0" i="0" u="none" strike="noStrike" baseline="0">
                <a:solidFill>
                  <a:srgbClr val="000000"/>
                </a:solidFill>
                <a:latin typeface="Calibri"/>
                <a:ea typeface="Calibri"/>
                <a:cs typeface="Calibri"/>
              </a:defRPr>
            </a:pPr>
            <a:endParaRPr lang="es-PY"/>
          </a:p>
        </c:txPr>
        <c:crossAx val="126718608"/>
        <c:crosses val="autoZero"/>
        <c:auto val="1"/>
        <c:lblAlgn val="ctr"/>
        <c:lblOffset val="100"/>
        <c:noMultiLvlLbl val="0"/>
      </c:catAx>
      <c:valAx>
        <c:axId val="126718608"/>
        <c:scaling>
          <c:orientation val="minMax"/>
        </c:scaling>
        <c:delete val="0"/>
        <c:axPos val="l"/>
        <c:majorGridlines/>
        <c:numFmt formatCode="_-* #,##0\ _€_-;\-* #,##0\ _€_-;_-* &quot;-&quot;??\ _€_-;_-@_-" sourceLinked="1"/>
        <c:majorTickMark val="none"/>
        <c:minorTickMark val="none"/>
        <c:tickLblPos val="nextTo"/>
        <c:spPr>
          <a:ln w="9525">
            <a:noFill/>
          </a:ln>
        </c:spPr>
        <c:txPr>
          <a:bodyPr rot="0" vert="horz"/>
          <a:lstStyle/>
          <a:p>
            <a:pPr>
              <a:defRPr sz="1000" b="0" i="0" u="none" strike="noStrike" baseline="0">
                <a:solidFill>
                  <a:srgbClr val="000000"/>
                </a:solidFill>
                <a:latin typeface="Calibri"/>
                <a:ea typeface="Calibri"/>
                <a:cs typeface="Calibri"/>
              </a:defRPr>
            </a:pPr>
            <a:endParaRPr lang="es-PY"/>
          </a:p>
        </c:txPr>
        <c:crossAx val="126718224"/>
        <c:crosses val="autoZero"/>
        <c:crossBetween val="between"/>
      </c:valAx>
    </c:plotArea>
    <c:plotVisOnly val="1"/>
    <c:dispBlanksAs val="zero"/>
    <c:showDLblsOverMax val="0"/>
  </c:chart>
  <c:txPr>
    <a:bodyPr/>
    <a:lstStyle/>
    <a:p>
      <a:pPr>
        <a:defRPr sz="1000" b="0" i="0" u="none" strike="noStrike" baseline="0">
          <a:solidFill>
            <a:srgbClr val="000000"/>
          </a:solidFill>
          <a:latin typeface="Calibri"/>
          <a:ea typeface="Calibri"/>
          <a:cs typeface="Calibri"/>
        </a:defRPr>
      </a:pPr>
      <a:endParaRPr lang="es-PY"/>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s-PY"/>
          </a:p>
        </p:txBody>
      </p:sp>
      <p:sp>
        <p:nvSpPr>
          <p:cNvPr id="3" name="Marcador de fecha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6E93029E-1D9C-4383-A8D1-7636610F21E1}" type="datetimeFigureOut">
              <a:rPr lang="es-PY" smtClean="0"/>
              <a:t>11/10/2017</a:t>
            </a:fld>
            <a:endParaRPr lang="es-PY"/>
          </a:p>
        </p:txBody>
      </p:sp>
      <p:sp>
        <p:nvSpPr>
          <p:cNvPr id="4" name="Marcador de pie de página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s-PY"/>
          </a:p>
        </p:txBody>
      </p:sp>
      <p:sp>
        <p:nvSpPr>
          <p:cNvPr id="5" name="Marcador de número de diapositiva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D5BFDBC9-45AB-4CE2-8295-EAD40E9CDA6F}" type="slidenum">
              <a:rPr lang="es-PY" smtClean="0"/>
              <a:t>‹Nº›</a:t>
            </a:fld>
            <a:endParaRPr lang="es-PY"/>
          </a:p>
        </p:txBody>
      </p:sp>
    </p:spTree>
    <p:extLst>
      <p:ext uri="{BB962C8B-B14F-4D97-AF65-F5344CB8AC3E}">
        <p14:creationId xmlns:p14="http://schemas.microsoft.com/office/powerpoint/2010/main" val="4656948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s-PY"/>
          </a:p>
        </p:txBody>
      </p:sp>
      <p:sp>
        <p:nvSpPr>
          <p:cNvPr id="3" name="Marcador de fech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0684BE63-B640-4C28-9A64-9B140AA11F3F}" type="datetimeFigureOut">
              <a:rPr lang="es-PY" smtClean="0"/>
              <a:pPr/>
              <a:t>11/10/2017</a:t>
            </a:fld>
            <a:endParaRPr lang="es-PY"/>
          </a:p>
        </p:txBody>
      </p:sp>
      <p:sp>
        <p:nvSpPr>
          <p:cNvPr id="4" name="Marcador de imagen d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s-PY"/>
          </a:p>
        </p:txBody>
      </p:sp>
      <p:sp>
        <p:nvSpPr>
          <p:cNvPr id="5" name="Marcador de nota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6" name="Marcador de pie de pá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s-PY"/>
          </a:p>
        </p:txBody>
      </p:sp>
      <p:sp>
        <p:nvSpPr>
          <p:cNvPr id="7" name="Marcador de número de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FEA19913-58C7-4564-BECA-5FBEDD89C61E}" type="slidenum">
              <a:rPr lang="es-PY" smtClean="0"/>
              <a:pPr/>
              <a:t>‹Nº›</a:t>
            </a:fld>
            <a:endParaRPr lang="es-PY"/>
          </a:p>
        </p:txBody>
      </p:sp>
    </p:spTree>
    <p:extLst>
      <p:ext uri="{BB962C8B-B14F-4D97-AF65-F5344CB8AC3E}">
        <p14:creationId xmlns:p14="http://schemas.microsoft.com/office/powerpoint/2010/main" val="1056206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PY"/>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PY"/>
          </a:p>
        </p:txBody>
      </p:sp>
      <p:sp>
        <p:nvSpPr>
          <p:cNvPr id="4" name="Marcador de fecha 3"/>
          <p:cNvSpPr>
            <a:spLocks noGrp="1"/>
          </p:cNvSpPr>
          <p:nvPr>
            <p:ph type="dt" sz="half" idx="10"/>
          </p:nvPr>
        </p:nvSpPr>
        <p:spPr/>
        <p:txBody>
          <a:bodyPr/>
          <a:lstStyle/>
          <a:p>
            <a:fld id="{982BB6A5-3A36-4C6A-B9BD-5D4295CB357E}" type="datetime1">
              <a:rPr lang="es-PY" smtClean="0"/>
              <a:pPr/>
              <a:t>11/10/2017</a:t>
            </a:fld>
            <a:endParaRPr lang="es-PY"/>
          </a:p>
        </p:txBody>
      </p:sp>
      <p:sp>
        <p:nvSpPr>
          <p:cNvPr id="5" name="Marcador de pie de página 4"/>
          <p:cNvSpPr>
            <a:spLocks noGrp="1"/>
          </p:cNvSpPr>
          <p:nvPr>
            <p:ph type="ftr" sz="quarter" idx="11"/>
          </p:nvPr>
        </p:nvSpPr>
        <p:spPr/>
        <p:txBody>
          <a:bodyPr/>
          <a:lstStyle/>
          <a:p>
            <a:endParaRPr lang="es-PY" dirty="0"/>
          </a:p>
        </p:txBody>
      </p:sp>
      <p:sp>
        <p:nvSpPr>
          <p:cNvPr id="6" name="Marcador de número de diapositiva 5"/>
          <p:cNvSpPr>
            <a:spLocks noGrp="1"/>
          </p:cNvSpPr>
          <p:nvPr>
            <p:ph type="sldNum" sz="quarter" idx="12"/>
          </p:nvPr>
        </p:nvSpPr>
        <p:spPr/>
        <p:txBody>
          <a:bodyPr/>
          <a:lstStyle/>
          <a:p>
            <a:fld id="{A2B6EF1C-50AA-4C67-B861-C5D1128F3022}" type="slidenum">
              <a:rPr lang="es-PY" smtClean="0"/>
              <a:pPr/>
              <a:t>‹Nº›</a:t>
            </a:fld>
            <a:endParaRPr lang="es-PY"/>
          </a:p>
        </p:txBody>
      </p:sp>
    </p:spTree>
    <p:extLst>
      <p:ext uri="{BB962C8B-B14F-4D97-AF65-F5344CB8AC3E}">
        <p14:creationId xmlns:p14="http://schemas.microsoft.com/office/powerpoint/2010/main" val="7681403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Y"/>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4" name="Marcador de fecha 3"/>
          <p:cNvSpPr>
            <a:spLocks noGrp="1"/>
          </p:cNvSpPr>
          <p:nvPr>
            <p:ph type="dt" sz="half" idx="10"/>
          </p:nvPr>
        </p:nvSpPr>
        <p:spPr/>
        <p:txBody>
          <a:bodyPr/>
          <a:lstStyle/>
          <a:p>
            <a:fld id="{66DBAA22-C342-4F1D-94B9-22B44B2F6DA4}" type="datetime1">
              <a:rPr lang="es-PY" smtClean="0"/>
              <a:pPr/>
              <a:t>11/10/2017</a:t>
            </a:fld>
            <a:endParaRPr lang="es-PY"/>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A2B6EF1C-50AA-4C67-B861-C5D1128F3022}" type="slidenum">
              <a:rPr lang="es-PY" smtClean="0"/>
              <a:pPr/>
              <a:t>‹Nº›</a:t>
            </a:fld>
            <a:endParaRPr lang="es-PY"/>
          </a:p>
        </p:txBody>
      </p:sp>
    </p:spTree>
    <p:extLst>
      <p:ext uri="{BB962C8B-B14F-4D97-AF65-F5344CB8AC3E}">
        <p14:creationId xmlns:p14="http://schemas.microsoft.com/office/powerpoint/2010/main" val="517664936"/>
      </p:ext>
    </p:extLst>
  </p:cSld>
  <p:clrMapOvr>
    <a:masterClrMapping/>
  </p:clrMapOvr>
  <p:hf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PY"/>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4" name="Marcador de fecha 3"/>
          <p:cNvSpPr>
            <a:spLocks noGrp="1"/>
          </p:cNvSpPr>
          <p:nvPr>
            <p:ph type="dt" sz="half" idx="10"/>
          </p:nvPr>
        </p:nvSpPr>
        <p:spPr/>
        <p:txBody>
          <a:bodyPr/>
          <a:lstStyle/>
          <a:p>
            <a:fld id="{66DBAA22-C342-4F1D-94B9-22B44B2F6DA4}" type="datetime1">
              <a:rPr lang="es-PY" smtClean="0"/>
              <a:pPr/>
              <a:t>11/10/2017</a:t>
            </a:fld>
            <a:endParaRPr lang="es-PY"/>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A2B6EF1C-50AA-4C67-B861-C5D1128F3022}" type="slidenum">
              <a:rPr lang="es-PY" smtClean="0"/>
              <a:pPr/>
              <a:t>‹Nº›</a:t>
            </a:fld>
            <a:endParaRPr lang="es-PY"/>
          </a:p>
        </p:txBody>
      </p:sp>
    </p:spTree>
    <p:extLst>
      <p:ext uri="{BB962C8B-B14F-4D97-AF65-F5344CB8AC3E}">
        <p14:creationId xmlns:p14="http://schemas.microsoft.com/office/powerpoint/2010/main" val="1270681983"/>
      </p:ext>
    </p:extLst>
  </p:cSld>
  <p:clrMapOvr>
    <a:masterClrMapping/>
  </p:clrMapOvr>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Y"/>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4" name="Marcador de fecha 3"/>
          <p:cNvSpPr>
            <a:spLocks noGrp="1"/>
          </p:cNvSpPr>
          <p:nvPr>
            <p:ph type="dt" sz="half" idx="10"/>
          </p:nvPr>
        </p:nvSpPr>
        <p:spPr/>
        <p:txBody>
          <a:bodyPr/>
          <a:lstStyle/>
          <a:p>
            <a:fld id="{66DBAA22-C342-4F1D-94B9-22B44B2F6DA4}" type="datetime1">
              <a:rPr lang="es-PY" smtClean="0"/>
              <a:pPr/>
              <a:t>11/10/2017</a:t>
            </a:fld>
            <a:endParaRPr lang="es-PY"/>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A2B6EF1C-50AA-4C67-B861-C5D1128F3022}" type="slidenum">
              <a:rPr lang="es-PY" smtClean="0"/>
              <a:pPr/>
              <a:t>‹Nº›</a:t>
            </a:fld>
            <a:endParaRPr lang="es-PY"/>
          </a:p>
        </p:txBody>
      </p:sp>
    </p:spTree>
    <p:extLst>
      <p:ext uri="{BB962C8B-B14F-4D97-AF65-F5344CB8AC3E}">
        <p14:creationId xmlns:p14="http://schemas.microsoft.com/office/powerpoint/2010/main" val="1567275944"/>
      </p:ext>
    </p:extLst>
  </p:cSld>
  <p:clrMapOvr>
    <a:masterClrMapping/>
  </p:clrMapOvr>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PY"/>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66DBAA22-C342-4F1D-94B9-22B44B2F6DA4}" type="datetime1">
              <a:rPr lang="es-PY" smtClean="0"/>
              <a:pPr/>
              <a:t>11/10/2017</a:t>
            </a:fld>
            <a:endParaRPr lang="es-PY"/>
          </a:p>
        </p:txBody>
      </p:sp>
      <p:sp>
        <p:nvSpPr>
          <p:cNvPr id="5" name="Marcador de pie de página 4"/>
          <p:cNvSpPr>
            <a:spLocks noGrp="1"/>
          </p:cNvSpPr>
          <p:nvPr>
            <p:ph type="ftr" sz="quarter" idx="11"/>
          </p:nvPr>
        </p:nvSpPr>
        <p:spPr/>
        <p:txBody>
          <a:bodyPr/>
          <a:lstStyle/>
          <a:p>
            <a:endParaRPr lang="en-US" dirty="0"/>
          </a:p>
        </p:txBody>
      </p:sp>
      <p:sp>
        <p:nvSpPr>
          <p:cNvPr id="6" name="Marcador de número de diapositiva 5"/>
          <p:cNvSpPr>
            <a:spLocks noGrp="1"/>
          </p:cNvSpPr>
          <p:nvPr>
            <p:ph type="sldNum" sz="quarter" idx="12"/>
          </p:nvPr>
        </p:nvSpPr>
        <p:spPr/>
        <p:txBody>
          <a:bodyPr/>
          <a:lstStyle/>
          <a:p>
            <a:fld id="{A2B6EF1C-50AA-4C67-B861-C5D1128F3022}" type="slidenum">
              <a:rPr lang="es-PY" smtClean="0"/>
              <a:pPr/>
              <a:t>‹Nº›</a:t>
            </a:fld>
            <a:endParaRPr lang="es-PY"/>
          </a:p>
        </p:txBody>
      </p:sp>
    </p:spTree>
    <p:extLst>
      <p:ext uri="{BB962C8B-B14F-4D97-AF65-F5344CB8AC3E}">
        <p14:creationId xmlns:p14="http://schemas.microsoft.com/office/powerpoint/2010/main" val="972310786"/>
      </p:ext>
    </p:extLst>
  </p:cSld>
  <p:clrMapOvr>
    <a:masterClrMapping/>
  </p:clrMapOvr>
  <p:hf hdr="0" ft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Y"/>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5" name="Marcador de fecha 4"/>
          <p:cNvSpPr>
            <a:spLocks noGrp="1"/>
          </p:cNvSpPr>
          <p:nvPr>
            <p:ph type="dt" sz="half" idx="10"/>
          </p:nvPr>
        </p:nvSpPr>
        <p:spPr/>
        <p:txBody>
          <a:bodyPr/>
          <a:lstStyle/>
          <a:p>
            <a:fld id="{66DBAA22-C342-4F1D-94B9-22B44B2F6DA4}" type="datetime1">
              <a:rPr lang="es-PY" smtClean="0"/>
              <a:pPr/>
              <a:t>11/10/2017</a:t>
            </a:fld>
            <a:endParaRPr lang="es-PY"/>
          </a:p>
        </p:txBody>
      </p:sp>
      <p:sp>
        <p:nvSpPr>
          <p:cNvPr id="6" name="Marcador de pie de página 5"/>
          <p:cNvSpPr>
            <a:spLocks noGrp="1"/>
          </p:cNvSpPr>
          <p:nvPr>
            <p:ph type="ftr" sz="quarter" idx="11"/>
          </p:nvPr>
        </p:nvSpPr>
        <p:spPr/>
        <p:txBody>
          <a:bodyPr/>
          <a:lstStyle/>
          <a:p>
            <a:endParaRPr lang="en-US" dirty="0"/>
          </a:p>
        </p:txBody>
      </p:sp>
      <p:sp>
        <p:nvSpPr>
          <p:cNvPr id="7" name="Marcador de número de diapositiva 6"/>
          <p:cNvSpPr>
            <a:spLocks noGrp="1"/>
          </p:cNvSpPr>
          <p:nvPr>
            <p:ph type="sldNum" sz="quarter" idx="12"/>
          </p:nvPr>
        </p:nvSpPr>
        <p:spPr/>
        <p:txBody>
          <a:bodyPr/>
          <a:lstStyle/>
          <a:p>
            <a:fld id="{A2B6EF1C-50AA-4C67-B861-C5D1128F3022}" type="slidenum">
              <a:rPr lang="es-PY" smtClean="0"/>
              <a:pPr/>
              <a:t>‹Nº›</a:t>
            </a:fld>
            <a:endParaRPr lang="es-PY"/>
          </a:p>
        </p:txBody>
      </p:sp>
    </p:spTree>
    <p:extLst>
      <p:ext uri="{BB962C8B-B14F-4D97-AF65-F5344CB8AC3E}">
        <p14:creationId xmlns:p14="http://schemas.microsoft.com/office/powerpoint/2010/main" val="1177379621"/>
      </p:ext>
    </p:extLst>
  </p:cSld>
  <p:clrMapOvr>
    <a:masterClrMapping/>
  </p:clrMapOvr>
  <p:hf hdr="0" ft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PY"/>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7" name="Marcador de fecha 6"/>
          <p:cNvSpPr>
            <a:spLocks noGrp="1"/>
          </p:cNvSpPr>
          <p:nvPr>
            <p:ph type="dt" sz="half" idx="10"/>
          </p:nvPr>
        </p:nvSpPr>
        <p:spPr/>
        <p:txBody>
          <a:bodyPr/>
          <a:lstStyle/>
          <a:p>
            <a:fld id="{66DBAA22-C342-4F1D-94B9-22B44B2F6DA4}" type="datetime1">
              <a:rPr lang="es-PY" smtClean="0"/>
              <a:pPr/>
              <a:t>11/10/2017</a:t>
            </a:fld>
            <a:endParaRPr lang="es-PY"/>
          </a:p>
        </p:txBody>
      </p:sp>
      <p:sp>
        <p:nvSpPr>
          <p:cNvPr id="8" name="Marcador de pie de página 7"/>
          <p:cNvSpPr>
            <a:spLocks noGrp="1"/>
          </p:cNvSpPr>
          <p:nvPr>
            <p:ph type="ftr" sz="quarter" idx="11"/>
          </p:nvPr>
        </p:nvSpPr>
        <p:spPr/>
        <p:txBody>
          <a:bodyPr/>
          <a:lstStyle/>
          <a:p>
            <a:endParaRPr lang="en-US" dirty="0"/>
          </a:p>
        </p:txBody>
      </p:sp>
      <p:sp>
        <p:nvSpPr>
          <p:cNvPr id="9" name="Marcador de número de diapositiva 8"/>
          <p:cNvSpPr>
            <a:spLocks noGrp="1"/>
          </p:cNvSpPr>
          <p:nvPr>
            <p:ph type="sldNum" sz="quarter" idx="12"/>
          </p:nvPr>
        </p:nvSpPr>
        <p:spPr/>
        <p:txBody>
          <a:bodyPr/>
          <a:lstStyle/>
          <a:p>
            <a:fld id="{A2B6EF1C-50AA-4C67-B861-C5D1128F3022}" type="slidenum">
              <a:rPr lang="es-PY" smtClean="0"/>
              <a:pPr/>
              <a:t>‹Nº›</a:t>
            </a:fld>
            <a:endParaRPr lang="es-PY"/>
          </a:p>
        </p:txBody>
      </p:sp>
    </p:spTree>
    <p:extLst>
      <p:ext uri="{BB962C8B-B14F-4D97-AF65-F5344CB8AC3E}">
        <p14:creationId xmlns:p14="http://schemas.microsoft.com/office/powerpoint/2010/main" val="264688145"/>
      </p:ext>
    </p:extLst>
  </p:cSld>
  <p:clrMapOvr>
    <a:masterClrMapping/>
  </p:clrMapOvr>
  <p:hf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PY"/>
          </a:p>
        </p:txBody>
      </p:sp>
      <p:sp>
        <p:nvSpPr>
          <p:cNvPr id="3" name="Marcador de fecha 2"/>
          <p:cNvSpPr>
            <a:spLocks noGrp="1"/>
          </p:cNvSpPr>
          <p:nvPr>
            <p:ph type="dt" sz="half" idx="10"/>
          </p:nvPr>
        </p:nvSpPr>
        <p:spPr/>
        <p:txBody>
          <a:bodyPr/>
          <a:lstStyle/>
          <a:p>
            <a:fld id="{66DBAA22-C342-4F1D-94B9-22B44B2F6DA4}" type="datetime1">
              <a:rPr lang="es-PY" smtClean="0"/>
              <a:pPr/>
              <a:t>11/10/2017</a:t>
            </a:fld>
            <a:endParaRPr lang="es-PY"/>
          </a:p>
        </p:txBody>
      </p:sp>
      <p:sp>
        <p:nvSpPr>
          <p:cNvPr id="4" name="Marcador de pie de página 3"/>
          <p:cNvSpPr>
            <a:spLocks noGrp="1"/>
          </p:cNvSpPr>
          <p:nvPr>
            <p:ph type="ftr" sz="quarter" idx="11"/>
          </p:nvPr>
        </p:nvSpPr>
        <p:spPr/>
        <p:txBody>
          <a:bodyPr/>
          <a:lstStyle/>
          <a:p>
            <a:endParaRPr lang="en-US" dirty="0"/>
          </a:p>
        </p:txBody>
      </p:sp>
      <p:sp>
        <p:nvSpPr>
          <p:cNvPr id="5" name="Marcador de número de diapositiva 4"/>
          <p:cNvSpPr>
            <a:spLocks noGrp="1"/>
          </p:cNvSpPr>
          <p:nvPr>
            <p:ph type="sldNum" sz="quarter" idx="12"/>
          </p:nvPr>
        </p:nvSpPr>
        <p:spPr/>
        <p:txBody>
          <a:bodyPr/>
          <a:lstStyle/>
          <a:p>
            <a:fld id="{A2B6EF1C-50AA-4C67-B861-C5D1128F3022}" type="slidenum">
              <a:rPr lang="es-PY" smtClean="0"/>
              <a:pPr/>
              <a:t>‹Nº›</a:t>
            </a:fld>
            <a:endParaRPr lang="es-PY"/>
          </a:p>
        </p:txBody>
      </p:sp>
    </p:spTree>
    <p:extLst>
      <p:ext uri="{BB962C8B-B14F-4D97-AF65-F5344CB8AC3E}">
        <p14:creationId xmlns:p14="http://schemas.microsoft.com/office/powerpoint/2010/main" val="2196629186"/>
      </p:ext>
    </p:extLst>
  </p:cSld>
  <p:clrMapOvr>
    <a:masterClrMapping/>
  </p:clrMapOvr>
  <p:hf hdr="0" ft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66DBAA22-C342-4F1D-94B9-22B44B2F6DA4}" type="datetime1">
              <a:rPr lang="es-PY" smtClean="0"/>
              <a:pPr/>
              <a:t>11/10/2017</a:t>
            </a:fld>
            <a:endParaRPr lang="es-PY"/>
          </a:p>
        </p:txBody>
      </p:sp>
      <p:sp>
        <p:nvSpPr>
          <p:cNvPr id="3" name="Marcador de pie de página 2"/>
          <p:cNvSpPr>
            <a:spLocks noGrp="1"/>
          </p:cNvSpPr>
          <p:nvPr>
            <p:ph type="ftr" sz="quarter" idx="11"/>
          </p:nvPr>
        </p:nvSpPr>
        <p:spPr/>
        <p:txBody>
          <a:bodyPr/>
          <a:lstStyle/>
          <a:p>
            <a:endParaRPr lang="en-US" dirty="0"/>
          </a:p>
        </p:txBody>
      </p:sp>
      <p:sp>
        <p:nvSpPr>
          <p:cNvPr id="4" name="Marcador de número de diapositiva 3"/>
          <p:cNvSpPr>
            <a:spLocks noGrp="1"/>
          </p:cNvSpPr>
          <p:nvPr>
            <p:ph type="sldNum" sz="quarter" idx="12"/>
          </p:nvPr>
        </p:nvSpPr>
        <p:spPr/>
        <p:txBody>
          <a:bodyPr/>
          <a:lstStyle/>
          <a:p>
            <a:fld id="{A2B6EF1C-50AA-4C67-B861-C5D1128F3022}" type="slidenum">
              <a:rPr lang="es-PY" smtClean="0"/>
              <a:pPr/>
              <a:t>‹Nº›</a:t>
            </a:fld>
            <a:endParaRPr lang="es-PY"/>
          </a:p>
        </p:txBody>
      </p:sp>
    </p:spTree>
    <p:extLst>
      <p:ext uri="{BB962C8B-B14F-4D97-AF65-F5344CB8AC3E}">
        <p14:creationId xmlns:p14="http://schemas.microsoft.com/office/powerpoint/2010/main" val="2848180078"/>
      </p:ext>
    </p:extLst>
  </p:cSld>
  <p:clrMapOvr>
    <a:masterClrMapping/>
  </p:clrMapOvr>
  <p:hf hdr="0" ft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PY"/>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66DBAA22-C342-4F1D-94B9-22B44B2F6DA4}" type="datetime1">
              <a:rPr lang="es-PY" smtClean="0"/>
              <a:pPr/>
              <a:t>11/10/2017</a:t>
            </a:fld>
            <a:endParaRPr lang="es-PY"/>
          </a:p>
        </p:txBody>
      </p:sp>
      <p:sp>
        <p:nvSpPr>
          <p:cNvPr id="6" name="Marcador de pie de página 5"/>
          <p:cNvSpPr>
            <a:spLocks noGrp="1"/>
          </p:cNvSpPr>
          <p:nvPr>
            <p:ph type="ftr" sz="quarter" idx="11"/>
          </p:nvPr>
        </p:nvSpPr>
        <p:spPr/>
        <p:txBody>
          <a:bodyPr/>
          <a:lstStyle/>
          <a:p>
            <a:endParaRPr lang="en-US" dirty="0"/>
          </a:p>
        </p:txBody>
      </p:sp>
      <p:sp>
        <p:nvSpPr>
          <p:cNvPr id="7" name="Marcador de número de diapositiva 6"/>
          <p:cNvSpPr>
            <a:spLocks noGrp="1"/>
          </p:cNvSpPr>
          <p:nvPr>
            <p:ph type="sldNum" sz="quarter" idx="12"/>
          </p:nvPr>
        </p:nvSpPr>
        <p:spPr/>
        <p:txBody>
          <a:bodyPr/>
          <a:lstStyle/>
          <a:p>
            <a:fld id="{A2B6EF1C-50AA-4C67-B861-C5D1128F3022}" type="slidenum">
              <a:rPr lang="es-PY" smtClean="0"/>
              <a:pPr/>
              <a:t>‹Nº›</a:t>
            </a:fld>
            <a:endParaRPr lang="es-PY"/>
          </a:p>
        </p:txBody>
      </p:sp>
    </p:spTree>
    <p:extLst>
      <p:ext uri="{BB962C8B-B14F-4D97-AF65-F5344CB8AC3E}">
        <p14:creationId xmlns:p14="http://schemas.microsoft.com/office/powerpoint/2010/main" val="3117133990"/>
      </p:ext>
    </p:extLst>
  </p:cSld>
  <p:clrMapOvr>
    <a:masterClrMapping/>
  </p:clrMapOvr>
  <p:hf hdr="0" ft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PY"/>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Y"/>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66DBAA22-C342-4F1D-94B9-22B44B2F6DA4}" type="datetime1">
              <a:rPr lang="es-PY" smtClean="0"/>
              <a:pPr/>
              <a:t>11/10/2017</a:t>
            </a:fld>
            <a:endParaRPr lang="es-PY"/>
          </a:p>
        </p:txBody>
      </p:sp>
      <p:sp>
        <p:nvSpPr>
          <p:cNvPr id="6" name="Marcador de pie de página 5"/>
          <p:cNvSpPr>
            <a:spLocks noGrp="1"/>
          </p:cNvSpPr>
          <p:nvPr>
            <p:ph type="ftr" sz="quarter" idx="11"/>
          </p:nvPr>
        </p:nvSpPr>
        <p:spPr/>
        <p:txBody>
          <a:bodyPr/>
          <a:lstStyle/>
          <a:p>
            <a:endParaRPr lang="en-US" dirty="0"/>
          </a:p>
        </p:txBody>
      </p:sp>
      <p:sp>
        <p:nvSpPr>
          <p:cNvPr id="7" name="Marcador de número de diapositiva 6"/>
          <p:cNvSpPr>
            <a:spLocks noGrp="1"/>
          </p:cNvSpPr>
          <p:nvPr>
            <p:ph type="sldNum" sz="quarter" idx="12"/>
          </p:nvPr>
        </p:nvSpPr>
        <p:spPr/>
        <p:txBody>
          <a:bodyPr/>
          <a:lstStyle/>
          <a:p>
            <a:fld id="{A2B6EF1C-50AA-4C67-B861-C5D1128F3022}" type="slidenum">
              <a:rPr lang="es-PY" smtClean="0"/>
              <a:pPr/>
              <a:t>‹Nº›</a:t>
            </a:fld>
            <a:endParaRPr lang="es-PY"/>
          </a:p>
        </p:txBody>
      </p:sp>
    </p:spTree>
    <p:extLst>
      <p:ext uri="{BB962C8B-B14F-4D97-AF65-F5344CB8AC3E}">
        <p14:creationId xmlns:p14="http://schemas.microsoft.com/office/powerpoint/2010/main" val="1801634467"/>
      </p:ext>
    </p:extLst>
  </p:cSld>
  <p:clrMapOvr>
    <a:masterClrMapping/>
  </p:clrMapOvr>
  <p:hf hdr="0" ft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PY"/>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Y"/>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DBAA22-C342-4F1D-94B9-22B44B2F6DA4}" type="datetime1">
              <a:rPr lang="es-PY" smtClean="0"/>
              <a:pPr/>
              <a:t>11/10/2017</a:t>
            </a:fld>
            <a:endParaRPr lang="es-PY"/>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B6EF1C-50AA-4C67-B861-C5D1128F3022}" type="slidenum">
              <a:rPr lang="es-PY" smtClean="0"/>
              <a:pPr/>
              <a:t>‹Nº›</a:t>
            </a:fld>
            <a:endParaRPr lang="es-PY"/>
          </a:p>
        </p:txBody>
      </p:sp>
      <p:pic>
        <p:nvPicPr>
          <p:cNvPr id="7" name="Imagen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94113" y="147074"/>
            <a:ext cx="2611432" cy="690656"/>
          </a:xfrm>
          <a:prstGeom prst="rect">
            <a:avLst/>
          </a:prstGeom>
        </p:spPr>
      </p:pic>
      <p:pic>
        <p:nvPicPr>
          <p:cNvPr id="8" name="Imagen 7"/>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1051821" y="159942"/>
            <a:ext cx="689906" cy="673453"/>
          </a:xfrm>
          <a:prstGeom prst="rect">
            <a:avLst/>
          </a:prstGeom>
        </p:spPr>
      </p:pic>
      <p:pic>
        <p:nvPicPr>
          <p:cNvPr id="9" name="Imagen 8"/>
          <p:cNvPicPr/>
          <p:nvPr userDrawn="1"/>
        </p:nvPicPr>
        <p:blipFill rotWithShape="1">
          <a:blip r:embed="rId15">
            <a:extLst>
              <a:ext uri="{28A0092B-C50C-407E-A947-70E740481C1C}">
                <a14:useLocalDpi xmlns:a14="http://schemas.microsoft.com/office/drawing/2010/main" val="0"/>
              </a:ext>
            </a:extLst>
          </a:blip>
          <a:srcRect l="41959" t="37287" r="42250" b="5085"/>
          <a:stretch/>
        </p:blipFill>
        <p:spPr bwMode="auto">
          <a:xfrm>
            <a:off x="5595937" y="6356349"/>
            <a:ext cx="1020620" cy="36512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97271376"/>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20">
          <a:fgClr>
            <a:schemeClr val="accent6">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305791" y="2514599"/>
            <a:ext cx="9144000" cy="1857809"/>
          </a:xfrm>
        </p:spPr>
        <p:txBody>
          <a:bodyPr>
            <a:normAutofit/>
          </a:bodyPr>
          <a:lstStyle/>
          <a:p>
            <a:r>
              <a:rPr lang="es-PY" b="1" dirty="0" smtClean="0">
                <a:solidFill>
                  <a:schemeClr val="accent2">
                    <a:lumMod val="75000"/>
                  </a:schemeClr>
                </a:solidFill>
              </a:rPr>
              <a:t>Proyecto de Presupuesto de la CGR  2018</a:t>
            </a:r>
            <a:endParaRPr lang="es-PY" b="1" dirty="0">
              <a:solidFill>
                <a:schemeClr val="accent2">
                  <a:lumMod val="75000"/>
                </a:schemeClr>
              </a:solidFill>
            </a:endParaRPr>
          </a:p>
        </p:txBody>
      </p:sp>
      <p:sp>
        <p:nvSpPr>
          <p:cNvPr id="8" name="Marcador de fecha 7"/>
          <p:cNvSpPr>
            <a:spLocks noGrp="1"/>
          </p:cNvSpPr>
          <p:nvPr>
            <p:ph type="dt" sz="half" idx="10"/>
          </p:nvPr>
        </p:nvSpPr>
        <p:spPr/>
        <p:txBody>
          <a:bodyPr/>
          <a:lstStyle/>
          <a:p>
            <a:fld id="{9F28B953-661A-4AFC-AABB-EABFE75ECD9A}" type="datetime1">
              <a:rPr lang="es-PY" smtClean="0"/>
              <a:pPr/>
              <a:t>11/10/2017</a:t>
            </a:fld>
            <a:endParaRPr lang="es-PY"/>
          </a:p>
        </p:txBody>
      </p:sp>
      <p:sp>
        <p:nvSpPr>
          <p:cNvPr id="9" name="Marcador de número de diapositiva 8"/>
          <p:cNvSpPr>
            <a:spLocks noGrp="1"/>
          </p:cNvSpPr>
          <p:nvPr>
            <p:ph type="sldNum" sz="quarter" idx="12"/>
          </p:nvPr>
        </p:nvSpPr>
        <p:spPr/>
        <p:txBody>
          <a:bodyPr/>
          <a:lstStyle/>
          <a:p>
            <a:fld id="{A2B6EF1C-50AA-4C67-B861-C5D1128F3022}" type="slidenum">
              <a:rPr lang="es-PY" smtClean="0"/>
              <a:pPr/>
              <a:t>1</a:t>
            </a:fld>
            <a:endParaRPr lang="es-PY"/>
          </a:p>
        </p:txBody>
      </p:sp>
    </p:spTree>
    <p:extLst>
      <p:ext uri="{BB962C8B-B14F-4D97-AF65-F5344CB8AC3E}">
        <p14:creationId xmlns:p14="http://schemas.microsoft.com/office/powerpoint/2010/main" val="32156375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pattFill prst="pct5">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B78876C-44F7-478C-AF82-904443416C76}" type="datetime1">
              <a:rPr lang="es-PY" smtClean="0"/>
              <a:pPr/>
              <a:t>11/10/2017</a:t>
            </a:fld>
            <a:endParaRPr lang="es-PY"/>
          </a:p>
        </p:txBody>
      </p:sp>
      <p:sp>
        <p:nvSpPr>
          <p:cNvPr id="5" name="Marcador de número de diapositiva 4"/>
          <p:cNvSpPr>
            <a:spLocks noGrp="1"/>
          </p:cNvSpPr>
          <p:nvPr>
            <p:ph type="sldNum" sz="quarter" idx="12"/>
          </p:nvPr>
        </p:nvSpPr>
        <p:spPr/>
        <p:txBody>
          <a:bodyPr/>
          <a:lstStyle/>
          <a:p>
            <a:fld id="{A2B6EF1C-50AA-4C67-B861-C5D1128F3022}" type="slidenum">
              <a:rPr lang="es-PY" smtClean="0"/>
              <a:pPr/>
              <a:t>10</a:t>
            </a:fld>
            <a:endParaRPr lang="es-PY"/>
          </a:p>
        </p:txBody>
      </p:sp>
      <p:sp>
        <p:nvSpPr>
          <p:cNvPr id="6" name="Subtítulo 2"/>
          <p:cNvSpPr txBox="1">
            <a:spLocks/>
          </p:cNvSpPr>
          <p:nvPr/>
        </p:nvSpPr>
        <p:spPr>
          <a:xfrm>
            <a:off x="886968" y="902208"/>
            <a:ext cx="10744200" cy="525475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itchFamily="34" charset="0"/>
              <a:buChar char="•"/>
            </a:pPr>
            <a:r>
              <a:rPr lang="es-PY" b="1" u="sng" dirty="0">
                <a:solidFill>
                  <a:schemeClr val="accent2">
                    <a:lumMod val="75000"/>
                  </a:schemeClr>
                </a:solidFill>
              </a:rPr>
              <a:t>290 Servicios de Capacitación y Adiestramiento</a:t>
            </a:r>
            <a:r>
              <a:rPr lang="es-PY" dirty="0">
                <a:solidFill>
                  <a:schemeClr val="accent2">
                    <a:lumMod val="75000"/>
                  </a:schemeClr>
                </a:solidFill>
              </a:rPr>
              <a:t>: </a:t>
            </a:r>
            <a:r>
              <a:rPr lang="es-PY" dirty="0"/>
              <a:t>Se solicita la RESTITUCIÓN del recorte aplicado por el MH al Monto remitido por la CGR como Anteproyecto de Presupuesto al MH, Para cubrir gastos destinados a la capacitación y adiestramiento del personal de la Entidad; </a:t>
            </a:r>
          </a:p>
          <a:p>
            <a:pPr marL="457200" indent="-457200" algn="just">
              <a:buFont typeface="Arial" pitchFamily="34" charset="0"/>
              <a:buChar char="•"/>
            </a:pPr>
            <a:r>
              <a:rPr lang="es-PY" b="1" u="sng" dirty="0">
                <a:solidFill>
                  <a:schemeClr val="accent2">
                    <a:lumMod val="75000"/>
                  </a:schemeClr>
                </a:solidFill>
              </a:rPr>
              <a:t>330 Productos De Papel, Cartón E Impresos</a:t>
            </a:r>
            <a:r>
              <a:rPr lang="es-PY" dirty="0">
                <a:solidFill>
                  <a:schemeClr val="accent2">
                    <a:lumMod val="75000"/>
                  </a:schemeClr>
                </a:solidFill>
              </a:rPr>
              <a:t>: </a:t>
            </a:r>
            <a:r>
              <a:rPr lang="es-PY" dirty="0"/>
              <a:t>Se solicita la RESTITUCIÓN del recorte aplicado por el MH al Monto remitido por la CGR como Anteproyecto de Presupuesto al MH, Para la compra de papel, formularios, planillas pre impresas, tapas de cartulinas, libros, periódicos </a:t>
            </a:r>
            <a:r>
              <a:rPr lang="es-PY" dirty="0" err="1"/>
              <a:t>etc</a:t>
            </a:r>
            <a:r>
              <a:rPr lang="es-PY" dirty="0"/>
              <a:t>;</a:t>
            </a:r>
          </a:p>
          <a:p>
            <a:pPr marL="457200" indent="-457200" algn="just">
              <a:buFont typeface="Arial" pitchFamily="34" charset="0"/>
              <a:buChar char="•"/>
            </a:pPr>
            <a:r>
              <a:rPr lang="es-PY" b="1" u="sng" dirty="0">
                <a:solidFill>
                  <a:schemeClr val="accent2">
                    <a:lumMod val="75000"/>
                  </a:schemeClr>
                </a:solidFill>
              </a:rPr>
              <a:t>390 Otros Bienes de Consumo</a:t>
            </a:r>
            <a:r>
              <a:rPr lang="es-PY" b="1" dirty="0">
                <a:solidFill>
                  <a:schemeClr val="accent2">
                    <a:lumMod val="75000"/>
                  </a:schemeClr>
                </a:solidFill>
              </a:rPr>
              <a:t>:</a:t>
            </a:r>
            <a:r>
              <a:rPr lang="es-PY" dirty="0">
                <a:solidFill>
                  <a:schemeClr val="accent2">
                    <a:lumMod val="75000"/>
                  </a:schemeClr>
                </a:solidFill>
              </a:rPr>
              <a:t> </a:t>
            </a:r>
            <a:r>
              <a:rPr lang="es-PY" dirty="0"/>
              <a:t>Se solicita la RESTITUCIÓN del recorte aplicado por el MH al Monto remitido por la CGR como Anteproyecto de Presupuesto al MH, para la adquisición de cubiertas y herramientas menores;</a:t>
            </a:r>
          </a:p>
          <a:p>
            <a:pPr marL="457200" indent="-457200" algn="just">
              <a:buFont typeface="Arial" pitchFamily="34" charset="0"/>
              <a:buChar char="•"/>
            </a:pPr>
            <a:endParaRPr lang="es-PY" b="1" dirty="0" smtClean="0"/>
          </a:p>
          <a:p>
            <a:pPr algn="just">
              <a:buFont typeface="Arial" pitchFamily="34" charset="0"/>
              <a:buChar char="•"/>
            </a:pPr>
            <a:endParaRPr lang="es-PY" b="1" dirty="0"/>
          </a:p>
        </p:txBody>
      </p:sp>
    </p:spTree>
    <p:extLst>
      <p:ext uri="{BB962C8B-B14F-4D97-AF65-F5344CB8AC3E}">
        <p14:creationId xmlns:p14="http://schemas.microsoft.com/office/powerpoint/2010/main" val="30870221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pattFill prst="pct5">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438912" y="1243584"/>
            <a:ext cx="10863072" cy="4742688"/>
          </a:xfrm>
        </p:spPr>
        <p:txBody>
          <a:bodyPr>
            <a:normAutofit/>
          </a:bodyPr>
          <a:lstStyle/>
          <a:p>
            <a:pPr marL="457200" indent="-457200" algn="just">
              <a:buFont typeface="Arial" pitchFamily="34" charset="0"/>
              <a:buChar char="•"/>
            </a:pPr>
            <a:r>
              <a:rPr lang="es-PY" b="1" u="sng" dirty="0">
                <a:solidFill>
                  <a:schemeClr val="accent2">
                    <a:lumMod val="75000"/>
                  </a:schemeClr>
                </a:solidFill>
              </a:rPr>
              <a:t>510 Adquisición de Inmuebles</a:t>
            </a:r>
            <a:r>
              <a:rPr lang="es-PY" b="1" dirty="0">
                <a:solidFill>
                  <a:schemeClr val="accent2"/>
                </a:solidFill>
              </a:rPr>
              <a:t>: </a:t>
            </a:r>
            <a:r>
              <a:rPr lang="es-PY" dirty="0"/>
              <a:t>Se solicita la RESTITUCIÓN del recorte aplicado por el MH al Monto remitido por la CGR como Anteproyecto de Presupuesto al MH, para posibilitar la adquisición del inmueble adyacente a la sede central de la CGR, actualmente arrendado, donde funcionan oficinas del área misional. Actualmente la capacidad edilicia se encuentra rebasada para albergar la totalidad de oficinas, considerando el crecimiento del plantel general de funcionarios y la gran cantidad de concurrencia de personal público y de la ciudadanía;</a:t>
            </a:r>
          </a:p>
          <a:p>
            <a:pPr marL="457200" indent="-457200" algn="just">
              <a:buFont typeface="Arial" pitchFamily="34" charset="0"/>
              <a:buChar char="•"/>
            </a:pPr>
            <a:r>
              <a:rPr lang="es-PY" b="1" u="sng" dirty="0">
                <a:solidFill>
                  <a:schemeClr val="accent2">
                    <a:lumMod val="75000"/>
                  </a:schemeClr>
                </a:solidFill>
              </a:rPr>
              <a:t>520 Construcciones</a:t>
            </a:r>
            <a:r>
              <a:rPr lang="es-PY" b="1" dirty="0">
                <a:solidFill>
                  <a:schemeClr val="accent2">
                    <a:lumMod val="75000"/>
                  </a:schemeClr>
                </a:solidFill>
              </a:rPr>
              <a:t>: </a:t>
            </a:r>
            <a:r>
              <a:rPr lang="es-PY" dirty="0"/>
              <a:t>Se solicita la RESTITUCIÓN del recorte aplicado por el MH al Monto remitido por la CGR como Anteproyecto de Presupuesto al MH, Se precisa para la construcción de edificios para oficinas;</a:t>
            </a:r>
          </a:p>
          <a:p>
            <a:endParaRPr lang="es-PY" dirty="0"/>
          </a:p>
        </p:txBody>
      </p:sp>
      <p:sp>
        <p:nvSpPr>
          <p:cNvPr id="4" name="3 Marcador de fecha"/>
          <p:cNvSpPr>
            <a:spLocks noGrp="1"/>
          </p:cNvSpPr>
          <p:nvPr>
            <p:ph type="dt" sz="half" idx="10"/>
          </p:nvPr>
        </p:nvSpPr>
        <p:spPr/>
        <p:txBody>
          <a:bodyPr/>
          <a:lstStyle/>
          <a:p>
            <a:fld id="{982BB6A5-3A36-4C6A-B9BD-5D4295CB357E}" type="datetime1">
              <a:rPr lang="es-PY" smtClean="0"/>
              <a:pPr/>
              <a:t>11/10/2017</a:t>
            </a:fld>
            <a:endParaRPr lang="es-PY"/>
          </a:p>
        </p:txBody>
      </p:sp>
      <p:sp>
        <p:nvSpPr>
          <p:cNvPr id="5" name="4 Marcador de número de diapositiva"/>
          <p:cNvSpPr>
            <a:spLocks noGrp="1"/>
          </p:cNvSpPr>
          <p:nvPr>
            <p:ph type="sldNum" sz="quarter" idx="12"/>
          </p:nvPr>
        </p:nvSpPr>
        <p:spPr/>
        <p:txBody>
          <a:bodyPr/>
          <a:lstStyle/>
          <a:p>
            <a:fld id="{A2B6EF1C-50AA-4C67-B861-C5D1128F3022}" type="slidenum">
              <a:rPr lang="es-PY" smtClean="0"/>
              <a:pPr/>
              <a:t>11</a:t>
            </a:fld>
            <a:endParaRPr lang="es-PY"/>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pattFill prst="pct5">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B78876C-44F7-478C-AF82-904443416C76}" type="datetime1">
              <a:rPr lang="es-PY" smtClean="0"/>
              <a:pPr/>
              <a:t>11/10/2017</a:t>
            </a:fld>
            <a:endParaRPr lang="es-PY"/>
          </a:p>
        </p:txBody>
      </p:sp>
      <p:sp>
        <p:nvSpPr>
          <p:cNvPr id="5" name="Marcador de número de diapositiva 4"/>
          <p:cNvSpPr>
            <a:spLocks noGrp="1"/>
          </p:cNvSpPr>
          <p:nvPr>
            <p:ph type="sldNum" sz="quarter" idx="12"/>
          </p:nvPr>
        </p:nvSpPr>
        <p:spPr/>
        <p:txBody>
          <a:bodyPr/>
          <a:lstStyle/>
          <a:p>
            <a:fld id="{A2B6EF1C-50AA-4C67-B861-C5D1128F3022}" type="slidenum">
              <a:rPr lang="es-PY" smtClean="0"/>
              <a:pPr/>
              <a:t>12</a:t>
            </a:fld>
            <a:endParaRPr lang="es-PY"/>
          </a:p>
        </p:txBody>
      </p:sp>
      <p:sp>
        <p:nvSpPr>
          <p:cNvPr id="6" name="Subtítulo 2"/>
          <p:cNvSpPr txBox="1">
            <a:spLocks/>
          </p:cNvSpPr>
          <p:nvPr/>
        </p:nvSpPr>
        <p:spPr>
          <a:xfrm>
            <a:off x="838200" y="1039090"/>
            <a:ext cx="10744200" cy="517883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itchFamily="34" charset="0"/>
              <a:buChar char="•"/>
            </a:pPr>
            <a:r>
              <a:rPr lang="es-PY" b="1" u="sng" dirty="0">
                <a:solidFill>
                  <a:schemeClr val="accent2">
                    <a:lumMod val="75000"/>
                  </a:schemeClr>
                </a:solidFill>
              </a:rPr>
              <a:t>540 Adquisición de Equipos de Oficina y Computación</a:t>
            </a:r>
            <a:r>
              <a:rPr lang="es-PY" b="1" dirty="0">
                <a:solidFill>
                  <a:schemeClr val="accent2">
                    <a:lumMod val="75000"/>
                  </a:schemeClr>
                </a:solidFill>
              </a:rPr>
              <a:t>: </a:t>
            </a:r>
            <a:r>
              <a:rPr lang="es-PY" dirty="0"/>
              <a:t>Se solicita la RESTITUCIÓN del recorte aplicado por el MH al Monto remitido por la CGR como Anteproyecto de Presupuesto al MH, para la compra de equipos de computación, equipos de aire acondicionado, fotocopiadoras, muebles de oficina en general para cubrir la demanda generada a nivel </a:t>
            </a:r>
            <a:r>
              <a:rPr lang="es-PY" dirty="0" smtClean="0"/>
              <a:t>Institucional</a:t>
            </a:r>
            <a:r>
              <a:rPr lang="es-PY" dirty="0"/>
              <a:t>;</a:t>
            </a:r>
          </a:p>
          <a:p>
            <a:pPr marL="457200" indent="-457200" algn="just">
              <a:buFont typeface="Arial" pitchFamily="34" charset="0"/>
              <a:buChar char="•"/>
            </a:pPr>
            <a:r>
              <a:rPr lang="es-PY" b="1" u="sng" dirty="0">
                <a:solidFill>
                  <a:schemeClr val="accent2">
                    <a:lumMod val="75000"/>
                  </a:schemeClr>
                </a:solidFill>
              </a:rPr>
              <a:t>570 Adquisición de Activos Intangibles</a:t>
            </a:r>
            <a:r>
              <a:rPr lang="es-PY" b="1" dirty="0">
                <a:solidFill>
                  <a:schemeClr val="accent2">
                    <a:lumMod val="75000"/>
                  </a:schemeClr>
                </a:solidFill>
              </a:rPr>
              <a:t>: </a:t>
            </a:r>
            <a:r>
              <a:rPr lang="es-PY" dirty="0"/>
              <a:t>Se solicita la RESTITUCIÓN del recorte aplicado por el MH al Monto remitido por la CGR como Anteproyecto de Presupuesto al MH, para posibilitar la adquisición de software antivirus y actualización de sistemas informáticos para cubrir la demanda de la entidad.</a:t>
            </a:r>
          </a:p>
          <a:p>
            <a:pPr marL="457200" indent="-457200" algn="just">
              <a:buFont typeface="Arial" pitchFamily="34" charset="0"/>
              <a:buChar char="•"/>
            </a:pPr>
            <a:endParaRPr lang="es-PY" dirty="0"/>
          </a:p>
          <a:p>
            <a:pPr algn="just"/>
            <a:endParaRPr lang="es-PY" b="1" dirty="0" smtClean="0"/>
          </a:p>
          <a:p>
            <a:pPr algn="just">
              <a:buFont typeface="Arial" pitchFamily="34" charset="0"/>
              <a:buChar char="•"/>
            </a:pPr>
            <a:endParaRPr lang="es-PY" b="1" dirty="0"/>
          </a:p>
        </p:txBody>
      </p:sp>
    </p:spTree>
    <p:extLst>
      <p:ext uri="{BB962C8B-B14F-4D97-AF65-F5344CB8AC3E}">
        <p14:creationId xmlns:p14="http://schemas.microsoft.com/office/powerpoint/2010/main" val="15192350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pattFill prst="pct5">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2"/>
            <a:ext cx="9248775" cy="3249613"/>
          </a:xfrm>
        </p:spPr>
        <p:txBody>
          <a:bodyPr>
            <a:normAutofit fontScale="90000"/>
            <a:scene3d>
              <a:camera prst="orthographicFront"/>
              <a:lightRig rig="threePt" dir="t"/>
            </a:scene3d>
            <a:sp3d extrusionH="57150">
              <a:bevelT h="25400" prst="softRound"/>
            </a:sp3d>
          </a:bodyPr>
          <a:lstStyle/>
          <a:p>
            <a:r>
              <a:rPr lang="es-PY" b="1" dirty="0" smtClean="0">
                <a:solidFill>
                  <a:schemeClr val="accent2"/>
                </a:solidFill>
              </a:rPr>
              <a:t/>
            </a:r>
            <a:br>
              <a:rPr lang="es-PY" b="1" dirty="0" smtClean="0">
                <a:solidFill>
                  <a:schemeClr val="accent2"/>
                </a:solidFill>
              </a:rPr>
            </a:br>
            <a:r>
              <a:rPr lang="es-PY" b="1" dirty="0">
                <a:solidFill>
                  <a:schemeClr val="accent2"/>
                </a:solidFill>
              </a:rPr>
              <a:t/>
            </a:r>
            <a:br>
              <a:rPr lang="es-PY" b="1" dirty="0">
                <a:solidFill>
                  <a:schemeClr val="accent2"/>
                </a:solidFill>
              </a:rPr>
            </a:br>
            <a:r>
              <a:rPr lang="es-PY" b="1" dirty="0" smtClean="0">
                <a:solidFill>
                  <a:schemeClr val="accent2"/>
                </a:solidFill>
              </a:rPr>
              <a:t/>
            </a:r>
            <a:br>
              <a:rPr lang="es-PY" b="1" dirty="0" smtClean="0">
                <a:solidFill>
                  <a:schemeClr val="accent2"/>
                </a:solidFill>
              </a:rPr>
            </a:br>
            <a:r>
              <a:rPr lang="es-PY" b="1" dirty="0">
                <a:solidFill>
                  <a:schemeClr val="accent2"/>
                </a:solidFill>
              </a:rPr>
              <a:t/>
            </a:r>
            <a:br>
              <a:rPr lang="es-PY" b="1" dirty="0">
                <a:solidFill>
                  <a:schemeClr val="accent2"/>
                </a:solidFill>
              </a:rPr>
            </a:br>
            <a:r>
              <a:rPr lang="es-PY" b="1" dirty="0" smtClean="0">
                <a:solidFill>
                  <a:schemeClr val="accent2"/>
                </a:solidFill>
              </a:rPr>
              <a:t/>
            </a:r>
            <a:br>
              <a:rPr lang="es-PY" b="1" dirty="0" smtClean="0">
                <a:solidFill>
                  <a:schemeClr val="accent2"/>
                </a:solidFill>
              </a:rPr>
            </a:br>
            <a:r>
              <a:rPr lang="es-PY" b="1" dirty="0" smtClean="0">
                <a:solidFill>
                  <a:schemeClr val="accent2"/>
                </a:solidFill>
              </a:rPr>
              <a:t/>
            </a:r>
            <a:br>
              <a:rPr lang="es-PY" b="1" dirty="0" smtClean="0">
                <a:solidFill>
                  <a:schemeClr val="accent2"/>
                </a:solidFill>
              </a:rPr>
            </a:br>
            <a:r>
              <a:rPr lang="es-PY" b="1" dirty="0" smtClean="0">
                <a:solidFill>
                  <a:schemeClr val="accent2"/>
                </a:solidFill>
              </a:rPr>
              <a:t/>
            </a:r>
            <a:br>
              <a:rPr lang="es-PY" b="1" dirty="0" smtClean="0">
                <a:solidFill>
                  <a:schemeClr val="accent2"/>
                </a:solidFill>
              </a:rPr>
            </a:br>
            <a:endParaRPr lang="es-PY" b="1" dirty="0">
              <a:solidFill>
                <a:schemeClr val="accent2"/>
              </a:solidFill>
            </a:endParaRPr>
          </a:p>
        </p:txBody>
      </p:sp>
      <p:sp>
        <p:nvSpPr>
          <p:cNvPr id="4" name="Marcador de fecha 3"/>
          <p:cNvSpPr>
            <a:spLocks noGrp="1"/>
          </p:cNvSpPr>
          <p:nvPr>
            <p:ph type="dt" sz="half" idx="10"/>
          </p:nvPr>
        </p:nvSpPr>
        <p:spPr/>
        <p:txBody>
          <a:bodyPr/>
          <a:lstStyle/>
          <a:p>
            <a:fld id="{982BB6A5-3A36-4C6A-B9BD-5D4295CB357E}" type="datetime1">
              <a:rPr lang="es-PY" smtClean="0"/>
              <a:pPr/>
              <a:t>11/10/2017</a:t>
            </a:fld>
            <a:endParaRPr lang="es-PY"/>
          </a:p>
        </p:txBody>
      </p:sp>
      <p:sp>
        <p:nvSpPr>
          <p:cNvPr id="5" name="Marcador de número de diapositiva 4"/>
          <p:cNvSpPr>
            <a:spLocks noGrp="1"/>
          </p:cNvSpPr>
          <p:nvPr>
            <p:ph type="sldNum" sz="quarter" idx="12"/>
          </p:nvPr>
        </p:nvSpPr>
        <p:spPr/>
        <p:txBody>
          <a:bodyPr/>
          <a:lstStyle/>
          <a:p>
            <a:fld id="{A2B6EF1C-50AA-4C67-B861-C5D1128F3022}" type="slidenum">
              <a:rPr lang="es-PY" smtClean="0"/>
              <a:pPr/>
              <a:t>13</a:t>
            </a:fld>
            <a:endParaRPr lang="es-PY"/>
          </a:p>
        </p:txBody>
      </p:sp>
      <p:sp>
        <p:nvSpPr>
          <p:cNvPr id="8" name="Rectángulo 7"/>
          <p:cNvSpPr/>
          <p:nvPr/>
        </p:nvSpPr>
        <p:spPr>
          <a:xfrm>
            <a:off x="2476982" y="2652410"/>
            <a:ext cx="7600408" cy="1015663"/>
          </a:xfrm>
          <a:prstGeom prst="rect">
            <a:avLst/>
          </a:prstGeom>
          <a:noFill/>
        </p:spPr>
        <p:txBody>
          <a:bodyPr wrap="square" lIns="91440" tIns="45720" rIns="91440" bIns="45720">
            <a:spAutoFit/>
          </a:bodyPr>
          <a:lstStyle/>
          <a:p>
            <a:pPr algn="ctr"/>
            <a:r>
              <a:rPr lang="es-PY" sz="6000" b="1" dirty="0" smtClean="0">
                <a:ln w="22225">
                  <a:solidFill>
                    <a:schemeClr val="accent2"/>
                  </a:solidFill>
                  <a:prstDash val="solid"/>
                </a:ln>
                <a:solidFill>
                  <a:schemeClr val="accent2">
                    <a:lumMod val="40000"/>
                    <a:lumOff val="60000"/>
                  </a:schemeClr>
                </a:solidFill>
                <a:latin typeface="Algerian" panose="04020705040A02060702" pitchFamily="82" charset="0"/>
              </a:rPr>
              <a:t>MUCHAS</a:t>
            </a:r>
            <a:r>
              <a:rPr lang="es-PY" sz="6000" b="1" cap="none" spc="0" dirty="0" smtClean="0">
                <a:ln w="22225">
                  <a:solidFill>
                    <a:schemeClr val="accent2"/>
                  </a:solidFill>
                  <a:prstDash val="solid"/>
                </a:ln>
                <a:solidFill>
                  <a:schemeClr val="accent2">
                    <a:lumMod val="40000"/>
                    <a:lumOff val="60000"/>
                  </a:schemeClr>
                </a:solidFill>
                <a:effectLst/>
                <a:latin typeface="Algerian" panose="04020705040A02060702" pitchFamily="82" charset="0"/>
              </a:rPr>
              <a:t> GRACIAS</a:t>
            </a:r>
            <a:endParaRPr lang="es-PY" sz="6000" b="1" cap="none" spc="0" dirty="0">
              <a:ln w="22225">
                <a:solidFill>
                  <a:schemeClr val="accent2"/>
                </a:solidFill>
                <a:prstDash val="solid"/>
              </a:ln>
              <a:solidFill>
                <a:schemeClr val="accent2">
                  <a:lumMod val="40000"/>
                  <a:lumOff val="60000"/>
                </a:schemeClr>
              </a:solidFill>
              <a:effectLst/>
              <a:latin typeface="Algerian" panose="04020705040A02060702" pitchFamily="82" charset="0"/>
            </a:endParaRPr>
          </a:p>
        </p:txBody>
      </p:sp>
    </p:spTree>
    <p:extLst>
      <p:ext uri="{BB962C8B-B14F-4D97-AF65-F5344CB8AC3E}">
        <p14:creationId xmlns:p14="http://schemas.microsoft.com/office/powerpoint/2010/main" val="9395944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pct10">
          <a:fgClr>
            <a:schemeClr val="accent6">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38200" y="562794"/>
            <a:ext cx="10744199" cy="548376"/>
          </a:xfrm>
        </p:spPr>
        <p:txBody>
          <a:bodyPr>
            <a:noAutofit/>
          </a:bodyPr>
          <a:lstStyle/>
          <a:p>
            <a:r>
              <a:rPr lang="es-PY" sz="2800" b="1" dirty="0" smtClean="0">
                <a:solidFill>
                  <a:schemeClr val="accent2">
                    <a:lumMod val="75000"/>
                  </a:schemeClr>
                </a:solidFill>
              </a:rPr>
              <a:t> RESUMEN - COMPARATIVO </a:t>
            </a:r>
            <a:endParaRPr lang="es-PY" sz="2800" b="1" dirty="0">
              <a:solidFill>
                <a:schemeClr val="accent2">
                  <a:lumMod val="75000"/>
                </a:schemeClr>
              </a:solidFill>
            </a:endParaRPr>
          </a:p>
        </p:txBody>
      </p:sp>
      <p:sp>
        <p:nvSpPr>
          <p:cNvPr id="5" name="Marcador de fecha 4"/>
          <p:cNvSpPr>
            <a:spLocks noGrp="1"/>
          </p:cNvSpPr>
          <p:nvPr>
            <p:ph type="dt" sz="half" idx="10"/>
          </p:nvPr>
        </p:nvSpPr>
        <p:spPr/>
        <p:txBody>
          <a:bodyPr/>
          <a:lstStyle/>
          <a:p>
            <a:fld id="{7AF63C89-A141-44A9-A8FE-52C9EF1311D7}" type="datetime1">
              <a:rPr lang="es-PY" smtClean="0"/>
              <a:pPr/>
              <a:t>11/10/2017</a:t>
            </a:fld>
            <a:endParaRPr lang="es-PY"/>
          </a:p>
        </p:txBody>
      </p:sp>
      <p:sp>
        <p:nvSpPr>
          <p:cNvPr id="6" name="Marcador de número de diapositiva 5"/>
          <p:cNvSpPr>
            <a:spLocks noGrp="1"/>
          </p:cNvSpPr>
          <p:nvPr>
            <p:ph type="sldNum" sz="quarter" idx="12"/>
          </p:nvPr>
        </p:nvSpPr>
        <p:spPr/>
        <p:txBody>
          <a:bodyPr/>
          <a:lstStyle/>
          <a:p>
            <a:fld id="{A2B6EF1C-50AA-4C67-B861-C5D1128F3022}" type="slidenum">
              <a:rPr lang="es-PY" smtClean="0"/>
              <a:pPr/>
              <a:t>2</a:t>
            </a:fld>
            <a:endParaRPr lang="es-PY"/>
          </a:p>
        </p:txBody>
      </p:sp>
      <p:sp>
        <p:nvSpPr>
          <p:cNvPr id="7" name="Subtítulo 2"/>
          <p:cNvSpPr txBox="1">
            <a:spLocks/>
          </p:cNvSpPr>
          <p:nvPr/>
        </p:nvSpPr>
        <p:spPr>
          <a:xfrm>
            <a:off x="917864" y="1226916"/>
            <a:ext cx="10744199" cy="3912243"/>
          </a:xfrm>
          <a:prstGeom prst="rect">
            <a:avLst/>
          </a:prstGeom>
          <a:ln>
            <a:solidFill>
              <a:schemeClr val="accent2">
                <a:lumMod val="60000"/>
                <a:lumOff val="40000"/>
              </a:schemeClr>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s-PY" sz="1800" b="1" dirty="0" smtClean="0">
                <a:solidFill>
                  <a:schemeClr val="accent2">
                    <a:lumMod val="75000"/>
                  </a:schemeClr>
                </a:solidFill>
              </a:rPr>
              <a:t> </a:t>
            </a:r>
            <a:r>
              <a:rPr lang="es-PY" sz="1800" b="1" dirty="0" smtClean="0"/>
              <a:t>PRESUPUESTO IDEAL SOLICITADO PARA EL EJERCICIO FISCAL 2018	            		         G</a:t>
            </a:r>
            <a:r>
              <a:rPr lang="es-PY" sz="1800" b="1" dirty="0"/>
              <a:t>. </a:t>
            </a:r>
            <a:r>
              <a:rPr lang="es-PY" sz="1800" b="1" dirty="0" smtClean="0"/>
              <a:t>202.571.131.161</a:t>
            </a:r>
          </a:p>
          <a:p>
            <a:pPr algn="just"/>
            <a:r>
              <a:rPr lang="es-PY" sz="1800" b="1" dirty="0" smtClean="0"/>
              <a:t> </a:t>
            </a:r>
            <a:endParaRPr lang="es-PY" sz="800" b="1" dirty="0" smtClean="0"/>
          </a:p>
          <a:p>
            <a:pPr algn="just"/>
            <a:r>
              <a:rPr lang="es-PY" sz="1800" b="1" dirty="0" smtClean="0"/>
              <a:t>PRESUPUESTO DE LA CGR ACTUAL (EJERCICIO FISCAL 2017) 			         G</a:t>
            </a:r>
            <a:r>
              <a:rPr lang="es-PY" sz="1800" b="1" dirty="0"/>
              <a:t>. </a:t>
            </a:r>
            <a:r>
              <a:rPr lang="es-PY" sz="1800" b="1" dirty="0" smtClean="0"/>
              <a:t>141.874.984.175</a:t>
            </a:r>
          </a:p>
          <a:p>
            <a:pPr algn="just"/>
            <a:endParaRPr lang="es-PY" sz="800" b="1" dirty="0" smtClean="0"/>
          </a:p>
          <a:p>
            <a:pPr algn="just"/>
            <a:r>
              <a:rPr lang="es-PY" sz="1800" b="1" dirty="0" smtClean="0"/>
              <a:t>ANTEPROYECTO DE PRESUPUESTO 2018 DE LA CGR PRESENTADO AL MH		         G. 139.397.422.763</a:t>
            </a:r>
          </a:p>
          <a:p>
            <a:pPr algn="just"/>
            <a:endParaRPr lang="es-PY" sz="800" b="1" dirty="0" smtClean="0"/>
          </a:p>
          <a:p>
            <a:pPr algn="just"/>
            <a:r>
              <a:rPr lang="es-PY" sz="1800" b="1" dirty="0" smtClean="0"/>
              <a:t>PROYECTO DE PRESUPUESTO 2018 REMITIDO POR EL MH AL CONGRESO  		         G. 131.110.731.161</a:t>
            </a:r>
          </a:p>
          <a:p>
            <a:pPr algn="just"/>
            <a:endParaRPr lang="es-PY" sz="800" b="1" dirty="0" smtClean="0"/>
          </a:p>
          <a:p>
            <a:pPr algn="just"/>
            <a:r>
              <a:rPr lang="es-PY" sz="1800" b="1" dirty="0" smtClean="0">
                <a:solidFill>
                  <a:srgbClr val="FF0000"/>
                </a:solidFill>
              </a:rPr>
              <a:t>DIFERENCIA ENTRE EL PRESUP. 2017 Y REMITIDO POR EL MH PARA EL 2018 (DISMINUCIÓN)   G</a:t>
            </a:r>
            <a:r>
              <a:rPr lang="es-PY" sz="1800" b="1" dirty="0">
                <a:solidFill>
                  <a:srgbClr val="FF0000"/>
                </a:solidFill>
              </a:rPr>
              <a:t>. </a:t>
            </a:r>
            <a:r>
              <a:rPr lang="es-PY" sz="1800" b="1" dirty="0" smtClean="0">
                <a:solidFill>
                  <a:srgbClr val="FF0000"/>
                </a:solidFill>
              </a:rPr>
              <a:t>-10.764.253.014</a:t>
            </a:r>
          </a:p>
          <a:p>
            <a:pPr algn="just"/>
            <a:endParaRPr lang="es-PY" sz="800" b="1" dirty="0" smtClean="0">
              <a:solidFill>
                <a:srgbClr val="FF0000"/>
              </a:solidFill>
            </a:endParaRPr>
          </a:p>
          <a:p>
            <a:pPr algn="just"/>
            <a:r>
              <a:rPr lang="es-PY" sz="1800" b="1" dirty="0" smtClean="0">
                <a:solidFill>
                  <a:srgbClr val="FF0000"/>
                </a:solidFill>
              </a:rPr>
              <a:t>DISMINUCIÓN ENTRE EL ANTEPROYECTO DE PRESUP. 2018 Y EL PROYECTO DE</a:t>
            </a:r>
          </a:p>
          <a:p>
            <a:pPr algn="just"/>
            <a:r>
              <a:rPr lang="es-PY" sz="1800" b="1" dirty="0" smtClean="0">
                <a:solidFill>
                  <a:srgbClr val="FF0000"/>
                </a:solidFill>
              </a:rPr>
              <a:t>PRESUP. REMITIDO AL CONGRESO						           G. </a:t>
            </a:r>
            <a:r>
              <a:rPr lang="es-PY" sz="1800" dirty="0">
                <a:solidFill>
                  <a:srgbClr val="FF0000"/>
                </a:solidFill>
              </a:rPr>
              <a:t> </a:t>
            </a:r>
            <a:r>
              <a:rPr lang="es-PY" sz="1800" dirty="0" smtClean="0">
                <a:solidFill>
                  <a:srgbClr val="FF0000"/>
                </a:solidFill>
              </a:rPr>
              <a:t>-8.286.691.602</a:t>
            </a:r>
          </a:p>
          <a:p>
            <a:pPr algn="just"/>
            <a:endParaRPr lang="es-PY" sz="1800" dirty="0">
              <a:solidFill>
                <a:srgbClr val="FF0000"/>
              </a:solidFill>
            </a:endParaRPr>
          </a:p>
          <a:p>
            <a:pPr algn="just"/>
            <a:endParaRPr lang="es-PY" sz="1800" b="1" dirty="0" smtClean="0">
              <a:solidFill>
                <a:srgbClr val="FF0000"/>
              </a:solidFill>
            </a:endParaRPr>
          </a:p>
          <a:p>
            <a:pPr algn="just"/>
            <a:endParaRPr lang="es-PY" sz="1800" b="1" dirty="0" smtClean="0">
              <a:solidFill>
                <a:schemeClr val="accent2">
                  <a:lumMod val="75000"/>
                </a:schemeClr>
              </a:solidFill>
            </a:endParaRPr>
          </a:p>
          <a:p>
            <a:pPr algn="just"/>
            <a:endParaRPr lang="es-PY" sz="1800" b="1" dirty="0">
              <a:solidFill>
                <a:schemeClr val="accent2">
                  <a:lumMod val="75000"/>
                </a:schemeClr>
              </a:solidFill>
            </a:endParaRPr>
          </a:p>
        </p:txBody>
      </p:sp>
      <p:sp>
        <p:nvSpPr>
          <p:cNvPr id="8" name="Subtítulo 2"/>
          <p:cNvSpPr txBox="1">
            <a:spLocks/>
          </p:cNvSpPr>
          <p:nvPr/>
        </p:nvSpPr>
        <p:spPr>
          <a:xfrm>
            <a:off x="917864" y="5263369"/>
            <a:ext cx="10744199" cy="841663"/>
          </a:xfrm>
          <a:prstGeom prst="rect">
            <a:avLst/>
          </a:prstGeom>
          <a:solidFill>
            <a:schemeClr val="accent6">
              <a:lumMod val="40000"/>
              <a:lumOff val="60000"/>
            </a:schemeClr>
          </a:solidFill>
          <a:ln>
            <a:solidFill>
              <a:schemeClr val="accent2">
                <a:lumMod val="75000"/>
              </a:schemeClr>
            </a:solidFill>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es-PY" sz="1800" dirty="0" smtClean="0"/>
              <a:t>DIFERENCIA </a:t>
            </a:r>
            <a:r>
              <a:rPr lang="es-PY" sz="1800" dirty="0"/>
              <a:t>ENTRE EL PRESUPUESTO IDEAL Y REMITIDO POR EL </a:t>
            </a:r>
          </a:p>
          <a:p>
            <a:pPr algn="just"/>
            <a:r>
              <a:rPr lang="es-PY" sz="1800" dirty="0"/>
              <a:t>MH AL CONGRESO – (DIFERENCIA SOLICITADA).					            G. 71.460.400.000 </a:t>
            </a:r>
          </a:p>
          <a:p>
            <a:endParaRPr lang="es-PY" sz="1800" b="1" dirty="0">
              <a:solidFill>
                <a:schemeClr val="accent2">
                  <a:lumMod val="75000"/>
                </a:schemeClr>
              </a:solidFill>
            </a:endParaRPr>
          </a:p>
        </p:txBody>
      </p:sp>
    </p:spTree>
    <p:extLst>
      <p:ext uri="{BB962C8B-B14F-4D97-AF65-F5344CB8AC3E}">
        <p14:creationId xmlns:p14="http://schemas.microsoft.com/office/powerpoint/2010/main" val="8388120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pct20">
          <a:fgClr>
            <a:schemeClr val="accent6">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982BB6A5-3A36-4C6A-B9BD-5D4295CB357E}" type="datetime1">
              <a:rPr lang="es-PY" smtClean="0"/>
              <a:pPr/>
              <a:t>11/10/2017</a:t>
            </a:fld>
            <a:endParaRPr lang="es-PY"/>
          </a:p>
        </p:txBody>
      </p:sp>
      <p:sp>
        <p:nvSpPr>
          <p:cNvPr id="5" name="4 Marcador de número de diapositiva"/>
          <p:cNvSpPr>
            <a:spLocks noGrp="1"/>
          </p:cNvSpPr>
          <p:nvPr>
            <p:ph type="sldNum" sz="quarter" idx="12"/>
          </p:nvPr>
        </p:nvSpPr>
        <p:spPr/>
        <p:txBody>
          <a:bodyPr/>
          <a:lstStyle/>
          <a:p>
            <a:fld id="{A2B6EF1C-50AA-4C67-B861-C5D1128F3022}" type="slidenum">
              <a:rPr lang="es-PY" smtClean="0"/>
              <a:pPr/>
              <a:t>3</a:t>
            </a:fld>
            <a:endParaRPr lang="es-PY"/>
          </a:p>
        </p:txBody>
      </p:sp>
      <p:sp>
        <p:nvSpPr>
          <p:cNvPr id="8" name="Subtítulo 2"/>
          <p:cNvSpPr txBox="1">
            <a:spLocks/>
          </p:cNvSpPr>
          <p:nvPr/>
        </p:nvSpPr>
        <p:spPr>
          <a:xfrm>
            <a:off x="800100" y="1108219"/>
            <a:ext cx="10744199" cy="876445"/>
          </a:xfrm>
          <a:prstGeom prst="rect">
            <a:avLst/>
          </a:prstGeom>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PY" sz="2800" b="1" i="0" u="none" strike="noStrike" kern="1200" cap="none" spc="0" normalizeH="0" baseline="0" noProof="0" dirty="0" smtClean="0">
                <a:ln>
                  <a:noFill/>
                </a:ln>
                <a:solidFill>
                  <a:schemeClr val="accent2">
                    <a:lumMod val="75000"/>
                  </a:schemeClr>
                </a:solidFill>
                <a:effectLst/>
                <a:uLnTx/>
                <a:uFillTx/>
                <a:latin typeface="+mn-lt"/>
                <a:ea typeface="+mn-ea"/>
                <a:cs typeface="+mn-cs"/>
              </a:rPr>
              <a:t>INCIDENCIA DEL PROYECTO</a:t>
            </a:r>
            <a:r>
              <a:rPr kumimoji="0" lang="es-PY" sz="2800" b="1" i="0" u="none" strike="noStrike" kern="1200" cap="none" spc="0" normalizeH="0" noProof="0" dirty="0" smtClean="0">
                <a:ln>
                  <a:noFill/>
                </a:ln>
                <a:solidFill>
                  <a:schemeClr val="accent2">
                    <a:lumMod val="75000"/>
                  </a:schemeClr>
                </a:solidFill>
                <a:effectLst/>
                <a:uLnTx/>
                <a:uFillTx/>
                <a:latin typeface="+mn-lt"/>
                <a:ea typeface="+mn-ea"/>
                <a:cs typeface="+mn-cs"/>
              </a:rPr>
              <a:t> DE PRESUPUESTO DE LA CGR EN EL PROYECTO DEL PGN 2018 (EN GUARANIES)</a:t>
            </a:r>
            <a:endParaRPr kumimoji="0" lang="es-PY" sz="2800" b="1" i="0" u="none" strike="noStrike" kern="1200" cap="none" spc="0" normalizeH="0" baseline="0" noProof="0" dirty="0">
              <a:ln>
                <a:noFill/>
              </a:ln>
              <a:solidFill>
                <a:schemeClr val="accent2">
                  <a:lumMod val="75000"/>
                </a:schemeClr>
              </a:solidFill>
              <a:effectLst/>
              <a:uLnTx/>
              <a:uFillTx/>
              <a:latin typeface="+mn-lt"/>
              <a:ea typeface="+mn-ea"/>
              <a:cs typeface="+mn-cs"/>
            </a:endParaRPr>
          </a:p>
        </p:txBody>
      </p:sp>
      <p:graphicFrame>
        <p:nvGraphicFramePr>
          <p:cNvPr id="9" name="8 Tabla"/>
          <p:cNvGraphicFramePr>
            <a:graphicFrameLocks noGrp="1"/>
          </p:cNvGraphicFramePr>
          <p:nvPr>
            <p:extLst>
              <p:ext uri="{D42A27DB-BD31-4B8C-83A1-F6EECF244321}">
                <p14:modId xmlns:p14="http://schemas.microsoft.com/office/powerpoint/2010/main" val="2409810476"/>
              </p:ext>
            </p:extLst>
          </p:nvPr>
        </p:nvGraphicFramePr>
        <p:xfrm>
          <a:off x="896201" y="2207375"/>
          <a:ext cx="5030037" cy="1461800"/>
        </p:xfrm>
        <a:graphic>
          <a:graphicData uri="http://schemas.openxmlformats.org/drawingml/2006/table">
            <a:tbl>
              <a:tblPr/>
              <a:tblGrid>
                <a:gridCol w="1915932"/>
                <a:gridCol w="754334"/>
                <a:gridCol w="2359771"/>
              </a:tblGrid>
              <a:tr h="730900">
                <a:tc>
                  <a:txBody>
                    <a:bodyPr/>
                    <a:lstStyle/>
                    <a:p>
                      <a:pPr algn="l" fontAlgn="b"/>
                      <a:r>
                        <a:rPr lang="es-PY" sz="1600" b="0" i="0" u="none" strike="noStrike" dirty="0">
                          <a:solidFill>
                            <a:srgbClr val="000000"/>
                          </a:solidFill>
                          <a:latin typeface="Arial" pitchFamily="34" charset="0"/>
                          <a:cs typeface="Arial" pitchFamily="34" charset="0"/>
                        </a:rPr>
                        <a:t>Proyecto PGN </a:t>
                      </a:r>
                      <a:r>
                        <a:rPr lang="es-PY" sz="1600" b="0" i="0" u="none" strike="noStrike" dirty="0" smtClean="0">
                          <a:solidFill>
                            <a:srgbClr val="000000"/>
                          </a:solidFill>
                          <a:latin typeface="Arial" pitchFamily="34" charset="0"/>
                          <a:cs typeface="Arial" pitchFamily="34" charset="0"/>
                        </a:rPr>
                        <a:t>2018</a:t>
                      </a:r>
                      <a:endParaRPr lang="es-PY" sz="1600" b="0" i="0" u="none" strike="noStrike" dirty="0">
                        <a:solidFill>
                          <a:srgbClr val="000000"/>
                        </a:solidFill>
                        <a:latin typeface="Arial" pitchFamily="34" charset="0"/>
                        <a:cs typeface="Arial" pitchFamily="34" charset="0"/>
                      </a:endParaRPr>
                    </a:p>
                  </a:txBody>
                  <a:tcPr marL="0" marR="0" marT="0" marB="0" anchor="b">
                    <a:lnL>
                      <a:noFill/>
                    </a:lnL>
                    <a:lnR>
                      <a:noFill/>
                    </a:lnR>
                    <a:lnT>
                      <a:noFill/>
                    </a:lnT>
                    <a:lnB>
                      <a:noFill/>
                    </a:lnB>
                    <a:solidFill>
                      <a:schemeClr val="accent2">
                        <a:lumMod val="40000"/>
                        <a:lumOff val="60000"/>
                      </a:schemeClr>
                    </a:solidFill>
                  </a:tcPr>
                </a:tc>
                <a:tc>
                  <a:txBody>
                    <a:bodyPr/>
                    <a:lstStyle/>
                    <a:p>
                      <a:pPr algn="r" fontAlgn="b"/>
                      <a:r>
                        <a:rPr lang="es-PY" sz="1600" b="0" i="0" u="none" strike="noStrike" dirty="0">
                          <a:solidFill>
                            <a:srgbClr val="000000"/>
                          </a:solidFill>
                          <a:latin typeface="Arial" pitchFamily="34" charset="0"/>
                          <a:cs typeface="Arial" pitchFamily="34" charset="0"/>
                        </a:rPr>
                        <a:t>100%</a:t>
                      </a:r>
                    </a:p>
                  </a:txBody>
                  <a:tcPr marL="0" marR="0" marT="0" marB="0" anchor="b">
                    <a:lnL>
                      <a:noFill/>
                    </a:lnL>
                    <a:lnR>
                      <a:noFill/>
                    </a:lnR>
                    <a:lnT>
                      <a:noFill/>
                    </a:lnT>
                    <a:lnB>
                      <a:noFill/>
                    </a:lnB>
                    <a:solidFill>
                      <a:schemeClr val="accent2">
                        <a:lumMod val="40000"/>
                        <a:lumOff val="60000"/>
                      </a:schemeClr>
                    </a:solidFill>
                  </a:tcPr>
                </a:tc>
                <a:tc>
                  <a:txBody>
                    <a:bodyPr/>
                    <a:lstStyle/>
                    <a:p>
                      <a:pPr algn="r" fontAlgn="b"/>
                      <a:r>
                        <a:rPr lang="es-PY" sz="1600" b="0" i="0" u="none" strike="noStrike" dirty="0">
                          <a:solidFill>
                            <a:srgbClr val="000000"/>
                          </a:solidFill>
                          <a:latin typeface="Arial" pitchFamily="34" charset="0"/>
                          <a:cs typeface="Arial" pitchFamily="34" charset="0"/>
                        </a:rPr>
                        <a:t>                                        </a:t>
                      </a:r>
                      <a:r>
                        <a:rPr lang="es-PY" sz="1600" b="0" i="0" u="none" strike="noStrike" dirty="0" smtClean="0">
                          <a:solidFill>
                            <a:srgbClr val="000000"/>
                          </a:solidFill>
                          <a:latin typeface="Arial" pitchFamily="34" charset="0"/>
                          <a:cs typeface="Arial" pitchFamily="34" charset="0"/>
                        </a:rPr>
                        <a:t>73.076.366.080.232 </a:t>
                      </a:r>
                      <a:endParaRPr lang="es-PY" sz="1600" b="0" i="0" u="none" strike="noStrike" dirty="0">
                        <a:solidFill>
                          <a:srgbClr val="000000"/>
                        </a:solidFill>
                        <a:latin typeface="Arial" pitchFamily="34" charset="0"/>
                        <a:cs typeface="Arial" pitchFamily="34" charset="0"/>
                      </a:endParaRPr>
                    </a:p>
                  </a:txBody>
                  <a:tcPr marL="0" marR="0" marT="0" marB="0" anchor="b">
                    <a:lnL>
                      <a:noFill/>
                    </a:lnL>
                    <a:lnR>
                      <a:noFill/>
                    </a:lnR>
                    <a:lnT>
                      <a:noFill/>
                    </a:lnT>
                    <a:lnB>
                      <a:noFill/>
                    </a:lnB>
                    <a:solidFill>
                      <a:schemeClr val="accent2">
                        <a:lumMod val="40000"/>
                        <a:lumOff val="60000"/>
                      </a:schemeClr>
                    </a:solidFill>
                  </a:tcPr>
                </a:tc>
              </a:tr>
              <a:tr h="730900">
                <a:tc>
                  <a:txBody>
                    <a:bodyPr/>
                    <a:lstStyle/>
                    <a:p>
                      <a:pPr algn="l" fontAlgn="b"/>
                      <a:r>
                        <a:rPr lang="es-PY" sz="1600" b="0" i="0" u="none" strike="noStrike" dirty="0">
                          <a:solidFill>
                            <a:srgbClr val="000000"/>
                          </a:solidFill>
                          <a:latin typeface="Arial" pitchFamily="34" charset="0"/>
                          <a:cs typeface="Arial" pitchFamily="34" charset="0"/>
                        </a:rPr>
                        <a:t>Presupuesto </a:t>
                      </a:r>
                      <a:r>
                        <a:rPr lang="es-PY" sz="1600" b="0" i="0" u="none" strike="noStrike" dirty="0" smtClean="0">
                          <a:solidFill>
                            <a:srgbClr val="000000"/>
                          </a:solidFill>
                          <a:latin typeface="Arial" pitchFamily="34" charset="0"/>
                          <a:cs typeface="Arial" pitchFamily="34" charset="0"/>
                        </a:rPr>
                        <a:t>CGR MH 2018</a:t>
                      </a:r>
                      <a:endParaRPr lang="es-PY" sz="1600" b="0" i="0" u="none" strike="noStrike" dirty="0">
                        <a:solidFill>
                          <a:srgbClr val="000000"/>
                        </a:solidFill>
                        <a:latin typeface="Arial" pitchFamily="34" charset="0"/>
                        <a:cs typeface="Arial" pitchFamily="34" charset="0"/>
                      </a:endParaRPr>
                    </a:p>
                  </a:txBody>
                  <a:tcPr marL="0" marR="0" marT="0" marB="0" anchor="b">
                    <a:lnL>
                      <a:noFill/>
                    </a:lnL>
                    <a:lnR>
                      <a:noFill/>
                    </a:lnR>
                    <a:lnT>
                      <a:noFill/>
                    </a:lnT>
                    <a:lnB>
                      <a:noFill/>
                    </a:lnB>
                    <a:solidFill>
                      <a:schemeClr val="accent2">
                        <a:lumMod val="40000"/>
                        <a:lumOff val="60000"/>
                      </a:schemeClr>
                    </a:solidFill>
                  </a:tcPr>
                </a:tc>
                <a:tc>
                  <a:txBody>
                    <a:bodyPr/>
                    <a:lstStyle/>
                    <a:p>
                      <a:pPr algn="r" fontAlgn="b"/>
                      <a:r>
                        <a:rPr lang="es-PY" sz="1600" b="0" i="0" u="none" strike="noStrike" dirty="0" smtClean="0">
                          <a:solidFill>
                            <a:srgbClr val="000000"/>
                          </a:solidFill>
                          <a:latin typeface="Arial" pitchFamily="34" charset="0"/>
                          <a:cs typeface="Arial" pitchFamily="34" charset="0"/>
                        </a:rPr>
                        <a:t>0,18%</a:t>
                      </a:r>
                      <a:endParaRPr lang="es-PY" sz="1600" b="0" i="0" u="none" strike="noStrike" dirty="0">
                        <a:solidFill>
                          <a:srgbClr val="000000"/>
                        </a:solidFill>
                        <a:latin typeface="Arial" pitchFamily="34" charset="0"/>
                        <a:cs typeface="Arial" pitchFamily="34" charset="0"/>
                      </a:endParaRPr>
                    </a:p>
                  </a:txBody>
                  <a:tcPr marL="0" marR="0" marT="0" marB="0" anchor="b">
                    <a:lnL>
                      <a:noFill/>
                    </a:lnL>
                    <a:lnR>
                      <a:noFill/>
                    </a:lnR>
                    <a:lnT>
                      <a:noFill/>
                    </a:lnT>
                    <a:lnB>
                      <a:noFill/>
                    </a:lnB>
                    <a:solidFill>
                      <a:schemeClr val="accent2">
                        <a:lumMod val="40000"/>
                        <a:lumOff val="60000"/>
                      </a:schemeClr>
                    </a:solidFill>
                  </a:tcPr>
                </a:tc>
                <a:tc>
                  <a:txBody>
                    <a:bodyPr/>
                    <a:lstStyle/>
                    <a:p>
                      <a:pPr algn="r" fontAlgn="b"/>
                      <a:r>
                        <a:rPr lang="es-PY" sz="1600" b="0" i="0" u="none" strike="noStrike" dirty="0">
                          <a:solidFill>
                            <a:srgbClr val="000000"/>
                          </a:solidFill>
                          <a:latin typeface="Arial" pitchFamily="34" charset="0"/>
                          <a:cs typeface="Arial" pitchFamily="34" charset="0"/>
                        </a:rPr>
                        <a:t>                                                      </a:t>
                      </a:r>
                      <a:r>
                        <a:rPr lang="es-PY" sz="1600" b="0" i="0" u="none" strike="noStrike" dirty="0" smtClean="0">
                          <a:solidFill>
                            <a:srgbClr val="000000"/>
                          </a:solidFill>
                          <a:latin typeface="Arial" pitchFamily="34" charset="0"/>
                          <a:cs typeface="Arial" pitchFamily="34" charset="0"/>
                        </a:rPr>
                        <a:t>131.110.731.161 </a:t>
                      </a:r>
                      <a:endParaRPr lang="es-PY" sz="1600" b="0" i="0" u="none" strike="noStrike" dirty="0">
                        <a:solidFill>
                          <a:srgbClr val="000000"/>
                        </a:solidFill>
                        <a:latin typeface="Arial" pitchFamily="34" charset="0"/>
                        <a:cs typeface="Arial" pitchFamily="34" charset="0"/>
                      </a:endParaRPr>
                    </a:p>
                  </a:txBody>
                  <a:tcPr marL="0" marR="0" marT="0" marB="0" anchor="b">
                    <a:lnL>
                      <a:noFill/>
                    </a:lnL>
                    <a:lnR>
                      <a:noFill/>
                    </a:lnR>
                    <a:lnT>
                      <a:noFill/>
                    </a:lnT>
                    <a:lnB>
                      <a:noFill/>
                    </a:lnB>
                    <a:solidFill>
                      <a:schemeClr val="accent2">
                        <a:lumMod val="40000"/>
                        <a:lumOff val="60000"/>
                      </a:schemeClr>
                    </a:solidFill>
                  </a:tcPr>
                </a:tc>
              </a:tr>
            </a:tbl>
          </a:graphicData>
        </a:graphic>
      </p:graphicFrame>
      <p:graphicFrame>
        <p:nvGraphicFramePr>
          <p:cNvPr id="7" name="36 Gráfico"/>
          <p:cNvGraphicFramePr>
            <a:graphicFrameLocks/>
          </p:cNvGraphicFramePr>
          <p:nvPr>
            <p:extLst>
              <p:ext uri="{D42A27DB-BD31-4B8C-83A1-F6EECF244321}">
                <p14:modId xmlns:p14="http://schemas.microsoft.com/office/powerpoint/2010/main" val="187184296"/>
              </p:ext>
            </p:extLst>
          </p:nvPr>
        </p:nvGraphicFramePr>
        <p:xfrm>
          <a:off x="838200" y="3761772"/>
          <a:ext cx="5099613" cy="244352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8 Tabla"/>
          <p:cNvGraphicFramePr>
            <a:graphicFrameLocks noGrp="1"/>
          </p:cNvGraphicFramePr>
          <p:nvPr>
            <p:extLst>
              <p:ext uri="{D42A27DB-BD31-4B8C-83A1-F6EECF244321}">
                <p14:modId xmlns:p14="http://schemas.microsoft.com/office/powerpoint/2010/main" val="3716780615"/>
              </p:ext>
            </p:extLst>
          </p:nvPr>
        </p:nvGraphicFramePr>
        <p:xfrm>
          <a:off x="6331352" y="2199191"/>
          <a:ext cx="5111060" cy="1504708"/>
        </p:xfrm>
        <a:graphic>
          <a:graphicData uri="http://schemas.openxmlformats.org/drawingml/2006/table">
            <a:tbl>
              <a:tblPr/>
              <a:tblGrid>
                <a:gridCol w="2095018"/>
                <a:gridCol w="618260"/>
                <a:gridCol w="2397782"/>
              </a:tblGrid>
              <a:tr h="758268">
                <a:tc>
                  <a:txBody>
                    <a:bodyPr/>
                    <a:lstStyle/>
                    <a:p>
                      <a:pPr algn="l" fontAlgn="b"/>
                      <a:r>
                        <a:rPr lang="es-PY" sz="1600" b="0" i="0" u="none" strike="noStrike" dirty="0">
                          <a:solidFill>
                            <a:srgbClr val="000000"/>
                          </a:solidFill>
                          <a:latin typeface="Arial" pitchFamily="34" charset="0"/>
                          <a:cs typeface="Arial" pitchFamily="34" charset="0"/>
                        </a:rPr>
                        <a:t>Proyecto PGN </a:t>
                      </a:r>
                      <a:r>
                        <a:rPr lang="es-PY" sz="1600" b="0" i="0" u="none" strike="noStrike" dirty="0" smtClean="0">
                          <a:solidFill>
                            <a:srgbClr val="000000"/>
                          </a:solidFill>
                          <a:latin typeface="Arial" pitchFamily="34" charset="0"/>
                          <a:cs typeface="Arial" pitchFamily="34" charset="0"/>
                        </a:rPr>
                        <a:t>2018</a:t>
                      </a:r>
                      <a:endParaRPr lang="es-PY" sz="1600" b="0" i="0" u="none" strike="noStrike" dirty="0">
                        <a:solidFill>
                          <a:srgbClr val="000000"/>
                        </a:solidFill>
                        <a:latin typeface="Arial" pitchFamily="34" charset="0"/>
                        <a:cs typeface="Arial" pitchFamily="34" charset="0"/>
                      </a:endParaRPr>
                    </a:p>
                  </a:txBody>
                  <a:tcPr marL="0" marR="0" marT="0" marB="0" anchor="b">
                    <a:lnL>
                      <a:noFill/>
                    </a:lnL>
                    <a:lnR>
                      <a:noFill/>
                    </a:lnR>
                    <a:lnT>
                      <a:noFill/>
                    </a:lnT>
                    <a:lnB>
                      <a:noFill/>
                    </a:lnB>
                    <a:solidFill>
                      <a:schemeClr val="accent2">
                        <a:lumMod val="40000"/>
                        <a:lumOff val="60000"/>
                      </a:schemeClr>
                    </a:solidFill>
                  </a:tcPr>
                </a:tc>
                <a:tc>
                  <a:txBody>
                    <a:bodyPr/>
                    <a:lstStyle/>
                    <a:p>
                      <a:pPr algn="r" fontAlgn="b"/>
                      <a:r>
                        <a:rPr lang="es-PY" sz="1600" b="0" i="0" u="none" strike="noStrike" dirty="0">
                          <a:solidFill>
                            <a:srgbClr val="000000"/>
                          </a:solidFill>
                          <a:latin typeface="Arial" pitchFamily="34" charset="0"/>
                          <a:cs typeface="Arial" pitchFamily="34" charset="0"/>
                        </a:rPr>
                        <a:t>100%</a:t>
                      </a:r>
                    </a:p>
                  </a:txBody>
                  <a:tcPr marL="0" marR="0" marT="0" marB="0" anchor="b">
                    <a:lnL>
                      <a:noFill/>
                    </a:lnL>
                    <a:lnR>
                      <a:noFill/>
                    </a:lnR>
                    <a:lnT>
                      <a:noFill/>
                    </a:lnT>
                    <a:lnB>
                      <a:noFill/>
                    </a:lnB>
                    <a:solidFill>
                      <a:schemeClr val="accent2">
                        <a:lumMod val="40000"/>
                        <a:lumOff val="60000"/>
                      </a:schemeClr>
                    </a:solidFill>
                  </a:tcPr>
                </a:tc>
                <a:tc>
                  <a:txBody>
                    <a:bodyPr/>
                    <a:lstStyle/>
                    <a:p>
                      <a:pPr algn="r" fontAlgn="b"/>
                      <a:r>
                        <a:rPr lang="es-PY" sz="1600" b="0" i="0" u="none" strike="noStrike" dirty="0">
                          <a:solidFill>
                            <a:srgbClr val="000000"/>
                          </a:solidFill>
                          <a:latin typeface="Arial" pitchFamily="34" charset="0"/>
                          <a:cs typeface="Arial" pitchFamily="34" charset="0"/>
                        </a:rPr>
                        <a:t>                                        </a:t>
                      </a:r>
                      <a:r>
                        <a:rPr lang="es-PY" sz="1600" b="0" i="0" u="none" strike="noStrike" dirty="0" smtClean="0">
                          <a:solidFill>
                            <a:srgbClr val="000000"/>
                          </a:solidFill>
                          <a:latin typeface="Arial" pitchFamily="34" charset="0"/>
                          <a:cs typeface="Arial" pitchFamily="34" charset="0"/>
                        </a:rPr>
                        <a:t>73.076.366.080.232 </a:t>
                      </a:r>
                      <a:endParaRPr lang="es-PY" sz="1600" b="0" i="0" u="none" strike="noStrike" dirty="0">
                        <a:solidFill>
                          <a:srgbClr val="000000"/>
                        </a:solidFill>
                        <a:latin typeface="Arial" pitchFamily="34" charset="0"/>
                        <a:cs typeface="Arial" pitchFamily="34" charset="0"/>
                      </a:endParaRPr>
                    </a:p>
                  </a:txBody>
                  <a:tcPr marL="0" marR="0" marT="0" marB="0" anchor="b">
                    <a:lnL>
                      <a:noFill/>
                    </a:lnL>
                    <a:lnR>
                      <a:noFill/>
                    </a:lnR>
                    <a:lnT>
                      <a:noFill/>
                    </a:lnT>
                    <a:lnB>
                      <a:noFill/>
                    </a:lnB>
                    <a:solidFill>
                      <a:schemeClr val="accent2">
                        <a:lumMod val="40000"/>
                        <a:lumOff val="60000"/>
                      </a:schemeClr>
                    </a:solidFill>
                  </a:tcPr>
                </a:tc>
              </a:tr>
              <a:tr h="746440">
                <a:tc>
                  <a:txBody>
                    <a:bodyPr/>
                    <a:lstStyle/>
                    <a:p>
                      <a:pPr algn="l" fontAlgn="b"/>
                      <a:r>
                        <a:rPr lang="es-PY" sz="1600" b="0" i="0" u="none" strike="noStrike" dirty="0">
                          <a:solidFill>
                            <a:srgbClr val="000000"/>
                          </a:solidFill>
                          <a:latin typeface="Arial" pitchFamily="34" charset="0"/>
                          <a:cs typeface="Arial" pitchFamily="34" charset="0"/>
                        </a:rPr>
                        <a:t>Presupuesto CGR </a:t>
                      </a:r>
                      <a:r>
                        <a:rPr lang="es-PY" sz="1600" b="0" i="0" u="none" strike="noStrike" dirty="0" smtClean="0">
                          <a:solidFill>
                            <a:srgbClr val="000000"/>
                          </a:solidFill>
                          <a:latin typeface="Arial" pitchFamily="34" charset="0"/>
                          <a:cs typeface="Arial" pitchFamily="34" charset="0"/>
                        </a:rPr>
                        <a:t>2018 IDEAL</a:t>
                      </a:r>
                      <a:endParaRPr lang="es-PY" sz="1600" b="0" i="0" u="none" strike="noStrike" dirty="0">
                        <a:solidFill>
                          <a:srgbClr val="000000"/>
                        </a:solidFill>
                        <a:latin typeface="Arial" pitchFamily="34" charset="0"/>
                        <a:cs typeface="Arial" pitchFamily="34" charset="0"/>
                      </a:endParaRPr>
                    </a:p>
                  </a:txBody>
                  <a:tcPr marL="0" marR="0" marT="0" marB="0" anchor="b">
                    <a:lnL>
                      <a:noFill/>
                    </a:lnL>
                    <a:lnR>
                      <a:noFill/>
                    </a:lnR>
                    <a:lnT>
                      <a:noFill/>
                    </a:lnT>
                    <a:lnB>
                      <a:noFill/>
                    </a:lnB>
                    <a:solidFill>
                      <a:schemeClr val="accent2">
                        <a:lumMod val="40000"/>
                        <a:lumOff val="60000"/>
                      </a:schemeClr>
                    </a:solidFill>
                  </a:tcPr>
                </a:tc>
                <a:tc>
                  <a:txBody>
                    <a:bodyPr/>
                    <a:lstStyle/>
                    <a:p>
                      <a:pPr algn="r" fontAlgn="b"/>
                      <a:r>
                        <a:rPr lang="es-PY" sz="1600" b="0" i="0" u="none" strike="noStrike" dirty="0" smtClean="0">
                          <a:solidFill>
                            <a:srgbClr val="000000"/>
                          </a:solidFill>
                          <a:latin typeface="Arial" pitchFamily="34" charset="0"/>
                          <a:cs typeface="Arial" pitchFamily="34" charset="0"/>
                        </a:rPr>
                        <a:t>0,28%</a:t>
                      </a:r>
                      <a:endParaRPr lang="es-PY" sz="1600" b="0" i="0" u="none" strike="noStrike" dirty="0">
                        <a:solidFill>
                          <a:srgbClr val="000000"/>
                        </a:solidFill>
                        <a:latin typeface="Arial" pitchFamily="34" charset="0"/>
                        <a:cs typeface="Arial" pitchFamily="34" charset="0"/>
                      </a:endParaRPr>
                    </a:p>
                  </a:txBody>
                  <a:tcPr marL="0" marR="0" marT="0" marB="0" anchor="b">
                    <a:lnL>
                      <a:noFill/>
                    </a:lnL>
                    <a:lnR>
                      <a:noFill/>
                    </a:lnR>
                    <a:lnT>
                      <a:noFill/>
                    </a:lnT>
                    <a:lnB>
                      <a:noFill/>
                    </a:lnB>
                    <a:solidFill>
                      <a:schemeClr val="accent2">
                        <a:lumMod val="40000"/>
                        <a:lumOff val="60000"/>
                      </a:schemeClr>
                    </a:solidFill>
                  </a:tcPr>
                </a:tc>
                <a:tc>
                  <a:txBody>
                    <a:bodyPr/>
                    <a:lstStyle/>
                    <a:p>
                      <a:pPr algn="r" fontAlgn="b"/>
                      <a:r>
                        <a:rPr lang="es-PY" sz="1600" b="0" dirty="0" smtClean="0">
                          <a:latin typeface="Arial" panose="020B0604020202020204" pitchFamily="34" charset="0"/>
                          <a:cs typeface="Arial" panose="020B0604020202020204" pitchFamily="34" charset="0"/>
                        </a:rPr>
                        <a:t>202.571.131.161</a:t>
                      </a:r>
                      <a:r>
                        <a:rPr lang="es-PY" sz="1600" b="0" i="0" u="none" strike="noStrike" dirty="0" smtClean="0">
                          <a:solidFill>
                            <a:srgbClr val="000000"/>
                          </a:solidFill>
                          <a:latin typeface="Arial" pitchFamily="34" charset="0"/>
                          <a:cs typeface="Arial" pitchFamily="34" charset="0"/>
                        </a:rPr>
                        <a:t>                                                       </a:t>
                      </a:r>
                      <a:endParaRPr lang="es-PY" sz="1600" b="0" i="0" u="none" strike="noStrike" dirty="0">
                        <a:solidFill>
                          <a:srgbClr val="000000"/>
                        </a:solidFill>
                        <a:latin typeface="Arial" pitchFamily="34" charset="0"/>
                        <a:cs typeface="Arial" pitchFamily="34" charset="0"/>
                      </a:endParaRPr>
                    </a:p>
                  </a:txBody>
                  <a:tcPr marL="0" marR="0" marT="0" marB="0" anchor="b">
                    <a:lnL>
                      <a:noFill/>
                    </a:lnL>
                    <a:lnR>
                      <a:noFill/>
                    </a:lnR>
                    <a:lnT>
                      <a:noFill/>
                    </a:lnT>
                    <a:lnB>
                      <a:noFill/>
                    </a:lnB>
                    <a:solidFill>
                      <a:schemeClr val="accent2">
                        <a:lumMod val="40000"/>
                        <a:lumOff val="60000"/>
                      </a:schemeClr>
                    </a:solidFill>
                  </a:tcPr>
                </a:tc>
              </a:tr>
            </a:tbl>
          </a:graphicData>
        </a:graphic>
      </p:graphicFrame>
      <p:graphicFrame>
        <p:nvGraphicFramePr>
          <p:cNvPr id="11" name="36 Gráfico"/>
          <p:cNvGraphicFramePr>
            <a:graphicFrameLocks/>
          </p:cNvGraphicFramePr>
          <p:nvPr>
            <p:extLst>
              <p:ext uri="{D42A27DB-BD31-4B8C-83A1-F6EECF244321}">
                <p14:modId xmlns:p14="http://schemas.microsoft.com/office/powerpoint/2010/main" val="411311759"/>
              </p:ext>
            </p:extLst>
          </p:nvPr>
        </p:nvGraphicFramePr>
        <p:xfrm>
          <a:off x="6354501" y="3819646"/>
          <a:ext cx="5092861" cy="239595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609344" y="883222"/>
            <a:ext cx="9144000" cy="372554"/>
          </a:xfrm>
        </p:spPr>
        <p:txBody>
          <a:bodyPr>
            <a:noAutofit/>
          </a:bodyPr>
          <a:lstStyle/>
          <a:p>
            <a:r>
              <a:rPr lang="es-PY" b="1" dirty="0" smtClean="0">
                <a:solidFill>
                  <a:schemeClr val="accent2">
                    <a:lumMod val="75000"/>
                  </a:schemeClr>
                </a:solidFill>
              </a:rPr>
              <a:t>EVOLUCIÓN DEL PRESUPUESTO DE LA CGR POR AÑO</a:t>
            </a:r>
            <a:endParaRPr lang="es-PY" b="1" dirty="0">
              <a:solidFill>
                <a:schemeClr val="accent2">
                  <a:lumMod val="75000"/>
                </a:schemeClr>
              </a:solidFill>
            </a:endParaRPr>
          </a:p>
        </p:txBody>
      </p:sp>
      <p:sp>
        <p:nvSpPr>
          <p:cNvPr id="2" name="Marcador de fecha 1"/>
          <p:cNvSpPr>
            <a:spLocks noGrp="1"/>
          </p:cNvSpPr>
          <p:nvPr>
            <p:ph type="dt" sz="half" idx="10"/>
          </p:nvPr>
        </p:nvSpPr>
        <p:spPr/>
        <p:txBody>
          <a:bodyPr/>
          <a:lstStyle/>
          <a:p>
            <a:fld id="{3B78876C-44F7-478C-AF82-904443416C76}" type="datetime1">
              <a:rPr lang="es-PY" smtClean="0"/>
              <a:pPr/>
              <a:t>11/10/2017</a:t>
            </a:fld>
            <a:endParaRPr lang="es-PY"/>
          </a:p>
        </p:txBody>
      </p:sp>
      <p:sp>
        <p:nvSpPr>
          <p:cNvPr id="5" name="Marcador de número de diapositiva 4"/>
          <p:cNvSpPr>
            <a:spLocks noGrp="1"/>
          </p:cNvSpPr>
          <p:nvPr>
            <p:ph type="sldNum" sz="quarter" idx="12"/>
          </p:nvPr>
        </p:nvSpPr>
        <p:spPr/>
        <p:txBody>
          <a:bodyPr/>
          <a:lstStyle/>
          <a:p>
            <a:fld id="{A2B6EF1C-50AA-4C67-B861-C5D1128F3022}" type="slidenum">
              <a:rPr lang="es-PY" smtClean="0"/>
              <a:pPr/>
              <a:t>4</a:t>
            </a:fld>
            <a:endParaRPr lang="es-PY"/>
          </a:p>
        </p:txBody>
      </p:sp>
      <p:sp>
        <p:nvSpPr>
          <p:cNvPr id="10" name="11 Cerrar llave"/>
          <p:cNvSpPr/>
          <p:nvPr/>
        </p:nvSpPr>
        <p:spPr>
          <a:xfrm>
            <a:off x="9096374" y="16182974"/>
            <a:ext cx="200025" cy="428625"/>
          </a:xfrm>
          <a:prstGeom prst="rightBrace">
            <a:avLst/>
          </a:prstGeom>
          <a:ln>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endParaRPr lang="es-PY"/>
          </a:p>
        </p:txBody>
      </p:sp>
      <p:graphicFrame>
        <p:nvGraphicFramePr>
          <p:cNvPr id="7" name="Tabla 6"/>
          <p:cNvGraphicFramePr>
            <a:graphicFrameLocks noGrp="1"/>
          </p:cNvGraphicFramePr>
          <p:nvPr>
            <p:extLst>
              <p:ext uri="{D42A27DB-BD31-4B8C-83A1-F6EECF244321}">
                <p14:modId xmlns:p14="http://schemas.microsoft.com/office/powerpoint/2010/main" val="2567368491"/>
              </p:ext>
            </p:extLst>
          </p:nvPr>
        </p:nvGraphicFramePr>
        <p:xfrm>
          <a:off x="838200" y="2095020"/>
          <a:ext cx="4671348" cy="3368232"/>
        </p:xfrm>
        <a:graphic>
          <a:graphicData uri="http://schemas.openxmlformats.org/drawingml/2006/table">
            <a:tbl>
              <a:tblPr/>
              <a:tblGrid>
                <a:gridCol w="1238810"/>
                <a:gridCol w="1441694"/>
                <a:gridCol w="1990844"/>
              </a:tblGrid>
              <a:tr h="264061">
                <a:tc gridSpan="3">
                  <a:txBody>
                    <a:bodyPr/>
                    <a:lstStyle/>
                    <a:p>
                      <a:pPr algn="ctr" rtl="0" fontAlgn="b"/>
                      <a:r>
                        <a:rPr lang="es-PY" sz="1200" b="1" i="0" u="none" strike="noStrike" dirty="0">
                          <a:solidFill>
                            <a:srgbClr val="000000"/>
                          </a:solidFill>
                          <a:effectLst/>
                          <a:latin typeface="Arial" panose="020B0604020202020204" pitchFamily="34" charset="0"/>
                          <a:cs typeface="Arial" panose="020B0604020202020204" pitchFamily="34" charset="0"/>
                        </a:rPr>
                        <a:t>Evolución del Presupuesto de la CGR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solidFill>
                      <a:srgbClr val="D8E4BC"/>
                    </a:solidFill>
                  </a:tcPr>
                </a:tc>
                <a:tc hMerge="1">
                  <a:txBody>
                    <a:bodyPr/>
                    <a:lstStyle/>
                    <a:p>
                      <a:endParaRPr lang="es-PY"/>
                    </a:p>
                  </a:txBody>
                  <a:tcPr/>
                </a:tc>
                <a:tc hMerge="1">
                  <a:txBody>
                    <a:bodyPr/>
                    <a:lstStyle/>
                    <a:p>
                      <a:endParaRPr lang="es-PY"/>
                    </a:p>
                  </a:txBody>
                  <a:tcPr/>
                </a:tc>
              </a:tr>
              <a:tr h="264061">
                <a:tc>
                  <a:txBody>
                    <a:bodyPr/>
                    <a:lstStyle/>
                    <a:p>
                      <a:pPr algn="ctr" fontAlgn="b"/>
                      <a:r>
                        <a:rPr lang="es-PY" sz="1000" b="1" i="0" u="none" strike="noStrike">
                          <a:solidFill>
                            <a:srgbClr val="000000"/>
                          </a:solidFill>
                          <a:effectLst/>
                          <a:latin typeface="Arial" panose="020B0604020202020204" pitchFamily="34" charset="0"/>
                          <a:cs typeface="Arial" panose="020B0604020202020204" pitchFamily="34" charset="0"/>
                        </a:rPr>
                        <a:t>AÑO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b"/>
                      <a:r>
                        <a:rPr lang="es-PY" sz="1000" b="1" i="0" u="none" strike="noStrike">
                          <a:solidFill>
                            <a:srgbClr val="000000"/>
                          </a:solidFill>
                          <a:effectLst/>
                          <a:latin typeface="Arial" panose="020B0604020202020204" pitchFamily="34" charset="0"/>
                          <a:cs typeface="Arial" panose="020B0604020202020204" pitchFamily="34" charset="0"/>
                        </a:rPr>
                        <a:t>PRESUPUESTO CGR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ctr" fontAlgn="b"/>
                      <a:r>
                        <a:rPr lang="es-PY" sz="1000" b="0" i="0" u="none" strike="noStrike">
                          <a:solidFill>
                            <a:srgbClr val="000000"/>
                          </a:solidFill>
                          <a:effectLst/>
                          <a:latin typeface="Arial" panose="020B0604020202020204" pitchFamily="34" charset="0"/>
                          <a:cs typeface="Arial" panose="020B0604020202020204" pitchFamily="34" charset="0"/>
                        </a:rPr>
                        <a:t>VARIACIÓN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r>
              <a:tr h="330284">
                <a:tc>
                  <a:txBody>
                    <a:bodyPr/>
                    <a:lstStyle/>
                    <a:p>
                      <a:pPr algn="ctr" fontAlgn="b"/>
                      <a:r>
                        <a:rPr lang="es-PY" sz="1000" b="0" i="0" u="none" strike="noStrike">
                          <a:solidFill>
                            <a:srgbClr val="000000"/>
                          </a:solidFill>
                          <a:effectLst/>
                          <a:latin typeface="Arial" panose="020B0604020202020204" pitchFamily="34" charset="0"/>
                          <a:cs typeface="Arial" panose="020B0604020202020204" pitchFamily="34" charset="0"/>
                        </a:rPr>
                        <a:t>2012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b"/>
                      <a:r>
                        <a:rPr lang="es-PY" sz="1000" b="0" i="0" u="none" strike="noStrike" dirty="0">
                          <a:solidFill>
                            <a:srgbClr val="000000"/>
                          </a:solidFill>
                          <a:effectLst/>
                          <a:latin typeface="Arial" panose="020B0604020202020204" pitchFamily="34" charset="0"/>
                          <a:cs typeface="Arial" panose="020B0604020202020204" pitchFamily="34" charset="0"/>
                        </a:rPr>
                        <a:t>                                                105.792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PY" sz="1000" b="0" i="0" u="none" strike="noStrike">
                          <a:solidFill>
                            <a:srgbClr val="000000"/>
                          </a:solidFill>
                          <a:effectLst/>
                          <a:latin typeface="Arial" panose="020B0604020202020204" pitchFamily="34" charset="0"/>
                          <a:cs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30284">
                <a:tc>
                  <a:txBody>
                    <a:bodyPr/>
                    <a:lstStyle/>
                    <a:p>
                      <a:pPr algn="ctr" fontAlgn="b"/>
                      <a:r>
                        <a:rPr lang="es-PY" sz="1000" b="0" i="0" u="none" strike="noStrike">
                          <a:solidFill>
                            <a:srgbClr val="000000"/>
                          </a:solidFill>
                          <a:effectLst/>
                          <a:latin typeface="Arial" panose="020B0604020202020204" pitchFamily="34" charset="0"/>
                          <a:cs typeface="Arial" panose="020B0604020202020204" pitchFamily="34" charset="0"/>
                        </a:rPr>
                        <a:t>2013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b"/>
                      <a:r>
                        <a:rPr lang="es-PY" sz="1000" b="0" i="0" u="none" strike="noStrike" dirty="0">
                          <a:solidFill>
                            <a:srgbClr val="000000"/>
                          </a:solidFill>
                          <a:effectLst/>
                          <a:latin typeface="Arial" panose="020B0604020202020204" pitchFamily="34" charset="0"/>
                          <a:cs typeface="Arial" panose="020B0604020202020204" pitchFamily="34" charset="0"/>
                        </a:rPr>
                        <a:t>                                                102.356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PY" sz="1000" b="0" i="0" u="none" strike="noStrike">
                          <a:solidFill>
                            <a:srgbClr val="000000"/>
                          </a:solidFill>
                          <a:effectLst/>
                          <a:latin typeface="Arial" panose="020B0604020202020204" pitchFamily="34" charset="0"/>
                          <a:cs typeface="Arial" panose="020B0604020202020204" pitchFamily="34" charset="0"/>
                        </a:rPr>
                        <a:t>-3%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30284">
                <a:tc>
                  <a:txBody>
                    <a:bodyPr/>
                    <a:lstStyle/>
                    <a:p>
                      <a:pPr algn="ctr" fontAlgn="b"/>
                      <a:r>
                        <a:rPr lang="es-PY" sz="1000" b="0" i="0" u="none" strike="noStrike">
                          <a:solidFill>
                            <a:srgbClr val="000000"/>
                          </a:solidFill>
                          <a:effectLst/>
                          <a:latin typeface="Arial" panose="020B0604020202020204" pitchFamily="34" charset="0"/>
                          <a:cs typeface="Arial" panose="020B0604020202020204" pitchFamily="34" charset="0"/>
                        </a:rPr>
                        <a:t>2014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b"/>
                      <a:r>
                        <a:rPr lang="es-PY" sz="1000" b="0" i="0" u="none" strike="noStrike" dirty="0">
                          <a:solidFill>
                            <a:srgbClr val="000000"/>
                          </a:solidFill>
                          <a:effectLst/>
                          <a:latin typeface="Arial" panose="020B0604020202020204" pitchFamily="34" charset="0"/>
                          <a:cs typeface="Arial" panose="020B0604020202020204" pitchFamily="34" charset="0"/>
                        </a:rPr>
                        <a:t>                                                110.275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PY" sz="1000" b="0" i="0" u="none" strike="noStrike">
                          <a:solidFill>
                            <a:srgbClr val="000000"/>
                          </a:solidFill>
                          <a:effectLst/>
                          <a:latin typeface="Arial" panose="020B0604020202020204" pitchFamily="34" charset="0"/>
                          <a:cs typeface="Arial" panose="020B060402020202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30284">
                <a:tc>
                  <a:txBody>
                    <a:bodyPr/>
                    <a:lstStyle/>
                    <a:p>
                      <a:pPr algn="ctr" fontAlgn="b"/>
                      <a:r>
                        <a:rPr lang="es-PY" sz="1000" b="0" i="0" u="none" strike="noStrike">
                          <a:solidFill>
                            <a:srgbClr val="000000"/>
                          </a:solidFill>
                          <a:effectLst/>
                          <a:latin typeface="Arial" panose="020B0604020202020204" pitchFamily="34" charset="0"/>
                          <a:cs typeface="Arial" panose="020B0604020202020204" pitchFamily="34" charset="0"/>
                        </a:rPr>
                        <a:t>2015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b"/>
                      <a:r>
                        <a:rPr lang="es-PY" sz="1000" b="0" i="0" u="none" strike="noStrike" dirty="0">
                          <a:solidFill>
                            <a:srgbClr val="000000"/>
                          </a:solidFill>
                          <a:effectLst/>
                          <a:latin typeface="Arial" panose="020B0604020202020204" pitchFamily="34" charset="0"/>
                          <a:cs typeface="Arial" panose="020B0604020202020204" pitchFamily="34" charset="0"/>
                        </a:rPr>
                        <a:t>                                                114.683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PY" sz="1000" b="0" i="0" u="none" strike="noStrike">
                          <a:solidFill>
                            <a:srgbClr val="000000"/>
                          </a:solidFill>
                          <a:effectLst/>
                          <a:latin typeface="Arial" panose="020B0604020202020204" pitchFamily="34" charset="0"/>
                          <a:cs typeface="Arial" panose="020B060402020202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30284">
                <a:tc>
                  <a:txBody>
                    <a:bodyPr/>
                    <a:lstStyle/>
                    <a:p>
                      <a:pPr algn="ctr" fontAlgn="b"/>
                      <a:r>
                        <a:rPr lang="es-PY" sz="1000" b="0" i="0" u="none" strike="noStrike">
                          <a:solidFill>
                            <a:srgbClr val="000000"/>
                          </a:solidFill>
                          <a:effectLst/>
                          <a:latin typeface="Arial" panose="020B0604020202020204" pitchFamily="34" charset="0"/>
                          <a:cs typeface="Arial" panose="020B0604020202020204" pitchFamily="34" charset="0"/>
                        </a:rPr>
                        <a:t>2016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b"/>
                      <a:r>
                        <a:rPr lang="es-PY" sz="1000" b="0" i="0" u="none" strike="noStrike" dirty="0">
                          <a:solidFill>
                            <a:srgbClr val="000000"/>
                          </a:solidFill>
                          <a:effectLst/>
                          <a:latin typeface="Arial" panose="020B0604020202020204" pitchFamily="34" charset="0"/>
                          <a:cs typeface="Arial" panose="020B0604020202020204" pitchFamily="34" charset="0"/>
                        </a:rPr>
                        <a:t>                                                136.538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PY" sz="1000" b="0" i="0" u="none" strike="noStrike">
                          <a:solidFill>
                            <a:srgbClr val="000000"/>
                          </a:solidFill>
                          <a:effectLst/>
                          <a:latin typeface="Arial" panose="020B0604020202020204" pitchFamily="34" charset="0"/>
                          <a:cs typeface="Arial" panose="020B0604020202020204" pitchFamily="34" charset="0"/>
                        </a:rPr>
                        <a:t>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30284">
                <a:tc>
                  <a:txBody>
                    <a:bodyPr/>
                    <a:lstStyle/>
                    <a:p>
                      <a:pPr algn="ctr" fontAlgn="b"/>
                      <a:r>
                        <a:rPr lang="es-PY" sz="1000" b="0" i="0" u="none" strike="noStrike">
                          <a:solidFill>
                            <a:srgbClr val="000000"/>
                          </a:solidFill>
                          <a:effectLst/>
                          <a:latin typeface="Arial" panose="020B0604020202020204" pitchFamily="34" charset="0"/>
                          <a:cs typeface="Arial" panose="020B0604020202020204" pitchFamily="34" charset="0"/>
                        </a:rPr>
                        <a:t>2017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b"/>
                      <a:r>
                        <a:rPr lang="es-PY" sz="1000" b="0" i="0" u="none" strike="noStrike" dirty="0">
                          <a:solidFill>
                            <a:srgbClr val="000000"/>
                          </a:solidFill>
                          <a:effectLst/>
                          <a:latin typeface="Arial" panose="020B0604020202020204" pitchFamily="34" charset="0"/>
                          <a:cs typeface="Arial" panose="020B0604020202020204" pitchFamily="34" charset="0"/>
                        </a:rPr>
                        <a:t>                                                141.874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PY" sz="1000" b="0" i="0" u="none" strike="noStrike">
                          <a:solidFill>
                            <a:srgbClr val="000000"/>
                          </a:solidFill>
                          <a:effectLst/>
                          <a:latin typeface="Arial" panose="020B0604020202020204" pitchFamily="34" charset="0"/>
                          <a:cs typeface="Arial" panose="020B0604020202020204" pitchFamily="34" charset="0"/>
                        </a:rPr>
                        <a:t>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30284">
                <a:tc>
                  <a:txBody>
                    <a:bodyPr/>
                    <a:lstStyle/>
                    <a:p>
                      <a:pPr algn="ctr" fontAlgn="b"/>
                      <a:r>
                        <a:rPr lang="es-PY" sz="1000" b="0" i="0" u="none" strike="noStrike">
                          <a:solidFill>
                            <a:srgbClr val="000000"/>
                          </a:solidFill>
                          <a:effectLst/>
                          <a:latin typeface="Arial" panose="020B0604020202020204" pitchFamily="34" charset="0"/>
                          <a:cs typeface="Arial" panose="020B0604020202020204" pitchFamily="34" charset="0"/>
                        </a:rPr>
                        <a:t>*2018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B8B7"/>
                    </a:solidFill>
                  </a:tcPr>
                </a:tc>
                <a:tc>
                  <a:txBody>
                    <a:bodyPr/>
                    <a:lstStyle/>
                    <a:p>
                      <a:pPr algn="r" fontAlgn="b"/>
                      <a:r>
                        <a:rPr lang="es-PY" sz="1000" b="0" i="0" u="none" strike="noStrike" dirty="0">
                          <a:solidFill>
                            <a:srgbClr val="000000"/>
                          </a:solidFill>
                          <a:effectLst/>
                          <a:latin typeface="Arial" panose="020B0604020202020204" pitchFamily="34" charset="0"/>
                          <a:cs typeface="Arial" panose="020B0604020202020204" pitchFamily="34" charset="0"/>
                        </a:rPr>
                        <a:t>                                                131.110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PY" sz="1000" b="0" i="0" u="none" strike="noStrike">
                          <a:solidFill>
                            <a:srgbClr val="000000"/>
                          </a:solidFill>
                          <a:effectLst/>
                          <a:latin typeface="Arial" panose="020B0604020202020204" pitchFamily="34" charset="0"/>
                          <a:cs typeface="Arial" panose="020B0604020202020204" pitchFamily="34" charset="0"/>
                        </a:rPr>
                        <a:t>-8%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64061">
                <a:tc>
                  <a:txBody>
                    <a:bodyPr/>
                    <a:lstStyle/>
                    <a:p>
                      <a:pPr algn="l" fontAlgn="t"/>
                      <a:r>
                        <a:rPr lang="es-PY" sz="1000" b="0" i="0" u="none" strike="noStrike">
                          <a:solidFill>
                            <a:srgbClr val="000000"/>
                          </a:solidFill>
                          <a:effectLst/>
                          <a:latin typeface="Arial" panose="020B0604020202020204" pitchFamily="34" charset="0"/>
                          <a:cs typeface="Arial" panose="020B0604020202020204" pitchFamily="34" charset="0"/>
                        </a:rPr>
                        <a:t>EN MILLONES</a:t>
                      </a:r>
                    </a:p>
                  </a:txBody>
                  <a:tcPr marL="9525" marR="9525" marT="9525" marB="0">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PY" sz="1000" b="0" i="0" u="none" strike="noStrike">
                          <a:solidFill>
                            <a:srgbClr val="000000"/>
                          </a:solidFill>
                          <a:effectLst/>
                          <a:latin typeface="Arial" panose="020B0604020202020204" pitchFamily="34" charset="0"/>
                          <a:cs typeface="Arial" panose="020B060402020202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l" fontAlgn="b"/>
                      <a:r>
                        <a:rPr lang="es-PY" sz="1000" b="0" i="0" u="none" strike="noStrike">
                          <a:solidFill>
                            <a:srgbClr val="000000"/>
                          </a:solidFill>
                          <a:effectLst/>
                          <a:latin typeface="Arial" panose="020B0604020202020204" pitchFamily="34" charset="0"/>
                          <a:cs typeface="Arial" panose="020B060402020202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FFFFF"/>
                    </a:solidFill>
                  </a:tcPr>
                </a:tc>
              </a:tr>
              <a:tr h="264061">
                <a:tc gridSpan="3">
                  <a:txBody>
                    <a:bodyPr/>
                    <a:lstStyle/>
                    <a:p>
                      <a:pPr algn="l" fontAlgn="b"/>
                      <a:r>
                        <a:rPr lang="es-PY" sz="1000" b="0" i="0" u="none" strike="noStrike" dirty="0">
                          <a:solidFill>
                            <a:srgbClr val="000000"/>
                          </a:solidFill>
                          <a:effectLst/>
                          <a:latin typeface="Arial" panose="020B0604020202020204" pitchFamily="34" charset="0"/>
                          <a:cs typeface="Arial" panose="020B0604020202020204" pitchFamily="34" charset="0"/>
                        </a:rPr>
                        <a:t>*PRESUPUESTO 2.018 PARA LA CGR ENVIADO POR EL MH</a:t>
                      </a:r>
                    </a:p>
                  </a:txBody>
                  <a:tcPr marL="9525" marR="9525" marT="9525" marB="0" anchor="b">
                    <a:lnL>
                      <a:noFill/>
                    </a:lnL>
                    <a:lnR>
                      <a:noFill/>
                    </a:lnR>
                    <a:lnT>
                      <a:noFill/>
                    </a:lnT>
                    <a:lnB>
                      <a:noFill/>
                    </a:lnB>
                    <a:solidFill>
                      <a:srgbClr val="FFFFFF"/>
                    </a:solidFill>
                  </a:tcPr>
                </a:tc>
                <a:tc hMerge="1">
                  <a:txBody>
                    <a:bodyPr/>
                    <a:lstStyle/>
                    <a:p>
                      <a:endParaRPr lang="es-PY"/>
                    </a:p>
                  </a:txBody>
                  <a:tcPr/>
                </a:tc>
                <a:tc hMerge="1">
                  <a:txBody>
                    <a:bodyPr/>
                    <a:lstStyle/>
                    <a:p>
                      <a:endParaRPr lang="es-PY"/>
                    </a:p>
                  </a:txBody>
                  <a:tcPr/>
                </a:tc>
              </a:tr>
            </a:tbl>
          </a:graphicData>
        </a:graphic>
      </p:graphicFrame>
      <p:graphicFrame>
        <p:nvGraphicFramePr>
          <p:cNvPr id="12" name="22 Gráfico"/>
          <p:cNvGraphicFramePr>
            <a:graphicFrameLocks/>
          </p:cNvGraphicFramePr>
          <p:nvPr>
            <p:extLst>
              <p:ext uri="{D42A27DB-BD31-4B8C-83A1-F6EECF244321}">
                <p14:modId xmlns:p14="http://schemas.microsoft.com/office/powerpoint/2010/main" val="3857736095"/>
              </p:ext>
            </p:extLst>
          </p:nvPr>
        </p:nvGraphicFramePr>
        <p:xfrm>
          <a:off x="5654836" y="1782500"/>
          <a:ext cx="5698964" cy="342610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641645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pct5">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838200" y="1036036"/>
            <a:ext cx="10744200" cy="1568268"/>
          </a:xfrm>
        </p:spPr>
        <p:txBody>
          <a:bodyPr>
            <a:noAutofit/>
          </a:bodyPr>
          <a:lstStyle/>
          <a:p>
            <a:r>
              <a:rPr lang="es-PY" sz="3200" dirty="0" smtClean="0">
                <a:solidFill>
                  <a:schemeClr val="accent2">
                    <a:lumMod val="75000"/>
                  </a:schemeClr>
                </a:solidFill>
              </a:rPr>
              <a:t>El Aumento de Gs. </a:t>
            </a:r>
            <a:r>
              <a:rPr lang="es-PY" sz="3200" b="1" dirty="0" smtClean="0">
                <a:solidFill>
                  <a:schemeClr val="accent2"/>
                </a:solidFill>
              </a:rPr>
              <a:t>71.460.400.000</a:t>
            </a:r>
            <a:r>
              <a:rPr lang="es-PY" sz="3200" b="1" dirty="0" smtClean="0"/>
              <a:t> </a:t>
            </a:r>
            <a:r>
              <a:rPr lang="es-PY" sz="3200" dirty="0" smtClean="0">
                <a:solidFill>
                  <a:schemeClr val="accent2">
                    <a:lumMod val="75000"/>
                  </a:schemeClr>
                </a:solidFill>
              </a:rPr>
              <a:t> solicitado a la comisión Bicameral de Presupuesto del Congreso, están distribuidos de la siguiente manera:</a:t>
            </a:r>
          </a:p>
          <a:p>
            <a:endParaRPr lang="es-PY" dirty="0" smtClean="0">
              <a:solidFill>
                <a:schemeClr val="accent2">
                  <a:lumMod val="75000"/>
                </a:schemeClr>
              </a:solidFill>
            </a:endParaRPr>
          </a:p>
          <a:p>
            <a:pPr algn="l"/>
            <a:endParaRPr lang="es-PY" dirty="0">
              <a:solidFill>
                <a:schemeClr val="accent2">
                  <a:lumMod val="75000"/>
                </a:schemeClr>
              </a:solidFill>
            </a:endParaRPr>
          </a:p>
          <a:p>
            <a:pPr algn="l"/>
            <a:endParaRPr lang="es-PY" dirty="0" smtClean="0">
              <a:solidFill>
                <a:schemeClr val="accent2">
                  <a:lumMod val="75000"/>
                </a:schemeClr>
              </a:solidFill>
            </a:endParaRPr>
          </a:p>
          <a:p>
            <a:pPr algn="l"/>
            <a:endParaRPr lang="es-PY" dirty="0">
              <a:solidFill>
                <a:schemeClr val="accent2">
                  <a:lumMod val="75000"/>
                </a:schemeClr>
              </a:solidFill>
            </a:endParaRPr>
          </a:p>
          <a:p>
            <a:pPr algn="l"/>
            <a:endParaRPr lang="es-PY" dirty="0" smtClean="0">
              <a:solidFill>
                <a:schemeClr val="accent2">
                  <a:lumMod val="75000"/>
                </a:schemeClr>
              </a:solidFill>
            </a:endParaRPr>
          </a:p>
          <a:p>
            <a:pPr algn="l"/>
            <a:endParaRPr lang="es-PY" dirty="0">
              <a:solidFill>
                <a:schemeClr val="accent2">
                  <a:lumMod val="75000"/>
                </a:schemeClr>
              </a:solidFill>
            </a:endParaRPr>
          </a:p>
          <a:p>
            <a:pPr algn="l"/>
            <a:endParaRPr lang="es-PY" dirty="0" smtClean="0">
              <a:solidFill>
                <a:schemeClr val="accent2">
                  <a:lumMod val="75000"/>
                </a:schemeClr>
              </a:solidFill>
            </a:endParaRPr>
          </a:p>
          <a:p>
            <a:pPr algn="l"/>
            <a:endParaRPr lang="es-PY" dirty="0" smtClean="0">
              <a:solidFill>
                <a:schemeClr val="accent2">
                  <a:lumMod val="75000"/>
                </a:schemeClr>
              </a:solidFill>
            </a:endParaRPr>
          </a:p>
          <a:p>
            <a:pPr algn="l"/>
            <a:endParaRPr lang="es-PY" dirty="0">
              <a:solidFill>
                <a:schemeClr val="accent2">
                  <a:lumMod val="75000"/>
                </a:schemeClr>
              </a:solidFill>
            </a:endParaRPr>
          </a:p>
        </p:txBody>
      </p:sp>
      <p:sp>
        <p:nvSpPr>
          <p:cNvPr id="2" name="Marcador de fecha 1"/>
          <p:cNvSpPr>
            <a:spLocks noGrp="1"/>
          </p:cNvSpPr>
          <p:nvPr>
            <p:ph type="dt" sz="half" idx="10"/>
          </p:nvPr>
        </p:nvSpPr>
        <p:spPr/>
        <p:txBody>
          <a:bodyPr/>
          <a:lstStyle/>
          <a:p>
            <a:fld id="{3B78876C-44F7-478C-AF82-904443416C76}" type="datetime1">
              <a:rPr lang="es-PY" smtClean="0"/>
              <a:pPr/>
              <a:t>11/10/2017</a:t>
            </a:fld>
            <a:endParaRPr lang="es-PY"/>
          </a:p>
        </p:txBody>
      </p:sp>
      <p:sp>
        <p:nvSpPr>
          <p:cNvPr id="5" name="Marcador de número de diapositiva 4"/>
          <p:cNvSpPr>
            <a:spLocks noGrp="1"/>
          </p:cNvSpPr>
          <p:nvPr>
            <p:ph type="sldNum" sz="quarter" idx="12"/>
          </p:nvPr>
        </p:nvSpPr>
        <p:spPr/>
        <p:txBody>
          <a:bodyPr/>
          <a:lstStyle/>
          <a:p>
            <a:fld id="{A2B6EF1C-50AA-4C67-B861-C5D1128F3022}" type="slidenum">
              <a:rPr lang="es-PY" smtClean="0"/>
              <a:pPr/>
              <a:t>5</a:t>
            </a:fld>
            <a:endParaRPr lang="es-PY"/>
          </a:p>
        </p:txBody>
      </p:sp>
      <p:graphicFrame>
        <p:nvGraphicFramePr>
          <p:cNvPr id="7" name="Tabla 6"/>
          <p:cNvGraphicFramePr>
            <a:graphicFrameLocks noGrp="1"/>
          </p:cNvGraphicFramePr>
          <p:nvPr>
            <p:extLst>
              <p:ext uri="{D42A27DB-BD31-4B8C-83A1-F6EECF244321}">
                <p14:modId xmlns:p14="http://schemas.microsoft.com/office/powerpoint/2010/main" val="2052732683"/>
              </p:ext>
            </p:extLst>
          </p:nvPr>
        </p:nvGraphicFramePr>
        <p:xfrm>
          <a:off x="2801075" y="3032567"/>
          <a:ext cx="6609144" cy="1979271"/>
        </p:xfrm>
        <a:graphic>
          <a:graphicData uri="http://schemas.openxmlformats.org/drawingml/2006/table">
            <a:tbl>
              <a:tblPr/>
              <a:tblGrid>
                <a:gridCol w="4332836"/>
                <a:gridCol w="2276308"/>
              </a:tblGrid>
              <a:tr h="731370">
                <a:tc>
                  <a:txBody>
                    <a:bodyPr/>
                    <a:lstStyle/>
                    <a:p>
                      <a:pPr algn="ctr" fontAlgn="b"/>
                      <a:r>
                        <a:rPr lang="es-PY" sz="1600" b="1" i="0" u="none" strike="noStrike" dirty="0">
                          <a:solidFill>
                            <a:srgbClr val="000000"/>
                          </a:solidFill>
                          <a:effectLst/>
                          <a:latin typeface="Arial" panose="020B0604020202020204" pitchFamily="34" charset="0"/>
                          <a:cs typeface="Arial" panose="020B0604020202020204" pitchFamily="34" charset="0"/>
                        </a:rPr>
                        <a:t>SOLICITUD DE RESTITUCIÓN                    G.</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BB59"/>
                    </a:solidFill>
                  </a:tcPr>
                </a:tc>
                <a:tc>
                  <a:txBody>
                    <a:bodyPr/>
                    <a:lstStyle/>
                    <a:p>
                      <a:pPr algn="r" fontAlgn="b"/>
                      <a:r>
                        <a:rPr lang="es-PY" sz="1600" b="1" i="0" u="none" strike="noStrike" dirty="0">
                          <a:solidFill>
                            <a:srgbClr val="000000"/>
                          </a:solidFill>
                          <a:effectLst/>
                          <a:latin typeface="Arial" panose="020B0604020202020204" pitchFamily="34" charset="0"/>
                          <a:cs typeface="Arial" panose="020B0604020202020204" pitchFamily="34" charset="0"/>
                        </a:rPr>
                        <a:t>        8.286.691.602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79646"/>
                    </a:solidFill>
                  </a:tcPr>
                </a:tc>
              </a:tr>
              <a:tr h="639949">
                <a:tc>
                  <a:txBody>
                    <a:bodyPr/>
                    <a:lstStyle/>
                    <a:p>
                      <a:pPr algn="l" fontAlgn="b"/>
                      <a:r>
                        <a:rPr lang="es-PY" sz="1600" b="1" i="0" u="none" strike="noStrike" dirty="0">
                          <a:solidFill>
                            <a:srgbClr val="000000"/>
                          </a:solidFill>
                          <a:effectLst/>
                          <a:latin typeface="Arial" panose="020B0604020202020204" pitchFamily="34" charset="0"/>
                          <a:cs typeface="Arial" panose="020B0604020202020204" pitchFamily="34" charset="0"/>
                        </a:rPr>
                        <a:t>SOLICITUD DE AUMENTO                       </a:t>
                      </a:r>
                      <a:r>
                        <a:rPr lang="es-PY" sz="1600" b="1" i="0" u="none" strike="noStrike" dirty="0" smtClean="0">
                          <a:solidFill>
                            <a:srgbClr val="000000"/>
                          </a:solidFill>
                          <a:effectLst/>
                          <a:latin typeface="Arial" panose="020B0604020202020204" pitchFamily="34" charset="0"/>
                          <a:cs typeface="Arial" panose="020B0604020202020204" pitchFamily="34" charset="0"/>
                        </a:rPr>
                        <a:t>    </a:t>
                      </a:r>
                      <a:r>
                        <a:rPr lang="es-PY" sz="1600" b="1" i="0" u="none" strike="noStrike" dirty="0">
                          <a:solidFill>
                            <a:srgbClr val="000000"/>
                          </a:solidFill>
                          <a:effectLst/>
                          <a:latin typeface="Arial" panose="020B0604020202020204" pitchFamily="34" charset="0"/>
                          <a:cs typeface="Arial" panose="020B0604020202020204" pitchFamily="34" charset="0"/>
                        </a:rPr>
                        <a:t>G.</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BB59"/>
                    </a:solidFill>
                  </a:tcPr>
                </a:tc>
                <a:tc>
                  <a:txBody>
                    <a:bodyPr/>
                    <a:lstStyle/>
                    <a:p>
                      <a:pPr algn="r" fontAlgn="b"/>
                      <a:r>
                        <a:rPr lang="es-PY" sz="1600" b="1" i="0" u="none" strike="noStrike" dirty="0">
                          <a:solidFill>
                            <a:srgbClr val="000000"/>
                          </a:solidFill>
                          <a:effectLst/>
                          <a:latin typeface="Arial" panose="020B0604020202020204" pitchFamily="34" charset="0"/>
                          <a:cs typeface="Arial" panose="020B0604020202020204" pitchFamily="34" charset="0"/>
                        </a:rPr>
                        <a:t>      63.173.708.398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79646"/>
                    </a:solidFill>
                  </a:tcPr>
                </a:tc>
              </a:tr>
              <a:tr h="607952">
                <a:tc>
                  <a:txBody>
                    <a:bodyPr/>
                    <a:lstStyle/>
                    <a:p>
                      <a:pPr algn="l" fontAlgn="b"/>
                      <a:r>
                        <a:rPr lang="es-PY" sz="1600" b="1" i="0" u="none" strike="noStrike" dirty="0">
                          <a:solidFill>
                            <a:srgbClr val="000000"/>
                          </a:solidFill>
                          <a:effectLst/>
                          <a:latin typeface="Arial" panose="020B0604020202020204" pitchFamily="34" charset="0"/>
                          <a:cs typeface="Arial" panose="020B0604020202020204" pitchFamily="34" charset="0"/>
                        </a:rPr>
                        <a:t>TOTAL </a:t>
                      </a:r>
                      <a:r>
                        <a:rPr lang="es-PY" sz="1600" b="1" i="0" u="none" strike="noStrike" dirty="0" smtClean="0">
                          <a:solidFill>
                            <a:srgbClr val="000000"/>
                          </a:solidFill>
                          <a:effectLst/>
                          <a:latin typeface="Arial" panose="020B0604020202020204" pitchFamily="34" charset="0"/>
                          <a:cs typeface="Arial" panose="020B0604020202020204" pitchFamily="34" charset="0"/>
                        </a:rPr>
                        <a:t>SOLICITADO                                     </a:t>
                      </a:r>
                      <a:r>
                        <a:rPr lang="es-PY" sz="1600" b="1" i="0" u="none" strike="noStrike" dirty="0">
                          <a:solidFill>
                            <a:srgbClr val="000000"/>
                          </a:solidFill>
                          <a:effectLst/>
                          <a:latin typeface="Arial" panose="020B0604020202020204" pitchFamily="34" charset="0"/>
                          <a:cs typeface="Arial" panose="020B0604020202020204" pitchFamily="34" charset="0"/>
                        </a:rPr>
                        <a:t>G.</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9BBB59"/>
                    </a:solidFill>
                  </a:tcPr>
                </a:tc>
                <a:tc>
                  <a:txBody>
                    <a:bodyPr/>
                    <a:lstStyle/>
                    <a:p>
                      <a:pPr algn="r" fontAlgn="b"/>
                      <a:r>
                        <a:rPr lang="es-PY" sz="1600" b="1" i="0" u="none" strike="noStrike" dirty="0">
                          <a:solidFill>
                            <a:srgbClr val="000000"/>
                          </a:solidFill>
                          <a:effectLst/>
                          <a:latin typeface="Arial" panose="020B0604020202020204" pitchFamily="34" charset="0"/>
                          <a:cs typeface="Arial" panose="020B0604020202020204" pitchFamily="34" charset="0"/>
                        </a:rPr>
                        <a:t>      71.460.400.000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F79646"/>
                    </a:solidFill>
                  </a:tcPr>
                </a:tc>
              </a:tr>
            </a:tbl>
          </a:graphicData>
        </a:graphic>
      </p:graphicFrame>
    </p:spTree>
    <p:extLst>
      <p:ext uri="{BB962C8B-B14F-4D97-AF65-F5344CB8AC3E}">
        <p14:creationId xmlns:p14="http://schemas.microsoft.com/office/powerpoint/2010/main" val="28268974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pct5">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4" name="Marcador de fecha 3"/>
          <p:cNvSpPr>
            <a:spLocks noGrp="1"/>
          </p:cNvSpPr>
          <p:nvPr>
            <p:ph type="dt" sz="half" idx="10"/>
          </p:nvPr>
        </p:nvSpPr>
        <p:spPr/>
        <p:txBody>
          <a:bodyPr/>
          <a:lstStyle/>
          <a:p>
            <a:fld id="{66DBAA22-C342-4F1D-94B9-22B44B2F6DA4}" type="datetime1">
              <a:rPr lang="es-PY" smtClean="0"/>
              <a:pPr/>
              <a:t>11/10/2017</a:t>
            </a:fld>
            <a:endParaRPr lang="es-PY"/>
          </a:p>
        </p:txBody>
      </p:sp>
      <p:sp>
        <p:nvSpPr>
          <p:cNvPr id="5" name="Marcador de número de diapositiva 4"/>
          <p:cNvSpPr>
            <a:spLocks noGrp="1"/>
          </p:cNvSpPr>
          <p:nvPr>
            <p:ph type="sldNum" sz="quarter" idx="12"/>
          </p:nvPr>
        </p:nvSpPr>
        <p:spPr/>
        <p:txBody>
          <a:bodyPr/>
          <a:lstStyle/>
          <a:p>
            <a:fld id="{A2B6EF1C-50AA-4C67-B861-C5D1128F3022}" type="slidenum">
              <a:rPr lang="es-PY" smtClean="0"/>
              <a:pPr/>
              <a:t>6</a:t>
            </a:fld>
            <a:endParaRPr lang="es-PY"/>
          </a:p>
        </p:txBody>
      </p:sp>
      <p:sp>
        <p:nvSpPr>
          <p:cNvPr id="6" name="Subtítulo 2"/>
          <p:cNvSpPr txBox="1">
            <a:spLocks/>
          </p:cNvSpPr>
          <p:nvPr/>
        </p:nvSpPr>
        <p:spPr>
          <a:xfrm>
            <a:off x="1008888" y="1099595"/>
            <a:ext cx="10744200" cy="525243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itchFamily="34" charset="0"/>
              <a:buChar char="•"/>
            </a:pPr>
            <a:r>
              <a:rPr lang="es-PY" b="1" u="sng" dirty="0" smtClean="0">
                <a:solidFill>
                  <a:schemeClr val="accent2">
                    <a:lumMod val="75000"/>
                  </a:schemeClr>
                </a:solidFill>
              </a:rPr>
              <a:t>111 Sueldos</a:t>
            </a:r>
            <a:r>
              <a:rPr lang="es-PY" b="1" dirty="0" smtClean="0">
                <a:solidFill>
                  <a:schemeClr val="accent2">
                    <a:lumMod val="75000"/>
                  </a:schemeClr>
                </a:solidFill>
              </a:rPr>
              <a:t>:   </a:t>
            </a:r>
            <a:r>
              <a:rPr lang="es-PY" dirty="0" smtClean="0"/>
              <a:t>Se solicita incrementar las asignaciones mensuales de las categorías a raíz de la Modificación y Actualización de la Estructura </a:t>
            </a:r>
            <a:r>
              <a:rPr lang="es-PY" dirty="0"/>
              <a:t>O</a:t>
            </a:r>
            <a:r>
              <a:rPr lang="es-PY" dirty="0" smtClean="0"/>
              <a:t>rgánica y Funcional de la CGR, que crea e incorpora nuevas Direcciones y Jefaturas, así mismo se tiene previsto rubros para nuevos profesionales.</a:t>
            </a:r>
            <a:endParaRPr lang="es-PY" dirty="0"/>
          </a:p>
          <a:p>
            <a:pPr marL="457200" indent="-457200" algn="l">
              <a:buFont typeface="Arial" pitchFamily="34" charset="0"/>
              <a:buChar char="•"/>
            </a:pPr>
            <a:endParaRPr lang="es-PY" b="1" dirty="0" smtClean="0"/>
          </a:p>
          <a:p>
            <a:pPr marL="457200" indent="-457200" algn="l">
              <a:buFont typeface="Arial" pitchFamily="34" charset="0"/>
              <a:buChar char="•"/>
            </a:pPr>
            <a:endParaRPr lang="es-PY" b="1" dirty="0"/>
          </a:p>
        </p:txBody>
      </p:sp>
      <p:graphicFrame>
        <p:nvGraphicFramePr>
          <p:cNvPr id="7" name="Tabla 6"/>
          <p:cNvGraphicFramePr>
            <a:graphicFrameLocks noGrp="1"/>
          </p:cNvGraphicFramePr>
          <p:nvPr>
            <p:extLst>
              <p:ext uri="{D42A27DB-BD31-4B8C-83A1-F6EECF244321}">
                <p14:modId xmlns:p14="http://schemas.microsoft.com/office/powerpoint/2010/main" val="966093339"/>
              </p:ext>
            </p:extLst>
          </p:nvPr>
        </p:nvGraphicFramePr>
        <p:xfrm>
          <a:off x="1607917" y="2615875"/>
          <a:ext cx="9525964" cy="3443882"/>
        </p:xfrm>
        <a:graphic>
          <a:graphicData uri="http://schemas.openxmlformats.org/drawingml/2006/table">
            <a:tbl>
              <a:tblPr/>
              <a:tblGrid>
                <a:gridCol w="3143956"/>
                <a:gridCol w="1549837"/>
                <a:gridCol w="1178984"/>
                <a:gridCol w="1682680"/>
                <a:gridCol w="1970507"/>
              </a:tblGrid>
              <a:tr h="301654">
                <a:tc gridSpan="5">
                  <a:txBody>
                    <a:bodyPr/>
                    <a:lstStyle/>
                    <a:p>
                      <a:pPr algn="ctr" rtl="0" fontAlgn="b"/>
                      <a:r>
                        <a:rPr lang="es-PY" sz="1200" b="1" i="0" u="none" strike="noStrike" dirty="0">
                          <a:solidFill>
                            <a:srgbClr val="000000"/>
                          </a:solidFill>
                          <a:effectLst/>
                          <a:latin typeface="Arial" panose="020B0604020202020204" pitchFamily="34" charset="0"/>
                        </a:rPr>
                        <a:t> RUBRO 111-SUELDOS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PY"/>
                    </a:p>
                  </a:txBody>
                  <a:tcPr/>
                </a:tc>
                <a:tc hMerge="1">
                  <a:txBody>
                    <a:bodyPr/>
                    <a:lstStyle/>
                    <a:p>
                      <a:endParaRPr lang="es-PY"/>
                    </a:p>
                  </a:txBody>
                  <a:tcPr/>
                </a:tc>
                <a:tc hMerge="1">
                  <a:txBody>
                    <a:bodyPr/>
                    <a:lstStyle/>
                    <a:p>
                      <a:endParaRPr lang="es-PY"/>
                    </a:p>
                  </a:txBody>
                  <a:tcPr/>
                </a:tc>
                <a:tc hMerge="1">
                  <a:txBody>
                    <a:bodyPr/>
                    <a:lstStyle/>
                    <a:p>
                      <a:endParaRPr lang="es-PY"/>
                    </a:p>
                  </a:txBody>
                  <a:tcPr/>
                </a:tc>
              </a:tr>
              <a:tr h="427342">
                <a:tc>
                  <a:txBody>
                    <a:bodyPr/>
                    <a:lstStyle/>
                    <a:p>
                      <a:pPr algn="ctr" rtl="0" fontAlgn="ctr"/>
                      <a:r>
                        <a:rPr lang="es-PY" sz="1200" b="0" i="0" u="none" strike="noStrike">
                          <a:solidFill>
                            <a:srgbClr val="000000"/>
                          </a:solidFill>
                          <a:effectLst/>
                          <a:latin typeface="Arial" panose="020B0604020202020204" pitchFamily="34" charset="0"/>
                        </a:rPr>
                        <a:t>DESCRIPCION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0AD47"/>
                    </a:solidFill>
                  </a:tcPr>
                </a:tc>
                <a:tc>
                  <a:txBody>
                    <a:bodyPr/>
                    <a:lstStyle/>
                    <a:p>
                      <a:pPr algn="ctr" rtl="0" fontAlgn="ctr"/>
                      <a:r>
                        <a:rPr lang="es-PY" sz="1200" b="0" i="0" u="none" strike="noStrike">
                          <a:solidFill>
                            <a:srgbClr val="000000"/>
                          </a:solidFill>
                          <a:effectLst/>
                          <a:latin typeface="Arial" panose="020B0604020202020204" pitchFamily="34" charset="0"/>
                        </a:rPr>
                        <a:t>CATEG.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0AD47"/>
                    </a:solidFill>
                  </a:tcPr>
                </a:tc>
                <a:tc>
                  <a:txBody>
                    <a:bodyPr/>
                    <a:lstStyle/>
                    <a:p>
                      <a:pPr algn="ctr" rtl="0" fontAlgn="ctr"/>
                      <a:r>
                        <a:rPr lang="es-PY" sz="1200" b="0" i="0" u="none" strike="noStrike" dirty="0">
                          <a:solidFill>
                            <a:srgbClr val="000000"/>
                          </a:solidFill>
                          <a:effectLst/>
                          <a:latin typeface="Arial" panose="020B0604020202020204" pitchFamily="34" charset="0"/>
                        </a:rPr>
                        <a:t>Nº CARGO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0AD47"/>
                    </a:solidFill>
                  </a:tcPr>
                </a:tc>
                <a:tc>
                  <a:txBody>
                    <a:bodyPr/>
                    <a:lstStyle/>
                    <a:p>
                      <a:pPr algn="r" rtl="0" fontAlgn="ctr"/>
                      <a:r>
                        <a:rPr lang="es-PY" sz="1200" b="0" i="0" u="none" strike="noStrike">
                          <a:solidFill>
                            <a:srgbClr val="000000"/>
                          </a:solidFill>
                          <a:effectLst/>
                          <a:latin typeface="Arial" panose="020B0604020202020204" pitchFamily="34" charset="0"/>
                        </a:rPr>
                        <a:t> ASIGNACION PERSONAL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0AD47"/>
                    </a:solidFill>
                  </a:tcPr>
                </a:tc>
                <a:tc>
                  <a:txBody>
                    <a:bodyPr/>
                    <a:lstStyle/>
                    <a:p>
                      <a:pPr algn="ctr" rtl="0" fontAlgn="ctr"/>
                      <a:r>
                        <a:rPr lang="es-PY" sz="1200" b="0" i="0" u="none" strike="noStrike">
                          <a:solidFill>
                            <a:srgbClr val="000000"/>
                          </a:solidFill>
                          <a:effectLst/>
                          <a:latin typeface="Arial" panose="020B0604020202020204" pitchFamily="34" charset="0"/>
                        </a:rPr>
                        <a:t>ASIGNACION MENSUAL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0AD47"/>
                    </a:solidFill>
                  </a:tcPr>
                </a:tc>
              </a:tr>
              <a:tr h="301654">
                <a:tc>
                  <a:txBody>
                    <a:bodyPr/>
                    <a:lstStyle/>
                    <a:p>
                      <a:pPr algn="l" rtl="0" fontAlgn="b"/>
                      <a:r>
                        <a:rPr lang="es-PY" sz="1200" b="0" i="0" u="none" strike="noStrike">
                          <a:solidFill>
                            <a:srgbClr val="000000"/>
                          </a:solidFill>
                          <a:effectLst/>
                          <a:latin typeface="Arial" panose="020B0604020202020204" pitchFamily="34" charset="0"/>
                        </a:rPr>
                        <a:t>DIRECTOR GENERAL</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rtl="0" fontAlgn="b"/>
                      <a:r>
                        <a:rPr lang="es-PY" sz="1200" b="0" i="0" u="none" strike="noStrike">
                          <a:solidFill>
                            <a:srgbClr val="000000"/>
                          </a:solidFill>
                          <a:effectLst/>
                          <a:latin typeface="Arial" panose="020B0604020202020204" pitchFamily="34" charset="0"/>
                        </a:rPr>
                        <a:t>B16</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rtl="0" fontAlgn="b"/>
                      <a:r>
                        <a:rPr lang="es-PY" sz="1200" b="0" i="0" u="none" strike="noStrike">
                          <a:solidFill>
                            <a:srgbClr val="000000"/>
                          </a:solidFill>
                          <a:effectLst/>
                          <a:latin typeface="Arial" panose="020B0604020202020204" pitchFamily="34" charset="0"/>
                        </a:rPr>
                        <a:t>9</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es-PY" sz="1200" b="0" i="0" u="none" strike="noStrike">
                          <a:solidFill>
                            <a:srgbClr val="000000"/>
                          </a:solidFill>
                          <a:effectLst/>
                          <a:latin typeface="Arial" panose="020B0604020202020204" pitchFamily="34" charset="0"/>
                        </a:rPr>
                        <a:t>13.000.000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es-PY" sz="1200" b="0" i="0" u="none" strike="noStrike">
                          <a:solidFill>
                            <a:srgbClr val="000000"/>
                          </a:solidFill>
                          <a:effectLst/>
                          <a:latin typeface="Arial" panose="020B0604020202020204" pitchFamily="34" charset="0"/>
                        </a:rPr>
                        <a:t>117.000.000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301654">
                <a:tc>
                  <a:txBody>
                    <a:bodyPr/>
                    <a:lstStyle/>
                    <a:p>
                      <a:pPr algn="l" rtl="0" fontAlgn="ctr"/>
                      <a:r>
                        <a:rPr lang="es-PY" sz="1200" b="0" i="0" u="none" strike="noStrike">
                          <a:solidFill>
                            <a:srgbClr val="000000"/>
                          </a:solidFill>
                          <a:effectLst/>
                          <a:latin typeface="Arial" panose="020B0604020202020204" pitchFamily="34" charset="0"/>
                        </a:rPr>
                        <a:t>DIRECTOR</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rtl="0" fontAlgn="b"/>
                      <a:r>
                        <a:rPr lang="es-PY" sz="1200" b="0" i="0" u="none" strike="noStrike">
                          <a:solidFill>
                            <a:srgbClr val="000000"/>
                          </a:solidFill>
                          <a:effectLst/>
                          <a:latin typeface="Arial" panose="020B0604020202020204" pitchFamily="34" charset="0"/>
                        </a:rPr>
                        <a:t>B25</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rtl="0" fontAlgn="b"/>
                      <a:r>
                        <a:rPr lang="es-PY" sz="1200" b="0" i="0" u="none" strike="noStrike">
                          <a:solidFill>
                            <a:srgbClr val="000000"/>
                          </a:solidFill>
                          <a:effectLst/>
                          <a:latin typeface="Arial" panose="020B0604020202020204" pitchFamily="34" charset="0"/>
                        </a:rPr>
                        <a:t>32</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es-PY" sz="1200" b="0" i="0" u="none" strike="noStrike">
                          <a:solidFill>
                            <a:srgbClr val="000000"/>
                          </a:solidFill>
                          <a:effectLst/>
                          <a:latin typeface="Arial" panose="020B0604020202020204" pitchFamily="34" charset="0"/>
                        </a:rPr>
                        <a:t>12.200.000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es-PY" sz="1200" b="0" i="0" u="none" strike="noStrike">
                          <a:solidFill>
                            <a:srgbClr val="000000"/>
                          </a:solidFill>
                          <a:effectLst/>
                          <a:latin typeface="Arial" panose="020B0604020202020204" pitchFamily="34" charset="0"/>
                        </a:rPr>
                        <a:t>390.400.000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301654">
                <a:tc>
                  <a:txBody>
                    <a:bodyPr/>
                    <a:lstStyle/>
                    <a:p>
                      <a:pPr algn="l" rtl="0" fontAlgn="b"/>
                      <a:r>
                        <a:rPr lang="es-PY" sz="1200" b="0" i="0" u="none" strike="noStrike">
                          <a:solidFill>
                            <a:srgbClr val="000000"/>
                          </a:solidFill>
                          <a:effectLst/>
                          <a:latin typeface="Arial" panose="020B0604020202020204" pitchFamily="34" charset="0"/>
                        </a:rPr>
                        <a:t>JEFE DE DEPARTAMENTO</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rtl="0" fontAlgn="b"/>
                      <a:r>
                        <a:rPr lang="es-PY" sz="1200" b="0" i="0" u="none" strike="noStrike">
                          <a:solidFill>
                            <a:srgbClr val="000000"/>
                          </a:solidFill>
                          <a:effectLst/>
                          <a:latin typeface="Arial" panose="020B0604020202020204" pitchFamily="34" charset="0"/>
                        </a:rPr>
                        <a:t>C56</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rtl="0" fontAlgn="b"/>
                      <a:r>
                        <a:rPr lang="es-PY" sz="1200" b="0" i="0" u="none" strike="noStrike">
                          <a:solidFill>
                            <a:srgbClr val="000000"/>
                          </a:solidFill>
                          <a:effectLst/>
                          <a:latin typeface="Arial" panose="020B0604020202020204" pitchFamily="34" charset="0"/>
                        </a:rPr>
                        <a:t>34</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es-PY" sz="1200" b="0" i="0" u="none" strike="noStrike">
                          <a:solidFill>
                            <a:srgbClr val="000000"/>
                          </a:solidFill>
                          <a:effectLst/>
                          <a:latin typeface="Arial" panose="020B0604020202020204" pitchFamily="34" charset="0"/>
                        </a:rPr>
                        <a:t>9.100.000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es-PY" sz="1200" b="0" i="0" u="none" strike="noStrike">
                          <a:solidFill>
                            <a:srgbClr val="000000"/>
                          </a:solidFill>
                          <a:effectLst/>
                          <a:latin typeface="Arial" panose="020B0604020202020204" pitchFamily="34" charset="0"/>
                        </a:rPr>
                        <a:t>309.400.000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301654">
                <a:tc>
                  <a:txBody>
                    <a:bodyPr/>
                    <a:lstStyle/>
                    <a:p>
                      <a:pPr algn="l" rtl="0" fontAlgn="b"/>
                      <a:r>
                        <a:rPr lang="es-PY" sz="1200" b="0" i="0" u="none" strike="noStrike">
                          <a:solidFill>
                            <a:srgbClr val="000000"/>
                          </a:solidFill>
                          <a:effectLst/>
                          <a:latin typeface="Arial" panose="020B0604020202020204" pitchFamily="34" charset="0"/>
                        </a:rPr>
                        <a:t>PROFESIONAL (I)</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rtl="0" fontAlgn="b"/>
                      <a:r>
                        <a:rPr lang="es-PY" sz="1200" b="0" i="0" u="none" strike="noStrike">
                          <a:solidFill>
                            <a:srgbClr val="000000"/>
                          </a:solidFill>
                          <a:effectLst/>
                          <a:latin typeface="Arial" panose="020B0604020202020204" pitchFamily="34" charset="0"/>
                        </a:rPr>
                        <a:t>C89</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s-PY" sz="1200" b="0" i="0" u="none" strike="noStrike" dirty="0">
                          <a:solidFill>
                            <a:srgbClr val="000000"/>
                          </a:solidFill>
                          <a:effectLst/>
                          <a:latin typeface="Arial" panose="020B0604020202020204" pitchFamily="34" charset="0"/>
                        </a:rPr>
                        <a:t>18</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es-PY" sz="1200" b="0" i="0" u="none" strike="noStrike">
                          <a:solidFill>
                            <a:srgbClr val="000000"/>
                          </a:solidFill>
                          <a:effectLst/>
                          <a:latin typeface="Arial" panose="020B0604020202020204" pitchFamily="34" charset="0"/>
                        </a:rPr>
                        <a:t>13.000.000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es-PY" sz="1200" b="0" i="0" u="none" strike="noStrike" dirty="0">
                          <a:solidFill>
                            <a:srgbClr val="000000"/>
                          </a:solidFill>
                          <a:effectLst/>
                          <a:latin typeface="Arial" panose="020B0604020202020204" pitchFamily="34" charset="0"/>
                        </a:rPr>
                        <a:t>234.000.000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301654">
                <a:tc>
                  <a:txBody>
                    <a:bodyPr/>
                    <a:lstStyle/>
                    <a:p>
                      <a:pPr algn="l" rtl="0" fontAlgn="b"/>
                      <a:r>
                        <a:rPr lang="es-PY" sz="1200" b="0" i="0" u="none" strike="noStrike">
                          <a:solidFill>
                            <a:srgbClr val="000000"/>
                          </a:solidFill>
                          <a:effectLst/>
                          <a:latin typeface="Arial" panose="020B0604020202020204" pitchFamily="34" charset="0"/>
                        </a:rPr>
                        <a:t>PROFESIONAL (I)</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rtl="0" fontAlgn="b"/>
                      <a:r>
                        <a:rPr lang="es-PY" sz="1200" b="0" i="0" u="none" strike="noStrike">
                          <a:solidFill>
                            <a:srgbClr val="000000"/>
                          </a:solidFill>
                          <a:effectLst/>
                          <a:latin typeface="Arial" panose="020B0604020202020204" pitchFamily="34" charset="0"/>
                        </a:rPr>
                        <a:t>C85</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s-PY" sz="1200" b="0" i="0" u="none" strike="noStrike">
                          <a:solidFill>
                            <a:srgbClr val="000000"/>
                          </a:solidFill>
                          <a:effectLst/>
                          <a:latin typeface="Arial" panose="020B0604020202020204" pitchFamily="34" charset="0"/>
                        </a:rPr>
                        <a:t>25</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es-PY" sz="1200" b="0" i="0" u="none" strike="noStrike">
                          <a:solidFill>
                            <a:srgbClr val="000000"/>
                          </a:solidFill>
                          <a:effectLst/>
                          <a:latin typeface="Arial" panose="020B0604020202020204" pitchFamily="34" charset="0"/>
                        </a:rPr>
                        <a:t>12.200.000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es-PY" sz="1200" b="0" i="0" u="none" strike="noStrike">
                          <a:solidFill>
                            <a:srgbClr val="000000"/>
                          </a:solidFill>
                          <a:effectLst/>
                          <a:latin typeface="Arial" panose="020B0604020202020204" pitchFamily="34" charset="0"/>
                        </a:rPr>
                        <a:t>305.000.000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301654">
                <a:tc>
                  <a:txBody>
                    <a:bodyPr/>
                    <a:lstStyle/>
                    <a:p>
                      <a:pPr algn="l" rtl="0" fontAlgn="b"/>
                      <a:r>
                        <a:rPr lang="es-PY" sz="1200" b="0" i="0" u="none" strike="noStrike">
                          <a:solidFill>
                            <a:srgbClr val="000000"/>
                          </a:solidFill>
                          <a:effectLst/>
                          <a:latin typeface="Arial" panose="020B0604020202020204" pitchFamily="34" charset="0"/>
                        </a:rPr>
                        <a:t>PROFESIONAL (I)</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rtl="0" fontAlgn="b"/>
                      <a:r>
                        <a:rPr lang="es-PY" sz="1200" b="0" i="0" u="none" strike="noStrike">
                          <a:solidFill>
                            <a:srgbClr val="000000"/>
                          </a:solidFill>
                          <a:effectLst/>
                          <a:latin typeface="Arial" panose="020B0604020202020204" pitchFamily="34" charset="0"/>
                        </a:rPr>
                        <a:t>C8L</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rtl="0" fontAlgn="b"/>
                      <a:r>
                        <a:rPr lang="es-PY" sz="1200" b="0" i="0" u="none" strike="noStrike">
                          <a:solidFill>
                            <a:srgbClr val="000000"/>
                          </a:solidFill>
                          <a:effectLst/>
                          <a:latin typeface="Arial" panose="020B0604020202020204" pitchFamily="34" charset="0"/>
                        </a:rPr>
                        <a:t>50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es-PY" sz="1200" b="0" i="0" u="none" strike="noStrike">
                          <a:solidFill>
                            <a:srgbClr val="000000"/>
                          </a:solidFill>
                          <a:effectLst/>
                          <a:latin typeface="Arial" panose="020B0604020202020204" pitchFamily="34" charset="0"/>
                        </a:rPr>
                        <a:t>8.800.000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es-PY" sz="1200" b="0" i="0" u="none" strike="noStrike">
                          <a:solidFill>
                            <a:srgbClr val="000000"/>
                          </a:solidFill>
                          <a:effectLst/>
                          <a:latin typeface="Arial" panose="020B0604020202020204" pitchFamily="34" charset="0"/>
                        </a:rPr>
                        <a:t>440.000.000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301654">
                <a:tc>
                  <a:txBody>
                    <a:bodyPr/>
                    <a:lstStyle/>
                    <a:p>
                      <a:pPr algn="l" rtl="0" fontAlgn="b"/>
                      <a:r>
                        <a:rPr lang="es-PY" sz="1200" b="0" i="0" u="none" strike="noStrike">
                          <a:solidFill>
                            <a:srgbClr val="000000"/>
                          </a:solidFill>
                          <a:effectLst/>
                          <a:latin typeface="Arial" panose="020B0604020202020204" pitchFamily="34" charset="0"/>
                        </a:rPr>
                        <a:t>TÉCNICO (I)</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PY" sz="1200" b="0" i="0" u="none" strike="noStrike">
                          <a:solidFill>
                            <a:srgbClr val="000000"/>
                          </a:solidFill>
                          <a:effectLst/>
                          <a:latin typeface="Arial" panose="020B0604020202020204" pitchFamily="34" charset="0"/>
                        </a:rPr>
                        <a:t>D8F</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PY" sz="1200" b="0" i="0" u="none" strike="noStrike">
                          <a:solidFill>
                            <a:srgbClr val="000000"/>
                          </a:solidFill>
                          <a:effectLst/>
                          <a:latin typeface="Arial" panose="020B0604020202020204" pitchFamily="34" charset="0"/>
                        </a:rPr>
                        <a:t>32</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s-PY" sz="1200" b="0" i="0" u="none" strike="noStrike">
                          <a:solidFill>
                            <a:srgbClr val="000000"/>
                          </a:solidFill>
                          <a:effectLst/>
                          <a:latin typeface="Arial" panose="020B0604020202020204" pitchFamily="34" charset="0"/>
                        </a:rPr>
                        <a:t>4.600.000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s-PY" sz="1200" b="0" i="0" u="none" strike="noStrike">
                          <a:solidFill>
                            <a:srgbClr val="000000"/>
                          </a:solidFill>
                          <a:effectLst/>
                          <a:latin typeface="Arial" panose="020B0604020202020204" pitchFamily="34" charset="0"/>
                        </a:rPr>
                        <a:t>147.200.000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r h="301654">
                <a:tc gridSpan="2">
                  <a:txBody>
                    <a:bodyPr/>
                    <a:lstStyle/>
                    <a:p>
                      <a:pPr algn="ctr" rtl="0" fontAlgn="b"/>
                      <a:r>
                        <a:rPr lang="es-PY" sz="1200" b="0" i="0" u="none" strike="noStrike">
                          <a:solidFill>
                            <a:srgbClr val="000000"/>
                          </a:solidFill>
                          <a:effectLst/>
                          <a:latin typeface="Arial" panose="020B0604020202020204" pitchFamily="34" charset="0"/>
                        </a:rPr>
                        <a:t> TOTAL MENSUAL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PY"/>
                    </a:p>
                  </a:txBody>
                  <a:tcPr/>
                </a:tc>
                <a:tc>
                  <a:txBody>
                    <a:bodyPr/>
                    <a:lstStyle/>
                    <a:p>
                      <a:pPr algn="ctr" rtl="0" fontAlgn="b"/>
                      <a:r>
                        <a:rPr lang="es-PY" sz="1200" b="1" i="0" u="none" strike="noStrike">
                          <a:solidFill>
                            <a:srgbClr val="000000"/>
                          </a:solidFill>
                          <a:effectLst/>
                          <a:latin typeface="Arial" panose="020B0604020202020204" pitchFamily="34" charset="0"/>
                        </a:rPr>
                        <a:t>200</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s-PY" sz="1200" b="1" i="0" u="none" strike="noStrike">
                          <a:solidFill>
                            <a:srgbClr val="000000"/>
                          </a:solidFill>
                          <a:effectLst/>
                          <a:latin typeface="Arial" panose="020B0604020202020204" pitchFamily="34" charset="0"/>
                        </a:rPr>
                        <a:t> </a:t>
                      </a: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rtl="0" fontAlgn="b"/>
                      <a:r>
                        <a:rPr lang="es-PY" sz="1200" b="1" i="0" u="none" strike="noStrike">
                          <a:solidFill>
                            <a:srgbClr val="000000"/>
                          </a:solidFill>
                          <a:effectLst/>
                          <a:latin typeface="Arial" panose="020B0604020202020204" pitchFamily="34" charset="0"/>
                        </a:rPr>
                        <a:t>1.943.000.000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301654">
                <a:tc gridSpan="2">
                  <a:txBody>
                    <a:bodyPr/>
                    <a:lstStyle/>
                    <a:p>
                      <a:pPr algn="ctr" fontAlgn="b"/>
                      <a:r>
                        <a:rPr lang="es-PY" sz="1200" b="0" i="0" u="none" strike="noStrike">
                          <a:solidFill>
                            <a:srgbClr val="000000"/>
                          </a:solidFill>
                          <a:effectLst/>
                          <a:latin typeface="Arial" panose="020B0604020202020204" pitchFamily="34" charset="0"/>
                        </a:rPr>
                        <a:t>TOTAL ANUAL</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79646"/>
                    </a:solidFill>
                  </a:tcPr>
                </a:tc>
                <a:tc hMerge="1">
                  <a:txBody>
                    <a:bodyPr/>
                    <a:lstStyle/>
                    <a:p>
                      <a:endParaRPr lang="es-PY"/>
                    </a:p>
                  </a:txBody>
                  <a:tcPr/>
                </a:tc>
                <a:tc>
                  <a:txBody>
                    <a:bodyPr/>
                    <a:lstStyle/>
                    <a:p>
                      <a:pPr algn="l" fontAlgn="b"/>
                      <a:r>
                        <a:rPr lang="es-PY" sz="1200" b="0" i="0" u="none" strike="noStrike">
                          <a:solidFill>
                            <a:srgbClr val="000000"/>
                          </a:solidFill>
                          <a:effectLst/>
                          <a:latin typeface="Arial" panose="020B060402020202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79646"/>
                    </a:solidFill>
                  </a:tcPr>
                </a:tc>
                <a:tc>
                  <a:txBody>
                    <a:bodyPr/>
                    <a:lstStyle/>
                    <a:p>
                      <a:pPr algn="l" fontAlgn="b"/>
                      <a:r>
                        <a:rPr lang="es-PY" sz="1200" b="0" i="0" u="none" strike="noStrike">
                          <a:solidFill>
                            <a:srgbClr val="000000"/>
                          </a:solidFill>
                          <a:effectLst/>
                          <a:latin typeface="Arial" panose="020B060402020202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79646"/>
                    </a:solidFill>
                  </a:tcPr>
                </a:tc>
                <a:tc>
                  <a:txBody>
                    <a:bodyPr/>
                    <a:lstStyle/>
                    <a:p>
                      <a:pPr algn="r" fontAlgn="b"/>
                      <a:r>
                        <a:rPr lang="es-PY" sz="1200" b="1" i="0" u="none" strike="noStrike" dirty="0">
                          <a:solidFill>
                            <a:srgbClr val="000000"/>
                          </a:solidFill>
                          <a:effectLst/>
                          <a:latin typeface="Arial" panose="020B0604020202020204" pitchFamily="34" charset="0"/>
                        </a:rPr>
                        <a:t>        23.316.000.000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79646"/>
                    </a:solidFill>
                  </a:tcPr>
                </a:tc>
              </a:tr>
            </a:tbl>
          </a:graphicData>
        </a:graphic>
      </p:graphicFrame>
    </p:spTree>
    <p:extLst>
      <p:ext uri="{BB962C8B-B14F-4D97-AF65-F5344CB8AC3E}">
        <p14:creationId xmlns:p14="http://schemas.microsoft.com/office/powerpoint/2010/main" val="5623465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pattFill prst="pct5">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157468" y="1109472"/>
            <a:ext cx="9977378" cy="5094558"/>
          </a:xfrm>
        </p:spPr>
        <p:txBody>
          <a:bodyPr>
            <a:normAutofit fontScale="85000" lnSpcReduction="20000"/>
          </a:bodyPr>
          <a:lstStyle/>
          <a:p>
            <a:pPr marL="457200" indent="-457200" algn="just">
              <a:buFont typeface="Arial" pitchFamily="34" charset="0"/>
              <a:buChar char="•"/>
            </a:pPr>
            <a:r>
              <a:rPr lang="es-PY" b="1" u="sng" dirty="0" smtClean="0">
                <a:solidFill>
                  <a:schemeClr val="accent2">
                    <a:lumMod val="75000"/>
                  </a:schemeClr>
                </a:solidFill>
              </a:rPr>
              <a:t>113 Gastos De Representación</a:t>
            </a:r>
            <a:r>
              <a:rPr lang="es-PY" b="1" dirty="0" smtClean="0">
                <a:solidFill>
                  <a:schemeClr val="accent2">
                    <a:lumMod val="75000"/>
                  </a:schemeClr>
                </a:solidFill>
              </a:rPr>
              <a:t>: </a:t>
            </a:r>
            <a:r>
              <a:rPr lang="es-PY" dirty="0" smtClean="0"/>
              <a:t>se solicita el Aumento para ajustar a la Estructura actual de la CGR; aprobada;</a:t>
            </a:r>
          </a:p>
          <a:p>
            <a:pPr marL="457200" indent="-457200" algn="just">
              <a:buFont typeface="Arial" pitchFamily="34" charset="0"/>
              <a:buChar char="•"/>
            </a:pPr>
            <a:endParaRPr lang="es-PY" dirty="0" smtClean="0"/>
          </a:p>
          <a:p>
            <a:pPr marL="457200" indent="-457200" algn="just">
              <a:buFont typeface="Arial" pitchFamily="34" charset="0"/>
              <a:buChar char="•"/>
            </a:pPr>
            <a:endParaRPr lang="es-PY" b="1" dirty="0" smtClean="0"/>
          </a:p>
          <a:p>
            <a:pPr algn="just"/>
            <a:endParaRPr lang="es-PY" b="1" dirty="0" smtClean="0"/>
          </a:p>
          <a:p>
            <a:pPr algn="just"/>
            <a:endParaRPr lang="es-PY" b="1" dirty="0" smtClean="0"/>
          </a:p>
          <a:p>
            <a:pPr algn="just"/>
            <a:endParaRPr lang="es-PY" b="1" dirty="0" smtClean="0"/>
          </a:p>
          <a:p>
            <a:pPr algn="just"/>
            <a:endParaRPr lang="es-PY" b="1" dirty="0" smtClean="0"/>
          </a:p>
          <a:p>
            <a:pPr algn="just"/>
            <a:endParaRPr lang="es-PY" b="1" dirty="0" smtClean="0"/>
          </a:p>
          <a:p>
            <a:pPr marL="457200" indent="-457200" algn="just">
              <a:buFont typeface="Arial" pitchFamily="34" charset="0"/>
              <a:buChar char="•"/>
            </a:pPr>
            <a:r>
              <a:rPr lang="es-PY" b="1" u="sng" dirty="0" smtClean="0">
                <a:solidFill>
                  <a:schemeClr val="accent2">
                    <a:lumMod val="75000"/>
                  </a:schemeClr>
                </a:solidFill>
              </a:rPr>
              <a:t>114 Aguinaldos</a:t>
            </a:r>
            <a:r>
              <a:rPr lang="es-PY" b="1" dirty="0" smtClean="0">
                <a:solidFill>
                  <a:schemeClr val="accent2">
                    <a:lumMod val="75000"/>
                  </a:schemeClr>
                </a:solidFill>
              </a:rPr>
              <a:t>: </a:t>
            </a:r>
            <a:r>
              <a:rPr lang="es-PY" dirty="0" smtClean="0"/>
              <a:t>Proporcional al aumento del rubro 111 Sueldos</a:t>
            </a:r>
            <a:r>
              <a:rPr lang="es-PY" b="1" dirty="0" smtClean="0"/>
              <a:t> </a:t>
            </a:r>
            <a:r>
              <a:rPr lang="es-PY" dirty="0" smtClean="0"/>
              <a:t>y 113 Gastos De Representación;</a:t>
            </a:r>
          </a:p>
          <a:p>
            <a:pPr marL="457200" indent="-457200" algn="just">
              <a:buFont typeface="Arial" pitchFamily="34" charset="0"/>
              <a:buChar char="•"/>
            </a:pPr>
            <a:r>
              <a:rPr lang="es-PY" b="1" u="sng" dirty="0" smtClean="0">
                <a:solidFill>
                  <a:schemeClr val="accent2">
                    <a:lumMod val="75000"/>
                  </a:schemeClr>
                </a:solidFill>
              </a:rPr>
              <a:t>123 Remuneración Extraordinaria</a:t>
            </a:r>
            <a:r>
              <a:rPr lang="es-PY" b="1" dirty="0" smtClean="0">
                <a:solidFill>
                  <a:schemeClr val="accent2">
                    <a:lumMod val="75000"/>
                  </a:schemeClr>
                </a:solidFill>
              </a:rPr>
              <a:t>: </a:t>
            </a:r>
            <a:r>
              <a:rPr lang="es-PY" dirty="0" smtClean="0"/>
              <a:t>Se solicita el aumento del objeto del gasto para el financiamiento de los trabajos a realizar en horario extraordinario por parte de auditores y personal de apoyo, para todo el periodo del ejercicio fiscal 2018;</a:t>
            </a:r>
          </a:p>
          <a:p>
            <a:pPr marL="457200" indent="-457200" algn="just">
              <a:buFont typeface="Arial" pitchFamily="34" charset="0"/>
              <a:buChar char="•"/>
            </a:pPr>
            <a:r>
              <a:rPr lang="es-PY" b="1" u="sng" dirty="0" smtClean="0">
                <a:solidFill>
                  <a:schemeClr val="accent2">
                    <a:lumMod val="75000"/>
                  </a:schemeClr>
                </a:solidFill>
              </a:rPr>
              <a:t>125 Remuneración Adicional</a:t>
            </a:r>
            <a:r>
              <a:rPr lang="es-PY" b="1" dirty="0" smtClean="0">
                <a:solidFill>
                  <a:schemeClr val="accent2">
                    <a:lumMod val="75000"/>
                  </a:schemeClr>
                </a:solidFill>
              </a:rPr>
              <a:t>: </a:t>
            </a:r>
            <a:r>
              <a:rPr lang="es-PY" dirty="0" smtClean="0"/>
              <a:t>Se solicita el aumento del objeto del gasto para el financiamiento de los trabajos a realizar en horario adicional por parte de auditores y personal de apoyo, para cubrir las necesidades del ejercicio fiscal 2018;</a:t>
            </a:r>
          </a:p>
          <a:p>
            <a:pPr algn="just">
              <a:buFont typeface="Arial" pitchFamily="34" charset="0"/>
              <a:buChar char="•"/>
            </a:pPr>
            <a:endParaRPr lang="es-PY" dirty="0"/>
          </a:p>
        </p:txBody>
      </p:sp>
      <p:sp>
        <p:nvSpPr>
          <p:cNvPr id="4" name="3 Marcador de fecha"/>
          <p:cNvSpPr>
            <a:spLocks noGrp="1"/>
          </p:cNvSpPr>
          <p:nvPr>
            <p:ph type="dt" sz="half" idx="10"/>
          </p:nvPr>
        </p:nvSpPr>
        <p:spPr/>
        <p:txBody>
          <a:bodyPr/>
          <a:lstStyle/>
          <a:p>
            <a:fld id="{982BB6A5-3A36-4C6A-B9BD-5D4295CB357E}" type="datetime1">
              <a:rPr lang="es-PY" smtClean="0"/>
              <a:pPr/>
              <a:t>11/10/2017</a:t>
            </a:fld>
            <a:endParaRPr lang="es-PY"/>
          </a:p>
        </p:txBody>
      </p:sp>
      <p:sp>
        <p:nvSpPr>
          <p:cNvPr id="5" name="4 Marcador de número de diapositiva"/>
          <p:cNvSpPr>
            <a:spLocks noGrp="1"/>
          </p:cNvSpPr>
          <p:nvPr>
            <p:ph type="sldNum" sz="quarter" idx="12"/>
          </p:nvPr>
        </p:nvSpPr>
        <p:spPr/>
        <p:txBody>
          <a:bodyPr/>
          <a:lstStyle/>
          <a:p>
            <a:fld id="{A2B6EF1C-50AA-4C67-B861-C5D1128F3022}" type="slidenum">
              <a:rPr lang="es-PY" smtClean="0"/>
              <a:pPr/>
              <a:t>7</a:t>
            </a:fld>
            <a:endParaRPr lang="es-PY"/>
          </a:p>
        </p:txBody>
      </p:sp>
      <p:graphicFrame>
        <p:nvGraphicFramePr>
          <p:cNvPr id="6" name="Tabla 5"/>
          <p:cNvGraphicFramePr>
            <a:graphicFrameLocks noGrp="1"/>
          </p:cNvGraphicFramePr>
          <p:nvPr>
            <p:extLst>
              <p:ext uri="{D42A27DB-BD31-4B8C-83A1-F6EECF244321}">
                <p14:modId xmlns:p14="http://schemas.microsoft.com/office/powerpoint/2010/main" val="3968440790"/>
              </p:ext>
            </p:extLst>
          </p:nvPr>
        </p:nvGraphicFramePr>
        <p:xfrm>
          <a:off x="2095018" y="1827490"/>
          <a:ext cx="8322198" cy="1853262"/>
        </p:xfrm>
        <a:graphic>
          <a:graphicData uri="http://schemas.openxmlformats.org/drawingml/2006/table">
            <a:tbl>
              <a:tblPr/>
              <a:tblGrid>
                <a:gridCol w="3185804"/>
                <a:gridCol w="1144600"/>
                <a:gridCol w="1144600"/>
                <a:gridCol w="1359213"/>
                <a:gridCol w="1487981"/>
              </a:tblGrid>
              <a:tr h="245749">
                <a:tc gridSpan="5">
                  <a:txBody>
                    <a:bodyPr/>
                    <a:lstStyle/>
                    <a:p>
                      <a:pPr algn="ctr" rtl="0" fontAlgn="b"/>
                      <a:r>
                        <a:rPr lang="es-PY" sz="1200" b="1" i="0" u="none" strike="noStrike" dirty="0">
                          <a:solidFill>
                            <a:srgbClr val="000000"/>
                          </a:solidFill>
                          <a:effectLst/>
                          <a:latin typeface="Arial" panose="020B0604020202020204" pitchFamily="34" charset="0"/>
                        </a:rPr>
                        <a:t> RUBRO </a:t>
                      </a:r>
                      <a:r>
                        <a:rPr lang="es-PY" sz="1200" b="1" i="0" u="none" strike="noStrike" dirty="0" smtClean="0">
                          <a:solidFill>
                            <a:srgbClr val="000000"/>
                          </a:solidFill>
                          <a:effectLst/>
                          <a:latin typeface="Arial" panose="020B0604020202020204" pitchFamily="34" charset="0"/>
                        </a:rPr>
                        <a:t>113-GASTOS</a:t>
                      </a:r>
                      <a:r>
                        <a:rPr lang="es-PY" sz="1200" b="1" i="0" u="none" strike="noStrike" baseline="0" dirty="0" smtClean="0">
                          <a:solidFill>
                            <a:srgbClr val="000000"/>
                          </a:solidFill>
                          <a:effectLst/>
                          <a:latin typeface="Arial" panose="020B0604020202020204" pitchFamily="34" charset="0"/>
                        </a:rPr>
                        <a:t> DE REPRESENTACIÓN</a:t>
                      </a:r>
                      <a:r>
                        <a:rPr lang="es-PY" sz="1200" b="1" i="0" u="none" strike="noStrike" dirty="0" smtClean="0">
                          <a:solidFill>
                            <a:srgbClr val="000000"/>
                          </a:solidFill>
                          <a:effectLst/>
                          <a:latin typeface="Arial" panose="020B0604020202020204" pitchFamily="34" charset="0"/>
                        </a:rPr>
                        <a:t> </a:t>
                      </a:r>
                      <a:endParaRPr lang="es-PY" sz="1200" b="1" i="0" u="none" strike="noStrike" dirty="0">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s-PY"/>
                    </a:p>
                  </a:txBody>
                  <a:tcPr/>
                </a:tc>
                <a:tc hMerge="1">
                  <a:txBody>
                    <a:bodyPr/>
                    <a:lstStyle/>
                    <a:p>
                      <a:endParaRPr lang="es-PY"/>
                    </a:p>
                  </a:txBody>
                  <a:tcPr/>
                </a:tc>
                <a:tc hMerge="1">
                  <a:txBody>
                    <a:bodyPr/>
                    <a:lstStyle/>
                    <a:p>
                      <a:endParaRPr lang="es-PY"/>
                    </a:p>
                  </a:txBody>
                  <a:tcPr/>
                </a:tc>
                <a:tc hMerge="1">
                  <a:txBody>
                    <a:bodyPr/>
                    <a:lstStyle/>
                    <a:p>
                      <a:endParaRPr lang="es-PY"/>
                    </a:p>
                  </a:txBody>
                  <a:tcPr/>
                </a:tc>
              </a:tr>
              <a:tr h="624517">
                <a:tc>
                  <a:txBody>
                    <a:bodyPr/>
                    <a:lstStyle/>
                    <a:p>
                      <a:pPr algn="ctr" rtl="0" fontAlgn="ctr"/>
                      <a:r>
                        <a:rPr lang="es-PY" sz="1200" b="0" i="0" u="none" strike="noStrike">
                          <a:solidFill>
                            <a:srgbClr val="000000"/>
                          </a:solidFill>
                          <a:effectLst/>
                          <a:latin typeface="Arial" panose="020B0604020202020204" pitchFamily="34" charset="0"/>
                        </a:rPr>
                        <a:t>DESCRIPCION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0AD47"/>
                    </a:solidFill>
                  </a:tcPr>
                </a:tc>
                <a:tc>
                  <a:txBody>
                    <a:bodyPr/>
                    <a:lstStyle/>
                    <a:p>
                      <a:pPr algn="ctr" rtl="0" fontAlgn="ctr"/>
                      <a:r>
                        <a:rPr lang="es-PY" sz="1200" b="0" i="0" u="none" strike="noStrike">
                          <a:solidFill>
                            <a:srgbClr val="000000"/>
                          </a:solidFill>
                          <a:effectLst/>
                          <a:latin typeface="Arial" panose="020B0604020202020204" pitchFamily="34" charset="0"/>
                        </a:rPr>
                        <a:t>CATEG.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0AD47"/>
                    </a:solidFill>
                  </a:tcPr>
                </a:tc>
                <a:tc>
                  <a:txBody>
                    <a:bodyPr/>
                    <a:lstStyle/>
                    <a:p>
                      <a:pPr algn="ctr" rtl="0" fontAlgn="ctr"/>
                      <a:r>
                        <a:rPr lang="es-PY" sz="1200" b="0" i="0" u="none" strike="noStrike">
                          <a:solidFill>
                            <a:srgbClr val="000000"/>
                          </a:solidFill>
                          <a:effectLst/>
                          <a:latin typeface="Arial" panose="020B0604020202020204" pitchFamily="34" charset="0"/>
                        </a:rPr>
                        <a:t>Nº CARGO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0AD47"/>
                    </a:solidFill>
                  </a:tcPr>
                </a:tc>
                <a:tc>
                  <a:txBody>
                    <a:bodyPr/>
                    <a:lstStyle/>
                    <a:p>
                      <a:pPr algn="r" rtl="0" fontAlgn="ctr"/>
                      <a:r>
                        <a:rPr lang="es-PY" sz="1200" b="0" i="0" u="none" strike="noStrike">
                          <a:solidFill>
                            <a:srgbClr val="000000"/>
                          </a:solidFill>
                          <a:effectLst/>
                          <a:latin typeface="Arial" panose="020B0604020202020204" pitchFamily="34" charset="0"/>
                        </a:rPr>
                        <a:t> ASIGNACION PERSONAL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0AD47"/>
                    </a:solidFill>
                  </a:tcPr>
                </a:tc>
                <a:tc>
                  <a:txBody>
                    <a:bodyPr/>
                    <a:lstStyle/>
                    <a:p>
                      <a:pPr algn="ctr" rtl="0" fontAlgn="ctr"/>
                      <a:r>
                        <a:rPr lang="es-PY" sz="1200" b="0" i="0" u="none" strike="noStrike">
                          <a:solidFill>
                            <a:srgbClr val="000000"/>
                          </a:solidFill>
                          <a:effectLst/>
                          <a:latin typeface="Arial" panose="020B0604020202020204" pitchFamily="34" charset="0"/>
                        </a:rPr>
                        <a:t>ASIGNACION MENSUAL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70AD47"/>
                    </a:solidFill>
                  </a:tcPr>
                </a:tc>
              </a:tr>
              <a:tr h="245749">
                <a:tc>
                  <a:txBody>
                    <a:bodyPr/>
                    <a:lstStyle/>
                    <a:p>
                      <a:pPr algn="l" rtl="0" fontAlgn="b"/>
                      <a:r>
                        <a:rPr lang="es-PY" sz="1200" b="0" i="0" u="none" strike="noStrike">
                          <a:solidFill>
                            <a:srgbClr val="000000"/>
                          </a:solidFill>
                          <a:effectLst/>
                          <a:latin typeface="Arial" panose="020B0604020202020204" pitchFamily="34" charset="0"/>
                        </a:rPr>
                        <a:t>DIRECTOR GENERAL</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rtl="0" fontAlgn="b"/>
                      <a:r>
                        <a:rPr lang="es-PY" sz="1200" b="0" i="0" u="none" strike="noStrike" dirty="0">
                          <a:solidFill>
                            <a:srgbClr val="000000"/>
                          </a:solidFill>
                          <a:effectLst/>
                          <a:latin typeface="Arial" panose="020B0604020202020204" pitchFamily="34" charset="0"/>
                        </a:rPr>
                        <a:t>S74</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b"/>
                      <a:r>
                        <a:rPr lang="es-PY" sz="1200" b="0" i="0" u="none" strike="noStrike" dirty="0">
                          <a:solidFill>
                            <a:srgbClr val="000000"/>
                          </a:solidFill>
                          <a:effectLst/>
                          <a:latin typeface="Arial" panose="020B0604020202020204" pitchFamily="34" charset="0"/>
                        </a:rPr>
                        <a:t>9</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es-PY" sz="1200" b="0" i="0" u="none" strike="noStrike">
                          <a:solidFill>
                            <a:srgbClr val="000000"/>
                          </a:solidFill>
                          <a:effectLst/>
                          <a:latin typeface="Arial" panose="020B0604020202020204" pitchFamily="34" charset="0"/>
                        </a:rPr>
                        <a:t>2.592.000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rtl="0" fontAlgn="b"/>
                      <a:r>
                        <a:rPr lang="es-PY" sz="1200" b="0" i="0" u="none" strike="noStrike" dirty="0">
                          <a:solidFill>
                            <a:srgbClr val="000000"/>
                          </a:solidFill>
                          <a:effectLst/>
                          <a:latin typeface="Arial" panose="020B0604020202020204" pitchFamily="34" charset="0"/>
                        </a:rPr>
                        <a:t>23.328.000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r>
              <a:tr h="245749">
                <a:tc>
                  <a:txBody>
                    <a:bodyPr/>
                    <a:lstStyle/>
                    <a:p>
                      <a:pPr algn="l" rtl="0" fontAlgn="b"/>
                      <a:r>
                        <a:rPr lang="es-PY" sz="1200" b="0" i="0" u="none" strike="noStrike">
                          <a:solidFill>
                            <a:srgbClr val="000000"/>
                          </a:solidFill>
                          <a:effectLst/>
                          <a:latin typeface="Arial" panose="020B0604020202020204" pitchFamily="34" charset="0"/>
                        </a:rPr>
                        <a:t>DIRECTOR</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s-PY" sz="1200" b="0" i="0" u="none" strike="noStrike">
                          <a:solidFill>
                            <a:srgbClr val="000000"/>
                          </a:solidFill>
                          <a:effectLst/>
                          <a:latin typeface="Arial" panose="020B0604020202020204" pitchFamily="34" charset="0"/>
                        </a:rPr>
                        <a:t>S36</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PY" sz="1200" b="0" i="0" u="none" strike="noStrike" dirty="0">
                          <a:solidFill>
                            <a:srgbClr val="000000"/>
                          </a:solidFill>
                          <a:effectLst/>
                          <a:latin typeface="Arial" panose="020B0604020202020204" pitchFamily="34" charset="0"/>
                        </a:rPr>
                        <a:t>32</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s-PY" sz="1200" b="0" i="0" u="none" strike="noStrike">
                          <a:solidFill>
                            <a:srgbClr val="000000"/>
                          </a:solidFill>
                          <a:effectLst/>
                          <a:latin typeface="Arial" panose="020B0604020202020204" pitchFamily="34" charset="0"/>
                        </a:rPr>
                        <a:t>2.016.000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rtl="0" fontAlgn="b"/>
                      <a:r>
                        <a:rPr lang="es-PY" sz="1200" b="0" i="0" u="none" strike="noStrike">
                          <a:solidFill>
                            <a:srgbClr val="000000"/>
                          </a:solidFill>
                          <a:effectLst/>
                          <a:latin typeface="Arial" panose="020B0604020202020204" pitchFamily="34" charset="0"/>
                        </a:rPr>
                        <a:t>64.512.000</a:t>
                      </a:r>
                    </a:p>
                  </a:txBody>
                  <a:tcPr marL="9525" marR="9525" marT="9525"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r h="245749">
                <a:tc gridSpan="2">
                  <a:txBody>
                    <a:bodyPr/>
                    <a:lstStyle/>
                    <a:p>
                      <a:pPr algn="ctr" rtl="0" fontAlgn="b"/>
                      <a:r>
                        <a:rPr lang="es-PY" sz="1200" b="0" i="0" u="none" strike="noStrike">
                          <a:solidFill>
                            <a:srgbClr val="000000"/>
                          </a:solidFill>
                          <a:effectLst/>
                          <a:latin typeface="Arial" panose="020B0604020202020204" pitchFamily="34" charset="0"/>
                        </a:rPr>
                        <a:t> TOTAL MENSUAL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lang="es-PY"/>
                    </a:p>
                  </a:txBody>
                  <a:tcPr/>
                </a:tc>
                <a:tc>
                  <a:txBody>
                    <a:bodyPr/>
                    <a:lstStyle/>
                    <a:p>
                      <a:pPr algn="ctr" rtl="0" fontAlgn="b"/>
                      <a:r>
                        <a:rPr lang="es-PY" sz="1200" b="1" i="0" u="none" strike="noStrike">
                          <a:solidFill>
                            <a:srgbClr val="000000"/>
                          </a:solidFill>
                          <a:effectLst/>
                          <a:latin typeface="Arial" panose="020B0604020202020204" pitchFamily="34" charset="0"/>
                        </a:rPr>
                        <a:t>41</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rtl="0" fontAlgn="b"/>
                      <a:r>
                        <a:rPr lang="es-PY" sz="1200" b="1" i="0" u="none" strike="noStrike">
                          <a:solidFill>
                            <a:srgbClr val="000000"/>
                          </a:solidFill>
                          <a:effectLst/>
                          <a:latin typeface="Arial" panose="020B0604020202020204" pitchFamily="34" charset="0"/>
                        </a:rPr>
                        <a:t> </a:t>
                      </a: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rtl="0" fontAlgn="b"/>
                      <a:r>
                        <a:rPr lang="es-PY" sz="1200" b="1" i="0" u="none" strike="noStrike">
                          <a:solidFill>
                            <a:srgbClr val="000000"/>
                          </a:solidFill>
                          <a:effectLst/>
                          <a:latin typeface="Arial" panose="020B0604020202020204" pitchFamily="34" charset="0"/>
                        </a:rPr>
                        <a:t>87.840.000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245749">
                <a:tc gridSpan="2">
                  <a:txBody>
                    <a:bodyPr/>
                    <a:lstStyle/>
                    <a:p>
                      <a:pPr algn="ctr" fontAlgn="b"/>
                      <a:r>
                        <a:rPr lang="es-PY" sz="1200" b="0" i="0" u="none" strike="noStrike">
                          <a:solidFill>
                            <a:srgbClr val="000000"/>
                          </a:solidFill>
                          <a:effectLst/>
                          <a:latin typeface="Arial" panose="020B0604020202020204" pitchFamily="34" charset="0"/>
                        </a:rPr>
                        <a:t>TOTAL ANUAL</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79646"/>
                    </a:solidFill>
                  </a:tcPr>
                </a:tc>
                <a:tc hMerge="1">
                  <a:txBody>
                    <a:bodyPr/>
                    <a:lstStyle/>
                    <a:p>
                      <a:endParaRPr lang="es-PY"/>
                    </a:p>
                  </a:txBody>
                  <a:tcPr/>
                </a:tc>
                <a:tc>
                  <a:txBody>
                    <a:bodyPr/>
                    <a:lstStyle/>
                    <a:p>
                      <a:pPr algn="l" fontAlgn="b"/>
                      <a:r>
                        <a:rPr lang="es-PY" sz="1200" b="0" i="0" u="none" strike="noStrike">
                          <a:solidFill>
                            <a:srgbClr val="000000"/>
                          </a:solidFill>
                          <a:effectLst/>
                          <a:latin typeface="Arial" panose="020B060402020202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79646"/>
                    </a:solidFill>
                  </a:tcPr>
                </a:tc>
                <a:tc>
                  <a:txBody>
                    <a:bodyPr/>
                    <a:lstStyle/>
                    <a:p>
                      <a:pPr algn="l" fontAlgn="b"/>
                      <a:r>
                        <a:rPr lang="es-PY" sz="1200" b="0" i="0" u="none" strike="noStrike">
                          <a:solidFill>
                            <a:srgbClr val="000000"/>
                          </a:solidFill>
                          <a:effectLst/>
                          <a:latin typeface="Arial" panose="020B060402020202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79646"/>
                    </a:solidFill>
                  </a:tcPr>
                </a:tc>
                <a:tc>
                  <a:txBody>
                    <a:bodyPr/>
                    <a:lstStyle/>
                    <a:p>
                      <a:pPr algn="r" fontAlgn="b"/>
                      <a:r>
                        <a:rPr lang="es-PY" sz="1200" b="1" i="0" u="none" strike="noStrike" dirty="0">
                          <a:solidFill>
                            <a:srgbClr val="000000"/>
                          </a:solidFill>
                          <a:effectLst/>
                          <a:latin typeface="Arial" panose="020B0604020202020204" pitchFamily="34" charset="0"/>
                        </a:rPr>
                        <a:t>     1.054.080.000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solidFill>
                      <a:srgbClr val="F79646"/>
                    </a:solid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pattFill prst="pct5">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B78876C-44F7-478C-AF82-904443416C76}" type="datetime1">
              <a:rPr lang="es-PY" smtClean="0"/>
              <a:pPr/>
              <a:t>11/10/2017</a:t>
            </a:fld>
            <a:endParaRPr lang="es-PY"/>
          </a:p>
        </p:txBody>
      </p:sp>
      <p:sp>
        <p:nvSpPr>
          <p:cNvPr id="5" name="Marcador de número de diapositiva 4"/>
          <p:cNvSpPr>
            <a:spLocks noGrp="1"/>
          </p:cNvSpPr>
          <p:nvPr>
            <p:ph type="sldNum" sz="quarter" idx="12"/>
          </p:nvPr>
        </p:nvSpPr>
        <p:spPr/>
        <p:txBody>
          <a:bodyPr/>
          <a:lstStyle/>
          <a:p>
            <a:fld id="{A2B6EF1C-50AA-4C67-B861-C5D1128F3022}" type="slidenum">
              <a:rPr lang="es-PY" smtClean="0"/>
              <a:pPr/>
              <a:t>8</a:t>
            </a:fld>
            <a:endParaRPr lang="es-PY"/>
          </a:p>
        </p:txBody>
      </p:sp>
      <p:sp>
        <p:nvSpPr>
          <p:cNvPr id="6" name="Subtítulo 2"/>
          <p:cNvSpPr txBox="1">
            <a:spLocks/>
          </p:cNvSpPr>
          <p:nvPr/>
        </p:nvSpPr>
        <p:spPr>
          <a:xfrm>
            <a:off x="789432" y="938784"/>
            <a:ext cx="10744200" cy="515721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itchFamily="34" charset="0"/>
              <a:buChar char="•"/>
            </a:pPr>
            <a:endParaRPr lang="es-PY" b="1" dirty="0" smtClean="0"/>
          </a:p>
          <a:p>
            <a:pPr marL="457200" indent="-457200" algn="just">
              <a:buFont typeface="Arial" pitchFamily="34" charset="0"/>
              <a:buChar char="•"/>
            </a:pPr>
            <a:r>
              <a:rPr lang="es-PY" b="1" u="sng" dirty="0" smtClean="0">
                <a:solidFill>
                  <a:schemeClr val="accent2">
                    <a:lumMod val="75000"/>
                  </a:schemeClr>
                </a:solidFill>
              </a:rPr>
              <a:t>133 Bonificaciones Y Gratificaciones</a:t>
            </a:r>
            <a:r>
              <a:rPr lang="es-PY" b="1" dirty="0" smtClean="0">
                <a:solidFill>
                  <a:schemeClr val="accent2">
                    <a:lumMod val="75000"/>
                  </a:schemeClr>
                </a:solidFill>
              </a:rPr>
              <a:t>: </a:t>
            </a:r>
            <a:r>
              <a:rPr lang="es-PY" dirty="0" smtClean="0"/>
              <a:t>Se solicita el aumento para pagar bonificaciones en concepto de Responsabilidad en el cargo a los funcionarios con cargos de confianza, a funcionarios que hacen trabajos insalubres; así mismo para el pago a los funcionarios que realizan actividades de Control, en conceptos de responsabilidad por gestión de control.</a:t>
            </a:r>
          </a:p>
          <a:p>
            <a:pPr marL="457200" indent="-457200" algn="just">
              <a:buFont typeface="Arial" pitchFamily="34" charset="0"/>
              <a:buChar char="•"/>
            </a:pPr>
            <a:r>
              <a:rPr lang="es-PY" b="1" u="sng" dirty="0" smtClean="0">
                <a:solidFill>
                  <a:schemeClr val="accent2">
                    <a:lumMod val="75000"/>
                  </a:schemeClr>
                </a:solidFill>
              </a:rPr>
              <a:t>144 Jornales</a:t>
            </a:r>
            <a:r>
              <a:rPr lang="es-PY" b="1" dirty="0" smtClean="0">
                <a:solidFill>
                  <a:schemeClr val="accent2">
                    <a:lumMod val="75000"/>
                  </a:schemeClr>
                </a:solidFill>
              </a:rPr>
              <a:t>: </a:t>
            </a:r>
            <a:r>
              <a:rPr lang="es-PY" dirty="0" smtClean="0"/>
              <a:t>Se solicita Aumento en el Objeto del Gasto con la finalidad contratar 50 funcionarios bajo el concepto de Jornales equivalente a Gs. 2.000.000 por contrato; </a:t>
            </a:r>
          </a:p>
          <a:p>
            <a:pPr marL="457200" indent="-457200" algn="just">
              <a:buFont typeface="Arial" pitchFamily="34" charset="0"/>
              <a:buChar char="•"/>
            </a:pPr>
            <a:r>
              <a:rPr lang="es-PY" b="1" u="sng" dirty="0" smtClean="0">
                <a:solidFill>
                  <a:schemeClr val="accent2">
                    <a:lumMod val="75000"/>
                  </a:schemeClr>
                </a:solidFill>
              </a:rPr>
              <a:t>145 Honorarios Profesionales</a:t>
            </a:r>
            <a:r>
              <a:rPr lang="es-PY" b="1" dirty="0" smtClean="0">
                <a:solidFill>
                  <a:schemeClr val="accent2">
                    <a:lumMod val="75000"/>
                  </a:schemeClr>
                </a:solidFill>
              </a:rPr>
              <a:t>: </a:t>
            </a:r>
            <a:r>
              <a:rPr lang="es-PY" dirty="0" smtClean="0"/>
              <a:t>Se Solicita Aumento en el Objeto del Gasto para posibilitar la contratación de 50 funcionarios bajo el concepto de </a:t>
            </a:r>
            <a:r>
              <a:rPr lang="es-PY" dirty="0"/>
              <a:t>H</a:t>
            </a:r>
            <a:r>
              <a:rPr lang="es-PY" dirty="0" smtClean="0"/>
              <a:t>onorarios Profesionales, equivalente a Gs. 3.000.000 cada contrato;</a:t>
            </a:r>
            <a:endParaRPr lang="es-PY" dirty="0"/>
          </a:p>
        </p:txBody>
      </p:sp>
    </p:spTree>
    <p:extLst>
      <p:ext uri="{BB962C8B-B14F-4D97-AF65-F5344CB8AC3E}">
        <p14:creationId xmlns:p14="http://schemas.microsoft.com/office/powerpoint/2010/main" val="8924185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pattFill prst="pct5">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B78876C-44F7-478C-AF82-904443416C76}" type="datetime1">
              <a:rPr lang="es-PY" smtClean="0"/>
              <a:pPr/>
              <a:t>11/10/2017</a:t>
            </a:fld>
            <a:endParaRPr lang="es-PY" dirty="0"/>
          </a:p>
        </p:txBody>
      </p:sp>
      <p:sp>
        <p:nvSpPr>
          <p:cNvPr id="5" name="Marcador de número de diapositiva 4"/>
          <p:cNvSpPr>
            <a:spLocks noGrp="1"/>
          </p:cNvSpPr>
          <p:nvPr>
            <p:ph type="sldNum" sz="quarter" idx="12"/>
          </p:nvPr>
        </p:nvSpPr>
        <p:spPr/>
        <p:txBody>
          <a:bodyPr/>
          <a:lstStyle/>
          <a:p>
            <a:fld id="{A2B6EF1C-50AA-4C67-B861-C5D1128F3022}" type="slidenum">
              <a:rPr lang="es-PY" smtClean="0"/>
              <a:pPr/>
              <a:t>9</a:t>
            </a:fld>
            <a:endParaRPr lang="es-PY"/>
          </a:p>
        </p:txBody>
      </p:sp>
      <p:sp>
        <p:nvSpPr>
          <p:cNvPr id="6" name="Subtítulo 2"/>
          <p:cNvSpPr txBox="1">
            <a:spLocks/>
          </p:cNvSpPr>
          <p:nvPr/>
        </p:nvSpPr>
        <p:spPr>
          <a:xfrm>
            <a:off x="838200" y="893616"/>
            <a:ext cx="10744200" cy="530975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just">
              <a:buFont typeface="Arial" pitchFamily="34" charset="0"/>
              <a:buChar char="•"/>
            </a:pPr>
            <a:r>
              <a:rPr lang="es-PY" b="1" u="sng" dirty="0">
                <a:solidFill>
                  <a:schemeClr val="accent2">
                    <a:lumMod val="75000"/>
                  </a:schemeClr>
                </a:solidFill>
              </a:rPr>
              <a:t>230 Pasajes y Viáticos</a:t>
            </a:r>
            <a:r>
              <a:rPr lang="es-PY" b="1" dirty="0">
                <a:solidFill>
                  <a:schemeClr val="accent2">
                    <a:lumMod val="75000"/>
                  </a:schemeClr>
                </a:solidFill>
              </a:rPr>
              <a:t>: </a:t>
            </a:r>
            <a:r>
              <a:rPr lang="es-PY" dirty="0"/>
              <a:t>Se solicita la RESTITUCIÓN del recorte aplicado por el MH al Monto remitido por la CGR como Anteproyecto de Presupuesto al </a:t>
            </a:r>
            <a:r>
              <a:rPr lang="es-PY" dirty="0" smtClean="0"/>
              <a:t>MH, para cubrir pasajes y viáticos a funcionarios de la CGR comisionados para trabajos oficiales en el Interior o exterior del País; </a:t>
            </a:r>
            <a:endParaRPr lang="es-PY" dirty="0"/>
          </a:p>
          <a:p>
            <a:pPr marL="457200" indent="-457200" algn="just">
              <a:buFont typeface="Arial" pitchFamily="34" charset="0"/>
              <a:buChar char="•"/>
            </a:pPr>
            <a:r>
              <a:rPr lang="es-PY" b="1" u="sng" dirty="0">
                <a:solidFill>
                  <a:schemeClr val="accent2">
                    <a:lumMod val="75000"/>
                  </a:schemeClr>
                </a:solidFill>
              </a:rPr>
              <a:t>260 Servicios Técnicos y Profesionales</a:t>
            </a:r>
            <a:r>
              <a:rPr lang="es-PY" b="1" dirty="0">
                <a:solidFill>
                  <a:schemeClr val="accent2">
                    <a:lumMod val="75000"/>
                  </a:schemeClr>
                </a:solidFill>
              </a:rPr>
              <a:t>: </a:t>
            </a:r>
            <a:r>
              <a:rPr lang="es-PY" dirty="0"/>
              <a:t>Se solicita la RESTITUCIÓN del recorte aplicado por el MH al Monto remitido por la CGR como Anteproyecto de Presupuesto al MH, ya que existen llamados plurianuales como seguros generales y servicios de Internet</a:t>
            </a:r>
            <a:r>
              <a:rPr lang="es-PY" dirty="0" smtClean="0"/>
              <a:t>;</a:t>
            </a:r>
          </a:p>
          <a:p>
            <a:pPr marL="457200" indent="-457200" algn="just">
              <a:buFont typeface="Arial" pitchFamily="34" charset="0"/>
              <a:buChar char="•"/>
            </a:pPr>
            <a:r>
              <a:rPr lang="es-PY" b="1" u="sng" dirty="0">
                <a:solidFill>
                  <a:schemeClr val="accent2">
                    <a:lumMod val="75000"/>
                  </a:schemeClr>
                </a:solidFill>
              </a:rPr>
              <a:t>270 Servicio Social</a:t>
            </a:r>
            <a:r>
              <a:rPr lang="es-PY" b="1" dirty="0">
                <a:solidFill>
                  <a:schemeClr val="accent2">
                    <a:lumMod val="75000"/>
                  </a:schemeClr>
                </a:solidFill>
              </a:rPr>
              <a:t>: </a:t>
            </a:r>
            <a:r>
              <a:rPr lang="es-PY" dirty="0"/>
              <a:t>Se solicita el </a:t>
            </a:r>
            <a:r>
              <a:rPr lang="es-PY" dirty="0" smtClean="0"/>
              <a:t>aumento del </a:t>
            </a:r>
            <a:r>
              <a:rPr lang="es-PY" dirty="0"/>
              <a:t>rubro para cubrir </a:t>
            </a:r>
            <a:r>
              <a:rPr lang="es-PY" dirty="0" smtClean="0"/>
              <a:t>el pago a la </a:t>
            </a:r>
            <a:r>
              <a:rPr lang="es-PY" dirty="0"/>
              <a:t>cobertura del </a:t>
            </a:r>
            <a:r>
              <a:rPr lang="es-PY" b="1" dirty="0"/>
              <a:t>S</a:t>
            </a:r>
            <a:r>
              <a:rPr lang="es-PY" b="1" dirty="0" smtClean="0"/>
              <a:t>eguro </a:t>
            </a:r>
            <a:r>
              <a:rPr lang="es-PY" b="1" dirty="0"/>
              <a:t>M</a:t>
            </a:r>
            <a:r>
              <a:rPr lang="es-PY" b="1" dirty="0" smtClean="0"/>
              <a:t>édico Corporativo</a:t>
            </a:r>
            <a:r>
              <a:rPr lang="es-PY" dirty="0"/>
              <a:t>;</a:t>
            </a:r>
            <a:endParaRPr lang="es-PY" dirty="0" smtClean="0"/>
          </a:p>
          <a:p>
            <a:pPr marL="457200" indent="-457200" algn="just">
              <a:buFont typeface="Arial" pitchFamily="34" charset="0"/>
              <a:buChar char="•"/>
            </a:pPr>
            <a:r>
              <a:rPr lang="es-PY" b="1" u="sng" dirty="0" smtClean="0">
                <a:solidFill>
                  <a:schemeClr val="accent2">
                    <a:lumMod val="75000"/>
                  </a:schemeClr>
                </a:solidFill>
              </a:rPr>
              <a:t>280 </a:t>
            </a:r>
            <a:r>
              <a:rPr lang="es-PY" b="1" u="sng" dirty="0">
                <a:solidFill>
                  <a:schemeClr val="accent2">
                    <a:lumMod val="75000"/>
                  </a:schemeClr>
                </a:solidFill>
              </a:rPr>
              <a:t>Otros Servicios en General</a:t>
            </a:r>
            <a:r>
              <a:rPr lang="es-PY" dirty="0">
                <a:solidFill>
                  <a:schemeClr val="accent2">
                    <a:lumMod val="75000"/>
                  </a:schemeClr>
                </a:solidFill>
              </a:rPr>
              <a:t>: </a:t>
            </a:r>
            <a:r>
              <a:rPr lang="es-PY" dirty="0"/>
              <a:t>Se solicita la RESTITUCIÓN del recorte aplicado por el MH al Monto remitido por la CGR como Anteproyecto de Presupuesto al MH</a:t>
            </a:r>
            <a:r>
              <a:rPr lang="es-PY" dirty="0" smtClean="0"/>
              <a:t>; para cubrir gastos ceremoniales;</a:t>
            </a:r>
            <a:endParaRPr lang="es-PY" dirty="0"/>
          </a:p>
          <a:p>
            <a:pPr algn="just">
              <a:buFont typeface="Arial" pitchFamily="34" charset="0"/>
              <a:buChar char="•"/>
            </a:pPr>
            <a:endParaRPr lang="es-PY" b="1" dirty="0"/>
          </a:p>
        </p:txBody>
      </p:sp>
    </p:spTree>
    <p:extLst>
      <p:ext uri="{BB962C8B-B14F-4D97-AF65-F5344CB8AC3E}">
        <p14:creationId xmlns:p14="http://schemas.microsoft.com/office/powerpoint/2010/main" val="292806340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1485</TotalTime>
  <Words>1151</Words>
  <Application>Microsoft Office PowerPoint</Application>
  <PresentationFormat>Panorámica</PresentationFormat>
  <Paragraphs>209</Paragraphs>
  <Slides>13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13</vt:i4>
      </vt:variant>
    </vt:vector>
  </HeadingPairs>
  <TitlesOfParts>
    <vt:vector size="18" baseType="lpstr">
      <vt:lpstr>Algerian</vt:lpstr>
      <vt:lpstr>Arial</vt:lpstr>
      <vt:lpstr>Calibri</vt:lpstr>
      <vt:lpstr>Calibri Light</vt:lpstr>
      <vt:lpstr>Tema de Office</vt:lpstr>
      <vt:lpstr>Proyecto de Presupuesto de la CGR  2018</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vt:lpstr>
    </vt:vector>
  </TitlesOfParts>
  <Company>InKulpado666</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Modificaciones al Presupuesto de la CGR EF 2016</dc:title>
  <dc:creator>Aristides Silva Figari</dc:creator>
  <cp:lastModifiedBy>Porfirio Caceres</cp:lastModifiedBy>
  <cp:revision>120</cp:revision>
  <cp:lastPrinted>2017-10-11T10:48:21Z</cp:lastPrinted>
  <dcterms:created xsi:type="dcterms:W3CDTF">2016-09-01T18:46:53Z</dcterms:created>
  <dcterms:modified xsi:type="dcterms:W3CDTF">2017-10-11T10:51:53Z</dcterms:modified>
</cp:coreProperties>
</file>