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71" r:id="rId2"/>
    <p:sldId id="297" r:id="rId3"/>
    <p:sldId id="298" r:id="rId4"/>
    <p:sldId id="299" r:id="rId5"/>
    <p:sldId id="300" r:id="rId6"/>
    <p:sldId id="292" r:id="rId7"/>
    <p:sldId id="294" r:id="rId8"/>
    <p:sldId id="284" r:id="rId9"/>
  </p:sldIdLst>
  <p:sldSz cx="9906000" cy="6858000" type="A4"/>
  <p:notesSz cx="6769100" cy="9906000"/>
  <p:embeddedFontLst>
    <p:embeddedFont>
      <p:font typeface="Book Antiqua" panose="02040602050305030304" pitchFamily="18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AE629D-BAB2-4FFA-880B-7FF6A7CC69E9}">
          <p14:sldIdLst>
            <p14:sldId id="271"/>
            <p14:sldId id="297"/>
            <p14:sldId id="298"/>
            <p14:sldId id="299"/>
            <p14:sldId id="300"/>
            <p14:sldId id="292"/>
            <p14:sldId id="294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56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>
      <p:cViewPr varScale="1">
        <p:scale>
          <a:sx n="88" d="100"/>
          <a:sy n="88" d="100"/>
        </p:scale>
        <p:origin x="-798" y="-108"/>
      </p:cViewPr>
      <p:guideLst>
        <p:guide orient="horz" pos="2160"/>
        <p:guide pos="288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PY" sz="18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s-PY" sz="16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ook Antiqua" panose="02040602050305030304" pitchFamily="18" charset="0"/>
                <a:ea typeface="+mn-ea"/>
                <a:cs typeface="+mn-cs"/>
              </a:rPr>
              <a:t>MINISTERIO DEL INTERIOR </a:t>
            </a:r>
          </a:p>
          <a:p>
            <a:pPr algn="ctr" rtl="0">
              <a:defRPr lang="es-PY" sz="18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s-PY" sz="16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ook Antiqua" panose="02040602050305030304" pitchFamily="18" charset="0"/>
                <a:ea typeface="+mn-ea"/>
                <a:cs typeface="+mn-cs"/>
              </a:rPr>
              <a:t>PROYECTO DE LEY DEL PRESUPUESTO 2018 – F.F. 10 F.F. 30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801859813195358"/>
          <c:y val="0.22210537776975339"/>
          <c:w val="0.4898848044661705"/>
          <c:h val="0.77789462223024675"/>
        </c:manualLayout>
      </c:layout>
      <c:pieChart>
        <c:varyColors val="1"/>
        <c:ser>
          <c:idx val="1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2824491453749476E-2"/>
                  <c:y val="-2.02726539643887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835823044156699E-2"/>
                  <c:y val="6.874941041386283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'MI1 (2)'!$E$4:$G$4</c:f>
              <c:strCache>
                <c:ptCount val="3"/>
                <c:pt idx="0">
                  <c:v>UAF1</c:v>
                </c:pt>
                <c:pt idx="1">
                  <c:v>SUB-UAF</c:v>
                </c:pt>
                <c:pt idx="2">
                  <c:v>UAF2</c:v>
                </c:pt>
              </c:strCache>
            </c:strRef>
          </c:cat>
          <c:val>
            <c:numRef>
              <c:f>'MI1 (2)'!$E$12:$G$12</c:f>
              <c:numCache>
                <c:formatCode>#,##0</c:formatCode>
                <c:ptCount val="3"/>
                <c:pt idx="0">
                  <c:v>211094237333</c:v>
                </c:pt>
                <c:pt idx="1">
                  <c:v>38145117612</c:v>
                </c:pt>
                <c:pt idx="2">
                  <c:v>2486067288383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'MI1 (2)'!$E$4:$G$4</c:f>
              <c:strCache>
                <c:ptCount val="3"/>
                <c:pt idx="0">
                  <c:v>UAF1</c:v>
                </c:pt>
                <c:pt idx="1">
                  <c:v>SUB-UAF</c:v>
                </c:pt>
                <c:pt idx="2">
                  <c:v>UAF2</c:v>
                </c:pt>
              </c:strCache>
            </c:strRef>
          </c:cat>
          <c:val>
            <c:numRef>
              <c:f>'MI1 (2)'!$E$12:$G$12</c:f>
              <c:numCache>
                <c:formatCode>#,##0</c:formatCode>
                <c:ptCount val="3"/>
                <c:pt idx="0">
                  <c:v>211094237333</c:v>
                </c:pt>
                <c:pt idx="1">
                  <c:v>38145117612</c:v>
                </c:pt>
                <c:pt idx="2">
                  <c:v>2486067288383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246402085645342E-2"/>
          <c:y val="0.28929832719689225"/>
          <c:w val="0.18213812056596887"/>
          <c:h val="0.52198113016191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PY" sz="18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100000"/>
              </a:lnSpc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3600" dirty="0"/>
              <a:t>UAF </a:t>
            </a:r>
            <a:r>
              <a:rPr lang="en-US" sz="3600" dirty="0" smtClean="0"/>
              <a:t>1</a:t>
            </a:r>
          </a:p>
          <a:p>
            <a:pPr>
              <a:lnSpc>
                <a:spcPct val="100000"/>
              </a:lnSpc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800" dirty="0" smtClean="0"/>
              <a:t> F.F. 10 F.F 30</a:t>
            </a:r>
            <a:endParaRPr lang="en-US" sz="1800" dirty="0"/>
          </a:p>
        </c:rich>
      </c:tx>
      <c:layout>
        <c:manualLayout>
          <c:xMode val="edge"/>
          <c:yMode val="edge"/>
          <c:x val="0.4690472456754273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521914849139437"/>
          <c:y val="0.18628002685691925"/>
          <c:w val="0.54009854455074846"/>
          <c:h val="0.8137199950101445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879177104092045E-3"/>
                  <c:y val="-1.97254023734276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387297787394234E-2"/>
                  <c:y val="-3.2842880763515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048630281956122E-3"/>
                  <c:y val="-9.35025848175976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'RESUMEN UAF 1'!$D$5:$F$5</c:f>
              <c:strCache>
                <c:ptCount val="3"/>
                <c:pt idx="0">
                  <c:v>PROGRAMA 001 ADMINISTRACIÓN GENERAL DEL MINISTERIO DEL INTERIOR</c:v>
                </c:pt>
                <c:pt idx="1">
                  <c:v>SUBPROGRAMA 08 SEGURIDAD CIUDADANA Y GOBERNABILIDAD</c:v>
                </c:pt>
                <c:pt idx="2">
                  <c:v>PROYECTO 01 MEJORAMIENTO DEL SISTEMA NACIONAL DE IDENTIFICACIONES DE EMISIÓN DE CÉDULAS Y PASAPORTES</c:v>
                </c:pt>
              </c:strCache>
            </c:strRef>
          </c:cat>
          <c:val>
            <c:numRef>
              <c:f>'RESUMEN UAF 1'!$D$13:$F$13</c:f>
              <c:numCache>
                <c:formatCode>#,##0</c:formatCode>
                <c:ptCount val="3"/>
                <c:pt idx="0">
                  <c:v>43927033482</c:v>
                </c:pt>
                <c:pt idx="1">
                  <c:v>60211203851</c:v>
                </c:pt>
                <c:pt idx="2">
                  <c:v>106956000000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310965079332798E-2"/>
          <c:y val="0.12632514097103525"/>
          <c:w val="0.23567226839339864"/>
          <c:h val="0.87367485902896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Book Antiqua" panose="02040602050305030304" pitchFamily="18" charset="0"/>
        </a:defRPr>
      </a:pPr>
      <a:endParaRPr lang="es-PY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59355579876469"/>
          <c:y val="6.4668740510313669E-2"/>
          <c:w val="0.3255499065995251"/>
          <c:h val="0.9332430655853052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160892975715884E-2"/>
                  <c:y val="0.201354942043476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Gastos Corrientes</c:v>
                </c:pt>
                <c:pt idx="2">
                  <c:v>Gastos de Capital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30437584581</c:v>
                </c:pt>
                <c:pt idx="1">
                  <c:v>66124757965</c:v>
                </c:pt>
                <c:pt idx="2">
                  <c:v>114531894787</c:v>
                </c:pt>
                <c:pt idx="3" formatCode="General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3.0273311783699519E-2"/>
          <c:y val="8.6069404986747519E-2"/>
          <c:w val="0.30822077688767441"/>
          <c:h val="0.67303593251543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4015" cy="495855"/>
          </a:xfrm>
          <a:prstGeom prst="rect">
            <a:avLst/>
          </a:prstGeom>
        </p:spPr>
        <p:txBody>
          <a:bodyPr vert="horz" lIns="91142" tIns="45571" rIns="91142" bIns="45571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33507" y="1"/>
            <a:ext cx="2934015" cy="495855"/>
          </a:xfrm>
          <a:prstGeom prst="rect">
            <a:avLst/>
          </a:prstGeom>
        </p:spPr>
        <p:txBody>
          <a:bodyPr vert="horz" lIns="91142" tIns="45571" rIns="91142" bIns="45571" rtlCol="0"/>
          <a:lstStyle>
            <a:lvl1pPr algn="r">
              <a:defRPr sz="1200"/>
            </a:lvl1pPr>
          </a:lstStyle>
          <a:p>
            <a:fld id="{A004320A-05F9-4471-A507-EB9F4944A0AF}" type="datetimeFigureOut">
              <a:rPr lang="es-ES" smtClean="0"/>
              <a:pPr/>
              <a:t>18/09/2017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742950"/>
            <a:ext cx="53657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2" tIns="45571" rIns="91142" bIns="45571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6594" y="4705075"/>
            <a:ext cx="5415913" cy="4457937"/>
          </a:xfrm>
          <a:prstGeom prst="rect">
            <a:avLst/>
          </a:prstGeom>
        </p:spPr>
        <p:txBody>
          <a:bodyPr vert="horz" lIns="91142" tIns="45571" rIns="91142" bIns="4557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08562"/>
            <a:ext cx="2934015" cy="495854"/>
          </a:xfrm>
          <a:prstGeom prst="rect">
            <a:avLst/>
          </a:prstGeom>
        </p:spPr>
        <p:txBody>
          <a:bodyPr vert="horz" lIns="91142" tIns="45571" rIns="91142" bIns="45571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33507" y="9408562"/>
            <a:ext cx="2934015" cy="495854"/>
          </a:xfrm>
          <a:prstGeom prst="rect">
            <a:avLst/>
          </a:prstGeom>
        </p:spPr>
        <p:txBody>
          <a:bodyPr vert="horz" lIns="91142" tIns="45571" rIns="91142" bIns="45571" rtlCol="0" anchor="b"/>
          <a:lstStyle>
            <a:lvl1pPr algn="r">
              <a:defRPr sz="1200"/>
            </a:lvl1pPr>
          </a:lstStyle>
          <a:p>
            <a:fld id="{C1753A04-B846-4E88-B682-8CB4B7C738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43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371601"/>
            <a:ext cx="850265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3505200"/>
            <a:ext cx="6934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18/09/2017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  <p:cxnSp>
        <p:nvCxnSpPr>
          <p:cNvPr id="8" name="Straight Connector 7"/>
          <p:cNvCxnSpPr/>
          <p:nvPr/>
        </p:nvCxnSpPr>
        <p:spPr>
          <a:xfrm>
            <a:off x="742950" y="3398520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18/09/2017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222885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52145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18/09/2017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18/09/2017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2362201"/>
            <a:ext cx="84201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626865"/>
            <a:ext cx="84201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18/09/2017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  <p:cxnSp>
        <p:nvCxnSpPr>
          <p:cNvPr id="7" name="Straight Connector 6"/>
          <p:cNvCxnSpPr/>
          <p:nvPr/>
        </p:nvCxnSpPr>
        <p:spPr>
          <a:xfrm>
            <a:off x="792480" y="4599432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18/09/2017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18/09/2017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98850" y="4045790"/>
            <a:ext cx="4709160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18/09/2017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18/09/2017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080"/>
            <a:ext cx="2318004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50" y="792080"/>
            <a:ext cx="619125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2130553"/>
            <a:ext cx="2318004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18/09/2017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18201" y="3580140"/>
            <a:ext cx="5577840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480"/>
            <a:ext cx="232123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827" y="838201"/>
            <a:ext cx="6396423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2318004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18/09/2017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906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6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806E3D7-8B7D-4F12-A000-14DFD5B352E4}" type="datetimeFigureOut">
              <a:rPr lang="es-PY" smtClean="0"/>
              <a:pPr/>
              <a:t>18/09/2017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12" y="2204864"/>
            <a:ext cx="5460607" cy="367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Descripción: Descripción: C:\Users\Justicia Electoral\Desktop\Logos Bilingües\Ministerio del 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>
            <a:fillRect/>
          </a:stretch>
        </p:blipFill>
        <p:spPr bwMode="auto">
          <a:xfrm>
            <a:off x="200472" y="836712"/>
            <a:ext cx="231919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Gobierno Nac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3"/>
          <a:stretch>
            <a:fillRect/>
          </a:stretch>
        </p:blipFill>
        <p:spPr bwMode="auto">
          <a:xfrm>
            <a:off x="6825208" y="773832"/>
            <a:ext cx="270980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835805" y="1815207"/>
            <a:ext cx="4546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MX" sz="2400" b="1" dirty="0" smtClean="0">
                <a:latin typeface="Book Antiqua" panose="02040602050305030304" pitchFamily="18" charset="0"/>
              </a:rPr>
              <a:t>MINISTERIO DEL INTERIOR</a:t>
            </a:r>
            <a:endParaRPr lang="es-PY" sz="2400" b="1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55700" y="5876310"/>
            <a:ext cx="5506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MX" sz="2400" b="1" dirty="0" smtClean="0">
                <a:latin typeface="Book Antiqua" panose="02040602050305030304" pitchFamily="18" charset="0"/>
              </a:rPr>
              <a:t>PROYECTO DE PRESUPUESTO 2018</a:t>
            </a:r>
            <a:endParaRPr lang="es-PY" sz="2400" b="1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455" y="1380565"/>
            <a:ext cx="9738630" cy="9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19144"/>
              </p:ext>
            </p:extLst>
          </p:nvPr>
        </p:nvGraphicFramePr>
        <p:xfrm>
          <a:off x="194473" y="1772816"/>
          <a:ext cx="9511055" cy="4658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020"/>
                <a:gridCol w="2716059"/>
                <a:gridCol w="1368042"/>
                <a:gridCol w="1430292"/>
                <a:gridCol w="1731406"/>
                <a:gridCol w="1693236"/>
              </a:tblGrid>
              <a:tr h="56279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PY" sz="2400" b="1" u="none" strike="noStrike" dirty="0">
                          <a:effectLst/>
                          <a:latin typeface="Book Antiqua" panose="02040602050305030304" pitchFamily="18" charset="0"/>
                        </a:rPr>
                        <a:t>MINISTERIO DEL INTERIOR</a:t>
                      </a:r>
                      <a:endParaRPr lang="es-PY" sz="2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174" marR="8174" marT="754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57738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PY" sz="2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Proyecto de Ley del Presupuesto 2018</a:t>
                      </a:r>
                    </a:p>
                    <a:p>
                      <a:pPr algn="ctr" fontAlgn="ctr"/>
                      <a:r>
                        <a:rPr lang="es-PY" sz="16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F.F. 10 F.F.</a:t>
                      </a:r>
                      <a:r>
                        <a:rPr lang="es-PY" sz="16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 30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174" marR="8174" marT="754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548278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NIVEL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174" marR="8174" marT="75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effectLst/>
                          <a:latin typeface="Book Antiqua" panose="02040602050305030304" pitchFamily="18" charset="0"/>
                        </a:rPr>
                        <a:t>DESCRIPCIÓN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174" marR="8174" marT="75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UAF 1</a:t>
                      </a:r>
                      <a:r>
                        <a:rPr lang="es-PY" sz="12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 MINISTERIO DEL INTERIOR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174" marR="8174" marT="75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SUB-UAF MIGRACIONES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174" marR="8174" marT="75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UAF 2                   POLICIA NACIONAL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174" marR="8174" marT="75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</a:rPr>
                        <a:t>TOTAL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174" marR="8174" marT="75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981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Servicios Personales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30.437.584.581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21.969.053.634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2.139.739.972.797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2.192.146.611.012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578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Servicios  No Personales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34.271.882.259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5.472.013.978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175.018.434.872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214.762.331.109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578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Bienes de Cons. e Insumos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2.048.038.906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1.468.050.000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126.808.902.923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130.324.991.829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578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Bienes de Cambio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25.223.790.000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15.468.000.000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40.691.790.000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578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Inversión Fisica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114.531.894.787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4.886.000.000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25.806.468.422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145.224.363.209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578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Transferencias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1.000.000.000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4.250.000.000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646.814.433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5.896.814.433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578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Otros Gastos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3.581.046.800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2.578.694.936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6.259.741.736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98209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211.094.237.333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38.145.117.612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2.486.067.288.383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2.735.306.643.328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04" y="401524"/>
            <a:ext cx="1716191" cy="90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Descripción: Descripción: C:\Users\Justicia Electoral\Desktop\Logos Bilingües\Ministerio del 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>
            <a:fillRect/>
          </a:stretch>
        </p:blipFill>
        <p:spPr bwMode="auto">
          <a:xfrm>
            <a:off x="128464" y="451129"/>
            <a:ext cx="1910203" cy="8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Gobierno Nac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3"/>
          <a:stretch>
            <a:fillRect/>
          </a:stretch>
        </p:blipFill>
        <p:spPr bwMode="auto">
          <a:xfrm>
            <a:off x="7429115" y="390189"/>
            <a:ext cx="2276414" cy="96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455" y="1380565"/>
            <a:ext cx="9738630" cy="9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rgbClr val="FFFFFF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74" y="416526"/>
            <a:ext cx="1716191" cy="90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 descr="Descripción: Descripción: C:\Users\Justicia Electoral\Desktop\Logos Bilingües\Ministerio del 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>
            <a:fillRect/>
          </a:stretch>
        </p:blipFill>
        <p:spPr bwMode="auto">
          <a:xfrm>
            <a:off x="128464" y="451129"/>
            <a:ext cx="1910203" cy="8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 descr="Gobierno Nac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3"/>
          <a:stretch>
            <a:fillRect/>
          </a:stretch>
        </p:blipFill>
        <p:spPr bwMode="auto">
          <a:xfrm>
            <a:off x="7429114" y="390188"/>
            <a:ext cx="2347971" cy="99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640476"/>
              </p:ext>
            </p:extLst>
          </p:nvPr>
        </p:nvGraphicFramePr>
        <p:xfrm>
          <a:off x="1064568" y="1725234"/>
          <a:ext cx="8064896" cy="5078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501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455" y="1380565"/>
            <a:ext cx="9738630" cy="9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rgbClr val="FFFFFF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12" y="441244"/>
            <a:ext cx="1716191" cy="90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245770"/>
              </p:ext>
            </p:extLst>
          </p:nvPr>
        </p:nvGraphicFramePr>
        <p:xfrm>
          <a:off x="200472" y="1772816"/>
          <a:ext cx="9649072" cy="4709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387"/>
                <a:gridCol w="2534253"/>
                <a:gridCol w="1777460"/>
                <a:gridCol w="1608180"/>
                <a:gridCol w="1612341"/>
                <a:gridCol w="1265451"/>
              </a:tblGrid>
              <a:tr h="46606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PY" sz="2400" b="1" u="none" strike="noStrike" dirty="0">
                          <a:effectLst/>
                          <a:latin typeface="Book Antiqua" panose="02040602050305030304" pitchFamily="18" charset="0"/>
                        </a:rPr>
                        <a:t>UAF </a:t>
                      </a:r>
                      <a:r>
                        <a:rPr lang="es-PY" sz="2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1 – MINISTERIO DEL INTERIOR</a:t>
                      </a:r>
                      <a:endParaRPr lang="es-PY" sz="2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58867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PY" sz="2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Proyecto</a:t>
                      </a:r>
                      <a:r>
                        <a:rPr lang="es-PY" sz="24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 de Ley del </a:t>
                      </a:r>
                      <a:r>
                        <a:rPr lang="es-PY" sz="2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Presupuesto 2018</a:t>
                      </a:r>
                    </a:p>
                    <a:p>
                      <a:pPr algn="ctr" fontAlgn="ctr"/>
                      <a:r>
                        <a:rPr lang="es-PY" sz="16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F.F.</a:t>
                      </a:r>
                      <a:r>
                        <a:rPr lang="es-PY" sz="16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 10 F.F. 30</a:t>
                      </a:r>
                      <a:endParaRPr lang="es-PY" sz="1600" b="1" u="none" strike="noStrike" dirty="0" smtClean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977907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NIVEL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DESCRIPCIÓN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PROGRAMA 001 ADMINISTRACIÓN GENERAL DEL MINISTERIO DEL </a:t>
                      </a:r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INTERIOR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SUBPROGRAMA </a:t>
                      </a:r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008 </a:t>
                      </a:r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SEGURIDAD </a:t>
                      </a:r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CIUDADANA Y GOBERNABILIDAD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Y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PROYECTO 01 MEJORAMIENTO DEL SISTEMA NACIONAL DE IDENTIFICACIONES Y EMISIÓN</a:t>
                      </a:r>
                      <a:r>
                        <a:rPr lang="es-PY" sz="10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DE CÉDULAS Y PASAPORTES</a:t>
                      </a:r>
                      <a:endParaRPr lang="es-PY" sz="1000" b="1" u="none" strike="noStrike" kern="1200" dirty="0">
                        <a:solidFill>
                          <a:schemeClr val="dk1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TOTALES</a:t>
                      </a:r>
                      <a:endParaRPr lang="es-PY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 fontAlgn="ctr"/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98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100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Servicios Personales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30.437.584.581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30.437.584.581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3098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200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 dirty="0">
                          <a:effectLst/>
                          <a:latin typeface="Book Antiqua" panose="02040602050305030304" pitchFamily="18" charset="0"/>
                        </a:rPr>
                        <a:t>Servicios  No Personales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7.266.693.903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2.850.958.356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24.154.230.000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34.271.882.259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3098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300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 dirty="0">
                          <a:effectLst/>
                          <a:latin typeface="Book Antiqua" panose="02040602050305030304" pitchFamily="18" charset="0"/>
                        </a:rPr>
                        <a:t>Bienes de </a:t>
                      </a:r>
                      <a:r>
                        <a:rPr lang="es-PY" sz="1400" b="1" u="none" strike="noStrike" dirty="0" err="1">
                          <a:effectLst/>
                          <a:latin typeface="Book Antiqua" panose="02040602050305030304" pitchFamily="18" charset="0"/>
                        </a:rPr>
                        <a:t>Cons</a:t>
                      </a:r>
                      <a:r>
                        <a:rPr lang="es-PY" sz="1400" b="1" u="none" strike="noStrike" dirty="0">
                          <a:effectLst/>
                          <a:latin typeface="Book Antiqua" panose="02040602050305030304" pitchFamily="18" charset="0"/>
                        </a:rPr>
                        <a:t>. e Insumos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1.097.456.656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950.582.250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2.048.038.906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3098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400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Bienes de Cambio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25.223.790.000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25.223.790.000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3098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500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 dirty="0">
                          <a:effectLst/>
                          <a:latin typeface="Book Antiqua" panose="02040602050305030304" pitchFamily="18" charset="0"/>
                        </a:rPr>
                        <a:t>Inversión </a:t>
                      </a:r>
                      <a:r>
                        <a:rPr lang="es-PY" sz="1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Física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544.251.542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56.409.663.245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57.577.980.000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114.531.894.787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3098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800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Transferencias 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1.000.000.000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1.000.000.000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3098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900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 dirty="0">
                          <a:effectLst/>
                          <a:latin typeface="Book Antiqua" panose="02040602050305030304" pitchFamily="18" charset="0"/>
                        </a:rPr>
                        <a:t>Otros Gastos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3.581.046.800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3.581.046.800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30984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dirty="0">
                          <a:effectLst/>
                        </a:rPr>
                        <a:t> 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>
                          <a:effectLst/>
                        </a:rPr>
                        <a:t> </a:t>
                      </a:r>
                      <a:endParaRPr lang="es-PY" sz="10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43.927.033.482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60.211.203.851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106.956.000.000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211.094.237.333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n 7" descr="Descripción: Descripción: C:\Users\Justicia Electoral\Desktop\Logos Bilingües\Ministerio del 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>
            <a:fillRect/>
          </a:stretch>
        </p:blipFill>
        <p:spPr bwMode="auto">
          <a:xfrm>
            <a:off x="128464" y="451129"/>
            <a:ext cx="1910203" cy="8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Descripción: Descripción: C:\Users\Justicia Electoral\Desktop\Logos Bilingües\mar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2" y="422666"/>
            <a:ext cx="1224136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Gobierno Nac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3"/>
          <a:stretch>
            <a:fillRect/>
          </a:stretch>
        </p:blipFill>
        <p:spPr bwMode="auto">
          <a:xfrm>
            <a:off x="7429115" y="390189"/>
            <a:ext cx="2277054" cy="9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455" y="1380565"/>
            <a:ext cx="9738630" cy="9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rgbClr val="FFFF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12" y="390188"/>
            <a:ext cx="1716191" cy="90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Descripción: Descripción: C:\Users\Justicia Electoral\Desktop\Logos Bilingües\Ministerio del 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>
            <a:fillRect/>
          </a:stretch>
        </p:blipFill>
        <p:spPr bwMode="auto">
          <a:xfrm>
            <a:off x="128464" y="451129"/>
            <a:ext cx="1910203" cy="8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415521"/>
              </p:ext>
            </p:extLst>
          </p:nvPr>
        </p:nvGraphicFramePr>
        <p:xfrm>
          <a:off x="519876" y="1478628"/>
          <a:ext cx="8897620" cy="511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Imagen 14" descr="Gobierno Nac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3"/>
          <a:stretch>
            <a:fillRect/>
          </a:stretch>
        </p:blipFill>
        <p:spPr bwMode="auto">
          <a:xfrm>
            <a:off x="7429115" y="390189"/>
            <a:ext cx="2276414" cy="96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455" y="1380565"/>
            <a:ext cx="9738630" cy="9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rgbClr val="FFFFFF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0" y="390188"/>
            <a:ext cx="1716191" cy="90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124845"/>
              </p:ext>
            </p:extLst>
          </p:nvPr>
        </p:nvGraphicFramePr>
        <p:xfrm>
          <a:off x="344488" y="1772816"/>
          <a:ext cx="9145016" cy="4739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003"/>
                <a:gridCol w="2491434"/>
                <a:gridCol w="1747429"/>
                <a:gridCol w="1581008"/>
                <a:gridCol w="1244071"/>
                <a:gridCol w="1244071"/>
              </a:tblGrid>
              <a:tr h="46606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PY" sz="2400" b="1" u="none" strike="noStrike" dirty="0">
                          <a:effectLst/>
                          <a:latin typeface="Book Antiqua" panose="02040602050305030304" pitchFamily="18" charset="0"/>
                        </a:rPr>
                        <a:t>UAF </a:t>
                      </a:r>
                      <a:r>
                        <a:rPr lang="es-PY" sz="2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1 – MINISTERIO DEL INTERIOR</a:t>
                      </a:r>
                      <a:endParaRPr lang="es-PY" sz="2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Y" sz="2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8867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PY" sz="2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PRESUPUESTO COMPARATIVO</a:t>
                      </a:r>
                      <a:r>
                        <a:rPr lang="es-PY" sz="24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 2017-2018</a:t>
                      </a:r>
                    </a:p>
                    <a:p>
                      <a:pPr algn="ctr" fontAlgn="ctr"/>
                      <a:r>
                        <a:rPr lang="es-MX" sz="18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F.F. 10 F.F. 30</a:t>
                      </a:r>
                      <a:endParaRPr lang="es-PY" sz="1800" b="1" u="none" strike="noStrike" dirty="0" smtClean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Y" sz="2400" b="1" u="none" strike="noStrike" dirty="0" smtClean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77907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NIVEL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DESCRIPCIÓN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PRESUPUESTO</a:t>
                      </a:r>
                      <a:r>
                        <a:rPr lang="es-PY" sz="10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 VIGENTE</a:t>
                      </a:r>
                    </a:p>
                    <a:p>
                      <a:pPr algn="ctr" fontAlgn="ctr"/>
                      <a:r>
                        <a:rPr lang="es-PY" sz="10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AÑO  2017 </a:t>
                      </a:r>
                    </a:p>
                    <a:p>
                      <a:pPr algn="ctr" fontAlgn="ctr"/>
                      <a:r>
                        <a:rPr lang="es-PY" sz="10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(A)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PROYECTO DE LEY DEL PRESUPUESTO 2018 </a:t>
                      </a:r>
                    </a:p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(B)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DIFERENCIA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(B-A)</a:t>
                      </a:r>
                      <a:endParaRPr lang="es-PY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 fontAlgn="ctr"/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PORCENTAJE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98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100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Servicios Personales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30.045.880.539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30.437.584.581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391.704.042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3098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200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 dirty="0">
                          <a:effectLst/>
                          <a:latin typeface="Book Antiqua" panose="02040602050305030304" pitchFamily="18" charset="0"/>
                        </a:rPr>
                        <a:t>Servicios  No Personales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11.945.859.325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34.271.882.259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22.326.022.934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186,9%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3098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300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 dirty="0">
                          <a:effectLst/>
                          <a:latin typeface="Book Antiqua" panose="02040602050305030304" pitchFamily="18" charset="0"/>
                        </a:rPr>
                        <a:t>Bienes de </a:t>
                      </a:r>
                      <a:r>
                        <a:rPr lang="es-PY" sz="1400" b="1" u="none" strike="noStrike" dirty="0" err="1">
                          <a:effectLst/>
                          <a:latin typeface="Book Antiqua" panose="02040602050305030304" pitchFamily="18" charset="0"/>
                        </a:rPr>
                        <a:t>Cons</a:t>
                      </a:r>
                      <a:r>
                        <a:rPr lang="es-PY" sz="1400" b="1" u="none" strike="noStrike" dirty="0">
                          <a:effectLst/>
                          <a:latin typeface="Book Antiqua" panose="02040602050305030304" pitchFamily="18" charset="0"/>
                        </a:rPr>
                        <a:t>. e Insumos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2.611.383.643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2.048.038.906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-563.344.737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-21,6%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3098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400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Bienes de Cambio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25.223.790.000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25.223.790.000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100%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3098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500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 dirty="0">
                          <a:effectLst/>
                          <a:latin typeface="Book Antiqua" panose="02040602050305030304" pitchFamily="18" charset="0"/>
                        </a:rPr>
                        <a:t>Inversión </a:t>
                      </a:r>
                      <a:r>
                        <a:rPr lang="es-PY" sz="1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Física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60.631.136.550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114.531.894.787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53.900.758.237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88,9%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3098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800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Transferencias 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1.000.000.000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1.000.000.000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100%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30984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900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 dirty="0">
                          <a:effectLst/>
                          <a:latin typeface="Book Antiqua" panose="02040602050305030304" pitchFamily="18" charset="0"/>
                        </a:rPr>
                        <a:t>Otros Gastos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3.581.046.800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3.581.046.800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30984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 dirty="0">
                          <a:effectLst/>
                        </a:rPr>
                        <a:t> 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>
                          <a:effectLst/>
                        </a:rPr>
                        <a:t> </a:t>
                      </a:r>
                      <a:endParaRPr lang="es-PY" sz="10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108.815.306.857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211.094.237.333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102.278.930.476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93,9%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n 7" descr="Descripción: Descripción: C:\Users\Justicia Electoral\Desktop\Logos Bilingües\Ministerio del 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>
            <a:fillRect/>
          </a:stretch>
        </p:blipFill>
        <p:spPr bwMode="auto">
          <a:xfrm>
            <a:off x="128464" y="451129"/>
            <a:ext cx="1910203" cy="8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Descripción: Descripción: C:\Users\Justicia Electoral\Desktop\Logos Bilingües\mar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2" y="422666"/>
            <a:ext cx="1224136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Gobierno Nac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3"/>
          <a:stretch>
            <a:fillRect/>
          </a:stretch>
        </p:blipFill>
        <p:spPr bwMode="auto">
          <a:xfrm>
            <a:off x="7451945" y="406435"/>
            <a:ext cx="2253583" cy="9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455" y="1380565"/>
            <a:ext cx="9738630" cy="9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rgbClr val="FFFFFF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12" y="388783"/>
            <a:ext cx="1716191" cy="90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307174"/>
              </p:ext>
            </p:extLst>
          </p:nvPr>
        </p:nvGraphicFramePr>
        <p:xfrm>
          <a:off x="334144" y="1556792"/>
          <a:ext cx="9361040" cy="2840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432"/>
                <a:gridCol w="1800200"/>
                <a:gridCol w="1749907"/>
                <a:gridCol w="1922501"/>
              </a:tblGrid>
              <a:tr h="57606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Y" sz="2400" b="1" u="none" strike="noStrike" dirty="0">
                          <a:effectLst/>
                          <a:latin typeface="Book Antiqua" panose="02040602050305030304" pitchFamily="18" charset="0"/>
                        </a:rPr>
                        <a:t>UAF </a:t>
                      </a:r>
                      <a:r>
                        <a:rPr lang="es-PY" sz="2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1 – MINISTERIO DEL INTERIOR</a:t>
                      </a:r>
                      <a:endParaRPr lang="es-PY" sz="2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606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PORCENTAJE DE PARTICIPACIÓN </a:t>
                      </a:r>
                    </a:p>
                    <a:p>
                      <a:pPr algn="ctr" fontAlgn="ctr"/>
                      <a:r>
                        <a:rPr lang="es-MX" sz="18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(F.F. 10 Y F.F. 30)</a:t>
                      </a: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800" b="1" u="none" strike="noStrike" baseline="0" dirty="0" smtClean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3079">
                <a:tc>
                  <a:txBody>
                    <a:bodyPr/>
                    <a:lstStyle/>
                    <a:p>
                      <a:pPr algn="ctr" fontAlgn="ctr"/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2017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6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2018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Diferencia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140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Otros Gastos</a:t>
                      </a:r>
                      <a:r>
                        <a:rPr lang="es-PY" sz="14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 Corrientes (</a:t>
                      </a:r>
                      <a:r>
                        <a:rPr lang="es-PY" sz="1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Servicios Personales</a:t>
                      </a:r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)</a:t>
                      </a:r>
                      <a:endParaRPr lang="es-PY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48.184.170.307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96.562.342.546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47.986.468.197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98662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Gastos de Capital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60.631.136.550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114.531.894.787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53.900.758.237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PY" sz="16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ctr" fontAlgn="b"/>
                      <a:r>
                        <a:rPr lang="es-PY" sz="160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r>
                        <a:rPr lang="es-PY" sz="16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TOTAL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108.815.306.857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211.094.237.333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102.278.930.476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n 7" descr="Descripción: Descripción: C:\Users\Justicia Electoral\Desktop\Logos Bilingües\Ministerio del 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>
            <a:fillRect/>
          </a:stretch>
        </p:blipFill>
        <p:spPr bwMode="auto">
          <a:xfrm>
            <a:off x="128464" y="451129"/>
            <a:ext cx="1910203" cy="8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Descripción: Descripción: C:\Users\Justicia Electoral\Desktop\Logos Bilingües\mar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2" y="422666"/>
            <a:ext cx="1224136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Gobierno Nac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3"/>
          <a:stretch>
            <a:fillRect/>
          </a:stretch>
        </p:blipFill>
        <p:spPr bwMode="auto">
          <a:xfrm>
            <a:off x="7481778" y="400473"/>
            <a:ext cx="2276414" cy="96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43441711"/>
              </p:ext>
            </p:extLst>
          </p:nvPr>
        </p:nvGraphicFramePr>
        <p:xfrm>
          <a:off x="920552" y="4581128"/>
          <a:ext cx="676875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658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455" y="1380565"/>
            <a:ext cx="9738630" cy="9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rgbClr val="FFFFFF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75" y="476672"/>
            <a:ext cx="1716191" cy="90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1208584" y="2786058"/>
            <a:ext cx="7722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 smtClean="0">
                <a:latin typeface="Book Antiqua" panose="02040602050305030304" pitchFamily="18" charset="0"/>
              </a:rPr>
              <a:t>¡¡GRACIAS POR SU ATENCION!!</a:t>
            </a:r>
            <a:endParaRPr lang="es-MX" sz="6000" b="1" dirty="0">
              <a:latin typeface="Book Antiqua" panose="02040602050305030304" pitchFamily="18" charset="0"/>
            </a:endParaRPr>
          </a:p>
        </p:txBody>
      </p:sp>
      <p:pic>
        <p:nvPicPr>
          <p:cNvPr id="9" name="Imagen 8" descr="Descripción: Descripción: C:\Users\Justicia Electoral\Desktop\Logos Bilingües\Ministerio del 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>
            <a:fillRect/>
          </a:stretch>
        </p:blipFill>
        <p:spPr bwMode="auto">
          <a:xfrm>
            <a:off x="128464" y="451129"/>
            <a:ext cx="1910203" cy="8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Gobierno Nac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3"/>
          <a:stretch>
            <a:fillRect/>
          </a:stretch>
        </p:blipFill>
        <p:spPr bwMode="auto">
          <a:xfrm>
            <a:off x="7429115" y="410947"/>
            <a:ext cx="2204406" cy="92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Personalizado 2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C00000"/>
      </a:hlink>
      <a:folHlink>
        <a:srgbClr val="A43925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scurso" id="{A0B33C13-D419-461A-BBB8-2495B4B2FE33}" vid="{B52F0E81-F31D-4261-8C8A-74657E56FC2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2825</TotalTime>
  <Words>389</Words>
  <Application>Microsoft Office PowerPoint</Application>
  <PresentationFormat>A4 (210 x 297 mm)</PresentationFormat>
  <Paragraphs>207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Book Antiqua</vt:lpstr>
      <vt:lpstr>Calibri</vt:lpstr>
      <vt:lpstr>Claridad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Control</cp:lastModifiedBy>
  <cp:revision>192</cp:revision>
  <cp:lastPrinted>2017-09-18T22:37:00Z</cp:lastPrinted>
  <dcterms:created xsi:type="dcterms:W3CDTF">2015-09-07T15:31:05Z</dcterms:created>
  <dcterms:modified xsi:type="dcterms:W3CDTF">2017-09-18T22:40:26Z</dcterms:modified>
</cp:coreProperties>
</file>