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xml" ContentType="application/vnd.openxmlformats-officedocument.drawingml.chart+xml"/>
  <Override PartName="/ppt/notesSlides/notesSlide28.xml" ContentType="application/vnd.openxmlformats-officedocument.presentationml.notesSlide+xml"/>
  <Override PartName="/ppt/charts/chart6.xml" ContentType="application/vnd.openxmlformats-officedocument.drawingml.chart+xml"/>
  <Override PartName="/ppt/notesSlides/notesSlide29.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charts/chart8.xml" ContentType="application/vnd.openxmlformats-officedocument.drawingml.chart+xml"/>
  <Override PartName="/ppt/notesSlides/notesSlide31.xml" ContentType="application/vnd.openxmlformats-officedocument.presentationml.notesSlide+xml"/>
  <Override PartName="/ppt/charts/chart9.xml" ContentType="application/vnd.openxmlformats-officedocument.drawingml.chart+xml"/>
  <Override PartName="/ppt/notesSlides/notesSlide32.xml" ContentType="application/vnd.openxmlformats-officedocument.presentationml.notesSlide+xml"/>
  <Override PartName="/ppt/charts/chart10.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1.xml" ContentType="application/vnd.openxmlformats-officedocument.drawingml.chart+xml"/>
  <Override PartName="/ppt/notesSlides/notesSlide36.xml" ContentType="application/vnd.openxmlformats-officedocument.presentationml.notesSlide+xml"/>
  <Override PartName="/ppt/charts/chart12.xml" ContentType="application/vnd.openxmlformats-officedocument.drawingml.chart+xml"/>
  <Override PartName="/ppt/notesSlides/notesSlide37.xml" ContentType="application/vnd.openxmlformats-officedocument.presentationml.notesSlide+xml"/>
  <Override PartName="/ppt/charts/chart13.xml" ContentType="application/vnd.openxmlformats-officedocument.drawingml.chart+xml"/>
  <Override PartName="/ppt/notesSlides/notesSlide38.xml" ContentType="application/vnd.openxmlformats-officedocument.presentationml.notesSlide+xml"/>
  <Override PartName="/ppt/charts/chart14.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44"/>
  </p:notesMasterIdLst>
  <p:handoutMasterIdLst>
    <p:handoutMasterId r:id="rId45"/>
  </p:handoutMasterIdLst>
  <p:sldIdLst>
    <p:sldId id="629" r:id="rId2"/>
    <p:sldId id="602" r:id="rId3"/>
    <p:sldId id="605" r:id="rId4"/>
    <p:sldId id="606" r:id="rId5"/>
    <p:sldId id="607" r:id="rId6"/>
    <p:sldId id="608" r:id="rId7"/>
    <p:sldId id="609" r:id="rId8"/>
    <p:sldId id="615" r:id="rId9"/>
    <p:sldId id="616" r:id="rId10"/>
    <p:sldId id="617" r:id="rId11"/>
    <p:sldId id="618" r:id="rId12"/>
    <p:sldId id="619" r:id="rId13"/>
    <p:sldId id="620" r:id="rId14"/>
    <p:sldId id="488" r:id="rId15"/>
    <p:sldId id="623" r:id="rId16"/>
    <p:sldId id="586" r:id="rId17"/>
    <p:sldId id="593" r:id="rId18"/>
    <p:sldId id="622" r:id="rId19"/>
    <p:sldId id="548" r:id="rId20"/>
    <p:sldId id="416" r:id="rId21"/>
    <p:sldId id="478" r:id="rId22"/>
    <p:sldId id="624" r:id="rId23"/>
    <p:sldId id="625" r:id="rId24"/>
    <p:sldId id="626" r:id="rId25"/>
    <p:sldId id="627" r:id="rId26"/>
    <p:sldId id="628" r:id="rId27"/>
    <p:sldId id="476" r:id="rId28"/>
    <p:sldId id="587" r:id="rId29"/>
    <p:sldId id="588" r:id="rId30"/>
    <p:sldId id="589" r:id="rId31"/>
    <p:sldId id="479" r:id="rId32"/>
    <p:sldId id="481" r:id="rId33"/>
    <p:sldId id="526" r:id="rId34"/>
    <p:sldId id="524" r:id="rId35"/>
    <p:sldId id="590" r:id="rId36"/>
    <p:sldId id="591" r:id="rId37"/>
    <p:sldId id="592" r:id="rId38"/>
    <p:sldId id="477" r:id="rId39"/>
    <p:sldId id="630" r:id="rId40"/>
    <p:sldId id="631" r:id="rId41"/>
    <p:sldId id="632" r:id="rId42"/>
    <p:sldId id="633" r:id="rId4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49719"/>
    <a:srgbClr val="83A343"/>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1" autoAdjust="0"/>
    <p:restoredTop sz="83885" autoAdjust="0"/>
  </p:normalViewPr>
  <p:slideViewPr>
    <p:cSldViewPr>
      <p:cViewPr>
        <p:scale>
          <a:sx n="77" d="100"/>
          <a:sy n="77" d="100"/>
        </p:scale>
        <p:origin x="-159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USUARIO\Downloads\Cuadro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UARIO\Downloads\Cuadro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USUARIO\Downloads\Cuadro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USUARIO\Downloads\Cuadro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USUARIO\Downloads\Cuadr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df\Desktop\PROYECTO%20PGN%202018\COMPARATIVO%20EJEC.%20PRESUP%20Y%20PAC.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df\Desktop\PROYECTO%20PGN%202018\GRAFICO%20EJEC.%20PRESUPUESTARIA-%20PAC.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df\Desktop\PROYECTO%20PGN%202018\COMPARATIVO%20EJEC.%20PRESUP%20Y%20PAC.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UARIO\Downloads\Cuadro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UARIO\Downloads\Cuadro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UARIO\Downloads\Cuadro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UARIO\Downloads\Cuadro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df\Downloads\Cuadros%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909440760877657E-2"/>
          <c:y val="3.1250006990427473E-2"/>
          <c:w val="0.9599987172101152"/>
          <c:h val="0.88702619162182172"/>
        </c:manualLayout>
      </c:layout>
      <c:lineChart>
        <c:grouping val="standard"/>
        <c:varyColors val="0"/>
        <c:ser>
          <c:idx val="0"/>
          <c:order val="0"/>
          <c:dLbls>
            <c:txPr>
              <a:bodyPr/>
              <a:lstStyle/>
              <a:p>
                <a:pPr>
                  <a:defRPr sz="1800" b="1"/>
                </a:pPr>
                <a:endParaRPr lang="es-MX"/>
              </a:p>
            </c:txPr>
            <c:showLegendKey val="0"/>
            <c:showVal val="1"/>
            <c:showCatName val="0"/>
            <c:showSerName val="0"/>
            <c:showPercent val="0"/>
            <c:showBubbleSize val="0"/>
            <c:showLeaderLines val="0"/>
          </c:dLbls>
          <c:cat>
            <c:strRef>
              <c:f>'[Anexo_Estadistico_Informe_Economico_25_09_2017.xlsx]CUADRO 4'!$AD$11:$AI$11</c:f>
              <c:strCache>
                <c:ptCount val="6"/>
                <c:pt idx="0">
                  <c:v>2012*</c:v>
                </c:pt>
                <c:pt idx="1">
                  <c:v>2013*</c:v>
                </c:pt>
                <c:pt idx="2">
                  <c:v>2014*</c:v>
                </c:pt>
                <c:pt idx="3">
                  <c:v>2015*</c:v>
                </c:pt>
                <c:pt idx="4">
                  <c:v>2016*</c:v>
                </c:pt>
                <c:pt idx="5">
                  <c:v>2017*</c:v>
                </c:pt>
              </c:strCache>
            </c:strRef>
          </c:cat>
          <c:val>
            <c:numRef>
              <c:f>'[Anexo_Estadistico_Informe_Economico_25_09_2017.xlsx]CUADRO 4'!$AD$15:$AI$15</c:f>
              <c:numCache>
                <c:formatCode>_(* #,##0.00_);_(* \(#,##0.00\);_(* "-"??_);_(@_)</c:formatCode>
                <c:ptCount val="6"/>
                <c:pt idx="0">
                  <c:v>20.158824550888738</c:v>
                </c:pt>
                <c:pt idx="1">
                  <c:v>24.955049264653301</c:v>
                </c:pt>
                <c:pt idx="2">
                  <c:v>24.947016608920443</c:v>
                </c:pt>
                <c:pt idx="3">
                  <c:v>25.485333551848512</c:v>
                </c:pt>
                <c:pt idx="4">
                  <c:v>25.207580424807158</c:v>
                </c:pt>
                <c:pt idx="5">
                  <c:v>25.088763335326338</c:v>
                </c:pt>
              </c:numCache>
            </c:numRef>
          </c:val>
          <c:smooth val="0"/>
        </c:ser>
        <c:dLbls>
          <c:showLegendKey val="0"/>
          <c:showVal val="1"/>
          <c:showCatName val="0"/>
          <c:showSerName val="0"/>
          <c:showPercent val="0"/>
          <c:showBubbleSize val="0"/>
        </c:dLbls>
        <c:marker val="1"/>
        <c:smooth val="0"/>
        <c:axId val="203494528"/>
        <c:axId val="203497472"/>
      </c:lineChart>
      <c:catAx>
        <c:axId val="203494528"/>
        <c:scaling>
          <c:orientation val="minMax"/>
        </c:scaling>
        <c:delete val="0"/>
        <c:axPos val="b"/>
        <c:majorTickMark val="none"/>
        <c:minorTickMark val="none"/>
        <c:tickLblPos val="nextTo"/>
        <c:txPr>
          <a:bodyPr/>
          <a:lstStyle/>
          <a:p>
            <a:pPr>
              <a:defRPr sz="1200"/>
            </a:pPr>
            <a:endParaRPr lang="es-MX"/>
          </a:p>
        </c:txPr>
        <c:crossAx val="203497472"/>
        <c:crosses val="autoZero"/>
        <c:auto val="1"/>
        <c:lblAlgn val="ctr"/>
        <c:lblOffset val="100"/>
        <c:noMultiLvlLbl val="0"/>
      </c:catAx>
      <c:valAx>
        <c:axId val="203497472"/>
        <c:scaling>
          <c:orientation val="minMax"/>
        </c:scaling>
        <c:delete val="1"/>
        <c:axPos val="l"/>
        <c:numFmt formatCode="_(* #,##0.00_);_(* \(#,##0.00\);_(* &quot;-&quot;??_);_(@_)" sourceLinked="1"/>
        <c:majorTickMark val="out"/>
        <c:minorTickMark val="none"/>
        <c:tickLblPos val="nextTo"/>
        <c:crossAx val="203494528"/>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1"/>
          <c:order val="1"/>
          <c:explosion val="12"/>
          <c:dLbls>
            <c:dLbl>
              <c:idx val="0"/>
              <c:layout>
                <c:manualLayout>
                  <c:x val="-0.11926911621971936"/>
                  <c:y val="-0.21747922134733158"/>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4.0818311346985783E-2"/>
                  <c:y val="-3.0730169145523477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9.6107309362919585E-3"/>
                  <c:y val="9.0762613006707491E-3"/>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3.1889685218750519E-2"/>
                  <c:y val="-1.1944444444444445E-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2.7565457993721353E-2"/>
                  <c:y val="-2.4982137649460483E-2"/>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2.3501531058617672E-2"/>
                  <c:y val="-1.8813065033537475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500" b="1"/>
                </a:pPr>
                <a:endParaRPr lang="es-MX"/>
              </a:p>
            </c:txPr>
            <c:showLegendKey val="0"/>
            <c:showVal val="0"/>
            <c:showCatName val="1"/>
            <c:showSerName val="0"/>
            <c:showPercent val="1"/>
            <c:showBubbleSize val="0"/>
            <c:showLeaderLines val="1"/>
            <c:extLst>
              <c:ext xmlns:c15="http://schemas.microsoft.com/office/drawing/2012/chart" uri="{CE6537A1-D6FC-4f65-9D91-7224C49458BB}"/>
            </c:extLst>
          </c:dLbls>
          <c:cat>
            <c:strRef>
              <c:f>[Cuadros.xlsx]O.F.!$C$4:$C$11</c:f>
              <c:strCache>
                <c:ptCount val="8"/>
                <c:pt idx="0">
                  <c:v>TESORO PUBLICO</c:v>
                </c:pt>
                <c:pt idx="1">
                  <c:v>RECURSOS PROPIOS</c:v>
                </c:pt>
                <c:pt idx="2">
                  <c:v>LEY N° 5264/14 - FOMENTO DE LA CADENA LACTEA</c:v>
                </c:pt>
                <c:pt idx="3">
                  <c:v>LEY N° 5538/15 - DEL TABACO - COOPARTICIPACION DE TRIBUTOS - MAG</c:v>
                </c:pt>
                <c:pt idx="4">
                  <c:v>COMUNIDAD ECONOMICA EUROPEA</c:v>
                </c:pt>
                <c:pt idx="5">
                  <c:v>MERCOSUR</c:v>
                </c:pt>
                <c:pt idx="6">
                  <c:v>BANCO INTERNACIONAL DE RECONSTRUCCIÓN Y FOMENTO (BIRF)</c:v>
                </c:pt>
                <c:pt idx="7">
                  <c:v>FONDO INTERNACIONAL DE DESARROLLO AGRICOLA (FIDA)</c:v>
                </c:pt>
              </c:strCache>
            </c:strRef>
          </c:cat>
          <c:val>
            <c:numRef>
              <c:f>[Cuadros.xlsx]O.F.!$E$4:$E$11</c:f>
              <c:numCache>
                <c:formatCode>0.00</c:formatCode>
                <c:ptCount val="8"/>
                <c:pt idx="0">
                  <c:v>39.925598428508764</c:v>
                </c:pt>
                <c:pt idx="1">
                  <c:v>3.3062179799583715</c:v>
                </c:pt>
                <c:pt idx="2">
                  <c:v>0.49450541074604154</c:v>
                </c:pt>
                <c:pt idx="3" formatCode="0">
                  <c:v>21.557696643014904</c:v>
                </c:pt>
                <c:pt idx="4">
                  <c:v>0.44434658290680096</c:v>
                </c:pt>
                <c:pt idx="5">
                  <c:v>3.6334919345841441</c:v>
                </c:pt>
                <c:pt idx="6">
                  <c:v>29.408791546681879</c:v>
                </c:pt>
                <c:pt idx="7">
                  <c:v>1.2293514735991009</c:v>
                </c:pt>
              </c:numCache>
            </c:numRef>
          </c:val>
        </c:ser>
        <c:ser>
          <c:idx val="0"/>
          <c:order val="0"/>
          <c:explosion val="25"/>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[Cuadros.xlsx]O.F.!$C$4:$C$11</c:f>
              <c:strCache>
                <c:ptCount val="8"/>
                <c:pt idx="0">
                  <c:v>TESORO PUBLICO</c:v>
                </c:pt>
                <c:pt idx="1">
                  <c:v>RECURSOS PROPIOS</c:v>
                </c:pt>
                <c:pt idx="2">
                  <c:v>LEY N° 5264/14 - FOMENTO DE LA CADENA LACTEA</c:v>
                </c:pt>
                <c:pt idx="3">
                  <c:v>LEY N° 5538/15 - DEL TABACO - COOPARTICIPACION DE TRIBUTOS - MAG</c:v>
                </c:pt>
                <c:pt idx="4">
                  <c:v>COMUNIDAD ECONOMICA EUROPEA</c:v>
                </c:pt>
                <c:pt idx="5">
                  <c:v>MERCOSUR</c:v>
                </c:pt>
                <c:pt idx="6">
                  <c:v>BANCO INTERNACIONAL DE RECONSTRUCCIÓN Y FOMENTO (BIRF)</c:v>
                </c:pt>
                <c:pt idx="7">
                  <c:v>FONDO INTERNACIONAL DE DESARROLLO AGRICOLA (FIDA)</c:v>
                </c:pt>
              </c:strCache>
            </c:strRef>
          </c:cat>
          <c:val>
            <c:numRef>
              <c:f>[Cuadros.xlsx]O.F.!$D$4:$D$11</c:f>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1.6742971330298284E-2"/>
          <c:y val="4.423350133936952E-2"/>
          <c:w val="0.95395682884167976"/>
          <c:h val="0.74801846104334635"/>
        </c:manualLayout>
      </c:layout>
      <c:bar3DChart>
        <c:barDir val="col"/>
        <c:grouping val="clustered"/>
        <c:varyColors val="0"/>
        <c:ser>
          <c:idx val="0"/>
          <c:order val="0"/>
          <c:tx>
            <c:strRef>
              <c:f>[Cuadros.xlsx]NIVEL!$D$4</c:f>
              <c:strCache>
                <c:ptCount val="1"/>
                <c:pt idx="0">
                  <c:v>PRESUPUESTO 2017</c:v>
                </c:pt>
              </c:strCache>
            </c:strRef>
          </c:tx>
          <c:spPr>
            <a:solidFill>
              <a:srgbClr val="00B050"/>
            </a:solidFill>
          </c:spPr>
          <c:invertIfNegative val="0"/>
          <c:dLbls>
            <c:dLbl>
              <c:idx val="0"/>
              <c:tx>
                <c:rich>
                  <a:bodyPr/>
                  <a:lstStyle/>
                  <a:p>
                    <a:r>
                      <a:rPr lang="en-US" b="1"/>
                      <a:t>0,06 %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b="1"/>
                      <a:t>6 %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b="1"/>
                      <a:t>94 %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b="1"/>
                      <a:t> 40 %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b="1"/>
                      <a:t> 92 %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b="1"/>
                      <a:t> 71 %</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[Cuadros.xlsx]NIVEL!$C$5:$C$11</c:f>
              <c:strCache>
                <c:ptCount val="7"/>
                <c:pt idx="0">
                  <c:v>SERVICIOS PERSONALES</c:v>
                </c:pt>
                <c:pt idx="1">
                  <c:v>SERVICIOS NO PERSONALES</c:v>
                </c:pt>
                <c:pt idx="2">
                  <c:v>BIENES DE CONSUMO E INSUMOS</c:v>
                </c:pt>
                <c:pt idx="3">
                  <c:v>BIENES DE CAMBIO</c:v>
                </c:pt>
                <c:pt idx="4">
                  <c:v>INVERSION FISICA</c:v>
                </c:pt>
                <c:pt idx="5">
                  <c:v>TRANSFERENCIAS</c:v>
                </c:pt>
                <c:pt idx="6">
                  <c:v>OTROS GASTOS </c:v>
                </c:pt>
              </c:strCache>
            </c:strRef>
          </c:cat>
          <c:val>
            <c:numRef>
              <c:f>[Cuadros.xlsx]NIVEL!$D$5:$D$11</c:f>
              <c:numCache>
                <c:formatCode>_-* #,##0_-;\-* #,##0_-;_-* "-"??_-;_-@_-</c:formatCode>
                <c:ptCount val="7"/>
                <c:pt idx="0">
                  <c:v>144116652414</c:v>
                </c:pt>
                <c:pt idx="1">
                  <c:v>28770293574</c:v>
                </c:pt>
                <c:pt idx="2">
                  <c:v>9599710370</c:v>
                </c:pt>
                <c:pt idx="3">
                  <c:v>0</c:v>
                </c:pt>
                <c:pt idx="4">
                  <c:v>7634759542</c:v>
                </c:pt>
                <c:pt idx="5">
                  <c:v>41437512180</c:v>
                </c:pt>
                <c:pt idx="6">
                  <c:v>119990822</c:v>
                </c:pt>
              </c:numCache>
            </c:numRef>
          </c:val>
        </c:ser>
        <c:ser>
          <c:idx val="1"/>
          <c:order val="1"/>
          <c:tx>
            <c:strRef>
              <c:f>[Cuadros.xlsx]NIVEL!$E$4</c:f>
              <c:strCache>
                <c:ptCount val="1"/>
                <c:pt idx="0">
                  <c:v>ANTEPROYECTO 2018</c:v>
                </c:pt>
              </c:strCache>
            </c:strRef>
          </c:tx>
          <c:invertIfNegative val="0"/>
          <c:cat>
            <c:strRef>
              <c:f>[Cuadros.xlsx]NIVEL!$C$5:$C$11</c:f>
              <c:strCache>
                <c:ptCount val="7"/>
                <c:pt idx="0">
                  <c:v>SERVICIOS PERSONALES</c:v>
                </c:pt>
                <c:pt idx="1">
                  <c:v>SERVICIOS NO PERSONALES</c:v>
                </c:pt>
                <c:pt idx="2">
                  <c:v>BIENES DE CONSUMO E INSUMOS</c:v>
                </c:pt>
                <c:pt idx="3">
                  <c:v>BIENES DE CAMBIO</c:v>
                </c:pt>
                <c:pt idx="4">
                  <c:v>INVERSION FISICA</c:v>
                </c:pt>
                <c:pt idx="5">
                  <c:v>TRANSFERENCIAS</c:v>
                </c:pt>
                <c:pt idx="6">
                  <c:v>OTROS GASTOS </c:v>
                </c:pt>
              </c:strCache>
            </c:strRef>
          </c:cat>
          <c:val>
            <c:numRef>
              <c:f>[Cuadros.xlsx]NIVEL!$E$5:$E$11</c:f>
              <c:numCache>
                <c:formatCode>_-* #,##0_-;\-* #,##0_-;_-* "-"??_-;_-@_-</c:formatCode>
                <c:ptCount val="7"/>
                <c:pt idx="0">
                  <c:v>144208948907</c:v>
                </c:pt>
                <c:pt idx="1">
                  <c:v>27057290867</c:v>
                </c:pt>
                <c:pt idx="2">
                  <c:v>592657329</c:v>
                </c:pt>
                <c:pt idx="3">
                  <c:v>0</c:v>
                </c:pt>
                <c:pt idx="4">
                  <c:v>4597501257</c:v>
                </c:pt>
                <c:pt idx="5">
                  <c:v>3213507056</c:v>
                </c:pt>
                <c:pt idx="6">
                  <c:v>34856427</c:v>
                </c:pt>
              </c:numCache>
            </c:numRef>
          </c:val>
        </c:ser>
        <c:dLbls>
          <c:showLegendKey val="0"/>
          <c:showVal val="0"/>
          <c:showCatName val="0"/>
          <c:showSerName val="0"/>
          <c:showPercent val="0"/>
          <c:showBubbleSize val="0"/>
        </c:dLbls>
        <c:gapWidth val="75"/>
        <c:shape val="box"/>
        <c:axId val="170776064"/>
        <c:axId val="170777600"/>
        <c:axId val="0"/>
      </c:bar3DChart>
      <c:catAx>
        <c:axId val="170776064"/>
        <c:scaling>
          <c:orientation val="minMax"/>
        </c:scaling>
        <c:delete val="0"/>
        <c:axPos val="b"/>
        <c:numFmt formatCode="General" sourceLinked="0"/>
        <c:majorTickMark val="none"/>
        <c:minorTickMark val="none"/>
        <c:tickLblPos val="nextTo"/>
        <c:txPr>
          <a:bodyPr/>
          <a:lstStyle/>
          <a:p>
            <a:pPr>
              <a:defRPr sz="600"/>
            </a:pPr>
            <a:endParaRPr lang="es-MX"/>
          </a:p>
        </c:txPr>
        <c:crossAx val="170777600"/>
        <c:crosses val="autoZero"/>
        <c:auto val="1"/>
        <c:lblAlgn val="ctr"/>
        <c:lblOffset val="100"/>
        <c:noMultiLvlLbl val="0"/>
      </c:catAx>
      <c:valAx>
        <c:axId val="170777600"/>
        <c:scaling>
          <c:orientation val="minMax"/>
        </c:scaling>
        <c:delete val="1"/>
        <c:axPos val="l"/>
        <c:numFmt formatCode="_-* #,##0_-;\-* #,##0_-;_-* &quot;-&quot;??_-;_-@_-" sourceLinked="1"/>
        <c:majorTickMark val="none"/>
        <c:minorTickMark val="none"/>
        <c:tickLblPos val="nextTo"/>
        <c:crossAx val="170776064"/>
        <c:crosses val="autoZero"/>
        <c:crossBetween val="between"/>
      </c:valAx>
    </c:plotArea>
    <c:legend>
      <c:legendPos val="b"/>
      <c:layout>
        <c:manualLayout>
          <c:xMode val="edge"/>
          <c:yMode val="edge"/>
          <c:x val="0.29737463087976329"/>
          <c:y val="0.90049130958410106"/>
          <c:w val="0.4480575014026339"/>
          <c:h val="7.7954069308799306E-2"/>
        </c:manualLayout>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[Cuadros.xlsx]NIVEL!$D$17</c:f>
              <c:strCache>
                <c:ptCount val="1"/>
                <c:pt idx="0">
                  <c:v>PRESUPUESTO 2017</c:v>
                </c:pt>
              </c:strCache>
            </c:strRef>
          </c:tx>
          <c:spPr>
            <a:solidFill>
              <a:srgbClr val="00B050"/>
            </a:solidFill>
          </c:spPr>
          <c:invertIfNegative val="0"/>
          <c:dLbls>
            <c:dLbl>
              <c:idx val="0"/>
              <c:tx>
                <c:rich>
                  <a:bodyPr/>
                  <a:lstStyle/>
                  <a:p>
                    <a:r>
                      <a:rPr lang="en-US" b="1"/>
                      <a:t> 43 %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b="1"/>
                      <a:t>5,9</a:t>
                    </a:r>
                    <a:r>
                      <a:rPr lang="en-US" b="1" baseline="0"/>
                      <a:t>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b="1"/>
                      <a:t> 64,85 %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b="1"/>
                      <a:t> 96,94 %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b="1"/>
                      <a:t>79,33</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[Cuadros.xlsx]NIVEL!$C$18:$C$24</c:f>
              <c:strCache>
                <c:ptCount val="7"/>
                <c:pt idx="0">
                  <c:v>SERVICIOS PERSONALES</c:v>
                </c:pt>
                <c:pt idx="1">
                  <c:v>SERVICIOS NO PERSONALES</c:v>
                </c:pt>
                <c:pt idx="2">
                  <c:v>BIENES DE CONSUMO E INSUMOS</c:v>
                </c:pt>
                <c:pt idx="3">
                  <c:v>BIENES DE CAMBIO</c:v>
                </c:pt>
                <c:pt idx="4">
                  <c:v>INVERSION FISICA</c:v>
                </c:pt>
                <c:pt idx="5">
                  <c:v>TRANSFERENCIAS</c:v>
                </c:pt>
                <c:pt idx="6">
                  <c:v>OTROS GASTOS </c:v>
                </c:pt>
              </c:strCache>
            </c:strRef>
          </c:cat>
          <c:val>
            <c:numRef>
              <c:f>[Cuadros.xlsx]NIVEL!$D$18:$D$24</c:f>
              <c:numCache>
                <c:formatCode>_-* #,##0_-;\-* #,##0_-;_-* "-"??_-;_-@_-</c:formatCode>
                <c:ptCount val="7"/>
                <c:pt idx="0">
                  <c:v>36559072000</c:v>
                </c:pt>
                <c:pt idx="1">
                  <c:v>11332446887</c:v>
                </c:pt>
                <c:pt idx="2">
                  <c:v>5354708934</c:v>
                </c:pt>
                <c:pt idx="3">
                  <c:v>0</c:v>
                </c:pt>
                <c:pt idx="4">
                  <c:v>7264012054</c:v>
                </c:pt>
                <c:pt idx="5">
                  <c:v>342350008532</c:v>
                </c:pt>
                <c:pt idx="6">
                  <c:v>0</c:v>
                </c:pt>
              </c:numCache>
            </c:numRef>
          </c:val>
        </c:ser>
        <c:ser>
          <c:idx val="1"/>
          <c:order val="1"/>
          <c:tx>
            <c:strRef>
              <c:f>[Cuadros.xlsx]NIVEL!$E$17</c:f>
              <c:strCache>
                <c:ptCount val="1"/>
                <c:pt idx="0">
                  <c:v>ANTEPROYECTO 2018</c:v>
                </c:pt>
              </c:strCache>
            </c:strRef>
          </c:tx>
          <c:spPr>
            <a:solidFill>
              <a:schemeClr val="accent2">
                <a:lumMod val="75000"/>
              </a:schemeClr>
            </a:solidFill>
          </c:spPr>
          <c:invertIfNegative val="0"/>
          <c:cat>
            <c:strRef>
              <c:f>[Cuadros.xlsx]NIVEL!$C$18:$C$24</c:f>
              <c:strCache>
                <c:ptCount val="7"/>
                <c:pt idx="0">
                  <c:v>SERVICIOS PERSONALES</c:v>
                </c:pt>
                <c:pt idx="1">
                  <c:v>SERVICIOS NO PERSONALES</c:v>
                </c:pt>
                <c:pt idx="2">
                  <c:v>BIENES DE CONSUMO E INSUMOS</c:v>
                </c:pt>
                <c:pt idx="3">
                  <c:v>BIENES DE CAMBIO</c:v>
                </c:pt>
                <c:pt idx="4">
                  <c:v>INVERSION FISICA</c:v>
                </c:pt>
                <c:pt idx="5">
                  <c:v>TRANSFERENCIAS</c:v>
                </c:pt>
                <c:pt idx="6">
                  <c:v>OTROS GASTOS </c:v>
                </c:pt>
              </c:strCache>
            </c:strRef>
          </c:cat>
          <c:val>
            <c:numRef>
              <c:f>[Cuadros.xlsx]NIVEL!$E$18:$E$24</c:f>
              <c:numCache>
                <c:formatCode>_-* #,##0_-;\-* #,##0_-;_-* "-"??_-;_-@_-</c:formatCode>
                <c:ptCount val="7"/>
                <c:pt idx="0">
                  <c:v>52374172000</c:v>
                </c:pt>
                <c:pt idx="1">
                  <c:v>10662338522</c:v>
                </c:pt>
                <c:pt idx="2">
                  <c:v>1882263574</c:v>
                </c:pt>
                <c:pt idx="3">
                  <c:v>0</c:v>
                </c:pt>
                <c:pt idx="4">
                  <c:v>222233892</c:v>
                </c:pt>
                <c:pt idx="5">
                  <c:v>70761000034</c:v>
                </c:pt>
                <c:pt idx="6">
                  <c:v>0</c:v>
                </c:pt>
              </c:numCache>
            </c:numRef>
          </c:val>
        </c:ser>
        <c:dLbls>
          <c:showLegendKey val="0"/>
          <c:showVal val="0"/>
          <c:showCatName val="0"/>
          <c:showSerName val="0"/>
          <c:showPercent val="0"/>
          <c:showBubbleSize val="0"/>
        </c:dLbls>
        <c:gapWidth val="75"/>
        <c:shape val="box"/>
        <c:axId val="171081728"/>
        <c:axId val="171083264"/>
        <c:axId val="0"/>
      </c:bar3DChart>
      <c:catAx>
        <c:axId val="171081728"/>
        <c:scaling>
          <c:orientation val="minMax"/>
        </c:scaling>
        <c:delete val="0"/>
        <c:axPos val="b"/>
        <c:numFmt formatCode="General" sourceLinked="0"/>
        <c:majorTickMark val="none"/>
        <c:minorTickMark val="none"/>
        <c:tickLblPos val="nextTo"/>
        <c:txPr>
          <a:bodyPr/>
          <a:lstStyle/>
          <a:p>
            <a:pPr>
              <a:defRPr sz="600"/>
            </a:pPr>
            <a:endParaRPr lang="es-MX"/>
          </a:p>
        </c:txPr>
        <c:crossAx val="171083264"/>
        <c:crosses val="autoZero"/>
        <c:auto val="1"/>
        <c:lblAlgn val="ctr"/>
        <c:lblOffset val="100"/>
        <c:noMultiLvlLbl val="0"/>
      </c:catAx>
      <c:valAx>
        <c:axId val="171083264"/>
        <c:scaling>
          <c:orientation val="minMax"/>
        </c:scaling>
        <c:delete val="1"/>
        <c:axPos val="l"/>
        <c:numFmt formatCode="_-* #,##0_-;\-* #,##0_-;_-* &quot;-&quot;??_-;_-@_-" sourceLinked="1"/>
        <c:majorTickMark val="none"/>
        <c:minorTickMark val="none"/>
        <c:tickLblPos val="nextTo"/>
        <c:crossAx val="171081728"/>
        <c:crosses val="autoZero"/>
        <c:crossBetween val="between"/>
      </c:valAx>
    </c:plotArea>
    <c:legend>
      <c:legendPos val="b"/>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[Cuadros.xlsx]NIVEL!$D$30</c:f>
              <c:strCache>
                <c:ptCount val="1"/>
                <c:pt idx="0">
                  <c:v>PRESUPUESTO 2017</c:v>
                </c:pt>
              </c:strCache>
            </c:strRef>
          </c:tx>
          <c:spPr>
            <a:solidFill>
              <a:srgbClr val="00B050"/>
            </a:solidFill>
          </c:spPr>
          <c:invertIfNegative val="0"/>
          <c:dLbls>
            <c:dLbl>
              <c:idx val="0"/>
              <c:tx>
                <c:rich>
                  <a:bodyPr/>
                  <a:lstStyle/>
                  <a:p>
                    <a:r>
                      <a:rPr lang="en-US"/>
                      <a:t> 7</a:t>
                    </a:r>
                    <a:r>
                      <a:rPr lang="en-US" baseline="0"/>
                      <a:t>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t> 42</a:t>
                    </a:r>
                    <a:r>
                      <a:rPr lang="en-US" baseline="0"/>
                      <a:t>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t> 42 %</a:t>
                    </a:r>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a:t> 71 % </a:t>
                    </a:r>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a:t> 73</a:t>
                    </a:r>
                    <a:r>
                      <a:rPr lang="en-US" baseline="0"/>
                      <a:t>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6"/>
              <c:tx>
                <c:rich>
                  <a:bodyPr/>
                  <a:lstStyle/>
                  <a:p>
                    <a:r>
                      <a:rPr lang="en-US"/>
                      <a:t>34 %</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[Cuadros.xlsx]NIVEL!$C$31:$C$37</c:f>
              <c:strCache>
                <c:ptCount val="7"/>
                <c:pt idx="0">
                  <c:v>SERVICIOS PERSONALES</c:v>
                </c:pt>
                <c:pt idx="1">
                  <c:v>SERVICIOS NO PERSONALES</c:v>
                </c:pt>
                <c:pt idx="2">
                  <c:v>BIENES DE CONSUMO E INSUMOS</c:v>
                </c:pt>
                <c:pt idx="3">
                  <c:v>BIENES DE CAMBIO</c:v>
                </c:pt>
                <c:pt idx="4">
                  <c:v>INVERSION FISICA</c:v>
                </c:pt>
                <c:pt idx="5">
                  <c:v>TRANSFERENCIAS</c:v>
                </c:pt>
                <c:pt idx="6">
                  <c:v>OTROS GASTOS </c:v>
                </c:pt>
              </c:strCache>
            </c:strRef>
          </c:cat>
          <c:val>
            <c:numRef>
              <c:f>[Cuadros.xlsx]NIVEL!$D$31:$D$37</c:f>
              <c:numCache>
                <c:formatCode>_-* #,##0_-;\-* #,##0_-;_-* "-"??_-;_-@_-</c:formatCode>
                <c:ptCount val="7"/>
                <c:pt idx="0">
                  <c:v>10478535952</c:v>
                </c:pt>
                <c:pt idx="1">
                  <c:v>6314537134</c:v>
                </c:pt>
                <c:pt idx="2">
                  <c:v>3885842512</c:v>
                </c:pt>
                <c:pt idx="3">
                  <c:v>0</c:v>
                </c:pt>
                <c:pt idx="4">
                  <c:v>11868168847</c:v>
                </c:pt>
                <c:pt idx="5">
                  <c:v>1941890280</c:v>
                </c:pt>
                <c:pt idx="6">
                  <c:v>206353360</c:v>
                </c:pt>
              </c:numCache>
            </c:numRef>
          </c:val>
        </c:ser>
        <c:ser>
          <c:idx val="1"/>
          <c:order val="1"/>
          <c:tx>
            <c:strRef>
              <c:f>[Cuadros.xlsx]NIVEL!$E$30</c:f>
              <c:strCache>
                <c:ptCount val="1"/>
                <c:pt idx="0">
                  <c:v>ANTEPROYECTO 2018</c:v>
                </c:pt>
              </c:strCache>
            </c:strRef>
          </c:tx>
          <c:invertIfNegative val="0"/>
          <c:cat>
            <c:strRef>
              <c:f>[Cuadros.xlsx]NIVEL!$C$31:$C$37</c:f>
              <c:strCache>
                <c:ptCount val="7"/>
                <c:pt idx="0">
                  <c:v>SERVICIOS PERSONALES</c:v>
                </c:pt>
                <c:pt idx="1">
                  <c:v>SERVICIOS NO PERSONALES</c:v>
                </c:pt>
                <c:pt idx="2">
                  <c:v>BIENES DE CONSUMO E INSUMOS</c:v>
                </c:pt>
                <c:pt idx="3">
                  <c:v>BIENES DE CAMBIO</c:v>
                </c:pt>
                <c:pt idx="4">
                  <c:v>INVERSION FISICA</c:v>
                </c:pt>
                <c:pt idx="5">
                  <c:v>TRANSFERENCIAS</c:v>
                </c:pt>
                <c:pt idx="6">
                  <c:v>OTROS GASTOS </c:v>
                </c:pt>
              </c:strCache>
            </c:strRef>
          </c:cat>
          <c:val>
            <c:numRef>
              <c:f>[Cuadros.xlsx]NIVEL!$E$31:$E$37</c:f>
              <c:numCache>
                <c:formatCode>_-* #,##0_-;\-* #,##0_-;_-* "-"??_-;_-@_-</c:formatCode>
                <c:ptCount val="7"/>
                <c:pt idx="0">
                  <c:v>8006155952</c:v>
                </c:pt>
                <c:pt idx="1">
                  <c:v>28358855881</c:v>
                </c:pt>
                <c:pt idx="2">
                  <c:v>24417766219</c:v>
                </c:pt>
                <c:pt idx="3">
                  <c:v>660000000</c:v>
                </c:pt>
                <c:pt idx="4">
                  <c:v>40948143266</c:v>
                </c:pt>
                <c:pt idx="5">
                  <c:v>31697501845</c:v>
                </c:pt>
                <c:pt idx="6">
                  <c:v>403913601</c:v>
                </c:pt>
              </c:numCache>
            </c:numRef>
          </c:val>
        </c:ser>
        <c:dLbls>
          <c:showLegendKey val="0"/>
          <c:showVal val="0"/>
          <c:showCatName val="0"/>
          <c:showSerName val="0"/>
          <c:showPercent val="0"/>
          <c:showBubbleSize val="0"/>
        </c:dLbls>
        <c:gapWidth val="75"/>
        <c:shape val="box"/>
        <c:axId val="170911616"/>
        <c:axId val="170913152"/>
        <c:axId val="0"/>
      </c:bar3DChart>
      <c:catAx>
        <c:axId val="170911616"/>
        <c:scaling>
          <c:orientation val="minMax"/>
        </c:scaling>
        <c:delete val="0"/>
        <c:axPos val="b"/>
        <c:numFmt formatCode="General" sourceLinked="0"/>
        <c:majorTickMark val="none"/>
        <c:minorTickMark val="none"/>
        <c:tickLblPos val="nextTo"/>
        <c:txPr>
          <a:bodyPr/>
          <a:lstStyle/>
          <a:p>
            <a:pPr>
              <a:defRPr sz="600"/>
            </a:pPr>
            <a:endParaRPr lang="es-MX"/>
          </a:p>
        </c:txPr>
        <c:crossAx val="170913152"/>
        <c:crosses val="autoZero"/>
        <c:auto val="1"/>
        <c:lblAlgn val="ctr"/>
        <c:lblOffset val="100"/>
        <c:noMultiLvlLbl val="0"/>
      </c:catAx>
      <c:valAx>
        <c:axId val="170913152"/>
        <c:scaling>
          <c:orientation val="minMax"/>
        </c:scaling>
        <c:delete val="1"/>
        <c:axPos val="l"/>
        <c:numFmt formatCode="_-* #,##0_-;\-* #,##0_-;_-* &quot;-&quot;??_-;_-@_-" sourceLinked="1"/>
        <c:majorTickMark val="none"/>
        <c:minorTickMark val="none"/>
        <c:tickLblPos val="nextTo"/>
        <c:crossAx val="170911616"/>
        <c:crosses val="autoZero"/>
        <c:crossBetween val="between"/>
      </c:valAx>
    </c:plotArea>
    <c:legend>
      <c:legendPos val="b"/>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[Cuadros.xlsx]NIVEL!$D$43</c:f>
              <c:strCache>
                <c:ptCount val="1"/>
                <c:pt idx="0">
                  <c:v>PRESUPUESTO 2017</c:v>
                </c:pt>
              </c:strCache>
            </c:strRef>
          </c:tx>
          <c:spPr>
            <a:solidFill>
              <a:srgbClr val="00B050"/>
            </a:solidFill>
          </c:spPr>
          <c:invertIfNegative val="0"/>
          <c:dLbls>
            <c:dLbl>
              <c:idx val="0"/>
              <c:layout>
                <c:manualLayout>
                  <c:x val="3.7272330626116457E-2"/>
                  <c:y val="-3.4624858740118628E-2"/>
                </c:manualLayout>
              </c:layout>
              <c:tx>
                <c:rich>
                  <a:bodyPr/>
                  <a:lstStyle/>
                  <a:p>
                    <a:r>
                      <a:rPr lang="en-US" b="1"/>
                      <a:t>7 %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4.4371822173948167E-2"/>
                  <c:y val="-3.8952966082633454E-2"/>
                </c:manualLayout>
              </c:layout>
              <c:tx>
                <c:rich>
                  <a:bodyPr/>
                  <a:lstStyle/>
                  <a:p>
                    <a:r>
                      <a:rPr lang="en-US" b="1" dirty="0"/>
                      <a:t> 42 %</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2.4848220417411006E-2"/>
                  <c:y val="-3.0296751397603797E-2"/>
                </c:manualLayout>
              </c:layout>
              <c:tx>
                <c:rich>
                  <a:bodyPr/>
                  <a:lstStyle/>
                  <a:p>
                    <a:r>
                      <a:rPr lang="en-US" b="1"/>
                      <a:t> 42 %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4.9696440834821942E-2"/>
                  <c:y val="-8.656214685029695E-3"/>
                </c:manualLayout>
              </c:layout>
              <c:tx>
                <c:rich>
                  <a:bodyPr/>
                  <a:lstStyle/>
                  <a:p>
                    <a:r>
                      <a:rPr lang="en-US" b="1"/>
                      <a:t> 71 %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0"/>
                  <c:y val="-4.7609180767663108E-2"/>
                </c:manualLayout>
              </c:layout>
              <c:tx>
                <c:rich>
                  <a:bodyPr/>
                  <a:lstStyle/>
                  <a:p>
                    <a:r>
                      <a:rPr lang="en-US" b="1"/>
                      <a:t> - 72%  </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6"/>
              <c:layout>
                <c:manualLayout>
                  <c:x val="0"/>
                  <c:y val="-4.3281073425148267E-2"/>
                </c:manualLayout>
              </c:layout>
              <c:tx>
                <c:rich>
                  <a:bodyPr/>
                  <a:lstStyle/>
                  <a:p>
                    <a:r>
                      <a:rPr lang="en-US" b="1"/>
                      <a:t> 34 %</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[Cuadros.xlsx]NIVEL!$C$44:$C$50</c:f>
              <c:strCache>
                <c:ptCount val="7"/>
                <c:pt idx="0">
                  <c:v>SERVICIOS PERSONALES</c:v>
                </c:pt>
                <c:pt idx="1">
                  <c:v>SERVICIOS NO PERSONALES</c:v>
                </c:pt>
                <c:pt idx="2">
                  <c:v>BIENES DE CONSUMO E INSUMOS</c:v>
                </c:pt>
                <c:pt idx="3">
                  <c:v>BIENES DE CAMBIO</c:v>
                </c:pt>
                <c:pt idx="4">
                  <c:v>INVERSION FISICA</c:v>
                </c:pt>
                <c:pt idx="5">
                  <c:v>TRANSFERENCIAS</c:v>
                </c:pt>
                <c:pt idx="6">
                  <c:v>OTROS GASTOS </c:v>
                </c:pt>
              </c:strCache>
            </c:strRef>
          </c:cat>
          <c:val>
            <c:numRef>
              <c:f>[Cuadros.xlsx]NIVEL!$D$44:$D$50</c:f>
              <c:numCache>
                <c:formatCode>_-* #,##0_-;\-* #,##0_-;_-* "-"??_-;_-@_-</c:formatCode>
                <c:ptCount val="7"/>
                <c:pt idx="0">
                  <c:v>191154260366</c:v>
                </c:pt>
                <c:pt idx="1">
                  <c:v>46417277595</c:v>
                </c:pt>
                <c:pt idx="2">
                  <c:v>18840261816</c:v>
                </c:pt>
                <c:pt idx="3">
                  <c:v>0</c:v>
                </c:pt>
                <c:pt idx="4">
                  <c:v>26766940443</c:v>
                </c:pt>
                <c:pt idx="5">
                  <c:v>385729410992</c:v>
                </c:pt>
                <c:pt idx="6">
                  <c:v>326344182</c:v>
                </c:pt>
              </c:numCache>
            </c:numRef>
          </c:val>
        </c:ser>
        <c:ser>
          <c:idx val="1"/>
          <c:order val="1"/>
          <c:tx>
            <c:strRef>
              <c:f>[Cuadros.xlsx]NIVEL!$E$43</c:f>
              <c:strCache>
                <c:ptCount val="1"/>
                <c:pt idx="0">
                  <c:v>ANTEPROYECTO 2018</c:v>
                </c:pt>
              </c:strCache>
            </c:strRef>
          </c:tx>
          <c:invertIfNegative val="0"/>
          <c:cat>
            <c:strRef>
              <c:f>[Cuadros.xlsx]NIVEL!$C$44:$C$50</c:f>
              <c:strCache>
                <c:ptCount val="7"/>
                <c:pt idx="0">
                  <c:v>SERVICIOS PERSONALES</c:v>
                </c:pt>
                <c:pt idx="1">
                  <c:v>SERVICIOS NO PERSONALES</c:v>
                </c:pt>
                <c:pt idx="2">
                  <c:v>BIENES DE CONSUMO E INSUMOS</c:v>
                </c:pt>
                <c:pt idx="3">
                  <c:v>BIENES DE CAMBIO</c:v>
                </c:pt>
                <c:pt idx="4">
                  <c:v>INVERSION FISICA</c:v>
                </c:pt>
                <c:pt idx="5">
                  <c:v>TRANSFERENCIAS</c:v>
                </c:pt>
                <c:pt idx="6">
                  <c:v>OTROS GASTOS </c:v>
                </c:pt>
              </c:strCache>
            </c:strRef>
          </c:cat>
          <c:val>
            <c:numRef>
              <c:f>[Cuadros.xlsx]NIVEL!$E$44:$E$50</c:f>
              <c:numCache>
                <c:formatCode>_-* #,##0_-;\-* #,##0_-;_-* "-"??_-;_-@_-</c:formatCode>
                <c:ptCount val="7"/>
                <c:pt idx="0">
                  <c:v>204589276859</c:v>
                </c:pt>
                <c:pt idx="1">
                  <c:v>66078485270</c:v>
                </c:pt>
                <c:pt idx="2">
                  <c:v>26892687122</c:v>
                </c:pt>
                <c:pt idx="3">
                  <c:v>660000000</c:v>
                </c:pt>
                <c:pt idx="4">
                  <c:v>45767878415</c:v>
                </c:pt>
                <c:pt idx="5">
                  <c:v>105672008935</c:v>
                </c:pt>
                <c:pt idx="6">
                  <c:v>438770028</c:v>
                </c:pt>
              </c:numCache>
            </c:numRef>
          </c:val>
        </c:ser>
        <c:dLbls>
          <c:showLegendKey val="0"/>
          <c:showVal val="0"/>
          <c:showCatName val="0"/>
          <c:showSerName val="0"/>
          <c:showPercent val="0"/>
          <c:showBubbleSize val="0"/>
        </c:dLbls>
        <c:gapWidth val="75"/>
        <c:shape val="box"/>
        <c:axId val="171528576"/>
        <c:axId val="171530112"/>
        <c:axId val="0"/>
      </c:bar3DChart>
      <c:catAx>
        <c:axId val="171528576"/>
        <c:scaling>
          <c:orientation val="minMax"/>
        </c:scaling>
        <c:delete val="0"/>
        <c:axPos val="l"/>
        <c:numFmt formatCode="General" sourceLinked="0"/>
        <c:majorTickMark val="none"/>
        <c:minorTickMark val="none"/>
        <c:tickLblPos val="nextTo"/>
        <c:txPr>
          <a:bodyPr/>
          <a:lstStyle/>
          <a:p>
            <a:pPr>
              <a:defRPr sz="600"/>
            </a:pPr>
            <a:endParaRPr lang="es-MX"/>
          </a:p>
        </c:txPr>
        <c:crossAx val="171530112"/>
        <c:crosses val="autoZero"/>
        <c:auto val="1"/>
        <c:lblAlgn val="ctr"/>
        <c:lblOffset val="100"/>
        <c:noMultiLvlLbl val="0"/>
      </c:catAx>
      <c:valAx>
        <c:axId val="171530112"/>
        <c:scaling>
          <c:orientation val="minMax"/>
        </c:scaling>
        <c:delete val="1"/>
        <c:axPos val="b"/>
        <c:numFmt formatCode="_-* #,##0_-;\-* #,##0_-;_-* &quot;-&quot;??_-;_-@_-" sourceLinked="1"/>
        <c:majorTickMark val="none"/>
        <c:minorTickMark val="none"/>
        <c:tickLblPos val="nextTo"/>
        <c:crossAx val="171528576"/>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400">
                <a:latin typeface="Arial Black" pitchFamily="34" charset="0"/>
              </a:defRPr>
            </a:pPr>
            <a:r>
              <a:rPr lang="en-US" sz="1400">
                <a:latin typeface="Arial Black" pitchFamily="34" charset="0"/>
              </a:rPr>
              <a:t>EJECUCIÓN</a:t>
            </a:r>
            <a:r>
              <a:rPr lang="en-US" sz="1400" baseline="0">
                <a:latin typeface="Arial Black" pitchFamily="34" charset="0"/>
              </a:rPr>
              <a:t> PRESUPUESTARIA</a:t>
            </a:r>
            <a:endParaRPr lang="en-US" sz="1400">
              <a:latin typeface="Arial Black" pitchFamily="34" charset="0"/>
            </a:endParaRPr>
          </a:p>
        </c:rich>
      </c:tx>
      <c:overlay val="0"/>
    </c:title>
    <c:autoTitleDeleted val="0"/>
    <c:plotArea>
      <c:layout>
        <c:manualLayout>
          <c:layoutTarget val="inner"/>
          <c:xMode val="edge"/>
          <c:yMode val="edge"/>
          <c:x val="3.3333333333333333E-2"/>
          <c:y val="0.22468793979073609"/>
          <c:w val="0.93888888888888888"/>
          <c:h val="0.64649605335617699"/>
        </c:manualLayout>
      </c:layout>
      <c:barChart>
        <c:barDir val="col"/>
        <c:grouping val="clustered"/>
        <c:varyColors val="0"/>
        <c:ser>
          <c:idx val="0"/>
          <c:order val="0"/>
          <c:tx>
            <c:strRef>
              <c:f>'presup-pac'!$A$15</c:f>
              <c:strCache>
                <c:ptCount val="1"/>
                <c:pt idx="0">
                  <c:v>Presupuesto Vigente</c:v>
                </c:pt>
              </c:strCache>
            </c:strRef>
          </c:tx>
          <c:spPr>
            <a:solidFill>
              <a:srgbClr val="B84542"/>
            </a:solidFill>
          </c:spPr>
          <c:invertIfNegative val="0"/>
          <c:dLbls>
            <c:txPr>
              <a:bodyPr/>
              <a:lstStyle/>
              <a:p>
                <a:pPr>
                  <a:defRPr sz="900" b="1">
                    <a:latin typeface="Arial" pitchFamily="34" charset="0"/>
                    <a:cs typeface="Arial" pitchFamily="34" charset="0"/>
                  </a:defRPr>
                </a:pPr>
                <a:endParaRPr lang="es-MX"/>
              </a:p>
            </c:txPr>
            <c:showLegendKey val="0"/>
            <c:showVal val="1"/>
            <c:showCatName val="0"/>
            <c:showSerName val="0"/>
            <c:showPercent val="0"/>
            <c:showBubbleSize val="0"/>
            <c:showLeaderLines val="0"/>
          </c:dLbls>
          <c:cat>
            <c:numRef>
              <c:f>'presup-pac'!$B$14:$D$14</c:f>
              <c:numCache>
                <c:formatCode>General</c:formatCode>
                <c:ptCount val="3"/>
                <c:pt idx="0">
                  <c:v>2015</c:v>
                </c:pt>
                <c:pt idx="1">
                  <c:v>2016</c:v>
                </c:pt>
                <c:pt idx="2">
                  <c:v>2017</c:v>
                </c:pt>
              </c:numCache>
            </c:numRef>
          </c:cat>
          <c:val>
            <c:numRef>
              <c:f>'presup-pac'!$B$15:$D$15</c:f>
              <c:numCache>
                <c:formatCode>_-* #,##0_-;\-* #,##0_-;_-* "-"??_-;_-@_-</c:formatCode>
                <c:ptCount val="3"/>
                <c:pt idx="0">
                  <c:v>654436959742</c:v>
                </c:pt>
                <c:pt idx="1">
                  <c:v>608726638852</c:v>
                </c:pt>
                <c:pt idx="2">
                  <c:v>612334185326</c:v>
                </c:pt>
              </c:numCache>
            </c:numRef>
          </c:val>
        </c:ser>
        <c:dLbls>
          <c:showLegendKey val="0"/>
          <c:showVal val="1"/>
          <c:showCatName val="0"/>
          <c:showSerName val="0"/>
          <c:showPercent val="0"/>
          <c:showBubbleSize val="0"/>
        </c:dLbls>
        <c:gapWidth val="150"/>
        <c:overlap val="-25"/>
        <c:axId val="168250368"/>
        <c:axId val="169075840"/>
      </c:barChart>
      <c:lineChart>
        <c:grouping val="standard"/>
        <c:varyColors val="0"/>
        <c:ser>
          <c:idx val="1"/>
          <c:order val="1"/>
          <c:tx>
            <c:strRef>
              <c:f>'presup-pac'!$A$16</c:f>
              <c:strCache>
                <c:ptCount val="1"/>
                <c:pt idx="0">
                  <c:v>Ejecutado</c:v>
                </c:pt>
              </c:strCache>
            </c:strRef>
          </c:tx>
          <c:spPr>
            <a:ln>
              <a:solidFill>
                <a:srgbClr val="00B050"/>
              </a:solidFill>
            </a:ln>
          </c:spPr>
          <c:marker>
            <c:spPr>
              <a:solidFill>
                <a:srgbClr val="00B050"/>
              </a:solidFill>
              <a:ln>
                <a:solidFill>
                  <a:srgbClr val="00B050"/>
                </a:solidFill>
              </a:ln>
            </c:spPr>
          </c:marker>
          <c:dLbls>
            <c:delete val="1"/>
          </c:dLbls>
          <c:cat>
            <c:numRef>
              <c:f>'presup-pac'!$B$14:$D$14</c:f>
              <c:numCache>
                <c:formatCode>General</c:formatCode>
                <c:ptCount val="3"/>
                <c:pt idx="0">
                  <c:v>2015</c:v>
                </c:pt>
                <c:pt idx="1">
                  <c:v>2016</c:v>
                </c:pt>
                <c:pt idx="2">
                  <c:v>2017</c:v>
                </c:pt>
              </c:numCache>
            </c:numRef>
          </c:cat>
          <c:val>
            <c:numRef>
              <c:f>'presup-pac'!$B$16:$D$16</c:f>
              <c:numCache>
                <c:formatCode>0</c:formatCode>
                <c:ptCount val="3"/>
                <c:pt idx="0" formatCode="_-* #,##0_-;\-* #,##0_-;_-* &quot;-&quot;??_-;_-@_-">
                  <c:v>213225949931</c:v>
                </c:pt>
                <c:pt idx="1">
                  <c:v>238642171070</c:v>
                </c:pt>
                <c:pt idx="2" formatCode="_-* #,##0_-;\-* #,##0_-;_-* &quot;-&quot;??_-;_-@_-">
                  <c:v>265300495321</c:v>
                </c:pt>
              </c:numCache>
            </c:numRef>
          </c:val>
          <c:smooth val="0"/>
        </c:ser>
        <c:dLbls>
          <c:showLegendKey val="0"/>
          <c:showVal val="1"/>
          <c:showCatName val="0"/>
          <c:showSerName val="0"/>
          <c:showPercent val="0"/>
          <c:showBubbleSize val="0"/>
        </c:dLbls>
        <c:marker val="1"/>
        <c:smooth val="0"/>
        <c:axId val="168250368"/>
        <c:axId val="169075840"/>
      </c:lineChart>
      <c:catAx>
        <c:axId val="168250368"/>
        <c:scaling>
          <c:orientation val="minMax"/>
        </c:scaling>
        <c:delete val="0"/>
        <c:axPos val="b"/>
        <c:numFmt formatCode="General" sourceLinked="1"/>
        <c:majorTickMark val="none"/>
        <c:minorTickMark val="none"/>
        <c:tickLblPos val="nextTo"/>
        <c:txPr>
          <a:bodyPr/>
          <a:lstStyle/>
          <a:p>
            <a:pPr>
              <a:defRPr sz="1200" b="1">
                <a:latin typeface="Arial" pitchFamily="34" charset="0"/>
                <a:cs typeface="Arial" pitchFamily="34" charset="0"/>
              </a:defRPr>
            </a:pPr>
            <a:endParaRPr lang="es-MX"/>
          </a:p>
        </c:txPr>
        <c:crossAx val="169075840"/>
        <c:crosses val="autoZero"/>
        <c:auto val="1"/>
        <c:lblAlgn val="ctr"/>
        <c:lblOffset val="100"/>
        <c:noMultiLvlLbl val="0"/>
      </c:catAx>
      <c:valAx>
        <c:axId val="169075840"/>
        <c:scaling>
          <c:orientation val="minMax"/>
        </c:scaling>
        <c:delete val="1"/>
        <c:axPos val="l"/>
        <c:numFmt formatCode="_-* #,##0_-;\-* #,##0_-;_-* &quot;-&quot;??_-;_-@_-" sourceLinked="1"/>
        <c:majorTickMark val="none"/>
        <c:minorTickMark val="none"/>
        <c:tickLblPos val="nextTo"/>
        <c:crossAx val="168250368"/>
        <c:crosses val="autoZero"/>
        <c:crossBetween val="between"/>
      </c:valAx>
    </c:plotArea>
    <c:legend>
      <c:legendPos val="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sz="1200">
                <a:latin typeface="Arial Black" pitchFamily="34" charset="0"/>
              </a:rPr>
              <a:t>PAC- LLAMADOS EJECUTADOS                    ENERO-SETIEMBRE 2015-2017</a:t>
            </a:r>
          </a:p>
        </c:rich>
      </c:tx>
      <c:layout>
        <c:manualLayout>
          <c:xMode val="edge"/>
          <c:yMode val="edge"/>
          <c:x val="0.22446522309711286"/>
          <c:y val="5.0925925925925923E-2"/>
        </c:manualLayout>
      </c:layout>
      <c:overlay val="0"/>
    </c:title>
    <c:autoTitleDeleted val="0"/>
    <c:plotArea>
      <c:layout>
        <c:manualLayout>
          <c:layoutTarget val="inner"/>
          <c:xMode val="edge"/>
          <c:yMode val="edge"/>
          <c:x val="2.0441991043486828E-2"/>
          <c:y val="0.16535847638345333"/>
          <c:w val="0.93826906820759803"/>
          <c:h val="0.7308774194602633"/>
        </c:manualLayout>
      </c:layout>
      <c:barChart>
        <c:barDir val="bar"/>
        <c:grouping val="clustered"/>
        <c:varyColors val="0"/>
        <c:ser>
          <c:idx val="0"/>
          <c:order val="0"/>
          <c:tx>
            <c:strRef>
              <c:f>'presup-pac'!$A$23</c:f>
              <c:strCache>
                <c:ptCount val="1"/>
                <c:pt idx="0">
                  <c:v>Llamados Ejecutados 2015</c:v>
                </c:pt>
              </c:strCache>
            </c:strRef>
          </c:tx>
          <c:invertIfNegative val="0"/>
          <c:dLbls>
            <c:spPr>
              <a:noFill/>
              <a:ln>
                <a:noFill/>
              </a:ln>
              <a:effectLst/>
            </c:spPr>
            <c:txPr>
              <a:bodyPr/>
              <a:lstStyle/>
              <a:p>
                <a:pPr>
                  <a:defRPr sz="1200" b="1"/>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'presup-pac'!$C$23</c:f>
              <c:numCache>
                <c:formatCode>_-* #,##0_-;\-* #,##0_-;_-* "-"??_-;_-@_-</c:formatCode>
                <c:ptCount val="1"/>
                <c:pt idx="0">
                  <c:v>8626426624</c:v>
                </c:pt>
              </c:numCache>
            </c:numRef>
          </c:val>
        </c:ser>
        <c:ser>
          <c:idx val="1"/>
          <c:order val="1"/>
          <c:tx>
            <c:strRef>
              <c:f>'presup-pac'!$A$24</c:f>
              <c:strCache>
                <c:ptCount val="1"/>
                <c:pt idx="0">
                  <c:v>Llamados Ejecutados  2016</c:v>
                </c:pt>
              </c:strCache>
            </c:strRef>
          </c:tx>
          <c:invertIfNegative val="0"/>
          <c:dLbls>
            <c:spPr>
              <a:noFill/>
              <a:ln>
                <a:noFill/>
              </a:ln>
              <a:effectLst/>
            </c:spPr>
            <c:txPr>
              <a:bodyPr/>
              <a:lstStyle/>
              <a:p>
                <a:pPr>
                  <a:defRPr sz="1200" b="1"/>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'presup-pac'!$C$24</c:f>
              <c:numCache>
                <c:formatCode>_-* #,##0_-;\-* #,##0_-;_-* "-"??_-;_-@_-</c:formatCode>
                <c:ptCount val="1"/>
                <c:pt idx="0">
                  <c:v>28640965901</c:v>
                </c:pt>
              </c:numCache>
            </c:numRef>
          </c:val>
        </c:ser>
        <c:ser>
          <c:idx val="2"/>
          <c:order val="2"/>
          <c:tx>
            <c:strRef>
              <c:f>'presup-pac'!$A$25</c:f>
              <c:strCache>
                <c:ptCount val="1"/>
                <c:pt idx="0">
                  <c:v>Llamados Ejecutados  2017</c:v>
                </c:pt>
              </c:strCache>
            </c:strRef>
          </c:tx>
          <c:invertIfNegative val="0"/>
          <c:dLbls>
            <c:dLbl>
              <c:idx val="0"/>
              <c:spPr>
                <a:noFill/>
                <a:ln>
                  <a:noFill/>
                </a:ln>
                <a:effectLst/>
              </c:spPr>
              <c:txPr>
                <a:bodyPr/>
                <a:lstStyle/>
                <a:p>
                  <a:pPr>
                    <a:defRPr sz="1200" b="1"/>
                  </a:pPr>
                  <a:endParaRPr lang="es-MX"/>
                </a:p>
              </c:txPr>
              <c:showLegendKey val="0"/>
              <c:showVal val="1"/>
              <c:showCatName val="0"/>
              <c:showSerName val="0"/>
              <c:showPercent val="0"/>
              <c:showBubbleSize val="0"/>
            </c:dLbl>
            <c:spPr>
              <a:noFill/>
              <a:ln>
                <a:noFill/>
              </a:ln>
              <a:effectLst/>
            </c:spPr>
            <c:txPr>
              <a:bodyPr/>
              <a:lstStyle/>
              <a:p>
                <a:pPr>
                  <a:defRPr sz="1200"/>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'presup-pac'!$C$25</c:f>
              <c:numCache>
                <c:formatCode>_-* #,##0_-;\-* #,##0_-;_-* "-"??_-;_-@_-</c:formatCode>
                <c:ptCount val="1"/>
                <c:pt idx="0">
                  <c:v>22248383811</c:v>
                </c:pt>
              </c:numCache>
            </c:numRef>
          </c:val>
        </c:ser>
        <c:dLbls>
          <c:showLegendKey val="0"/>
          <c:showVal val="1"/>
          <c:showCatName val="0"/>
          <c:showSerName val="0"/>
          <c:showPercent val="0"/>
          <c:showBubbleSize val="0"/>
        </c:dLbls>
        <c:gapWidth val="150"/>
        <c:overlap val="-25"/>
        <c:axId val="169113088"/>
        <c:axId val="169114624"/>
      </c:barChart>
      <c:catAx>
        <c:axId val="169113088"/>
        <c:scaling>
          <c:orientation val="minMax"/>
        </c:scaling>
        <c:delete val="1"/>
        <c:axPos val="l"/>
        <c:majorTickMark val="none"/>
        <c:minorTickMark val="none"/>
        <c:tickLblPos val="nextTo"/>
        <c:crossAx val="169114624"/>
        <c:crosses val="autoZero"/>
        <c:auto val="1"/>
        <c:lblAlgn val="ctr"/>
        <c:lblOffset val="100"/>
        <c:noMultiLvlLbl val="0"/>
      </c:catAx>
      <c:valAx>
        <c:axId val="169114624"/>
        <c:scaling>
          <c:orientation val="minMax"/>
        </c:scaling>
        <c:delete val="1"/>
        <c:axPos val="b"/>
        <c:numFmt formatCode="_-* #,##0_-;\-* #,##0_-;_-* &quot;-&quot;??_-;_-@_-" sourceLinked="1"/>
        <c:majorTickMark val="none"/>
        <c:minorTickMark val="none"/>
        <c:tickLblPos val="nextTo"/>
        <c:crossAx val="169113088"/>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sz="1000">
                <a:latin typeface="Arial" pitchFamily="34" charset="0"/>
                <a:cs typeface="Arial" pitchFamily="34" charset="0"/>
              </a:rPr>
              <a:t>Histórico</a:t>
            </a:r>
            <a:r>
              <a:rPr lang="es-MX" sz="1000" baseline="0">
                <a:latin typeface="Arial" pitchFamily="34" charset="0"/>
                <a:cs typeface="Arial" pitchFamily="34" charset="0"/>
              </a:rPr>
              <a:t> de Transferencias en Gs.</a:t>
            </a:r>
          </a:p>
          <a:p>
            <a:pPr>
              <a:defRPr/>
            </a:pPr>
            <a:r>
              <a:rPr lang="es-MX" sz="1000" baseline="0">
                <a:latin typeface="Arial" pitchFamily="34" charset="0"/>
                <a:cs typeface="Arial" pitchFamily="34" charset="0"/>
              </a:rPr>
              <a:t>Periodo 2009-2015/ Periodo 2016 y 2017</a:t>
            </a:r>
          </a:p>
          <a:p>
            <a:pPr>
              <a:defRPr/>
            </a:pPr>
            <a:r>
              <a:rPr lang="es-MX" sz="1000" baseline="0">
                <a:latin typeface="Arial" pitchFamily="34" charset="0"/>
                <a:cs typeface="Arial" pitchFamily="34" charset="0"/>
              </a:rPr>
              <a:t>O.G 873-FF20</a:t>
            </a:r>
            <a:endParaRPr lang="es-MX" sz="1000">
              <a:latin typeface="Arial" pitchFamily="34" charset="0"/>
              <a:cs typeface="Arial" pitchFamily="34" charset="0"/>
            </a:endParaRPr>
          </a:p>
        </c:rich>
      </c:tx>
      <c:layout>
        <c:manualLayout>
          <c:xMode val="edge"/>
          <c:yMode val="edge"/>
          <c:x val="0.29694135561299112"/>
          <c:y val="5.3872045710642878E-2"/>
        </c:manualLayout>
      </c:layout>
      <c:overlay val="0"/>
      <c:spPr>
        <a:solidFill>
          <a:schemeClr val="bg1">
            <a:lumMod val="75000"/>
          </a:schemeClr>
        </a:solidFill>
        <a:ln>
          <a:solidFill>
            <a:schemeClr val="tx1"/>
          </a:solidFill>
        </a:ln>
        <a:effectLst>
          <a:outerShdw blurRad="50800" dist="38100" dir="5400000" algn="t" rotWithShape="0">
            <a:prstClr val="black">
              <a:alpha val="40000"/>
            </a:prstClr>
          </a:outerShdw>
        </a:effectLst>
      </c:spPr>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Pt>
            <c:idx val="0"/>
            <c:invertIfNegative val="0"/>
            <c:bubble3D val="0"/>
            <c:spPr>
              <a:solidFill>
                <a:srgbClr val="FFC000"/>
              </a:solidFill>
            </c:spPr>
          </c:dPt>
          <c:dPt>
            <c:idx val="1"/>
            <c:invertIfNegative val="0"/>
            <c:bubble3D val="0"/>
            <c:spPr>
              <a:solidFill>
                <a:srgbClr val="FF0000"/>
              </a:solidFill>
            </c:spPr>
          </c:dPt>
          <c:cat>
            <c:strRef>
              <c:f>CAP!$A$25:$A$26</c:f>
              <c:strCache>
                <c:ptCount val="2"/>
                <c:pt idx="0">
                  <c:v>Ejecutado Periodo 2009-2015</c:v>
                </c:pt>
                <c:pt idx="1">
                  <c:v>Ejecutado Periodo Enero 2016 hasta Setiembre 2017 </c:v>
                </c:pt>
              </c:strCache>
            </c:strRef>
          </c:cat>
          <c:val>
            <c:numRef>
              <c:f>CAP!$B$25:$B$26</c:f>
              <c:numCache>
                <c:formatCode>_-* #,##0.0_-;\-* #,##0.0_-;_-* "-"?_-;_-@_-</c:formatCode>
                <c:ptCount val="2"/>
                <c:pt idx="0" formatCode="_-* #,##0_-;\-* #,##0_-;_-* &quot;-&quot;??_-;_-@_-">
                  <c:v>131710810612</c:v>
                </c:pt>
                <c:pt idx="1">
                  <c:v>164514792092</c:v>
                </c:pt>
              </c:numCache>
            </c:numRef>
          </c:val>
        </c:ser>
        <c:dLbls>
          <c:showLegendKey val="0"/>
          <c:showVal val="0"/>
          <c:showCatName val="0"/>
          <c:showSerName val="0"/>
          <c:showPercent val="0"/>
          <c:showBubbleSize val="0"/>
        </c:dLbls>
        <c:gapWidth val="150"/>
        <c:shape val="cylinder"/>
        <c:axId val="169215872"/>
        <c:axId val="169217408"/>
        <c:axId val="0"/>
      </c:bar3DChart>
      <c:catAx>
        <c:axId val="169215872"/>
        <c:scaling>
          <c:orientation val="minMax"/>
        </c:scaling>
        <c:delete val="0"/>
        <c:axPos val="l"/>
        <c:majorTickMark val="none"/>
        <c:minorTickMark val="none"/>
        <c:tickLblPos val="nextTo"/>
        <c:txPr>
          <a:bodyPr/>
          <a:lstStyle/>
          <a:p>
            <a:pPr>
              <a:defRPr sz="1400" b="1"/>
            </a:pPr>
            <a:endParaRPr lang="es-MX"/>
          </a:p>
        </c:txPr>
        <c:crossAx val="169217408"/>
        <c:crosses val="autoZero"/>
        <c:auto val="1"/>
        <c:lblAlgn val="ctr"/>
        <c:lblOffset val="100"/>
        <c:noMultiLvlLbl val="0"/>
      </c:catAx>
      <c:valAx>
        <c:axId val="169217408"/>
        <c:scaling>
          <c:orientation val="minMax"/>
        </c:scaling>
        <c:delete val="1"/>
        <c:axPos val="b"/>
        <c:numFmt formatCode="_-* #,##0_-;\-* #,##0_-;_-* &quot;-&quot;??_-;_-@_-" sourceLinked="1"/>
        <c:majorTickMark val="none"/>
        <c:minorTickMark val="none"/>
        <c:tickLblPos val="nextTo"/>
        <c:crossAx val="16921587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15"/>
      <c:rotY val="0"/>
      <c:rAngAx val="1"/>
    </c:view3D>
    <c:floor>
      <c:thickness val="0"/>
    </c:floor>
    <c:sideWall>
      <c:thickness val="0"/>
    </c:sideWall>
    <c:backWall>
      <c:thickness val="0"/>
    </c:backWall>
    <c:plotArea>
      <c:layout/>
      <c:pie3DChart>
        <c:varyColors val="1"/>
        <c:ser>
          <c:idx val="1"/>
          <c:order val="1"/>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[Cuadros.xlsx]F.F.!$C$5:$C$7</c:f>
              <c:strCache>
                <c:ptCount val="3"/>
                <c:pt idx="0">
                  <c:v>RECURSOS DEL TESORO</c:v>
                </c:pt>
                <c:pt idx="1">
                  <c:v>RECURSOS DEL CREDITO PUBLICO</c:v>
                </c:pt>
                <c:pt idx="2">
                  <c:v>RECURSOS INSTITUCIONALES</c:v>
                </c:pt>
              </c:strCache>
            </c:strRef>
          </c:cat>
          <c:val>
            <c:numRef>
              <c:f>[Cuadros.xlsx]F.F.!$E$5:$E$7</c:f>
              <c:numCache>
                <c:formatCode>0</c:formatCode>
                <c:ptCount val="3"/>
                <c:pt idx="0">
                  <c:v>39.925598428508764</c:v>
                </c:pt>
                <c:pt idx="1">
                  <c:v>30.193796437374175</c:v>
                </c:pt>
                <c:pt idx="2">
                  <c:v>29.880605134117062</c:v>
                </c:pt>
              </c:numCache>
            </c:numRef>
          </c:val>
        </c:ser>
        <c:ser>
          <c:idx val="0"/>
          <c:order val="0"/>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[Cuadros.xlsx]F.F.!$C$5:$C$7</c:f>
              <c:strCache>
                <c:ptCount val="3"/>
                <c:pt idx="0">
                  <c:v>RECURSOS DEL TESORO</c:v>
                </c:pt>
                <c:pt idx="1">
                  <c:v>RECURSOS DEL CREDITO PUBLICO</c:v>
                </c:pt>
                <c:pt idx="2">
                  <c:v>RECURSOS INSTITUCIONALES</c:v>
                </c:pt>
              </c:strCache>
            </c:strRef>
          </c:cat>
          <c:val>
            <c:numRef>
              <c:f>[Cuadros.xlsx]F.F.!$D$5:$D$7</c:f>
            </c:numRef>
          </c:val>
        </c:ser>
        <c:dLbls>
          <c:showLegendKey val="0"/>
          <c:showVal val="0"/>
          <c:showCatName val="0"/>
          <c:showSerName val="0"/>
          <c:showPercent val="1"/>
          <c:showBubbleSize val="0"/>
          <c:showLeaderLines val="1"/>
        </c:dLbls>
      </c:pie3DChart>
    </c:plotArea>
    <c:legend>
      <c:legendPos val="t"/>
      <c:overlay val="0"/>
    </c:legend>
    <c:plotVisOnly val="1"/>
    <c:dispBlanksAs val="gap"/>
    <c:showDLblsOverMax val="0"/>
  </c:chart>
  <c:spPr>
    <a:noFill/>
    <a:ln>
      <a:noFill/>
    </a:ln>
  </c:spPr>
  <c:txPr>
    <a:bodyPr/>
    <a:lstStyle/>
    <a:p>
      <a:pPr>
        <a:defRPr sz="1800"/>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stack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[Cuadros.xlsx]F.F.!$C$14:$C$20</c:f>
              <c:strCache>
                <c:ptCount val="7"/>
                <c:pt idx="0">
                  <c:v>SERVICIOS PERSONALES</c:v>
                </c:pt>
                <c:pt idx="1">
                  <c:v>SERVICIOS NO PERSONALES</c:v>
                </c:pt>
                <c:pt idx="2">
                  <c:v>BIENES DE CONSUMO E INSUMOS</c:v>
                </c:pt>
                <c:pt idx="3">
                  <c:v>BIENES DE CAMBIO</c:v>
                </c:pt>
                <c:pt idx="4">
                  <c:v>INVERSION FISICA</c:v>
                </c:pt>
                <c:pt idx="5">
                  <c:v>TRANSFERENCIAS</c:v>
                </c:pt>
                <c:pt idx="6">
                  <c:v>OTROS GASTOS </c:v>
                </c:pt>
              </c:strCache>
            </c:strRef>
          </c:cat>
          <c:val>
            <c:numRef>
              <c:f>[Cuadros.xlsx]F.F.!$D$14:$D$20</c:f>
            </c:numRef>
          </c:val>
          <c:shape val="box"/>
        </c:ser>
        <c:ser>
          <c:idx val="1"/>
          <c:order val="1"/>
          <c:spPr>
            <a:solidFill>
              <a:srgbClr val="00B050"/>
            </a:solidFill>
          </c:spPr>
          <c:invertIfNegative val="0"/>
          <c:dLbls>
            <c:dLbl>
              <c:idx val="0"/>
              <c:layout>
                <c:manualLayout>
                  <c:x val="0.39666264471906221"/>
                  <c:y val="-1.3388068194468625E-2"/>
                </c:manualLayout>
              </c:layout>
              <c:tx>
                <c:rich>
                  <a:bodyPr/>
                  <a:lstStyle/>
                  <a:p>
                    <a:r>
                      <a:rPr lang="en-US"/>
                      <a:t>80 % </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12920076063899877"/>
                  <c:y val="-4.4372613151622674E-3"/>
                </c:manualLayout>
              </c:layout>
              <c:tx>
                <c:rich>
                  <a:bodyPr/>
                  <a:lstStyle/>
                  <a:p>
                    <a:r>
                      <a:rPr lang="en-US"/>
                      <a:t>15 % </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4.9479482899832838E-2"/>
                  <c:y val="4.7694080451777948E-3"/>
                </c:manualLayout>
              </c:layout>
              <c:tx>
                <c:rich>
                  <a:bodyPr/>
                  <a:lstStyle/>
                  <a:p>
                    <a:r>
                      <a:rPr lang="en-US" dirty="0"/>
                      <a:t>0,33 % </a:t>
                    </a:r>
                  </a:p>
                </c:rich>
              </c:tx>
              <c:showLegendKey val="0"/>
              <c:showVal val="1"/>
              <c:showCatName val="0"/>
              <c:showSerName val="0"/>
              <c:showPercent val="0"/>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4.7428677175404284E-2"/>
                  <c:y val="1.1643385370871024E-4"/>
                </c:manualLayout>
              </c:layout>
              <c:tx>
                <c:rich>
                  <a:bodyPr/>
                  <a:lstStyle/>
                  <a:p>
                    <a:r>
                      <a:rPr lang="en-US" dirty="0"/>
                      <a:t>3 %</a:t>
                    </a:r>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5.5371754559570899E-2"/>
                  <c:y val="9.8914026191412139E-5"/>
                </c:manualLayout>
              </c:layout>
              <c:tx>
                <c:rich>
                  <a:bodyPr/>
                  <a:lstStyle/>
                  <a:p>
                    <a:r>
                      <a:rPr lang="en-US"/>
                      <a:t> 2 % </a:t>
                    </a:r>
                  </a:p>
                </c:rich>
              </c:tx>
              <c:showLegendKey val="0"/>
              <c:showVal val="1"/>
              <c:showCatName val="0"/>
              <c:showSerName val="0"/>
              <c:showPercent val="0"/>
              <c:showBubbleSize val="0"/>
              <c:extLst>
                <c:ext xmlns:c15="http://schemas.microsoft.com/office/drawing/2012/chart" uri="{CE6537A1-D6FC-4f65-9D91-7224C49458BB}"/>
              </c:extLst>
            </c:dLbl>
            <c:dLbl>
              <c:idx val="6"/>
              <c:layout>
                <c:manualLayout>
                  <c:x val="6.1524171732856556E-2"/>
                  <c:y val="4.7402083326489866E-3"/>
                </c:manualLayout>
              </c:layout>
              <c:tx>
                <c:rich>
                  <a:bodyPr/>
                  <a:lstStyle/>
                  <a:p>
                    <a:r>
                      <a:rPr lang="en-US"/>
                      <a:t>0,02 %</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[Cuadros.xlsx]F.F.!$C$14:$C$20</c:f>
              <c:strCache>
                <c:ptCount val="7"/>
                <c:pt idx="0">
                  <c:v>SERVICIOS PERSONALES</c:v>
                </c:pt>
                <c:pt idx="1">
                  <c:v>SERVICIOS NO PERSONALES</c:v>
                </c:pt>
                <c:pt idx="2">
                  <c:v>BIENES DE CONSUMO E INSUMOS</c:v>
                </c:pt>
                <c:pt idx="3">
                  <c:v>BIENES DE CAMBIO</c:v>
                </c:pt>
                <c:pt idx="4">
                  <c:v>INVERSION FISICA</c:v>
                </c:pt>
                <c:pt idx="5">
                  <c:v>TRANSFERENCIAS</c:v>
                </c:pt>
                <c:pt idx="6">
                  <c:v>OTROS GASTOS </c:v>
                </c:pt>
              </c:strCache>
            </c:strRef>
          </c:cat>
          <c:val>
            <c:numRef>
              <c:f>[Cuadros.xlsx]F.F.!$E$14:$E$20</c:f>
              <c:numCache>
                <c:formatCode>0</c:formatCode>
                <c:ptCount val="7"/>
                <c:pt idx="0">
                  <c:v>80.247705975086461</c:v>
                </c:pt>
                <c:pt idx="1">
                  <c:v>15.056524150783909</c:v>
                </c:pt>
                <c:pt idx="2" formatCode="0.00">
                  <c:v>0.32979500538654516</c:v>
                </c:pt>
                <c:pt idx="3" formatCode="General">
                  <c:v>0</c:v>
                </c:pt>
                <c:pt idx="4">
                  <c:v>2.558363623673273</c:v>
                </c:pt>
                <c:pt idx="5" formatCode="_-* #,##0_-;\-* #,##0_-;_-* &quot;-&quot;??_-;_-@_-">
                  <c:v>1.7882147490379232</c:v>
                </c:pt>
                <c:pt idx="6" formatCode="0.00">
                  <c:v>1.9396496031892856E-2</c:v>
                </c:pt>
              </c:numCache>
            </c:numRef>
          </c:val>
        </c:ser>
        <c:dLbls>
          <c:showLegendKey val="0"/>
          <c:showVal val="1"/>
          <c:showCatName val="0"/>
          <c:showSerName val="0"/>
          <c:showPercent val="0"/>
          <c:showBubbleSize val="0"/>
        </c:dLbls>
        <c:gapWidth val="95"/>
        <c:gapDepth val="95"/>
        <c:shape val="cylinder"/>
        <c:axId val="169342080"/>
        <c:axId val="169343616"/>
        <c:axId val="0"/>
      </c:bar3DChart>
      <c:catAx>
        <c:axId val="169342080"/>
        <c:scaling>
          <c:orientation val="minMax"/>
        </c:scaling>
        <c:delete val="0"/>
        <c:axPos val="l"/>
        <c:numFmt formatCode="General" sourceLinked="0"/>
        <c:majorTickMark val="none"/>
        <c:minorTickMark val="none"/>
        <c:tickLblPos val="nextTo"/>
        <c:txPr>
          <a:bodyPr/>
          <a:lstStyle/>
          <a:p>
            <a:pPr>
              <a:defRPr sz="500"/>
            </a:pPr>
            <a:endParaRPr lang="es-MX"/>
          </a:p>
        </c:txPr>
        <c:crossAx val="169343616"/>
        <c:crosses val="autoZero"/>
        <c:auto val="1"/>
        <c:lblAlgn val="ctr"/>
        <c:lblOffset val="100"/>
        <c:noMultiLvlLbl val="0"/>
      </c:catAx>
      <c:valAx>
        <c:axId val="169343616"/>
        <c:scaling>
          <c:orientation val="minMax"/>
        </c:scaling>
        <c:delete val="1"/>
        <c:axPos val="b"/>
        <c:numFmt formatCode="0" sourceLinked="1"/>
        <c:majorTickMark val="out"/>
        <c:minorTickMark val="none"/>
        <c:tickLblPos val="nextTo"/>
        <c:crossAx val="16934208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stack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[Cuadros.xlsx]F.F.!$C$27:$C$33</c:f>
              <c:strCache>
                <c:ptCount val="7"/>
                <c:pt idx="0">
                  <c:v>SERVICIOS PERSONALES</c:v>
                </c:pt>
                <c:pt idx="1">
                  <c:v>SERVICIOS NO PERSONALES</c:v>
                </c:pt>
                <c:pt idx="2">
                  <c:v>BIENES DE CONSUMO E INSUMOS</c:v>
                </c:pt>
                <c:pt idx="3">
                  <c:v>BIENES DE CAMBIO</c:v>
                </c:pt>
                <c:pt idx="4">
                  <c:v>INVERSION FISICA</c:v>
                </c:pt>
                <c:pt idx="5">
                  <c:v>TRANSFERENCIAS</c:v>
                </c:pt>
                <c:pt idx="6">
                  <c:v>OTROS GASTOS </c:v>
                </c:pt>
              </c:strCache>
            </c:strRef>
          </c:cat>
          <c:val>
            <c:numRef>
              <c:f>[Cuadros.xlsx]F.F.!$D$27:$D$33</c:f>
            </c:numRef>
          </c:val>
          <c:shape val="box"/>
        </c:ser>
        <c:ser>
          <c:idx val="1"/>
          <c:order val="1"/>
          <c:spPr>
            <a:solidFill>
              <a:srgbClr val="00B050"/>
            </a:solidFill>
          </c:spPr>
          <c:invertIfNegative val="0"/>
          <c:dLbls>
            <c:dLbl>
              <c:idx val="0"/>
              <c:layout>
                <c:manualLayout>
                  <c:x val="0.30668980628335207"/>
                  <c:y val="-3.717297979272238E-3"/>
                </c:manualLayout>
              </c:layout>
              <c:tx>
                <c:rich>
                  <a:bodyPr/>
                  <a:lstStyle/>
                  <a:p>
                    <a:r>
                      <a:rPr lang="en-US"/>
                      <a:t>39 % </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12970345229057659"/>
                  <c:y val="-1.5945206201950637E-2"/>
                </c:manualLayout>
              </c:layout>
              <c:tx>
                <c:rich>
                  <a:bodyPr/>
                  <a:lstStyle/>
                  <a:p>
                    <a:r>
                      <a:rPr lang="en-US"/>
                      <a:t>8 % </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7.0540474052769725E-2"/>
                  <c:y val="-9.9783756174678072E-3"/>
                </c:manualLayout>
              </c:layout>
              <c:tx>
                <c:rich>
                  <a:bodyPr/>
                  <a:lstStyle/>
                  <a:p>
                    <a:r>
                      <a:rPr lang="en-US"/>
                      <a:t>1,39 %</a:t>
                    </a:r>
                  </a:p>
                </c:rich>
              </c:tx>
              <c:showLegendKey val="0"/>
              <c:showVal val="1"/>
              <c:showCatName val="0"/>
              <c:showSerName val="0"/>
              <c:showPercent val="0"/>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7.5091472378754867E-2"/>
                  <c:y val="7.871455676261619E-3"/>
                </c:manualLayout>
              </c:layout>
              <c:tx>
                <c:rich>
                  <a:bodyPr/>
                  <a:lstStyle/>
                  <a:p>
                    <a:r>
                      <a:rPr lang="en-US"/>
                      <a:t>0,16 %</a:t>
                    </a:r>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0.40149247660849569"/>
                  <c:y val="-1.8281486169694498E-2"/>
                </c:manualLayout>
              </c:layout>
              <c:tx>
                <c:rich>
                  <a:bodyPr/>
                  <a:lstStyle/>
                  <a:p>
                    <a:r>
                      <a:rPr lang="en-US"/>
                      <a:t>52 %</a:t>
                    </a:r>
                  </a:p>
                </c:rich>
              </c:tx>
              <c:showLegendKey val="0"/>
              <c:showVal val="1"/>
              <c:showCatName val="0"/>
              <c:showSerName val="0"/>
              <c:showPercent val="0"/>
              <c:showBubbleSize val="0"/>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[Cuadros.xlsx]F.F.!$C$27:$C$33</c:f>
              <c:strCache>
                <c:ptCount val="7"/>
                <c:pt idx="0">
                  <c:v>SERVICIOS PERSONALES</c:v>
                </c:pt>
                <c:pt idx="1">
                  <c:v>SERVICIOS NO PERSONALES</c:v>
                </c:pt>
                <c:pt idx="2">
                  <c:v>BIENES DE CONSUMO E INSUMOS</c:v>
                </c:pt>
                <c:pt idx="3">
                  <c:v>BIENES DE CAMBIO</c:v>
                </c:pt>
                <c:pt idx="4">
                  <c:v>INVERSION FISICA</c:v>
                </c:pt>
                <c:pt idx="5">
                  <c:v>TRANSFERENCIAS</c:v>
                </c:pt>
                <c:pt idx="6">
                  <c:v>OTROS GASTOS </c:v>
                </c:pt>
              </c:strCache>
            </c:strRef>
          </c:cat>
          <c:val>
            <c:numRef>
              <c:f>[Cuadros.xlsx]F.F.!$E$27:$E$33</c:f>
              <c:numCache>
                <c:formatCode>0</c:formatCode>
                <c:ptCount val="7"/>
                <c:pt idx="0">
                  <c:v>38.538188480277348</c:v>
                </c:pt>
                <c:pt idx="1">
                  <c:v>7.8456077854817021</c:v>
                </c:pt>
                <c:pt idx="2" formatCode="0.00">
                  <c:v>1.3850152778429121</c:v>
                </c:pt>
                <c:pt idx="3" formatCode="General">
                  <c:v>0</c:v>
                </c:pt>
                <c:pt idx="4" formatCode="0.00">
                  <c:v>0.1635250981457349</c:v>
                </c:pt>
                <c:pt idx="5">
                  <c:v>52.067663358252304</c:v>
                </c:pt>
                <c:pt idx="6">
                  <c:v>0</c:v>
                </c:pt>
              </c:numCache>
            </c:numRef>
          </c:val>
        </c:ser>
        <c:dLbls>
          <c:showLegendKey val="0"/>
          <c:showVal val="1"/>
          <c:showCatName val="0"/>
          <c:showSerName val="0"/>
          <c:showPercent val="0"/>
          <c:showBubbleSize val="0"/>
        </c:dLbls>
        <c:gapWidth val="95"/>
        <c:gapDepth val="95"/>
        <c:shape val="cylinder"/>
        <c:axId val="168795136"/>
        <c:axId val="168805120"/>
        <c:axId val="0"/>
      </c:bar3DChart>
      <c:catAx>
        <c:axId val="168795136"/>
        <c:scaling>
          <c:orientation val="minMax"/>
        </c:scaling>
        <c:delete val="0"/>
        <c:axPos val="l"/>
        <c:numFmt formatCode="General" sourceLinked="0"/>
        <c:majorTickMark val="none"/>
        <c:minorTickMark val="none"/>
        <c:tickLblPos val="nextTo"/>
        <c:txPr>
          <a:bodyPr/>
          <a:lstStyle/>
          <a:p>
            <a:pPr>
              <a:defRPr sz="500"/>
            </a:pPr>
            <a:endParaRPr lang="es-MX"/>
          </a:p>
        </c:txPr>
        <c:crossAx val="168805120"/>
        <c:crosses val="autoZero"/>
        <c:auto val="1"/>
        <c:lblAlgn val="ctr"/>
        <c:lblOffset val="100"/>
        <c:noMultiLvlLbl val="0"/>
      </c:catAx>
      <c:valAx>
        <c:axId val="168805120"/>
        <c:scaling>
          <c:orientation val="minMax"/>
        </c:scaling>
        <c:delete val="1"/>
        <c:axPos val="b"/>
        <c:numFmt formatCode="0" sourceLinked="1"/>
        <c:majorTickMark val="out"/>
        <c:minorTickMark val="none"/>
        <c:tickLblPos val="nextTo"/>
        <c:crossAx val="168795136"/>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stack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[Cuadros.xlsx]F.F.!$C$40:$C$46</c:f>
              <c:strCache>
                <c:ptCount val="7"/>
                <c:pt idx="0">
                  <c:v>SERVICIOS PERSONALES</c:v>
                </c:pt>
                <c:pt idx="1">
                  <c:v>SERVICIOS NO PERSONALES</c:v>
                </c:pt>
                <c:pt idx="2">
                  <c:v>BIENES DE CONSUMO E INSUMOS</c:v>
                </c:pt>
                <c:pt idx="3">
                  <c:v>BIENES DE CAMBIO</c:v>
                </c:pt>
                <c:pt idx="4">
                  <c:v>INVERSION FISICA</c:v>
                </c:pt>
                <c:pt idx="5">
                  <c:v>TRANSFERENCIAS</c:v>
                </c:pt>
                <c:pt idx="6">
                  <c:v>OTROS GASTOS </c:v>
                </c:pt>
              </c:strCache>
            </c:strRef>
          </c:cat>
          <c:val>
            <c:numRef>
              <c:f>[Cuadros.xlsx]F.F.!$D$40:$D$46</c:f>
            </c:numRef>
          </c:val>
          <c:shape val="box"/>
        </c:ser>
        <c:ser>
          <c:idx val="1"/>
          <c:order val="1"/>
          <c:spPr>
            <a:solidFill>
              <a:srgbClr val="00B050"/>
            </a:solidFill>
          </c:spPr>
          <c:invertIfNegative val="0"/>
          <c:dLbls>
            <c:dLbl>
              <c:idx val="0"/>
              <c:layout>
                <c:manualLayout>
                  <c:x val="0.11830263151766333"/>
                  <c:y val="-7.6273611514258641E-3"/>
                </c:manualLayout>
              </c:layout>
              <c:tx>
                <c:rich>
                  <a:bodyPr/>
                  <a:lstStyle/>
                  <a:p>
                    <a:r>
                      <a:rPr lang="en-US"/>
                      <a:t>6 % </a:t>
                    </a:r>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27780038526844159"/>
                  <c:y val="-2.1027186444019692E-3"/>
                </c:manualLayout>
              </c:layout>
              <c:tx>
                <c:rich>
                  <a:bodyPr/>
                  <a:lstStyle/>
                  <a:p>
                    <a:r>
                      <a:rPr lang="en-US"/>
                      <a:t>21 % </a:t>
                    </a:r>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25428855664406935"/>
                  <c:y val="-4.1900340104385507E-3"/>
                </c:manualLayout>
              </c:layout>
              <c:tx>
                <c:rich>
                  <a:bodyPr/>
                  <a:lstStyle/>
                  <a:p>
                    <a:r>
                      <a:rPr lang="en-US"/>
                      <a:t>18 %</a:t>
                    </a:r>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6.7914473649028972E-2"/>
                  <c:y val="1.0043964379405338E-2"/>
                </c:manualLayout>
              </c:layout>
              <c:tx>
                <c:rich>
                  <a:bodyPr/>
                  <a:lstStyle/>
                  <a:p>
                    <a:r>
                      <a:rPr lang="en-US"/>
                      <a:t>0,49 % </a:t>
                    </a:r>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3825285747085948"/>
                  <c:y val="9.3189834110114951E-3"/>
                </c:manualLayout>
              </c:layout>
              <c:tx>
                <c:rich>
                  <a:bodyPr/>
                  <a:lstStyle/>
                  <a:p>
                    <a:r>
                      <a:rPr lang="en-US"/>
                      <a:t>30 %</a:t>
                    </a:r>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0.32075659173189153"/>
                  <c:y val="-3.4265790756389962E-2"/>
                </c:manualLayout>
              </c:layout>
              <c:tx>
                <c:rich>
                  <a:bodyPr/>
                  <a:lstStyle/>
                  <a:p>
                    <a:r>
                      <a:rPr lang="en-US"/>
                      <a:t>24 %</a:t>
                    </a:r>
                  </a:p>
                </c:rich>
              </c:tx>
              <c:showLegendKey val="0"/>
              <c:showVal val="1"/>
              <c:showCatName val="0"/>
              <c:showSerName val="0"/>
              <c:showPercent val="0"/>
              <c:showBubbleSize val="0"/>
              <c:extLst>
                <c:ext xmlns:c15="http://schemas.microsoft.com/office/drawing/2012/chart" uri="{CE6537A1-D6FC-4f65-9D91-7224C49458BB}"/>
              </c:extLst>
            </c:dLbl>
            <c:dLbl>
              <c:idx val="6"/>
              <c:layout>
                <c:manualLayout>
                  <c:x val="8.105903798121683E-2"/>
                  <c:y val="-4.2372707307589096E-3"/>
                </c:manualLayout>
              </c:layout>
              <c:tx>
                <c:rich>
                  <a:bodyPr/>
                  <a:lstStyle/>
                  <a:p>
                    <a:r>
                      <a:rPr lang="en-US"/>
                      <a:t>0,30 %</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[Cuadros.xlsx]F.F.!$C$40:$C$46</c:f>
              <c:strCache>
                <c:ptCount val="7"/>
                <c:pt idx="0">
                  <c:v>SERVICIOS PERSONALES</c:v>
                </c:pt>
                <c:pt idx="1">
                  <c:v>SERVICIOS NO PERSONALES</c:v>
                </c:pt>
                <c:pt idx="2">
                  <c:v>BIENES DE CONSUMO E INSUMOS</c:v>
                </c:pt>
                <c:pt idx="3">
                  <c:v>BIENES DE CAMBIO</c:v>
                </c:pt>
                <c:pt idx="4">
                  <c:v>INVERSION FISICA</c:v>
                </c:pt>
                <c:pt idx="5">
                  <c:v>TRANSFERENCIAS</c:v>
                </c:pt>
                <c:pt idx="6">
                  <c:v>OTROS GASTOS </c:v>
                </c:pt>
              </c:strCache>
            </c:strRef>
          </c:cat>
          <c:val>
            <c:numRef>
              <c:f>[Cuadros.xlsx]F.F.!$E$40:$E$46</c:f>
              <c:numCache>
                <c:formatCode>0</c:formatCode>
                <c:ptCount val="7"/>
                <c:pt idx="0">
                  <c:v>5.952871475531559</c:v>
                </c:pt>
                <c:pt idx="1">
                  <c:v>21.085852594533034</c:v>
                </c:pt>
                <c:pt idx="2">
                  <c:v>18.155507448611736</c:v>
                </c:pt>
                <c:pt idx="3" formatCode="0.00">
                  <c:v>0.49073427964757049</c:v>
                </c:pt>
                <c:pt idx="4">
                  <c:v>30.446450891736397</c:v>
                </c:pt>
                <c:pt idx="5">
                  <c:v>23.56825868868729</c:v>
                </c:pt>
                <c:pt idx="6" formatCode="0.00">
                  <c:v>0.30032462125241094</c:v>
                </c:pt>
              </c:numCache>
            </c:numRef>
          </c:val>
        </c:ser>
        <c:dLbls>
          <c:showLegendKey val="0"/>
          <c:showVal val="1"/>
          <c:showCatName val="0"/>
          <c:showSerName val="0"/>
          <c:showPercent val="0"/>
          <c:showBubbleSize val="0"/>
        </c:dLbls>
        <c:gapWidth val="95"/>
        <c:gapDepth val="95"/>
        <c:shape val="cylinder"/>
        <c:axId val="170029824"/>
        <c:axId val="170031360"/>
        <c:axId val="0"/>
      </c:bar3DChart>
      <c:catAx>
        <c:axId val="170029824"/>
        <c:scaling>
          <c:orientation val="minMax"/>
        </c:scaling>
        <c:delete val="0"/>
        <c:axPos val="l"/>
        <c:numFmt formatCode="General" sourceLinked="0"/>
        <c:majorTickMark val="none"/>
        <c:minorTickMark val="none"/>
        <c:tickLblPos val="nextTo"/>
        <c:txPr>
          <a:bodyPr/>
          <a:lstStyle/>
          <a:p>
            <a:pPr>
              <a:defRPr sz="500"/>
            </a:pPr>
            <a:endParaRPr lang="es-MX"/>
          </a:p>
        </c:txPr>
        <c:crossAx val="170031360"/>
        <c:crosses val="autoZero"/>
        <c:auto val="1"/>
        <c:lblAlgn val="ctr"/>
        <c:lblOffset val="100"/>
        <c:noMultiLvlLbl val="0"/>
      </c:catAx>
      <c:valAx>
        <c:axId val="170031360"/>
        <c:scaling>
          <c:orientation val="minMax"/>
        </c:scaling>
        <c:delete val="1"/>
        <c:axPos val="b"/>
        <c:numFmt formatCode="0" sourceLinked="1"/>
        <c:majorTickMark val="none"/>
        <c:minorTickMark val="none"/>
        <c:tickLblPos val="nextTo"/>
        <c:crossAx val="170029824"/>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5"/>
          <c:dLbls>
            <c:dLbl>
              <c:idx val="0"/>
              <c:layout>
                <c:manualLayout>
                  <c:x val="3.6721347331583553E-3"/>
                  <c:y val="1.9555384153533237E-2"/>
                </c:manualLayout>
              </c:layout>
              <c:tx>
                <c:rich>
                  <a:bodyPr/>
                  <a:lstStyle/>
                  <a:p>
                    <a:r>
                      <a:rPr lang="en-US"/>
                      <a:t>SERVICIOS PERSONALES
</a:t>
                    </a:r>
                    <a:r>
                      <a:rPr lang="en-US" b="1"/>
                      <a:t>45%</a:t>
                    </a:r>
                  </a:p>
                </c:rich>
              </c:tx>
              <c:showLegendKey val="0"/>
              <c:showVal val="0"/>
              <c:showCatName val="1"/>
              <c:showSerName val="0"/>
              <c:showPercent val="1"/>
              <c:showBubbleSize val="0"/>
            </c:dLbl>
            <c:dLbl>
              <c:idx val="1"/>
              <c:tx>
                <c:rich>
                  <a:bodyPr/>
                  <a:lstStyle/>
                  <a:p>
                    <a:r>
                      <a:rPr lang="en-US"/>
                      <a:t>SERVICIOS NO PERSONALES
</a:t>
                    </a:r>
                    <a:r>
                      <a:rPr lang="en-US" b="1"/>
                      <a:t>15%</a:t>
                    </a:r>
                  </a:p>
                </c:rich>
              </c:tx>
              <c:showLegendKey val="0"/>
              <c:showVal val="0"/>
              <c:showCatName val="1"/>
              <c:showSerName val="0"/>
              <c:showPercent val="1"/>
              <c:showBubbleSize val="0"/>
            </c:dLbl>
            <c:dLbl>
              <c:idx val="2"/>
              <c:tx>
                <c:rich>
                  <a:bodyPr/>
                  <a:lstStyle/>
                  <a:p>
                    <a:r>
                      <a:rPr lang="en-US"/>
                      <a:t>BIENES DE CONSUMO E INSUMOS
</a:t>
                    </a:r>
                    <a:r>
                      <a:rPr lang="en-US" b="1"/>
                      <a:t>6%</a:t>
                    </a:r>
                  </a:p>
                </c:rich>
              </c:tx>
              <c:showLegendKey val="0"/>
              <c:showVal val="0"/>
              <c:showCatName val="1"/>
              <c:showSerName val="0"/>
              <c:showPercent val="1"/>
              <c:showBubbleSize val="0"/>
            </c:dLbl>
            <c:dLbl>
              <c:idx val="3"/>
              <c:tx>
                <c:rich>
                  <a:bodyPr/>
                  <a:lstStyle/>
                  <a:p>
                    <a:r>
                      <a:rPr lang="en-US"/>
                      <a:t>BIENES DE CAMBIO
</a:t>
                    </a:r>
                    <a:r>
                      <a:rPr lang="en-US" b="1"/>
                      <a:t>0%</a:t>
                    </a:r>
                  </a:p>
                </c:rich>
              </c:tx>
              <c:showLegendKey val="0"/>
              <c:showVal val="0"/>
              <c:showCatName val="1"/>
              <c:showSerName val="0"/>
              <c:showPercent val="1"/>
              <c:showBubbleSize val="0"/>
            </c:dLbl>
            <c:dLbl>
              <c:idx val="4"/>
              <c:layout>
                <c:manualLayout>
                  <c:x val="-9.5975503062117233E-4"/>
                  <c:y val="-6.016716529737768E-2"/>
                </c:manualLayout>
              </c:layout>
              <c:tx>
                <c:rich>
                  <a:bodyPr/>
                  <a:lstStyle/>
                  <a:p>
                    <a:r>
                      <a:rPr lang="en-US"/>
                      <a:t>INVERSION FISICA
</a:t>
                    </a:r>
                    <a:r>
                      <a:rPr lang="en-US" b="1"/>
                      <a:t>10%</a:t>
                    </a:r>
                  </a:p>
                </c:rich>
              </c:tx>
              <c:showLegendKey val="0"/>
              <c:showVal val="0"/>
              <c:showCatName val="1"/>
              <c:showSerName val="0"/>
              <c:showPercent val="1"/>
              <c:showBubbleSize val="0"/>
            </c:dLbl>
            <c:dLbl>
              <c:idx val="5"/>
              <c:layout>
                <c:manualLayout>
                  <c:x val="-8.6528871391076123E-3"/>
                  <c:y val="9.6496558904516208E-2"/>
                </c:manualLayout>
              </c:layout>
              <c:tx>
                <c:rich>
                  <a:bodyPr/>
                  <a:lstStyle/>
                  <a:p>
                    <a:r>
                      <a:rPr lang="en-US" sz="900"/>
                      <a:t>TRANSFERENCIAS</a:t>
                    </a:r>
                    <a:r>
                      <a:rPr lang="en-US"/>
                      <a:t>
</a:t>
                    </a:r>
                    <a:r>
                      <a:rPr lang="en-US" b="1"/>
                      <a:t>24%</a:t>
                    </a:r>
                  </a:p>
                </c:rich>
              </c:tx>
              <c:showLegendKey val="0"/>
              <c:showVal val="0"/>
              <c:showCatName val="1"/>
              <c:showSerName val="0"/>
              <c:showPercent val="1"/>
              <c:showBubbleSize val="0"/>
            </c:dLbl>
            <c:dLbl>
              <c:idx val="6"/>
              <c:tx>
                <c:rich>
                  <a:bodyPr/>
                  <a:lstStyle/>
                  <a:p>
                    <a:r>
                      <a:rPr lang="en-US"/>
                      <a:t>OTROS GASTOS 
</a:t>
                    </a:r>
                    <a:r>
                      <a:rPr lang="en-US" b="1"/>
                      <a:t>0%</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'[Cuadros (2).xlsx]NIVEL'!$C$56:$C$62</c:f>
              <c:strCache>
                <c:ptCount val="7"/>
                <c:pt idx="0">
                  <c:v>SERVICIOS PERSONALES</c:v>
                </c:pt>
                <c:pt idx="1">
                  <c:v>SERVICIOS NO PERSONALES</c:v>
                </c:pt>
                <c:pt idx="2">
                  <c:v>BIENES DE CONSUMO E INSUMOS</c:v>
                </c:pt>
                <c:pt idx="3">
                  <c:v>BIENES DE CAMBIO</c:v>
                </c:pt>
                <c:pt idx="4">
                  <c:v>INVERSION FISICA</c:v>
                </c:pt>
                <c:pt idx="5">
                  <c:v>TRANSFERENCIAS</c:v>
                </c:pt>
                <c:pt idx="6">
                  <c:v>OTROS GASTOS </c:v>
                </c:pt>
              </c:strCache>
            </c:strRef>
          </c:cat>
          <c:val>
            <c:numRef>
              <c:f>'[Cuadros (2).xlsx]NIVEL'!$E$56:$E$62</c:f>
              <c:numCache>
                <c:formatCode>_-* #,##0.0_-;\-* #,##0.0_-;_-* "-"??_-;_-@_-</c:formatCode>
                <c:ptCount val="7"/>
                <c:pt idx="0">
                  <c:v>45.454273035835051</c:v>
                </c:pt>
                <c:pt idx="1">
                  <c:v>14.680874566690941</c:v>
                </c:pt>
                <c:pt idx="2">
                  <c:v>5.9748368139212156</c:v>
                </c:pt>
                <c:pt idx="3">
                  <c:v>0.14663437235924431</c:v>
                </c:pt>
                <c:pt idx="4">
                  <c:v>10.168400190299591</c:v>
                </c:pt>
                <c:pt idx="5">
                  <c:v>23.477498039582095</c:v>
                </c:pt>
                <c:pt idx="6">
                  <c:v>9.7482981311860686E-2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02BAB7-A536-4627-91FD-C5D7A2633AA5}" type="doc">
      <dgm:prSet loTypeId="urn:microsoft.com/office/officeart/2005/8/layout/bProcess3" loCatId="process" qsTypeId="urn:microsoft.com/office/officeart/2005/8/quickstyle/simple1" qsCatId="simple" csTypeId="urn:microsoft.com/office/officeart/2005/8/colors/accent3_2" csCatId="accent3" phldr="1"/>
      <dgm:spPr/>
      <dgm:t>
        <a:bodyPr/>
        <a:lstStyle/>
        <a:p>
          <a:endParaRPr lang="es-PY"/>
        </a:p>
      </dgm:t>
    </dgm:pt>
    <dgm:pt modelId="{9F951C9C-B777-4192-BA7A-5F406C88D9F0}">
      <dgm:prSet custT="1"/>
      <dgm:spPr/>
      <dgm:t>
        <a:bodyPr/>
        <a:lstStyle/>
        <a:p>
          <a:pPr rtl="0"/>
          <a:r>
            <a:rPr lang="es-PY" sz="1600" b="1" i="0" dirty="0" smtClean="0">
              <a:solidFill>
                <a:schemeClr val="tx1"/>
              </a:solidFill>
            </a:rPr>
            <a:t>REDUCCIÓN DE LA POBREZA Y DESARROLLO SOCIAL</a:t>
          </a:r>
          <a:endParaRPr lang="es-PY" sz="1600" b="1" i="0" dirty="0">
            <a:solidFill>
              <a:schemeClr val="tx1"/>
            </a:solidFill>
          </a:endParaRPr>
        </a:p>
      </dgm:t>
    </dgm:pt>
    <dgm:pt modelId="{A81F8DF1-DA66-482A-AD32-C1324536D245}" type="parTrans" cxnId="{8E483AFB-EAB0-4056-A9F4-D8C135C02115}">
      <dgm:prSet/>
      <dgm:spPr/>
      <dgm:t>
        <a:bodyPr/>
        <a:lstStyle/>
        <a:p>
          <a:endParaRPr lang="es-PY" sz="1050" b="1" i="0" dirty="0">
            <a:solidFill>
              <a:schemeClr val="tx1"/>
            </a:solidFill>
          </a:endParaRPr>
        </a:p>
      </dgm:t>
    </dgm:pt>
    <dgm:pt modelId="{9818DECB-CA85-4769-B416-FF5DBAD935B5}" type="sibTrans" cxnId="{8E483AFB-EAB0-4056-A9F4-D8C135C02115}">
      <dgm:prSet custT="1"/>
      <dgm:spPr/>
      <dgm:t>
        <a:bodyPr/>
        <a:lstStyle/>
        <a:p>
          <a:endParaRPr lang="es-PY" sz="100" b="1" i="0" dirty="0">
            <a:solidFill>
              <a:schemeClr val="tx1"/>
            </a:solidFill>
          </a:endParaRPr>
        </a:p>
      </dgm:t>
    </dgm:pt>
    <dgm:pt modelId="{DB98D106-5B6F-4FCE-BF8A-70231404F41C}">
      <dgm:prSet custT="1"/>
      <dgm:spPr/>
      <dgm:t>
        <a:bodyPr/>
        <a:lstStyle/>
        <a:p>
          <a:pPr rtl="0"/>
          <a:r>
            <a:rPr lang="es-PY" sz="1600" b="1" i="0" dirty="0" smtClean="0">
              <a:solidFill>
                <a:schemeClr val="tx1"/>
              </a:solidFill>
            </a:rPr>
            <a:t>CRECIMIENTO ECONÓMICO INCLUSIVO</a:t>
          </a:r>
          <a:endParaRPr lang="es-PY" sz="1600" b="1" i="0" dirty="0">
            <a:solidFill>
              <a:schemeClr val="tx1"/>
            </a:solidFill>
          </a:endParaRPr>
        </a:p>
      </dgm:t>
    </dgm:pt>
    <dgm:pt modelId="{C76D440A-FD6C-4E70-BAAA-B670E5FCEF27}" type="parTrans" cxnId="{A9846F8E-F30F-4DE1-B7C6-0A432F0B1559}">
      <dgm:prSet/>
      <dgm:spPr/>
      <dgm:t>
        <a:bodyPr/>
        <a:lstStyle/>
        <a:p>
          <a:endParaRPr lang="es-PY" sz="1050" b="1" i="0" dirty="0">
            <a:solidFill>
              <a:schemeClr val="tx1"/>
            </a:solidFill>
          </a:endParaRPr>
        </a:p>
      </dgm:t>
    </dgm:pt>
    <dgm:pt modelId="{AD03AB6A-7CD4-4161-8AAC-75A7D968AE34}" type="sibTrans" cxnId="{A9846F8E-F30F-4DE1-B7C6-0A432F0B1559}">
      <dgm:prSet custT="1"/>
      <dgm:spPr/>
      <dgm:t>
        <a:bodyPr/>
        <a:lstStyle/>
        <a:p>
          <a:endParaRPr lang="es-PY" sz="100" b="1" i="0" dirty="0">
            <a:solidFill>
              <a:schemeClr val="tx1"/>
            </a:solidFill>
          </a:endParaRPr>
        </a:p>
      </dgm:t>
    </dgm:pt>
    <dgm:pt modelId="{476BFD55-2185-4D80-A769-9C4D490D7D34}">
      <dgm:prSet custT="1"/>
      <dgm:spPr/>
      <dgm:t>
        <a:bodyPr/>
        <a:lstStyle/>
        <a:p>
          <a:pPr rtl="0"/>
          <a:r>
            <a:rPr lang="es-PY" sz="1600" b="1" i="0" dirty="0" smtClean="0">
              <a:solidFill>
                <a:schemeClr val="tx1"/>
              </a:solidFill>
            </a:rPr>
            <a:t>INSERCIÓN DE PARAGUAY EN EL MUNDO</a:t>
          </a:r>
          <a:endParaRPr lang="es-PY" sz="1600" b="1" i="0" dirty="0">
            <a:solidFill>
              <a:schemeClr val="tx1"/>
            </a:solidFill>
          </a:endParaRPr>
        </a:p>
      </dgm:t>
    </dgm:pt>
    <dgm:pt modelId="{5B0691C5-3283-4C53-A69E-AAE083CA3730}" type="parTrans" cxnId="{07B6C758-4661-4286-92BE-8E76A2501358}">
      <dgm:prSet/>
      <dgm:spPr/>
      <dgm:t>
        <a:bodyPr/>
        <a:lstStyle/>
        <a:p>
          <a:endParaRPr lang="es-PY" sz="1050" b="1" i="0" dirty="0">
            <a:solidFill>
              <a:schemeClr val="tx1"/>
            </a:solidFill>
          </a:endParaRPr>
        </a:p>
      </dgm:t>
    </dgm:pt>
    <dgm:pt modelId="{AC0EDE90-9851-4FA1-A4A3-849DA3F7EFFD}" type="sibTrans" cxnId="{07B6C758-4661-4286-92BE-8E76A2501358}">
      <dgm:prSet/>
      <dgm:spPr/>
      <dgm:t>
        <a:bodyPr/>
        <a:lstStyle/>
        <a:p>
          <a:endParaRPr lang="es-PY" sz="1050" b="1" i="0" dirty="0">
            <a:solidFill>
              <a:schemeClr val="tx1"/>
            </a:solidFill>
          </a:endParaRPr>
        </a:p>
      </dgm:t>
    </dgm:pt>
    <dgm:pt modelId="{D16CA134-6B8A-49DE-8252-79EFEBD62ECB}" type="pres">
      <dgm:prSet presAssocID="{5D02BAB7-A536-4627-91FD-C5D7A2633AA5}" presName="Name0" presStyleCnt="0">
        <dgm:presLayoutVars>
          <dgm:dir/>
          <dgm:resizeHandles val="exact"/>
        </dgm:presLayoutVars>
      </dgm:prSet>
      <dgm:spPr/>
      <dgm:t>
        <a:bodyPr/>
        <a:lstStyle/>
        <a:p>
          <a:endParaRPr lang="es-PY"/>
        </a:p>
      </dgm:t>
    </dgm:pt>
    <dgm:pt modelId="{8F2149B1-DEF5-4DC6-B1A3-09797630C38F}" type="pres">
      <dgm:prSet presAssocID="{9F951C9C-B777-4192-BA7A-5F406C88D9F0}" presName="node" presStyleLbl="node1" presStyleIdx="0" presStyleCnt="3" custLinFactNeighborX="261" custLinFactNeighborY="-74">
        <dgm:presLayoutVars>
          <dgm:bulletEnabled val="1"/>
        </dgm:presLayoutVars>
      </dgm:prSet>
      <dgm:spPr/>
      <dgm:t>
        <a:bodyPr/>
        <a:lstStyle/>
        <a:p>
          <a:endParaRPr lang="es-PY"/>
        </a:p>
      </dgm:t>
    </dgm:pt>
    <dgm:pt modelId="{F8901553-1B42-445D-AE01-AF4A0A99E19B}" type="pres">
      <dgm:prSet presAssocID="{9818DECB-CA85-4769-B416-FF5DBAD935B5}" presName="sibTrans" presStyleLbl="sibTrans1D1" presStyleIdx="0" presStyleCnt="2"/>
      <dgm:spPr/>
      <dgm:t>
        <a:bodyPr/>
        <a:lstStyle/>
        <a:p>
          <a:endParaRPr lang="es-PY"/>
        </a:p>
      </dgm:t>
    </dgm:pt>
    <dgm:pt modelId="{93B0A2FA-AD8C-467F-A408-FF9392E435C9}" type="pres">
      <dgm:prSet presAssocID="{9818DECB-CA85-4769-B416-FF5DBAD935B5}" presName="connectorText" presStyleLbl="sibTrans1D1" presStyleIdx="0" presStyleCnt="2"/>
      <dgm:spPr/>
      <dgm:t>
        <a:bodyPr/>
        <a:lstStyle/>
        <a:p>
          <a:endParaRPr lang="es-PY"/>
        </a:p>
      </dgm:t>
    </dgm:pt>
    <dgm:pt modelId="{3EBE44FE-89F6-492B-B03B-F98E6A49B5C0}" type="pres">
      <dgm:prSet presAssocID="{DB98D106-5B6F-4FCE-BF8A-70231404F41C}" presName="node" presStyleLbl="node1" presStyleIdx="1" presStyleCnt="3">
        <dgm:presLayoutVars>
          <dgm:bulletEnabled val="1"/>
        </dgm:presLayoutVars>
      </dgm:prSet>
      <dgm:spPr/>
      <dgm:t>
        <a:bodyPr/>
        <a:lstStyle/>
        <a:p>
          <a:endParaRPr lang="es-PY"/>
        </a:p>
      </dgm:t>
    </dgm:pt>
    <dgm:pt modelId="{48CEA80D-53E7-44DF-91CD-4F9D706FFDF3}" type="pres">
      <dgm:prSet presAssocID="{AD03AB6A-7CD4-4161-8AAC-75A7D968AE34}" presName="sibTrans" presStyleLbl="sibTrans1D1" presStyleIdx="1" presStyleCnt="2"/>
      <dgm:spPr/>
      <dgm:t>
        <a:bodyPr/>
        <a:lstStyle/>
        <a:p>
          <a:endParaRPr lang="es-PY"/>
        </a:p>
      </dgm:t>
    </dgm:pt>
    <dgm:pt modelId="{40BF9F4F-6FE5-4621-BA2F-D174AEC2A587}" type="pres">
      <dgm:prSet presAssocID="{AD03AB6A-7CD4-4161-8AAC-75A7D968AE34}" presName="connectorText" presStyleLbl="sibTrans1D1" presStyleIdx="1" presStyleCnt="2"/>
      <dgm:spPr/>
      <dgm:t>
        <a:bodyPr/>
        <a:lstStyle/>
        <a:p>
          <a:endParaRPr lang="es-PY"/>
        </a:p>
      </dgm:t>
    </dgm:pt>
    <dgm:pt modelId="{237E3091-AEC0-45F2-B0F5-5C5A2528A527}" type="pres">
      <dgm:prSet presAssocID="{476BFD55-2185-4D80-A769-9C4D490D7D34}" presName="node" presStyleLbl="node1" presStyleIdx="2" presStyleCnt="3">
        <dgm:presLayoutVars>
          <dgm:bulletEnabled val="1"/>
        </dgm:presLayoutVars>
      </dgm:prSet>
      <dgm:spPr/>
      <dgm:t>
        <a:bodyPr/>
        <a:lstStyle/>
        <a:p>
          <a:endParaRPr lang="es-PY"/>
        </a:p>
      </dgm:t>
    </dgm:pt>
  </dgm:ptLst>
  <dgm:cxnLst>
    <dgm:cxn modelId="{29BB0369-C773-4A89-9C99-7C722CC8DFBE}" type="presOf" srcId="{9818DECB-CA85-4769-B416-FF5DBAD935B5}" destId="{93B0A2FA-AD8C-467F-A408-FF9392E435C9}" srcOrd="1" destOrd="0" presId="urn:microsoft.com/office/officeart/2005/8/layout/bProcess3"/>
    <dgm:cxn modelId="{75993732-E956-42B1-823F-01A46A774BDA}" type="presOf" srcId="{AD03AB6A-7CD4-4161-8AAC-75A7D968AE34}" destId="{48CEA80D-53E7-44DF-91CD-4F9D706FFDF3}" srcOrd="0" destOrd="0" presId="urn:microsoft.com/office/officeart/2005/8/layout/bProcess3"/>
    <dgm:cxn modelId="{07B6C758-4661-4286-92BE-8E76A2501358}" srcId="{5D02BAB7-A536-4627-91FD-C5D7A2633AA5}" destId="{476BFD55-2185-4D80-A769-9C4D490D7D34}" srcOrd="2" destOrd="0" parTransId="{5B0691C5-3283-4C53-A69E-AAE083CA3730}" sibTransId="{AC0EDE90-9851-4FA1-A4A3-849DA3F7EFFD}"/>
    <dgm:cxn modelId="{8E483AFB-EAB0-4056-A9F4-D8C135C02115}" srcId="{5D02BAB7-A536-4627-91FD-C5D7A2633AA5}" destId="{9F951C9C-B777-4192-BA7A-5F406C88D9F0}" srcOrd="0" destOrd="0" parTransId="{A81F8DF1-DA66-482A-AD32-C1324536D245}" sibTransId="{9818DECB-CA85-4769-B416-FF5DBAD935B5}"/>
    <dgm:cxn modelId="{C1C25AC6-7435-41DE-806A-F3B45A5C70F7}" type="presOf" srcId="{DB98D106-5B6F-4FCE-BF8A-70231404F41C}" destId="{3EBE44FE-89F6-492B-B03B-F98E6A49B5C0}" srcOrd="0" destOrd="0" presId="urn:microsoft.com/office/officeart/2005/8/layout/bProcess3"/>
    <dgm:cxn modelId="{ACC1821E-5BDD-4EAC-9169-4B4C2458B2FF}" type="presOf" srcId="{AD03AB6A-7CD4-4161-8AAC-75A7D968AE34}" destId="{40BF9F4F-6FE5-4621-BA2F-D174AEC2A587}" srcOrd="1" destOrd="0" presId="urn:microsoft.com/office/officeart/2005/8/layout/bProcess3"/>
    <dgm:cxn modelId="{47426FFC-94A7-4CBB-97EB-8E45C368B3CC}" type="presOf" srcId="{476BFD55-2185-4D80-A769-9C4D490D7D34}" destId="{237E3091-AEC0-45F2-B0F5-5C5A2528A527}" srcOrd="0" destOrd="0" presId="urn:microsoft.com/office/officeart/2005/8/layout/bProcess3"/>
    <dgm:cxn modelId="{BAB2C19D-031D-4C80-A7C0-34D174F6AF23}" type="presOf" srcId="{9818DECB-CA85-4769-B416-FF5DBAD935B5}" destId="{F8901553-1B42-445D-AE01-AF4A0A99E19B}" srcOrd="0" destOrd="0" presId="urn:microsoft.com/office/officeart/2005/8/layout/bProcess3"/>
    <dgm:cxn modelId="{55278431-34C1-4FAE-9369-F7CDDE467416}" type="presOf" srcId="{9F951C9C-B777-4192-BA7A-5F406C88D9F0}" destId="{8F2149B1-DEF5-4DC6-B1A3-09797630C38F}" srcOrd="0" destOrd="0" presId="urn:microsoft.com/office/officeart/2005/8/layout/bProcess3"/>
    <dgm:cxn modelId="{6B647C8D-9E25-40AC-AA0A-DF080F8F2BC4}" type="presOf" srcId="{5D02BAB7-A536-4627-91FD-C5D7A2633AA5}" destId="{D16CA134-6B8A-49DE-8252-79EFEBD62ECB}" srcOrd="0" destOrd="0" presId="urn:microsoft.com/office/officeart/2005/8/layout/bProcess3"/>
    <dgm:cxn modelId="{A9846F8E-F30F-4DE1-B7C6-0A432F0B1559}" srcId="{5D02BAB7-A536-4627-91FD-C5D7A2633AA5}" destId="{DB98D106-5B6F-4FCE-BF8A-70231404F41C}" srcOrd="1" destOrd="0" parTransId="{C76D440A-FD6C-4E70-BAAA-B670E5FCEF27}" sibTransId="{AD03AB6A-7CD4-4161-8AAC-75A7D968AE34}"/>
    <dgm:cxn modelId="{AEB70461-00E3-4ADB-BBF3-DB0D0A202340}" type="presParOf" srcId="{D16CA134-6B8A-49DE-8252-79EFEBD62ECB}" destId="{8F2149B1-DEF5-4DC6-B1A3-09797630C38F}" srcOrd="0" destOrd="0" presId="urn:microsoft.com/office/officeart/2005/8/layout/bProcess3"/>
    <dgm:cxn modelId="{7FA061FF-23A1-42C6-8B7D-43E53A147487}" type="presParOf" srcId="{D16CA134-6B8A-49DE-8252-79EFEBD62ECB}" destId="{F8901553-1B42-445D-AE01-AF4A0A99E19B}" srcOrd="1" destOrd="0" presId="urn:microsoft.com/office/officeart/2005/8/layout/bProcess3"/>
    <dgm:cxn modelId="{01E5964D-8CDE-431E-93C7-84AB9FDDE7E6}" type="presParOf" srcId="{F8901553-1B42-445D-AE01-AF4A0A99E19B}" destId="{93B0A2FA-AD8C-467F-A408-FF9392E435C9}" srcOrd="0" destOrd="0" presId="urn:microsoft.com/office/officeart/2005/8/layout/bProcess3"/>
    <dgm:cxn modelId="{A4825A4F-32A4-4041-A45D-3C0B8578EB16}" type="presParOf" srcId="{D16CA134-6B8A-49DE-8252-79EFEBD62ECB}" destId="{3EBE44FE-89F6-492B-B03B-F98E6A49B5C0}" srcOrd="2" destOrd="0" presId="urn:microsoft.com/office/officeart/2005/8/layout/bProcess3"/>
    <dgm:cxn modelId="{847A2073-D63D-4AB8-912E-303CE5B2290E}" type="presParOf" srcId="{D16CA134-6B8A-49DE-8252-79EFEBD62ECB}" destId="{48CEA80D-53E7-44DF-91CD-4F9D706FFDF3}" srcOrd="3" destOrd="0" presId="urn:microsoft.com/office/officeart/2005/8/layout/bProcess3"/>
    <dgm:cxn modelId="{B95280FA-CFD5-4743-8EC7-AC9F0FB68CC8}" type="presParOf" srcId="{48CEA80D-53E7-44DF-91CD-4F9D706FFDF3}" destId="{40BF9F4F-6FE5-4621-BA2F-D174AEC2A587}" srcOrd="0" destOrd="0" presId="urn:microsoft.com/office/officeart/2005/8/layout/bProcess3"/>
    <dgm:cxn modelId="{6248247C-0CCB-4749-BE06-CC23EA79B8F0}" type="presParOf" srcId="{D16CA134-6B8A-49DE-8252-79EFEBD62ECB}" destId="{237E3091-AEC0-45F2-B0F5-5C5A2528A527}"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C9F07B-25B2-4180-876B-BD7FA826854F}"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s-PY"/>
        </a:p>
      </dgm:t>
    </dgm:pt>
    <dgm:pt modelId="{AAD55CCB-CAC5-460C-BC77-979C3DB069A3}">
      <dgm:prSet/>
      <dgm:spPr/>
      <dgm:t>
        <a:bodyPr/>
        <a:lstStyle/>
        <a:p>
          <a:pPr rtl="0"/>
          <a:r>
            <a:rPr lang="es-PY" b="1" cap="none" spc="0" smtClean="0">
              <a:ln w="10541" cmpd="sng">
                <a:prstDash val="solid"/>
              </a:ln>
              <a:effectLst/>
            </a:rPr>
            <a:t>DESARROLLO DE LA COMPETITIVIDAD AGRARIA </a:t>
          </a:r>
          <a:endParaRPr lang="es-PY" b="1" cap="none" spc="0">
            <a:ln w="10541" cmpd="sng">
              <a:prstDash val="solid"/>
            </a:ln>
            <a:effectLst/>
          </a:endParaRPr>
        </a:p>
      </dgm:t>
    </dgm:pt>
    <dgm:pt modelId="{7E8C13F9-CF20-440D-ACDA-A8ED1F7F96BB}" type="parTrans" cxnId="{00C78924-5BB6-4359-81C1-BB25A7529287}">
      <dgm:prSet/>
      <dgm:spPr/>
      <dgm:t>
        <a:bodyPr/>
        <a:lstStyle/>
        <a:p>
          <a:endParaRPr lang="es-PY" b="1" cap="none" spc="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5690717C-5EA6-4166-9160-D4CE0C280632}" type="sibTrans" cxnId="{00C78924-5BB6-4359-81C1-BB25A7529287}">
      <dgm:prSet/>
      <dgm:spPr/>
      <dgm:t>
        <a:bodyPr/>
        <a:lstStyle/>
        <a:p>
          <a:endParaRPr lang="es-PY" b="1" cap="none" spc="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2CE38FC2-D76A-49D8-8DE3-2A19A31172A2}">
      <dgm:prSet/>
      <dgm:spPr/>
      <dgm:t>
        <a:bodyPr/>
        <a:lstStyle/>
        <a:p>
          <a:pPr rtl="0"/>
          <a:r>
            <a:rPr lang="es-PY" b="1" cap="none" spc="0" smtClean="0">
              <a:ln w="10541" cmpd="sng">
                <a:prstDash val="solid"/>
              </a:ln>
              <a:effectLst/>
            </a:rPr>
            <a:t>DESARROLLO DE LA AGRICULTURA FAMILIAR Y SEGURIDAD ALIMENTARIA</a:t>
          </a:r>
          <a:endParaRPr lang="es-PY" b="1" cap="none" spc="0" dirty="0">
            <a:ln w="10541" cmpd="sng">
              <a:prstDash val="solid"/>
            </a:ln>
            <a:effectLst/>
          </a:endParaRPr>
        </a:p>
      </dgm:t>
    </dgm:pt>
    <dgm:pt modelId="{D107CC82-3971-4B02-8019-8A03FDC6BEA1}" type="parTrans" cxnId="{9CE6C078-1A40-4DC4-86D3-DD7A342A1EA8}">
      <dgm:prSet/>
      <dgm:spPr/>
      <dgm:t>
        <a:bodyPr/>
        <a:lstStyle/>
        <a:p>
          <a:endParaRPr lang="es-PY" b="1" cap="none" spc="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1A88834D-A7E8-44A2-B4F9-80D1C18C0E0A}" type="sibTrans" cxnId="{9CE6C078-1A40-4DC4-86D3-DD7A342A1EA8}">
      <dgm:prSet/>
      <dgm:spPr/>
      <dgm:t>
        <a:bodyPr/>
        <a:lstStyle/>
        <a:p>
          <a:endParaRPr lang="es-PY" b="1" cap="none" spc="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DAB67689-D019-41C8-B9D1-9CA7104DF7E4}">
      <dgm:prSet/>
      <dgm:spPr/>
      <dgm:t>
        <a:bodyPr/>
        <a:lstStyle/>
        <a:p>
          <a:pPr rtl="0"/>
          <a:r>
            <a:rPr lang="es-PY" b="1" cap="none" spc="0" dirty="0" smtClean="0">
              <a:ln w="10541" cmpd="sng">
                <a:prstDash val="solid"/>
              </a:ln>
              <a:effectLst/>
            </a:rPr>
            <a:t>DESARROLLO FORESTAL SOSTENIBLE Y PROVISION DE SERVICIOS AMBIENTALES</a:t>
          </a:r>
          <a:endParaRPr lang="es-PY" b="1" cap="none" spc="0" dirty="0">
            <a:ln w="10541" cmpd="sng">
              <a:prstDash val="solid"/>
            </a:ln>
            <a:effectLst/>
          </a:endParaRPr>
        </a:p>
      </dgm:t>
    </dgm:pt>
    <dgm:pt modelId="{44B73D12-77F5-4719-8424-579D96A34B0E}" type="parTrans" cxnId="{BC29EF19-A118-4BDA-B2EA-2D4286C93649}">
      <dgm:prSet/>
      <dgm:spPr/>
      <dgm:t>
        <a:bodyPr/>
        <a:lstStyle/>
        <a:p>
          <a:endParaRPr lang="es-PY" b="1" cap="none" spc="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8BC42A5F-1ED9-4810-A498-2C044437D1AA}" type="sibTrans" cxnId="{BC29EF19-A118-4BDA-B2EA-2D4286C93649}">
      <dgm:prSet/>
      <dgm:spPr/>
      <dgm:t>
        <a:bodyPr/>
        <a:lstStyle/>
        <a:p>
          <a:endParaRPr lang="es-PY" b="1" cap="none" spc="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2539DDBC-84D3-49B2-91A7-604ED93C6DFC}">
      <dgm:prSet/>
      <dgm:spPr/>
      <dgm:t>
        <a:bodyPr/>
        <a:lstStyle/>
        <a:p>
          <a:pPr rtl="0"/>
          <a:r>
            <a:rPr lang="es-PY" b="1" cap="none" spc="0" smtClean="0">
              <a:ln w="10541" cmpd="sng">
                <a:prstDash val="solid"/>
              </a:ln>
              <a:effectLst/>
            </a:rPr>
            <a:t>DESARROLLO PECUARIO Y GRANJERO</a:t>
          </a:r>
          <a:endParaRPr lang="es-PY" b="1" cap="none" spc="0" dirty="0">
            <a:ln w="10541" cmpd="sng">
              <a:prstDash val="solid"/>
            </a:ln>
            <a:effectLst/>
          </a:endParaRPr>
        </a:p>
      </dgm:t>
    </dgm:pt>
    <dgm:pt modelId="{18A61165-DC0D-428A-913A-C9895FB8504D}" type="parTrans" cxnId="{6E1DAF3A-E12D-4F6D-A36E-CCD4F68D1828}">
      <dgm:prSet/>
      <dgm:spPr/>
      <dgm:t>
        <a:bodyPr/>
        <a:lstStyle/>
        <a:p>
          <a:endParaRPr lang="es-PY" b="1" cap="none" spc="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0E838713-12A4-46DF-AA88-45E1FA3EC82E}" type="sibTrans" cxnId="{6E1DAF3A-E12D-4F6D-A36E-CCD4F68D1828}">
      <dgm:prSet/>
      <dgm:spPr/>
      <dgm:t>
        <a:bodyPr/>
        <a:lstStyle/>
        <a:p>
          <a:endParaRPr lang="es-PY" b="1" cap="none" spc="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7C9D143F-110D-401D-9E39-A4371101A844}">
      <dgm:prSet/>
      <dgm:spPr/>
      <dgm:t>
        <a:bodyPr/>
        <a:lstStyle/>
        <a:p>
          <a:pPr rtl="0"/>
          <a:r>
            <a:rPr lang="es-PY" b="1" cap="none" spc="0" smtClean="0">
              <a:ln w="10541" cmpd="sng">
                <a:prstDash val="solid"/>
              </a:ln>
              <a:effectLst/>
            </a:rPr>
            <a:t>GESTIÓN DE RIESGOS ASOCIADA A LA VARIABILIDAD Y EL CAMBIO CLIMATICO.</a:t>
          </a:r>
          <a:endParaRPr lang="es-PY" b="1" cap="none" spc="0">
            <a:ln w="10541" cmpd="sng">
              <a:prstDash val="solid"/>
            </a:ln>
            <a:effectLst/>
          </a:endParaRPr>
        </a:p>
      </dgm:t>
    </dgm:pt>
    <dgm:pt modelId="{D6D6EAA2-720B-48AF-A6C6-DFF629DADE81}" type="parTrans" cxnId="{D8A7C607-B13B-42F0-A1A2-24702B5AD9FD}">
      <dgm:prSet/>
      <dgm:spPr/>
      <dgm:t>
        <a:bodyPr/>
        <a:lstStyle/>
        <a:p>
          <a:endParaRPr lang="es-PY" b="1" cap="none" spc="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E234B812-712E-4706-9B76-9A1046896FDF}" type="sibTrans" cxnId="{D8A7C607-B13B-42F0-A1A2-24702B5AD9FD}">
      <dgm:prSet/>
      <dgm:spPr/>
      <dgm:t>
        <a:bodyPr/>
        <a:lstStyle/>
        <a:p>
          <a:endParaRPr lang="es-PY" b="1" cap="none" spc="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F5DD8A09-D158-4F92-A138-B85C3C768DDD}">
      <dgm:prSet/>
      <dgm:spPr/>
      <dgm:t>
        <a:bodyPr/>
        <a:lstStyle/>
        <a:p>
          <a:pPr rtl="0"/>
          <a:r>
            <a:rPr lang="es-PY" b="1" cap="none" spc="0" dirty="0" smtClean="0">
              <a:ln w="10541" cmpd="sng">
                <a:prstDash val="solid"/>
              </a:ln>
              <a:effectLst/>
            </a:rPr>
            <a:t>INTEGRACION SOCIAL, EMPLEABILIDAD Y EMPRENDEDURISMO RURAL</a:t>
          </a:r>
          <a:endParaRPr lang="es-PY" b="1" cap="none" spc="0" dirty="0">
            <a:ln w="10541" cmpd="sng">
              <a:prstDash val="solid"/>
            </a:ln>
            <a:effectLst/>
          </a:endParaRPr>
        </a:p>
      </dgm:t>
    </dgm:pt>
    <dgm:pt modelId="{BE883831-32F0-4D80-8A05-FA53697FD78A}" type="parTrans" cxnId="{500EBA44-FABB-4763-8702-0BC913A53003}">
      <dgm:prSet/>
      <dgm:spPr/>
      <dgm:t>
        <a:bodyPr/>
        <a:lstStyle/>
        <a:p>
          <a:endParaRPr lang="es-PY" b="1" cap="none" spc="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21076EB3-EF6C-492C-8EE5-1A13619EB571}" type="sibTrans" cxnId="{500EBA44-FABB-4763-8702-0BC913A53003}">
      <dgm:prSet/>
      <dgm:spPr/>
      <dgm:t>
        <a:bodyPr/>
        <a:lstStyle/>
        <a:p>
          <a:endParaRPr lang="es-PY" b="1" cap="none" spc="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B8B28565-848C-44DD-AA8B-E82522DCEA60}" type="pres">
      <dgm:prSet presAssocID="{0FC9F07B-25B2-4180-876B-BD7FA826854F}" presName="linear" presStyleCnt="0">
        <dgm:presLayoutVars>
          <dgm:animLvl val="lvl"/>
          <dgm:resizeHandles val="exact"/>
        </dgm:presLayoutVars>
      </dgm:prSet>
      <dgm:spPr/>
      <dgm:t>
        <a:bodyPr/>
        <a:lstStyle/>
        <a:p>
          <a:endParaRPr lang="es-PY"/>
        </a:p>
      </dgm:t>
    </dgm:pt>
    <dgm:pt modelId="{6AA56482-CC7B-44FF-90FC-07EC54E1BC7E}" type="pres">
      <dgm:prSet presAssocID="{AAD55CCB-CAC5-460C-BC77-979C3DB069A3}" presName="parentText" presStyleLbl="node1" presStyleIdx="0" presStyleCnt="6" custLinFactNeighborX="224" custLinFactNeighborY="-91626">
        <dgm:presLayoutVars>
          <dgm:chMax val="0"/>
          <dgm:bulletEnabled val="1"/>
        </dgm:presLayoutVars>
      </dgm:prSet>
      <dgm:spPr/>
      <dgm:t>
        <a:bodyPr/>
        <a:lstStyle/>
        <a:p>
          <a:endParaRPr lang="es-PY"/>
        </a:p>
      </dgm:t>
    </dgm:pt>
    <dgm:pt modelId="{D016C0D9-7969-4226-ADBB-7283922F6FBE}" type="pres">
      <dgm:prSet presAssocID="{5690717C-5EA6-4166-9160-D4CE0C280632}" presName="spacer" presStyleCnt="0"/>
      <dgm:spPr/>
      <dgm:t>
        <a:bodyPr/>
        <a:lstStyle/>
        <a:p>
          <a:endParaRPr lang="es-PY"/>
        </a:p>
      </dgm:t>
    </dgm:pt>
    <dgm:pt modelId="{1A176D7B-1F3F-4EF1-B55D-9D9B6AA2BD41}" type="pres">
      <dgm:prSet presAssocID="{2CE38FC2-D76A-49D8-8DE3-2A19A31172A2}" presName="parentText" presStyleLbl="node1" presStyleIdx="1" presStyleCnt="6">
        <dgm:presLayoutVars>
          <dgm:chMax val="0"/>
          <dgm:bulletEnabled val="1"/>
        </dgm:presLayoutVars>
      </dgm:prSet>
      <dgm:spPr/>
      <dgm:t>
        <a:bodyPr/>
        <a:lstStyle/>
        <a:p>
          <a:endParaRPr lang="es-PY"/>
        </a:p>
      </dgm:t>
    </dgm:pt>
    <dgm:pt modelId="{B1AB1487-9DC3-443C-8D38-4EA503BC38CE}" type="pres">
      <dgm:prSet presAssocID="{1A88834D-A7E8-44A2-B4F9-80D1C18C0E0A}" presName="spacer" presStyleCnt="0"/>
      <dgm:spPr/>
      <dgm:t>
        <a:bodyPr/>
        <a:lstStyle/>
        <a:p>
          <a:endParaRPr lang="es-PY"/>
        </a:p>
      </dgm:t>
    </dgm:pt>
    <dgm:pt modelId="{5A0C02C4-0E60-4E53-BE41-9DBEC2D2F841}" type="pres">
      <dgm:prSet presAssocID="{DAB67689-D019-41C8-B9D1-9CA7104DF7E4}" presName="parentText" presStyleLbl="node1" presStyleIdx="2" presStyleCnt="6">
        <dgm:presLayoutVars>
          <dgm:chMax val="0"/>
          <dgm:bulletEnabled val="1"/>
        </dgm:presLayoutVars>
      </dgm:prSet>
      <dgm:spPr/>
      <dgm:t>
        <a:bodyPr/>
        <a:lstStyle/>
        <a:p>
          <a:endParaRPr lang="es-PY"/>
        </a:p>
      </dgm:t>
    </dgm:pt>
    <dgm:pt modelId="{F2A04429-FBF6-4849-B5F6-E9272EB53186}" type="pres">
      <dgm:prSet presAssocID="{8BC42A5F-1ED9-4810-A498-2C044437D1AA}" presName="spacer" presStyleCnt="0"/>
      <dgm:spPr/>
      <dgm:t>
        <a:bodyPr/>
        <a:lstStyle/>
        <a:p>
          <a:endParaRPr lang="es-PY"/>
        </a:p>
      </dgm:t>
    </dgm:pt>
    <dgm:pt modelId="{3E31E477-1CDF-4D92-ACBB-72904DCCFFC3}" type="pres">
      <dgm:prSet presAssocID="{2539DDBC-84D3-49B2-91A7-604ED93C6DFC}" presName="parentText" presStyleLbl="node1" presStyleIdx="3" presStyleCnt="6">
        <dgm:presLayoutVars>
          <dgm:chMax val="0"/>
          <dgm:bulletEnabled val="1"/>
        </dgm:presLayoutVars>
      </dgm:prSet>
      <dgm:spPr/>
      <dgm:t>
        <a:bodyPr/>
        <a:lstStyle/>
        <a:p>
          <a:endParaRPr lang="es-PY"/>
        </a:p>
      </dgm:t>
    </dgm:pt>
    <dgm:pt modelId="{0C842B85-7393-45D7-8BD7-640D65F21A25}" type="pres">
      <dgm:prSet presAssocID="{0E838713-12A4-46DF-AA88-45E1FA3EC82E}" presName="spacer" presStyleCnt="0"/>
      <dgm:spPr/>
      <dgm:t>
        <a:bodyPr/>
        <a:lstStyle/>
        <a:p>
          <a:endParaRPr lang="es-PY"/>
        </a:p>
      </dgm:t>
    </dgm:pt>
    <dgm:pt modelId="{66329BC6-3C8E-43DB-A061-495825AF6D91}" type="pres">
      <dgm:prSet presAssocID="{7C9D143F-110D-401D-9E39-A4371101A844}" presName="parentText" presStyleLbl="node1" presStyleIdx="4" presStyleCnt="6">
        <dgm:presLayoutVars>
          <dgm:chMax val="0"/>
          <dgm:bulletEnabled val="1"/>
        </dgm:presLayoutVars>
      </dgm:prSet>
      <dgm:spPr/>
      <dgm:t>
        <a:bodyPr/>
        <a:lstStyle/>
        <a:p>
          <a:endParaRPr lang="es-PY"/>
        </a:p>
      </dgm:t>
    </dgm:pt>
    <dgm:pt modelId="{F1CA0CF0-1CC2-4B08-9C57-2DF456730C6E}" type="pres">
      <dgm:prSet presAssocID="{E234B812-712E-4706-9B76-9A1046896FDF}" presName="spacer" presStyleCnt="0"/>
      <dgm:spPr/>
      <dgm:t>
        <a:bodyPr/>
        <a:lstStyle/>
        <a:p>
          <a:endParaRPr lang="es-PY"/>
        </a:p>
      </dgm:t>
    </dgm:pt>
    <dgm:pt modelId="{55B06B26-E216-46A7-AF9B-7EC2156B3935}" type="pres">
      <dgm:prSet presAssocID="{F5DD8A09-D158-4F92-A138-B85C3C768DDD}" presName="parentText" presStyleLbl="node1" presStyleIdx="5" presStyleCnt="6">
        <dgm:presLayoutVars>
          <dgm:chMax val="0"/>
          <dgm:bulletEnabled val="1"/>
        </dgm:presLayoutVars>
      </dgm:prSet>
      <dgm:spPr/>
      <dgm:t>
        <a:bodyPr/>
        <a:lstStyle/>
        <a:p>
          <a:endParaRPr lang="es-PY"/>
        </a:p>
      </dgm:t>
    </dgm:pt>
  </dgm:ptLst>
  <dgm:cxnLst>
    <dgm:cxn modelId="{6E0EF218-A709-41B0-A39D-B1B58FFBC198}" type="presOf" srcId="{7C9D143F-110D-401D-9E39-A4371101A844}" destId="{66329BC6-3C8E-43DB-A061-495825AF6D91}" srcOrd="0" destOrd="0" presId="urn:microsoft.com/office/officeart/2005/8/layout/vList2"/>
    <dgm:cxn modelId="{9CE6C078-1A40-4DC4-86D3-DD7A342A1EA8}" srcId="{0FC9F07B-25B2-4180-876B-BD7FA826854F}" destId="{2CE38FC2-D76A-49D8-8DE3-2A19A31172A2}" srcOrd="1" destOrd="0" parTransId="{D107CC82-3971-4B02-8019-8A03FDC6BEA1}" sibTransId="{1A88834D-A7E8-44A2-B4F9-80D1C18C0E0A}"/>
    <dgm:cxn modelId="{D8A7C607-B13B-42F0-A1A2-24702B5AD9FD}" srcId="{0FC9F07B-25B2-4180-876B-BD7FA826854F}" destId="{7C9D143F-110D-401D-9E39-A4371101A844}" srcOrd="4" destOrd="0" parTransId="{D6D6EAA2-720B-48AF-A6C6-DFF629DADE81}" sibTransId="{E234B812-712E-4706-9B76-9A1046896FDF}"/>
    <dgm:cxn modelId="{BC29EF19-A118-4BDA-B2EA-2D4286C93649}" srcId="{0FC9F07B-25B2-4180-876B-BD7FA826854F}" destId="{DAB67689-D019-41C8-B9D1-9CA7104DF7E4}" srcOrd="2" destOrd="0" parTransId="{44B73D12-77F5-4719-8424-579D96A34B0E}" sibTransId="{8BC42A5F-1ED9-4810-A498-2C044437D1AA}"/>
    <dgm:cxn modelId="{500EBA44-FABB-4763-8702-0BC913A53003}" srcId="{0FC9F07B-25B2-4180-876B-BD7FA826854F}" destId="{F5DD8A09-D158-4F92-A138-B85C3C768DDD}" srcOrd="5" destOrd="0" parTransId="{BE883831-32F0-4D80-8A05-FA53697FD78A}" sibTransId="{21076EB3-EF6C-492C-8EE5-1A13619EB571}"/>
    <dgm:cxn modelId="{6FF93AF2-536C-4ECF-BF66-D8AF4F063BD7}" type="presOf" srcId="{2CE38FC2-D76A-49D8-8DE3-2A19A31172A2}" destId="{1A176D7B-1F3F-4EF1-B55D-9D9B6AA2BD41}" srcOrd="0" destOrd="0" presId="urn:microsoft.com/office/officeart/2005/8/layout/vList2"/>
    <dgm:cxn modelId="{6E1DAF3A-E12D-4F6D-A36E-CCD4F68D1828}" srcId="{0FC9F07B-25B2-4180-876B-BD7FA826854F}" destId="{2539DDBC-84D3-49B2-91A7-604ED93C6DFC}" srcOrd="3" destOrd="0" parTransId="{18A61165-DC0D-428A-913A-C9895FB8504D}" sibTransId="{0E838713-12A4-46DF-AA88-45E1FA3EC82E}"/>
    <dgm:cxn modelId="{D282DBA4-7112-4F57-A82D-0FCD5700EA44}" type="presOf" srcId="{AAD55CCB-CAC5-460C-BC77-979C3DB069A3}" destId="{6AA56482-CC7B-44FF-90FC-07EC54E1BC7E}" srcOrd="0" destOrd="0" presId="urn:microsoft.com/office/officeart/2005/8/layout/vList2"/>
    <dgm:cxn modelId="{61EE7402-3DEE-40F3-A587-B4DFB81A9362}" type="presOf" srcId="{DAB67689-D019-41C8-B9D1-9CA7104DF7E4}" destId="{5A0C02C4-0E60-4E53-BE41-9DBEC2D2F841}" srcOrd="0" destOrd="0" presId="urn:microsoft.com/office/officeart/2005/8/layout/vList2"/>
    <dgm:cxn modelId="{07F02267-072C-44DD-951C-B10B664388DB}" type="presOf" srcId="{2539DDBC-84D3-49B2-91A7-604ED93C6DFC}" destId="{3E31E477-1CDF-4D92-ACBB-72904DCCFFC3}" srcOrd="0" destOrd="0" presId="urn:microsoft.com/office/officeart/2005/8/layout/vList2"/>
    <dgm:cxn modelId="{20751F3D-5A15-4E2D-9F78-66D6410CCC3D}" type="presOf" srcId="{F5DD8A09-D158-4F92-A138-B85C3C768DDD}" destId="{55B06B26-E216-46A7-AF9B-7EC2156B3935}" srcOrd="0" destOrd="0" presId="urn:microsoft.com/office/officeart/2005/8/layout/vList2"/>
    <dgm:cxn modelId="{00C78924-5BB6-4359-81C1-BB25A7529287}" srcId="{0FC9F07B-25B2-4180-876B-BD7FA826854F}" destId="{AAD55CCB-CAC5-460C-BC77-979C3DB069A3}" srcOrd="0" destOrd="0" parTransId="{7E8C13F9-CF20-440D-ACDA-A8ED1F7F96BB}" sibTransId="{5690717C-5EA6-4166-9160-D4CE0C280632}"/>
    <dgm:cxn modelId="{AFB46719-66C3-4C33-9CBD-117C29B2D5B8}" type="presOf" srcId="{0FC9F07B-25B2-4180-876B-BD7FA826854F}" destId="{B8B28565-848C-44DD-AA8B-E82522DCEA60}" srcOrd="0" destOrd="0" presId="urn:microsoft.com/office/officeart/2005/8/layout/vList2"/>
    <dgm:cxn modelId="{EAFC6934-A3D7-4381-AA9E-807577AB1D9D}" type="presParOf" srcId="{B8B28565-848C-44DD-AA8B-E82522DCEA60}" destId="{6AA56482-CC7B-44FF-90FC-07EC54E1BC7E}" srcOrd="0" destOrd="0" presId="urn:microsoft.com/office/officeart/2005/8/layout/vList2"/>
    <dgm:cxn modelId="{9EBF0E24-D8CC-4C0F-8C3E-DA59A7B7A03F}" type="presParOf" srcId="{B8B28565-848C-44DD-AA8B-E82522DCEA60}" destId="{D016C0D9-7969-4226-ADBB-7283922F6FBE}" srcOrd="1" destOrd="0" presId="urn:microsoft.com/office/officeart/2005/8/layout/vList2"/>
    <dgm:cxn modelId="{5117C34D-DFD7-40C9-9A2D-848A1934A6DA}" type="presParOf" srcId="{B8B28565-848C-44DD-AA8B-E82522DCEA60}" destId="{1A176D7B-1F3F-4EF1-B55D-9D9B6AA2BD41}" srcOrd="2" destOrd="0" presId="urn:microsoft.com/office/officeart/2005/8/layout/vList2"/>
    <dgm:cxn modelId="{645FD635-B5C2-473D-8215-8283DD5AFA3F}" type="presParOf" srcId="{B8B28565-848C-44DD-AA8B-E82522DCEA60}" destId="{B1AB1487-9DC3-443C-8D38-4EA503BC38CE}" srcOrd="3" destOrd="0" presId="urn:microsoft.com/office/officeart/2005/8/layout/vList2"/>
    <dgm:cxn modelId="{4B67DE00-BA7A-4C9E-9677-901319A78D88}" type="presParOf" srcId="{B8B28565-848C-44DD-AA8B-E82522DCEA60}" destId="{5A0C02C4-0E60-4E53-BE41-9DBEC2D2F841}" srcOrd="4" destOrd="0" presId="urn:microsoft.com/office/officeart/2005/8/layout/vList2"/>
    <dgm:cxn modelId="{9B0C5E55-BA75-4278-9B7D-867B256702C6}" type="presParOf" srcId="{B8B28565-848C-44DD-AA8B-E82522DCEA60}" destId="{F2A04429-FBF6-4849-B5F6-E9272EB53186}" srcOrd="5" destOrd="0" presId="urn:microsoft.com/office/officeart/2005/8/layout/vList2"/>
    <dgm:cxn modelId="{00145813-A72C-45A6-B33B-5D57A11AC8E1}" type="presParOf" srcId="{B8B28565-848C-44DD-AA8B-E82522DCEA60}" destId="{3E31E477-1CDF-4D92-ACBB-72904DCCFFC3}" srcOrd="6" destOrd="0" presId="urn:microsoft.com/office/officeart/2005/8/layout/vList2"/>
    <dgm:cxn modelId="{2B2354F8-1CA4-432A-AAB0-E505381BD1C0}" type="presParOf" srcId="{B8B28565-848C-44DD-AA8B-E82522DCEA60}" destId="{0C842B85-7393-45D7-8BD7-640D65F21A25}" srcOrd="7" destOrd="0" presId="urn:microsoft.com/office/officeart/2005/8/layout/vList2"/>
    <dgm:cxn modelId="{9D63CF2E-23A4-4B0D-A442-882198E18811}" type="presParOf" srcId="{B8B28565-848C-44DD-AA8B-E82522DCEA60}" destId="{66329BC6-3C8E-43DB-A061-495825AF6D91}" srcOrd="8" destOrd="0" presId="urn:microsoft.com/office/officeart/2005/8/layout/vList2"/>
    <dgm:cxn modelId="{3B807033-5397-4093-8BB8-87D10EB5AD19}" type="presParOf" srcId="{B8B28565-848C-44DD-AA8B-E82522DCEA60}" destId="{F1CA0CF0-1CC2-4B08-9C57-2DF456730C6E}" srcOrd="9" destOrd="0" presId="urn:microsoft.com/office/officeart/2005/8/layout/vList2"/>
    <dgm:cxn modelId="{9CCD020D-2EFF-450B-BEBF-390424BF73C4}" type="presParOf" srcId="{B8B28565-848C-44DD-AA8B-E82522DCEA60}" destId="{55B06B26-E216-46A7-AF9B-7EC2156B3935}"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732EB7-8063-4205-BC4D-BE0972EF1619}"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s-PY"/>
        </a:p>
      </dgm:t>
    </dgm:pt>
    <dgm:pt modelId="{6A356AE1-3CE3-47A5-90DC-7EFB29E05315}">
      <dgm:prSet custT="1"/>
      <dgm:spPr/>
      <dgm:t>
        <a:bodyPr/>
        <a:lstStyle/>
        <a:p>
          <a:pPr rtl="0"/>
          <a:r>
            <a:rPr lang="es-ES" sz="1200" b="1" cap="none" spc="0" dirty="0" smtClean="0">
              <a:ln w="10541" cmpd="sng">
                <a:prstDash val="solid"/>
              </a:ln>
              <a:solidFill>
                <a:schemeClr val="tx1"/>
              </a:solidFill>
              <a:effectLst/>
            </a:rPr>
            <a:t>PROMOVER LA COMPETITIVIDAD AGRARIA PARA LA INSERCIÓN DE PRODUCTOS AGROPECUARIOS AL MERCADO NACIONAL E INTERNACIONAL </a:t>
          </a:r>
          <a:endParaRPr lang="es-PY" sz="1200" b="1" cap="none" spc="0" dirty="0">
            <a:ln w="10541" cmpd="sng">
              <a:prstDash val="solid"/>
            </a:ln>
            <a:solidFill>
              <a:schemeClr val="tx1"/>
            </a:solidFill>
            <a:effectLst/>
          </a:endParaRPr>
        </a:p>
      </dgm:t>
    </dgm:pt>
    <dgm:pt modelId="{2950AE62-2322-4D7F-95F3-5807F082A133}" type="parTrans" cxnId="{4D6C7CD2-B90F-4912-82D8-C2FE94389DCF}">
      <dgm:prSet/>
      <dgm:spPr/>
      <dgm:t>
        <a:bodyPr/>
        <a:lstStyle/>
        <a:p>
          <a:endParaRPr lang="es-PY" b="1" cap="none" spc="0" dirty="0">
            <a:ln w="10541" cmpd="sng">
              <a:solidFill>
                <a:schemeClr val="tx1"/>
              </a:solidFill>
              <a:prstDash val="solid"/>
            </a:ln>
            <a:solidFill>
              <a:schemeClr val="tx1"/>
            </a:solidFill>
            <a:effectLst/>
          </a:endParaRPr>
        </a:p>
      </dgm:t>
    </dgm:pt>
    <dgm:pt modelId="{2365A23C-946A-4941-8050-DA60BB244735}" type="sibTrans" cxnId="{4D6C7CD2-B90F-4912-82D8-C2FE94389DCF}">
      <dgm:prSet/>
      <dgm:spPr/>
      <dgm:t>
        <a:bodyPr/>
        <a:lstStyle/>
        <a:p>
          <a:endParaRPr lang="es-PY" b="1" cap="none" spc="0" dirty="0">
            <a:ln w="10541" cmpd="sng">
              <a:solidFill>
                <a:schemeClr val="tx1"/>
              </a:solidFill>
              <a:prstDash val="solid"/>
            </a:ln>
            <a:solidFill>
              <a:schemeClr val="tx1"/>
            </a:solidFill>
            <a:effectLst/>
          </a:endParaRPr>
        </a:p>
      </dgm:t>
    </dgm:pt>
    <dgm:pt modelId="{E24CD0F4-5934-4C96-A002-A1549E4DE1DE}">
      <dgm:prSet/>
      <dgm:spPr/>
      <dgm:t>
        <a:bodyPr/>
        <a:lstStyle/>
        <a:p>
          <a:pPr rtl="0"/>
          <a:r>
            <a:rPr lang="es-ES" b="1" cap="none" spc="0" dirty="0" smtClean="0">
              <a:ln w="10541" cmpd="sng">
                <a:prstDash val="solid"/>
              </a:ln>
              <a:solidFill>
                <a:schemeClr val="tx1"/>
              </a:solidFill>
              <a:effectLst/>
            </a:rPr>
            <a:t>FORTALECER LA AGRICULTURA FAMILIAR, PARA LOGRAR LA SEGURIDAD ALIMENTARIA E INSERCIÓN A CADENAS DE VALOR. </a:t>
          </a:r>
          <a:endParaRPr lang="es-PY" b="1" cap="none" spc="0" dirty="0">
            <a:ln w="10541" cmpd="sng">
              <a:prstDash val="solid"/>
            </a:ln>
            <a:solidFill>
              <a:schemeClr val="tx1"/>
            </a:solidFill>
            <a:effectLst/>
          </a:endParaRPr>
        </a:p>
      </dgm:t>
    </dgm:pt>
    <dgm:pt modelId="{28E37F1C-2B4B-47C7-BE1C-577080CFD8CD}" type="parTrans" cxnId="{54D09BCA-29D7-4114-B478-2C2E6A024FAC}">
      <dgm:prSet/>
      <dgm:spPr/>
      <dgm:t>
        <a:bodyPr/>
        <a:lstStyle/>
        <a:p>
          <a:endParaRPr lang="es-PY" b="1" cap="none" spc="0" dirty="0">
            <a:ln w="10541" cmpd="sng">
              <a:solidFill>
                <a:schemeClr val="tx1"/>
              </a:solidFill>
              <a:prstDash val="solid"/>
            </a:ln>
            <a:solidFill>
              <a:schemeClr val="tx1"/>
            </a:solidFill>
            <a:effectLst/>
          </a:endParaRPr>
        </a:p>
      </dgm:t>
    </dgm:pt>
    <dgm:pt modelId="{D9F71F77-6EA3-4FD6-B87A-2D45D1516FCE}" type="sibTrans" cxnId="{54D09BCA-29D7-4114-B478-2C2E6A024FAC}">
      <dgm:prSet/>
      <dgm:spPr/>
      <dgm:t>
        <a:bodyPr/>
        <a:lstStyle/>
        <a:p>
          <a:endParaRPr lang="es-PY" b="1" cap="none" spc="0" dirty="0">
            <a:ln w="10541" cmpd="sng">
              <a:solidFill>
                <a:schemeClr val="tx1"/>
              </a:solidFill>
              <a:prstDash val="solid"/>
            </a:ln>
            <a:solidFill>
              <a:schemeClr val="tx1"/>
            </a:solidFill>
            <a:effectLst/>
          </a:endParaRPr>
        </a:p>
      </dgm:t>
    </dgm:pt>
    <dgm:pt modelId="{A294197A-044D-4245-8D0A-DDDEF225C3D7}">
      <dgm:prSet/>
      <dgm:spPr/>
      <dgm:t>
        <a:bodyPr/>
        <a:lstStyle/>
        <a:p>
          <a:pPr rtl="0"/>
          <a:r>
            <a:rPr lang="es-ES" b="1" cap="none" spc="0" dirty="0" smtClean="0">
              <a:ln w="10541" cmpd="sng">
                <a:prstDash val="solid"/>
              </a:ln>
              <a:solidFill>
                <a:schemeClr val="tx1"/>
              </a:solidFill>
              <a:effectLst/>
            </a:rPr>
            <a:t>FORTALECER LA INSTITUCIONALIDAD Y MEJORAR LOS PROCESOS OPERATIVOS. </a:t>
          </a:r>
          <a:endParaRPr lang="es-PY" b="1" cap="none" spc="0" dirty="0">
            <a:ln w="10541" cmpd="sng">
              <a:prstDash val="solid"/>
            </a:ln>
            <a:solidFill>
              <a:schemeClr val="tx1"/>
            </a:solidFill>
            <a:effectLst/>
          </a:endParaRPr>
        </a:p>
      </dgm:t>
    </dgm:pt>
    <dgm:pt modelId="{FCF87DA9-3757-4AEC-987A-8CA4EA92AF42}" type="parTrans" cxnId="{AF469385-8905-4926-93CF-09C3836AD0FE}">
      <dgm:prSet/>
      <dgm:spPr/>
      <dgm:t>
        <a:bodyPr/>
        <a:lstStyle/>
        <a:p>
          <a:endParaRPr lang="es-PY" b="1" cap="none" spc="0" dirty="0">
            <a:ln w="10541" cmpd="sng">
              <a:solidFill>
                <a:schemeClr val="tx1"/>
              </a:solidFill>
              <a:prstDash val="solid"/>
            </a:ln>
            <a:solidFill>
              <a:schemeClr val="tx1"/>
            </a:solidFill>
            <a:effectLst/>
          </a:endParaRPr>
        </a:p>
      </dgm:t>
    </dgm:pt>
    <dgm:pt modelId="{77C8CE1D-A208-4B98-A445-2BDA740FFACC}" type="sibTrans" cxnId="{AF469385-8905-4926-93CF-09C3836AD0FE}">
      <dgm:prSet/>
      <dgm:spPr/>
      <dgm:t>
        <a:bodyPr/>
        <a:lstStyle/>
        <a:p>
          <a:endParaRPr lang="es-PY" b="1" cap="none" spc="0" dirty="0">
            <a:ln w="10541" cmpd="sng">
              <a:solidFill>
                <a:schemeClr val="tx1"/>
              </a:solidFill>
              <a:prstDash val="solid"/>
            </a:ln>
            <a:solidFill>
              <a:schemeClr val="tx1"/>
            </a:solidFill>
            <a:effectLst/>
          </a:endParaRPr>
        </a:p>
      </dgm:t>
    </dgm:pt>
    <dgm:pt modelId="{7B32E62E-7EF1-4B91-A744-8E498731E39E}">
      <dgm:prSet/>
      <dgm:spPr/>
      <dgm:t>
        <a:bodyPr/>
        <a:lstStyle/>
        <a:p>
          <a:pPr rtl="0"/>
          <a:r>
            <a:rPr lang="es-ES" b="1" cap="none" spc="0" dirty="0" smtClean="0">
              <a:ln w="10541" cmpd="sng">
                <a:prstDash val="solid"/>
              </a:ln>
              <a:solidFill>
                <a:schemeClr val="tx1"/>
              </a:solidFill>
              <a:effectLst/>
            </a:rPr>
            <a:t>PROMOVER E IMPULSAR EL APROVECHAMIENTO Y MANEJO SOSTENIBLE DE LOS BOSQUES, SUELO Y AGUA ASÍ COMO LA EXPANSIÓN DE LA FORESTACIÓN Y REFORESTACIÓN.</a:t>
          </a:r>
          <a:endParaRPr lang="es-PY" b="1" cap="none" spc="0" dirty="0">
            <a:ln w="10541" cmpd="sng">
              <a:prstDash val="solid"/>
            </a:ln>
            <a:solidFill>
              <a:schemeClr val="tx1"/>
            </a:solidFill>
            <a:effectLst/>
          </a:endParaRPr>
        </a:p>
      </dgm:t>
    </dgm:pt>
    <dgm:pt modelId="{FC0B057B-49C9-4C40-B1CB-E514AC721B9D}" type="parTrans" cxnId="{9762D1AB-EB05-4138-ADB5-5862FA70335A}">
      <dgm:prSet/>
      <dgm:spPr/>
      <dgm:t>
        <a:bodyPr/>
        <a:lstStyle/>
        <a:p>
          <a:endParaRPr lang="es-PY" b="1" cap="none" spc="0" dirty="0">
            <a:ln w="10541" cmpd="sng">
              <a:solidFill>
                <a:schemeClr val="tx1"/>
              </a:solidFill>
              <a:prstDash val="solid"/>
            </a:ln>
            <a:solidFill>
              <a:schemeClr val="tx1"/>
            </a:solidFill>
            <a:effectLst/>
          </a:endParaRPr>
        </a:p>
      </dgm:t>
    </dgm:pt>
    <dgm:pt modelId="{11217CC1-FB24-4A5C-8945-70D36503F27D}" type="sibTrans" cxnId="{9762D1AB-EB05-4138-ADB5-5862FA70335A}">
      <dgm:prSet/>
      <dgm:spPr/>
      <dgm:t>
        <a:bodyPr/>
        <a:lstStyle/>
        <a:p>
          <a:endParaRPr lang="es-PY" b="1" cap="none" spc="0" dirty="0">
            <a:ln w="10541" cmpd="sng">
              <a:solidFill>
                <a:schemeClr val="tx1"/>
              </a:solidFill>
              <a:prstDash val="solid"/>
            </a:ln>
            <a:solidFill>
              <a:schemeClr val="tx1"/>
            </a:solidFill>
            <a:effectLst/>
          </a:endParaRPr>
        </a:p>
      </dgm:t>
    </dgm:pt>
    <dgm:pt modelId="{54A8E89C-9428-426A-BFB7-BA3820EA6D73}" type="pres">
      <dgm:prSet presAssocID="{AC732EB7-8063-4205-BC4D-BE0972EF1619}" presName="linear" presStyleCnt="0">
        <dgm:presLayoutVars>
          <dgm:animLvl val="lvl"/>
          <dgm:resizeHandles val="exact"/>
        </dgm:presLayoutVars>
      </dgm:prSet>
      <dgm:spPr/>
      <dgm:t>
        <a:bodyPr/>
        <a:lstStyle/>
        <a:p>
          <a:endParaRPr lang="es-PY"/>
        </a:p>
      </dgm:t>
    </dgm:pt>
    <dgm:pt modelId="{446EFD0D-3D19-4480-923C-67D45ADABF6F}" type="pres">
      <dgm:prSet presAssocID="{6A356AE1-3CE3-47A5-90DC-7EFB29E05315}" presName="parentText" presStyleLbl="node1" presStyleIdx="0" presStyleCnt="4" custLinFactY="-16065" custLinFactNeighborX="2083" custLinFactNeighborY="-100000">
        <dgm:presLayoutVars>
          <dgm:chMax val="0"/>
          <dgm:bulletEnabled val="1"/>
        </dgm:presLayoutVars>
      </dgm:prSet>
      <dgm:spPr/>
      <dgm:t>
        <a:bodyPr/>
        <a:lstStyle/>
        <a:p>
          <a:endParaRPr lang="es-PY"/>
        </a:p>
      </dgm:t>
    </dgm:pt>
    <dgm:pt modelId="{4FC35225-F16D-409B-B2EB-D947C7DB05C6}" type="pres">
      <dgm:prSet presAssocID="{2365A23C-946A-4941-8050-DA60BB244735}" presName="spacer" presStyleCnt="0"/>
      <dgm:spPr/>
      <dgm:t>
        <a:bodyPr/>
        <a:lstStyle/>
        <a:p>
          <a:endParaRPr lang="es-PY"/>
        </a:p>
      </dgm:t>
    </dgm:pt>
    <dgm:pt modelId="{F49396D2-8165-4340-85C0-99F4F3356384}" type="pres">
      <dgm:prSet presAssocID="{E24CD0F4-5934-4C96-A002-A1549E4DE1DE}" presName="parentText" presStyleLbl="node1" presStyleIdx="1" presStyleCnt="4" custLinFactNeighborX="-3853" custLinFactNeighborY="-93486">
        <dgm:presLayoutVars>
          <dgm:chMax val="0"/>
          <dgm:bulletEnabled val="1"/>
        </dgm:presLayoutVars>
      </dgm:prSet>
      <dgm:spPr/>
      <dgm:t>
        <a:bodyPr/>
        <a:lstStyle/>
        <a:p>
          <a:endParaRPr lang="es-PY"/>
        </a:p>
      </dgm:t>
    </dgm:pt>
    <dgm:pt modelId="{AFC58561-212A-49A0-80E1-34560D67E480}" type="pres">
      <dgm:prSet presAssocID="{D9F71F77-6EA3-4FD6-B87A-2D45D1516FCE}" presName="spacer" presStyleCnt="0"/>
      <dgm:spPr/>
      <dgm:t>
        <a:bodyPr/>
        <a:lstStyle/>
        <a:p>
          <a:endParaRPr lang="es-PY"/>
        </a:p>
      </dgm:t>
    </dgm:pt>
    <dgm:pt modelId="{521CEC58-4109-4C0F-9583-0702F377AC65}" type="pres">
      <dgm:prSet presAssocID="{A294197A-044D-4245-8D0A-DDDEF225C3D7}" presName="parentText" presStyleLbl="node1" presStyleIdx="2" presStyleCnt="4" custLinFactY="-3371" custLinFactNeighborX="-3538" custLinFactNeighborY="-100000">
        <dgm:presLayoutVars>
          <dgm:chMax val="0"/>
          <dgm:bulletEnabled val="1"/>
        </dgm:presLayoutVars>
      </dgm:prSet>
      <dgm:spPr/>
      <dgm:t>
        <a:bodyPr/>
        <a:lstStyle/>
        <a:p>
          <a:endParaRPr lang="es-PY"/>
        </a:p>
      </dgm:t>
    </dgm:pt>
    <dgm:pt modelId="{A63E5A35-8A71-4713-96A7-F02290E13173}" type="pres">
      <dgm:prSet presAssocID="{77C8CE1D-A208-4B98-A445-2BDA740FFACC}" presName="spacer" presStyleCnt="0"/>
      <dgm:spPr/>
      <dgm:t>
        <a:bodyPr/>
        <a:lstStyle/>
        <a:p>
          <a:endParaRPr lang="es-PY"/>
        </a:p>
      </dgm:t>
    </dgm:pt>
    <dgm:pt modelId="{A52BF503-F09E-4510-A1FE-C639C0F3BE00}" type="pres">
      <dgm:prSet presAssocID="{7B32E62E-7EF1-4B91-A744-8E498731E39E}" presName="parentText" presStyleLbl="node1" presStyleIdx="3" presStyleCnt="4" custLinFactY="-6388" custLinFactNeighborX="2687" custLinFactNeighborY="-100000">
        <dgm:presLayoutVars>
          <dgm:chMax val="0"/>
          <dgm:bulletEnabled val="1"/>
        </dgm:presLayoutVars>
      </dgm:prSet>
      <dgm:spPr/>
      <dgm:t>
        <a:bodyPr/>
        <a:lstStyle/>
        <a:p>
          <a:endParaRPr lang="es-PY"/>
        </a:p>
      </dgm:t>
    </dgm:pt>
  </dgm:ptLst>
  <dgm:cxnLst>
    <dgm:cxn modelId="{4D6C7CD2-B90F-4912-82D8-C2FE94389DCF}" srcId="{AC732EB7-8063-4205-BC4D-BE0972EF1619}" destId="{6A356AE1-3CE3-47A5-90DC-7EFB29E05315}" srcOrd="0" destOrd="0" parTransId="{2950AE62-2322-4D7F-95F3-5807F082A133}" sibTransId="{2365A23C-946A-4941-8050-DA60BB244735}"/>
    <dgm:cxn modelId="{BA382933-82E8-4608-B521-9540C9A44936}" type="presOf" srcId="{7B32E62E-7EF1-4B91-A744-8E498731E39E}" destId="{A52BF503-F09E-4510-A1FE-C639C0F3BE00}" srcOrd="0" destOrd="0" presId="urn:microsoft.com/office/officeart/2005/8/layout/vList2"/>
    <dgm:cxn modelId="{AF469385-8905-4926-93CF-09C3836AD0FE}" srcId="{AC732EB7-8063-4205-BC4D-BE0972EF1619}" destId="{A294197A-044D-4245-8D0A-DDDEF225C3D7}" srcOrd="2" destOrd="0" parTransId="{FCF87DA9-3757-4AEC-987A-8CA4EA92AF42}" sibTransId="{77C8CE1D-A208-4B98-A445-2BDA740FFACC}"/>
    <dgm:cxn modelId="{E45F39AE-413E-446F-A833-A9A0B0909175}" type="presOf" srcId="{6A356AE1-3CE3-47A5-90DC-7EFB29E05315}" destId="{446EFD0D-3D19-4480-923C-67D45ADABF6F}" srcOrd="0" destOrd="0" presId="urn:microsoft.com/office/officeart/2005/8/layout/vList2"/>
    <dgm:cxn modelId="{2AD7884C-E1E6-4855-8166-6A0FC3FF0393}" type="presOf" srcId="{A294197A-044D-4245-8D0A-DDDEF225C3D7}" destId="{521CEC58-4109-4C0F-9583-0702F377AC65}" srcOrd="0" destOrd="0" presId="urn:microsoft.com/office/officeart/2005/8/layout/vList2"/>
    <dgm:cxn modelId="{54D09BCA-29D7-4114-B478-2C2E6A024FAC}" srcId="{AC732EB7-8063-4205-BC4D-BE0972EF1619}" destId="{E24CD0F4-5934-4C96-A002-A1549E4DE1DE}" srcOrd="1" destOrd="0" parTransId="{28E37F1C-2B4B-47C7-BE1C-577080CFD8CD}" sibTransId="{D9F71F77-6EA3-4FD6-B87A-2D45D1516FCE}"/>
    <dgm:cxn modelId="{9762D1AB-EB05-4138-ADB5-5862FA70335A}" srcId="{AC732EB7-8063-4205-BC4D-BE0972EF1619}" destId="{7B32E62E-7EF1-4B91-A744-8E498731E39E}" srcOrd="3" destOrd="0" parTransId="{FC0B057B-49C9-4C40-B1CB-E514AC721B9D}" sibTransId="{11217CC1-FB24-4A5C-8945-70D36503F27D}"/>
    <dgm:cxn modelId="{DF737980-B48B-4088-958A-9AB5A33BE8B2}" type="presOf" srcId="{AC732EB7-8063-4205-BC4D-BE0972EF1619}" destId="{54A8E89C-9428-426A-BFB7-BA3820EA6D73}" srcOrd="0" destOrd="0" presId="urn:microsoft.com/office/officeart/2005/8/layout/vList2"/>
    <dgm:cxn modelId="{45A74E29-18F4-49ED-B34E-216105B87DA6}" type="presOf" srcId="{E24CD0F4-5934-4C96-A002-A1549E4DE1DE}" destId="{F49396D2-8165-4340-85C0-99F4F3356384}" srcOrd="0" destOrd="0" presId="urn:microsoft.com/office/officeart/2005/8/layout/vList2"/>
    <dgm:cxn modelId="{6F7E129D-10C3-4B3F-8625-2ADA7DACD0C0}" type="presParOf" srcId="{54A8E89C-9428-426A-BFB7-BA3820EA6D73}" destId="{446EFD0D-3D19-4480-923C-67D45ADABF6F}" srcOrd="0" destOrd="0" presId="urn:microsoft.com/office/officeart/2005/8/layout/vList2"/>
    <dgm:cxn modelId="{CC8707F8-EB90-4584-8EFF-ACEF7E643D9F}" type="presParOf" srcId="{54A8E89C-9428-426A-BFB7-BA3820EA6D73}" destId="{4FC35225-F16D-409B-B2EB-D947C7DB05C6}" srcOrd="1" destOrd="0" presId="urn:microsoft.com/office/officeart/2005/8/layout/vList2"/>
    <dgm:cxn modelId="{0A26D228-415A-42C2-9C99-441A356E2B3A}" type="presParOf" srcId="{54A8E89C-9428-426A-BFB7-BA3820EA6D73}" destId="{F49396D2-8165-4340-85C0-99F4F3356384}" srcOrd="2" destOrd="0" presId="urn:microsoft.com/office/officeart/2005/8/layout/vList2"/>
    <dgm:cxn modelId="{82F48543-D23F-45F7-A7F1-234813E5A3B8}" type="presParOf" srcId="{54A8E89C-9428-426A-BFB7-BA3820EA6D73}" destId="{AFC58561-212A-49A0-80E1-34560D67E480}" srcOrd="3" destOrd="0" presId="urn:microsoft.com/office/officeart/2005/8/layout/vList2"/>
    <dgm:cxn modelId="{45444589-8D7F-44E4-A8C0-65CD1423BC2C}" type="presParOf" srcId="{54A8E89C-9428-426A-BFB7-BA3820EA6D73}" destId="{521CEC58-4109-4C0F-9583-0702F377AC65}" srcOrd="4" destOrd="0" presId="urn:microsoft.com/office/officeart/2005/8/layout/vList2"/>
    <dgm:cxn modelId="{A1DE6C07-1B97-4AE2-A396-FB628EC1630E}" type="presParOf" srcId="{54A8E89C-9428-426A-BFB7-BA3820EA6D73}" destId="{A63E5A35-8A71-4713-96A7-F02290E13173}" srcOrd="5" destOrd="0" presId="urn:microsoft.com/office/officeart/2005/8/layout/vList2"/>
    <dgm:cxn modelId="{7B9EEC8D-0580-4EB6-8579-643434E308FF}" type="presParOf" srcId="{54A8E89C-9428-426A-BFB7-BA3820EA6D73}" destId="{A52BF503-F09E-4510-A1FE-C639C0F3BE00}" srcOrd="6"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0FDA5E-DD03-45D3-9399-353073241E0D}"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es-PY"/>
        </a:p>
      </dgm:t>
    </dgm:pt>
    <dgm:pt modelId="{CC82C3DB-1DD3-4541-B6D6-1695764C6753}">
      <dgm:prSet custT="1"/>
      <dgm:spPr/>
      <dgm:t>
        <a:bodyPr/>
        <a:lstStyle/>
        <a:p>
          <a:pPr algn="ctr" rtl="0"/>
          <a:r>
            <a:rPr lang="es-PY" sz="1600" b="1" dirty="0" smtClean="0"/>
            <a:t>PND 2014 - 2030</a:t>
          </a:r>
          <a:endParaRPr lang="es-PY" sz="1600" b="1" dirty="0"/>
        </a:p>
      </dgm:t>
    </dgm:pt>
    <dgm:pt modelId="{88ED6A05-E455-42FF-86C8-8F20B7CA69F9}" type="parTrans" cxnId="{FFCA1740-3AEB-4D81-B83B-40CDDE782FE0}">
      <dgm:prSet/>
      <dgm:spPr/>
      <dgm:t>
        <a:bodyPr/>
        <a:lstStyle/>
        <a:p>
          <a:endParaRPr lang="es-PY" sz="3600" b="1"/>
        </a:p>
      </dgm:t>
    </dgm:pt>
    <dgm:pt modelId="{7BD0CC9B-8E85-460D-9C89-7174FF285EA3}" type="sibTrans" cxnId="{FFCA1740-3AEB-4D81-B83B-40CDDE782FE0}">
      <dgm:prSet/>
      <dgm:spPr/>
      <dgm:t>
        <a:bodyPr/>
        <a:lstStyle/>
        <a:p>
          <a:endParaRPr lang="es-PY" sz="3600" b="1"/>
        </a:p>
      </dgm:t>
    </dgm:pt>
    <dgm:pt modelId="{09A7D2C4-CC54-4702-B975-DBFCDE8D4663}" type="pres">
      <dgm:prSet presAssocID="{6F0FDA5E-DD03-45D3-9399-353073241E0D}" presName="linear" presStyleCnt="0">
        <dgm:presLayoutVars>
          <dgm:animLvl val="lvl"/>
          <dgm:resizeHandles val="exact"/>
        </dgm:presLayoutVars>
      </dgm:prSet>
      <dgm:spPr/>
      <dgm:t>
        <a:bodyPr/>
        <a:lstStyle/>
        <a:p>
          <a:endParaRPr lang="es-PY"/>
        </a:p>
      </dgm:t>
    </dgm:pt>
    <dgm:pt modelId="{927AF7E4-D3C8-44C2-8D5B-32915DC8CFF1}" type="pres">
      <dgm:prSet presAssocID="{CC82C3DB-1DD3-4541-B6D6-1695764C6753}" presName="parentText" presStyleLbl="node1" presStyleIdx="0" presStyleCnt="1">
        <dgm:presLayoutVars>
          <dgm:chMax val="0"/>
          <dgm:bulletEnabled val="1"/>
        </dgm:presLayoutVars>
      </dgm:prSet>
      <dgm:spPr/>
      <dgm:t>
        <a:bodyPr/>
        <a:lstStyle/>
        <a:p>
          <a:endParaRPr lang="es-PY"/>
        </a:p>
      </dgm:t>
    </dgm:pt>
  </dgm:ptLst>
  <dgm:cxnLst>
    <dgm:cxn modelId="{9CE7A471-C5CE-417A-9A61-EA75DC278279}" type="presOf" srcId="{CC82C3DB-1DD3-4541-B6D6-1695764C6753}" destId="{927AF7E4-D3C8-44C2-8D5B-32915DC8CFF1}" srcOrd="0" destOrd="0" presId="urn:microsoft.com/office/officeart/2005/8/layout/vList2"/>
    <dgm:cxn modelId="{FFCA1740-3AEB-4D81-B83B-40CDDE782FE0}" srcId="{6F0FDA5E-DD03-45D3-9399-353073241E0D}" destId="{CC82C3DB-1DD3-4541-B6D6-1695764C6753}" srcOrd="0" destOrd="0" parTransId="{88ED6A05-E455-42FF-86C8-8F20B7CA69F9}" sibTransId="{7BD0CC9B-8E85-460D-9C89-7174FF285EA3}"/>
    <dgm:cxn modelId="{92447FD0-3895-4E89-BE7F-C8ED313FDD35}" type="presOf" srcId="{6F0FDA5E-DD03-45D3-9399-353073241E0D}" destId="{09A7D2C4-CC54-4702-B975-DBFCDE8D4663}" srcOrd="0" destOrd="0" presId="urn:microsoft.com/office/officeart/2005/8/layout/vList2"/>
    <dgm:cxn modelId="{7224D766-AFD2-472D-971E-1D8022C73FE1}" type="presParOf" srcId="{09A7D2C4-CC54-4702-B975-DBFCDE8D4663}" destId="{927AF7E4-D3C8-44C2-8D5B-32915DC8CFF1}" srcOrd="0" destOrd="0" presId="urn:microsoft.com/office/officeart/2005/8/layout/vList2"/>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B5B9F8-E60D-4E26-A2B0-30663C21A12E}"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s-PY"/>
        </a:p>
      </dgm:t>
    </dgm:pt>
    <dgm:pt modelId="{4BE6EB67-63D1-4DC3-BE39-F9506B17153D}">
      <dgm:prSet custT="1"/>
      <dgm:spPr/>
      <dgm:t>
        <a:bodyPr/>
        <a:lstStyle/>
        <a:p>
          <a:pPr algn="ctr" rtl="0"/>
          <a:r>
            <a:rPr lang="es-PY" sz="1800" b="1" dirty="0" smtClean="0">
              <a:solidFill>
                <a:schemeClr val="tx1"/>
              </a:solidFill>
            </a:rPr>
            <a:t>MEA 2014 - 2018</a:t>
          </a:r>
          <a:endParaRPr lang="es-PY" sz="1800" b="1" dirty="0">
            <a:solidFill>
              <a:schemeClr val="tx1"/>
            </a:solidFill>
          </a:endParaRPr>
        </a:p>
      </dgm:t>
    </dgm:pt>
    <dgm:pt modelId="{0FA0EDD6-F312-4200-85B4-2B9FB39D8EA1}" type="parTrans" cxnId="{DCA2818A-A19E-425C-A87F-F5C046C21B7A}">
      <dgm:prSet/>
      <dgm:spPr/>
      <dgm:t>
        <a:bodyPr/>
        <a:lstStyle/>
        <a:p>
          <a:endParaRPr lang="es-PY" sz="2000"/>
        </a:p>
      </dgm:t>
    </dgm:pt>
    <dgm:pt modelId="{8DEE2FCA-D4F8-452D-9DDA-D9E5D4FF6104}" type="sibTrans" cxnId="{DCA2818A-A19E-425C-A87F-F5C046C21B7A}">
      <dgm:prSet/>
      <dgm:spPr/>
      <dgm:t>
        <a:bodyPr/>
        <a:lstStyle/>
        <a:p>
          <a:endParaRPr lang="es-PY" sz="2000"/>
        </a:p>
      </dgm:t>
    </dgm:pt>
    <dgm:pt modelId="{F48D5030-A194-4F9D-A963-161EEEB227F0}" type="pres">
      <dgm:prSet presAssocID="{4AB5B9F8-E60D-4E26-A2B0-30663C21A12E}" presName="linear" presStyleCnt="0">
        <dgm:presLayoutVars>
          <dgm:animLvl val="lvl"/>
          <dgm:resizeHandles val="exact"/>
        </dgm:presLayoutVars>
      </dgm:prSet>
      <dgm:spPr/>
      <dgm:t>
        <a:bodyPr/>
        <a:lstStyle/>
        <a:p>
          <a:endParaRPr lang="es-PY"/>
        </a:p>
      </dgm:t>
    </dgm:pt>
    <dgm:pt modelId="{B36F6E95-D6BE-4EDD-80ED-44A270150406}" type="pres">
      <dgm:prSet presAssocID="{4BE6EB67-63D1-4DC3-BE39-F9506B17153D}" presName="parentText" presStyleLbl="node1" presStyleIdx="0" presStyleCnt="1" custLinFactNeighborX="2273">
        <dgm:presLayoutVars>
          <dgm:chMax val="0"/>
          <dgm:bulletEnabled val="1"/>
        </dgm:presLayoutVars>
      </dgm:prSet>
      <dgm:spPr/>
      <dgm:t>
        <a:bodyPr/>
        <a:lstStyle/>
        <a:p>
          <a:endParaRPr lang="es-PY"/>
        </a:p>
      </dgm:t>
    </dgm:pt>
  </dgm:ptLst>
  <dgm:cxnLst>
    <dgm:cxn modelId="{DCA2818A-A19E-425C-A87F-F5C046C21B7A}" srcId="{4AB5B9F8-E60D-4E26-A2B0-30663C21A12E}" destId="{4BE6EB67-63D1-4DC3-BE39-F9506B17153D}" srcOrd="0" destOrd="0" parTransId="{0FA0EDD6-F312-4200-85B4-2B9FB39D8EA1}" sibTransId="{8DEE2FCA-D4F8-452D-9DDA-D9E5D4FF6104}"/>
    <dgm:cxn modelId="{F68B8397-EBCE-4983-A8EC-02ADF4A3251C}" type="presOf" srcId="{4BE6EB67-63D1-4DC3-BE39-F9506B17153D}" destId="{B36F6E95-D6BE-4EDD-80ED-44A270150406}" srcOrd="0" destOrd="0" presId="urn:microsoft.com/office/officeart/2005/8/layout/vList2"/>
    <dgm:cxn modelId="{9AF8AE77-C225-48D3-A93B-648EBA9275AD}" type="presOf" srcId="{4AB5B9F8-E60D-4E26-A2B0-30663C21A12E}" destId="{F48D5030-A194-4F9D-A963-161EEEB227F0}" srcOrd="0" destOrd="0" presId="urn:microsoft.com/office/officeart/2005/8/layout/vList2"/>
    <dgm:cxn modelId="{6899FF45-CF1B-4BEF-AC1E-8C6F29240C36}" type="presParOf" srcId="{F48D5030-A194-4F9D-A963-161EEEB227F0}" destId="{B36F6E95-D6BE-4EDD-80ED-44A270150406}"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F9C1DC-233B-4296-B984-A6528578C24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PY"/>
        </a:p>
      </dgm:t>
    </dgm:pt>
    <dgm:pt modelId="{90BC1684-5237-460B-AB48-2C991AB6C3B6}">
      <dgm:prSet custT="1"/>
      <dgm:spPr/>
      <dgm:t>
        <a:bodyPr/>
        <a:lstStyle/>
        <a:p>
          <a:pPr algn="ctr" rtl="0"/>
          <a:r>
            <a:rPr lang="es-PY" sz="1800" b="1" dirty="0" smtClean="0"/>
            <a:t>PEI 2014 - 2018</a:t>
          </a:r>
          <a:endParaRPr lang="es-PY" sz="1800" b="1" dirty="0"/>
        </a:p>
      </dgm:t>
    </dgm:pt>
    <dgm:pt modelId="{FE44B369-33B8-4836-8DEF-565D667BD101}" type="parTrans" cxnId="{C037EF88-2536-468B-A8EB-EA4F7672C05C}">
      <dgm:prSet/>
      <dgm:spPr/>
      <dgm:t>
        <a:bodyPr/>
        <a:lstStyle/>
        <a:p>
          <a:endParaRPr lang="es-PY"/>
        </a:p>
      </dgm:t>
    </dgm:pt>
    <dgm:pt modelId="{22839023-5155-4BDF-A426-FE3E038680EB}" type="sibTrans" cxnId="{C037EF88-2536-468B-A8EB-EA4F7672C05C}">
      <dgm:prSet/>
      <dgm:spPr/>
      <dgm:t>
        <a:bodyPr/>
        <a:lstStyle/>
        <a:p>
          <a:endParaRPr lang="es-PY"/>
        </a:p>
      </dgm:t>
    </dgm:pt>
    <dgm:pt modelId="{8F8071D6-785B-4043-A5DE-FE060A0337B3}" type="pres">
      <dgm:prSet presAssocID="{B5F9C1DC-233B-4296-B984-A6528578C24E}" presName="linear" presStyleCnt="0">
        <dgm:presLayoutVars>
          <dgm:animLvl val="lvl"/>
          <dgm:resizeHandles val="exact"/>
        </dgm:presLayoutVars>
      </dgm:prSet>
      <dgm:spPr/>
      <dgm:t>
        <a:bodyPr/>
        <a:lstStyle/>
        <a:p>
          <a:endParaRPr lang="es-PY"/>
        </a:p>
      </dgm:t>
    </dgm:pt>
    <dgm:pt modelId="{4A7B730C-376F-4ECF-B80E-446BF100360B}" type="pres">
      <dgm:prSet presAssocID="{90BC1684-5237-460B-AB48-2C991AB6C3B6}" presName="parentText" presStyleLbl="node1" presStyleIdx="0" presStyleCnt="1" custLinFactNeighborY="-27572">
        <dgm:presLayoutVars>
          <dgm:chMax val="0"/>
          <dgm:bulletEnabled val="1"/>
        </dgm:presLayoutVars>
      </dgm:prSet>
      <dgm:spPr/>
      <dgm:t>
        <a:bodyPr/>
        <a:lstStyle/>
        <a:p>
          <a:endParaRPr lang="es-PY"/>
        </a:p>
      </dgm:t>
    </dgm:pt>
  </dgm:ptLst>
  <dgm:cxnLst>
    <dgm:cxn modelId="{4C670B65-71C6-44CD-984A-883B0CF74003}" type="presOf" srcId="{90BC1684-5237-460B-AB48-2C991AB6C3B6}" destId="{4A7B730C-376F-4ECF-B80E-446BF100360B}" srcOrd="0" destOrd="0" presId="urn:microsoft.com/office/officeart/2005/8/layout/vList2"/>
    <dgm:cxn modelId="{C037EF88-2536-468B-A8EB-EA4F7672C05C}" srcId="{B5F9C1DC-233B-4296-B984-A6528578C24E}" destId="{90BC1684-5237-460B-AB48-2C991AB6C3B6}" srcOrd="0" destOrd="0" parTransId="{FE44B369-33B8-4836-8DEF-565D667BD101}" sibTransId="{22839023-5155-4BDF-A426-FE3E038680EB}"/>
    <dgm:cxn modelId="{E0990EB7-BE37-408B-95EE-B41F07DB0188}" type="presOf" srcId="{B5F9C1DC-233B-4296-B984-A6528578C24E}" destId="{8F8071D6-785B-4043-A5DE-FE060A0337B3}" srcOrd="0" destOrd="0" presId="urn:microsoft.com/office/officeart/2005/8/layout/vList2"/>
    <dgm:cxn modelId="{E9F53DA8-E321-412B-9C82-74E8369BCBF3}" type="presParOf" srcId="{8F8071D6-785B-4043-A5DE-FE060A0337B3}" destId="{4A7B730C-376F-4ECF-B80E-446BF100360B}" srcOrd="0" destOrd="0" presId="urn:microsoft.com/office/officeart/2005/8/layout/vList2"/>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01553-1B42-445D-AE01-AF4A0A99E19B}">
      <dsp:nvSpPr>
        <dsp:cNvPr id="0" name=""/>
        <dsp:cNvSpPr/>
      </dsp:nvSpPr>
      <dsp:spPr>
        <a:xfrm>
          <a:off x="1002887" y="1077945"/>
          <a:ext cx="91440" cy="383379"/>
        </a:xfrm>
        <a:custGeom>
          <a:avLst/>
          <a:gdLst/>
          <a:ahLst/>
          <a:cxnLst/>
          <a:rect l="0" t="0" r="0" b="0"/>
          <a:pathLst>
            <a:path>
              <a:moveTo>
                <a:pt x="50408" y="0"/>
              </a:moveTo>
              <a:lnTo>
                <a:pt x="50408" y="208789"/>
              </a:lnTo>
              <a:lnTo>
                <a:pt x="45720" y="208789"/>
              </a:lnTo>
              <a:lnTo>
                <a:pt x="45720" y="383379"/>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s-PY" sz="100" b="1" i="0" kern="1200" dirty="0">
            <a:solidFill>
              <a:schemeClr val="tx1"/>
            </a:solidFill>
          </a:endParaRPr>
        </a:p>
      </dsp:txBody>
      <dsp:txXfrm>
        <a:off x="1038257" y="1267567"/>
        <a:ext cx="20700" cy="4135"/>
      </dsp:txXfrm>
    </dsp:sp>
    <dsp:sp modelId="{8F2149B1-DEF5-4DC6-B1A3-09797630C38F}">
      <dsp:nvSpPr>
        <dsp:cNvPr id="0" name=""/>
        <dsp:cNvSpPr/>
      </dsp:nvSpPr>
      <dsp:spPr>
        <a:xfrm>
          <a:off x="155075" y="1880"/>
          <a:ext cx="1796441" cy="107786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PY" sz="1600" b="1" i="0" kern="1200" dirty="0" smtClean="0">
              <a:solidFill>
                <a:schemeClr val="tx1"/>
              </a:solidFill>
            </a:rPr>
            <a:t>REDUCCIÓN DE LA POBREZA Y DESARROLLO SOCIAL</a:t>
          </a:r>
          <a:endParaRPr lang="es-PY" sz="1600" b="1" i="0" kern="1200" dirty="0">
            <a:solidFill>
              <a:schemeClr val="tx1"/>
            </a:solidFill>
          </a:endParaRPr>
        </a:p>
      </dsp:txBody>
      <dsp:txXfrm>
        <a:off x="155075" y="1880"/>
        <a:ext cx="1796441" cy="1077865"/>
      </dsp:txXfrm>
    </dsp:sp>
    <dsp:sp modelId="{48CEA80D-53E7-44DF-91CD-4F9D706FFDF3}">
      <dsp:nvSpPr>
        <dsp:cNvPr id="0" name=""/>
        <dsp:cNvSpPr/>
      </dsp:nvSpPr>
      <dsp:spPr>
        <a:xfrm>
          <a:off x="1002887" y="2569790"/>
          <a:ext cx="91440" cy="382581"/>
        </a:xfrm>
        <a:custGeom>
          <a:avLst/>
          <a:gdLst/>
          <a:ahLst/>
          <a:cxnLst/>
          <a:rect l="0" t="0" r="0" b="0"/>
          <a:pathLst>
            <a:path>
              <a:moveTo>
                <a:pt x="45720" y="0"/>
              </a:moveTo>
              <a:lnTo>
                <a:pt x="45720" y="382581"/>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90000"/>
            </a:lnSpc>
            <a:spcBef>
              <a:spcPct val="0"/>
            </a:spcBef>
            <a:spcAft>
              <a:spcPct val="35000"/>
            </a:spcAft>
          </a:pPr>
          <a:endParaRPr lang="es-PY" sz="100" b="1" i="0" kern="1200" dirty="0">
            <a:solidFill>
              <a:schemeClr val="tx1"/>
            </a:solidFill>
          </a:endParaRPr>
        </a:p>
      </dsp:txBody>
      <dsp:txXfrm>
        <a:off x="1038277" y="2759012"/>
        <a:ext cx="20659" cy="4135"/>
      </dsp:txXfrm>
    </dsp:sp>
    <dsp:sp modelId="{3EBE44FE-89F6-492B-B03B-F98E6A49B5C0}">
      <dsp:nvSpPr>
        <dsp:cNvPr id="0" name=""/>
        <dsp:cNvSpPr/>
      </dsp:nvSpPr>
      <dsp:spPr>
        <a:xfrm>
          <a:off x="150386" y="1493724"/>
          <a:ext cx="1796441" cy="107786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PY" sz="1600" b="1" i="0" kern="1200" dirty="0" smtClean="0">
              <a:solidFill>
                <a:schemeClr val="tx1"/>
              </a:solidFill>
            </a:rPr>
            <a:t>CRECIMIENTO ECONÓMICO INCLUSIVO</a:t>
          </a:r>
          <a:endParaRPr lang="es-PY" sz="1600" b="1" i="0" kern="1200" dirty="0">
            <a:solidFill>
              <a:schemeClr val="tx1"/>
            </a:solidFill>
          </a:endParaRPr>
        </a:p>
      </dsp:txBody>
      <dsp:txXfrm>
        <a:off x="150386" y="1493724"/>
        <a:ext cx="1796441" cy="1077865"/>
      </dsp:txXfrm>
    </dsp:sp>
    <dsp:sp modelId="{237E3091-AEC0-45F2-B0F5-5C5A2528A527}">
      <dsp:nvSpPr>
        <dsp:cNvPr id="0" name=""/>
        <dsp:cNvSpPr/>
      </dsp:nvSpPr>
      <dsp:spPr>
        <a:xfrm>
          <a:off x="150386" y="2984771"/>
          <a:ext cx="1796441" cy="107786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PY" sz="1600" b="1" i="0" kern="1200" dirty="0" smtClean="0">
              <a:solidFill>
                <a:schemeClr val="tx1"/>
              </a:solidFill>
            </a:rPr>
            <a:t>INSERCIÓN DE PARAGUAY EN EL MUNDO</a:t>
          </a:r>
          <a:endParaRPr lang="es-PY" sz="1600" b="1" i="0" kern="1200" dirty="0">
            <a:solidFill>
              <a:schemeClr val="tx1"/>
            </a:solidFill>
          </a:endParaRPr>
        </a:p>
      </dsp:txBody>
      <dsp:txXfrm>
        <a:off x="150386" y="2984771"/>
        <a:ext cx="1796441" cy="10778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56482-CC7B-44FF-90FC-07EC54E1BC7E}">
      <dsp:nvSpPr>
        <dsp:cNvPr id="0" name=""/>
        <dsp:cNvSpPr/>
      </dsp:nvSpPr>
      <dsp:spPr>
        <a:xfrm>
          <a:off x="0" y="100319"/>
          <a:ext cx="2664295" cy="67128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PY" sz="1200" b="1" kern="1200" cap="none" spc="0" smtClean="0">
              <a:ln w="10541" cmpd="sng">
                <a:prstDash val="solid"/>
              </a:ln>
              <a:effectLst/>
            </a:rPr>
            <a:t>DESARROLLO DE LA COMPETITIVIDAD AGRARIA </a:t>
          </a:r>
          <a:endParaRPr lang="es-PY" sz="1200" b="1" kern="1200" cap="none" spc="0">
            <a:ln w="10541" cmpd="sng">
              <a:prstDash val="solid"/>
            </a:ln>
            <a:effectLst/>
          </a:endParaRPr>
        </a:p>
      </dsp:txBody>
      <dsp:txXfrm>
        <a:off x="32770" y="133089"/>
        <a:ext cx="2598755" cy="605747"/>
      </dsp:txXfrm>
    </dsp:sp>
    <dsp:sp modelId="{1A176D7B-1F3F-4EF1-B55D-9D9B6AA2BD41}">
      <dsp:nvSpPr>
        <dsp:cNvPr id="0" name=""/>
        <dsp:cNvSpPr/>
      </dsp:nvSpPr>
      <dsp:spPr>
        <a:xfrm>
          <a:off x="0" y="837833"/>
          <a:ext cx="2664295" cy="67128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PY" sz="1200" b="1" kern="1200" cap="none" spc="0" smtClean="0">
              <a:ln w="10541" cmpd="sng">
                <a:prstDash val="solid"/>
              </a:ln>
              <a:effectLst/>
            </a:rPr>
            <a:t>DESARROLLO DE LA AGRICULTURA FAMILIAR Y SEGURIDAD ALIMENTARIA</a:t>
          </a:r>
          <a:endParaRPr lang="es-PY" sz="1200" b="1" kern="1200" cap="none" spc="0" dirty="0">
            <a:ln w="10541" cmpd="sng">
              <a:prstDash val="solid"/>
            </a:ln>
            <a:effectLst/>
          </a:endParaRPr>
        </a:p>
      </dsp:txBody>
      <dsp:txXfrm>
        <a:off x="32770" y="870603"/>
        <a:ext cx="2598755" cy="605747"/>
      </dsp:txXfrm>
    </dsp:sp>
    <dsp:sp modelId="{5A0C02C4-0E60-4E53-BE41-9DBEC2D2F841}">
      <dsp:nvSpPr>
        <dsp:cNvPr id="0" name=""/>
        <dsp:cNvSpPr/>
      </dsp:nvSpPr>
      <dsp:spPr>
        <a:xfrm>
          <a:off x="0" y="1543680"/>
          <a:ext cx="2664295" cy="67128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PY" sz="1200" b="1" kern="1200" cap="none" spc="0" dirty="0" smtClean="0">
              <a:ln w="10541" cmpd="sng">
                <a:prstDash val="solid"/>
              </a:ln>
              <a:effectLst/>
            </a:rPr>
            <a:t>DESARROLLO FORESTAL SOSTENIBLE Y PROVISION DE SERVICIOS AMBIENTALES</a:t>
          </a:r>
          <a:endParaRPr lang="es-PY" sz="1200" b="1" kern="1200" cap="none" spc="0" dirty="0">
            <a:ln w="10541" cmpd="sng">
              <a:prstDash val="solid"/>
            </a:ln>
            <a:effectLst/>
          </a:endParaRPr>
        </a:p>
      </dsp:txBody>
      <dsp:txXfrm>
        <a:off x="32770" y="1576450"/>
        <a:ext cx="2598755" cy="605747"/>
      </dsp:txXfrm>
    </dsp:sp>
    <dsp:sp modelId="{3E31E477-1CDF-4D92-ACBB-72904DCCFFC3}">
      <dsp:nvSpPr>
        <dsp:cNvPr id="0" name=""/>
        <dsp:cNvSpPr/>
      </dsp:nvSpPr>
      <dsp:spPr>
        <a:xfrm>
          <a:off x="0" y="2249528"/>
          <a:ext cx="2664295" cy="67128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PY" sz="1200" b="1" kern="1200" cap="none" spc="0" smtClean="0">
              <a:ln w="10541" cmpd="sng">
                <a:prstDash val="solid"/>
              </a:ln>
              <a:effectLst/>
            </a:rPr>
            <a:t>DESARROLLO PECUARIO Y GRANJERO</a:t>
          </a:r>
          <a:endParaRPr lang="es-PY" sz="1200" b="1" kern="1200" cap="none" spc="0" dirty="0">
            <a:ln w="10541" cmpd="sng">
              <a:prstDash val="solid"/>
            </a:ln>
            <a:effectLst/>
          </a:endParaRPr>
        </a:p>
      </dsp:txBody>
      <dsp:txXfrm>
        <a:off x="32770" y="2282298"/>
        <a:ext cx="2598755" cy="605747"/>
      </dsp:txXfrm>
    </dsp:sp>
    <dsp:sp modelId="{66329BC6-3C8E-43DB-A061-495825AF6D91}">
      <dsp:nvSpPr>
        <dsp:cNvPr id="0" name=""/>
        <dsp:cNvSpPr/>
      </dsp:nvSpPr>
      <dsp:spPr>
        <a:xfrm>
          <a:off x="0" y="2955375"/>
          <a:ext cx="2664295" cy="67128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PY" sz="1200" b="1" kern="1200" cap="none" spc="0" smtClean="0">
              <a:ln w="10541" cmpd="sng">
                <a:prstDash val="solid"/>
              </a:ln>
              <a:effectLst/>
            </a:rPr>
            <a:t>GESTIÓN DE RIESGOS ASOCIADA A LA VARIABILIDAD Y EL CAMBIO CLIMATICO.</a:t>
          </a:r>
          <a:endParaRPr lang="es-PY" sz="1200" b="1" kern="1200" cap="none" spc="0">
            <a:ln w="10541" cmpd="sng">
              <a:prstDash val="solid"/>
            </a:ln>
            <a:effectLst/>
          </a:endParaRPr>
        </a:p>
      </dsp:txBody>
      <dsp:txXfrm>
        <a:off x="32770" y="2988145"/>
        <a:ext cx="2598755" cy="605747"/>
      </dsp:txXfrm>
    </dsp:sp>
    <dsp:sp modelId="{55B06B26-E216-46A7-AF9B-7EC2156B3935}">
      <dsp:nvSpPr>
        <dsp:cNvPr id="0" name=""/>
        <dsp:cNvSpPr/>
      </dsp:nvSpPr>
      <dsp:spPr>
        <a:xfrm>
          <a:off x="0" y="3661222"/>
          <a:ext cx="2664295" cy="67128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PY" sz="1200" b="1" kern="1200" cap="none" spc="0" dirty="0" smtClean="0">
              <a:ln w="10541" cmpd="sng">
                <a:prstDash val="solid"/>
              </a:ln>
              <a:effectLst/>
            </a:rPr>
            <a:t>INTEGRACION SOCIAL, EMPLEABILIDAD Y EMPRENDEDURISMO RURAL</a:t>
          </a:r>
          <a:endParaRPr lang="es-PY" sz="1200" b="1" kern="1200" cap="none" spc="0" dirty="0">
            <a:ln w="10541" cmpd="sng">
              <a:prstDash val="solid"/>
            </a:ln>
            <a:effectLst/>
          </a:endParaRPr>
        </a:p>
      </dsp:txBody>
      <dsp:txXfrm>
        <a:off x="32770" y="3693992"/>
        <a:ext cx="2598755" cy="6057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EFD0D-3D19-4480-923C-67D45ADABF6F}">
      <dsp:nvSpPr>
        <dsp:cNvPr id="0" name=""/>
        <dsp:cNvSpPr/>
      </dsp:nvSpPr>
      <dsp:spPr>
        <a:xfrm>
          <a:off x="0" y="0"/>
          <a:ext cx="2808312" cy="104378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ES" sz="1200" b="1" kern="1200" cap="none" spc="0" dirty="0" smtClean="0">
              <a:ln w="10541" cmpd="sng">
                <a:prstDash val="solid"/>
              </a:ln>
              <a:solidFill>
                <a:schemeClr val="tx1"/>
              </a:solidFill>
              <a:effectLst/>
            </a:rPr>
            <a:t>PROMOVER LA COMPETITIVIDAD AGRARIA PARA LA INSERCIÓN DE PRODUCTOS AGROPECUARIOS AL MERCADO NACIONAL E INTERNACIONAL </a:t>
          </a:r>
          <a:endParaRPr lang="es-PY" sz="1200" b="1" kern="1200" cap="none" spc="0" dirty="0">
            <a:ln w="10541" cmpd="sng">
              <a:prstDash val="solid"/>
            </a:ln>
            <a:solidFill>
              <a:schemeClr val="tx1"/>
            </a:solidFill>
            <a:effectLst/>
          </a:endParaRPr>
        </a:p>
      </dsp:txBody>
      <dsp:txXfrm>
        <a:off x="50953" y="50953"/>
        <a:ext cx="2706406" cy="941880"/>
      </dsp:txXfrm>
    </dsp:sp>
    <dsp:sp modelId="{F49396D2-8165-4340-85C0-99F4F3356384}">
      <dsp:nvSpPr>
        <dsp:cNvPr id="0" name=""/>
        <dsp:cNvSpPr/>
      </dsp:nvSpPr>
      <dsp:spPr>
        <a:xfrm>
          <a:off x="0" y="1047866"/>
          <a:ext cx="2808312" cy="104378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ES" sz="1200" b="1" kern="1200" cap="none" spc="0" dirty="0" smtClean="0">
              <a:ln w="10541" cmpd="sng">
                <a:prstDash val="solid"/>
              </a:ln>
              <a:solidFill>
                <a:schemeClr val="tx1"/>
              </a:solidFill>
              <a:effectLst/>
            </a:rPr>
            <a:t>FORTALECER LA AGRICULTURA FAMILIAR, PARA LOGRAR LA SEGURIDAD ALIMENTARIA E INSERCIÓN A CADENAS DE VALOR. </a:t>
          </a:r>
          <a:endParaRPr lang="es-PY" sz="1200" b="1" kern="1200" cap="none" spc="0" dirty="0">
            <a:ln w="10541" cmpd="sng">
              <a:prstDash val="solid"/>
            </a:ln>
            <a:solidFill>
              <a:schemeClr val="tx1"/>
            </a:solidFill>
            <a:effectLst/>
          </a:endParaRPr>
        </a:p>
      </dsp:txBody>
      <dsp:txXfrm>
        <a:off x="50953" y="1098819"/>
        <a:ext cx="2706406" cy="941880"/>
      </dsp:txXfrm>
    </dsp:sp>
    <dsp:sp modelId="{521CEC58-4109-4C0F-9583-0702F377AC65}">
      <dsp:nvSpPr>
        <dsp:cNvPr id="0" name=""/>
        <dsp:cNvSpPr/>
      </dsp:nvSpPr>
      <dsp:spPr>
        <a:xfrm>
          <a:off x="0" y="2088775"/>
          <a:ext cx="2808312" cy="104378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ES" sz="1200" b="1" kern="1200" cap="none" spc="0" dirty="0" smtClean="0">
              <a:ln w="10541" cmpd="sng">
                <a:prstDash val="solid"/>
              </a:ln>
              <a:solidFill>
                <a:schemeClr val="tx1"/>
              </a:solidFill>
              <a:effectLst/>
            </a:rPr>
            <a:t>FORTALECER LA INSTITUCIONALIDAD Y MEJORAR LOS PROCESOS OPERATIVOS. </a:t>
          </a:r>
          <a:endParaRPr lang="es-PY" sz="1200" b="1" kern="1200" cap="none" spc="0" dirty="0">
            <a:ln w="10541" cmpd="sng">
              <a:prstDash val="solid"/>
            </a:ln>
            <a:solidFill>
              <a:schemeClr val="tx1"/>
            </a:solidFill>
            <a:effectLst/>
          </a:endParaRPr>
        </a:p>
      </dsp:txBody>
      <dsp:txXfrm>
        <a:off x="50953" y="2139728"/>
        <a:ext cx="2706406" cy="941880"/>
      </dsp:txXfrm>
    </dsp:sp>
    <dsp:sp modelId="{A52BF503-F09E-4510-A1FE-C639C0F3BE00}">
      <dsp:nvSpPr>
        <dsp:cNvPr id="0" name=""/>
        <dsp:cNvSpPr/>
      </dsp:nvSpPr>
      <dsp:spPr>
        <a:xfrm>
          <a:off x="0" y="3135631"/>
          <a:ext cx="2808312" cy="104378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s-ES" sz="1200" b="1" kern="1200" cap="none" spc="0" dirty="0" smtClean="0">
              <a:ln w="10541" cmpd="sng">
                <a:prstDash val="solid"/>
              </a:ln>
              <a:solidFill>
                <a:schemeClr val="tx1"/>
              </a:solidFill>
              <a:effectLst/>
            </a:rPr>
            <a:t>PROMOVER E IMPULSAR EL APROVECHAMIENTO Y MANEJO SOSTENIBLE DE LOS BOSQUES, SUELO Y AGUA ASÍ COMO LA EXPANSIÓN DE LA FORESTACIÓN Y REFORESTACIÓN.</a:t>
          </a:r>
          <a:endParaRPr lang="es-PY" sz="1200" b="1" kern="1200" cap="none" spc="0" dirty="0">
            <a:ln w="10541" cmpd="sng">
              <a:prstDash val="solid"/>
            </a:ln>
            <a:solidFill>
              <a:schemeClr val="tx1"/>
            </a:solidFill>
            <a:effectLst/>
          </a:endParaRPr>
        </a:p>
      </dsp:txBody>
      <dsp:txXfrm>
        <a:off x="50953" y="3186584"/>
        <a:ext cx="2706406" cy="9418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AF7E4-D3C8-44C2-8D5B-32915DC8CFF1}">
      <dsp:nvSpPr>
        <dsp:cNvPr id="0" name=""/>
        <dsp:cNvSpPr/>
      </dsp:nvSpPr>
      <dsp:spPr>
        <a:xfrm>
          <a:off x="0" y="156"/>
          <a:ext cx="1584175" cy="261296"/>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PY" sz="1600" b="1" kern="1200" dirty="0" smtClean="0"/>
            <a:t>PND 2014 - 2030</a:t>
          </a:r>
          <a:endParaRPr lang="es-PY" sz="1600" b="1" kern="1200" dirty="0"/>
        </a:p>
      </dsp:txBody>
      <dsp:txXfrm>
        <a:off x="12755" y="12911"/>
        <a:ext cx="1558665" cy="2357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F6E95-D6BE-4EDD-80ED-44A270150406}">
      <dsp:nvSpPr>
        <dsp:cNvPr id="0" name=""/>
        <dsp:cNvSpPr/>
      </dsp:nvSpPr>
      <dsp:spPr>
        <a:xfrm>
          <a:off x="0" y="68"/>
          <a:ext cx="2664295" cy="2878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PY" sz="1800" b="1" kern="1200" dirty="0" smtClean="0">
              <a:solidFill>
                <a:schemeClr val="tx1"/>
              </a:solidFill>
            </a:rPr>
            <a:t>MEA 2014 - 2018</a:t>
          </a:r>
          <a:endParaRPr lang="es-PY" sz="1800" b="1" kern="1200" dirty="0">
            <a:solidFill>
              <a:schemeClr val="tx1"/>
            </a:solidFill>
          </a:endParaRPr>
        </a:p>
      </dsp:txBody>
      <dsp:txXfrm>
        <a:off x="14054" y="14122"/>
        <a:ext cx="2636187" cy="2597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B730C-376F-4ECF-B80E-446BF100360B}">
      <dsp:nvSpPr>
        <dsp:cNvPr id="0" name=""/>
        <dsp:cNvSpPr/>
      </dsp:nvSpPr>
      <dsp:spPr>
        <a:xfrm>
          <a:off x="0" y="0"/>
          <a:ext cx="2592288" cy="261261"/>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PY" sz="1800" b="1" kern="1200" dirty="0" smtClean="0"/>
            <a:t>PEI 2014 - 2018</a:t>
          </a:r>
          <a:endParaRPr lang="es-PY" sz="1800" b="1" kern="1200" dirty="0"/>
        </a:p>
      </dsp:txBody>
      <dsp:txXfrm>
        <a:off x="12754" y="12754"/>
        <a:ext cx="2566780" cy="23575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image" Target="../media/image32.emf"/><Relationship Id="rId18" Type="http://schemas.openxmlformats.org/officeDocument/2006/relationships/image" Target="../media/image37.wmf"/><Relationship Id="rId3" Type="http://schemas.openxmlformats.org/officeDocument/2006/relationships/image" Target="../media/image22.emf"/><Relationship Id="rId7" Type="http://schemas.openxmlformats.org/officeDocument/2006/relationships/image" Target="../media/image26.wmf"/><Relationship Id="rId12" Type="http://schemas.openxmlformats.org/officeDocument/2006/relationships/image" Target="../media/image31.emf"/><Relationship Id="rId17" Type="http://schemas.openxmlformats.org/officeDocument/2006/relationships/image" Target="../media/image36.emf"/><Relationship Id="rId2" Type="http://schemas.openxmlformats.org/officeDocument/2006/relationships/image" Target="../media/image21.emf"/><Relationship Id="rId16" Type="http://schemas.openxmlformats.org/officeDocument/2006/relationships/image" Target="../media/image35.emf"/><Relationship Id="rId1" Type="http://schemas.openxmlformats.org/officeDocument/2006/relationships/image" Target="../media/image2.emf"/><Relationship Id="rId6" Type="http://schemas.openxmlformats.org/officeDocument/2006/relationships/image" Target="../media/image25.emf"/><Relationship Id="rId11" Type="http://schemas.openxmlformats.org/officeDocument/2006/relationships/image" Target="../media/image30.wmf"/><Relationship Id="rId5" Type="http://schemas.openxmlformats.org/officeDocument/2006/relationships/image" Target="../media/image24.wmf"/><Relationship Id="rId15" Type="http://schemas.openxmlformats.org/officeDocument/2006/relationships/image" Target="../media/image34.emf"/><Relationship Id="rId10" Type="http://schemas.openxmlformats.org/officeDocument/2006/relationships/image" Target="../media/image29.wmf"/><Relationship Id="rId4" Type="http://schemas.openxmlformats.org/officeDocument/2006/relationships/image" Target="../media/image23.emf"/><Relationship Id="rId9" Type="http://schemas.openxmlformats.org/officeDocument/2006/relationships/image" Target="../media/image28.wmf"/><Relationship Id="rId14" Type="http://schemas.openxmlformats.org/officeDocument/2006/relationships/image" Target="../media/image33.emf"/></Relationships>
</file>

<file path=ppt/drawings/drawing1.xml><?xml version="1.0" encoding="utf-8"?>
<c:userShapes xmlns:c="http://schemas.openxmlformats.org/drawingml/2006/chart">
  <cdr:relSizeAnchor xmlns:cdr="http://schemas.openxmlformats.org/drawingml/2006/chartDrawing">
    <cdr:from>
      <cdr:x>0.10876</cdr:x>
      <cdr:y>0.65995</cdr:y>
    </cdr:from>
    <cdr:to>
      <cdr:x>0.20876</cdr:x>
      <cdr:y>0.73981</cdr:y>
    </cdr:to>
    <cdr:sp macro="" textlink="">
      <cdr:nvSpPr>
        <cdr:cNvPr id="2" name="1 Rectángulo"/>
        <cdr:cNvSpPr/>
      </cdr:nvSpPr>
      <cdr:spPr>
        <a:xfrm xmlns:a="http://schemas.openxmlformats.org/drawingml/2006/main">
          <a:off x="574122" y="2019332"/>
          <a:ext cx="527884" cy="244357"/>
        </a:xfrm>
        <a:prstGeom xmlns:a="http://schemas.openxmlformats.org/drawingml/2006/main" prst="rect">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s-MX" sz="1000" b="1" dirty="0"/>
            <a:t>2015</a:t>
          </a:r>
        </a:p>
      </cdr:txBody>
    </cdr:sp>
  </cdr:relSizeAnchor>
  <cdr:relSizeAnchor xmlns:cdr="http://schemas.openxmlformats.org/drawingml/2006/chartDrawing">
    <cdr:from>
      <cdr:x>0.51518</cdr:x>
      <cdr:y>0.47927</cdr:y>
    </cdr:from>
    <cdr:to>
      <cdr:x>0.65779</cdr:x>
      <cdr:y>0.5648</cdr:y>
    </cdr:to>
    <cdr:sp macro="" textlink="">
      <cdr:nvSpPr>
        <cdr:cNvPr id="3" name="2 Rectángulo"/>
        <cdr:cNvSpPr/>
      </cdr:nvSpPr>
      <cdr:spPr>
        <a:xfrm xmlns:a="http://schemas.openxmlformats.org/drawingml/2006/main">
          <a:off x="2719527" y="1466488"/>
          <a:ext cx="752815" cy="261704"/>
        </a:xfrm>
        <a:prstGeom xmlns:a="http://schemas.openxmlformats.org/drawingml/2006/main" prst="rect">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pPr algn="ctr"/>
          <a:r>
            <a:rPr lang="es-MX" sz="1000" b="1" dirty="0"/>
            <a:t>201</a:t>
          </a:r>
          <a:r>
            <a:rPr lang="es-MX" b="1" dirty="0"/>
            <a:t>6</a:t>
          </a:r>
        </a:p>
      </cdr:txBody>
    </cdr:sp>
  </cdr:relSizeAnchor>
  <cdr:relSizeAnchor xmlns:cdr="http://schemas.openxmlformats.org/drawingml/2006/chartDrawing">
    <cdr:from>
      <cdr:x>0.40886</cdr:x>
      <cdr:y>0.31668</cdr:y>
    </cdr:from>
    <cdr:to>
      <cdr:x>0.52704</cdr:x>
      <cdr:y>0.41415</cdr:y>
    </cdr:to>
    <cdr:sp macro="" textlink="">
      <cdr:nvSpPr>
        <cdr:cNvPr id="4" name="3 Rectángulo"/>
        <cdr:cNvSpPr/>
      </cdr:nvSpPr>
      <cdr:spPr>
        <a:xfrm xmlns:a="http://schemas.openxmlformats.org/drawingml/2006/main">
          <a:off x="2158298" y="968995"/>
          <a:ext cx="623853" cy="298241"/>
        </a:xfrm>
        <a:prstGeom xmlns:a="http://schemas.openxmlformats.org/drawingml/2006/main" prst="rect">
          <a:avLst/>
        </a:prstGeom>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pPr algn="ctr"/>
          <a:r>
            <a:rPr lang="es-MX" sz="1000" b="1" dirty="0"/>
            <a:t>2017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2"/>
            <a:ext cx="2972421" cy="457359"/>
          </a:xfrm>
          <a:prstGeom prst="rect">
            <a:avLst/>
          </a:prstGeom>
        </p:spPr>
        <p:txBody>
          <a:bodyPr vert="horz" lIns="80357" tIns="40179" rIns="80357" bIns="40179" rtlCol="0"/>
          <a:lstStyle>
            <a:lvl1pPr algn="l">
              <a:defRPr sz="1100"/>
            </a:lvl1pPr>
          </a:lstStyle>
          <a:p>
            <a:endParaRPr lang="es-PY" dirty="0"/>
          </a:p>
        </p:txBody>
      </p:sp>
      <p:sp>
        <p:nvSpPr>
          <p:cNvPr id="3" name="2 Marcador de fecha"/>
          <p:cNvSpPr>
            <a:spLocks noGrp="1"/>
          </p:cNvSpPr>
          <p:nvPr>
            <p:ph type="dt" sz="quarter" idx="1"/>
          </p:nvPr>
        </p:nvSpPr>
        <p:spPr>
          <a:xfrm>
            <a:off x="3884030" y="2"/>
            <a:ext cx="2972421" cy="457359"/>
          </a:xfrm>
          <a:prstGeom prst="rect">
            <a:avLst/>
          </a:prstGeom>
        </p:spPr>
        <p:txBody>
          <a:bodyPr vert="horz" lIns="80357" tIns="40179" rIns="80357" bIns="40179" rtlCol="0"/>
          <a:lstStyle>
            <a:lvl1pPr algn="r">
              <a:defRPr sz="1100"/>
            </a:lvl1pPr>
          </a:lstStyle>
          <a:p>
            <a:fld id="{699377D7-C09E-4EC8-B886-FE3CF844B014}" type="datetimeFigureOut">
              <a:rPr lang="es-PY" smtClean="0"/>
              <a:pPr/>
              <a:t>03/10/2017</a:t>
            </a:fld>
            <a:endParaRPr lang="es-PY" dirty="0"/>
          </a:p>
        </p:txBody>
      </p:sp>
      <p:sp>
        <p:nvSpPr>
          <p:cNvPr id="4" name="3 Marcador de pie de página"/>
          <p:cNvSpPr>
            <a:spLocks noGrp="1"/>
          </p:cNvSpPr>
          <p:nvPr>
            <p:ph type="ftr" sz="quarter" idx="2"/>
          </p:nvPr>
        </p:nvSpPr>
        <p:spPr>
          <a:xfrm>
            <a:off x="4" y="8685073"/>
            <a:ext cx="2972421" cy="457359"/>
          </a:xfrm>
          <a:prstGeom prst="rect">
            <a:avLst/>
          </a:prstGeom>
        </p:spPr>
        <p:txBody>
          <a:bodyPr vert="horz" lIns="80357" tIns="40179" rIns="80357" bIns="40179" rtlCol="0" anchor="b"/>
          <a:lstStyle>
            <a:lvl1pPr algn="l">
              <a:defRPr sz="1100"/>
            </a:lvl1pPr>
          </a:lstStyle>
          <a:p>
            <a:endParaRPr lang="es-PY" dirty="0"/>
          </a:p>
        </p:txBody>
      </p:sp>
      <p:sp>
        <p:nvSpPr>
          <p:cNvPr id="5" name="4 Marcador de número de diapositiva"/>
          <p:cNvSpPr>
            <a:spLocks noGrp="1"/>
          </p:cNvSpPr>
          <p:nvPr>
            <p:ph type="sldNum" sz="quarter" idx="3"/>
          </p:nvPr>
        </p:nvSpPr>
        <p:spPr>
          <a:xfrm>
            <a:off x="3884030" y="8685073"/>
            <a:ext cx="2972421" cy="457359"/>
          </a:xfrm>
          <a:prstGeom prst="rect">
            <a:avLst/>
          </a:prstGeom>
        </p:spPr>
        <p:txBody>
          <a:bodyPr vert="horz" lIns="80357" tIns="40179" rIns="80357" bIns="40179" rtlCol="0" anchor="b"/>
          <a:lstStyle>
            <a:lvl1pPr algn="r">
              <a:defRPr sz="1100"/>
            </a:lvl1pPr>
          </a:lstStyle>
          <a:p>
            <a:fld id="{C865DC37-E2FD-49DA-8AA2-A05D165714B4}" type="slidenum">
              <a:rPr lang="es-PY" smtClean="0"/>
              <a:pPr/>
              <a:t>‹Nº›</a:t>
            </a:fld>
            <a:endParaRPr lang="es-PY" dirty="0"/>
          </a:p>
        </p:txBody>
      </p:sp>
    </p:spTree>
    <p:extLst>
      <p:ext uri="{BB962C8B-B14F-4D97-AF65-F5344CB8AC3E}">
        <p14:creationId xmlns:p14="http://schemas.microsoft.com/office/powerpoint/2010/main" val="1956060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81578" tIns="40790" rIns="81578" bIns="40790" rtlCol="0"/>
          <a:lstStyle>
            <a:lvl1pPr algn="l">
              <a:defRPr sz="1100"/>
            </a:lvl1pPr>
          </a:lstStyle>
          <a:p>
            <a:endParaRPr lang="es-PY" dirty="0"/>
          </a:p>
        </p:txBody>
      </p:sp>
      <p:sp>
        <p:nvSpPr>
          <p:cNvPr id="3" name="2 Marcador de fecha"/>
          <p:cNvSpPr>
            <a:spLocks noGrp="1"/>
          </p:cNvSpPr>
          <p:nvPr>
            <p:ph type="dt" idx="1"/>
          </p:nvPr>
        </p:nvSpPr>
        <p:spPr>
          <a:xfrm>
            <a:off x="3884613" y="0"/>
            <a:ext cx="2971800" cy="457200"/>
          </a:xfrm>
          <a:prstGeom prst="rect">
            <a:avLst/>
          </a:prstGeom>
        </p:spPr>
        <p:txBody>
          <a:bodyPr vert="horz" lIns="81578" tIns="40790" rIns="81578" bIns="40790" rtlCol="0"/>
          <a:lstStyle>
            <a:lvl1pPr algn="r">
              <a:defRPr sz="1100"/>
            </a:lvl1pPr>
          </a:lstStyle>
          <a:p>
            <a:fld id="{FFBE72F4-29CC-408E-A9C5-9DBEA8AAAB56}" type="datetimeFigureOut">
              <a:rPr lang="es-PY" smtClean="0"/>
              <a:pPr/>
              <a:t>03/10/2017</a:t>
            </a:fld>
            <a:endParaRPr lang="es-PY"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1578" tIns="40790" rIns="81578" bIns="40790" rtlCol="0" anchor="ctr"/>
          <a:lstStyle/>
          <a:p>
            <a:endParaRPr lang="es-PY"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81578" tIns="40790" rIns="81578" bIns="4079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Y"/>
          </a:p>
        </p:txBody>
      </p:sp>
      <p:sp>
        <p:nvSpPr>
          <p:cNvPr id="6" name="5 Marcador de pie de página"/>
          <p:cNvSpPr>
            <a:spLocks noGrp="1"/>
          </p:cNvSpPr>
          <p:nvPr>
            <p:ph type="ftr" sz="quarter" idx="4"/>
          </p:nvPr>
        </p:nvSpPr>
        <p:spPr>
          <a:xfrm>
            <a:off x="0" y="8685214"/>
            <a:ext cx="2971800" cy="457200"/>
          </a:xfrm>
          <a:prstGeom prst="rect">
            <a:avLst/>
          </a:prstGeom>
        </p:spPr>
        <p:txBody>
          <a:bodyPr vert="horz" lIns="81578" tIns="40790" rIns="81578" bIns="40790" rtlCol="0" anchor="b"/>
          <a:lstStyle>
            <a:lvl1pPr algn="l">
              <a:defRPr sz="1100"/>
            </a:lvl1pPr>
          </a:lstStyle>
          <a:p>
            <a:endParaRPr lang="es-PY" dirty="0"/>
          </a:p>
        </p:txBody>
      </p:sp>
      <p:sp>
        <p:nvSpPr>
          <p:cNvPr id="7" name="6 Marcador de número de diapositiva"/>
          <p:cNvSpPr>
            <a:spLocks noGrp="1"/>
          </p:cNvSpPr>
          <p:nvPr>
            <p:ph type="sldNum" sz="quarter" idx="5"/>
          </p:nvPr>
        </p:nvSpPr>
        <p:spPr>
          <a:xfrm>
            <a:off x="3884613" y="8685214"/>
            <a:ext cx="2971800" cy="457200"/>
          </a:xfrm>
          <a:prstGeom prst="rect">
            <a:avLst/>
          </a:prstGeom>
        </p:spPr>
        <p:txBody>
          <a:bodyPr vert="horz" lIns="81578" tIns="40790" rIns="81578" bIns="40790" rtlCol="0" anchor="b"/>
          <a:lstStyle>
            <a:lvl1pPr algn="r">
              <a:defRPr sz="1100"/>
            </a:lvl1pPr>
          </a:lstStyle>
          <a:p>
            <a:fld id="{CEE4BB78-0DA8-4C97-B573-EED323401DE5}" type="slidenum">
              <a:rPr lang="es-PY" smtClean="0"/>
              <a:pPr/>
              <a:t>‹Nº›</a:t>
            </a:fld>
            <a:endParaRPr lang="es-PY" dirty="0"/>
          </a:p>
        </p:txBody>
      </p:sp>
    </p:spTree>
    <p:extLst>
      <p:ext uri="{BB962C8B-B14F-4D97-AF65-F5344CB8AC3E}">
        <p14:creationId xmlns:p14="http://schemas.microsoft.com/office/powerpoint/2010/main" val="2700424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1</a:t>
            </a:fld>
            <a:endParaRPr lang="es-PY" dirty="0"/>
          </a:p>
        </p:txBody>
      </p:sp>
    </p:spTree>
    <p:extLst>
      <p:ext uri="{BB962C8B-B14F-4D97-AF65-F5344CB8AC3E}">
        <p14:creationId xmlns:p14="http://schemas.microsoft.com/office/powerpoint/2010/main" val="149332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Y" dirty="0" smtClean="0"/>
              <a:t>Los principales servicios que ofrece el MAG son: </a:t>
            </a:r>
          </a:p>
          <a:p>
            <a:pPr marL="171450" indent="-171450">
              <a:buFont typeface="Wingdings" panose="05000000000000000000" pitchFamily="2" charset="2"/>
              <a:buChar char="ü"/>
            </a:pPr>
            <a:r>
              <a:rPr lang="es-PY" dirty="0" smtClean="0"/>
              <a:t>Asistencia Técnica Agropecuaria</a:t>
            </a:r>
          </a:p>
          <a:p>
            <a:pPr marL="171450" indent="-171450">
              <a:buFont typeface="Wingdings" panose="05000000000000000000" pitchFamily="2" charset="2"/>
              <a:buChar char="ü"/>
            </a:pPr>
            <a:r>
              <a:rPr lang="es-PY" dirty="0" smtClean="0"/>
              <a:t>Inversión en insumos y tecnología agropecuaria - Inversiones Productivas</a:t>
            </a:r>
          </a:p>
          <a:p>
            <a:pPr marL="171450" indent="-171450">
              <a:buFont typeface="Wingdings" panose="05000000000000000000" pitchFamily="2" charset="2"/>
              <a:buChar char="ü"/>
            </a:pPr>
            <a:r>
              <a:rPr lang="es-PY" dirty="0" smtClean="0"/>
              <a:t>Educación Agropecuaria</a:t>
            </a:r>
          </a:p>
          <a:p>
            <a:pPr marL="171450" indent="-171450">
              <a:buFont typeface="Wingdings" panose="05000000000000000000" pitchFamily="2" charset="2"/>
              <a:buChar char="ü"/>
            </a:pPr>
            <a:r>
              <a:rPr lang="es-PY" dirty="0" smtClean="0"/>
              <a:t>Gestión de Mercados y Apoyo a la Comercialización</a:t>
            </a:r>
          </a:p>
          <a:p>
            <a:endParaRPr lang="es-PY"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solidFill>
                  <a:prstClr val="black"/>
                </a:solidFill>
              </a:rPr>
              <a:pPr/>
              <a:t>10</a:t>
            </a:fld>
            <a:endParaRPr lang="es-PY" dirty="0">
              <a:solidFill>
                <a:prstClr val="black"/>
              </a:solidFill>
            </a:endParaRPr>
          </a:p>
        </p:txBody>
      </p:sp>
    </p:spTree>
    <p:extLst>
      <p:ext uri="{BB962C8B-B14F-4D97-AF65-F5344CB8AC3E}">
        <p14:creationId xmlns:p14="http://schemas.microsoft.com/office/powerpoint/2010/main" val="103298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Desde el Ejercicio Fiscal 2008 al Ejercicio Fiscal 2016 se han habilitado 56 Agencias Locales de Asistencia Técnica (</a:t>
            </a:r>
            <a:r>
              <a:rPr lang="es-MX" sz="1200" kern="1200" dirty="0" err="1" smtClean="0">
                <a:solidFill>
                  <a:schemeClr val="tx1"/>
                </a:solidFill>
                <a:effectLst/>
                <a:latin typeface="+mn-lt"/>
                <a:ea typeface="+mn-ea"/>
                <a:cs typeface="+mn-cs"/>
              </a:rPr>
              <a:t>ALATs</a:t>
            </a:r>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En el Ejercicio Fiscal 2017 disminuyo la cantidad de </a:t>
            </a:r>
            <a:r>
              <a:rPr lang="es-MX" sz="1200" kern="1200" dirty="0" err="1" smtClean="0">
                <a:solidFill>
                  <a:schemeClr val="tx1"/>
                </a:solidFill>
                <a:effectLst/>
                <a:latin typeface="+mn-lt"/>
                <a:ea typeface="+mn-ea"/>
                <a:cs typeface="+mn-cs"/>
              </a:rPr>
              <a:t>ALATs</a:t>
            </a:r>
            <a:r>
              <a:rPr lang="es-MX" sz="1200" kern="1200" dirty="0" smtClean="0">
                <a:solidFill>
                  <a:schemeClr val="tx1"/>
                </a:solidFill>
                <a:effectLst/>
                <a:latin typeface="+mn-lt"/>
                <a:ea typeface="+mn-ea"/>
                <a:cs typeface="+mn-cs"/>
              </a:rPr>
              <a:t> habilitados (8), debido a la no asignación de los créditos presupuestarios al Ministerio de Agricultura y Ganadería correspondiente a la primera distribución de los créditos, provenientes del tercer desembolso del Programa de Apoyo a la Política Pública de Desarrollo Social en Paraguay DCI-ALA/2011/22871. Proyecto ALA II.  2016, situación que  afecto el cumplimiento de  metas institucionales, debido a que  en la propuesta estaba prevista la contratación de técnicos, para cubrir las siguientes ALAT: Nueva Alborada, La Paz, Jesús, Humaitá,  Emboscada, Nueva Colombia, Loma Grande y  Santiago, entre otros</a:t>
            </a:r>
          </a:p>
          <a:p>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11</a:t>
            </a:fld>
            <a:endParaRPr lang="es-PY" dirty="0"/>
          </a:p>
        </p:txBody>
      </p:sp>
    </p:spTree>
    <p:extLst>
      <p:ext uri="{BB962C8B-B14F-4D97-AF65-F5344CB8AC3E}">
        <p14:creationId xmlns:p14="http://schemas.microsoft.com/office/powerpoint/2010/main" val="1362937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Los servicios ofrecidos</a:t>
            </a:r>
            <a:r>
              <a:rPr lang="es-MX" sz="1200" kern="1200" baseline="0" dirty="0" smtClean="0">
                <a:solidFill>
                  <a:schemeClr val="tx1"/>
                </a:solidFill>
                <a:effectLst/>
                <a:latin typeface="+mn-lt"/>
                <a:ea typeface="+mn-ea"/>
                <a:cs typeface="+mn-cs"/>
              </a:rPr>
              <a:t> tienen como principal usuario a las FAMILIAS DE LA AGRICUTLRUA FAMILIAR , de las 289.649 fincas agropecuarias a nivel país, según el último Censo Agropecuario Nacional del 2008, corresponden a este segmento productivo:</a:t>
            </a:r>
          </a:p>
          <a:p>
            <a:pPr marL="171450" indent="-171450">
              <a:buFont typeface="Wingdings" panose="05000000000000000000" pitchFamily="2" charset="2"/>
              <a:buChar char="ü"/>
            </a:pPr>
            <a:r>
              <a:rPr lang="es-MX" sz="1200" kern="1200" dirty="0" smtClean="0">
                <a:solidFill>
                  <a:schemeClr val="tx1"/>
                </a:solidFill>
                <a:effectLst/>
                <a:latin typeface="+mn-lt"/>
                <a:ea typeface="+mn-ea"/>
                <a:cs typeface="+mn-cs"/>
              </a:rPr>
              <a:t>264.417 fincas  hasta 50 has.  en la Región Oriental</a:t>
            </a:r>
          </a:p>
          <a:p>
            <a:pPr marL="171450" indent="-171450">
              <a:buFont typeface="Wingdings" panose="05000000000000000000" pitchFamily="2" charset="2"/>
              <a:buChar char="ü"/>
            </a:pPr>
            <a:r>
              <a:rPr lang="es-MX" sz="1200" kern="1200" dirty="0" smtClean="0">
                <a:solidFill>
                  <a:schemeClr val="tx1"/>
                </a:solidFill>
                <a:effectLst/>
                <a:latin typeface="+mn-lt"/>
                <a:ea typeface="+mn-ea"/>
                <a:cs typeface="+mn-cs"/>
              </a:rPr>
              <a:t>4.919 fincas con menos de 500 has. en la Región Occidental</a:t>
            </a:r>
          </a:p>
          <a:p>
            <a:pPr marL="0" indent="0">
              <a:buFont typeface="Wingdings" panose="05000000000000000000" pitchFamily="2" charset="2"/>
              <a:buNone/>
            </a:pPr>
            <a:r>
              <a:rPr lang="es-MX" sz="1200" kern="1200" dirty="0" smtClean="0">
                <a:solidFill>
                  <a:schemeClr val="tx1"/>
                </a:solidFill>
                <a:effectLst/>
                <a:latin typeface="+mn-lt"/>
                <a:ea typeface="+mn-ea"/>
                <a:cs typeface="+mn-cs"/>
              </a:rPr>
              <a:t>Las</a:t>
            </a:r>
            <a:r>
              <a:rPr lang="es-MX" sz="1200" kern="1200" baseline="0" dirty="0" smtClean="0">
                <a:solidFill>
                  <a:schemeClr val="tx1"/>
                </a:solidFill>
                <a:effectLst/>
                <a:latin typeface="+mn-lt"/>
                <a:ea typeface="+mn-ea"/>
                <a:cs typeface="+mn-cs"/>
              </a:rPr>
              <a:t> cuales son sujeto de nuestra intervención.</a:t>
            </a:r>
            <a:endParaRPr lang="es-MX"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EE4BB78-0DA8-4C97-B573-EED323401DE5}" type="slidenum">
              <a:rPr lang="es-PY" smtClean="0">
                <a:solidFill>
                  <a:prstClr val="black"/>
                </a:solidFill>
              </a:rPr>
              <a:pPr/>
              <a:t>12</a:t>
            </a:fld>
            <a:endParaRPr lang="es-PY" dirty="0">
              <a:solidFill>
                <a:prstClr val="black"/>
              </a:solidFill>
            </a:endParaRPr>
          </a:p>
        </p:txBody>
      </p:sp>
    </p:spTree>
    <p:extLst>
      <p:ext uri="{BB962C8B-B14F-4D97-AF65-F5344CB8AC3E}">
        <p14:creationId xmlns:p14="http://schemas.microsoft.com/office/powerpoint/2010/main" val="1185027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El porcentaje</a:t>
            </a:r>
            <a:r>
              <a:rPr lang="es-MX" sz="1200" kern="1200" baseline="0" dirty="0" smtClean="0">
                <a:solidFill>
                  <a:schemeClr val="tx1"/>
                </a:solidFill>
                <a:effectLst/>
                <a:latin typeface="+mn-lt"/>
                <a:ea typeface="+mn-ea"/>
                <a:cs typeface="+mn-cs"/>
              </a:rPr>
              <a:t> de la cobertura de los servicios de Asistencia Técnica Agropecuaria con relación a la cantidad total de fincas a nivel país de la Agricultura Familiar, a</a:t>
            </a:r>
            <a:r>
              <a:rPr lang="es-MX" sz="1200" kern="1200" dirty="0" smtClean="0">
                <a:solidFill>
                  <a:schemeClr val="tx1"/>
                </a:solidFill>
                <a:effectLst/>
                <a:latin typeface="+mn-lt"/>
                <a:ea typeface="+mn-ea"/>
                <a:cs typeface="+mn-cs"/>
              </a:rPr>
              <a:t> partir del Ejercicio Fiscal 2011 fue disminuyendo gradualmente hasta el 2015, de 56% a 36% respectivamente, con un leve aumento en el año 2016 (40%) y para el ejercicio fiscal 2017 se estima un  (42 %), este último incremento</a:t>
            </a:r>
            <a:r>
              <a:rPr lang="es-MX" sz="1200" kern="1200" baseline="0" dirty="0" smtClean="0">
                <a:solidFill>
                  <a:schemeClr val="tx1"/>
                </a:solidFill>
                <a:effectLst/>
                <a:latin typeface="+mn-lt"/>
                <a:ea typeface="+mn-ea"/>
                <a:cs typeface="+mn-cs"/>
              </a:rPr>
              <a:t> en la cobertura se da</a:t>
            </a:r>
            <a:r>
              <a:rPr lang="es-MX" sz="1200" kern="1200" dirty="0" smtClean="0">
                <a:solidFill>
                  <a:schemeClr val="tx1"/>
                </a:solidFill>
                <a:effectLst/>
                <a:latin typeface="+mn-lt"/>
                <a:ea typeface="+mn-ea"/>
                <a:cs typeface="+mn-cs"/>
              </a:rPr>
              <a:t> en respuesta al incremento del 0.59% del Presupuesto del MAG. </a:t>
            </a:r>
            <a:endParaRPr lang="es-MX"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EE4BB78-0DA8-4C97-B573-EED323401DE5}" type="slidenum">
              <a:rPr lang="es-PY" smtClean="0">
                <a:solidFill>
                  <a:prstClr val="black"/>
                </a:solidFill>
              </a:rPr>
              <a:pPr/>
              <a:t>13</a:t>
            </a:fld>
            <a:endParaRPr lang="es-PY" dirty="0">
              <a:solidFill>
                <a:prstClr val="black"/>
              </a:solidFill>
            </a:endParaRPr>
          </a:p>
        </p:txBody>
      </p:sp>
    </p:spTree>
    <p:extLst>
      <p:ext uri="{BB962C8B-B14F-4D97-AF65-F5344CB8AC3E}">
        <p14:creationId xmlns:p14="http://schemas.microsoft.com/office/powerpoint/2010/main" val="2174986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14</a:t>
            </a:fld>
            <a:endParaRPr lang="es-PY" dirty="0"/>
          </a:p>
        </p:txBody>
      </p:sp>
    </p:spTree>
    <p:extLst>
      <p:ext uri="{BB962C8B-B14F-4D97-AF65-F5344CB8AC3E}">
        <p14:creationId xmlns:p14="http://schemas.microsoft.com/office/powerpoint/2010/main" val="3850458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El MAG ha ejecutado hasta setiembre del  2017 el 47 % de su presupuesto asignado para el presente ejercicio fiscal, sin tener en cuenta la ejecución de los presupuestos de las entidades descentralizadas que forman parte del Sistema MAG.</a:t>
            </a:r>
          </a:p>
          <a:p>
            <a:r>
              <a:rPr lang="es-MX" sz="1200" kern="1200" dirty="0" smtClean="0">
                <a:solidFill>
                  <a:schemeClr val="tx1"/>
                </a:solidFill>
                <a:effectLst/>
                <a:latin typeface="+mn-lt"/>
                <a:ea typeface="+mn-ea"/>
                <a:cs typeface="+mn-cs"/>
              </a:rPr>
              <a:t>Considerando el Sistema MAG (MAG + Entidades Descentralizadas) la ejecución presupuestaria hasta setiembre del 2017 es de 45%.</a:t>
            </a:r>
          </a:p>
          <a:p>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15</a:t>
            </a:fld>
            <a:endParaRPr lang="es-PY" dirty="0"/>
          </a:p>
        </p:txBody>
      </p:sp>
    </p:spTree>
    <p:extLst>
      <p:ext uri="{BB962C8B-B14F-4D97-AF65-F5344CB8AC3E}">
        <p14:creationId xmlns:p14="http://schemas.microsoft.com/office/powerpoint/2010/main" val="1078678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r>
              <a:rPr lang="es-MX" sz="1200" kern="1200" dirty="0" smtClean="0">
                <a:solidFill>
                  <a:schemeClr val="tx1"/>
                </a:solidFill>
                <a:effectLst/>
                <a:latin typeface="+mn-lt"/>
                <a:ea typeface="+mn-ea"/>
                <a:cs typeface="+mn-cs"/>
              </a:rPr>
              <a:t>EJECUCION PAC: De </a:t>
            </a:r>
            <a:r>
              <a:rPr lang="es-MX" sz="1200" b="1" kern="1200" dirty="0" smtClean="0">
                <a:solidFill>
                  <a:schemeClr val="tx1"/>
                </a:solidFill>
                <a:effectLst/>
                <a:latin typeface="+mn-lt"/>
                <a:ea typeface="+mn-ea"/>
                <a:cs typeface="+mn-cs"/>
              </a:rPr>
              <a:t>enero a setiembre</a:t>
            </a:r>
            <a:r>
              <a:rPr lang="es-MX" sz="1200" kern="1200" dirty="0" smtClean="0">
                <a:solidFill>
                  <a:schemeClr val="tx1"/>
                </a:solidFill>
                <a:effectLst/>
                <a:latin typeface="+mn-lt"/>
                <a:ea typeface="+mn-ea"/>
                <a:cs typeface="+mn-cs"/>
              </a:rPr>
              <a:t> de los Ejercicios Fiscales 2016 al 2017 se ha aumentado la ejecución del Plan Anual de Contrataciones en aproximadamente 3 veces más que el mismo periodo del Ejercicio Fiscal 2015, lo que equivale en términos monetarios:</a:t>
            </a:r>
          </a:p>
          <a:p>
            <a:r>
              <a:rPr lang="es-MX" sz="1200" kern="1200" dirty="0" smtClean="0">
                <a:solidFill>
                  <a:schemeClr val="tx1"/>
                </a:solidFill>
                <a:effectLst/>
                <a:latin typeface="+mn-lt"/>
                <a:ea typeface="+mn-ea"/>
                <a:cs typeface="+mn-cs"/>
              </a:rPr>
              <a:t>Ejecución PAC 2015: Gs.    8.626.426.624</a:t>
            </a:r>
          </a:p>
          <a:p>
            <a:r>
              <a:rPr lang="es-MX" sz="1200" kern="1200" dirty="0" smtClean="0">
                <a:solidFill>
                  <a:schemeClr val="tx1"/>
                </a:solidFill>
                <a:effectLst/>
                <a:latin typeface="+mn-lt"/>
                <a:ea typeface="+mn-ea"/>
                <a:cs typeface="+mn-cs"/>
              </a:rPr>
              <a:t>Ejecución PAC 2016: Gs.  28.640.965.901</a:t>
            </a:r>
          </a:p>
          <a:p>
            <a:r>
              <a:rPr lang="es-MX" sz="1200" kern="1200" dirty="0" smtClean="0">
                <a:solidFill>
                  <a:schemeClr val="tx1"/>
                </a:solidFill>
                <a:effectLst/>
                <a:latin typeface="+mn-lt"/>
                <a:ea typeface="+mn-ea"/>
                <a:cs typeface="+mn-cs"/>
              </a:rPr>
              <a:t>Ejecución PAC 2017: Gs.  22.248.383.811</a:t>
            </a:r>
          </a:p>
          <a:p>
            <a:r>
              <a:rPr lang="es-MX" sz="1200" kern="1200" dirty="0" smtClean="0">
                <a:solidFill>
                  <a:schemeClr val="tx1"/>
                </a:solidFill>
                <a:effectLst/>
                <a:latin typeface="+mn-lt"/>
                <a:ea typeface="+mn-ea"/>
                <a:cs typeface="+mn-cs"/>
              </a:rPr>
              <a:t> </a:t>
            </a:r>
          </a:p>
          <a:p>
            <a:pPr lvl="0"/>
            <a:r>
              <a:rPr lang="es-MX" sz="1200" kern="1200" dirty="0" smtClean="0">
                <a:solidFill>
                  <a:schemeClr val="tx1"/>
                </a:solidFill>
                <a:effectLst/>
                <a:latin typeface="+mn-lt"/>
                <a:ea typeface="+mn-ea"/>
                <a:cs typeface="+mn-cs"/>
              </a:rPr>
              <a:t>EJECUCIÓN PRESUPUESTO: De </a:t>
            </a:r>
            <a:r>
              <a:rPr lang="es-MX" sz="1200" b="1" kern="1200" dirty="0" smtClean="0">
                <a:solidFill>
                  <a:schemeClr val="tx1"/>
                </a:solidFill>
                <a:effectLst/>
                <a:latin typeface="+mn-lt"/>
                <a:ea typeface="+mn-ea"/>
                <a:cs typeface="+mn-cs"/>
              </a:rPr>
              <a:t>enero a setiembre</a:t>
            </a:r>
            <a:r>
              <a:rPr lang="es-MX" sz="1200" kern="1200" dirty="0" smtClean="0">
                <a:solidFill>
                  <a:schemeClr val="tx1"/>
                </a:solidFill>
                <a:effectLst/>
                <a:latin typeface="+mn-lt"/>
                <a:ea typeface="+mn-ea"/>
                <a:cs typeface="+mn-cs"/>
              </a:rPr>
              <a:t> del Ejercicio Fiscal 2017  el MAG ha ejecutado el 47% de su presupuesto vigente, en comparación al 39% alcanzado en el mismo periodo del Ejercicio Fiscal 2016 y 33% en el 2015. Por su importancia destacamos; que la elevada ejecución del PAC y del presupuesto del MAG ha sido obtenida aún con la reducción inversamente proporcional de los beneficios complementarios a los funcionarios.</a:t>
            </a:r>
            <a:r>
              <a:rPr lang="es-MX" sz="1200" b="1" u="sng"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endParaRPr lang="es-MX" dirty="0" smtClean="0"/>
          </a:p>
          <a:p>
            <a:r>
              <a:rPr lang="es-MX" dirty="0" smtClean="0"/>
              <a:t>El Plan Financiero se ejecuta</a:t>
            </a:r>
            <a:r>
              <a:rPr lang="es-MX" baseline="0" dirty="0" smtClean="0"/>
              <a:t>, conforme disponibilidad de Plan de Caja asignado por el Ministerio de Hacienda</a:t>
            </a:r>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16</a:t>
            </a:fld>
            <a:endParaRPr lang="es-PY" dirty="0"/>
          </a:p>
        </p:txBody>
      </p:sp>
    </p:spTree>
    <p:extLst>
      <p:ext uri="{BB962C8B-B14F-4D97-AF65-F5344CB8AC3E}">
        <p14:creationId xmlns:p14="http://schemas.microsoft.com/office/powerpoint/2010/main" val="98935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MX" sz="1000" b="1" u="sng" kern="1200" dirty="0" smtClean="0">
                <a:solidFill>
                  <a:schemeClr val="tx1"/>
                </a:solidFill>
                <a:effectLst/>
                <a:latin typeface="+mn-lt"/>
                <a:ea typeface="+mn-ea"/>
                <a:cs typeface="+mn-cs"/>
              </a:rPr>
              <a:t>BONOS SOBERANOS</a:t>
            </a:r>
            <a:endParaRPr lang="es-MX" sz="1000" kern="1200" dirty="0" smtClean="0">
              <a:solidFill>
                <a:schemeClr val="tx1"/>
              </a:solidFill>
              <a:effectLst/>
              <a:latin typeface="+mn-lt"/>
              <a:ea typeface="+mn-ea"/>
              <a:cs typeface="+mn-cs"/>
            </a:endParaRPr>
          </a:p>
          <a:p>
            <a:r>
              <a:rPr lang="es-MX" sz="1000" kern="1200" dirty="0" smtClean="0">
                <a:solidFill>
                  <a:schemeClr val="tx1"/>
                </a:solidFill>
                <a:effectLst/>
                <a:latin typeface="+mn-lt"/>
                <a:ea typeface="+mn-ea"/>
                <a:cs typeface="+mn-cs"/>
              </a:rPr>
              <a:t>De los fondos provenientes de la emisión de Bonos Soberanos (O.G 871- FF20), el MAG ha ejecutado durante el ejercicio fiscal 2016 hasta setiembre de 2017 el 94% del presupuesto asignado al Proyecto Equipamiento para la Producción Agrícola en el Paraguay.</a:t>
            </a:r>
          </a:p>
          <a:p>
            <a:r>
              <a:rPr lang="es-MX" sz="1000" kern="1200" dirty="0" smtClean="0">
                <a:solidFill>
                  <a:schemeClr val="tx1"/>
                </a:solidFill>
                <a:effectLst/>
                <a:latin typeface="+mn-lt"/>
                <a:ea typeface="+mn-ea"/>
                <a:cs typeface="+mn-cs"/>
              </a:rPr>
              <a:t>En el Ejercicio Fiscal 2015 se ha ejecutado el 3,93 % de los fondos asignados.</a:t>
            </a:r>
          </a:p>
          <a:p>
            <a:pPr marL="0" marR="0" indent="0" algn="l" defTabSz="914400" rtl="0" eaLnBrk="1" fontAlgn="auto" latinLnBrk="0" hangingPunct="1">
              <a:lnSpc>
                <a:spcPct val="100000"/>
              </a:lnSpc>
              <a:spcBef>
                <a:spcPts val="0"/>
              </a:spcBef>
              <a:spcAft>
                <a:spcPts val="0"/>
              </a:spcAft>
              <a:buClrTx/>
              <a:buSzTx/>
              <a:buFontTx/>
              <a:buNone/>
              <a:tabLst/>
              <a:defRPr/>
            </a:pPr>
            <a:r>
              <a:rPr lang="es-MX" sz="1000" kern="1200" dirty="0" smtClean="0">
                <a:solidFill>
                  <a:schemeClr val="tx1"/>
                </a:solidFill>
                <a:effectLst/>
                <a:latin typeface="+mn-lt"/>
                <a:ea typeface="+mn-ea"/>
                <a:cs typeface="+mn-cs"/>
              </a:rPr>
              <a:t>En el Ejercicio Fiscal 2016 se ha ejecutado el 96 % de los fondos asignados.</a:t>
            </a:r>
          </a:p>
          <a:p>
            <a:pPr marL="0" marR="0" indent="0" algn="l" defTabSz="914400" rtl="0" eaLnBrk="1" fontAlgn="auto" latinLnBrk="0" hangingPunct="1">
              <a:lnSpc>
                <a:spcPct val="100000"/>
              </a:lnSpc>
              <a:spcBef>
                <a:spcPts val="0"/>
              </a:spcBef>
              <a:spcAft>
                <a:spcPts val="0"/>
              </a:spcAft>
              <a:buClrTx/>
              <a:buSzTx/>
              <a:buFontTx/>
              <a:buNone/>
              <a:tabLst/>
              <a:defRPr/>
            </a:pPr>
            <a:r>
              <a:rPr lang="es-MX" sz="1000" kern="1200" dirty="0" smtClean="0">
                <a:solidFill>
                  <a:schemeClr val="tx1"/>
                </a:solidFill>
                <a:effectLst/>
                <a:latin typeface="+mn-lt"/>
                <a:ea typeface="+mn-ea"/>
                <a:cs typeface="+mn-cs"/>
              </a:rPr>
              <a:t>En el Ejercicio Fiscal 2015 se ha ejecutado el 86 % de los fondos asignados.</a:t>
            </a:r>
          </a:p>
          <a:p>
            <a:endParaRPr lang="es-MX"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000" b="1" u="sng" kern="1200" dirty="0" smtClean="0">
                <a:solidFill>
                  <a:schemeClr val="tx1"/>
                </a:solidFill>
                <a:effectLst/>
                <a:latin typeface="+mn-lt"/>
                <a:ea typeface="+mn-ea"/>
                <a:cs typeface="+mn-cs"/>
              </a:rPr>
              <a:t>INFORMACION ADICIONAL- UTILIZAR EN CASO DE NECESIDAD</a:t>
            </a:r>
          </a:p>
          <a:p>
            <a:r>
              <a:rPr lang="es-MX" sz="1000" kern="1200" dirty="0" smtClean="0">
                <a:solidFill>
                  <a:schemeClr val="tx1"/>
                </a:solidFill>
                <a:effectLst/>
                <a:latin typeface="+mn-lt"/>
                <a:ea typeface="+mn-ea"/>
                <a:cs typeface="+mn-cs"/>
              </a:rPr>
              <a:t>Cantidad de beneficiarios  desde ENERO 2016 A AGOSTO/2017: 6.118 beneficiarios; siendo los siguientes </a:t>
            </a:r>
            <a:r>
              <a:rPr lang="es-MX" sz="1000" kern="1200" dirty="0" err="1" smtClean="0">
                <a:solidFill>
                  <a:schemeClr val="tx1"/>
                </a:solidFill>
                <a:effectLst/>
                <a:latin typeface="+mn-lt"/>
                <a:ea typeface="+mn-ea"/>
                <a:cs typeface="+mn-cs"/>
              </a:rPr>
              <a:t>Dptos</a:t>
            </a:r>
            <a:r>
              <a:rPr lang="es-MX" sz="1000" kern="1200" dirty="0" smtClean="0">
                <a:solidFill>
                  <a:schemeClr val="tx1"/>
                </a:solidFill>
                <a:effectLst/>
                <a:latin typeface="+mn-lt"/>
                <a:ea typeface="+mn-ea"/>
                <a:cs typeface="+mn-cs"/>
              </a:rPr>
              <a:t>, con mayor asignación:</a:t>
            </a:r>
          </a:p>
          <a:p>
            <a:r>
              <a:rPr lang="es-MX" sz="1000" kern="1200" dirty="0" smtClean="0">
                <a:solidFill>
                  <a:schemeClr val="tx1"/>
                </a:solidFill>
                <a:effectLst/>
                <a:latin typeface="+mn-lt"/>
                <a:ea typeface="+mn-ea"/>
                <a:cs typeface="+mn-cs"/>
              </a:rPr>
              <a:t>Caaguazú     868 beneficiarios- Gs. 22.525.665.000</a:t>
            </a:r>
          </a:p>
          <a:p>
            <a:r>
              <a:rPr lang="es-MX" sz="1000" kern="1200" dirty="0" smtClean="0">
                <a:solidFill>
                  <a:schemeClr val="tx1"/>
                </a:solidFill>
                <a:effectLst/>
                <a:latin typeface="+mn-lt"/>
                <a:ea typeface="+mn-ea"/>
                <a:cs typeface="+mn-cs"/>
              </a:rPr>
              <a:t>Central         624 beneficiarios- Gs. 17.583.134.000</a:t>
            </a:r>
          </a:p>
          <a:p>
            <a:r>
              <a:rPr lang="es-MX" sz="1000" kern="1200" dirty="0" smtClean="0">
                <a:solidFill>
                  <a:schemeClr val="tx1"/>
                </a:solidFill>
                <a:effectLst/>
                <a:latin typeface="+mn-lt"/>
                <a:ea typeface="+mn-ea"/>
                <a:cs typeface="+mn-cs"/>
              </a:rPr>
              <a:t>San Pedro   1298 beneficiarios - Gs. 10.002.776.745</a:t>
            </a:r>
          </a:p>
          <a:p>
            <a:r>
              <a:rPr lang="es-MX" sz="1000" kern="1200" dirty="0" smtClean="0">
                <a:solidFill>
                  <a:schemeClr val="tx1"/>
                </a:solidFill>
                <a:effectLst/>
                <a:latin typeface="+mn-lt"/>
                <a:ea typeface="+mn-ea"/>
                <a:cs typeface="+mn-cs"/>
              </a:rPr>
              <a:t> </a:t>
            </a:r>
          </a:p>
          <a:p>
            <a:r>
              <a:rPr lang="es-MX" sz="1000" b="1" kern="1200" dirty="0" smtClean="0">
                <a:solidFill>
                  <a:srgbClr val="FF0000"/>
                </a:solidFill>
                <a:effectLst/>
                <a:latin typeface="+mn-lt"/>
                <a:ea typeface="+mn-ea"/>
                <a:cs typeface="+mn-cs"/>
              </a:rPr>
              <a:t>Tipo de Inversiones realizadas</a:t>
            </a:r>
            <a:r>
              <a:rPr lang="es-MX" sz="1000" kern="1200" dirty="0" smtClean="0">
                <a:solidFill>
                  <a:srgbClr val="FF0000"/>
                </a:solidFill>
                <a:effectLst/>
                <a:latin typeface="+mn-lt"/>
                <a:ea typeface="+mn-ea"/>
                <a:cs typeface="+mn-cs"/>
              </a:rPr>
              <a:t>: Invernadero</a:t>
            </a:r>
            <a:r>
              <a:rPr lang="es-MX" sz="1000" kern="1200" baseline="0" dirty="0" smtClean="0">
                <a:solidFill>
                  <a:srgbClr val="FF0000"/>
                </a:solidFill>
                <a:effectLst/>
                <a:latin typeface="+mn-lt"/>
                <a:ea typeface="+mn-ea"/>
                <a:cs typeface="+mn-cs"/>
              </a:rPr>
              <a:t> de madera y metal, Invernadero de metal, Invernadero tipo </a:t>
            </a:r>
            <a:r>
              <a:rPr lang="es-MX" sz="1000" kern="1200" baseline="0" dirty="0" err="1" smtClean="0">
                <a:solidFill>
                  <a:srgbClr val="FF0000"/>
                </a:solidFill>
                <a:effectLst/>
                <a:latin typeface="+mn-lt"/>
                <a:ea typeface="+mn-ea"/>
                <a:cs typeface="+mn-cs"/>
              </a:rPr>
              <a:t>tunel</a:t>
            </a:r>
            <a:r>
              <a:rPr lang="es-MX" sz="1000" kern="1200" baseline="0" dirty="0" smtClean="0">
                <a:solidFill>
                  <a:srgbClr val="FF0000"/>
                </a:solidFill>
                <a:effectLst/>
                <a:latin typeface="+mn-lt"/>
                <a:ea typeface="+mn-ea"/>
                <a:cs typeface="+mn-cs"/>
              </a:rPr>
              <a:t>, Invernadero de metal con controlador de temperatura, Malla media sombra, Malla Media Sombra con Riego por Goteo, Pozo Artesiano, Riego por Goteo, Riego por Aspersión, Riego por Goteo Superficial, Secadero para cebolla, Tractor e implemento </a:t>
            </a:r>
            <a:r>
              <a:rPr lang="es-MX" sz="1000" kern="1200" baseline="0" dirty="0" err="1" smtClean="0">
                <a:solidFill>
                  <a:srgbClr val="FF0000"/>
                </a:solidFill>
                <a:effectLst/>
                <a:latin typeface="+mn-lt"/>
                <a:ea typeface="+mn-ea"/>
                <a:cs typeface="+mn-cs"/>
              </a:rPr>
              <a:t>agricola</a:t>
            </a:r>
            <a:r>
              <a:rPr lang="es-MX" sz="1000" kern="1200" baseline="0" dirty="0" smtClean="0">
                <a:solidFill>
                  <a:srgbClr val="FF0000"/>
                </a:solidFill>
                <a:effectLst/>
                <a:latin typeface="+mn-lt"/>
                <a:ea typeface="+mn-ea"/>
                <a:cs typeface="+mn-cs"/>
              </a:rPr>
              <a:t>, Motocultor, Implementos Agrícolas, Producción de </a:t>
            </a:r>
            <a:r>
              <a:rPr lang="es-MX" sz="1000" kern="1200" baseline="0" dirty="0" err="1" smtClean="0">
                <a:solidFill>
                  <a:srgbClr val="FF0000"/>
                </a:solidFill>
                <a:effectLst/>
                <a:latin typeface="+mn-lt"/>
                <a:ea typeface="+mn-ea"/>
                <a:cs typeface="+mn-cs"/>
              </a:rPr>
              <a:t>Ka´a</a:t>
            </a:r>
            <a:r>
              <a:rPr lang="es-MX" sz="1000" kern="1200" baseline="0" dirty="0" smtClean="0">
                <a:solidFill>
                  <a:srgbClr val="FF0000"/>
                </a:solidFill>
                <a:effectLst/>
                <a:latin typeface="+mn-lt"/>
                <a:ea typeface="+mn-ea"/>
                <a:cs typeface="+mn-cs"/>
              </a:rPr>
              <a:t> </a:t>
            </a:r>
            <a:r>
              <a:rPr lang="es-MX" sz="1000" kern="1200" baseline="0" dirty="0" err="1" smtClean="0">
                <a:solidFill>
                  <a:srgbClr val="FF0000"/>
                </a:solidFill>
                <a:effectLst/>
                <a:latin typeface="+mn-lt"/>
                <a:ea typeface="+mn-ea"/>
                <a:cs typeface="+mn-cs"/>
              </a:rPr>
              <a:t>He´e</a:t>
            </a:r>
            <a:r>
              <a:rPr lang="es-MX" sz="1000" kern="1200" baseline="0" dirty="0" smtClean="0">
                <a:solidFill>
                  <a:srgbClr val="FF0000"/>
                </a:solidFill>
                <a:effectLst/>
                <a:latin typeface="+mn-lt"/>
                <a:ea typeface="+mn-ea"/>
                <a:cs typeface="+mn-cs"/>
              </a:rPr>
              <a:t>, Cultivo y Procesamiento de Mora, Herramientas Menores, Kit de aves, Materiales para feriantes</a:t>
            </a:r>
            <a:endParaRPr lang="es-MX" sz="1000" kern="1200" dirty="0" smtClean="0">
              <a:solidFill>
                <a:srgbClr val="FF0000"/>
              </a:solidFill>
              <a:effectLst/>
              <a:latin typeface="+mn-lt"/>
              <a:ea typeface="+mn-ea"/>
              <a:cs typeface="+mn-cs"/>
            </a:endParaRPr>
          </a:p>
          <a:p>
            <a:r>
              <a:rPr lang="es-PY" sz="1000" b="1" kern="1200" dirty="0" smtClean="0">
                <a:solidFill>
                  <a:schemeClr val="tx1"/>
                </a:solidFill>
                <a:effectLst/>
                <a:latin typeface="+mn-lt"/>
                <a:ea typeface="+mn-ea"/>
                <a:cs typeface="+mn-cs"/>
              </a:rPr>
              <a:t>ESTRATEGIA UTILIZADA POR LA ADMINISTRACION  A PARTIR DE ENERO 2016 PARA LA EJECUCION DE LOS FONDOS</a:t>
            </a:r>
            <a:endParaRPr lang="es-MX" sz="1000" kern="1200" dirty="0" smtClean="0">
              <a:solidFill>
                <a:schemeClr val="tx1"/>
              </a:solidFill>
              <a:effectLst/>
              <a:latin typeface="+mn-lt"/>
              <a:ea typeface="+mn-ea"/>
              <a:cs typeface="+mn-cs"/>
            </a:endParaRPr>
          </a:p>
          <a:p>
            <a:pPr lvl="1"/>
            <a:r>
              <a:rPr lang="es-PY" sz="1000" kern="1200" dirty="0" smtClean="0">
                <a:solidFill>
                  <a:schemeClr val="tx1"/>
                </a:solidFill>
                <a:effectLst/>
                <a:latin typeface="+mn-lt"/>
                <a:ea typeface="+mn-ea"/>
                <a:cs typeface="+mn-cs"/>
              </a:rPr>
              <a:t>Cambio de estrategia en el proyecto, aprobación DSIP/MH.</a:t>
            </a:r>
            <a:endParaRPr lang="es-MX" sz="1000" kern="1200" dirty="0" smtClean="0">
              <a:solidFill>
                <a:schemeClr val="tx1"/>
              </a:solidFill>
              <a:effectLst/>
              <a:latin typeface="+mn-lt"/>
              <a:ea typeface="+mn-ea"/>
              <a:cs typeface="+mn-cs"/>
            </a:endParaRPr>
          </a:p>
          <a:p>
            <a:pPr lvl="2"/>
            <a:r>
              <a:rPr lang="es-MX" sz="1000" kern="1200" dirty="0" smtClean="0">
                <a:solidFill>
                  <a:schemeClr val="tx1"/>
                </a:solidFill>
                <a:effectLst/>
                <a:latin typeface="+mn-lt"/>
                <a:ea typeface="+mn-ea"/>
                <a:cs typeface="+mn-cs"/>
              </a:rPr>
              <a:t> </a:t>
            </a:r>
            <a:r>
              <a:rPr lang="es-PY" sz="1000" kern="1200" dirty="0" smtClean="0">
                <a:solidFill>
                  <a:schemeClr val="tx1"/>
                </a:solidFill>
                <a:effectLst/>
                <a:latin typeface="+mn-lt"/>
                <a:ea typeface="+mn-ea"/>
                <a:cs typeface="+mn-cs"/>
              </a:rPr>
              <a:t>De 70/30 paso a 100 el beneficio.</a:t>
            </a:r>
            <a:endParaRPr lang="es-MX" sz="1000" kern="1200" dirty="0" smtClean="0">
              <a:solidFill>
                <a:schemeClr val="tx1"/>
              </a:solidFill>
              <a:effectLst/>
              <a:latin typeface="+mn-lt"/>
              <a:ea typeface="+mn-ea"/>
              <a:cs typeface="+mn-cs"/>
            </a:endParaRPr>
          </a:p>
          <a:p>
            <a:pPr lvl="2"/>
            <a:r>
              <a:rPr lang="es-MX" sz="1000" kern="1200" dirty="0" smtClean="0">
                <a:solidFill>
                  <a:schemeClr val="tx1"/>
                </a:solidFill>
                <a:effectLst/>
                <a:latin typeface="+mn-lt"/>
                <a:ea typeface="+mn-ea"/>
                <a:cs typeface="+mn-cs"/>
              </a:rPr>
              <a:t> </a:t>
            </a:r>
            <a:r>
              <a:rPr lang="es-PY" sz="1000" kern="1200" dirty="0" smtClean="0">
                <a:solidFill>
                  <a:schemeClr val="tx1"/>
                </a:solidFill>
                <a:effectLst/>
                <a:latin typeface="+mn-lt"/>
                <a:ea typeface="+mn-ea"/>
                <a:cs typeface="+mn-cs"/>
              </a:rPr>
              <a:t>Pago llave en mano y contra fiscalización de obras ejecutadas.</a:t>
            </a:r>
            <a:endParaRPr lang="es-MX" sz="1000" kern="1200" dirty="0" smtClean="0">
              <a:solidFill>
                <a:schemeClr val="tx1"/>
              </a:solidFill>
              <a:effectLst/>
              <a:latin typeface="+mn-lt"/>
              <a:ea typeface="+mn-ea"/>
              <a:cs typeface="+mn-cs"/>
            </a:endParaRPr>
          </a:p>
          <a:p>
            <a:pPr lvl="1"/>
            <a:r>
              <a:rPr lang="es-PY" sz="1000" kern="1200" dirty="0" smtClean="0">
                <a:solidFill>
                  <a:schemeClr val="tx1"/>
                </a:solidFill>
                <a:effectLst/>
                <a:latin typeface="+mn-lt"/>
                <a:ea typeface="+mn-ea"/>
                <a:cs typeface="+mn-cs"/>
              </a:rPr>
              <a:t>Aumento sustancial de recursos al proyecto.</a:t>
            </a:r>
            <a:endParaRPr lang="es-MX" sz="1000" kern="1200" dirty="0" smtClean="0">
              <a:solidFill>
                <a:schemeClr val="tx1"/>
              </a:solidFill>
              <a:effectLst/>
              <a:latin typeface="+mn-lt"/>
              <a:ea typeface="+mn-ea"/>
              <a:cs typeface="+mn-cs"/>
            </a:endParaRPr>
          </a:p>
          <a:p>
            <a:pPr lvl="1"/>
            <a:r>
              <a:rPr lang="es-PY" sz="1000" kern="1200" dirty="0" smtClean="0">
                <a:solidFill>
                  <a:schemeClr val="tx1"/>
                </a:solidFill>
                <a:effectLst/>
                <a:latin typeface="+mn-lt"/>
                <a:ea typeface="+mn-ea"/>
                <a:cs typeface="+mn-cs"/>
              </a:rPr>
              <a:t>Cambio de hombres.</a:t>
            </a:r>
            <a:endParaRPr lang="es-MX" sz="1000" kern="1200" dirty="0" smtClean="0">
              <a:solidFill>
                <a:schemeClr val="tx1"/>
              </a:solidFill>
              <a:effectLst/>
              <a:latin typeface="+mn-lt"/>
              <a:ea typeface="+mn-ea"/>
              <a:cs typeface="+mn-cs"/>
            </a:endParaRPr>
          </a:p>
          <a:p>
            <a:pPr lvl="1"/>
            <a:r>
              <a:rPr lang="es-PY" sz="1000" kern="1200" dirty="0" smtClean="0">
                <a:solidFill>
                  <a:schemeClr val="tx1"/>
                </a:solidFill>
                <a:effectLst/>
                <a:latin typeface="+mn-lt"/>
                <a:ea typeface="+mn-ea"/>
                <a:cs typeface="+mn-cs"/>
              </a:rPr>
              <a:t>Ejecución presupuestaria (Ágil)</a:t>
            </a:r>
            <a:endParaRPr lang="es-MX" sz="1000" kern="1200" dirty="0" smtClean="0">
              <a:solidFill>
                <a:schemeClr val="tx1"/>
              </a:solidFill>
              <a:effectLst/>
              <a:latin typeface="+mn-lt"/>
              <a:ea typeface="+mn-ea"/>
              <a:cs typeface="+mn-cs"/>
            </a:endParaRPr>
          </a:p>
          <a:p>
            <a:endParaRPr lang="es-MX" sz="1000"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17</a:t>
            </a:fld>
            <a:endParaRPr lang="es-PY" dirty="0"/>
          </a:p>
        </p:txBody>
      </p:sp>
    </p:spTree>
    <p:extLst>
      <p:ext uri="{BB962C8B-B14F-4D97-AF65-F5344CB8AC3E}">
        <p14:creationId xmlns:p14="http://schemas.microsoft.com/office/powerpoint/2010/main" val="1635323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u="sng" kern="1200" dirty="0" smtClean="0">
                <a:solidFill>
                  <a:schemeClr val="tx1"/>
                </a:solidFill>
                <a:effectLst/>
                <a:latin typeface="+mn-lt"/>
                <a:ea typeface="+mn-ea"/>
                <a:cs typeface="+mn-cs"/>
              </a:rPr>
              <a:t>INFORMACION ADICIONAL- UTILIZAR EN CASO DE NECESIDAD</a:t>
            </a:r>
          </a:p>
          <a:p>
            <a:r>
              <a:rPr lang="es-MX" sz="1200" b="1" u="sng" kern="1200" dirty="0" smtClean="0">
                <a:solidFill>
                  <a:schemeClr val="tx1"/>
                </a:solidFill>
                <a:effectLst/>
                <a:latin typeface="+mn-lt"/>
                <a:ea typeface="+mn-ea"/>
                <a:cs typeface="+mn-cs"/>
              </a:rPr>
              <a:t>PRODERS</a:t>
            </a:r>
            <a:endParaRPr lang="es-MX" sz="1200" kern="1200" dirty="0" smtClean="0">
              <a:solidFill>
                <a:schemeClr val="tx1"/>
              </a:solidFill>
              <a:effectLst/>
              <a:latin typeface="+mn-lt"/>
              <a:ea typeface="+mn-ea"/>
              <a:cs typeface="+mn-cs"/>
            </a:endParaRPr>
          </a:p>
          <a:p>
            <a:r>
              <a:rPr lang="es-PY" sz="1200" b="1" kern="1200" dirty="0" smtClean="0">
                <a:solidFill>
                  <a:schemeClr val="tx1"/>
                </a:solidFill>
                <a:effectLst/>
                <a:latin typeface="+mn-lt"/>
                <a:ea typeface="+mn-ea"/>
                <a:cs typeface="+mn-cs"/>
              </a:rPr>
              <a:t>Ejecución de los fondos</a:t>
            </a:r>
            <a:r>
              <a:rPr lang="es-PY" sz="1200" b="1" kern="1200" baseline="0" dirty="0" smtClean="0">
                <a:solidFill>
                  <a:schemeClr val="tx1"/>
                </a:solidFill>
                <a:effectLst/>
                <a:latin typeface="+mn-lt"/>
                <a:ea typeface="+mn-ea"/>
                <a:cs typeface="+mn-cs"/>
              </a:rPr>
              <a:t> del BM- O.G 873-FF20</a:t>
            </a:r>
          </a:p>
          <a:p>
            <a:r>
              <a:rPr lang="es-PY" sz="1200" b="0" kern="1200" baseline="0" dirty="0" smtClean="0">
                <a:solidFill>
                  <a:schemeClr val="tx1"/>
                </a:solidFill>
                <a:effectLst/>
                <a:latin typeface="+mn-lt"/>
                <a:ea typeface="+mn-ea"/>
                <a:cs typeface="+mn-cs"/>
              </a:rPr>
              <a:t>Ejercicio Fiscal 2016    : </a:t>
            </a:r>
            <a:r>
              <a:rPr lang="es-MX" sz="1200" b="0" i="0" u="none" strike="noStrike" kern="1200" dirty="0" smtClean="0">
                <a:solidFill>
                  <a:schemeClr val="tx1"/>
                </a:solidFill>
                <a:effectLst/>
                <a:latin typeface="+mn-lt"/>
                <a:ea typeface="+mn-ea"/>
                <a:cs typeface="+mn-cs"/>
              </a:rPr>
              <a:t> Ejecutado Gs. 112,439,667,632    76% de lo asignado (Gs. 147. 303.600.629)         </a:t>
            </a:r>
          </a:p>
          <a:p>
            <a:r>
              <a:rPr lang="es-MX" sz="1200" b="0" i="0" u="none" strike="noStrike" kern="1200" dirty="0" smtClean="0">
                <a:solidFill>
                  <a:schemeClr val="tx1"/>
                </a:solidFill>
                <a:effectLst/>
                <a:latin typeface="+mn-lt"/>
                <a:ea typeface="+mn-ea"/>
                <a:cs typeface="+mn-cs"/>
              </a:rPr>
              <a:t>Ejercicio Fiscal 2017    :  Ejecutado Gs. 52,075,124,460</a:t>
            </a:r>
            <a:r>
              <a:rPr lang="es-MX" sz="1200" b="0" i="0" u="none" strike="noStrike" kern="1200" baseline="0" dirty="0" smtClean="0">
                <a:solidFill>
                  <a:schemeClr val="tx1"/>
                </a:solidFill>
                <a:effectLst/>
                <a:latin typeface="+mn-lt"/>
                <a:ea typeface="+mn-ea"/>
                <a:cs typeface="+mn-cs"/>
              </a:rPr>
              <a:t>       35% de lo asignado (Gs. </a:t>
            </a:r>
            <a:r>
              <a:rPr lang="es-MX" sz="1200" b="0" i="0" u="none" strike="noStrike" kern="1200" dirty="0" smtClean="0">
                <a:solidFill>
                  <a:schemeClr val="tx1"/>
                </a:solidFill>
                <a:effectLst/>
                <a:latin typeface="+mn-lt"/>
                <a:ea typeface="+mn-ea"/>
                <a:cs typeface="+mn-cs"/>
              </a:rPr>
              <a:t>147. 303.600.629)</a:t>
            </a:r>
            <a:endParaRPr lang="es-PY" sz="1200" b="1" kern="1200" dirty="0" smtClean="0">
              <a:solidFill>
                <a:schemeClr val="tx1"/>
              </a:solidFill>
              <a:effectLst/>
              <a:latin typeface="+mn-lt"/>
              <a:ea typeface="+mn-ea"/>
              <a:cs typeface="+mn-cs"/>
            </a:endParaRPr>
          </a:p>
          <a:p>
            <a:endParaRPr lang="es-PY" sz="1200" b="1" kern="1200" dirty="0" smtClean="0">
              <a:solidFill>
                <a:schemeClr val="tx1"/>
              </a:solidFill>
              <a:effectLst/>
              <a:latin typeface="+mn-lt"/>
              <a:ea typeface="+mn-ea"/>
              <a:cs typeface="+mn-cs"/>
            </a:endParaRPr>
          </a:p>
          <a:p>
            <a:r>
              <a:rPr lang="es-PY" sz="1200" b="1" kern="1200" dirty="0" smtClean="0">
                <a:solidFill>
                  <a:schemeClr val="tx1"/>
                </a:solidFill>
                <a:effectLst/>
                <a:latin typeface="+mn-lt"/>
                <a:ea typeface="+mn-ea"/>
                <a:cs typeface="+mn-cs"/>
              </a:rPr>
              <a:t>ESTRATEGIA UTILIZADA POR LA ADMINISTRACION  A PARTIR DE ENERO 2016 PARA LA EJECUCION DE LOS FONDOS</a:t>
            </a:r>
            <a:endParaRPr lang="es-MX" sz="1200" b="0" kern="1200" dirty="0" smtClean="0">
              <a:solidFill>
                <a:schemeClr val="tx1"/>
              </a:solidFill>
              <a:effectLst/>
              <a:latin typeface="+mn-lt"/>
              <a:ea typeface="+mn-ea"/>
              <a:cs typeface="+mn-cs"/>
            </a:endParaRPr>
          </a:p>
          <a:p>
            <a:endParaRPr lang="es-MX" sz="1200" b="0" kern="1200" dirty="0" smtClean="0">
              <a:solidFill>
                <a:schemeClr val="tx1"/>
              </a:solidFill>
              <a:effectLst/>
              <a:latin typeface="+mn-lt"/>
              <a:ea typeface="+mn-ea"/>
              <a:cs typeface="+mn-cs"/>
            </a:endParaRPr>
          </a:p>
          <a:p>
            <a:r>
              <a:rPr lang="es-MX" sz="1200" b="1" u="sng" kern="1200" dirty="0" smtClean="0">
                <a:solidFill>
                  <a:schemeClr val="accent2">
                    <a:lumMod val="50000"/>
                  </a:schemeClr>
                </a:solidFill>
                <a:effectLst/>
                <a:latin typeface="+mn-lt"/>
                <a:ea typeface="+mn-ea"/>
                <a:cs typeface="+mn-cs"/>
              </a:rPr>
              <a:t>SITUACION</a:t>
            </a:r>
            <a:r>
              <a:rPr lang="es-MX" sz="1200" b="1" u="sng" kern="1200" baseline="0" dirty="0" smtClean="0">
                <a:solidFill>
                  <a:schemeClr val="accent2">
                    <a:lumMod val="50000"/>
                  </a:schemeClr>
                </a:solidFill>
                <a:effectLst/>
                <a:latin typeface="+mn-lt"/>
                <a:ea typeface="+mn-ea"/>
                <a:cs typeface="+mn-cs"/>
              </a:rPr>
              <a:t> A ENERO  2016</a:t>
            </a:r>
            <a:endParaRPr lang="es-PY" sz="1200" b="1" u="sng" kern="1200" dirty="0" smtClean="0">
              <a:solidFill>
                <a:schemeClr val="accent2">
                  <a:lumMod val="50000"/>
                </a:schemeClr>
              </a:solidFill>
              <a:effectLst/>
              <a:latin typeface="+mn-lt"/>
              <a:ea typeface="+mn-ea"/>
              <a:cs typeface="+mn-cs"/>
            </a:endParaRPr>
          </a:p>
          <a:p>
            <a:pPr marL="628650" lvl="1" indent="-171450">
              <a:buFont typeface="Wingdings" pitchFamily="2" charset="2"/>
              <a:buChar char="Ø"/>
            </a:pPr>
            <a:r>
              <a:rPr lang="es-PY" sz="1200" kern="1200" dirty="0" smtClean="0">
                <a:solidFill>
                  <a:schemeClr val="tx1"/>
                </a:solidFill>
                <a:effectLst/>
                <a:latin typeface="+mn-lt"/>
                <a:ea typeface="+mn-ea"/>
                <a:cs typeface="+mn-cs"/>
              </a:rPr>
              <a:t>Demoras críticas en la implementación del proyecto *</a:t>
            </a:r>
          </a:p>
          <a:p>
            <a:pPr marL="628650" lvl="1" indent="-171450">
              <a:buFont typeface="Wingdings" pitchFamily="2" charset="2"/>
              <a:buChar char="Ø"/>
            </a:pPr>
            <a:r>
              <a:rPr lang="es-PY" sz="1200" kern="1200" dirty="0" smtClean="0">
                <a:solidFill>
                  <a:schemeClr val="tx1"/>
                </a:solidFill>
                <a:effectLst/>
                <a:latin typeface="+mn-lt"/>
                <a:ea typeface="+mn-ea"/>
                <a:cs typeface="+mn-cs"/>
              </a:rPr>
              <a:t>Importantes Metas e Hitos no alcanzados* (Asistir a 13.500 familias a través de 360 PIC por 28 M USS) – PIC realizados 31% de las previsiones presentadas al BM,</a:t>
            </a:r>
          </a:p>
          <a:p>
            <a:pPr marL="628650" lvl="1" indent="-171450">
              <a:buFont typeface="Wingdings" pitchFamily="2" charset="2"/>
              <a:buChar char="Ø"/>
            </a:pPr>
            <a:r>
              <a:rPr lang="es-PY" sz="1200" kern="1200" dirty="0" smtClean="0">
                <a:solidFill>
                  <a:schemeClr val="tx1"/>
                </a:solidFill>
                <a:effectLst/>
                <a:latin typeface="+mn-lt"/>
                <a:ea typeface="+mn-ea"/>
                <a:cs typeface="+mn-cs"/>
              </a:rPr>
              <a:t>Auditoría Concurrente no  contratada.</a:t>
            </a:r>
            <a:endParaRPr lang="es-MX" sz="2000" kern="1200" dirty="0" smtClean="0">
              <a:solidFill>
                <a:schemeClr val="tx1"/>
              </a:solidFill>
              <a:effectLst/>
              <a:latin typeface="+mn-lt"/>
              <a:ea typeface="+mn-ea"/>
              <a:cs typeface="+mn-cs"/>
            </a:endParaRPr>
          </a:p>
          <a:p>
            <a:pPr marL="628650" lvl="1" indent="-171450">
              <a:buFont typeface="Wingdings" pitchFamily="2" charset="2"/>
              <a:buChar char="Ø"/>
            </a:pPr>
            <a:r>
              <a:rPr lang="es-PY" sz="1200" kern="1200" dirty="0" smtClean="0">
                <a:solidFill>
                  <a:schemeClr val="tx1"/>
                </a:solidFill>
                <a:effectLst/>
                <a:latin typeface="+mn-lt"/>
                <a:ea typeface="+mn-ea"/>
                <a:cs typeface="+mn-cs"/>
              </a:rPr>
              <a:t>Problemas administrativos que afectan el normal desempeño del proyecto* (incumplimiento en compromisos laborales-pago regular de salarios; demora en la contratación de personal adicional)</a:t>
            </a:r>
            <a:endParaRPr lang="es-MX" sz="2000" kern="1200" dirty="0" smtClean="0">
              <a:solidFill>
                <a:schemeClr val="tx1"/>
              </a:solidFill>
              <a:effectLst/>
              <a:latin typeface="+mn-lt"/>
              <a:ea typeface="+mn-ea"/>
              <a:cs typeface="+mn-cs"/>
            </a:endParaRPr>
          </a:p>
          <a:p>
            <a:r>
              <a:rPr lang="es-PY" sz="1200" kern="1200" dirty="0" smtClean="0">
                <a:solidFill>
                  <a:schemeClr val="tx1"/>
                </a:solidFill>
                <a:effectLst/>
                <a:latin typeface="+mn-lt"/>
                <a:ea typeface="+mn-ea"/>
                <a:cs typeface="+mn-cs"/>
              </a:rPr>
              <a:t>                                                                                   * (Ayuda memoria BM 2-13 Nov/15)</a:t>
            </a:r>
            <a:endParaRPr lang="es-MX" sz="2000" kern="1200" dirty="0" smtClean="0">
              <a:solidFill>
                <a:schemeClr val="tx1"/>
              </a:solidFill>
              <a:effectLst/>
              <a:latin typeface="+mn-lt"/>
              <a:ea typeface="+mn-ea"/>
              <a:cs typeface="+mn-cs"/>
            </a:endParaRPr>
          </a:p>
          <a:p>
            <a:pPr marL="628650" lvl="1" indent="-171450">
              <a:buFont typeface="Wingdings" pitchFamily="2" charset="2"/>
              <a:buChar char="Ø"/>
            </a:pPr>
            <a:r>
              <a:rPr lang="es-PY" sz="1200" kern="1200" dirty="0" smtClean="0">
                <a:solidFill>
                  <a:schemeClr val="tx1"/>
                </a:solidFill>
                <a:effectLst/>
                <a:latin typeface="+mn-lt"/>
                <a:ea typeface="+mn-ea"/>
                <a:cs typeface="+mn-cs"/>
              </a:rPr>
              <a:t>Dificultad operativa y de control de la ejecución.</a:t>
            </a:r>
            <a:endParaRPr lang="es-MX" sz="2000" kern="1200" dirty="0" smtClean="0">
              <a:solidFill>
                <a:schemeClr val="tx1"/>
              </a:solidFill>
              <a:effectLst/>
              <a:latin typeface="+mn-lt"/>
              <a:ea typeface="+mn-ea"/>
              <a:cs typeface="+mn-cs"/>
            </a:endParaRPr>
          </a:p>
          <a:p>
            <a:pPr lvl="1"/>
            <a:r>
              <a:rPr lang="es-PY" sz="1200" i="1" kern="1200" dirty="0" smtClean="0">
                <a:solidFill>
                  <a:schemeClr val="tx1"/>
                </a:solidFill>
                <a:effectLst/>
                <a:latin typeface="+mn-lt"/>
                <a:ea typeface="+mn-ea"/>
                <a:cs typeface="+mn-cs"/>
              </a:rPr>
              <a:t>Gs. 24.941.998.208 en la cuenta de los beneficiarios con limitaciones en su uso, correspondiente a:</a:t>
            </a:r>
            <a:endParaRPr lang="es-MX" sz="2000" kern="1200" dirty="0" smtClean="0">
              <a:solidFill>
                <a:schemeClr val="tx1"/>
              </a:solidFill>
              <a:effectLst/>
              <a:latin typeface="+mn-lt"/>
              <a:ea typeface="+mn-ea"/>
              <a:cs typeface="+mn-cs"/>
            </a:endParaRPr>
          </a:p>
          <a:p>
            <a:r>
              <a:rPr lang="es-PY" sz="1200" i="1" kern="1200" dirty="0" smtClean="0">
                <a:solidFill>
                  <a:schemeClr val="tx1"/>
                </a:solidFill>
                <a:effectLst/>
                <a:latin typeface="+mn-lt"/>
                <a:ea typeface="+mn-ea"/>
                <a:cs typeface="+mn-cs"/>
              </a:rPr>
              <a:t>	Año 2013- Gs.168.552.825</a:t>
            </a:r>
            <a:endParaRPr lang="es-MX" sz="2000" kern="1200" dirty="0" smtClean="0">
              <a:solidFill>
                <a:schemeClr val="tx1"/>
              </a:solidFill>
              <a:effectLst/>
              <a:latin typeface="+mn-lt"/>
              <a:ea typeface="+mn-ea"/>
              <a:cs typeface="+mn-cs"/>
            </a:endParaRPr>
          </a:p>
          <a:p>
            <a:r>
              <a:rPr lang="es-PY" sz="1200" i="1" kern="1200" dirty="0" smtClean="0">
                <a:solidFill>
                  <a:schemeClr val="tx1"/>
                </a:solidFill>
                <a:effectLst/>
                <a:latin typeface="+mn-lt"/>
                <a:ea typeface="+mn-ea"/>
                <a:cs typeface="+mn-cs"/>
              </a:rPr>
              <a:t>	Año 2015- Gs. 24.773.445.383</a:t>
            </a:r>
            <a:endParaRPr lang="es-MX" sz="2000" i="0" kern="1200" dirty="0" smtClean="0">
              <a:solidFill>
                <a:schemeClr val="tx1"/>
              </a:solidFill>
              <a:effectLst/>
              <a:latin typeface="+mn-lt"/>
              <a:ea typeface="+mn-ea"/>
              <a:cs typeface="+mn-cs"/>
            </a:endParaRPr>
          </a:p>
          <a:p>
            <a:pPr marL="628650" lvl="1" indent="-171450">
              <a:buFont typeface="Wingdings" pitchFamily="2" charset="2"/>
              <a:buChar char="Ø"/>
            </a:pPr>
            <a:r>
              <a:rPr lang="es-MX" sz="1200" i="1" kern="1200" dirty="0" smtClean="0">
                <a:solidFill>
                  <a:schemeClr val="tx1"/>
                </a:solidFill>
                <a:effectLst/>
                <a:latin typeface="+mn-lt"/>
                <a:ea typeface="+mn-ea"/>
                <a:cs typeface="+mn-cs"/>
              </a:rPr>
              <a:t> </a:t>
            </a:r>
            <a:r>
              <a:rPr lang="es-PY" sz="1200" kern="1200" dirty="0" smtClean="0">
                <a:solidFill>
                  <a:schemeClr val="tx1"/>
                </a:solidFill>
                <a:effectLst/>
                <a:latin typeface="+mn-lt"/>
                <a:ea typeface="+mn-ea"/>
                <a:cs typeface="+mn-cs"/>
              </a:rPr>
              <a:t>Calificación del Proyecto por el BM: </a:t>
            </a:r>
            <a:r>
              <a:rPr lang="es-PY" sz="1200" b="1" i="1" kern="1200" dirty="0" smtClean="0">
                <a:solidFill>
                  <a:schemeClr val="tx1"/>
                </a:solidFill>
                <a:effectLst/>
                <a:latin typeface="+mn-lt"/>
                <a:ea typeface="+mn-ea"/>
                <a:cs typeface="+mn-cs"/>
              </a:rPr>
              <a:t>MI (MODERADAMENTE INSATISFACTORIO)</a:t>
            </a:r>
            <a:endParaRPr lang="es-MX" sz="4000" kern="1200" dirty="0" smtClean="0">
              <a:solidFill>
                <a:schemeClr val="tx1"/>
              </a:solidFill>
              <a:effectLst/>
              <a:latin typeface="+mn-lt"/>
              <a:ea typeface="+mn-ea"/>
              <a:cs typeface="+mn-cs"/>
            </a:endParaRPr>
          </a:p>
          <a:p>
            <a:pPr lvl="0"/>
            <a:r>
              <a:rPr lang="es-US" sz="1200" b="1" u="sng" kern="1200" dirty="0" smtClean="0">
                <a:solidFill>
                  <a:schemeClr val="tx1"/>
                </a:solidFill>
                <a:effectLst>
                  <a:outerShdw blurRad="38100" dist="38100" dir="2700000" algn="tl">
                    <a:srgbClr val="000000">
                      <a:alpha val="43137"/>
                    </a:srgbClr>
                  </a:outerShdw>
                </a:effectLst>
                <a:latin typeface="+mn-lt"/>
                <a:ea typeface="+mn-ea"/>
                <a:cs typeface="+mn-cs"/>
              </a:rPr>
              <a:t>SITUACION A PARTIR DE ENERO 2016</a:t>
            </a:r>
          </a:p>
          <a:p>
            <a:pPr marL="171450" lvl="0" indent="-171450">
              <a:buFont typeface="Wingdings" pitchFamily="2" charset="2"/>
              <a:buChar char="ü"/>
            </a:pPr>
            <a:r>
              <a:rPr lang="es-US" sz="1200" kern="1200" dirty="0" smtClean="0">
                <a:solidFill>
                  <a:schemeClr val="tx1"/>
                </a:solidFill>
                <a:effectLst/>
                <a:latin typeface="+mn-lt"/>
                <a:ea typeface="+mn-ea"/>
                <a:cs typeface="+mn-cs"/>
              </a:rPr>
              <a:t>Ritmo de implementación del proyecto ha mejorado significativamente *</a:t>
            </a:r>
            <a:endParaRPr lang="es-MX" sz="1200" kern="1200" dirty="0" smtClean="0">
              <a:solidFill>
                <a:schemeClr val="tx1"/>
              </a:solidFill>
              <a:effectLst/>
              <a:latin typeface="+mn-lt"/>
              <a:ea typeface="+mn-ea"/>
              <a:cs typeface="+mn-cs"/>
            </a:endParaRPr>
          </a:p>
          <a:p>
            <a:pPr marL="171450" lvl="0" indent="-171450">
              <a:buFont typeface="Wingdings" pitchFamily="2" charset="2"/>
              <a:buChar char="ü"/>
            </a:pPr>
            <a:r>
              <a:rPr lang="es-US" sz="1200" kern="1200" dirty="0" smtClean="0">
                <a:solidFill>
                  <a:schemeClr val="tx1"/>
                </a:solidFill>
                <a:effectLst/>
                <a:latin typeface="+mn-lt"/>
                <a:ea typeface="+mn-ea"/>
                <a:cs typeface="+mn-cs"/>
              </a:rPr>
              <a:t>Normalización de los contratos del personal *</a:t>
            </a:r>
            <a:endParaRPr lang="es-MX" sz="1200" kern="1200" dirty="0" smtClean="0">
              <a:solidFill>
                <a:schemeClr val="tx1"/>
              </a:solidFill>
              <a:effectLst/>
              <a:latin typeface="+mn-lt"/>
              <a:ea typeface="+mn-ea"/>
              <a:cs typeface="+mn-cs"/>
            </a:endParaRPr>
          </a:p>
          <a:p>
            <a:pPr marL="171450" lvl="0" indent="-171450">
              <a:buFont typeface="Wingdings" pitchFamily="2" charset="2"/>
              <a:buChar char="ü"/>
            </a:pPr>
            <a:r>
              <a:rPr lang="es-US" sz="1200" kern="1200" dirty="0" smtClean="0">
                <a:solidFill>
                  <a:schemeClr val="tx1"/>
                </a:solidFill>
                <a:effectLst/>
                <a:latin typeface="+mn-lt"/>
                <a:ea typeface="+mn-ea"/>
                <a:cs typeface="+mn-cs"/>
              </a:rPr>
              <a:t>Cumplimiento de plan financiero acordado en Nov/15 *</a:t>
            </a:r>
            <a:endParaRPr lang="es-MX" sz="1200" kern="1200" dirty="0" smtClean="0">
              <a:solidFill>
                <a:schemeClr val="tx1"/>
              </a:solidFill>
              <a:effectLst/>
              <a:latin typeface="+mn-lt"/>
              <a:ea typeface="+mn-ea"/>
              <a:cs typeface="+mn-cs"/>
            </a:endParaRPr>
          </a:p>
          <a:p>
            <a:pPr marL="171450" lvl="0" indent="-171450">
              <a:buFont typeface="Wingdings" pitchFamily="2" charset="2"/>
              <a:buChar char="ü"/>
            </a:pPr>
            <a:r>
              <a:rPr lang="es-US" sz="1200" kern="1200" dirty="0" smtClean="0">
                <a:solidFill>
                  <a:schemeClr val="tx1"/>
                </a:solidFill>
                <a:effectLst/>
                <a:latin typeface="+mn-lt"/>
                <a:ea typeface="+mn-ea"/>
                <a:cs typeface="+mn-cs"/>
              </a:rPr>
              <a:t>Estrategia Indígena implementada satisfactoriamente *</a:t>
            </a:r>
            <a:endParaRPr lang="es-MX" sz="1200" kern="1200" dirty="0" smtClean="0">
              <a:solidFill>
                <a:schemeClr val="tx1"/>
              </a:solidFill>
              <a:effectLst/>
              <a:latin typeface="+mn-lt"/>
              <a:ea typeface="+mn-ea"/>
              <a:cs typeface="+mn-cs"/>
            </a:endParaRPr>
          </a:p>
          <a:p>
            <a:pPr marL="171450" lvl="0" indent="-171450">
              <a:buFont typeface="Wingdings" pitchFamily="2" charset="2"/>
              <a:buChar char="ü"/>
            </a:pPr>
            <a:r>
              <a:rPr lang="es-US" sz="1200" kern="1200" dirty="0" smtClean="0">
                <a:solidFill>
                  <a:schemeClr val="tx1"/>
                </a:solidFill>
                <a:effectLst/>
                <a:latin typeface="+mn-lt"/>
                <a:ea typeface="+mn-ea"/>
                <a:cs typeface="+mn-cs"/>
              </a:rPr>
              <a:t>Avance significativo en la ejecución de los PIC *</a:t>
            </a:r>
            <a:endParaRPr lang="es-MX" sz="1200" kern="1200" dirty="0" smtClean="0">
              <a:solidFill>
                <a:schemeClr val="tx1"/>
              </a:solidFill>
              <a:effectLst/>
              <a:latin typeface="+mn-lt"/>
              <a:ea typeface="+mn-ea"/>
              <a:cs typeface="+mn-cs"/>
            </a:endParaRPr>
          </a:p>
          <a:p>
            <a:pPr marL="171450" lvl="0" indent="-171450">
              <a:buFont typeface="Wingdings" pitchFamily="2" charset="2"/>
              <a:buChar char="ü"/>
            </a:pPr>
            <a:r>
              <a:rPr lang="es-US" sz="1200" kern="1200" dirty="0" smtClean="0">
                <a:solidFill>
                  <a:schemeClr val="tx1"/>
                </a:solidFill>
                <a:effectLst/>
                <a:latin typeface="+mn-lt"/>
                <a:ea typeface="+mn-ea"/>
                <a:cs typeface="+mn-cs"/>
              </a:rPr>
              <a:t>Ampliación presupuestaria 2016</a:t>
            </a:r>
            <a:endParaRPr lang="es-MX" sz="1200" kern="1200" dirty="0" smtClean="0">
              <a:solidFill>
                <a:schemeClr val="tx1"/>
              </a:solidFill>
              <a:effectLst/>
              <a:latin typeface="+mn-lt"/>
              <a:ea typeface="+mn-ea"/>
              <a:cs typeface="+mn-cs"/>
            </a:endParaRPr>
          </a:p>
          <a:p>
            <a:pPr marL="171450" lvl="0" indent="-171450">
              <a:buFont typeface="Wingdings" pitchFamily="2" charset="2"/>
              <a:buChar char="ü"/>
            </a:pPr>
            <a:r>
              <a:rPr lang="es-US" sz="1200" kern="1200" dirty="0" smtClean="0">
                <a:solidFill>
                  <a:schemeClr val="tx1"/>
                </a:solidFill>
                <a:effectLst/>
                <a:latin typeface="+mn-lt"/>
                <a:ea typeface="+mn-ea"/>
                <a:cs typeface="+mn-cs"/>
              </a:rPr>
              <a:t>Aprobación del Manual Operativo de Adquisiciones Comunitarias</a:t>
            </a:r>
            <a:endParaRPr lang="es-MX" sz="1200" kern="1200" dirty="0" smtClean="0">
              <a:solidFill>
                <a:schemeClr val="tx1"/>
              </a:solidFill>
              <a:effectLst/>
              <a:latin typeface="+mn-lt"/>
              <a:ea typeface="+mn-ea"/>
              <a:cs typeface="+mn-cs"/>
            </a:endParaRPr>
          </a:p>
          <a:p>
            <a:pPr marL="171450" lvl="0" indent="-171450">
              <a:buFont typeface="Wingdings" pitchFamily="2" charset="2"/>
              <a:buChar char="ü"/>
            </a:pPr>
            <a:r>
              <a:rPr lang="es-US" sz="1200" kern="1200" dirty="0" smtClean="0">
                <a:solidFill>
                  <a:schemeClr val="tx1"/>
                </a:solidFill>
                <a:effectLst/>
                <a:latin typeface="+mn-lt"/>
                <a:ea typeface="+mn-ea"/>
                <a:cs typeface="+mn-cs"/>
              </a:rPr>
              <a:t>Contratación de la Auditoría   Concurrente</a:t>
            </a:r>
            <a:endParaRPr lang="es-MX" sz="1200" kern="1200" dirty="0" smtClean="0">
              <a:solidFill>
                <a:schemeClr val="tx1"/>
              </a:solidFill>
              <a:effectLst/>
              <a:latin typeface="+mn-lt"/>
              <a:ea typeface="+mn-ea"/>
              <a:cs typeface="+mn-cs"/>
            </a:endParaRPr>
          </a:p>
          <a:p>
            <a:pPr marL="171450" lvl="0" indent="-171450">
              <a:buFont typeface="Wingdings" pitchFamily="2" charset="2"/>
              <a:buChar char="ü"/>
            </a:pPr>
            <a:r>
              <a:rPr lang="es-US" sz="1200" kern="1200" dirty="0" smtClean="0">
                <a:solidFill>
                  <a:schemeClr val="tx1"/>
                </a:solidFill>
                <a:effectLst/>
                <a:latin typeface="+mn-lt"/>
                <a:ea typeface="+mn-ea"/>
                <a:cs typeface="+mn-cs"/>
              </a:rPr>
              <a:t>Diseño de la nueva estrategia “Familia por Familia”. </a:t>
            </a:r>
            <a:endParaRPr lang="es-MX" sz="1200" kern="1200" dirty="0" smtClean="0">
              <a:solidFill>
                <a:schemeClr val="tx1"/>
              </a:solidFill>
              <a:effectLst/>
              <a:latin typeface="+mn-lt"/>
              <a:ea typeface="+mn-ea"/>
              <a:cs typeface="+mn-cs"/>
            </a:endParaRPr>
          </a:p>
          <a:p>
            <a:pPr marL="171450" lvl="0" indent="-171450">
              <a:buFont typeface="Wingdings" pitchFamily="2" charset="2"/>
              <a:buChar char="ü"/>
            </a:pPr>
            <a:r>
              <a:rPr lang="es-US" sz="1200" kern="1200" dirty="0" smtClean="0">
                <a:solidFill>
                  <a:schemeClr val="tx1"/>
                </a:solidFill>
                <a:effectLst/>
                <a:latin typeface="+mn-lt"/>
                <a:ea typeface="+mn-ea"/>
                <a:cs typeface="+mn-cs"/>
              </a:rPr>
              <a:t>La implementación de las actividades tradicionales del proyecto ha mejorado radicalmente en los últimos seis meses *</a:t>
            </a:r>
            <a:endParaRPr lang="es-MX" sz="1200" kern="1200" dirty="0" smtClean="0">
              <a:solidFill>
                <a:schemeClr val="tx1"/>
              </a:solidFill>
              <a:effectLst/>
              <a:latin typeface="+mn-lt"/>
              <a:ea typeface="+mn-ea"/>
              <a:cs typeface="+mn-cs"/>
            </a:endParaRPr>
          </a:p>
          <a:p>
            <a:r>
              <a:rPr lang="es-US" sz="1200" b="1" kern="1200" dirty="0" smtClean="0">
                <a:solidFill>
                  <a:schemeClr val="tx1"/>
                </a:solidFill>
                <a:effectLst/>
                <a:latin typeface="+mn-lt"/>
                <a:ea typeface="+mn-ea"/>
                <a:cs typeface="+mn-cs"/>
              </a:rPr>
              <a:t>                                           * Ayuda Memoria BM Abr, Jun, Set, Nov /2016- Abr/2017</a:t>
            </a:r>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Resultados</a:t>
            </a:r>
            <a:r>
              <a:rPr lang="es-MX" sz="1200" kern="1200" baseline="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2016-2017</a:t>
            </a:r>
          </a:p>
          <a:p>
            <a:r>
              <a:rPr lang="es-MX" sz="1200" kern="1200" dirty="0" smtClean="0">
                <a:solidFill>
                  <a:schemeClr val="tx1"/>
                </a:solidFill>
                <a:effectLst/>
                <a:latin typeface="+mn-lt"/>
                <a:ea typeface="+mn-ea"/>
                <a:cs typeface="+mn-cs"/>
              </a:rPr>
              <a:t>Cantidad de PIC: 393- Familias beneficiadas 15.675</a:t>
            </a:r>
          </a:p>
          <a:p>
            <a:r>
              <a:rPr lang="es-MX" sz="1200" kern="1200" dirty="0" smtClean="0">
                <a:solidFill>
                  <a:schemeClr val="tx1"/>
                </a:solidFill>
                <a:effectLst/>
                <a:latin typeface="+mn-lt"/>
                <a:ea typeface="+mn-ea"/>
                <a:cs typeface="+mn-cs"/>
              </a:rPr>
              <a:t>Cantidad de </a:t>
            </a:r>
            <a:r>
              <a:rPr lang="es-MX" sz="1200" kern="1200" dirty="0" err="1" smtClean="0">
                <a:solidFill>
                  <a:schemeClr val="tx1"/>
                </a:solidFill>
                <a:effectLst/>
                <a:latin typeface="+mn-lt"/>
                <a:ea typeface="+mn-ea"/>
                <a:cs typeface="+mn-cs"/>
              </a:rPr>
              <a:t>PICIs</a:t>
            </a:r>
            <a:r>
              <a:rPr lang="es-MX" sz="1200" kern="1200" dirty="0" smtClean="0">
                <a:solidFill>
                  <a:schemeClr val="tx1"/>
                </a:solidFill>
                <a:effectLst/>
                <a:latin typeface="+mn-lt"/>
                <a:ea typeface="+mn-ea"/>
                <a:cs typeface="+mn-cs"/>
              </a:rPr>
              <a:t>: 67- Familias beneficiadas 2.781</a:t>
            </a:r>
          </a:p>
          <a:p>
            <a:r>
              <a:rPr lang="es-MX" sz="1200" kern="1200" dirty="0" smtClean="0">
                <a:solidFill>
                  <a:schemeClr val="tx1"/>
                </a:solidFill>
                <a:effectLst/>
                <a:latin typeface="+mn-lt"/>
                <a:ea typeface="+mn-ea"/>
                <a:cs typeface="+mn-cs"/>
              </a:rPr>
              <a:t>Ingresos por ventas de productos de la agricultura familiar Gs. 82.758.984.762.-</a:t>
            </a:r>
          </a:p>
          <a:p>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18</a:t>
            </a:fld>
            <a:endParaRPr lang="es-PY" dirty="0"/>
          </a:p>
        </p:txBody>
      </p:sp>
    </p:spTree>
    <p:extLst>
      <p:ext uri="{BB962C8B-B14F-4D97-AF65-F5344CB8AC3E}">
        <p14:creationId xmlns:p14="http://schemas.microsoft.com/office/powerpoint/2010/main" val="4125623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19</a:t>
            </a:fld>
            <a:endParaRPr lang="es-PY" dirty="0"/>
          </a:p>
        </p:txBody>
      </p:sp>
    </p:spTree>
    <p:extLst>
      <p:ext uri="{BB962C8B-B14F-4D97-AF65-F5344CB8AC3E}">
        <p14:creationId xmlns:p14="http://schemas.microsoft.com/office/powerpoint/2010/main" val="169930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Y"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solidFill>
                  <a:prstClr val="black"/>
                </a:solidFill>
              </a:rPr>
              <a:pPr/>
              <a:t>2</a:t>
            </a:fld>
            <a:endParaRPr lang="es-PY" dirty="0">
              <a:solidFill>
                <a:prstClr val="black"/>
              </a:solidFill>
            </a:endParaRPr>
          </a:p>
        </p:txBody>
      </p:sp>
    </p:spTree>
    <p:extLst>
      <p:ext uri="{BB962C8B-B14F-4D97-AF65-F5344CB8AC3E}">
        <p14:creationId xmlns:p14="http://schemas.microsoft.com/office/powerpoint/2010/main" val="2728514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En la estructura presupuestaria para el Ejercicio Fiscal 2018 se reactivó un sub programa en tipo de presupuesto 2 Apoyo a la Agricultura Familiar </a:t>
            </a:r>
          </a:p>
          <a:p>
            <a:r>
              <a:rPr lang="es-MX" sz="1200" kern="1200" dirty="0" smtClean="0">
                <a:solidFill>
                  <a:schemeClr val="tx1"/>
                </a:solidFill>
                <a:effectLst/>
                <a:latin typeface="+mn-lt"/>
                <a:ea typeface="+mn-ea"/>
                <a:cs typeface="+mn-cs"/>
              </a:rPr>
              <a:t>Así también, se reactivó un Proyecto en tipo de presupuesto 3- FOCEM “Laboratorio de Bioseguridad” debido a la disponibilidad de fondos para el 2017</a:t>
            </a:r>
          </a:p>
          <a:p>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20</a:t>
            </a:fld>
            <a:endParaRPr lang="es-PY" dirty="0"/>
          </a:p>
        </p:txBody>
      </p:sp>
    </p:spTree>
    <p:extLst>
      <p:ext uri="{BB962C8B-B14F-4D97-AF65-F5344CB8AC3E}">
        <p14:creationId xmlns:p14="http://schemas.microsoft.com/office/powerpoint/2010/main" val="3220417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21</a:t>
            </a:fld>
            <a:endParaRPr lang="es-PY" dirty="0"/>
          </a:p>
        </p:txBody>
      </p:sp>
    </p:spTree>
    <p:extLst>
      <p:ext uri="{BB962C8B-B14F-4D97-AF65-F5344CB8AC3E}">
        <p14:creationId xmlns:p14="http://schemas.microsoft.com/office/powerpoint/2010/main" val="900599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22</a:t>
            </a:fld>
            <a:endParaRPr lang="es-PY" dirty="0"/>
          </a:p>
        </p:txBody>
      </p:sp>
    </p:spTree>
    <p:extLst>
      <p:ext uri="{BB962C8B-B14F-4D97-AF65-F5344CB8AC3E}">
        <p14:creationId xmlns:p14="http://schemas.microsoft.com/office/powerpoint/2010/main" val="3096365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Las metas programadas</a:t>
            </a:r>
            <a:r>
              <a:rPr lang="es-MX" baseline="0" dirty="0" smtClean="0"/>
              <a:t> conforme a la asignación financiera para los PROGRAMAS DE ACCIÓN, presupuesto TIPO II, están orientadas principalmente al cumplimiento de los objetivos misionales de la institución, mediante la entrega de bienes y servicios destinados a la agricultura familiar e indígena, enfocados al logro de la seguridad alimentaria, la inclusión en cadenas de valor y la generación de ingresos provenientes de la actividad productiva. Asimismo, a la formación de jóvenes rurales, varones y mujeres, a través de las escuelas agrícolas de gestión del MAG y las subvencionadas de la FECAPP</a:t>
            </a:r>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23</a:t>
            </a:fld>
            <a:endParaRPr lang="es-PY" dirty="0"/>
          </a:p>
        </p:txBody>
      </p:sp>
    </p:spTree>
    <p:extLst>
      <p:ext uri="{BB962C8B-B14F-4D97-AF65-F5344CB8AC3E}">
        <p14:creationId xmlns:p14="http://schemas.microsoft.com/office/powerpoint/2010/main" val="2629510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Para el ejercicio 2018, se vuelve a integrar</a:t>
            </a:r>
            <a:r>
              <a:rPr lang="es-MX" baseline="0" dirty="0" smtClean="0"/>
              <a:t> a la estructura presupuestaria del MAG el subprograma APOYOS A LA AGRICULTURA FAMILIAR, que se enfoca a la entrega de incentivos para la adopción de tecnologías para la producción de alimentos y de rubros de renta en fincas de la agricultura familiar. </a:t>
            </a:r>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24</a:t>
            </a:fld>
            <a:endParaRPr lang="es-PY" dirty="0"/>
          </a:p>
        </p:txBody>
      </p:sp>
    </p:spTree>
    <p:extLst>
      <p:ext uri="{BB962C8B-B14F-4D97-AF65-F5344CB8AC3E}">
        <p14:creationId xmlns:p14="http://schemas.microsoft.com/office/powerpoint/2010/main" val="985329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Para el ejercicio fiscal 2018, el proyecto de inversión de mayor impacto en el presupuesto es el PROYECTO DESARROLLO RURAL SOSTENIBLE, con </a:t>
            </a:r>
            <a:r>
              <a:rPr lang="es-MX" baseline="0" dirty="0" smtClean="0"/>
              <a:t>prórroga del plazo de ejecución; otros como el PROYECTO  INCLUSIÓN DE LA AGRICULTURA FAMILIARA EN CADENAS DE VALOR finaliza y otros como el de FOCEM LABORATORIO DE BIOSEGURIAD se incorpora .</a:t>
            </a:r>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25</a:t>
            </a:fld>
            <a:endParaRPr lang="es-PY" dirty="0"/>
          </a:p>
        </p:txBody>
      </p:sp>
    </p:spTree>
    <p:extLst>
      <p:ext uri="{BB962C8B-B14F-4D97-AF65-F5344CB8AC3E}">
        <p14:creationId xmlns:p14="http://schemas.microsoft.com/office/powerpoint/2010/main" val="383590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26</a:t>
            </a:fld>
            <a:endParaRPr lang="es-PY" dirty="0"/>
          </a:p>
        </p:txBody>
      </p:sp>
    </p:spTree>
    <p:extLst>
      <p:ext uri="{BB962C8B-B14F-4D97-AF65-F5344CB8AC3E}">
        <p14:creationId xmlns:p14="http://schemas.microsoft.com/office/powerpoint/2010/main" val="368590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Para el Ejercicio Fiscal 2018 el financiamiento del presupuesto del MAG provendrá; 40% de Recursos del Tesoro, 30% de Recursos del crédito público y 30% de Recursos Institucionales, </a:t>
            </a:r>
          </a:p>
          <a:p>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27</a:t>
            </a:fld>
            <a:endParaRPr lang="es-PY" dirty="0"/>
          </a:p>
        </p:txBody>
      </p:sp>
    </p:spTree>
    <p:extLst>
      <p:ext uri="{BB962C8B-B14F-4D97-AF65-F5344CB8AC3E}">
        <p14:creationId xmlns:p14="http://schemas.microsoft.com/office/powerpoint/2010/main" val="3070989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28</a:t>
            </a:fld>
            <a:endParaRPr lang="es-PY" dirty="0"/>
          </a:p>
        </p:txBody>
      </p:sp>
    </p:spTree>
    <p:extLst>
      <p:ext uri="{BB962C8B-B14F-4D97-AF65-F5344CB8AC3E}">
        <p14:creationId xmlns:p14="http://schemas.microsoft.com/office/powerpoint/2010/main" val="658281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29</a:t>
            </a:fld>
            <a:endParaRPr lang="es-PY" dirty="0"/>
          </a:p>
        </p:txBody>
      </p:sp>
    </p:spTree>
    <p:extLst>
      <p:ext uri="{BB962C8B-B14F-4D97-AF65-F5344CB8AC3E}">
        <p14:creationId xmlns:p14="http://schemas.microsoft.com/office/powerpoint/2010/main" val="3657873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El Plan Nacional de Desarrollo, Marco Estratégico Agrario y el Plan Estratégico Institucional conforman el marco referencial  para la elaboración del Presupuesto de Gasto de la Nación para el Ejercicio Fiscal 2018 en concordancia a las políticas del Gobierno Nacional.</a:t>
            </a:r>
          </a:p>
          <a:p>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3</a:t>
            </a:fld>
            <a:endParaRPr lang="es-PY" dirty="0"/>
          </a:p>
        </p:txBody>
      </p:sp>
    </p:spTree>
    <p:extLst>
      <p:ext uri="{BB962C8B-B14F-4D97-AF65-F5344CB8AC3E}">
        <p14:creationId xmlns:p14="http://schemas.microsoft.com/office/powerpoint/2010/main" val="3802643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30</a:t>
            </a:fld>
            <a:endParaRPr lang="es-PY" dirty="0"/>
          </a:p>
        </p:txBody>
      </p:sp>
    </p:spTree>
    <p:extLst>
      <p:ext uri="{BB962C8B-B14F-4D97-AF65-F5344CB8AC3E}">
        <p14:creationId xmlns:p14="http://schemas.microsoft.com/office/powerpoint/2010/main" val="3876648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Para el Ejercicio Fiscal 2018 se tiene previsto que el  45% y el 23% del Presupuesto se destinaran al Nivel  100y 800 respectivamente, en concordancia a las funciones desempeñadas por el MAG </a:t>
            </a:r>
          </a:p>
          <a:p>
            <a:r>
              <a:rPr lang="es-MX" sz="1200" b="1" kern="1200" dirty="0" smtClean="0">
                <a:solidFill>
                  <a:schemeClr val="tx1"/>
                </a:solidFill>
                <a:effectLst/>
                <a:latin typeface="+mn-lt"/>
                <a:ea typeface="+mn-ea"/>
                <a:cs typeface="+mn-cs"/>
              </a:rPr>
              <a:t>Nivel 100:</a:t>
            </a:r>
            <a:r>
              <a:rPr lang="es-MX" sz="1200" kern="1200" dirty="0" smtClean="0">
                <a:solidFill>
                  <a:schemeClr val="tx1"/>
                </a:solidFill>
                <a:effectLst/>
                <a:latin typeface="+mn-lt"/>
                <a:ea typeface="+mn-ea"/>
                <a:cs typeface="+mn-cs"/>
              </a:rPr>
              <a:t> Gestión</a:t>
            </a:r>
            <a:r>
              <a:rPr lang="es-MX" sz="1200" kern="1200" baseline="0" dirty="0" smtClean="0">
                <a:solidFill>
                  <a:schemeClr val="tx1"/>
                </a:solidFill>
                <a:effectLst/>
                <a:latin typeface="+mn-lt"/>
                <a:ea typeface="+mn-ea"/>
                <a:cs typeface="+mn-cs"/>
              </a:rPr>
              <a:t> del Talento Humano para el área misional y de apoyo de la Institución</a:t>
            </a:r>
          </a:p>
          <a:p>
            <a:r>
              <a:rPr lang="es-MX" sz="1200" b="1" kern="1200" dirty="0" smtClean="0">
                <a:solidFill>
                  <a:schemeClr val="tx1"/>
                </a:solidFill>
                <a:effectLst/>
                <a:latin typeface="+mn-lt"/>
                <a:ea typeface="+mn-ea"/>
                <a:cs typeface="+mn-cs"/>
              </a:rPr>
              <a:t>Nivel 800:</a:t>
            </a:r>
            <a:r>
              <a:rPr lang="es-MX" sz="1200" kern="1200" dirty="0" smtClean="0">
                <a:solidFill>
                  <a:schemeClr val="tx1"/>
                </a:solidFill>
                <a:effectLst/>
                <a:latin typeface="+mn-lt"/>
                <a:ea typeface="+mn-ea"/>
                <a:cs typeface="+mn-cs"/>
              </a:rPr>
              <a:t> Transferencia para la implementación de tecnologías, financiamiento de proyectos, y formación de alumnos.</a:t>
            </a:r>
          </a:p>
          <a:p>
            <a:endParaRPr lang="es-PY"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31</a:t>
            </a:fld>
            <a:endParaRPr lang="es-PY" dirty="0"/>
          </a:p>
        </p:txBody>
      </p:sp>
    </p:spTree>
    <p:extLst>
      <p:ext uri="{BB962C8B-B14F-4D97-AF65-F5344CB8AC3E}">
        <p14:creationId xmlns:p14="http://schemas.microsoft.com/office/powerpoint/2010/main" val="1325139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El 39,93% del presupuesto se financia a través del Tesoro Publico</a:t>
            </a:r>
          </a:p>
          <a:p>
            <a:r>
              <a:rPr lang="es-MX" sz="1200" kern="1200" dirty="0" smtClean="0">
                <a:solidFill>
                  <a:schemeClr val="tx1"/>
                </a:solidFill>
                <a:effectLst/>
                <a:latin typeface="+mn-lt"/>
                <a:ea typeface="+mn-ea"/>
                <a:cs typeface="+mn-cs"/>
              </a:rPr>
              <a:t>El 29.41% con fondos del Banco Internacional de Reconstrucción y Fomento (BIRF)</a:t>
            </a:r>
          </a:p>
          <a:p>
            <a:r>
              <a:rPr lang="es-MX" sz="1200" kern="1200" dirty="0" smtClean="0">
                <a:solidFill>
                  <a:schemeClr val="tx1"/>
                </a:solidFill>
                <a:effectLst/>
                <a:latin typeface="+mn-lt"/>
                <a:ea typeface="+mn-ea"/>
                <a:cs typeface="+mn-cs"/>
              </a:rPr>
              <a:t>El 22% con fondos provenientes de la Ley N° 5538/15 Del Tabaco</a:t>
            </a:r>
          </a:p>
          <a:p>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32</a:t>
            </a:fld>
            <a:endParaRPr lang="es-PY" dirty="0"/>
          </a:p>
        </p:txBody>
      </p:sp>
    </p:spTree>
    <p:extLst>
      <p:ext uri="{BB962C8B-B14F-4D97-AF65-F5344CB8AC3E}">
        <p14:creationId xmlns:p14="http://schemas.microsoft.com/office/powerpoint/2010/main" val="1119762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33</a:t>
            </a:fld>
            <a:endParaRPr lang="es-PY" dirty="0"/>
          </a:p>
        </p:txBody>
      </p:sp>
    </p:spTree>
    <p:extLst>
      <p:ext uri="{BB962C8B-B14F-4D97-AF65-F5344CB8AC3E}">
        <p14:creationId xmlns:p14="http://schemas.microsoft.com/office/powerpoint/2010/main" val="106741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b="1" kern="1200" dirty="0" smtClean="0">
                <a:solidFill>
                  <a:schemeClr val="tx1"/>
                </a:solidFill>
                <a:effectLst/>
                <a:latin typeface="+mn-lt"/>
                <a:ea typeface="+mn-ea"/>
                <a:cs typeface="+mn-cs"/>
              </a:rPr>
              <a:t>En FF.10 las variaciones de Gs. – 51.974.157.059 se deben:</a:t>
            </a:r>
            <a:endParaRPr lang="es-MX"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Disminución por Cambio de Fuente - Ley N° 5538/15 </a:t>
            </a:r>
          </a:p>
          <a:p>
            <a:r>
              <a:rPr lang="es-MX" sz="1200" b="1" kern="1200" dirty="0" smtClean="0">
                <a:solidFill>
                  <a:schemeClr val="tx1"/>
                </a:solidFill>
                <a:effectLst/>
                <a:latin typeface="+mn-lt"/>
                <a:ea typeface="+mn-ea"/>
                <a:cs typeface="+mn-cs"/>
              </a:rPr>
              <a:t>En FF.20 las variaciones de Gs. – 266.958.240.385 se deben:</a:t>
            </a:r>
            <a:endParaRPr lang="es-MX"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Disminuciones en la programación de PRODERS </a:t>
            </a:r>
          </a:p>
          <a:p>
            <a:pPr lvl="0"/>
            <a:r>
              <a:rPr lang="es-MX" sz="1200" kern="1200" dirty="0" smtClean="0">
                <a:solidFill>
                  <a:schemeClr val="tx1"/>
                </a:solidFill>
                <a:effectLst/>
                <a:latin typeface="+mn-lt"/>
                <a:ea typeface="+mn-ea"/>
                <a:cs typeface="+mn-cs"/>
              </a:rPr>
              <a:t>Disminuciones en la programación de PPI</a:t>
            </a:r>
          </a:p>
          <a:p>
            <a:pPr lvl="0"/>
            <a:r>
              <a:rPr lang="es-MX" sz="1200" kern="1200" dirty="0" smtClean="0">
                <a:solidFill>
                  <a:schemeClr val="tx1"/>
                </a:solidFill>
                <a:effectLst/>
                <a:latin typeface="+mn-lt"/>
                <a:ea typeface="+mn-ea"/>
                <a:cs typeface="+mn-cs"/>
              </a:rPr>
              <a:t>Culminación del Proyecto PEPAP</a:t>
            </a:r>
          </a:p>
          <a:p>
            <a:pPr lvl="0"/>
            <a:r>
              <a:rPr lang="es-MX" sz="1200" kern="1200" dirty="0" smtClean="0">
                <a:solidFill>
                  <a:schemeClr val="tx1"/>
                </a:solidFill>
                <a:effectLst/>
                <a:latin typeface="+mn-lt"/>
                <a:ea typeface="+mn-ea"/>
                <a:cs typeface="+mn-cs"/>
              </a:rPr>
              <a:t>Culminación de PAGRO</a:t>
            </a:r>
          </a:p>
          <a:p>
            <a:r>
              <a:rPr lang="es-MX" sz="1200" b="1" kern="1200" dirty="0" smtClean="0">
                <a:solidFill>
                  <a:schemeClr val="tx1"/>
                </a:solidFill>
                <a:effectLst/>
                <a:latin typeface="+mn-lt"/>
                <a:ea typeface="+mn-ea"/>
                <a:cs typeface="+mn-cs"/>
              </a:rPr>
              <a:t>En FF.30 las variaciones de Gs. – 99.797.008.679 se deben:</a:t>
            </a:r>
            <a:endParaRPr lang="es-MX" sz="1200" kern="1200" dirty="0" smtClean="0">
              <a:solidFill>
                <a:schemeClr val="tx1"/>
              </a:solidFill>
              <a:effectLst/>
              <a:latin typeface="+mn-lt"/>
              <a:ea typeface="+mn-ea"/>
              <a:cs typeface="+mn-cs"/>
            </a:endParaRPr>
          </a:p>
          <a:p>
            <a:pPr lvl="0"/>
            <a:r>
              <a:rPr lang="es-MX" sz="1200" kern="1200" dirty="0" smtClean="0">
                <a:solidFill>
                  <a:schemeClr val="tx1"/>
                </a:solidFill>
                <a:effectLst/>
                <a:latin typeface="+mn-lt"/>
                <a:ea typeface="+mn-ea"/>
                <a:cs typeface="+mn-cs"/>
              </a:rPr>
              <a:t>Cambio de fuente por Ley N° 5538/15</a:t>
            </a:r>
          </a:p>
          <a:p>
            <a:pPr lvl="0"/>
            <a:r>
              <a:rPr lang="es-MX" sz="1200" kern="1200" dirty="0" smtClean="0">
                <a:solidFill>
                  <a:schemeClr val="tx1"/>
                </a:solidFill>
                <a:effectLst/>
                <a:latin typeface="+mn-lt"/>
                <a:ea typeface="+mn-ea"/>
                <a:cs typeface="+mn-cs"/>
              </a:rPr>
              <a:t>Programación de Gs. 16.354.314.737 para el Proyecto 14 – FOCEM Laboratorio </a:t>
            </a:r>
          </a:p>
          <a:p>
            <a:pPr lvl="0"/>
            <a:r>
              <a:rPr lang="es-MX" sz="1200" kern="1200" dirty="0" smtClean="0">
                <a:solidFill>
                  <a:schemeClr val="tx1"/>
                </a:solidFill>
                <a:effectLst/>
                <a:latin typeface="+mn-lt"/>
                <a:ea typeface="+mn-ea"/>
                <a:cs typeface="+mn-cs"/>
              </a:rPr>
              <a:t>El Proyecto 16 – Apoyo a la Integración Económica del Sector Rural del Paraguay, ya está en etapa de cierre.</a:t>
            </a:r>
          </a:p>
          <a:p>
            <a:endParaRPr lang="es-ES"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34</a:t>
            </a:fld>
            <a:endParaRPr lang="es-PY" dirty="0"/>
          </a:p>
        </p:txBody>
      </p:sp>
    </p:spTree>
    <p:extLst>
      <p:ext uri="{BB962C8B-B14F-4D97-AF65-F5344CB8AC3E}">
        <p14:creationId xmlns:p14="http://schemas.microsoft.com/office/powerpoint/2010/main" val="3868152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35</a:t>
            </a:fld>
            <a:endParaRPr lang="es-PY" dirty="0"/>
          </a:p>
        </p:txBody>
      </p:sp>
    </p:spTree>
    <p:extLst>
      <p:ext uri="{BB962C8B-B14F-4D97-AF65-F5344CB8AC3E}">
        <p14:creationId xmlns:p14="http://schemas.microsoft.com/office/powerpoint/2010/main" val="2119094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36</a:t>
            </a:fld>
            <a:endParaRPr lang="es-PY" dirty="0"/>
          </a:p>
        </p:txBody>
      </p:sp>
    </p:spTree>
    <p:extLst>
      <p:ext uri="{BB962C8B-B14F-4D97-AF65-F5344CB8AC3E}">
        <p14:creationId xmlns:p14="http://schemas.microsoft.com/office/powerpoint/2010/main" val="515187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37</a:t>
            </a:fld>
            <a:endParaRPr lang="es-PY" dirty="0"/>
          </a:p>
        </p:txBody>
      </p:sp>
    </p:spTree>
    <p:extLst>
      <p:ext uri="{BB962C8B-B14F-4D97-AF65-F5344CB8AC3E}">
        <p14:creationId xmlns:p14="http://schemas.microsoft.com/office/powerpoint/2010/main" val="27186591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0000" lnSpcReduction="20000"/>
          </a:bodyPr>
          <a:lstStyle/>
          <a:p>
            <a:r>
              <a:rPr lang="es-MX" sz="1200" b="1" kern="1200" dirty="0" smtClean="0">
                <a:solidFill>
                  <a:schemeClr val="tx1"/>
                </a:solidFill>
                <a:effectLst/>
                <a:latin typeface="+mn-lt"/>
                <a:ea typeface="+mn-ea"/>
                <a:cs typeface="+mn-cs"/>
              </a:rPr>
              <a:t>Nivel 200: </a:t>
            </a:r>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210: Servicios </a:t>
            </a:r>
            <a:r>
              <a:rPr lang="es-MX" sz="1200" kern="1200" dirty="0" err="1" smtClean="0">
                <a:solidFill>
                  <a:schemeClr val="tx1"/>
                </a:solidFill>
                <a:effectLst/>
                <a:latin typeface="+mn-lt"/>
                <a:ea typeface="+mn-ea"/>
                <a:cs typeface="+mn-cs"/>
              </a:rPr>
              <a:t>Basicos</a:t>
            </a:r>
            <a:r>
              <a:rPr lang="es-MX" sz="1200" kern="1200" dirty="0" smtClean="0">
                <a:solidFill>
                  <a:schemeClr val="tx1"/>
                </a:solidFill>
                <a:effectLst/>
                <a:latin typeface="+mn-lt"/>
                <a:ea typeface="+mn-ea"/>
                <a:cs typeface="+mn-cs"/>
              </a:rPr>
              <a:t> (ANDE, ESSAP, COPACO)</a:t>
            </a:r>
          </a:p>
          <a:p>
            <a:r>
              <a:rPr lang="es-MX" sz="1200" kern="1200" dirty="0" smtClean="0">
                <a:solidFill>
                  <a:schemeClr val="tx1"/>
                </a:solidFill>
                <a:effectLst/>
                <a:latin typeface="+mn-lt"/>
                <a:ea typeface="+mn-ea"/>
                <a:cs typeface="+mn-cs"/>
              </a:rPr>
              <a:t>230: Pasajes y </a:t>
            </a:r>
            <a:r>
              <a:rPr lang="es-MX" sz="1200" kern="1200" dirty="0" err="1" smtClean="0">
                <a:solidFill>
                  <a:schemeClr val="tx1"/>
                </a:solidFill>
                <a:effectLst/>
                <a:latin typeface="+mn-lt"/>
                <a:ea typeface="+mn-ea"/>
                <a:cs typeface="+mn-cs"/>
              </a:rPr>
              <a:t>Viaticos</a:t>
            </a:r>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240: Mantenimiento en General</a:t>
            </a:r>
          </a:p>
          <a:p>
            <a:r>
              <a:rPr lang="es-MX" sz="1200" kern="1200" dirty="0" smtClean="0">
                <a:solidFill>
                  <a:schemeClr val="tx1"/>
                </a:solidFill>
                <a:effectLst/>
                <a:latin typeface="+mn-lt"/>
                <a:ea typeface="+mn-ea"/>
                <a:cs typeface="+mn-cs"/>
              </a:rPr>
              <a:t>250: Alquileres Varios</a:t>
            </a:r>
          </a:p>
          <a:p>
            <a:r>
              <a:rPr lang="es-MX" sz="1200" kern="1200" dirty="0" smtClean="0">
                <a:solidFill>
                  <a:schemeClr val="tx1"/>
                </a:solidFill>
                <a:effectLst/>
                <a:latin typeface="+mn-lt"/>
                <a:ea typeface="+mn-ea"/>
                <a:cs typeface="+mn-cs"/>
              </a:rPr>
              <a:t>260: Servicio de Consultoría, Pago de Internet, seguro de vehículo y edificio, </a:t>
            </a:r>
            <a:r>
              <a:rPr lang="es-MX" sz="1200" b="1" u="sng" kern="1200" dirty="0" smtClean="0">
                <a:solidFill>
                  <a:schemeClr val="tx1"/>
                </a:solidFill>
                <a:effectLst/>
                <a:latin typeface="+mn-lt"/>
                <a:ea typeface="+mn-ea"/>
                <a:cs typeface="+mn-cs"/>
              </a:rPr>
              <a:t>Contratación de Guardería</a:t>
            </a:r>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270: Seguro Medico</a:t>
            </a:r>
          </a:p>
          <a:p>
            <a:r>
              <a:rPr lang="es-MX" sz="1200" kern="1200" dirty="0" smtClean="0">
                <a:solidFill>
                  <a:schemeClr val="tx1"/>
                </a:solidFill>
                <a:effectLst/>
                <a:latin typeface="+mn-lt"/>
                <a:ea typeface="+mn-ea"/>
                <a:cs typeface="+mn-cs"/>
              </a:rPr>
              <a:t>280: </a:t>
            </a:r>
            <a:r>
              <a:rPr lang="es-MX" sz="1200" kern="1200" dirty="0" err="1" smtClean="0">
                <a:solidFill>
                  <a:schemeClr val="tx1"/>
                </a:solidFill>
                <a:effectLst/>
                <a:latin typeface="+mn-lt"/>
                <a:ea typeface="+mn-ea"/>
                <a:cs typeface="+mn-cs"/>
              </a:rPr>
              <a:t>Serv</a:t>
            </a:r>
            <a:r>
              <a:rPr lang="es-MX" sz="1200" kern="1200" dirty="0" smtClean="0">
                <a:solidFill>
                  <a:schemeClr val="tx1"/>
                </a:solidFill>
                <a:effectLst/>
                <a:latin typeface="+mn-lt"/>
                <a:ea typeface="+mn-ea"/>
                <a:cs typeface="+mn-cs"/>
              </a:rPr>
              <a:t>. De </a:t>
            </a:r>
            <a:r>
              <a:rPr lang="es-MX" sz="1200" kern="1200" dirty="0" err="1" smtClean="0">
                <a:solidFill>
                  <a:schemeClr val="tx1"/>
                </a:solidFill>
                <a:effectLst/>
                <a:latin typeface="+mn-lt"/>
                <a:ea typeface="+mn-ea"/>
                <a:cs typeface="+mn-cs"/>
              </a:rPr>
              <a:t>Gastronomia</a:t>
            </a:r>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290: Capacitación de Personal</a:t>
            </a:r>
          </a:p>
          <a:p>
            <a:r>
              <a:rPr lang="es-MX" sz="1200" b="1"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Nivel 300:</a:t>
            </a:r>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310: Alimentos para animales y personas</a:t>
            </a:r>
          </a:p>
          <a:p>
            <a:r>
              <a:rPr lang="es-MX" sz="1200" kern="1200" dirty="0" smtClean="0">
                <a:solidFill>
                  <a:schemeClr val="tx1"/>
                </a:solidFill>
                <a:effectLst/>
                <a:latin typeface="+mn-lt"/>
                <a:ea typeface="+mn-ea"/>
                <a:cs typeface="+mn-cs"/>
              </a:rPr>
              <a:t>330: productos de papel</a:t>
            </a:r>
          </a:p>
          <a:p>
            <a:r>
              <a:rPr lang="es-MX" sz="1200" kern="1200" dirty="0" smtClean="0">
                <a:solidFill>
                  <a:schemeClr val="tx1"/>
                </a:solidFill>
                <a:effectLst/>
                <a:latin typeface="+mn-lt"/>
                <a:ea typeface="+mn-ea"/>
                <a:cs typeface="+mn-cs"/>
              </a:rPr>
              <a:t>340: elementos de limpieza, útiles de oficina, materiales eléctricos, repuesto en </a:t>
            </a:r>
            <a:r>
              <a:rPr lang="es-MX" sz="1200" kern="1200" dirty="0" err="1" smtClean="0">
                <a:solidFill>
                  <a:schemeClr val="tx1"/>
                </a:solidFill>
                <a:effectLst/>
                <a:latin typeface="+mn-lt"/>
                <a:ea typeface="+mn-ea"/>
                <a:cs typeface="+mn-cs"/>
              </a:rPr>
              <a:t>gral.</a:t>
            </a:r>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350: abonos y fertilizantes, compuesto químico y medicinales (vacunas)</a:t>
            </a:r>
          </a:p>
          <a:p>
            <a:r>
              <a:rPr lang="es-MX" sz="1200" kern="1200" dirty="0" smtClean="0">
                <a:solidFill>
                  <a:schemeClr val="tx1"/>
                </a:solidFill>
                <a:effectLst/>
                <a:latin typeface="+mn-lt"/>
                <a:ea typeface="+mn-ea"/>
                <a:cs typeface="+mn-cs"/>
              </a:rPr>
              <a:t>360: Combustibles y Lubricantes</a:t>
            </a:r>
          </a:p>
          <a:p>
            <a:r>
              <a:rPr lang="es-MX" sz="1200" kern="1200" dirty="0" smtClean="0">
                <a:solidFill>
                  <a:schemeClr val="tx1"/>
                </a:solidFill>
                <a:effectLst/>
                <a:latin typeface="+mn-lt"/>
                <a:ea typeface="+mn-ea"/>
                <a:cs typeface="+mn-cs"/>
              </a:rPr>
              <a:t>390: adquisición de cubiertas y cámaras de aire, herramientas menores, </a:t>
            </a:r>
            <a:r>
              <a:rPr lang="es-MX" sz="1200" b="1" u="sng" kern="1200" dirty="0" smtClean="0">
                <a:solidFill>
                  <a:schemeClr val="tx1"/>
                </a:solidFill>
                <a:effectLst/>
                <a:latin typeface="+mn-lt"/>
                <a:ea typeface="+mn-ea"/>
                <a:cs typeface="+mn-cs"/>
              </a:rPr>
              <a:t>mallas media sombra, semillas varias</a:t>
            </a:r>
            <a:endParaRPr lang="es-MX" sz="1200" kern="1200" dirty="0" smtClean="0">
              <a:solidFill>
                <a:schemeClr val="tx1"/>
              </a:solidFill>
              <a:effectLst/>
              <a:latin typeface="+mn-lt"/>
              <a:ea typeface="+mn-ea"/>
              <a:cs typeface="+mn-cs"/>
            </a:endParaRPr>
          </a:p>
          <a:p>
            <a:r>
              <a:rPr lang="es-MX" sz="1200" b="1" u="none" strike="noStrike"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Nivel 400:</a:t>
            </a:r>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DEA: Compra de vacas lecheras, chanchos y toros reproductores.</a:t>
            </a:r>
          </a:p>
          <a:p>
            <a:r>
              <a:rPr lang="es-MX" sz="1200" kern="1200" dirty="0" smtClean="0">
                <a:solidFill>
                  <a:schemeClr val="tx1"/>
                </a:solidFill>
                <a:effectLst/>
                <a:latin typeface="+mn-lt"/>
                <a:ea typeface="+mn-ea"/>
                <a:cs typeface="+mn-cs"/>
              </a:rPr>
              <a:t> </a:t>
            </a:r>
          </a:p>
          <a:p>
            <a:r>
              <a:rPr lang="es-MX" sz="1200" b="1" kern="1200" dirty="0" smtClean="0">
                <a:solidFill>
                  <a:schemeClr val="tx1"/>
                </a:solidFill>
                <a:effectLst/>
                <a:latin typeface="+mn-lt"/>
                <a:ea typeface="+mn-ea"/>
                <a:cs typeface="+mn-cs"/>
              </a:rPr>
              <a:t>Nivel 500:</a:t>
            </a:r>
            <a:r>
              <a:rPr lang="es-MX" sz="1200" kern="1200" dirty="0" smtClean="0">
                <a:solidFill>
                  <a:schemeClr val="tx1"/>
                </a:solidFill>
                <a:effectLst/>
                <a:latin typeface="+mn-lt"/>
                <a:ea typeface="+mn-ea"/>
                <a:cs typeface="+mn-cs"/>
              </a:rPr>
              <a:t> </a:t>
            </a:r>
          </a:p>
          <a:p>
            <a:r>
              <a:rPr lang="es-MX" sz="1200" kern="1200" dirty="0" smtClean="0">
                <a:solidFill>
                  <a:schemeClr val="tx1"/>
                </a:solidFill>
                <a:effectLst/>
                <a:latin typeface="+mn-lt"/>
                <a:ea typeface="+mn-ea"/>
                <a:cs typeface="+mn-cs"/>
              </a:rPr>
              <a:t>520: Construcción de Laboratorio (FOCEM)</a:t>
            </a:r>
          </a:p>
          <a:p>
            <a:r>
              <a:rPr lang="es-MX" sz="1200" kern="1200" dirty="0" smtClean="0">
                <a:solidFill>
                  <a:schemeClr val="tx1"/>
                </a:solidFill>
                <a:effectLst/>
                <a:latin typeface="+mn-lt"/>
                <a:ea typeface="+mn-ea"/>
                <a:cs typeface="+mn-cs"/>
              </a:rPr>
              <a:t>530: Adquisición de maquinarias e implementos agrícolas, equipos de transporte (camionetas, mini bus), equipos de comunicación y señalamiento (GPS)</a:t>
            </a:r>
          </a:p>
          <a:p>
            <a:r>
              <a:rPr lang="es-MX" sz="1200" kern="1200" dirty="0" smtClean="0">
                <a:solidFill>
                  <a:schemeClr val="tx1"/>
                </a:solidFill>
                <a:effectLst/>
                <a:latin typeface="+mn-lt"/>
                <a:ea typeface="+mn-ea"/>
                <a:cs typeface="+mn-cs"/>
              </a:rPr>
              <a:t>540: muebles, equipos de computación</a:t>
            </a:r>
          </a:p>
          <a:p>
            <a:r>
              <a:rPr lang="es-MX" sz="1200" kern="1200" dirty="0" smtClean="0">
                <a:solidFill>
                  <a:schemeClr val="tx1"/>
                </a:solidFill>
                <a:effectLst/>
                <a:latin typeface="+mn-lt"/>
                <a:ea typeface="+mn-ea"/>
                <a:cs typeface="+mn-cs"/>
              </a:rPr>
              <a:t>560: </a:t>
            </a:r>
            <a:r>
              <a:rPr lang="es-MX" sz="1200" kern="1200" dirty="0" err="1" smtClean="0">
                <a:solidFill>
                  <a:schemeClr val="tx1"/>
                </a:solidFill>
                <a:effectLst/>
                <a:latin typeface="+mn-lt"/>
                <a:ea typeface="+mn-ea"/>
                <a:cs typeface="+mn-cs"/>
              </a:rPr>
              <a:t>Adq</a:t>
            </a:r>
            <a:r>
              <a:rPr lang="es-MX" sz="1200" kern="1200" dirty="0" smtClean="0">
                <a:solidFill>
                  <a:schemeClr val="tx1"/>
                </a:solidFill>
                <a:effectLst/>
                <a:latin typeface="+mn-lt"/>
                <a:ea typeface="+mn-ea"/>
                <a:cs typeface="+mn-cs"/>
              </a:rPr>
              <a:t>. De semovientes</a:t>
            </a:r>
          </a:p>
          <a:p>
            <a:r>
              <a:rPr lang="es-MX" sz="1200" kern="1200" dirty="0" smtClean="0">
                <a:solidFill>
                  <a:schemeClr val="tx1"/>
                </a:solidFill>
                <a:effectLst/>
                <a:latin typeface="+mn-lt"/>
                <a:ea typeface="+mn-ea"/>
                <a:cs typeface="+mn-cs"/>
              </a:rPr>
              <a:t>570: software informáticos</a:t>
            </a:r>
          </a:p>
          <a:p>
            <a:r>
              <a:rPr lang="es-MX" sz="1200" kern="1200" dirty="0" smtClean="0">
                <a:solidFill>
                  <a:schemeClr val="tx1"/>
                </a:solidFill>
                <a:effectLst/>
                <a:latin typeface="+mn-lt"/>
                <a:ea typeface="+mn-ea"/>
                <a:cs typeface="+mn-cs"/>
              </a:rPr>
              <a:t>590: reparaciones mayores de inmuebles, maquinarias y equipos.</a:t>
            </a:r>
          </a:p>
          <a:p>
            <a:r>
              <a:rPr lang="es-MX" sz="1200" kern="1200" dirty="0" smtClean="0">
                <a:solidFill>
                  <a:schemeClr val="tx1"/>
                </a:solidFill>
                <a:effectLst/>
                <a:latin typeface="+mn-lt"/>
                <a:ea typeface="+mn-ea"/>
                <a:cs typeface="+mn-cs"/>
              </a:rPr>
              <a:t> </a:t>
            </a:r>
          </a:p>
          <a:p>
            <a:r>
              <a:rPr lang="es-MX" sz="1200" b="1" kern="1200" dirty="0" smtClean="0">
                <a:solidFill>
                  <a:schemeClr val="tx1"/>
                </a:solidFill>
                <a:effectLst/>
                <a:latin typeface="+mn-lt"/>
                <a:ea typeface="+mn-ea"/>
                <a:cs typeface="+mn-cs"/>
              </a:rPr>
              <a:t>NIVEL 800</a:t>
            </a:r>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Finalización del Proyecto PEPAP y PAGRO</a:t>
            </a:r>
          </a:p>
          <a:p>
            <a:r>
              <a:rPr lang="es-MX" sz="1200" kern="1200" dirty="0" smtClean="0">
                <a:solidFill>
                  <a:schemeClr val="tx1"/>
                </a:solidFill>
                <a:effectLst/>
                <a:latin typeface="+mn-lt"/>
                <a:ea typeface="+mn-ea"/>
                <a:cs typeface="+mn-cs"/>
              </a:rPr>
              <a:t>Proyectos Productivos</a:t>
            </a:r>
          </a:p>
          <a:p>
            <a:r>
              <a:rPr lang="es-MX" sz="1200" kern="1200" dirty="0" smtClean="0">
                <a:solidFill>
                  <a:schemeClr val="tx1"/>
                </a:solidFill>
                <a:effectLst/>
                <a:latin typeface="+mn-lt"/>
                <a:ea typeface="+mn-ea"/>
                <a:cs typeface="+mn-cs"/>
              </a:rPr>
              <a:t>Implementación de tecnologías</a:t>
            </a:r>
          </a:p>
          <a:p>
            <a:r>
              <a:rPr lang="es-MX" sz="1200" kern="1200" dirty="0" smtClean="0">
                <a:solidFill>
                  <a:schemeClr val="tx1"/>
                </a:solidFill>
                <a:effectLst/>
                <a:latin typeface="+mn-lt"/>
                <a:ea typeface="+mn-ea"/>
                <a:cs typeface="+mn-cs"/>
              </a:rPr>
              <a:t>Transferencia a la FECAPP</a:t>
            </a:r>
          </a:p>
          <a:p>
            <a:r>
              <a:rPr lang="es-MX" sz="1200" kern="1200" dirty="0" smtClean="0">
                <a:solidFill>
                  <a:schemeClr val="tx1"/>
                </a:solidFill>
                <a:effectLst/>
                <a:latin typeface="+mn-lt"/>
                <a:ea typeface="+mn-ea"/>
                <a:cs typeface="+mn-cs"/>
              </a:rPr>
              <a:t>Indemnizaciones</a:t>
            </a:r>
          </a:p>
          <a:p>
            <a:r>
              <a:rPr lang="es-MX" sz="1200" kern="1200" dirty="0" smtClean="0">
                <a:solidFill>
                  <a:schemeClr val="tx1"/>
                </a:solidFill>
                <a:effectLst/>
                <a:latin typeface="+mn-lt"/>
                <a:ea typeface="+mn-ea"/>
                <a:cs typeface="+mn-cs"/>
              </a:rPr>
              <a:t>Cuota País</a:t>
            </a:r>
          </a:p>
          <a:p>
            <a:r>
              <a:rPr lang="es-MX" sz="1200" kern="1200" dirty="0" smtClean="0">
                <a:solidFill>
                  <a:schemeClr val="tx1"/>
                </a:solidFill>
                <a:effectLst/>
                <a:latin typeface="+mn-lt"/>
                <a:ea typeface="+mn-ea"/>
                <a:cs typeface="+mn-cs"/>
              </a:rPr>
              <a:t>Becas</a:t>
            </a:r>
            <a:endParaRPr lang="es-MX"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38</a:t>
            </a:fld>
            <a:endParaRPr lang="es-PY" dirty="0"/>
          </a:p>
        </p:txBody>
      </p:sp>
    </p:spTree>
    <p:extLst>
      <p:ext uri="{BB962C8B-B14F-4D97-AF65-F5344CB8AC3E}">
        <p14:creationId xmlns:p14="http://schemas.microsoft.com/office/powerpoint/2010/main" val="71342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Los desafíos para</a:t>
            </a:r>
            <a:r>
              <a:rPr lang="es-MX" baseline="0" dirty="0" smtClean="0"/>
              <a:t> la INSTITUCIÓN son muchos, sin embargo debemos seguir enfocados en seguir contribuyendo sustantivamente en la economía nacional con la participación del sector en el Producto Interno Bruto, buscado nuevos mercados, cuidando los aspectos sanitarios, concomitante con  un crecimiento inclusivo, contribuyendo a la reducción de la pobreza en el área rural mediante políticas públicas orientadas a fortalecer la agricultura familiar, con la ampliación de la implementación de instrumentos como el sello de la agricultura familiar, las compras públicas, incorporando la gestión de riesgos ante los eventos climáticos, mediante el fortalecimiento de los servicios institucionales, el desarrollo del talento humano e incorporando tecnologías de información y comunicación.</a:t>
            </a:r>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39</a:t>
            </a:fld>
            <a:endParaRPr lang="es-PY" dirty="0"/>
          </a:p>
        </p:txBody>
      </p:sp>
    </p:spTree>
    <p:extLst>
      <p:ext uri="{BB962C8B-B14F-4D97-AF65-F5344CB8AC3E}">
        <p14:creationId xmlns:p14="http://schemas.microsoft.com/office/powerpoint/2010/main" val="2425810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Los Programas, Subprogramas y Proyectos presupuestarios están vinculados al Eje Estratégico 2: Crecimiento Económico Inclusivo, dentro de la Estrategia 2.2 “Competitividad e Innovación”</a:t>
            </a:r>
          </a:p>
          <a:p>
            <a:r>
              <a:rPr lang="es-MX" sz="1200" kern="1200" dirty="0" smtClean="0">
                <a:solidFill>
                  <a:schemeClr val="tx1"/>
                </a:solidFill>
                <a:effectLst/>
                <a:latin typeface="+mn-lt"/>
                <a:ea typeface="+mn-ea"/>
                <a:cs typeface="+mn-cs"/>
              </a:rPr>
              <a:t>Los Subprogramas Extensión Agrícola (</a:t>
            </a:r>
            <a:r>
              <a:rPr lang="es-MX" sz="1200" kern="1200" dirty="0" err="1" smtClean="0">
                <a:solidFill>
                  <a:schemeClr val="tx1"/>
                </a:solidFill>
                <a:effectLst/>
                <a:latin typeface="+mn-lt"/>
                <a:ea typeface="+mn-ea"/>
                <a:cs typeface="+mn-cs"/>
              </a:rPr>
              <a:t>DEAg</a:t>
            </a:r>
            <a:r>
              <a:rPr lang="es-MX" sz="1200" kern="1200" dirty="0" smtClean="0">
                <a:solidFill>
                  <a:schemeClr val="tx1"/>
                </a:solidFill>
                <a:effectLst/>
                <a:latin typeface="+mn-lt"/>
                <a:ea typeface="+mn-ea"/>
                <a:cs typeface="+mn-cs"/>
              </a:rPr>
              <a:t>), Fomento Pecuario (PRONAFOPE) y Proyecto Desarrollo Rural Sostenible (PRODERS) forman parte de las prioridades del Gobierno en el área Social en el Ejercicio 2017, conforme a la Resolución de la Unidad Técnica del Gabinete Social  CG N° 01/2017</a:t>
            </a:r>
          </a:p>
          <a:p>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4</a:t>
            </a:fld>
            <a:endParaRPr lang="es-PY" dirty="0"/>
          </a:p>
        </p:txBody>
      </p:sp>
    </p:spTree>
    <p:extLst>
      <p:ext uri="{BB962C8B-B14F-4D97-AF65-F5344CB8AC3E}">
        <p14:creationId xmlns:p14="http://schemas.microsoft.com/office/powerpoint/2010/main" val="3895284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Uno de los</a:t>
            </a:r>
            <a:r>
              <a:rPr lang="es-MX" baseline="0" dirty="0" smtClean="0"/>
              <a:t> desafíos más importantes para dar continuidad al cumplimento de los objetivos misionales del MAG es lograr la aprobación e iniciar la implementación de nuevos proyectos con fondos de préstamos y de donación </a:t>
            </a:r>
            <a:r>
              <a:rPr lang="es-PY" baseline="0" dirty="0" smtClean="0"/>
              <a:t>que beneficiarán a 28.800 familias (23.660 familias de la agricultura familiar y  5.140 familias de comunidades indígenas), por valor de USD 61.051.206</a:t>
            </a:r>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40</a:t>
            </a:fld>
            <a:endParaRPr lang="es-PY" dirty="0"/>
          </a:p>
        </p:txBody>
      </p:sp>
    </p:spTree>
    <p:extLst>
      <p:ext uri="{BB962C8B-B14F-4D97-AF65-F5344CB8AC3E}">
        <p14:creationId xmlns:p14="http://schemas.microsoft.com/office/powerpoint/2010/main" val="24258102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41</a:t>
            </a:fld>
            <a:endParaRPr lang="es-PY" dirty="0"/>
          </a:p>
        </p:txBody>
      </p:sp>
    </p:spTree>
    <p:extLst>
      <p:ext uri="{BB962C8B-B14F-4D97-AF65-F5344CB8AC3E}">
        <p14:creationId xmlns:p14="http://schemas.microsoft.com/office/powerpoint/2010/main" val="2425810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42</a:t>
            </a:fld>
            <a:endParaRPr lang="es-PY" dirty="0"/>
          </a:p>
        </p:txBody>
      </p:sp>
    </p:spTree>
    <p:extLst>
      <p:ext uri="{BB962C8B-B14F-4D97-AF65-F5344CB8AC3E}">
        <p14:creationId xmlns:p14="http://schemas.microsoft.com/office/powerpoint/2010/main" val="332810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Y" dirty="0" smtClean="0"/>
              <a:t>Los Objetivos Estratégicos</a:t>
            </a:r>
            <a:r>
              <a:rPr lang="es-PY" baseline="0" dirty="0" smtClean="0"/>
              <a:t> del MAG están orientados principalmente a la promoción de la competitividad de los productos agropecuarios para su inserción a los mercados, el fortalecimiento de la agricultura familiar, la seguridad alimentaria y su inserción a cadenas de valor; el aprovechamiento y manejo sostenible de los recursos naturales: bosques, agua y suelo, mediante una institucionalidad fortalecida con proceso operativos mejorados.</a:t>
            </a:r>
            <a:endParaRPr lang="es-PY"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solidFill>
                  <a:prstClr val="black"/>
                </a:solidFill>
              </a:rPr>
              <a:pPr/>
              <a:t>5</a:t>
            </a:fld>
            <a:endParaRPr lang="es-PY" dirty="0">
              <a:solidFill>
                <a:prstClr val="black"/>
              </a:solidFill>
            </a:endParaRPr>
          </a:p>
        </p:txBody>
      </p:sp>
    </p:spTree>
    <p:extLst>
      <p:ext uri="{BB962C8B-B14F-4D97-AF65-F5344CB8AC3E}">
        <p14:creationId xmlns:p14="http://schemas.microsoft.com/office/powerpoint/2010/main" val="248615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 </a:t>
            </a:r>
            <a:r>
              <a:rPr lang="es-PY" sz="1200" kern="1200" dirty="0" smtClean="0">
                <a:solidFill>
                  <a:schemeClr val="tx1"/>
                </a:solidFill>
                <a:effectLst/>
                <a:latin typeface="+mn-lt"/>
                <a:ea typeface="+mn-ea"/>
                <a:cs typeface="+mn-cs"/>
              </a:rPr>
              <a:t>El Paraguay es uno de los grandes actores en cumplir el objetivo mundial del “hambre cero para el 2030”. En el decenio hemos duplicado nuestra producción, hecho que ha permitido ocupar un rol relevante en los mercados agrícolas mundiales, estamos posicionados como: </a:t>
            </a:r>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1°  Exportador de Azúcar  Orgánica del mundo</a:t>
            </a:r>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2°  Productor </a:t>
            </a:r>
            <a:r>
              <a:rPr lang="es-MX" dirty="0" err="1" smtClean="0"/>
              <a:t>Stevia</a:t>
            </a:r>
            <a:r>
              <a:rPr lang="es-MX" dirty="0" smtClean="0"/>
              <a:t> y </a:t>
            </a:r>
            <a:r>
              <a:rPr lang="es-MX" dirty="0" err="1" smtClean="0"/>
              <a:t>Tung</a:t>
            </a:r>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3°  Exportador de Yerba Mate</a:t>
            </a:r>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4°  Exportador mundial de Soja, Almidón de Mandioca y Aceite de Soja</a:t>
            </a:r>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5°  Exportador mundial de Harina de Soja y Chía</a:t>
            </a:r>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6°  Exportador Mundial de Carne y Productor mundial de Soja </a:t>
            </a:r>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7°  Exportador de Maíz</a:t>
            </a:r>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8°  Industrializador mundial de Soja </a:t>
            </a:r>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10° Exportador de Trigo, único país de clima tropical</a:t>
            </a:r>
          </a:p>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Asimismo, nuestros productos tienen</a:t>
            </a:r>
            <a:r>
              <a:rPr lang="es-MX" baseline="0" dirty="0" smtClean="0"/>
              <a:t> mas de 90 mercados como destino, y también somos líder mundial en la adopción de siembra directa…</a:t>
            </a:r>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6</a:t>
            </a:fld>
            <a:endParaRPr lang="es-PY" dirty="0"/>
          </a:p>
        </p:txBody>
      </p:sp>
    </p:spTree>
    <p:extLst>
      <p:ext uri="{BB962C8B-B14F-4D97-AF65-F5344CB8AC3E}">
        <p14:creationId xmlns:p14="http://schemas.microsoft.com/office/powerpoint/2010/main" val="2446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La importancia del sector primario en la economía del país por su participación en los últimos 5 años ha</a:t>
            </a:r>
            <a:r>
              <a:rPr lang="es-MX" baseline="0" dirty="0" smtClean="0"/>
              <a:t> ido en aumento y se ha estabilizado, siendo la agricultura la actividad económica con mayor incidencia.</a:t>
            </a:r>
            <a:endParaRPr lang="es-MX" dirty="0"/>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7</a:t>
            </a:fld>
            <a:endParaRPr lang="es-PY" dirty="0"/>
          </a:p>
        </p:txBody>
      </p:sp>
    </p:spTree>
    <p:extLst>
      <p:ext uri="{BB962C8B-B14F-4D97-AF65-F5344CB8AC3E}">
        <p14:creationId xmlns:p14="http://schemas.microsoft.com/office/powerpoint/2010/main" val="2271701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El presupuesto asignado al Ministerio de Agricultura y Ganadería  en relación al Presupuesto de todas las Entidades del Estado ha presentado el porcentaje más elevado en el ejercicio fiscal 2010 (1.64% del total), sin embargo fue disminuyendo paulatinamente hasta alcanzar en el presente ejercicio fiscal, el 0.92 % del Presupuesto de Gasto de la Nación, acorde se visualiza en la gráfica.</a:t>
            </a:r>
          </a:p>
          <a:p>
            <a:r>
              <a:rPr lang="es-MX" sz="1200" kern="1200" dirty="0" smtClean="0">
                <a:solidFill>
                  <a:schemeClr val="tx1"/>
                </a:solidFill>
                <a:effectLst/>
                <a:latin typeface="+mn-lt"/>
                <a:ea typeface="+mn-ea"/>
                <a:cs typeface="+mn-cs"/>
              </a:rPr>
              <a:t>Si bien existe en este ejercicio fiscal, un pequeño aumento en comparación al Año 2016, se debe a la asignación de fondos proveniente de la Ley N° 5538/15 “Del Tabaco”- Coparticipación de Tributos.</a:t>
            </a:r>
          </a:p>
          <a:p>
            <a:endParaRPr lang="es-MX" sz="1200" kern="1200" dirty="0" smtClean="0">
              <a:solidFill>
                <a:schemeClr val="tx1"/>
              </a:solidFill>
              <a:effectLst/>
              <a:latin typeface="+mn-lt"/>
              <a:ea typeface="+mn-ea"/>
              <a:cs typeface="+mn-cs"/>
            </a:endParaRPr>
          </a:p>
          <a:p>
            <a:r>
              <a:rPr lang="es-MX" sz="1200" b="1" u="sng" kern="1200" dirty="0" smtClean="0">
                <a:solidFill>
                  <a:schemeClr val="tx1"/>
                </a:solidFill>
                <a:effectLst/>
                <a:latin typeface="+mn-lt"/>
                <a:ea typeface="+mn-ea"/>
                <a:cs typeface="+mn-cs"/>
              </a:rPr>
              <a:t>INFORMACION ADICIONAL- UTILIZAR EN CASO DE NECESIDAD</a:t>
            </a:r>
          </a:p>
          <a:p>
            <a:r>
              <a:rPr lang="es-MX" sz="1200" kern="1200" dirty="0" smtClean="0">
                <a:solidFill>
                  <a:schemeClr val="tx1"/>
                </a:solidFill>
                <a:effectLst/>
                <a:latin typeface="+mn-lt"/>
                <a:ea typeface="+mn-ea"/>
                <a:cs typeface="+mn-cs"/>
              </a:rPr>
              <a:t>% DE PRESUPUESTO ASIGNADO A LOS MINISTERIOS DE AGRICULTURA DE LA REGION CON RELACION AL PRESUPUESTO TOTAL DE GASTOS DE LAS NACIONES (2016)</a:t>
            </a:r>
          </a:p>
          <a:p>
            <a:pPr lvl="0"/>
            <a:r>
              <a:rPr lang="es-MX" sz="1200" kern="1200" dirty="0" smtClean="0">
                <a:solidFill>
                  <a:schemeClr val="tx1"/>
                </a:solidFill>
                <a:effectLst/>
                <a:latin typeface="+mn-lt"/>
                <a:ea typeface="+mn-ea"/>
                <a:cs typeface="+mn-cs"/>
              </a:rPr>
              <a:t>Argentina      0.95%</a:t>
            </a:r>
          </a:p>
          <a:p>
            <a:pPr lvl="0"/>
            <a:r>
              <a:rPr lang="es-MX" sz="1200" kern="1200" dirty="0" smtClean="0">
                <a:solidFill>
                  <a:schemeClr val="tx1"/>
                </a:solidFill>
                <a:effectLst/>
                <a:latin typeface="+mn-lt"/>
                <a:ea typeface="+mn-ea"/>
                <a:cs typeface="+mn-cs"/>
              </a:rPr>
              <a:t>Brasil              1,8  %</a:t>
            </a:r>
          </a:p>
          <a:p>
            <a:pPr lvl="0"/>
            <a:r>
              <a:rPr lang="es-MX" sz="1200" kern="1200" dirty="0" smtClean="0">
                <a:solidFill>
                  <a:schemeClr val="tx1"/>
                </a:solidFill>
                <a:effectLst/>
                <a:latin typeface="+mn-lt"/>
                <a:ea typeface="+mn-ea"/>
                <a:cs typeface="+mn-cs"/>
              </a:rPr>
              <a:t>Chile               1,3  %</a:t>
            </a:r>
          </a:p>
          <a:p>
            <a:pPr lvl="0"/>
            <a:r>
              <a:rPr lang="es-MX" sz="1200" kern="1200" dirty="0" smtClean="0">
                <a:solidFill>
                  <a:schemeClr val="tx1"/>
                </a:solidFill>
                <a:effectLst/>
                <a:latin typeface="+mn-lt"/>
                <a:ea typeface="+mn-ea"/>
                <a:cs typeface="+mn-cs"/>
              </a:rPr>
              <a:t>Uruguay        0.91 %</a:t>
            </a:r>
          </a:p>
          <a:p>
            <a:pPr lvl="0"/>
            <a:r>
              <a:rPr lang="es-MX" sz="1200" kern="1200" dirty="0" smtClean="0">
                <a:solidFill>
                  <a:schemeClr val="tx1"/>
                </a:solidFill>
                <a:effectLst/>
                <a:latin typeface="+mn-lt"/>
                <a:ea typeface="+mn-ea"/>
                <a:cs typeface="+mn-cs"/>
              </a:rPr>
              <a:t>Bolivia               1   %</a:t>
            </a:r>
            <a:endParaRPr lang="es-MX"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CEE4BB78-0DA8-4C97-B573-EED323401DE5}" type="slidenum">
              <a:rPr lang="es-PY" smtClean="0">
                <a:solidFill>
                  <a:prstClr val="black"/>
                </a:solidFill>
              </a:rPr>
              <a:pPr/>
              <a:t>8</a:t>
            </a:fld>
            <a:endParaRPr lang="es-PY" dirty="0">
              <a:solidFill>
                <a:prstClr val="black"/>
              </a:solidFill>
            </a:endParaRPr>
          </a:p>
        </p:txBody>
      </p:sp>
    </p:spTree>
    <p:extLst>
      <p:ext uri="{BB962C8B-B14F-4D97-AF65-F5344CB8AC3E}">
        <p14:creationId xmlns:p14="http://schemas.microsoft.com/office/powerpoint/2010/main" val="3684582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a:p>
        </p:txBody>
      </p:sp>
      <p:sp>
        <p:nvSpPr>
          <p:cNvPr id="4" name="3 Marcador de número de diapositiva"/>
          <p:cNvSpPr>
            <a:spLocks noGrp="1"/>
          </p:cNvSpPr>
          <p:nvPr>
            <p:ph type="sldNum" sz="quarter" idx="10"/>
          </p:nvPr>
        </p:nvSpPr>
        <p:spPr/>
        <p:txBody>
          <a:bodyPr/>
          <a:lstStyle/>
          <a:p>
            <a:fld id="{CEE4BB78-0DA8-4C97-B573-EED323401DE5}" type="slidenum">
              <a:rPr lang="es-PY" smtClean="0"/>
              <a:pPr/>
              <a:t>9</a:t>
            </a:fld>
            <a:endParaRPr lang="es-PY" dirty="0"/>
          </a:p>
        </p:txBody>
      </p:sp>
    </p:spTree>
    <p:extLst>
      <p:ext uri="{BB962C8B-B14F-4D97-AF65-F5344CB8AC3E}">
        <p14:creationId xmlns:p14="http://schemas.microsoft.com/office/powerpoint/2010/main" val="155526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75D5283D-EC11-49B2-8D92-05C34D335664}" type="slidenum">
              <a:rPr lang="es-ES" smtClean="0"/>
              <a:pPr>
                <a:defRPr/>
              </a:pPr>
              <a:t>‹Nº›</a:t>
            </a:fld>
            <a:endParaRPr lang="es-ES" dirty="0"/>
          </a:p>
        </p:txBody>
      </p:sp>
    </p:spTree>
    <p:extLst>
      <p:ext uri="{BB962C8B-B14F-4D97-AF65-F5344CB8AC3E}">
        <p14:creationId xmlns:p14="http://schemas.microsoft.com/office/powerpoint/2010/main" val="940237016"/>
      </p:ext>
    </p:extLst>
  </p:cSld>
  <p:clrMapOvr>
    <a:masterClrMapping/>
  </p:clrMapOvr>
  <p:transition spd="med">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7038B392-6F12-4E5B-853D-3CC5BF2924A1}" type="slidenum">
              <a:rPr lang="es-ES" smtClean="0"/>
              <a:pPr>
                <a:defRPr/>
              </a:pPr>
              <a:t>‹Nº›</a:t>
            </a:fld>
            <a:endParaRPr lang="es-ES" dirty="0"/>
          </a:p>
        </p:txBody>
      </p:sp>
    </p:spTree>
    <p:extLst>
      <p:ext uri="{BB962C8B-B14F-4D97-AF65-F5344CB8AC3E}">
        <p14:creationId xmlns:p14="http://schemas.microsoft.com/office/powerpoint/2010/main" val="4287644589"/>
      </p:ext>
    </p:extLst>
  </p:cSld>
  <p:clrMapOvr>
    <a:masterClrMapping/>
  </p:clrMapOvr>
  <p:transition spd="med">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BF0A5326-1E1D-480A-8688-A015104FFD03}" type="slidenum">
              <a:rPr lang="es-ES" smtClean="0"/>
              <a:pPr>
                <a:defRPr/>
              </a:pPr>
              <a:t>‹Nº›</a:t>
            </a:fld>
            <a:endParaRPr lang="es-ES" dirty="0"/>
          </a:p>
        </p:txBody>
      </p:sp>
    </p:spTree>
    <p:extLst>
      <p:ext uri="{BB962C8B-B14F-4D97-AF65-F5344CB8AC3E}">
        <p14:creationId xmlns:p14="http://schemas.microsoft.com/office/powerpoint/2010/main" val="3244508255"/>
      </p:ext>
    </p:extLst>
  </p:cSld>
  <p:clrMapOvr>
    <a:masterClrMapping/>
  </p:clrMapOvr>
  <p:transition spd="med">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814BDBA3-D411-48A7-B488-CD98EAA53BA4}" type="slidenum">
              <a:rPr lang="es-ES" smtClean="0"/>
              <a:pPr>
                <a:defRPr/>
              </a:pPr>
              <a:t>‹Nº›</a:t>
            </a:fld>
            <a:endParaRPr lang="es-ES" dirty="0"/>
          </a:p>
        </p:txBody>
      </p:sp>
    </p:spTree>
    <p:extLst>
      <p:ext uri="{BB962C8B-B14F-4D97-AF65-F5344CB8AC3E}">
        <p14:creationId xmlns:p14="http://schemas.microsoft.com/office/powerpoint/2010/main" val="1524816947"/>
      </p:ext>
    </p:extLst>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s-ES" dirty="0"/>
          </a:p>
        </p:txBody>
      </p:sp>
      <p:sp>
        <p:nvSpPr>
          <p:cNvPr id="5" name="4 Marcador de pie de página"/>
          <p:cNvSpPr>
            <a:spLocks noGrp="1"/>
          </p:cNvSpPr>
          <p:nvPr>
            <p:ph type="ftr" sz="quarter" idx="11"/>
          </p:nvPr>
        </p:nvSpPr>
        <p:spPr/>
        <p:txBody>
          <a:bodyPr/>
          <a:lstStyle/>
          <a:p>
            <a:pPr>
              <a:defRPr/>
            </a:pPr>
            <a:endParaRPr lang="es-ES" dirty="0"/>
          </a:p>
        </p:txBody>
      </p:sp>
      <p:sp>
        <p:nvSpPr>
          <p:cNvPr id="6" name="5 Marcador de número de diapositiva"/>
          <p:cNvSpPr>
            <a:spLocks noGrp="1"/>
          </p:cNvSpPr>
          <p:nvPr>
            <p:ph type="sldNum" sz="quarter" idx="12"/>
          </p:nvPr>
        </p:nvSpPr>
        <p:spPr/>
        <p:txBody>
          <a:bodyPr/>
          <a:lstStyle/>
          <a:p>
            <a:pPr>
              <a:defRPr/>
            </a:pPr>
            <a:fld id="{906641B0-D383-454C-8CB7-7A535527E3A9}" type="slidenum">
              <a:rPr lang="es-ES" smtClean="0"/>
              <a:pPr>
                <a:defRPr/>
              </a:pPr>
              <a:t>‹Nº›</a:t>
            </a:fld>
            <a:endParaRPr lang="es-ES" dirty="0"/>
          </a:p>
        </p:txBody>
      </p:sp>
    </p:spTree>
    <p:extLst>
      <p:ext uri="{BB962C8B-B14F-4D97-AF65-F5344CB8AC3E}">
        <p14:creationId xmlns:p14="http://schemas.microsoft.com/office/powerpoint/2010/main" val="1580640488"/>
      </p:ext>
    </p:extLst>
  </p:cSld>
  <p:clrMapOvr>
    <a:masterClrMapping/>
  </p:clrMapOvr>
  <p:transition spd="med">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pPr>
              <a:defRPr/>
            </a:pPr>
            <a:endParaRPr lang="es-ES" dirty="0"/>
          </a:p>
        </p:txBody>
      </p:sp>
      <p:sp>
        <p:nvSpPr>
          <p:cNvPr id="6" name="5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p:txBody>
          <a:bodyPr/>
          <a:lstStyle/>
          <a:p>
            <a:pPr>
              <a:defRPr/>
            </a:pPr>
            <a:fld id="{852DE21E-6271-4F80-9267-5992A2146C69}" type="slidenum">
              <a:rPr lang="es-ES" smtClean="0"/>
              <a:pPr>
                <a:defRPr/>
              </a:pPr>
              <a:t>‹Nº›</a:t>
            </a:fld>
            <a:endParaRPr lang="es-ES" dirty="0"/>
          </a:p>
        </p:txBody>
      </p:sp>
    </p:spTree>
    <p:extLst>
      <p:ext uri="{BB962C8B-B14F-4D97-AF65-F5344CB8AC3E}">
        <p14:creationId xmlns:p14="http://schemas.microsoft.com/office/powerpoint/2010/main" val="2387823688"/>
      </p:ext>
    </p:extLst>
  </p:cSld>
  <p:clrMapOvr>
    <a:masterClrMapping/>
  </p:clrMapOvr>
  <p:transition spd="med">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pPr>
              <a:defRPr/>
            </a:pPr>
            <a:endParaRPr lang="es-ES" dirty="0"/>
          </a:p>
        </p:txBody>
      </p:sp>
      <p:sp>
        <p:nvSpPr>
          <p:cNvPr id="8" name="7 Marcador de pie de página"/>
          <p:cNvSpPr>
            <a:spLocks noGrp="1"/>
          </p:cNvSpPr>
          <p:nvPr>
            <p:ph type="ftr" sz="quarter" idx="11"/>
          </p:nvPr>
        </p:nvSpPr>
        <p:spPr/>
        <p:txBody>
          <a:bodyPr/>
          <a:lstStyle/>
          <a:p>
            <a:pPr>
              <a:defRPr/>
            </a:pPr>
            <a:endParaRPr lang="es-ES" dirty="0"/>
          </a:p>
        </p:txBody>
      </p:sp>
      <p:sp>
        <p:nvSpPr>
          <p:cNvPr id="9" name="8 Marcador de número de diapositiva"/>
          <p:cNvSpPr>
            <a:spLocks noGrp="1"/>
          </p:cNvSpPr>
          <p:nvPr>
            <p:ph type="sldNum" sz="quarter" idx="12"/>
          </p:nvPr>
        </p:nvSpPr>
        <p:spPr/>
        <p:txBody>
          <a:bodyPr/>
          <a:lstStyle/>
          <a:p>
            <a:pPr>
              <a:defRPr/>
            </a:pPr>
            <a:fld id="{C64EF370-B52C-49D0-B7DC-F8390156DF09}" type="slidenum">
              <a:rPr lang="es-ES" smtClean="0"/>
              <a:pPr>
                <a:defRPr/>
              </a:pPr>
              <a:t>‹Nº›</a:t>
            </a:fld>
            <a:endParaRPr lang="es-ES" dirty="0"/>
          </a:p>
        </p:txBody>
      </p:sp>
    </p:spTree>
    <p:extLst>
      <p:ext uri="{BB962C8B-B14F-4D97-AF65-F5344CB8AC3E}">
        <p14:creationId xmlns:p14="http://schemas.microsoft.com/office/powerpoint/2010/main" val="2919757438"/>
      </p:ext>
    </p:extLst>
  </p:cSld>
  <p:clrMapOvr>
    <a:masterClrMapping/>
  </p:clrMapOvr>
  <p:transition spd="med">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pPr>
              <a:defRPr/>
            </a:pPr>
            <a:endParaRPr lang="es-ES" dirty="0"/>
          </a:p>
        </p:txBody>
      </p:sp>
      <p:sp>
        <p:nvSpPr>
          <p:cNvPr id="4" name="3 Marcador de pie de página"/>
          <p:cNvSpPr>
            <a:spLocks noGrp="1"/>
          </p:cNvSpPr>
          <p:nvPr>
            <p:ph type="ftr" sz="quarter" idx="11"/>
          </p:nvPr>
        </p:nvSpPr>
        <p:spPr/>
        <p:txBody>
          <a:bodyPr/>
          <a:lstStyle/>
          <a:p>
            <a:pPr>
              <a:defRPr/>
            </a:pPr>
            <a:endParaRPr lang="es-ES" dirty="0"/>
          </a:p>
        </p:txBody>
      </p:sp>
      <p:sp>
        <p:nvSpPr>
          <p:cNvPr id="5" name="4 Marcador de número de diapositiva"/>
          <p:cNvSpPr>
            <a:spLocks noGrp="1"/>
          </p:cNvSpPr>
          <p:nvPr>
            <p:ph type="sldNum" sz="quarter" idx="12"/>
          </p:nvPr>
        </p:nvSpPr>
        <p:spPr/>
        <p:txBody>
          <a:bodyPr/>
          <a:lstStyle/>
          <a:p>
            <a:pPr>
              <a:defRPr/>
            </a:pPr>
            <a:fld id="{9DEAD22C-3614-4F3C-87D3-C2B9AF429883}" type="slidenum">
              <a:rPr lang="es-ES" smtClean="0"/>
              <a:pPr>
                <a:defRPr/>
              </a:pPr>
              <a:t>‹Nº›</a:t>
            </a:fld>
            <a:endParaRPr lang="es-ES" dirty="0"/>
          </a:p>
        </p:txBody>
      </p:sp>
    </p:spTree>
    <p:extLst>
      <p:ext uri="{BB962C8B-B14F-4D97-AF65-F5344CB8AC3E}">
        <p14:creationId xmlns:p14="http://schemas.microsoft.com/office/powerpoint/2010/main" val="3449328228"/>
      </p:ext>
    </p:extLst>
  </p:cSld>
  <p:clrMapOvr>
    <a:masterClrMapping/>
  </p:clrMapOvr>
  <p:transition spd="med">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dirty="0"/>
          </a:p>
        </p:txBody>
      </p:sp>
      <p:sp>
        <p:nvSpPr>
          <p:cNvPr id="3" name="2 Marcador de pie de página"/>
          <p:cNvSpPr>
            <a:spLocks noGrp="1"/>
          </p:cNvSpPr>
          <p:nvPr>
            <p:ph type="ftr" sz="quarter" idx="11"/>
          </p:nvPr>
        </p:nvSpPr>
        <p:spPr/>
        <p:txBody>
          <a:bodyPr/>
          <a:lstStyle/>
          <a:p>
            <a:pPr>
              <a:defRPr/>
            </a:pPr>
            <a:endParaRPr lang="es-ES" dirty="0"/>
          </a:p>
        </p:txBody>
      </p:sp>
      <p:sp>
        <p:nvSpPr>
          <p:cNvPr id="4" name="3 Marcador de número de diapositiva"/>
          <p:cNvSpPr>
            <a:spLocks noGrp="1"/>
          </p:cNvSpPr>
          <p:nvPr>
            <p:ph type="sldNum" sz="quarter" idx="12"/>
          </p:nvPr>
        </p:nvSpPr>
        <p:spPr/>
        <p:txBody>
          <a:bodyPr/>
          <a:lstStyle/>
          <a:p>
            <a:pPr>
              <a:defRPr/>
            </a:pPr>
            <a:fld id="{8DA9E483-DD97-4C93-A0CB-D8E8C6EACD94}" type="slidenum">
              <a:rPr lang="es-ES" smtClean="0"/>
              <a:pPr>
                <a:defRPr/>
              </a:pPr>
              <a:t>‹Nº›</a:t>
            </a:fld>
            <a:endParaRPr lang="es-ES" dirty="0"/>
          </a:p>
        </p:txBody>
      </p:sp>
    </p:spTree>
    <p:extLst>
      <p:ext uri="{BB962C8B-B14F-4D97-AF65-F5344CB8AC3E}">
        <p14:creationId xmlns:p14="http://schemas.microsoft.com/office/powerpoint/2010/main" val="4102676977"/>
      </p:ext>
    </p:extLst>
  </p:cSld>
  <p:clrMapOvr>
    <a:masterClrMapping/>
  </p:clrMapOvr>
  <p:transition spd="med">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dirty="0"/>
          </a:p>
        </p:txBody>
      </p:sp>
      <p:sp>
        <p:nvSpPr>
          <p:cNvPr id="6" name="5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p:txBody>
          <a:bodyPr/>
          <a:lstStyle/>
          <a:p>
            <a:pPr>
              <a:defRPr/>
            </a:pPr>
            <a:fld id="{DB7E2788-9975-447B-BFDC-4B62D936D57F}" type="slidenum">
              <a:rPr lang="es-ES" smtClean="0"/>
              <a:pPr>
                <a:defRPr/>
              </a:pPr>
              <a:t>‹Nº›</a:t>
            </a:fld>
            <a:endParaRPr lang="es-ES" dirty="0"/>
          </a:p>
        </p:txBody>
      </p:sp>
    </p:spTree>
    <p:extLst>
      <p:ext uri="{BB962C8B-B14F-4D97-AF65-F5344CB8AC3E}">
        <p14:creationId xmlns:p14="http://schemas.microsoft.com/office/powerpoint/2010/main" val="2284436256"/>
      </p:ext>
    </p:extLst>
  </p:cSld>
  <p:clrMapOvr>
    <a:masterClrMapping/>
  </p:clrMapOvr>
  <p:transition spd="med">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dirty="0"/>
          </a:p>
        </p:txBody>
      </p:sp>
      <p:sp>
        <p:nvSpPr>
          <p:cNvPr id="6" name="5 Marcador de pie de página"/>
          <p:cNvSpPr>
            <a:spLocks noGrp="1"/>
          </p:cNvSpPr>
          <p:nvPr>
            <p:ph type="ftr" sz="quarter" idx="11"/>
          </p:nvPr>
        </p:nvSpPr>
        <p:spPr/>
        <p:txBody>
          <a:bodyPr/>
          <a:lstStyle/>
          <a:p>
            <a:pPr>
              <a:defRPr/>
            </a:pPr>
            <a:endParaRPr lang="es-ES" dirty="0"/>
          </a:p>
        </p:txBody>
      </p:sp>
      <p:sp>
        <p:nvSpPr>
          <p:cNvPr id="7" name="6 Marcador de número de diapositiva"/>
          <p:cNvSpPr>
            <a:spLocks noGrp="1"/>
          </p:cNvSpPr>
          <p:nvPr>
            <p:ph type="sldNum" sz="quarter" idx="12"/>
          </p:nvPr>
        </p:nvSpPr>
        <p:spPr/>
        <p:txBody>
          <a:bodyPr/>
          <a:lstStyle/>
          <a:p>
            <a:pPr>
              <a:defRPr/>
            </a:pPr>
            <a:fld id="{17A4CC64-64B2-470D-B5B7-1DCD3271F08B}" type="slidenum">
              <a:rPr lang="es-ES" smtClean="0"/>
              <a:pPr>
                <a:defRPr/>
              </a:pPr>
              <a:t>‹Nº›</a:t>
            </a:fld>
            <a:endParaRPr lang="es-ES" dirty="0"/>
          </a:p>
        </p:txBody>
      </p:sp>
    </p:spTree>
    <p:extLst>
      <p:ext uri="{BB962C8B-B14F-4D97-AF65-F5344CB8AC3E}">
        <p14:creationId xmlns:p14="http://schemas.microsoft.com/office/powerpoint/2010/main" val="1281663901"/>
      </p:ext>
    </p:extLst>
  </p:cSld>
  <p:clrMapOvr>
    <a:masterClrMapping/>
  </p:clrMapOvr>
  <p:transition spd="med">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xy"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A2397E8-864F-46D0-AFF1-CE42E8883486}" type="slidenum">
              <a:rPr lang="es-ES" smtClean="0"/>
              <a:pPr>
                <a:defRPr/>
              </a:pPr>
              <a:t>‹Nº›</a:t>
            </a:fld>
            <a:endParaRPr lang="es-ES" dirty="0"/>
          </a:p>
        </p:txBody>
      </p:sp>
    </p:spTree>
    <p:extLst>
      <p:ext uri="{BB962C8B-B14F-4D97-AF65-F5344CB8AC3E}">
        <p14:creationId xmlns:p14="http://schemas.microsoft.com/office/powerpoint/2010/main" val="3592656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spd="med">
    <p:dissolv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xml"/><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image" Target="../media/image7.jpeg"/><Relationship Id="rId5" Type="http://schemas.openxmlformats.org/officeDocument/2006/relationships/image" Target="../media/image4.jpe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4.wmf"/><Relationship Id="rId18" Type="http://schemas.openxmlformats.org/officeDocument/2006/relationships/oleObject" Target="../embeddings/oleObject10.bin"/><Relationship Id="rId26" Type="http://schemas.openxmlformats.org/officeDocument/2006/relationships/oleObject" Target="../embeddings/oleObject14.bin"/><Relationship Id="rId39" Type="http://schemas.openxmlformats.org/officeDocument/2006/relationships/image" Target="../media/image37.wmf"/><Relationship Id="rId3" Type="http://schemas.openxmlformats.org/officeDocument/2006/relationships/notesSlide" Target="../notesSlides/notesSlide11.xml"/><Relationship Id="rId21" Type="http://schemas.openxmlformats.org/officeDocument/2006/relationships/image" Target="../media/image28.wmf"/><Relationship Id="rId34" Type="http://schemas.openxmlformats.org/officeDocument/2006/relationships/oleObject" Target="../embeddings/oleObject18.bin"/><Relationship Id="rId42" Type="http://schemas.openxmlformats.org/officeDocument/2006/relationships/image" Target="../media/image9.png"/><Relationship Id="rId7" Type="http://schemas.openxmlformats.org/officeDocument/2006/relationships/image" Target="../media/image21.emf"/><Relationship Id="rId12" Type="http://schemas.openxmlformats.org/officeDocument/2006/relationships/oleObject" Target="../embeddings/oleObject7.bin"/><Relationship Id="rId17" Type="http://schemas.openxmlformats.org/officeDocument/2006/relationships/image" Target="../media/image26.wmf"/><Relationship Id="rId25" Type="http://schemas.openxmlformats.org/officeDocument/2006/relationships/image" Target="../media/image30.wmf"/><Relationship Id="rId33" Type="http://schemas.openxmlformats.org/officeDocument/2006/relationships/image" Target="../media/image34.emf"/><Relationship Id="rId38" Type="http://schemas.openxmlformats.org/officeDocument/2006/relationships/oleObject" Target="../embeddings/oleObject20.bin"/><Relationship Id="rId46" Type="http://schemas.openxmlformats.org/officeDocument/2006/relationships/image" Target="../media/image13.jpeg"/><Relationship Id="rId2" Type="http://schemas.openxmlformats.org/officeDocument/2006/relationships/slideLayout" Target="../slideLayouts/slideLayout1.xml"/><Relationship Id="rId16" Type="http://schemas.openxmlformats.org/officeDocument/2006/relationships/oleObject" Target="../embeddings/oleObject9.bin"/><Relationship Id="rId20" Type="http://schemas.openxmlformats.org/officeDocument/2006/relationships/oleObject" Target="../embeddings/oleObject11.bin"/><Relationship Id="rId29" Type="http://schemas.openxmlformats.org/officeDocument/2006/relationships/image" Target="../media/image32.emf"/><Relationship Id="rId41" Type="http://schemas.microsoft.com/office/2007/relationships/hdphoto" Target="../media/hdphoto3.wdp"/><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23.emf"/><Relationship Id="rId24" Type="http://schemas.openxmlformats.org/officeDocument/2006/relationships/oleObject" Target="../embeddings/oleObject13.bin"/><Relationship Id="rId32" Type="http://schemas.openxmlformats.org/officeDocument/2006/relationships/oleObject" Target="../embeddings/oleObject17.bin"/><Relationship Id="rId37" Type="http://schemas.openxmlformats.org/officeDocument/2006/relationships/image" Target="../media/image36.emf"/><Relationship Id="rId40" Type="http://schemas.openxmlformats.org/officeDocument/2006/relationships/image" Target="../media/image8.jpeg"/><Relationship Id="rId45" Type="http://schemas.openxmlformats.org/officeDocument/2006/relationships/image" Target="../media/image12.png"/><Relationship Id="rId5" Type="http://schemas.openxmlformats.org/officeDocument/2006/relationships/image" Target="../media/image2.emf"/><Relationship Id="rId15" Type="http://schemas.openxmlformats.org/officeDocument/2006/relationships/image" Target="../media/image25.emf"/><Relationship Id="rId23" Type="http://schemas.openxmlformats.org/officeDocument/2006/relationships/image" Target="../media/image29.wmf"/><Relationship Id="rId28" Type="http://schemas.openxmlformats.org/officeDocument/2006/relationships/oleObject" Target="../embeddings/oleObject15.bin"/><Relationship Id="rId36" Type="http://schemas.openxmlformats.org/officeDocument/2006/relationships/oleObject" Target="../embeddings/oleObject19.bin"/><Relationship Id="rId10" Type="http://schemas.openxmlformats.org/officeDocument/2006/relationships/oleObject" Target="../embeddings/oleObject6.bin"/><Relationship Id="rId19" Type="http://schemas.openxmlformats.org/officeDocument/2006/relationships/image" Target="../media/image27.emf"/><Relationship Id="rId31" Type="http://schemas.openxmlformats.org/officeDocument/2006/relationships/image" Target="../media/image33.emf"/><Relationship Id="rId44" Type="http://schemas.openxmlformats.org/officeDocument/2006/relationships/image" Target="../media/image11.png"/><Relationship Id="rId4" Type="http://schemas.openxmlformats.org/officeDocument/2006/relationships/oleObject" Target="../embeddings/oleObject3.bin"/><Relationship Id="rId9" Type="http://schemas.openxmlformats.org/officeDocument/2006/relationships/image" Target="../media/image22.emf"/><Relationship Id="rId14" Type="http://schemas.openxmlformats.org/officeDocument/2006/relationships/oleObject" Target="../embeddings/oleObject8.bin"/><Relationship Id="rId22" Type="http://schemas.openxmlformats.org/officeDocument/2006/relationships/oleObject" Target="../embeddings/oleObject12.bin"/><Relationship Id="rId27" Type="http://schemas.openxmlformats.org/officeDocument/2006/relationships/image" Target="../media/image31.emf"/><Relationship Id="rId30" Type="http://schemas.openxmlformats.org/officeDocument/2006/relationships/oleObject" Target="../embeddings/oleObject16.bin"/><Relationship Id="rId35" Type="http://schemas.openxmlformats.org/officeDocument/2006/relationships/image" Target="../media/image35.emf"/><Relationship Id="rId43"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8.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3.jpeg"/><Relationship Id="rId5" Type="http://schemas.openxmlformats.org/officeDocument/2006/relationships/image" Target="../media/image8.jpeg"/><Relationship Id="rId10" Type="http://schemas.openxmlformats.org/officeDocument/2006/relationships/image" Target="../media/image12.png"/><Relationship Id="rId4" Type="http://schemas.microsoft.com/office/2007/relationships/hdphoto" Target="../media/hdphoto7.wdp"/><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2.xml"/><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3.jpe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chart" Target="../charts/chart3.xml"/><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png"/><Relationship Id="rId11" Type="http://schemas.microsoft.com/office/2007/relationships/hdphoto" Target="../media/hdphoto8.wdp"/><Relationship Id="rId5" Type="http://schemas.openxmlformats.org/officeDocument/2006/relationships/image" Target="../media/image9.png"/><Relationship Id="rId10" Type="http://schemas.openxmlformats.org/officeDocument/2006/relationships/image" Target="../media/image39.png"/><Relationship Id="rId4" Type="http://schemas.microsoft.com/office/2007/relationships/hdphoto" Target="../media/hdphoto3.wdp"/><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chart" Target="../charts/chart4.xml"/><Relationship Id="rId10" Type="http://schemas.openxmlformats.org/officeDocument/2006/relationships/image" Target="../media/image13.jpeg"/><Relationship Id="rId4" Type="http://schemas.microsoft.com/office/2007/relationships/hdphoto" Target="../media/hdphoto3.wdp"/><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0.emf"/><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3.wdp"/><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_rels/slide2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3.jpeg"/><Relationship Id="rId3" Type="http://schemas.openxmlformats.org/officeDocument/2006/relationships/slide" Target="slide28.xml"/><Relationship Id="rId7" Type="http://schemas.openxmlformats.org/officeDocument/2006/relationships/image" Target="../media/image8.jpeg"/><Relationship Id="rId12"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chart" Target="../charts/chart5.xml"/><Relationship Id="rId11" Type="http://schemas.openxmlformats.org/officeDocument/2006/relationships/image" Target="../media/image11.png"/><Relationship Id="rId5" Type="http://schemas.openxmlformats.org/officeDocument/2006/relationships/slide" Target="slide30.xml"/><Relationship Id="rId10" Type="http://schemas.openxmlformats.org/officeDocument/2006/relationships/image" Target="../media/image10.png"/><Relationship Id="rId4" Type="http://schemas.openxmlformats.org/officeDocument/2006/relationships/slide" Target="slide29.xml"/><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7.xml"/><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3.jpe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chart" Target="../charts/chart6.xml"/><Relationship Id="rId9"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7.xml"/><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3.jpe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chart" Target="../charts/chart7.xm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png"/><Relationship Id="rId7" Type="http://schemas.microsoft.com/office/2007/relationships/hdphoto" Target="../media/hdphoto3.wdp"/><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2.png"/><Relationship Id="rId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15.emf"/><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7.xml"/><Relationship Id="rId7"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3.jpe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chart" Target="../charts/chart8.xml"/><Relationship Id="rId9" Type="http://schemas.openxmlformats.org/officeDocument/2006/relationships/image" Target="../media/image11.pn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chart" Target="../charts/chart9.xml"/><Relationship Id="rId4" Type="http://schemas.microsoft.com/office/2007/relationships/hdphoto" Target="../media/hdphoto3.wdp"/><Relationship Id="rId9" Type="http://schemas.openxmlformats.org/officeDocument/2006/relationships/image" Target="../media/image13.jpeg"/></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10.xml"/><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3.wdp"/><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_rels/slide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35.xml"/><Relationship Id="rId7" Type="http://schemas.microsoft.com/office/2007/relationships/hdphoto" Target="../media/hdphoto3.wdp"/><Relationship Id="rId12"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2.png"/><Relationship Id="rId5" Type="http://schemas.openxmlformats.org/officeDocument/2006/relationships/slide" Target="slide37.xml"/><Relationship Id="rId10" Type="http://schemas.openxmlformats.org/officeDocument/2006/relationships/image" Target="../media/image11.png"/><Relationship Id="rId4" Type="http://schemas.openxmlformats.org/officeDocument/2006/relationships/slide" Target="slide36.xml"/><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4.xml"/><Relationship Id="rId7"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3.jpe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chart" Target="../charts/chart11.xml"/><Relationship Id="rId9"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4.xml"/><Relationship Id="rId7"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3.jpe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chart" Target="../charts/chart12.xml"/><Relationship Id="rId9" Type="http://schemas.openxmlformats.org/officeDocument/2006/relationships/image" Target="../media/image11.png"/></Relationships>
</file>

<file path=ppt/slides/_rels/slide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4.xml"/><Relationship Id="rId7"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3.jpe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chart" Target="../charts/chart13.xml"/><Relationship Id="rId9" Type="http://schemas.openxmlformats.org/officeDocument/2006/relationships/image" Target="../media/image11.png"/></Relationships>
</file>

<file path=ppt/slides/_rels/slide3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hart" Target="../charts/chart14.xml"/><Relationship Id="rId7"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3.wdp"/><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image" Target="../media/image13.jpeg"/><Relationship Id="rId3" Type="http://schemas.openxmlformats.org/officeDocument/2006/relationships/diagramData" Target="../diagrams/data1.xml"/><Relationship Id="rId21" Type="http://schemas.openxmlformats.org/officeDocument/2006/relationships/diagramColors" Target="../diagrams/colors4.xml"/><Relationship Id="rId34" Type="http://schemas.microsoft.com/office/2007/relationships/hdphoto" Target="../media/hdphoto3.wdp"/><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image" Target="../media/image8.jpeg"/><Relationship Id="rId38" Type="http://schemas.openxmlformats.org/officeDocument/2006/relationships/image" Target="../media/image12.png"/><Relationship Id="rId2" Type="http://schemas.openxmlformats.org/officeDocument/2006/relationships/notesSlide" Target="../notesSlides/notesSlide4.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openxmlformats.org/officeDocument/2006/relationships/image" Target="../media/image11.png"/><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image" Target="../media/image10.png"/><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_rels/slide4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_rels/slide4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png"/><Relationship Id="rId7" Type="http://schemas.microsoft.com/office/2007/relationships/hdphoto" Target="../media/hdphoto3.wdp"/><Relationship Id="rId12"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2.png"/><Relationship Id="rId5" Type="http://schemas.microsoft.com/office/2007/relationships/hdphoto" Target="../media/hdphoto4.wdp"/><Relationship Id="rId10" Type="http://schemas.openxmlformats.org/officeDocument/2006/relationships/image" Target="../media/image11.png"/><Relationship Id="rId4" Type="http://schemas.openxmlformats.org/officeDocument/2006/relationships/image" Target="../media/image18.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chart" Target="../charts/chart1.xml"/><Relationship Id="rId4" Type="http://schemas.microsoft.com/office/2007/relationships/hdphoto" Target="../media/hdphoto3.wdp"/><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3.jpeg"/><Relationship Id="rId3" Type="http://schemas.openxmlformats.org/officeDocument/2006/relationships/image" Target="../media/image19.png"/><Relationship Id="rId7" Type="http://schemas.openxmlformats.org/officeDocument/2006/relationships/image" Target="../media/image8.jpeg"/><Relationship Id="rId12"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6.wdp"/><Relationship Id="rId11" Type="http://schemas.openxmlformats.org/officeDocument/2006/relationships/image" Target="../media/image11.png"/><Relationship Id="rId5" Type="http://schemas.openxmlformats.org/officeDocument/2006/relationships/image" Target="../media/image20.png"/><Relationship Id="rId10" Type="http://schemas.openxmlformats.org/officeDocument/2006/relationships/image" Target="../media/image10.png"/><Relationship Id="rId4" Type="http://schemas.microsoft.com/office/2007/relationships/hdphoto" Target="../media/hdphoto5.wdp"/><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274e98c5-a042-45c4-b6af-e1df7e51dc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123729" cy="32129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4" descr="http://www.mag.gov.py/application/files/6215/0635/0869/90476124-7e9e-4c1c-9a72-33d5a276cbf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744"/>
            <a:ext cx="2232247" cy="31870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4211958" y="692696"/>
            <a:ext cx="4536506" cy="2232248"/>
          </a:xfrm>
        </p:spPr>
        <p:txBody>
          <a:bodyPr>
            <a:normAutofit fontScale="90000"/>
          </a:bodyPr>
          <a:lstStyle/>
          <a:p>
            <a:pPr>
              <a:defRPr/>
            </a:pPr>
            <a:r>
              <a:rPr lang="es-ES_tradnl"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Times New Roman" pitchFamily="18" charset="0"/>
              </a:rPr>
              <a:t>PROYECTO DE PRESUPUESTO </a:t>
            </a:r>
            <a:r>
              <a:rPr lang="es-ES_tradnl"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Times New Roman" pitchFamily="18" charset="0"/>
              </a:rPr>
              <a:t/>
            </a:r>
            <a:br>
              <a:rPr lang="es-ES_tradnl"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Times New Roman" pitchFamily="18" charset="0"/>
              </a:rPr>
            </a:br>
            <a:r>
              <a:rPr lang="es-ES_tradnl"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Times New Roman" pitchFamily="18" charset="0"/>
              </a:rPr>
              <a:t>PGN </a:t>
            </a:r>
            <a:r>
              <a:rPr lang="es-ES_tradnl"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cs typeface="Times New Roman" pitchFamily="18" charset="0"/>
              </a:rPr>
              <a:t>2018</a:t>
            </a:r>
            <a:endParaRPr lang="es-MX" dirty="0"/>
          </a:p>
        </p:txBody>
      </p:sp>
      <p:pic>
        <p:nvPicPr>
          <p:cNvPr id="12" name="Picture 26" descr="http://www.mag.gov.py/application/files/2015/0635/1009/7d7f7f3f-aa76-4a48-9f34-5943941f877c.jpg"/>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 y="3187080"/>
            <a:ext cx="4211959" cy="36709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6" name="5 Objeto"/>
          <p:cNvGraphicFramePr>
            <a:graphicFrameLocks noChangeAspect="1"/>
          </p:cNvGraphicFramePr>
          <p:nvPr>
            <p:extLst>
              <p:ext uri="{D42A27DB-BD31-4B8C-83A1-F6EECF244321}">
                <p14:modId xmlns:p14="http://schemas.microsoft.com/office/powerpoint/2010/main" val="3493541402"/>
              </p:ext>
            </p:extLst>
          </p:nvPr>
        </p:nvGraphicFramePr>
        <p:xfrm>
          <a:off x="-1" y="476672"/>
          <a:ext cx="4104456" cy="4968552"/>
        </p:xfrm>
        <a:graphic>
          <a:graphicData uri="http://schemas.openxmlformats.org/presentationml/2006/ole">
            <mc:AlternateContent xmlns:mc="http://schemas.openxmlformats.org/markup-compatibility/2006">
              <mc:Choice xmlns:v="urn:schemas-microsoft-com:vml" Requires="v">
                <p:oleObj spid="_x0000_s6229" name="CorelDRAW" r:id="rId8" imgW="5701320" imgH="5639400" progId="">
                  <p:embed/>
                </p:oleObj>
              </mc:Choice>
              <mc:Fallback>
                <p:oleObj name="CorelDRAW" r:id="rId8" imgW="5701320" imgH="563940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476672"/>
                        <a:ext cx="4104456" cy="4968552"/>
                      </a:xfrm>
                      <a:prstGeom prst="rect">
                        <a:avLst/>
                      </a:prstGeom>
                      <a:noFill/>
                      <a:ln>
                        <a:noFill/>
                      </a:ln>
                    </p:spPr>
                  </p:pic>
                </p:oleObj>
              </mc:Fallback>
            </mc:AlternateContent>
          </a:graphicData>
        </a:graphic>
      </p:graphicFrame>
      <p:pic>
        <p:nvPicPr>
          <p:cNvPr id="13" name="12 Imagen" descr="C:\Users\usuario\Downloads\logo-bil-GobNac.png"/>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749" y="2348880"/>
            <a:ext cx="4032446" cy="2110544"/>
          </a:xfrm>
          <a:prstGeom prst="rect">
            <a:avLst/>
          </a:prstGeom>
          <a:noFill/>
          <a:ln>
            <a:noFill/>
          </a:ln>
        </p:spPr>
      </p:pic>
      <p:pic>
        <p:nvPicPr>
          <p:cNvPr id="15" name="14 Imagen" descr="Logo_New"/>
          <p:cNvPicPr/>
          <p:nvPr/>
        </p:nvPicPr>
        <p:blipFill>
          <a:blip r:embed="rId11">
            <a:clrChange>
              <a:clrFrom>
                <a:srgbClr val="FFFEE8"/>
              </a:clrFrom>
              <a:clrTo>
                <a:srgbClr val="FFFEE8">
                  <a:alpha val="0"/>
                </a:srgbClr>
              </a:clrTo>
            </a:clrChange>
            <a:extLst>
              <a:ext uri="{BEBA8EAE-BF5A-486C-A8C5-ECC9F3942E4B}">
                <a14:imgProps xmlns:a14="http://schemas.microsoft.com/office/drawing/2010/main">
                  <a14:imgLayer r:embed="rId12">
                    <a14:imgEffect>
                      <a14:colorTemperature colorTemp="8800"/>
                    </a14:imgEffect>
                  </a14:imgLayer>
                </a14:imgProps>
              </a:ext>
            </a:extLst>
          </a:blip>
          <a:srcRect/>
          <a:stretch>
            <a:fillRect/>
          </a:stretch>
        </p:blipFill>
        <p:spPr bwMode="auto">
          <a:xfrm>
            <a:off x="4354899" y="4252389"/>
            <a:ext cx="4530799" cy="1540302"/>
          </a:xfrm>
          <a:prstGeom prst="rect">
            <a:avLst/>
          </a:prstGeom>
          <a:noFill/>
          <a:ln w="9525">
            <a:noFill/>
            <a:miter lim="800000"/>
            <a:headEnd/>
            <a:tailEnd/>
          </a:ln>
        </p:spPr>
      </p:pic>
    </p:spTree>
    <p:extLst>
      <p:ext uri="{BB962C8B-B14F-4D97-AF65-F5344CB8AC3E}">
        <p14:creationId xmlns:p14="http://schemas.microsoft.com/office/powerpoint/2010/main" val="1931914300"/>
      </p:ext>
    </p:extLst>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9346" y="692696"/>
            <a:ext cx="8229600" cy="584775"/>
          </a:xfrm>
          <a:noFill/>
        </p:spPr>
        <p:txBody>
          <a:bodyPr wrap="square" rtlCol="0">
            <a:spAutoFit/>
          </a:bodyPr>
          <a:lstStyle/>
          <a:p>
            <a:pPr algn="r"/>
            <a:r>
              <a:rPr lang="es-PY" sz="3200" b="1" dirty="0">
                <a:latin typeface="+mn-lt"/>
                <a:ea typeface="+mn-ea"/>
                <a:cs typeface="Times New Roman" pitchFamily="18" charset="0"/>
              </a:rPr>
              <a:t>SERVICIOS DEL MAG</a:t>
            </a:r>
          </a:p>
        </p:txBody>
      </p:sp>
      <p:sp>
        <p:nvSpPr>
          <p:cNvPr id="3" name="2 Marcador de contenido"/>
          <p:cNvSpPr>
            <a:spLocks noGrp="1"/>
          </p:cNvSpPr>
          <p:nvPr>
            <p:ph idx="1"/>
          </p:nvPr>
        </p:nvSpPr>
        <p:spPr>
          <a:xfrm>
            <a:off x="1403648" y="1844824"/>
            <a:ext cx="7312206" cy="4199581"/>
          </a:xfrm>
        </p:spPr>
        <p:txBody>
          <a:bodyPr>
            <a:normAutofit/>
          </a:bodyPr>
          <a:lstStyle/>
          <a:p>
            <a:pPr algn="just">
              <a:buFont typeface="Wingdings" pitchFamily="2" charset="2"/>
              <a:buChar char="Ø"/>
            </a:pPr>
            <a:r>
              <a:rPr lang="es-PY" sz="2400" dirty="0" smtClean="0">
                <a:cs typeface="Times New Roman" pitchFamily="18" charset="0"/>
              </a:rPr>
              <a:t>Asistencia Técnica Agropecuaria</a:t>
            </a:r>
          </a:p>
          <a:p>
            <a:pPr marL="0" indent="0" algn="just">
              <a:buNone/>
            </a:pPr>
            <a:endParaRPr lang="es-PY" sz="2200" dirty="0" smtClean="0">
              <a:cs typeface="Times New Roman" pitchFamily="18" charset="0"/>
            </a:endParaRPr>
          </a:p>
          <a:p>
            <a:pPr algn="just">
              <a:buFont typeface="Wingdings" pitchFamily="2" charset="2"/>
              <a:buChar char="Ø"/>
            </a:pPr>
            <a:r>
              <a:rPr lang="es-PY" sz="2400" dirty="0">
                <a:cs typeface="Times New Roman" pitchFamily="18" charset="0"/>
              </a:rPr>
              <a:t>Inversión en insumos y tecnología </a:t>
            </a:r>
            <a:r>
              <a:rPr lang="es-PY" sz="2400" dirty="0" smtClean="0">
                <a:cs typeface="Times New Roman" pitchFamily="18" charset="0"/>
              </a:rPr>
              <a:t>agropecuaria - Inversiones Productivas</a:t>
            </a:r>
          </a:p>
          <a:p>
            <a:pPr marL="0" indent="0" algn="just">
              <a:buNone/>
            </a:pPr>
            <a:endParaRPr lang="es-PY" sz="2200" dirty="0" smtClean="0">
              <a:cs typeface="Times New Roman" pitchFamily="18" charset="0"/>
            </a:endParaRPr>
          </a:p>
          <a:p>
            <a:pPr algn="just">
              <a:buFont typeface="Wingdings" pitchFamily="2" charset="2"/>
              <a:buChar char="Ø"/>
            </a:pPr>
            <a:r>
              <a:rPr lang="es-PY" sz="2400" dirty="0" smtClean="0">
                <a:cs typeface="Times New Roman" pitchFamily="18" charset="0"/>
              </a:rPr>
              <a:t>Educación Agropecuaria</a:t>
            </a:r>
          </a:p>
          <a:p>
            <a:pPr marL="0" indent="0" algn="just">
              <a:buNone/>
            </a:pPr>
            <a:endParaRPr lang="es-PY" sz="2200" dirty="0" smtClean="0">
              <a:cs typeface="Times New Roman" pitchFamily="18" charset="0"/>
            </a:endParaRPr>
          </a:p>
          <a:p>
            <a:pPr algn="just">
              <a:buFont typeface="Wingdings" pitchFamily="2" charset="2"/>
              <a:buChar char="Ø"/>
            </a:pPr>
            <a:r>
              <a:rPr lang="es-PY" sz="2400" dirty="0" smtClean="0">
                <a:cs typeface="Times New Roman" pitchFamily="18" charset="0"/>
              </a:rPr>
              <a:t>Gestión de Mercados y Apoyo a la Comercialización</a:t>
            </a:r>
          </a:p>
          <a:p>
            <a:pPr algn="just">
              <a:buFont typeface="Wingdings" pitchFamily="2" charset="2"/>
              <a:buChar char="Ø"/>
            </a:pPr>
            <a:endParaRPr lang="es-PY" sz="2200" dirty="0" smtClean="0">
              <a:cs typeface="Times New Roman" pitchFamily="18" charset="0"/>
            </a:endParaRPr>
          </a:p>
          <a:p>
            <a:pPr algn="just"/>
            <a:endParaRPr lang="es-PY" sz="2200" dirty="0">
              <a:latin typeface="Times New Roman" pitchFamily="18" charset="0"/>
              <a:cs typeface="Times New Roman" pitchFamily="18" charset="0"/>
            </a:endParaRPr>
          </a:p>
        </p:txBody>
      </p:sp>
      <p:cxnSp>
        <p:nvCxnSpPr>
          <p:cNvPr id="4" name="3 Conector recto"/>
          <p:cNvCxnSpPr/>
          <p:nvPr/>
        </p:nvCxnSpPr>
        <p:spPr>
          <a:xfrm>
            <a:off x="1259632" y="1412776"/>
            <a:ext cx="7633221"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pic>
        <p:nvPicPr>
          <p:cNvPr id="13"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16 Grupo"/>
          <p:cNvGrpSpPr/>
          <p:nvPr/>
        </p:nvGrpSpPr>
        <p:grpSpPr>
          <a:xfrm>
            <a:off x="-133709" y="2270"/>
            <a:ext cx="1284976" cy="6855729"/>
            <a:chOff x="-133709" y="2270"/>
            <a:chExt cx="1284976" cy="6855729"/>
          </a:xfrm>
        </p:grpSpPr>
        <p:pic>
          <p:nvPicPr>
            <p:cNvPr id="1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88243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extLst>
              <p:ext uri="{D42A27DB-BD31-4B8C-83A1-F6EECF244321}">
                <p14:modId xmlns:p14="http://schemas.microsoft.com/office/powerpoint/2010/main" val="244186793"/>
              </p:ext>
            </p:extLst>
          </p:nvPr>
        </p:nvGraphicFramePr>
        <p:xfrm>
          <a:off x="3920876" y="1822152"/>
          <a:ext cx="4827588" cy="4775200"/>
        </p:xfrm>
        <a:graphic>
          <a:graphicData uri="http://schemas.openxmlformats.org/presentationml/2006/ole">
            <mc:AlternateContent xmlns:mc="http://schemas.openxmlformats.org/markup-compatibility/2006">
              <mc:Choice xmlns:v="urn:schemas-microsoft-com:vml" Requires="v">
                <p:oleObj spid="_x0000_s9080" name="CorelDRAW" r:id="rId4" imgW="5701320" imgH="5639400" progId="">
                  <p:embed/>
                </p:oleObj>
              </mc:Choice>
              <mc:Fallback>
                <p:oleObj name="CorelDRAW" r:id="rId4" imgW="5701320" imgH="56394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0876" y="1822152"/>
                        <a:ext cx="4827588" cy="4775200"/>
                      </a:xfrm>
                      <a:prstGeom prst="rect">
                        <a:avLst/>
                      </a:prstGeom>
                      <a:noFill/>
                      <a:ln>
                        <a:noFill/>
                      </a:ln>
                      <a:effectLst/>
                      <a:extLst/>
                    </p:spPr>
                  </p:pic>
                </p:oleObj>
              </mc:Fallback>
            </mc:AlternateContent>
          </a:graphicData>
        </a:graphic>
      </p:graphicFrame>
      <p:sp>
        <p:nvSpPr>
          <p:cNvPr id="25603" name="Text Box 3"/>
          <p:cNvSpPr txBox="1">
            <a:spLocks noChangeArrowheads="1"/>
          </p:cNvSpPr>
          <p:nvPr/>
        </p:nvSpPr>
        <p:spPr bwMode="auto">
          <a:xfrm>
            <a:off x="1190515" y="437175"/>
            <a:ext cx="7625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lgn="ctr" eaLnBrk="0" hangingPunct="0">
              <a:defRPr sz="2400" b="1">
                <a:solidFill>
                  <a:schemeClr val="accent3">
                    <a:lumMod val="50000"/>
                  </a:schemeClr>
                </a:solidFill>
                <a:latin typeface="Times New Roman" pitchFamily="18" charset="0"/>
                <a:cs typeface="Times New Roman" pitchFamily="18" charset="0"/>
              </a:defRPr>
            </a:lvl1pPr>
            <a:lvl2pPr algn="ctr" eaLnBrk="0" hangingPunct="0">
              <a:defRPr sz="4400">
                <a:latin typeface="Calibri" pitchFamily="34" charset="0"/>
              </a:defRPr>
            </a:lvl2pPr>
            <a:lvl3pPr algn="ctr" eaLnBrk="0" hangingPunct="0">
              <a:defRPr sz="4400">
                <a:latin typeface="Calibri" pitchFamily="34" charset="0"/>
              </a:defRPr>
            </a:lvl3pPr>
            <a:lvl4pPr algn="ctr" eaLnBrk="0" hangingPunct="0">
              <a:defRPr sz="4400">
                <a:latin typeface="Calibri" pitchFamily="34" charset="0"/>
              </a:defRPr>
            </a:lvl4pPr>
            <a:lvl5pPr algn="ctr" eaLnBrk="0" hangingPunct="0">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pPr algn="r"/>
            <a:r>
              <a:rPr lang="es-ES" dirty="0">
                <a:solidFill>
                  <a:prstClr val="black"/>
                </a:solidFill>
                <a:latin typeface="Calibri"/>
              </a:rPr>
              <a:t>UBICACIÓN  DE LOS CENTROS de </a:t>
            </a:r>
            <a:endParaRPr lang="es-ES" dirty="0" smtClean="0">
              <a:solidFill>
                <a:prstClr val="black"/>
              </a:solidFill>
              <a:latin typeface="Calibri"/>
            </a:endParaRPr>
          </a:p>
          <a:p>
            <a:pPr algn="r"/>
            <a:r>
              <a:rPr lang="es-ES" dirty="0" smtClean="0">
                <a:solidFill>
                  <a:prstClr val="black"/>
                </a:solidFill>
                <a:latin typeface="Calibri"/>
              </a:rPr>
              <a:t>DESARROLLO </a:t>
            </a:r>
            <a:r>
              <a:rPr lang="es-ES" dirty="0">
                <a:solidFill>
                  <a:prstClr val="black"/>
                </a:solidFill>
                <a:latin typeface="Calibri"/>
              </a:rPr>
              <a:t>AGROPECUARIO - CDA</a:t>
            </a:r>
          </a:p>
        </p:txBody>
      </p:sp>
      <p:grpSp>
        <p:nvGrpSpPr>
          <p:cNvPr id="2" name="Group 4"/>
          <p:cNvGrpSpPr>
            <a:grpSpLocks/>
          </p:cNvGrpSpPr>
          <p:nvPr/>
        </p:nvGrpSpPr>
        <p:grpSpPr bwMode="auto">
          <a:xfrm>
            <a:off x="6341814" y="3389015"/>
            <a:ext cx="1293812" cy="847725"/>
            <a:chOff x="2811" y="1876"/>
            <a:chExt cx="815" cy="534"/>
          </a:xfrm>
        </p:grpSpPr>
        <p:graphicFrame>
          <p:nvGraphicFramePr>
            <p:cNvPr id="2067" name="Object 5"/>
            <p:cNvGraphicFramePr>
              <a:graphicFrameLocks noChangeAspect="1"/>
            </p:cNvGraphicFramePr>
            <p:nvPr/>
          </p:nvGraphicFramePr>
          <p:xfrm>
            <a:off x="2942" y="1876"/>
            <a:ext cx="684" cy="534"/>
          </p:xfrm>
          <a:graphic>
            <a:graphicData uri="http://schemas.openxmlformats.org/presentationml/2006/ole">
              <mc:AlternateContent xmlns:mc="http://schemas.openxmlformats.org/markup-compatibility/2006">
                <mc:Choice xmlns:v="urn:schemas-microsoft-com:vml" Requires="v">
                  <p:oleObj spid="_x0000_s9081" name="CorelDRAW" r:id="rId6" imgW="1283400" imgH="1001520" progId="">
                    <p:embed/>
                  </p:oleObj>
                </mc:Choice>
                <mc:Fallback>
                  <p:oleObj name="CorelDRAW" r:id="rId6" imgW="1283400" imgH="100152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2" y="1876"/>
                          <a:ext cx="684" cy="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46" name="Text Box 6"/>
            <p:cNvSpPr txBox="1">
              <a:spLocks noChangeArrowheads="1"/>
            </p:cNvSpPr>
            <p:nvPr/>
          </p:nvSpPr>
          <p:spPr bwMode="auto">
            <a:xfrm>
              <a:off x="2811" y="2004"/>
              <a:ext cx="79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900">
                  <a:solidFill>
                    <a:prstClr val="black"/>
                  </a:solidFill>
                </a:rPr>
                <a:t>Concepción</a:t>
              </a:r>
            </a:p>
          </p:txBody>
        </p:sp>
      </p:grpSp>
      <p:grpSp>
        <p:nvGrpSpPr>
          <p:cNvPr id="3" name="Group 7"/>
          <p:cNvGrpSpPr>
            <a:grpSpLocks/>
          </p:cNvGrpSpPr>
          <p:nvPr/>
        </p:nvGrpSpPr>
        <p:grpSpPr bwMode="auto">
          <a:xfrm>
            <a:off x="7221289" y="3362027"/>
            <a:ext cx="957262" cy="1106488"/>
            <a:chOff x="4535" y="1593"/>
            <a:chExt cx="603" cy="697"/>
          </a:xfrm>
        </p:grpSpPr>
        <p:graphicFrame>
          <p:nvGraphicFramePr>
            <p:cNvPr id="2066" name="Object 8"/>
            <p:cNvGraphicFramePr>
              <a:graphicFrameLocks noChangeAspect="1"/>
            </p:cNvGraphicFramePr>
            <p:nvPr/>
          </p:nvGraphicFramePr>
          <p:xfrm>
            <a:off x="4535" y="1593"/>
            <a:ext cx="500" cy="697"/>
          </p:xfrm>
          <a:graphic>
            <a:graphicData uri="http://schemas.openxmlformats.org/presentationml/2006/ole">
              <mc:AlternateContent xmlns:mc="http://schemas.openxmlformats.org/markup-compatibility/2006">
                <mc:Choice xmlns:v="urn:schemas-microsoft-com:vml" Requires="v">
                  <p:oleObj spid="_x0000_s9082" name="CorelDRAW" r:id="rId8" imgW="880200" imgH="1226160" progId="">
                    <p:embed/>
                  </p:oleObj>
                </mc:Choice>
                <mc:Fallback>
                  <p:oleObj name="CorelDRAW" r:id="rId8" imgW="880200" imgH="12261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5" y="1593"/>
                          <a:ext cx="500" cy="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45" name="Text Box 9"/>
            <p:cNvSpPr txBox="1">
              <a:spLocks noChangeArrowheads="1"/>
            </p:cNvSpPr>
            <p:nvPr/>
          </p:nvSpPr>
          <p:spPr bwMode="auto">
            <a:xfrm rot="2655582">
              <a:off x="4675" y="1898"/>
              <a:ext cx="46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800">
                  <a:solidFill>
                    <a:prstClr val="black"/>
                  </a:solidFill>
                </a:rPr>
                <a:t>Amambay</a:t>
              </a:r>
            </a:p>
          </p:txBody>
        </p:sp>
      </p:grpSp>
      <p:sp>
        <p:nvSpPr>
          <p:cNvPr id="25610" name="AutoShape 10"/>
          <p:cNvSpPr>
            <a:spLocks noChangeArrowheads="1"/>
          </p:cNvSpPr>
          <p:nvPr/>
        </p:nvSpPr>
        <p:spPr bwMode="auto">
          <a:xfrm>
            <a:off x="7064126" y="3906540"/>
            <a:ext cx="173038"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grpSp>
        <p:nvGrpSpPr>
          <p:cNvPr id="4" name="Group 11"/>
          <p:cNvGrpSpPr>
            <a:grpSpLocks/>
          </p:cNvGrpSpPr>
          <p:nvPr/>
        </p:nvGrpSpPr>
        <p:grpSpPr bwMode="auto">
          <a:xfrm>
            <a:off x="6864101" y="4109740"/>
            <a:ext cx="962025" cy="1035050"/>
            <a:chOff x="3124" y="2325"/>
            <a:chExt cx="606" cy="652"/>
          </a:xfrm>
        </p:grpSpPr>
        <p:graphicFrame>
          <p:nvGraphicFramePr>
            <p:cNvPr id="2065" name="Object 12"/>
            <p:cNvGraphicFramePr>
              <a:graphicFrameLocks noChangeAspect="1"/>
            </p:cNvGraphicFramePr>
            <p:nvPr/>
          </p:nvGraphicFramePr>
          <p:xfrm>
            <a:off x="3124" y="2325"/>
            <a:ext cx="606" cy="652"/>
          </p:xfrm>
          <a:graphic>
            <a:graphicData uri="http://schemas.openxmlformats.org/presentationml/2006/ole">
              <mc:AlternateContent xmlns:mc="http://schemas.openxmlformats.org/markup-compatibility/2006">
                <mc:Choice xmlns:v="urn:schemas-microsoft-com:vml" Requires="v">
                  <p:oleObj spid="_x0000_s9083" name="CorelDRAW" r:id="rId10" imgW="1136160" imgH="1201680" progId="">
                    <p:embed/>
                  </p:oleObj>
                </mc:Choice>
                <mc:Fallback>
                  <p:oleObj name="CorelDRAW" r:id="rId10" imgW="1136160" imgH="12016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24" y="2325"/>
                          <a:ext cx="606" cy="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44" name="Text Box 13"/>
            <p:cNvSpPr txBox="1">
              <a:spLocks noChangeArrowheads="1"/>
            </p:cNvSpPr>
            <p:nvPr/>
          </p:nvSpPr>
          <p:spPr bwMode="auto">
            <a:xfrm>
              <a:off x="3305" y="2595"/>
              <a:ext cx="32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900">
                  <a:solidFill>
                    <a:prstClr val="black"/>
                  </a:solidFill>
                </a:rPr>
                <a:t>San Pedro</a:t>
              </a:r>
            </a:p>
          </p:txBody>
        </p:sp>
      </p:grpSp>
      <p:sp>
        <p:nvSpPr>
          <p:cNvPr id="25614" name="AutoShape 14"/>
          <p:cNvSpPr>
            <a:spLocks noChangeArrowheads="1"/>
          </p:cNvSpPr>
          <p:nvPr/>
        </p:nvSpPr>
        <p:spPr bwMode="auto">
          <a:xfrm>
            <a:off x="7113339" y="4331990"/>
            <a:ext cx="173037"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grpSp>
        <p:nvGrpSpPr>
          <p:cNvPr id="5" name="Group 15"/>
          <p:cNvGrpSpPr>
            <a:grpSpLocks/>
          </p:cNvGrpSpPr>
          <p:nvPr/>
        </p:nvGrpSpPr>
        <p:grpSpPr bwMode="auto">
          <a:xfrm>
            <a:off x="6829176" y="5000327"/>
            <a:ext cx="642938" cy="446088"/>
            <a:chOff x="3102" y="2892"/>
            <a:chExt cx="405" cy="281"/>
          </a:xfrm>
        </p:grpSpPr>
        <p:graphicFrame>
          <p:nvGraphicFramePr>
            <p:cNvPr id="2064" name="Object 16"/>
            <p:cNvGraphicFramePr>
              <a:graphicFrameLocks noChangeAspect="1"/>
            </p:cNvGraphicFramePr>
            <p:nvPr/>
          </p:nvGraphicFramePr>
          <p:xfrm>
            <a:off x="3134" y="2892"/>
            <a:ext cx="350" cy="281"/>
          </p:xfrm>
          <a:graphic>
            <a:graphicData uri="http://schemas.openxmlformats.org/presentationml/2006/ole">
              <mc:AlternateContent xmlns:mc="http://schemas.openxmlformats.org/markup-compatibility/2006">
                <mc:Choice xmlns:v="urn:schemas-microsoft-com:vml" Requires="v">
                  <p:oleObj spid="_x0000_s9084" name="CorelDRAW" r:id="rId12" imgW="657512" imgH="526009" progId="">
                    <p:embed/>
                  </p:oleObj>
                </mc:Choice>
                <mc:Fallback>
                  <p:oleObj name="CorelDRAW" r:id="rId12" imgW="657512" imgH="526009"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34" y="2892"/>
                          <a:ext cx="350"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43" name="Text Box 17"/>
            <p:cNvSpPr txBox="1">
              <a:spLocks noChangeArrowheads="1"/>
            </p:cNvSpPr>
            <p:nvPr/>
          </p:nvSpPr>
          <p:spPr bwMode="auto">
            <a:xfrm rot="488778">
              <a:off x="3102" y="2927"/>
              <a:ext cx="40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700">
                  <a:solidFill>
                    <a:prstClr val="black"/>
                  </a:solidFill>
                </a:rPr>
                <a:t>Cordillera</a:t>
              </a:r>
            </a:p>
          </p:txBody>
        </p:sp>
      </p:grpSp>
      <p:sp>
        <p:nvSpPr>
          <p:cNvPr id="25618" name="AutoShape 18"/>
          <p:cNvSpPr>
            <a:spLocks noChangeArrowheads="1"/>
          </p:cNvSpPr>
          <p:nvPr/>
        </p:nvSpPr>
        <p:spPr bwMode="auto">
          <a:xfrm>
            <a:off x="7041901" y="5186065"/>
            <a:ext cx="173038"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grpSp>
        <p:nvGrpSpPr>
          <p:cNvPr id="6" name="Group 19"/>
          <p:cNvGrpSpPr>
            <a:grpSpLocks/>
          </p:cNvGrpSpPr>
          <p:nvPr/>
        </p:nvGrpSpPr>
        <p:grpSpPr bwMode="auto">
          <a:xfrm>
            <a:off x="7199064" y="5419427"/>
            <a:ext cx="582612" cy="390525"/>
            <a:chOff x="3337" y="3152"/>
            <a:chExt cx="367" cy="246"/>
          </a:xfrm>
        </p:grpSpPr>
        <p:graphicFrame>
          <p:nvGraphicFramePr>
            <p:cNvPr id="2063" name="Object 20"/>
            <p:cNvGraphicFramePr>
              <a:graphicFrameLocks noChangeAspect="1"/>
            </p:cNvGraphicFramePr>
            <p:nvPr/>
          </p:nvGraphicFramePr>
          <p:xfrm>
            <a:off x="3371" y="3152"/>
            <a:ext cx="333" cy="246"/>
          </p:xfrm>
          <a:graphic>
            <a:graphicData uri="http://schemas.openxmlformats.org/presentationml/2006/ole">
              <mc:AlternateContent xmlns:mc="http://schemas.openxmlformats.org/markup-compatibility/2006">
                <mc:Choice xmlns:v="urn:schemas-microsoft-com:vml" Requires="v">
                  <p:oleObj spid="_x0000_s9085" name="CorelDRAW" r:id="rId14" imgW="623520" imgH="460800" progId="">
                    <p:embed/>
                  </p:oleObj>
                </mc:Choice>
                <mc:Fallback>
                  <p:oleObj name="CorelDRAW" r:id="rId14" imgW="623520" imgH="46080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71" y="3152"/>
                          <a:ext cx="333"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42" name="Text Box 21"/>
            <p:cNvSpPr txBox="1">
              <a:spLocks noChangeArrowheads="1"/>
            </p:cNvSpPr>
            <p:nvPr/>
          </p:nvSpPr>
          <p:spPr bwMode="auto">
            <a:xfrm>
              <a:off x="3337" y="3173"/>
              <a:ext cx="34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700">
                  <a:solidFill>
                    <a:prstClr val="black"/>
                  </a:solidFill>
                </a:rPr>
                <a:t>Guairá</a:t>
              </a:r>
            </a:p>
          </p:txBody>
        </p:sp>
      </p:grpSp>
      <p:sp>
        <p:nvSpPr>
          <p:cNvPr id="25622" name="AutoShape 22"/>
          <p:cNvSpPr>
            <a:spLocks noChangeArrowheads="1"/>
          </p:cNvSpPr>
          <p:nvPr/>
        </p:nvSpPr>
        <p:spPr bwMode="auto">
          <a:xfrm>
            <a:off x="7303839" y="5557540"/>
            <a:ext cx="173037"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grpSp>
        <p:nvGrpSpPr>
          <p:cNvPr id="7" name="Group 23"/>
          <p:cNvGrpSpPr>
            <a:grpSpLocks/>
          </p:cNvGrpSpPr>
          <p:nvPr/>
        </p:nvGrpSpPr>
        <p:grpSpPr bwMode="auto">
          <a:xfrm>
            <a:off x="7237164" y="4828877"/>
            <a:ext cx="1106487" cy="796925"/>
            <a:chOff x="3345" y="2778"/>
            <a:chExt cx="697" cy="502"/>
          </a:xfrm>
        </p:grpSpPr>
        <p:graphicFrame>
          <p:nvGraphicFramePr>
            <p:cNvPr id="2062" name="Object 24"/>
            <p:cNvGraphicFramePr>
              <a:graphicFrameLocks noChangeAspect="1"/>
            </p:cNvGraphicFramePr>
            <p:nvPr/>
          </p:nvGraphicFramePr>
          <p:xfrm>
            <a:off x="3345" y="2778"/>
            <a:ext cx="697" cy="502"/>
          </p:xfrm>
          <a:graphic>
            <a:graphicData uri="http://schemas.openxmlformats.org/presentationml/2006/ole">
              <mc:AlternateContent xmlns:mc="http://schemas.openxmlformats.org/markup-compatibility/2006">
                <mc:Choice xmlns:v="urn:schemas-microsoft-com:vml" Requires="v">
                  <p:oleObj spid="_x0000_s9086" name="CorelDRAW" r:id="rId16" imgW="1252728" imgH="905256" progId="">
                    <p:embed/>
                  </p:oleObj>
                </mc:Choice>
                <mc:Fallback>
                  <p:oleObj name="CorelDRAW" r:id="rId16" imgW="1252728" imgH="905256"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45" y="2778"/>
                          <a:ext cx="697" cy="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41" name="Text Box 25"/>
            <p:cNvSpPr txBox="1">
              <a:spLocks noChangeArrowheads="1"/>
            </p:cNvSpPr>
            <p:nvPr/>
          </p:nvSpPr>
          <p:spPr bwMode="auto">
            <a:xfrm>
              <a:off x="3428" y="2892"/>
              <a:ext cx="51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900">
                  <a:solidFill>
                    <a:prstClr val="black"/>
                  </a:solidFill>
                </a:rPr>
                <a:t>Caaguazú</a:t>
              </a:r>
            </a:p>
          </p:txBody>
        </p:sp>
      </p:grpSp>
      <p:sp>
        <p:nvSpPr>
          <p:cNvPr id="25626" name="AutoShape 26"/>
          <p:cNvSpPr>
            <a:spLocks noChangeArrowheads="1"/>
          </p:cNvSpPr>
          <p:nvPr/>
        </p:nvSpPr>
        <p:spPr bwMode="auto">
          <a:xfrm>
            <a:off x="7462589" y="5214640"/>
            <a:ext cx="173037"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grpSp>
        <p:nvGrpSpPr>
          <p:cNvPr id="8" name="Group 27"/>
          <p:cNvGrpSpPr>
            <a:grpSpLocks/>
          </p:cNvGrpSpPr>
          <p:nvPr/>
        </p:nvGrpSpPr>
        <p:grpSpPr bwMode="auto">
          <a:xfrm>
            <a:off x="7237164" y="5362277"/>
            <a:ext cx="941387" cy="735013"/>
            <a:chOff x="3343" y="3138"/>
            <a:chExt cx="593" cy="463"/>
          </a:xfrm>
        </p:grpSpPr>
        <p:graphicFrame>
          <p:nvGraphicFramePr>
            <p:cNvPr id="2061" name="Object 28"/>
            <p:cNvGraphicFramePr>
              <a:graphicFrameLocks noChangeAspect="1"/>
            </p:cNvGraphicFramePr>
            <p:nvPr/>
          </p:nvGraphicFramePr>
          <p:xfrm>
            <a:off x="3343" y="3138"/>
            <a:ext cx="593" cy="463"/>
          </p:xfrm>
          <a:graphic>
            <a:graphicData uri="http://schemas.openxmlformats.org/presentationml/2006/ole">
              <mc:AlternateContent xmlns:mc="http://schemas.openxmlformats.org/markup-compatibility/2006">
                <mc:Choice xmlns:v="urn:schemas-microsoft-com:vml" Requires="v">
                  <p:oleObj spid="_x0000_s9087" name="CorelDRAW" r:id="rId18" imgW="1111320" imgH="867960" progId="">
                    <p:embed/>
                  </p:oleObj>
                </mc:Choice>
                <mc:Fallback>
                  <p:oleObj name="CorelDRAW" r:id="rId18" imgW="1111320" imgH="867960"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43" y="3138"/>
                          <a:ext cx="593" cy="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40" name="Text Box 29"/>
            <p:cNvSpPr txBox="1">
              <a:spLocks noChangeArrowheads="1"/>
            </p:cNvSpPr>
            <p:nvPr/>
          </p:nvSpPr>
          <p:spPr bwMode="auto">
            <a:xfrm rot="-865247">
              <a:off x="3440" y="3310"/>
              <a:ext cx="40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900">
                  <a:solidFill>
                    <a:prstClr val="black"/>
                  </a:solidFill>
                </a:rPr>
                <a:t>Caazapá</a:t>
              </a:r>
            </a:p>
          </p:txBody>
        </p:sp>
      </p:grpSp>
      <p:sp>
        <p:nvSpPr>
          <p:cNvPr id="25630" name="AutoShape 30"/>
          <p:cNvSpPr>
            <a:spLocks noChangeArrowheads="1"/>
          </p:cNvSpPr>
          <p:nvPr/>
        </p:nvSpPr>
        <p:spPr bwMode="auto">
          <a:xfrm>
            <a:off x="7375276" y="5824240"/>
            <a:ext cx="173038"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grpSp>
        <p:nvGrpSpPr>
          <p:cNvPr id="9" name="Group 31"/>
          <p:cNvGrpSpPr>
            <a:grpSpLocks/>
          </p:cNvGrpSpPr>
          <p:nvPr/>
        </p:nvGrpSpPr>
        <p:grpSpPr bwMode="auto">
          <a:xfrm>
            <a:off x="7286376" y="5682952"/>
            <a:ext cx="1189038" cy="865188"/>
            <a:chOff x="4411" y="3515"/>
            <a:chExt cx="749" cy="545"/>
          </a:xfrm>
        </p:grpSpPr>
        <p:graphicFrame>
          <p:nvGraphicFramePr>
            <p:cNvPr id="2060" name="Object 32"/>
            <p:cNvGraphicFramePr>
              <a:graphicFrameLocks noChangeAspect="1"/>
            </p:cNvGraphicFramePr>
            <p:nvPr/>
          </p:nvGraphicFramePr>
          <p:xfrm>
            <a:off x="4411" y="3515"/>
            <a:ext cx="749" cy="545"/>
          </p:xfrm>
          <a:graphic>
            <a:graphicData uri="http://schemas.openxmlformats.org/presentationml/2006/ole">
              <mc:AlternateContent xmlns:mc="http://schemas.openxmlformats.org/markup-compatibility/2006">
                <mc:Choice xmlns:v="urn:schemas-microsoft-com:vml" Requires="v">
                  <p:oleObj spid="_x0000_s9088" name="CorelDRAW" r:id="rId20" imgW="1405128" imgH="1021080" progId="">
                    <p:embed/>
                  </p:oleObj>
                </mc:Choice>
                <mc:Fallback>
                  <p:oleObj name="CorelDRAW" r:id="rId20" imgW="1405128" imgH="102108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11" y="3515"/>
                          <a:ext cx="749" cy="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39" name="Text Box 33"/>
            <p:cNvSpPr txBox="1">
              <a:spLocks noChangeArrowheads="1"/>
            </p:cNvSpPr>
            <p:nvPr/>
          </p:nvSpPr>
          <p:spPr bwMode="auto">
            <a:xfrm rot="-1102996">
              <a:off x="4524" y="3673"/>
              <a:ext cx="51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900">
                  <a:solidFill>
                    <a:prstClr val="black"/>
                  </a:solidFill>
                </a:rPr>
                <a:t>Itapúa</a:t>
              </a:r>
            </a:p>
          </p:txBody>
        </p:sp>
      </p:grpSp>
      <p:sp>
        <p:nvSpPr>
          <p:cNvPr id="25634" name="AutoShape 34"/>
          <p:cNvSpPr>
            <a:spLocks noChangeArrowheads="1"/>
          </p:cNvSpPr>
          <p:nvPr/>
        </p:nvSpPr>
        <p:spPr bwMode="auto">
          <a:xfrm>
            <a:off x="7511801" y="6194127"/>
            <a:ext cx="173038"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grpSp>
        <p:nvGrpSpPr>
          <p:cNvPr id="10" name="Group 35"/>
          <p:cNvGrpSpPr>
            <a:grpSpLocks/>
          </p:cNvGrpSpPr>
          <p:nvPr/>
        </p:nvGrpSpPr>
        <p:grpSpPr bwMode="auto">
          <a:xfrm>
            <a:off x="6586289" y="5817890"/>
            <a:ext cx="1104900" cy="688975"/>
            <a:chOff x="3942" y="3644"/>
            <a:chExt cx="696" cy="434"/>
          </a:xfrm>
        </p:grpSpPr>
        <p:graphicFrame>
          <p:nvGraphicFramePr>
            <p:cNvPr id="2059" name="Object 36"/>
            <p:cNvGraphicFramePr>
              <a:graphicFrameLocks noChangeAspect="1"/>
            </p:cNvGraphicFramePr>
            <p:nvPr/>
          </p:nvGraphicFramePr>
          <p:xfrm>
            <a:off x="4036" y="3644"/>
            <a:ext cx="421" cy="434"/>
          </p:xfrm>
          <a:graphic>
            <a:graphicData uri="http://schemas.openxmlformats.org/presentationml/2006/ole">
              <mc:AlternateContent xmlns:mc="http://schemas.openxmlformats.org/markup-compatibility/2006">
                <mc:Choice xmlns:v="urn:schemas-microsoft-com:vml" Requires="v">
                  <p:oleObj spid="_x0000_s9089" name="CorelDRAW" r:id="rId22" imgW="789432" imgH="813816" progId="">
                    <p:embed/>
                  </p:oleObj>
                </mc:Choice>
                <mc:Fallback>
                  <p:oleObj name="CorelDRAW" r:id="rId22" imgW="789432" imgH="813816" progId="">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36" y="3644"/>
                          <a:ext cx="421" cy="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38" name="Text Box 37"/>
            <p:cNvSpPr txBox="1">
              <a:spLocks noChangeArrowheads="1"/>
            </p:cNvSpPr>
            <p:nvPr/>
          </p:nvSpPr>
          <p:spPr bwMode="auto">
            <a:xfrm rot="669280">
              <a:off x="3942" y="3802"/>
              <a:ext cx="69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900">
                  <a:solidFill>
                    <a:prstClr val="black"/>
                  </a:solidFill>
                </a:rPr>
                <a:t>Misiones</a:t>
              </a:r>
            </a:p>
          </p:txBody>
        </p:sp>
      </p:grpSp>
      <p:sp>
        <p:nvSpPr>
          <p:cNvPr id="25638" name="AutoShape 38"/>
          <p:cNvSpPr>
            <a:spLocks noChangeArrowheads="1"/>
          </p:cNvSpPr>
          <p:nvPr/>
        </p:nvSpPr>
        <p:spPr bwMode="auto">
          <a:xfrm>
            <a:off x="7026026" y="5932190"/>
            <a:ext cx="173038"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grpSp>
        <p:nvGrpSpPr>
          <p:cNvPr id="11" name="Group 39"/>
          <p:cNvGrpSpPr>
            <a:grpSpLocks/>
          </p:cNvGrpSpPr>
          <p:nvPr/>
        </p:nvGrpSpPr>
        <p:grpSpPr bwMode="auto">
          <a:xfrm>
            <a:off x="6567239" y="5298777"/>
            <a:ext cx="900112" cy="700088"/>
            <a:chOff x="2208" y="3120"/>
            <a:chExt cx="567" cy="441"/>
          </a:xfrm>
        </p:grpSpPr>
        <p:graphicFrame>
          <p:nvGraphicFramePr>
            <p:cNvPr id="2058" name="Object 40"/>
            <p:cNvGraphicFramePr>
              <a:graphicFrameLocks noChangeAspect="1"/>
            </p:cNvGraphicFramePr>
            <p:nvPr/>
          </p:nvGraphicFramePr>
          <p:xfrm>
            <a:off x="2282" y="3120"/>
            <a:ext cx="419" cy="441"/>
          </p:xfrm>
          <a:graphic>
            <a:graphicData uri="http://schemas.openxmlformats.org/presentationml/2006/ole">
              <mc:AlternateContent xmlns:mc="http://schemas.openxmlformats.org/markup-compatibility/2006">
                <mc:Choice xmlns:v="urn:schemas-microsoft-com:vml" Requires="v">
                  <p:oleObj spid="_x0000_s9090" name="CorelDRAW" r:id="rId24" imgW="786384" imgH="826008" progId="">
                    <p:embed/>
                  </p:oleObj>
                </mc:Choice>
                <mc:Fallback>
                  <p:oleObj name="CorelDRAW" r:id="rId24" imgW="786384" imgH="826008" progId="">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82" y="3120"/>
                          <a:ext cx="419"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37" name="Text Box 41"/>
            <p:cNvSpPr txBox="1">
              <a:spLocks noChangeArrowheads="1"/>
            </p:cNvSpPr>
            <p:nvPr/>
          </p:nvSpPr>
          <p:spPr bwMode="auto">
            <a:xfrm rot="-1163405">
              <a:off x="2208" y="3322"/>
              <a:ext cx="56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700">
                  <a:solidFill>
                    <a:prstClr val="black"/>
                  </a:solidFill>
                </a:rPr>
                <a:t>Paraguarí</a:t>
              </a:r>
            </a:p>
          </p:txBody>
        </p:sp>
      </p:grpSp>
      <p:sp>
        <p:nvSpPr>
          <p:cNvPr id="25642" name="AutoShape 42"/>
          <p:cNvSpPr>
            <a:spLocks noChangeArrowheads="1"/>
          </p:cNvSpPr>
          <p:nvPr/>
        </p:nvSpPr>
        <p:spPr bwMode="auto">
          <a:xfrm>
            <a:off x="6995864" y="5489277"/>
            <a:ext cx="173037"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grpSp>
        <p:nvGrpSpPr>
          <p:cNvPr id="12" name="Group 43"/>
          <p:cNvGrpSpPr>
            <a:grpSpLocks/>
          </p:cNvGrpSpPr>
          <p:nvPr/>
        </p:nvGrpSpPr>
        <p:grpSpPr bwMode="auto">
          <a:xfrm>
            <a:off x="7962651" y="4782840"/>
            <a:ext cx="765175" cy="1055687"/>
            <a:chOff x="4794" y="2832"/>
            <a:chExt cx="482" cy="665"/>
          </a:xfrm>
        </p:grpSpPr>
        <p:graphicFrame>
          <p:nvGraphicFramePr>
            <p:cNvPr id="2057" name="Object 44"/>
            <p:cNvGraphicFramePr>
              <a:graphicFrameLocks noChangeAspect="1"/>
            </p:cNvGraphicFramePr>
            <p:nvPr/>
          </p:nvGraphicFramePr>
          <p:xfrm>
            <a:off x="4823" y="2832"/>
            <a:ext cx="424" cy="665"/>
          </p:xfrm>
          <a:graphic>
            <a:graphicData uri="http://schemas.openxmlformats.org/presentationml/2006/ole">
              <mc:AlternateContent xmlns:mc="http://schemas.openxmlformats.org/markup-compatibility/2006">
                <mc:Choice xmlns:v="urn:schemas-microsoft-com:vml" Requires="v">
                  <p:oleObj spid="_x0000_s9091" name="CorelDRAW" r:id="rId26" imgW="795600" imgH="1247040" progId="">
                    <p:embed/>
                  </p:oleObj>
                </mc:Choice>
                <mc:Fallback>
                  <p:oleObj name="CorelDRAW" r:id="rId26" imgW="795600" imgH="1247040" progId="">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23" y="2832"/>
                          <a:ext cx="424" cy="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36" name="Text Box 45"/>
            <p:cNvSpPr txBox="1">
              <a:spLocks noChangeArrowheads="1"/>
            </p:cNvSpPr>
            <p:nvPr/>
          </p:nvSpPr>
          <p:spPr bwMode="auto">
            <a:xfrm rot="-2663299">
              <a:off x="4794" y="3138"/>
              <a:ext cx="48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800">
                  <a:solidFill>
                    <a:prstClr val="black"/>
                  </a:solidFill>
                </a:rPr>
                <a:t>Alto Paraná</a:t>
              </a:r>
            </a:p>
          </p:txBody>
        </p:sp>
      </p:grpSp>
      <p:sp>
        <p:nvSpPr>
          <p:cNvPr id="25646" name="AutoShape 46"/>
          <p:cNvSpPr>
            <a:spLocks noChangeArrowheads="1"/>
          </p:cNvSpPr>
          <p:nvPr/>
        </p:nvSpPr>
        <p:spPr bwMode="auto">
          <a:xfrm>
            <a:off x="8318251" y="5457527"/>
            <a:ext cx="173038"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grpSp>
        <p:nvGrpSpPr>
          <p:cNvPr id="13" name="Group 47"/>
          <p:cNvGrpSpPr>
            <a:grpSpLocks/>
          </p:cNvGrpSpPr>
          <p:nvPr/>
        </p:nvGrpSpPr>
        <p:grpSpPr bwMode="auto">
          <a:xfrm>
            <a:off x="6681539" y="5098752"/>
            <a:ext cx="381000" cy="546100"/>
            <a:chOff x="2492" y="2958"/>
            <a:chExt cx="240" cy="344"/>
          </a:xfrm>
        </p:grpSpPr>
        <p:graphicFrame>
          <p:nvGraphicFramePr>
            <p:cNvPr id="2056" name="Object 48"/>
            <p:cNvGraphicFramePr>
              <a:graphicFrameLocks noChangeAspect="1"/>
            </p:cNvGraphicFramePr>
            <p:nvPr/>
          </p:nvGraphicFramePr>
          <p:xfrm>
            <a:off x="2492" y="2969"/>
            <a:ext cx="240" cy="333"/>
          </p:xfrm>
          <a:graphic>
            <a:graphicData uri="http://schemas.openxmlformats.org/presentationml/2006/ole">
              <mc:AlternateContent xmlns:mc="http://schemas.openxmlformats.org/markup-compatibility/2006">
                <mc:Choice xmlns:v="urn:schemas-microsoft-com:vml" Requires="v">
                  <p:oleObj spid="_x0000_s9092" name="CorelDRAW" r:id="rId28" imgW="450720" imgH="623880" progId="">
                    <p:embed/>
                  </p:oleObj>
                </mc:Choice>
                <mc:Fallback>
                  <p:oleObj name="CorelDRAW" r:id="rId28" imgW="450720" imgH="623880" progId="">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92" y="2969"/>
                          <a:ext cx="240"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35" name="Text Box 49"/>
            <p:cNvSpPr txBox="1">
              <a:spLocks noChangeArrowheads="1"/>
            </p:cNvSpPr>
            <p:nvPr/>
          </p:nvSpPr>
          <p:spPr bwMode="auto">
            <a:xfrm rot="-3676316">
              <a:off x="2468" y="3052"/>
              <a:ext cx="31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700">
                  <a:solidFill>
                    <a:prstClr val="black"/>
                  </a:solidFill>
                </a:rPr>
                <a:t>Central</a:t>
              </a:r>
            </a:p>
          </p:txBody>
        </p:sp>
      </p:grpSp>
      <p:grpSp>
        <p:nvGrpSpPr>
          <p:cNvPr id="14" name="Group 50"/>
          <p:cNvGrpSpPr>
            <a:grpSpLocks/>
          </p:cNvGrpSpPr>
          <p:nvPr/>
        </p:nvGrpSpPr>
        <p:grpSpPr bwMode="auto">
          <a:xfrm>
            <a:off x="6184651" y="5503565"/>
            <a:ext cx="966788" cy="965200"/>
            <a:chOff x="2101" y="3730"/>
            <a:chExt cx="609" cy="608"/>
          </a:xfrm>
        </p:grpSpPr>
        <p:graphicFrame>
          <p:nvGraphicFramePr>
            <p:cNvPr id="2055" name="Object 51"/>
            <p:cNvGraphicFramePr>
              <a:graphicFrameLocks noChangeAspect="1"/>
            </p:cNvGraphicFramePr>
            <p:nvPr/>
          </p:nvGraphicFramePr>
          <p:xfrm>
            <a:off x="2101" y="3730"/>
            <a:ext cx="609" cy="608"/>
          </p:xfrm>
          <a:graphic>
            <a:graphicData uri="http://schemas.openxmlformats.org/presentationml/2006/ole">
              <mc:AlternateContent xmlns:mc="http://schemas.openxmlformats.org/markup-compatibility/2006">
                <mc:Choice xmlns:v="urn:schemas-microsoft-com:vml" Requires="v">
                  <p:oleObj spid="_x0000_s9093" name="CorelDRAW" r:id="rId30" imgW="1141920" imgH="1139400" progId="">
                    <p:embed/>
                  </p:oleObj>
                </mc:Choice>
                <mc:Fallback>
                  <p:oleObj name="CorelDRAW" r:id="rId30" imgW="1141920" imgH="1139400" progId="">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01" y="3730"/>
                          <a:ext cx="609"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34" name="Text Box 52"/>
            <p:cNvSpPr txBox="1">
              <a:spLocks noChangeArrowheads="1"/>
            </p:cNvSpPr>
            <p:nvPr/>
          </p:nvSpPr>
          <p:spPr bwMode="auto">
            <a:xfrm>
              <a:off x="2101" y="4129"/>
              <a:ext cx="52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800">
                  <a:solidFill>
                    <a:prstClr val="black"/>
                  </a:solidFill>
                </a:rPr>
                <a:t>Ñeembucu</a:t>
              </a:r>
            </a:p>
          </p:txBody>
        </p:sp>
      </p:grpSp>
      <p:sp>
        <p:nvSpPr>
          <p:cNvPr id="25653" name="AutoShape 53"/>
          <p:cNvSpPr>
            <a:spLocks noChangeArrowheads="1"/>
          </p:cNvSpPr>
          <p:nvPr/>
        </p:nvSpPr>
        <p:spPr bwMode="auto">
          <a:xfrm>
            <a:off x="6389439" y="6057602"/>
            <a:ext cx="173037"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sp>
        <p:nvSpPr>
          <p:cNvPr id="25654" name="AutoShape 54"/>
          <p:cNvSpPr>
            <a:spLocks noChangeArrowheads="1"/>
          </p:cNvSpPr>
          <p:nvPr/>
        </p:nvSpPr>
        <p:spPr bwMode="auto">
          <a:xfrm>
            <a:off x="7608639" y="3523952"/>
            <a:ext cx="173037"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grpSp>
        <p:nvGrpSpPr>
          <p:cNvPr id="15" name="Group 55"/>
          <p:cNvGrpSpPr>
            <a:grpSpLocks/>
          </p:cNvGrpSpPr>
          <p:nvPr/>
        </p:nvGrpSpPr>
        <p:grpSpPr bwMode="auto">
          <a:xfrm>
            <a:off x="7646739" y="4152602"/>
            <a:ext cx="1098550" cy="847725"/>
            <a:chOff x="4139" y="1593"/>
            <a:chExt cx="692" cy="534"/>
          </a:xfrm>
        </p:grpSpPr>
        <p:graphicFrame>
          <p:nvGraphicFramePr>
            <p:cNvPr id="2054" name="Object 56"/>
            <p:cNvGraphicFramePr>
              <a:graphicFrameLocks noChangeAspect="1"/>
            </p:cNvGraphicFramePr>
            <p:nvPr/>
          </p:nvGraphicFramePr>
          <p:xfrm>
            <a:off x="4139" y="1593"/>
            <a:ext cx="692" cy="534"/>
          </p:xfrm>
          <a:graphic>
            <a:graphicData uri="http://schemas.openxmlformats.org/presentationml/2006/ole">
              <mc:AlternateContent xmlns:mc="http://schemas.openxmlformats.org/markup-compatibility/2006">
                <mc:Choice xmlns:v="urn:schemas-microsoft-com:vml" Requires="v">
                  <p:oleObj spid="_x0000_s9094" name="CorelDRAW" r:id="rId32" imgW="1248480" imgH="920520" progId="">
                    <p:embed/>
                  </p:oleObj>
                </mc:Choice>
                <mc:Fallback>
                  <p:oleObj name="CorelDRAW" r:id="rId32" imgW="1248480" imgH="920520" progId="">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139" y="1593"/>
                          <a:ext cx="692" cy="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33" name="Text Box 57"/>
            <p:cNvSpPr txBox="1">
              <a:spLocks noChangeArrowheads="1"/>
            </p:cNvSpPr>
            <p:nvPr/>
          </p:nvSpPr>
          <p:spPr bwMode="auto">
            <a:xfrm>
              <a:off x="4269" y="1877"/>
              <a:ext cx="42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800">
                  <a:solidFill>
                    <a:prstClr val="black"/>
                  </a:solidFill>
                </a:rPr>
                <a:t>Canindeyu</a:t>
              </a:r>
            </a:p>
          </p:txBody>
        </p:sp>
      </p:grpSp>
      <p:sp>
        <p:nvSpPr>
          <p:cNvPr id="25658" name="AutoShape 58"/>
          <p:cNvSpPr>
            <a:spLocks noChangeArrowheads="1"/>
          </p:cNvSpPr>
          <p:nvPr/>
        </p:nvSpPr>
        <p:spPr bwMode="auto">
          <a:xfrm>
            <a:off x="8354764" y="4468515"/>
            <a:ext cx="173037"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grpSp>
        <p:nvGrpSpPr>
          <p:cNvPr id="16" name="Group 59"/>
          <p:cNvGrpSpPr>
            <a:grpSpLocks/>
          </p:cNvGrpSpPr>
          <p:nvPr/>
        </p:nvGrpSpPr>
        <p:grpSpPr bwMode="auto">
          <a:xfrm>
            <a:off x="4855914" y="3433465"/>
            <a:ext cx="2286000" cy="1828800"/>
            <a:chOff x="1463" y="1900"/>
            <a:chExt cx="1440" cy="1152"/>
          </a:xfrm>
        </p:grpSpPr>
        <p:graphicFrame>
          <p:nvGraphicFramePr>
            <p:cNvPr id="2053" name="Object 60"/>
            <p:cNvGraphicFramePr>
              <a:graphicFrameLocks noChangeAspect="1"/>
            </p:cNvGraphicFramePr>
            <p:nvPr>
              <p:extLst>
                <p:ext uri="{D42A27DB-BD31-4B8C-83A1-F6EECF244321}">
                  <p14:modId xmlns:p14="http://schemas.microsoft.com/office/powerpoint/2010/main" val="483159642"/>
                </p:ext>
              </p:extLst>
            </p:nvPr>
          </p:nvGraphicFramePr>
          <p:xfrm>
            <a:off x="1463" y="1900"/>
            <a:ext cx="1440" cy="1152"/>
          </p:xfrm>
          <a:graphic>
            <a:graphicData uri="http://schemas.openxmlformats.org/presentationml/2006/ole">
              <mc:AlternateContent xmlns:mc="http://schemas.openxmlformats.org/markup-compatibility/2006">
                <mc:Choice xmlns:v="urn:schemas-microsoft-com:vml" Requires="v">
                  <p:oleObj spid="_x0000_s9095" name="CorelDRAW" r:id="rId34" imgW="2699280" imgH="2160000" progId="">
                    <p:embed/>
                  </p:oleObj>
                </mc:Choice>
                <mc:Fallback>
                  <p:oleObj name="CorelDRAW" r:id="rId34" imgW="2699280" imgH="2160000" progId="">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463" y="1900"/>
                          <a:ext cx="1440" cy="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32" name="Text Box 61"/>
            <p:cNvSpPr txBox="1">
              <a:spLocks noChangeArrowheads="1"/>
            </p:cNvSpPr>
            <p:nvPr/>
          </p:nvSpPr>
          <p:spPr bwMode="auto">
            <a:xfrm>
              <a:off x="2030" y="2358"/>
              <a:ext cx="46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800">
                  <a:solidFill>
                    <a:prstClr val="black"/>
                  </a:solidFill>
                </a:rPr>
                <a:t>Pte. Hayes</a:t>
              </a:r>
            </a:p>
          </p:txBody>
        </p:sp>
      </p:grpSp>
      <p:sp>
        <p:nvSpPr>
          <p:cNvPr id="25662" name="AutoShape 62"/>
          <p:cNvSpPr>
            <a:spLocks noChangeArrowheads="1"/>
          </p:cNvSpPr>
          <p:nvPr/>
        </p:nvSpPr>
        <p:spPr bwMode="auto">
          <a:xfrm>
            <a:off x="6776789" y="4962227"/>
            <a:ext cx="173037"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grpSp>
        <p:nvGrpSpPr>
          <p:cNvPr id="17" name="Group 63"/>
          <p:cNvGrpSpPr>
            <a:grpSpLocks/>
          </p:cNvGrpSpPr>
          <p:nvPr/>
        </p:nvGrpSpPr>
        <p:grpSpPr bwMode="auto">
          <a:xfrm>
            <a:off x="3903414" y="2217440"/>
            <a:ext cx="1943100" cy="2233612"/>
            <a:chOff x="337" y="1204"/>
            <a:chExt cx="1224" cy="1407"/>
          </a:xfrm>
        </p:grpSpPr>
        <p:graphicFrame>
          <p:nvGraphicFramePr>
            <p:cNvPr id="2052" name="Object 64"/>
            <p:cNvGraphicFramePr>
              <a:graphicFrameLocks noChangeAspect="1"/>
            </p:cNvGraphicFramePr>
            <p:nvPr/>
          </p:nvGraphicFramePr>
          <p:xfrm>
            <a:off x="337" y="1204"/>
            <a:ext cx="1224" cy="1407"/>
          </p:xfrm>
          <a:graphic>
            <a:graphicData uri="http://schemas.openxmlformats.org/presentationml/2006/ole">
              <mc:AlternateContent xmlns:mc="http://schemas.openxmlformats.org/markup-compatibility/2006">
                <mc:Choice xmlns:v="urn:schemas-microsoft-com:vml" Requires="v">
                  <p:oleObj spid="_x0000_s9096" name="CorelDRAW" r:id="rId36" imgW="2222640" imgH="2551680" progId="">
                    <p:embed/>
                  </p:oleObj>
                </mc:Choice>
                <mc:Fallback>
                  <p:oleObj name="CorelDRAW" r:id="rId36" imgW="2222640" imgH="2551680" progId="">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37" y="1204"/>
                          <a:ext cx="1224" cy="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31" name="Text Box 65"/>
            <p:cNvSpPr txBox="1">
              <a:spLocks noChangeArrowheads="1"/>
            </p:cNvSpPr>
            <p:nvPr/>
          </p:nvSpPr>
          <p:spPr bwMode="auto">
            <a:xfrm>
              <a:off x="669" y="1788"/>
              <a:ext cx="47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900">
                  <a:solidFill>
                    <a:prstClr val="black"/>
                  </a:solidFill>
                </a:rPr>
                <a:t>Boquerón</a:t>
              </a:r>
            </a:p>
          </p:txBody>
        </p:sp>
      </p:grpSp>
      <p:grpSp>
        <p:nvGrpSpPr>
          <p:cNvPr id="18" name="Group 66"/>
          <p:cNvGrpSpPr>
            <a:grpSpLocks/>
          </p:cNvGrpSpPr>
          <p:nvPr/>
        </p:nvGrpSpPr>
        <p:grpSpPr bwMode="auto">
          <a:xfrm>
            <a:off x="4332786" y="1793276"/>
            <a:ext cx="2352675" cy="1831975"/>
            <a:chOff x="2495" y="531"/>
            <a:chExt cx="1482" cy="1154"/>
          </a:xfrm>
        </p:grpSpPr>
        <p:graphicFrame>
          <p:nvGraphicFramePr>
            <p:cNvPr id="2051" name="Object 67"/>
            <p:cNvGraphicFramePr>
              <a:graphicFrameLocks noChangeAspect="1"/>
            </p:cNvGraphicFramePr>
            <p:nvPr/>
          </p:nvGraphicFramePr>
          <p:xfrm>
            <a:off x="2495" y="531"/>
            <a:ext cx="1482" cy="1154"/>
          </p:xfrm>
          <a:graphic>
            <a:graphicData uri="http://schemas.openxmlformats.org/presentationml/2006/ole">
              <mc:AlternateContent xmlns:mc="http://schemas.openxmlformats.org/markup-compatibility/2006">
                <mc:Choice xmlns:v="urn:schemas-microsoft-com:vml" Requires="v">
                  <p:oleObj spid="_x0000_s9097" name="CorelDRAW" r:id="rId38" imgW="2779776" imgH="2164080" progId="">
                    <p:embed/>
                  </p:oleObj>
                </mc:Choice>
                <mc:Fallback>
                  <p:oleObj name="CorelDRAW" r:id="rId38" imgW="2779776" imgH="2164080" progId="">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495" y="531"/>
                          <a:ext cx="1482" cy="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30" name="Text Box 68"/>
            <p:cNvSpPr txBox="1">
              <a:spLocks noChangeArrowheads="1"/>
            </p:cNvSpPr>
            <p:nvPr/>
          </p:nvSpPr>
          <p:spPr bwMode="auto">
            <a:xfrm>
              <a:off x="3250" y="873"/>
              <a:ext cx="46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900">
                  <a:solidFill>
                    <a:prstClr val="black"/>
                  </a:solidFill>
                </a:rPr>
                <a:t>Alto Paraguay</a:t>
              </a:r>
            </a:p>
          </p:txBody>
        </p:sp>
      </p:grpSp>
      <p:sp>
        <p:nvSpPr>
          <p:cNvPr id="25669" name="AutoShape 69"/>
          <p:cNvSpPr>
            <a:spLocks noChangeArrowheads="1"/>
          </p:cNvSpPr>
          <p:nvPr/>
        </p:nvSpPr>
        <p:spPr bwMode="auto">
          <a:xfrm>
            <a:off x="7130801" y="4809827"/>
            <a:ext cx="173038"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sp>
        <p:nvSpPr>
          <p:cNvPr id="25670" name="AutoShape 70"/>
          <p:cNvSpPr>
            <a:spLocks noChangeArrowheads="1"/>
          </p:cNvSpPr>
          <p:nvPr/>
        </p:nvSpPr>
        <p:spPr bwMode="auto">
          <a:xfrm>
            <a:off x="7878514" y="5233690"/>
            <a:ext cx="173037"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sp>
        <p:nvSpPr>
          <p:cNvPr id="25671" name="AutoShape 71"/>
          <p:cNvSpPr>
            <a:spLocks noChangeArrowheads="1"/>
          </p:cNvSpPr>
          <p:nvPr/>
        </p:nvSpPr>
        <p:spPr bwMode="auto">
          <a:xfrm>
            <a:off x="8103939" y="5862340"/>
            <a:ext cx="173037"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grpSp>
        <p:nvGrpSpPr>
          <p:cNvPr id="19" name="Group 73"/>
          <p:cNvGrpSpPr>
            <a:grpSpLocks/>
          </p:cNvGrpSpPr>
          <p:nvPr/>
        </p:nvGrpSpPr>
        <p:grpSpPr bwMode="auto">
          <a:xfrm>
            <a:off x="1255675" y="3144540"/>
            <a:ext cx="3167062" cy="1077913"/>
            <a:chOff x="816" y="3113"/>
            <a:chExt cx="1918" cy="601"/>
          </a:xfrm>
        </p:grpSpPr>
        <p:sp>
          <p:nvSpPr>
            <p:cNvPr id="2127" name="Text Box 74"/>
            <p:cNvSpPr txBox="1">
              <a:spLocks noChangeArrowheads="1"/>
            </p:cNvSpPr>
            <p:nvPr/>
          </p:nvSpPr>
          <p:spPr bwMode="auto">
            <a:xfrm>
              <a:off x="843" y="3113"/>
              <a:ext cx="99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s-ES" sz="2000" b="1" dirty="0">
                  <a:solidFill>
                    <a:prstClr val="black"/>
                  </a:solidFill>
                  <a:latin typeface="Calibri"/>
                </a:rPr>
                <a:t>Referencia</a:t>
              </a:r>
            </a:p>
          </p:txBody>
        </p:sp>
        <p:sp>
          <p:nvSpPr>
            <p:cNvPr id="25675" name="AutoShape 75"/>
            <p:cNvSpPr>
              <a:spLocks noChangeArrowheads="1"/>
            </p:cNvSpPr>
            <p:nvPr/>
          </p:nvSpPr>
          <p:spPr bwMode="auto">
            <a:xfrm>
              <a:off x="816" y="3430"/>
              <a:ext cx="181" cy="177"/>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sp>
          <p:nvSpPr>
            <p:cNvPr id="2129" name="Text Box 76"/>
            <p:cNvSpPr txBox="1">
              <a:spLocks noChangeArrowheads="1"/>
            </p:cNvSpPr>
            <p:nvPr/>
          </p:nvSpPr>
          <p:spPr bwMode="auto">
            <a:xfrm>
              <a:off x="948" y="3405"/>
              <a:ext cx="1786"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s-ES" sz="1500" dirty="0" smtClean="0">
                  <a:solidFill>
                    <a:prstClr val="black"/>
                  </a:solidFill>
                  <a:latin typeface="Calibri"/>
                </a:rPr>
                <a:t>  20 </a:t>
              </a:r>
              <a:r>
                <a:rPr lang="es-ES" sz="1500" dirty="0">
                  <a:solidFill>
                    <a:prstClr val="black"/>
                  </a:solidFill>
                  <a:latin typeface="Calibri"/>
                </a:rPr>
                <a:t>Centro de Desarrollo Agropecuario- CDAs</a:t>
              </a:r>
            </a:p>
          </p:txBody>
        </p:sp>
      </p:grpSp>
      <p:sp>
        <p:nvSpPr>
          <p:cNvPr id="25678" name="AutoShape 78"/>
          <p:cNvSpPr>
            <a:spLocks noChangeArrowheads="1"/>
          </p:cNvSpPr>
          <p:nvPr/>
        </p:nvSpPr>
        <p:spPr bwMode="auto">
          <a:xfrm>
            <a:off x="6908551" y="5278140"/>
            <a:ext cx="100013"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sp>
        <p:nvSpPr>
          <p:cNvPr id="25679" name="AutoShape 79"/>
          <p:cNvSpPr>
            <a:spLocks noChangeArrowheads="1"/>
          </p:cNvSpPr>
          <p:nvPr/>
        </p:nvSpPr>
        <p:spPr bwMode="auto">
          <a:xfrm>
            <a:off x="6908551" y="5789315"/>
            <a:ext cx="173038"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sp>
        <p:nvSpPr>
          <p:cNvPr id="20" name="19 CuadroTexto"/>
          <p:cNvSpPr txBox="1">
            <a:spLocks noChangeArrowheads="1"/>
          </p:cNvSpPr>
          <p:nvPr/>
        </p:nvSpPr>
        <p:spPr bwMode="auto">
          <a:xfrm>
            <a:off x="1040416" y="6051009"/>
            <a:ext cx="6067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PY" sz="1600" dirty="0">
                <a:solidFill>
                  <a:prstClr val="black"/>
                </a:solidFill>
              </a:rPr>
              <a:t>* </a:t>
            </a:r>
            <a:r>
              <a:rPr lang="es-PY" sz="1600" dirty="0">
                <a:solidFill>
                  <a:prstClr val="black"/>
                </a:solidFill>
                <a:latin typeface="Calibri"/>
              </a:rPr>
              <a:t>Agencias Locales de Asistencia Técnica </a:t>
            </a:r>
            <a:r>
              <a:rPr lang="es-PY" sz="1600" dirty="0" smtClean="0">
                <a:solidFill>
                  <a:prstClr val="black"/>
                </a:solidFill>
                <a:latin typeface="Calibri"/>
              </a:rPr>
              <a:t>(ALATs)</a:t>
            </a:r>
            <a:endParaRPr lang="es-PY" sz="1600" dirty="0">
              <a:solidFill>
                <a:prstClr val="black"/>
              </a:solidFill>
              <a:latin typeface="Calibri"/>
            </a:endParaRPr>
          </a:p>
        </p:txBody>
      </p:sp>
      <p:sp>
        <p:nvSpPr>
          <p:cNvPr id="80" name="AutoShape 62"/>
          <p:cNvSpPr>
            <a:spLocks noChangeArrowheads="1"/>
          </p:cNvSpPr>
          <p:nvPr/>
        </p:nvSpPr>
        <p:spPr bwMode="auto">
          <a:xfrm>
            <a:off x="5776665" y="3621443"/>
            <a:ext cx="173037" cy="136525"/>
          </a:xfrm>
          <a:prstGeom prst="star5">
            <a:avLst/>
          </a:prstGeom>
          <a:solidFill>
            <a:srgbClr val="FFFFFF"/>
          </a:solidFill>
          <a:ln w="9525" algn="ctr">
            <a:solidFill>
              <a:schemeClr val="tx1"/>
            </a:solidFill>
            <a:miter lim="800000"/>
            <a:headEnd/>
            <a:tailEnd/>
          </a:ln>
          <a:effectLst/>
        </p:spPr>
        <p:txBody>
          <a:bodyPr wrap="none" anchor="ctr"/>
          <a:lstStyle/>
          <a:p>
            <a:pPr>
              <a:defRPr/>
            </a:pPr>
            <a:endParaRPr lang="es-PY">
              <a:solidFill>
                <a:prstClr val="black"/>
              </a:solidFill>
            </a:endParaRPr>
          </a:p>
        </p:txBody>
      </p:sp>
      <p:cxnSp>
        <p:nvCxnSpPr>
          <p:cNvPr id="81" name="80 Conector recto"/>
          <p:cNvCxnSpPr/>
          <p:nvPr/>
        </p:nvCxnSpPr>
        <p:spPr>
          <a:xfrm>
            <a:off x="1259042" y="1369843"/>
            <a:ext cx="7605226"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graphicFrame>
        <p:nvGraphicFramePr>
          <p:cNvPr id="88" name="4 Marcador de contenido"/>
          <p:cNvGraphicFramePr>
            <a:graphicFrameLocks/>
          </p:cNvGraphicFramePr>
          <p:nvPr>
            <p:extLst>
              <p:ext uri="{D42A27DB-BD31-4B8C-83A1-F6EECF244321}">
                <p14:modId xmlns:p14="http://schemas.microsoft.com/office/powerpoint/2010/main" val="1216466459"/>
              </p:ext>
            </p:extLst>
          </p:nvPr>
        </p:nvGraphicFramePr>
        <p:xfrm>
          <a:off x="1133673" y="5168577"/>
          <a:ext cx="5098840" cy="724284"/>
        </p:xfrm>
        <a:graphic>
          <a:graphicData uri="http://schemas.openxmlformats.org/drawingml/2006/table">
            <a:tbl>
              <a:tblPr firstRow="1" bandRow="1">
                <a:tableStyleId>{21E4AEA4-8DFA-4A89-87EB-49C32662AFE0}</a:tableStyleId>
              </a:tblPr>
              <a:tblGrid>
                <a:gridCol w="766346"/>
                <a:gridCol w="550158"/>
                <a:gridCol w="687697"/>
                <a:gridCol w="550158"/>
                <a:gridCol w="550158"/>
                <a:gridCol w="618928"/>
                <a:gridCol w="756467"/>
                <a:gridCol w="618928"/>
              </a:tblGrid>
              <a:tr h="375989">
                <a:tc>
                  <a:txBody>
                    <a:bodyPr/>
                    <a:lstStyle/>
                    <a:p>
                      <a:endParaRPr lang="es-PY" dirty="0"/>
                    </a:p>
                  </a:txBody>
                  <a:tcPr/>
                </a:tc>
                <a:tc>
                  <a:txBody>
                    <a:bodyPr/>
                    <a:lstStyle/>
                    <a:p>
                      <a:r>
                        <a:rPr lang="es-PY" sz="1400" dirty="0" smtClean="0"/>
                        <a:t>2008</a:t>
                      </a:r>
                      <a:endParaRPr lang="es-PY" sz="1400" dirty="0"/>
                    </a:p>
                  </a:txBody>
                  <a:tcPr/>
                </a:tc>
                <a:tc>
                  <a:txBody>
                    <a:bodyPr/>
                    <a:lstStyle/>
                    <a:p>
                      <a:r>
                        <a:rPr lang="es-PY" sz="1400" dirty="0" smtClean="0"/>
                        <a:t>2009</a:t>
                      </a:r>
                      <a:endParaRPr lang="es-PY" sz="1400" dirty="0"/>
                    </a:p>
                  </a:txBody>
                  <a:tcPr/>
                </a:tc>
                <a:tc>
                  <a:txBody>
                    <a:bodyPr/>
                    <a:lstStyle/>
                    <a:p>
                      <a:r>
                        <a:rPr lang="es-PY" sz="1400" dirty="0" smtClean="0"/>
                        <a:t>2010</a:t>
                      </a:r>
                      <a:endParaRPr lang="es-PY" sz="1400" dirty="0"/>
                    </a:p>
                  </a:txBody>
                  <a:tcPr/>
                </a:tc>
                <a:tc>
                  <a:txBody>
                    <a:bodyPr/>
                    <a:lstStyle/>
                    <a:p>
                      <a:r>
                        <a:rPr lang="es-PY" sz="1400" dirty="0" smtClean="0"/>
                        <a:t>2011</a:t>
                      </a:r>
                      <a:endParaRPr lang="es-PY" sz="1400" dirty="0"/>
                    </a:p>
                  </a:txBody>
                  <a:tcPr/>
                </a:tc>
                <a:tc>
                  <a:txBody>
                    <a:bodyPr/>
                    <a:lstStyle/>
                    <a:p>
                      <a:r>
                        <a:rPr lang="es-PY" sz="1400" dirty="0" smtClean="0"/>
                        <a:t>2015</a:t>
                      </a:r>
                      <a:endParaRPr lang="es-PY" sz="1400" dirty="0"/>
                    </a:p>
                  </a:txBody>
                  <a:tcPr/>
                </a:tc>
                <a:tc>
                  <a:txBody>
                    <a:bodyPr/>
                    <a:lstStyle/>
                    <a:p>
                      <a:r>
                        <a:rPr lang="es-PY" sz="1400" dirty="0" smtClean="0"/>
                        <a:t>2016</a:t>
                      </a:r>
                      <a:endParaRPr lang="es-PY" sz="1400" dirty="0"/>
                    </a:p>
                  </a:txBody>
                  <a:tcPr/>
                </a:tc>
                <a:tc>
                  <a:txBody>
                    <a:bodyPr/>
                    <a:lstStyle/>
                    <a:p>
                      <a:r>
                        <a:rPr lang="es-PY" sz="1400" dirty="0" smtClean="0"/>
                        <a:t>2017</a:t>
                      </a:r>
                      <a:endParaRPr lang="es-PY" sz="1400" dirty="0"/>
                    </a:p>
                  </a:txBody>
                  <a:tcPr/>
                </a:tc>
              </a:tr>
              <a:tr h="348295">
                <a:tc>
                  <a:txBody>
                    <a:bodyPr/>
                    <a:lstStyle/>
                    <a:p>
                      <a:r>
                        <a:rPr lang="es-PY" sz="1400" dirty="0" err="1" smtClean="0"/>
                        <a:t>ALAT´s</a:t>
                      </a:r>
                      <a:endParaRPr lang="es-PY" sz="1400" b="1" dirty="0">
                        <a:latin typeface="+mn-lt"/>
                      </a:endParaRPr>
                    </a:p>
                  </a:txBody>
                  <a:tcPr/>
                </a:tc>
                <a:tc>
                  <a:txBody>
                    <a:bodyPr/>
                    <a:lstStyle/>
                    <a:p>
                      <a:pPr algn="ctr"/>
                      <a:r>
                        <a:rPr lang="es-PY" sz="1400" dirty="0" smtClean="0"/>
                        <a:t>128</a:t>
                      </a:r>
                      <a:endParaRPr lang="es-PY" sz="1400" b="1" dirty="0"/>
                    </a:p>
                  </a:txBody>
                  <a:tcPr/>
                </a:tc>
                <a:tc>
                  <a:txBody>
                    <a:bodyPr/>
                    <a:lstStyle/>
                    <a:p>
                      <a:pPr algn="ctr"/>
                      <a:r>
                        <a:rPr lang="es-PY" sz="1400" dirty="0" smtClean="0"/>
                        <a:t>128</a:t>
                      </a:r>
                      <a:endParaRPr lang="es-PY" sz="1400" b="1" dirty="0"/>
                    </a:p>
                  </a:txBody>
                  <a:tcPr/>
                </a:tc>
                <a:tc>
                  <a:txBody>
                    <a:bodyPr/>
                    <a:lstStyle/>
                    <a:p>
                      <a:pPr algn="ctr"/>
                      <a:r>
                        <a:rPr lang="es-PY" sz="1400" dirty="0" smtClean="0"/>
                        <a:t>162</a:t>
                      </a:r>
                      <a:endParaRPr lang="es-PY" sz="1400" b="1" dirty="0"/>
                    </a:p>
                  </a:txBody>
                  <a:tcPr/>
                </a:tc>
                <a:tc>
                  <a:txBody>
                    <a:bodyPr/>
                    <a:lstStyle/>
                    <a:p>
                      <a:pPr algn="ctr"/>
                      <a:r>
                        <a:rPr lang="es-PY" sz="1400" dirty="0" smtClean="0"/>
                        <a:t>184</a:t>
                      </a:r>
                      <a:endParaRPr lang="es-PY" sz="1400" b="1" dirty="0"/>
                    </a:p>
                  </a:txBody>
                  <a:tcPr/>
                </a:tc>
                <a:tc>
                  <a:txBody>
                    <a:bodyPr/>
                    <a:lstStyle/>
                    <a:p>
                      <a:pPr algn="ctr"/>
                      <a:r>
                        <a:rPr lang="es-PY" sz="1400" dirty="0" smtClean="0"/>
                        <a:t>184</a:t>
                      </a:r>
                      <a:endParaRPr lang="es-PY" sz="1400" b="1" dirty="0"/>
                    </a:p>
                  </a:txBody>
                  <a:tcPr/>
                </a:tc>
                <a:tc>
                  <a:txBody>
                    <a:bodyPr/>
                    <a:lstStyle/>
                    <a:p>
                      <a:pPr algn="ctr"/>
                      <a:r>
                        <a:rPr lang="es-PY" sz="1400" dirty="0" smtClean="0"/>
                        <a:t>184</a:t>
                      </a:r>
                      <a:endParaRPr lang="es-PY" sz="1400" b="1" dirty="0"/>
                    </a:p>
                  </a:txBody>
                  <a:tcPr/>
                </a:tc>
                <a:tc>
                  <a:txBody>
                    <a:bodyPr/>
                    <a:lstStyle/>
                    <a:p>
                      <a:pPr algn="ctr"/>
                      <a:r>
                        <a:rPr lang="es-PY" sz="1400" dirty="0" smtClean="0"/>
                        <a:t>176</a:t>
                      </a:r>
                      <a:endParaRPr lang="es-PY" sz="1400" b="1" dirty="0"/>
                    </a:p>
                  </a:txBody>
                  <a:tcPr/>
                </a:tc>
              </a:tr>
            </a:tbl>
          </a:graphicData>
        </a:graphic>
      </p:graphicFrame>
      <p:pic>
        <p:nvPicPr>
          <p:cNvPr id="89" name="Picture 2" descr="Resultado de imagen para bandera paraguaya"/>
          <p:cNvPicPr>
            <a:picLocks noChangeAspect="1" noChangeArrowheads="1"/>
          </p:cNvPicPr>
          <p:nvPr/>
        </p:nvPicPr>
        <p:blipFill>
          <a:blip r:embed="rId40">
            <a:extLst>
              <a:ext uri="{BEBA8EAE-BF5A-486C-A8C5-ECC9F3942E4B}">
                <a14:imgProps xmlns:a14="http://schemas.microsoft.com/office/drawing/2010/main">
                  <a14:imgLayer r:embed="rId41">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90" name="89 Grupo"/>
          <p:cNvGrpSpPr/>
          <p:nvPr/>
        </p:nvGrpSpPr>
        <p:grpSpPr>
          <a:xfrm>
            <a:off x="-133709" y="2270"/>
            <a:ext cx="1284976" cy="6855729"/>
            <a:chOff x="-133709" y="2270"/>
            <a:chExt cx="1284976" cy="6855729"/>
          </a:xfrm>
        </p:grpSpPr>
        <p:pic>
          <p:nvPicPr>
            <p:cNvPr id="91" name="Picture 3"/>
            <p:cNvPicPr>
              <a:picLocks noChangeAspect="1" noChangeArrowheads="1"/>
            </p:cNvPicPr>
            <p:nvPr/>
          </p:nvPicPr>
          <p:blipFill rotWithShape="1">
            <a:blip r:embed="rId42">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4"/>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 name="Picture 5"/>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6"/>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5" descr="C:\Users\sdf\Desktop\fotos\____Ministerio de Agricultura y Ganadería - Paraguay___.10_files\IMG-20160414-WA0038.jpg"/>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72065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091289503"/>
              </p:ext>
            </p:extLst>
          </p:nvPr>
        </p:nvGraphicFramePr>
        <p:xfrm>
          <a:off x="1761043" y="1052888"/>
          <a:ext cx="7062074" cy="5532120"/>
        </p:xfrm>
        <a:graphic>
          <a:graphicData uri="http://schemas.openxmlformats.org/drawingml/2006/table">
            <a:tbl>
              <a:tblPr/>
              <a:tblGrid>
                <a:gridCol w="2948245"/>
                <a:gridCol w="2331170"/>
                <a:gridCol w="1782659"/>
              </a:tblGrid>
              <a:tr h="326923">
                <a:tc>
                  <a:txBody>
                    <a:bodyPr/>
                    <a:lstStyle/>
                    <a:p>
                      <a:pPr algn="ctr" fontAlgn="ctr"/>
                      <a:r>
                        <a:rPr lang="es-PY" sz="1400" b="1" i="1" u="none" strike="noStrike" dirty="0">
                          <a:solidFill>
                            <a:schemeClr val="tx1"/>
                          </a:solidFill>
                          <a:effectLst/>
                          <a:latin typeface="+mn-lt"/>
                        </a:rPr>
                        <a:t>Total de fincas en el país: </a:t>
                      </a:r>
                      <a:r>
                        <a:rPr lang="es-PY" sz="1400" b="1" i="1" u="none" strike="noStrike" dirty="0" smtClean="0">
                          <a:solidFill>
                            <a:srgbClr val="000000"/>
                          </a:solidFill>
                          <a:effectLst/>
                          <a:latin typeface="+mn-lt"/>
                        </a:rPr>
                        <a:t>2</a:t>
                      </a:r>
                      <a:r>
                        <a:rPr lang="es-PY" sz="1400" b="1" i="1" u="none" strike="noStrike" dirty="0" smtClean="0">
                          <a:solidFill>
                            <a:schemeClr val="tx1"/>
                          </a:solidFill>
                          <a:effectLst/>
                          <a:latin typeface="+mn-lt"/>
                        </a:rPr>
                        <a:t>89.649</a:t>
                      </a:r>
                      <a:endParaRPr lang="es-PY" sz="1400" b="1" i="1"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Y" sz="1400" b="1" i="0" u="none" strike="noStrike" dirty="0">
                          <a:solidFill>
                            <a:schemeClr val="tx1"/>
                          </a:solidFill>
                          <a:effectLst/>
                          <a:latin typeface="+mn-lt"/>
                        </a:rPr>
                        <a:t>Total de Fincas Hasta 50 Ha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PY" sz="1400" b="1" i="0" u="none" strike="noStrike" dirty="0">
                          <a:solidFill>
                            <a:schemeClr val="tx1"/>
                          </a:solidFill>
                          <a:effectLst/>
                          <a:latin typeface="+mn-lt"/>
                        </a:rPr>
                        <a:t>Total de Fincas Hasta 20 Ha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89271">
                <a:tc>
                  <a:txBody>
                    <a:bodyPr/>
                    <a:lstStyle/>
                    <a:p>
                      <a:pPr algn="l" fontAlgn="ctr"/>
                      <a:r>
                        <a:rPr lang="es-PY" sz="1400" b="1" i="0" u="none" strike="noStrike">
                          <a:solidFill>
                            <a:srgbClr val="000000"/>
                          </a:solidFill>
                          <a:effectLst/>
                          <a:latin typeface="+mn-lt"/>
                        </a:rPr>
                        <a:t>Total Región Oriental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s-PY" sz="1600" b="1" i="0" u="none" strike="noStrike" dirty="0">
                          <a:solidFill>
                            <a:srgbClr val="000000"/>
                          </a:solidFill>
                          <a:effectLst/>
                          <a:latin typeface="+mn-lt"/>
                        </a:rPr>
                        <a:t>264.417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600" b="1" i="0" u="none" strike="noStrike" dirty="0" smtClean="0">
                          <a:solidFill>
                            <a:schemeClr val="tx1"/>
                          </a:solidFill>
                          <a:effectLst/>
                          <a:latin typeface="+mn-lt"/>
                        </a:rPr>
                        <a:t>248.663</a:t>
                      </a:r>
                      <a:endParaRPr lang="es-PY" sz="1600" b="1" i="0" u="none" strike="noStrike" dirty="0">
                        <a:solidFill>
                          <a:schemeClr val="tx1"/>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89271">
                <a:tc>
                  <a:txBody>
                    <a:bodyPr/>
                    <a:lstStyle/>
                    <a:p>
                      <a:pPr algn="l" fontAlgn="ctr"/>
                      <a:r>
                        <a:rPr lang="es-PY" sz="1400" b="0" i="0" u="none" strike="noStrike" dirty="0">
                          <a:solidFill>
                            <a:srgbClr val="000000"/>
                          </a:solidFill>
                          <a:effectLst/>
                          <a:latin typeface="+mn-lt"/>
                        </a:rPr>
                        <a:t>01.CONCEPCION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Y" sz="1600" b="0" i="0" u="none" strike="noStrike">
                          <a:solidFill>
                            <a:srgbClr val="000000"/>
                          </a:solidFill>
                          <a:effectLst/>
                          <a:latin typeface="+mn-lt"/>
                        </a:rPr>
                        <a:t>16.337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600" b="0" i="0" u="none" strike="noStrike" dirty="0">
                          <a:solidFill>
                            <a:srgbClr val="000000"/>
                          </a:solidFill>
                          <a:effectLst/>
                          <a:latin typeface="+mn-lt"/>
                        </a:rPr>
                        <a:t>15.438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89271">
                <a:tc>
                  <a:txBody>
                    <a:bodyPr/>
                    <a:lstStyle/>
                    <a:p>
                      <a:pPr algn="l" fontAlgn="ctr"/>
                      <a:r>
                        <a:rPr lang="es-PY" sz="1400" b="0" i="0" u="none" strike="noStrike" dirty="0">
                          <a:solidFill>
                            <a:srgbClr val="000000"/>
                          </a:solidFill>
                          <a:effectLst/>
                          <a:latin typeface="+mn-lt"/>
                        </a:rPr>
                        <a:t>02.SAN PEDRO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Y" sz="1600" b="0" i="0" u="none" strike="noStrike">
                          <a:solidFill>
                            <a:srgbClr val="000000"/>
                          </a:solidFill>
                          <a:effectLst/>
                          <a:latin typeface="+mn-lt"/>
                        </a:rPr>
                        <a:t>44.358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600" b="0" i="0" u="none" strike="noStrike" dirty="0">
                          <a:solidFill>
                            <a:srgbClr val="000000"/>
                          </a:solidFill>
                          <a:effectLst/>
                          <a:latin typeface="+mn-lt"/>
                        </a:rPr>
                        <a:t>42.646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89271">
                <a:tc>
                  <a:txBody>
                    <a:bodyPr/>
                    <a:lstStyle/>
                    <a:p>
                      <a:pPr algn="l" fontAlgn="ctr"/>
                      <a:r>
                        <a:rPr lang="es-PY" sz="1400" b="0" i="0" u="none" strike="noStrike" dirty="0">
                          <a:solidFill>
                            <a:srgbClr val="000000"/>
                          </a:solidFill>
                          <a:effectLst/>
                          <a:latin typeface="+mn-lt"/>
                        </a:rPr>
                        <a:t>03.CORDILLERA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Y" sz="1600" b="0" i="0" u="none" strike="noStrike">
                          <a:solidFill>
                            <a:srgbClr val="000000"/>
                          </a:solidFill>
                          <a:effectLst/>
                          <a:latin typeface="+mn-lt"/>
                        </a:rPr>
                        <a:t>16.386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600" b="0" i="0" u="none" strike="noStrike" dirty="0">
                          <a:solidFill>
                            <a:srgbClr val="000000"/>
                          </a:solidFill>
                          <a:effectLst/>
                          <a:latin typeface="+mn-lt"/>
                        </a:rPr>
                        <a:t>15.954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89271">
                <a:tc>
                  <a:txBody>
                    <a:bodyPr/>
                    <a:lstStyle/>
                    <a:p>
                      <a:pPr algn="l" fontAlgn="ctr"/>
                      <a:r>
                        <a:rPr lang="es-PY" sz="1400" b="0" i="0" u="none" strike="noStrike" dirty="0">
                          <a:solidFill>
                            <a:srgbClr val="000000"/>
                          </a:solidFill>
                          <a:effectLst/>
                          <a:latin typeface="+mn-lt"/>
                        </a:rPr>
                        <a:t>04.GUAIRA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Y" sz="1600" b="0" i="0" u="none" strike="noStrike" dirty="0">
                          <a:solidFill>
                            <a:srgbClr val="000000"/>
                          </a:solidFill>
                          <a:effectLst/>
                          <a:latin typeface="+mn-lt"/>
                        </a:rPr>
                        <a:t>17.117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600" b="0" i="0" u="none" strike="noStrike" dirty="0">
                          <a:solidFill>
                            <a:srgbClr val="000000"/>
                          </a:solidFill>
                          <a:effectLst/>
                          <a:latin typeface="+mn-lt"/>
                        </a:rPr>
                        <a:t>16.529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89271">
                <a:tc>
                  <a:txBody>
                    <a:bodyPr/>
                    <a:lstStyle/>
                    <a:p>
                      <a:pPr algn="l" fontAlgn="ctr"/>
                      <a:r>
                        <a:rPr lang="es-PY" sz="1400" b="0" i="0" u="none" strike="noStrike" dirty="0">
                          <a:solidFill>
                            <a:srgbClr val="000000"/>
                          </a:solidFill>
                          <a:effectLst/>
                          <a:latin typeface="+mn-lt"/>
                        </a:rPr>
                        <a:t>05.CAAGUAZU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Y" sz="1600" b="0" i="0" u="none" strike="noStrike">
                          <a:solidFill>
                            <a:srgbClr val="000000"/>
                          </a:solidFill>
                          <a:effectLst/>
                          <a:latin typeface="+mn-lt"/>
                        </a:rPr>
                        <a:t>37.632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600" b="0" i="0" u="none" strike="noStrike" dirty="0">
                          <a:solidFill>
                            <a:srgbClr val="000000"/>
                          </a:solidFill>
                          <a:effectLst/>
                          <a:latin typeface="+mn-lt"/>
                        </a:rPr>
                        <a:t>35.719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89271">
                <a:tc>
                  <a:txBody>
                    <a:bodyPr/>
                    <a:lstStyle/>
                    <a:p>
                      <a:pPr algn="l" fontAlgn="ctr"/>
                      <a:r>
                        <a:rPr lang="es-PY" sz="1400" b="0" i="0" u="none" strike="noStrike" dirty="0">
                          <a:solidFill>
                            <a:srgbClr val="000000"/>
                          </a:solidFill>
                          <a:effectLst/>
                          <a:latin typeface="+mn-lt"/>
                        </a:rPr>
                        <a:t>06.CAAZAPA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Y" sz="1600" b="0" i="0" u="none" strike="noStrike" dirty="0">
                          <a:solidFill>
                            <a:srgbClr val="000000"/>
                          </a:solidFill>
                          <a:effectLst/>
                          <a:latin typeface="+mn-lt"/>
                        </a:rPr>
                        <a:t>22.156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600" b="0" i="0" u="none" strike="noStrike" dirty="0">
                          <a:solidFill>
                            <a:srgbClr val="000000"/>
                          </a:solidFill>
                          <a:effectLst/>
                          <a:latin typeface="+mn-lt"/>
                        </a:rPr>
                        <a:t>21.153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89271">
                <a:tc>
                  <a:txBody>
                    <a:bodyPr/>
                    <a:lstStyle/>
                    <a:p>
                      <a:pPr algn="l" fontAlgn="ctr"/>
                      <a:r>
                        <a:rPr lang="es-PY" sz="1400" b="0" i="0" u="none" strike="noStrike">
                          <a:solidFill>
                            <a:srgbClr val="000000"/>
                          </a:solidFill>
                          <a:effectLst/>
                          <a:latin typeface="+mn-lt"/>
                        </a:rPr>
                        <a:t>07.ITAPUA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Y" sz="1600" b="0" i="0" u="none" strike="noStrike" dirty="0">
                          <a:solidFill>
                            <a:srgbClr val="000000"/>
                          </a:solidFill>
                          <a:effectLst/>
                          <a:latin typeface="+mn-lt"/>
                        </a:rPr>
                        <a:t>31.218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600" b="0" i="0" u="none" strike="noStrike" dirty="0">
                          <a:solidFill>
                            <a:srgbClr val="000000"/>
                          </a:solidFill>
                          <a:effectLst/>
                          <a:latin typeface="+mn-lt"/>
                        </a:rPr>
                        <a:t>28.588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89271">
                <a:tc>
                  <a:txBody>
                    <a:bodyPr/>
                    <a:lstStyle/>
                    <a:p>
                      <a:pPr algn="l" fontAlgn="ctr"/>
                      <a:r>
                        <a:rPr lang="es-PY" sz="1400" b="0" i="0" u="none" strike="noStrike">
                          <a:solidFill>
                            <a:srgbClr val="000000"/>
                          </a:solidFill>
                          <a:effectLst/>
                          <a:latin typeface="+mn-lt"/>
                        </a:rPr>
                        <a:t>08.MISIONES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Y" sz="1600" b="0" i="0" u="none" strike="noStrike">
                          <a:solidFill>
                            <a:srgbClr val="000000"/>
                          </a:solidFill>
                          <a:effectLst/>
                          <a:latin typeface="+mn-lt"/>
                        </a:rPr>
                        <a:t>8.739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600" b="0" i="0" u="none" strike="noStrike" dirty="0">
                          <a:solidFill>
                            <a:srgbClr val="000000"/>
                          </a:solidFill>
                          <a:effectLst/>
                          <a:latin typeface="+mn-lt"/>
                        </a:rPr>
                        <a:t>8.123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89271">
                <a:tc>
                  <a:txBody>
                    <a:bodyPr/>
                    <a:lstStyle/>
                    <a:p>
                      <a:pPr algn="l" fontAlgn="ctr"/>
                      <a:r>
                        <a:rPr lang="es-PY" sz="1400" b="0" i="0" u="none" strike="noStrike">
                          <a:solidFill>
                            <a:srgbClr val="000000"/>
                          </a:solidFill>
                          <a:effectLst/>
                          <a:latin typeface="+mn-lt"/>
                        </a:rPr>
                        <a:t>09.PARAGUARI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Y" sz="1600" b="0" i="0" u="none" strike="noStrike" dirty="0">
                          <a:solidFill>
                            <a:srgbClr val="000000"/>
                          </a:solidFill>
                          <a:effectLst/>
                          <a:latin typeface="+mn-lt"/>
                        </a:rPr>
                        <a:t>22.799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600" b="0" i="0" u="none" strike="noStrike" dirty="0">
                          <a:solidFill>
                            <a:srgbClr val="000000"/>
                          </a:solidFill>
                          <a:effectLst/>
                          <a:latin typeface="+mn-lt"/>
                        </a:rPr>
                        <a:t>21.767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89271">
                <a:tc>
                  <a:txBody>
                    <a:bodyPr/>
                    <a:lstStyle/>
                    <a:p>
                      <a:pPr algn="l" fontAlgn="ctr"/>
                      <a:r>
                        <a:rPr lang="es-PY" sz="1400" b="0" i="0" u="none" strike="noStrike">
                          <a:solidFill>
                            <a:srgbClr val="000000"/>
                          </a:solidFill>
                          <a:effectLst/>
                          <a:latin typeface="+mn-lt"/>
                        </a:rPr>
                        <a:t>10.ALTO PARANA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Y" sz="1600" b="0" i="0" u="none" strike="noStrike" dirty="0">
                          <a:solidFill>
                            <a:srgbClr val="000000"/>
                          </a:solidFill>
                          <a:effectLst/>
                          <a:latin typeface="+mn-lt"/>
                        </a:rPr>
                        <a:t>17.545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600" b="0" i="0" u="none" strike="noStrike" dirty="0">
                          <a:solidFill>
                            <a:srgbClr val="000000"/>
                          </a:solidFill>
                          <a:effectLst/>
                          <a:latin typeface="+mn-lt"/>
                        </a:rPr>
                        <a:t>15.611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89271">
                <a:tc>
                  <a:txBody>
                    <a:bodyPr/>
                    <a:lstStyle/>
                    <a:p>
                      <a:pPr algn="l" fontAlgn="ctr"/>
                      <a:r>
                        <a:rPr lang="es-PY" sz="1400" b="0" i="0" u="none" strike="noStrike">
                          <a:solidFill>
                            <a:srgbClr val="000000"/>
                          </a:solidFill>
                          <a:effectLst/>
                          <a:latin typeface="+mn-lt"/>
                        </a:rPr>
                        <a:t>11.CENTRAL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Y" sz="1600" b="0" i="0" u="none" strike="noStrike">
                          <a:solidFill>
                            <a:srgbClr val="000000"/>
                          </a:solidFill>
                          <a:effectLst/>
                          <a:latin typeface="+mn-lt"/>
                        </a:rPr>
                        <a:t>6.066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600" b="0" i="0" u="none" strike="noStrike" dirty="0">
                          <a:solidFill>
                            <a:srgbClr val="000000"/>
                          </a:solidFill>
                          <a:effectLst/>
                          <a:latin typeface="+mn-lt"/>
                        </a:rPr>
                        <a:t>5.985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0">
                <a:tc>
                  <a:txBody>
                    <a:bodyPr/>
                    <a:lstStyle/>
                    <a:p>
                      <a:pPr algn="l" fontAlgn="ctr"/>
                      <a:r>
                        <a:rPr lang="es-PY" sz="1400" b="0" i="0" u="none" strike="noStrike">
                          <a:solidFill>
                            <a:srgbClr val="000000"/>
                          </a:solidFill>
                          <a:effectLst/>
                          <a:latin typeface="+mn-lt"/>
                        </a:rPr>
                        <a:t>12.ÑEEMBUCU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Y" sz="1600" b="0" i="0" u="none" strike="noStrike" dirty="0">
                          <a:solidFill>
                            <a:srgbClr val="000000"/>
                          </a:solidFill>
                          <a:effectLst/>
                          <a:latin typeface="+mn-lt"/>
                        </a:rPr>
                        <a:t>6.413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600" b="0" i="0" u="none" strike="noStrike" dirty="0">
                          <a:solidFill>
                            <a:srgbClr val="000000"/>
                          </a:solidFill>
                          <a:effectLst/>
                          <a:latin typeface="+mn-lt"/>
                        </a:rPr>
                        <a:t>5.219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89271">
                <a:tc>
                  <a:txBody>
                    <a:bodyPr/>
                    <a:lstStyle/>
                    <a:p>
                      <a:pPr algn="l" fontAlgn="ctr"/>
                      <a:r>
                        <a:rPr lang="es-PY" sz="1400" b="0" i="0" u="none" strike="noStrike">
                          <a:solidFill>
                            <a:srgbClr val="000000"/>
                          </a:solidFill>
                          <a:effectLst/>
                          <a:latin typeface="+mn-lt"/>
                        </a:rPr>
                        <a:t>13.AMAMBAY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Y" sz="1600" b="0" i="0" u="none" strike="noStrike">
                          <a:solidFill>
                            <a:srgbClr val="000000"/>
                          </a:solidFill>
                          <a:effectLst/>
                          <a:latin typeface="+mn-lt"/>
                        </a:rPr>
                        <a:t>3.807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600" b="0" i="0" u="none" strike="noStrike" dirty="0">
                          <a:solidFill>
                            <a:srgbClr val="000000"/>
                          </a:solidFill>
                          <a:effectLst/>
                          <a:latin typeface="+mn-lt"/>
                        </a:rPr>
                        <a:t>3.435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89271">
                <a:tc>
                  <a:txBody>
                    <a:bodyPr/>
                    <a:lstStyle/>
                    <a:p>
                      <a:pPr algn="l" fontAlgn="ctr"/>
                      <a:r>
                        <a:rPr lang="es-PY" sz="1400" b="0" i="0" u="none" strike="noStrike">
                          <a:solidFill>
                            <a:srgbClr val="000000"/>
                          </a:solidFill>
                          <a:effectLst/>
                          <a:latin typeface="+mn-lt"/>
                        </a:rPr>
                        <a:t>14.CANINDEYU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Y" sz="1600" b="0" i="0" u="none" strike="noStrike" dirty="0">
                          <a:solidFill>
                            <a:srgbClr val="000000"/>
                          </a:solidFill>
                          <a:effectLst/>
                          <a:latin typeface="+mn-lt"/>
                        </a:rPr>
                        <a:t>13.844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600" b="0" i="0" u="none" strike="noStrike" dirty="0">
                          <a:solidFill>
                            <a:srgbClr val="000000"/>
                          </a:solidFill>
                          <a:effectLst/>
                          <a:latin typeface="+mn-lt"/>
                        </a:rPr>
                        <a:t>12.496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66329">
                <a:tc>
                  <a:txBody>
                    <a:bodyPr/>
                    <a:lstStyle/>
                    <a:p>
                      <a:pPr algn="ctr" fontAlgn="ctr"/>
                      <a:r>
                        <a:rPr lang="es-PY" sz="1400" b="0" i="0" u="none" strike="noStrike" dirty="0">
                          <a:solidFill>
                            <a:srgbClr val="000000"/>
                          </a:solidFill>
                          <a:effectLst/>
                          <a:latin typeface="+mn-lt"/>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PY" sz="1400" b="1" i="0" u="none" strike="noStrike" dirty="0">
                          <a:solidFill>
                            <a:srgbClr val="000000"/>
                          </a:solidFill>
                          <a:effectLst/>
                          <a:latin typeface="+mn-lt"/>
                        </a:rPr>
                        <a:t>Total de Fincas Menos 500 Ha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PY" sz="1400" b="1" i="0" u="none" strike="noStrike">
                          <a:solidFill>
                            <a:srgbClr val="000000"/>
                          </a:solidFill>
                          <a:effectLst/>
                          <a:latin typeface="+mn-lt"/>
                        </a:rPr>
                        <a:t>Menos de 10 Ha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66329">
                <a:tc>
                  <a:txBody>
                    <a:bodyPr/>
                    <a:lstStyle/>
                    <a:p>
                      <a:pPr algn="l" fontAlgn="ctr"/>
                      <a:r>
                        <a:rPr lang="es-PY" sz="1400" b="1" i="0" u="none" strike="noStrike" dirty="0">
                          <a:solidFill>
                            <a:srgbClr val="000000"/>
                          </a:solidFill>
                          <a:effectLst/>
                          <a:latin typeface="+mn-lt"/>
                        </a:rPr>
                        <a:t>Total Región Occidental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Y" sz="1400" b="1" i="0" u="none" strike="noStrike" dirty="0">
                          <a:solidFill>
                            <a:srgbClr val="000000"/>
                          </a:solidFill>
                          <a:effectLst/>
                          <a:latin typeface="+mn-lt"/>
                        </a:rPr>
                        <a:t>4.919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400" b="1" i="0" u="none" strike="noStrike">
                          <a:solidFill>
                            <a:srgbClr val="000000"/>
                          </a:solidFill>
                          <a:effectLst/>
                          <a:latin typeface="+mn-lt"/>
                        </a:rPr>
                        <a:t>1.050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66329">
                <a:tc>
                  <a:txBody>
                    <a:bodyPr/>
                    <a:lstStyle/>
                    <a:p>
                      <a:pPr algn="l" fontAlgn="ctr"/>
                      <a:r>
                        <a:rPr lang="es-PY" sz="1400" b="0" i="0" u="none" strike="noStrike">
                          <a:solidFill>
                            <a:srgbClr val="000000"/>
                          </a:solidFill>
                          <a:effectLst/>
                          <a:latin typeface="+mn-lt"/>
                        </a:rPr>
                        <a:t>15.PDTE. HAYES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Y" sz="1400" b="0" i="0" u="none" strike="noStrike" dirty="0">
                          <a:solidFill>
                            <a:srgbClr val="000000"/>
                          </a:solidFill>
                          <a:effectLst/>
                          <a:latin typeface="+mn-lt"/>
                        </a:rPr>
                        <a:t>3.162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400" b="0" i="0" u="none" strike="noStrike" dirty="0">
                          <a:solidFill>
                            <a:srgbClr val="000000"/>
                          </a:solidFill>
                          <a:effectLst/>
                          <a:latin typeface="+mn-lt"/>
                        </a:rPr>
                        <a:t>963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66329">
                <a:tc>
                  <a:txBody>
                    <a:bodyPr/>
                    <a:lstStyle/>
                    <a:p>
                      <a:pPr algn="l" fontAlgn="ctr"/>
                      <a:r>
                        <a:rPr lang="es-PY" sz="1400" b="0" i="0" u="none" strike="noStrike">
                          <a:solidFill>
                            <a:srgbClr val="000000"/>
                          </a:solidFill>
                          <a:effectLst/>
                          <a:latin typeface="+mn-lt"/>
                        </a:rPr>
                        <a:t>16.ALTO PARAGUAY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Y" sz="1400" b="0" i="0" u="none" strike="noStrike" dirty="0">
                          <a:solidFill>
                            <a:srgbClr val="000000"/>
                          </a:solidFill>
                          <a:effectLst/>
                          <a:latin typeface="+mn-lt"/>
                        </a:rPr>
                        <a:t>286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400" b="0" i="0" u="none" strike="noStrike" dirty="0">
                          <a:solidFill>
                            <a:srgbClr val="000000"/>
                          </a:solidFill>
                          <a:effectLst/>
                          <a:latin typeface="+mn-lt"/>
                        </a:rPr>
                        <a:t>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66329">
                <a:tc>
                  <a:txBody>
                    <a:bodyPr/>
                    <a:lstStyle/>
                    <a:p>
                      <a:pPr algn="l" fontAlgn="ctr"/>
                      <a:r>
                        <a:rPr lang="es-PY" sz="1400" b="0" i="0" u="none" strike="noStrike">
                          <a:solidFill>
                            <a:srgbClr val="000000"/>
                          </a:solidFill>
                          <a:effectLst/>
                          <a:latin typeface="+mn-lt"/>
                        </a:rPr>
                        <a:t>17.BOQUERON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PY" sz="1400" b="0" i="0" u="none" strike="noStrike" dirty="0">
                          <a:solidFill>
                            <a:srgbClr val="000000"/>
                          </a:solidFill>
                          <a:effectLst/>
                          <a:latin typeface="+mn-lt"/>
                        </a:rPr>
                        <a:t>1.471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es-PY" sz="1400" b="0" i="0" u="none" strike="noStrike" dirty="0">
                          <a:solidFill>
                            <a:srgbClr val="000000"/>
                          </a:solidFill>
                          <a:effectLst/>
                          <a:latin typeface="+mn-lt"/>
                        </a:rPr>
                        <a:t>64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66329">
                <a:tc gridSpan="3">
                  <a:txBody>
                    <a:bodyPr/>
                    <a:lstStyle/>
                    <a:p>
                      <a:pPr algn="l" fontAlgn="ctr"/>
                      <a:r>
                        <a:rPr lang="es-PY" sz="1400" b="1" i="0" u="none" strike="noStrike" dirty="0">
                          <a:solidFill>
                            <a:srgbClr val="000000"/>
                          </a:solidFill>
                          <a:effectLst/>
                          <a:latin typeface="+mn-lt"/>
                        </a:rPr>
                        <a:t>Fuente: C</a:t>
                      </a:r>
                      <a:r>
                        <a:rPr lang="es-PY" sz="1400" b="0" i="0" u="none" strike="noStrike" dirty="0">
                          <a:solidFill>
                            <a:srgbClr val="000000"/>
                          </a:solidFill>
                          <a:effectLst/>
                          <a:latin typeface="+mn-lt"/>
                        </a:rPr>
                        <a:t>enso Agropecuario Nacional 2008.</a:t>
                      </a:r>
                      <a:endParaRPr lang="es-PY" sz="1400" b="1" i="0" u="none" strike="noStrike" dirty="0">
                        <a:solidFill>
                          <a:srgbClr val="000000"/>
                        </a:solidFill>
                        <a:effectLst/>
                        <a:latin typeface="+mn-lt"/>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PY"/>
                    </a:p>
                  </a:txBody>
                  <a:tcPr/>
                </a:tc>
                <a:tc hMerge="1">
                  <a:txBody>
                    <a:bodyPr/>
                    <a:lstStyle/>
                    <a:p>
                      <a:endParaRPr lang="es-PY"/>
                    </a:p>
                  </a:txBody>
                  <a:tcPr/>
                </a:tc>
              </a:tr>
            </a:tbl>
          </a:graphicData>
        </a:graphic>
      </p:graphicFrame>
      <p:sp>
        <p:nvSpPr>
          <p:cNvPr id="5" name="4 CuadroTexto"/>
          <p:cNvSpPr txBox="1"/>
          <p:nvPr/>
        </p:nvSpPr>
        <p:spPr>
          <a:xfrm>
            <a:off x="1907704" y="260648"/>
            <a:ext cx="6768752" cy="492443"/>
          </a:xfrm>
          <a:prstGeom prst="rect">
            <a:avLst/>
          </a:prstGeom>
          <a:noFill/>
        </p:spPr>
        <p:txBody>
          <a:bodyPr wrap="square" rtlCol="0">
            <a:spAutoFit/>
          </a:bodyPr>
          <a:lstStyle/>
          <a:p>
            <a:pPr algn="r"/>
            <a:r>
              <a:rPr lang="es-PY" sz="2600" b="1" dirty="0" smtClean="0">
                <a:solidFill>
                  <a:prstClr val="black"/>
                </a:solidFill>
                <a:latin typeface="Calibri"/>
                <a:cs typeface="Times New Roman" pitchFamily="18" charset="0"/>
              </a:rPr>
              <a:t>POBLACION  META DEL </a:t>
            </a:r>
            <a:r>
              <a:rPr lang="es-PY" sz="2600" b="1" dirty="0">
                <a:solidFill>
                  <a:prstClr val="black"/>
                </a:solidFill>
                <a:latin typeface="Calibri"/>
                <a:cs typeface="Times New Roman" pitchFamily="18" charset="0"/>
              </a:rPr>
              <a:t>MAG: </a:t>
            </a:r>
            <a:r>
              <a:rPr lang="es-PY" sz="2600" b="1" dirty="0" smtClean="0">
                <a:solidFill>
                  <a:prstClr val="black"/>
                </a:solidFill>
                <a:latin typeface="Calibri"/>
                <a:cs typeface="Times New Roman" pitchFamily="18" charset="0"/>
              </a:rPr>
              <a:t>269.336</a:t>
            </a:r>
            <a:r>
              <a:rPr lang="es-PY" sz="2600" b="1" dirty="0">
                <a:solidFill>
                  <a:prstClr val="black"/>
                </a:solidFill>
                <a:latin typeface="Calibri"/>
                <a:cs typeface="Times New Roman" pitchFamily="18" charset="0"/>
              </a:rPr>
              <a:t> </a:t>
            </a:r>
            <a:r>
              <a:rPr lang="es-PY" sz="2600" b="1" dirty="0" smtClean="0">
                <a:solidFill>
                  <a:prstClr val="black"/>
                </a:solidFill>
                <a:latin typeface="Calibri"/>
                <a:cs typeface="Times New Roman" pitchFamily="18" charset="0"/>
              </a:rPr>
              <a:t>fincas</a:t>
            </a:r>
            <a:endParaRPr lang="es-PY" sz="2600" b="1" dirty="0">
              <a:solidFill>
                <a:prstClr val="black"/>
              </a:solidFill>
              <a:latin typeface="Calibri"/>
              <a:cs typeface="Times New Roman" pitchFamily="18" charset="0"/>
            </a:endParaRPr>
          </a:p>
        </p:txBody>
      </p:sp>
      <p:sp>
        <p:nvSpPr>
          <p:cNvPr id="6" name="5 CuadroTexto"/>
          <p:cNvSpPr txBox="1"/>
          <p:nvPr/>
        </p:nvSpPr>
        <p:spPr>
          <a:xfrm>
            <a:off x="107504" y="1556791"/>
            <a:ext cx="553998" cy="4524315"/>
          </a:xfrm>
          <a:prstGeom prst="rect">
            <a:avLst/>
          </a:prstGeom>
          <a:noFill/>
        </p:spPr>
        <p:txBody>
          <a:bodyPr vert="vert270" wrap="square" rtlCol="0">
            <a:spAutoFit/>
          </a:bodyPr>
          <a:lstStyle/>
          <a:p>
            <a:pPr algn="ctr"/>
            <a:r>
              <a:rPr lang="es-PY" sz="2400" b="1" dirty="0" smtClean="0">
                <a:solidFill>
                  <a:srgbClr val="9BBB59">
                    <a:lumMod val="50000"/>
                  </a:srgbClr>
                </a:solidFill>
                <a:latin typeface="Calibri"/>
                <a:cs typeface="Times New Roman" pitchFamily="18" charset="0"/>
              </a:rPr>
              <a:t>AGRICULTURA FAMILIAR</a:t>
            </a:r>
            <a:endParaRPr lang="es-PY" sz="2400" b="1" dirty="0">
              <a:solidFill>
                <a:srgbClr val="9BBB59">
                  <a:lumMod val="50000"/>
                </a:srgbClr>
              </a:solidFill>
              <a:latin typeface="Calibri"/>
              <a:cs typeface="Times New Roman" pitchFamily="18" charset="0"/>
            </a:endParaRPr>
          </a:p>
        </p:txBody>
      </p:sp>
      <p:sp>
        <p:nvSpPr>
          <p:cNvPr id="2" name="1 Marcador de número de diapositiva"/>
          <p:cNvSpPr>
            <a:spLocks noGrp="1"/>
          </p:cNvSpPr>
          <p:nvPr>
            <p:ph type="sldNum" sz="quarter" idx="12"/>
          </p:nvPr>
        </p:nvSpPr>
        <p:spPr/>
        <p:txBody>
          <a:bodyPr/>
          <a:lstStyle/>
          <a:p>
            <a:pPr>
              <a:defRPr/>
            </a:pPr>
            <a:fld id="{D18AC6E4-4E60-49A7-A51A-78DAB3516B35}" type="slidenum">
              <a:rPr lang="es-PY" smtClean="0">
                <a:solidFill>
                  <a:prstClr val="black">
                    <a:tint val="75000"/>
                  </a:prstClr>
                </a:solidFill>
              </a:rPr>
              <a:pPr>
                <a:defRPr/>
              </a:pPr>
              <a:t>12</a:t>
            </a:fld>
            <a:endParaRPr lang="es-PY">
              <a:solidFill>
                <a:prstClr val="black">
                  <a:tint val="75000"/>
                </a:prstClr>
              </a:solidFill>
            </a:endParaRPr>
          </a:p>
        </p:txBody>
      </p:sp>
      <p:cxnSp>
        <p:nvCxnSpPr>
          <p:cNvPr id="7" name="6 Conector recto"/>
          <p:cNvCxnSpPr/>
          <p:nvPr/>
        </p:nvCxnSpPr>
        <p:spPr>
          <a:xfrm>
            <a:off x="1331640" y="852674"/>
            <a:ext cx="7633221"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pic>
        <p:nvPicPr>
          <p:cNvPr id="8"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8 Grupo"/>
          <p:cNvGrpSpPr/>
          <p:nvPr/>
        </p:nvGrpSpPr>
        <p:grpSpPr>
          <a:xfrm>
            <a:off x="-133709" y="2270"/>
            <a:ext cx="1284976" cy="6855729"/>
            <a:chOff x="-133709" y="2270"/>
            <a:chExt cx="1284976" cy="6855729"/>
          </a:xfrm>
        </p:grpSpPr>
        <p:pic>
          <p:nvPicPr>
            <p:cNvPr id="10"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3" name="2 Rectángulo"/>
          <p:cNvSpPr/>
          <p:nvPr/>
        </p:nvSpPr>
        <p:spPr>
          <a:xfrm>
            <a:off x="1215806" y="1515827"/>
            <a:ext cx="360040" cy="4606242"/>
          </a:xfrm>
          <a:prstGeom prst="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s-MX" dirty="0" smtClean="0">
                <a:ln w="18415" cmpd="sng">
                  <a:solidFill>
                    <a:srgbClr val="C00000"/>
                  </a:solidFill>
                  <a:prstDash val="solid"/>
                </a:ln>
                <a:solidFill>
                  <a:schemeClr val="accent2">
                    <a:lumMod val="75000"/>
                  </a:schemeClr>
                </a:solidFill>
                <a:effectLst>
                  <a:outerShdw blurRad="63500" dir="3600000" algn="tl" rotWithShape="0">
                    <a:srgbClr val="000000">
                      <a:alpha val="70000"/>
                    </a:srgbClr>
                  </a:outerShdw>
                </a:effectLst>
              </a:rPr>
              <a:t>AGRICULTURA FAMILIAR</a:t>
            </a:r>
            <a:endParaRPr lang="es-MX" dirty="0">
              <a:ln w="18415" cmpd="sng">
                <a:solidFill>
                  <a:srgbClr val="C00000"/>
                </a:solidFill>
                <a:prstDash val="solid"/>
              </a:ln>
              <a:solidFill>
                <a:schemeClr val="accent2">
                  <a:lumMod val="75000"/>
                </a:schemeClr>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823779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151267" y="646422"/>
            <a:ext cx="7484215" cy="545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pPr>
              <a:defRPr/>
            </a:pPr>
            <a:fld id="{D18AC6E4-4E60-49A7-A51A-78DAB3516B35}" type="slidenum">
              <a:rPr lang="es-PY" smtClean="0">
                <a:solidFill>
                  <a:prstClr val="black">
                    <a:tint val="75000"/>
                  </a:prstClr>
                </a:solidFill>
              </a:rPr>
              <a:pPr>
                <a:defRPr/>
              </a:pPr>
              <a:t>13</a:t>
            </a:fld>
            <a:endParaRPr lang="es-PY">
              <a:solidFill>
                <a:prstClr val="black">
                  <a:tint val="75000"/>
                </a:prstClr>
              </a:solidFill>
            </a:endParaRPr>
          </a:p>
        </p:txBody>
      </p:sp>
      <p:sp>
        <p:nvSpPr>
          <p:cNvPr id="3" name="2 CuadroTexto"/>
          <p:cNvSpPr txBox="1"/>
          <p:nvPr/>
        </p:nvSpPr>
        <p:spPr>
          <a:xfrm>
            <a:off x="1835696" y="3977991"/>
            <a:ext cx="2664296" cy="646331"/>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pPr algn="ctr"/>
            <a:r>
              <a:rPr lang="es-PY" b="1" dirty="0">
                <a:solidFill>
                  <a:prstClr val="black"/>
                </a:solidFill>
                <a:latin typeface="Calibri"/>
              </a:rPr>
              <a:t>269.336 </a:t>
            </a:r>
            <a:r>
              <a:rPr lang="es-PY" b="1" dirty="0" smtClean="0">
                <a:solidFill>
                  <a:prstClr val="black"/>
                </a:solidFill>
                <a:latin typeface="Calibri"/>
              </a:rPr>
              <a:t>fincas de la Agricultura Familiar</a:t>
            </a:r>
            <a:endParaRPr lang="es-PY" b="1" dirty="0">
              <a:solidFill>
                <a:prstClr val="black"/>
              </a:solidFill>
              <a:latin typeface="Calibri"/>
            </a:endParaRPr>
          </a:p>
        </p:txBody>
      </p:sp>
      <p:pic>
        <p:nvPicPr>
          <p:cNvPr id="11" name="Picture 2" descr="Resultado de imagen para bandera paraguaya"/>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11 Grupo"/>
          <p:cNvGrpSpPr/>
          <p:nvPr/>
        </p:nvGrpSpPr>
        <p:grpSpPr>
          <a:xfrm>
            <a:off x="-133709" y="2270"/>
            <a:ext cx="1284976" cy="6855729"/>
            <a:chOff x="-133709" y="2270"/>
            <a:chExt cx="1284976" cy="6855729"/>
          </a:xfrm>
        </p:grpSpPr>
        <p:pic>
          <p:nvPicPr>
            <p:cNvPr id="13"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descr="C:\Users\sdf\Desktop\fotos\____Ministerio de Agricultura y Ganadería - Paraguay___.10_files\IMG-20160414-WA003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0621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8DA9E483-DD97-4C93-A0CB-D8E8C6EACD94}" type="slidenum">
              <a:rPr lang="es-ES" smtClean="0"/>
              <a:pPr>
                <a:defRPr/>
              </a:pPr>
              <a:t>14</a:t>
            </a:fld>
            <a:endParaRPr lang="es-ES" dirty="0"/>
          </a:p>
        </p:txBody>
      </p:sp>
      <p:cxnSp>
        <p:nvCxnSpPr>
          <p:cNvPr id="14" name="13 Conector recto"/>
          <p:cNvCxnSpPr/>
          <p:nvPr/>
        </p:nvCxnSpPr>
        <p:spPr>
          <a:xfrm>
            <a:off x="1240332" y="4481220"/>
            <a:ext cx="7594270"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18" name="4 Marcador de texto"/>
          <p:cNvSpPr txBox="1">
            <a:spLocks/>
          </p:cNvSpPr>
          <p:nvPr/>
        </p:nvSpPr>
        <p:spPr>
          <a:xfrm>
            <a:off x="1151267" y="2936926"/>
            <a:ext cx="7772400" cy="15001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PY" sz="4000" b="1" i="1" dirty="0" smtClean="0">
                <a:latin typeface="+mj-lt"/>
                <a:cs typeface="Times New Roman" pitchFamily="18" charset="0"/>
              </a:rPr>
              <a:t>Ejecución Presupuestaria</a:t>
            </a:r>
          </a:p>
          <a:p>
            <a:pPr marL="0" indent="0">
              <a:buNone/>
            </a:pPr>
            <a:r>
              <a:rPr lang="es-PY" sz="3600" b="1" i="1" dirty="0" smtClean="0">
                <a:latin typeface="+mj-lt"/>
                <a:cs typeface="Times New Roman" pitchFamily="18" charset="0"/>
              </a:rPr>
              <a:t>                              </a:t>
            </a:r>
            <a:r>
              <a:rPr lang="es-PY" sz="3600" b="1" i="1" dirty="0" smtClean="0">
                <a:solidFill>
                  <a:schemeClr val="accent2">
                    <a:lumMod val="75000"/>
                  </a:schemeClr>
                </a:solidFill>
                <a:latin typeface="+mj-lt"/>
                <a:cs typeface="Times New Roman" pitchFamily="18" charset="0"/>
              </a:rPr>
              <a:t>EJERCICIO FISCAL 2017</a:t>
            </a:r>
            <a:endParaRPr lang="es-PY" sz="3600" b="1" i="1" dirty="0">
              <a:solidFill>
                <a:schemeClr val="accent2">
                  <a:lumMod val="75000"/>
                </a:schemeClr>
              </a:solidFill>
              <a:latin typeface="+mj-lt"/>
              <a:cs typeface="Times New Roman" pitchFamily="18" charset="0"/>
            </a:endParaRPr>
          </a:p>
        </p:txBody>
      </p:sp>
      <p:pic>
        <p:nvPicPr>
          <p:cNvPr id="7"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7 Grupo"/>
          <p:cNvGrpSpPr/>
          <p:nvPr/>
        </p:nvGrpSpPr>
        <p:grpSpPr>
          <a:xfrm>
            <a:off x="-133709" y="2270"/>
            <a:ext cx="1284976" cy="6855729"/>
            <a:chOff x="-133709" y="2270"/>
            <a:chExt cx="1284976" cy="6855729"/>
          </a:xfrm>
        </p:grpSpPr>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94198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8" name="7 Conector recto"/>
          <p:cNvCxnSpPr/>
          <p:nvPr/>
        </p:nvCxnSpPr>
        <p:spPr>
          <a:xfrm>
            <a:off x="1151267" y="1340768"/>
            <a:ext cx="7510618"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10" name="9 Rectángulo"/>
          <p:cNvSpPr/>
          <p:nvPr/>
        </p:nvSpPr>
        <p:spPr>
          <a:xfrm>
            <a:off x="-172821" y="550693"/>
            <a:ext cx="9316821" cy="492443"/>
          </a:xfrm>
          <a:prstGeom prst="rect">
            <a:avLst/>
          </a:prstGeom>
        </p:spPr>
        <p:txBody>
          <a:bodyPr wrap="square">
            <a:spAutoFit/>
          </a:bodyPr>
          <a:lstStyle/>
          <a:p>
            <a:pPr lvl="3">
              <a:defRPr/>
            </a:pPr>
            <a:r>
              <a:rPr lang="es-PY" sz="2600" b="1" dirty="0" smtClean="0">
                <a:latin typeface="+mj-lt"/>
              </a:rPr>
              <a:t>EJECUCIÓN PRESUPUESTARIA A SETIEMBRE 2017</a:t>
            </a:r>
            <a:endParaRPr lang="es-PY" sz="2600" b="1" dirty="0">
              <a:latin typeface="+mj-lt"/>
            </a:endParaRPr>
          </a:p>
        </p:txBody>
      </p:sp>
      <p:sp>
        <p:nvSpPr>
          <p:cNvPr id="5" name="4 Marcador de número de diapositiva"/>
          <p:cNvSpPr>
            <a:spLocks noGrp="1"/>
          </p:cNvSpPr>
          <p:nvPr>
            <p:ph type="sldNum" sz="quarter" idx="12"/>
          </p:nvPr>
        </p:nvSpPr>
        <p:spPr/>
        <p:txBody>
          <a:bodyPr/>
          <a:lstStyle/>
          <a:p>
            <a:pPr>
              <a:defRPr/>
            </a:pPr>
            <a:fld id="{8DA9E483-DD97-4C93-A0CB-D8E8C6EACD94}" type="slidenum">
              <a:rPr lang="es-ES" smtClean="0"/>
              <a:pPr>
                <a:defRPr/>
              </a:pPr>
              <a:t>15</a:t>
            </a:fld>
            <a:endParaRPr lang="es-ES" dirty="0"/>
          </a:p>
        </p:txBody>
      </p:sp>
      <p:pic>
        <p:nvPicPr>
          <p:cNvPr id="9"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10 Grupo"/>
          <p:cNvGrpSpPr/>
          <p:nvPr/>
        </p:nvGrpSpPr>
        <p:grpSpPr>
          <a:xfrm>
            <a:off x="-133709" y="2270"/>
            <a:ext cx="1284976" cy="6855729"/>
            <a:chOff x="-133709" y="2270"/>
            <a:chExt cx="1284976" cy="6855729"/>
          </a:xfrm>
        </p:grpSpPr>
        <p:pic>
          <p:nvPicPr>
            <p:cNvPr id="1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aphicFrame>
        <p:nvGraphicFramePr>
          <p:cNvPr id="2" name="1 Tabla"/>
          <p:cNvGraphicFramePr>
            <a:graphicFrameLocks noGrp="1"/>
          </p:cNvGraphicFramePr>
          <p:nvPr>
            <p:extLst>
              <p:ext uri="{D42A27DB-BD31-4B8C-83A1-F6EECF244321}">
                <p14:modId xmlns:p14="http://schemas.microsoft.com/office/powerpoint/2010/main" val="63142446"/>
              </p:ext>
            </p:extLst>
          </p:nvPr>
        </p:nvGraphicFramePr>
        <p:xfrm>
          <a:off x="1259632" y="1783030"/>
          <a:ext cx="7402253" cy="4261374"/>
        </p:xfrm>
        <a:graphic>
          <a:graphicData uri="http://schemas.openxmlformats.org/drawingml/2006/table">
            <a:tbl>
              <a:tblPr>
                <a:tableStyleId>{5940675A-B579-460E-94D1-54222C63F5DA}</a:tableStyleId>
              </a:tblPr>
              <a:tblGrid>
                <a:gridCol w="851260"/>
                <a:gridCol w="2173076"/>
                <a:gridCol w="1303515"/>
                <a:gridCol w="1186803"/>
                <a:gridCol w="1167113"/>
                <a:gridCol w="720486"/>
              </a:tblGrid>
              <a:tr h="684252">
                <a:tc gridSpan="2">
                  <a:txBody>
                    <a:bodyPr/>
                    <a:lstStyle/>
                    <a:p>
                      <a:pPr algn="ctr" rtl="0" fontAlgn="ctr"/>
                      <a:r>
                        <a:rPr lang="es-MX" sz="1400" b="1" u="none" strike="noStrike" dirty="0">
                          <a:solidFill>
                            <a:schemeClr val="bg1"/>
                          </a:solidFill>
                          <a:effectLst>
                            <a:outerShdw blurRad="38100" dist="38100" dir="2700000" algn="tl">
                              <a:srgbClr val="000000">
                                <a:alpha val="43137"/>
                              </a:srgbClr>
                            </a:outerShdw>
                          </a:effectLst>
                        </a:rPr>
                        <a:t>GRUPO</a:t>
                      </a:r>
                      <a:endParaRPr lang="es-MX" sz="1400" b="1" i="0" u="none" strike="noStrike" dirty="0">
                        <a:solidFill>
                          <a:schemeClr val="bg1"/>
                        </a:solidFill>
                        <a:effectLst>
                          <a:outerShdw blurRad="38100" dist="38100" dir="2700000" algn="tl">
                            <a:srgbClr val="000000">
                              <a:alpha val="43137"/>
                            </a:srgbClr>
                          </a:outerShdw>
                        </a:effectLst>
                        <a:latin typeface="Calibri"/>
                      </a:endParaRPr>
                    </a:p>
                  </a:txBody>
                  <a:tcPr marL="8241" marR="8241" marT="8241" marB="0" anchor="ctr">
                    <a:solidFill>
                      <a:schemeClr val="accent2">
                        <a:lumMod val="75000"/>
                      </a:schemeClr>
                    </a:solidFill>
                  </a:tcPr>
                </a:tc>
                <a:tc hMerge="1">
                  <a:txBody>
                    <a:bodyPr/>
                    <a:lstStyle/>
                    <a:p>
                      <a:endParaRPr lang="es-MX"/>
                    </a:p>
                  </a:txBody>
                  <a:tcPr/>
                </a:tc>
                <a:tc>
                  <a:txBody>
                    <a:bodyPr/>
                    <a:lstStyle/>
                    <a:p>
                      <a:pPr algn="ctr" rtl="0" fontAlgn="ctr"/>
                      <a:r>
                        <a:rPr lang="es-MX" sz="1400" b="1" u="none" strike="noStrike" dirty="0">
                          <a:solidFill>
                            <a:schemeClr val="bg1"/>
                          </a:solidFill>
                          <a:effectLst>
                            <a:outerShdw blurRad="38100" dist="38100" dir="2700000" algn="tl">
                              <a:srgbClr val="000000">
                                <a:alpha val="43137"/>
                              </a:srgbClr>
                            </a:outerShdw>
                          </a:effectLst>
                        </a:rPr>
                        <a:t>PRESUPUESTO VIGENTE</a:t>
                      </a:r>
                      <a:endParaRPr lang="es-MX" sz="1400" b="1" i="0" u="none" strike="noStrike" dirty="0">
                        <a:solidFill>
                          <a:schemeClr val="bg1"/>
                        </a:solidFill>
                        <a:effectLst>
                          <a:outerShdw blurRad="38100" dist="38100" dir="2700000" algn="tl">
                            <a:srgbClr val="000000">
                              <a:alpha val="43137"/>
                            </a:srgbClr>
                          </a:outerShdw>
                        </a:effectLst>
                        <a:latin typeface="Calibri"/>
                      </a:endParaRPr>
                    </a:p>
                  </a:txBody>
                  <a:tcPr marL="8241" marR="8241" marT="8241" marB="0" anchor="ctr">
                    <a:solidFill>
                      <a:schemeClr val="accent2">
                        <a:lumMod val="75000"/>
                      </a:schemeClr>
                    </a:solidFill>
                  </a:tcPr>
                </a:tc>
                <a:tc>
                  <a:txBody>
                    <a:bodyPr/>
                    <a:lstStyle/>
                    <a:p>
                      <a:pPr algn="ctr" rtl="0" fontAlgn="ctr"/>
                      <a:r>
                        <a:rPr lang="es-MX" sz="1400" b="1" u="none" strike="noStrike" dirty="0">
                          <a:solidFill>
                            <a:schemeClr val="bg1"/>
                          </a:solidFill>
                          <a:effectLst>
                            <a:outerShdw blurRad="38100" dist="38100" dir="2700000" algn="tl">
                              <a:srgbClr val="000000">
                                <a:alpha val="43137"/>
                              </a:srgbClr>
                            </a:outerShdw>
                          </a:effectLst>
                        </a:rPr>
                        <a:t>OBLIGADO</a:t>
                      </a:r>
                      <a:endParaRPr lang="es-MX" sz="1400" b="1" i="0" u="none" strike="noStrike" dirty="0">
                        <a:solidFill>
                          <a:schemeClr val="bg1"/>
                        </a:solidFill>
                        <a:effectLst>
                          <a:outerShdw blurRad="38100" dist="38100" dir="2700000" algn="tl">
                            <a:srgbClr val="000000">
                              <a:alpha val="43137"/>
                            </a:srgbClr>
                          </a:outerShdw>
                        </a:effectLst>
                        <a:latin typeface="Calibri"/>
                      </a:endParaRPr>
                    </a:p>
                  </a:txBody>
                  <a:tcPr marL="8241" marR="8241" marT="8241" marB="0" anchor="ctr">
                    <a:solidFill>
                      <a:schemeClr val="accent2">
                        <a:lumMod val="75000"/>
                      </a:schemeClr>
                    </a:solidFill>
                  </a:tcPr>
                </a:tc>
                <a:tc>
                  <a:txBody>
                    <a:bodyPr/>
                    <a:lstStyle/>
                    <a:p>
                      <a:pPr algn="ctr" rtl="0" fontAlgn="ctr"/>
                      <a:r>
                        <a:rPr lang="es-MX" sz="1400" b="1" u="none" strike="noStrike" dirty="0">
                          <a:solidFill>
                            <a:schemeClr val="bg1"/>
                          </a:solidFill>
                          <a:effectLst>
                            <a:outerShdw blurRad="38100" dist="38100" dir="2700000" algn="tl">
                              <a:srgbClr val="000000">
                                <a:alpha val="43137"/>
                              </a:srgbClr>
                            </a:outerShdw>
                          </a:effectLst>
                        </a:rPr>
                        <a:t>SALDO</a:t>
                      </a:r>
                      <a:endParaRPr lang="es-MX" sz="1400" b="1" i="0" u="none" strike="noStrike" dirty="0">
                        <a:solidFill>
                          <a:schemeClr val="bg1"/>
                        </a:solidFill>
                        <a:effectLst>
                          <a:outerShdw blurRad="38100" dist="38100" dir="2700000" algn="tl">
                            <a:srgbClr val="000000">
                              <a:alpha val="43137"/>
                            </a:srgbClr>
                          </a:outerShdw>
                        </a:effectLst>
                        <a:latin typeface="Calibri"/>
                      </a:endParaRPr>
                    </a:p>
                  </a:txBody>
                  <a:tcPr marL="8241" marR="8241" marT="8241" marB="0" anchor="ctr">
                    <a:solidFill>
                      <a:schemeClr val="accent2">
                        <a:lumMod val="75000"/>
                      </a:schemeClr>
                    </a:solidFill>
                  </a:tcPr>
                </a:tc>
                <a:tc>
                  <a:txBody>
                    <a:bodyPr/>
                    <a:lstStyle/>
                    <a:p>
                      <a:pPr algn="ctr" rtl="0" fontAlgn="ctr"/>
                      <a:r>
                        <a:rPr lang="es-MX" sz="1400" b="1" u="none" strike="noStrike" dirty="0">
                          <a:solidFill>
                            <a:schemeClr val="bg1"/>
                          </a:solidFill>
                          <a:effectLst>
                            <a:outerShdw blurRad="38100" dist="38100" dir="2700000" algn="tl">
                              <a:srgbClr val="000000">
                                <a:alpha val="43137"/>
                              </a:srgbClr>
                            </a:outerShdw>
                          </a:effectLst>
                        </a:rPr>
                        <a:t>%</a:t>
                      </a:r>
                      <a:endParaRPr lang="es-MX" sz="1400" b="1" i="0" u="none" strike="noStrike" dirty="0">
                        <a:solidFill>
                          <a:schemeClr val="bg1"/>
                        </a:solidFill>
                        <a:effectLst>
                          <a:outerShdw blurRad="38100" dist="38100" dir="2700000" algn="tl">
                            <a:srgbClr val="000000">
                              <a:alpha val="43137"/>
                            </a:srgbClr>
                          </a:outerShdw>
                        </a:effectLst>
                        <a:latin typeface="Calibri"/>
                      </a:endParaRPr>
                    </a:p>
                  </a:txBody>
                  <a:tcPr marL="8241" marR="8241" marT="8241" marB="0" anchor="ctr">
                    <a:solidFill>
                      <a:schemeClr val="accent2">
                        <a:lumMod val="75000"/>
                      </a:schemeClr>
                    </a:solidFill>
                  </a:tcPr>
                </a:tc>
              </a:tr>
              <a:tr h="354096">
                <a:tc>
                  <a:txBody>
                    <a:bodyPr/>
                    <a:lstStyle/>
                    <a:p>
                      <a:pPr algn="ctr" rtl="0" fontAlgn="ctr"/>
                      <a:r>
                        <a:rPr lang="es-MX" sz="1200" b="1" u="none" strike="noStrike" dirty="0">
                          <a:effectLst/>
                        </a:rPr>
                        <a:t>100-</a:t>
                      </a:r>
                      <a:endParaRPr lang="es-MX" sz="1200" b="1" i="0" u="none" strike="noStrike" dirty="0">
                        <a:solidFill>
                          <a:srgbClr val="000000"/>
                        </a:solidFill>
                        <a:effectLst/>
                        <a:latin typeface="Calibri"/>
                      </a:endParaRPr>
                    </a:p>
                  </a:txBody>
                  <a:tcPr marL="8241" marR="8241" marT="8241" marB="0" anchor="ctr"/>
                </a:tc>
                <a:tc>
                  <a:txBody>
                    <a:bodyPr/>
                    <a:lstStyle/>
                    <a:p>
                      <a:pPr algn="l" rtl="0" fontAlgn="ctr"/>
                      <a:r>
                        <a:rPr lang="es-MX" sz="1200" b="1" u="none" strike="noStrike" dirty="0">
                          <a:effectLst/>
                        </a:rPr>
                        <a:t>SERVICIOS PERSONALES</a:t>
                      </a:r>
                      <a:endParaRPr lang="es-MX" sz="1200" b="1" i="0" u="none" strike="noStrike" dirty="0">
                        <a:solidFill>
                          <a:srgbClr val="000000"/>
                        </a:solidFill>
                        <a:effectLst/>
                        <a:latin typeface="Calibri"/>
                      </a:endParaRPr>
                    </a:p>
                  </a:txBody>
                  <a:tcPr marL="8241" marR="8241" marT="8241" marB="0" anchor="ctr"/>
                </a:tc>
                <a:tc>
                  <a:txBody>
                    <a:bodyPr/>
                    <a:lstStyle/>
                    <a:p>
                      <a:pPr algn="r" rtl="0" fontAlgn="ctr"/>
                      <a:r>
                        <a:rPr lang="es-MX" sz="1200" b="1" u="none" strike="noStrike">
                          <a:effectLst/>
                        </a:rPr>
                        <a:t>189,949,451,083</a:t>
                      </a:r>
                      <a:endParaRPr lang="es-MX" sz="1200" b="1" i="0" u="none" strike="noStrike">
                        <a:solidFill>
                          <a:srgbClr val="000000"/>
                        </a:solidFill>
                        <a:effectLst/>
                        <a:latin typeface="Calibri"/>
                      </a:endParaRPr>
                    </a:p>
                  </a:txBody>
                  <a:tcPr marL="8241" marR="8241" marT="8241" marB="0" anchor="ctr"/>
                </a:tc>
                <a:tc>
                  <a:txBody>
                    <a:bodyPr/>
                    <a:lstStyle/>
                    <a:p>
                      <a:pPr algn="r" rtl="0" fontAlgn="ctr"/>
                      <a:r>
                        <a:rPr lang="es-MX" sz="1200" b="1" u="none" strike="noStrike">
                          <a:effectLst/>
                        </a:rPr>
                        <a:t>121,757,223,379</a:t>
                      </a:r>
                      <a:endParaRPr lang="es-MX" sz="1200" b="1" i="0" u="none" strike="noStrike">
                        <a:solidFill>
                          <a:srgbClr val="000000"/>
                        </a:solidFill>
                        <a:effectLst/>
                        <a:latin typeface="Calibri"/>
                      </a:endParaRPr>
                    </a:p>
                  </a:txBody>
                  <a:tcPr marL="8241" marR="8241" marT="8241" marB="0" anchor="ctr"/>
                </a:tc>
                <a:tc>
                  <a:txBody>
                    <a:bodyPr/>
                    <a:lstStyle/>
                    <a:p>
                      <a:pPr algn="r" rtl="0" fontAlgn="ctr"/>
                      <a:r>
                        <a:rPr lang="es-MX" sz="1200" b="1" u="none" strike="noStrike">
                          <a:effectLst/>
                        </a:rPr>
                        <a:t>68,192,227,704</a:t>
                      </a:r>
                      <a:endParaRPr lang="es-MX" sz="1200" b="1" i="0" u="none" strike="noStrike">
                        <a:solidFill>
                          <a:srgbClr val="000000"/>
                        </a:solidFill>
                        <a:effectLst/>
                        <a:latin typeface="Calibri"/>
                      </a:endParaRPr>
                    </a:p>
                  </a:txBody>
                  <a:tcPr marL="8241" marR="8241" marT="8241" marB="0" anchor="ctr"/>
                </a:tc>
                <a:tc>
                  <a:txBody>
                    <a:bodyPr/>
                    <a:lstStyle/>
                    <a:p>
                      <a:pPr algn="ctr" rtl="0" fontAlgn="ctr"/>
                      <a:r>
                        <a:rPr lang="es-MX" sz="1600" b="1" u="none" strike="noStrike" dirty="0">
                          <a:effectLst/>
                        </a:rPr>
                        <a:t>64</a:t>
                      </a:r>
                      <a:endParaRPr lang="es-MX" sz="1600" b="1" i="0" u="none" strike="noStrike" dirty="0">
                        <a:solidFill>
                          <a:srgbClr val="000000"/>
                        </a:solidFill>
                        <a:effectLst/>
                        <a:latin typeface="Calibri"/>
                      </a:endParaRPr>
                    </a:p>
                  </a:txBody>
                  <a:tcPr marL="8241" marR="8241" marT="8241" marB="0" anchor="ctr"/>
                </a:tc>
              </a:tr>
              <a:tr h="354096">
                <a:tc>
                  <a:txBody>
                    <a:bodyPr/>
                    <a:lstStyle/>
                    <a:p>
                      <a:pPr algn="ctr" rtl="0" fontAlgn="ctr"/>
                      <a:r>
                        <a:rPr lang="es-MX" sz="1200" b="1" u="none" strike="noStrike" dirty="0">
                          <a:effectLst/>
                        </a:rPr>
                        <a:t>200-</a:t>
                      </a:r>
                      <a:endParaRPr lang="es-MX" sz="1200" b="1" i="0" u="none" strike="noStrike" dirty="0">
                        <a:solidFill>
                          <a:srgbClr val="000000"/>
                        </a:solidFill>
                        <a:effectLst/>
                        <a:latin typeface="Calibri"/>
                      </a:endParaRPr>
                    </a:p>
                  </a:txBody>
                  <a:tcPr marL="8241" marR="8241" marT="8241" marB="0" anchor="ctr"/>
                </a:tc>
                <a:tc>
                  <a:txBody>
                    <a:bodyPr/>
                    <a:lstStyle/>
                    <a:p>
                      <a:pPr algn="l" rtl="0" fontAlgn="ctr"/>
                      <a:r>
                        <a:rPr lang="es-MX" sz="1200" b="1" u="none" strike="noStrike" dirty="0">
                          <a:effectLst/>
                        </a:rPr>
                        <a:t>SERVICIOS NO PERSONALES</a:t>
                      </a:r>
                      <a:endParaRPr lang="es-MX" sz="1200" b="1" i="0" u="none" strike="noStrike" dirty="0">
                        <a:solidFill>
                          <a:srgbClr val="000000"/>
                        </a:solidFill>
                        <a:effectLst/>
                        <a:latin typeface="Calibri"/>
                      </a:endParaRPr>
                    </a:p>
                  </a:txBody>
                  <a:tcPr marL="8241" marR="8241" marT="8241" marB="0" anchor="ctr"/>
                </a:tc>
                <a:tc>
                  <a:txBody>
                    <a:bodyPr/>
                    <a:lstStyle/>
                    <a:p>
                      <a:pPr algn="r" rtl="0" fontAlgn="ctr"/>
                      <a:r>
                        <a:rPr lang="es-MX" sz="1200" b="1" u="none" strike="noStrike" dirty="0">
                          <a:effectLst/>
                        </a:rPr>
                        <a:t>56,991,157,205</a:t>
                      </a:r>
                      <a:endParaRPr lang="es-MX" sz="1200" b="1" i="0" u="none" strike="noStrike" dirty="0">
                        <a:solidFill>
                          <a:srgbClr val="000000"/>
                        </a:solidFill>
                        <a:effectLst/>
                        <a:latin typeface="Calibri"/>
                      </a:endParaRPr>
                    </a:p>
                  </a:txBody>
                  <a:tcPr marL="8241" marR="8241" marT="8241" marB="0" anchor="ctr"/>
                </a:tc>
                <a:tc>
                  <a:txBody>
                    <a:bodyPr/>
                    <a:lstStyle/>
                    <a:p>
                      <a:pPr algn="r" rtl="0" fontAlgn="ctr"/>
                      <a:r>
                        <a:rPr lang="es-MX" sz="1200" b="1" u="none" strike="noStrike" dirty="0">
                          <a:effectLst/>
                        </a:rPr>
                        <a:t>30,481,281,035</a:t>
                      </a:r>
                      <a:endParaRPr lang="es-MX" sz="1200" b="1" i="0" u="none" strike="noStrike" dirty="0">
                        <a:solidFill>
                          <a:srgbClr val="000000"/>
                        </a:solidFill>
                        <a:effectLst/>
                        <a:latin typeface="Calibri"/>
                      </a:endParaRPr>
                    </a:p>
                  </a:txBody>
                  <a:tcPr marL="8241" marR="8241" marT="8241" marB="0" anchor="ctr"/>
                </a:tc>
                <a:tc>
                  <a:txBody>
                    <a:bodyPr/>
                    <a:lstStyle/>
                    <a:p>
                      <a:pPr algn="r" rtl="0" fontAlgn="ctr"/>
                      <a:r>
                        <a:rPr lang="es-MX" sz="1200" b="1" u="none" strike="noStrike" dirty="0">
                          <a:effectLst/>
                        </a:rPr>
                        <a:t>26,509,876,170</a:t>
                      </a:r>
                      <a:endParaRPr lang="es-MX" sz="1200" b="1" i="0" u="none" strike="noStrike" dirty="0">
                        <a:solidFill>
                          <a:srgbClr val="000000"/>
                        </a:solidFill>
                        <a:effectLst/>
                        <a:latin typeface="Calibri"/>
                      </a:endParaRPr>
                    </a:p>
                  </a:txBody>
                  <a:tcPr marL="8241" marR="8241" marT="8241" marB="0" anchor="ctr"/>
                </a:tc>
                <a:tc>
                  <a:txBody>
                    <a:bodyPr/>
                    <a:lstStyle/>
                    <a:p>
                      <a:pPr algn="ctr" rtl="0" fontAlgn="ctr"/>
                      <a:r>
                        <a:rPr lang="es-MX" sz="1600" b="1" u="none" strike="noStrike" dirty="0">
                          <a:effectLst/>
                        </a:rPr>
                        <a:t>53</a:t>
                      </a:r>
                      <a:endParaRPr lang="es-MX" sz="1600" b="1" i="0" u="none" strike="noStrike" dirty="0">
                        <a:solidFill>
                          <a:srgbClr val="000000"/>
                        </a:solidFill>
                        <a:effectLst/>
                        <a:latin typeface="Calibri"/>
                      </a:endParaRPr>
                    </a:p>
                  </a:txBody>
                  <a:tcPr marL="8241" marR="8241" marT="8241" marB="0" anchor="ctr"/>
                </a:tc>
              </a:tr>
              <a:tr h="354096">
                <a:tc>
                  <a:txBody>
                    <a:bodyPr/>
                    <a:lstStyle/>
                    <a:p>
                      <a:pPr algn="ctr" rtl="0" fontAlgn="ctr"/>
                      <a:r>
                        <a:rPr lang="es-MX" sz="1200" b="1" u="none" strike="noStrike">
                          <a:effectLst/>
                        </a:rPr>
                        <a:t>300-</a:t>
                      </a:r>
                      <a:endParaRPr lang="es-MX" sz="1200" b="1" i="0" u="none" strike="noStrike">
                        <a:solidFill>
                          <a:srgbClr val="000000"/>
                        </a:solidFill>
                        <a:effectLst/>
                        <a:latin typeface="Calibri"/>
                      </a:endParaRPr>
                    </a:p>
                  </a:txBody>
                  <a:tcPr marL="8241" marR="8241" marT="8241" marB="0" anchor="ctr"/>
                </a:tc>
                <a:tc>
                  <a:txBody>
                    <a:bodyPr/>
                    <a:lstStyle/>
                    <a:p>
                      <a:pPr algn="l" rtl="0" fontAlgn="ctr"/>
                      <a:r>
                        <a:rPr lang="es-MX" sz="1200" b="1" u="none" strike="noStrike" dirty="0">
                          <a:effectLst/>
                        </a:rPr>
                        <a:t>BIENES DE CONSUMO E INSUMOS</a:t>
                      </a:r>
                      <a:endParaRPr lang="es-MX" sz="1200" b="1" i="0" u="none" strike="noStrike" dirty="0">
                        <a:solidFill>
                          <a:srgbClr val="000000"/>
                        </a:solidFill>
                        <a:effectLst/>
                        <a:latin typeface="Calibri"/>
                      </a:endParaRPr>
                    </a:p>
                  </a:txBody>
                  <a:tcPr marL="8241" marR="8241" marT="8241" marB="0" anchor="ctr"/>
                </a:tc>
                <a:tc>
                  <a:txBody>
                    <a:bodyPr/>
                    <a:lstStyle/>
                    <a:p>
                      <a:pPr algn="r" rtl="0" fontAlgn="ctr"/>
                      <a:r>
                        <a:rPr lang="es-MX" sz="1200" b="1" u="none" strike="noStrike">
                          <a:effectLst/>
                        </a:rPr>
                        <a:t>29,968,320,598</a:t>
                      </a:r>
                      <a:endParaRPr lang="es-MX" sz="1200" b="1" i="0" u="none" strike="noStrike">
                        <a:solidFill>
                          <a:srgbClr val="000000"/>
                        </a:solidFill>
                        <a:effectLst/>
                        <a:latin typeface="Calibri"/>
                      </a:endParaRPr>
                    </a:p>
                  </a:txBody>
                  <a:tcPr marL="8241" marR="8241" marT="8241" marB="0" anchor="ctr"/>
                </a:tc>
                <a:tc>
                  <a:txBody>
                    <a:bodyPr/>
                    <a:lstStyle/>
                    <a:p>
                      <a:pPr algn="r" rtl="0" fontAlgn="ctr"/>
                      <a:r>
                        <a:rPr lang="es-MX" sz="1200" b="1" u="none" strike="noStrike">
                          <a:effectLst/>
                        </a:rPr>
                        <a:t>10,874,792,579</a:t>
                      </a:r>
                      <a:endParaRPr lang="es-MX" sz="1200" b="1" i="0" u="none" strike="noStrike">
                        <a:solidFill>
                          <a:srgbClr val="000000"/>
                        </a:solidFill>
                        <a:effectLst/>
                        <a:latin typeface="Calibri"/>
                      </a:endParaRPr>
                    </a:p>
                  </a:txBody>
                  <a:tcPr marL="8241" marR="8241" marT="8241" marB="0" anchor="ctr"/>
                </a:tc>
                <a:tc>
                  <a:txBody>
                    <a:bodyPr/>
                    <a:lstStyle/>
                    <a:p>
                      <a:pPr algn="r" rtl="0" fontAlgn="ctr"/>
                      <a:r>
                        <a:rPr lang="es-MX" sz="1200" b="1" u="none" strike="noStrike">
                          <a:effectLst/>
                        </a:rPr>
                        <a:t>19,093,528,019</a:t>
                      </a:r>
                      <a:endParaRPr lang="es-MX" sz="1200" b="1" i="0" u="none" strike="noStrike">
                        <a:solidFill>
                          <a:srgbClr val="000000"/>
                        </a:solidFill>
                        <a:effectLst/>
                        <a:latin typeface="Calibri"/>
                      </a:endParaRPr>
                    </a:p>
                  </a:txBody>
                  <a:tcPr marL="8241" marR="8241" marT="8241" marB="0" anchor="ctr"/>
                </a:tc>
                <a:tc>
                  <a:txBody>
                    <a:bodyPr/>
                    <a:lstStyle/>
                    <a:p>
                      <a:pPr algn="ctr" rtl="0" fontAlgn="ctr"/>
                      <a:r>
                        <a:rPr lang="es-MX" sz="1600" b="1" u="none" strike="noStrike" dirty="0">
                          <a:effectLst/>
                        </a:rPr>
                        <a:t>36</a:t>
                      </a:r>
                      <a:endParaRPr lang="es-MX" sz="1600" b="1" i="0" u="none" strike="noStrike" dirty="0">
                        <a:solidFill>
                          <a:srgbClr val="000000"/>
                        </a:solidFill>
                        <a:effectLst/>
                        <a:latin typeface="Calibri"/>
                      </a:endParaRPr>
                    </a:p>
                  </a:txBody>
                  <a:tcPr marL="8241" marR="8241" marT="8241" marB="0" anchor="ctr"/>
                </a:tc>
              </a:tr>
              <a:tr h="354096">
                <a:tc>
                  <a:txBody>
                    <a:bodyPr/>
                    <a:lstStyle/>
                    <a:p>
                      <a:pPr algn="ctr" rtl="0" fontAlgn="ctr"/>
                      <a:r>
                        <a:rPr lang="es-MX" sz="1200" b="1" u="none" strike="noStrike">
                          <a:effectLst/>
                        </a:rPr>
                        <a:t>500-</a:t>
                      </a:r>
                      <a:endParaRPr lang="es-MX" sz="1200" b="1" i="0" u="none" strike="noStrike">
                        <a:solidFill>
                          <a:srgbClr val="000000"/>
                        </a:solidFill>
                        <a:effectLst/>
                        <a:latin typeface="Calibri"/>
                      </a:endParaRPr>
                    </a:p>
                  </a:txBody>
                  <a:tcPr marL="8241" marR="8241" marT="8241" marB="0" anchor="ctr"/>
                </a:tc>
                <a:tc>
                  <a:txBody>
                    <a:bodyPr/>
                    <a:lstStyle/>
                    <a:p>
                      <a:pPr algn="l" rtl="0" fontAlgn="ctr"/>
                      <a:r>
                        <a:rPr lang="es-MX" sz="1200" b="1" u="none" strike="noStrike" dirty="0">
                          <a:effectLst/>
                        </a:rPr>
                        <a:t>INVERSION FISICA</a:t>
                      </a:r>
                      <a:endParaRPr lang="es-MX" sz="1200" b="1" i="0" u="none" strike="noStrike" dirty="0">
                        <a:solidFill>
                          <a:srgbClr val="000000"/>
                        </a:solidFill>
                        <a:effectLst/>
                        <a:latin typeface="Calibri"/>
                      </a:endParaRPr>
                    </a:p>
                  </a:txBody>
                  <a:tcPr marL="8241" marR="8241" marT="8241" marB="0" anchor="ctr"/>
                </a:tc>
                <a:tc>
                  <a:txBody>
                    <a:bodyPr/>
                    <a:lstStyle/>
                    <a:p>
                      <a:pPr algn="r" rtl="0" fontAlgn="ctr"/>
                      <a:r>
                        <a:rPr lang="es-MX" sz="1200" b="1" u="none" strike="noStrike">
                          <a:effectLst/>
                        </a:rPr>
                        <a:t>28,786,571,404</a:t>
                      </a:r>
                      <a:endParaRPr lang="es-MX" sz="1200" b="1" i="0" u="none" strike="noStrike">
                        <a:solidFill>
                          <a:srgbClr val="000000"/>
                        </a:solidFill>
                        <a:effectLst/>
                        <a:latin typeface="Calibri"/>
                      </a:endParaRPr>
                    </a:p>
                  </a:txBody>
                  <a:tcPr marL="8241" marR="8241" marT="8241" marB="0" anchor="ctr"/>
                </a:tc>
                <a:tc>
                  <a:txBody>
                    <a:bodyPr/>
                    <a:lstStyle/>
                    <a:p>
                      <a:pPr algn="r" rtl="0" fontAlgn="ctr"/>
                      <a:r>
                        <a:rPr lang="es-MX" sz="1200" b="1" u="none" strike="noStrike">
                          <a:effectLst/>
                        </a:rPr>
                        <a:t>5,463,007,731</a:t>
                      </a:r>
                      <a:endParaRPr lang="es-MX" sz="1200" b="1" i="0" u="none" strike="noStrike">
                        <a:solidFill>
                          <a:srgbClr val="000000"/>
                        </a:solidFill>
                        <a:effectLst/>
                        <a:latin typeface="Calibri"/>
                      </a:endParaRPr>
                    </a:p>
                  </a:txBody>
                  <a:tcPr marL="8241" marR="8241" marT="8241" marB="0" anchor="ctr"/>
                </a:tc>
                <a:tc>
                  <a:txBody>
                    <a:bodyPr/>
                    <a:lstStyle/>
                    <a:p>
                      <a:pPr algn="r" rtl="0" fontAlgn="ctr"/>
                      <a:r>
                        <a:rPr lang="es-MX" sz="1200" b="1" u="none" strike="noStrike">
                          <a:effectLst/>
                        </a:rPr>
                        <a:t>23,323,563,673</a:t>
                      </a:r>
                      <a:endParaRPr lang="es-MX" sz="1200" b="1" i="0" u="none" strike="noStrike">
                        <a:solidFill>
                          <a:srgbClr val="000000"/>
                        </a:solidFill>
                        <a:effectLst/>
                        <a:latin typeface="Calibri"/>
                      </a:endParaRPr>
                    </a:p>
                  </a:txBody>
                  <a:tcPr marL="8241" marR="8241" marT="8241" marB="0" anchor="ctr"/>
                </a:tc>
                <a:tc>
                  <a:txBody>
                    <a:bodyPr/>
                    <a:lstStyle/>
                    <a:p>
                      <a:pPr algn="ctr" rtl="0" fontAlgn="ctr"/>
                      <a:r>
                        <a:rPr lang="es-MX" sz="1600" b="1" u="none" strike="noStrike" dirty="0">
                          <a:effectLst/>
                        </a:rPr>
                        <a:t>19</a:t>
                      </a:r>
                      <a:endParaRPr lang="es-MX" sz="1600" b="1" i="0" u="none" strike="noStrike" dirty="0">
                        <a:solidFill>
                          <a:srgbClr val="000000"/>
                        </a:solidFill>
                        <a:effectLst/>
                        <a:latin typeface="Calibri"/>
                      </a:endParaRPr>
                    </a:p>
                  </a:txBody>
                  <a:tcPr marL="8241" marR="8241" marT="8241" marB="0" anchor="ctr"/>
                </a:tc>
              </a:tr>
              <a:tr h="354096">
                <a:tc>
                  <a:txBody>
                    <a:bodyPr/>
                    <a:lstStyle/>
                    <a:p>
                      <a:pPr algn="ctr" rtl="0" fontAlgn="ctr"/>
                      <a:r>
                        <a:rPr lang="es-MX" sz="1200" b="1" u="none" strike="noStrike">
                          <a:effectLst/>
                        </a:rPr>
                        <a:t>800-</a:t>
                      </a:r>
                      <a:endParaRPr lang="es-MX" sz="1200" b="1" i="0" u="none" strike="noStrike">
                        <a:solidFill>
                          <a:srgbClr val="000000"/>
                        </a:solidFill>
                        <a:effectLst/>
                        <a:latin typeface="Calibri"/>
                      </a:endParaRPr>
                    </a:p>
                  </a:txBody>
                  <a:tcPr marL="8241" marR="8241" marT="8241" marB="0" anchor="ctr"/>
                </a:tc>
                <a:tc>
                  <a:txBody>
                    <a:bodyPr/>
                    <a:lstStyle/>
                    <a:p>
                      <a:pPr algn="l" rtl="0" fontAlgn="ctr"/>
                      <a:r>
                        <a:rPr lang="es-MX" sz="1200" b="1" u="none" strike="noStrike" dirty="0">
                          <a:effectLst/>
                        </a:rPr>
                        <a:t>TRANSFERENCIAS </a:t>
                      </a:r>
                      <a:endParaRPr lang="es-MX" sz="1200" b="1" i="0" u="none" strike="noStrike" dirty="0">
                        <a:solidFill>
                          <a:srgbClr val="000000"/>
                        </a:solidFill>
                        <a:effectLst/>
                        <a:latin typeface="Calibri"/>
                      </a:endParaRPr>
                    </a:p>
                  </a:txBody>
                  <a:tcPr marL="8241" marR="8241" marT="8241" marB="0" anchor="ctr"/>
                </a:tc>
                <a:tc>
                  <a:txBody>
                    <a:bodyPr/>
                    <a:lstStyle/>
                    <a:p>
                      <a:pPr algn="r" rtl="0" fontAlgn="ctr"/>
                      <a:r>
                        <a:rPr lang="es-MX" sz="1200" b="1" u="none" strike="noStrike">
                          <a:effectLst/>
                        </a:rPr>
                        <a:t>306,334,240,854</a:t>
                      </a:r>
                      <a:endParaRPr lang="es-MX" sz="1200" b="1" i="0" u="none" strike="noStrike">
                        <a:solidFill>
                          <a:srgbClr val="000000"/>
                        </a:solidFill>
                        <a:effectLst/>
                        <a:latin typeface="Calibri"/>
                      </a:endParaRPr>
                    </a:p>
                  </a:txBody>
                  <a:tcPr marL="8241" marR="8241" marT="8241" marB="0" anchor="ctr"/>
                </a:tc>
                <a:tc>
                  <a:txBody>
                    <a:bodyPr/>
                    <a:lstStyle/>
                    <a:p>
                      <a:pPr algn="r" rtl="0" fontAlgn="ctr"/>
                      <a:r>
                        <a:rPr lang="es-MX" sz="1200" b="1" u="none" strike="noStrike">
                          <a:effectLst/>
                        </a:rPr>
                        <a:t>121,761,941,547</a:t>
                      </a:r>
                      <a:endParaRPr lang="es-MX" sz="1200" b="1" i="0" u="none" strike="noStrike">
                        <a:solidFill>
                          <a:srgbClr val="000000"/>
                        </a:solidFill>
                        <a:effectLst/>
                        <a:latin typeface="Calibri"/>
                      </a:endParaRPr>
                    </a:p>
                  </a:txBody>
                  <a:tcPr marL="8241" marR="8241" marT="8241" marB="0" anchor="ctr"/>
                </a:tc>
                <a:tc>
                  <a:txBody>
                    <a:bodyPr/>
                    <a:lstStyle/>
                    <a:p>
                      <a:pPr algn="r" rtl="0" fontAlgn="ctr"/>
                      <a:r>
                        <a:rPr lang="es-MX" sz="1200" b="1" u="none" strike="noStrike" dirty="0">
                          <a:effectLst/>
                        </a:rPr>
                        <a:t>184,572,299,307</a:t>
                      </a:r>
                      <a:endParaRPr lang="es-MX" sz="1200" b="1" i="0" u="none" strike="noStrike" dirty="0">
                        <a:solidFill>
                          <a:srgbClr val="000000"/>
                        </a:solidFill>
                        <a:effectLst/>
                        <a:latin typeface="Calibri"/>
                      </a:endParaRPr>
                    </a:p>
                  </a:txBody>
                  <a:tcPr marL="8241" marR="8241" marT="8241" marB="0" anchor="ctr"/>
                </a:tc>
                <a:tc>
                  <a:txBody>
                    <a:bodyPr/>
                    <a:lstStyle/>
                    <a:p>
                      <a:pPr algn="ctr" rtl="0" fontAlgn="ctr"/>
                      <a:r>
                        <a:rPr lang="es-MX" sz="1600" b="1" u="none" strike="noStrike" dirty="0">
                          <a:effectLst/>
                        </a:rPr>
                        <a:t>40</a:t>
                      </a:r>
                      <a:endParaRPr lang="es-MX" sz="1600" b="1" i="0" u="none" strike="noStrike" dirty="0">
                        <a:solidFill>
                          <a:srgbClr val="000000"/>
                        </a:solidFill>
                        <a:effectLst/>
                        <a:latin typeface="Calibri"/>
                      </a:endParaRPr>
                    </a:p>
                  </a:txBody>
                  <a:tcPr marL="8241" marR="8241" marT="8241" marB="0" anchor="ctr"/>
                </a:tc>
              </a:tr>
              <a:tr h="354096">
                <a:tc>
                  <a:txBody>
                    <a:bodyPr/>
                    <a:lstStyle/>
                    <a:p>
                      <a:pPr algn="ctr" rtl="0" fontAlgn="ctr"/>
                      <a:r>
                        <a:rPr lang="es-MX" sz="1200" b="1" u="none" strike="noStrike">
                          <a:effectLst/>
                        </a:rPr>
                        <a:t>900-</a:t>
                      </a:r>
                      <a:endParaRPr lang="es-MX" sz="1200" b="1" i="0" u="none" strike="noStrike">
                        <a:solidFill>
                          <a:srgbClr val="000000"/>
                        </a:solidFill>
                        <a:effectLst/>
                        <a:latin typeface="Calibri"/>
                      </a:endParaRPr>
                    </a:p>
                  </a:txBody>
                  <a:tcPr marL="8241" marR="8241" marT="8241" marB="0" anchor="ctr"/>
                </a:tc>
                <a:tc>
                  <a:txBody>
                    <a:bodyPr/>
                    <a:lstStyle/>
                    <a:p>
                      <a:pPr algn="l" rtl="0" fontAlgn="ctr"/>
                      <a:r>
                        <a:rPr lang="es-MX" sz="1200" b="1" u="none" strike="noStrike" dirty="0">
                          <a:effectLst/>
                        </a:rPr>
                        <a:t>OTROS GASTOS</a:t>
                      </a:r>
                      <a:endParaRPr lang="es-MX" sz="1200" b="1" i="0" u="none" strike="noStrike" dirty="0">
                        <a:solidFill>
                          <a:srgbClr val="000000"/>
                        </a:solidFill>
                        <a:effectLst/>
                        <a:latin typeface="Calibri"/>
                      </a:endParaRPr>
                    </a:p>
                  </a:txBody>
                  <a:tcPr marL="8241" marR="8241" marT="8241" marB="0" anchor="ctr"/>
                </a:tc>
                <a:tc>
                  <a:txBody>
                    <a:bodyPr/>
                    <a:lstStyle/>
                    <a:p>
                      <a:pPr algn="r" rtl="0" fontAlgn="ctr"/>
                      <a:r>
                        <a:rPr lang="es-MX" sz="1200" b="1" u="none" strike="noStrike">
                          <a:effectLst/>
                        </a:rPr>
                        <a:t>304,444,182</a:t>
                      </a:r>
                      <a:endParaRPr lang="es-MX" sz="1200" b="1" i="0" u="none" strike="noStrike">
                        <a:solidFill>
                          <a:srgbClr val="000000"/>
                        </a:solidFill>
                        <a:effectLst/>
                        <a:latin typeface="Calibri"/>
                      </a:endParaRPr>
                    </a:p>
                  </a:txBody>
                  <a:tcPr marL="8241" marR="8241" marT="8241" marB="0" anchor="ctr"/>
                </a:tc>
                <a:tc>
                  <a:txBody>
                    <a:bodyPr/>
                    <a:lstStyle/>
                    <a:p>
                      <a:pPr algn="r" rtl="0" fontAlgn="ctr"/>
                      <a:r>
                        <a:rPr lang="es-MX" sz="1200" b="1" u="none" strike="noStrike">
                          <a:effectLst/>
                        </a:rPr>
                        <a:t>145,562,529</a:t>
                      </a:r>
                      <a:endParaRPr lang="es-MX" sz="1200" b="1" i="0" u="none" strike="noStrike">
                        <a:solidFill>
                          <a:srgbClr val="000000"/>
                        </a:solidFill>
                        <a:effectLst/>
                        <a:latin typeface="Calibri"/>
                      </a:endParaRPr>
                    </a:p>
                  </a:txBody>
                  <a:tcPr marL="8241" marR="8241" marT="8241" marB="0" anchor="ctr"/>
                </a:tc>
                <a:tc>
                  <a:txBody>
                    <a:bodyPr/>
                    <a:lstStyle/>
                    <a:p>
                      <a:pPr algn="r" rtl="0" fontAlgn="ctr"/>
                      <a:r>
                        <a:rPr lang="es-MX" sz="1200" b="1" u="none" strike="noStrike" dirty="0">
                          <a:effectLst/>
                        </a:rPr>
                        <a:t>158,881,653</a:t>
                      </a:r>
                      <a:endParaRPr lang="es-MX" sz="1200" b="1" i="0" u="none" strike="noStrike" dirty="0">
                        <a:solidFill>
                          <a:srgbClr val="000000"/>
                        </a:solidFill>
                        <a:effectLst/>
                        <a:latin typeface="Calibri"/>
                      </a:endParaRPr>
                    </a:p>
                  </a:txBody>
                  <a:tcPr marL="8241" marR="8241" marT="8241" marB="0" anchor="ctr"/>
                </a:tc>
                <a:tc>
                  <a:txBody>
                    <a:bodyPr/>
                    <a:lstStyle/>
                    <a:p>
                      <a:pPr algn="ctr" rtl="0" fontAlgn="ctr"/>
                      <a:r>
                        <a:rPr lang="es-MX" sz="1600" b="1" u="none" strike="noStrike" dirty="0">
                          <a:effectLst/>
                        </a:rPr>
                        <a:t>48</a:t>
                      </a:r>
                      <a:endParaRPr lang="es-MX" sz="1600" b="1" i="0" u="none" strike="noStrike" dirty="0">
                        <a:solidFill>
                          <a:srgbClr val="000000"/>
                        </a:solidFill>
                        <a:effectLst/>
                        <a:latin typeface="Calibri"/>
                      </a:endParaRPr>
                    </a:p>
                  </a:txBody>
                  <a:tcPr marL="8241" marR="8241" marT="8241" marB="0" anchor="ctr"/>
                </a:tc>
              </a:tr>
              <a:tr h="354096">
                <a:tc gridSpan="2">
                  <a:txBody>
                    <a:bodyPr/>
                    <a:lstStyle/>
                    <a:p>
                      <a:pPr algn="ctr" rtl="0" fontAlgn="ctr"/>
                      <a:r>
                        <a:rPr lang="es-MX" sz="1200" b="1" u="none" strike="noStrike" dirty="0">
                          <a:solidFill>
                            <a:schemeClr val="bg1"/>
                          </a:solidFill>
                          <a:effectLst/>
                        </a:rPr>
                        <a:t>M.A.G</a:t>
                      </a:r>
                      <a:endParaRPr lang="es-MX" sz="1200" b="1" i="0" u="none" strike="noStrike" dirty="0">
                        <a:solidFill>
                          <a:schemeClr val="bg1"/>
                        </a:solidFill>
                        <a:effectLst/>
                        <a:latin typeface="Calibri"/>
                      </a:endParaRPr>
                    </a:p>
                  </a:txBody>
                  <a:tcPr marL="8241" marR="8241" marT="8241" marB="0" anchor="ctr">
                    <a:solidFill>
                      <a:schemeClr val="accent2">
                        <a:lumMod val="75000"/>
                      </a:schemeClr>
                    </a:solidFill>
                  </a:tcPr>
                </a:tc>
                <a:tc hMerge="1">
                  <a:txBody>
                    <a:bodyPr/>
                    <a:lstStyle/>
                    <a:p>
                      <a:endParaRPr lang="es-MX"/>
                    </a:p>
                  </a:txBody>
                  <a:tcPr/>
                </a:tc>
                <a:tc>
                  <a:txBody>
                    <a:bodyPr/>
                    <a:lstStyle/>
                    <a:p>
                      <a:pPr algn="r" rtl="0" fontAlgn="ctr"/>
                      <a:r>
                        <a:rPr lang="es-MX" sz="1200" b="1" u="none" strike="noStrike" dirty="0">
                          <a:solidFill>
                            <a:schemeClr val="bg1"/>
                          </a:solidFill>
                          <a:effectLst/>
                        </a:rPr>
                        <a:t>612,334,185,326</a:t>
                      </a:r>
                      <a:endParaRPr lang="es-MX" sz="1200" b="1" i="0" u="none" strike="noStrike" dirty="0">
                        <a:solidFill>
                          <a:schemeClr val="bg1"/>
                        </a:solidFill>
                        <a:effectLst/>
                        <a:latin typeface="Calibri"/>
                      </a:endParaRPr>
                    </a:p>
                  </a:txBody>
                  <a:tcPr marL="8241" marR="8241" marT="8241" marB="0" anchor="ctr">
                    <a:solidFill>
                      <a:schemeClr val="accent2">
                        <a:lumMod val="75000"/>
                      </a:schemeClr>
                    </a:solidFill>
                  </a:tcPr>
                </a:tc>
                <a:tc>
                  <a:txBody>
                    <a:bodyPr/>
                    <a:lstStyle/>
                    <a:p>
                      <a:pPr algn="r" rtl="0" fontAlgn="ctr"/>
                      <a:r>
                        <a:rPr lang="es-MX" sz="1200" b="1" u="none" strike="noStrike" dirty="0">
                          <a:solidFill>
                            <a:schemeClr val="bg1"/>
                          </a:solidFill>
                          <a:effectLst/>
                        </a:rPr>
                        <a:t>290,483,808,800</a:t>
                      </a:r>
                      <a:endParaRPr lang="es-MX" sz="1200" b="1" i="0" u="none" strike="noStrike" dirty="0">
                        <a:solidFill>
                          <a:schemeClr val="bg1"/>
                        </a:solidFill>
                        <a:effectLst/>
                        <a:latin typeface="Calibri"/>
                      </a:endParaRPr>
                    </a:p>
                  </a:txBody>
                  <a:tcPr marL="8241" marR="8241" marT="8241" marB="0" anchor="ctr">
                    <a:solidFill>
                      <a:schemeClr val="accent2">
                        <a:lumMod val="75000"/>
                      </a:schemeClr>
                    </a:solidFill>
                  </a:tcPr>
                </a:tc>
                <a:tc>
                  <a:txBody>
                    <a:bodyPr/>
                    <a:lstStyle/>
                    <a:p>
                      <a:pPr algn="r" rtl="0" fontAlgn="ctr"/>
                      <a:r>
                        <a:rPr lang="es-MX" sz="1200" b="1" u="none" strike="noStrike" dirty="0">
                          <a:solidFill>
                            <a:schemeClr val="bg1"/>
                          </a:solidFill>
                          <a:effectLst/>
                        </a:rPr>
                        <a:t>321,850,376,526</a:t>
                      </a:r>
                      <a:endParaRPr lang="es-MX" sz="1200" b="1" i="0" u="none" strike="noStrike" dirty="0">
                        <a:solidFill>
                          <a:schemeClr val="bg1"/>
                        </a:solidFill>
                        <a:effectLst/>
                        <a:latin typeface="Calibri"/>
                      </a:endParaRPr>
                    </a:p>
                  </a:txBody>
                  <a:tcPr marL="8241" marR="8241" marT="8241" marB="0" anchor="ctr">
                    <a:solidFill>
                      <a:schemeClr val="accent2">
                        <a:lumMod val="75000"/>
                      </a:schemeClr>
                    </a:solidFill>
                  </a:tcPr>
                </a:tc>
                <a:tc>
                  <a:txBody>
                    <a:bodyPr/>
                    <a:lstStyle/>
                    <a:p>
                      <a:pPr algn="ctr" rtl="0" fontAlgn="ctr"/>
                      <a:r>
                        <a:rPr lang="es-MX" sz="1600" b="1" u="none" strike="noStrike" dirty="0">
                          <a:solidFill>
                            <a:schemeClr val="bg1"/>
                          </a:solidFill>
                          <a:effectLst/>
                        </a:rPr>
                        <a:t>47</a:t>
                      </a:r>
                      <a:endParaRPr lang="es-MX" sz="1600" b="1" i="0" u="none" strike="noStrike" dirty="0">
                        <a:solidFill>
                          <a:schemeClr val="bg1"/>
                        </a:solidFill>
                        <a:effectLst/>
                        <a:latin typeface="Calibri"/>
                      </a:endParaRPr>
                    </a:p>
                  </a:txBody>
                  <a:tcPr marL="8241" marR="8241" marT="8241" marB="0" anchor="ctr">
                    <a:solidFill>
                      <a:schemeClr val="accent2">
                        <a:lumMod val="75000"/>
                      </a:schemeClr>
                    </a:solidFill>
                  </a:tcPr>
                </a:tc>
              </a:tr>
              <a:tr h="205023">
                <a:tc gridSpan="6">
                  <a:txBody>
                    <a:bodyPr/>
                    <a:lstStyle/>
                    <a:p>
                      <a:pPr algn="l" rtl="0" fontAlgn="ctr"/>
                      <a:endParaRPr lang="es-MX" sz="1200" b="0" i="0" u="none" strike="noStrike" dirty="0">
                        <a:solidFill>
                          <a:srgbClr val="000000"/>
                        </a:solidFill>
                        <a:effectLst/>
                        <a:latin typeface="Calibri"/>
                      </a:endParaRPr>
                    </a:p>
                  </a:txBody>
                  <a:tcPr marL="8241" marR="8241" marT="8241" marB="0" anchor="ctr"/>
                </a:tc>
                <a:tc hMerge="1">
                  <a:txBody>
                    <a:bodyPr/>
                    <a:lstStyle/>
                    <a:p>
                      <a:pPr algn="l" rtl="0" fontAlgn="ctr"/>
                      <a:endParaRPr lang="es-MX" sz="1200" b="0" i="0" u="none" strike="noStrike" dirty="0">
                        <a:solidFill>
                          <a:srgbClr val="000000"/>
                        </a:solidFill>
                        <a:effectLst/>
                        <a:latin typeface="Calibri"/>
                      </a:endParaRPr>
                    </a:p>
                  </a:txBody>
                  <a:tcPr marL="8241" marR="8241" marT="8241" marB="0" anchor="ctr"/>
                </a:tc>
                <a:tc hMerge="1">
                  <a:txBody>
                    <a:bodyPr/>
                    <a:lstStyle/>
                    <a:p>
                      <a:pPr algn="r" rtl="0" fontAlgn="ctr"/>
                      <a:endParaRPr lang="es-MX" sz="1200" b="0" i="0" u="none" strike="noStrike" dirty="0">
                        <a:solidFill>
                          <a:srgbClr val="000000"/>
                        </a:solidFill>
                        <a:effectLst/>
                        <a:latin typeface="Calibri"/>
                      </a:endParaRPr>
                    </a:p>
                  </a:txBody>
                  <a:tcPr marL="8241" marR="8241" marT="8241" marB="0" anchor="ctr"/>
                </a:tc>
                <a:tc hMerge="1">
                  <a:txBody>
                    <a:bodyPr/>
                    <a:lstStyle/>
                    <a:p>
                      <a:pPr algn="r" rtl="0" fontAlgn="ctr"/>
                      <a:endParaRPr lang="es-MX" sz="1200" b="0" i="0" u="none" strike="noStrike" dirty="0">
                        <a:solidFill>
                          <a:srgbClr val="000000"/>
                        </a:solidFill>
                        <a:effectLst/>
                        <a:latin typeface="Calibri"/>
                      </a:endParaRPr>
                    </a:p>
                  </a:txBody>
                  <a:tcPr marL="8241" marR="8241" marT="8241" marB="0" anchor="ctr"/>
                </a:tc>
                <a:tc hMerge="1">
                  <a:txBody>
                    <a:bodyPr/>
                    <a:lstStyle/>
                    <a:p>
                      <a:pPr algn="r" rtl="0" fontAlgn="ctr"/>
                      <a:endParaRPr lang="es-MX" sz="1200" b="0" i="0" u="none" strike="noStrike" dirty="0">
                        <a:solidFill>
                          <a:srgbClr val="000000"/>
                        </a:solidFill>
                        <a:effectLst/>
                        <a:latin typeface="Calibri"/>
                      </a:endParaRPr>
                    </a:p>
                  </a:txBody>
                  <a:tcPr marL="8241" marR="8241" marT="8241" marB="0" anchor="ctr"/>
                </a:tc>
                <a:tc hMerge="1">
                  <a:txBody>
                    <a:bodyPr/>
                    <a:lstStyle/>
                    <a:p>
                      <a:pPr algn="r" rtl="0" fontAlgn="ctr"/>
                      <a:endParaRPr lang="es-MX" sz="1200" b="0" i="0" u="none" strike="noStrike" dirty="0">
                        <a:solidFill>
                          <a:srgbClr val="000000"/>
                        </a:solidFill>
                        <a:effectLst/>
                        <a:latin typeface="Calibri"/>
                      </a:endParaRPr>
                    </a:p>
                  </a:txBody>
                  <a:tcPr marL="8241" marR="8241" marT="8241" marB="0" anchor="ctr"/>
                </a:tc>
              </a:tr>
              <a:tr h="334308">
                <a:tc gridSpan="2">
                  <a:txBody>
                    <a:bodyPr/>
                    <a:lstStyle/>
                    <a:p>
                      <a:pPr algn="ctr" rtl="0" fontAlgn="ctr"/>
                      <a:r>
                        <a:rPr lang="es-MX" sz="1200" b="1" u="none" strike="noStrike" dirty="0">
                          <a:solidFill>
                            <a:schemeClr val="bg1"/>
                          </a:solidFill>
                          <a:effectLst/>
                        </a:rPr>
                        <a:t>DESCENTRALIZADAS</a:t>
                      </a:r>
                      <a:endParaRPr lang="es-MX" sz="1200" b="1" i="0" u="none" strike="noStrike" dirty="0">
                        <a:solidFill>
                          <a:schemeClr val="bg1"/>
                        </a:solidFill>
                        <a:effectLst/>
                        <a:latin typeface="Calibri"/>
                      </a:endParaRPr>
                    </a:p>
                  </a:txBody>
                  <a:tcPr marL="8241" marR="8241" marT="8241" marB="0" anchor="ctr">
                    <a:solidFill>
                      <a:schemeClr val="accent2">
                        <a:lumMod val="75000"/>
                      </a:schemeClr>
                    </a:solidFill>
                  </a:tcPr>
                </a:tc>
                <a:tc hMerge="1">
                  <a:txBody>
                    <a:bodyPr/>
                    <a:lstStyle/>
                    <a:p>
                      <a:endParaRPr lang="es-MX"/>
                    </a:p>
                  </a:txBody>
                  <a:tcPr/>
                </a:tc>
                <a:tc>
                  <a:txBody>
                    <a:bodyPr/>
                    <a:lstStyle/>
                    <a:p>
                      <a:pPr algn="r" rtl="0" fontAlgn="ctr"/>
                      <a:r>
                        <a:rPr lang="es-MX" sz="1200" b="1" u="none" strike="noStrike" dirty="0">
                          <a:solidFill>
                            <a:schemeClr val="bg1"/>
                          </a:solidFill>
                          <a:effectLst/>
                        </a:rPr>
                        <a:t>454,074,840,825</a:t>
                      </a:r>
                      <a:endParaRPr lang="es-MX" sz="1200" b="1" i="0" u="none" strike="noStrike" dirty="0">
                        <a:solidFill>
                          <a:schemeClr val="bg1"/>
                        </a:solidFill>
                        <a:effectLst/>
                        <a:latin typeface="Calibri"/>
                      </a:endParaRPr>
                    </a:p>
                  </a:txBody>
                  <a:tcPr marL="8241" marR="8241" marT="8241" marB="0" anchor="ctr">
                    <a:solidFill>
                      <a:schemeClr val="accent2">
                        <a:lumMod val="75000"/>
                      </a:schemeClr>
                    </a:solidFill>
                  </a:tcPr>
                </a:tc>
                <a:tc>
                  <a:txBody>
                    <a:bodyPr/>
                    <a:lstStyle/>
                    <a:p>
                      <a:pPr algn="r" rtl="0" fontAlgn="ctr"/>
                      <a:r>
                        <a:rPr lang="es-MX" sz="1200" b="1" u="none" strike="noStrike" dirty="0">
                          <a:solidFill>
                            <a:schemeClr val="bg1"/>
                          </a:solidFill>
                          <a:effectLst/>
                        </a:rPr>
                        <a:t>194,081,894,768</a:t>
                      </a:r>
                      <a:endParaRPr lang="es-MX" sz="1200" b="1" i="0" u="none" strike="noStrike" dirty="0">
                        <a:solidFill>
                          <a:schemeClr val="bg1"/>
                        </a:solidFill>
                        <a:effectLst/>
                        <a:latin typeface="Calibri"/>
                      </a:endParaRPr>
                    </a:p>
                  </a:txBody>
                  <a:tcPr marL="8241" marR="8241" marT="8241" marB="0" anchor="ctr">
                    <a:solidFill>
                      <a:schemeClr val="accent2">
                        <a:lumMod val="75000"/>
                      </a:schemeClr>
                    </a:solidFill>
                  </a:tcPr>
                </a:tc>
                <a:tc>
                  <a:txBody>
                    <a:bodyPr/>
                    <a:lstStyle/>
                    <a:p>
                      <a:pPr algn="r" rtl="0" fontAlgn="ctr"/>
                      <a:r>
                        <a:rPr lang="es-MX" sz="1200" b="1" u="none" strike="noStrike" dirty="0">
                          <a:solidFill>
                            <a:schemeClr val="bg1"/>
                          </a:solidFill>
                          <a:effectLst/>
                        </a:rPr>
                        <a:t>259,992,946,057</a:t>
                      </a:r>
                      <a:endParaRPr lang="es-MX" sz="1200" b="1" i="0" u="none" strike="noStrike" dirty="0">
                        <a:solidFill>
                          <a:schemeClr val="bg1"/>
                        </a:solidFill>
                        <a:effectLst/>
                        <a:latin typeface="Calibri"/>
                      </a:endParaRPr>
                    </a:p>
                  </a:txBody>
                  <a:tcPr marL="8241" marR="8241" marT="8241" marB="0" anchor="ctr">
                    <a:solidFill>
                      <a:schemeClr val="accent2">
                        <a:lumMod val="75000"/>
                      </a:schemeClr>
                    </a:solidFill>
                  </a:tcPr>
                </a:tc>
                <a:tc>
                  <a:txBody>
                    <a:bodyPr/>
                    <a:lstStyle/>
                    <a:p>
                      <a:pPr marL="0" algn="ctr" defTabSz="914400" rtl="0" eaLnBrk="1" fontAlgn="ctr" latinLnBrk="0" hangingPunct="1"/>
                      <a:r>
                        <a:rPr lang="es-MX" sz="1600" b="1" u="none" strike="noStrike" kern="1200" dirty="0">
                          <a:solidFill>
                            <a:schemeClr val="bg1"/>
                          </a:solidFill>
                          <a:effectLst/>
                          <a:latin typeface="+mn-lt"/>
                          <a:ea typeface="+mn-ea"/>
                          <a:cs typeface="+mn-cs"/>
                        </a:rPr>
                        <a:t>43</a:t>
                      </a:r>
                    </a:p>
                  </a:txBody>
                  <a:tcPr marL="8241" marR="8241" marT="8241" marB="0" anchor="ctr">
                    <a:solidFill>
                      <a:schemeClr val="accent2">
                        <a:lumMod val="75000"/>
                      </a:schemeClr>
                    </a:solidFill>
                  </a:tcPr>
                </a:tc>
              </a:tr>
              <a:tr h="205023">
                <a:tc gridSpan="6">
                  <a:txBody>
                    <a:bodyPr/>
                    <a:lstStyle/>
                    <a:p>
                      <a:pPr algn="l" rtl="0" fontAlgn="ctr"/>
                      <a:r>
                        <a:rPr lang="es-MX" sz="1200" u="none" strike="noStrike" dirty="0">
                          <a:effectLst/>
                        </a:rPr>
                        <a:t>  </a:t>
                      </a:r>
                      <a:endParaRPr lang="es-MX" sz="1200" b="0" i="0" u="none" strike="noStrike" dirty="0">
                        <a:solidFill>
                          <a:srgbClr val="000000"/>
                        </a:solidFill>
                        <a:effectLst/>
                        <a:latin typeface="Calibri"/>
                      </a:endParaRPr>
                    </a:p>
                  </a:txBody>
                  <a:tcPr marL="8241" marR="8241" marT="8241" marB="0" anchor="ctr"/>
                </a:tc>
                <a:tc hMerge="1">
                  <a:txBody>
                    <a:bodyPr/>
                    <a:lstStyle/>
                    <a:p>
                      <a:pPr algn="l" rtl="0" fontAlgn="ctr"/>
                      <a:endParaRPr lang="es-MX" sz="1200" b="0" i="0" u="none" strike="noStrike" dirty="0">
                        <a:solidFill>
                          <a:srgbClr val="000000"/>
                        </a:solidFill>
                        <a:effectLst/>
                        <a:latin typeface="Calibri"/>
                      </a:endParaRPr>
                    </a:p>
                  </a:txBody>
                  <a:tcPr marL="8241" marR="8241" marT="8241" marB="0" anchor="ctr"/>
                </a:tc>
                <a:tc hMerge="1">
                  <a:txBody>
                    <a:bodyPr/>
                    <a:lstStyle/>
                    <a:p>
                      <a:pPr algn="r" rtl="0" fontAlgn="ctr"/>
                      <a:endParaRPr lang="es-MX" sz="1200" b="0" i="0" u="none" strike="noStrike" dirty="0">
                        <a:solidFill>
                          <a:srgbClr val="000000"/>
                        </a:solidFill>
                        <a:effectLst/>
                        <a:latin typeface="Calibri"/>
                      </a:endParaRPr>
                    </a:p>
                  </a:txBody>
                  <a:tcPr marL="8241" marR="8241" marT="8241" marB="0" anchor="ctr"/>
                </a:tc>
                <a:tc hMerge="1">
                  <a:txBody>
                    <a:bodyPr/>
                    <a:lstStyle/>
                    <a:p>
                      <a:pPr algn="r" rtl="0" fontAlgn="ctr"/>
                      <a:endParaRPr lang="es-MX" sz="1200" b="0" i="0" u="none" strike="noStrike" dirty="0">
                        <a:solidFill>
                          <a:srgbClr val="000000"/>
                        </a:solidFill>
                        <a:effectLst/>
                        <a:latin typeface="Calibri"/>
                      </a:endParaRPr>
                    </a:p>
                  </a:txBody>
                  <a:tcPr marL="8241" marR="8241" marT="8241" marB="0" anchor="ctr"/>
                </a:tc>
                <a:tc hMerge="1">
                  <a:txBody>
                    <a:bodyPr/>
                    <a:lstStyle/>
                    <a:p>
                      <a:pPr algn="r" rtl="0" fontAlgn="ctr"/>
                      <a:endParaRPr lang="es-MX" sz="1200" b="0" i="0" u="none" strike="noStrike" dirty="0">
                        <a:solidFill>
                          <a:srgbClr val="000000"/>
                        </a:solidFill>
                        <a:effectLst/>
                        <a:latin typeface="Calibri"/>
                      </a:endParaRPr>
                    </a:p>
                  </a:txBody>
                  <a:tcPr marL="8241" marR="8241" marT="8241" marB="0" anchor="ctr"/>
                </a:tc>
                <a:tc hMerge="1">
                  <a:txBody>
                    <a:bodyPr/>
                    <a:lstStyle/>
                    <a:p>
                      <a:pPr algn="r" rtl="0" fontAlgn="ctr"/>
                      <a:endParaRPr lang="es-MX" sz="1200" b="0" i="0" u="none" strike="noStrike" dirty="0">
                        <a:solidFill>
                          <a:srgbClr val="000000"/>
                        </a:solidFill>
                        <a:effectLst/>
                        <a:latin typeface="Calibri"/>
                      </a:endParaRPr>
                    </a:p>
                  </a:txBody>
                  <a:tcPr marL="8241" marR="8241" marT="8241" marB="0" anchor="ctr"/>
                </a:tc>
              </a:tr>
              <a:tr h="354096">
                <a:tc gridSpan="2">
                  <a:txBody>
                    <a:bodyPr/>
                    <a:lstStyle/>
                    <a:p>
                      <a:pPr algn="ctr" rtl="0" fontAlgn="ctr"/>
                      <a:r>
                        <a:rPr lang="es-MX" sz="1200" b="1" u="none" strike="noStrike" dirty="0">
                          <a:solidFill>
                            <a:schemeClr val="bg1"/>
                          </a:solidFill>
                          <a:effectLst/>
                        </a:rPr>
                        <a:t>M.A.G + DESCENTRALIZADAS</a:t>
                      </a:r>
                      <a:endParaRPr lang="es-MX" sz="1200" b="1" i="0" u="none" strike="noStrike" dirty="0">
                        <a:solidFill>
                          <a:schemeClr val="bg1"/>
                        </a:solidFill>
                        <a:effectLst/>
                        <a:latin typeface="Calibri"/>
                      </a:endParaRPr>
                    </a:p>
                  </a:txBody>
                  <a:tcPr marL="8241" marR="8241" marT="8241" marB="0" anchor="ctr">
                    <a:solidFill>
                      <a:schemeClr val="accent2">
                        <a:lumMod val="75000"/>
                      </a:schemeClr>
                    </a:solidFill>
                  </a:tcPr>
                </a:tc>
                <a:tc hMerge="1">
                  <a:txBody>
                    <a:bodyPr/>
                    <a:lstStyle/>
                    <a:p>
                      <a:endParaRPr lang="es-MX"/>
                    </a:p>
                  </a:txBody>
                  <a:tcPr/>
                </a:tc>
                <a:tc>
                  <a:txBody>
                    <a:bodyPr/>
                    <a:lstStyle/>
                    <a:p>
                      <a:pPr algn="r" rtl="0" fontAlgn="ctr"/>
                      <a:r>
                        <a:rPr lang="es-MX" sz="1200" b="1" u="none" strike="noStrike" dirty="0">
                          <a:solidFill>
                            <a:schemeClr val="bg1"/>
                          </a:solidFill>
                          <a:effectLst/>
                        </a:rPr>
                        <a:t>1,066,409,026,151</a:t>
                      </a:r>
                      <a:endParaRPr lang="es-MX" sz="1200" b="1" i="0" u="none" strike="noStrike" dirty="0">
                        <a:solidFill>
                          <a:schemeClr val="bg1"/>
                        </a:solidFill>
                        <a:effectLst/>
                        <a:latin typeface="Calibri"/>
                      </a:endParaRPr>
                    </a:p>
                  </a:txBody>
                  <a:tcPr marL="8241" marR="8241" marT="8241" marB="0" anchor="ctr">
                    <a:solidFill>
                      <a:schemeClr val="accent2">
                        <a:lumMod val="75000"/>
                      </a:schemeClr>
                    </a:solidFill>
                  </a:tcPr>
                </a:tc>
                <a:tc>
                  <a:txBody>
                    <a:bodyPr/>
                    <a:lstStyle/>
                    <a:p>
                      <a:pPr algn="r" rtl="0" fontAlgn="ctr"/>
                      <a:r>
                        <a:rPr lang="es-MX" sz="1200" b="1" u="none" strike="noStrike" dirty="0">
                          <a:solidFill>
                            <a:schemeClr val="bg1"/>
                          </a:solidFill>
                          <a:effectLst/>
                        </a:rPr>
                        <a:t>484,565,703,568</a:t>
                      </a:r>
                      <a:endParaRPr lang="es-MX" sz="1200" b="1" i="0" u="none" strike="noStrike" dirty="0">
                        <a:solidFill>
                          <a:schemeClr val="bg1"/>
                        </a:solidFill>
                        <a:effectLst/>
                        <a:latin typeface="Calibri"/>
                      </a:endParaRPr>
                    </a:p>
                  </a:txBody>
                  <a:tcPr marL="8241" marR="8241" marT="8241" marB="0" anchor="ctr">
                    <a:solidFill>
                      <a:schemeClr val="accent2">
                        <a:lumMod val="75000"/>
                      </a:schemeClr>
                    </a:solidFill>
                  </a:tcPr>
                </a:tc>
                <a:tc>
                  <a:txBody>
                    <a:bodyPr/>
                    <a:lstStyle/>
                    <a:p>
                      <a:pPr algn="r" rtl="0" fontAlgn="ctr"/>
                      <a:r>
                        <a:rPr lang="es-MX" sz="1200" b="1" u="none" strike="noStrike" dirty="0">
                          <a:solidFill>
                            <a:schemeClr val="bg1"/>
                          </a:solidFill>
                          <a:effectLst/>
                        </a:rPr>
                        <a:t>581,843,322,583</a:t>
                      </a:r>
                      <a:endParaRPr lang="es-MX" sz="1200" b="1" i="0" u="none" strike="noStrike" dirty="0">
                        <a:solidFill>
                          <a:schemeClr val="bg1"/>
                        </a:solidFill>
                        <a:effectLst/>
                        <a:latin typeface="Calibri"/>
                      </a:endParaRPr>
                    </a:p>
                  </a:txBody>
                  <a:tcPr marL="8241" marR="8241" marT="8241" marB="0" anchor="ctr">
                    <a:solidFill>
                      <a:schemeClr val="accent2">
                        <a:lumMod val="75000"/>
                      </a:schemeClr>
                    </a:solidFill>
                  </a:tcPr>
                </a:tc>
                <a:tc>
                  <a:txBody>
                    <a:bodyPr/>
                    <a:lstStyle/>
                    <a:p>
                      <a:pPr marL="0" algn="ctr" defTabSz="914400" rtl="0" eaLnBrk="1" fontAlgn="ctr" latinLnBrk="0" hangingPunct="1"/>
                      <a:r>
                        <a:rPr lang="es-MX" sz="1600" b="1" u="none" strike="noStrike" kern="1200" dirty="0">
                          <a:solidFill>
                            <a:schemeClr val="bg1"/>
                          </a:solidFill>
                          <a:effectLst/>
                          <a:latin typeface="+mn-lt"/>
                          <a:ea typeface="+mn-ea"/>
                          <a:cs typeface="+mn-cs"/>
                        </a:rPr>
                        <a:t>45</a:t>
                      </a:r>
                    </a:p>
                  </a:txBody>
                  <a:tcPr marL="8241" marR="8241" marT="8241" marB="0" anchor="ctr">
                    <a:solidFill>
                      <a:schemeClr val="accent2">
                        <a:lumMod val="75000"/>
                      </a:schemeClr>
                    </a:solidFill>
                  </a:tcPr>
                </a:tc>
              </a:tr>
            </a:tbl>
          </a:graphicData>
        </a:graphic>
      </p:graphicFrame>
    </p:spTree>
    <p:extLst>
      <p:ext uri="{BB962C8B-B14F-4D97-AF65-F5344CB8AC3E}">
        <p14:creationId xmlns:p14="http://schemas.microsoft.com/office/powerpoint/2010/main" val="2431099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12 Gráfico"/>
          <p:cNvGraphicFramePr>
            <a:graphicFrameLocks/>
          </p:cNvGraphicFramePr>
          <p:nvPr>
            <p:extLst>
              <p:ext uri="{D42A27DB-BD31-4B8C-83A1-F6EECF244321}">
                <p14:modId xmlns:p14="http://schemas.microsoft.com/office/powerpoint/2010/main" val="303220620"/>
              </p:ext>
            </p:extLst>
          </p:nvPr>
        </p:nvGraphicFramePr>
        <p:xfrm>
          <a:off x="3995936" y="3415233"/>
          <a:ext cx="4965528" cy="3268600"/>
        </p:xfrm>
        <a:graphic>
          <a:graphicData uri="http://schemas.openxmlformats.org/drawingml/2006/chart">
            <c:chart xmlns:c="http://schemas.openxmlformats.org/drawingml/2006/chart" xmlns:r="http://schemas.openxmlformats.org/officeDocument/2006/relationships" r:id="rId3"/>
          </a:graphicData>
        </a:graphic>
      </p:graphicFrame>
      <p:sp>
        <p:nvSpPr>
          <p:cNvPr id="2" name="1 Marcador de número de diapositiva"/>
          <p:cNvSpPr>
            <a:spLocks noGrp="1"/>
          </p:cNvSpPr>
          <p:nvPr>
            <p:ph type="sldNum" sz="quarter" idx="12"/>
          </p:nvPr>
        </p:nvSpPr>
        <p:spPr/>
        <p:txBody>
          <a:bodyPr/>
          <a:lstStyle/>
          <a:p>
            <a:pPr>
              <a:defRPr/>
            </a:pPr>
            <a:fld id="{8DA9E483-DD97-4C93-A0CB-D8E8C6EACD94}" type="slidenum">
              <a:rPr lang="es-ES" smtClean="0"/>
              <a:pPr>
                <a:defRPr/>
              </a:pPr>
              <a:t>16</a:t>
            </a:fld>
            <a:endParaRPr lang="es-ES" dirty="0"/>
          </a:p>
        </p:txBody>
      </p:sp>
      <p:cxnSp>
        <p:nvCxnSpPr>
          <p:cNvPr id="4" name="3 Conector recto"/>
          <p:cNvCxnSpPr/>
          <p:nvPr/>
        </p:nvCxnSpPr>
        <p:spPr>
          <a:xfrm>
            <a:off x="1259632" y="1268760"/>
            <a:ext cx="7668648"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6" name="5 Rectángulo"/>
          <p:cNvSpPr/>
          <p:nvPr/>
        </p:nvSpPr>
        <p:spPr>
          <a:xfrm>
            <a:off x="-252536" y="621841"/>
            <a:ext cx="9540857" cy="461665"/>
          </a:xfrm>
          <a:prstGeom prst="rect">
            <a:avLst/>
          </a:prstGeom>
        </p:spPr>
        <p:txBody>
          <a:bodyPr wrap="square">
            <a:spAutoFit/>
          </a:bodyPr>
          <a:lstStyle/>
          <a:p>
            <a:pPr lvl="3">
              <a:defRPr/>
            </a:pPr>
            <a:r>
              <a:rPr lang="es-PY" sz="2400" b="1" dirty="0" smtClean="0">
                <a:latin typeface="+mj-lt"/>
              </a:rPr>
              <a:t>COMPARATIVO DE EJECUCION A SETIEMBRE 2015-2017</a:t>
            </a:r>
            <a:endParaRPr lang="es-PY" sz="2400" b="1" dirty="0">
              <a:latin typeface="+mj-lt"/>
            </a:endParaRPr>
          </a:p>
        </p:txBody>
      </p:sp>
      <p:sp>
        <p:nvSpPr>
          <p:cNvPr id="16" name="13 Elipse"/>
          <p:cNvSpPr/>
          <p:nvPr/>
        </p:nvSpPr>
        <p:spPr>
          <a:xfrm>
            <a:off x="4624198" y="4922818"/>
            <a:ext cx="628650" cy="503341"/>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1200" b="1" dirty="0">
                <a:solidFill>
                  <a:schemeClr val="bg1"/>
                </a:solidFill>
                <a:latin typeface="Arial" pitchFamily="34" charset="0"/>
                <a:cs typeface="Arial" pitchFamily="34" charset="0"/>
              </a:rPr>
              <a:t>33%</a:t>
            </a:r>
          </a:p>
        </p:txBody>
      </p:sp>
      <p:sp>
        <p:nvSpPr>
          <p:cNvPr id="17" name="14 Elipse"/>
          <p:cNvSpPr/>
          <p:nvPr/>
        </p:nvSpPr>
        <p:spPr>
          <a:xfrm>
            <a:off x="6228184" y="4858156"/>
            <a:ext cx="628650" cy="521535"/>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1200" b="1" dirty="0">
                <a:solidFill>
                  <a:schemeClr val="bg1"/>
                </a:solidFill>
                <a:latin typeface="Arial" pitchFamily="34" charset="0"/>
                <a:cs typeface="Arial" pitchFamily="34" charset="0"/>
              </a:rPr>
              <a:t>39%</a:t>
            </a:r>
          </a:p>
        </p:txBody>
      </p:sp>
      <p:sp>
        <p:nvSpPr>
          <p:cNvPr id="18" name="14 Elipse"/>
          <p:cNvSpPr/>
          <p:nvPr/>
        </p:nvSpPr>
        <p:spPr>
          <a:xfrm>
            <a:off x="7780533" y="4858156"/>
            <a:ext cx="628650" cy="465212"/>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MX" sz="1200" b="1" dirty="0" smtClean="0">
                <a:solidFill>
                  <a:schemeClr val="bg1"/>
                </a:solidFill>
                <a:latin typeface="Arial" pitchFamily="34" charset="0"/>
                <a:cs typeface="Arial" pitchFamily="34" charset="0"/>
              </a:rPr>
              <a:t>47%</a:t>
            </a:r>
            <a:endParaRPr lang="es-MX" sz="1200" b="1" dirty="0">
              <a:solidFill>
                <a:schemeClr val="bg1"/>
              </a:solidFill>
              <a:latin typeface="Arial" pitchFamily="34" charset="0"/>
              <a:cs typeface="Arial" pitchFamily="34" charset="0"/>
            </a:endParaRPr>
          </a:p>
        </p:txBody>
      </p:sp>
      <p:graphicFrame>
        <p:nvGraphicFramePr>
          <p:cNvPr id="19" name="3 Gráfico"/>
          <p:cNvGraphicFramePr>
            <a:graphicFrameLocks/>
          </p:cNvGraphicFramePr>
          <p:nvPr>
            <p:extLst>
              <p:ext uri="{D42A27DB-BD31-4B8C-83A1-F6EECF244321}">
                <p14:modId xmlns:p14="http://schemas.microsoft.com/office/powerpoint/2010/main" val="3960514871"/>
              </p:ext>
            </p:extLst>
          </p:nvPr>
        </p:nvGraphicFramePr>
        <p:xfrm>
          <a:off x="1045550" y="1268760"/>
          <a:ext cx="5278840" cy="3059825"/>
        </p:xfrm>
        <a:graphic>
          <a:graphicData uri="http://schemas.openxmlformats.org/drawingml/2006/chart">
            <c:chart xmlns:c="http://schemas.openxmlformats.org/drawingml/2006/chart" xmlns:r="http://schemas.openxmlformats.org/officeDocument/2006/relationships" r:id="rId4"/>
          </a:graphicData>
        </a:graphic>
      </p:graphicFrame>
      <p:pic>
        <p:nvPicPr>
          <p:cNvPr id="20" name="Picture 2" descr="Resultado de imagen para bandera paraguaya"/>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20 Grupo"/>
          <p:cNvGrpSpPr/>
          <p:nvPr/>
        </p:nvGrpSpPr>
        <p:grpSpPr>
          <a:xfrm>
            <a:off x="-129238" y="2270"/>
            <a:ext cx="1284976" cy="6855729"/>
            <a:chOff x="-133709" y="2270"/>
            <a:chExt cx="1284976" cy="6855729"/>
          </a:xfrm>
        </p:grpSpPr>
        <p:pic>
          <p:nvPicPr>
            <p:cNvPr id="22"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descr="C:\Users\sdf\Desktop\fotos\____Ministerio de Agricultura y Ganadería - Paraguay___.10_files\IMG-20160414-WA003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40485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8DA9E483-DD97-4C93-A0CB-D8E8C6EACD94}" type="slidenum">
              <a:rPr lang="es-ES" smtClean="0"/>
              <a:pPr>
                <a:defRPr/>
              </a:pPr>
              <a:t>17</a:t>
            </a:fld>
            <a:endParaRPr lang="es-ES" dirty="0"/>
          </a:p>
        </p:txBody>
      </p:sp>
      <p:sp>
        <p:nvSpPr>
          <p:cNvPr id="12" name="11 Rectángulo"/>
          <p:cNvSpPr/>
          <p:nvPr/>
        </p:nvSpPr>
        <p:spPr>
          <a:xfrm>
            <a:off x="1042975" y="621841"/>
            <a:ext cx="7885306" cy="461665"/>
          </a:xfrm>
          <a:prstGeom prst="rect">
            <a:avLst/>
          </a:prstGeom>
        </p:spPr>
        <p:txBody>
          <a:bodyPr wrap="square">
            <a:spAutoFit/>
          </a:bodyPr>
          <a:lstStyle/>
          <a:p>
            <a:pPr lvl="3">
              <a:defRPr/>
            </a:pPr>
            <a:r>
              <a:rPr lang="es-PY" sz="2400" b="1" dirty="0" smtClean="0">
                <a:latin typeface="+mj-lt"/>
              </a:rPr>
              <a:t>INVERSIONES PRODUCTIVAS 2015-2017</a:t>
            </a:r>
            <a:endParaRPr lang="es-PY" sz="2400" b="1" dirty="0">
              <a:latin typeface="+mj-lt"/>
            </a:endParaRPr>
          </a:p>
        </p:txBody>
      </p:sp>
      <p:cxnSp>
        <p:nvCxnSpPr>
          <p:cNvPr id="14" name="13 Conector recto"/>
          <p:cNvCxnSpPr/>
          <p:nvPr/>
        </p:nvCxnSpPr>
        <p:spPr>
          <a:xfrm>
            <a:off x="1410661" y="1268760"/>
            <a:ext cx="7517619"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19" name="1 Título"/>
          <p:cNvSpPr txBox="1">
            <a:spLocks/>
          </p:cNvSpPr>
          <p:nvPr/>
        </p:nvSpPr>
        <p:spPr>
          <a:xfrm>
            <a:off x="1410661" y="1478926"/>
            <a:ext cx="6465912" cy="91502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sz="1800" b="1" i="0" u="none" strike="noStrike" kern="1200" baseline="0">
                <a:solidFill>
                  <a:prstClr val="black"/>
                </a:solidFill>
                <a:latin typeface="+mn-lt"/>
                <a:ea typeface="+mn-ea"/>
                <a:cs typeface="+mn-cs"/>
              </a:defRPr>
            </a:pPr>
            <a:r>
              <a:rPr lang="en-US" sz="1600" b="1" dirty="0" err="1" smtClean="0">
                <a:solidFill>
                  <a:prstClr val="black"/>
                </a:solidFill>
                <a:latin typeface="Arial" pitchFamily="34" charset="0"/>
                <a:cs typeface="Arial" pitchFamily="34" charset="0"/>
              </a:rPr>
              <a:t>Pyto</a:t>
            </a:r>
            <a:r>
              <a:rPr lang="en-US" sz="1600" b="1" dirty="0">
                <a:solidFill>
                  <a:prstClr val="black"/>
                </a:solidFill>
                <a:latin typeface="Arial" pitchFamily="34" charset="0"/>
                <a:cs typeface="Arial" pitchFamily="34" charset="0"/>
              </a:rPr>
              <a:t>. </a:t>
            </a:r>
            <a:r>
              <a:rPr lang="en-US" sz="1600" b="1" dirty="0" err="1">
                <a:solidFill>
                  <a:prstClr val="black"/>
                </a:solidFill>
                <a:latin typeface="Arial" pitchFamily="34" charset="0"/>
                <a:cs typeface="Arial" pitchFamily="34" charset="0"/>
              </a:rPr>
              <a:t>Equipamiento</a:t>
            </a:r>
            <a:r>
              <a:rPr lang="en-US" sz="1600" b="1" dirty="0">
                <a:solidFill>
                  <a:prstClr val="black"/>
                </a:solidFill>
                <a:latin typeface="Arial" pitchFamily="34" charset="0"/>
                <a:cs typeface="Arial" pitchFamily="34" charset="0"/>
              </a:rPr>
              <a:t> de la </a:t>
            </a:r>
            <a:r>
              <a:rPr lang="en-US" sz="1600" b="1" dirty="0" err="1">
                <a:solidFill>
                  <a:prstClr val="black"/>
                </a:solidFill>
                <a:latin typeface="Arial" pitchFamily="34" charset="0"/>
                <a:cs typeface="Arial" pitchFamily="34" charset="0"/>
              </a:rPr>
              <a:t>Producción</a:t>
            </a:r>
            <a:r>
              <a:rPr lang="en-US" sz="1600" b="1" dirty="0">
                <a:solidFill>
                  <a:prstClr val="black"/>
                </a:solidFill>
                <a:latin typeface="Arial" pitchFamily="34" charset="0"/>
                <a:cs typeface="Arial" pitchFamily="34" charset="0"/>
              </a:rPr>
              <a:t> Agricola en el Paraguay</a:t>
            </a:r>
            <a:endParaRPr lang="es-MX" sz="1600" b="1" dirty="0">
              <a:solidFill>
                <a:prstClr val="black"/>
              </a:solidFill>
              <a:latin typeface="Arial" pitchFamily="34" charset="0"/>
              <a:cs typeface="Arial" pitchFamily="34" charset="0"/>
            </a:endParaRPr>
          </a:p>
          <a:p>
            <a:pPr>
              <a:defRPr sz="1800" b="1" i="0" u="none" strike="noStrike" kern="1200" baseline="0">
                <a:solidFill>
                  <a:prstClr val="black"/>
                </a:solidFill>
                <a:latin typeface="+mn-lt"/>
                <a:ea typeface="+mn-ea"/>
                <a:cs typeface="+mn-cs"/>
              </a:defRPr>
            </a:pPr>
            <a:r>
              <a:rPr lang="es-PY" sz="1400" b="1" dirty="0" smtClean="0">
                <a:solidFill>
                  <a:prstClr val="black"/>
                </a:solidFill>
                <a:effectLst>
                  <a:outerShdw blurRad="38100" dist="38100" dir="2700000" algn="tl" rotWithShape="0">
                    <a:srgbClr val="000000">
                      <a:alpha val="43000"/>
                    </a:srgbClr>
                  </a:outerShdw>
                </a:effectLst>
                <a:latin typeface="Arial Black" pitchFamily="34" charset="0"/>
              </a:rPr>
              <a:t>(Financiamiento emisión de Bonos Soberanos)</a:t>
            </a:r>
          </a:p>
          <a:p>
            <a:pPr>
              <a:defRPr sz="1800" b="1" i="0" u="none" strike="noStrike" kern="1200" baseline="0">
                <a:solidFill>
                  <a:prstClr val="black"/>
                </a:solidFill>
                <a:latin typeface="+mn-lt"/>
                <a:ea typeface="+mn-ea"/>
                <a:cs typeface="+mn-cs"/>
              </a:defRPr>
            </a:pPr>
            <a:r>
              <a:rPr lang="en-US" sz="1400" b="1" dirty="0" smtClean="0">
                <a:solidFill>
                  <a:prstClr val="black"/>
                </a:solidFill>
                <a:latin typeface="Arial" pitchFamily="34" charset="0"/>
                <a:cs typeface="Arial" pitchFamily="34" charset="0"/>
              </a:rPr>
              <a:t>O.G </a:t>
            </a:r>
            <a:r>
              <a:rPr lang="es-MX" sz="1400" b="1" dirty="0" smtClean="0">
                <a:solidFill>
                  <a:prstClr val="black"/>
                </a:solidFill>
                <a:latin typeface="Arial" pitchFamily="34" charset="0"/>
                <a:cs typeface="Arial" pitchFamily="34" charset="0"/>
              </a:rPr>
              <a:t>871- FF20</a:t>
            </a:r>
            <a:endParaRPr lang="es-MX" sz="1400" b="1" dirty="0">
              <a:solidFill>
                <a:prstClr val="black"/>
              </a:solidFill>
              <a:latin typeface="Arial" pitchFamily="34" charset="0"/>
              <a:cs typeface="Arial" pitchFamily="34" charset="0"/>
            </a:endParaRPr>
          </a:p>
          <a:p>
            <a:pPr>
              <a:defRPr sz="1800" b="1" i="0" u="none" strike="noStrike" kern="1200" baseline="0">
                <a:solidFill>
                  <a:prstClr val="black"/>
                </a:solidFill>
                <a:latin typeface="+mn-lt"/>
                <a:ea typeface="+mn-ea"/>
                <a:cs typeface="+mn-cs"/>
              </a:defRPr>
            </a:pPr>
            <a:endParaRPr lang="es-MX" sz="1400" b="1" dirty="0">
              <a:solidFill>
                <a:prstClr val="black"/>
              </a:solidFill>
              <a:latin typeface="Arial Black" pitchFamily="34" charset="0"/>
            </a:endParaRPr>
          </a:p>
        </p:txBody>
      </p:sp>
      <p:pic>
        <p:nvPicPr>
          <p:cNvPr id="20"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20 Grupo"/>
          <p:cNvGrpSpPr/>
          <p:nvPr/>
        </p:nvGrpSpPr>
        <p:grpSpPr>
          <a:xfrm>
            <a:off x="-133709" y="2270"/>
            <a:ext cx="1284976" cy="6855729"/>
            <a:chOff x="-133709" y="2270"/>
            <a:chExt cx="1284976" cy="6855729"/>
          </a:xfrm>
        </p:grpSpPr>
        <p:pic>
          <p:nvPicPr>
            <p:cNvPr id="2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0242" name="Picture 2"/>
          <p:cNvPicPr>
            <a:picLocks noChangeAspect="1" noChangeArrowheads="1"/>
          </p:cNvPicPr>
          <p:nvPr/>
        </p:nvPicPr>
        <p:blipFill>
          <a:blip r:embed="rId10">
            <a:extLst>
              <a:ext uri="{BEBA8EAE-BF5A-486C-A8C5-ECC9F3942E4B}">
                <a14:imgProps xmlns:a14="http://schemas.microsoft.com/office/drawing/2010/main">
                  <a14:imgLayer r:embed="rId11">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691680" y="2474911"/>
            <a:ext cx="6480720" cy="3569493"/>
          </a:xfrm>
          <a:prstGeom prst="rect">
            <a:avLst/>
          </a:prstGeom>
          <a:noFill/>
          <a:ln w="9525">
            <a:solidFill>
              <a:schemeClr val="tx1"/>
            </a:solidFill>
            <a:miter lim="800000"/>
            <a:headEnd/>
            <a:tailEnd/>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3937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8DA9E483-DD97-4C93-A0CB-D8E8C6EACD94}" type="slidenum">
              <a:rPr lang="es-ES" smtClean="0"/>
              <a:pPr>
                <a:defRPr/>
              </a:pPr>
              <a:t>18</a:t>
            </a:fld>
            <a:endParaRPr lang="es-ES" dirty="0"/>
          </a:p>
        </p:txBody>
      </p:sp>
      <p:sp>
        <p:nvSpPr>
          <p:cNvPr id="12" name="11 Rectángulo"/>
          <p:cNvSpPr/>
          <p:nvPr/>
        </p:nvSpPr>
        <p:spPr>
          <a:xfrm>
            <a:off x="971600" y="621841"/>
            <a:ext cx="8172400" cy="461665"/>
          </a:xfrm>
          <a:prstGeom prst="rect">
            <a:avLst/>
          </a:prstGeom>
        </p:spPr>
        <p:txBody>
          <a:bodyPr wrap="square">
            <a:spAutoFit/>
          </a:bodyPr>
          <a:lstStyle/>
          <a:p>
            <a:pPr lvl="3">
              <a:defRPr/>
            </a:pPr>
            <a:r>
              <a:rPr lang="es-PY" sz="2400" b="1" dirty="0" smtClean="0">
                <a:latin typeface="+mj-lt"/>
              </a:rPr>
              <a:t>INVERSIONES PRODUCTIVAS 2015-2017</a:t>
            </a:r>
            <a:endParaRPr lang="es-PY" sz="2400" b="1" dirty="0">
              <a:latin typeface="+mj-lt"/>
            </a:endParaRPr>
          </a:p>
        </p:txBody>
      </p:sp>
      <p:cxnSp>
        <p:nvCxnSpPr>
          <p:cNvPr id="14" name="13 Conector recto"/>
          <p:cNvCxnSpPr/>
          <p:nvPr/>
        </p:nvCxnSpPr>
        <p:spPr>
          <a:xfrm>
            <a:off x="1331640" y="1268760"/>
            <a:ext cx="7722300"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3" name="2 Rectángulo"/>
          <p:cNvSpPr/>
          <p:nvPr/>
        </p:nvSpPr>
        <p:spPr>
          <a:xfrm>
            <a:off x="1619672" y="5949280"/>
            <a:ext cx="6552728" cy="600164"/>
          </a:xfrm>
          <a:prstGeom prst="rect">
            <a:avLst/>
          </a:prstGeom>
        </p:spPr>
        <p:txBody>
          <a:bodyPr wrap="square">
            <a:spAutoFit/>
          </a:bodyPr>
          <a:lstStyle/>
          <a:p>
            <a:pPr algn="just">
              <a:buClr>
                <a:schemeClr val="tx1"/>
              </a:buClr>
            </a:pPr>
            <a:r>
              <a:rPr lang="es-US" sz="1100" dirty="0">
                <a:latin typeface="Trebuchet MS" panose="020B0603020202020204" pitchFamily="34" charset="0"/>
              </a:rPr>
              <a:t>Las transferencias a las cuentas de las organizaciones beneficiarias durante el 2016 a </a:t>
            </a:r>
            <a:r>
              <a:rPr lang="es-US" sz="1100" dirty="0" smtClean="0">
                <a:latin typeface="Trebuchet MS" panose="020B0603020202020204" pitchFamily="34" charset="0"/>
              </a:rPr>
              <a:t>setiembre </a:t>
            </a:r>
            <a:r>
              <a:rPr lang="es-US" sz="1100" dirty="0">
                <a:latin typeface="Trebuchet MS" panose="020B0603020202020204" pitchFamily="34" charset="0"/>
              </a:rPr>
              <a:t>de 2017, superan las transferencias realizadas durante el proyecto en los 7 años anteriores, desde el inicio del Proyecto. </a:t>
            </a:r>
            <a:r>
              <a:rPr lang="es-US" sz="1100" b="1" dirty="0">
                <a:latin typeface="Trebuchet MS" panose="020B0603020202020204" pitchFamily="34" charset="0"/>
              </a:rPr>
              <a:t>(AM- Misión BM, Pág. 1.)</a:t>
            </a:r>
          </a:p>
        </p:txBody>
      </p:sp>
      <p:sp>
        <p:nvSpPr>
          <p:cNvPr id="13" name="1 Título"/>
          <p:cNvSpPr txBox="1">
            <a:spLocks/>
          </p:cNvSpPr>
          <p:nvPr/>
        </p:nvSpPr>
        <p:spPr>
          <a:xfrm>
            <a:off x="1590315" y="1417328"/>
            <a:ext cx="6465912"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Y" sz="2000" b="1" dirty="0" smtClean="0">
                <a:effectLst>
                  <a:outerShdw blurRad="38100" dist="38100" dir="2700000" algn="tl">
                    <a:srgbClr val="000000">
                      <a:alpha val="43137"/>
                    </a:srgbClr>
                  </a:outerShdw>
                </a:effectLst>
                <a:latin typeface="Trebuchet MS" panose="020B0603020202020204" pitchFamily="34" charset="0"/>
              </a:rPr>
              <a:t>PRODERS</a:t>
            </a:r>
            <a:r>
              <a:rPr lang="es-PY" sz="1600" b="1" dirty="0" smtClean="0">
                <a:effectLst>
                  <a:outerShdw blurRad="38100" dist="38100" dir="2700000" algn="tl">
                    <a:srgbClr val="000000">
                      <a:alpha val="43137"/>
                    </a:srgbClr>
                  </a:outerShdw>
                </a:effectLst>
                <a:latin typeface="Trebuchet MS" panose="020B0603020202020204" pitchFamily="34" charset="0"/>
              </a:rPr>
              <a:t> </a:t>
            </a:r>
            <a:br>
              <a:rPr lang="es-PY" sz="1600" b="1" dirty="0" smtClean="0">
                <a:effectLst>
                  <a:outerShdw blurRad="38100" dist="38100" dir="2700000" algn="tl">
                    <a:srgbClr val="000000">
                      <a:alpha val="43137"/>
                    </a:srgbClr>
                  </a:outerShdw>
                </a:effectLst>
                <a:latin typeface="Trebuchet MS" panose="020B0603020202020204" pitchFamily="34" charset="0"/>
              </a:rPr>
            </a:br>
            <a:r>
              <a:rPr lang="es-PY" sz="1400" b="1" dirty="0">
                <a:solidFill>
                  <a:prstClr val="black"/>
                </a:solidFill>
                <a:effectLst>
                  <a:outerShdw blurRad="38100" dist="38100" dir="2700000" algn="tl" rotWithShape="0">
                    <a:srgbClr val="000000">
                      <a:alpha val="43000"/>
                    </a:srgbClr>
                  </a:outerShdw>
                </a:effectLst>
                <a:latin typeface="Arial Black" pitchFamily="34" charset="0"/>
                <a:ea typeface="+mn-ea"/>
                <a:cs typeface="+mn-cs"/>
              </a:rPr>
              <a:t>(Financiamiento Banco Mundial)</a:t>
            </a:r>
          </a:p>
        </p:txBody>
      </p:sp>
      <p:pic>
        <p:nvPicPr>
          <p:cNvPr id="15"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359" y="0"/>
            <a:ext cx="1059448" cy="6895457"/>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896036" y="3496016"/>
            <a:ext cx="2034480" cy="278668"/>
          </a:xfrm>
          <a:prstGeom prst="rect">
            <a:avLst/>
          </a:prstGeom>
          <a:solidFill>
            <a:srgbClr val="C0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b="1" dirty="0" smtClean="0">
                <a:solidFill>
                  <a:schemeClr val="bg1"/>
                </a:solidFill>
                <a:effectLst>
                  <a:outerShdw blurRad="38100" dist="38100" dir="2700000" algn="tl">
                    <a:srgbClr val="000000">
                      <a:alpha val="43137"/>
                    </a:srgbClr>
                  </a:outerShdw>
                </a:effectLst>
              </a:rPr>
              <a:t>164.514.792.092</a:t>
            </a:r>
            <a:endParaRPr lang="es-MX" b="1" dirty="0">
              <a:solidFill>
                <a:schemeClr val="bg1"/>
              </a:solidFill>
              <a:effectLst>
                <a:outerShdw blurRad="38100" dist="38100" dir="2700000" algn="tl">
                  <a:srgbClr val="000000">
                    <a:alpha val="43137"/>
                  </a:srgbClr>
                </a:outerShdw>
              </a:effectLst>
            </a:endParaRPr>
          </a:p>
        </p:txBody>
      </p:sp>
      <p:graphicFrame>
        <p:nvGraphicFramePr>
          <p:cNvPr id="24" name="4 Gráfico"/>
          <p:cNvGraphicFramePr>
            <a:graphicFrameLocks/>
          </p:cNvGraphicFramePr>
          <p:nvPr>
            <p:extLst>
              <p:ext uri="{D42A27DB-BD31-4B8C-83A1-F6EECF244321}">
                <p14:modId xmlns:p14="http://schemas.microsoft.com/office/powerpoint/2010/main" val="1902834737"/>
              </p:ext>
            </p:extLst>
          </p:nvPr>
        </p:nvGraphicFramePr>
        <p:xfrm>
          <a:off x="1331640" y="2175150"/>
          <a:ext cx="6436554" cy="3497084"/>
        </p:xfrm>
        <a:graphic>
          <a:graphicData uri="http://schemas.openxmlformats.org/drawingml/2006/chart">
            <c:chart xmlns:c="http://schemas.openxmlformats.org/drawingml/2006/chart" xmlns:r="http://schemas.openxmlformats.org/officeDocument/2006/relationships" r:id="rId5"/>
          </a:graphicData>
        </a:graphic>
      </p:graphicFrame>
      <p:grpSp>
        <p:nvGrpSpPr>
          <p:cNvPr id="18" name="17 Grupo"/>
          <p:cNvGrpSpPr/>
          <p:nvPr/>
        </p:nvGrpSpPr>
        <p:grpSpPr>
          <a:xfrm>
            <a:off x="-133709" y="2270"/>
            <a:ext cx="1284976" cy="6855729"/>
            <a:chOff x="-133709" y="2270"/>
            <a:chExt cx="1284976" cy="6855729"/>
          </a:xfrm>
        </p:grpSpPr>
        <p:pic>
          <p:nvPicPr>
            <p:cNvPr id="19"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descr="C:\Users\sdf\Desktop\fotos\____Ministerio de Agricultura y Ganadería - Paraguay___.10_files\IMG-20160414-WA00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7" name="16 Rectángulo"/>
          <p:cNvSpPr/>
          <p:nvPr/>
        </p:nvSpPr>
        <p:spPr>
          <a:xfrm>
            <a:off x="4499992" y="4634806"/>
            <a:ext cx="1853802" cy="27866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rPr>
              <a:t>131.710.810.612</a:t>
            </a:r>
            <a:endParaRPr lang="es-MX" b="1" dirty="0">
              <a:effectLst>
                <a:outerShdw blurRad="38100" dist="38100" dir="2700000" algn="tl">
                  <a:srgbClr val="000000">
                    <a:alpha val="43137"/>
                  </a:srgbClr>
                </a:outerShdw>
              </a:effectLst>
            </a:endParaRPr>
          </a:p>
        </p:txBody>
      </p:sp>
      <p:sp>
        <p:nvSpPr>
          <p:cNvPr id="25" name="24 Rectángulo"/>
          <p:cNvSpPr/>
          <p:nvPr/>
        </p:nvSpPr>
        <p:spPr>
          <a:xfrm>
            <a:off x="4652392" y="3496016"/>
            <a:ext cx="1853802" cy="278668"/>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rPr>
              <a:t>164.514.792.092</a:t>
            </a:r>
            <a:endParaRPr lang="es-MX"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3347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814BDBA3-D411-48A7-B488-CD98EAA53BA4}" type="slidenum">
              <a:rPr lang="es-ES" smtClean="0"/>
              <a:pPr>
                <a:defRPr/>
              </a:pPr>
              <a:t>19</a:t>
            </a:fld>
            <a:endParaRPr lang="es-ES" dirty="0"/>
          </a:p>
        </p:txBody>
      </p:sp>
      <p:cxnSp>
        <p:nvCxnSpPr>
          <p:cNvPr id="15" name="14 Conector recto"/>
          <p:cNvCxnSpPr/>
          <p:nvPr/>
        </p:nvCxnSpPr>
        <p:spPr>
          <a:xfrm>
            <a:off x="1331640" y="4510365"/>
            <a:ext cx="7421931"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19" name="4 Marcador de texto"/>
          <p:cNvSpPr txBox="1">
            <a:spLocks/>
          </p:cNvSpPr>
          <p:nvPr/>
        </p:nvSpPr>
        <p:spPr>
          <a:xfrm>
            <a:off x="1042974" y="2960860"/>
            <a:ext cx="7772400" cy="15001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PY" sz="4400" b="1" i="1" dirty="0" smtClean="0">
                <a:latin typeface="+mj-lt"/>
                <a:cs typeface="Times New Roman" pitchFamily="18" charset="0"/>
              </a:rPr>
              <a:t>Estructura Presupuestaria</a:t>
            </a:r>
          </a:p>
          <a:p>
            <a:pPr marL="0" indent="0">
              <a:buNone/>
            </a:pPr>
            <a:r>
              <a:rPr lang="es-PY" sz="3600" b="1" i="1" dirty="0" smtClean="0">
                <a:latin typeface="+mj-lt"/>
                <a:cs typeface="Times New Roman" pitchFamily="18" charset="0"/>
              </a:rPr>
              <a:t>                              </a:t>
            </a:r>
            <a:r>
              <a:rPr lang="es-PY" sz="4400" b="1" i="1" dirty="0" smtClean="0">
                <a:solidFill>
                  <a:schemeClr val="accent2">
                    <a:lumMod val="75000"/>
                  </a:schemeClr>
                </a:solidFill>
                <a:latin typeface="+mj-lt"/>
                <a:cs typeface="Times New Roman" pitchFamily="18" charset="0"/>
              </a:rPr>
              <a:t>PGN 2018</a:t>
            </a:r>
            <a:endParaRPr lang="es-PY" sz="4400" b="1" i="1" dirty="0">
              <a:solidFill>
                <a:schemeClr val="accent2">
                  <a:lumMod val="75000"/>
                </a:schemeClr>
              </a:solidFill>
              <a:latin typeface="+mj-lt"/>
              <a:cs typeface="Times New Roman" pitchFamily="18" charset="0"/>
            </a:endParaRPr>
          </a:p>
        </p:txBody>
      </p:sp>
      <p:pic>
        <p:nvPicPr>
          <p:cNvPr id="7"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7 Grupo"/>
          <p:cNvGrpSpPr/>
          <p:nvPr/>
        </p:nvGrpSpPr>
        <p:grpSpPr>
          <a:xfrm>
            <a:off x="-133709" y="2270"/>
            <a:ext cx="1284976" cy="6855729"/>
            <a:chOff x="-133709" y="2270"/>
            <a:chExt cx="1284976" cy="6855729"/>
          </a:xfrm>
        </p:grpSpPr>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8068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texto"/>
          <p:cNvSpPr>
            <a:spLocks noGrp="1"/>
          </p:cNvSpPr>
          <p:nvPr>
            <p:ph type="body" idx="1"/>
          </p:nvPr>
        </p:nvSpPr>
        <p:spPr>
          <a:xfrm>
            <a:off x="1060119" y="852674"/>
            <a:ext cx="7772400" cy="4919660"/>
          </a:xfrm>
        </p:spPr>
        <p:txBody>
          <a:bodyPr>
            <a:normAutofit lnSpcReduction="10000"/>
          </a:bodyPr>
          <a:lstStyle/>
          <a:p>
            <a:pPr algn="ctr"/>
            <a:r>
              <a:rPr lang="es-PY" sz="5400" b="1" dirty="0" smtClean="0">
                <a:solidFill>
                  <a:prstClr val="black"/>
                </a:solidFill>
                <a:cs typeface="Times New Roman" pitchFamily="18" charset="0"/>
              </a:rPr>
              <a:t>MISIÓN</a:t>
            </a:r>
          </a:p>
          <a:p>
            <a:endParaRPr lang="es-PY" sz="800" b="1" dirty="0">
              <a:solidFill>
                <a:prstClr val="black"/>
              </a:solidFill>
              <a:cs typeface="Times New Roman" pitchFamily="18" charset="0"/>
            </a:endParaRPr>
          </a:p>
          <a:p>
            <a:pPr algn="ctr"/>
            <a:r>
              <a:rPr lang="es-PY" sz="3200" dirty="0" smtClean="0">
                <a:solidFill>
                  <a:prstClr val="black"/>
                </a:solidFill>
                <a:cs typeface="Times New Roman" pitchFamily="18" charset="0"/>
              </a:rPr>
              <a:t>Promover </a:t>
            </a:r>
            <a:r>
              <a:rPr lang="es-PY" sz="3200" dirty="0">
                <a:solidFill>
                  <a:prstClr val="black"/>
                </a:solidFill>
                <a:cs typeface="Times New Roman" pitchFamily="18" charset="0"/>
              </a:rPr>
              <a:t>la producción agropecuaria y forestal, el fortalecimiento de la agricultura familiar, la seguridad alimentaria, la reducción de la pobreza rural, ofreciendo servicios de calidad con enfoque inclusivo y territorial, respetando las características socioculturales de género, generación y en armonía con el ambiente</a:t>
            </a:r>
            <a:endParaRPr lang="es-MX" sz="3200" dirty="0"/>
          </a:p>
        </p:txBody>
      </p:sp>
      <p:sp>
        <p:nvSpPr>
          <p:cNvPr id="2" name="1 Marcador de número de diapositiva"/>
          <p:cNvSpPr>
            <a:spLocks noGrp="1"/>
          </p:cNvSpPr>
          <p:nvPr>
            <p:ph type="sldNum" sz="quarter" idx="12"/>
          </p:nvPr>
        </p:nvSpPr>
        <p:spPr/>
        <p:txBody>
          <a:bodyPr/>
          <a:lstStyle/>
          <a:p>
            <a:fld id="{A98EA9FA-6D6F-482C-AF79-79BEBFD28762}" type="slidenum">
              <a:rPr lang="es-PY" smtClean="0">
                <a:solidFill>
                  <a:prstClr val="black">
                    <a:tint val="75000"/>
                  </a:prstClr>
                </a:solidFill>
              </a:rPr>
              <a:pPr/>
              <a:t>2</a:t>
            </a:fld>
            <a:endParaRPr lang="es-PY">
              <a:solidFill>
                <a:prstClr val="black">
                  <a:tint val="75000"/>
                </a:prstClr>
              </a:solidFill>
            </a:endParaRPr>
          </a:p>
        </p:txBody>
      </p:sp>
      <p:cxnSp>
        <p:nvCxnSpPr>
          <p:cNvPr id="5" name="4 Conector recto"/>
          <p:cNvCxnSpPr/>
          <p:nvPr/>
        </p:nvCxnSpPr>
        <p:spPr>
          <a:xfrm>
            <a:off x="1331640" y="2060848"/>
            <a:ext cx="7200800" cy="0"/>
          </a:xfrm>
          <a:prstGeom prst="line">
            <a:avLst/>
          </a:prstGeom>
          <a:ln w="57150">
            <a:solidFill>
              <a:schemeClr val="accent2">
                <a:lumMod val="75000"/>
              </a:schemeClr>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pic>
        <p:nvPicPr>
          <p:cNvPr id="23"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23 Grupo"/>
          <p:cNvGrpSpPr/>
          <p:nvPr/>
        </p:nvGrpSpPr>
        <p:grpSpPr>
          <a:xfrm>
            <a:off x="-133709" y="2270"/>
            <a:ext cx="1284976" cy="6855729"/>
            <a:chOff x="-133709" y="2270"/>
            <a:chExt cx="1284976" cy="6855729"/>
          </a:xfrm>
        </p:grpSpPr>
        <p:pic>
          <p:nvPicPr>
            <p:cNvPr id="2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7367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15827" y="326071"/>
            <a:ext cx="8855968" cy="647253"/>
          </a:xfrm>
          <a:prstGeom prst="rect">
            <a:avLst/>
          </a:prstGeom>
        </p:spPr>
        <p:txBody>
          <a:bodyPr lIns="0" rIns="0" bIns="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ES" sz="2600" b="1" dirty="0" smtClean="0">
                <a:cs typeface="Times New Roman" pitchFamily="18" charset="0"/>
              </a:rPr>
              <a:t>ESTRUCTURA PRESUPUESTARIA 2018</a:t>
            </a:r>
          </a:p>
          <a:p>
            <a:pPr algn="l">
              <a:defRPr/>
            </a:pPr>
            <a:endParaRPr lang="es-ES" sz="2600" b="1" dirty="0" smtClean="0">
              <a:cs typeface="Times New Roman" pitchFamily="18" charset="0"/>
            </a:endParaRPr>
          </a:p>
        </p:txBody>
      </p:sp>
      <p:cxnSp>
        <p:nvCxnSpPr>
          <p:cNvPr id="12" name="11 Conector recto"/>
          <p:cNvCxnSpPr/>
          <p:nvPr/>
        </p:nvCxnSpPr>
        <p:spPr>
          <a:xfrm>
            <a:off x="1259632" y="649698"/>
            <a:ext cx="7513179"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2" name="1 Marcador de número de diapositiva"/>
          <p:cNvSpPr>
            <a:spLocks noGrp="1"/>
          </p:cNvSpPr>
          <p:nvPr>
            <p:ph type="sldNum" sz="quarter" idx="12"/>
          </p:nvPr>
        </p:nvSpPr>
        <p:spPr/>
        <p:txBody>
          <a:bodyPr/>
          <a:lstStyle/>
          <a:p>
            <a:pPr>
              <a:defRPr/>
            </a:pPr>
            <a:fld id="{814BDBA3-D411-48A7-B488-CD98EAA53BA4}" type="slidenum">
              <a:rPr lang="es-ES" smtClean="0"/>
              <a:pPr>
                <a:defRPr/>
              </a:pPr>
              <a:t>20</a:t>
            </a:fld>
            <a:endParaRPr lang="es-ES" dirty="0"/>
          </a:p>
        </p:txBody>
      </p:sp>
      <p:sp>
        <p:nvSpPr>
          <p:cNvPr id="6" name="1 Título"/>
          <p:cNvSpPr txBox="1">
            <a:spLocks/>
          </p:cNvSpPr>
          <p:nvPr/>
        </p:nvSpPr>
        <p:spPr>
          <a:xfrm>
            <a:off x="1151267" y="6245931"/>
            <a:ext cx="7525190" cy="612068"/>
          </a:xfrm>
          <a:prstGeom prst="rect">
            <a:avLst/>
          </a:prstGeom>
        </p:spPr>
        <p:txBody>
          <a:bodyPr lIns="0" rIns="0" bIns="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l">
              <a:buFontTx/>
              <a:buChar char="-"/>
              <a:defRPr/>
            </a:pPr>
            <a:r>
              <a:rPr lang="es-ES" sz="1400" b="1" dirty="0" smtClean="0">
                <a:cs typeface="Times New Roman" pitchFamily="18" charset="0"/>
              </a:rPr>
              <a:t>Se reactivo: Sub-programa en Tipo de Presupuesto 2 – Apoyo a la Agricultura Familiar</a:t>
            </a:r>
          </a:p>
          <a:p>
            <a:pPr algn="l">
              <a:defRPr/>
            </a:pPr>
            <a:r>
              <a:rPr lang="es-MX" sz="1400" dirty="0" smtClean="0"/>
              <a:t>                              </a:t>
            </a:r>
            <a:r>
              <a:rPr lang="es-MX" sz="1400" b="1" dirty="0">
                <a:cs typeface="Times New Roman" pitchFamily="18" charset="0"/>
              </a:rPr>
              <a:t>Proyecto en </a:t>
            </a:r>
            <a:r>
              <a:rPr lang="es-MX" sz="1400" b="1" dirty="0" smtClean="0">
                <a:cs typeface="Times New Roman" pitchFamily="18" charset="0"/>
              </a:rPr>
              <a:t>Tipo </a:t>
            </a:r>
            <a:r>
              <a:rPr lang="es-MX" sz="1400" b="1" dirty="0">
                <a:cs typeface="Times New Roman" pitchFamily="18" charset="0"/>
              </a:rPr>
              <a:t>de presupuesto 3- FOCEM “Laboratorio de Bioseguridad”</a:t>
            </a:r>
            <a:endParaRPr lang="es-ES" sz="1400" b="1" dirty="0">
              <a:cs typeface="Times New Roman" pitchFamily="18" charset="0"/>
            </a:endParaRPr>
          </a:p>
          <a:p>
            <a:pPr marL="171450" indent="-171450" algn="l">
              <a:buFontTx/>
              <a:buChar char="-"/>
              <a:defRPr/>
            </a:pPr>
            <a:endParaRPr lang="es-ES" sz="1400" b="1" dirty="0" smtClean="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267" y="872306"/>
            <a:ext cx="7525189" cy="525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Resultado de imagen para bandera paraguaya"/>
          <p:cNvPicPr>
            <a:picLocks noChangeAspect="1" noChangeArrowheads="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7 Grupo"/>
          <p:cNvGrpSpPr/>
          <p:nvPr/>
        </p:nvGrpSpPr>
        <p:grpSpPr>
          <a:xfrm>
            <a:off x="-133709" y="2270"/>
            <a:ext cx="1284976" cy="6855729"/>
            <a:chOff x="-133709" y="2270"/>
            <a:chExt cx="1284976" cy="6855729"/>
          </a:xfrm>
        </p:grpSpPr>
        <p:pic>
          <p:nvPicPr>
            <p:cNvPr id="9"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descr="C:\Users\sdf\Desktop\fotos\____Ministerio de Agricultura y Ganadería - Paraguay___.10_files\IMG-20160414-WA00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88099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814BDBA3-D411-48A7-B488-CD98EAA53BA4}" type="slidenum">
              <a:rPr lang="es-ES" smtClean="0"/>
              <a:pPr>
                <a:defRPr/>
              </a:pPr>
              <a:t>21</a:t>
            </a:fld>
            <a:endParaRPr lang="es-ES" dirty="0"/>
          </a:p>
        </p:txBody>
      </p:sp>
      <p:cxnSp>
        <p:nvCxnSpPr>
          <p:cNvPr id="15" name="14 Conector recto"/>
          <p:cNvCxnSpPr/>
          <p:nvPr/>
        </p:nvCxnSpPr>
        <p:spPr>
          <a:xfrm>
            <a:off x="1259632" y="4797152"/>
            <a:ext cx="7816487"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18" name="4 Marcador de texto"/>
          <p:cNvSpPr txBox="1">
            <a:spLocks/>
          </p:cNvSpPr>
          <p:nvPr/>
        </p:nvSpPr>
        <p:spPr>
          <a:xfrm>
            <a:off x="757418" y="3140968"/>
            <a:ext cx="7772400" cy="15001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PY" sz="4400" b="1" i="1" dirty="0" smtClean="0">
                <a:latin typeface="+mj-lt"/>
                <a:cs typeface="Times New Roman" pitchFamily="18" charset="0"/>
              </a:rPr>
              <a:t>Propuesta del Ejecutivo</a:t>
            </a:r>
          </a:p>
          <a:p>
            <a:pPr marL="0" indent="0">
              <a:buNone/>
            </a:pPr>
            <a:r>
              <a:rPr lang="es-PY" sz="3600" b="1" i="1" dirty="0" smtClean="0">
                <a:latin typeface="+mj-lt"/>
                <a:cs typeface="Times New Roman" pitchFamily="18" charset="0"/>
              </a:rPr>
              <a:t>                              </a:t>
            </a:r>
            <a:r>
              <a:rPr lang="es-PY" sz="4400" b="1" i="1" dirty="0" smtClean="0">
                <a:solidFill>
                  <a:schemeClr val="accent2">
                    <a:lumMod val="75000"/>
                  </a:schemeClr>
                </a:solidFill>
                <a:latin typeface="+mj-lt"/>
                <a:cs typeface="Times New Roman" pitchFamily="18" charset="0"/>
              </a:rPr>
              <a:t>PGN 2018</a:t>
            </a:r>
            <a:endParaRPr lang="es-PY" sz="4400" b="1" i="1" dirty="0">
              <a:solidFill>
                <a:schemeClr val="accent2">
                  <a:lumMod val="75000"/>
                </a:schemeClr>
              </a:solidFill>
              <a:latin typeface="+mj-lt"/>
              <a:cs typeface="Times New Roman" pitchFamily="18" charset="0"/>
            </a:endParaRPr>
          </a:p>
        </p:txBody>
      </p:sp>
      <p:pic>
        <p:nvPicPr>
          <p:cNvPr id="7"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7 Grupo"/>
          <p:cNvGrpSpPr/>
          <p:nvPr/>
        </p:nvGrpSpPr>
        <p:grpSpPr>
          <a:xfrm>
            <a:off x="-133709" y="2270"/>
            <a:ext cx="1284976" cy="6855729"/>
            <a:chOff x="-133709" y="2270"/>
            <a:chExt cx="1284976" cy="6855729"/>
          </a:xfrm>
        </p:grpSpPr>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44366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42211" y="329454"/>
            <a:ext cx="8136904" cy="523220"/>
          </a:xfrm>
          <a:prstGeom prst="rect">
            <a:avLst/>
          </a:prstGeom>
          <a:noFill/>
        </p:spPr>
        <p:txBody>
          <a:bodyPr wrap="square" rtlCol="0">
            <a:spAutoFit/>
          </a:bodyPr>
          <a:lstStyle/>
          <a:p>
            <a:pPr algn="ctr"/>
            <a:r>
              <a:rPr lang="es-PY" sz="2800" b="1" dirty="0" smtClean="0">
                <a:latin typeface="+mn-lt"/>
                <a:cs typeface="Times New Roman" pitchFamily="18" charset="0"/>
              </a:rPr>
              <a:t>METAS PROGRAMADAS PGN 2018</a:t>
            </a:r>
            <a:endParaRPr lang="es-PY" sz="2800" b="1" dirty="0">
              <a:latin typeface="+mn-lt"/>
              <a:cs typeface="Times New Roman" pitchFamily="18" charset="0"/>
            </a:endParaRPr>
          </a:p>
        </p:txBody>
      </p:sp>
      <p:cxnSp>
        <p:nvCxnSpPr>
          <p:cNvPr id="6" name="5 Conector recto"/>
          <p:cNvCxnSpPr/>
          <p:nvPr/>
        </p:nvCxnSpPr>
        <p:spPr>
          <a:xfrm>
            <a:off x="1259632" y="861332"/>
            <a:ext cx="7544312"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pic>
        <p:nvPicPr>
          <p:cNvPr id="7"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7 Grupo"/>
          <p:cNvGrpSpPr/>
          <p:nvPr/>
        </p:nvGrpSpPr>
        <p:grpSpPr>
          <a:xfrm>
            <a:off x="-133709" y="2270"/>
            <a:ext cx="1284976" cy="6855729"/>
            <a:chOff x="-133709" y="2270"/>
            <a:chExt cx="1284976" cy="6855729"/>
          </a:xfrm>
        </p:grpSpPr>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aphicFrame>
        <p:nvGraphicFramePr>
          <p:cNvPr id="15" name="14 Tabla"/>
          <p:cNvGraphicFramePr>
            <a:graphicFrameLocks noGrp="1"/>
          </p:cNvGraphicFramePr>
          <p:nvPr>
            <p:extLst>
              <p:ext uri="{D42A27DB-BD31-4B8C-83A1-F6EECF244321}">
                <p14:modId xmlns:p14="http://schemas.microsoft.com/office/powerpoint/2010/main" val="3400629245"/>
              </p:ext>
            </p:extLst>
          </p:nvPr>
        </p:nvGraphicFramePr>
        <p:xfrm>
          <a:off x="1315111" y="1268760"/>
          <a:ext cx="7488833" cy="4583123"/>
        </p:xfrm>
        <a:graphic>
          <a:graphicData uri="http://schemas.openxmlformats.org/drawingml/2006/table">
            <a:tbl>
              <a:tblPr>
                <a:tableStyleId>{5940675A-B579-460E-94D1-54222C63F5DA}</a:tableStyleId>
              </a:tblPr>
              <a:tblGrid>
                <a:gridCol w="1567124"/>
                <a:gridCol w="1584176"/>
                <a:gridCol w="1152128"/>
                <a:gridCol w="637385"/>
                <a:gridCol w="1517391"/>
                <a:gridCol w="1030629"/>
              </a:tblGrid>
              <a:tr h="465691">
                <a:tc gridSpan="6">
                  <a:txBody>
                    <a:bodyPr/>
                    <a:lstStyle/>
                    <a:p>
                      <a:pPr marL="0" algn="ctr" defTabSz="914400" rtl="0" eaLnBrk="1" fontAlgn="ctr" latinLnBrk="0" hangingPunct="1"/>
                      <a:r>
                        <a:rPr lang="es-PY" sz="1200" b="1" u="none" strike="noStrike" kern="1200" dirty="0">
                          <a:solidFill>
                            <a:schemeClr val="bg1"/>
                          </a:solidFill>
                          <a:effectLst/>
                        </a:rPr>
                        <a:t>TIPO DE PRESUPUESTO 1 - PROGRAMAS DE ADMINISTRACION</a:t>
                      </a:r>
                      <a:endParaRPr lang="es-PY" sz="1200" b="1" u="none" strike="noStrike" kern="1200" dirty="0">
                        <a:solidFill>
                          <a:schemeClr val="bg1"/>
                        </a:solidFill>
                        <a:effectLst/>
                        <a:latin typeface="+mn-lt"/>
                        <a:ea typeface="+mn-ea"/>
                        <a:cs typeface="+mn-cs"/>
                      </a:endParaRPr>
                    </a:p>
                  </a:txBody>
                  <a:tcPr marL="5181" marR="5181" marT="5181" marB="0" anchor="ctr">
                    <a:solidFill>
                      <a:schemeClr val="accent2">
                        <a:lumMod val="50000"/>
                      </a:schemeClr>
                    </a:solidFill>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r>
              <a:tr h="866014">
                <a:tc>
                  <a:txBody>
                    <a:bodyPr/>
                    <a:lstStyle/>
                    <a:p>
                      <a:pPr algn="ctr" fontAlgn="ctr"/>
                      <a:r>
                        <a:rPr lang="es-PY" sz="1200" u="none" strike="noStrike" dirty="0" smtClean="0">
                          <a:effectLst/>
                        </a:rPr>
                        <a:t>PROGRAMAS Y/O PROYECTOS PRESUPUESTARIOS</a:t>
                      </a:r>
                      <a:endParaRPr lang="es-PY" sz="1200" b="1" i="0" u="none" strike="noStrike" dirty="0">
                        <a:solidFill>
                          <a:srgbClr val="000000"/>
                        </a:solidFill>
                        <a:effectLst/>
                        <a:latin typeface="+mj-lt"/>
                      </a:endParaRPr>
                    </a:p>
                  </a:txBody>
                  <a:tcPr marL="5181" marR="5181" marT="5181" marB="0" anchor="ctr">
                    <a:solidFill>
                      <a:schemeClr val="accent2">
                        <a:lumMod val="40000"/>
                        <a:lumOff val="60000"/>
                      </a:schemeClr>
                    </a:solidFill>
                  </a:tcPr>
                </a:tc>
                <a:tc>
                  <a:txBody>
                    <a:bodyPr/>
                    <a:lstStyle/>
                    <a:p>
                      <a:pPr algn="ctr" fontAlgn="ctr"/>
                      <a:r>
                        <a:rPr lang="es-PY" sz="1200" u="none" strike="noStrike" dirty="0">
                          <a:effectLst/>
                        </a:rPr>
                        <a:t>RESULTADO ESPERADO</a:t>
                      </a:r>
                      <a:endParaRPr lang="es-PY" sz="1200" b="1" i="0" u="none" strike="noStrike" dirty="0">
                        <a:solidFill>
                          <a:srgbClr val="000000"/>
                        </a:solidFill>
                        <a:effectLst/>
                        <a:latin typeface="+mj-lt"/>
                      </a:endParaRPr>
                    </a:p>
                  </a:txBody>
                  <a:tcPr marL="5181" marR="5181" marT="5181" marB="0" anchor="ctr">
                    <a:solidFill>
                      <a:schemeClr val="accent2">
                        <a:lumMod val="40000"/>
                        <a:lumOff val="60000"/>
                      </a:schemeClr>
                    </a:solidFill>
                  </a:tcPr>
                </a:tc>
                <a:tc>
                  <a:txBody>
                    <a:bodyPr/>
                    <a:lstStyle/>
                    <a:p>
                      <a:pPr algn="ctr" fontAlgn="ctr"/>
                      <a:r>
                        <a:rPr lang="es-PY" sz="1200" u="none" strike="noStrike" dirty="0">
                          <a:effectLst/>
                        </a:rPr>
                        <a:t>PROYECTO PGN </a:t>
                      </a:r>
                      <a:r>
                        <a:rPr lang="es-PY" sz="1200" u="none" strike="noStrike" dirty="0" smtClean="0">
                          <a:effectLst/>
                        </a:rPr>
                        <a:t>2018</a:t>
                      </a:r>
                      <a:endParaRPr lang="es-PY" sz="1200" b="1" i="0" u="none" strike="noStrike" dirty="0">
                        <a:solidFill>
                          <a:srgbClr val="000000"/>
                        </a:solidFill>
                        <a:effectLst/>
                        <a:latin typeface="+mj-lt"/>
                      </a:endParaRPr>
                    </a:p>
                  </a:txBody>
                  <a:tcPr marL="5181" marR="5181" marT="5181" marB="0" anchor="ctr">
                    <a:solidFill>
                      <a:schemeClr val="accent2">
                        <a:lumMod val="40000"/>
                        <a:lumOff val="60000"/>
                      </a:schemeClr>
                    </a:solidFill>
                  </a:tcPr>
                </a:tc>
                <a:tc>
                  <a:txBody>
                    <a:bodyPr/>
                    <a:lstStyle/>
                    <a:p>
                      <a:pPr algn="ctr" fontAlgn="ctr"/>
                      <a:r>
                        <a:rPr lang="es-PY" sz="1200" u="none" strike="noStrike" dirty="0">
                          <a:effectLst/>
                        </a:rPr>
                        <a:t>META </a:t>
                      </a:r>
                      <a:endParaRPr lang="es-PY" sz="1200" b="1" i="0" u="none" strike="noStrike" dirty="0">
                        <a:solidFill>
                          <a:srgbClr val="000000"/>
                        </a:solidFill>
                        <a:effectLst/>
                        <a:latin typeface="+mj-lt"/>
                      </a:endParaRPr>
                    </a:p>
                  </a:txBody>
                  <a:tcPr marL="5181" marR="5181" marT="5181" marB="0" anchor="ctr">
                    <a:solidFill>
                      <a:schemeClr val="accent2">
                        <a:lumMod val="40000"/>
                        <a:lumOff val="60000"/>
                      </a:schemeClr>
                    </a:solidFill>
                  </a:tcPr>
                </a:tc>
                <a:tc>
                  <a:txBody>
                    <a:bodyPr/>
                    <a:lstStyle/>
                    <a:p>
                      <a:pPr algn="ctr" fontAlgn="ctr"/>
                      <a:r>
                        <a:rPr lang="es-PY" sz="1200" u="none" strike="noStrike" dirty="0">
                          <a:effectLst/>
                        </a:rPr>
                        <a:t>DENOMINACION DEL PRODUCTO</a:t>
                      </a:r>
                      <a:endParaRPr lang="es-PY" sz="1200" b="1" i="0" u="none" strike="noStrike" dirty="0">
                        <a:solidFill>
                          <a:srgbClr val="000000"/>
                        </a:solidFill>
                        <a:effectLst/>
                        <a:latin typeface="+mj-lt"/>
                      </a:endParaRPr>
                    </a:p>
                  </a:txBody>
                  <a:tcPr marL="5181" marR="5181" marT="5181" marB="0" anchor="ctr">
                    <a:solidFill>
                      <a:schemeClr val="accent2">
                        <a:lumMod val="40000"/>
                        <a:lumOff val="60000"/>
                      </a:schemeClr>
                    </a:solidFill>
                  </a:tcPr>
                </a:tc>
                <a:tc>
                  <a:txBody>
                    <a:bodyPr/>
                    <a:lstStyle/>
                    <a:p>
                      <a:pPr algn="ctr" fontAlgn="ctr"/>
                      <a:r>
                        <a:rPr lang="es-PY" sz="1200" u="none" strike="noStrike" dirty="0">
                          <a:effectLst/>
                        </a:rPr>
                        <a:t>UNIDAD  DE MEDIDA</a:t>
                      </a:r>
                      <a:endParaRPr lang="es-PY" sz="1200" b="1" i="0" u="none" strike="noStrike" dirty="0">
                        <a:solidFill>
                          <a:srgbClr val="000000"/>
                        </a:solidFill>
                        <a:effectLst/>
                        <a:latin typeface="+mj-lt"/>
                      </a:endParaRPr>
                    </a:p>
                  </a:txBody>
                  <a:tcPr marL="5181" marR="5181" marT="5181" marB="0" anchor="ctr">
                    <a:solidFill>
                      <a:schemeClr val="accent2">
                        <a:lumMod val="40000"/>
                        <a:lumOff val="60000"/>
                      </a:schemeClr>
                    </a:solidFill>
                  </a:tcPr>
                </a:tc>
              </a:tr>
              <a:tr h="1676641">
                <a:tc>
                  <a:txBody>
                    <a:bodyPr/>
                    <a:lstStyle/>
                    <a:p>
                      <a:pPr algn="l" fontAlgn="ctr"/>
                      <a:r>
                        <a:rPr lang="es-PY" sz="1200" u="none" strike="noStrike" dirty="0">
                          <a:effectLst/>
                        </a:rPr>
                        <a:t>ADMINISTRACION GENERAL</a:t>
                      </a:r>
                      <a:endParaRPr lang="es-PY" sz="1200" b="1" i="0" u="none" strike="noStrike" dirty="0">
                        <a:solidFill>
                          <a:schemeClr val="tx1"/>
                        </a:solidFill>
                        <a:effectLst/>
                        <a:latin typeface="+mj-lt"/>
                      </a:endParaRPr>
                    </a:p>
                  </a:txBody>
                  <a:tcPr marL="5181" marR="5181" marT="5181" marB="0" anchor="ctr"/>
                </a:tc>
                <a:tc>
                  <a:txBody>
                    <a:bodyPr/>
                    <a:lstStyle/>
                    <a:p>
                      <a:pPr algn="l" fontAlgn="ctr"/>
                      <a:r>
                        <a:rPr lang="es-ES" sz="1200" dirty="0" smtClean="0">
                          <a:effectLst/>
                        </a:rPr>
                        <a:t>POLÍTICAS, PLANES, PROGRAMAS Y PROYECTOS DEL SECTOR AGRARIO FORMULADOS, NORMALIZADOS, COORDINADOS, ADMINISTRADOS Y EVALUADOS</a:t>
                      </a:r>
                      <a:endParaRPr lang="es-PY" sz="1200" b="0" i="0" u="none" strike="noStrike" dirty="0">
                        <a:solidFill>
                          <a:schemeClr val="tx1"/>
                        </a:solidFill>
                        <a:effectLst/>
                        <a:latin typeface="+mj-lt"/>
                      </a:endParaRPr>
                    </a:p>
                  </a:txBody>
                  <a:tcPr marL="5181" marR="5181" marT="5181" marB="0" anchor="ctr"/>
                </a:tc>
                <a:tc>
                  <a:txBody>
                    <a:bodyPr/>
                    <a:lstStyle/>
                    <a:p>
                      <a:pPr algn="just" fontAlgn="ctr"/>
                      <a:r>
                        <a:rPr lang="es-PY" sz="1200" u="none" strike="noStrike" dirty="0">
                          <a:effectLst/>
                        </a:rPr>
                        <a:t>              </a:t>
                      </a:r>
                      <a:r>
                        <a:rPr lang="es-PY" sz="1200" u="none" strike="noStrike" dirty="0" smtClean="0">
                          <a:effectLst/>
                        </a:rPr>
                        <a:t>100.191.729.470</a:t>
                      </a:r>
                      <a:endParaRPr lang="es-PY" sz="1200" b="0" i="0" u="none" strike="noStrike" dirty="0">
                        <a:solidFill>
                          <a:schemeClr val="tx1"/>
                        </a:solidFill>
                        <a:effectLst/>
                        <a:latin typeface="+mj-lt"/>
                      </a:endParaRPr>
                    </a:p>
                  </a:txBody>
                  <a:tcPr marL="5181" marR="5181" marT="5181" marB="0" anchor="ctr"/>
                </a:tc>
                <a:tc>
                  <a:txBody>
                    <a:bodyPr/>
                    <a:lstStyle/>
                    <a:p>
                      <a:pPr algn="ctr" fontAlgn="ctr"/>
                      <a:r>
                        <a:rPr lang="es-PY" sz="1400" u="none" strike="noStrike" dirty="0">
                          <a:effectLst/>
                        </a:rPr>
                        <a:t>100</a:t>
                      </a:r>
                      <a:endParaRPr lang="es-PY" sz="1400" b="0" i="0" u="none" strike="noStrike" dirty="0">
                        <a:solidFill>
                          <a:schemeClr val="tx1"/>
                        </a:solidFill>
                        <a:effectLst/>
                        <a:latin typeface="+mj-lt"/>
                      </a:endParaRPr>
                    </a:p>
                  </a:txBody>
                  <a:tcPr marL="5181" marR="5181" marT="5181" marB="0" anchor="ctr"/>
                </a:tc>
                <a:tc>
                  <a:txBody>
                    <a:bodyPr/>
                    <a:lstStyle/>
                    <a:p>
                      <a:pPr algn="l" fontAlgn="ctr"/>
                      <a:r>
                        <a:rPr lang="es-PY" sz="1200" u="none" strike="noStrike" dirty="0">
                          <a:effectLst/>
                        </a:rPr>
                        <a:t>GESTIÓN ADMINISTRATIVA PARA GENERACION DE VALOR PÚBLICO</a:t>
                      </a:r>
                      <a:endParaRPr lang="es-PY" sz="1200" b="0" i="0" u="none" strike="noStrike" dirty="0">
                        <a:solidFill>
                          <a:schemeClr val="tx1"/>
                        </a:solidFill>
                        <a:effectLst/>
                        <a:latin typeface="+mj-lt"/>
                      </a:endParaRPr>
                    </a:p>
                  </a:txBody>
                  <a:tcPr marL="5181" marR="5181" marT="5181" marB="0" anchor="ctr"/>
                </a:tc>
                <a:tc>
                  <a:txBody>
                    <a:bodyPr/>
                    <a:lstStyle/>
                    <a:p>
                      <a:pPr algn="ctr" fontAlgn="ctr"/>
                      <a:r>
                        <a:rPr lang="es-PY" sz="1200" u="none" strike="noStrike" dirty="0">
                          <a:effectLst/>
                        </a:rPr>
                        <a:t>%</a:t>
                      </a:r>
                      <a:endParaRPr lang="es-PY" sz="1200" b="0" i="0" u="none" strike="noStrike" dirty="0">
                        <a:solidFill>
                          <a:schemeClr val="tx1"/>
                        </a:solidFill>
                        <a:effectLst/>
                        <a:latin typeface="+mj-lt"/>
                      </a:endParaRPr>
                    </a:p>
                  </a:txBody>
                  <a:tcPr marL="5181" marR="5181" marT="5181" marB="0" anchor="ctr"/>
                </a:tc>
              </a:tr>
              <a:tr h="1574777">
                <a:tc>
                  <a:txBody>
                    <a:bodyPr/>
                    <a:lstStyle/>
                    <a:p>
                      <a:pPr algn="l" fontAlgn="ctr"/>
                      <a:r>
                        <a:rPr lang="es-PY" sz="1200" u="none" strike="noStrike" dirty="0">
                          <a:effectLst/>
                        </a:rPr>
                        <a:t>COORDINACION Y ADMINISTRACION DE PROYECTOS</a:t>
                      </a:r>
                      <a:endParaRPr lang="es-PY" sz="1200" b="1" i="0" u="none" strike="noStrike" dirty="0">
                        <a:solidFill>
                          <a:schemeClr val="tx1"/>
                        </a:solidFill>
                        <a:effectLst/>
                        <a:latin typeface="+mj-lt"/>
                      </a:endParaRPr>
                    </a:p>
                  </a:txBody>
                  <a:tcPr marL="5181" marR="5181" marT="5181" marB="0" anchor="ctr"/>
                </a:tc>
                <a:tc>
                  <a:txBody>
                    <a:bodyPr/>
                    <a:lstStyle/>
                    <a:p>
                      <a:pPr algn="l" fontAlgn="ctr"/>
                      <a:r>
                        <a:rPr lang="es-ES" sz="1200" dirty="0" smtClean="0">
                          <a:effectLst/>
                        </a:rPr>
                        <a:t>PROGRAMAS Y PROYECTOS DE LA DINCAP COORDINADOS, ADMINISTRADOS, MONITOREADOS, FISCALIZADOS Y EVALUADOS</a:t>
                      </a:r>
                      <a:endParaRPr lang="es-PY" sz="1200" b="0" i="0" u="none" strike="noStrike" dirty="0">
                        <a:solidFill>
                          <a:schemeClr val="tx1"/>
                        </a:solidFill>
                        <a:effectLst/>
                        <a:latin typeface="+mj-lt"/>
                      </a:endParaRPr>
                    </a:p>
                  </a:txBody>
                  <a:tcPr marL="5181" marR="5181" marT="5181" marB="0" anchor="ctr"/>
                </a:tc>
                <a:tc>
                  <a:txBody>
                    <a:bodyPr/>
                    <a:lstStyle/>
                    <a:p>
                      <a:pPr algn="ctr" fontAlgn="ctr"/>
                      <a:r>
                        <a:rPr lang="es-PY" sz="1200" u="none" strike="noStrike" dirty="0" smtClean="0">
                          <a:effectLst/>
                        </a:rPr>
                        <a:t>9.309.363.313               </a:t>
                      </a:r>
                      <a:endParaRPr lang="es-PY" sz="1200" b="0" i="0" u="none" strike="noStrike" dirty="0">
                        <a:solidFill>
                          <a:schemeClr val="tx1"/>
                        </a:solidFill>
                        <a:effectLst/>
                        <a:latin typeface="+mj-lt"/>
                      </a:endParaRPr>
                    </a:p>
                  </a:txBody>
                  <a:tcPr marL="5181" marR="5181" marT="5181" marB="0" anchor="ctr"/>
                </a:tc>
                <a:tc>
                  <a:txBody>
                    <a:bodyPr/>
                    <a:lstStyle/>
                    <a:p>
                      <a:pPr algn="ctr" fontAlgn="ctr"/>
                      <a:r>
                        <a:rPr lang="es-PY" sz="1400" u="none" strike="noStrike" dirty="0">
                          <a:effectLst/>
                        </a:rPr>
                        <a:t>100</a:t>
                      </a:r>
                      <a:endParaRPr lang="es-PY" sz="1400" b="0" i="0" u="none" strike="noStrike" dirty="0">
                        <a:solidFill>
                          <a:schemeClr val="tx1"/>
                        </a:solidFill>
                        <a:effectLst/>
                        <a:latin typeface="+mj-lt"/>
                      </a:endParaRPr>
                    </a:p>
                  </a:txBody>
                  <a:tcPr marL="5181" marR="5181" marT="5181" marB="0" anchor="ctr"/>
                </a:tc>
                <a:tc>
                  <a:txBody>
                    <a:bodyPr/>
                    <a:lstStyle/>
                    <a:p>
                      <a:pPr algn="l" fontAlgn="ctr"/>
                      <a:r>
                        <a:rPr lang="es-PY" sz="1200" u="none" strike="noStrike" dirty="0">
                          <a:effectLst/>
                        </a:rPr>
                        <a:t>GESTIÓN ADMINISTRATIVA PARA GENERACION DE VALOR PÚBLICO</a:t>
                      </a:r>
                      <a:endParaRPr lang="es-PY" sz="1200" b="0" i="0" u="none" strike="noStrike" dirty="0">
                        <a:solidFill>
                          <a:schemeClr val="tx1"/>
                        </a:solidFill>
                        <a:effectLst/>
                        <a:latin typeface="+mj-lt"/>
                      </a:endParaRPr>
                    </a:p>
                  </a:txBody>
                  <a:tcPr marL="5181" marR="5181" marT="5181" marB="0" anchor="ctr"/>
                </a:tc>
                <a:tc>
                  <a:txBody>
                    <a:bodyPr/>
                    <a:lstStyle/>
                    <a:p>
                      <a:pPr algn="ctr" fontAlgn="ctr"/>
                      <a:r>
                        <a:rPr lang="es-PY" sz="1200" u="none" strike="noStrike" dirty="0">
                          <a:effectLst/>
                        </a:rPr>
                        <a:t>%</a:t>
                      </a:r>
                      <a:endParaRPr lang="es-PY" sz="1200" b="0" i="0" u="none" strike="noStrike" dirty="0">
                        <a:solidFill>
                          <a:schemeClr val="tx1"/>
                        </a:solidFill>
                        <a:effectLst/>
                        <a:latin typeface="+mj-lt"/>
                      </a:endParaRPr>
                    </a:p>
                  </a:txBody>
                  <a:tcPr marL="5181" marR="5181" marT="5181" marB="0" anchor="ctr"/>
                </a:tc>
              </a:tr>
            </a:tbl>
          </a:graphicData>
        </a:graphic>
      </p:graphicFrame>
    </p:spTree>
    <p:extLst>
      <p:ext uri="{BB962C8B-B14F-4D97-AF65-F5344CB8AC3E}">
        <p14:creationId xmlns:p14="http://schemas.microsoft.com/office/powerpoint/2010/main" val="1813893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7533" y="188500"/>
            <a:ext cx="8136904" cy="461665"/>
          </a:xfrm>
          <a:prstGeom prst="rect">
            <a:avLst/>
          </a:prstGeom>
          <a:noFill/>
        </p:spPr>
        <p:txBody>
          <a:bodyPr wrap="square" rtlCol="0">
            <a:spAutoFit/>
          </a:bodyPr>
          <a:lstStyle/>
          <a:p>
            <a:pPr algn="ctr"/>
            <a:r>
              <a:rPr lang="es-PY" sz="2400" b="1" dirty="0" smtClean="0">
                <a:latin typeface="+mn-lt"/>
                <a:cs typeface="Times New Roman" pitchFamily="18" charset="0"/>
              </a:rPr>
              <a:t>METAS PROGRAMADAS PGN 2018</a:t>
            </a:r>
            <a:endParaRPr lang="es-PY" sz="2400" b="1" dirty="0">
              <a:latin typeface="+mn-lt"/>
              <a:cs typeface="Times New Roman" pitchFamily="18" charset="0"/>
            </a:endParaRPr>
          </a:p>
        </p:txBody>
      </p:sp>
      <p:cxnSp>
        <p:nvCxnSpPr>
          <p:cNvPr id="5" name="4 Conector recto"/>
          <p:cNvCxnSpPr/>
          <p:nvPr/>
        </p:nvCxnSpPr>
        <p:spPr>
          <a:xfrm>
            <a:off x="1151267" y="650165"/>
            <a:ext cx="7632848"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pic>
        <p:nvPicPr>
          <p:cNvPr id="6"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133709" y="2270"/>
            <a:ext cx="1284976" cy="6855729"/>
            <a:chOff x="-133709" y="2270"/>
            <a:chExt cx="1284976" cy="6855729"/>
          </a:xfrm>
        </p:grpSpPr>
        <p:pic>
          <p:nvPicPr>
            <p:cNvPr id="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aphicFrame>
        <p:nvGraphicFramePr>
          <p:cNvPr id="15" name="14 Tabla"/>
          <p:cNvGraphicFramePr>
            <a:graphicFrameLocks noGrp="1"/>
          </p:cNvGraphicFramePr>
          <p:nvPr>
            <p:extLst>
              <p:ext uri="{D42A27DB-BD31-4B8C-83A1-F6EECF244321}">
                <p14:modId xmlns:p14="http://schemas.microsoft.com/office/powerpoint/2010/main" val="39324666"/>
              </p:ext>
            </p:extLst>
          </p:nvPr>
        </p:nvGraphicFramePr>
        <p:xfrm>
          <a:off x="1223275" y="852674"/>
          <a:ext cx="7560841" cy="5595858"/>
        </p:xfrm>
        <a:graphic>
          <a:graphicData uri="http://schemas.openxmlformats.org/drawingml/2006/table">
            <a:tbl>
              <a:tblPr>
                <a:tableStyleId>{5940675A-B579-460E-94D1-54222C63F5DA}</a:tableStyleId>
              </a:tblPr>
              <a:tblGrid>
                <a:gridCol w="1905578"/>
                <a:gridCol w="1693448"/>
                <a:gridCol w="1011243"/>
                <a:gridCol w="614702"/>
                <a:gridCol w="1290875"/>
                <a:gridCol w="1044995"/>
              </a:tblGrid>
              <a:tr h="220240">
                <a:tc gridSpan="6">
                  <a:txBody>
                    <a:bodyPr/>
                    <a:lstStyle/>
                    <a:p>
                      <a:pPr algn="ctr" fontAlgn="ctr"/>
                      <a:r>
                        <a:rPr lang="es-PY" sz="1100" b="1" u="none" strike="noStrike" dirty="0">
                          <a:solidFill>
                            <a:schemeClr val="bg1"/>
                          </a:solidFill>
                          <a:effectLst/>
                        </a:rPr>
                        <a:t>TIPO DE PRESUPUESTO 2 - PROGRAMAS DE ACCION</a:t>
                      </a:r>
                      <a:endParaRPr lang="es-PY" sz="1100" b="1" i="0" u="none" strike="noStrike" dirty="0">
                        <a:solidFill>
                          <a:schemeClr val="bg1"/>
                        </a:solidFill>
                        <a:effectLst/>
                        <a:latin typeface="+mj-lt"/>
                      </a:endParaRPr>
                    </a:p>
                  </a:txBody>
                  <a:tcPr marL="5181" marR="5181" marT="5181" marB="0" anchor="ctr">
                    <a:solidFill>
                      <a:schemeClr val="accent2">
                        <a:lumMod val="50000"/>
                      </a:schemeClr>
                    </a:solidFill>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r>
              <a:tr h="50324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Y" sz="1100" u="none" strike="noStrike" kern="1200" cap="none" spc="0" normalizeH="0" baseline="0" noProof="0" dirty="0" smtClean="0">
                          <a:ln>
                            <a:noFill/>
                          </a:ln>
                          <a:effectLst/>
                          <a:uLnTx/>
                          <a:uFillTx/>
                        </a:rPr>
                        <a:t>PROGRAMAS Y/O PROYECTOS PRESUPUESTARIOS</a:t>
                      </a:r>
                    </a:p>
                  </a:txBody>
                  <a:tcPr marL="5181" marR="5181" marT="5181" marB="0" anchor="ctr">
                    <a:solidFill>
                      <a:schemeClr val="accent2">
                        <a:lumMod val="60000"/>
                        <a:lumOff val="40000"/>
                      </a:schemeClr>
                    </a:solidFill>
                  </a:tcPr>
                </a:tc>
                <a:tc>
                  <a:txBody>
                    <a:bodyPr/>
                    <a:lstStyle/>
                    <a:p>
                      <a:pPr algn="ctr" fontAlgn="ctr"/>
                      <a:r>
                        <a:rPr lang="es-PY" sz="1100" u="none" strike="noStrike" dirty="0">
                          <a:effectLst/>
                        </a:rPr>
                        <a:t>RESULTADO ESPERADO</a:t>
                      </a:r>
                      <a:endParaRPr lang="es-PY" sz="1100" b="1" i="0" u="none" strike="noStrike" dirty="0">
                        <a:solidFill>
                          <a:srgbClr val="000000"/>
                        </a:solidFill>
                        <a:effectLst/>
                        <a:latin typeface="+mj-lt"/>
                      </a:endParaRPr>
                    </a:p>
                  </a:txBody>
                  <a:tcPr marL="5181" marR="5181" marT="5181" marB="0" anchor="ctr">
                    <a:solidFill>
                      <a:schemeClr val="accent2">
                        <a:lumMod val="60000"/>
                        <a:lumOff val="40000"/>
                      </a:schemeClr>
                    </a:solidFill>
                  </a:tcPr>
                </a:tc>
                <a:tc>
                  <a:txBody>
                    <a:bodyPr/>
                    <a:lstStyle/>
                    <a:p>
                      <a:pPr algn="ctr" fontAlgn="ctr"/>
                      <a:r>
                        <a:rPr lang="es-PY" sz="1100" u="none" strike="noStrike" dirty="0">
                          <a:effectLst/>
                        </a:rPr>
                        <a:t>PROYECTO PGN </a:t>
                      </a:r>
                      <a:r>
                        <a:rPr lang="es-PY" sz="1100" u="none" strike="noStrike" dirty="0" smtClean="0">
                          <a:effectLst/>
                        </a:rPr>
                        <a:t>2018</a:t>
                      </a:r>
                      <a:endParaRPr lang="es-PY" sz="1100" b="1" i="0" u="none" strike="noStrike" dirty="0">
                        <a:solidFill>
                          <a:srgbClr val="000000"/>
                        </a:solidFill>
                        <a:effectLst/>
                        <a:latin typeface="+mj-lt"/>
                      </a:endParaRPr>
                    </a:p>
                  </a:txBody>
                  <a:tcPr marL="5181" marR="5181" marT="5181" marB="0" anchor="ctr">
                    <a:solidFill>
                      <a:schemeClr val="accent2">
                        <a:lumMod val="60000"/>
                        <a:lumOff val="40000"/>
                      </a:schemeClr>
                    </a:solidFill>
                  </a:tcPr>
                </a:tc>
                <a:tc>
                  <a:txBody>
                    <a:bodyPr/>
                    <a:lstStyle/>
                    <a:p>
                      <a:pPr algn="ctr" fontAlgn="ctr"/>
                      <a:r>
                        <a:rPr lang="es-PY" sz="1100" u="none" strike="noStrike" dirty="0">
                          <a:effectLst/>
                        </a:rPr>
                        <a:t>META </a:t>
                      </a:r>
                      <a:endParaRPr lang="es-PY" sz="1100" b="1" i="0" u="none" strike="noStrike" dirty="0">
                        <a:solidFill>
                          <a:srgbClr val="000000"/>
                        </a:solidFill>
                        <a:effectLst/>
                        <a:latin typeface="+mj-lt"/>
                      </a:endParaRPr>
                    </a:p>
                  </a:txBody>
                  <a:tcPr marL="5181" marR="5181" marT="5181" marB="0" anchor="ctr">
                    <a:solidFill>
                      <a:schemeClr val="accent2">
                        <a:lumMod val="60000"/>
                        <a:lumOff val="40000"/>
                      </a:schemeClr>
                    </a:solidFill>
                  </a:tcPr>
                </a:tc>
                <a:tc>
                  <a:txBody>
                    <a:bodyPr/>
                    <a:lstStyle/>
                    <a:p>
                      <a:pPr algn="ctr" fontAlgn="ctr"/>
                      <a:r>
                        <a:rPr lang="es-PY" sz="1100" u="none" strike="noStrike" dirty="0">
                          <a:effectLst/>
                        </a:rPr>
                        <a:t>DENOMINACION DEL PRODUCTO</a:t>
                      </a:r>
                      <a:endParaRPr lang="es-PY" sz="1100" b="1" i="0" u="none" strike="noStrike" dirty="0">
                        <a:solidFill>
                          <a:srgbClr val="000000"/>
                        </a:solidFill>
                        <a:effectLst/>
                        <a:latin typeface="+mj-lt"/>
                      </a:endParaRPr>
                    </a:p>
                  </a:txBody>
                  <a:tcPr marL="5181" marR="5181" marT="5181" marB="0" anchor="ctr">
                    <a:solidFill>
                      <a:schemeClr val="accent2">
                        <a:lumMod val="60000"/>
                        <a:lumOff val="40000"/>
                      </a:schemeClr>
                    </a:solidFill>
                  </a:tcPr>
                </a:tc>
                <a:tc>
                  <a:txBody>
                    <a:bodyPr/>
                    <a:lstStyle/>
                    <a:p>
                      <a:pPr algn="ctr" fontAlgn="ctr"/>
                      <a:r>
                        <a:rPr lang="es-PY" sz="1100" u="none" strike="noStrike" dirty="0">
                          <a:effectLst/>
                        </a:rPr>
                        <a:t>UNIDAD  DE MEDIDA</a:t>
                      </a:r>
                      <a:endParaRPr lang="es-PY" sz="1100" b="1" i="0" u="none" strike="noStrike" dirty="0">
                        <a:solidFill>
                          <a:srgbClr val="000000"/>
                        </a:solidFill>
                        <a:effectLst/>
                        <a:latin typeface="+mj-lt"/>
                      </a:endParaRPr>
                    </a:p>
                  </a:txBody>
                  <a:tcPr marL="5181" marR="5181" marT="5181" marB="0" anchor="ctr">
                    <a:solidFill>
                      <a:schemeClr val="accent2">
                        <a:lumMod val="60000"/>
                        <a:lumOff val="40000"/>
                      </a:schemeClr>
                    </a:solidFill>
                  </a:tcPr>
                </a:tc>
              </a:tr>
              <a:tr h="517485">
                <a:tc rowSpan="2">
                  <a:txBody>
                    <a:bodyPr/>
                    <a:lstStyle/>
                    <a:p>
                      <a:pPr algn="ctr" fontAlgn="ctr"/>
                      <a:r>
                        <a:rPr lang="es-PY" sz="1100" u="none" strike="noStrike" dirty="0">
                          <a:effectLst/>
                        </a:rPr>
                        <a:t>EXTENSION AGRARIA </a:t>
                      </a:r>
                      <a:endParaRPr lang="es-PY" sz="1100" b="1" i="0" u="none" strike="noStrike" dirty="0">
                        <a:solidFill>
                          <a:srgbClr val="000000"/>
                        </a:solidFill>
                        <a:effectLst/>
                        <a:latin typeface="+mj-lt"/>
                      </a:endParaRPr>
                    </a:p>
                  </a:txBody>
                  <a:tcPr marL="5181" marR="5181" marT="5181" marB="0" anchor="ctr"/>
                </a:tc>
                <a:tc rowSpan="2">
                  <a:txBody>
                    <a:bodyPr/>
                    <a:lstStyle/>
                    <a:p>
                      <a:pPr algn="l" fontAlgn="ctr"/>
                      <a:r>
                        <a:rPr lang="es-ES" sz="1100" dirty="0" smtClean="0">
                          <a:effectLst/>
                        </a:rPr>
                        <a:t>FAMILIAS DE LA AGRICULTURA FAMILIAR Y DE COMUNIDADES INDÍGENAS CON RUBROS DIVERSIFICADOS DE CONSUMO Y RENTA.</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smtClean="0">
                          <a:effectLst/>
                        </a:rPr>
                        <a:t> 10.703.051.856</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ES" sz="1100" dirty="0" smtClean="0">
                          <a:effectLst/>
                        </a:rPr>
                        <a:t>16.443</a:t>
                      </a:r>
                      <a:r>
                        <a:rPr lang="es-PY" sz="1100" u="none" strike="noStrike" dirty="0">
                          <a:effectLst/>
                        </a:rPr>
                        <a:t> </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a:effectLst/>
                        </a:rPr>
                        <a:t>TRANSFERENCIAS PARA LA IMPLEMENTACIÓN DE TECNOLOGÍAS</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a:effectLst/>
                        </a:rPr>
                        <a:t>FAMILIAS</a:t>
                      </a:r>
                      <a:endParaRPr lang="es-PY" sz="1100" b="0" i="0" u="none" strike="noStrike" dirty="0">
                        <a:solidFill>
                          <a:schemeClr val="tx1"/>
                        </a:solidFill>
                        <a:effectLst/>
                        <a:latin typeface="+mj-lt"/>
                      </a:endParaRPr>
                    </a:p>
                  </a:txBody>
                  <a:tcPr marL="5181" marR="5181" marT="5181" marB="0" anchor="ctr"/>
                </a:tc>
              </a:tr>
              <a:tr h="556645">
                <a:tc vMerge="1">
                  <a:txBody>
                    <a:bodyPr/>
                    <a:lstStyle/>
                    <a:p>
                      <a:endParaRPr lang="es-PY"/>
                    </a:p>
                  </a:txBody>
                  <a:tcPr/>
                </a:tc>
                <a:tc vMerge="1">
                  <a:txBody>
                    <a:bodyPr/>
                    <a:lstStyle/>
                    <a:p>
                      <a:endParaRPr lang="es-PY"/>
                    </a:p>
                  </a:txBody>
                  <a:tcPr/>
                </a:tc>
                <a:tc>
                  <a:txBody>
                    <a:bodyPr/>
                    <a:lstStyle/>
                    <a:p>
                      <a:pPr algn="r" fontAlgn="ctr"/>
                      <a:r>
                        <a:rPr lang="es-PY" sz="1100" u="none" strike="noStrike" dirty="0" smtClean="0">
                          <a:effectLst/>
                        </a:rPr>
                        <a:t>90.217.189.375</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a:effectLst/>
                        </a:rPr>
                        <a:t>  </a:t>
                      </a:r>
                      <a:r>
                        <a:rPr lang="es-PY" sz="1100" u="none" strike="noStrike" dirty="0" smtClean="0">
                          <a:effectLst/>
                        </a:rPr>
                        <a:t>67.000                </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a:effectLst/>
                        </a:rPr>
                        <a:t>ASISTENCIA TECNICA AGROPECUARIA</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a:effectLst/>
                        </a:rPr>
                        <a:t>FAMILIAS</a:t>
                      </a:r>
                      <a:endParaRPr lang="es-PY" sz="1100" b="0" i="0" u="none" strike="noStrike">
                        <a:solidFill>
                          <a:schemeClr val="tx1"/>
                        </a:solidFill>
                        <a:effectLst/>
                        <a:latin typeface="+mj-lt"/>
                      </a:endParaRPr>
                    </a:p>
                  </a:txBody>
                  <a:tcPr marL="5181" marR="5181" marT="5181" marB="0" anchor="ctr"/>
                </a:tc>
              </a:tr>
              <a:tr h="859248">
                <a:tc>
                  <a:txBody>
                    <a:bodyPr/>
                    <a:lstStyle/>
                    <a:p>
                      <a:pPr algn="ctr" fontAlgn="ctr"/>
                      <a:r>
                        <a:rPr lang="es-PY" sz="1100" u="none" strike="noStrike" dirty="0">
                          <a:effectLst/>
                        </a:rPr>
                        <a:t>DESARROOL AGRICOLA  DE LA REGION ORIENTAL 2KR</a:t>
                      </a:r>
                      <a:endParaRPr lang="es-PY" sz="1100" b="1" i="0" u="none" strike="noStrike" dirty="0">
                        <a:solidFill>
                          <a:srgbClr val="000000"/>
                        </a:solidFill>
                        <a:effectLst/>
                        <a:latin typeface="+mj-lt"/>
                      </a:endParaRPr>
                    </a:p>
                  </a:txBody>
                  <a:tcPr marL="5181" marR="5181" marT="5181" marB="0" anchor="ctr"/>
                </a:tc>
                <a:tc>
                  <a:txBody>
                    <a:bodyPr/>
                    <a:lstStyle/>
                    <a:p>
                      <a:pPr algn="l" fontAlgn="ctr"/>
                      <a:r>
                        <a:rPr lang="es-ES" sz="1100" dirty="0" smtClean="0">
                          <a:effectLst/>
                        </a:rPr>
                        <a:t>PRODUCTORES MEJORAN SUS INGRESOS MEDIANTE LA FINANCIACIÓN E IMPLEMENTACIÓN DE MICROPROYECTOS PRODUCTIVOS</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smtClean="0">
                          <a:effectLst/>
                        </a:rPr>
                        <a:t>1.848.760.719</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smtClean="0">
                          <a:effectLst/>
                        </a:rPr>
                        <a:t>2                        </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smtClean="0">
                          <a:effectLst/>
                        </a:rPr>
                        <a:t>PROYECTOS  FINANCIADOS</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000" u="none" strike="noStrike" dirty="0">
                          <a:effectLst/>
                        </a:rPr>
                        <a:t>MICROPROYECTOS</a:t>
                      </a:r>
                      <a:endParaRPr lang="es-PY" sz="1000" b="0" i="0" u="none" strike="noStrike" dirty="0">
                        <a:solidFill>
                          <a:schemeClr val="tx1"/>
                        </a:solidFill>
                        <a:effectLst/>
                        <a:latin typeface="+mj-lt"/>
                      </a:endParaRPr>
                    </a:p>
                  </a:txBody>
                  <a:tcPr marL="5181" marR="5181" marT="5181" marB="0" anchor="ctr"/>
                </a:tc>
              </a:tr>
              <a:tr h="517485">
                <a:tc rowSpan="2">
                  <a:txBody>
                    <a:bodyPr/>
                    <a:lstStyle/>
                    <a:p>
                      <a:pPr algn="ctr" fontAlgn="ctr"/>
                      <a:r>
                        <a:rPr lang="es-PY" sz="1100" u="none" strike="noStrike" dirty="0">
                          <a:effectLst/>
                        </a:rPr>
                        <a:t>FOMENTO PECUARIO</a:t>
                      </a:r>
                      <a:endParaRPr lang="es-PY" sz="1100" b="1" i="0" u="none" strike="noStrike" dirty="0">
                        <a:solidFill>
                          <a:srgbClr val="000000"/>
                        </a:solidFill>
                        <a:effectLst/>
                        <a:latin typeface="+mj-lt"/>
                      </a:endParaRPr>
                    </a:p>
                  </a:txBody>
                  <a:tcPr marL="5181" marR="5181" marT="5181" marB="0" anchor="ctr"/>
                </a:tc>
                <a:tc rowSpan="2">
                  <a:txBody>
                    <a:bodyPr/>
                    <a:lstStyle/>
                    <a:p>
                      <a:pPr algn="l" fontAlgn="ctr"/>
                      <a:r>
                        <a:rPr lang="es-ES" sz="1100" dirty="0" smtClean="0">
                          <a:effectLst/>
                        </a:rPr>
                        <a:t>PRODUCCIÓN GANADERA MAYOR, MENOR, ACUÍCOLA Y APÍCOLA INCREMENTADAS PARA CONTRIBUIR A LA SEGURIDAD ALIMENTARIA Y GENERACIÓN DE INGRESOS DE LOS PRODUCTORES/AS.</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smtClean="0">
                          <a:effectLst/>
                        </a:rPr>
                        <a:t>4.606.416.298               </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smtClean="0">
                          <a:effectLst/>
                        </a:rPr>
                        <a:t>8.230</a:t>
                      </a:r>
                      <a:r>
                        <a:rPr lang="es-PY" sz="1100" u="none" strike="noStrike" dirty="0">
                          <a:effectLst/>
                        </a:rPr>
                        <a:t> </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a:effectLst/>
                        </a:rPr>
                        <a:t>ASISTENCIA TÉCNICA EN PRODUCCIÓN PECUARIA Y ACUÍCOLA</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a:effectLst/>
                        </a:rPr>
                        <a:t>FAMILIAS</a:t>
                      </a:r>
                      <a:endParaRPr lang="es-PY" sz="1100" b="0" i="0" u="none" strike="noStrike" dirty="0">
                        <a:solidFill>
                          <a:schemeClr val="tx1"/>
                        </a:solidFill>
                        <a:effectLst/>
                        <a:latin typeface="+mj-lt"/>
                      </a:endParaRPr>
                    </a:p>
                  </a:txBody>
                  <a:tcPr marL="5181" marR="5181" marT="5181" marB="0" anchor="ctr"/>
                </a:tc>
              </a:tr>
              <a:tr h="683525">
                <a:tc vMerge="1">
                  <a:txBody>
                    <a:bodyPr/>
                    <a:lstStyle/>
                    <a:p>
                      <a:endParaRPr lang="es-PY"/>
                    </a:p>
                  </a:txBody>
                  <a:tcPr/>
                </a:tc>
                <a:tc vMerge="1">
                  <a:txBody>
                    <a:bodyPr/>
                    <a:lstStyle/>
                    <a:p>
                      <a:endParaRPr lang="es-PY"/>
                    </a:p>
                  </a:txBody>
                  <a:tcPr/>
                </a:tc>
                <a:tc>
                  <a:txBody>
                    <a:bodyPr/>
                    <a:lstStyle/>
                    <a:p>
                      <a:pPr algn="ctr" fontAlgn="ctr"/>
                      <a:r>
                        <a:rPr lang="es-PY" sz="1100" u="none" strike="noStrike" dirty="0" smtClean="0">
                          <a:effectLst/>
                        </a:rPr>
                        <a:t>3.625.000.000                </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a:effectLst/>
                        </a:rPr>
                        <a:t> </a:t>
                      </a:r>
                      <a:r>
                        <a:rPr lang="es-PY" sz="1100" u="none" strike="noStrike" dirty="0" smtClean="0">
                          <a:effectLst/>
                        </a:rPr>
                        <a:t>100                      </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smtClean="0">
                          <a:effectLst/>
                        </a:rPr>
                        <a:t>PROYECTOS PECUARIOS FINANCIADOS</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a:effectLst/>
                        </a:rPr>
                        <a:t>PROYECTOS</a:t>
                      </a:r>
                      <a:endParaRPr lang="es-PY" sz="1100" b="0" i="0" u="none" strike="noStrike" dirty="0">
                        <a:solidFill>
                          <a:schemeClr val="tx1"/>
                        </a:solidFill>
                        <a:effectLst/>
                        <a:latin typeface="+mj-lt"/>
                      </a:endParaRPr>
                    </a:p>
                  </a:txBody>
                  <a:tcPr marL="5181" marR="5181" marT="5181" marB="0" anchor="ctr"/>
                </a:tc>
              </a:tr>
              <a:tr h="1269700">
                <a:tc>
                  <a:txBody>
                    <a:bodyPr/>
                    <a:lstStyle/>
                    <a:p>
                      <a:pPr algn="ctr" fontAlgn="ctr"/>
                      <a:r>
                        <a:rPr lang="es-PY" sz="1100" u="none" strike="noStrike">
                          <a:effectLst/>
                        </a:rPr>
                        <a:t>EDUCACION AGROPECUARIA</a:t>
                      </a:r>
                      <a:endParaRPr lang="es-PY" sz="1100" b="1" i="0" u="none" strike="noStrike">
                        <a:solidFill>
                          <a:srgbClr val="000000"/>
                        </a:solidFill>
                        <a:effectLst/>
                        <a:latin typeface="+mj-lt"/>
                      </a:endParaRPr>
                    </a:p>
                  </a:txBody>
                  <a:tcPr marL="5181" marR="5181" marT="5181" marB="0" anchor="ctr"/>
                </a:tc>
                <a:tc>
                  <a:txBody>
                    <a:bodyPr/>
                    <a:lstStyle/>
                    <a:p>
                      <a:pPr algn="l" fontAlgn="ctr"/>
                      <a:r>
                        <a:rPr lang="es-ES" sz="1100" dirty="0" smtClean="0">
                          <a:effectLst/>
                        </a:rPr>
                        <a:t>JÓVENES VARONES Y MUJERES, DE LOS SECTORES RURALES FORMADOS INTEGRALMENTE EN TÉCNICAS DE PRODUCCIÓN AGRARIA.</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a:effectLst/>
                        </a:rPr>
                        <a:t>  </a:t>
                      </a:r>
                      <a:r>
                        <a:rPr lang="es-PY" sz="1100" u="none" strike="noStrike" dirty="0" smtClean="0">
                          <a:effectLst/>
                        </a:rPr>
                        <a:t>32.595.570.245             </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smtClean="0">
                          <a:effectLst/>
                        </a:rPr>
                        <a:t>3.038                    </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a:effectLst/>
                        </a:rPr>
                        <a:t>FORMACION DE ALUMNOS</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a:effectLst/>
                        </a:rPr>
                        <a:t>ALUMNOS</a:t>
                      </a:r>
                      <a:endParaRPr lang="es-PY" sz="1100" b="0" i="0" u="none" strike="noStrike" dirty="0">
                        <a:solidFill>
                          <a:schemeClr val="tx1"/>
                        </a:solidFill>
                        <a:effectLst/>
                        <a:latin typeface="+mj-lt"/>
                      </a:endParaRPr>
                    </a:p>
                  </a:txBody>
                  <a:tcPr marL="5181" marR="5181" marT="5181" marB="0" anchor="ctr"/>
                </a:tc>
              </a:tr>
            </a:tbl>
          </a:graphicData>
        </a:graphic>
      </p:graphicFrame>
    </p:spTree>
    <p:extLst>
      <p:ext uri="{BB962C8B-B14F-4D97-AF65-F5344CB8AC3E}">
        <p14:creationId xmlns:p14="http://schemas.microsoft.com/office/powerpoint/2010/main" val="870146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04471" y="199370"/>
            <a:ext cx="8136904" cy="461665"/>
          </a:xfrm>
          <a:prstGeom prst="rect">
            <a:avLst/>
          </a:prstGeom>
          <a:noFill/>
        </p:spPr>
        <p:txBody>
          <a:bodyPr wrap="square" rtlCol="0">
            <a:spAutoFit/>
          </a:bodyPr>
          <a:lstStyle/>
          <a:p>
            <a:pPr algn="ctr"/>
            <a:r>
              <a:rPr lang="es-PY" sz="2400" b="1" dirty="0" smtClean="0">
                <a:latin typeface="+mj-lt"/>
                <a:cs typeface="Times New Roman" pitchFamily="18" charset="0"/>
              </a:rPr>
              <a:t>METAS PROGRAMADAS PGN 2018</a:t>
            </a:r>
            <a:endParaRPr lang="es-PY" sz="2400" b="1" dirty="0">
              <a:latin typeface="+mj-lt"/>
              <a:cs typeface="Times New Roman" pitchFamily="18" charset="0"/>
            </a:endParaRPr>
          </a:p>
        </p:txBody>
      </p:sp>
      <p:cxnSp>
        <p:nvCxnSpPr>
          <p:cNvPr id="4" name="3 Conector recto"/>
          <p:cNvCxnSpPr/>
          <p:nvPr/>
        </p:nvCxnSpPr>
        <p:spPr>
          <a:xfrm>
            <a:off x="1259632" y="739489"/>
            <a:ext cx="7597953"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pic>
        <p:nvPicPr>
          <p:cNvPr id="5"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5 Grupo"/>
          <p:cNvGrpSpPr/>
          <p:nvPr/>
        </p:nvGrpSpPr>
        <p:grpSpPr>
          <a:xfrm>
            <a:off x="-133709" y="2270"/>
            <a:ext cx="1284976" cy="6855729"/>
            <a:chOff x="-133709" y="2270"/>
            <a:chExt cx="1284976" cy="6855729"/>
          </a:xfrm>
        </p:grpSpPr>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aphicFrame>
        <p:nvGraphicFramePr>
          <p:cNvPr id="12" name="11 Tabla"/>
          <p:cNvGraphicFramePr>
            <a:graphicFrameLocks noGrp="1"/>
          </p:cNvGraphicFramePr>
          <p:nvPr>
            <p:extLst>
              <p:ext uri="{D42A27DB-BD31-4B8C-83A1-F6EECF244321}">
                <p14:modId xmlns:p14="http://schemas.microsoft.com/office/powerpoint/2010/main" val="707003688"/>
              </p:ext>
            </p:extLst>
          </p:nvPr>
        </p:nvGraphicFramePr>
        <p:xfrm>
          <a:off x="1403649" y="926945"/>
          <a:ext cx="7363370" cy="5598399"/>
        </p:xfrm>
        <a:graphic>
          <a:graphicData uri="http://schemas.openxmlformats.org/drawingml/2006/table">
            <a:tbl>
              <a:tblPr>
                <a:tableStyleId>{5940675A-B579-460E-94D1-54222C63F5DA}</a:tableStyleId>
              </a:tblPr>
              <a:tblGrid>
                <a:gridCol w="1916177"/>
                <a:gridCol w="1756230"/>
                <a:gridCol w="936104"/>
                <a:gridCol w="506443"/>
                <a:gridCol w="1398500"/>
                <a:gridCol w="849916"/>
              </a:tblGrid>
              <a:tr h="374826">
                <a:tc gridSpan="6">
                  <a:txBody>
                    <a:bodyPr/>
                    <a:lstStyle/>
                    <a:p>
                      <a:pPr algn="ctr" fontAlgn="ctr"/>
                      <a:r>
                        <a:rPr lang="es-PY" sz="1100" b="1" u="none" strike="noStrike" dirty="0">
                          <a:solidFill>
                            <a:schemeClr val="bg1"/>
                          </a:solidFill>
                          <a:effectLst/>
                        </a:rPr>
                        <a:t>TIPO DE PRESUPUESTO 2 - PROGRAMAS DE ACCION</a:t>
                      </a:r>
                      <a:endParaRPr lang="es-PY" sz="1100" b="1" i="0" u="none" strike="noStrike" dirty="0">
                        <a:solidFill>
                          <a:schemeClr val="bg1"/>
                        </a:solidFill>
                        <a:effectLst/>
                        <a:latin typeface="+mn-lt"/>
                      </a:endParaRPr>
                    </a:p>
                  </a:txBody>
                  <a:tcPr marL="5181" marR="5181" marT="5181" marB="0" anchor="ctr">
                    <a:solidFill>
                      <a:schemeClr val="accent2">
                        <a:lumMod val="50000"/>
                      </a:schemeClr>
                    </a:solidFill>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r>
              <a:tr h="745136">
                <a:tc>
                  <a:txBody>
                    <a:bodyPr/>
                    <a:lstStyle/>
                    <a:p>
                      <a:pPr algn="ctr" fontAlgn="ctr"/>
                      <a:r>
                        <a:rPr kumimoji="0" lang="es-PY" sz="1100" u="none" strike="noStrike" kern="1200" cap="none" spc="0" normalizeH="0" baseline="0" noProof="0" dirty="0" smtClean="0">
                          <a:ln>
                            <a:noFill/>
                          </a:ln>
                          <a:effectLst/>
                          <a:uLnTx/>
                          <a:uFillTx/>
                        </a:rPr>
                        <a:t>PROGRAMAS Y/O PROYECTOS PRESUPUESTARIOS</a:t>
                      </a:r>
                      <a:endParaRPr lang="es-PY" sz="1100" b="1" i="0" u="none" strike="noStrike" dirty="0">
                        <a:solidFill>
                          <a:srgbClr val="000000"/>
                        </a:solidFill>
                        <a:effectLst/>
                        <a:latin typeface="+mn-lt"/>
                      </a:endParaRPr>
                    </a:p>
                  </a:txBody>
                  <a:tcPr marL="5181" marR="5181" marT="5181" marB="0" anchor="ctr">
                    <a:solidFill>
                      <a:schemeClr val="accent2">
                        <a:lumMod val="40000"/>
                        <a:lumOff val="60000"/>
                      </a:schemeClr>
                    </a:solidFill>
                  </a:tcPr>
                </a:tc>
                <a:tc>
                  <a:txBody>
                    <a:bodyPr/>
                    <a:lstStyle/>
                    <a:p>
                      <a:pPr algn="ctr" fontAlgn="ctr"/>
                      <a:r>
                        <a:rPr lang="es-PY" sz="1100" u="none" strike="noStrike" dirty="0">
                          <a:effectLst/>
                        </a:rPr>
                        <a:t>RESULTADO ESPERADO</a:t>
                      </a:r>
                      <a:endParaRPr lang="es-PY" sz="1100" b="1" i="0" u="none" strike="noStrike" dirty="0">
                        <a:solidFill>
                          <a:srgbClr val="000000"/>
                        </a:solidFill>
                        <a:effectLst/>
                        <a:latin typeface="+mn-lt"/>
                      </a:endParaRPr>
                    </a:p>
                  </a:txBody>
                  <a:tcPr marL="5181" marR="5181" marT="5181" marB="0" anchor="ctr">
                    <a:solidFill>
                      <a:schemeClr val="accent2">
                        <a:lumMod val="40000"/>
                        <a:lumOff val="60000"/>
                      </a:schemeClr>
                    </a:solidFill>
                  </a:tcPr>
                </a:tc>
                <a:tc>
                  <a:txBody>
                    <a:bodyPr/>
                    <a:lstStyle/>
                    <a:p>
                      <a:pPr algn="ctr" fontAlgn="ctr"/>
                      <a:r>
                        <a:rPr lang="es-PY" sz="1100" u="none" strike="noStrike" dirty="0">
                          <a:effectLst/>
                        </a:rPr>
                        <a:t>PROYECTO PGN </a:t>
                      </a:r>
                      <a:r>
                        <a:rPr lang="es-PY" sz="1100" u="none" strike="noStrike" dirty="0" smtClean="0">
                          <a:effectLst/>
                        </a:rPr>
                        <a:t>2018</a:t>
                      </a:r>
                      <a:endParaRPr lang="es-PY" sz="1100" b="1" i="0" u="none" strike="noStrike" dirty="0">
                        <a:solidFill>
                          <a:srgbClr val="000000"/>
                        </a:solidFill>
                        <a:effectLst/>
                        <a:latin typeface="+mn-lt"/>
                      </a:endParaRPr>
                    </a:p>
                  </a:txBody>
                  <a:tcPr marL="5181" marR="5181" marT="5181" marB="0" anchor="ctr">
                    <a:solidFill>
                      <a:schemeClr val="accent2">
                        <a:lumMod val="40000"/>
                        <a:lumOff val="60000"/>
                      </a:schemeClr>
                    </a:solidFill>
                  </a:tcPr>
                </a:tc>
                <a:tc>
                  <a:txBody>
                    <a:bodyPr/>
                    <a:lstStyle/>
                    <a:p>
                      <a:pPr algn="ctr" fontAlgn="ctr"/>
                      <a:r>
                        <a:rPr lang="es-PY" sz="1100" u="none" strike="noStrike" dirty="0">
                          <a:effectLst/>
                        </a:rPr>
                        <a:t>META </a:t>
                      </a:r>
                      <a:endParaRPr lang="es-PY" sz="1100" b="1" i="0" u="none" strike="noStrike" dirty="0">
                        <a:solidFill>
                          <a:srgbClr val="000000"/>
                        </a:solidFill>
                        <a:effectLst/>
                        <a:latin typeface="+mn-lt"/>
                      </a:endParaRPr>
                    </a:p>
                  </a:txBody>
                  <a:tcPr marL="5181" marR="5181" marT="5181" marB="0" anchor="ctr">
                    <a:solidFill>
                      <a:schemeClr val="accent2">
                        <a:lumMod val="40000"/>
                        <a:lumOff val="60000"/>
                      </a:schemeClr>
                    </a:solidFill>
                  </a:tcPr>
                </a:tc>
                <a:tc>
                  <a:txBody>
                    <a:bodyPr/>
                    <a:lstStyle/>
                    <a:p>
                      <a:pPr algn="ctr" fontAlgn="ctr"/>
                      <a:r>
                        <a:rPr lang="es-PY" sz="1100" u="none" strike="noStrike" dirty="0">
                          <a:effectLst/>
                        </a:rPr>
                        <a:t>DENOMINACION DEL PRODUCTO</a:t>
                      </a:r>
                      <a:endParaRPr lang="es-PY" sz="1100" b="1" i="0" u="none" strike="noStrike" dirty="0">
                        <a:solidFill>
                          <a:srgbClr val="000000"/>
                        </a:solidFill>
                        <a:effectLst/>
                        <a:latin typeface="+mn-lt"/>
                      </a:endParaRPr>
                    </a:p>
                  </a:txBody>
                  <a:tcPr marL="5181" marR="5181" marT="5181" marB="0" anchor="ctr">
                    <a:solidFill>
                      <a:schemeClr val="accent2">
                        <a:lumMod val="40000"/>
                        <a:lumOff val="60000"/>
                      </a:schemeClr>
                    </a:solidFill>
                  </a:tcPr>
                </a:tc>
                <a:tc>
                  <a:txBody>
                    <a:bodyPr/>
                    <a:lstStyle/>
                    <a:p>
                      <a:pPr algn="ctr" fontAlgn="ctr"/>
                      <a:r>
                        <a:rPr lang="es-PY" sz="1100" u="none" strike="noStrike" dirty="0">
                          <a:effectLst/>
                        </a:rPr>
                        <a:t>UNIDAD  DE MEDIDA</a:t>
                      </a:r>
                      <a:endParaRPr lang="es-PY" sz="1100" b="1" i="0" u="none" strike="noStrike" dirty="0">
                        <a:solidFill>
                          <a:srgbClr val="000000"/>
                        </a:solidFill>
                        <a:effectLst/>
                        <a:latin typeface="+mn-lt"/>
                      </a:endParaRPr>
                    </a:p>
                  </a:txBody>
                  <a:tcPr marL="5181" marR="5181" marT="5181" marB="0" anchor="ctr">
                    <a:solidFill>
                      <a:schemeClr val="accent2">
                        <a:lumMod val="40000"/>
                        <a:lumOff val="60000"/>
                      </a:schemeClr>
                    </a:solidFill>
                  </a:tcPr>
                </a:tc>
              </a:tr>
              <a:tr h="802304">
                <a:tc>
                  <a:txBody>
                    <a:bodyPr/>
                    <a:lstStyle/>
                    <a:p>
                      <a:pPr algn="ctr" fontAlgn="ctr"/>
                      <a:r>
                        <a:rPr lang="es-PY" sz="1100" u="none" strike="noStrike" dirty="0">
                          <a:effectLst/>
                        </a:rPr>
                        <a:t>SISTEMA DE COMERCIALIZACION DE PRODUCTOS AGROPECUARIOS</a:t>
                      </a:r>
                      <a:endParaRPr lang="es-PY" sz="1100" b="1" i="0" u="none" strike="noStrike" dirty="0">
                        <a:solidFill>
                          <a:schemeClr val="tx1"/>
                        </a:solidFill>
                        <a:effectLst/>
                        <a:latin typeface="+mn-lt"/>
                      </a:endParaRPr>
                    </a:p>
                  </a:txBody>
                  <a:tcPr marL="5181" marR="5181" marT="5181" marB="0" anchor="ctr"/>
                </a:tc>
                <a:tc>
                  <a:txBody>
                    <a:bodyPr/>
                    <a:lstStyle/>
                    <a:p>
                      <a:pPr algn="l" fontAlgn="ctr"/>
                      <a:r>
                        <a:rPr lang="es-ES" sz="1100" dirty="0" smtClean="0">
                          <a:effectLst/>
                        </a:rPr>
                        <a:t>COMPETITIVIDAD DE LOS PRODUCTORES DE LA AGRICULTURA FAMILIAR DESARROLLADA</a:t>
                      </a:r>
                      <a:endParaRPr lang="es-PY" sz="1100" b="0" i="0" u="none" strike="noStrike" dirty="0">
                        <a:solidFill>
                          <a:schemeClr val="tx1"/>
                        </a:solidFill>
                        <a:effectLst/>
                        <a:latin typeface="+mn-lt"/>
                      </a:endParaRPr>
                    </a:p>
                  </a:txBody>
                  <a:tcPr marL="5181" marR="5181" marT="5181" marB="0" anchor="ctr"/>
                </a:tc>
                <a:tc>
                  <a:txBody>
                    <a:bodyPr/>
                    <a:lstStyle/>
                    <a:p>
                      <a:pPr algn="ctr" fontAlgn="ctr"/>
                      <a:r>
                        <a:rPr lang="es-PY" sz="1100" u="none" strike="noStrike" dirty="0" smtClean="0">
                          <a:effectLst/>
                        </a:rPr>
                        <a:t>12.513.421.736               </a:t>
                      </a:r>
                      <a:endParaRPr lang="es-PY" sz="1100" b="0" i="0" u="none" strike="noStrike" dirty="0">
                        <a:solidFill>
                          <a:schemeClr val="tx1"/>
                        </a:solidFill>
                        <a:effectLst/>
                        <a:latin typeface="+mn-lt"/>
                      </a:endParaRPr>
                    </a:p>
                  </a:txBody>
                  <a:tcPr marL="5181" marR="5181" marT="5181" marB="0" anchor="ctr"/>
                </a:tc>
                <a:tc>
                  <a:txBody>
                    <a:bodyPr/>
                    <a:lstStyle/>
                    <a:p>
                      <a:pPr algn="ctr" fontAlgn="ctr"/>
                      <a:r>
                        <a:rPr lang="es-PY" sz="1100" u="none" strike="noStrike" dirty="0" smtClean="0">
                          <a:effectLst/>
                        </a:rPr>
                        <a:t>9.000                   </a:t>
                      </a:r>
                      <a:endParaRPr lang="es-PY" sz="1100" b="0" i="0" u="none" strike="noStrike" dirty="0">
                        <a:solidFill>
                          <a:schemeClr val="tx1"/>
                        </a:solidFill>
                        <a:effectLst/>
                        <a:latin typeface="+mn-lt"/>
                      </a:endParaRPr>
                    </a:p>
                  </a:txBody>
                  <a:tcPr marL="5181" marR="5181" marT="5181" marB="0" anchor="ctr"/>
                </a:tc>
                <a:tc>
                  <a:txBody>
                    <a:bodyPr/>
                    <a:lstStyle/>
                    <a:p>
                      <a:pPr algn="ctr" fontAlgn="ctr"/>
                      <a:r>
                        <a:rPr lang="es-PY" sz="1100" u="none" strike="noStrike" dirty="0">
                          <a:effectLst/>
                        </a:rPr>
                        <a:t>SERVICIOS PARA LA INSERCIÓN A MERCADOS</a:t>
                      </a:r>
                      <a:endParaRPr lang="es-PY" sz="1100" b="0" i="0" u="none" strike="noStrike" dirty="0">
                        <a:solidFill>
                          <a:schemeClr val="tx1"/>
                        </a:solidFill>
                        <a:effectLst/>
                        <a:latin typeface="+mn-lt"/>
                      </a:endParaRPr>
                    </a:p>
                  </a:txBody>
                  <a:tcPr marL="5181" marR="5181" marT="5181" marB="0" anchor="ctr"/>
                </a:tc>
                <a:tc>
                  <a:txBody>
                    <a:bodyPr/>
                    <a:lstStyle/>
                    <a:p>
                      <a:pPr algn="ctr" fontAlgn="ctr"/>
                      <a:r>
                        <a:rPr lang="es-PY" sz="1000" u="none" strike="noStrike" dirty="0" smtClean="0">
                          <a:effectLst/>
                        </a:rPr>
                        <a:t>PRODUCTORES</a:t>
                      </a:r>
                      <a:endParaRPr lang="es-PY" sz="1000" b="0" i="0" u="none" strike="noStrike" dirty="0">
                        <a:solidFill>
                          <a:schemeClr val="tx1"/>
                        </a:solidFill>
                        <a:effectLst/>
                        <a:latin typeface="+mn-lt"/>
                      </a:endParaRPr>
                    </a:p>
                  </a:txBody>
                  <a:tcPr marL="5181" marR="5181" marT="5181" marB="0" anchor="ctr"/>
                </a:tc>
              </a:tr>
              <a:tr h="802304">
                <a:tc>
                  <a:txBody>
                    <a:bodyPr/>
                    <a:lstStyle/>
                    <a:p>
                      <a:pPr algn="ctr" fontAlgn="ctr"/>
                      <a:r>
                        <a:rPr lang="es-PY" sz="1100" u="none" strike="noStrike">
                          <a:effectLst/>
                        </a:rPr>
                        <a:t>FOMENTO PARA EL DESARROLLO DE LA COMPETITIVIDAD AGROP.</a:t>
                      </a:r>
                      <a:endParaRPr lang="es-PY" sz="1100" b="1" i="0" u="none" strike="noStrike">
                        <a:solidFill>
                          <a:schemeClr val="tx1"/>
                        </a:solidFill>
                        <a:effectLst/>
                        <a:latin typeface="+mn-lt"/>
                      </a:endParaRPr>
                    </a:p>
                  </a:txBody>
                  <a:tcPr marL="5181" marR="5181" marT="5181" marB="0" anchor="ctr"/>
                </a:tc>
                <a:tc>
                  <a:txBody>
                    <a:bodyPr/>
                    <a:lstStyle/>
                    <a:p>
                      <a:pPr algn="l" fontAlgn="ctr"/>
                      <a:r>
                        <a:rPr lang="es-ES" sz="1100" dirty="0" smtClean="0">
                          <a:effectLst/>
                        </a:rPr>
                        <a:t>INSERCIÓN COMPETITIVA DE PRODUCTOS AGROPECUARIOS AL MERCADO LOGRADOS</a:t>
                      </a:r>
                      <a:r>
                        <a:rPr lang="es-PY" sz="1100" u="none" strike="noStrike" dirty="0" smtClean="0">
                          <a:effectLst/>
                        </a:rPr>
                        <a:t> </a:t>
                      </a:r>
                      <a:endParaRPr lang="es-PY" sz="1100" b="0" i="0" u="none" strike="noStrike" dirty="0">
                        <a:solidFill>
                          <a:schemeClr val="tx1"/>
                        </a:solidFill>
                        <a:effectLst/>
                        <a:latin typeface="+mn-lt"/>
                      </a:endParaRPr>
                    </a:p>
                  </a:txBody>
                  <a:tcPr marL="5181" marR="5181" marT="5181" marB="0" anchor="ctr"/>
                </a:tc>
                <a:tc>
                  <a:txBody>
                    <a:bodyPr/>
                    <a:lstStyle/>
                    <a:p>
                      <a:pPr algn="ctr" fontAlgn="ctr"/>
                      <a:r>
                        <a:rPr lang="es-PY" sz="1100" u="none" strike="noStrike" dirty="0">
                          <a:effectLst/>
                        </a:rPr>
                        <a:t>     </a:t>
                      </a:r>
                      <a:r>
                        <a:rPr lang="es-PY" sz="1100" u="none" strike="noStrike" dirty="0" smtClean="0">
                          <a:effectLst/>
                        </a:rPr>
                        <a:t>3.995.415.871          </a:t>
                      </a:r>
                      <a:endParaRPr lang="es-PY" sz="1100" b="0" i="0" u="none" strike="noStrike" dirty="0">
                        <a:solidFill>
                          <a:schemeClr val="tx1"/>
                        </a:solidFill>
                        <a:effectLst/>
                        <a:latin typeface="+mn-lt"/>
                      </a:endParaRPr>
                    </a:p>
                  </a:txBody>
                  <a:tcPr marL="5181" marR="5181" marT="5181" marB="0" anchor="ctr"/>
                </a:tc>
                <a:tc>
                  <a:txBody>
                    <a:bodyPr/>
                    <a:lstStyle/>
                    <a:p>
                      <a:pPr algn="ctr" fontAlgn="ctr"/>
                      <a:r>
                        <a:rPr lang="es-PY" sz="1100" u="none" strike="noStrike" dirty="0" smtClean="0">
                          <a:effectLst/>
                        </a:rPr>
                        <a:t>1.665                   </a:t>
                      </a:r>
                      <a:endParaRPr lang="es-PY" sz="1100" b="0" i="0" u="none" strike="noStrike" dirty="0">
                        <a:solidFill>
                          <a:schemeClr val="tx1"/>
                        </a:solidFill>
                        <a:effectLst/>
                        <a:latin typeface="+mn-lt"/>
                      </a:endParaRPr>
                    </a:p>
                  </a:txBody>
                  <a:tcPr marL="5181" marR="5181" marT="5181" marB="0" anchor="ctr"/>
                </a:tc>
                <a:tc>
                  <a:txBody>
                    <a:bodyPr/>
                    <a:lstStyle/>
                    <a:p>
                      <a:pPr algn="ctr" fontAlgn="ctr"/>
                      <a:r>
                        <a:rPr lang="es-PY" sz="1100" u="none" strike="noStrike" dirty="0" smtClean="0">
                          <a:effectLst/>
                        </a:rPr>
                        <a:t>RUBROS PECUARIOS PROMOVIDOS</a:t>
                      </a:r>
                      <a:endParaRPr lang="es-PY" sz="1100" b="0" i="0" u="none" strike="noStrike" dirty="0">
                        <a:solidFill>
                          <a:schemeClr val="tx1"/>
                        </a:solidFill>
                        <a:effectLst/>
                        <a:latin typeface="+mn-lt"/>
                      </a:endParaRPr>
                    </a:p>
                  </a:txBody>
                  <a:tcPr marL="5181" marR="5181" marT="5181" marB="0" anchor="ctr"/>
                </a:tc>
                <a:tc>
                  <a:txBody>
                    <a:bodyPr/>
                    <a:lstStyle/>
                    <a:p>
                      <a:pPr algn="ctr" fontAlgn="ctr"/>
                      <a:r>
                        <a:rPr lang="es-PY" sz="1100" u="none" strike="noStrike">
                          <a:effectLst/>
                        </a:rPr>
                        <a:t>ACTIVIDAD</a:t>
                      </a:r>
                      <a:endParaRPr lang="es-PY" sz="1100" b="0" i="0" u="none" strike="noStrike">
                        <a:solidFill>
                          <a:schemeClr val="tx1"/>
                        </a:solidFill>
                        <a:effectLst/>
                        <a:latin typeface="+mn-lt"/>
                      </a:endParaRPr>
                    </a:p>
                  </a:txBody>
                  <a:tcPr marL="5181" marR="5181" marT="5181" marB="0" anchor="ctr"/>
                </a:tc>
              </a:tr>
              <a:tr h="876533">
                <a:tc>
                  <a:txBody>
                    <a:bodyPr/>
                    <a:lstStyle/>
                    <a:p>
                      <a:pPr algn="ctr" fontAlgn="ctr"/>
                      <a:r>
                        <a:rPr lang="es-PY" sz="1100" u="none" strike="noStrike" dirty="0">
                          <a:effectLst/>
                        </a:rPr>
                        <a:t>FOMENTO DE LA CADENA LACTEA EN EL PARAGUAY</a:t>
                      </a:r>
                      <a:endParaRPr lang="es-PY" sz="1100" b="1" i="0" u="none" strike="noStrike" dirty="0">
                        <a:solidFill>
                          <a:schemeClr val="tx1"/>
                        </a:solidFill>
                        <a:effectLst/>
                        <a:latin typeface="+mn-lt"/>
                      </a:endParaRPr>
                    </a:p>
                  </a:txBody>
                  <a:tcPr marL="5181" marR="5181" marT="5181" marB="0" anchor="ctr"/>
                </a:tc>
                <a:tc>
                  <a:txBody>
                    <a:bodyPr/>
                    <a:lstStyle/>
                    <a:p>
                      <a:pPr algn="l" fontAlgn="ctr"/>
                      <a:r>
                        <a:rPr lang="es-ES" sz="1100" dirty="0" smtClean="0">
                          <a:effectLst/>
                        </a:rPr>
                        <a:t>SECTOR LÁCTEO NACIONAL, FORTALECIDO.</a:t>
                      </a:r>
                      <a:endParaRPr lang="es-PY" sz="1100" b="0" i="0" u="none" strike="noStrike" dirty="0">
                        <a:solidFill>
                          <a:schemeClr val="tx1"/>
                        </a:solidFill>
                        <a:effectLst/>
                        <a:latin typeface="+mn-lt"/>
                      </a:endParaRPr>
                    </a:p>
                  </a:txBody>
                  <a:tcPr marL="5181" marR="5181" marT="5181" marB="0" anchor="ctr"/>
                </a:tc>
                <a:tc>
                  <a:txBody>
                    <a:bodyPr/>
                    <a:lstStyle/>
                    <a:p>
                      <a:pPr algn="ctr" fontAlgn="ctr"/>
                      <a:r>
                        <a:rPr lang="es-PY" sz="1100" u="none" strike="noStrike" dirty="0">
                          <a:effectLst/>
                        </a:rPr>
                        <a:t>  </a:t>
                      </a:r>
                      <a:r>
                        <a:rPr lang="es-PY" sz="1100" u="none" strike="noStrike" dirty="0" smtClean="0">
                          <a:effectLst/>
                        </a:rPr>
                        <a:t>3.157.708.378           </a:t>
                      </a:r>
                      <a:endParaRPr lang="es-PY" sz="1100" b="0" i="0" u="none" strike="noStrike" dirty="0">
                        <a:solidFill>
                          <a:schemeClr val="tx1"/>
                        </a:solidFill>
                        <a:effectLst/>
                        <a:latin typeface="+mn-lt"/>
                      </a:endParaRPr>
                    </a:p>
                  </a:txBody>
                  <a:tcPr marL="5181" marR="5181" marT="5181" marB="0" anchor="ctr"/>
                </a:tc>
                <a:tc>
                  <a:txBody>
                    <a:bodyPr/>
                    <a:lstStyle/>
                    <a:p>
                      <a:pPr algn="ctr" fontAlgn="ctr"/>
                      <a:r>
                        <a:rPr lang="es-PY" sz="1100" u="none" strike="noStrike" dirty="0" smtClean="0">
                          <a:effectLst/>
                        </a:rPr>
                        <a:t>900                      </a:t>
                      </a:r>
                      <a:endParaRPr lang="es-PY" sz="1100" b="0" i="0" u="none" strike="noStrike" dirty="0">
                        <a:solidFill>
                          <a:schemeClr val="tx1"/>
                        </a:solidFill>
                        <a:effectLst/>
                        <a:latin typeface="+mn-lt"/>
                      </a:endParaRPr>
                    </a:p>
                  </a:txBody>
                  <a:tcPr marL="5181" marR="5181" marT="5181" marB="0" anchor="ctr"/>
                </a:tc>
                <a:tc>
                  <a:txBody>
                    <a:bodyPr/>
                    <a:lstStyle/>
                    <a:p>
                      <a:pPr algn="ctr" fontAlgn="ctr"/>
                      <a:r>
                        <a:rPr lang="es-PY" sz="1100" u="none" strike="noStrike" dirty="0">
                          <a:effectLst/>
                        </a:rPr>
                        <a:t>ASISTENCIA TÉCNICA A PRODUCTORES</a:t>
                      </a:r>
                      <a:endParaRPr lang="es-PY" sz="1100" b="0" i="0" u="none" strike="noStrike" dirty="0">
                        <a:solidFill>
                          <a:schemeClr val="tx1"/>
                        </a:solidFill>
                        <a:effectLst/>
                        <a:latin typeface="+mn-lt"/>
                      </a:endParaRPr>
                    </a:p>
                  </a:txBody>
                  <a:tcPr marL="5181" marR="5181" marT="5181" marB="0" anchor="ctr"/>
                </a:tc>
                <a:tc>
                  <a:txBody>
                    <a:bodyPr/>
                    <a:lstStyle/>
                    <a:p>
                      <a:pPr algn="ctr" fontAlgn="ctr"/>
                      <a:r>
                        <a:rPr lang="es-PY" sz="1000" u="none" strike="noStrike" dirty="0" smtClean="0">
                          <a:effectLst/>
                        </a:rPr>
                        <a:t>PRODUCTORES</a:t>
                      </a:r>
                      <a:endParaRPr lang="es-PY" sz="1000" b="0" i="0" u="none" strike="noStrike" dirty="0">
                        <a:solidFill>
                          <a:schemeClr val="tx1"/>
                        </a:solidFill>
                        <a:effectLst/>
                        <a:latin typeface="+mn-lt"/>
                      </a:endParaRPr>
                    </a:p>
                  </a:txBody>
                  <a:tcPr marL="5181" marR="5181" marT="5181" marB="0" anchor="ctr"/>
                </a:tc>
              </a:tr>
              <a:tr h="1997296">
                <a:tc>
                  <a:txBody>
                    <a:bodyPr/>
                    <a:lstStyle/>
                    <a:p>
                      <a:pPr algn="ctr" fontAlgn="ctr"/>
                      <a:r>
                        <a:rPr lang="es-PY" sz="1100" u="none" strike="noStrike">
                          <a:effectLst/>
                        </a:rPr>
                        <a:t>APOYOS A LA AGRICULTURA FAMILIAR</a:t>
                      </a:r>
                      <a:endParaRPr lang="es-PY" sz="1100" b="1" i="0" u="none" strike="noStrike">
                        <a:solidFill>
                          <a:schemeClr val="tx1"/>
                        </a:solidFill>
                        <a:effectLst/>
                        <a:latin typeface="+mn-lt"/>
                      </a:endParaRPr>
                    </a:p>
                  </a:txBody>
                  <a:tcPr marL="5181" marR="5181" marT="5181" marB="0" anchor="ctr"/>
                </a:tc>
                <a:tc>
                  <a:txBody>
                    <a:bodyPr/>
                    <a:lstStyle/>
                    <a:p>
                      <a:pPr algn="l" fontAlgn="ctr"/>
                      <a:r>
                        <a:rPr lang="es-ES" sz="1100" dirty="0" smtClean="0">
                          <a:effectLst/>
                        </a:rPr>
                        <a:t>FAMILIAS DE LA AGRICULTURA FAMILIAR A NIVEL NACIONAL CUENTAN CON INSTRUMENTOS INNOVADORES DE TECNOLOGIAS ESTABLECIDOS, DESARROLLADOS E IMPLEMENTADOS</a:t>
                      </a:r>
                      <a:r>
                        <a:rPr lang="es-PY" sz="1100" u="none" strike="noStrike" dirty="0" smtClean="0">
                          <a:effectLst/>
                        </a:rPr>
                        <a:t> </a:t>
                      </a:r>
                      <a:endParaRPr lang="es-PY" sz="1100" b="0" i="0" u="none" strike="noStrike" dirty="0">
                        <a:solidFill>
                          <a:schemeClr val="tx1"/>
                        </a:solidFill>
                        <a:effectLst/>
                        <a:latin typeface="+mn-lt"/>
                      </a:endParaRPr>
                    </a:p>
                  </a:txBody>
                  <a:tcPr marL="5181" marR="5181" marT="5181" marB="0" anchor="ctr"/>
                </a:tc>
                <a:tc>
                  <a:txBody>
                    <a:bodyPr/>
                    <a:lstStyle/>
                    <a:p>
                      <a:pPr algn="ctr" fontAlgn="ctr"/>
                      <a:r>
                        <a:rPr lang="es-PY" sz="1100" u="none" strike="noStrike" dirty="0" smtClean="0">
                          <a:effectLst/>
                        </a:rPr>
                        <a:t>7.467.465.161                </a:t>
                      </a:r>
                      <a:endParaRPr lang="es-PY" sz="1100" b="0" i="0" u="none" strike="noStrike" dirty="0">
                        <a:solidFill>
                          <a:schemeClr val="tx1"/>
                        </a:solidFill>
                        <a:effectLst/>
                        <a:latin typeface="+mn-lt"/>
                      </a:endParaRPr>
                    </a:p>
                  </a:txBody>
                  <a:tcPr marL="5181" marR="5181" marT="5181" marB="0" anchor="ctr"/>
                </a:tc>
                <a:tc>
                  <a:txBody>
                    <a:bodyPr/>
                    <a:lstStyle/>
                    <a:p>
                      <a:pPr algn="ctr" fontAlgn="ctr"/>
                      <a:r>
                        <a:rPr lang="es-PY" sz="1100" u="none" strike="noStrike" dirty="0">
                          <a:effectLst/>
                        </a:rPr>
                        <a:t>    </a:t>
                      </a:r>
                      <a:r>
                        <a:rPr lang="es-PY" sz="1100" u="none" strike="noStrike" dirty="0" smtClean="0">
                          <a:effectLst/>
                        </a:rPr>
                        <a:t>6.000                  </a:t>
                      </a:r>
                      <a:endParaRPr lang="es-PY" sz="1100" b="0" i="0" u="none" strike="noStrike" dirty="0">
                        <a:solidFill>
                          <a:schemeClr val="tx1"/>
                        </a:solidFill>
                        <a:effectLst/>
                        <a:latin typeface="+mn-lt"/>
                      </a:endParaRPr>
                    </a:p>
                  </a:txBody>
                  <a:tcPr marL="5181" marR="5181" marT="5181" marB="0" anchor="ctr"/>
                </a:tc>
                <a:tc>
                  <a:txBody>
                    <a:bodyPr/>
                    <a:lstStyle/>
                    <a:p>
                      <a:pPr algn="ctr" fontAlgn="ctr"/>
                      <a:r>
                        <a:rPr lang="es-PY" sz="1100" u="none" strike="noStrike" dirty="0">
                          <a:effectLst/>
                        </a:rPr>
                        <a:t>TRANSFERENCIAS REALIZADAS PARA LA IMPLEMENTACIÓN DE TECNOLOGÍAS</a:t>
                      </a:r>
                      <a:endParaRPr lang="es-PY" sz="1100" b="0" i="0" u="none" strike="noStrike" dirty="0">
                        <a:solidFill>
                          <a:schemeClr val="tx1"/>
                        </a:solidFill>
                        <a:effectLst/>
                        <a:latin typeface="+mn-lt"/>
                      </a:endParaRPr>
                    </a:p>
                  </a:txBody>
                  <a:tcPr marL="5181" marR="5181" marT="5181" marB="0" anchor="ctr"/>
                </a:tc>
                <a:tc>
                  <a:txBody>
                    <a:bodyPr/>
                    <a:lstStyle/>
                    <a:p>
                      <a:pPr algn="ctr" fontAlgn="ctr"/>
                      <a:r>
                        <a:rPr lang="es-PY" sz="1100" u="none" strike="noStrike" dirty="0">
                          <a:effectLst/>
                        </a:rPr>
                        <a:t>FAMILIAS</a:t>
                      </a:r>
                      <a:endParaRPr lang="es-PY" sz="1100" b="0" i="0" u="none" strike="noStrike" dirty="0">
                        <a:solidFill>
                          <a:schemeClr val="tx1"/>
                        </a:solidFill>
                        <a:effectLst/>
                        <a:latin typeface="+mn-lt"/>
                      </a:endParaRPr>
                    </a:p>
                  </a:txBody>
                  <a:tcPr marL="5181" marR="5181" marT="5181" marB="0" anchor="ctr"/>
                </a:tc>
              </a:tr>
            </a:tbl>
          </a:graphicData>
        </a:graphic>
      </p:graphicFrame>
    </p:spTree>
    <p:extLst>
      <p:ext uri="{BB962C8B-B14F-4D97-AF65-F5344CB8AC3E}">
        <p14:creationId xmlns:p14="http://schemas.microsoft.com/office/powerpoint/2010/main" val="2370697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528" y="404664"/>
            <a:ext cx="8136904" cy="461665"/>
          </a:xfrm>
          <a:prstGeom prst="rect">
            <a:avLst/>
          </a:prstGeom>
          <a:noFill/>
        </p:spPr>
        <p:txBody>
          <a:bodyPr wrap="square" rtlCol="0">
            <a:spAutoFit/>
          </a:bodyPr>
          <a:lstStyle/>
          <a:p>
            <a:pPr algn="ctr"/>
            <a:r>
              <a:rPr lang="es-PY" sz="2400" b="1" dirty="0" smtClean="0">
                <a:latin typeface="+mn-lt"/>
                <a:cs typeface="Times New Roman" pitchFamily="18" charset="0"/>
              </a:rPr>
              <a:t>METAS PROGRAMADAS PGN 2018</a:t>
            </a:r>
            <a:endParaRPr lang="es-PY" sz="2400" b="1" dirty="0">
              <a:latin typeface="+mn-lt"/>
              <a:cs typeface="Times New Roman" pitchFamily="18" charset="0"/>
            </a:endParaRPr>
          </a:p>
        </p:txBody>
      </p:sp>
      <p:cxnSp>
        <p:nvCxnSpPr>
          <p:cNvPr id="4" name="3 Conector recto"/>
          <p:cNvCxnSpPr/>
          <p:nvPr/>
        </p:nvCxnSpPr>
        <p:spPr>
          <a:xfrm>
            <a:off x="1259632" y="914375"/>
            <a:ext cx="7633221"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pic>
        <p:nvPicPr>
          <p:cNvPr id="5"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5 Grupo"/>
          <p:cNvGrpSpPr/>
          <p:nvPr/>
        </p:nvGrpSpPr>
        <p:grpSpPr>
          <a:xfrm>
            <a:off x="-133709" y="2270"/>
            <a:ext cx="1284976" cy="6855729"/>
            <a:chOff x="-133709" y="2270"/>
            <a:chExt cx="1284976" cy="6855729"/>
          </a:xfrm>
        </p:grpSpPr>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aphicFrame>
        <p:nvGraphicFramePr>
          <p:cNvPr id="12" name="11 Tabla"/>
          <p:cNvGraphicFramePr>
            <a:graphicFrameLocks noGrp="1"/>
          </p:cNvGraphicFramePr>
          <p:nvPr>
            <p:extLst>
              <p:ext uri="{D42A27DB-BD31-4B8C-83A1-F6EECF244321}">
                <p14:modId xmlns:p14="http://schemas.microsoft.com/office/powerpoint/2010/main" val="3669254063"/>
              </p:ext>
            </p:extLst>
          </p:nvPr>
        </p:nvGraphicFramePr>
        <p:xfrm>
          <a:off x="1187624" y="1259055"/>
          <a:ext cx="7632848" cy="5001167"/>
        </p:xfrm>
        <a:graphic>
          <a:graphicData uri="http://schemas.openxmlformats.org/drawingml/2006/table">
            <a:tbl>
              <a:tblPr>
                <a:tableStyleId>{5940675A-B579-460E-94D1-54222C63F5DA}</a:tableStyleId>
              </a:tblPr>
              <a:tblGrid>
                <a:gridCol w="1701427"/>
                <a:gridCol w="1776010"/>
                <a:gridCol w="1063601"/>
                <a:gridCol w="662531"/>
                <a:gridCol w="1325061"/>
                <a:gridCol w="1104218"/>
              </a:tblGrid>
              <a:tr h="360040">
                <a:tc gridSpan="6">
                  <a:txBody>
                    <a:bodyPr/>
                    <a:lstStyle/>
                    <a:p>
                      <a:pPr algn="ctr" fontAlgn="ctr"/>
                      <a:r>
                        <a:rPr lang="es-PY" sz="1100" b="1" u="none" strike="noStrike" dirty="0">
                          <a:solidFill>
                            <a:schemeClr val="bg1"/>
                          </a:solidFill>
                          <a:effectLst/>
                        </a:rPr>
                        <a:t>TIPO DE PRESUPUESTO 3 - PROGRAMAS DE INVERSION</a:t>
                      </a:r>
                      <a:endParaRPr lang="es-PY" sz="1100" b="1" i="0" u="none" strike="noStrike" dirty="0">
                        <a:solidFill>
                          <a:schemeClr val="bg1"/>
                        </a:solidFill>
                        <a:effectLst/>
                        <a:latin typeface="+mj-lt"/>
                      </a:endParaRPr>
                    </a:p>
                  </a:txBody>
                  <a:tcPr marL="5181" marR="5181" marT="5181" marB="0" anchor="ctr">
                    <a:solidFill>
                      <a:schemeClr val="accent2">
                        <a:lumMod val="50000"/>
                      </a:schemeClr>
                    </a:solidFill>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r>
              <a:tr h="863665">
                <a:tc>
                  <a:txBody>
                    <a:bodyPr/>
                    <a:lstStyle/>
                    <a:p>
                      <a:pPr algn="ctr" fontAlgn="ctr"/>
                      <a:r>
                        <a:rPr lang="es-PY" sz="1100" u="none" strike="noStrike" dirty="0">
                          <a:effectLst/>
                        </a:rPr>
                        <a:t>DEPENDENCIA</a:t>
                      </a:r>
                      <a:endParaRPr lang="es-PY" sz="1100" b="1" i="0" u="none" strike="noStrike" dirty="0">
                        <a:solidFill>
                          <a:srgbClr val="000000"/>
                        </a:solidFill>
                        <a:effectLst/>
                        <a:latin typeface="+mj-lt"/>
                      </a:endParaRPr>
                    </a:p>
                  </a:txBody>
                  <a:tcPr marL="5181" marR="5181" marT="5181" marB="0" anchor="ctr">
                    <a:solidFill>
                      <a:schemeClr val="accent2">
                        <a:lumMod val="40000"/>
                        <a:lumOff val="60000"/>
                      </a:schemeClr>
                    </a:solidFill>
                  </a:tcPr>
                </a:tc>
                <a:tc>
                  <a:txBody>
                    <a:bodyPr/>
                    <a:lstStyle/>
                    <a:p>
                      <a:pPr algn="ctr" fontAlgn="ctr"/>
                      <a:r>
                        <a:rPr lang="es-PY" sz="1100" u="none" strike="noStrike" dirty="0">
                          <a:effectLst/>
                        </a:rPr>
                        <a:t>RESULTADO ESPERADO</a:t>
                      </a:r>
                      <a:endParaRPr lang="es-PY" sz="1100" b="1" i="0" u="none" strike="noStrike" dirty="0">
                        <a:solidFill>
                          <a:srgbClr val="000000"/>
                        </a:solidFill>
                        <a:effectLst/>
                        <a:latin typeface="+mj-lt"/>
                      </a:endParaRPr>
                    </a:p>
                  </a:txBody>
                  <a:tcPr marL="5181" marR="5181" marT="5181" marB="0" anchor="ctr">
                    <a:solidFill>
                      <a:schemeClr val="accent2">
                        <a:lumMod val="40000"/>
                        <a:lumOff val="60000"/>
                      </a:schemeClr>
                    </a:solidFill>
                  </a:tcPr>
                </a:tc>
                <a:tc>
                  <a:txBody>
                    <a:bodyPr/>
                    <a:lstStyle/>
                    <a:p>
                      <a:pPr algn="ctr" fontAlgn="ctr"/>
                      <a:r>
                        <a:rPr lang="es-PY" sz="1100" u="none" strike="noStrike" dirty="0">
                          <a:effectLst/>
                        </a:rPr>
                        <a:t>PROYECTO PGN </a:t>
                      </a:r>
                      <a:r>
                        <a:rPr lang="es-PY" sz="1100" u="none" strike="noStrike" dirty="0" smtClean="0">
                          <a:effectLst/>
                        </a:rPr>
                        <a:t>2018</a:t>
                      </a:r>
                      <a:endParaRPr lang="es-PY" sz="1100" b="1" i="0" u="none" strike="noStrike" dirty="0">
                        <a:solidFill>
                          <a:srgbClr val="000000"/>
                        </a:solidFill>
                        <a:effectLst/>
                        <a:latin typeface="+mj-lt"/>
                      </a:endParaRPr>
                    </a:p>
                  </a:txBody>
                  <a:tcPr marL="5181" marR="5181" marT="5181" marB="0" anchor="ctr">
                    <a:solidFill>
                      <a:schemeClr val="accent2">
                        <a:lumMod val="40000"/>
                        <a:lumOff val="60000"/>
                      </a:schemeClr>
                    </a:solidFill>
                  </a:tcPr>
                </a:tc>
                <a:tc>
                  <a:txBody>
                    <a:bodyPr/>
                    <a:lstStyle/>
                    <a:p>
                      <a:pPr algn="ctr" fontAlgn="ctr"/>
                      <a:r>
                        <a:rPr lang="es-PY" sz="1100" u="none" strike="noStrike" dirty="0">
                          <a:effectLst/>
                        </a:rPr>
                        <a:t>META </a:t>
                      </a:r>
                      <a:endParaRPr lang="es-PY" sz="1100" b="1" i="0" u="none" strike="noStrike" dirty="0">
                        <a:solidFill>
                          <a:srgbClr val="000000"/>
                        </a:solidFill>
                        <a:effectLst/>
                        <a:latin typeface="+mj-lt"/>
                      </a:endParaRPr>
                    </a:p>
                  </a:txBody>
                  <a:tcPr marL="5181" marR="5181" marT="5181" marB="0" anchor="ctr">
                    <a:solidFill>
                      <a:schemeClr val="accent2">
                        <a:lumMod val="40000"/>
                        <a:lumOff val="60000"/>
                      </a:schemeClr>
                    </a:solidFill>
                  </a:tcPr>
                </a:tc>
                <a:tc>
                  <a:txBody>
                    <a:bodyPr/>
                    <a:lstStyle/>
                    <a:p>
                      <a:pPr algn="ctr" fontAlgn="ctr"/>
                      <a:r>
                        <a:rPr lang="es-PY" sz="1100" u="none" strike="noStrike" dirty="0">
                          <a:effectLst/>
                        </a:rPr>
                        <a:t>DENOMINACION DEL PRODUCTO</a:t>
                      </a:r>
                      <a:endParaRPr lang="es-PY" sz="1100" b="1" i="0" u="none" strike="noStrike" dirty="0">
                        <a:solidFill>
                          <a:srgbClr val="000000"/>
                        </a:solidFill>
                        <a:effectLst/>
                        <a:latin typeface="+mj-lt"/>
                      </a:endParaRPr>
                    </a:p>
                  </a:txBody>
                  <a:tcPr marL="5181" marR="5181" marT="5181" marB="0" anchor="ctr">
                    <a:solidFill>
                      <a:schemeClr val="accent2">
                        <a:lumMod val="40000"/>
                        <a:lumOff val="60000"/>
                      </a:schemeClr>
                    </a:solidFill>
                  </a:tcPr>
                </a:tc>
                <a:tc>
                  <a:txBody>
                    <a:bodyPr/>
                    <a:lstStyle/>
                    <a:p>
                      <a:pPr algn="ctr" fontAlgn="ctr"/>
                      <a:r>
                        <a:rPr lang="es-PY" sz="1100" u="none" strike="noStrike" dirty="0">
                          <a:effectLst/>
                        </a:rPr>
                        <a:t>UNIDAD  DE MEDIDA</a:t>
                      </a:r>
                      <a:endParaRPr lang="es-PY" sz="1100" b="1" i="0" u="none" strike="noStrike" dirty="0">
                        <a:solidFill>
                          <a:srgbClr val="000000"/>
                        </a:solidFill>
                        <a:effectLst/>
                        <a:latin typeface="+mj-lt"/>
                      </a:endParaRPr>
                    </a:p>
                  </a:txBody>
                  <a:tcPr marL="5181" marR="5181" marT="5181" marB="0" anchor="ctr">
                    <a:solidFill>
                      <a:schemeClr val="accent2">
                        <a:lumMod val="40000"/>
                        <a:lumOff val="60000"/>
                      </a:schemeClr>
                    </a:solidFill>
                  </a:tcPr>
                </a:tc>
              </a:tr>
              <a:tr h="463239">
                <a:tc rowSpan="2">
                  <a:txBody>
                    <a:bodyPr/>
                    <a:lstStyle/>
                    <a:p>
                      <a:pPr algn="l" fontAlgn="ctr"/>
                      <a:r>
                        <a:rPr lang="es-PY" sz="1100" u="none" strike="noStrike" dirty="0">
                          <a:effectLst/>
                        </a:rPr>
                        <a:t>DESARROLLO RURAL SOSTENIBLE - PRODERS</a:t>
                      </a:r>
                      <a:endParaRPr lang="es-PY" sz="1100" b="1" i="0" u="none" strike="noStrike" dirty="0">
                        <a:solidFill>
                          <a:schemeClr val="tx1"/>
                        </a:solidFill>
                        <a:effectLst/>
                        <a:latin typeface="+mj-lt"/>
                      </a:endParaRPr>
                    </a:p>
                  </a:txBody>
                  <a:tcPr marL="5181" marR="5181" marT="5181" marB="0" anchor="ctr"/>
                </a:tc>
                <a:tc rowSpan="2">
                  <a:txBody>
                    <a:bodyPr/>
                    <a:lstStyle/>
                    <a:p>
                      <a:pPr algn="l" fontAlgn="ctr"/>
                      <a:r>
                        <a:rPr lang="es-ES" sz="1100" dirty="0" smtClean="0">
                          <a:effectLst/>
                        </a:rPr>
                        <a:t>PRODUCTORES DE LA AGRICULTURA FAMILIAR Y COMUNIDADES INDÍGENAS CON CONDICIONES SOCIOECONÓMICAS Y AMBIENTALES MEJORADAS</a:t>
                      </a:r>
                      <a:endParaRPr lang="es-PY" sz="1100" b="0" i="0" u="none" strike="noStrike" dirty="0">
                        <a:solidFill>
                          <a:schemeClr val="tx1"/>
                        </a:solidFill>
                        <a:effectLst/>
                        <a:latin typeface="+mj-lt"/>
                      </a:endParaRPr>
                    </a:p>
                  </a:txBody>
                  <a:tcPr marL="5181" marR="5181" marT="5181" marB="0" anchor="ctr"/>
                </a:tc>
                <a:tc>
                  <a:txBody>
                    <a:bodyPr/>
                    <a:lstStyle/>
                    <a:p>
                      <a:pPr algn="r" fontAlgn="ctr"/>
                      <a:r>
                        <a:rPr lang="es-PY" sz="1100" u="none" strike="noStrike" dirty="0" smtClean="0">
                          <a:effectLst/>
                        </a:rPr>
                        <a:t>71.181.042.039             </a:t>
                      </a:r>
                      <a:endParaRPr lang="es-PY" sz="1100" b="1" i="0" u="none" strike="noStrike" dirty="0">
                        <a:solidFill>
                          <a:schemeClr val="tx1"/>
                        </a:solidFill>
                        <a:effectLst/>
                        <a:latin typeface="+mj-lt"/>
                      </a:endParaRPr>
                    </a:p>
                  </a:txBody>
                  <a:tcPr marL="5181" marR="5181" marT="5181" marB="0" anchor="ctr"/>
                </a:tc>
                <a:tc>
                  <a:txBody>
                    <a:bodyPr/>
                    <a:lstStyle/>
                    <a:p>
                      <a:pPr marL="0" algn="ctr" defTabSz="914400" rtl="0" eaLnBrk="1" fontAlgn="ctr" latinLnBrk="0" hangingPunct="1"/>
                      <a:r>
                        <a:rPr lang="es-PY" sz="1100" u="none" strike="noStrike" kern="1200" dirty="0" smtClean="0">
                          <a:effectLst/>
                        </a:rPr>
                        <a:t>5.581</a:t>
                      </a:r>
                      <a:r>
                        <a:rPr lang="es-PY" sz="1100" u="none" strike="noStrike" kern="1200" dirty="0">
                          <a:effectLst/>
                        </a:rPr>
                        <a:t> </a:t>
                      </a:r>
                      <a:endParaRPr lang="es-PY" sz="1100" b="0" i="0" u="none" strike="noStrike" kern="1200" dirty="0">
                        <a:solidFill>
                          <a:schemeClr val="tx1"/>
                        </a:solidFill>
                        <a:effectLst/>
                        <a:latin typeface="+mj-lt"/>
                        <a:ea typeface="+mn-ea"/>
                        <a:cs typeface="+mn-cs"/>
                      </a:endParaRPr>
                    </a:p>
                  </a:txBody>
                  <a:tcPr marL="5181" marR="5181" marT="5181"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PY" sz="1100" u="none" strike="noStrike" kern="1200" dirty="0">
                          <a:effectLst/>
                        </a:rPr>
                        <a:t> </a:t>
                      </a:r>
                      <a:r>
                        <a:rPr lang="es-PY" sz="1100" u="none" strike="noStrike" kern="1200" noProof="0" dirty="0" smtClean="0">
                          <a:effectLst/>
                        </a:rPr>
                        <a:t>PROYECTOS FINANACIADOS</a:t>
                      </a:r>
                      <a:endParaRPr lang="es-PY" sz="1100" b="0" i="0" u="none" strike="noStrike" kern="1200" noProof="0" dirty="0" smtClean="0">
                        <a:solidFill>
                          <a:schemeClr val="tx1"/>
                        </a:solidFill>
                        <a:effectLst/>
                        <a:latin typeface="+mj-lt"/>
                        <a:ea typeface="+mn-ea"/>
                        <a:cs typeface="+mn-cs"/>
                      </a:endParaRPr>
                    </a:p>
                  </a:txBody>
                  <a:tcPr marL="5181" marR="5181" marT="518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PY" sz="1100" u="none" strike="noStrike" kern="1200" cap="none" spc="0" normalizeH="0" baseline="0" noProof="0" dirty="0" smtClean="0">
                          <a:ln>
                            <a:noFill/>
                          </a:ln>
                          <a:effectLst/>
                          <a:uLnTx/>
                          <a:uFillTx/>
                        </a:rPr>
                        <a:t>MICROPROYECTOS</a:t>
                      </a:r>
                    </a:p>
                    <a:p>
                      <a:pPr algn="ctr" fontAlgn="ctr"/>
                      <a:endParaRPr lang="es-PY" sz="1100" b="0" i="0" u="none" strike="noStrike" dirty="0">
                        <a:solidFill>
                          <a:schemeClr val="tx1"/>
                        </a:solidFill>
                        <a:effectLst/>
                        <a:latin typeface="+mj-lt"/>
                      </a:endParaRPr>
                    </a:p>
                  </a:txBody>
                  <a:tcPr marL="5181" marR="5181" marT="5181" marB="0" anchor="ctr"/>
                </a:tc>
              </a:tr>
              <a:tr h="463239">
                <a:tc vMerge="1">
                  <a:txBody>
                    <a:bodyPr/>
                    <a:lstStyle/>
                    <a:p>
                      <a:endParaRPr lang="es-PY"/>
                    </a:p>
                  </a:txBody>
                  <a:tcPr/>
                </a:tc>
                <a:tc vMerge="1">
                  <a:txBody>
                    <a:bodyPr/>
                    <a:lstStyle/>
                    <a:p>
                      <a:endParaRPr lang="es-PY"/>
                    </a:p>
                  </a:txBody>
                  <a:tcPr/>
                </a:tc>
                <a:tc>
                  <a:txBody>
                    <a:bodyPr/>
                    <a:lstStyle/>
                    <a:p>
                      <a:pPr algn="r" fontAlgn="ctr"/>
                      <a:r>
                        <a:rPr lang="es-PY" sz="1100" u="none" strike="noStrike" dirty="0" smtClean="0">
                          <a:effectLst/>
                        </a:rPr>
                        <a:t>66.999.886.000 </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smtClean="0">
                          <a:effectLst/>
                        </a:rPr>
                        <a:t>30.568</a:t>
                      </a:r>
                      <a:endParaRPr lang="es-PY" sz="1100" b="0" i="0" u="none" strike="noStrike" dirty="0">
                        <a:solidFill>
                          <a:schemeClr val="tx1"/>
                        </a:solidFill>
                        <a:effectLst/>
                        <a:latin typeface="+mj-lt"/>
                      </a:endParaRPr>
                    </a:p>
                  </a:txBody>
                  <a:tcPr marL="5181" marR="5181" marT="5181" marB="0" anchor="ctr"/>
                </a:tc>
                <a:tc>
                  <a:txBody>
                    <a:bodyPr/>
                    <a:lstStyle/>
                    <a:p>
                      <a:pPr algn="l" fontAlgn="ctr"/>
                      <a:r>
                        <a:rPr lang="es-PY" sz="1100" u="none" strike="noStrike" dirty="0" smtClean="0">
                          <a:effectLst/>
                        </a:rPr>
                        <a:t>ASISTENCIA TECNICA AGROPECUARIA</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smtClean="0">
                          <a:effectLst/>
                        </a:rPr>
                        <a:t>FAMILIAS</a:t>
                      </a:r>
                      <a:endParaRPr lang="es-PY" sz="1100" b="0" i="0" u="none" strike="noStrike" dirty="0">
                        <a:solidFill>
                          <a:schemeClr val="tx1"/>
                        </a:solidFill>
                        <a:effectLst/>
                        <a:latin typeface="+mj-lt"/>
                      </a:endParaRPr>
                    </a:p>
                  </a:txBody>
                  <a:tcPr marL="5181" marR="5181" marT="5181" marB="0" anchor="ctr"/>
                </a:tc>
              </a:tr>
              <a:tr h="851891">
                <a:tc>
                  <a:txBody>
                    <a:bodyPr/>
                    <a:lstStyle/>
                    <a:p>
                      <a:pPr algn="l" fontAlgn="ctr"/>
                      <a:r>
                        <a:rPr lang="es-PY" sz="1100" u="none" strike="noStrike" dirty="0">
                          <a:effectLst/>
                        </a:rPr>
                        <a:t>SP FOCEM-LAB. BIOSEGURIDAD FORT. DEL LAB. DE CTROL DE ALIM</a:t>
                      </a:r>
                      <a:endParaRPr lang="es-PY" sz="1100" b="1" i="0" u="none" strike="noStrike" dirty="0">
                        <a:solidFill>
                          <a:schemeClr val="tx1"/>
                        </a:solidFill>
                        <a:effectLst/>
                        <a:latin typeface="+mj-lt"/>
                      </a:endParaRPr>
                    </a:p>
                  </a:txBody>
                  <a:tcPr marL="5181" marR="5181" marT="5181" marB="0" anchor="ctr"/>
                </a:tc>
                <a:tc>
                  <a:txBody>
                    <a:bodyPr/>
                    <a:lstStyle/>
                    <a:p>
                      <a:pPr algn="l" fontAlgn="ctr"/>
                      <a:r>
                        <a:rPr lang="es-PY" sz="1100" u="none" strike="noStrike" dirty="0">
                          <a:effectLst/>
                        </a:rPr>
                        <a:t> </a:t>
                      </a:r>
                      <a:r>
                        <a:rPr lang="es-ES" sz="1100" dirty="0" smtClean="0">
                          <a:effectLst/>
                        </a:rPr>
                        <a:t>LABORATORIO DE BIOSEGURIDAD NSB2A CONSTRUIDO, EQUIPADO Y FUNCIONANDO</a:t>
                      </a:r>
                      <a:endParaRPr lang="es-PY" sz="1100" b="0" i="0" u="none" strike="noStrike" dirty="0">
                        <a:solidFill>
                          <a:schemeClr val="tx1"/>
                        </a:solidFill>
                        <a:effectLst/>
                        <a:latin typeface="+mj-lt"/>
                      </a:endParaRPr>
                    </a:p>
                  </a:txBody>
                  <a:tcPr marL="5181" marR="5181" marT="5181" marB="0" anchor="ctr"/>
                </a:tc>
                <a:tc>
                  <a:txBody>
                    <a:bodyPr/>
                    <a:lstStyle/>
                    <a:p>
                      <a:pPr algn="r" fontAlgn="ctr"/>
                      <a:r>
                        <a:rPr lang="es-PY" sz="1100" u="none" strike="noStrike" dirty="0" smtClean="0">
                          <a:effectLst/>
                        </a:rPr>
                        <a:t>7.217.366.222 </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smtClean="0">
                          <a:effectLst/>
                        </a:rPr>
                        <a:t>3.154</a:t>
                      </a:r>
                      <a:endParaRPr lang="es-PY" sz="1100" b="0" i="0" u="none" strike="noStrike" dirty="0">
                        <a:solidFill>
                          <a:schemeClr val="tx1"/>
                        </a:solidFill>
                        <a:effectLst/>
                        <a:latin typeface="+mj-lt"/>
                      </a:endParaRPr>
                    </a:p>
                  </a:txBody>
                  <a:tcPr marL="5181" marR="5181" marT="5181" marB="0" anchor="ctr"/>
                </a:tc>
                <a:tc>
                  <a:txBody>
                    <a:bodyPr/>
                    <a:lstStyle/>
                    <a:p>
                      <a:pPr algn="l" fontAlgn="ctr"/>
                      <a:r>
                        <a:rPr lang="es-PY" sz="1100" u="none" strike="noStrike" dirty="0">
                          <a:effectLst/>
                        </a:rPr>
                        <a:t>CONSTRUCCIÓN DE LABORATORIO </a:t>
                      </a:r>
                      <a:r>
                        <a:rPr lang="es-PY" sz="1100" u="none" strike="noStrike" dirty="0" smtClean="0">
                          <a:effectLst/>
                        </a:rPr>
                        <a:t>DE BIOSEGURIDAD </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a:effectLst/>
                        </a:rPr>
                        <a:t>M2</a:t>
                      </a:r>
                      <a:endParaRPr lang="es-PY" sz="1100" b="0" i="0" u="none" strike="noStrike" dirty="0">
                        <a:solidFill>
                          <a:schemeClr val="tx1"/>
                        </a:solidFill>
                        <a:effectLst/>
                        <a:latin typeface="+mj-lt"/>
                      </a:endParaRPr>
                    </a:p>
                  </a:txBody>
                  <a:tcPr marL="5181" marR="5181" marT="5181" marB="0" anchor="ctr"/>
                </a:tc>
              </a:tr>
              <a:tr h="1914550">
                <a:tc>
                  <a:txBody>
                    <a:bodyPr/>
                    <a:lstStyle/>
                    <a:p>
                      <a:pPr algn="l" fontAlgn="ctr"/>
                      <a:r>
                        <a:rPr lang="es-PY" sz="1100" u="none" strike="noStrike" dirty="0">
                          <a:effectLst/>
                        </a:rPr>
                        <a:t>APOYO A LA INTEGRACIÓN ECONOMICA DE SECTOR RURAL PY.</a:t>
                      </a:r>
                      <a:endParaRPr lang="es-PY" sz="1100" b="1" i="0" u="none" strike="noStrike" dirty="0">
                        <a:solidFill>
                          <a:schemeClr val="tx1"/>
                        </a:solidFill>
                        <a:effectLst/>
                        <a:latin typeface="+mj-lt"/>
                      </a:endParaRPr>
                    </a:p>
                  </a:txBody>
                  <a:tcPr marL="5181" marR="5181" marT="5181" marB="0" anchor="ctr"/>
                </a:tc>
                <a:tc>
                  <a:txBody>
                    <a:bodyPr/>
                    <a:lstStyle/>
                    <a:p>
                      <a:pPr algn="l" fontAlgn="ctr"/>
                      <a:r>
                        <a:rPr lang="es-PY" sz="1100" u="none" strike="noStrike" dirty="0">
                          <a:effectLst/>
                        </a:rPr>
                        <a:t> </a:t>
                      </a:r>
                      <a:r>
                        <a:rPr lang="es-ES" sz="1100" dirty="0" smtClean="0">
                          <a:effectLst/>
                        </a:rPr>
                        <a:t>SECTOR PECUARIO (CERDOS, AVES Y LECHE) FORTALECIDOS EN SU COMPETITIVIDAD MEDIANTE ASISTENCIA TÉCNICA; Y SU INTEGRACIÓN A LA CADENA PRODUCTIVA DE ACUERDO A LAS EXIGENCIAS DEL MERCADO NACIONAL E INTERNACIONAL</a:t>
                      </a:r>
                      <a:endParaRPr lang="es-PY" sz="1100" b="0" i="0" u="none" strike="noStrike" dirty="0">
                        <a:solidFill>
                          <a:schemeClr val="tx1"/>
                        </a:solidFill>
                        <a:effectLst/>
                        <a:latin typeface="+mj-lt"/>
                      </a:endParaRPr>
                    </a:p>
                  </a:txBody>
                  <a:tcPr marL="5181" marR="5181" marT="5181" marB="0" anchor="ctr"/>
                </a:tc>
                <a:tc>
                  <a:txBody>
                    <a:bodyPr/>
                    <a:lstStyle/>
                    <a:p>
                      <a:pPr algn="r" fontAlgn="ctr"/>
                      <a:r>
                        <a:rPr lang="es-PY" sz="1100" u="none" strike="noStrike" dirty="0" smtClean="0">
                          <a:effectLst/>
                        </a:rPr>
                        <a:t>2.982.602.313                </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smtClean="0">
                          <a:effectLst/>
                        </a:rPr>
                        <a:t>300</a:t>
                      </a:r>
                      <a:endParaRPr lang="es-PY" sz="1100" b="0" i="0" u="none" strike="noStrike" dirty="0">
                        <a:solidFill>
                          <a:schemeClr val="tx1"/>
                        </a:solidFill>
                        <a:effectLst/>
                        <a:latin typeface="+mj-lt"/>
                      </a:endParaRPr>
                    </a:p>
                  </a:txBody>
                  <a:tcPr marL="5181" marR="5181" marT="5181" marB="0" anchor="ctr"/>
                </a:tc>
                <a:tc>
                  <a:txBody>
                    <a:bodyPr/>
                    <a:lstStyle/>
                    <a:p>
                      <a:pPr algn="l" fontAlgn="ctr"/>
                      <a:r>
                        <a:rPr lang="es-PY" sz="1100" u="none" strike="noStrike" dirty="0">
                          <a:effectLst/>
                        </a:rPr>
                        <a:t> PRODUCTORES ASISTIDOS</a:t>
                      </a:r>
                      <a:endParaRPr lang="es-PY" sz="1100" b="0" i="0" u="none" strike="noStrike" dirty="0">
                        <a:solidFill>
                          <a:schemeClr val="tx1"/>
                        </a:solidFill>
                        <a:effectLst/>
                        <a:latin typeface="+mj-lt"/>
                      </a:endParaRPr>
                    </a:p>
                  </a:txBody>
                  <a:tcPr marL="5181" marR="5181" marT="5181" marB="0" anchor="ctr"/>
                </a:tc>
                <a:tc>
                  <a:txBody>
                    <a:bodyPr/>
                    <a:lstStyle/>
                    <a:p>
                      <a:pPr algn="ctr" fontAlgn="ctr"/>
                      <a:r>
                        <a:rPr lang="es-PY" sz="1100" u="none" strike="noStrike" dirty="0" smtClean="0">
                          <a:effectLst/>
                        </a:rPr>
                        <a:t>PRODUCTORES</a:t>
                      </a:r>
                      <a:endParaRPr lang="es-PY" sz="1100" b="0" i="0" u="none" strike="noStrike" dirty="0">
                        <a:solidFill>
                          <a:schemeClr val="tx1"/>
                        </a:solidFill>
                        <a:effectLst/>
                        <a:latin typeface="+mj-lt"/>
                      </a:endParaRPr>
                    </a:p>
                  </a:txBody>
                  <a:tcPr marL="5181" marR="5181" marT="5181" marB="0" anchor="ctr"/>
                </a:tc>
              </a:tr>
            </a:tbl>
          </a:graphicData>
        </a:graphic>
      </p:graphicFrame>
    </p:spTree>
    <p:extLst>
      <p:ext uri="{BB962C8B-B14F-4D97-AF65-F5344CB8AC3E}">
        <p14:creationId xmlns:p14="http://schemas.microsoft.com/office/powerpoint/2010/main" val="2577317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528" y="404664"/>
            <a:ext cx="8136904" cy="461665"/>
          </a:xfrm>
          <a:prstGeom prst="rect">
            <a:avLst/>
          </a:prstGeom>
          <a:noFill/>
        </p:spPr>
        <p:txBody>
          <a:bodyPr wrap="square" rtlCol="0">
            <a:spAutoFit/>
          </a:bodyPr>
          <a:lstStyle/>
          <a:p>
            <a:pPr algn="ctr"/>
            <a:r>
              <a:rPr lang="es-PY" sz="2400" b="1" dirty="0" smtClean="0">
                <a:latin typeface="+mj-lt"/>
                <a:cs typeface="Times New Roman" pitchFamily="18" charset="0"/>
              </a:rPr>
              <a:t>METAS PROGRAMADAS PGN 2018</a:t>
            </a:r>
            <a:endParaRPr lang="es-PY" sz="2400" b="1" dirty="0">
              <a:latin typeface="+mj-lt"/>
              <a:cs typeface="Times New Roman" pitchFamily="18" charset="0"/>
            </a:endParaRPr>
          </a:p>
        </p:txBody>
      </p:sp>
      <p:cxnSp>
        <p:nvCxnSpPr>
          <p:cNvPr id="4" name="3 Conector recto"/>
          <p:cNvCxnSpPr/>
          <p:nvPr/>
        </p:nvCxnSpPr>
        <p:spPr>
          <a:xfrm>
            <a:off x="1259632" y="914375"/>
            <a:ext cx="7633221"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pic>
        <p:nvPicPr>
          <p:cNvPr id="5"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5 Grupo"/>
          <p:cNvGrpSpPr/>
          <p:nvPr/>
        </p:nvGrpSpPr>
        <p:grpSpPr>
          <a:xfrm>
            <a:off x="-133709" y="2270"/>
            <a:ext cx="1284976" cy="6855729"/>
            <a:chOff x="-133709" y="2270"/>
            <a:chExt cx="1284976" cy="6855729"/>
          </a:xfrm>
        </p:grpSpPr>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aphicFrame>
        <p:nvGraphicFramePr>
          <p:cNvPr id="12" name="11 Tabla"/>
          <p:cNvGraphicFramePr>
            <a:graphicFrameLocks noGrp="1"/>
          </p:cNvGraphicFramePr>
          <p:nvPr>
            <p:extLst>
              <p:ext uri="{D42A27DB-BD31-4B8C-83A1-F6EECF244321}">
                <p14:modId xmlns:p14="http://schemas.microsoft.com/office/powerpoint/2010/main" val="829503116"/>
              </p:ext>
            </p:extLst>
          </p:nvPr>
        </p:nvGraphicFramePr>
        <p:xfrm>
          <a:off x="1259634" y="1182535"/>
          <a:ext cx="7212873" cy="2107611"/>
        </p:xfrm>
        <a:graphic>
          <a:graphicData uri="http://schemas.openxmlformats.org/drawingml/2006/table">
            <a:tbl>
              <a:tblPr>
                <a:tableStyleId>{5940675A-B579-460E-94D1-54222C63F5DA}</a:tableStyleId>
              </a:tblPr>
              <a:tblGrid>
                <a:gridCol w="1635880"/>
                <a:gridCol w="1788316"/>
                <a:gridCol w="1013379"/>
                <a:gridCol w="766737"/>
                <a:gridCol w="1249311"/>
                <a:gridCol w="759250"/>
              </a:tblGrid>
              <a:tr h="444261">
                <a:tc gridSpan="6">
                  <a:txBody>
                    <a:bodyPr/>
                    <a:lstStyle/>
                    <a:p>
                      <a:pPr algn="ctr" fontAlgn="ctr"/>
                      <a:r>
                        <a:rPr lang="es-PY" sz="1200" b="1" u="none" strike="noStrike" dirty="0">
                          <a:solidFill>
                            <a:schemeClr val="bg1"/>
                          </a:solidFill>
                          <a:effectLst/>
                        </a:rPr>
                        <a:t>TIPO DE PRESUPUESTO 3 - PROGRAMAS DE INVERSION</a:t>
                      </a:r>
                      <a:endParaRPr lang="es-PY" sz="1200" b="1" i="0" u="none" strike="noStrike" dirty="0">
                        <a:solidFill>
                          <a:schemeClr val="bg1"/>
                        </a:solidFill>
                        <a:effectLst/>
                        <a:latin typeface="+mj-lt"/>
                      </a:endParaRPr>
                    </a:p>
                  </a:txBody>
                  <a:tcPr marL="5181" marR="5181" marT="5181" marB="0" anchor="ctr">
                    <a:solidFill>
                      <a:schemeClr val="accent2">
                        <a:lumMod val="50000"/>
                      </a:schemeClr>
                    </a:solidFill>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c hMerge="1">
                  <a:txBody>
                    <a:bodyPr/>
                    <a:lstStyle/>
                    <a:p>
                      <a:endParaRPr lang="es-PY"/>
                    </a:p>
                  </a:txBody>
                  <a:tcPr/>
                </a:tc>
              </a:tr>
              <a:tr h="766569">
                <a:tc>
                  <a:txBody>
                    <a:bodyPr/>
                    <a:lstStyle/>
                    <a:p>
                      <a:pPr algn="ctr" fontAlgn="ctr"/>
                      <a:r>
                        <a:rPr lang="es-PY" sz="1200" u="none" strike="noStrike" dirty="0">
                          <a:effectLst/>
                        </a:rPr>
                        <a:t>DEPENDENCIA</a:t>
                      </a:r>
                      <a:endParaRPr lang="es-PY" sz="1200" b="1" i="0" u="none" strike="noStrike" dirty="0">
                        <a:solidFill>
                          <a:srgbClr val="000000"/>
                        </a:solidFill>
                        <a:effectLst/>
                        <a:latin typeface="+mj-lt"/>
                      </a:endParaRPr>
                    </a:p>
                  </a:txBody>
                  <a:tcPr marL="5181" marR="5181" marT="5181" marB="0" anchor="ctr">
                    <a:solidFill>
                      <a:schemeClr val="accent2">
                        <a:lumMod val="40000"/>
                        <a:lumOff val="60000"/>
                      </a:schemeClr>
                    </a:solidFill>
                  </a:tcPr>
                </a:tc>
                <a:tc>
                  <a:txBody>
                    <a:bodyPr/>
                    <a:lstStyle/>
                    <a:p>
                      <a:pPr algn="ctr" fontAlgn="ctr"/>
                      <a:r>
                        <a:rPr lang="es-PY" sz="1100" u="none" strike="noStrike" dirty="0">
                          <a:effectLst/>
                        </a:rPr>
                        <a:t>RESULTADO ESPERADO</a:t>
                      </a:r>
                      <a:endParaRPr lang="es-PY" sz="1100" b="1" i="0" u="none" strike="noStrike" dirty="0">
                        <a:solidFill>
                          <a:srgbClr val="000000"/>
                        </a:solidFill>
                        <a:effectLst/>
                        <a:latin typeface="+mj-lt"/>
                      </a:endParaRPr>
                    </a:p>
                  </a:txBody>
                  <a:tcPr marL="5181" marR="5181" marT="5181" marB="0" anchor="ctr">
                    <a:solidFill>
                      <a:schemeClr val="accent2">
                        <a:lumMod val="40000"/>
                        <a:lumOff val="60000"/>
                      </a:schemeClr>
                    </a:solidFill>
                  </a:tcPr>
                </a:tc>
                <a:tc>
                  <a:txBody>
                    <a:bodyPr/>
                    <a:lstStyle/>
                    <a:p>
                      <a:pPr algn="ctr" fontAlgn="ctr"/>
                      <a:r>
                        <a:rPr lang="es-PY" sz="1100" u="none" strike="noStrike" dirty="0">
                          <a:effectLst/>
                        </a:rPr>
                        <a:t>PROYECTO PGN </a:t>
                      </a:r>
                      <a:r>
                        <a:rPr lang="es-PY" sz="1100" u="none" strike="noStrike" dirty="0" smtClean="0">
                          <a:effectLst/>
                        </a:rPr>
                        <a:t>2018</a:t>
                      </a:r>
                      <a:endParaRPr lang="es-PY" sz="1100" b="1" i="0" u="none" strike="noStrike" dirty="0">
                        <a:solidFill>
                          <a:srgbClr val="000000"/>
                        </a:solidFill>
                        <a:effectLst/>
                        <a:latin typeface="+mj-lt"/>
                      </a:endParaRPr>
                    </a:p>
                  </a:txBody>
                  <a:tcPr marL="5181" marR="5181" marT="5181" marB="0" anchor="ctr">
                    <a:solidFill>
                      <a:schemeClr val="accent2">
                        <a:lumMod val="40000"/>
                        <a:lumOff val="60000"/>
                      </a:schemeClr>
                    </a:solidFill>
                  </a:tcPr>
                </a:tc>
                <a:tc>
                  <a:txBody>
                    <a:bodyPr/>
                    <a:lstStyle/>
                    <a:p>
                      <a:pPr algn="ctr" fontAlgn="ctr"/>
                      <a:r>
                        <a:rPr lang="es-PY" sz="1100" u="none" strike="noStrike" dirty="0">
                          <a:effectLst/>
                        </a:rPr>
                        <a:t>META </a:t>
                      </a:r>
                      <a:endParaRPr lang="es-PY" sz="1100" b="1" i="0" u="none" strike="noStrike" dirty="0">
                        <a:solidFill>
                          <a:srgbClr val="000000"/>
                        </a:solidFill>
                        <a:effectLst/>
                        <a:latin typeface="+mj-lt"/>
                      </a:endParaRPr>
                    </a:p>
                  </a:txBody>
                  <a:tcPr marL="5181" marR="5181" marT="5181" marB="0" anchor="ctr">
                    <a:solidFill>
                      <a:schemeClr val="accent2">
                        <a:lumMod val="40000"/>
                        <a:lumOff val="60000"/>
                      </a:schemeClr>
                    </a:solidFill>
                  </a:tcPr>
                </a:tc>
                <a:tc>
                  <a:txBody>
                    <a:bodyPr/>
                    <a:lstStyle/>
                    <a:p>
                      <a:pPr algn="ctr" fontAlgn="ctr"/>
                      <a:r>
                        <a:rPr lang="es-PY" sz="1100" u="none" strike="noStrike" dirty="0">
                          <a:effectLst/>
                        </a:rPr>
                        <a:t>DENOMINACION DEL PRODUCTO</a:t>
                      </a:r>
                      <a:endParaRPr lang="es-PY" sz="1100" b="1" i="0" u="none" strike="noStrike" dirty="0">
                        <a:solidFill>
                          <a:srgbClr val="000000"/>
                        </a:solidFill>
                        <a:effectLst/>
                        <a:latin typeface="+mj-lt"/>
                      </a:endParaRPr>
                    </a:p>
                  </a:txBody>
                  <a:tcPr marL="5181" marR="5181" marT="5181" marB="0" anchor="ctr">
                    <a:solidFill>
                      <a:schemeClr val="accent2">
                        <a:lumMod val="40000"/>
                        <a:lumOff val="60000"/>
                      </a:schemeClr>
                    </a:solidFill>
                  </a:tcPr>
                </a:tc>
                <a:tc>
                  <a:txBody>
                    <a:bodyPr/>
                    <a:lstStyle/>
                    <a:p>
                      <a:pPr algn="ctr" fontAlgn="ctr"/>
                      <a:r>
                        <a:rPr lang="es-PY" sz="1200" u="none" strike="noStrike" dirty="0">
                          <a:effectLst/>
                        </a:rPr>
                        <a:t>UNIDAD  DE MEDIDA</a:t>
                      </a:r>
                      <a:endParaRPr lang="es-PY" sz="1200" b="1" i="0" u="none" strike="noStrike" dirty="0">
                        <a:solidFill>
                          <a:srgbClr val="000000"/>
                        </a:solidFill>
                        <a:effectLst/>
                        <a:latin typeface="+mj-lt"/>
                      </a:endParaRPr>
                    </a:p>
                  </a:txBody>
                  <a:tcPr marL="5181" marR="5181" marT="5181" marB="0" anchor="ctr">
                    <a:solidFill>
                      <a:schemeClr val="accent2">
                        <a:lumMod val="40000"/>
                        <a:lumOff val="60000"/>
                      </a:schemeClr>
                    </a:solidFill>
                  </a:tcPr>
                </a:tc>
              </a:tr>
              <a:tr h="388680">
                <a:tc rowSpan="2">
                  <a:txBody>
                    <a:bodyPr/>
                    <a:lstStyle/>
                    <a:p>
                      <a:pPr algn="ctr" fontAlgn="ctr"/>
                      <a:r>
                        <a:rPr lang="es-PY" sz="1200" u="none" strike="noStrike" dirty="0">
                          <a:effectLst/>
                        </a:rPr>
                        <a:t>TRANS.  INCLUSIÓN DE LA AF EN CADENAS DE VALOR - PPI</a:t>
                      </a:r>
                      <a:endParaRPr lang="es-PY" sz="1200" b="1" i="0" u="none" strike="noStrike" dirty="0">
                        <a:solidFill>
                          <a:schemeClr val="tx1"/>
                        </a:solidFill>
                        <a:effectLst/>
                        <a:latin typeface="+mj-lt"/>
                      </a:endParaRPr>
                    </a:p>
                  </a:txBody>
                  <a:tcPr marL="5181" marR="5181" marT="5181" marB="0" anchor="ctr"/>
                </a:tc>
                <a:tc rowSpan="2">
                  <a:txBody>
                    <a:bodyPr/>
                    <a:lstStyle/>
                    <a:p>
                      <a:pPr algn="l" fontAlgn="ctr"/>
                      <a:r>
                        <a:rPr lang="es-ES" sz="1100" dirty="0" smtClean="0">
                          <a:effectLst/>
                        </a:rPr>
                        <a:t>FAMILIAS RURALES POBRES DEL ÁREA DEL PROYECTO INSERTADOS EN CADENAS DE VALOR</a:t>
                      </a:r>
                      <a:endParaRPr lang="es-PY" sz="1100" b="0" i="0" u="none" strike="noStrike" dirty="0">
                        <a:solidFill>
                          <a:schemeClr val="tx1"/>
                        </a:solidFill>
                        <a:effectLst/>
                        <a:latin typeface="+mj-lt"/>
                      </a:endParaRPr>
                    </a:p>
                  </a:txBody>
                  <a:tcPr marL="5181" marR="5181" marT="5181" marB="0" anchor="ctr"/>
                </a:tc>
                <a:tc>
                  <a:txBody>
                    <a:bodyPr/>
                    <a:lstStyle/>
                    <a:p>
                      <a:r>
                        <a:rPr lang="es-ES" sz="1100" dirty="0" smtClean="0"/>
                        <a:t>5.611,279,022</a:t>
                      </a:r>
                      <a:endParaRPr lang="es-ES" sz="1100" dirty="0">
                        <a:latin typeface="+mj-lt"/>
                      </a:endParaRPr>
                    </a:p>
                  </a:txBody>
                  <a:tcPr marL="5181" marR="5181" marT="5181" marB="0" anchor="ctr"/>
                </a:tc>
                <a:tc>
                  <a:txBody>
                    <a:bodyPr/>
                    <a:lstStyle/>
                    <a:p>
                      <a:pPr marL="0" algn="ctr" defTabSz="914400" rtl="0" eaLnBrk="1" fontAlgn="ctr" latinLnBrk="0" hangingPunct="1"/>
                      <a:r>
                        <a:rPr lang="es-ES" sz="1100" u="none" strike="noStrike" kern="1200" dirty="0" smtClean="0">
                          <a:effectLst/>
                        </a:rPr>
                        <a:t>100</a:t>
                      </a:r>
                      <a:endParaRPr lang="es-ES" sz="1100" b="0" i="0" u="none" strike="noStrike" kern="1200" dirty="0">
                        <a:solidFill>
                          <a:srgbClr val="000000"/>
                        </a:solidFill>
                        <a:effectLst/>
                        <a:latin typeface="+mj-lt"/>
                        <a:ea typeface="+mn-ea"/>
                        <a:cs typeface="+mn-cs"/>
                      </a:endParaRPr>
                    </a:p>
                  </a:txBody>
                  <a:tcPr marL="5181" marR="5181" marT="5181" marB="0" anchor="b"/>
                </a:tc>
                <a:tc>
                  <a:txBody>
                    <a:bodyPr/>
                    <a:lstStyle/>
                    <a:p>
                      <a:pPr algn="ctr" fontAlgn="ctr"/>
                      <a:r>
                        <a:rPr lang="es-PY" sz="1100" u="none" strike="noStrike" dirty="0">
                          <a:effectLst/>
                        </a:rPr>
                        <a:t>UNIDAD EJECUTORA DE PROYECTOS</a:t>
                      </a:r>
                      <a:endParaRPr lang="es-PY" sz="1100" b="0" i="0" u="none" strike="noStrike" dirty="0">
                        <a:solidFill>
                          <a:srgbClr val="000000"/>
                        </a:solidFill>
                        <a:effectLst/>
                        <a:latin typeface="+mj-lt"/>
                      </a:endParaRPr>
                    </a:p>
                  </a:txBody>
                  <a:tcPr marL="5181" marR="5181" marT="5181" marB="0" anchor="ctr"/>
                </a:tc>
                <a:tc>
                  <a:txBody>
                    <a:bodyPr/>
                    <a:lstStyle/>
                    <a:p>
                      <a:pPr algn="ctr" fontAlgn="ctr"/>
                      <a:r>
                        <a:rPr lang="es-PY" sz="1200" u="none" strike="noStrike" dirty="0">
                          <a:effectLst/>
                        </a:rPr>
                        <a:t> </a:t>
                      </a:r>
                      <a:r>
                        <a:rPr lang="es-PY" sz="1200" u="none" strike="noStrike" dirty="0" smtClean="0">
                          <a:effectLst/>
                        </a:rPr>
                        <a:t>%</a:t>
                      </a:r>
                      <a:endParaRPr lang="es-PY" sz="1200" b="0" i="0" u="none" strike="noStrike" dirty="0">
                        <a:solidFill>
                          <a:srgbClr val="000000"/>
                        </a:solidFill>
                        <a:effectLst/>
                        <a:latin typeface="+mj-lt"/>
                      </a:endParaRPr>
                    </a:p>
                  </a:txBody>
                  <a:tcPr marL="5181" marR="5181" marT="5181" marB="0" anchor="ctr"/>
                </a:tc>
              </a:tr>
              <a:tr h="388680">
                <a:tc vMerge="1">
                  <a:txBody>
                    <a:bodyPr/>
                    <a:lstStyle/>
                    <a:p>
                      <a:endParaRPr lang="es-PY"/>
                    </a:p>
                  </a:txBody>
                  <a:tcPr/>
                </a:tc>
                <a:tc vMerge="1">
                  <a:txBody>
                    <a:bodyPr/>
                    <a:lstStyle/>
                    <a:p>
                      <a:endParaRPr lang="es-PY"/>
                    </a:p>
                  </a:txBody>
                  <a:tcPr/>
                </a:tc>
                <a:tc>
                  <a:txBody>
                    <a:bodyPr/>
                    <a:lstStyle/>
                    <a:p>
                      <a:r>
                        <a:rPr lang="es-ES" sz="1100" dirty="0" smtClean="0"/>
                        <a:t>3.412.465.085</a:t>
                      </a:r>
                      <a:endParaRPr lang="es-ES" sz="1100" dirty="0">
                        <a:solidFill>
                          <a:schemeClr val="tx1"/>
                        </a:solidFill>
                        <a:latin typeface="+mj-lt"/>
                      </a:endParaRPr>
                    </a:p>
                  </a:txBody>
                  <a:tcPr marL="5181" marR="5181" marT="5181" marB="0" anchor="ctr"/>
                </a:tc>
                <a:tc>
                  <a:txBody>
                    <a:bodyPr/>
                    <a:lstStyle/>
                    <a:p>
                      <a:pPr marL="0" algn="ctr" defTabSz="914400" rtl="0" eaLnBrk="1" fontAlgn="ctr" latinLnBrk="0" hangingPunct="1"/>
                      <a:r>
                        <a:rPr lang="es-ES" sz="1100" u="none" strike="noStrike" kern="1200" dirty="0" smtClean="0">
                          <a:effectLst/>
                        </a:rPr>
                        <a:t>25</a:t>
                      </a:r>
                      <a:endParaRPr lang="es-ES" sz="1100" b="0" i="0" u="none" strike="noStrike" kern="1200" dirty="0">
                        <a:solidFill>
                          <a:srgbClr val="000000"/>
                        </a:solidFill>
                        <a:effectLst/>
                        <a:latin typeface="+mj-lt"/>
                        <a:ea typeface="+mn-ea"/>
                        <a:cs typeface="+mn-cs"/>
                      </a:endParaRPr>
                    </a:p>
                  </a:txBody>
                  <a:tcPr marL="5181" marR="5181" marT="5181" marB="0" anchor="ctr"/>
                </a:tc>
                <a:tc>
                  <a:txBody>
                    <a:bodyPr/>
                    <a:lstStyle/>
                    <a:p>
                      <a:pPr algn="ctr" fontAlgn="ctr"/>
                      <a:r>
                        <a:rPr lang="es-PY" sz="1100" u="none" strike="noStrike" dirty="0">
                          <a:effectLst/>
                        </a:rPr>
                        <a:t> PLANES DE NEGOCIOS FINANCIADOS</a:t>
                      </a:r>
                      <a:endParaRPr lang="es-PY" sz="1100" b="0" i="0" u="none" strike="noStrike" dirty="0">
                        <a:solidFill>
                          <a:srgbClr val="000000"/>
                        </a:solidFill>
                        <a:effectLst/>
                        <a:latin typeface="+mj-lt"/>
                      </a:endParaRPr>
                    </a:p>
                  </a:txBody>
                  <a:tcPr marL="5181" marR="5181" marT="5181" marB="0" anchor="ctr"/>
                </a:tc>
                <a:tc>
                  <a:txBody>
                    <a:bodyPr/>
                    <a:lstStyle/>
                    <a:p>
                      <a:pPr algn="ctr" fontAlgn="ctr"/>
                      <a:r>
                        <a:rPr lang="es-PY" sz="1200" u="none" strike="noStrike" dirty="0">
                          <a:effectLst/>
                        </a:rPr>
                        <a:t>PLANES</a:t>
                      </a:r>
                      <a:endParaRPr lang="es-PY" sz="1200" b="0" i="0" u="none" strike="noStrike" dirty="0">
                        <a:solidFill>
                          <a:srgbClr val="000000"/>
                        </a:solidFill>
                        <a:effectLst/>
                        <a:latin typeface="+mj-lt"/>
                      </a:endParaRPr>
                    </a:p>
                  </a:txBody>
                  <a:tcPr marL="5181" marR="5181" marT="5181" marB="0" anchor="ctr"/>
                </a:tc>
              </a:tr>
            </a:tbl>
          </a:graphicData>
        </a:graphic>
      </p:graphicFrame>
    </p:spTree>
    <p:extLst>
      <p:ext uri="{BB962C8B-B14F-4D97-AF65-F5344CB8AC3E}">
        <p14:creationId xmlns:p14="http://schemas.microsoft.com/office/powerpoint/2010/main" val="183914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CuadroTexto"/>
          <p:cNvSpPr txBox="1">
            <a:spLocks noChangeArrowheads="1"/>
          </p:cNvSpPr>
          <p:nvPr/>
        </p:nvSpPr>
        <p:spPr bwMode="auto">
          <a:xfrm>
            <a:off x="117331" y="736248"/>
            <a:ext cx="8820779" cy="892552"/>
          </a:xfrm>
          <a:prstGeom prst="rect">
            <a:avLst/>
          </a:prstGeom>
          <a:noFill/>
          <a:ln w="9525">
            <a:noFill/>
            <a:miter lim="800000"/>
            <a:headEnd/>
            <a:tailEnd/>
          </a:ln>
          <a:extLst/>
        </p:spPr>
        <p:txBody>
          <a:bodyPr vert="horz" wrap="square" lIns="91440" tIns="45720" rIns="91440" bIns="45720" rtlCol="0" anchor="ctr">
            <a:spAutoFit/>
          </a:bodyPr>
          <a:lstStyle>
            <a:lvl1pPr algn="r" defTabSz="914400" eaLnBrk="1" latinLnBrk="0" hangingPunct="1">
              <a:spcBef>
                <a:spcPts val="0"/>
              </a:spcBef>
              <a:buNone/>
              <a:defRPr sz="4000" b="1">
                <a:latin typeface="+mj-lt"/>
                <a:ea typeface="+mj-ea"/>
                <a:cs typeface="+mj-cs"/>
              </a:defRPr>
            </a:lvl1pPr>
          </a:lstStyle>
          <a:p>
            <a:pPr algn="ctr"/>
            <a:r>
              <a:rPr lang="es-PY" sz="2600" dirty="0" smtClean="0"/>
              <a:t>ASIGNACIÓN PRESUPUESTARIA 2018</a:t>
            </a:r>
          </a:p>
          <a:p>
            <a:pPr algn="ctr"/>
            <a:r>
              <a:rPr lang="es-PY" sz="2600" dirty="0" smtClean="0"/>
              <a:t>POR FUENTE DE FINANCIAMIENTO</a:t>
            </a:r>
            <a:endParaRPr lang="es-CL" sz="2600" dirty="0"/>
          </a:p>
        </p:txBody>
      </p:sp>
      <p:cxnSp>
        <p:nvCxnSpPr>
          <p:cNvPr id="8" name="7 Conector recto"/>
          <p:cNvCxnSpPr/>
          <p:nvPr/>
        </p:nvCxnSpPr>
        <p:spPr>
          <a:xfrm>
            <a:off x="1151267" y="1628800"/>
            <a:ext cx="7777016"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2" name="1 Marcador de número de diapositiva"/>
          <p:cNvSpPr>
            <a:spLocks noGrp="1"/>
          </p:cNvSpPr>
          <p:nvPr>
            <p:ph type="sldNum" sz="quarter" idx="12"/>
          </p:nvPr>
        </p:nvSpPr>
        <p:spPr/>
        <p:txBody>
          <a:bodyPr/>
          <a:lstStyle/>
          <a:p>
            <a:pPr>
              <a:defRPr/>
            </a:pPr>
            <a:fld id="{8DA9E483-DD97-4C93-A0CB-D8E8C6EACD94}" type="slidenum">
              <a:rPr lang="es-ES" smtClean="0"/>
              <a:pPr>
                <a:defRPr/>
              </a:pPr>
              <a:t>27</a:t>
            </a:fld>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3747680828"/>
              </p:ext>
            </p:extLst>
          </p:nvPr>
        </p:nvGraphicFramePr>
        <p:xfrm>
          <a:off x="1547665" y="1916831"/>
          <a:ext cx="6984775" cy="1728190"/>
        </p:xfrm>
        <a:graphic>
          <a:graphicData uri="http://schemas.openxmlformats.org/drawingml/2006/table">
            <a:tbl>
              <a:tblPr>
                <a:tableStyleId>{616DA210-FB5B-4158-B5E0-FEB733F419BA}</a:tableStyleId>
              </a:tblPr>
              <a:tblGrid>
                <a:gridCol w="479372"/>
                <a:gridCol w="4028983"/>
                <a:gridCol w="1587449"/>
                <a:gridCol w="888971"/>
              </a:tblGrid>
              <a:tr h="311803">
                <a:tc gridSpan="2">
                  <a:txBody>
                    <a:bodyPr/>
                    <a:lstStyle/>
                    <a:p>
                      <a:pPr algn="ctr" fontAlgn="ctr"/>
                      <a:r>
                        <a:rPr lang="es-PY" sz="1400" u="none" strike="noStrike" dirty="0">
                          <a:solidFill>
                            <a:schemeClr val="bg1"/>
                          </a:solidFill>
                          <a:effectLst/>
                        </a:rPr>
                        <a:t>FUENTE DE FINANCIAMIENTO</a:t>
                      </a:r>
                      <a:endParaRPr lang="es-PY" sz="1400" b="1" i="0" u="none" strike="noStrike" dirty="0">
                        <a:solidFill>
                          <a:schemeClr val="bg1"/>
                        </a:solidFill>
                        <a:effectLst/>
                        <a:latin typeface="Cambria"/>
                      </a:endParaRPr>
                    </a:p>
                  </a:txBody>
                  <a:tcPr marL="9525" marR="9525" marT="9525" marB="0" anchor="ctr">
                    <a:solidFill>
                      <a:schemeClr val="accent2">
                        <a:lumMod val="75000"/>
                      </a:schemeClr>
                    </a:solidFill>
                  </a:tcPr>
                </a:tc>
                <a:tc hMerge="1">
                  <a:txBody>
                    <a:bodyPr/>
                    <a:lstStyle/>
                    <a:p>
                      <a:endParaRPr lang="es-PY"/>
                    </a:p>
                  </a:txBody>
                  <a:tcPr/>
                </a:tc>
                <a:tc>
                  <a:txBody>
                    <a:bodyPr/>
                    <a:lstStyle/>
                    <a:p>
                      <a:pPr algn="ctr" fontAlgn="ctr"/>
                      <a:r>
                        <a:rPr lang="es-PY" sz="1400" u="none" strike="noStrike" dirty="0">
                          <a:solidFill>
                            <a:schemeClr val="bg1"/>
                          </a:solidFill>
                          <a:effectLst/>
                        </a:rPr>
                        <a:t>MONTO</a:t>
                      </a:r>
                      <a:endParaRPr lang="es-PY" sz="1400" b="1" i="0" u="none" strike="noStrike" dirty="0">
                        <a:solidFill>
                          <a:schemeClr val="bg1"/>
                        </a:solidFill>
                        <a:effectLst/>
                        <a:latin typeface="Cambria"/>
                      </a:endParaRPr>
                    </a:p>
                  </a:txBody>
                  <a:tcPr marL="9525" marR="9525" marT="9525" marB="0" anchor="ctr">
                    <a:solidFill>
                      <a:schemeClr val="accent2">
                        <a:lumMod val="75000"/>
                      </a:schemeClr>
                    </a:solidFill>
                  </a:tcPr>
                </a:tc>
                <a:tc>
                  <a:txBody>
                    <a:bodyPr/>
                    <a:lstStyle/>
                    <a:p>
                      <a:pPr algn="ctr" fontAlgn="ctr"/>
                      <a:r>
                        <a:rPr lang="es-PY" sz="1400" u="none" strike="noStrike" dirty="0">
                          <a:solidFill>
                            <a:schemeClr val="bg1"/>
                          </a:solidFill>
                          <a:effectLst/>
                        </a:rPr>
                        <a:t>%</a:t>
                      </a:r>
                      <a:endParaRPr lang="es-PY" sz="1400" b="1" i="0" u="none" strike="noStrike" dirty="0">
                        <a:solidFill>
                          <a:schemeClr val="bg1"/>
                        </a:solidFill>
                        <a:effectLst/>
                        <a:latin typeface="Cambria"/>
                      </a:endParaRPr>
                    </a:p>
                  </a:txBody>
                  <a:tcPr marL="9525" marR="9525" marT="9525" marB="0" anchor="ctr">
                    <a:solidFill>
                      <a:schemeClr val="accent2">
                        <a:lumMod val="75000"/>
                      </a:schemeClr>
                    </a:solidFill>
                  </a:tcPr>
                </a:tc>
              </a:tr>
              <a:tr h="331811">
                <a:tc>
                  <a:txBody>
                    <a:bodyPr/>
                    <a:lstStyle/>
                    <a:p>
                      <a:pPr algn="l" fontAlgn="b"/>
                      <a:r>
                        <a:rPr lang="es-PY" sz="1200" u="none" strike="noStrike" dirty="0">
                          <a:effectLst/>
                        </a:rPr>
                        <a:t>10 -</a:t>
                      </a:r>
                      <a:endParaRPr lang="es-PY" sz="1200" b="0" i="0" u="none" strike="noStrike" dirty="0">
                        <a:solidFill>
                          <a:srgbClr val="000000"/>
                        </a:solidFill>
                        <a:effectLst/>
                        <a:latin typeface="Cambria"/>
                      </a:endParaRPr>
                    </a:p>
                  </a:txBody>
                  <a:tcPr marL="9525" marR="9525" marT="9525" marB="0" anchor="ctr"/>
                </a:tc>
                <a:tc>
                  <a:txBody>
                    <a:bodyPr/>
                    <a:lstStyle/>
                    <a:p>
                      <a:pPr algn="l" fontAlgn="b"/>
                      <a:r>
                        <a:rPr lang="es-PY" sz="1400" u="none" strike="noStrike" dirty="0">
                          <a:effectLst/>
                          <a:hlinkClick r:id="rId3" action="ppaction://hlinksldjump"/>
                        </a:rPr>
                        <a:t>RECURSOS DEL TESORO</a:t>
                      </a:r>
                      <a:endParaRPr lang="es-PY" sz="1400" b="0" i="0" u="none" strike="noStrike" dirty="0">
                        <a:solidFill>
                          <a:srgbClr val="000000"/>
                        </a:solidFill>
                        <a:effectLst/>
                        <a:latin typeface="Cambria"/>
                      </a:endParaRPr>
                    </a:p>
                  </a:txBody>
                  <a:tcPr marL="9525" marR="9525" marT="9525" marB="0" anchor="ctr"/>
                </a:tc>
                <a:tc>
                  <a:txBody>
                    <a:bodyPr/>
                    <a:lstStyle/>
                    <a:p>
                      <a:pPr algn="r" rtl="0" fontAlgn="b"/>
                      <a:r>
                        <a:rPr lang="es-ES" sz="1200" u="none" strike="noStrike" dirty="0">
                          <a:effectLst/>
                        </a:rPr>
                        <a:t>179.704.761.843</a:t>
                      </a:r>
                      <a:endParaRPr lang="es-ES" sz="1200" b="0" i="0" u="none" strike="noStrike" dirty="0">
                        <a:solidFill>
                          <a:srgbClr val="000000"/>
                        </a:solidFill>
                        <a:effectLst/>
                        <a:latin typeface="Cambria"/>
                      </a:endParaRPr>
                    </a:p>
                  </a:txBody>
                  <a:tcPr marL="9525" marR="9525" marT="9525" marB="0" anchor="b"/>
                </a:tc>
                <a:tc>
                  <a:txBody>
                    <a:bodyPr/>
                    <a:lstStyle/>
                    <a:p>
                      <a:pPr algn="ctr" fontAlgn="b"/>
                      <a:r>
                        <a:rPr lang="es-PY" sz="1400" u="none" strike="noStrike" dirty="0" smtClean="0">
                          <a:effectLst/>
                        </a:rPr>
                        <a:t>40</a:t>
                      </a:r>
                      <a:endParaRPr lang="es-PY" sz="1400" b="0" i="0" u="none" strike="noStrike" dirty="0">
                        <a:solidFill>
                          <a:srgbClr val="000000"/>
                        </a:solidFill>
                        <a:effectLst/>
                        <a:latin typeface="Cambria"/>
                      </a:endParaRPr>
                    </a:p>
                  </a:txBody>
                  <a:tcPr marL="9525" marR="9525" marT="9525" marB="0" anchor="ctr"/>
                </a:tc>
              </a:tr>
              <a:tr h="331811">
                <a:tc>
                  <a:txBody>
                    <a:bodyPr/>
                    <a:lstStyle/>
                    <a:p>
                      <a:pPr algn="l" fontAlgn="b"/>
                      <a:r>
                        <a:rPr lang="es-PY" sz="1200" u="none" strike="noStrike">
                          <a:effectLst/>
                        </a:rPr>
                        <a:t>20 -</a:t>
                      </a:r>
                      <a:endParaRPr lang="es-PY" sz="1200" b="0" i="0" u="none" strike="noStrike">
                        <a:solidFill>
                          <a:srgbClr val="000000"/>
                        </a:solidFill>
                        <a:effectLst/>
                        <a:latin typeface="Cambria"/>
                      </a:endParaRPr>
                    </a:p>
                  </a:txBody>
                  <a:tcPr marL="9525" marR="9525" marT="9525" marB="0" anchor="ctr"/>
                </a:tc>
                <a:tc>
                  <a:txBody>
                    <a:bodyPr/>
                    <a:lstStyle/>
                    <a:p>
                      <a:pPr algn="l" fontAlgn="b"/>
                      <a:r>
                        <a:rPr lang="es-PY" sz="1400" u="none" strike="noStrike" dirty="0">
                          <a:effectLst/>
                          <a:hlinkClick r:id="rId4" action="ppaction://hlinksldjump"/>
                        </a:rPr>
                        <a:t>RECURSOS DEL CREDITO PÚBLICO</a:t>
                      </a:r>
                      <a:endParaRPr lang="es-PY" sz="1400" b="0" i="0" u="none" strike="noStrike" dirty="0">
                        <a:solidFill>
                          <a:srgbClr val="000000"/>
                        </a:solidFill>
                        <a:effectLst/>
                        <a:latin typeface="Cambria"/>
                      </a:endParaRPr>
                    </a:p>
                  </a:txBody>
                  <a:tcPr marL="9525" marR="9525" marT="9525" marB="0" anchor="ctr"/>
                </a:tc>
                <a:tc>
                  <a:txBody>
                    <a:bodyPr/>
                    <a:lstStyle/>
                    <a:p>
                      <a:pPr algn="r" rtl="0" fontAlgn="b"/>
                      <a:r>
                        <a:rPr lang="es-ES" sz="1200" u="none" strike="noStrike" dirty="0">
                          <a:effectLst/>
                        </a:rPr>
                        <a:t>135.902.008.022</a:t>
                      </a:r>
                      <a:endParaRPr lang="es-ES" sz="1200" b="0" i="0" u="none" strike="noStrike" dirty="0">
                        <a:solidFill>
                          <a:srgbClr val="000000"/>
                        </a:solidFill>
                        <a:effectLst/>
                        <a:latin typeface="Cambria"/>
                      </a:endParaRPr>
                    </a:p>
                  </a:txBody>
                  <a:tcPr marL="9525" marR="9525" marT="9525" marB="0" anchor="b"/>
                </a:tc>
                <a:tc>
                  <a:txBody>
                    <a:bodyPr/>
                    <a:lstStyle/>
                    <a:p>
                      <a:pPr algn="ctr" fontAlgn="b"/>
                      <a:r>
                        <a:rPr lang="es-PY" sz="1400" u="none" strike="noStrike" dirty="0" smtClean="0">
                          <a:effectLst/>
                        </a:rPr>
                        <a:t>30</a:t>
                      </a:r>
                      <a:endParaRPr lang="es-PY" sz="1400" b="0" i="0" u="none" strike="noStrike" dirty="0">
                        <a:solidFill>
                          <a:srgbClr val="000000"/>
                        </a:solidFill>
                        <a:effectLst/>
                        <a:latin typeface="Cambria"/>
                      </a:endParaRPr>
                    </a:p>
                  </a:txBody>
                  <a:tcPr marL="9525" marR="9525" marT="9525" marB="0" anchor="ctr"/>
                </a:tc>
              </a:tr>
              <a:tr h="331811">
                <a:tc>
                  <a:txBody>
                    <a:bodyPr/>
                    <a:lstStyle/>
                    <a:p>
                      <a:pPr algn="l" fontAlgn="b"/>
                      <a:r>
                        <a:rPr lang="es-PY" sz="1200" u="none" strike="noStrike">
                          <a:effectLst/>
                        </a:rPr>
                        <a:t>30- </a:t>
                      </a:r>
                      <a:endParaRPr lang="es-PY" sz="1200" b="0" i="0" u="none" strike="noStrike">
                        <a:solidFill>
                          <a:srgbClr val="000000"/>
                        </a:solidFill>
                        <a:effectLst/>
                        <a:latin typeface="Cambria"/>
                      </a:endParaRPr>
                    </a:p>
                  </a:txBody>
                  <a:tcPr marL="9525" marR="9525" marT="9525" marB="0" anchor="ctr"/>
                </a:tc>
                <a:tc>
                  <a:txBody>
                    <a:bodyPr/>
                    <a:lstStyle/>
                    <a:p>
                      <a:pPr algn="l" fontAlgn="b"/>
                      <a:r>
                        <a:rPr lang="es-PY" sz="1400" u="none" strike="noStrike" dirty="0">
                          <a:effectLst/>
                          <a:hlinkClick r:id="rId5" action="ppaction://hlinksldjump"/>
                        </a:rPr>
                        <a:t>RECURSOS INSTITUCIONALES</a:t>
                      </a:r>
                      <a:endParaRPr lang="es-PY" sz="1400" b="0" i="0" u="none" strike="noStrike" dirty="0">
                        <a:solidFill>
                          <a:srgbClr val="000000"/>
                        </a:solidFill>
                        <a:effectLst/>
                        <a:latin typeface="Cambria"/>
                      </a:endParaRPr>
                    </a:p>
                  </a:txBody>
                  <a:tcPr marL="9525" marR="9525" marT="9525" marB="0" anchor="ctr"/>
                </a:tc>
                <a:tc>
                  <a:txBody>
                    <a:bodyPr/>
                    <a:lstStyle/>
                    <a:p>
                      <a:pPr algn="r" rtl="0" fontAlgn="b"/>
                      <a:r>
                        <a:rPr lang="es-ES" sz="1200" u="none" strike="noStrike" dirty="0">
                          <a:effectLst/>
                        </a:rPr>
                        <a:t>134.492.336.764</a:t>
                      </a:r>
                      <a:endParaRPr lang="es-ES" sz="1200" b="0" i="0" u="none" strike="noStrike" dirty="0">
                        <a:solidFill>
                          <a:srgbClr val="000000"/>
                        </a:solidFill>
                        <a:effectLst/>
                        <a:latin typeface="Cambria"/>
                      </a:endParaRPr>
                    </a:p>
                  </a:txBody>
                  <a:tcPr marL="9525" marR="9525" marT="9525" marB="0" anchor="b"/>
                </a:tc>
                <a:tc>
                  <a:txBody>
                    <a:bodyPr/>
                    <a:lstStyle/>
                    <a:p>
                      <a:pPr algn="ctr" fontAlgn="b"/>
                      <a:r>
                        <a:rPr lang="es-PY" sz="1400" u="none" strike="noStrike" dirty="0" smtClean="0">
                          <a:effectLst/>
                        </a:rPr>
                        <a:t>30</a:t>
                      </a:r>
                      <a:endParaRPr lang="es-PY" sz="1400" b="0" i="0" u="none" strike="noStrike" dirty="0">
                        <a:solidFill>
                          <a:srgbClr val="000000"/>
                        </a:solidFill>
                        <a:effectLst/>
                        <a:latin typeface="Cambria"/>
                      </a:endParaRPr>
                    </a:p>
                  </a:txBody>
                  <a:tcPr marL="9525" marR="9525" marT="9525" marB="0" anchor="ctr"/>
                </a:tc>
              </a:tr>
              <a:tr h="420954">
                <a:tc gridSpan="2">
                  <a:txBody>
                    <a:bodyPr/>
                    <a:lstStyle/>
                    <a:p>
                      <a:pPr algn="ctr" fontAlgn="ctr"/>
                      <a:r>
                        <a:rPr lang="es-PY" sz="1400" b="1" u="none" strike="noStrike" dirty="0">
                          <a:effectLst/>
                        </a:rPr>
                        <a:t>TOTAL</a:t>
                      </a:r>
                      <a:endParaRPr lang="es-PY" sz="1400" b="1" i="0" u="none" strike="noStrike" dirty="0">
                        <a:solidFill>
                          <a:srgbClr val="000000"/>
                        </a:solidFill>
                        <a:effectLst/>
                        <a:latin typeface="Cambria"/>
                      </a:endParaRPr>
                    </a:p>
                  </a:txBody>
                  <a:tcPr marL="9525" marR="9525" marT="9525" marB="0" anchor="ctr">
                    <a:solidFill>
                      <a:schemeClr val="accent2">
                        <a:lumMod val="60000"/>
                        <a:lumOff val="40000"/>
                      </a:schemeClr>
                    </a:solidFill>
                  </a:tcPr>
                </a:tc>
                <a:tc hMerge="1">
                  <a:txBody>
                    <a:bodyPr/>
                    <a:lstStyle/>
                    <a:p>
                      <a:endParaRPr lang="es-PY"/>
                    </a:p>
                  </a:txBody>
                  <a:tcPr/>
                </a:tc>
                <a:tc>
                  <a:txBody>
                    <a:bodyPr/>
                    <a:lstStyle/>
                    <a:p>
                      <a:pPr algn="r" rtl="0" fontAlgn="b"/>
                      <a:r>
                        <a:rPr lang="es-ES" sz="1200" b="1" u="none" strike="noStrike" dirty="0">
                          <a:effectLst/>
                        </a:rPr>
                        <a:t>450.099.106.629</a:t>
                      </a:r>
                      <a:endParaRPr lang="es-ES" sz="1200" b="1" i="0" u="none" strike="noStrike" dirty="0">
                        <a:solidFill>
                          <a:srgbClr val="000000"/>
                        </a:solidFill>
                        <a:effectLst/>
                        <a:latin typeface="Cambria"/>
                      </a:endParaRPr>
                    </a:p>
                  </a:txBody>
                  <a:tcPr marL="9525" marR="9525" marT="9525" marB="0" anchor="ctr">
                    <a:solidFill>
                      <a:schemeClr val="accent2">
                        <a:lumMod val="60000"/>
                        <a:lumOff val="40000"/>
                      </a:schemeClr>
                    </a:solidFill>
                  </a:tcPr>
                </a:tc>
                <a:tc>
                  <a:txBody>
                    <a:bodyPr/>
                    <a:lstStyle/>
                    <a:p>
                      <a:pPr algn="ctr" fontAlgn="ctr"/>
                      <a:r>
                        <a:rPr lang="es-PY" sz="1400" b="1" u="none" strike="noStrike" dirty="0">
                          <a:effectLst/>
                        </a:rPr>
                        <a:t>100</a:t>
                      </a:r>
                      <a:endParaRPr lang="es-PY" sz="1400" b="1" i="0" u="none" strike="noStrike" dirty="0">
                        <a:solidFill>
                          <a:srgbClr val="000000"/>
                        </a:solidFill>
                        <a:effectLst/>
                        <a:latin typeface="Cambria"/>
                      </a:endParaRPr>
                    </a:p>
                  </a:txBody>
                  <a:tcPr marL="9525" marR="9525" marT="9525" marB="0" anchor="ctr">
                    <a:solidFill>
                      <a:schemeClr val="accent2">
                        <a:lumMod val="60000"/>
                        <a:lumOff val="40000"/>
                      </a:schemeClr>
                    </a:solidFill>
                  </a:tcPr>
                </a:tc>
              </a:tr>
            </a:tbl>
          </a:graphicData>
        </a:graphic>
      </p:graphicFrame>
      <p:graphicFrame>
        <p:nvGraphicFramePr>
          <p:cNvPr id="12" name="1 Gráfico"/>
          <p:cNvGraphicFramePr>
            <a:graphicFrameLocks/>
          </p:cNvGraphicFramePr>
          <p:nvPr>
            <p:extLst>
              <p:ext uri="{D42A27DB-BD31-4B8C-83A1-F6EECF244321}">
                <p14:modId xmlns:p14="http://schemas.microsoft.com/office/powerpoint/2010/main" val="3288939138"/>
              </p:ext>
            </p:extLst>
          </p:nvPr>
        </p:nvGraphicFramePr>
        <p:xfrm>
          <a:off x="1979712" y="3906842"/>
          <a:ext cx="5688632" cy="2762518"/>
        </p:xfrm>
        <a:graphic>
          <a:graphicData uri="http://schemas.openxmlformats.org/drawingml/2006/chart">
            <c:chart xmlns:c="http://schemas.openxmlformats.org/drawingml/2006/chart" xmlns:r="http://schemas.openxmlformats.org/officeDocument/2006/relationships" r:id="rId6"/>
          </a:graphicData>
        </a:graphic>
      </p:graphicFrame>
      <p:pic>
        <p:nvPicPr>
          <p:cNvPr id="13" name="Picture 2" descr="Resultado de imagen para bandera paraguaya"/>
          <p:cNvPicPr>
            <a:picLocks noChangeAspect="1" noChangeArrowheads="1"/>
          </p:cNvPicPr>
          <p:nvPr/>
        </p:nvPicPr>
        <p:blipFill>
          <a:blip r:embed="rId7">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13 Grupo"/>
          <p:cNvGrpSpPr/>
          <p:nvPr/>
        </p:nvGrpSpPr>
        <p:grpSpPr>
          <a:xfrm>
            <a:off x="-133709" y="2270"/>
            <a:ext cx="1284976" cy="6855729"/>
            <a:chOff x="-133709" y="2270"/>
            <a:chExt cx="1284976" cy="6855729"/>
          </a:xfrm>
        </p:grpSpPr>
        <p:pic>
          <p:nvPicPr>
            <p:cNvPr id="15"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descr="C:\Users\sdf\Desktop\fotos\____Ministerio de Agricultura y Ganadería - Paraguay___.10_files\IMG-20160414-WA003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8193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 name="4 CuadroTexto"/>
          <p:cNvSpPr txBox="1">
            <a:spLocks noChangeArrowheads="1"/>
          </p:cNvSpPr>
          <p:nvPr/>
        </p:nvSpPr>
        <p:spPr bwMode="auto">
          <a:xfrm>
            <a:off x="1151267" y="251262"/>
            <a:ext cx="9252520" cy="1138773"/>
          </a:xfrm>
          <a:prstGeom prst="rect">
            <a:avLst/>
          </a:prstGeom>
          <a:noFill/>
          <a:ln w="9525">
            <a:noFill/>
            <a:miter lim="800000"/>
            <a:headEnd/>
            <a:tailEnd/>
          </a:ln>
          <a:extLst/>
        </p:spPr>
        <p:txBody>
          <a:bodyPr vert="horz" wrap="square" lIns="91440" tIns="45720" rIns="91440" bIns="45720" rtlCol="0" anchor="ctr">
            <a:spAutoFit/>
          </a:bodyPr>
          <a:lstStyle>
            <a:lvl1pPr algn="r" defTabSz="914400" eaLnBrk="1" latinLnBrk="0" hangingPunct="1">
              <a:spcBef>
                <a:spcPts val="0"/>
              </a:spcBef>
              <a:buNone/>
              <a:defRPr sz="4000" b="1">
                <a:latin typeface="+mj-lt"/>
                <a:ea typeface="+mj-ea"/>
                <a:cs typeface="+mj-cs"/>
              </a:defRPr>
            </a:lvl1pPr>
          </a:lstStyle>
          <a:p>
            <a:pPr algn="l"/>
            <a:r>
              <a:rPr lang="es-PY" sz="2200" dirty="0"/>
              <a:t>Anteproyecto de Presupuesto </a:t>
            </a:r>
            <a:r>
              <a:rPr lang="es-PY" sz="2200" dirty="0" smtClean="0"/>
              <a:t>2018</a:t>
            </a:r>
          </a:p>
          <a:p>
            <a:pPr algn="l"/>
            <a:r>
              <a:rPr lang="es-PY" sz="2200" dirty="0" smtClean="0"/>
              <a:t>Fuente de Financiamiento 10 – Recursos del Tesoro </a:t>
            </a:r>
            <a:endParaRPr lang="es-CL" sz="2200" dirty="0"/>
          </a:p>
          <a:p>
            <a:pPr algn="l"/>
            <a:endParaRPr lang="es-CL" sz="2400" dirty="0"/>
          </a:p>
        </p:txBody>
      </p:sp>
      <p:cxnSp>
        <p:nvCxnSpPr>
          <p:cNvPr id="8" name="7 Conector recto"/>
          <p:cNvCxnSpPr/>
          <p:nvPr/>
        </p:nvCxnSpPr>
        <p:spPr>
          <a:xfrm>
            <a:off x="1331640" y="1105240"/>
            <a:ext cx="7596644"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9" name="8 Flecha derecha">
            <a:hlinkClick r:id="rId3" action="ppaction://hlinksldjump"/>
          </p:cNvPr>
          <p:cNvSpPr/>
          <p:nvPr/>
        </p:nvSpPr>
        <p:spPr>
          <a:xfrm rot="10800000">
            <a:off x="7719850" y="4725145"/>
            <a:ext cx="648072" cy="432046"/>
          </a:xfrm>
          <a:prstGeom prst="rightArrow">
            <a:avLst/>
          </a:prstGeom>
          <a:ln>
            <a:solidFill>
              <a:schemeClr val="bg1"/>
            </a:solidFill>
          </a:ln>
          <a:effectLst>
            <a:glow rad="63500">
              <a:schemeClr val="accent3">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graphicFrame>
        <p:nvGraphicFramePr>
          <p:cNvPr id="12" name="3 Gráfico"/>
          <p:cNvGraphicFramePr>
            <a:graphicFrameLocks/>
          </p:cNvGraphicFramePr>
          <p:nvPr>
            <p:extLst>
              <p:ext uri="{D42A27DB-BD31-4B8C-83A1-F6EECF244321}">
                <p14:modId xmlns:p14="http://schemas.microsoft.com/office/powerpoint/2010/main" val="1870874630"/>
              </p:ext>
            </p:extLst>
          </p:nvPr>
        </p:nvGraphicFramePr>
        <p:xfrm>
          <a:off x="1428709" y="3787315"/>
          <a:ext cx="6939213" cy="2739753"/>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2" descr="Resultado de imagen para bandera paraguaya"/>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9 Grupo"/>
          <p:cNvGrpSpPr/>
          <p:nvPr/>
        </p:nvGrpSpPr>
        <p:grpSpPr>
          <a:xfrm>
            <a:off x="-133709" y="2270"/>
            <a:ext cx="1284976" cy="6855729"/>
            <a:chOff x="-133709" y="2270"/>
            <a:chExt cx="1284976" cy="6855729"/>
          </a:xfrm>
        </p:grpSpPr>
        <p:pic>
          <p:nvPicPr>
            <p:cNvPr id="1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descr="C:\Users\sdf\Desktop\fotos\____Ministerio de Agricultura y Ganadería - Paraguay___.10_files\IMG-20160414-WA003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aphicFrame>
        <p:nvGraphicFramePr>
          <p:cNvPr id="2" name="1 Tabla"/>
          <p:cNvGraphicFramePr>
            <a:graphicFrameLocks noGrp="1"/>
          </p:cNvGraphicFramePr>
          <p:nvPr>
            <p:extLst>
              <p:ext uri="{D42A27DB-BD31-4B8C-83A1-F6EECF244321}">
                <p14:modId xmlns:p14="http://schemas.microsoft.com/office/powerpoint/2010/main" val="4156243569"/>
              </p:ext>
            </p:extLst>
          </p:nvPr>
        </p:nvGraphicFramePr>
        <p:xfrm>
          <a:off x="1835694" y="1389876"/>
          <a:ext cx="6208190" cy="2266950"/>
        </p:xfrm>
        <a:graphic>
          <a:graphicData uri="http://schemas.openxmlformats.org/drawingml/2006/table">
            <a:tbl>
              <a:tblPr/>
              <a:tblGrid>
                <a:gridCol w="706437"/>
                <a:gridCol w="2963959"/>
                <a:gridCol w="1673946"/>
                <a:gridCol w="863848"/>
              </a:tblGrid>
              <a:tr h="438150">
                <a:tc gridSpan="2">
                  <a:txBody>
                    <a:bodyPr/>
                    <a:lstStyle/>
                    <a:p>
                      <a:pPr algn="ctr" rtl="0" fontAlgn="ctr"/>
                      <a:r>
                        <a:rPr lang="es-MX" sz="1200" b="1" i="0" u="none" strike="noStrike" dirty="0">
                          <a:solidFill>
                            <a:schemeClr val="bg1"/>
                          </a:solidFill>
                          <a:effectLst/>
                          <a:latin typeface="Cambria"/>
                        </a:rPr>
                        <a:t> </a:t>
                      </a:r>
                      <a:r>
                        <a:rPr lang="es-MX" sz="1200" b="1" i="0" u="none" strike="noStrike" dirty="0" smtClean="0">
                          <a:solidFill>
                            <a:schemeClr val="bg1"/>
                          </a:solidFill>
                          <a:effectLst/>
                          <a:latin typeface="Cambria"/>
                        </a:rPr>
                        <a:t>NIVEL </a:t>
                      </a:r>
                      <a:r>
                        <a:rPr lang="es-MX" sz="1200" b="1" i="0" u="none" strike="noStrike" dirty="0">
                          <a:solidFill>
                            <a:schemeClr val="bg1"/>
                          </a:solidFill>
                          <a:effectLst/>
                          <a:latin typeface="Cambria"/>
                        </a:rPr>
                        <a:t>DE GASTO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pPr algn="l" rtl="0" fontAlgn="ctr"/>
                      <a:endParaRPr lang="es-MX" sz="1200" b="1" i="0" u="none" strike="noStrike" dirty="0">
                        <a:solidFill>
                          <a:schemeClr val="bg1"/>
                        </a:solidFill>
                        <a:effectLst/>
                        <a:latin typeface="Cambria"/>
                      </a:endParaRP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ANTEPROYECTO 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r>
              <a:tr h="228600">
                <a:tc>
                  <a:txBody>
                    <a:bodyPr/>
                    <a:lstStyle/>
                    <a:p>
                      <a:pPr algn="r" rtl="0" fontAlgn="b"/>
                      <a:r>
                        <a:rPr lang="es-MX" sz="1200" b="0" i="0" u="none" strike="noStrike">
                          <a:solidFill>
                            <a:srgbClr val="000000"/>
                          </a:solidFill>
                          <a:effectLst/>
                          <a:latin typeface="Cambria"/>
                        </a:rPr>
                        <a:t>100</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SERVICIOS PERSONALES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144,208,948,907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80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200</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SERVICIOS NO PERSONALES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27,057,290,867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15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300</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BIENES DE CONSUMO E INSUMOS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592,657,329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0.33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400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BIENES DE CAMBIO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500</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INVERSION FISICA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4,597,501,257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800</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TRANSFERENCIAS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3,213,507,056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900</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OTROS GASTOS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34,856,427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0.02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gridSpan="2">
                  <a:txBody>
                    <a:bodyPr/>
                    <a:lstStyle/>
                    <a:p>
                      <a:pPr algn="ctr" rtl="0" fontAlgn="b"/>
                      <a:r>
                        <a:rPr lang="es-MX" sz="1200" b="1" i="0" u="none" strike="noStrike" dirty="0">
                          <a:solidFill>
                            <a:schemeClr val="bg1"/>
                          </a:solidFill>
                          <a:effectLst/>
                          <a:latin typeface="Cambria"/>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s-MX"/>
                    </a:p>
                  </a:txBody>
                  <a:tcPr/>
                </a:tc>
                <a:tc>
                  <a:txBody>
                    <a:bodyPr/>
                    <a:lstStyle/>
                    <a:p>
                      <a:pPr algn="r" rtl="0" fontAlgn="b"/>
                      <a:r>
                        <a:rPr lang="es-MX" sz="1200" b="1" i="0" u="none" strike="noStrike" dirty="0">
                          <a:solidFill>
                            <a:schemeClr val="bg1"/>
                          </a:solidFill>
                          <a:effectLst/>
                          <a:latin typeface="Cambria"/>
                        </a:rPr>
                        <a:t>179,704,761,843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r" rtl="0" fontAlgn="b"/>
                      <a:r>
                        <a:rPr lang="es-MX" sz="1200" b="1" i="0" u="none" strike="noStrike" dirty="0">
                          <a:solidFill>
                            <a:schemeClr val="bg1"/>
                          </a:solidFill>
                          <a:effectLst/>
                          <a:latin typeface="Cambria"/>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r>
            </a:tbl>
          </a:graphicData>
        </a:graphic>
      </p:graphicFrame>
    </p:spTree>
    <p:extLst>
      <p:ext uri="{BB962C8B-B14F-4D97-AF65-F5344CB8AC3E}">
        <p14:creationId xmlns:p14="http://schemas.microsoft.com/office/powerpoint/2010/main" val="2810009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 name="4 CuadroTexto"/>
          <p:cNvSpPr txBox="1">
            <a:spLocks noChangeArrowheads="1"/>
          </p:cNvSpPr>
          <p:nvPr/>
        </p:nvSpPr>
        <p:spPr bwMode="auto">
          <a:xfrm>
            <a:off x="1125310" y="151235"/>
            <a:ext cx="7776095" cy="1138773"/>
          </a:xfrm>
          <a:prstGeom prst="rect">
            <a:avLst/>
          </a:prstGeom>
          <a:noFill/>
          <a:ln w="9525">
            <a:noFill/>
            <a:miter lim="800000"/>
            <a:headEnd/>
            <a:tailEnd/>
          </a:ln>
          <a:extLst/>
        </p:spPr>
        <p:txBody>
          <a:bodyPr vert="horz" lIns="91440" tIns="45720" rIns="91440" bIns="45720" rtlCol="0" anchor="ctr">
            <a:spAutoFit/>
          </a:bodyPr>
          <a:lstStyle>
            <a:lvl1pPr algn="r" defTabSz="914400" eaLnBrk="1" latinLnBrk="0" hangingPunct="1">
              <a:spcBef>
                <a:spcPts val="0"/>
              </a:spcBef>
              <a:buNone/>
              <a:defRPr sz="4000" b="1">
                <a:latin typeface="+mj-lt"/>
                <a:ea typeface="+mj-ea"/>
                <a:cs typeface="+mj-cs"/>
              </a:defRPr>
            </a:lvl1pPr>
          </a:lstStyle>
          <a:p>
            <a:pPr algn="l"/>
            <a:r>
              <a:rPr lang="es-PY" sz="2200" dirty="0" smtClean="0"/>
              <a:t>Anteproyecto de Presupuesto 2018</a:t>
            </a:r>
          </a:p>
          <a:p>
            <a:pPr algn="l"/>
            <a:r>
              <a:rPr lang="es-PY" sz="2200" dirty="0" smtClean="0"/>
              <a:t>Fuente de Financiamiento 20 – Recursos del Crédito Publico</a:t>
            </a:r>
            <a:endParaRPr lang="es-CL" sz="2200" dirty="0" smtClean="0"/>
          </a:p>
          <a:p>
            <a:pPr algn="l"/>
            <a:endParaRPr lang="es-CL" sz="2400" dirty="0"/>
          </a:p>
        </p:txBody>
      </p:sp>
      <p:cxnSp>
        <p:nvCxnSpPr>
          <p:cNvPr id="8" name="7 Conector recto"/>
          <p:cNvCxnSpPr/>
          <p:nvPr/>
        </p:nvCxnSpPr>
        <p:spPr>
          <a:xfrm>
            <a:off x="1259632" y="1044542"/>
            <a:ext cx="7756961"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9" name="8 Flecha derecha">
            <a:hlinkClick r:id="rId3" action="ppaction://hlinksldjump"/>
          </p:cNvPr>
          <p:cNvSpPr/>
          <p:nvPr/>
        </p:nvSpPr>
        <p:spPr>
          <a:xfrm rot="10800000">
            <a:off x="7488323" y="5413436"/>
            <a:ext cx="648072" cy="432046"/>
          </a:xfrm>
          <a:prstGeom prst="rightArrow">
            <a:avLst/>
          </a:prstGeom>
          <a:ln>
            <a:solidFill>
              <a:schemeClr val="bg1"/>
            </a:solidFill>
          </a:ln>
          <a:effectLst>
            <a:glow rad="63500">
              <a:schemeClr val="accent3">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graphicFrame>
        <p:nvGraphicFramePr>
          <p:cNvPr id="11" name="4 Gráfico"/>
          <p:cNvGraphicFramePr>
            <a:graphicFrameLocks/>
          </p:cNvGraphicFramePr>
          <p:nvPr>
            <p:extLst>
              <p:ext uri="{D42A27DB-BD31-4B8C-83A1-F6EECF244321}">
                <p14:modId xmlns:p14="http://schemas.microsoft.com/office/powerpoint/2010/main" val="596635180"/>
              </p:ext>
            </p:extLst>
          </p:nvPr>
        </p:nvGraphicFramePr>
        <p:xfrm>
          <a:off x="1799119" y="3789846"/>
          <a:ext cx="5581193" cy="2881932"/>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2" descr="Resultado de imagen para bandera paraguaya"/>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9 Grupo"/>
          <p:cNvGrpSpPr/>
          <p:nvPr/>
        </p:nvGrpSpPr>
        <p:grpSpPr>
          <a:xfrm>
            <a:off x="-133709" y="2270"/>
            <a:ext cx="1284976" cy="6855729"/>
            <a:chOff x="-133709" y="2270"/>
            <a:chExt cx="1284976" cy="6855729"/>
          </a:xfrm>
        </p:grpSpPr>
        <p:pic>
          <p:nvPicPr>
            <p:cNvPr id="12"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descr="C:\Users\sdf\Desktop\fotos\____Ministerio de Agricultura y Ganadería - Paraguay___.10_files\IMG-20160414-WA003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aphicFrame>
        <p:nvGraphicFramePr>
          <p:cNvPr id="2" name="1 Tabla"/>
          <p:cNvGraphicFramePr>
            <a:graphicFrameLocks noGrp="1"/>
          </p:cNvGraphicFramePr>
          <p:nvPr>
            <p:extLst>
              <p:ext uri="{D42A27DB-BD31-4B8C-83A1-F6EECF244321}">
                <p14:modId xmlns:p14="http://schemas.microsoft.com/office/powerpoint/2010/main" val="3121572638"/>
              </p:ext>
            </p:extLst>
          </p:nvPr>
        </p:nvGraphicFramePr>
        <p:xfrm>
          <a:off x="1736993" y="1290007"/>
          <a:ext cx="6552728" cy="2551609"/>
        </p:xfrm>
        <a:graphic>
          <a:graphicData uri="http://schemas.openxmlformats.org/drawingml/2006/table">
            <a:tbl>
              <a:tblPr/>
              <a:tblGrid>
                <a:gridCol w="745642"/>
                <a:gridCol w="3128451"/>
                <a:gridCol w="1766846"/>
                <a:gridCol w="911789"/>
              </a:tblGrid>
              <a:tr h="482809">
                <a:tc gridSpan="2">
                  <a:txBody>
                    <a:bodyPr/>
                    <a:lstStyle/>
                    <a:p>
                      <a:pPr algn="ctr" rtl="0" fontAlgn="ctr"/>
                      <a:r>
                        <a:rPr lang="es-MX" sz="1200" b="1" i="0" u="none" strike="noStrike" dirty="0">
                          <a:solidFill>
                            <a:schemeClr val="bg1"/>
                          </a:solidFill>
                          <a:effectLst/>
                          <a:latin typeface="Cambria"/>
                        </a:rPr>
                        <a:t> </a:t>
                      </a:r>
                      <a:r>
                        <a:rPr lang="es-MX" sz="1200" b="1" i="0" u="none" strike="noStrike" dirty="0" smtClean="0">
                          <a:solidFill>
                            <a:schemeClr val="bg1"/>
                          </a:solidFill>
                          <a:effectLst/>
                          <a:latin typeface="Cambria"/>
                        </a:rPr>
                        <a:t>NIVEL </a:t>
                      </a:r>
                      <a:r>
                        <a:rPr lang="es-MX" sz="1200" b="1" i="0" u="none" strike="noStrike" dirty="0">
                          <a:solidFill>
                            <a:schemeClr val="bg1"/>
                          </a:solidFill>
                          <a:effectLst/>
                          <a:latin typeface="Cambria"/>
                        </a:rPr>
                        <a:t>DE GASTO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pPr algn="l" rtl="0" fontAlgn="ctr"/>
                      <a:endParaRPr lang="es-MX" sz="1200" b="1" i="0" u="none" strike="noStrike" dirty="0">
                        <a:solidFill>
                          <a:srgbClr val="000000"/>
                        </a:solidFill>
                        <a:effectLst/>
                        <a:latin typeface="Cambria"/>
                      </a:endParaRP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rtl="0" fontAlgn="ctr"/>
                      <a:r>
                        <a:rPr lang="es-MX" sz="1200" b="1" i="0" u="none" strike="noStrike" dirty="0">
                          <a:solidFill>
                            <a:schemeClr val="bg1"/>
                          </a:solidFill>
                          <a:effectLst/>
                          <a:latin typeface="Cambria"/>
                        </a:rPr>
                        <a:t>ANTEPROYECTO 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r>
              <a:tr h="258600">
                <a:tc>
                  <a:txBody>
                    <a:bodyPr/>
                    <a:lstStyle/>
                    <a:p>
                      <a:pPr algn="r" rtl="0" fontAlgn="b"/>
                      <a:r>
                        <a:rPr lang="es-MX" sz="1200" b="0" i="0" u="none" strike="noStrike" dirty="0">
                          <a:solidFill>
                            <a:srgbClr val="000000"/>
                          </a:solidFill>
                          <a:effectLst/>
                          <a:latin typeface="Cambria"/>
                        </a:rPr>
                        <a:t>100</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dirty="0">
                          <a:solidFill>
                            <a:srgbClr val="000000"/>
                          </a:solidFill>
                          <a:effectLst/>
                          <a:latin typeface="Cambria"/>
                        </a:rPr>
                        <a:t>SERVICIOS PERSONALES</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dirty="0">
                          <a:solidFill>
                            <a:srgbClr val="000000"/>
                          </a:solidFill>
                          <a:effectLst/>
                          <a:latin typeface="Cambria"/>
                        </a:rPr>
                        <a:t>      52,374,172,000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39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600">
                <a:tc>
                  <a:txBody>
                    <a:bodyPr/>
                    <a:lstStyle/>
                    <a:p>
                      <a:pPr algn="r" rtl="0" fontAlgn="b"/>
                      <a:r>
                        <a:rPr lang="es-MX" sz="1200" b="0" i="0" u="none" strike="noStrike" dirty="0">
                          <a:solidFill>
                            <a:srgbClr val="000000"/>
                          </a:solidFill>
                          <a:effectLst/>
                          <a:latin typeface="Cambria"/>
                        </a:rPr>
                        <a:t>200</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dirty="0">
                          <a:solidFill>
                            <a:srgbClr val="000000"/>
                          </a:solidFill>
                          <a:effectLst/>
                          <a:latin typeface="Cambria"/>
                        </a:rPr>
                        <a:t>SERVICIOS NO PERSONALES</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dirty="0">
                          <a:solidFill>
                            <a:srgbClr val="000000"/>
                          </a:solidFill>
                          <a:effectLst/>
                          <a:latin typeface="Cambria"/>
                        </a:rPr>
                        <a:t>      10,662,338,522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600">
                <a:tc>
                  <a:txBody>
                    <a:bodyPr/>
                    <a:lstStyle/>
                    <a:p>
                      <a:pPr algn="r" rtl="0" fontAlgn="b"/>
                      <a:r>
                        <a:rPr lang="es-MX" sz="1200" b="0" i="0" u="none" strike="noStrike" dirty="0">
                          <a:solidFill>
                            <a:srgbClr val="000000"/>
                          </a:solidFill>
                          <a:effectLst/>
                          <a:latin typeface="Cambria"/>
                        </a:rPr>
                        <a:t>300</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dirty="0">
                          <a:solidFill>
                            <a:srgbClr val="000000"/>
                          </a:solidFill>
                          <a:effectLst/>
                          <a:latin typeface="Cambria"/>
                        </a:rPr>
                        <a:t>BIENES DE CONSUMO E INSUMOS</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dirty="0">
                          <a:solidFill>
                            <a:srgbClr val="000000"/>
                          </a:solidFill>
                          <a:effectLst/>
                          <a:latin typeface="Cambria"/>
                        </a:rPr>
                        <a:t>        1,882,263,574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1.39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600">
                <a:tc>
                  <a:txBody>
                    <a:bodyPr/>
                    <a:lstStyle/>
                    <a:p>
                      <a:pPr algn="r" rtl="0" fontAlgn="b"/>
                      <a:r>
                        <a:rPr lang="es-MX" sz="1200" b="0" i="0" u="none" strike="noStrike" dirty="0">
                          <a:solidFill>
                            <a:srgbClr val="000000"/>
                          </a:solidFill>
                          <a:effectLst/>
                          <a:latin typeface="Cambria"/>
                        </a:rPr>
                        <a:t>     400 </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BIENES DE CAMBIO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dirty="0">
                          <a:solidFill>
                            <a:srgbClr val="000000"/>
                          </a:solidFill>
                          <a:effectLst/>
                          <a:latin typeface="Cambria"/>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600">
                <a:tc>
                  <a:txBody>
                    <a:bodyPr/>
                    <a:lstStyle/>
                    <a:p>
                      <a:pPr algn="r" rtl="0" fontAlgn="b"/>
                      <a:r>
                        <a:rPr lang="es-MX" sz="1200" b="0" i="0" u="none" strike="noStrike" dirty="0">
                          <a:solidFill>
                            <a:srgbClr val="000000"/>
                          </a:solidFill>
                          <a:effectLst/>
                          <a:latin typeface="Cambria"/>
                        </a:rPr>
                        <a:t>500</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INVERSION FISICA</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dirty="0">
                          <a:solidFill>
                            <a:srgbClr val="000000"/>
                          </a:solidFill>
                          <a:effectLst/>
                          <a:latin typeface="Cambria"/>
                        </a:rPr>
                        <a:t>           222,233,892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0.16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600">
                <a:tc>
                  <a:txBody>
                    <a:bodyPr/>
                    <a:lstStyle/>
                    <a:p>
                      <a:pPr algn="r" rtl="0" fontAlgn="b"/>
                      <a:r>
                        <a:rPr lang="es-MX" sz="1200" b="0" i="0" u="none" strike="noStrike" dirty="0">
                          <a:solidFill>
                            <a:srgbClr val="000000"/>
                          </a:solidFill>
                          <a:effectLst/>
                          <a:latin typeface="Cambria"/>
                        </a:rPr>
                        <a:t>800</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TRANSFERENCIAS</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dirty="0">
                          <a:solidFill>
                            <a:srgbClr val="000000"/>
                          </a:solidFill>
                          <a:effectLst/>
                          <a:latin typeface="Cambria"/>
                        </a:rPr>
                        <a:t>      70,761,000,034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600">
                <a:tc>
                  <a:txBody>
                    <a:bodyPr/>
                    <a:lstStyle/>
                    <a:p>
                      <a:pPr algn="r" rtl="0" fontAlgn="b"/>
                      <a:r>
                        <a:rPr lang="es-MX" sz="1200" b="0" i="0" u="none" strike="noStrike" dirty="0">
                          <a:solidFill>
                            <a:srgbClr val="000000"/>
                          </a:solidFill>
                          <a:effectLst/>
                          <a:latin typeface="Cambria"/>
                        </a:rPr>
                        <a:t>900</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OTROS GASTOS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dirty="0">
                          <a:solidFill>
                            <a:srgbClr val="000000"/>
                          </a:solidFill>
                          <a:effectLst/>
                          <a:latin typeface="Cambria"/>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600">
                <a:tc gridSpan="2">
                  <a:txBody>
                    <a:bodyPr/>
                    <a:lstStyle/>
                    <a:p>
                      <a:pPr algn="ctr" rtl="0" fontAlgn="b"/>
                      <a:r>
                        <a:rPr lang="es-MX" sz="1200" b="1" i="0" u="none" strike="noStrike" dirty="0">
                          <a:solidFill>
                            <a:schemeClr val="bg1"/>
                          </a:solidFill>
                          <a:effectLst/>
                          <a:latin typeface="Cambria"/>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s-MX"/>
                    </a:p>
                  </a:txBody>
                  <a:tcPr/>
                </a:tc>
                <a:tc>
                  <a:txBody>
                    <a:bodyPr/>
                    <a:lstStyle/>
                    <a:p>
                      <a:pPr algn="r" rtl="0" fontAlgn="b"/>
                      <a:r>
                        <a:rPr lang="es-MX" sz="1200" b="1" i="0" u="none" strike="noStrike" dirty="0">
                          <a:solidFill>
                            <a:schemeClr val="bg1"/>
                          </a:solidFill>
                          <a:effectLst/>
                          <a:latin typeface="Cambria"/>
                        </a:rPr>
                        <a:t>135,902,008,022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b"/>
                      <a:r>
                        <a:rPr lang="es-MX" sz="1200" b="1" i="0" u="none" strike="noStrike" dirty="0">
                          <a:solidFill>
                            <a:schemeClr val="bg1"/>
                          </a:solidFill>
                          <a:effectLst/>
                          <a:latin typeface="Cambria"/>
                        </a:rPr>
                        <a:t>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r>
            </a:tbl>
          </a:graphicData>
        </a:graphic>
      </p:graphicFrame>
    </p:spTree>
    <p:extLst>
      <p:ext uri="{BB962C8B-B14F-4D97-AF65-F5344CB8AC3E}">
        <p14:creationId xmlns:p14="http://schemas.microsoft.com/office/powerpoint/2010/main" val="2578310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563813"/>
            <a:ext cx="2500784" cy="42370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266" y="1458912"/>
            <a:ext cx="2558707" cy="3771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7649" y="1760811"/>
            <a:ext cx="2519536" cy="3857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Título"/>
          <p:cNvSpPr>
            <a:spLocks noGrp="1"/>
          </p:cNvSpPr>
          <p:nvPr>
            <p:ph type="title"/>
          </p:nvPr>
        </p:nvSpPr>
        <p:spPr>
          <a:xfrm>
            <a:off x="1167990" y="5529465"/>
            <a:ext cx="2627784" cy="584200"/>
          </a:xfrm>
        </p:spPr>
        <p:txBody>
          <a:bodyPr>
            <a:normAutofit/>
          </a:bodyPr>
          <a:lstStyle/>
          <a:p>
            <a:pPr eaLnBrk="1" hangingPunct="1">
              <a:defRPr/>
            </a:pPr>
            <a:r>
              <a:rPr lang="es-PY" altLang="es-PY" sz="2400" b="1" dirty="0" smtClean="0">
                <a:latin typeface="+mn-lt"/>
                <a:cs typeface="FrankRuehl" pitchFamily="34" charset="-79"/>
              </a:rPr>
              <a:t>NACIONAL</a:t>
            </a:r>
          </a:p>
        </p:txBody>
      </p:sp>
      <p:sp>
        <p:nvSpPr>
          <p:cNvPr id="10" name="1 Título"/>
          <p:cNvSpPr txBox="1">
            <a:spLocks/>
          </p:cNvSpPr>
          <p:nvPr/>
        </p:nvSpPr>
        <p:spPr>
          <a:xfrm>
            <a:off x="3709973" y="5828643"/>
            <a:ext cx="2627784"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PY" altLang="es-PY" sz="2400" b="1" dirty="0" smtClean="0">
                <a:cs typeface="FrankRuehl" pitchFamily="34" charset="-79"/>
              </a:rPr>
              <a:t>SECTORIAL</a:t>
            </a:r>
          </a:p>
        </p:txBody>
      </p:sp>
      <p:sp>
        <p:nvSpPr>
          <p:cNvPr id="11" name="1 Título"/>
          <p:cNvSpPr txBox="1">
            <a:spLocks/>
          </p:cNvSpPr>
          <p:nvPr/>
        </p:nvSpPr>
        <p:spPr>
          <a:xfrm>
            <a:off x="6404905" y="1979613"/>
            <a:ext cx="2627784" cy="584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PY" altLang="es-PY" sz="2400" b="1" dirty="0" smtClean="0">
                <a:cs typeface="FrankRuehl" pitchFamily="34" charset="-79"/>
              </a:rPr>
              <a:t>INSTITUCIONAL</a:t>
            </a:r>
          </a:p>
        </p:txBody>
      </p:sp>
      <p:pic>
        <p:nvPicPr>
          <p:cNvPr id="12" name="Picture 2" descr="Resultado de imagen para bandera paraguaya"/>
          <p:cNvPicPr>
            <a:picLocks noChangeAspect="1" noChangeArrowheads="1"/>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22 Conector recto"/>
          <p:cNvCxnSpPr/>
          <p:nvPr/>
        </p:nvCxnSpPr>
        <p:spPr>
          <a:xfrm>
            <a:off x="1331640" y="1124744"/>
            <a:ext cx="7560840" cy="0"/>
          </a:xfrm>
          <a:prstGeom prst="line">
            <a:avLst/>
          </a:prstGeom>
          <a:ln w="57150">
            <a:solidFill>
              <a:schemeClr val="accent2">
                <a:lumMod val="75000"/>
              </a:schemeClr>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16" name="15 Grupo"/>
          <p:cNvGrpSpPr/>
          <p:nvPr/>
        </p:nvGrpSpPr>
        <p:grpSpPr>
          <a:xfrm>
            <a:off x="-133709" y="2270"/>
            <a:ext cx="1284976" cy="6855729"/>
            <a:chOff x="-133709" y="2270"/>
            <a:chExt cx="1284976" cy="6855729"/>
          </a:xfrm>
        </p:grpSpPr>
        <p:pic>
          <p:nvPicPr>
            <p:cNvPr id="1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descr="C:\Users\sdf\Desktop\fotos\____Ministerio de Agricultura y Ganadería - Paraguay___.10_files\IMG-20160414-WA003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22" name="1 Título"/>
          <p:cNvSpPr txBox="1">
            <a:spLocks/>
          </p:cNvSpPr>
          <p:nvPr/>
        </p:nvSpPr>
        <p:spPr>
          <a:xfrm>
            <a:off x="1175174" y="435442"/>
            <a:ext cx="77173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s-PY" sz="2800" b="1" dirty="0" smtClean="0">
                <a:latin typeface="+mn-lt"/>
                <a:ea typeface="+mn-ea"/>
                <a:cs typeface="Times New Roman" pitchFamily="18" charset="0"/>
              </a:rPr>
              <a:t>POLÍTICAS DE GOBIERNO</a:t>
            </a:r>
            <a:endParaRPr lang="es-PY" sz="2800" b="1" dirty="0">
              <a:latin typeface="+mn-lt"/>
              <a:ea typeface="+mn-ea"/>
              <a:cs typeface="Times New Roman" pitchFamily="18" charset="0"/>
            </a:endParaRPr>
          </a:p>
        </p:txBody>
      </p:sp>
    </p:spTree>
    <p:extLst>
      <p:ext uri="{BB962C8B-B14F-4D97-AF65-F5344CB8AC3E}">
        <p14:creationId xmlns:p14="http://schemas.microsoft.com/office/powerpoint/2010/main" val="4126310387"/>
      </p:ext>
    </p:extLst>
  </p:cSld>
  <p:clrMapOvr>
    <a:masterClrMapping/>
  </p:clrMapOvr>
  <p:transition spd="med">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cxnSp>
        <p:nvCxnSpPr>
          <p:cNvPr id="8" name="7 Conector recto"/>
          <p:cNvCxnSpPr/>
          <p:nvPr/>
        </p:nvCxnSpPr>
        <p:spPr>
          <a:xfrm>
            <a:off x="1331640" y="980728"/>
            <a:ext cx="7596644"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7" name="6 CuadroTexto"/>
          <p:cNvSpPr txBox="1">
            <a:spLocks noChangeArrowheads="1"/>
          </p:cNvSpPr>
          <p:nvPr/>
        </p:nvSpPr>
        <p:spPr bwMode="auto">
          <a:xfrm>
            <a:off x="1289738" y="170499"/>
            <a:ext cx="7776095" cy="1138773"/>
          </a:xfrm>
          <a:prstGeom prst="rect">
            <a:avLst/>
          </a:prstGeom>
          <a:noFill/>
          <a:ln w="9525">
            <a:noFill/>
            <a:miter lim="800000"/>
            <a:headEnd/>
            <a:tailEnd/>
          </a:ln>
          <a:extLst/>
        </p:spPr>
        <p:txBody>
          <a:bodyPr vert="horz" lIns="91440" tIns="45720" rIns="91440" bIns="45720" rtlCol="0" anchor="ctr">
            <a:spAutoFit/>
          </a:bodyPr>
          <a:lstStyle>
            <a:lvl1pPr algn="r" defTabSz="914400" eaLnBrk="1" latinLnBrk="0" hangingPunct="1">
              <a:spcBef>
                <a:spcPts val="0"/>
              </a:spcBef>
              <a:buNone/>
              <a:defRPr sz="4000" b="1">
                <a:latin typeface="+mj-lt"/>
                <a:ea typeface="+mj-ea"/>
                <a:cs typeface="+mj-cs"/>
              </a:defRPr>
            </a:lvl1pPr>
          </a:lstStyle>
          <a:p>
            <a:pPr algn="l"/>
            <a:r>
              <a:rPr lang="es-PY" sz="2200" dirty="0" smtClean="0"/>
              <a:t>Anteproyecto de Presupuesto 2018</a:t>
            </a:r>
          </a:p>
          <a:p>
            <a:pPr algn="l"/>
            <a:r>
              <a:rPr lang="es-PY" sz="2200" dirty="0" smtClean="0"/>
              <a:t>Fuente de Financiamiento 30 – Recursos Institucionales</a:t>
            </a:r>
            <a:endParaRPr lang="es-CL" sz="2200" dirty="0" smtClean="0"/>
          </a:p>
          <a:p>
            <a:pPr algn="l"/>
            <a:endParaRPr lang="es-CL" sz="2400" dirty="0"/>
          </a:p>
        </p:txBody>
      </p:sp>
      <p:sp>
        <p:nvSpPr>
          <p:cNvPr id="6" name="5 Flecha derecha">
            <a:hlinkClick r:id="rId3" action="ppaction://hlinksldjump"/>
          </p:cNvPr>
          <p:cNvSpPr/>
          <p:nvPr/>
        </p:nvSpPr>
        <p:spPr>
          <a:xfrm rot="10800000">
            <a:off x="7596336" y="5652138"/>
            <a:ext cx="648072" cy="432046"/>
          </a:xfrm>
          <a:prstGeom prst="rightArrow">
            <a:avLst/>
          </a:prstGeom>
          <a:ln>
            <a:solidFill>
              <a:schemeClr val="bg1"/>
            </a:solidFill>
          </a:ln>
          <a:effectLst>
            <a:glow rad="63500">
              <a:schemeClr val="accent3">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graphicFrame>
        <p:nvGraphicFramePr>
          <p:cNvPr id="11" name="5 Gráfico"/>
          <p:cNvGraphicFramePr>
            <a:graphicFrameLocks/>
          </p:cNvGraphicFramePr>
          <p:nvPr>
            <p:extLst>
              <p:ext uri="{D42A27DB-BD31-4B8C-83A1-F6EECF244321}">
                <p14:modId xmlns:p14="http://schemas.microsoft.com/office/powerpoint/2010/main" val="1235466838"/>
              </p:ext>
            </p:extLst>
          </p:nvPr>
        </p:nvGraphicFramePr>
        <p:xfrm>
          <a:off x="1933229" y="3770084"/>
          <a:ext cx="5796997" cy="2921456"/>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2" descr="Resultado de imagen para bandera paraguaya"/>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9 Grupo"/>
          <p:cNvGrpSpPr/>
          <p:nvPr/>
        </p:nvGrpSpPr>
        <p:grpSpPr>
          <a:xfrm>
            <a:off x="-133709" y="2270"/>
            <a:ext cx="1284976" cy="6855729"/>
            <a:chOff x="-133709" y="2270"/>
            <a:chExt cx="1284976" cy="6855729"/>
          </a:xfrm>
        </p:grpSpPr>
        <p:pic>
          <p:nvPicPr>
            <p:cNvPr id="12"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descr="C:\Users\sdf\Desktop\fotos\____Ministerio de Agricultura y Ganadería - Paraguay___.10_files\IMG-20160414-WA003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aphicFrame>
        <p:nvGraphicFramePr>
          <p:cNvPr id="2" name="1 Tabla"/>
          <p:cNvGraphicFramePr>
            <a:graphicFrameLocks noGrp="1"/>
          </p:cNvGraphicFramePr>
          <p:nvPr>
            <p:extLst>
              <p:ext uri="{D42A27DB-BD31-4B8C-83A1-F6EECF244321}">
                <p14:modId xmlns:p14="http://schemas.microsoft.com/office/powerpoint/2010/main" val="3808146806"/>
              </p:ext>
            </p:extLst>
          </p:nvPr>
        </p:nvGraphicFramePr>
        <p:xfrm>
          <a:off x="1438968" y="1196748"/>
          <a:ext cx="6589415" cy="2664299"/>
        </p:xfrm>
        <a:graphic>
          <a:graphicData uri="http://schemas.openxmlformats.org/drawingml/2006/table">
            <a:tbl>
              <a:tblPr/>
              <a:tblGrid>
                <a:gridCol w="749816"/>
                <a:gridCol w="3145967"/>
                <a:gridCol w="1776738"/>
                <a:gridCol w="916894"/>
              </a:tblGrid>
              <a:tr h="514947">
                <a:tc gridSpan="2">
                  <a:txBody>
                    <a:bodyPr/>
                    <a:lstStyle/>
                    <a:p>
                      <a:pPr algn="ctr" rtl="0" fontAlgn="ctr"/>
                      <a:r>
                        <a:rPr lang="es-MX" sz="1200" b="1" i="0" u="none" strike="noStrike" dirty="0">
                          <a:solidFill>
                            <a:schemeClr val="bg1"/>
                          </a:solidFill>
                          <a:effectLst/>
                          <a:latin typeface="Cambria"/>
                        </a:rPr>
                        <a:t> </a:t>
                      </a:r>
                      <a:r>
                        <a:rPr lang="es-MX" sz="1200" b="1" i="0" u="none" strike="noStrike" dirty="0" smtClean="0">
                          <a:solidFill>
                            <a:schemeClr val="bg1"/>
                          </a:solidFill>
                          <a:effectLst/>
                          <a:latin typeface="Cambria"/>
                        </a:rPr>
                        <a:t>NIVEL </a:t>
                      </a:r>
                      <a:r>
                        <a:rPr lang="es-MX" sz="1200" b="1" i="0" u="none" strike="noStrike" dirty="0">
                          <a:solidFill>
                            <a:schemeClr val="bg1"/>
                          </a:solidFill>
                          <a:effectLst/>
                          <a:latin typeface="Cambria"/>
                        </a:rPr>
                        <a:t>DE GASTO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pPr algn="l" rtl="0" fontAlgn="ctr"/>
                      <a:endParaRPr lang="es-MX" sz="1200" b="1" i="0" u="none" strike="noStrike" dirty="0">
                        <a:solidFill>
                          <a:srgbClr val="000000"/>
                        </a:solidFill>
                        <a:effectLst/>
                        <a:latin typeface="Cambria"/>
                      </a:endParaRP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rtl="0" fontAlgn="ctr"/>
                      <a:r>
                        <a:rPr lang="es-MX" sz="1200" b="1" i="0" u="none" strike="noStrike" dirty="0">
                          <a:solidFill>
                            <a:schemeClr val="bg1"/>
                          </a:solidFill>
                          <a:effectLst/>
                          <a:latin typeface="Cambria"/>
                        </a:rPr>
                        <a:t>ANTEPROYECTO 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r>
              <a:tr h="268669">
                <a:tc>
                  <a:txBody>
                    <a:bodyPr/>
                    <a:lstStyle/>
                    <a:p>
                      <a:pPr algn="r" rtl="0" fontAlgn="b"/>
                      <a:r>
                        <a:rPr lang="es-MX" sz="1200" b="0" i="0" u="none" strike="noStrike">
                          <a:solidFill>
                            <a:srgbClr val="000000"/>
                          </a:solidFill>
                          <a:effectLst/>
                          <a:latin typeface="Cambria"/>
                        </a:rPr>
                        <a:t>100</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SERVICIOS PERSONALES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8,006,155,952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669">
                <a:tc>
                  <a:txBody>
                    <a:bodyPr/>
                    <a:lstStyle/>
                    <a:p>
                      <a:pPr algn="r" rtl="0" fontAlgn="b"/>
                      <a:r>
                        <a:rPr lang="es-MX" sz="1200" b="0" i="0" u="none" strike="noStrike">
                          <a:solidFill>
                            <a:srgbClr val="000000"/>
                          </a:solidFill>
                          <a:effectLst/>
                          <a:latin typeface="Cambria"/>
                        </a:rPr>
                        <a:t>200</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SERVICIOS NO PERSONALES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28,358,855,881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21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669">
                <a:tc>
                  <a:txBody>
                    <a:bodyPr/>
                    <a:lstStyle/>
                    <a:p>
                      <a:pPr algn="r" rtl="0" fontAlgn="b"/>
                      <a:r>
                        <a:rPr lang="es-MX" sz="1200" b="0" i="0" u="none" strike="noStrike">
                          <a:solidFill>
                            <a:srgbClr val="000000"/>
                          </a:solidFill>
                          <a:effectLst/>
                          <a:latin typeface="Cambria"/>
                        </a:rPr>
                        <a:t>300</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BIENES DE CONSUMO E INSUMOS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24,417,766,219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18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669">
                <a:tc>
                  <a:txBody>
                    <a:bodyPr/>
                    <a:lstStyle/>
                    <a:p>
                      <a:pPr algn="r" rtl="0" fontAlgn="b"/>
                      <a:r>
                        <a:rPr lang="es-MX" sz="1200" b="0" i="0" u="none" strike="noStrike">
                          <a:solidFill>
                            <a:srgbClr val="000000"/>
                          </a:solidFill>
                          <a:effectLst/>
                          <a:latin typeface="Cambria"/>
                        </a:rPr>
                        <a:t>     400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BIENES DE CAMBIO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660,000,000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0.49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669">
                <a:tc>
                  <a:txBody>
                    <a:bodyPr/>
                    <a:lstStyle/>
                    <a:p>
                      <a:pPr algn="r" rtl="0" fontAlgn="b"/>
                      <a:r>
                        <a:rPr lang="es-MX" sz="1200" b="0" i="0" u="none" strike="noStrike">
                          <a:solidFill>
                            <a:srgbClr val="000000"/>
                          </a:solidFill>
                          <a:effectLst/>
                          <a:latin typeface="Cambria"/>
                        </a:rPr>
                        <a:t>500</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INVERSION FISICA</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40,948,143,266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30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669">
                <a:tc>
                  <a:txBody>
                    <a:bodyPr/>
                    <a:lstStyle/>
                    <a:p>
                      <a:pPr algn="r" rtl="0" fontAlgn="b"/>
                      <a:r>
                        <a:rPr lang="es-MX" sz="1200" b="0" i="0" u="none" strike="noStrike">
                          <a:solidFill>
                            <a:srgbClr val="000000"/>
                          </a:solidFill>
                          <a:effectLst/>
                          <a:latin typeface="Cambria"/>
                        </a:rPr>
                        <a:t>800</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TRANSFERENCIAS</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31,697,501,845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24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669">
                <a:tc>
                  <a:txBody>
                    <a:bodyPr/>
                    <a:lstStyle/>
                    <a:p>
                      <a:pPr algn="r" rtl="0" fontAlgn="b"/>
                      <a:r>
                        <a:rPr lang="es-MX" sz="1200" b="0" i="0" u="none" strike="noStrike">
                          <a:solidFill>
                            <a:srgbClr val="000000"/>
                          </a:solidFill>
                          <a:effectLst/>
                          <a:latin typeface="Cambria"/>
                        </a:rPr>
                        <a:t>900</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OTROS GASTOS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403,913,601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0.30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8669">
                <a:tc gridSpan="2">
                  <a:txBody>
                    <a:bodyPr/>
                    <a:lstStyle/>
                    <a:p>
                      <a:pPr algn="ctr" rtl="0" fontAlgn="b"/>
                      <a:r>
                        <a:rPr lang="es-MX" sz="1200" b="1" i="0" u="none" strike="noStrike" dirty="0">
                          <a:solidFill>
                            <a:schemeClr val="bg1"/>
                          </a:solidFill>
                          <a:effectLst/>
                          <a:latin typeface="Cambria"/>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s-MX"/>
                    </a:p>
                  </a:txBody>
                  <a:tcPr/>
                </a:tc>
                <a:tc>
                  <a:txBody>
                    <a:bodyPr/>
                    <a:lstStyle/>
                    <a:p>
                      <a:pPr algn="r" rtl="0" fontAlgn="b"/>
                      <a:r>
                        <a:rPr lang="es-MX" sz="1200" b="1" i="0" u="none" strike="noStrike" dirty="0">
                          <a:solidFill>
                            <a:schemeClr val="bg1"/>
                          </a:solidFill>
                          <a:effectLst/>
                          <a:latin typeface="Cambria"/>
                        </a:rPr>
                        <a:t>134,492,336,764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b"/>
                      <a:r>
                        <a:rPr lang="es-MX" sz="1200" b="1" i="0" u="none" strike="noStrike" dirty="0">
                          <a:solidFill>
                            <a:schemeClr val="bg1"/>
                          </a:solidFill>
                          <a:effectLst/>
                          <a:latin typeface="Cambria"/>
                        </a:rPr>
                        <a:t>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r>
            </a:tbl>
          </a:graphicData>
        </a:graphic>
      </p:graphicFrame>
    </p:spTree>
    <p:extLst>
      <p:ext uri="{BB962C8B-B14F-4D97-AF65-F5344CB8AC3E}">
        <p14:creationId xmlns:p14="http://schemas.microsoft.com/office/powerpoint/2010/main" val="1993269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CuadroTexto"/>
          <p:cNvSpPr txBox="1">
            <a:spLocks noChangeArrowheads="1"/>
          </p:cNvSpPr>
          <p:nvPr/>
        </p:nvSpPr>
        <p:spPr bwMode="auto">
          <a:xfrm>
            <a:off x="80277" y="578289"/>
            <a:ext cx="9252520" cy="1107996"/>
          </a:xfrm>
          <a:prstGeom prst="rect">
            <a:avLst/>
          </a:prstGeom>
          <a:noFill/>
          <a:ln w="9525">
            <a:noFill/>
            <a:miter lim="800000"/>
            <a:headEnd/>
            <a:tailEnd/>
          </a:ln>
          <a:extLst/>
        </p:spPr>
        <p:txBody>
          <a:bodyPr vert="horz" wrap="square" lIns="91440" tIns="45720" rIns="91440" bIns="45720" rtlCol="0" anchor="ctr">
            <a:spAutoFit/>
          </a:bodyPr>
          <a:lstStyle>
            <a:lvl1pPr algn="r" defTabSz="914400" eaLnBrk="1" latinLnBrk="0" hangingPunct="1">
              <a:spcBef>
                <a:spcPts val="0"/>
              </a:spcBef>
              <a:buNone/>
              <a:defRPr sz="4000" b="1">
                <a:latin typeface="+mj-lt"/>
                <a:ea typeface="+mj-ea"/>
                <a:cs typeface="+mj-cs"/>
              </a:defRPr>
            </a:lvl1pPr>
          </a:lstStyle>
          <a:p>
            <a:pPr algn="ctr"/>
            <a:r>
              <a:rPr lang="es-PY" sz="2000" dirty="0" smtClean="0"/>
              <a:t>ASIGNACIÓN PRESUPUESTARIA 2018</a:t>
            </a:r>
          </a:p>
          <a:p>
            <a:pPr algn="ctr"/>
            <a:r>
              <a:rPr lang="es-PY" sz="2000" dirty="0" smtClean="0"/>
              <a:t>POR NIVEL DE GASTO</a:t>
            </a:r>
            <a:endParaRPr lang="es-CL" sz="2000" dirty="0" smtClean="0"/>
          </a:p>
          <a:p>
            <a:pPr algn="l"/>
            <a:endParaRPr lang="es-CL" sz="2600" dirty="0"/>
          </a:p>
        </p:txBody>
      </p:sp>
      <p:cxnSp>
        <p:nvCxnSpPr>
          <p:cNvPr id="8" name="7 Conector recto"/>
          <p:cNvCxnSpPr/>
          <p:nvPr/>
        </p:nvCxnSpPr>
        <p:spPr>
          <a:xfrm>
            <a:off x="1331640" y="1340768"/>
            <a:ext cx="7684953"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2" name="1 Marcador de número de diapositiva"/>
          <p:cNvSpPr>
            <a:spLocks noGrp="1"/>
          </p:cNvSpPr>
          <p:nvPr>
            <p:ph type="sldNum" sz="quarter" idx="12"/>
          </p:nvPr>
        </p:nvSpPr>
        <p:spPr/>
        <p:txBody>
          <a:bodyPr/>
          <a:lstStyle/>
          <a:p>
            <a:pPr>
              <a:defRPr/>
            </a:pPr>
            <a:fld id="{8DA9E483-DD97-4C93-A0CB-D8E8C6EACD94}" type="slidenum">
              <a:rPr lang="es-ES" smtClean="0"/>
              <a:pPr>
                <a:defRPr/>
              </a:pPr>
              <a:t>31</a:t>
            </a:fld>
            <a:endParaRPr lang="es-ES" dirty="0"/>
          </a:p>
        </p:txBody>
      </p:sp>
      <p:pic>
        <p:nvPicPr>
          <p:cNvPr id="11"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12 Grupo"/>
          <p:cNvGrpSpPr/>
          <p:nvPr/>
        </p:nvGrpSpPr>
        <p:grpSpPr>
          <a:xfrm>
            <a:off x="-133709" y="2270"/>
            <a:ext cx="1284976" cy="6855729"/>
            <a:chOff x="-133709" y="2270"/>
            <a:chExt cx="1284976" cy="6855729"/>
          </a:xfrm>
        </p:grpSpPr>
        <p:pic>
          <p:nvPicPr>
            <p:cNvPr id="1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aphicFrame>
        <p:nvGraphicFramePr>
          <p:cNvPr id="19" name="1 Gráfico"/>
          <p:cNvGraphicFramePr>
            <a:graphicFrameLocks/>
          </p:cNvGraphicFramePr>
          <p:nvPr>
            <p:extLst>
              <p:ext uri="{D42A27DB-BD31-4B8C-83A1-F6EECF244321}">
                <p14:modId xmlns:p14="http://schemas.microsoft.com/office/powerpoint/2010/main" val="1247172696"/>
              </p:ext>
            </p:extLst>
          </p:nvPr>
        </p:nvGraphicFramePr>
        <p:xfrm>
          <a:off x="2555776" y="4265710"/>
          <a:ext cx="4572000" cy="259228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3 Tabla"/>
          <p:cNvGraphicFramePr>
            <a:graphicFrameLocks noGrp="1"/>
          </p:cNvGraphicFramePr>
          <p:nvPr>
            <p:extLst>
              <p:ext uri="{D42A27DB-BD31-4B8C-83A1-F6EECF244321}">
                <p14:modId xmlns:p14="http://schemas.microsoft.com/office/powerpoint/2010/main" val="3610507877"/>
              </p:ext>
            </p:extLst>
          </p:nvPr>
        </p:nvGraphicFramePr>
        <p:xfrm>
          <a:off x="1619673" y="1703078"/>
          <a:ext cx="6480719" cy="2446000"/>
        </p:xfrm>
        <a:graphic>
          <a:graphicData uri="http://schemas.openxmlformats.org/drawingml/2006/table">
            <a:tbl>
              <a:tblPr/>
              <a:tblGrid>
                <a:gridCol w="887889"/>
                <a:gridCol w="2755068"/>
                <a:gridCol w="2036921"/>
                <a:gridCol w="800841"/>
              </a:tblGrid>
              <a:tr h="480056">
                <a:tc gridSpan="2">
                  <a:txBody>
                    <a:bodyPr/>
                    <a:lstStyle/>
                    <a:p>
                      <a:pPr algn="ctr" rtl="0" fontAlgn="ctr"/>
                      <a:r>
                        <a:rPr lang="es-MX" sz="1200" b="1" i="0" u="none" strike="noStrike" dirty="0" smtClean="0">
                          <a:solidFill>
                            <a:schemeClr val="bg1"/>
                          </a:solidFill>
                          <a:effectLst/>
                          <a:latin typeface="Cambria"/>
                        </a:rPr>
                        <a:t> </a:t>
                      </a:r>
                      <a:r>
                        <a:rPr lang="es-MX" sz="1200" b="1" i="0" u="none" strike="noStrike" dirty="0">
                          <a:solidFill>
                            <a:schemeClr val="bg1"/>
                          </a:solidFill>
                          <a:effectLst/>
                          <a:latin typeface="Cambria"/>
                        </a:rPr>
                        <a:t>NIVEL DE GASTO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pPr algn="l" rtl="0" fontAlgn="ctr"/>
                      <a:endParaRPr lang="es-MX" sz="1200" b="1" i="0" u="none" strike="noStrike" dirty="0">
                        <a:solidFill>
                          <a:srgbClr val="000000"/>
                        </a:solidFill>
                        <a:effectLst/>
                        <a:latin typeface="Cambria"/>
                      </a:endParaRP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rtl="0" fontAlgn="ctr"/>
                      <a:r>
                        <a:rPr lang="es-MX" sz="1200" b="1" i="0" u="none" strike="noStrike" dirty="0">
                          <a:solidFill>
                            <a:schemeClr val="bg1"/>
                          </a:solidFill>
                          <a:effectLst/>
                          <a:latin typeface="Cambria"/>
                        </a:rPr>
                        <a:t> ANTEPROYECTO 2018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r>
              <a:tr h="240028">
                <a:tc>
                  <a:txBody>
                    <a:bodyPr/>
                    <a:lstStyle/>
                    <a:p>
                      <a:pPr algn="r" rtl="0" fontAlgn="ctr"/>
                      <a:r>
                        <a:rPr lang="es-MX" sz="1200" b="0" i="0" u="none" strike="noStrike">
                          <a:solidFill>
                            <a:srgbClr val="000000"/>
                          </a:solidFill>
                          <a:effectLst/>
                          <a:latin typeface="Cambria"/>
                        </a:rPr>
                        <a:t>       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SERVICIOS PERSONALES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200" b="0" i="0" u="none" strike="noStrike">
                          <a:solidFill>
                            <a:srgbClr val="000000"/>
                          </a:solidFill>
                          <a:effectLst/>
                          <a:latin typeface="Cambria"/>
                        </a:rPr>
                        <a:t>       204,589,276,859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100" b="0" i="0" u="none" strike="noStrike">
                          <a:solidFill>
                            <a:srgbClr val="000000"/>
                          </a:solidFill>
                          <a:effectLst/>
                          <a:latin typeface="Calibri"/>
                        </a:rPr>
                        <a:t>         45.5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318">
                <a:tc>
                  <a:txBody>
                    <a:bodyPr/>
                    <a:lstStyle/>
                    <a:p>
                      <a:pPr algn="r" rtl="0" fontAlgn="ctr"/>
                      <a:r>
                        <a:rPr lang="es-MX" sz="1200" b="0" i="0" u="none" strike="noStrike" dirty="0">
                          <a:solidFill>
                            <a:srgbClr val="000000"/>
                          </a:solidFill>
                          <a:effectLst/>
                          <a:latin typeface="Cambria"/>
                        </a:rPr>
                        <a:t>       200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MX" sz="1200" b="0" i="0" u="none" strike="noStrike" dirty="0">
                          <a:solidFill>
                            <a:srgbClr val="000000"/>
                          </a:solidFill>
                          <a:effectLst/>
                          <a:latin typeface="Cambria"/>
                        </a:rPr>
                        <a:t> SERVICIOS NO PERSONALES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200" b="0" i="0" u="none" strike="noStrike">
                          <a:solidFill>
                            <a:srgbClr val="000000"/>
                          </a:solidFill>
                          <a:effectLst/>
                          <a:latin typeface="Cambria"/>
                        </a:rPr>
                        <a:t>         66,078,485,270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100" b="0" i="0" u="none" strike="noStrike">
                          <a:solidFill>
                            <a:srgbClr val="000000"/>
                          </a:solidFill>
                          <a:effectLst/>
                          <a:latin typeface="Calibri"/>
                        </a:rPr>
                        <a:t>         14.7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8">
                <a:tc>
                  <a:txBody>
                    <a:bodyPr/>
                    <a:lstStyle/>
                    <a:p>
                      <a:pPr algn="r" rtl="0" fontAlgn="ctr"/>
                      <a:r>
                        <a:rPr lang="es-MX" sz="1200" b="0" i="0" u="none" strike="noStrike" kern="1200">
                          <a:solidFill>
                            <a:srgbClr val="000000"/>
                          </a:solidFill>
                          <a:effectLst/>
                          <a:latin typeface="Cambria"/>
                          <a:ea typeface="+mn-ea"/>
                          <a:cs typeface="+mn-cs"/>
                        </a:rPr>
                        <a:t>       300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kern="1200" dirty="0">
                          <a:solidFill>
                            <a:srgbClr val="000000"/>
                          </a:solidFill>
                          <a:effectLst/>
                          <a:latin typeface="Cambria"/>
                          <a:ea typeface="+mn-ea"/>
                          <a:cs typeface="+mn-cs"/>
                        </a:rPr>
                        <a:t> BIENES DE CONSUMO E INSUMOS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200" b="0" i="0" u="none" strike="noStrike">
                          <a:solidFill>
                            <a:srgbClr val="000000"/>
                          </a:solidFill>
                          <a:effectLst/>
                          <a:latin typeface="Cambria"/>
                        </a:rPr>
                        <a:t>         26,892,687,122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100" b="0" i="0" u="none" strike="noStrike">
                          <a:solidFill>
                            <a:srgbClr val="000000"/>
                          </a:solidFill>
                          <a:effectLst/>
                          <a:latin typeface="Calibri"/>
                        </a:rPr>
                        <a:t>           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8">
                <a:tc>
                  <a:txBody>
                    <a:bodyPr/>
                    <a:lstStyle/>
                    <a:p>
                      <a:pPr algn="r" rtl="0" fontAlgn="ctr"/>
                      <a:r>
                        <a:rPr lang="es-MX" sz="1200" b="0" i="0" u="none" strike="noStrike">
                          <a:solidFill>
                            <a:srgbClr val="000000"/>
                          </a:solidFill>
                          <a:effectLst/>
                          <a:latin typeface="Cambria"/>
                        </a:rPr>
                        <a:t>       400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BIENES DE CAMBIO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200" b="0" i="0" u="none" strike="noStrike">
                          <a:solidFill>
                            <a:srgbClr val="000000"/>
                          </a:solidFill>
                          <a:effectLst/>
                          <a:latin typeface="Cambria"/>
                        </a:rPr>
                        <a:t>              660,000,000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100" b="0" i="0" u="none" strike="noStrike">
                          <a:solidFill>
                            <a:srgbClr val="000000"/>
                          </a:solidFill>
                          <a:effectLst/>
                          <a:latin typeface="Calibri"/>
                        </a:rPr>
                        <a:t>           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8">
                <a:tc>
                  <a:txBody>
                    <a:bodyPr/>
                    <a:lstStyle/>
                    <a:p>
                      <a:pPr algn="r" rtl="0" fontAlgn="ctr"/>
                      <a:r>
                        <a:rPr lang="es-MX" sz="1200" b="0" i="0" u="none" strike="noStrike">
                          <a:solidFill>
                            <a:srgbClr val="000000"/>
                          </a:solidFill>
                          <a:effectLst/>
                          <a:latin typeface="Cambria"/>
                        </a:rPr>
                        <a:t>       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dirty="0">
                          <a:solidFill>
                            <a:srgbClr val="000000"/>
                          </a:solidFill>
                          <a:effectLst/>
                          <a:latin typeface="Cambria"/>
                        </a:rPr>
                        <a:t> INVERSION FISICA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200" b="0" i="0" u="none" strike="noStrike">
                          <a:solidFill>
                            <a:srgbClr val="000000"/>
                          </a:solidFill>
                          <a:effectLst/>
                          <a:latin typeface="Cambria"/>
                        </a:rPr>
                        <a:t>         45,767,878,415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100" b="0" i="0" u="none" strike="noStrike">
                          <a:solidFill>
                            <a:srgbClr val="000000"/>
                          </a:solidFill>
                          <a:effectLst/>
                          <a:latin typeface="Calibri"/>
                        </a:rPr>
                        <a:t>         10.2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8">
                <a:tc>
                  <a:txBody>
                    <a:bodyPr/>
                    <a:lstStyle/>
                    <a:p>
                      <a:pPr algn="r" rtl="0" fontAlgn="ctr"/>
                      <a:r>
                        <a:rPr lang="es-MX" sz="1200" b="0" i="0" u="none" strike="noStrike">
                          <a:solidFill>
                            <a:srgbClr val="000000"/>
                          </a:solidFill>
                          <a:effectLst/>
                          <a:latin typeface="Cambria"/>
                        </a:rPr>
                        <a:t>       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TRANSFERENCIAS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200" b="0" i="0" u="none" strike="noStrike">
                          <a:solidFill>
                            <a:srgbClr val="000000"/>
                          </a:solidFill>
                          <a:effectLst/>
                          <a:latin typeface="Cambria"/>
                        </a:rPr>
                        <a:t>       105,672,008,935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100" b="0" i="0" u="none" strike="noStrike">
                          <a:solidFill>
                            <a:srgbClr val="000000"/>
                          </a:solidFill>
                          <a:effectLst/>
                          <a:latin typeface="Calibri"/>
                        </a:rPr>
                        <a:t>         23.5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8">
                <a:tc>
                  <a:txBody>
                    <a:bodyPr/>
                    <a:lstStyle/>
                    <a:p>
                      <a:pPr algn="r" rtl="0" fontAlgn="ctr"/>
                      <a:r>
                        <a:rPr lang="es-MX" sz="1200" b="0" i="0" u="none" strike="noStrike">
                          <a:solidFill>
                            <a:srgbClr val="000000"/>
                          </a:solidFill>
                          <a:effectLst/>
                          <a:latin typeface="Cambria"/>
                        </a:rPr>
                        <a:t>       900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OTROS GASTOS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MX" sz="1200" b="0" i="0" u="none" strike="noStrike">
                          <a:solidFill>
                            <a:srgbClr val="000000"/>
                          </a:solidFill>
                          <a:effectLst/>
                          <a:latin typeface="Cambria"/>
                        </a:rPr>
                        <a:t>              438,770,028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100" b="0" i="0" u="none" strike="noStrike">
                          <a:solidFill>
                            <a:srgbClr val="000000"/>
                          </a:solidFill>
                          <a:effectLst/>
                          <a:latin typeface="Calibri"/>
                        </a:rPr>
                        <a:t>           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458">
                <a:tc gridSpan="2">
                  <a:txBody>
                    <a:bodyPr/>
                    <a:lstStyle/>
                    <a:p>
                      <a:pPr algn="ctr" rtl="0" fontAlgn="b"/>
                      <a:r>
                        <a:rPr lang="es-MX" sz="1200" b="1" i="0" u="none" strike="noStrike" dirty="0">
                          <a:solidFill>
                            <a:schemeClr val="bg1"/>
                          </a:solidFill>
                          <a:effectLst/>
                          <a:latin typeface="Cambria"/>
                        </a:rPr>
                        <a:t> TOTAL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s-MX"/>
                    </a:p>
                  </a:txBody>
                  <a:tcPr/>
                </a:tc>
                <a:tc>
                  <a:txBody>
                    <a:bodyPr/>
                    <a:lstStyle/>
                    <a:p>
                      <a:pPr algn="ctr" rtl="0" fontAlgn="b"/>
                      <a:r>
                        <a:rPr lang="es-MX" sz="1200" b="1" i="0" u="none" strike="noStrike" dirty="0">
                          <a:solidFill>
                            <a:schemeClr val="bg1"/>
                          </a:solidFill>
                          <a:effectLst/>
                          <a:latin typeface="Cambria"/>
                        </a:rPr>
                        <a:t>      450,099,106,629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b"/>
                      <a:r>
                        <a:rPr lang="es-MX" sz="1200" b="1" i="0" u="none" strike="noStrike" dirty="0">
                          <a:solidFill>
                            <a:schemeClr val="bg1"/>
                          </a:solidFill>
                          <a:effectLst/>
                          <a:latin typeface="Cambria"/>
                        </a:rPr>
                        <a:t>     100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r>
            </a:tbl>
          </a:graphicData>
        </a:graphic>
      </p:graphicFrame>
    </p:spTree>
    <p:extLst>
      <p:ext uri="{BB962C8B-B14F-4D97-AF65-F5344CB8AC3E}">
        <p14:creationId xmlns:p14="http://schemas.microsoft.com/office/powerpoint/2010/main" val="4017690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CuadroTexto"/>
          <p:cNvSpPr txBox="1">
            <a:spLocks noChangeArrowheads="1"/>
          </p:cNvSpPr>
          <p:nvPr/>
        </p:nvSpPr>
        <p:spPr bwMode="auto">
          <a:xfrm>
            <a:off x="251517" y="332656"/>
            <a:ext cx="8676765" cy="707886"/>
          </a:xfrm>
          <a:prstGeom prst="rect">
            <a:avLst/>
          </a:prstGeom>
          <a:noFill/>
          <a:ln w="9525">
            <a:noFill/>
            <a:miter lim="800000"/>
            <a:headEnd/>
            <a:tailEnd/>
          </a:ln>
          <a:extLst/>
        </p:spPr>
        <p:txBody>
          <a:bodyPr vert="horz" wrap="square" lIns="91440" tIns="45720" rIns="91440" bIns="45720" rtlCol="0" anchor="ctr">
            <a:spAutoFit/>
          </a:bodyPr>
          <a:lstStyle>
            <a:lvl1pPr algn="r" defTabSz="914400" eaLnBrk="1" latinLnBrk="0" hangingPunct="1">
              <a:spcBef>
                <a:spcPts val="0"/>
              </a:spcBef>
              <a:buNone/>
              <a:defRPr sz="4000" b="1">
                <a:latin typeface="+mj-lt"/>
                <a:ea typeface="+mj-ea"/>
                <a:cs typeface="+mj-cs"/>
              </a:defRPr>
            </a:lvl1pPr>
          </a:lstStyle>
          <a:p>
            <a:pPr algn="ctr"/>
            <a:r>
              <a:rPr lang="es-PY" sz="2000" dirty="0" smtClean="0"/>
              <a:t>ASIGNACIÓN PRESUPUESTARIA 2018</a:t>
            </a:r>
          </a:p>
          <a:p>
            <a:pPr algn="ctr"/>
            <a:r>
              <a:rPr lang="es-PY" sz="2000" dirty="0" smtClean="0"/>
              <a:t>POR ORGANISMO FINANCIADOR</a:t>
            </a:r>
            <a:endParaRPr lang="es-CL" sz="2000" dirty="0"/>
          </a:p>
        </p:txBody>
      </p:sp>
      <p:cxnSp>
        <p:nvCxnSpPr>
          <p:cNvPr id="8" name="7 Conector recto"/>
          <p:cNvCxnSpPr/>
          <p:nvPr/>
        </p:nvCxnSpPr>
        <p:spPr>
          <a:xfrm>
            <a:off x="1151267" y="1040542"/>
            <a:ext cx="7777015"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2" name="1 Marcador de número de diapositiva"/>
          <p:cNvSpPr>
            <a:spLocks noGrp="1"/>
          </p:cNvSpPr>
          <p:nvPr>
            <p:ph type="sldNum" sz="quarter" idx="12"/>
          </p:nvPr>
        </p:nvSpPr>
        <p:spPr/>
        <p:txBody>
          <a:bodyPr/>
          <a:lstStyle/>
          <a:p>
            <a:pPr>
              <a:defRPr/>
            </a:pPr>
            <a:fld id="{8DA9E483-DD97-4C93-A0CB-D8E8C6EACD94}" type="slidenum">
              <a:rPr lang="es-ES" smtClean="0"/>
              <a:pPr>
                <a:defRPr/>
              </a:pPr>
              <a:t>32</a:t>
            </a:fld>
            <a:endParaRPr lang="es-ES" dirty="0"/>
          </a:p>
        </p:txBody>
      </p:sp>
      <p:graphicFrame>
        <p:nvGraphicFramePr>
          <p:cNvPr id="12" name="1 Gráfico"/>
          <p:cNvGraphicFramePr>
            <a:graphicFrameLocks/>
          </p:cNvGraphicFramePr>
          <p:nvPr>
            <p:extLst>
              <p:ext uri="{D42A27DB-BD31-4B8C-83A1-F6EECF244321}">
                <p14:modId xmlns:p14="http://schemas.microsoft.com/office/powerpoint/2010/main" val="281769611"/>
              </p:ext>
            </p:extLst>
          </p:nvPr>
        </p:nvGraphicFramePr>
        <p:xfrm>
          <a:off x="2267744" y="3861048"/>
          <a:ext cx="5040559" cy="2908301"/>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2" descr="Resultado de imagen para bandera paraguaya"/>
          <p:cNvPicPr>
            <a:picLocks noChangeAspect="1" noChangeArrowheads="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13 Grupo"/>
          <p:cNvGrpSpPr/>
          <p:nvPr/>
        </p:nvGrpSpPr>
        <p:grpSpPr>
          <a:xfrm>
            <a:off x="-133709" y="2270"/>
            <a:ext cx="1284976" cy="6855729"/>
            <a:chOff x="-133709" y="2270"/>
            <a:chExt cx="1284976" cy="6855729"/>
          </a:xfrm>
        </p:grpSpPr>
        <p:pic>
          <p:nvPicPr>
            <p:cNvPr id="1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descr="C:\Users\sdf\Desktop\fotos\____Ministerio de Agricultura y Ganadería - Paraguay___.10_files\IMG-20160414-WA00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aphicFrame>
        <p:nvGraphicFramePr>
          <p:cNvPr id="3" name="2 Tabla"/>
          <p:cNvGraphicFramePr>
            <a:graphicFrameLocks noGrp="1"/>
          </p:cNvGraphicFramePr>
          <p:nvPr>
            <p:extLst>
              <p:ext uri="{D42A27DB-BD31-4B8C-83A1-F6EECF244321}">
                <p14:modId xmlns:p14="http://schemas.microsoft.com/office/powerpoint/2010/main" val="530791930"/>
              </p:ext>
            </p:extLst>
          </p:nvPr>
        </p:nvGraphicFramePr>
        <p:xfrm>
          <a:off x="1356774" y="1268760"/>
          <a:ext cx="7366000" cy="2514600"/>
        </p:xfrm>
        <a:graphic>
          <a:graphicData uri="http://schemas.openxmlformats.org/drawingml/2006/table">
            <a:tbl>
              <a:tblPr>
                <a:tableStyleId>{5940675A-B579-460E-94D1-54222C63F5DA}</a:tableStyleId>
              </a:tblPr>
              <a:tblGrid>
                <a:gridCol w="571254"/>
                <a:gridCol w="4674760"/>
                <a:gridCol w="1244064"/>
                <a:gridCol w="875922"/>
              </a:tblGrid>
              <a:tr h="457200">
                <a:tc gridSpan="2">
                  <a:txBody>
                    <a:bodyPr/>
                    <a:lstStyle/>
                    <a:p>
                      <a:pPr algn="ctr" rtl="0" fontAlgn="ctr"/>
                      <a:r>
                        <a:rPr lang="es-MX" sz="1600" b="1" u="none" strike="noStrike" dirty="0">
                          <a:solidFill>
                            <a:schemeClr val="bg1"/>
                          </a:solidFill>
                          <a:effectLst/>
                        </a:rPr>
                        <a:t>ORGANISMO FINANCIADOR</a:t>
                      </a:r>
                      <a:endParaRPr lang="es-MX" sz="1600" b="1" i="0" u="none" strike="noStrike" dirty="0">
                        <a:solidFill>
                          <a:schemeClr val="bg1"/>
                        </a:solidFill>
                        <a:effectLst/>
                        <a:latin typeface="Calibri"/>
                      </a:endParaRPr>
                    </a:p>
                  </a:txBody>
                  <a:tcPr marL="9525" marR="9525" marT="9525" marB="0" anchor="ctr">
                    <a:solidFill>
                      <a:schemeClr val="accent2">
                        <a:lumMod val="75000"/>
                      </a:schemeClr>
                    </a:solidFill>
                  </a:tcPr>
                </a:tc>
                <a:tc hMerge="1">
                  <a:txBody>
                    <a:bodyPr/>
                    <a:lstStyle/>
                    <a:p>
                      <a:endParaRPr lang="es-MX"/>
                    </a:p>
                  </a:txBody>
                  <a:tcPr/>
                </a:tc>
                <a:tc>
                  <a:txBody>
                    <a:bodyPr/>
                    <a:lstStyle/>
                    <a:p>
                      <a:pPr algn="ctr" rtl="0" fontAlgn="ctr"/>
                      <a:r>
                        <a:rPr lang="es-MX" sz="1600" b="1" u="none" strike="noStrike" dirty="0">
                          <a:solidFill>
                            <a:schemeClr val="bg1"/>
                          </a:solidFill>
                          <a:effectLst/>
                        </a:rPr>
                        <a:t>MONTO</a:t>
                      </a:r>
                      <a:endParaRPr lang="es-MX" sz="1600" b="1" i="0" u="none" strike="noStrike" dirty="0">
                        <a:solidFill>
                          <a:schemeClr val="bg1"/>
                        </a:solidFill>
                        <a:effectLst/>
                        <a:latin typeface="Calibri"/>
                      </a:endParaRPr>
                    </a:p>
                  </a:txBody>
                  <a:tcPr marL="9525" marR="9525" marT="9525" marB="0" anchor="ctr">
                    <a:solidFill>
                      <a:schemeClr val="accent2">
                        <a:lumMod val="75000"/>
                      </a:schemeClr>
                    </a:solidFill>
                  </a:tcPr>
                </a:tc>
                <a:tc>
                  <a:txBody>
                    <a:bodyPr/>
                    <a:lstStyle/>
                    <a:p>
                      <a:pPr algn="ctr" rtl="0" fontAlgn="ctr"/>
                      <a:r>
                        <a:rPr lang="es-MX" sz="1600" b="1" u="none" strike="noStrike" dirty="0">
                          <a:solidFill>
                            <a:schemeClr val="bg1"/>
                          </a:solidFill>
                          <a:effectLst/>
                        </a:rPr>
                        <a:t>%</a:t>
                      </a:r>
                      <a:endParaRPr lang="es-MX" sz="1600" b="1" i="0" u="none" strike="noStrike" dirty="0">
                        <a:solidFill>
                          <a:schemeClr val="bg1"/>
                        </a:solidFill>
                        <a:effectLst/>
                        <a:latin typeface="Calibri"/>
                      </a:endParaRPr>
                    </a:p>
                  </a:txBody>
                  <a:tcPr marL="9525" marR="9525" marT="9525" marB="0" anchor="ctr">
                    <a:solidFill>
                      <a:schemeClr val="accent2">
                        <a:lumMod val="75000"/>
                      </a:schemeClr>
                    </a:solidFill>
                  </a:tcPr>
                </a:tc>
              </a:tr>
              <a:tr h="228600">
                <a:tc>
                  <a:txBody>
                    <a:bodyPr/>
                    <a:lstStyle/>
                    <a:p>
                      <a:pPr algn="ctr" rtl="0" fontAlgn="b"/>
                      <a:r>
                        <a:rPr lang="es-MX" sz="1200" u="none" strike="noStrike">
                          <a:effectLst/>
                        </a:rPr>
                        <a:t>1</a:t>
                      </a:r>
                      <a:endParaRPr lang="es-MX" sz="1200" b="0" i="0" u="none" strike="noStrike">
                        <a:solidFill>
                          <a:srgbClr val="000000"/>
                        </a:solidFill>
                        <a:effectLst/>
                        <a:latin typeface="Calibri"/>
                      </a:endParaRPr>
                    </a:p>
                  </a:txBody>
                  <a:tcPr marL="9525" marR="9525" marT="9525" marB="0" anchor="b"/>
                </a:tc>
                <a:tc>
                  <a:txBody>
                    <a:bodyPr/>
                    <a:lstStyle/>
                    <a:p>
                      <a:pPr algn="l" rtl="0" fontAlgn="b"/>
                      <a:r>
                        <a:rPr lang="es-MX" sz="1200" u="none" strike="noStrike">
                          <a:effectLst/>
                        </a:rPr>
                        <a:t>TESORO PUBLICO</a:t>
                      </a:r>
                      <a:endParaRPr lang="es-MX" sz="1200" b="0" i="0" u="none" strike="noStrike">
                        <a:solidFill>
                          <a:srgbClr val="000000"/>
                        </a:solidFill>
                        <a:effectLst/>
                        <a:latin typeface="Calibri"/>
                      </a:endParaRPr>
                    </a:p>
                  </a:txBody>
                  <a:tcPr marL="9525" marR="9525" marT="9525" marB="0" anchor="b"/>
                </a:tc>
                <a:tc>
                  <a:txBody>
                    <a:bodyPr/>
                    <a:lstStyle/>
                    <a:p>
                      <a:pPr algn="r" rtl="0" fontAlgn="b"/>
                      <a:r>
                        <a:rPr lang="es-MX" sz="1200" u="none" strike="noStrike">
                          <a:effectLst/>
                        </a:rPr>
                        <a:t>179,704,761,843</a:t>
                      </a:r>
                      <a:endParaRPr lang="es-MX" sz="1200" b="0" i="0" u="none" strike="noStrike">
                        <a:solidFill>
                          <a:srgbClr val="000000"/>
                        </a:solidFill>
                        <a:effectLst/>
                        <a:latin typeface="Calibri"/>
                      </a:endParaRPr>
                    </a:p>
                  </a:txBody>
                  <a:tcPr marL="9525" marR="9525" marT="9525" marB="0" anchor="b"/>
                </a:tc>
                <a:tc>
                  <a:txBody>
                    <a:bodyPr/>
                    <a:lstStyle/>
                    <a:p>
                      <a:pPr algn="ctr" rtl="0" fontAlgn="b"/>
                      <a:r>
                        <a:rPr lang="es-MX" sz="1200" u="none" strike="noStrike">
                          <a:effectLst/>
                        </a:rPr>
                        <a:t>39.93</a:t>
                      </a:r>
                      <a:endParaRPr lang="es-MX" sz="1200" b="0" i="0" u="none" strike="noStrike">
                        <a:solidFill>
                          <a:srgbClr val="000000"/>
                        </a:solidFill>
                        <a:effectLst/>
                        <a:latin typeface="Calibri"/>
                      </a:endParaRPr>
                    </a:p>
                  </a:txBody>
                  <a:tcPr marL="9525" marR="9525" marT="9525" marB="0" anchor="b"/>
                </a:tc>
              </a:tr>
              <a:tr h="228600">
                <a:tc>
                  <a:txBody>
                    <a:bodyPr/>
                    <a:lstStyle/>
                    <a:p>
                      <a:pPr algn="ctr" rtl="0" fontAlgn="b"/>
                      <a:r>
                        <a:rPr lang="es-MX" sz="1200" u="none" strike="noStrike">
                          <a:effectLst/>
                        </a:rPr>
                        <a:t>402</a:t>
                      </a:r>
                      <a:endParaRPr lang="es-MX" sz="1200" b="0" i="0" u="none" strike="noStrike">
                        <a:solidFill>
                          <a:srgbClr val="000000"/>
                        </a:solidFill>
                        <a:effectLst/>
                        <a:latin typeface="Calibri"/>
                      </a:endParaRPr>
                    </a:p>
                  </a:txBody>
                  <a:tcPr marL="9525" marR="9525" marT="9525" marB="0" anchor="b"/>
                </a:tc>
                <a:tc>
                  <a:txBody>
                    <a:bodyPr/>
                    <a:lstStyle/>
                    <a:p>
                      <a:pPr algn="l" rtl="0" fontAlgn="b"/>
                      <a:r>
                        <a:rPr lang="es-MX" sz="1200" u="none" strike="noStrike">
                          <a:effectLst/>
                        </a:rPr>
                        <a:t>BANCO INTERNACIONAL DE RECONSTRUCCIÓN Y FOMENTO (BIRF)</a:t>
                      </a:r>
                      <a:endParaRPr lang="es-MX" sz="1200" b="0" i="0" u="none" strike="noStrike">
                        <a:solidFill>
                          <a:srgbClr val="000000"/>
                        </a:solidFill>
                        <a:effectLst/>
                        <a:latin typeface="Calibri"/>
                      </a:endParaRPr>
                    </a:p>
                  </a:txBody>
                  <a:tcPr marL="9525" marR="9525" marT="9525" marB="0" anchor="b"/>
                </a:tc>
                <a:tc>
                  <a:txBody>
                    <a:bodyPr/>
                    <a:lstStyle/>
                    <a:p>
                      <a:pPr algn="r" rtl="0" fontAlgn="b"/>
                      <a:r>
                        <a:rPr lang="es-MX" sz="1200" u="none" strike="noStrike">
                          <a:effectLst/>
                        </a:rPr>
                        <a:t>132,368,708,022</a:t>
                      </a:r>
                      <a:endParaRPr lang="es-MX" sz="1200" b="0" i="0" u="none" strike="noStrike">
                        <a:solidFill>
                          <a:srgbClr val="000000"/>
                        </a:solidFill>
                        <a:effectLst/>
                        <a:latin typeface="Calibri"/>
                      </a:endParaRPr>
                    </a:p>
                  </a:txBody>
                  <a:tcPr marL="9525" marR="9525" marT="9525" marB="0" anchor="b"/>
                </a:tc>
                <a:tc>
                  <a:txBody>
                    <a:bodyPr/>
                    <a:lstStyle/>
                    <a:p>
                      <a:pPr algn="ctr" rtl="0" fontAlgn="b"/>
                      <a:r>
                        <a:rPr lang="es-MX" sz="1200" u="none" strike="noStrike">
                          <a:effectLst/>
                        </a:rPr>
                        <a:t>29.41</a:t>
                      </a:r>
                      <a:endParaRPr lang="es-MX" sz="1200" b="0" i="0" u="none" strike="noStrike">
                        <a:solidFill>
                          <a:srgbClr val="000000"/>
                        </a:solidFill>
                        <a:effectLst/>
                        <a:latin typeface="Calibri"/>
                      </a:endParaRPr>
                    </a:p>
                  </a:txBody>
                  <a:tcPr marL="9525" marR="9525" marT="9525" marB="0" anchor="b"/>
                </a:tc>
              </a:tr>
              <a:tr h="228600">
                <a:tc>
                  <a:txBody>
                    <a:bodyPr/>
                    <a:lstStyle/>
                    <a:p>
                      <a:pPr algn="ctr" rtl="0" fontAlgn="b"/>
                      <a:r>
                        <a:rPr lang="es-MX" sz="1200" u="none" strike="noStrike">
                          <a:effectLst/>
                        </a:rPr>
                        <a:t>84</a:t>
                      </a:r>
                      <a:endParaRPr lang="es-MX" sz="1200" b="0" i="0" u="none" strike="noStrike">
                        <a:solidFill>
                          <a:srgbClr val="000000"/>
                        </a:solidFill>
                        <a:effectLst/>
                        <a:latin typeface="Calibri"/>
                      </a:endParaRPr>
                    </a:p>
                  </a:txBody>
                  <a:tcPr marL="9525" marR="9525" marT="9525" marB="0" anchor="b"/>
                </a:tc>
                <a:tc>
                  <a:txBody>
                    <a:bodyPr/>
                    <a:lstStyle/>
                    <a:p>
                      <a:pPr algn="l" rtl="0" fontAlgn="b"/>
                      <a:r>
                        <a:rPr lang="es-MX" sz="1200" u="none" strike="noStrike">
                          <a:effectLst/>
                        </a:rPr>
                        <a:t>LEY N° 5538/15 - DEL TABACO - COOPARTICIPACION DE TRIBUTOS - MAG</a:t>
                      </a:r>
                      <a:endParaRPr lang="es-MX" sz="1200" b="0" i="0" u="none" strike="noStrike">
                        <a:solidFill>
                          <a:srgbClr val="000000"/>
                        </a:solidFill>
                        <a:effectLst/>
                        <a:latin typeface="Calibri"/>
                      </a:endParaRPr>
                    </a:p>
                  </a:txBody>
                  <a:tcPr marL="9525" marR="9525" marT="9525" marB="0" anchor="b"/>
                </a:tc>
                <a:tc>
                  <a:txBody>
                    <a:bodyPr/>
                    <a:lstStyle/>
                    <a:p>
                      <a:pPr algn="r" rtl="0" fontAlgn="b"/>
                      <a:r>
                        <a:rPr lang="es-MX" sz="1200" u="none" strike="noStrike">
                          <a:effectLst/>
                        </a:rPr>
                        <a:t>97,031,000,000</a:t>
                      </a:r>
                      <a:endParaRPr lang="es-MX" sz="1200" b="0" i="0" u="none" strike="noStrike">
                        <a:solidFill>
                          <a:srgbClr val="000000"/>
                        </a:solidFill>
                        <a:effectLst/>
                        <a:latin typeface="Calibri"/>
                      </a:endParaRPr>
                    </a:p>
                  </a:txBody>
                  <a:tcPr marL="9525" marR="9525" marT="9525" marB="0" anchor="b"/>
                </a:tc>
                <a:tc>
                  <a:txBody>
                    <a:bodyPr/>
                    <a:lstStyle/>
                    <a:p>
                      <a:pPr algn="ctr" rtl="0" fontAlgn="b"/>
                      <a:r>
                        <a:rPr lang="es-MX" sz="1200" u="none" strike="noStrike">
                          <a:effectLst/>
                        </a:rPr>
                        <a:t>21.56</a:t>
                      </a:r>
                      <a:endParaRPr lang="es-MX" sz="1200" b="0" i="0" u="none" strike="noStrike">
                        <a:solidFill>
                          <a:srgbClr val="000000"/>
                        </a:solidFill>
                        <a:effectLst/>
                        <a:latin typeface="Calibri"/>
                      </a:endParaRPr>
                    </a:p>
                  </a:txBody>
                  <a:tcPr marL="9525" marR="9525" marT="9525" marB="0" anchor="b"/>
                </a:tc>
              </a:tr>
              <a:tr h="228600">
                <a:tc>
                  <a:txBody>
                    <a:bodyPr/>
                    <a:lstStyle/>
                    <a:p>
                      <a:pPr algn="ctr" rtl="0" fontAlgn="b"/>
                      <a:r>
                        <a:rPr lang="es-MX" sz="1200" u="none" strike="noStrike">
                          <a:effectLst/>
                        </a:rPr>
                        <a:t>359</a:t>
                      </a:r>
                      <a:endParaRPr lang="es-MX" sz="1200" b="0" i="0" u="none" strike="noStrike">
                        <a:solidFill>
                          <a:srgbClr val="000000"/>
                        </a:solidFill>
                        <a:effectLst/>
                        <a:latin typeface="Calibri"/>
                      </a:endParaRPr>
                    </a:p>
                  </a:txBody>
                  <a:tcPr marL="9525" marR="9525" marT="9525" marB="0" anchor="b"/>
                </a:tc>
                <a:tc>
                  <a:txBody>
                    <a:bodyPr/>
                    <a:lstStyle/>
                    <a:p>
                      <a:pPr algn="l" rtl="0" fontAlgn="b"/>
                      <a:r>
                        <a:rPr lang="es-MX" sz="1200" u="none" strike="noStrike">
                          <a:effectLst/>
                        </a:rPr>
                        <a:t>MERCOSUR</a:t>
                      </a:r>
                      <a:endParaRPr lang="es-MX" sz="1200" b="0" i="0" u="none" strike="noStrike">
                        <a:solidFill>
                          <a:srgbClr val="000000"/>
                        </a:solidFill>
                        <a:effectLst/>
                        <a:latin typeface="Calibri"/>
                      </a:endParaRPr>
                    </a:p>
                  </a:txBody>
                  <a:tcPr marL="9525" marR="9525" marT="9525" marB="0" anchor="b"/>
                </a:tc>
                <a:tc>
                  <a:txBody>
                    <a:bodyPr/>
                    <a:lstStyle/>
                    <a:p>
                      <a:pPr algn="r" rtl="0" fontAlgn="b"/>
                      <a:r>
                        <a:rPr lang="es-MX" sz="1200" u="none" strike="noStrike">
                          <a:effectLst/>
                        </a:rPr>
                        <a:t>16,354,314,737</a:t>
                      </a:r>
                      <a:endParaRPr lang="es-MX" sz="1200" b="0" i="0" u="none" strike="noStrike">
                        <a:solidFill>
                          <a:srgbClr val="000000"/>
                        </a:solidFill>
                        <a:effectLst/>
                        <a:latin typeface="Calibri"/>
                      </a:endParaRPr>
                    </a:p>
                  </a:txBody>
                  <a:tcPr marL="9525" marR="9525" marT="9525" marB="0" anchor="b"/>
                </a:tc>
                <a:tc>
                  <a:txBody>
                    <a:bodyPr/>
                    <a:lstStyle/>
                    <a:p>
                      <a:pPr algn="ctr" rtl="0" fontAlgn="b"/>
                      <a:r>
                        <a:rPr lang="es-MX" sz="1200" u="none" strike="noStrike">
                          <a:effectLst/>
                        </a:rPr>
                        <a:t>3.63</a:t>
                      </a:r>
                      <a:endParaRPr lang="es-MX" sz="1200" b="0" i="0" u="none" strike="noStrike">
                        <a:solidFill>
                          <a:srgbClr val="000000"/>
                        </a:solidFill>
                        <a:effectLst/>
                        <a:latin typeface="Calibri"/>
                      </a:endParaRPr>
                    </a:p>
                  </a:txBody>
                  <a:tcPr marL="9525" marR="9525" marT="9525" marB="0" anchor="b"/>
                </a:tc>
              </a:tr>
              <a:tr h="228600">
                <a:tc>
                  <a:txBody>
                    <a:bodyPr/>
                    <a:lstStyle/>
                    <a:p>
                      <a:pPr algn="ctr" rtl="0" fontAlgn="b"/>
                      <a:r>
                        <a:rPr lang="es-MX" sz="1200" u="none" strike="noStrike">
                          <a:effectLst/>
                        </a:rPr>
                        <a:t>1</a:t>
                      </a:r>
                      <a:endParaRPr lang="es-MX" sz="1200" b="0" i="0" u="none" strike="noStrike">
                        <a:solidFill>
                          <a:srgbClr val="000000"/>
                        </a:solidFill>
                        <a:effectLst/>
                        <a:latin typeface="Calibri"/>
                      </a:endParaRPr>
                    </a:p>
                  </a:txBody>
                  <a:tcPr marL="9525" marR="9525" marT="9525" marB="0" anchor="b"/>
                </a:tc>
                <a:tc>
                  <a:txBody>
                    <a:bodyPr/>
                    <a:lstStyle/>
                    <a:p>
                      <a:pPr algn="l" rtl="0" fontAlgn="b"/>
                      <a:r>
                        <a:rPr lang="es-MX" sz="1200" u="none" strike="noStrike">
                          <a:effectLst/>
                        </a:rPr>
                        <a:t>RECURSOS PROPIOS</a:t>
                      </a:r>
                      <a:endParaRPr lang="es-MX" sz="1200" b="0" i="0" u="none" strike="noStrike">
                        <a:solidFill>
                          <a:srgbClr val="000000"/>
                        </a:solidFill>
                        <a:effectLst/>
                        <a:latin typeface="Calibri"/>
                      </a:endParaRPr>
                    </a:p>
                  </a:txBody>
                  <a:tcPr marL="9525" marR="9525" marT="9525" marB="0" anchor="b"/>
                </a:tc>
                <a:tc>
                  <a:txBody>
                    <a:bodyPr/>
                    <a:lstStyle/>
                    <a:p>
                      <a:pPr algn="r" rtl="0" fontAlgn="b"/>
                      <a:r>
                        <a:rPr lang="es-MX" sz="1200" u="none" strike="noStrike">
                          <a:effectLst/>
                        </a:rPr>
                        <a:t>14,881,257,591</a:t>
                      </a:r>
                      <a:endParaRPr lang="es-MX" sz="1200" b="0" i="0" u="none" strike="noStrike">
                        <a:solidFill>
                          <a:srgbClr val="000000"/>
                        </a:solidFill>
                        <a:effectLst/>
                        <a:latin typeface="Calibri"/>
                      </a:endParaRPr>
                    </a:p>
                  </a:txBody>
                  <a:tcPr marL="9525" marR="9525" marT="9525" marB="0" anchor="b"/>
                </a:tc>
                <a:tc>
                  <a:txBody>
                    <a:bodyPr/>
                    <a:lstStyle/>
                    <a:p>
                      <a:pPr algn="ctr" rtl="0" fontAlgn="b"/>
                      <a:r>
                        <a:rPr lang="es-MX" sz="1200" u="none" strike="noStrike">
                          <a:effectLst/>
                        </a:rPr>
                        <a:t>3.31</a:t>
                      </a:r>
                      <a:endParaRPr lang="es-MX" sz="1200" b="0" i="0" u="none" strike="noStrike">
                        <a:solidFill>
                          <a:srgbClr val="000000"/>
                        </a:solidFill>
                        <a:effectLst/>
                        <a:latin typeface="Calibri"/>
                      </a:endParaRPr>
                    </a:p>
                  </a:txBody>
                  <a:tcPr marL="9525" marR="9525" marT="9525" marB="0" anchor="b"/>
                </a:tc>
              </a:tr>
              <a:tr h="228600">
                <a:tc>
                  <a:txBody>
                    <a:bodyPr/>
                    <a:lstStyle/>
                    <a:p>
                      <a:pPr algn="ctr" rtl="0" fontAlgn="b"/>
                      <a:r>
                        <a:rPr lang="es-MX" sz="1200" u="none" strike="noStrike">
                          <a:effectLst/>
                        </a:rPr>
                        <a:t>404</a:t>
                      </a:r>
                      <a:endParaRPr lang="es-MX" sz="1200" b="0" i="0" u="none" strike="noStrike">
                        <a:solidFill>
                          <a:srgbClr val="000000"/>
                        </a:solidFill>
                        <a:effectLst/>
                        <a:latin typeface="Calibri"/>
                      </a:endParaRPr>
                    </a:p>
                  </a:txBody>
                  <a:tcPr marL="9525" marR="9525" marT="9525" marB="0" anchor="b"/>
                </a:tc>
                <a:tc>
                  <a:txBody>
                    <a:bodyPr/>
                    <a:lstStyle/>
                    <a:p>
                      <a:pPr algn="l" rtl="0" fontAlgn="b"/>
                      <a:r>
                        <a:rPr lang="es-MX" sz="1200" u="none" strike="noStrike">
                          <a:effectLst/>
                        </a:rPr>
                        <a:t>FONDO INTERNACIONAL DE DESARROLLO AGRICOLA (FIDA)</a:t>
                      </a:r>
                      <a:endParaRPr lang="es-MX" sz="1200" b="0" i="0" u="none" strike="noStrike">
                        <a:solidFill>
                          <a:srgbClr val="000000"/>
                        </a:solidFill>
                        <a:effectLst/>
                        <a:latin typeface="Calibri"/>
                      </a:endParaRPr>
                    </a:p>
                  </a:txBody>
                  <a:tcPr marL="9525" marR="9525" marT="9525" marB="0" anchor="b"/>
                </a:tc>
                <a:tc>
                  <a:txBody>
                    <a:bodyPr/>
                    <a:lstStyle/>
                    <a:p>
                      <a:pPr algn="r" rtl="0" fontAlgn="b"/>
                      <a:r>
                        <a:rPr lang="es-MX" sz="1200" u="none" strike="noStrike">
                          <a:effectLst/>
                        </a:rPr>
                        <a:t>5,533,300,000</a:t>
                      </a:r>
                      <a:endParaRPr lang="es-MX" sz="1200" b="0" i="0" u="none" strike="noStrike">
                        <a:solidFill>
                          <a:srgbClr val="000000"/>
                        </a:solidFill>
                        <a:effectLst/>
                        <a:latin typeface="Calibri"/>
                      </a:endParaRPr>
                    </a:p>
                  </a:txBody>
                  <a:tcPr marL="9525" marR="9525" marT="9525" marB="0" anchor="b"/>
                </a:tc>
                <a:tc>
                  <a:txBody>
                    <a:bodyPr/>
                    <a:lstStyle/>
                    <a:p>
                      <a:pPr algn="ctr" rtl="0" fontAlgn="b"/>
                      <a:r>
                        <a:rPr lang="es-MX" sz="1200" u="none" strike="noStrike">
                          <a:effectLst/>
                        </a:rPr>
                        <a:t>1.23</a:t>
                      </a:r>
                      <a:endParaRPr lang="es-MX" sz="1200" b="0" i="0" u="none" strike="noStrike">
                        <a:solidFill>
                          <a:srgbClr val="000000"/>
                        </a:solidFill>
                        <a:effectLst/>
                        <a:latin typeface="Calibri"/>
                      </a:endParaRPr>
                    </a:p>
                  </a:txBody>
                  <a:tcPr marL="9525" marR="9525" marT="9525" marB="0" anchor="b"/>
                </a:tc>
              </a:tr>
              <a:tr h="228600">
                <a:tc>
                  <a:txBody>
                    <a:bodyPr/>
                    <a:lstStyle/>
                    <a:p>
                      <a:pPr algn="ctr" rtl="0" fontAlgn="b"/>
                      <a:r>
                        <a:rPr lang="es-MX" sz="1200" u="none" strike="noStrike">
                          <a:effectLst/>
                        </a:rPr>
                        <a:t>79</a:t>
                      </a:r>
                      <a:endParaRPr lang="es-MX" sz="1200" b="0" i="0" u="none" strike="noStrike">
                        <a:solidFill>
                          <a:srgbClr val="000000"/>
                        </a:solidFill>
                        <a:effectLst/>
                        <a:latin typeface="Calibri"/>
                      </a:endParaRPr>
                    </a:p>
                  </a:txBody>
                  <a:tcPr marL="9525" marR="9525" marT="9525" marB="0" anchor="b"/>
                </a:tc>
                <a:tc>
                  <a:txBody>
                    <a:bodyPr/>
                    <a:lstStyle/>
                    <a:p>
                      <a:pPr algn="l" rtl="0" fontAlgn="b"/>
                      <a:r>
                        <a:rPr lang="es-MX" sz="1200" u="none" strike="noStrike">
                          <a:effectLst/>
                        </a:rPr>
                        <a:t>LEY N° 5264/14 - FOMENTO DE LA CADENA LACTEA</a:t>
                      </a:r>
                      <a:endParaRPr lang="es-MX" sz="1200" b="0" i="0" u="none" strike="noStrike">
                        <a:solidFill>
                          <a:srgbClr val="000000"/>
                        </a:solidFill>
                        <a:effectLst/>
                        <a:latin typeface="Calibri"/>
                      </a:endParaRPr>
                    </a:p>
                  </a:txBody>
                  <a:tcPr marL="9525" marR="9525" marT="9525" marB="0" anchor="b"/>
                </a:tc>
                <a:tc>
                  <a:txBody>
                    <a:bodyPr/>
                    <a:lstStyle/>
                    <a:p>
                      <a:pPr algn="r" rtl="0" fontAlgn="b"/>
                      <a:r>
                        <a:rPr lang="es-MX" sz="1200" u="none" strike="noStrike">
                          <a:effectLst/>
                        </a:rPr>
                        <a:t>2,225,764,436</a:t>
                      </a:r>
                      <a:endParaRPr lang="es-MX" sz="1200" b="0" i="0" u="none" strike="noStrike">
                        <a:solidFill>
                          <a:srgbClr val="000000"/>
                        </a:solidFill>
                        <a:effectLst/>
                        <a:latin typeface="Calibri"/>
                      </a:endParaRPr>
                    </a:p>
                  </a:txBody>
                  <a:tcPr marL="9525" marR="9525" marT="9525" marB="0" anchor="b"/>
                </a:tc>
                <a:tc>
                  <a:txBody>
                    <a:bodyPr/>
                    <a:lstStyle/>
                    <a:p>
                      <a:pPr algn="ctr" rtl="0" fontAlgn="b"/>
                      <a:r>
                        <a:rPr lang="es-MX" sz="1200" u="none" strike="noStrike">
                          <a:effectLst/>
                        </a:rPr>
                        <a:t>0.49</a:t>
                      </a:r>
                      <a:endParaRPr lang="es-MX" sz="1200" b="0" i="0" u="none" strike="noStrike">
                        <a:solidFill>
                          <a:srgbClr val="000000"/>
                        </a:solidFill>
                        <a:effectLst/>
                        <a:latin typeface="Calibri"/>
                      </a:endParaRPr>
                    </a:p>
                  </a:txBody>
                  <a:tcPr marL="9525" marR="9525" marT="9525" marB="0" anchor="b"/>
                </a:tc>
              </a:tr>
              <a:tr h="228600">
                <a:tc>
                  <a:txBody>
                    <a:bodyPr/>
                    <a:lstStyle/>
                    <a:p>
                      <a:pPr algn="ctr" rtl="0" fontAlgn="b"/>
                      <a:r>
                        <a:rPr lang="es-MX" sz="1200" u="none" strike="noStrike">
                          <a:effectLst/>
                        </a:rPr>
                        <a:t>302</a:t>
                      </a:r>
                      <a:endParaRPr lang="es-MX" sz="1200" b="0" i="0" u="none" strike="noStrike">
                        <a:solidFill>
                          <a:srgbClr val="000000"/>
                        </a:solidFill>
                        <a:effectLst/>
                        <a:latin typeface="Calibri"/>
                      </a:endParaRPr>
                    </a:p>
                  </a:txBody>
                  <a:tcPr marL="9525" marR="9525" marT="9525" marB="0" anchor="b"/>
                </a:tc>
                <a:tc>
                  <a:txBody>
                    <a:bodyPr/>
                    <a:lstStyle/>
                    <a:p>
                      <a:pPr algn="l" rtl="0" fontAlgn="b"/>
                      <a:r>
                        <a:rPr lang="es-MX" sz="1200" u="none" strike="noStrike">
                          <a:effectLst/>
                        </a:rPr>
                        <a:t>COMUNIDAD ECONOMICA EUROPEA</a:t>
                      </a:r>
                      <a:endParaRPr lang="es-MX" sz="1200" b="0" i="0" u="none" strike="noStrike">
                        <a:solidFill>
                          <a:srgbClr val="000000"/>
                        </a:solidFill>
                        <a:effectLst/>
                        <a:latin typeface="Calibri"/>
                      </a:endParaRPr>
                    </a:p>
                  </a:txBody>
                  <a:tcPr marL="9525" marR="9525" marT="9525" marB="0" anchor="b"/>
                </a:tc>
                <a:tc>
                  <a:txBody>
                    <a:bodyPr/>
                    <a:lstStyle/>
                    <a:p>
                      <a:pPr algn="r" rtl="0" fontAlgn="b"/>
                      <a:r>
                        <a:rPr lang="es-MX" sz="1200" u="none" strike="noStrike">
                          <a:effectLst/>
                        </a:rPr>
                        <a:t>2,000,000,000</a:t>
                      </a:r>
                      <a:endParaRPr lang="es-MX" sz="1200" b="0" i="0" u="none" strike="noStrike">
                        <a:solidFill>
                          <a:srgbClr val="000000"/>
                        </a:solidFill>
                        <a:effectLst/>
                        <a:latin typeface="Calibri"/>
                      </a:endParaRPr>
                    </a:p>
                  </a:txBody>
                  <a:tcPr marL="9525" marR="9525" marT="9525" marB="0" anchor="b"/>
                </a:tc>
                <a:tc>
                  <a:txBody>
                    <a:bodyPr/>
                    <a:lstStyle/>
                    <a:p>
                      <a:pPr algn="ctr" rtl="0" fontAlgn="b"/>
                      <a:r>
                        <a:rPr lang="es-MX" sz="1200" u="none" strike="noStrike">
                          <a:effectLst/>
                        </a:rPr>
                        <a:t>0.44</a:t>
                      </a:r>
                      <a:endParaRPr lang="es-MX" sz="1200" b="0" i="0" u="none" strike="noStrike">
                        <a:solidFill>
                          <a:srgbClr val="000000"/>
                        </a:solidFill>
                        <a:effectLst/>
                        <a:latin typeface="Calibri"/>
                      </a:endParaRPr>
                    </a:p>
                  </a:txBody>
                  <a:tcPr marL="9525" marR="9525" marT="9525" marB="0" anchor="b"/>
                </a:tc>
              </a:tr>
              <a:tr h="228600">
                <a:tc gridSpan="2">
                  <a:txBody>
                    <a:bodyPr/>
                    <a:lstStyle/>
                    <a:p>
                      <a:pPr algn="ctr" rtl="0" fontAlgn="ctr"/>
                      <a:r>
                        <a:rPr lang="es-MX" sz="1200" b="1" u="none" strike="noStrike" dirty="0" smtClean="0">
                          <a:solidFill>
                            <a:schemeClr val="bg1"/>
                          </a:solidFill>
                          <a:effectLst/>
                        </a:rPr>
                        <a:t>TOTAL</a:t>
                      </a:r>
                      <a:endParaRPr lang="es-MX" sz="1200" b="1" i="0" u="none" strike="noStrike" dirty="0">
                        <a:solidFill>
                          <a:schemeClr val="bg1"/>
                        </a:solidFill>
                        <a:effectLst/>
                        <a:latin typeface="Calibri"/>
                      </a:endParaRPr>
                    </a:p>
                  </a:txBody>
                  <a:tcPr marL="9525" marR="9525" marT="9525" marB="0" anchor="ctr">
                    <a:solidFill>
                      <a:schemeClr val="accent2">
                        <a:lumMod val="75000"/>
                      </a:schemeClr>
                    </a:solidFill>
                  </a:tcPr>
                </a:tc>
                <a:tc hMerge="1">
                  <a:txBody>
                    <a:bodyPr/>
                    <a:lstStyle/>
                    <a:p>
                      <a:pPr algn="l" rtl="0" fontAlgn="ctr"/>
                      <a:endParaRPr lang="es-MX" sz="1200" b="1" i="0" u="none" strike="noStrike" dirty="0">
                        <a:solidFill>
                          <a:srgbClr val="000000"/>
                        </a:solidFill>
                        <a:effectLst/>
                        <a:latin typeface="Calibri"/>
                      </a:endParaRPr>
                    </a:p>
                  </a:txBody>
                  <a:tcPr marL="9525" marR="9525" marT="9525" marB="0" anchor="ctr"/>
                </a:tc>
                <a:tc>
                  <a:txBody>
                    <a:bodyPr/>
                    <a:lstStyle/>
                    <a:p>
                      <a:pPr algn="r" rtl="0" fontAlgn="ctr"/>
                      <a:r>
                        <a:rPr lang="es-MX" sz="1200" b="1" u="none" strike="noStrike" dirty="0">
                          <a:solidFill>
                            <a:schemeClr val="bg1"/>
                          </a:solidFill>
                          <a:effectLst/>
                        </a:rPr>
                        <a:t>450,099,106,629</a:t>
                      </a:r>
                      <a:endParaRPr lang="es-MX" sz="1200" b="1" i="0" u="none" strike="noStrike" dirty="0">
                        <a:solidFill>
                          <a:schemeClr val="bg1"/>
                        </a:solidFill>
                        <a:effectLst/>
                        <a:latin typeface="Calibri"/>
                      </a:endParaRPr>
                    </a:p>
                  </a:txBody>
                  <a:tcPr marL="9525" marR="9525" marT="9525" marB="0" anchor="ctr">
                    <a:solidFill>
                      <a:schemeClr val="accent2">
                        <a:lumMod val="75000"/>
                      </a:schemeClr>
                    </a:solidFill>
                  </a:tcPr>
                </a:tc>
                <a:tc>
                  <a:txBody>
                    <a:bodyPr/>
                    <a:lstStyle/>
                    <a:p>
                      <a:pPr algn="ctr" rtl="0" fontAlgn="ctr"/>
                      <a:r>
                        <a:rPr lang="es-MX" sz="1200" b="1" u="none" strike="noStrike" dirty="0">
                          <a:solidFill>
                            <a:schemeClr val="bg1"/>
                          </a:solidFill>
                          <a:effectLst/>
                        </a:rPr>
                        <a:t>100</a:t>
                      </a:r>
                      <a:endParaRPr lang="es-MX" sz="1200" b="1" i="0" u="none" strike="noStrike" dirty="0">
                        <a:solidFill>
                          <a:schemeClr val="bg1"/>
                        </a:solidFill>
                        <a:effectLst/>
                        <a:latin typeface="Calibri"/>
                      </a:endParaRPr>
                    </a:p>
                  </a:txBody>
                  <a:tcPr marL="9525" marR="9525" marT="9525" marB="0" anchor="ctr">
                    <a:solidFill>
                      <a:schemeClr val="accent2">
                        <a:lumMod val="75000"/>
                      </a:schemeClr>
                    </a:solidFill>
                  </a:tcPr>
                </a:tc>
              </a:tr>
            </a:tbl>
          </a:graphicData>
        </a:graphic>
      </p:graphicFrame>
    </p:spTree>
    <p:extLst>
      <p:ext uri="{BB962C8B-B14F-4D97-AF65-F5344CB8AC3E}">
        <p14:creationId xmlns:p14="http://schemas.microsoft.com/office/powerpoint/2010/main" val="3318193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814BDBA3-D411-48A7-B488-CD98EAA53BA4}" type="slidenum">
              <a:rPr lang="es-ES" smtClean="0"/>
              <a:pPr>
                <a:defRPr/>
              </a:pPr>
              <a:t>33</a:t>
            </a:fld>
            <a:endParaRPr lang="es-ES" dirty="0"/>
          </a:p>
        </p:txBody>
      </p:sp>
      <p:cxnSp>
        <p:nvCxnSpPr>
          <p:cNvPr id="15" name="14 Conector recto"/>
          <p:cNvCxnSpPr/>
          <p:nvPr/>
        </p:nvCxnSpPr>
        <p:spPr>
          <a:xfrm>
            <a:off x="1259632" y="4437112"/>
            <a:ext cx="7759880" cy="1"/>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18" name="4 Marcador de texto"/>
          <p:cNvSpPr txBox="1">
            <a:spLocks/>
          </p:cNvSpPr>
          <p:nvPr/>
        </p:nvSpPr>
        <p:spPr>
          <a:xfrm>
            <a:off x="1123035" y="2660177"/>
            <a:ext cx="7772400" cy="15001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PY" sz="4400" b="1" i="1" dirty="0" smtClean="0">
                <a:latin typeface="+mj-lt"/>
                <a:cs typeface="Times New Roman" pitchFamily="18" charset="0"/>
              </a:rPr>
              <a:t>Comparativo</a:t>
            </a:r>
          </a:p>
          <a:p>
            <a:pPr marL="0" indent="0">
              <a:buNone/>
            </a:pPr>
            <a:r>
              <a:rPr lang="es-PY" sz="3600" b="1" i="1" dirty="0" smtClean="0">
                <a:latin typeface="+mj-lt"/>
                <a:cs typeface="Times New Roman" pitchFamily="18" charset="0"/>
              </a:rPr>
              <a:t>  </a:t>
            </a:r>
            <a:r>
              <a:rPr lang="es-PY" b="1" i="1" dirty="0" smtClean="0">
                <a:solidFill>
                  <a:srgbClr val="C00000"/>
                </a:solidFill>
                <a:latin typeface="+mj-lt"/>
                <a:cs typeface="Times New Roman" pitchFamily="18" charset="0"/>
              </a:rPr>
              <a:t>PRESUPUESTO 2017- ANTEPROYECTO 2018</a:t>
            </a:r>
            <a:endParaRPr lang="es-PY" b="1" i="1" dirty="0">
              <a:solidFill>
                <a:srgbClr val="C00000"/>
              </a:solidFill>
              <a:latin typeface="+mj-lt"/>
              <a:cs typeface="Times New Roman" pitchFamily="18" charset="0"/>
            </a:endParaRPr>
          </a:p>
        </p:txBody>
      </p:sp>
      <p:pic>
        <p:nvPicPr>
          <p:cNvPr id="8"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8 Grupo"/>
          <p:cNvGrpSpPr/>
          <p:nvPr/>
        </p:nvGrpSpPr>
        <p:grpSpPr>
          <a:xfrm>
            <a:off x="-133709" y="2270"/>
            <a:ext cx="1284976" cy="6855729"/>
            <a:chOff x="-133709" y="2270"/>
            <a:chExt cx="1284976" cy="6855729"/>
          </a:xfrm>
        </p:grpSpPr>
        <p:pic>
          <p:nvPicPr>
            <p:cNvPr id="10"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46297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CuadroTexto"/>
          <p:cNvSpPr txBox="1">
            <a:spLocks noChangeArrowheads="1"/>
          </p:cNvSpPr>
          <p:nvPr/>
        </p:nvSpPr>
        <p:spPr bwMode="auto">
          <a:xfrm>
            <a:off x="899592" y="529508"/>
            <a:ext cx="8424936" cy="646331"/>
          </a:xfrm>
          <a:prstGeom prst="rect">
            <a:avLst/>
          </a:prstGeom>
          <a:noFill/>
          <a:ln w="9525">
            <a:noFill/>
            <a:miter lim="800000"/>
            <a:headEnd/>
            <a:tailEnd/>
          </a:ln>
          <a:extLst/>
        </p:spPr>
        <p:txBody>
          <a:bodyPr vert="horz" wrap="square" lIns="91440" tIns="45720" rIns="91440" bIns="45720" rtlCol="0" anchor="ctr">
            <a:spAutoFit/>
          </a:bodyPr>
          <a:lstStyle>
            <a:lvl1pPr algn="r" defTabSz="914400" eaLnBrk="1" latinLnBrk="0" hangingPunct="1">
              <a:spcBef>
                <a:spcPts val="0"/>
              </a:spcBef>
              <a:buNone/>
              <a:defRPr sz="4000" b="1">
                <a:latin typeface="+mj-lt"/>
                <a:ea typeface="+mj-ea"/>
                <a:cs typeface="+mj-cs"/>
              </a:defRPr>
            </a:lvl1pPr>
          </a:lstStyle>
          <a:p>
            <a:pPr algn="ctr"/>
            <a:r>
              <a:rPr lang="es-PY" sz="1800" dirty="0" smtClean="0"/>
              <a:t>COMPARATIVO ENTRE PRESUPUESTO 2017  Y ANTEPROYECTO 2018</a:t>
            </a:r>
          </a:p>
          <a:p>
            <a:pPr algn="ctr"/>
            <a:r>
              <a:rPr lang="es-PY" sz="1800" dirty="0" smtClean="0"/>
              <a:t>POR FUENTE DE FINANCIAMIENTO</a:t>
            </a:r>
            <a:endParaRPr lang="es-CL" sz="1800" dirty="0"/>
          </a:p>
        </p:txBody>
      </p:sp>
      <p:cxnSp>
        <p:nvCxnSpPr>
          <p:cNvPr id="8" name="7 Conector recto"/>
          <p:cNvCxnSpPr/>
          <p:nvPr/>
        </p:nvCxnSpPr>
        <p:spPr>
          <a:xfrm>
            <a:off x="1331640" y="1268760"/>
            <a:ext cx="7344816"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3" name="2 Marcador de número de diapositiva"/>
          <p:cNvSpPr>
            <a:spLocks noGrp="1"/>
          </p:cNvSpPr>
          <p:nvPr>
            <p:ph type="sldNum" sz="quarter" idx="12"/>
          </p:nvPr>
        </p:nvSpPr>
        <p:spPr/>
        <p:txBody>
          <a:bodyPr/>
          <a:lstStyle/>
          <a:p>
            <a:pPr>
              <a:defRPr/>
            </a:pPr>
            <a:fld id="{8DA9E483-DD97-4C93-A0CB-D8E8C6EACD94}" type="slidenum">
              <a:rPr lang="es-ES" smtClean="0"/>
              <a:pPr>
                <a:defRPr/>
              </a:pPr>
              <a:t>34</a:t>
            </a:fld>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3905967567"/>
              </p:ext>
            </p:extLst>
          </p:nvPr>
        </p:nvGraphicFramePr>
        <p:xfrm>
          <a:off x="1259907" y="1807922"/>
          <a:ext cx="7560840" cy="2197142"/>
        </p:xfrm>
        <a:graphic>
          <a:graphicData uri="http://schemas.openxmlformats.org/drawingml/2006/table">
            <a:tbl>
              <a:tblPr>
                <a:tableStyleId>{5940675A-B579-460E-94D1-54222C63F5DA}</a:tableStyleId>
              </a:tblPr>
              <a:tblGrid>
                <a:gridCol w="2430861"/>
                <a:gridCol w="1708173"/>
                <a:gridCol w="1581603"/>
                <a:gridCol w="1342820"/>
                <a:gridCol w="497383"/>
              </a:tblGrid>
              <a:tr h="380563">
                <a:tc>
                  <a:txBody>
                    <a:bodyPr/>
                    <a:lstStyle/>
                    <a:p>
                      <a:pPr algn="ctr" fontAlgn="ctr"/>
                      <a:r>
                        <a:rPr lang="es-PY" sz="1300" b="1" u="none" strike="noStrike" dirty="0">
                          <a:solidFill>
                            <a:schemeClr val="bg1"/>
                          </a:solidFill>
                          <a:effectLst/>
                        </a:rPr>
                        <a:t>FUENTE DE FINANCIAMIENTO</a:t>
                      </a:r>
                      <a:endParaRPr lang="es-PY" sz="1300" b="1" i="0" u="none" strike="noStrike" dirty="0">
                        <a:solidFill>
                          <a:schemeClr val="bg1"/>
                        </a:solidFill>
                        <a:effectLst/>
                        <a:latin typeface="+mn-lt"/>
                      </a:endParaRPr>
                    </a:p>
                  </a:txBody>
                  <a:tcPr marL="9525" marR="9525" marT="9525" marB="0" anchor="ctr">
                    <a:solidFill>
                      <a:schemeClr val="accent2">
                        <a:lumMod val="75000"/>
                      </a:schemeClr>
                    </a:solidFill>
                  </a:tcPr>
                </a:tc>
                <a:tc>
                  <a:txBody>
                    <a:bodyPr/>
                    <a:lstStyle/>
                    <a:p>
                      <a:pPr algn="ctr" fontAlgn="ctr"/>
                      <a:r>
                        <a:rPr lang="es-PY" sz="1300" b="1" u="none" strike="noStrike" dirty="0">
                          <a:solidFill>
                            <a:schemeClr val="bg1"/>
                          </a:solidFill>
                          <a:effectLst/>
                        </a:rPr>
                        <a:t>PRESUPUESTO </a:t>
                      </a:r>
                      <a:r>
                        <a:rPr lang="es-PY" sz="1300" b="1" u="none" strike="noStrike" dirty="0" smtClean="0">
                          <a:solidFill>
                            <a:schemeClr val="bg1"/>
                          </a:solidFill>
                          <a:effectLst/>
                        </a:rPr>
                        <a:t>2017</a:t>
                      </a:r>
                      <a:endParaRPr lang="es-PY" sz="1300" b="1" i="0" u="none" strike="noStrike" dirty="0">
                        <a:solidFill>
                          <a:schemeClr val="bg1"/>
                        </a:solidFill>
                        <a:effectLst/>
                        <a:latin typeface="+mn-lt"/>
                      </a:endParaRPr>
                    </a:p>
                  </a:txBody>
                  <a:tcPr marL="9525" marR="9525" marT="9525" marB="0" anchor="ctr">
                    <a:solidFill>
                      <a:schemeClr val="accent2">
                        <a:lumMod val="75000"/>
                      </a:schemeClr>
                    </a:solidFill>
                  </a:tcPr>
                </a:tc>
                <a:tc>
                  <a:txBody>
                    <a:bodyPr/>
                    <a:lstStyle/>
                    <a:p>
                      <a:pPr algn="ctr" fontAlgn="ctr"/>
                      <a:r>
                        <a:rPr lang="es-PY" sz="1300" b="1" u="none" strike="noStrike" dirty="0">
                          <a:solidFill>
                            <a:schemeClr val="bg1"/>
                          </a:solidFill>
                          <a:effectLst/>
                        </a:rPr>
                        <a:t>ANTEPROYECTO </a:t>
                      </a:r>
                      <a:r>
                        <a:rPr lang="es-PY" sz="1300" b="1" u="none" strike="noStrike" dirty="0" smtClean="0">
                          <a:solidFill>
                            <a:schemeClr val="bg1"/>
                          </a:solidFill>
                          <a:effectLst/>
                        </a:rPr>
                        <a:t>2018</a:t>
                      </a:r>
                      <a:endParaRPr lang="es-PY" sz="1300" b="1" i="0" u="none" strike="noStrike" dirty="0">
                        <a:solidFill>
                          <a:schemeClr val="bg1"/>
                        </a:solidFill>
                        <a:effectLst/>
                        <a:latin typeface="+mn-lt"/>
                      </a:endParaRPr>
                    </a:p>
                  </a:txBody>
                  <a:tcPr marL="9525" marR="9525" marT="9525" marB="0" anchor="ctr">
                    <a:solidFill>
                      <a:schemeClr val="accent2">
                        <a:lumMod val="75000"/>
                      </a:schemeClr>
                    </a:solidFill>
                  </a:tcPr>
                </a:tc>
                <a:tc>
                  <a:txBody>
                    <a:bodyPr/>
                    <a:lstStyle/>
                    <a:p>
                      <a:pPr algn="ctr" fontAlgn="ctr"/>
                      <a:r>
                        <a:rPr lang="es-PY" sz="1300" b="1" u="none" strike="noStrike" dirty="0">
                          <a:solidFill>
                            <a:schemeClr val="bg1"/>
                          </a:solidFill>
                          <a:effectLst/>
                        </a:rPr>
                        <a:t>DIFERENCIA</a:t>
                      </a:r>
                      <a:endParaRPr lang="es-PY" sz="1300" b="1" i="0" u="none" strike="noStrike" dirty="0">
                        <a:solidFill>
                          <a:schemeClr val="bg1"/>
                        </a:solidFill>
                        <a:effectLst/>
                        <a:latin typeface="+mn-lt"/>
                      </a:endParaRPr>
                    </a:p>
                  </a:txBody>
                  <a:tcPr marL="9525" marR="9525" marT="9525" marB="0" anchor="ctr">
                    <a:solidFill>
                      <a:schemeClr val="accent2">
                        <a:lumMod val="75000"/>
                      </a:schemeClr>
                    </a:solidFill>
                  </a:tcPr>
                </a:tc>
                <a:tc>
                  <a:txBody>
                    <a:bodyPr/>
                    <a:lstStyle/>
                    <a:p>
                      <a:pPr algn="ctr" fontAlgn="ctr"/>
                      <a:r>
                        <a:rPr lang="es-PY" sz="1300" b="1" u="none" strike="noStrike" dirty="0">
                          <a:solidFill>
                            <a:schemeClr val="bg1"/>
                          </a:solidFill>
                          <a:effectLst/>
                        </a:rPr>
                        <a:t>%</a:t>
                      </a:r>
                      <a:endParaRPr lang="es-PY" sz="1300" b="1" i="0" u="none" strike="noStrike" dirty="0">
                        <a:solidFill>
                          <a:schemeClr val="bg1"/>
                        </a:solidFill>
                        <a:effectLst/>
                        <a:latin typeface="+mn-lt"/>
                      </a:endParaRPr>
                    </a:p>
                  </a:txBody>
                  <a:tcPr marL="9525" marR="9525" marT="9525" marB="0" anchor="ctr">
                    <a:solidFill>
                      <a:schemeClr val="accent2">
                        <a:lumMod val="75000"/>
                      </a:schemeClr>
                    </a:solidFill>
                  </a:tcPr>
                </a:tc>
              </a:tr>
              <a:tr h="447190">
                <a:tc>
                  <a:txBody>
                    <a:bodyPr/>
                    <a:lstStyle/>
                    <a:p>
                      <a:pPr algn="l" fontAlgn="b"/>
                      <a:r>
                        <a:rPr lang="es-PY" sz="1300" u="none" strike="noStrike" dirty="0">
                          <a:effectLst/>
                          <a:hlinkClick r:id="rId3" action="ppaction://hlinksldjump"/>
                        </a:rPr>
                        <a:t>10 - RECURSOS DEL TESORO</a:t>
                      </a:r>
                      <a:endParaRPr lang="es-PY" sz="1300" b="0" i="0" u="none" strike="noStrike" dirty="0">
                        <a:solidFill>
                          <a:srgbClr val="000000"/>
                        </a:solidFill>
                        <a:effectLst/>
                        <a:latin typeface="+mn-lt"/>
                      </a:endParaRPr>
                    </a:p>
                  </a:txBody>
                  <a:tcPr marL="9525" marR="9525" marT="9525" marB="0" anchor="ctr"/>
                </a:tc>
                <a:tc>
                  <a:txBody>
                    <a:bodyPr/>
                    <a:lstStyle/>
                    <a:p>
                      <a:pPr algn="ctr" rtl="0" fontAlgn="b"/>
                      <a:r>
                        <a:rPr lang="es-ES" sz="1200" u="none" strike="noStrike" dirty="0">
                          <a:effectLst/>
                        </a:rPr>
                        <a:t> 231.678.918.902 </a:t>
                      </a:r>
                      <a:endParaRPr lang="es-ES" sz="1200" b="0" i="0" u="none" strike="noStrike" dirty="0">
                        <a:solidFill>
                          <a:srgbClr val="000000"/>
                        </a:solidFill>
                        <a:effectLst/>
                        <a:latin typeface="Cambria"/>
                      </a:endParaRPr>
                    </a:p>
                  </a:txBody>
                  <a:tcPr marL="9525" marR="9525" marT="9525" marB="0" anchor="b"/>
                </a:tc>
                <a:tc>
                  <a:txBody>
                    <a:bodyPr/>
                    <a:lstStyle/>
                    <a:p>
                      <a:pPr algn="ctr" rtl="0" fontAlgn="b"/>
                      <a:r>
                        <a:rPr lang="es-ES" sz="1200" u="none" strike="noStrike" dirty="0">
                          <a:effectLst/>
                        </a:rPr>
                        <a:t>179.704.761.843</a:t>
                      </a:r>
                      <a:endParaRPr lang="es-ES" sz="1200" b="0" i="0" u="none" strike="noStrike" dirty="0">
                        <a:solidFill>
                          <a:srgbClr val="000000"/>
                        </a:solidFill>
                        <a:effectLst/>
                        <a:latin typeface="Cambria"/>
                      </a:endParaRPr>
                    </a:p>
                  </a:txBody>
                  <a:tcPr marL="9525" marR="9525" marT="9525" marB="0" anchor="b"/>
                </a:tc>
                <a:tc>
                  <a:txBody>
                    <a:bodyPr/>
                    <a:lstStyle/>
                    <a:p>
                      <a:pPr algn="ctr" rtl="0" fontAlgn="b"/>
                      <a:r>
                        <a:rPr lang="es-ES" sz="1200" u="none" strike="noStrike" dirty="0">
                          <a:effectLst/>
                        </a:rPr>
                        <a:t>-  51.974.157.059 </a:t>
                      </a:r>
                      <a:endParaRPr lang="es-ES" sz="1200" b="0" i="0" u="none" strike="noStrike" dirty="0">
                        <a:solidFill>
                          <a:srgbClr val="000000"/>
                        </a:solidFill>
                        <a:effectLst/>
                        <a:latin typeface="Cambria"/>
                      </a:endParaRPr>
                    </a:p>
                  </a:txBody>
                  <a:tcPr marL="9525" marR="9525" marT="9525" marB="0" anchor="b"/>
                </a:tc>
                <a:tc>
                  <a:txBody>
                    <a:bodyPr/>
                    <a:lstStyle/>
                    <a:p>
                      <a:pPr algn="ctr" rtl="0" fontAlgn="b"/>
                      <a:r>
                        <a:rPr lang="es-ES" sz="1200" u="none" strike="noStrike" dirty="0" smtClean="0">
                          <a:effectLst/>
                        </a:rPr>
                        <a:t>  - 22 </a:t>
                      </a:r>
                      <a:endParaRPr lang="es-ES" sz="1200" b="0" i="0" u="none" strike="noStrike" dirty="0">
                        <a:solidFill>
                          <a:srgbClr val="000000"/>
                        </a:solidFill>
                        <a:effectLst/>
                        <a:latin typeface="Cambria"/>
                      </a:endParaRPr>
                    </a:p>
                  </a:txBody>
                  <a:tcPr marL="9525" marR="9525" marT="9525" marB="0" anchor="b"/>
                </a:tc>
              </a:tr>
              <a:tr h="447190">
                <a:tc>
                  <a:txBody>
                    <a:bodyPr/>
                    <a:lstStyle/>
                    <a:p>
                      <a:pPr algn="l" fontAlgn="b"/>
                      <a:r>
                        <a:rPr lang="es-PY" sz="1300" u="none" strike="noStrike" dirty="0">
                          <a:effectLst/>
                          <a:hlinkClick r:id="rId4" action="ppaction://hlinksldjump"/>
                        </a:rPr>
                        <a:t>20 - RECUROS DEL CREDITO EXTERNO</a:t>
                      </a:r>
                      <a:endParaRPr lang="es-PY" sz="1300" b="0" i="0" u="none" strike="noStrike" dirty="0">
                        <a:solidFill>
                          <a:srgbClr val="000000"/>
                        </a:solidFill>
                        <a:effectLst/>
                        <a:latin typeface="+mn-lt"/>
                      </a:endParaRPr>
                    </a:p>
                  </a:txBody>
                  <a:tcPr marL="9525" marR="9525" marT="9525" marB="0" anchor="ctr"/>
                </a:tc>
                <a:tc>
                  <a:txBody>
                    <a:bodyPr/>
                    <a:lstStyle/>
                    <a:p>
                      <a:pPr algn="ctr" rtl="0" fontAlgn="b"/>
                      <a:r>
                        <a:rPr lang="es-ES" sz="1200" u="none" strike="noStrike" dirty="0">
                          <a:effectLst/>
                        </a:rPr>
                        <a:t> 402.860.248.407 </a:t>
                      </a:r>
                      <a:endParaRPr lang="es-ES" sz="1200" b="0" i="0" u="none" strike="noStrike" dirty="0">
                        <a:solidFill>
                          <a:srgbClr val="000000"/>
                        </a:solidFill>
                        <a:effectLst/>
                        <a:latin typeface="Cambria"/>
                      </a:endParaRPr>
                    </a:p>
                  </a:txBody>
                  <a:tcPr marL="9525" marR="9525" marT="9525" marB="0" anchor="b"/>
                </a:tc>
                <a:tc>
                  <a:txBody>
                    <a:bodyPr/>
                    <a:lstStyle/>
                    <a:p>
                      <a:pPr algn="ctr" rtl="0" fontAlgn="b"/>
                      <a:r>
                        <a:rPr lang="es-ES" sz="1200" u="none" strike="noStrike" dirty="0">
                          <a:effectLst/>
                        </a:rPr>
                        <a:t>135.902.008.022</a:t>
                      </a:r>
                      <a:endParaRPr lang="es-ES" sz="1200" b="0" i="0" u="none" strike="noStrike" dirty="0">
                        <a:solidFill>
                          <a:srgbClr val="000000"/>
                        </a:solidFill>
                        <a:effectLst/>
                        <a:latin typeface="Cambria"/>
                      </a:endParaRPr>
                    </a:p>
                  </a:txBody>
                  <a:tcPr marL="9525" marR="9525" marT="9525" marB="0" anchor="b"/>
                </a:tc>
                <a:tc>
                  <a:txBody>
                    <a:bodyPr/>
                    <a:lstStyle/>
                    <a:p>
                      <a:pPr algn="ctr" rtl="0" fontAlgn="b"/>
                      <a:r>
                        <a:rPr lang="es-ES" sz="1200" u="none" strike="noStrike" dirty="0">
                          <a:effectLst/>
                        </a:rPr>
                        <a:t>-266.958.240.385 </a:t>
                      </a:r>
                      <a:endParaRPr lang="es-ES" sz="1200" b="0" i="0" u="none" strike="noStrike" dirty="0">
                        <a:solidFill>
                          <a:srgbClr val="000000"/>
                        </a:solidFill>
                        <a:effectLst/>
                        <a:latin typeface="Cambria"/>
                      </a:endParaRPr>
                    </a:p>
                  </a:txBody>
                  <a:tcPr marL="9525" marR="9525" marT="9525" marB="0" anchor="b"/>
                </a:tc>
                <a:tc>
                  <a:txBody>
                    <a:bodyPr/>
                    <a:lstStyle/>
                    <a:p>
                      <a:pPr marL="0" indent="0" algn="ctr" fontAlgn="b">
                        <a:buFontTx/>
                        <a:buNone/>
                      </a:pPr>
                      <a:r>
                        <a:rPr lang="es-PY" sz="1300" u="none" strike="noStrike" baseline="0" dirty="0" smtClean="0">
                          <a:effectLst/>
                        </a:rPr>
                        <a:t>- 66</a:t>
                      </a:r>
                      <a:endParaRPr lang="es-PY" sz="1300" b="0" i="0" u="none" strike="noStrike" dirty="0">
                        <a:solidFill>
                          <a:srgbClr val="000000"/>
                        </a:solidFill>
                        <a:effectLst/>
                        <a:latin typeface="+mn-lt"/>
                      </a:endParaRPr>
                    </a:p>
                  </a:txBody>
                  <a:tcPr marL="9525" marR="9525" marT="9525" marB="0" anchor="ctr"/>
                </a:tc>
              </a:tr>
              <a:tr h="447190">
                <a:tc>
                  <a:txBody>
                    <a:bodyPr/>
                    <a:lstStyle/>
                    <a:p>
                      <a:pPr algn="l" fontAlgn="b"/>
                      <a:r>
                        <a:rPr lang="es-PY" sz="1300" u="none" strike="noStrike" dirty="0">
                          <a:effectLst/>
                          <a:hlinkClick r:id="rId5" action="ppaction://hlinksldjump"/>
                        </a:rPr>
                        <a:t>30 - RECURSOS INSTITUCIONALES</a:t>
                      </a:r>
                      <a:endParaRPr lang="es-PY" sz="1300" b="0" i="0" u="none" strike="noStrike" dirty="0">
                        <a:solidFill>
                          <a:srgbClr val="000000"/>
                        </a:solidFill>
                        <a:effectLst/>
                        <a:latin typeface="+mn-lt"/>
                      </a:endParaRPr>
                    </a:p>
                  </a:txBody>
                  <a:tcPr marL="9525" marR="9525" marT="9525" marB="0" anchor="ctr"/>
                </a:tc>
                <a:tc>
                  <a:txBody>
                    <a:bodyPr/>
                    <a:lstStyle/>
                    <a:p>
                      <a:pPr algn="ctr" rtl="0" fontAlgn="b"/>
                      <a:r>
                        <a:rPr lang="es-ES" sz="1200" u="none" strike="noStrike" dirty="0">
                          <a:effectLst/>
                        </a:rPr>
                        <a:t>    34.695.328.085 </a:t>
                      </a:r>
                      <a:endParaRPr lang="es-ES" sz="1200" b="0" i="0" u="none" strike="noStrike" dirty="0">
                        <a:solidFill>
                          <a:srgbClr val="000000"/>
                        </a:solidFill>
                        <a:effectLst/>
                        <a:latin typeface="Cambria"/>
                      </a:endParaRPr>
                    </a:p>
                  </a:txBody>
                  <a:tcPr marL="9525" marR="9525" marT="9525" marB="0" anchor="b"/>
                </a:tc>
                <a:tc>
                  <a:txBody>
                    <a:bodyPr/>
                    <a:lstStyle/>
                    <a:p>
                      <a:pPr algn="ctr" rtl="0" fontAlgn="b"/>
                      <a:r>
                        <a:rPr lang="es-ES" sz="1200" u="none" strike="noStrike" dirty="0">
                          <a:effectLst/>
                        </a:rPr>
                        <a:t>134.492.336.764</a:t>
                      </a:r>
                      <a:endParaRPr lang="es-ES" sz="1200" b="0" i="0" u="none" strike="noStrike" dirty="0">
                        <a:solidFill>
                          <a:srgbClr val="000000"/>
                        </a:solidFill>
                        <a:effectLst/>
                        <a:latin typeface="Cambria"/>
                      </a:endParaRPr>
                    </a:p>
                  </a:txBody>
                  <a:tcPr marL="9525" marR="9525" marT="9525" marB="0" anchor="b"/>
                </a:tc>
                <a:tc>
                  <a:txBody>
                    <a:bodyPr/>
                    <a:lstStyle/>
                    <a:p>
                      <a:pPr algn="ctr" rtl="0" fontAlgn="b"/>
                      <a:r>
                        <a:rPr lang="es-ES" sz="1200" u="none" strike="noStrike" dirty="0">
                          <a:effectLst/>
                        </a:rPr>
                        <a:t>    99.797.008.679 </a:t>
                      </a:r>
                      <a:endParaRPr lang="es-ES" sz="1200" b="0" i="0" u="none" strike="noStrike" dirty="0">
                        <a:solidFill>
                          <a:srgbClr val="000000"/>
                        </a:solidFill>
                        <a:effectLst/>
                        <a:latin typeface="Cambria"/>
                      </a:endParaRPr>
                    </a:p>
                  </a:txBody>
                  <a:tcPr marL="9525" marR="9525" marT="9525" marB="0" anchor="b"/>
                </a:tc>
                <a:tc>
                  <a:txBody>
                    <a:bodyPr/>
                    <a:lstStyle/>
                    <a:p>
                      <a:pPr algn="ctr" fontAlgn="b"/>
                      <a:r>
                        <a:rPr lang="es-PY" sz="1300" u="none" strike="noStrike" dirty="0" smtClean="0">
                          <a:effectLst/>
                        </a:rPr>
                        <a:t>288 </a:t>
                      </a:r>
                      <a:endParaRPr lang="es-PY" sz="1300" b="0" i="0" u="none" strike="noStrike" dirty="0">
                        <a:solidFill>
                          <a:srgbClr val="000000"/>
                        </a:solidFill>
                        <a:effectLst/>
                        <a:latin typeface="+mn-lt"/>
                      </a:endParaRPr>
                    </a:p>
                  </a:txBody>
                  <a:tcPr marL="9525" marR="9525" marT="9525" marB="0" anchor="ctr"/>
                </a:tc>
              </a:tr>
              <a:tr h="475009">
                <a:tc>
                  <a:txBody>
                    <a:bodyPr/>
                    <a:lstStyle/>
                    <a:p>
                      <a:pPr algn="l" fontAlgn="b"/>
                      <a:r>
                        <a:rPr lang="es-PY" sz="1300" b="1" u="none" strike="noStrike" dirty="0">
                          <a:effectLst/>
                        </a:rPr>
                        <a:t>TOTAL</a:t>
                      </a:r>
                      <a:endParaRPr lang="es-PY" sz="1300" b="1" i="0" u="none" strike="noStrike" dirty="0">
                        <a:solidFill>
                          <a:srgbClr val="000000"/>
                        </a:solidFill>
                        <a:effectLst/>
                        <a:latin typeface="+mn-lt"/>
                      </a:endParaRPr>
                    </a:p>
                  </a:txBody>
                  <a:tcPr marL="9525" marR="9525" marT="9525" marB="0" anchor="ctr">
                    <a:solidFill>
                      <a:schemeClr val="accent2">
                        <a:lumMod val="40000"/>
                        <a:lumOff val="60000"/>
                      </a:schemeClr>
                    </a:solidFill>
                  </a:tcPr>
                </a:tc>
                <a:tc>
                  <a:txBody>
                    <a:bodyPr/>
                    <a:lstStyle/>
                    <a:p>
                      <a:pPr algn="ctr" rtl="0" fontAlgn="b"/>
                      <a:r>
                        <a:rPr lang="es-ES" sz="1200" b="1" u="none" strike="noStrike" dirty="0">
                          <a:effectLst/>
                        </a:rPr>
                        <a:t> 669.234.495.394 </a:t>
                      </a:r>
                      <a:endParaRPr lang="es-ES" sz="1200" b="1" i="0" u="none" strike="noStrike" dirty="0">
                        <a:solidFill>
                          <a:srgbClr val="000000"/>
                        </a:solidFill>
                        <a:effectLst/>
                        <a:latin typeface="Cambria"/>
                      </a:endParaRPr>
                    </a:p>
                  </a:txBody>
                  <a:tcPr marL="9525" marR="9525" marT="9525" marB="0" anchor="ctr">
                    <a:solidFill>
                      <a:schemeClr val="accent2">
                        <a:lumMod val="40000"/>
                        <a:lumOff val="60000"/>
                      </a:schemeClr>
                    </a:solidFill>
                  </a:tcPr>
                </a:tc>
                <a:tc>
                  <a:txBody>
                    <a:bodyPr/>
                    <a:lstStyle/>
                    <a:p>
                      <a:pPr algn="ctr" rtl="0" fontAlgn="b"/>
                      <a:r>
                        <a:rPr lang="es-ES" sz="1200" b="1" u="none" strike="noStrike" dirty="0">
                          <a:effectLst/>
                        </a:rPr>
                        <a:t>450.099.106.629</a:t>
                      </a:r>
                      <a:endParaRPr lang="es-ES" sz="1200" b="1" i="0" u="none" strike="noStrike" dirty="0">
                        <a:solidFill>
                          <a:srgbClr val="000000"/>
                        </a:solidFill>
                        <a:effectLst/>
                        <a:latin typeface="Cambria"/>
                      </a:endParaRPr>
                    </a:p>
                  </a:txBody>
                  <a:tcPr marL="9525" marR="9525" marT="9525" marB="0" anchor="ctr">
                    <a:solidFill>
                      <a:schemeClr val="accent2">
                        <a:lumMod val="40000"/>
                        <a:lumOff val="60000"/>
                      </a:schemeClr>
                    </a:solidFill>
                  </a:tcPr>
                </a:tc>
                <a:tc>
                  <a:txBody>
                    <a:bodyPr/>
                    <a:lstStyle/>
                    <a:p>
                      <a:pPr algn="ctr" rtl="0" fontAlgn="b"/>
                      <a:r>
                        <a:rPr lang="es-ES" sz="1200" b="1" u="none" strike="noStrike" dirty="0">
                          <a:effectLst/>
                        </a:rPr>
                        <a:t>-219.135.388.765 </a:t>
                      </a:r>
                      <a:endParaRPr lang="es-ES" sz="1200" b="1" i="0" u="none" strike="noStrike" dirty="0">
                        <a:solidFill>
                          <a:srgbClr val="000000"/>
                        </a:solidFill>
                        <a:effectLst/>
                        <a:latin typeface="Cambria"/>
                      </a:endParaRPr>
                    </a:p>
                  </a:txBody>
                  <a:tcPr marL="9525" marR="9525" marT="9525" marB="0" anchor="ctr">
                    <a:solidFill>
                      <a:schemeClr val="accent2">
                        <a:lumMod val="40000"/>
                        <a:lumOff val="60000"/>
                      </a:schemeClr>
                    </a:solidFill>
                  </a:tcPr>
                </a:tc>
                <a:tc>
                  <a:txBody>
                    <a:bodyPr/>
                    <a:lstStyle/>
                    <a:p>
                      <a:pPr algn="ctr" fontAlgn="b"/>
                      <a:r>
                        <a:rPr lang="es-PY" sz="1300" b="1" u="none" strike="noStrike" dirty="0" smtClean="0">
                          <a:effectLst/>
                        </a:rPr>
                        <a:t>- 33</a:t>
                      </a:r>
                      <a:endParaRPr lang="es-PY" sz="1300" b="1" i="0" u="none" strike="noStrike" dirty="0">
                        <a:solidFill>
                          <a:srgbClr val="000000"/>
                        </a:solidFill>
                        <a:effectLst/>
                        <a:latin typeface="+mn-lt"/>
                      </a:endParaRPr>
                    </a:p>
                  </a:txBody>
                  <a:tcPr marL="9525" marR="9525" marT="9525" marB="0" anchor="ctr">
                    <a:solidFill>
                      <a:schemeClr val="accent2">
                        <a:lumMod val="40000"/>
                        <a:lumOff val="60000"/>
                      </a:schemeClr>
                    </a:solidFill>
                  </a:tcPr>
                </a:tc>
              </a:tr>
            </a:tbl>
          </a:graphicData>
        </a:graphic>
      </p:graphicFrame>
      <p:pic>
        <p:nvPicPr>
          <p:cNvPr id="11" name="Picture 2" descr="Resultado de imagen para bandera paraguaya"/>
          <p:cNvPicPr>
            <a:picLocks noChangeAspect="1" noChangeArrowheads="1"/>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11 Grupo"/>
          <p:cNvGrpSpPr/>
          <p:nvPr/>
        </p:nvGrpSpPr>
        <p:grpSpPr>
          <a:xfrm>
            <a:off x="-133709" y="2270"/>
            <a:ext cx="1284976" cy="6855729"/>
            <a:chOff x="-133709" y="2270"/>
            <a:chExt cx="1284976" cy="6855729"/>
          </a:xfrm>
        </p:grpSpPr>
        <p:pic>
          <p:nvPicPr>
            <p:cNvPr id="13"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descr="C:\Users\sdf\Desktop\fotos\____Ministerio de Agricultura y Ganadería - Paraguay___.10_files\IMG-20160414-WA003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15812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 name="4 CuadroTexto"/>
          <p:cNvSpPr txBox="1">
            <a:spLocks noChangeArrowheads="1"/>
          </p:cNvSpPr>
          <p:nvPr/>
        </p:nvSpPr>
        <p:spPr bwMode="auto">
          <a:xfrm>
            <a:off x="1141516" y="123309"/>
            <a:ext cx="9252520" cy="1138773"/>
          </a:xfrm>
          <a:prstGeom prst="rect">
            <a:avLst/>
          </a:prstGeom>
          <a:noFill/>
          <a:ln w="9525">
            <a:noFill/>
            <a:miter lim="800000"/>
            <a:headEnd/>
            <a:tailEnd/>
          </a:ln>
          <a:extLst/>
        </p:spPr>
        <p:txBody>
          <a:bodyPr vert="horz" wrap="square" lIns="91440" tIns="45720" rIns="91440" bIns="45720" rtlCol="0" anchor="ctr">
            <a:spAutoFit/>
          </a:bodyPr>
          <a:lstStyle>
            <a:lvl1pPr algn="r" defTabSz="914400" eaLnBrk="1" latinLnBrk="0" hangingPunct="1">
              <a:spcBef>
                <a:spcPts val="0"/>
              </a:spcBef>
              <a:buNone/>
              <a:defRPr sz="4000" b="1">
                <a:latin typeface="+mj-lt"/>
                <a:ea typeface="+mj-ea"/>
                <a:cs typeface="+mj-cs"/>
              </a:defRPr>
            </a:lvl1pPr>
          </a:lstStyle>
          <a:p>
            <a:pPr algn="l"/>
            <a:r>
              <a:rPr lang="es-PY" sz="2200" dirty="0"/>
              <a:t>Anteproyecto de Presupuesto </a:t>
            </a:r>
            <a:r>
              <a:rPr lang="es-PY" sz="2200" dirty="0" smtClean="0"/>
              <a:t>– Comparativo 2017  - 2018</a:t>
            </a:r>
          </a:p>
          <a:p>
            <a:pPr algn="l"/>
            <a:r>
              <a:rPr lang="es-PY" sz="2200" dirty="0" smtClean="0"/>
              <a:t>Fuente de Financiamiento 10 – Recursos del Tesoro </a:t>
            </a:r>
            <a:endParaRPr lang="es-CL" sz="2200" dirty="0"/>
          </a:p>
          <a:p>
            <a:pPr algn="l"/>
            <a:endParaRPr lang="es-CL" sz="2400" dirty="0"/>
          </a:p>
        </p:txBody>
      </p:sp>
      <p:cxnSp>
        <p:nvCxnSpPr>
          <p:cNvPr id="8" name="7 Conector recto"/>
          <p:cNvCxnSpPr/>
          <p:nvPr/>
        </p:nvCxnSpPr>
        <p:spPr>
          <a:xfrm>
            <a:off x="1331640" y="980728"/>
            <a:ext cx="7669578"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7" name="6 Flecha derecha">
            <a:hlinkClick r:id="rId3" action="ppaction://hlinksldjump"/>
          </p:cNvPr>
          <p:cNvSpPr/>
          <p:nvPr/>
        </p:nvSpPr>
        <p:spPr>
          <a:xfrm rot="10800000">
            <a:off x="7596335" y="5489255"/>
            <a:ext cx="720080" cy="504056"/>
          </a:xfrm>
          <a:prstGeom prst="rightArrow">
            <a:avLst/>
          </a:prstGeom>
          <a:ln>
            <a:solidFill>
              <a:schemeClr val="bg1"/>
            </a:solidFill>
          </a:ln>
          <a:effectLst>
            <a:glow rad="63500">
              <a:schemeClr val="accent3">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graphicFrame>
        <p:nvGraphicFramePr>
          <p:cNvPr id="10" name="3 Gráfico"/>
          <p:cNvGraphicFramePr>
            <a:graphicFrameLocks/>
          </p:cNvGraphicFramePr>
          <p:nvPr>
            <p:extLst>
              <p:ext uri="{D42A27DB-BD31-4B8C-83A1-F6EECF244321}">
                <p14:modId xmlns:p14="http://schemas.microsoft.com/office/powerpoint/2010/main" val="2907955642"/>
              </p:ext>
            </p:extLst>
          </p:nvPr>
        </p:nvGraphicFramePr>
        <p:xfrm>
          <a:off x="1126770" y="3645024"/>
          <a:ext cx="6527006" cy="2946004"/>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2" descr="Resultado de imagen para bandera paraguaya"/>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10 Grupo"/>
          <p:cNvGrpSpPr/>
          <p:nvPr/>
        </p:nvGrpSpPr>
        <p:grpSpPr>
          <a:xfrm>
            <a:off x="-133709" y="2270"/>
            <a:ext cx="1284976" cy="6855729"/>
            <a:chOff x="-133709" y="2270"/>
            <a:chExt cx="1284976" cy="6855729"/>
          </a:xfrm>
        </p:grpSpPr>
        <p:pic>
          <p:nvPicPr>
            <p:cNvPr id="12"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descr="C:\Users\sdf\Desktop\fotos\____Ministerio de Agricultura y Ganadería - Paraguay___.10_files\IMG-20160414-WA003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aphicFrame>
        <p:nvGraphicFramePr>
          <p:cNvPr id="2" name="1 Tabla"/>
          <p:cNvGraphicFramePr>
            <a:graphicFrameLocks noGrp="1"/>
          </p:cNvGraphicFramePr>
          <p:nvPr>
            <p:extLst>
              <p:ext uri="{D42A27DB-BD31-4B8C-83A1-F6EECF244321}">
                <p14:modId xmlns:p14="http://schemas.microsoft.com/office/powerpoint/2010/main" val="631593667"/>
              </p:ext>
            </p:extLst>
          </p:nvPr>
        </p:nvGraphicFramePr>
        <p:xfrm>
          <a:off x="1331640" y="1263775"/>
          <a:ext cx="7493000" cy="2394585"/>
        </p:xfrm>
        <a:graphic>
          <a:graphicData uri="http://schemas.openxmlformats.org/drawingml/2006/table">
            <a:tbl>
              <a:tblPr/>
              <a:tblGrid>
                <a:gridCol w="646878"/>
                <a:gridCol w="2007223"/>
                <a:gridCol w="1484014"/>
                <a:gridCol w="1322294"/>
                <a:gridCol w="1319123"/>
                <a:gridCol w="713468"/>
              </a:tblGrid>
              <a:tr h="438150">
                <a:tc gridSpan="2">
                  <a:txBody>
                    <a:bodyPr/>
                    <a:lstStyle/>
                    <a:p>
                      <a:pPr algn="ctr" rtl="0" fontAlgn="ctr"/>
                      <a:r>
                        <a:rPr lang="es-MX" sz="1200" b="1" i="0" u="none" strike="noStrike" dirty="0">
                          <a:solidFill>
                            <a:schemeClr val="bg1"/>
                          </a:solidFill>
                          <a:effectLst/>
                          <a:latin typeface="Cambria"/>
                        </a:rPr>
                        <a:t> </a:t>
                      </a:r>
                      <a:r>
                        <a:rPr lang="es-MX" sz="1200" b="1" i="0" u="none" strike="noStrike" dirty="0" smtClean="0">
                          <a:solidFill>
                            <a:schemeClr val="bg1"/>
                          </a:solidFill>
                          <a:effectLst/>
                          <a:latin typeface="Cambria"/>
                        </a:rPr>
                        <a:t> </a:t>
                      </a:r>
                      <a:r>
                        <a:rPr lang="es-MX" sz="1200" b="1" i="0" u="none" strike="noStrike" dirty="0">
                          <a:solidFill>
                            <a:schemeClr val="bg1"/>
                          </a:solidFill>
                          <a:effectLst/>
                          <a:latin typeface="Cambria"/>
                        </a:rPr>
                        <a:t>NIVEL DE GASTO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pPr algn="l" rtl="0" fontAlgn="ctr"/>
                      <a:endParaRPr lang="es-MX" sz="1200" b="1" i="0" u="none" strike="noStrike" dirty="0">
                        <a:solidFill>
                          <a:srgbClr val="000000"/>
                        </a:solidFill>
                        <a:effectLst/>
                        <a:latin typeface="Cambria"/>
                      </a:endParaRP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6933C"/>
                    </a:solidFill>
                  </a:tcPr>
                </a:tc>
                <a:tc>
                  <a:txBody>
                    <a:bodyPr/>
                    <a:lstStyle/>
                    <a:p>
                      <a:pPr algn="ctr" rtl="0" fontAlgn="ctr"/>
                      <a:r>
                        <a:rPr lang="es-MX" sz="1200" b="1" i="0" u="none" strike="noStrike" dirty="0">
                          <a:solidFill>
                            <a:schemeClr val="bg1"/>
                          </a:solidFill>
                          <a:effectLst/>
                          <a:latin typeface="Cambria"/>
                        </a:rPr>
                        <a:t> PRESUPUESTO 2017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 ANTEPROYECTO 2018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 DIFERENCIA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 %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r>
              <a:tr h="228600">
                <a:tc>
                  <a:txBody>
                    <a:bodyPr/>
                    <a:lstStyle/>
                    <a:p>
                      <a:pPr algn="r" rtl="0" fontAlgn="b"/>
                      <a:r>
                        <a:rPr lang="es-MX" sz="1200" b="0" i="0" u="none" strike="noStrike">
                          <a:solidFill>
                            <a:srgbClr val="000000"/>
                          </a:solidFill>
                          <a:effectLst/>
                          <a:latin typeface="Cambria"/>
                        </a:rPr>
                        <a:t>       100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SERVICIOS PERSONALES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144,116,652,414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144,208,948,907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92,296,493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200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SERVICIOS NO PERSONALES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28,770,293,574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27,057,290,867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1,713,002,707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6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dirty="0">
                          <a:solidFill>
                            <a:srgbClr val="000000"/>
                          </a:solidFill>
                          <a:effectLst/>
                          <a:latin typeface="Cambria"/>
                        </a:rPr>
                        <a:t>       300 </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dirty="0">
                          <a:solidFill>
                            <a:srgbClr val="000000"/>
                          </a:solidFill>
                          <a:effectLst/>
                          <a:latin typeface="Cambria"/>
                        </a:rPr>
                        <a:t> BIENES DE CONSUMO E INSUMOS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9,599,710,370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592,657,329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9,007,053,041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94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400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BIENES DE CAMBIO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500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INVERSION FISICA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7,634,759,542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4,597,501,257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3,037,258,285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40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800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TRANSFERENCIAS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41,437,512,180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3,213,507,056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38,224,005,124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92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dirty="0">
                          <a:solidFill>
                            <a:srgbClr val="000000"/>
                          </a:solidFill>
                          <a:effectLst/>
                          <a:latin typeface="Cambria"/>
                        </a:rPr>
                        <a:t>       900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OTROS GASTOS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119,990,822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34,856,427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85,134,395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71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gridSpan="2">
                  <a:txBody>
                    <a:bodyPr/>
                    <a:lstStyle/>
                    <a:p>
                      <a:pPr algn="ctr" rtl="0" fontAlgn="b"/>
                      <a:r>
                        <a:rPr lang="es-MX" sz="1200" b="1" i="0" u="none" strike="noStrike" dirty="0">
                          <a:solidFill>
                            <a:schemeClr val="bg1"/>
                          </a:solidFill>
                          <a:effectLst/>
                          <a:latin typeface="Cambria"/>
                        </a:rPr>
                        <a:t> TOTAL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s-MX"/>
                    </a:p>
                  </a:txBody>
                  <a:tcPr/>
                </a:tc>
                <a:tc>
                  <a:txBody>
                    <a:bodyPr/>
                    <a:lstStyle/>
                    <a:p>
                      <a:pPr algn="r" rtl="0" fontAlgn="b"/>
                      <a:r>
                        <a:rPr lang="es-MX" sz="1200" b="1" i="0" u="none" strike="noStrike" dirty="0">
                          <a:solidFill>
                            <a:schemeClr val="bg1"/>
                          </a:solidFill>
                          <a:effectLst/>
                          <a:latin typeface="Cambria"/>
                        </a:rPr>
                        <a:t>      231,678,918,902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r" rtl="0" fontAlgn="b"/>
                      <a:r>
                        <a:rPr lang="es-MX" sz="1200" b="1" i="0" u="none" strike="noStrike" dirty="0">
                          <a:solidFill>
                            <a:schemeClr val="bg1"/>
                          </a:solidFill>
                          <a:effectLst/>
                          <a:latin typeface="Cambria"/>
                        </a:rPr>
                        <a:t>  179,704,761,843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r" rtl="0" fontAlgn="b"/>
                      <a:r>
                        <a:rPr lang="es-MX" sz="1200" b="1" i="0" u="none" strike="noStrike" dirty="0">
                          <a:solidFill>
                            <a:schemeClr val="bg1"/>
                          </a:solidFill>
                          <a:effectLst/>
                          <a:latin typeface="Cambria"/>
                        </a:rPr>
                        <a:t>-  51,974,157,059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r" rtl="0" fontAlgn="b"/>
                      <a:r>
                        <a:rPr lang="es-MX" sz="1200" b="1" i="0" u="none" strike="noStrike" dirty="0">
                          <a:solidFill>
                            <a:schemeClr val="bg1"/>
                          </a:solidFill>
                          <a:effectLst/>
                          <a:latin typeface="Cambria"/>
                        </a:rPr>
                        <a:t>-          22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r>
            </a:tbl>
          </a:graphicData>
        </a:graphic>
      </p:graphicFrame>
    </p:spTree>
    <p:extLst>
      <p:ext uri="{BB962C8B-B14F-4D97-AF65-F5344CB8AC3E}">
        <p14:creationId xmlns:p14="http://schemas.microsoft.com/office/powerpoint/2010/main" val="139622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 name="4 CuadroTexto"/>
          <p:cNvSpPr txBox="1">
            <a:spLocks noChangeArrowheads="1"/>
          </p:cNvSpPr>
          <p:nvPr/>
        </p:nvSpPr>
        <p:spPr bwMode="auto">
          <a:xfrm>
            <a:off x="1152189" y="59405"/>
            <a:ext cx="7776095" cy="1138773"/>
          </a:xfrm>
          <a:prstGeom prst="rect">
            <a:avLst/>
          </a:prstGeom>
          <a:noFill/>
          <a:ln w="9525">
            <a:noFill/>
            <a:miter lim="800000"/>
            <a:headEnd/>
            <a:tailEnd/>
          </a:ln>
          <a:extLst/>
        </p:spPr>
        <p:txBody>
          <a:bodyPr vert="horz" lIns="91440" tIns="45720" rIns="91440" bIns="45720" rtlCol="0" anchor="ctr">
            <a:spAutoFit/>
          </a:bodyPr>
          <a:lstStyle>
            <a:lvl1pPr algn="r" defTabSz="914400" eaLnBrk="1" latinLnBrk="0" hangingPunct="1">
              <a:spcBef>
                <a:spcPts val="0"/>
              </a:spcBef>
              <a:buNone/>
              <a:defRPr sz="4000" b="1">
                <a:latin typeface="+mj-lt"/>
                <a:ea typeface="+mj-ea"/>
                <a:cs typeface="+mj-cs"/>
              </a:defRPr>
            </a:lvl1pPr>
          </a:lstStyle>
          <a:p>
            <a:pPr algn="l"/>
            <a:r>
              <a:rPr lang="es-PY" sz="2200" dirty="0" smtClean="0"/>
              <a:t>Anteproyecto de Presupuesto – Comparativo 2017  - 2018</a:t>
            </a:r>
          </a:p>
          <a:p>
            <a:pPr algn="l"/>
            <a:r>
              <a:rPr lang="es-PY" sz="2200" dirty="0" smtClean="0"/>
              <a:t>Fuente de Financiamiento 20 – Recursos del Crédito Publico</a:t>
            </a:r>
            <a:endParaRPr lang="es-CL" sz="2200" dirty="0" smtClean="0"/>
          </a:p>
          <a:p>
            <a:pPr algn="l"/>
            <a:endParaRPr lang="es-CL" sz="2400" dirty="0"/>
          </a:p>
        </p:txBody>
      </p:sp>
      <p:cxnSp>
        <p:nvCxnSpPr>
          <p:cNvPr id="8" name="7 Conector recto"/>
          <p:cNvCxnSpPr/>
          <p:nvPr/>
        </p:nvCxnSpPr>
        <p:spPr>
          <a:xfrm>
            <a:off x="1152189" y="852674"/>
            <a:ext cx="7452259"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7" name="6 Flecha derecha">
            <a:hlinkClick r:id="rId3" action="ppaction://hlinksldjump"/>
          </p:cNvPr>
          <p:cNvSpPr/>
          <p:nvPr/>
        </p:nvSpPr>
        <p:spPr>
          <a:xfrm rot="10800000">
            <a:off x="7740352" y="5792377"/>
            <a:ext cx="720080" cy="504056"/>
          </a:xfrm>
          <a:prstGeom prst="rightArrow">
            <a:avLst/>
          </a:prstGeom>
          <a:ln>
            <a:solidFill>
              <a:schemeClr val="bg1"/>
            </a:solidFill>
          </a:ln>
          <a:effectLst>
            <a:glow rad="63500">
              <a:schemeClr val="accent3">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graphicFrame>
        <p:nvGraphicFramePr>
          <p:cNvPr id="10" name="6 Gráfico"/>
          <p:cNvGraphicFramePr>
            <a:graphicFrameLocks/>
          </p:cNvGraphicFramePr>
          <p:nvPr>
            <p:extLst>
              <p:ext uri="{D42A27DB-BD31-4B8C-83A1-F6EECF244321}">
                <p14:modId xmlns:p14="http://schemas.microsoft.com/office/powerpoint/2010/main" val="513450189"/>
              </p:ext>
            </p:extLst>
          </p:nvPr>
        </p:nvGraphicFramePr>
        <p:xfrm>
          <a:off x="1276942" y="3573016"/>
          <a:ext cx="6534944" cy="2942037"/>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2" descr="Resultado de imagen para bandera paraguaya"/>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10 Grupo"/>
          <p:cNvGrpSpPr/>
          <p:nvPr/>
        </p:nvGrpSpPr>
        <p:grpSpPr>
          <a:xfrm>
            <a:off x="-133709" y="2270"/>
            <a:ext cx="1284976" cy="6855729"/>
            <a:chOff x="-133709" y="2270"/>
            <a:chExt cx="1284976" cy="6855729"/>
          </a:xfrm>
        </p:grpSpPr>
        <p:pic>
          <p:nvPicPr>
            <p:cNvPr id="12"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descr="C:\Users\sdf\Desktop\fotos\____Ministerio de Agricultura y Ganadería - Paraguay___.10_files\IMG-20160414-WA003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aphicFrame>
        <p:nvGraphicFramePr>
          <p:cNvPr id="3" name="2 Tabla"/>
          <p:cNvGraphicFramePr>
            <a:graphicFrameLocks noGrp="1"/>
          </p:cNvGraphicFramePr>
          <p:nvPr>
            <p:extLst>
              <p:ext uri="{D42A27DB-BD31-4B8C-83A1-F6EECF244321}">
                <p14:modId xmlns:p14="http://schemas.microsoft.com/office/powerpoint/2010/main" val="3645058030"/>
              </p:ext>
            </p:extLst>
          </p:nvPr>
        </p:nvGraphicFramePr>
        <p:xfrm>
          <a:off x="1069880" y="1198178"/>
          <a:ext cx="7493000" cy="2433913"/>
        </p:xfrm>
        <a:graphic>
          <a:graphicData uri="http://schemas.openxmlformats.org/drawingml/2006/table">
            <a:tbl>
              <a:tblPr/>
              <a:tblGrid>
                <a:gridCol w="646878"/>
                <a:gridCol w="2007223"/>
                <a:gridCol w="1484014"/>
                <a:gridCol w="1322294"/>
                <a:gridCol w="1319123"/>
                <a:gridCol w="713468"/>
              </a:tblGrid>
              <a:tr h="438150">
                <a:tc>
                  <a:txBody>
                    <a:bodyPr/>
                    <a:lstStyle/>
                    <a:p>
                      <a:pPr algn="l" rtl="0" fontAlgn="ctr"/>
                      <a:r>
                        <a:rPr lang="es-MX" sz="1200" b="1" i="0" u="none" strike="noStrike" dirty="0">
                          <a:solidFill>
                            <a:schemeClr val="bg1"/>
                          </a:solidFill>
                          <a:effectLst/>
                          <a:latin typeface="Cambria"/>
                        </a:rPr>
                        <a:t>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rtl="0" fontAlgn="ctr"/>
                      <a:r>
                        <a:rPr lang="es-MX" sz="1200" b="1" i="0" u="none" strike="noStrike" dirty="0">
                          <a:solidFill>
                            <a:schemeClr val="bg1"/>
                          </a:solidFill>
                          <a:effectLst/>
                          <a:latin typeface="Cambria"/>
                        </a:rPr>
                        <a:t> NIVEL DE GASTO </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 PRESUPUESTO 2017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 ANTEPROYECTO 2018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 DIFERENCIA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 %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r>
              <a:tr h="228600">
                <a:tc>
                  <a:txBody>
                    <a:bodyPr/>
                    <a:lstStyle/>
                    <a:p>
                      <a:pPr algn="r" rtl="0" fontAlgn="b"/>
                      <a:r>
                        <a:rPr lang="es-MX" sz="1200" b="0" i="0" u="none" strike="noStrike">
                          <a:solidFill>
                            <a:srgbClr val="000000"/>
                          </a:solidFill>
                          <a:effectLst/>
                          <a:latin typeface="Cambria"/>
                        </a:rPr>
                        <a:t>       100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SERVICIOS PERSONALES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36,559,072,000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52,374,172,000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15,815,100,000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43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928">
                <a:tc>
                  <a:txBody>
                    <a:bodyPr/>
                    <a:lstStyle/>
                    <a:p>
                      <a:pPr algn="r" rtl="0" fontAlgn="b"/>
                      <a:r>
                        <a:rPr lang="es-MX" sz="1200" b="0" i="0" u="none" strike="noStrike">
                          <a:solidFill>
                            <a:srgbClr val="000000"/>
                          </a:solidFill>
                          <a:effectLst/>
                          <a:latin typeface="Cambria"/>
                        </a:rPr>
                        <a:t>       200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SERVICIOS NO PERSONALES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11,332,446,887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10,662,338,522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670,108,365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6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rtl="0" fontAlgn="b"/>
                      <a:r>
                        <a:rPr lang="es-MX" sz="1200" b="0" i="0" u="none" strike="noStrike" dirty="0">
                          <a:solidFill>
                            <a:srgbClr val="000000"/>
                          </a:solidFill>
                          <a:effectLst/>
                          <a:latin typeface="Cambria"/>
                        </a:rPr>
                        <a:t>       </a:t>
                      </a:r>
                      <a:r>
                        <a:rPr lang="es-MX" sz="1200" b="0" i="0" u="none" strike="noStrike" dirty="0" smtClean="0">
                          <a:solidFill>
                            <a:srgbClr val="000000"/>
                          </a:solidFill>
                          <a:effectLst/>
                          <a:latin typeface="Cambria"/>
                        </a:rPr>
                        <a:t>    300 </a:t>
                      </a:r>
                      <a:endParaRPr lang="es-MX" sz="1200" b="0" i="0" u="none" strike="noStrike" dirty="0">
                        <a:solidFill>
                          <a:srgbClr val="000000"/>
                        </a:solidFill>
                        <a:effectLst/>
                        <a:latin typeface="Cambria"/>
                      </a:endParaRP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dirty="0" smtClean="0">
                          <a:solidFill>
                            <a:srgbClr val="000000"/>
                          </a:solidFill>
                          <a:effectLst/>
                          <a:latin typeface="Cambria"/>
                        </a:rPr>
                        <a:t>BIENES </a:t>
                      </a:r>
                      <a:r>
                        <a:rPr lang="es-MX" sz="1200" b="0" i="0" u="none" strike="noStrike" dirty="0">
                          <a:solidFill>
                            <a:srgbClr val="000000"/>
                          </a:solidFill>
                          <a:effectLst/>
                          <a:latin typeface="Cambria"/>
                        </a:rPr>
                        <a:t>DE CONSUMO E INSUMOS </a:t>
                      </a:r>
                    </a:p>
                  </a:txBody>
                  <a:tcPr marL="9525" marR="9525" marT="95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           5,354,708,934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       1,882,263,574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     3,472,445,360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          65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400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BIENES DE CAMBIO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500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INVERSION FISICA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7,264,012,054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222,233,892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7,041,778,162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97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800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TRANSFERENCIAS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342,350,008,532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70,761,000,034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- 271,589,008,498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79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900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OTROS GASTOS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gridSpan="2">
                  <a:txBody>
                    <a:bodyPr/>
                    <a:lstStyle/>
                    <a:p>
                      <a:pPr algn="ctr" rtl="0" fontAlgn="b"/>
                      <a:r>
                        <a:rPr lang="es-MX" sz="1200" b="1" i="0" u="none" strike="noStrike" dirty="0">
                          <a:solidFill>
                            <a:schemeClr val="bg1"/>
                          </a:solidFill>
                          <a:effectLst/>
                          <a:latin typeface="Cambria"/>
                        </a:rPr>
                        <a:t> TOTAL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s-MX"/>
                    </a:p>
                  </a:txBody>
                  <a:tcPr/>
                </a:tc>
                <a:tc>
                  <a:txBody>
                    <a:bodyPr/>
                    <a:lstStyle/>
                    <a:p>
                      <a:pPr algn="r" rtl="0" fontAlgn="b"/>
                      <a:r>
                        <a:rPr lang="es-MX" sz="1200" b="1" i="0" u="none" strike="noStrike" dirty="0">
                          <a:solidFill>
                            <a:schemeClr val="bg1"/>
                          </a:solidFill>
                          <a:effectLst/>
                          <a:latin typeface="Cambria"/>
                        </a:rPr>
                        <a:t>      402,860,248,407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r" rtl="0" fontAlgn="b"/>
                      <a:r>
                        <a:rPr lang="es-MX" sz="1200" b="1" i="0" u="none" strike="noStrike" dirty="0">
                          <a:solidFill>
                            <a:schemeClr val="bg1"/>
                          </a:solidFill>
                          <a:effectLst/>
                          <a:latin typeface="Cambria"/>
                        </a:rPr>
                        <a:t>  135,902,008,022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r" rtl="0" fontAlgn="b"/>
                      <a:r>
                        <a:rPr lang="es-MX" sz="1200" b="1" i="0" u="none" strike="noStrike" dirty="0">
                          <a:solidFill>
                            <a:schemeClr val="bg1"/>
                          </a:solidFill>
                          <a:effectLst/>
                          <a:latin typeface="Cambria"/>
                        </a:rPr>
                        <a:t>-266,958,240,385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r" rtl="0" fontAlgn="b"/>
                      <a:r>
                        <a:rPr lang="es-MX" sz="1200" b="1" i="0" u="none" strike="noStrike" dirty="0">
                          <a:solidFill>
                            <a:schemeClr val="bg1"/>
                          </a:solidFill>
                          <a:effectLst/>
                          <a:latin typeface="Cambria"/>
                        </a:rPr>
                        <a:t>-          66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r>
            </a:tbl>
          </a:graphicData>
        </a:graphic>
      </p:graphicFrame>
    </p:spTree>
    <p:extLst>
      <p:ext uri="{BB962C8B-B14F-4D97-AF65-F5344CB8AC3E}">
        <p14:creationId xmlns:p14="http://schemas.microsoft.com/office/powerpoint/2010/main" val="4220663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cxnSp>
        <p:nvCxnSpPr>
          <p:cNvPr id="8" name="7 Conector recto"/>
          <p:cNvCxnSpPr/>
          <p:nvPr/>
        </p:nvCxnSpPr>
        <p:spPr>
          <a:xfrm>
            <a:off x="1331640" y="980728"/>
            <a:ext cx="7526055"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7" name="6 CuadroTexto"/>
          <p:cNvSpPr txBox="1">
            <a:spLocks noChangeArrowheads="1"/>
          </p:cNvSpPr>
          <p:nvPr/>
        </p:nvSpPr>
        <p:spPr bwMode="auto">
          <a:xfrm>
            <a:off x="1139390" y="25604"/>
            <a:ext cx="7776095" cy="1138773"/>
          </a:xfrm>
          <a:prstGeom prst="rect">
            <a:avLst/>
          </a:prstGeom>
          <a:noFill/>
          <a:ln w="9525">
            <a:noFill/>
            <a:miter lim="800000"/>
            <a:headEnd/>
            <a:tailEnd/>
          </a:ln>
          <a:extLst/>
        </p:spPr>
        <p:txBody>
          <a:bodyPr vert="horz" lIns="91440" tIns="45720" rIns="91440" bIns="45720" rtlCol="0" anchor="ctr">
            <a:spAutoFit/>
          </a:bodyPr>
          <a:lstStyle>
            <a:lvl1pPr algn="r" defTabSz="914400" eaLnBrk="1" latinLnBrk="0" hangingPunct="1">
              <a:spcBef>
                <a:spcPts val="0"/>
              </a:spcBef>
              <a:buNone/>
              <a:defRPr sz="4000" b="1">
                <a:latin typeface="+mj-lt"/>
                <a:ea typeface="+mj-ea"/>
                <a:cs typeface="+mj-cs"/>
              </a:defRPr>
            </a:lvl1pPr>
          </a:lstStyle>
          <a:p>
            <a:pPr algn="l"/>
            <a:r>
              <a:rPr lang="es-PY" sz="2200" dirty="0" smtClean="0"/>
              <a:t>Anteproyecto de Presupuesto – Comparativo 2017  - 2018</a:t>
            </a:r>
          </a:p>
          <a:p>
            <a:pPr algn="l"/>
            <a:r>
              <a:rPr lang="es-PY" sz="2200" dirty="0" smtClean="0"/>
              <a:t>Fuente de Financiamiento 30 – Recursos Institucionales</a:t>
            </a:r>
            <a:endParaRPr lang="es-CL" sz="2200" dirty="0" smtClean="0"/>
          </a:p>
          <a:p>
            <a:pPr algn="l"/>
            <a:endParaRPr lang="es-CL" sz="2400" dirty="0"/>
          </a:p>
        </p:txBody>
      </p:sp>
      <p:sp>
        <p:nvSpPr>
          <p:cNvPr id="6" name="5 Flecha derecha">
            <a:hlinkClick r:id="rId3" action="ppaction://hlinksldjump"/>
          </p:cNvPr>
          <p:cNvSpPr/>
          <p:nvPr/>
        </p:nvSpPr>
        <p:spPr>
          <a:xfrm rot="10800000">
            <a:off x="7760023" y="5373216"/>
            <a:ext cx="720080" cy="504056"/>
          </a:xfrm>
          <a:prstGeom prst="rightArrow">
            <a:avLst/>
          </a:prstGeom>
          <a:ln>
            <a:solidFill>
              <a:schemeClr val="bg1"/>
            </a:solidFill>
          </a:ln>
          <a:effectLst>
            <a:glow rad="63500">
              <a:schemeClr val="accent3">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s-MX"/>
          </a:p>
        </p:txBody>
      </p:sp>
      <p:graphicFrame>
        <p:nvGraphicFramePr>
          <p:cNvPr id="10" name="7 Gráfico"/>
          <p:cNvGraphicFramePr>
            <a:graphicFrameLocks/>
          </p:cNvGraphicFramePr>
          <p:nvPr>
            <p:extLst>
              <p:ext uri="{D42A27DB-BD31-4B8C-83A1-F6EECF244321}">
                <p14:modId xmlns:p14="http://schemas.microsoft.com/office/powerpoint/2010/main" val="1680787339"/>
              </p:ext>
            </p:extLst>
          </p:nvPr>
        </p:nvGraphicFramePr>
        <p:xfrm>
          <a:off x="1363392" y="3418977"/>
          <a:ext cx="6560458" cy="3212647"/>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2" descr="Resultado de imagen para bandera paraguaya"/>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10 Grupo"/>
          <p:cNvGrpSpPr/>
          <p:nvPr/>
        </p:nvGrpSpPr>
        <p:grpSpPr>
          <a:xfrm>
            <a:off x="-133709" y="2270"/>
            <a:ext cx="1284976" cy="6855729"/>
            <a:chOff x="-133709" y="2270"/>
            <a:chExt cx="1284976" cy="6855729"/>
          </a:xfrm>
        </p:grpSpPr>
        <p:pic>
          <p:nvPicPr>
            <p:cNvPr id="12"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descr="C:\Users\sdf\Desktop\fotos\____Ministerio de Agricultura y Ganadería - Paraguay___.10_files\IMG-20160414-WA003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aphicFrame>
        <p:nvGraphicFramePr>
          <p:cNvPr id="4" name="3 Tabla"/>
          <p:cNvGraphicFramePr>
            <a:graphicFrameLocks noGrp="1"/>
          </p:cNvGraphicFramePr>
          <p:nvPr>
            <p:extLst>
              <p:ext uri="{D42A27DB-BD31-4B8C-83A1-F6EECF244321}">
                <p14:modId xmlns:p14="http://schemas.microsoft.com/office/powerpoint/2010/main" val="3673147633"/>
              </p:ext>
            </p:extLst>
          </p:nvPr>
        </p:nvGraphicFramePr>
        <p:xfrm>
          <a:off x="1151267" y="1268760"/>
          <a:ext cx="7493000" cy="2394585"/>
        </p:xfrm>
        <a:graphic>
          <a:graphicData uri="http://schemas.openxmlformats.org/drawingml/2006/table">
            <a:tbl>
              <a:tblPr/>
              <a:tblGrid>
                <a:gridCol w="646878"/>
                <a:gridCol w="2007223"/>
                <a:gridCol w="1484014"/>
                <a:gridCol w="1322294"/>
                <a:gridCol w="1319123"/>
                <a:gridCol w="713468"/>
              </a:tblGrid>
              <a:tr h="438150">
                <a:tc>
                  <a:txBody>
                    <a:bodyPr/>
                    <a:lstStyle/>
                    <a:p>
                      <a:pPr algn="l" rtl="0" fontAlgn="ctr"/>
                      <a:r>
                        <a:rPr lang="es-MX" sz="1200" b="1" i="0" u="none" strike="noStrike" dirty="0">
                          <a:solidFill>
                            <a:schemeClr val="bg1"/>
                          </a:solidFill>
                          <a:effectLst/>
                          <a:latin typeface="Cambria"/>
                        </a:rPr>
                        <a:t>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rtl="0" fontAlgn="ctr"/>
                      <a:r>
                        <a:rPr lang="es-MX" sz="1200" b="1" i="0" u="none" strike="noStrike" dirty="0">
                          <a:solidFill>
                            <a:schemeClr val="bg1"/>
                          </a:solidFill>
                          <a:effectLst/>
                          <a:latin typeface="Cambria"/>
                        </a:rPr>
                        <a:t> NIVEL DE GASTO </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 PRESUPUESTO 2017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 ANTEPROYECTO 2018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 DIFERENCIA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 %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r>
              <a:tr h="228600">
                <a:tc>
                  <a:txBody>
                    <a:bodyPr/>
                    <a:lstStyle/>
                    <a:p>
                      <a:pPr algn="r" rtl="0" fontAlgn="b"/>
                      <a:r>
                        <a:rPr lang="es-MX" sz="1200" b="0" i="0" u="none" strike="noStrike">
                          <a:solidFill>
                            <a:srgbClr val="000000"/>
                          </a:solidFill>
                          <a:effectLst/>
                          <a:latin typeface="Cambria"/>
                        </a:rPr>
                        <a:t>       100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SERVICIOS PERSONALES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10,478,535,952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8,006,155,952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2,472,380,000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24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200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SERVICIOS NO PERSONALES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6,314,537,134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28,358,855,881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22,044,318,747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349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300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BIENES DE CONSUMO E INSUMOS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3,885,842,512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24,417,766,219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20,531,923,707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528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400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BIENES DE CAMBIO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660,000,000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660,000,000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500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INVERSION FISICA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11,868,168,847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40,948,143,266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29,079,974,419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245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800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TRANSFERENCIAS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1,941,890,280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31,697,501,845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29,755,611,565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1,532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900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OTROS GASTOS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206,353,360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403,913,601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197,560,241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96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gridSpan="2">
                  <a:txBody>
                    <a:bodyPr/>
                    <a:lstStyle/>
                    <a:p>
                      <a:pPr algn="ctr" rtl="0" fontAlgn="b"/>
                      <a:r>
                        <a:rPr lang="es-MX" sz="1200" b="1" i="0" u="none" strike="noStrike" dirty="0">
                          <a:solidFill>
                            <a:schemeClr val="bg1"/>
                          </a:solidFill>
                          <a:effectLst/>
                          <a:latin typeface="Cambria"/>
                        </a:rPr>
                        <a:t> TOTAL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s-MX"/>
                    </a:p>
                  </a:txBody>
                  <a:tcPr/>
                </a:tc>
                <a:tc>
                  <a:txBody>
                    <a:bodyPr/>
                    <a:lstStyle/>
                    <a:p>
                      <a:pPr algn="r" rtl="0" fontAlgn="b"/>
                      <a:r>
                        <a:rPr lang="es-MX" sz="1200" b="1" i="0" u="none" strike="noStrike" dirty="0">
                          <a:solidFill>
                            <a:schemeClr val="bg1"/>
                          </a:solidFill>
                          <a:effectLst/>
                          <a:latin typeface="Cambria"/>
                        </a:rPr>
                        <a:t>        34,695,328,085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r" rtl="0" fontAlgn="b"/>
                      <a:r>
                        <a:rPr lang="es-MX" sz="1200" b="1" i="0" u="none" strike="noStrike" dirty="0">
                          <a:solidFill>
                            <a:schemeClr val="bg1"/>
                          </a:solidFill>
                          <a:effectLst/>
                          <a:latin typeface="Cambria"/>
                        </a:rPr>
                        <a:t>  134,492,336,764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r" rtl="0" fontAlgn="b"/>
                      <a:r>
                        <a:rPr lang="es-MX" sz="1200" b="1" i="0" u="none" strike="noStrike" dirty="0">
                          <a:solidFill>
                            <a:schemeClr val="bg1"/>
                          </a:solidFill>
                          <a:effectLst/>
                          <a:latin typeface="Cambria"/>
                        </a:rPr>
                        <a:t>    99,797,008,679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r" rtl="0" fontAlgn="b"/>
                      <a:r>
                        <a:rPr lang="es-MX" sz="1200" b="1" i="0" u="none" strike="noStrike" dirty="0">
                          <a:solidFill>
                            <a:schemeClr val="bg1"/>
                          </a:solidFill>
                          <a:effectLst/>
                          <a:latin typeface="Cambria"/>
                        </a:rPr>
                        <a:t>         288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r>
            </a:tbl>
          </a:graphicData>
        </a:graphic>
      </p:graphicFrame>
    </p:spTree>
    <p:extLst>
      <p:ext uri="{BB962C8B-B14F-4D97-AF65-F5344CB8AC3E}">
        <p14:creationId xmlns:p14="http://schemas.microsoft.com/office/powerpoint/2010/main" val="3101927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CuadroTexto"/>
          <p:cNvSpPr txBox="1">
            <a:spLocks noChangeArrowheads="1"/>
          </p:cNvSpPr>
          <p:nvPr/>
        </p:nvSpPr>
        <p:spPr bwMode="auto">
          <a:xfrm>
            <a:off x="1222852" y="467953"/>
            <a:ext cx="7921148" cy="769441"/>
          </a:xfrm>
          <a:prstGeom prst="rect">
            <a:avLst/>
          </a:prstGeom>
          <a:noFill/>
          <a:ln w="9525">
            <a:noFill/>
            <a:miter lim="800000"/>
            <a:headEnd/>
            <a:tailEnd/>
          </a:ln>
          <a:extLst/>
        </p:spPr>
        <p:txBody>
          <a:bodyPr vert="horz" wrap="square" lIns="91440" tIns="45720" rIns="91440" bIns="45720" rtlCol="0" anchor="ctr">
            <a:spAutoFit/>
          </a:bodyPr>
          <a:lstStyle>
            <a:lvl1pPr algn="r" defTabSz="914400" eaLnBrk="1" latinLnBrk="0" hangingPunct="1">
              <a:spcBef>
                <a:spcPts val="0"/>
              </a:spcBef>
              <a:buNone/>
              <a:defRPr sz="4000" b="1">
                <a:latin typeface="+mj-lt"/>
                <a:ea typeface="+mj-ea"/>
                <a:cs typeface="+mj-cs"/>
              </a:defRPr>
            </a:lvl1pPr>
          </a:lstStyle>
          <a:p>
            <a:pPr algn="ctr"/>
            <a:r>
              <a:rPr lang="es-PY" sz="2200" dirty="0" smtClean="0"/>
              <a:t>COMPARATIVO ENTRE PRESUPUESTO 2017 Y ANTEPROYECTO 2018</a:t>
            </a:r>
            <a:endParaRPr lang="es-PY" sz="2200" dirty="0"/>
          </a:p>
          <a:p>
            <a:pPr algn="ctr"/>
            <a:r>
              <a:rPr lang="es-PY" sz="2200" dirty="0" smtClean="0"/>
              <a:t>POR NIVEL DE GASTO</a:t>
            </a:r>
            <a:endParaRPr lang="es-CL" sz="2400" dirty="0"/>
          </a:p>
        </p:txBody>
      </p:sp>
      <p:cxnSp>
        <p:nvCxnSpPr>
          <p:cNvPr id="8" name="7 Conector recto"/>
          <p:cNvCxnSpPr/>
          <p:nvPr/>
        </p:nvCxnSpPr>
        <p:spPr>
          <a:xfrm>
            <a:off x="1222852" y="1237394"/>
            <a:ext cx="7597620"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3" name="2 Marcador de número de diapositiva"/>
          <p:cNvSpPr>
            <a:spLocks noGrp="1"/>
          </p:cNvSpPr>
          <p:nvPr>
            <p:ph type="sldNum" sz="quarter" idx="12"/>
          </p:nvPr>
        </p:nvSpPr>
        <p:spPr/>
        <p:txBody>
          <a:bodyPr/>
          <a:lstStyle/>
          <a:p>
            <a:pPr>
              <a:defRPr/>
            </a:pPr>
            <a:fld id="{8DA9E483-DD97-4C93-A0CB-D8E8C6EACD94}" type="slidenum">
              <a:rPr lang="es-ES" smtClean="0"/>
              <a:pPr>
                <a:defRPr/>
              </a:pPr>
              <a:t>38</a:t>
            </a:fld>
            <a:endParaRPr lang="es-ES" dirty="0"/>
          </a:p>
        </p:txBody>
      </p:sp>
      <p:graphicFrame>
        <p:nvGraphicFramePr>
          <p:cNvPr id="12" name="8 Gráfico"/>
          <p:cNvGraphicFramePr>
            <a:graphicFrameLocks/>
          </p:cNvGraphicFramePr>
          <p:nvPr>
            <p:extLst>
              <p:ext uri="{D42A27DB-BD31-4B8C-83A1-F6EECF244321}">
                <p14:modId xmlns:p14="http://schemas.microsoft.com/office/powerpoint/2010/main" val="2873936654"/>
              </p:ext>
            </p:extLst>
          </p:nvPr>
        </p:nvGraphicFramePr>
        <p:xfrm>
          <a:off x="1016958" y="3923692"/>
          <a:ext cx="7155442" cy="2934308"/>
        </p:xfrm>
        <a:graphic>
          <a:graphicData uri="http://schemas.openxmlformats.org/drawingml/2006/chart">
            <c:chart xmlns:c="http://schemas.openxmlformats.org/drawingml/2006/chart" xmlns:r="http://schemas.openxmlformats.org/officeDocument/2006/relationships" r:id="rId3"/>
          </a:graphicData>
        </a:graphic>
      </p:graphicFrame>
      <p:pic>
        <p:nvPicPr>
          <p:cNvPr id="13" name="Picture 2" descr="Resultado de imagen para bandera paraguaya"/>
          <p:cNvPicPr>
            <a:picLocks noChangeAspect="1" noChangeArrowheads="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13 Grupo"/>
          <p:cNvGrpSpPr/>
          <p:nvPr/>
        </p:nvGrpSpPr>
        <p:grpSpPr>
          <a:xfrm>
            <a:off x="-133709" y="2270"/>
            <a:ext cx="1284976" cy="6855729"/>
            <a:chOff x="-133709" y="2270"/>
            <a:chExt cx="1284976" cy="6855729"/>
          </a:xfrm>
        </p:grpSpPr>
        <p:pic>
          <p:nvPicPr>
            <p:cNvPr id="1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descr="C:\Users\sdf\Desktop\fotos\____Ministerio de Agricultura y Ganadería - Paraguay___.10_files\IMG-20160414-WA00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aphicFrame>
        <p:nvGraphicFramePr>
          <p:cNvPr id="2" name="1 Tabla"/>
          <p:cNvGraphicFramePr>
            <a:graphicFrameLocks noGrp="1"/>
          </p:cNvGraphicFramePr>
          <p:nvPr>
            <p:extLst>
              <p:ext uri="{D42A27DB-BD31-4B8C-83A1-F6EECF244321}">
                <p14:modId xmlns:p14="http://schemas.microsoft.com/office/powerpoint/2010/main" val="1387661743"/>
              </p:ext>
            </p:extLst>
          </p:nvPr>
        </p:nvGraphicFramePr>
        <p:xfrm>
          <a:off x="1181123" y="1529107"/>
          <a:ext cx="7493000" cy="2394585"/>
        </p:xfrm>
        <a:graphic>
          <a:graphicData uri="http://schemas.openxmlformats.org/drawingml/2006/table">
            <a:tbl>
              <a:tblPr/>
              <a:tblGrid>
                <a:gridCol w="646878"/>
                <a:gridCol w="2007223"/>
                <a:gridCol w="1484014"/>
                <a:gridCol w="1322294"/>
                <a:gridCol w="1319123"/>
                <a:gridCol w="713468"/>
              </a:tblGrid>
              <a:tr h="438150">
                <a:tc>
                  <a:txBody>
                    <a:bodyPr/>
                    <a:lstStyle/>
                    <a:p>
                      <a:pPr algn="l" rtl="0" fontAlgn="ctr"/>
                      <a:r>
                        <a:rPr lang="es-MX" sz="1200" b="1" i="0" u="none" strike="noStrike" dirty="0">
                          <a:solidFill>
                            <a:schemeClr val="bg1"/>
                          </a:solidFill>
                          <a:effectLst/>
                          <a:latin typeface="Cambria"/>
                        </a:rPr>
                        <a:t> </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rtl="0" fontAlgn="ctr"/>
                      <a:r>
                        <a:rPr lang="es-MX" sz="1200" b="1" i="0" u="none" strike="noStrike" dirty="0">
                          <a:solidFill>
                            <a:schemeClr val="bg1"/>
                          </a:solidFill>
                          <a:effectLst/>
                          <a:latin typeface="Cambria"/>
                        </a:rPr>
                        <a:t> NIVEL DE GASTO </a:t>
                      </a:r>
                    </a:p>
                  </a:txBody>
                  <a:tcPr marL="9525" marR="9525" marT="9525"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 PRESUPUESTO 2017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 ANTEPROYECTO 2018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 DIFERENCIA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ctr"/>
                      <a:r>
                        <a:rPr lang="es-MX" sz="1200" b="1" i="0" u="none" strike="noStrike" dirty="0">
                          <a:solidFill>
                            <a:schemeClr val="bg1"/>
                          </a:solidFill>
                          <a:effectLst/>
                          <a:latin typeface="Cambria"/>
                        </a:rPr>
                        <a:t> %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r>
              <a:tr h="228600">
                <a:tc>
                  <a:txBody>
                    <a:bodyPr/>
                    <a:lstStyle/>
                    <a:p>
                      <a:pPr algn="r" rtl="0" fontAlgn="b"/>
                      <a:r>
                        <a:rPr lang="es-MX" sz="1200" b="0" i="0" u="none" strike="noStrike">
                          <a:solidFill>
                            <a:srgbClr val="000000"/>
                          </a:solidFill>
                          <a:effectLst/>
                          <a:latin typeface="Cambria"/>
                        </a:rPr>
                        <a:t>       100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SERVICIOS PERSONALES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191,154,260,366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204,589,276,859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13,435,016,493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             7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200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SERVICIOS NO PERSONALES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46,417,277,595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66,078,485,270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19,661,207,675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           42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rtl="0" fontAlgn="b"/>
                      <a:r>
                        <a:rPr lang="es-MX" sz="1200" b="0" i="0" u="none" strike="noStrike" dirty="0">
                          <a:solidFill>
                            <a:srgbClr val="000000"/>
                          </a:solidFill>
                          <a:effectLst/>
                          <a:latin typeface="Cambria"/>
                        </a:rPr>
                        <a:t>       300 </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dirty="0">
                          <a:solidFill>
                            <a:srgbClr val="000000"/>
                          </a:solidFill>
                          <a:effectLst/>
                          <a:latin typeface="Cambria"/>
                        </a:rPr>
                        <a:t> BIENES DE CONSUMO E INSUMOS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dirty="0">
                          <a:solidFill>
                            <a:srgbClr val="000000"/>
                          </a:solidFill>
                          <a:effectLst/>
                          <a:latin typeface="Cambria"/>
                        </a:rPr>
                        <a:t>         18,840,261,816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dirty="0">
                          <a:solidFill>
                            <a:srgbClr val="000000"/>
                          </a:solidFill>
                          <a:effectLst/>
                          <a:latin typeface="Cambria"/>
                        </a:rPr>
                        <a:t>     26,892,687,122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dirty="0">
                          <a:solidFill>
                            <a:srgbClr val="000000"/>
                          </a:solidFill>
                          <a:effectLst/>
                          <a:latin typeface="Cambria"/>
                        </a:rPr>
                        <a:t>       8,052,425,306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           43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400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BIENES DE CAMBIO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660,000,000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660,000,000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            -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500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INVERSION FISICA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26,766,940,443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45,767,878,415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19,000,937,972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           71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800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TRANSFERENCIAS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385,729,410,992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105,672,008,935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- 280,057,402,057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          73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r" rtl="0" fontAlgn="b"/>
                      <a:r>
                        <a:rPr lang="es-MX" sz="1200" b="0" i="0" u="none" strike="noStrike">
                          <a:solidFill>
                            <a:srgbClr val="000000"/>
                          </a:solidFill>
                          <a:effectLst/>
                          <a:latin typeface="Cambria"/>
                        </a:rPr>
                        <a:t>       900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200" b="0" i="0" u="none" strike="noStrike">
                          <a:solidFill>
                            <a:srgbClr val="000000"/>
                          </a:solidFill>
                          <a:effectLst/>
                          <a:latin typeface="Cambria"/>
                        </a:rPr>
                        <a:t> OTROS GASTOS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326,344,182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438,770,028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MX" sz="1200" b="0" i="0" u="none" strike="noStrike">
                          <a:solidFill>
                            <a:srgbClr val="000000"/>
                          </a:solidFill>
                          <a:effectLst/>
                          <a:latin typeface="Cambria"/>
                        </a:rPr>
                        <a:t>          112,425,846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MX" sz="1200" b="0" i="0" u="none" strike="noStrike" dirty="0">
                          <a:solidFill>
                            <a:srgbClr val="000000"/>
                          </a:solidFill>
                          <a:effectLst/>
                          <a:latin typeface="Cambria"/>
                        </a:rPr>
                        <a:t>           34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gridSpan="2">
                  <a:txBody>
                    <a:bodyPr/>
                    <a:lstStyle/>
                    <a:p>
                      <a:pPr algn="ctr" rtl="0" fontAlgn="b"/>
                      <a:r>
                        <a:rPr lang="es-MX" sz="1200" b="1" i="0" u="none" strike="noStrike" dirty="0">
                          <a:solidFill>
                            <a:schemeClr val="bg1"/>
                          </a:solidFill>
                          <a:effectLst/>
                          <a:latin typeface="Cambria"/>
                        </a:rPr>
                        <a:t> TOTAL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s-MX"/>
                    </a:p>
                  </a:txBody>
                  <a:tcPr/>
                </a:tc>
                <a:tc>
                  <a:txBody>
                    <a:bodyPr/>
                    <a:lstStyle/>
                    <a:p>
                      <a:pPr algn="r" rtl="0" fontAlgn="b"/>
                      <a:r>
                        <a:rPr lang="es-MX" sz="1200" b="1" i="0" u="none" strike="noStrike" dirty="0">
                          <a:solidFill>
                            <a:schemeClr val="bg1"/>
                          </a:solidFill>
                          <a:effectLst/>
                          <a:latin typeface="Cambria"/>
                        </a:rPr>
                        <a:t>      669,234,495,394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r" rtl="0" fontAlgn="b"/>
                      <a:r>
                        <a:rPr lang="es-MX" sz="1200" b="1" i="0" u="none" strike="noStrike" dirty="0">
                          <a:solidFill>
                            <a:schemeClr val="bg1"/>
                          </a:solidFill>
                          <a:effectLst/>
                          <a:latin typeface="Cambria"/>
                        </a:rPr>
                        <a:t>  450,099,106,629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r" rtl="0" fontAlgn="b"/>
                      <a:r>
                        <a:rPr lang="es-MX" sz="1200" b="1" i="0" u="none" strike="noStrike" dirty="0">
                          <a:solidFill>
                            <a:schemeClr val="bg1"/>
                          </a:solidFill>
                          <a:effectLst/>
                          <a:latin typeface="Cambria"/>
                        </a:rPr>
                        <a:t>-219,135,388,765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rtl="0" fontAlgn="b"/>
                      <a:r>
                        <a:rPr lang="es-MX" sz="1200" b="1" i="0" u="none" strike="noStrike" dirty="0">
                          <a:solidFill>
                            <a:schemeClr val="bg1"/>
                          </a:solidFill>
                          <a:effectLst/>
                          <a:latin typeface="Cambria"/>
                        </a:rPr>
                        <a:t>-          33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r>
            </a:tbl>
          </a:graphicData>
        </a:graphic>
      </p:graphicFrame>
    </p:spTree>
    <p:extLst>
      <p:ext uri="{BB962C8B-B14F-4D97-AF65-F5344CB8AC3E}">
        <p14:creationId xmlns:p14="http://schemas.microsoft.com/office/powerpoint/2010/main" val="745078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6317" y="528638"/>
            <a:ext cx="8229600" cy="648072"/>
          </a:xfrm>
        </p:spPr>
        <p:txBody>
          <a:bodyPr/>
          <a:lstStyle/>
          <a:p>
            <a:r>
              <a:rPr lang="es-PY" sz="3200" b="1" dirty="0" smtClean="0">
                <a:latin typeface="+mn-lt"/>
                <a:cs typeface="Times New Roman" pitchFamily="18" charset="0"/>
              </a:rPr>
              <a:t>DESAFIOS 2018</a:t>
            </a:r>
            <a:endParaRPr lang="es-PY" sz="3200" b="1" dirty="0">
              <a:latin typeface="+mn-lt"/>
              <a:cs typeface="Times New Roman" pitchFamily="18" charset="0"/>
            </a:endParaRPr>
          </a:p>
        </p:txBody>
      </p:sp>
      <p:sp>
        <p:nvSpPr>
          <p:cNvPr id="7" name="6 Marcador de contenido"/>
          <p:cNvSpPr>
            <a:spLocks noGrp="1"/>
          </p:cNvSpPr>
          <p:nvPr>
            <p:ph idx="1"/>
          </p:nvPr>
        </p:nvSpPr>
        <p:spPr>
          <a:xfrm>
            <a:off x="1151267" y="1660710"/>
            <a:ext cx="7669205" cy="4648610"/>
          </a:xfrm>
        </p:spPr>
        <p:txBody>
          <a:bodyPr>
            <a:normAutofit fontScale="77500" lnSpcReduction="20000"/>
          </a:bodyPr>
          <a:lstStyle/>
          <a:p>
            <a:pPr>
              <a:buFont typeface="Wingdings" pitchFamily="2" charset="2"/>
              <a:buChar char="Ø"/>
            </a:pPr>
            <a:r>
              <a:rPr lang="es-PY" sz="2000" dirty="0">
                <a:cs typeface="Times New Roman" pitchFamily="18" charset="0"/>
              </a:rPr>
              <a:t>Incrementar la participación sectorial en el </a:t>
            </a:r>
            <a:r>
              <a:rPr lang="es-PY" sz="2000" dirty="0" smtClean="0">
                <a:cs typeface="Times New Roman" pitchFamily="18" charset="0"/>
              </a:rPr>
              <a:t>PIB.</a:t>
            </a:r>
            <a:endParaRPr lang="es-PY" sz="2000" dirty="0">
              <a:cs typeface="Times New Roman" pitchFamily="18" charset="0"/>
            </a:endParaRPr>
          </a:p>
          <a:p>
            <a:pPr>
              <a:buFont typeface="Wingdings" pitchFamily="2" charset="2"/>
              <a:buChar char="Ø"/>
            </a:pPr>
            <a:endParaRPr lang="es-PY" sz="2000" dirty="0">
              <a:cs typeface="Times New Roman" pitchFamily="18" charset="0"/>
            </a:endParaRPr>
          </a:p>
          <a:p>
            <a:pPr>
              <a:buFont typeface="Wingdings" pitchFamily="2" charset="2"/>
              <a:buChar char="Ø"/>
            </a:pPr>
            <a:r>
              <a:rPr lang="es-PY" sz="2000" dirty="0" smtClean="0">
                <a:cs typeface="Times New Roman" pitchFamily="18" charset="0"/>
              </a:rPr>
              <a:t>Fortalecer la </a:t>
            </a:r>
            <a:r>
              <a:rPr lang="es-PY" sz="2000" dirty="0">
                <a:cs typeface="Times New Roman" pitchFamily="18" charset="0"/>
              </a:rPr>
              <a:t>Agricultura Familiar </a:t>
            </a:r>
            <a:r>
              <a:rPr lang="es-PY" sz="2000" dirty="0" smtClean="0">
                <a:cs typeface="Times New Roman" pitchFamily="18" charset="0"/>
              </a:rPr>
              <a:t>y su capacidad de inserción a mercados.</a:t>
            </a:r>
            <a:endParaRPr lang="es-PY" sz="2000" dirty="0">
              <a:cs typeface="Times New Roman" pitchFamily="18" charset="0"/>
            </a:endParaRPr>
          </a:p>
          <a:p>
            <a:pPr>
              <a:buFont typeface="Wingdings" pitchFamily="2" charset="2"/>
              <a:buChar char="Ø"/>
            </a:pPr>
            <a:endParaRPr lang="es-PY" sz="2000" dirty="0">
              <a:cs typeface="Times New Roman" pitchFamily="18" charset="0"/>
            </a:endParaRPr>
          </a:p>
          <a:p>
            <a:pPr>
              <a:buFont typeface="Wingdings" pitchFamily="2" charset="2"/>
              <a:buChar char="Ø"/>
            </a:pPr>
            <a:r>
              <a:rPr lang="es-PY" sz="2000" dirty="0">
                <a:cs typeface="Times New Roman" pitchFamily="18" charset="0"/>
              </a:rPr>
              <a:t>Contribuir con la reducción de la pobreza </a:t>
            </a:r>
            <a:r>
              <a:rPr lang="es-PY" sz="2000" dirty="0" smtClean="0">
                <a:cs typeface="Times New Roman" pitchFamily="18" charset="0"/>
              </a:rPr>
              <a:t>rural.</a:t>
            </a:r>
          </a:p>
          <a:p>
            <a:pPr>
              <a:buFont typeface="Wingdings" pitchFamily="2" charset="2"/>
              <a:buChar char="Ø"/>
            </a:pPr>
            <a:endParaRPr lang="es-PY" sz="2000" dirty="0" smtClean="0">
              <a:cs typeface="Times New Roman" pitchFamily="18" charset="0"/>
            </a:endParaRPr>
          </a:p>
          <a:p>
            <a:pPr>
              <a:buFont typeface="Wingdings" pitchFamily="2" charset="2"/>
              <a:buChar char="Ø"/>
            </a:pPr>
            <a:r>
              <a:rPr lang="es-PY" sz="2000" dirty="0" smtClean="0">
                <a:cs typeface="Times New Roman" pitchFamily="18" charset="0"/>
              </a:rPr>
              <a:t>Ampliar la implementación el sello de la Agricultura Familiar.</a:t>
            </a:r>
            <a:endParaRPr lang="es-PY" sz="2000" dirty="0">
              <a:cs typeface="Times New Roman" pitchFamily="18" charset="0"/>
            </a:endParaRPr>
          </a:p>
          <a:p>
            <a:pPr>
              <a:buFont typeface="Wingdings" pitchFamily="2" charset="2"/>
              <a:buChar char="Ø"/>
            </a:pPr>
            <a:endParaRPr lang="es-PY" sz="2000" dirty="0">
              <a:cs typeface="Times New Roman" pitchFamily="18" charset="0"/>
            </a:endParaRPr>
          </a:p>
          <a:p>
            <a:pPr>
              <a:buFont typeface="Wingdings" pitchFamily="2" charset="2"/>
              <a:buChar char="Ø"/>
            </a:pPr>
            <a:r>
              <a:rPr lang="es-PY" sz="2000" dirty="0" smtClean="0">
                <a:cs typeface="Times New Roman" pitchFamily="18" charset="0"/>
              </a:rPr>
              <a:t>Fortalecer los </a:t>
            </a:r>
            <a:r>
              <a:rPr lang="es-PY" sz="2000" dirty="0">
                <a:cs typeface="Times New Roman" pitchFamily="18" charset="0"/>
              </a:rPr>
              <a:t>servicios de: Extensión, Educación y </a:t>
            </a:r>
            <a:r>
              <a:rPr lang="es-PY" sz="2000" dirty="0" smtClean="0">
                <a:cs typeface="Times New Roman" pitchFamily="18" charset="0"/>
              </a:rPr>
              <a:t>Comercialización.</a:t>
            </a:r>
            <a:endParaRPr lang="es-PY" sz="2000" dirty="0">
              <a:cs typeface="Times New Roman" pitchFamily="18" charset="0"/>
            </a:endParaRPr>
          </a:p>
          <a:p>
            <a:pPr>
              <a:buFont typeface="Wingdings" pitchFamily="2" charset="2"/>
              <a:buChar char="Ø"/>
            </a:pPr>
            <a:endParaRPr lang="es-PY" sz="2000" dirty="0">
              <a:cs typeface="Times New Roman" pitchFamily="18" charset="0"/>
            </a:endParaRPr>
          </a:p>
          <a:p>
            <a:pPr>
              <a:buFont typeface="Wingdings" pitchFamily="2" charset="2"/>
              <a:buChar char="Ø"/>
            </a:pPr>
            <a:r>
              <a:rPr lang="es-PY" sz="2000" dirty="0">
                <a:cs typeface="Times New Roman" pitchFamily="18" charset="0"/>
              </a:rPr>
              <a:t>Mantener y/o incrementar la cobertura de </a:t>
            </a:r>
            <a:r>
              <a:rPr lang="es-PY" sz="2000" dirty="0" smtClean="0">
                <a:cs typeface="Times New Roman" pitchFamily="18" charset="0"/>
              </a:rPr>
              <a:t>servicios.</a:t>
            </a:r>
            <a:endParaRPr lang="es-PY" sz="2000" dirty="0">
              <a:cs typeface="Times New Roman" pitchFamily="18" charset="0"/>
            </a:endParaRPr>
          </a:p>
          <a:p>
            <a:pPr>
              <a:buFont typeface="Wingdings" pitchFamily="2" charset="2"/>
              <a:buChar char="Ø"/>
            </a:pPr>
            <a:endParaRPr lang="es-PY" sz="2000" dirty="0">
              <a:cs typeface="Times New Roman" pitchFamily="18" charset="0"/>
            </a:endParaRPr>
          </a:p>
          <a:p>
            <a:pPr>
              <a:buFont typeface="Wingdings" pitchFamily="2" charset="2"/>
              <a:buChar char="Ø"/>
            </a:pPr>
            <a:r>
              <a:rPr lang="es-PY" sz="2000" dirty="0">
                <a:cs typeface="Times New Roman" pitchFamily="18" charset="0"/>
              </a:rPr>
              <a:t>Desarrollar el talento humano </a:t>
            </a:r>
            <a:r>
              <a:rPr lang="es-PY" sz="2000" dirty="0" smtClean="0">
                <a:cs typeface="Times New Roman" pitchFamily="18" charset="0"/>
              </a:rPr>
              <a:t>institucional basado en competencias.</a:t>
            </a:r>
          </a:p>
          <a:p>
            <a:pPr>
              <a:buFont typeface="Wingdings" pitchFamily="2" charset="2"/>
              <a:buChar char="Ø"/>
            </a:pPr>
            <a:endParaRPr lang="es-PY" sz="2000" dirty="0">
              <a:cs typeface="Times New Roman" pitchFamily="18" charset="0"/>
            </a:endParaRPr>
          </a:p>
          <a:p>
            <a:pPr>
              <a:buFont typeface="Wingdings" pitchFamily="2" charset="2"/>
              <a:buChar char="Ø"/>
            </a:pPr>
            <a:r>
              <a:rPr lang="es-PY" sz="2000" dirty="0" smtClean="0">
                <a:cs typeface="Times New Roman" pitchFamily="18" charset="0"/>
              </a:rPr>
              <a:t>Gestión de riesgos  efecto de la variabilidad climática.</a:t>
            </a:r>
          </a:p>
          <a:p>
            <a:pPr>
              <a:buFont typeface="Wingdings" pitchFamily="2" charset="2"/>
              <a:buChar char="Ø"/>
            </a:pPr>
            <a:endParaRPr lang="es-PY" sz="2000" dirty="0" smtClean="0">
              <a:cs typeface="Times New Roman" pitchFamily="18" charset="0"/>
            </a:endParaRPr>
          </a:p>
          <a:p>
            <a:pPr>
              <a:buFont typeface="Wingdings" pitchFamily="2" charset="2"/>
              <a:buChar char="Ø"/>
            </a:pPr>
            <a:r>
              <a:rPr lang="es-PY" sz="2000" dirty="0" smtClean="0">
                <a:cs typeface="Times New Roman" pitchFamily="18" charset="0"/>
              </a:rPr>
              <a:t>Incorporar tecnología de información y comunicación para fortalecer los procesos de gestión institucional  eficiente y transparente.</a:t>
            </a:r>
            <a:endParaRPr lang="es-PY" sz="2000" dirty="0">
              <a:cs typeface="Times New Roman" pitchFamily="18" charset="0"/>
            </a:endParaRPr>
          </a:p>
        </p:txBody>
      </p:sp>
      <p:sp>
        <p:nvSpPr>
          <p:cNvPr id="4" name="3 Marcador de número de diapositiva"/>
          <p:cNvSpPr>
            <a:spLocks noGrp="1"/>
          </p:cNvSpPr>
          <p:nvPr>
            <p:ph type="sldNum" sz="quarter" idx="12"/>
          </p:nvPr>
        </p:nvSpPr>
        <p:spPr/>
        <p:txBody>
          <a:bodyPr/>
          <a:lstStyle/>
          <a:p>
            <a:pPr>
              <a:defRPr/>
            </a:pPr>
            <a:fld id="{A98EA9FA-6D6F-482C-AF79-79BEBFD28762}" type="slidenum">
              <a:rPr lang="es-PY" smtClean="0"/>
              <a:pPr>
                <a:defRPr/>
              </a:pPr>
              <a:t>39</a:t>
            </a:fld>
            <a:endParaRPr lang="es-PY" dirty="0"/>
          </a:p>
        </p:txBody>
      </p:sp>
      <p:cxnSp>
        <p:nvCxnSpPr>
          <p:cNvPr id="6" name="5 Conector recto"/>
          <p:cNvCxnSpPr/>
          <p:nvPr/>
        </p:nvCxnSpPr>
        <p:spPr>
          <a:xfrm>
            <a:off x="1403648" y="1196752"/>
            <a:ext cx="7561213"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pic>
        <p:nvPicPr>
          <p:cNvPr id="9"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10 Grupo"/>
          <p:cNvGrpSpPr/>
          <p:nvPr/>
        </p:nvGrpSpPr>
        <p:grpSpPr>
          <a:xfrm>
            <a:off x="-133709" y="2270"/>
            <a:ext cx="1284976" cy="6855729"/>
            <a:chOff x="-133709" y="2270"/>
            <a:chExt cx="1284976" cy="6855729"/>
          </a:xfrm>
        </p:grpSpPr>
        <p:pic>
          <p:nvPicPr>
            <p:cNvPr id="1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0833068"/>
      </p:ext>
    </p:extLst>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6 Marcador de contenido"/>
          <p:cNvGraphicFramePr>
            <a:graphicFrameLocks/>
          </p:cNvGraphicFramePr>
          <p:nvPr>
            <p:extLst>
              <p:ext uri="{D42A27DB-BD31-4B8C-83A1-F6EECF244321}">
                <p14:modId xmlns:p14="http://schemas.microsoft.com/office/powerpoint/2010/main" val="718776417"/>
              </p:ext>
            </p:extLst>
          </p:nvPr>
        </p:nvGraphicFramePr>
        <p:xfrm>
          <a:off x="1026538" y="2404455"/>
          <a:ext cx="2097215"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58 Marcador de contenido"/>
          <p:cNvGraphicFramePr>
            <a:graphicFrameLocks/>
          </p:cNvGraphicFramePr>
          <p:nvPr>
            <p:extLst>
              <p:ext uri="{D42A27DB-BD31-4B8C-83A1-F6EECF244321}">
                <p14:modId xmlns:p14="http://schemas.microsoft.com/office/powerpoint/2010/main" val="2617145219"/>
              </p:ext>
            </p:extLst>
          </p:nvPr>
        </p:nvGraphicFramePr>
        <p:xfrm>
          <a:off x="3203848" y="2204864"/>
          <a:ext cx="2664296" cy="44644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7 Diagrama"/>
          <p:cNvGraphicFramePr/>
          <p:nvPr>
            <p:extLst>
              <p:ext uri="{D42A27DB-BD31-4B8C-83A1-F6EECF244321}">
                <p14:modId xmlns:p14="http://schemas.microsoft.com/office/powerpoint/2010/main" val="1349424808"/>
              </p:ext>
            </p:extLst>
          </p:nvPr>
        </p:nvGraphicFramePr>
        <p:xfrm>
          <a:off x="6228184" y="2386876"/>
          <a:ext cx="2808312" cy="428248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8 Diagrama"/>
          <p:cNvGraphicFramePr/>
          <p:nvPr>
            <p:extLst>
              <p:ext uri="{D42A27DB-BD31-4B8C-83A1-F6EECF244321}">
                <p14:modId xmlns:p14="http://schemas.microsoft.com/office/powerpoint/2010/main" val="4265640297"/>
              </p:ext>
            </p:extLst>
          </p:nvPr>
        </p:nvGraphicFramePr>
        <p:xfrm>
          <a:off x="1151267" y="1735011"/>
          <a:ext cx="1584176" cy="26161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0" name="9 Diagrama"/>
          <p:cNvGraphicFramePr/>
          <p:nvPr>
            <p:extLst>
              <p:ext uri="{D42A27DB-BD31-4B8C-83A1-F6EECF244321}">
                <p14:modId xmlns:p14="http://schemas.microsoft.com/office/powerpoint/2010/main" val="1559110882"/>
              </p:ext>
            </p:extLst>
          </p:nvPr>
        </p:nvGraphicFramePr>
        <p:xfrm>
          <a:off x="3203848" y="1772816"/>
          <a:ext cx="2664296" cy="28803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1" name="10 Diagrama"/>
          <p:cNvGraphicFramePr/>
          <p:nvPr>
            <p:extLst>
              <p:ext uri="{D42A27DB-BD31-4B8C-83A1-F6EECF244321}">
                <p14:modId xmlns:p14="http://schemas.microsoft.com/office/powerpoint/2010/main" val="193481374"/>
              </p:ext>
            </p:extLst>
          </p:nvPr>
        </p:nvGraphicFramePr>
        <p:xfrm>
          <a:off x="6300192" y="1772816"/>
          <a:ext cx="2592288" cy="26161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cxnSp>
        <p:nvCxnSpPr>
          <p:cNvPr id="12" name="11 Conector recto"/>
          <p:cNvCxnSpPr/>
          <p:nvPr/>
        </p:nvCxnSpPr>
        <p:spPr>
          <a:xfrm>
            <a:off x="1331640" y="1412776"/>
            <a:ext cx="7596639" cy="0"/>
          </a:xfrm>
          <a:prstGeom prst="line">
            <a:avLst/>
          </a:prstGeom>
          <a:ln w="57150">
            <a:solidFill>
              <a:schemeClr val="accent2">
                <a:lumMod val="75000"/>
              </a:schemeClr>
            </a:solidFill>
            <a:headEnd type="oval" w="med" len="med"/>
            <a:tailEnd type="none" w="med" len="med"/>
          </a:ln>
        </p:spPr>
        <p:style>
          <a:lnRef idx="1">
            <a:schemeClr val="accent2"/>
          </a:lnRef>
          <a:fillRef idx="0">
            <a:schemeClr val="accent2"/>
          </a:fillRef>
          <a:effectRef idx="0">
            <a:schemeClr val="accent2"/>
          </a:effectRef>
          <a:fontRef idx="minor">
            <a:schemeClr val="tx1"/>
          </a:fontRef>
        </p:style>
      </p:cxnSp>
      <p:pic>
        <p:nvPicPr>
          <p:cNvPr id="16" name="Picture 2" descr="Resultado de imagen para bandera paraguaya"/>
          <p:cNvPicPr>
            <a:picLocks noChangeAspect="1" noChangeArrowheads="1"/>
          </p:cNvPicPr>
          <p:nvPr/>
        </p:nvPicPr>
        <p:blipFill>
          <a:blip r:embed="rId33">
            <a:extLst>
              <a:ext uri="{BEBA8EAE-BF5A-486C-A8C5-ECC9F3942E4B}">
                <a14:imgProps xmlns:a14="http://schemas.microsoft.com/office/drawing/2010/main">
                  <a14:imgLayer r:embed="rId3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16 Grupo"/>
          <p:cNvGrpSpPr/>
          <p:nvPr/>
        </p:nvGrpSpPr>
        <p:grpSpPr>
          <a:xfrm>
            <a:off x="-133709" y="2270"/>
            <a:ext cx="1284976" cy="6855729"/>
            <a:chOff x="-133709" y="2270"/>
            <a:chExt cx="1284976" cy="6855729"/>
          </a:xfrm>
        </p:grpSpPr>
        <p:pic>
          <p:nvPicPr>
            <p:cNvPr id="18" name="Picture 3"/>
            <p:cNvPicPr>
              <a:picLocks noChangeAspect="1" noChangeArrowheads="1"/>
            </p:cNvPicPr>
            <p:nvPr/>
          </p:nvPicPr>
          <p:blipFill rotWithShape="1">
            <a:blip r:embed="rId3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descr="C:\Users\sdf\Desktop\fotos\____Ministerio de Agricultura y Ganadería - Paraguay___.10_files\IMG-20160414-WA0038.jp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23" name="1 Título"/>
          <p:cNvSpPr txBox="1">
            <a:spLocks/>
          </p:cNvSpPr>
          <p:nvPr/>
        </p:nvSpPr>
        <p:spPr>
          <a:xfrm>
            <a:off x="1232679" y="697052"/>
            <a:ext cx="77173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s-PY" sz="2800" b="1" dirty="0">
                <a:cs typeface="Times New Roman" pitchFamily="18" charset="0"/>
              </a:rPr>
              <a:t>POLÍTICAS DE GOBIERNO</a:t>
            </a:r>
          </a:p>
        </p:txBody>
      </p:sp>
    </p:spTree>
    <p:extLst>
      <p:ext uri="{BB962C8B-B14F-4D97-AF65-F5344CB8AC3E}">
        <p14:creationId xmlns:p14="http://schemas.microsoft.com/office/powerpoint/2010/main" val="1506897270"/>
      </p:ext>
    </p:extLst>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6317" y="528638"/>
            <a:ext cx="8229600" cy="648072"/>
          </a:xfrm>
        </p:spPr>
        <p:txBody>
          <a:bodyPr/>
          <a:lstStyle/>
          <a:p>
            <a:r>
              <a:rPr lang="es-PY" sz="3200" b="1" dirty="0" smtClean="0">
                <a:latin typeface="+mn-lt"/>
                <a:cs typeface="Times New Roman" pitchFamily="18" charset="0"/>
              </a:rPr>
              <a:t>DESAFIOS 2018</a:t>
            </a:r>
            <a:endParaRPr lang="es-PY" sz="3200" b="1" dirty="0">
              <a:latin typeface="+mn-lt"/>
              <a:cs typeface="Times New Roman" pitchFamily="18" charset="0"/>
            </a:endParaRPr>
          </a:p>
        </p:txBody>
      </p:sp>
      <p:sp>
        <p:nvSpPr>
          <p:cNvPr id="7" name="6 Marcador de contenido"/>
          <p:cNvSpPr>
            <a:spLocks noGrp="1"/>
          </p:cNvSpPr>
          <p:nvPr>
            <p:ph idx="1"/>
          </p:nvPr>
        </p:nvSpPr>
        <p:spPr>
          <a:xfrm>
            <a:off x="1151267" y="1660710"/>
            <a:ext cx="7813594" cy="4648610"/>
          </a:xfrm>
        </p:spPr>
        <p:txBody>
          <a:bodyPr>
            <a:noAutofit/>
          </a:bodyPr>
          <a:lstStyle/>
          <a:p>
            <a:pPr algn="just">
              <a:buFont typeface="Wingdings" pitchFamily="2" charset="2"/>
              <a:buChar char="Ø"/>
            </a:pPr>
            <a:r>
              <a:rPr lang="es-PY" sz="2000" dirty="0" smtClean="0">
                <a:cs typeface="Times New Roman" pitchFamily="18" charset="0"/>
              </a:rPr>
              <a:t>Ejecución de nuevos proyectos para el sector agrario, que </a:t>
            </a:r>
            <a:r>
              <a:rPr lang="es-PY" sz="2000" dirty="0">
                <a:cs typeface="Times New Roman" pitchFamily="18" charset="0"/>
              </a:rPr>
              <a:t>beneficiarán a </a:t>
            </a:r>
            <a:r>
              <a:rPr lang="es-PY" sz="2000" b="1" u="sng" dirty="0">
                <a:cs typeface="Times New Roman" pitchFamily="18" charset="0"/>
              </a:rPr>
              <a:t>28.800 familias </a:t>
            </a:r>
            <a:r>
              <a:rPr lang="es-PY" sz="2000" dirty="0">
                <a:cs typeface="Times New Roman" pitchFamily="18" charset="0"/>
              </a:rPr>
              <a:t>(23.660 familias de la agricultura familiar y  5.140 familias de comunidades indígenas), por valor de </a:t>
            </a:r>
            <a:r>
              <a:rPr lang="es-PY" sz="2000" b="1" u="sng" dirty="0">
                <a:cs typeface="Times New Roman" pitchFamily="18" charset="0"/>
              </a:rPr>
              <a:t>USD 61.051.206</a:t>
            </a:r>
            <a:r>
              <a:rPr lang="es-PY" sz="2000" dirty="0">
                <a:cs typeface="Times New Roman" pitchFamily="18" charset="0"/>
              </a:rPr>
              <a:t>, incluyendo la realización del Censo Agropecuario Nacional y la promoción de una Producción Pecuaria Diversificada y Sustentable.</a:t>
            </a:r>
          </a:p>
          <a:p>
            <a:pPr lvl="1">
              <a:buFont typeface="Wingdings" pitchFamily="2" charset="2"/>
              <a:buChar char="Ø"/>
            </a:pPr>
            <a:endParaRPr lang="es-PY" sz="1800" dirty="0">
              <a:cs typeface="Times New Roman" pitchFamily="18" charset="0"/>
            </a:endParaRPr>
          </a:p>
          <a:p>
            <a:pPr lvl="1">
              <a:buFont typeface="Wingdings" pitchFamily="2" charset="2"/>
              <a:buChar char="Ø"/>
            </a:pPr>
            <a:r>
              <a:rPr lang="es-PY" sz="1800" b="1" dirty="0" smtClean="0">
                <a:cs typeface="Times New Roman" pitchFamily="18" charset="0"/>
              </a:rPr>
              <a:t>Proyecto </a:t>
            </a:r>
            <a:r>
              <a:rPr lang="es-PY" sz="1800" b="1" dirty="0">
                <a:cs typeface="Times New Roman" pitchFamily="18" charset="0"/>
              </a:rPr>
              <a:t>de “Restauración de Fertilidad y Conservación de suelos en los departamentos de Concepción, San Pedro, Caazapá y Paraguarí” </a:t>
            </a:r>
            <a:r>
              <a:rPr lang="es-PY" sz="1800" dirty="0">
                <a:cs typeface="Times New Roman" pitchFamily="18" charset="0"/>
              </a:rPr>
              <a:t>(Manejo Sostenible de los Recursos Naturales – PMRN Fase III) donación de EUR 5.350.000 – 1.600 productores a ser beneficiados. (</a:t>
            </a:r>
            <a:r>
              <a:rPr lang="es-PY" sz="1800" dirty="0" err="1">
                <a:cs typeface="Times New Roman" pitchFamily="18" charset="0"/>
              </a:rPr>
              <a:t>KfW</a:t>
            </a:r>
            <a:r>
              <a:rPr lang="es-PY" sz="1800" dirty="0">
                <a:cs typeface="Times New Roman" pitchFamily="18" charset="0"/>
              </a:rPr>
              <a:t>-MAG)</a:t>
            </a:r>
          </a:p>
          <a:p>
            <a:pPr lvl="1">
              <a:buFont typeface="Wingdings" pitchFamily="2" charset="2"/>
              <a:buChar char="Ø"/>
            </a:pPr>
            <a:endParaRPr lang="es-PY" sz="1800" dirty="0">
              <a:cs typeface="Times New Roman" pitchFamily="18" charset="0"/>
            </a:endParaRPr>
          </a:p>
          <a:p>
            <a:pPr lvl="1">
              <a:buFont typeface="Wingdings" pitchFamily="2" charset="2"/>
              <a:buChar char="Ø"/>
            </a:pPr>
            <a:r>
              <a:rPr lang="es-PY" sz="1800" dirty="0" smtClean="0">
                <a:cs typeface="Times New Roman" pitchFamily="18" charset="0"/>
              </a:rPr>
              <a:t>PROMAFI</a:t>
            </a:r>
            <a:r>
              <a:rPr lang="es-PY" sz="1800" dirty="0">
                <a:cs typeface="Times New Roman" pitchFamily="18" charset="0"/>
              </a:rPr>
              <a:t>, </a:t>
            </a:r>
            <a:r>
              <a:rPr lang="es-PY" sz="1800" b="1" dirty="0">
                <a:cs typeface="Times New Roman" pitchFamily="18" charset="0"/>
              </a:rPr>
              <a:t>Proyecto Mejoramiento de Ingreso de la Agricultura Familiar Campesina e Indígena</a:t>
            </a:r>
            <a:r>
              <a:rPr lang="es-PY" sz="1800" dirty="0">
                <a:cs typeface="Times New Roman" pitchFamily="18" charset="0"/>
              </a:rPr>
              <a:t>,  total de EUR 19.450.000 (préstamo de EUR 15.800.000 y donación de EUR 3.650.000)  - 14.000 familias a ser beneficiadas. (FIDA-MAG)</a:t>
            </a:r>
          </a:p>
          <a:p>
            <a:pPr lvl="1">
              <a:buFont typeface="Wingdings" pitchFamily="2" charset="2"/>
              <a:buChar char="Ø"/>
            </a:pPr>
            <a:endParaRPr lang="es-PY" sz="1800" dirty="0">
              <a:cs typeface="Times New Roman" pitchFamily="18" charset="0"/>
            </a:endParaRPr>
          </a:p>
          <a:p>
            <a:pPr marL="457200" lvl="1" indent="0">
              <a:buNone/>
            </a:pPr>
            <a:endParaRPr lang="es-PY" sz="1800" dirty="0">
              <a:cs typeface="Times New Roman" pitchFamily="18" charset="0"/>
            </a:endParaRPr>
          </a:p>
        </p:txBody>
      </p:sp>
      <p:sp>
        <p:nvSpPr>
          <p:cNvPr id="4" name="3 Marcador de número de diapositiva"/>
          <p:cNvSpPr>
            <a:spLocks noGrp="1"/>
          </p:cNvSpPr>
          <p:nvPr>
            <p:ph type="sldNum" sz="quarter" idx="12"/>
          </p:nvPr>
        </p:nvSpPr>
        <p:spPr/>
        <p:txBody>
          <a:bodyPr/>
          <a:lstStyle/>
          <a:p>
            <a:pPr>
              <a:defRPr/>
            </a:pPr>
            <a:fld id="{A98EA9FA-6D6F-482C-AF79-79BEBFD28762}" type="slidenum">
              <a:rPr lang="es-PY" smtClean="0"/>
              <a:pPr>
                <a:defRPr/>
              </a:pPr>
              <a:t>40</a:t>
            </a:fld>
            <a:endParaRPr lang="es-PY" dirty="0"/>
          </a:p>
        </p:txBody>
      </p:sp>
      <p:cxnSp>
        <p:nvCxnSpPr>
          <p:cNvPr id="6" name="5 Conector recto"/>
          <p:cNvCxnSpPr/>
          <p:nvPr/>
        </p:nvCxnSpPr>
        <p:spPr>
          <a:xfrm>
            <a:off x="1403648" y="1196752"/>
            <a:ext cx="7561213"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pic>
        <p:nvPicPr>
          <p:cNvPr id="9"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10 Grupo"/>
          <p:cNvGrpSpPr/>
          <p:nvPr/>
        </p:nvGrpSpPr>
        <p:grpSpPr>
          <a:xfrm>
            <a:off x="-133709" y="2270"/>
            <a:ext cx="1284976" cy="6855729"/>
            <a:chOff x="-133709" y="2270"/>
            <a:chExt cx="1284976" cy="6855729"/>
          </a:xfrm>
        </p:grpSpPr>
        <p:pic>
          <p:nvPicPr>
            <p:cNvPr id="1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8328154"/>
      </p:ext>
    </p:extLst>
  </p:cSld>
  <p:clrMapOvr>
    <a:masterClrMapping/>
  </p:clrMapOvr>
  <p:transition spd="med">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6317" y="528638"/>
            <a:ext cx="8229600" cy="648072"/>
          </a:xfrm>
        </p:spPr>
        <p:txBody>
          <a:bodyPr/>
          <a:lstStyle/>
          <a:p>
            <a:r>
              <a:rPr lang="es-PY" sz="3200" b="1" dirty="0" smtClean="0">
                <a:latin typeface="+mn-lt"/>
                <a:cs typeface="Times New Roman" pitchFamily="18" charset="0"/>
              </a:rPr>
              <a:t>DESAFIOS 2018</a:t>
            </a:r>
            <a:endParaRPr lang="es-PY" sz="3200" b="1" dirty="0">
              <a:latin typeface="+mn-lt"/>
              <a:cs typeface="Times New Roman" pitchFamily="18" charset="0"/>
            </a:endParaRPr>
          </a:p>
        </p:txBody>
      </p:sp>
      <p:sp>
        <p:nvSpPr>
          <p:cNvPr id="7" name="6 Marcador de contenido"/>
          <p:cNvSpPr>
            <a:spLocks noGrp="1"/>
          </p:cNvSpPr>
          <p:nvPr>
            <p:ph idx="1"/>
          </p:nvPr>
        </p:nvSpPr>
        <p:spPr>
          <a:xfrm>
            <a:off x="1151267" y="1556792"/>
            <a:ext cx="7813594" cy="4752528"/>
          </a:xfrm>
        </p:spPr>
        <p:txBody>
          <a:bodyPr>
            <a:noAutofit/>
          </a:bodyPr>
          <a:lstStyle/>
          <a:p>
            <a:pPr lvl="1" algn="just">
              <a:buFont typeface="Wingdings" pitchFamily="2" charset="2"/>
              <a:buChar char="Ø"/>
            </a:pPr>
            <a:r>
              <a:rPr lang="es-PY" sz="2000" b="1" dirty="0" smtClean="0">
                <a:cs typeface="Times New Roman" pitchFamily="18" charset="0"/>
              </a:rPr>
              <a:t>Promoción </a:t>
            </a:r>
            <a:r>
              <a:rPr lang="es-PY" sz="2000" b="1" dirty="0">
                <a:cs typeface="Times New Roman" pitchFamily="18" charset="0"/>
              </a:rPr>
              <a:t>de una Producción Pecuaria Diversificada y Sustentable</a:t>
            </a:r>
            <a:r>
              <a:rPr lang="es-PY" sz="2000" dirty="0">
                <a:cs typeface="Times New Roman" pitchFamily="18" charset="0"/>
              </a:rPr>
              <a:t>, EUR 8.000.000, para la diversificación económica y la mejora de la competitividad de la producción pecuaria no tradicional. (UE-MAG/VMG)</a:t>
            </a:r>
          </a:p>
          <a:p>
            <a:pPr lvl="1" algn="just">
              <a:buFont typeface="Wingdings" pitchFamily="2" charset="2"/>
              <a:buChar char="Ø"/>
            </a:pPr>
            <a:endParaRPr lang="es-PY" sz="2000" dirty="0">
              <a:cs typeface="Times New Roman" pitchFamily="18" charset="0"/>
            </a:endParaRPr>
          </a:p>
          <a:p>
            <a:pPr lvl="1" algn="just">
              <a:buFont typeface="Wingdings" pitchFamily="2" charset="2"/>
              <a:buChar char="Ø"/>
            </a:pPr>
            <a:r>
              <a:rPr lang="es-PY" sz="2000" dirty="0" smtClean="0">
                <a:cs typeface="Times New Roman" pitchFamily="18" charset="0"/>
              </a:rPr>
              <a:t>PPI </a:t>
            </a:r>
            <a:r>
              <a:rPr lang="es-PY" sz="2000" dirty="0">
                <a:cs typeface="Times New Roman" pitchFamily="18" charset="0"/>
              </a:rPr>
              <a:t>II, </a:t>
            </a:r>
            <a:r>
              <a:rPr lang="es-PY" sz="2000" b="1" dirty="0">
                <a:cs typeface="Times New Roman" pitchFamily="18" charset="0"/>
              </a:rPr>
              <a:t>Mejoramiento de la Agricultura Familiar Campesina e indígena en Cadenas de Valor en la Región Oriental (fase II), </a:t>
            </a:r>
            <a:r>
              <a:rPr lang="es-PY" sz="2000" dirty="0">
                <a:cs typeface="Times New Roman" pitchFamily="18" charset="0"/>
              </a:rPr>
              <a:t>total de EUR 10.500.000 (Préstamo de EUR 10.000.000 y donación de EUR 500.000) - 13.200  familias a ser beneficiadas. (FIDA-MAG)</a:t>
            </a:r>
          </a:p>
          <a:p>
            <a:pPr lvl="1" algn="just">
              <a:buFont typeface="Wingdings" pitchFamily="2" charset="2"/>
              <a:buChar char="Ø"/>
            </a:pPr>
            <a:endParaRPr lang="es-PY" sz="2000" dirty="0">
              <a:cs typeface="Times New Roman" pitchFamily="18" charset="0"/>
            </a:endParaRPr>
          </a:p>
          <a:p>
            <a:pPr lvl="1" algn="just">
              <a:buFont typeface="Wingdings" pitchFamily="2" charset="2"/>
              <a:buChar char="Ø"/>
            </a:pPr>
            <a:r>
              <a:rPr lang="es-PY" sz="2000" dirty="0" smtClean="0">
                <a:cs typeface="Times New Roman" pitchFamily="18" charset="0"/>
              </a:rPr>
              <a:t>Proyecto </a:t>
            </a:r>
            <a:r>
              <a:rPr lang="es-PY" sz="2000" b="1" dirty="0">
                <a:cs typeface="Times New Roman" pitchFamily="18" charset="0"/>
              </a:rPr>
              <a:t>Censo Agrario Nacional CAN 2018</a:t>
            </a:r>
            <a:r>
              <a:rPr lang="es-PY" sz="2000" dirty="0">
                <a:cs typeface="Times New Roman" pitchFamily="18" charset="0"/>
              </a:rPr>
              <a:t>,  USD 12.315.661, en gestión de financiamiento. (BID-MAG)</a:t>
            </a:r>
          </a:p>
          <a:p>
            <a:pPr lvl="1" algn="just">
              <a:buFont typeface="Wingdings" pitchFamily="2" charset="2"/>
              <a:buChar char="Ø"/>
            </a:pPr>
            <a:endParaRPr lang="es-PY" sz="2000" dirty="0">
              <a:cs typeface="Times New Roman" pitchFamily="18" charset="0"/>
            </a:endParaRPr>
          </a:p>
        </p:txBody>
      </p:sp>
      <p:sp>
        <p:nvSpPr>
          <p:cNvPr id="4" name="3 Marcador de número de diapositiva"/>
          <p:cNvSpPr>
            <a:spLocks noGrp="1"/>
          </p:cNvSpPr>
          <p:nvPr>
            <p:ph type="sldNum" sz="quarter" idx="12"/>
          </p:nvPr>
        </p:nvSpPr>
        <p:spPr/>
        <p:txBody>
          <a:bodyPr/>
          <a:lstStyle/>
          <a:p>
            <a:pPr>
              <a:defRPr/>
            </a:pPr>
            <a:fld id="{A98EA9FA-6D6F-482C-AF79-79BEBFD28762}" type="slidenum">
              <a:rPr lang="es-PY" smtClean="0"/>
              <a:pPr>
                <a:defRPr/>
              </a:pPr>
              <a:t>41</a:t>
            </a:fld>
            <a:endParaRPr lang="es-PY" dirty="0"/>
          </a:p>
        </p:txBody>
      </p:sp>
      <p:cxnSp>
        <p:nvCxnSpPr>
          <p:cNvPr id="6" name="5 Conector recto"/>
          <p:cNvCxnSpPr/>
          <p:nvPr/>
        </p:nvCxnSpPr>
        <p:spPr>
          <a:xfrm>
            <a:off x="1403648" y="1196752"/>
            <a:ext cx="7561213"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pic>
        <p:nvPicPr>
          <p:cNvPr id="9"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10 Grupo"/>
          <p:cNvGrpSpPr/>
          <p:nvPr/>
        </p:nvGrpSpPr>
        <p:grpSpPr>
          <a:xfrm>
            <a:off x="-133709" y="2270"/>
            <a:ext cx="1284976" cy="6855729"/>
            <a:chOff x="-133709" y="2270"/>
            <a:chExt cx="1284976" cy="6855729"/>
          </a:xfrm>
        </p:grpSpPr>
        <p:pic>
          <p:nvPicPr>
            <p:cNvPr id="1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8221785"/>
      </p:ext>
    </p:extLst>
  </p:cSld>
  <p:clrMapOvr>
    <a:masterClrMapping/>
  </p:clrMapOvr>
  <p:transition spd="med">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814BDBA3-D411-48A7-B488-CD98EAA53BA4}" type="slidenum">
              <a:rPr lang="es-ES" smtClean="0"/>
              <a:pPr>
                <a:defRPr/>
              </a:pPr>
              <a:t>42</a:t>
            </a:fld>
            <a:endParaRPr lang="es-ES" dirty="0"/>
          </a:p>
        </p:txBody>
      </p:sp>
      <p:cxnSp>
        <p:nvCxnSpPr>
          <p:cNvPr id="15" name="14 Conector recto"/>
          <p:cNvCxnSpPr/>
          <p:nvPr/>
        </p:nvCxnSpPr>
        <p:spPr>
          <a:xfrm>
            <a:off x="1475656" y="4149080"/>
            <a:ext cx="7464296"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sp>
        <p:nvSpPr>
          <p:cNvPr id="16" name="Rectangle 2"/>
          <p:cNvSpPr txBox="1">
            <a:spLocks noChangeArrowheads="1"/>
          </p:cNvSpPr>
          <p:nvPr/>
        </p:nvSpPr>
        <p:spPr>
          <a:xfrm>
            <a:off x="0" y="3058070"/>
            <a:ext cx="9310581" cy="1224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s-ES_tradnl" sz="4200" b="1" dirty="0" smtClean="0">
                <a:effectLst>
                  <a:outerShdw blurRad="38100" dist="38100" dir="2700000" algn="tl">
                    <a:srgbClr val="000000">
                      <a:alpha val="43137"/>
                    </a:srgbClr>
                  </a:outerShdw>
                </a:effectLst>
                <a:cs typeface="Times New Roman" pitchFamily="18" charset="0"/>
              </a:rPr>
              <a:t>MUCHAS GRACIAS</a:t>
            </a:r>
          </a:p>
        </p:txBody>
      </p:sp>
      <p:pic>
        <p:nvPicPr>
          <p:cNvPr id="8"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8 Grupo"/>
          <p:cNvGrpSpPr/>
          <p:nvPr/>
        </p:nvGrpSpPr>
        <p:grpSpPr>
          <a:xfrm>
            <a:off x="-133709" y="2270"/>
            <a:ext cx="1284976" cy="6855729"/>
            <a:chOff x="-133709" y="2270"/>
            <a:chExt cx="1284976" cy="6855729"/>
          </a:xfrm>
        </p:grpSpPr>
        <p:pic>
          <p:nvPicPr>
            <p:cNvPr id="10"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6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2940" y="591064"/>
            <a:ext cx="7592868" cy="523220"/>
          </a:xfrm>
          <a:noFill/>
        </p:spPr>
        <p:txBody>
          <a:bodyPr wrap="square" rtlCol="0">
            <a:spAutoFit/>
          </a:bodyPr>
          <a:lstStyle/>
          <a:p>
            <a:pPr algn="l"/>
            <a:r>
              <a:rPr lang="es-PY" sz="2800" b="1" dirty="0">
                <a:effectLst>
                  <a:outerShdw blurRad="38100" dist="38100" dir="2700000" algn="tl">
                    <a:srgbClr val="000000">
                      <a:alpha val="43137"/>
                    </a:srgbClr>
                  </a:outerShdw>
                </a:effectLst>
                <a:ea typeface="+mn-ea"/>
                <a:cs typeface="Times New Roman" pitchFamily="18" charset="0"/>
              </a:rPr>
              <a:t>OBJETIVOS </a:t>
            </a:r>
            <a:r>
              <a:rPr lang="es-PY" sz="2800" b="1" dirty="0" smtClean="0">
                <a:effectLst>
                  <a:outerShdw blurRad="38100" dist="38100" dir="2700000" algn="tl">
                    <a:srgbClr val="000000">
                      <a:alpha val="43137"/>
                    </a:srgbClr>
                  </a:outerShdw>
                </a:effectLst>
                <a:ea typeface="+mn-ea"/>
                <a:cs typeface="Times New Roman" pitchFamily="18" charset="0"/>
              </a:rPr>
              <a:t> ESTRATÉGICOS  DEL   MAG  </a:t>
            </a:r>
            <a:r>
              <a:rPr lang="es-PY" sz="2800" b="1" dirty="0">
                <a:effectLst>
                  <a:outerShdw blurRad="38100" dist="38100" dir="2700000" algn="tl">
                    <a:srgbClr val="000000">
                      <a:alpha val="43137"/>
                    </a:srgbClr>
                  </a:outerShdw>
                </a:effectLst>
                <a:ea typeface="+mn-ea"/>
                <a:cs typeface="Times New Roman" pitchFamily="18" charset="0"/>
              </a:rPr>
              <a:t>2014-2018</a:t>
            </a:r>
          </a:p>
        </p:txBody>
      </p:sp>
      <p:sp>
        <p:nvSpPr>
          <p:cNvPr id="5" name="4 Marcador de contenido"/>
          <p:cNvSpPr>
            <a:spLocks noGrp="1"/>
          </p:cNvSpPr>
          <p:nvPr>
            <p:ph idx="1"/>
          </p:nvPr>
        </p:nvSpPr>
        <p:spPr>
          <a:xfrm>
            <a:off x="1296307" y="1703078"/>
            <a:ext cx="7507966" cy="5154922"/>
          </a:xfrm>
        </p:spPr>
        <p:txBody>
          <a:bodyPr>
            <a:normAutofit fontScale="77500" lnSpcReduction="20000"/>
          </a:bodyPr>
          <a:lstStyle/>
          <a:p>
            <a:pPr marL="0" indent="0" algn="just">
              <a:buNone/>
            </a:pPr>
            <a:r>
              <a:rPr lang="es-PY" b="1" dirty="0" smtClean="0"/>
              <a:t>OBJETIVO 1: </a:t>
            </a:r>
            <a:r>
              <a:rPr lang="es-PY" dirty="0" smtClean="0"/>
              <a:t>Promover la competitividad para la inserción de productos agropecuarios al mercado nacional e internacional.</a:t>
            </a:r>
          </a:p>
          <a:p>
            <a:pPr marL="0" indent="0" algn="just">
              <a:buNone/>
            </a:pPr>
            <a:endParaRPr lang="es-PY" dirty="0" smtClean="0"/>
          </a:p>
          <a:p>
            <a:pPr marL="0" indent="0" algn="just">
              <a:buNone/>
            </a:pPr>
            <a:r>
              <a:rPr lang="es-PY" b="1" dirty="0" smtClean="0"/>
              <a:t>OBJETIVO 2: </a:t>
            </a:r>
            <a:r>
              <a:rPr lang="es-PY" dirty="0" smtClean="0"/>
              <a:t>Fortalecer la agricultura familiar, para lograr la seguridad alimentaria e inserción a cadenas de valor.</a:t>
            </a:r>
          </a:p>
          <a:p>
            <a:pPr marL="0" indent="0" algn="just">
              <a:buNone/>
            </a:pPr>
            <a:endParaRPr lang="es-PY" dirty="0" smtClean="0"/>
          </a:p>
          <a:p>
            <a:pPr marL="0" indent="0" algn="just">
              <a:buNone/>
            </a:pPr>
            <a:r>
              <a:rPr lang="es-PY" b="1" dirty="0" smtClean="0"/>
              <a:t>OBJETIVO 3: </a:t>
            </a:r>
            <a:r>
              <a:rPr lang="es-PY" dirty="0" smtClean="0"/>
              <a:t>Fortalecer la institucionalidad y mejorar los procesos operativos.</a:t>
            </a:r>
          </a:p>
          <a:p>
            <a:pPr marL="0" indent="0" algn="just">
              <a:buNone/>
            </a:pPr>
            <a:endParaRPr lang="es-PY" dirty="0" smtClean="0"/>
          </a:p>
          <a:p>
            <a:pPr marL="0" indent="0" algn="just">
              <a:buNone/>
            </a:pPr>
            <a:r>
              <a:rPr lang="es-PY" b="1" dirty="0" smtClean="0"/>
              <a:t>OBJETIVO 4: </a:t>
            </a:r>
            <a:r>
              <a:rPr lang="es-PY" dirty="0" smtClean="0"/>
              <a:t>Promover e impulsar el aprovechamiento y manejo sostenible de los bosques, suelo y agua.</a:t>
            </a:r>
          </a:p>
          <a:p>
            <a:pPr marL="0" indent="0" algn="just">
              <a:buNone/>
            </a:pPr>
            <a:endParaRPr lang="es-PY" dirty="0"/>
          </a:p>
        </p:txBody>
      </p:sp>
      <p:sp>
        <p:nvSpPr>
          <p:cNvPr id="3" name="2 Marcador de número de diapositiva"/>
          <p:cNvSpPr>
            <a:spLocks noGrp="1"/>
          </p:cNvSpPr>
          <p:nvPr>
            <p:ph type="sldNum" sz="quarter" idx="12"/>
          </p:nvPr>
        </p:nvSpPr>
        <p:spPr/>
        <p:txBody>
          <a:bodyPr/>
          <a:lstStyle/>
          <a:p>
            <a:pPr>
              <a:defRPr/>
            </a:pPr>
            <a:fld id="{A98EA9FA-6D6F-482C-AF79-79BEBFD28762}" type="slidenum">
              <a:rPr lang="es-PY" smtClean="0">
                <a:solidFill>
                  <a:prstClr val="black">
                    <a:tint val="75000"/>
                  </a:prstClr>
                </a:solidFill>
              </a:rPr>
              <a:pPr>
                <a:defRPr/>
              </a:pPr>
              <a:t>5</a:t>
            </a:fld>
            <a:endParaRPr lang="es-PY">
              <a:solidFill>
                <a:prstClr val="black">
                  <a:tint val="75000"/>
                </a:prstClr>
              </a:solidFill>
            </a:endParaRPr>
          </a:p>
        </p:txBody>
      </p:sp>
      <p:cxnSp>
        <p:nvCxnSpPr>
          <p:cNvPr id="7" name="6 Conector recto"/>
          <p:cNvCxnSpPr/>
          <p:nvPr/>
        </p:nvCxnSpPr>
        <p:spPr>
          <a:xfrm>
            <a:off x="1331640" y="1340768"/>
            <a:ext cx="7344816"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pic>
        <p:nvPicPr>
          <p:cNvPr id="10"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10 Grupo"/>
          <p:cNvGrpSpPr/>
          <p:nvPr/>
        </p:nvGrpSpPr>
        <p:grpSpPr>
          <a:xfrm>
            <a:off x="-133709" y="2270"/>
            <a:ext cx="1284976" cy="6855729"/>
            <a:chOff x="-133709" y="2270"/>
            <a:chExt cx="1284976" cy="6855729"/>
          </a:xfrm>
        </p:grpSpPr>
        <p:pic>
          <p:nvPicPr>
            <p:cNvPr id="1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4352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2 Marcador de contenido"/>
          <p:cNvSpPr>
            <a:spLocks noGrp="1"/>
          </p:cNvSpPr>
          <p:nvPr>
            <p:ph idx="1"/>
          </p:nvPr>
        </p:nvSpPr>
        <p:spPr>
          <a:xfrm>
            <a:off x="1025738" y="1972497"/>
            <a:ext cx="5364088" cy="3672408"/>
          </a:xfrm>
        </p:spPr>
        <p:txBody>
          <a:bodyPr rtlCol="0">
            <a:noAutofit/>
          </a:bodyPr>
          <a:lstStyle/>
          <a:p>
            <a:pPr marL="57150" indent="0" eaLnBrk="1" fontAlgn="auto" hangingPunct="1">
              <a:spcAft>
                <a:spcPts val="0"/>
              </a:spcAft>
              <a:buNone/>
              <a:defRPr/>
            </a:pPr>
            <a:r>
              <a:rPr lang="es-PY" sz="1800" dirty="0" smtClean="0"/>
              <a:t>1°  Exportador </a:t>
            </a:r>
            <a:r>
              <a:rPr lang="es-PY" sz="1800" dirty="0"/>
              <a:t>de </a:t>
            </a:r>
            <a:r>
              <a:rPr lang="es-PY" sz="1800" b="1" dirty="0" smtClean="0"/>
              <a:t>Azúcar  Orgánica </a:t>
            </a:r>
            <a:r>
              <a:rPr lang="es-PY" sz="1800" dirty="0" smtClean="0"/>
              <a:t>del </a:t>
            </a:r>
            <a:r>
              <a:rPr lang="es-PY" sz="1800" dirty="0"/>
              <a:t>mundo</a:t>
            </a:r>
          </a:p>
          <a:p>
            <a:pPr marL="57150" indent="0" eaLnBrk="1" fontAlgn="auto" hangingPunct="1">
              <a:spcAft>
                <a:spcPts val="0"/>
              </a:spcAft>
              <a:buNone/>
              <a:defRPr/>
            </a:pPr>
            <a:r>
              <a:rPr lang="es-PY" sz="1800" dirty="0" smtClean="0"/>
              <a:t>2°  Productor </a:t>
            </a:r>
            <a:r>
              <a:rPr lang="es-PY" sz="1800" b="1" dirty="0" err="1" smtClean="0"/>
              <a:t>Stevia</a:t>
            </a:r>
            <a:r>
              <a:rPr lang="es-PY" sz="1800" b="1" dirty="0" smtClean="0"/>
              <a:t> </a:t>
            </a:r>
            <a:r>
              <a:rPr lang="es-PY" sz="1800" dirty="0"/>
              <a:t>y</a:t>
            </a:r>
            <a:r>
              <a:rPr lang="es-PY" sz="1800" b="1" dirty="0"/>
              <a:t> </a:t>
            </a:r>
            <a:r>
              <a:rPr lang="es-PY" sz="1800" b="1" dirty="0" err="1" smtClean="0"/>
              <a:t>Tung</a:t>
            </a:r>
            <a:endParaRPr lang="es-PY" sz="1800" b="1" dirty="0"/>
          </a:p>
          <a:p>
            <a:pPr marL="57150" indent="0" eaLnBrk="1" fontAlgn="auto" hangingPunct="1">
              <a:spcAft>
                <a:spcPts val="0"/>
              </a:spcAft>
              <a:buNone/>
              <a:defRPr/>
            </a:pPr>
            <a:r>
              <a:rPr lang="es-PY" sz="1800" dirty="0" smtClean="0"/>
              <a:t>3°  Exportador </a:t>
            </a:r>
            <a:r>
              <a:rPr lang="es-PY" sz="1800" dirty="0"/>
              <a:t>de </a:t>
            </a:r>
            <a:r>
              <a:rPr lang="es-PY" sz="1800" b="1" dirty="0" smtClean="0"/>
              <a:t>Yerba Mate</a:t>
            </a:r>
            <a:endParaRPr lang="es-PY" sz="1800" b="1" dirty="0"/>
          </a:p>
          <a:p>
            <a:pPr marL="355600" indent="-298450" eaLnBrk="1" fontAlgn="auto" hangingPunct="1">
              <a:spcAft>
                <a:spcPts val="0"/>
              </a:spcAft>
              <a:buNone/>
              <a:defRPr/>
            </a:pPr>
            <a:r>
              <a:rPr lang="es-PY" sz="1800" dirty="0" smtClean="0"/>
              <a:t>4°  Exportador </a:t>
            </a:r>
            <a:r>
              <a:rPr lang="es-PY" sz="1800" dirty="0"/>
              <a:t>mundial de </a:t>
            </a:r>
            <a:r>
              <a:rPr lang="es-PY" sz="1800" b="1" dirty="0" smtClean="0"/>
              <a:t>Soja, Almidón </a:t>
            </a:r>
            <a:r>
              <a:rPr lang="es-PY" sz="1800" b="1" dirty="0"/>
              <a:t>de </a:t>
            </a:r>
            <a:r>
              <a:rPr lang="es-PY" sz="1800" b="1" dirty="0" smtClean="0"/>
              <a:t>Mandioca </a:t>
            </a:r>
            <a:r>
              <a:rPr lang="es-PY" sz="1800" dirty="0" smtClean="0"/>
              <a:t>y </a:t>
            </a:r>
            <a:r>
              <a:rPr lang="es-PY" sz="1800" b="1" dirty="0" smtClean="0"/>
              <a:t>Aceite </a:t>
            </a:r>
            <a:r>
              <a:rPr lang="es-PY" sz="1800" b="1" dirty="0"/>
              <a:t>de </a:t>
            </a:r>
            <a:r>
              <a:rPr lang="es-PY" sz="1800" b="1" dirty="0" smtClean="0"/>
              <a:t>Soja</a:t>
            </a:r>
            <a:endParaRPr lang="es-PY" sz="1800" b="1" dirty="0"/>
          </a:p>
          <a:p>
            <a:pPr marL="57150" indent="0" eaLnBrk="1" fontAlgn="auto" hangingPunct="1">
              <a:spcAft>
                <a:spcPts val="0"/>
              </a:spcAft>
              <a:buNone/>
              <a:defRPr/>
            </a:pPr>
            <a:r>
              <a:rPr lang="es-PY" sz="1800" dirty="0" smtClean="0"/>
              <a:t>5°  Exportador </a:t>
            </a:r>
            <a:r>
              <a:rPr lang="es-PY" sz="1800" dirty="0"/>
              <a:t>mundial de </a:t>
            </a:r>
            <a:r>
              <a:rPr lang="es-PY" sz="1800" b="1" dirty="0" smtClean="0"/>
              <a:t>Harina </a:t>
            </a:r>
            <a:r>
              <a:rPr lang="es-PY" sz="1800" b="1" dirty="0"/>
              <a:t>de </a:t>
            </a:r>
            <a:r>
              <a:rPr lang="es-PY" sz="1800" b="1" dirty="0" smtClean="0"/>
              <a:t>Soja </a:t>
            </a:r>
            <a:r>
              <a:rPr lang="es-PY" sz="1800" dirty="0"/>
              <a:t>y</a:t>
            </a:r>
            <a:r>
              <a:rPr lang="es-PY" sz="1800" b="1" dirty="0"/>
              <a:t> </a:t>
            </a:r>
            <a:r>
              <a:rPr lang="es-PY" sz="1800" b="1" dirty="0" smtClean="0"/>
              <a:t>Chía</a:t>
            </a:r>
            <a:endParaRPr lang="es-PY" sz="1800" b="1" dirty="0"/>
          </a:p>
          <a:p>
            <a:pPr marL="57150" indent="0">
              <a:buNone/>
              <a:defRPr/>
            </a:pPr>
            <a:r>
              <a:rPr lang="es-PY" sz="1800" u="sng" dirty="0"/>
              <a:t>6°  Exportador Mundial de </a:t>
            </a:r>
            <a:r>
              <a:rPr lang="es-PY" sz="1800" b="1" u="sng" dirty="0" smtClean="0"/>
              <a:t>Carne</a:t>
            </a:r>
            <a:r>
              <a:rPr lang="es-PY" sz="1800" b="1" dirty="0" smtClean="0"/>
              <a:t> y </a:t>
            </a:r>
            <a:r>
              <a:rPr lang="es-PY" sz="1800" dirty="0"/>
              <a:t>Productor mundial de </a:t>
            </a:r>
            <a:r>
              <a:rPr lang="es-PY" sz="1800" b="1" dirty="0"/>
              <a:t>Soja </a:t>
            </a:r>
            <a:endParaRPr lang="es-PY" sz="1800" b="1" u="sng" dirty="0"/>
          </a:p>
          <a:p>
            <a:pPr marL="57150" indent="0" eaLnBrk="1" fontAlgn="auto" hangingPunct="1">
              <a:spcAft>
                <a:spcPts val="0"/>
              </a:spcAft>
              <a:buNone/>
              <a:defRPr/>
            </a:pPr>
            <a:r>
              <a:rPr lang="es-PY" sz="1800" dirty="0" smtClean="0"/>
              <a:t>7°  Exportador </a:t>
            </a:r>
            <a:r>
              <a:rPr lang="es-PY" sz="1800" dirty="0"/>
              <a:t>de </a:t>
            </a:r>
            <a:r>
              <a:rPr lang="es-PY" sz="1800" b="1" dirty="0" smtClean="0"/>
              <a:t>Maíz</a:t>
            </a:r>
            <a:endParaRPr lang="es-PY" sz="1800" b="1" dirty="0"/>
          </a:p>
          <a:p>
            <a:pPr marL="57150" indent="0" eaLnBrk="1" fontAlgn="auto" hangingPunct="1">
              <a:spcAft>
                <a:spcPts val="0"/>
              </a:spcAft>
              <a:buNone/>
              <a:defRPr/>
            </a:pPr>
            <a:r>
              <a:rPr lang="es-PY" sz="1800" dirty="0" smtClean="0"/>
              <a:t>8°  Industrializador </a:t>
            </a:r>
            <a:r>
              <a:rPr lang="es-PY" sz="1800" dirty="0"/>
              <a:t>mundial de </a:t>
            </a:r>
            <a:r>
              <a:rPr lang="es-PY" sz="1800" b="1" dirty="0" smtClean="0"/>
              <a:t>Soja </a:t>
            </a:r>
            <a:endParaRPr lang="es-PY" sz="1800" b="1" dirty="0"/>
          </a:p>
          <a:p>
            <a:pPr marL="57150" indent="0" eaLnBrk="1" fontAlgn="auto" hangingPunct="1">
              <a:spcAft>
                <a:spcPts val="0"/>
              </a:spcAft>
              <a:buNone/>
              <a:defRPr/>
            </a:pPr>
            <a:r>
              <a:rPr lang="es-PY" sz="1800" dirty="0" smtClean="0"/>
              <a:t>10° Exportador </a:t>
            </a:r>
            <a:r>
              <a:rPr lang="es-PY" sz="1800" dirty="0"/>
              <a:t>de </a:t>
            </a:r>
            <a:r>
              <a:rPr lang="es-PY" sz="1800" b="1" dirty="0" smtClean="0"/>
              <a:t>Trigo</a:t>
            </a:r>
            <a:r>
              <a:rPr lang="es-PY" sz="1800" dirty="0"/>
              <a:t>, </a:t>
            </a:r>
            <a:r>
              <a:rPr lang="es-PY" sz="1800" u="sng" dirty="0"/>
              <a:t>único país de </a:t>
            </a:r>
            <a:r>
              <a:rPr lang="es-PY" sz="1800" u="sng" dirty="0" smtClean="0"/>
              <a:t>clima tropical</a:t>
            </a:r>
            <a:endParaRPr lang="es-PY" sz="1800" u="sng" dirty="0"/>
          </a:p>
          <a:p>
            <a:pPr marL="57150" indent="0" eaLnBrk="1" fontAlgn="auto" hangingPunct="1">
              <a:spcAft>
                <a:spcPts val="0"/>
              </a:spcAft>
              <a:buNone/>
              <a:defRPr/>
            </a:pPr>
            <a:endParaRPr lang="es-PY" sz="1800" dirty="0"/>
          </a:p>
          <a:p>
            <a:pPr marL="57150" indent="0" eaLnBrk="1" fontAlgn="auto" hangingPunct="1">
              <a:spcAft>
                <a:spcPts val="0"/>
              </a:spcAft>
              <a:buNone/>
              <a:defRPr/>
            </a:pPr>
            <a:endParaRPr lang="es-PY" sz="1800" dirty="0" smtClean="0"/>
          </a:p>
          <a:p>
            <a:pPr marL="57150" indent="0" eaLnBrk="1" fontAlgn="auto" hangingPunct="1">
              <a:spcAft>
                <a:spcPts val="0"/>
              </a:spcAft>
              <a:buNone/>
              <a:defRPr/>
            </a:pPr>
            <a:endParaRPr lang="es-PY" sz="1800" dirty="0"/>
          </a:p>
          <a:p>
            <a:pPr marL="57150" indent="0" eaLnBrk="1" fontAlgn="auto" hangingPunct="1">
              <a:spcAft>
                <a:spcPts val="0"/>
              </a:spcAft>
              <a:buNone/>
              <a:defRPr/>
            </a:pPr>
            <a:endParaRPr lang="es-PY" sz="1800" dirty="0" smtClean="0"/>
          </a:p>
          <a:p>
            <a:pPr marL="57150" indent="0" eaLnBrk="1" fontAlgn="auto" hangingPunct="1">
              <a:spcAft>
                <a:spcPts val="0"/>
              </a:spcAft>
              <a:buNone/>
              <a:defRPr/>
            </a:pPr>
            <a:endParaRPr lang="es-PY" sz="1800" dirty="0" smtClean="0"/>
          </a:p>
          <a:p>
            <a:pPr marL="457200" lvl="1" indent="0" eaLnBrk="1" fontAlgn="auto" hangingPunct="1">
              <a:spcAft>
                <a:spcPts val="0"/>
              </a:spcAft>
              <a:buNone/>
              <a:defRPr/>
            </a:pPr>
            <a:endParaRPr lang="es-PY" sz="1800" dirty="0"/>
          </a:p>
          <a:p>
            <a:pPr lvl="1" eaLnBrk="1" fontAlgn="auto" hangingPunct="1">
              <a:spcAft>
                <a:spcPts val="0"/>
              </a:spcAft>
              <a:buFont typeface="Arial" pitchFamily="34" charset="0"/>
              <a:buChar char="–"/>
              <a:defRPr/>
            </a:pPr>
            <a:endParaRPr lang="es-PA" sz="1800" dirty="0" smtClean="0"/>
          </a:p>
          <a:p>
            <a:pPr lvl="1" eaLnBrk="1" fontAlgn="auto" hangingPunct="1">
              <a:spcAft>
                <a:spcPts val="0"/>
              </a:spcAft>
              <a:buFont typeface="Arial" pitchFamily="34" charset="0"/>
              <a:buChar char="–"/>
              <a:defRPr/>
            </a:pPr>
            <a:endParaRPr lang="es-ES" sz="1800" dirty="0"/>
          </a:p>
        </p:txBody>
      </p:sp>
      <p:pic>
        <p:nvPicPr>
          <p:cNvPr id="12" name="Picture 2" descr="http://www.opaci.org.py/paraguay/paraguay_glob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807" y="2239823"/>
            <a:ext cx="2775839" cy="29909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5"/>
          <p:cNvSpPr txBox="1">
            <a:spLocks noChangeArrowheads="1"/>
          </p:cNvSpPr>
          <p:nvPr/>
        </p:nvSpPr>
        <p:spPr bwMode="auto">
          <a:xfrm>
            <a:off x="1117901" y="6041020"/>
            <a:ext cx="3877900" cy="461665"/>
          </a:xfrm>
          <a:prstGeom prst="rect">
            <a:avLst/>
          </a:prstGeom>
          <a:solidFill>
            <a:schemeClr val="accent2">
              <a:lumMod val="60000"/>
              <a:lumOff val="40000"/>
              <a:alpha val="44000"/>
            </a:schemeClr>
          </a:solidFill>
          <a:ln>
            <a:noFill/>
          </a:ln>
          <a:effectLst/>
        </p:spPr>
        <p:txBody>
          <a:bodyPr wrap="square">
            <a:spAutoFit/>
          </a:bodyPr>
          <a:lstStyle/>
          <a:p>
            <a:pPr algn="ctr">
              <a:spcBef>
                <a:spcPct val="50000"/>
              </a:spcBef>
            </a:pPr>
            <a:r>
              <a:rPr lang="es-PY" sz="1200" b="1" dirty="0">
                <a:solidFill>
                  <a:prstClr val="black"/>
                </a:solidFill>
              </a:rPr>
              <a:t>Más de 90 países adquieren productos agropecuarios del Paraguay.</a:t>
            </a:r>
            <a:endParaRPr lang="es-ES" sz="1200" b="1" dirty="0">
              <a:solidFill>
                <a:prstClr val="black"/>
              </a:solidFill>
            </a:endParaRPr>
          </a:p>
        </p:txBody>
      </p:sp>
      <p:sp>
        <p:nvSpPr>
          <p:cNvPr id="14" name="Text Box 14"/>
          <p:cNvSpPr txBox="1">
            <a:spLocks noChangeArrowheads="1"/>
          </p:cNvSpPr>
          <p:nvPr/>
        </p:nvSpPr>
        <p:spPr bwMode="auto">
          <a:xfrm>
            <a:off x="5508104" y="5971746"/>
            <a:ext cx="3454273" cy="646331"/>
          </a:xfrm>
          <a:prstGeom prst="rect">
            <a:avLst/>
          </a:prstGeom>
          <a:solidFill>
            <a:schemeClr val="accent2">
              <a:lumMod val="60000"/>
              <a:lumOff val="40000"/>
              <a:alpha val="44000"/>
            </a:schemeClr>
          </a:solidFill>
          <a:ln>
            <a:noFill/>
          </a:ln>
          <a:effectLst/>
        </p:spPr>
        <p:txBody>
          <a:bodyPr wrap="square">
            <a:spAutoFit/>
          </a:bodyPr>
          <a:lstStyle>
            <a:defPPr>
              <a:defRPr lang="es-PY"/>
            </a:defPPr>
            <a:lvl1pPr>
              <a:spcBef>
                <a:spcPct val="50000"/>
              </a:spcBef>
              <a:defRPr sz="1600"/>
            </a:lvl1pPr>
          </a:lstStyle>
          <a:p>
            <a:pPr algn="ctr"/>
            <a:r>
              <a:rPr lang="es-PY" sz="1200" b="1" dirty="0">
                <a:solidFill>
                  <a:prstClr val="black"/>
                </a:solidFill>
              </a:rPr>
              <a:t>Líder mundial en adopción de siembra directa con el </a:t>
            </a:r>
            <a:r>
              <a:rPr lang="es-PY" sz="1200" b="1" dirty="0" smtClean="0">
                <a:solidFill>
                  <a:prstClr val="black"/>
                </a:solidFill>
              </a:rPr>
              <a:t> 70% </a:t>
            </a:r>
            <a:r>
              <a:rPr lang="es-PY" sz="1200" b="1" dirty="0">
                <a:solidFill>
                  <a:prstClr val="black"/>
                </a:solidFill>
              </a:rPr>
              <a:t>de la producción sojera bajo este sistema de manejo</a:t>
            </a:r>
            <a:endParaRPr lang="es-ES" sz="1200" b="1" dirty="0">
              <a:solidFill>
                <a:prstClr val="black"/>
              </a:solidFill>
            </a:endParaRPr>
          </a:p>
        </p:txBody>
      </p:sp>
      <p:pic>
        <p:nvPicPr>
          <p:cNvPr id="15" name="Picture 3"/>
          <p:cNvPicPr>
            <a:picLocks noChangeAspect="1" noChangeArrowheads="1"/>
          </p:cNvPicPr>
          <p:nvPr/>
        </p:nvPicPr>
        <p:blipFill>
          <a:blip r:embed="rId4" cstate="print">
            <a:duotone>
              <a:prstClr val="black"/>
              <a:schemeClr val="accent3">
                <a:tint val="45000"/>
                <a:satMod val="400000"/>
              </a:schemeClr>
            </a:duotone>
            <a:extLst>
              <a:ext uri="{BEBA8EAE-BF5A-486C-A8C5-ECC9F3942E4B}">
                <a14:imgProps xmlns:a14="http://schemas.microsoft.com/office/drawing/2010/main">
                  <a14:imgLayer r:embed="rId5">
                    <a14:imgEffect>
                      <a14:colorTemperature colorTemp="6625"/>
                    </a14:imgEffect>
                    <a14:imgEffect>
                      <a14:saturation sat="70000"/>
                    </a14:imgEffect>
                  </a14:imgLayer>
                </a14:imgProps>
              </a:ext>
              <a:ext uri="{28A0092B-C50C-407E-A947-70E740481C1C}">
                <a14:useLocalDpi xmlns:a14="http://schemas.microsoft.com/office/drawing/2010/main" val="0"/>
              </a:ext>
            </a:extLst>
          </a:blip>
          <a:srcRect/>
          <a:stretch>
            <a:fillRect/>
          </a:stretch>
        </p:blipFill>
        <p:spPr bwMode="auto">
          <a:xfrm>
            <a:off x="7065491" y="2879225"/>
            <a:ext cx="1320470" cy="1712184"/>
          </a:xfrm>
          <a:prstGeom prst="rect">
            <a:avLst/>
          </a:prstGeom>
          <a:noFill/>
          <a:ln>
            <a:noFill/>
          </a:ln>
          <a:effectLst/>
        </p:spPr>
      </p:pic>
      <p:sp>
        <p:nvSpPr>
          <p:cNvPr id="8" name="1 Título"/>
          <p:cNvSpPr txBox="1">
            <a:spLocks/>
          </p:cNvSpPr>
          <p:nvPr/>
        </p:nvSpPr>
        <p:spPr bwMode="auto">
          <a:xfrm>
            <a:off x="669639" y="591064"/>
            <a:ext cx="8229600" cy="523220"/>
          </a:xfrm>
          <a:prstGeom prst="rect">
            <a:avLst/>
          </a:prstGeom>
          <a:noFill/>
          <a:extLst/>
        </p:spPr>
        <p:txBody>
          <a:bodyPr wrap="square" rtlCol="0">
            <a:spAutoFit/>
          </a:bodyPr>
          <a:lstStyle>
            <a:defPPr>
              <a:defRPr lang="es-PY"/>
            </a:defPPr>
            <a:lvl1pPr algn="ctr">
              <a:defRPr sz="2400" b="1">
                <a:solidFill>
                  <a:schemeClr val="accent3">
                    <a:lumMod val="50000"/>
                  </a:schemeClr>
                </a:solidFill>
                <a:latin typeface="Times New Roman" pitchFamily="18" charset="0"/>
                <a:cs typeface="Times New Roman" pitchFamily="18" charset="0"/>
              </a:defRPr>
            </a:lvl1pPr>
          </a:lstStyle>
          <a:p>
            <a:pPr algn="r"/>
            <a:r>
              <a:rPr lang="es-PY" sz="2800" dirty="0">
                <a:solidFill>
                  <a:prstClr val="black"/>
                </a:solidFill>
                <a:latin typeface="Calibri"/>
              </a:rPr>
              <a:t>IMPORTANCIA DEL SECTOR AGRARIO</a:t>
            </a:r>
          </a:p>
        </p:txBody>
      </p:sp>
      <p:cxnSp>
        <p:nvCxnSpPr>
          <p:cNvPr id="9" name="8 Conector recto"/>
          <p:cNvCxnSpPr/>
          <p:nvPr/>
        </p:nvCxnSpPr>
        <p:spPr>
          <a:xfrm>
            <a:off x="1259632" y="1340768"/>
            <a:ext cx="7672383"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pic>
        <p:nvPicPr>
          <p:cNvPr id="16" name="Picture 2" descr="Resultado de imagen para bandera paraguaya"/>
          <p:cNvPicPr>
            <a:picLocks noChangeAspect="1" noChangeArrowheads="1"/>
          </p:cNvPicPr>
          <p:nvPr/>
        </p:nvPicPr>
        <p:blipFill>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18 Grupo"/>
          <p:cNvGrpSpPr/>
          <p:nvPr/>
        </p:nvGrpSpPr>
        <p:grpSpPr>
          <a:xfrm>
            <a:off x="-133709" y="2270"/>
            <a:ext cx="1284976" cy="6855729"/>
            <a:chOff x="-133709" y="2270"/>
            <a:chExt cx="1284976" cy="6855729"/>
          </a:xfrm>
        </p:grpSpPr>
        <p:pic>
          <p:nvPicPr>
            <p:cNvPr id="20"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descr="C:\Users\sdf\Desktop\fotos\____Ministerio de Agricultura y Ganadería - Paraguay___.10_files\IMG-20160414-WA0038.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65142820"/>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5"/>
                                        </p:tgtEl>
                                      </p:cBhvr>
                                      <p:by x="200000" y="20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50"/>
                                        <p:tgtEl>
                                          <p:spTgt spid="14"/>
                                        </p:tgtEl>
                                      </p:cBhvr>
                                    </p:animEffect>
                                    <p:anim calcmode="lin" valueType="num">
                                      <p:cBhvr>
                                        <p:cTn id="19" dur="250" fill="hold"/>
                                        <p:tgtEl>
                                          <p:spTgt spid="14"/>
                                        </p:tgtEl>
                                        <p:attrNameLst>
                                          <p:attrName>ppt_x</p:attrName>
                                        </p:attrNameLst>
                                      </p:cBhvr>
                                      <p:tavLst>
                                        <p:tav tm="0">
                                          <p:val>
                                            <p:strVal val="#ppt_x"/>
                                          </p:val>
                                        </p:tav>
                                        <p:tav tm="100000">
                                          <p:val>
                                            <p:strVal val="#ppt_x"/>
                                          </p:val>
                                        </p:tav>
                                      </p:tavLst>
                                    </p:anim>
                                    <p:anim calcmode="lin" valueType="num">
                                      <p:cBhvr>
                                        <p:cTn id="20"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175538" y="6172025"/>
            <a:ext cx="7776864" cy="459477"/>
          </a:xfrm>
        </p:spPr>
        <p:txBody>
          <a:bodyPr>
            <a:noAutofit/>
          </a:bodyPr>
          <a:lstStyle/>
          <a:p>
            <a:pPr marL="0" indent="0" algn="ctr">
              <a:buNone/>
            </a:pPr>
            <a:r>
              <a:rPr lang="es-PY" sz="1000" b="1" dirty="0"/>
              <a:t>Fuente: </a:t>
            </a:r>
            <a:r>
              <a:rPr lang="es-PY" sz="1000" dirty="0"/>
              <a:t>Elaborado en base a datos de la Gerencia de Estudios Económicos </a:t>
            </a:r>
            <a:r>
              <a:rPr lang="es-PY" sz="1000" dirty="0" smtClean="0"/>
              <a:t>– Departamento  de </a:t>
            </a:r>
            <a:r>
              <a:rPr lang="es-PY" sz="1000" dirty="0"/>
              <a:t>Estadísticas del Sector Real/BCP, </a:t>
            </a:r>
            <a:r>
              <a:rPr lang="es-PY" sz="1000" dirty="0" smtClean="0"/>
              <a:t>2017</a:t>
            </a:r>
            <a:endParaRPr lang="es-PY" sz="1000" dirty="0"/>
          </a:p>
        </p:txBody>
      </p:sp>
      <p:sp>
        <p:nvSpPr>
          <p:cNvPr id="8" name="7 CuadroTexto"/>
          <p:cNvSpPr txBox="1"/>
          <p:nvPr/>
        </p:nvSpPr>
        <p:spPr>
          <a:xfrm>
            <a:off x="1032841" y="488866"/>
            <a:ext cx="7787631" cy="830997"/>
          </a:xfrm>
          <a:prstGeom prst="rect">
            <a:avLst/>
          </a:prstGeom>
          <a:noFill/>
        </p:spPr>
        <p:txBody>
          <a:bodyPr vert="horz" wrap="square" lIns="91440" tIns="45720" rIns="91440" bIns="45720" rtlCol="0" anchor="ctr">
            <a:spAutoFit/>
          </a:bodyPr>
          <a:lstStyle>
            <a:lvl1pPr algn="ctr">
              <a:spcBef>
                <a:spcPct val="0"/>
              </a:spcBef>
              <a:buNone/>
              <a:defRPr sz="3600" b="1">
                <a:solidFill>
                  <a:srgbClr val="3F3F3F"/>
                </a:solidFill>
                <a:latin typeface="Engravers MT" panose="02090707080505020304" pitchFamily="18" charset="0"/>
              </a:defRPr>
            </a:lvl1pPr>
          </a:lstStyle>
          <a:p>
            <a:r>
              <a:rPr lang="es-PY" sz="2400" dirty="0" smtClean="0">
                <a:solidFill>
                  <a:schemeClr val="tx1"/>
                </a:solidFill>
                <a:effectLst>
                  <a:outerShdw blurRad="38100" dist="38100" dir="2700000" algn="tl">
                    <a:srgbClr val="000000">
                      <a:alpha val="43137"/>
                    </a:srgbClr>
                  </a:outerShdw>
                </a:effectLst>
                <a:latin typeface="+mj-lt"/>
                <a:cs typeface="Times New Roman" pitchFamily="18" charset="0"/>
              </a:rPr>
              <a:t>% PRODUCTO INTERNO BRUTO A PRECIOS DE COMPRADOR</a:t>
            </a:r>
          </a:p>
          <a:p>
            <a:r>
              <a:rPr lang="es-PY" sz="2400" dirty="0" smtClean="0">
                <a:solidFill>
                  <a:srgbClr val="FF0000"/>
                </a:solidFill>
                <a:effectLst>
                  <a:outerShdw blurRad="38100" dist="38100" dir="2700000" algn="tl">
                    <a:srgbClr val="000000">
                      <a:alpha val="43137"/>
                    </a:srgbClr>
                  </a:outerShdw>
                </a:effectLst>
                <a:latin typeface="+mj-lt"/>
                <a:cs typeface="Times New Roman" pitchFamily="18" charset="0"/>
              </a:rPr>
              <a:t> SECTOR PRIMARIO</a:t>
            </a:r>
            <a:endParaRPr lang="es-PY" sz="2400" dirty="0">
              <a:solidFill>
                <a:srgbClr val="FF0000"/>
              </a:solidFill>
              <a:effectLst>
                <a:outerShdw blurRad="38100" dist="38100" dir="2700000" algn="tl">
                  <a:srgbClr val="000000">
                    <a:alpha val="43137"/>
                  </a:srgbClr>
                </a:outerShdw>
              </a:effectLst>
              <a:latin typeface="+mj-lt"/>
              <a:cs typeface="Times New Roman" pitchFamily="18" charset="0"/>
            </a:endParaRPr>
          </a:p>
        </p:txBody>
      </p:sp>
      <p:cxnSp>
        <p:nvCxnSpPr>
          <p:cNvPr id="11" name="10 Conector recto"/>
          <p:cNvCxnSpPr/>
          <p:nvPr/>
        </p:nvCxnSpPr>
        <p:spPr>
          <a:xfrm>
            <a:off x="1331640" y="1319863"/>
            <a:ext cx="7560840"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pic>
        <p:nvPicPr>
          <p:cNvPr id="9"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9 Grupo"/>
          <p:cNvGrpSpPr/>
          <p:nvPr/>
        </p:nvGrpSpPr>
        <p:grpSpPr>
          <a:xfrm>
            <a:off x="-133709" y="2270"/>
            <a:ext cx="1284976" cy="6855729"/>
            <a:chOff x="-133709" y="2270"/>
            <a:chExt cx="1284976" cy="6855729"/>
          </a:xfrm>
        </p:grpSpPr>
        <p:pic>
          <p:nvPicPr>
            <p:cNvPr id="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aphicFrame>
        <p:nvGraphicFramePr>
          <p:cNvPr id="13" name="2 Gráfico"/>
          <p:cNvGraphicFramePr>
            <a:graphicFrameLocks/>
          </p:cNvGraphicFramePr>
          <p:nvPr>
            <p:extLst>
              <p:ext uri="{D42A27DB-BD31-4B8C-83A1-F6EECF244321}">
                <p14:modId xmlns:p14="http://schemas.microsoft.com/office/powerpoint/2010/main" val="3180318733"/>
              </p:ext>
            </p:extLst>
          </p:nvPr>
        </p:nvGraphicFramePr>
        <p:xfrm>
          <a:off x="1362373" y="1574006"/>
          <a:ext cx="6984776" cy="447039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53498837"/>
      </p:ext>
    </p:extLst>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259631" y="1703078"/>
            <a:ext cx="7560841" cy="425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450326" y="476672"/>
            <a:ext cx="6768752" cy="523220"/>
          </a:xfrm>
          <a:prstGeom prst="rect">
            <a:avLst/>
          </a:prstGeom>
          <a:noFill/>
        </p:spPr>
        <p:txBody>
          <a:bodyPr wrap="square" rtlCol="0">
            <a:spAutoFit/>
          </a:bodyPr>
          <a:lstStyle/>
          <a:p>
            <a:pPr algn="r"/>
            <a:r>
              <a:rPr lang="es-PY" sz="2700" b="1" dirty="0" smtClean="0">
                <a:solidFill>
                  <a:prstClr val="black"/>
                </a:solidFill>
                <a:latin typeface="Calibri"/>
                <a:cs typeface="Times New Roman" pitchFamily="18" charset="0"/>
              </a:rPr>
              <a:t>ASIGNACIÓN PRESUPUESTARIA AL MAG</a:t>
            </a:r>
            <a:endParaRPr lang="es-PY" sz="2700" b="1" dirty="0">
              <a:solidFill>
                <a:prstClr val="black"/>
              </a:solidFill>
              <a:latin typeface="Calibri"/>
              <a:cs typeface="Times New Roman" pitchFamily="18" charset="0"/>
            </a:endParaRPr>
          </a:p>
        </p:txBody>
      </p:sp>
      <p:pic>
        <p:nvPicPr>
          <p:cNvPr id="1029" name="Picture 5" descr="https://ignaciotrillo.files.wordpress.com/2012/02/crisis-flecha-subterrc3a1neo1.pn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7127165" y="1703078"/>
            <a:ext cx="1728564" cy="170719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7" descr="Resultado de imagen para flecha disminu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Y">
              <a:solidFill>
                <a:prstClr val="black"/>
              </a:solidFill>
            </a:endParaRPr>
          </a:p>
        </p:txBody>
      </p:sp>
      <p:cxnSp>
        <p:nvCxnSpPr>
          <p:cNvPr id="7" name="6 Conector recto"/>
          <p:cNvCxnSpPr/>
          <p:nvPr/>
        </p:nvCxnSpPr>
        <p:spPr>
          <a:xfrm>
            <a:off x="1259632" y="1124744"/>
            <a:ext cx="7705229"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pic>
        <p:nvPicPr>
          <p:cNvPr id="11" name="Picture 2" descr="Resultado de imagen para bandera paraguaya"/>
          <p:cNvPicPr>
            <a:picLocks noChangeAspect="1" noChangeArrowheads="1"/>
          </p:cNvPicPr>
          <p:nvPr/>
        </p:nvPicPr>
        <p:blipFill>
          <a:blip r:embed="rId7">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11 Grupo"/>
          <p:cNvGrpSpPr/>
          <p:nvPr/>
        </p:nvGrpSpPr>
        <p:grpSpPr>
          <a:xfrm>
            <a:off x="-133709" y="2270"/>
            <a:ext cx="1284976" cy="6855729"/>
            <a:chOff x="-133709" y="2270"/>
            <a:chExt cx="1284976" cy="6855729"/>
          </a:xfrm>
        </p:grpSpPr>
        <p:pic>
          <p:nvPicPr>
            <p:cNvPr id="13"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descr="C:\Users\sdf\Desktop\fotos\____Ministerio de Agricultura y Ganadería - Paraguay___.10_files\IMG-20160414-WA003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03105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86687" y="3756075"/>
            <a:ext cx="7772400" cy="1362075"/>
          </a:xfrm>
        </p:spPr>
        <p:txBody>
          <a:bodyPr/>
          <a:lstStyle/>
          <a:p>
            <a:r>
              <a:rPr lang="es-PY" sz="3600" i="1" cap="none" dirty="0" smtClean="0">
                <a:solidFill>
                  <a:schemeClr val="accent2">
                    <a:lumMod val="75000"/>
                  </a:schemeClr>
                </a:solidFill>
                <a:latin typeface="+mn-lt"/>
                <a:cs typeface="Times New Roman" pitchFamily="18" charset="0"/>
              </a:rPr>
              <a:t>ESCENARIO ACTUAL Y FUTURO</a:t>
            </a:r>
            <a:endParaRPr lang="es-PY" sz="3600" i="1" cap="none" dirty="0">
              <a:solidFill>
                <a:schemeClr val="accent2">
                  <a:lumMod val="75000"/>
                </a:schemeClr>
              </a:solidFill>
              <a:latin typeface="+mn-lt"/>
              <a:cs typeface="Times New Roman" pitchFamily="18" charset="0"/>
            </a:endParaRPr>
          </a:p>
        </p:txBody>
      </p:sp>
      <p:sp>
        <p:nvSpPr>
          <p:cNvPr id="5" name="4 Marcador de texto"/>
          <p:cNvSpPr>
            <a:spLocks noGrp="1"/>
          </p:cNvSpPr>
          <p:nvPr>
            <p:ph type="body" idx="1"/>
          </p:nvPr>
        </p:nvSpPr>
        <p:spPr>
          <a:xfrm>
            <a:off x="1380182" y="1914595"/>
            <a:ext cx="7772400" cy="1500187"/>
          </a:xfrm>
        </p:spPr>
        <p:txBody>
          <a:bodyPr/>
          <a:lstStyle/>
          <a:p>
            <a:r>
              <a:rPr lang="es-PY" sz="3600" b="1" i="1" dirty="0" smtClean="0">
                <a:solidFill>
                  <a:schemeClr val="tx1"/>
                </a:solidFill>
                <a:latin typeface="+mj-lt"/>
                <a:cs typeface="Times New Roman" pitchFamily="18" charset="0"/>
              </a:rPr>
              <a:t>Operatividad Institucional</a:t>
            </a:r>
            <a:endParaRPr lang="es-PY" sz="3600" b="1" i="1" dirty="0">
              <a:solidFill>
                <a:schemeClr val="tx1"/>
              </a:solidFill>
              <a:latin typeface="+mj-lt"/>
              <a:cs typeface="Times New Roman" pitchFamily="18" charset="0"/>
            </a:endParaRPr>
          </a:p>
        </p:txBody>
      </p:sp>
      <p:sp>
        <p:nvSpPr>
          <p:cNvPr id="2" name="1 Marcador de número de diapositiva"/>
          <p:cNvSpPr>
            <a:spLocks noGrp="1"/>
          </p:cNvSpPr>
          <p:nvPr>
            <p:ph type="sldNum" sz="quarter" idx="12"/>
          </p:nvPr>
        </p:nvSpPr>
        <p:spPr/>
        <p:txBody>
          <a:bodyPr/>
          <a:lstStyle/>
          <a:p>
            <a:pPr>
              <a:defRPr/>
            </a:pPr>
            <a:fld id="{035241E6-B50A-466B-9A3E-1679E8CF71BA}" type="slidenum">
              <a:rPr lang="es-PY" smtClean="0">
                <a:solidFill>
                  <a:prstClr val="black">
                    <a:tint val="75000"/>
                  </a:prstClr>
                </a:solidFill>
              </a:rPr>
              <a:pPr>
                <a:defRPr/>
              </a:pPr>
              <a:t>9</a:t>
            </a:fld>
            <a:endParaRPr lang="es-PY">
              <a:solidFill>
                <a:prstClr val="black">
                  <a:tint val="75000"/>
                </a:prstClr>
              </a:solidFill>
            </a:endParaRPr>
          </a:p>
        </p:txBody>
      </p:sp>
      <p:cxnSp>
        <p:nvCxnSpPr>
          <p:cNvPr id="6" name="5 Conector recto"/>
          <p:cNvCxnSpPr/>
          <p:nvPr/>
        </p:nvCxnSpPr>
        <p:spPr>
          <a:xfrm>
            <a:off x="1186687" y="4509120"/>
            <a:ext cx="7829906" cy="0"/>
          </a:xfrm>
          <a:prstGeom prst="line">
            <a:avLst/>
          </a:prstGeom>
          <a:ln w="57150">
            <a:solidFill>
              <a:schemeClr val="accent2">
                <a:lumMod val="75000"/>
              </a:schemeClr>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pic>
        <p:nvPicPr>
          <p:cNvPr id="8" name="Picture 2" descr="Resultado de imagen para bandera paraguaya"/>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6474" y="-37458"/>
            <a:ext cx="1059448" cy="68954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10 Grupo"/>
          <p:cNvGrpSpPr/>
          <p:nvPr/>
        </p:nvGrpSpPr>
        <p:grpSpPr>
          <a:xfrm>
            <a:off x="-133709" y="2270"/>
            <a:ext cx="1284976" cy="6855729"/>
            <a:chOff x="-133709" y="2270"/>
            <a:chExt cx="1284976" cy="6855729"/>
          </a:xfrm>
        </p:grpSpPr>
        <p:pic>
          <p:nvPicPr>
            <p:cNvPr id="1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36897"/>
            <a:stretch/>
          </p:blipFill>
          <p:spPr bwMode="auto">
            <a:xfrm>
              <a:off x="-16474" y="2270"/>
              <a:ext cx="1167741" cy="17008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268" y="2386876"/>
              <a:ext cx="593811" cy="101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5505" y="3410271"/>
              <a:ext cx="577336" cy="102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9" y="5230812"/>
              <a:ext cx="1236649"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descr="C:\Users\sdf\Desktop\fotos\____Ministerio de Agricultura y Ganadería - Paraguay___.10_files\IMG-20160414-WA003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293096"/>
              <a:ext cx="707404"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77894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Tema1</Template>
  <TotalTime>9840</TotalTime>
  <Words>4922</Words>
  <Application>Microsoft Office PowerPoint</Application>
  <PresentationFormat>Presentación en pantalla (4:3)</PresentationFormat>
  <Paragraphs>1162</Paragraphs>
  <Slides>42</Slides>
  <Notes>42</Notes>
  <HiddenSlides>6</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42</vt:i4>
      </vt:variant>
    </vt:vector>
  </HeadingPairs>
  <TitlesOfParts>
    <vt:vector size="44" baseType="lpstr">
      <vt:lpstr>Tema1</vt:lpstr>
      <vt:lpstr>CorelDRAW</vt:lpstr>
      <vt:lpstr>PROYECTO DE PRESUPUESTO  PGN 2018</vt:lpstr>
      <vt:lpstr>Presentación de PowerPoint</vt:lpstr>
      <vt:lpstr>NACIONAL</vt:lpstr>
      <vt:lpstr>Presentación de PowerPoint</vt:lpstr>
      <vt:lpstr>OBJETIVOS  ESTRATÉGICOS  DEL   MAG  2014-2018</vt:lpstr>
      <vt:lpstr>Presentación de PowerPoint</vt:lpstr>
      <vt:lpstr>Presentación de PowerPoint</vt:lpstr>
      <vt:lpstr>Presentación de PowerPoint</vt:lpstr>
      <vt:lpstr>ESCENARIO ACTUAL Y FUTURO</vt:lpstr>
      <vt:lpstr>SERVICIOS DEL MAG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DESAFIOS 2018</vt:lpstr>
      <vt:lpstr>DESAFIOS 2018</vt:lpstr>
      <vt:lpstr>DESAFIOS 2018</vt:lpstr>
      <vt:lpstr>Presentación de PowerPoint</vt:lpstr>
    </vt:vector>
  </TitlesOfParts>
  <Company>Hogar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Luffi</cp:lastModifiedBy>
  <cp:revision>835</cp:revision>
  <cp:lastPrinted>2017-10-03T20:58:12Z</cp:lastPrinted>
  <dcterms:created xsi:type="dcterms:W3CDTF">2008-12-16T19:19:09Z</dcterms:created>
  <dcterms:modified xsi:type="dcterms:W3CDTF">2017-10-03T22:31:54Z</dcterms:modified>
</cp:coreProperties>
</file>