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36" r:id="rId1"/>
  </p:sldMasterIdLst>
  <p:notesMasterIdLst>
    <p:notesMasterId r:id="rId17"/>
  </p:notesMasterIdLst>
  <p:handoutMasterIdLst>
    <p:handoutMasterId r:id="rId18"/>
  </p:handoutMasterIdLst>
  <p:sldIdLst>
    <p:sldId id="256" r:id="rId2"/>
    <p:sldId id="261" r:id="rId3"/>
    <p:sldId id="262" r:id="rId4"/>
    <p:sldId id="263" r:id="rId5"/>
    <p:sldId id="268" r:id="rId6"/>
    <p:sldId id="271" r:id="rId7"/>
    <p:sldId id="264" r:id="rId8"/>
    <p:sldId id="260" r:id="rId9"/>
    <p:sldId id="265" r:id="rId10"/>
    <p:sldId id="269" r:id="rId11"/>
    <p:sldId id="273" r:id="rId12"/>
    <p:sldId id="274" r:id="rId13"/>
    <p:sldId id="275" r:id="rId14"/>
    <p:sldId id="266" r:id="rId15"/>
    <p:sldId id="257" r:id="rId16"/>
  </p:sldIdLst>
  <p:sldSz cx="9144000" cy="6858000" type="screen4x3"/>
  <p:notesSz cx="7010400" cy="11125200"/>
  <p:defaultTextStyle>
    <a:defPPr>
      <a:defRPr lang="es-PY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74" autoAdjust="0"/>
    <p:restoredTop sz="94660"/>
  </p:normalViewPr>
  <p:slideViewPr>
    <p:cSldViewPr>
      <p:cViewPr varScale="1">
        <p:scale>
          <a:sx n="104" d="100"/>
          <a:sy n="104" d="100"/>
        </p:scale>
        <p:origin x="1740" y="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COTIZANTES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7"/>
              <c:tx>
                <c:rich>
                  <a:bodyPr/>
                  <a:lstStyle/>
                  <a:p>
                    <a:r>
                      <a:rPr lang="en-US" dirty="0">
                        <a:solidFill>
                          <a:schemeClr val="tx1"/>
                        </a:solidFill>
                      </a:rPr>
                      <a:t>708.806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2717-42E4-8783-8B93340276A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1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s-PY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Hoja1!$A$2:$A$11</c:f>
              <c:strCache>
                <c:ptCount val="10"/>
                <c:pt idx="0">
                  <c:v>2008</c:v>
                </c:pt>
                <c:pt idx="1">
                  <c:v>2009</c:v>
                </c:pt>
                <c:pt idx="2">
                  <c:v>2010</c:v>
                </c:pt>
                <c:pt idx="3">
                  <c:v>2011</c:v>
                </c:pt>
                <c:pt idx="4">
                  <c:v>2012</c:v>
                </c:pt>
                <c:pt idx="5">
                  <c:v>2013</c:v>
                </c:pt>
                <c:pt idx="6">
                  <c:v>2014</c:v>
                </c:pt>
                <c:pt idx="7">
                  <c:v>2015</c:v>
                </c:pt>
                <c:pt idx="8">
                  <c:v>2016</c:v>
                </c:pt>
                <c:pt idx="9">
                  <c:v>2017 - Jul</c:v>
                </c:pt>
              </c:strCache>
            </c:strRef>
          </c:cat>
          <c:val>
            <c:numRef>
              <c:f>Hoja1!$B$2:$B$11</c:f>
              <c:numCache>
                <c:formatCode>#,##0</c:formatCode>
                <c:ptCount val="10"/>
                <c:pt idx="0">
                  <c:v>408484</c:v>
                </c:pt>
                <c:pt idx="1">
                  <c:v>487246</c:v>
                </c:pt>
                <c:pt idx="2">
                  <c:v>503879</c:v>
                </c:pt>
                <c:pt idx="3">
                  <c:v>575308</c:v>
                </c:pt>
                <c:pt idx="4">
                  <c:v>619863</c:v>
                </c:pt>
                <c:pt idx="5">
                  <c:v>646858</c:v>
                </c:pt>
                <c:pt idx="6">
                  <c:v>694172</c:v>
                </c:pt>
                <c:pt idx="7">
                  <c:v>708806</c:v>
                </c:pt>
                <c:pt idx="8">
                  <c:v>743852</c:v>
                </c:pt>
                <c:pt idx="9">
                  <c:v>775659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717-42E4-8783-8B93340276AF}"/>
            </c:ext>
          </c:extLst>
        </c:ser>
        <c:ser>
          <c:idx val="1"/>
          <c:order val="1"/>
          <c:tx>
            <c:strRef>
              <c:f>Hoja1!$C$1</c:f>
              <c:strCache>
                <c:ptCount val="1"/>
                <c:pt idx="0">
                  <c:v>BENEFICIARIOS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dLbl>
              <c:idx val="7"/>
              <c:tx>
                <c:rich>
                  <a:bodyPr/>
                  <a:lstStyle/>
                  <a:p>
                    <a:r>
                      <a:rPr lang="en-US" dirty="0">
                        <a:solidFill>
                          <a:schemeClr val="tx1"/>
                        </a:solidFill>
                      </a:rPr>
                      <a:t>597.375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2717-42E4-8783-8B93340276A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1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s-PY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Hoja1!$A$2:$A$11</c:f>
              <c:strCache>
                <c:ptCount val="10"/>
                <c:pt idx="0">
                  <c:v>2008</c:v>
                </c:pt>
                <c:pt idx="1">
                  <c:v>2009</c:v>
                </c:pt>
                <c:pt idx="2">
                  <c:v>2010</c:v>
                </c:pt>
                <c:pt idx="3">
                  <c:v>2011</c:v>
                </c:pt>
                <c:pt idx="4">
                  <c:v>2012</c:v>
                </c:pt>
                <c:pt idx="5">
                  <c:v>2013</c:v>
                </c:pt>
                <c:pt idx="6">
                  <c:v>2014</c:v>
                </c:pt>
                <c:pt idx="7">
                  <c:v>2015</c:v>
                </c:pt>
                <c:pt idx="8">
                  <c:v>2016</c:v>
                </c:pt>
                <c:pt idx="9">
                  <c:v>2017 - Jul</c:v>
                </c:pt>
              </c:strCache>
            </c:strRef>
          </c:cat>
          <c:val>
            <c:numRef>
              <c:f>Hoja1!$C$2:$C$11</c:f>
              <c:numCache>
                <c:formatCode>#,##0</c:formatCode>
                <c:ptCount val="10"/>
                <c:pt idx="0">
                  <c:v>414894</c:v>
                </c:pt>
                <c:pt idx="1">
                  <c:v>473026</c:v>
                </c:pt>
                <c:pt idx="2">
                  <c:v>508647</c:v>
                </c:pt>
                <c:pt idx="3">
                  <c:v>549708</c:v>
                </c:pt>
                <c:pt idx="4">
                  <c:v>583227</c:v>
                </c:pt>
                <c:pt idx="5">
                  <c:v>629737</c:v>
                </c:pt>
                <c:pt idx="6">
                  <c:v>653704</c:v>
                </c:pt>
                <c:pt idx="7">
                  <c:v>597375</c:v>
                </c:pt>
                <c:pt idx="8">
                  <c:v>636339</c:v>
                </c:pt>
                <c:pt idx="9">
                  <c:v>652910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2717-42E4-8783-8B93340276A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0"/>
        <c:overlap val="100"/>
        <c:axId val="74662656"/>
        <c:axId val="74664192"/>
      </c:barChart>
      <c:lineChart>
        <c:grouping val="standard"/>
        <c:varyColors val="0"/>
        <c:ser>
          <c:idx val="2"/>
          <c:order val="2"/>
          <c:tx>
            <c:strRef>
              <c:f>Hoja1!$D$1</c:f>
              <c:strCache>
                <c:ptCount val="1"/>
                <c:pt idx="0">
                  <c:v>TOTAL</c:v>
                </c:pt>
              </c:strCache>
            </c:strRef>
          </c:tx>
          <c:spPr>
            <a:ln w="38100" cap="rnd" cmpd="sng" algn="ctr">
              <a:noFill/>
              <a:prstDash val="solid"/>
              <a:round/>
            </a:ln>
            <a:effectLst/>
          </c:spPr>
          <c:marker>
            <c:symbol val="circle"/>
            <c:size val="10"/>
            <c:spPr>
              <a:solidFill>
                <a:schemeClr val="accent5"/>
              </a:solidFill>
              <a:ln w="12700" cap="flat" cmpd="sng" algn="ctr">
                <a:solidFill>
                  <a:schemeClr val="accent5">
                    <a:shade val="70000"/>
                    <a:satMod val="150000"/>
                  </a:schemeClr>
                </a:solidFill>
                <a:prstDash val="solid"/>
                <a:round/>
              </a:ln>
              <a:effectLst/>
            </c:spPr>
          </c:marker>
          <c:dLbls>
            <c:dLbl>
              <c:idx val="4"/>
              <c:layout>
                <c:manualLayout>
                  <c:x val="3.1859708907624341E-3"/>
                  <c:y val="8.6579732434540271E-3"/>
                </c:manualLayout>
              </c:layout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2717-42E4-8783-8B93340276AF}"/>
                </c:ext>
              </c:extLst>
            </c:dLbl>
            <c:dLbl>
              <c:idx val="5"/>
              <c:layout>
                <c:manualLayout>
                  <c:x val="-9.557912672287101E-3"/>
                  <c:y val="1.4429955405756719E-2"/>
                </c:manualLayout>
              </c:layout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2717-42E4-8783-8B93340276AF}"/>
                </c:ext>
              </c:extLst>
            </c:dLbl>
            <c:dLbl>
              <c:idx val="6"/>
              <c:layout>
                <c:manualLayout>
                  <c:x val="-6.3491619106278005E-3"/>
                  <c:y val="2.6533810969787954E-3"/>
                </c:manualLayout>
              </c:layout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2717-42E4-8783-8B93340276AF}"/>
                </c:ext>
              </c:extLst>
            </c:dLbl>
            <c:dLbl>
              <c:idx val="7"/>
              <c:layout>
                <c:manualLayout>
                  <c:x val="3.2030771938104199E-3"/>
                  <c:y val="9.4504241857985248E-3"/>
                </c:manualLayout>
              </c:layout>
              <c:tx>
                <c:rich>
                  <a:bodyPr/>
                  <a:lstStyle/>
                  <a:p>
                    <a:r>
                      <a:rPr lang="en-US" sz="1200" dirty="0"/>
                      <a:t> 1.306.181   </a:t>
                    </a:r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2717-42E4-8783-8B93340276AF}"/>
                </c:ext>
              </c:extLst>
            </c:dLbl>
            <c:dLbl>
              <c:idx val="8"/>
              <c:layout>
                <c:manualLayout>
                  <c:x val="-4.7447486931725073E-3"/>
                  <c:y val="7.4002172011801842E-3"/>
                </c:manualLayout>
              </c:layout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2717-42E4-8783-8B93340276A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1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s-PY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Hoja1!$A$2:$A$11</c:f>
              <c:strCache>
                <c:ptCount val="10"/>
                <c:pt idx="0">
                  <c:v>2008</c:v>
                </c:pt>
                <c:pt idx="1">
                  <c:v>2009</c:v>
                </c:pt>
                <c:pt idx="2">
                  <c:v>2010</c:v>
                </c:pt>
                <c:pt idx="3">
                  <c:v>2011</c:v>
                </c:pt>
                <c:pt idx="4">
                  <c:v>2012</c:v>
                </c:pt>
                <c:pt idx="5">
                  <c:v>2013</c:v>
                </c:pt>
                <c:pt idx="6">
                  <c:v>2014</c:v>
                </c:pt>
                <c:pt idx="7">
                  <c:v>2015</c:v>
                </c:pt>
                <c:pt idx="8">
                  <c:v>2016</c:v>
                </c:pt>
                <c:pt idx="9">
                  <c:v>2017 - Jul</c:v>
                </c:pt>
              </c:strCache>
            </c:strRef>
          </c:cat>
          <c:val>
            <c:numRef>
              <c:f>Hoja1!$D$2:$D$11</c:f>
              <c:numCache>
                <c:formatCode>_-* #,##0\ _€_-;\-* #,##0\ _€_-;_-* "-"??\ _€_-;_-@_-</c:formatCode>
                <c:ptCount val="10"/>
                <c:pt idx="0">
                  <c:v>823378</c:v>
                </c:pt>
                <c:pt idx="1">
                  <c:v>960272</c:v>
                </c:pt>
                <c:pt idx="2">
                  <c:v>1012526</c:v>
                </c:pt>
                <c:pt idx="3">
                  <c:v>1125016</c:v>
                </c:pt>
                <c:pt idx="4">
                  <c:v>1203090</c:v>
                </c:pt>
                <c:pt idx="5">
                  <c:v>1276595</c:v>
                </c:pt>
                <c:pt idx="6">
                  <c:v>1347876</c:v>
                </c:pt>
                <c:pt idx="7">
                  <c:v>1306181</c:v>
                </c:pt>
                <c:pt idx="8">
                  <c:v>1380191</c:v>
                </c:pt>
                <c:pt idx="9">
                  <c:v>1428569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9-2717-42E4-8783-8B93340276A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74662656"/>
        <c:axId val="74664192"/>
      </c:lineChart>
      <c:catAx>
        <c:axId val="746626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25400" cap="flat" cmpd="sng" algn="ctr">
            <a:solidFill>
              <a:schemeClr val="tx1">
                <a:tint val="75000"/>
                <a:shade val="70000"/>
                <a:satMod val="150000"/>
              </a:schemeClr>
            </a:solidFill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s-PY"/>
          </a:p>
        </c:txPr>
        <c:crossAx val="74664192"/>
        <c:crosses val="autoZero"/>
        <c:auto val="1"/>
        <c:lblAlgn val="ctr"/>
        <c:lblOffset val="100"/>
        <c:noMultiLvlLbl val="0"/>
      </c:catAx>
      <c:valAx>
        <c:axId val="74664192"/>
        <c:scaling>
          <c:orientation val="minMax"/>
        </c:scaling>
        <c:delete val="0"/>
        <c:axPos val="l"/>
        <c:majorGridlines>
          <c:spPr>
            <a:ln w="12700" cap="flat" cmpd="sng" algn="ctr">
              <a:solidFill>
                <a:schemeClr val="tx1">
                  <a:tint val="75000"/>
                  <a:shade val="70000"/>
                  <a:satMod val="150000"/>
                </a:schemeClr>
              </a:solidFill>
              <a:prstDash val="solid"/>
              <a:round/>
            </a:ln>
            <a:effectLst/>
          </c:spPr>
        </c:majorGridlines>
        <c:numFmt formatCode="#,##0" sourceLinked="1"/>
        <c:majorTickMark val="out"/>
        <c:minorTickMark val="none"/>
        <c:tickLblPos val="nextTo"/>
        <c:spPr>
          <a:noFill/>
          <a:ln w="12700" cap="flat" cmpd="sng" algn="ctr">
            <a:noFill/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s-PY"/>
          </a:p>
        </c:txPr>
        <c:crossAx val="7466265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22242567280430206"/>
          <c:y val="4.8337850931970842E-2"/>
          <c:w val="0.41943715368912221"/>
          <c:h val="7.9587056605055731E-2"/>
        </c:manualLayout>
      </c:layout>
      <c:overlay val="1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1" i="0" u="none" strike="noStrike" kern="120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s-PY"/>
        </a:p>
      </c:txPr>
    </c:legend>
    <c:plotVisOnly val="1"/>
    <c:dispBlanksAs val="gap"/>
    <c:showDLblsOverMax val="0"/>
  </c:chart>
  <c:spPr>
    <a:noFill/>
    <a:ln w="12700" cap="flat" cmpd="sng" algn="ctr">
      <a:noFill/>
      <a:prstDash val="solid"/>
    </a:ln>
    <a:effectLst/>
  </c:spPr>
  <c:txPr>
    <a:bodyPr/>
    <a:lstStyle/>
    <a:p>
      <a:pPr>
        <a:defRPr sz="1200" b="1">
          <a:latin typeface="Times New Roman" panose="02020603050405020304" pitchFamily="18" charset="0"/>
          <a:cs typeface="Times New Roman" panose="02020603050405020304" pitchFamily="18" charset="0"/>
        </a:defRPr>
      </a:pPr>
      <a:endParaRPr lang="es-PY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0224286915866236"/>
          <c:y val="2.7683533273607883E-2"/>
          <c:w val="0.88078181199572292"/>
          <c:h val="0.8379391478662645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CONTRIBUCIONES</c:v>
                </c:pt>
              </c:strCache>
            </c:strRef>
          </c:tx>
          <c:spPr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1.4814711124798193E-3"/>
                  <c:y val="1.720418066105601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D5D1-4A80-9B7F-322F8F0B6C79}"/>
                </c:ext>
              </c:extLst>
            </c:dLbl>
            <c:dLbl>
              <c:idx val="2"/>
              <c:layout>
                <c:manualLayout>
                  <c:x val="0"/>
                  <c:y val="1.720418066105601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D5D1-4A80-9B7F-322F8F0B6C79}"/>
                </c:ext>
              </c:extLst>
            </c:dLbl>
            <c:dLbl>
              <c:idx val="4"/>
              <c:layout>
                <c:manualLayout>
                  <c:x val="-1.4814711124798193E-3"/>
                  <c:y val="8.602090330528028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D5D1-4A80-9B7F-322F8F0B6C79}"/>
                </c:ext>
              </c:extLst>
            </c:dLbl>
            <c:dLbl>
              <c:idx val="5"/>
              <c:layout>
                <c:manualLayout>
                  <c:x val="1.5458828999789427E-3"/>
                  <c:y val="9.139481088496322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D5D1-4A80-9B7F-322F8F0B6C79}"/>
                </c:ext>
              </c:extLst>
            </c:dLbl>
            <c:dLbl>
              <c:idx val="6"/>
              <c:layout>
                <c:manualLayout>
                  <c:x val="2.9629422249596391E-3"/>
                  <c:y val="1.146945377403734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D5D1-4A80-9B7F-322F8F0B6C79}"/>
                </c:ext>
              </c:extLst>
            </c:dLbl>
            <c:dLbl>
              <c:idx val="10"/>
              <c:layout>
                <c:manualLayout>
                  <c:x val="1.5458828999789427E-3"/>
                  <c:y val="1.720416655001540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D5D1-4A80-9B7F-322F8F0B6C7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s-PY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Hoja1!$A$2:$A$13</c:f>
              <c:strCache>
                <c:ptCount val="12"/>
                <c:pt idx="0">
                  <c:v>2006</c:v>
                </c:pt>
                <c:pt idx="1">
                  <c:v>2007</c:v>
                </c:pt>
                <c:pt idx="2">
                  <c:v>2008</c:v>
                </c:pt>
                <c:pt idx="3">
                  <c:v>2009</c:v>
                </c:pt>
                <c:pt idx="4">
                  <c:v>2010</c:v>
                </c:pt>
                <c:pt idx="5">
                  <c:v>2011</c:v>
                </c:pt>
                <c:pt idx="6">
                  <c:v>2012</c:v>
                </c:pt>
                <c:pt idx="7">
                  <c:v>2013</c:v>
                </c:pt>
                <c:pt idx="8">
                  <c:v>2014</c:v>
                </c:pt>
                <c:pt idx="9">
                  <c:v>2015</c:v>
                </c:pt>
                <c:pt idx="10">
                  <c:v>2016</c:v>
                </c:pt>
                <c:pt idx="11">
                  <c:v>2017 - Agos.</c:v>
                </c:pt>
              </c:strCache>
            </c:strRef>
          </c:cat>
          <c:val>
            <c:numRef>
              <c:f>Hoja1!$B$2:$B$13</c:f>
              <c:numCache>
                <c:formatCode>#,##0</c:formatCode>
                <c:ptCount val="12"/>
                <c:pt idx="0">
                  <c:v>1151.2975921480001</c:v>
                </c:pt>
                <c:pt idx="1">
                  <c:v>1325.0176807050007</c:v>
                </c:pt>
                <c:pt idx="2">
                  <c:v>1640.8372674070001</c:v>
                </c:pt>
                <c:pt idx="3">
                  <c:v>1867.1492382709991</c:v>
                </c:pt>
                <c:pt idx="4">
                  <c:v>2163.0204884979985</c:v>
                </c:pt>
                <c:pt idx="5">
                  <c:v>2653.3472243820001</c:v>
                </c:pt>
                <c:pt idx="6">
                  <c:v>3150.9867387730001</c:v>
                </c:pt>
                <c:pt idx="7">
                  <c:v>3551.0073013410001</c:v>
                </c:pt>
                <c:pt idx="8">
                  <c:v>4023</c:v>
                </c:pt>
                <c:pt idx="9">
                  <c:v>4502</c:v>
                </c:pt>
                <c:pt idx="10">
                  <c:v>4660</c:v>
                </c:pt>
                <c:pt idx="11">
                  <c:v>3407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D5D1-4A80-9B7F-322F8F0B6C7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0"/>
        <c:axId val="131481984"/>
        <c:axId val="131483520"/>
      </c:barChart>
      <c:catAx>
        <c:axId val="1314819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tint val="75000"/>
                <a:shade val="70000"/>
                <a:satMod val="150000"/>
              </a:schemeClr>
            </a:solidFill>
            <a:prstDash val="solid"/>
            <a:round/>
          </a:ln>
          <a:effectLst/>
        </c:spPr>
        <c:txPr>
          <a:bodyPr rot="-5400000" spcFirstLastPara="1" vertOverflow="ellipsis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s-PY"/>
          </a:p>
        </c:txPr>
        <c:crossAx val="131483520"/>
        <c:crosses val="autoZero"/>
        <c:auto val="1"/>
        <c:lblAlgn val="ctr"/>
        <c:lblOffset val="100"/>
        <c:noMultiLvlLbl val="0"/>
      </c:catAx>
      <c:valAx>
        <c:axId val="131483520"/>
        <c:scaling>
          <c:orientation val="minMax"/>
        </c:scaling>
        <c:delete val="0"/>
        <c:axPos val="l"/>
        <c:majorGridlines>
          <c:spPr>
            <a:ln w="12700" cap="flat" cmpd="sng" algn="ctr">
              <a:solidFill>
                <a:schemeClr val="tx1">
                  <a:tint val="75000"/>
                  <a:shade val="70000"/>
                  <a:satMod val="150000"/>
                </a:schemeClr>
              </a:solidFill>
              <a:prstDash val="solid"/>
              <a:round/>
            </a:ln>
            <a:effectLst/>
          </c:spPr>
        </c:majorGridlines>
        <c:numFmt formatCode="#,##0" sourceLinked="1"/>
        <c:majorTickMark val="out"/>
        <c:minorTickMark val="none"/>
        <c:tickLblPos val="nextTo"/>
        <c:spPr>
          <a:noFill/>
          <a:ln w="12700" cap="flat" cmpd="sng" algn="ctr">
            <a:solidFill>
              <a:schemeClr val="tx1">
                <a:tint val="75000"/>
                <a:shade val="70000"/>
                <a:satMod val="150000"/>
              </a:schemeClr>
            </a:solidFill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s-PY"/>
          </a:p>
        </c:txPr>
        <c:crossAx val="13148198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12700" cap="flat" cmpd="sng" algn="ctr">
      <a:noFill/>
      <a:prstDash val="solid"/>
    </a:ln>
    <a:effectLst/>
  </c:spPr>
  <c:txPr>
    <a:bodyPr/>
    <a:lstStyle/>
    <a:p>
      <a:pPr>
        <a:defRPr sz="1800">
          <a:latin typeface="Times New Roman" panose="02020603050405020304" pitchFamily="18" charset="0"/>
          <a:cs typeface="Times New Roman" panose="02020603050405020304" pitchFamily="18" charset="0"/>
        </a:defRPr>
      </a:pPr>
      <a:endParaRPr lang="es-PY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105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 mods="ignoreCSTransforms">
      <cs:styleClr val="0">
        <a:shade val="25000"/>
      </cs:styl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 mods="ignoreCSTransforms">
      <cs:styleClr val="0">
        <a:tint val="25000"/>
      </cs:styl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image" Target="../media/image5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26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27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>
            <a:extLst>
              <a:ext uri="{FF2B5EF4-FFF2-40B4-BE49-F238E27FC236}">
                <a16:creationId xmlns:a16="http://schemas.microsoft.com/office/drawing/2014/main" id="{354D8547-1E6C-4688-9B89-FDBFB6EFC7C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558192"/>
          </a:xfrm>
          <a:prstGeom prst="rect">
            <a:avLst/>
          </a:prstGeom>
        </p:spPr>
        <p:txBody>
          <a:bodyPr vert="horz" lIns="103629" tIns="51814" rIns="103629" bIns="51814" rtlCol="0"/>
          <a:lstStyle>
            <a:lvl1pPr algn="l">
              <a:defRPr sz="1400"/>
            </a:lvl1pPr>
          </a:lstStyle>
          <a:p>
            <a:endParaRPr lang="es-PY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324F53B4-F294-40AF-BD4C-1E894663B27C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558192"/>
          </a:xfrm>
          <a:prstGeom prst="rect">
            <a:avLst/>
          </a:prstGeom>
        </p:spPr>
        <p:txBody>
          <a:bodyPr vert="horz" lIns="103629" tIns="51814" rIns="103629" bIns="51814" rtlCol="0"/>
          <a:lstStyle>
            <a:lvl1pPr algn="r">
              <a:defRPr sz="1400"/>
            </a:lvl1pPr>
          </a:lstStyle>
          <a:p>
            <a:fld id="{BF6F5D1E-B0D1-49F3-818A-2586AA1E73A2}" type="datetimeFigureOut">
              <a:rPr lang="es-PY" smtClean="0"/>
              <a:t>26/09/2017</a:t>
            </a:fld>
            <a:endParaRPr lang="es-PY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14C6EC7E-6DFE-40C7-BEF1-E5A1F741B359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10567010"/>
            <a:ext cx="3037840" cy="558191"/>
          </a:xfrm>
          <a:prstGeom prst="rect">
            <a:avLst/>
          </a:prstGeom>
        </p:spPr>
        <p:txBody>
          <a:bodyPr vert="horz" lIns="103629" tIns="51814" rIns="103629" bIns="51814" rtlCol="0" anchor="b"/>
          <a:lstStyle>
            <a:lvl1pPr algn="l">
              <a:defRPr sz="1400"/>
            </a:lvl1pPr>
          </a:lstStyle>
          <a:p>
            <a:endParaRPr lang="es-PY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7CC0965F-CA46-4C67-84CA-2C01FDF915F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970938" y="10567010"/>
            <a:ext cx="3037840" cy="558191"/>
          </a:xfrm>
          <a:prstGeom prst="rect">
            <a:avLst/>
          </a:prstGeom>
        </p:spPr>
        <p:txBody>
          <a:bodyPr vert="horz" lIns="103629" tIns="51814" rIns="103629" bIns="51814" rtlCol="0" anchor="b"/>
          <a:lstStyle>
            <a:lvl1pPr algn="r">
              <a:defRPr sz="1400"/>
            </a:lvl1pPr>
          </a:lstStyle>
          <a:p>
            <a:fld id="{DBE3CDBD-602B-479F-9B94-41B98DBDB8AE}" type="slidenum">
              <a:rPr lang="es-PY" smtClean="0"/>
              <a:t>‹Nº›</a:t>
            </a:fld>
            <a:endParaRPr lang="es-PY"/>
          </a:p>
        </p:txBody>
      </p:sp>
    </p:spTree>
    <p:extLst>
      <p:ext uri="{BB962C8B-B14F-4D97-AF65-F5344CB8AC3E}">
        <p14:creationId xmlns:p14="http://schemas.microsoft.com/office/powerpoint/2010/main" val="306897030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5572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PY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970338" y="0"/>
            <a:ext cx="3038475" cy="5572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EBBF1B4-B5C2-412D-9800-430093A2B3AE}" type="datetimeFigureOut">
              <a:rPr lang="es-PY" smtClean="0"/>
              <a:t>26/09/2017</a:t>
            </a:fld>
            <a:endParaRPr lang="es-PY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001713" y="1390650"/>
            <a:ext cx="5006975" cy="37544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PY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701675" y="5354638"/>
            <a:ext cx="5607050" cy="4379912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Y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10567988"/>
            <a:ext cx="3038475" cy="5572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PY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970338" y="10567988"/>
            <a:ext cx="3038475" cy="5572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BC962A6-91F5-4399-8EE0-84FE5FD2F3C3}" type="slidenum">
              <a:rPr lang="es-PY" smtClean="0"/>
              <a:t>‹Nº›</a:t>
            </a:fld>
            <a:endParaRPr lang="es-PY"/>
          </a:p>
        </p:txBody>
      </p:sp>
    </p:spTree>
    <p:extLst>
      <p:ext uri="{BB962C8B-B14F-4D97-AF65-F5344CB8AC3E}">
        <p14:creationId xmlns:p14="http://schemas.microsoft.com/office/powerpoint/2010/main" val="2457108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Título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es-ES"/>
              <a:t>Haga clic para modificar el estilo de título del patrón</a:t>
            </a:r>
            <a:endParaRPr kumimoji="0" lang="en-US"/>
          </a:p>
        </p:txBody>
      </p:sp>
      <p:sp>
        <p:nvSpPr>
          <p:cNvPr id="9" name="8 Subtítulo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s-ES"/>
              <a:t>Haga clic para modificar el estilo de subtítulo del patrón</a:t>
            </a:r>
            <a:endParaRPr kumimoji="0" lang="en-US"/>
          </a:p>
        </p:txBody>
      </p:sp>
      <p:sp>
        <p:nvSpPr>
          <p:cNvPr id="28" name="27 Marcador de fecha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A80E85C0-04EC-4F38-8DA7-17CCB8609DC0}" type="datetime1">
              <a:rPr lang="es-PY" smtClean="0"/>
              <a:t>26/09/2017</a:t>
            </a:fld>
            <a:endParaRPr lang="es-PY"/>
          </a:p>
        </p:txBody>
      </p:sp>
      <p:sp>
        <p:nvSpPr>
          <p:cNvPr id="17" name="16 Marcador de pie de página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es-PY"/>
          </a:p>
        </p:txBody>
      </p:sp>
      <p:sp>
        <p:nvSpPr>
          <p:cNvPr id="10" name="9 Rectángulo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Rectángulo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13 Rectángulo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18 Rectángulo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Conector recto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17 Conector recto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19 Conector recto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15 Conector recto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14 Conector recto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21 Conector recto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26 Rectángulo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20 Elipse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22 Elipse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23 Elipse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25 Elipse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24 Elipse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28 Marcador de número de diapositiva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41A03990-3E2C-4615-9BF9-04FD0C7C8FAC}" type="slidenum">
              <a:rPr lang="es-PY" smtClean="0"/>
              <a:pPr/>
              <a:t>‹Nº›</a:t>
            </a:fld>
            <a:endParaRPr lang="es-PY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s-ES"/>
              <a:t>Haga clic para modificar el estilo de texto del patrón</a:t>
            </a:r>
          </a:p>
          <a:p>
            <a:pPr lvl="1" eaLnBrk="1" latinLnBrk="0" hangingPunct="1"/>
            <a:r>
              <a:rPr lang="es-ES"/>
              <a:t>Segundo nivel</a:t>
            </a:r>
          </a:p>
          <a:p>
            <a:pPr lvl="2" eaLnBrk="1" latinLnBrk="0" hangingPunct="1"/>
            <a:r>
              <a:rPr lang="es-ES"/>
              <a:t>Tercer nivel</a:t>
            </a:r>
          </a:p>
          <a:p>
            <a:pPr lvl="3" eaLnBrk="1" latinLnBrk="0" hangingPunct="1"/>
            <a:r>
              <a:rPr lang="es-ES"/>
              <a:t>Cuarto nivel</a:t>
            </a:r>
          </a:p>
          <a:p>
            <a:pPr lvl="4" eaLnBrk="1" latinLnBrk="0" hangingPunct="1"/>
            <a:r>
              <a:rPr lang="es-ES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CD67D0-CE12-4EBC-A420-C5A413A282C1}" type="datetime1">
              <a:rPr lang="es-PY" smtClean="0"/>
              <a:t>26/09/2017</a:t>
            </a:fld>
            <a:endParaRPr lang="es-PY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A03990-3E2C-4615-9BF9-04FD0C7C8FAC}" type="slidenum">
              <a:rPr lang="es-PY" smtClean="0"/>
              <a:pPr/>
              <a:t>‹Nº›</a:t>
            </a:fld>
            <a:endParaRPr lang="es-PY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es-ES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s-ES"/>
              <a:t>Haga clic para modificar el estilo de texto del patrón</a:t>
            </a:r>
          </a:p>
          <a:p>
            <a:pPr lvl="1" eaLnBrk="1" latinLnBrk="0" hangingPunct="1"/>
            <a:r>
              <a:rPr lang="es-ES"/>
              <a:t>Segundo nivel</a:t>
            </a:r>
          </a:p>
          <a:p>
            <a:pPr lvl="2" eaLnBrk="1" latinLnBrk="0" hangingPunct="1"/>
            <a:r>
              <a:rPr lang="es-ES"/>
              <a:t>Tercer nivel</a:t>
            </a:r>
          </a:p>
          <a:p>
            <a:pPr lvl="3" eaLnBrk="1" latinLnBrk="0" hangingPunct="1"/>
            <a:r>
              <a:rPr lang="es-ES"/>
              <a:t>Cuarto nivel</a:t>
            </a:r>
          </a:p>
          <a:p>
            <a:pPr lvl="4" eaLnBrk="1" latinLnBrk="0" hangingPunct="1"/>
            <a:r>
              <a:rPr lang="es-ES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D9C284-F335-48A3-81E6-2B1270E2DEBD}" type="datetime1">
              <a:rPr lang="es-PY" smtClean="0"/>
              <a:t>26/09/2017</a:t>
            </a:fld>
            <a:endParaRPr lang="es-PY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A03990-3E2C-4615-9BF9-04FD0C7C8FAC}" type="slidenum">
              <a:rPr lang="es-PY" smtClean="0"/>
              <a:pPr/>
              <a:t>‹Nº›</a:t>
            </a:fld>
            <a:endParaRPr lang="es-PY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/>
              <a:t>Haga clic para modificar el estilo de título del patrón</a:t>
            </a:r>
            <a:endParaRPr kumimoji="0" lang="en-US"/>
          </a:p>
        </p:txBody>
      </p:sp>
      <p:sp>
        <p:nvSpPr>
          <p:cNvPr id="8" name="7 Marcador de contenido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es-ES"/>
              <a:t>Haga clic para modificar el estilo de texto del patrón</a:t>
            </a:r>
          </a:p>
          <a:p>
            <a:pPr lvl="1" eaLnBrk="1" latinLnBrk="0" hangingPunct="1"/>
            <a:r>
              <a:rPr lang="es-ES"/>
              <a:t>Segundo nivel</a:t>
            </a:r>
          </a:p>
          <a:p>
            <a:pPr lvl="2" eaLnBrk="1" latinLnBrk="0" hangingPunct="1"/>
            <a:r>
              <a:rPr lang="es-ES"/>
              <a:t>Tercer nivel</a:t>
            </a:r>
          </a:p>
          <a:p>
            <a:pPr lvl="3" eaLnBrk="1" latinLnBrk="0" hangingPunct="1"/>
            <a:r>
              <a:rPr lang="es-ES"/>
              <a:t>Cuarto nivel</a:t>
            </a:r>
          </a:p>
          <a:p>
            <a:pPr lvl="4" eaLnBrk="1" latinLnBrk="0" hangingPunct="1"/>
            <a:r>
              <a:rPr lang="es-ES"/>
              <a:t>Quinto nivel</a:t>
            </a:r>
            <a:endParaRPr kumimoji="0" lang="en-U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31879040-ECBA-452C-AF36-5E6611B1763C}" type="datetime1">
              <a:rPr lang="es-PY" smtClean="0"/>
              <a:t>26/09/2017</a:t>
            </a:fld>
            <a:endParaRPr lang="es-PY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41A03990-3E2C-4615-9BF9-04FD0C7C8FAC}" type="slidenum">
              <a:rPr lang="es-PY" smtClean="0"/>
              <a:pPr/>
              <a:t>‹Nº›</a:t>
            </a:fld>
            <a:endParaRPr lang="es-PY"/>
          </a:p>
        </p:txBody>
      </p:sp>
      <p:sp>
        <p:nvSpPr>
          <p:cNvPr id="10" name="9 Marcador de pie de página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s-PY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es-ES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s-ES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5FD331C3-A33C-4F29-AAC9-203DD29B8261}" type="datetime1">
              <a:rPr lang="es-PY" smtClean="0"/>
              <a:t>26/09/2017</a:t>
            </a:fld>
            <a:endParaRPr lang="es-PY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es-PY"/>
          </a:p>
        </p:txBody>
      </p:sp>
      <p:sp>
        <p:nvSpPr>
          <p:cNvPr id="9" name="8 Rectángulo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9 Rectángulo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Rectángulo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Rectángulo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12 Conector recto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13 Conector recto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14 Conector recto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15 Conector recto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16 Conector recto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17 Rectángulo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18 Elipse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19 Elipse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20 Elipse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21 Elipse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22 Elipse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25 Conector recto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41A03990-3E2C-4615-9BF9-04FD0C7C8FAC}" type="slidenum">
              <a:rPr lang="es-PY" smtClean="0"/>
              <a:pPr/>
              <a:t>‹Nº›</a:t>
            </a:fld>
            <a:endParaRPr lang="es-PY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/>
              <a:t>Haga clic para modificar el estilo de título del patrón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B766CB-BC83-4B1A-BC70-4044C689799E}" type="datetime1">
              <a:rPr lang="es-PY" smtClean="0"/>
              <a:t>26/09/2017</a:t>
            </a:fld>
            <a:endParaRPr lang="es-PY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A03990-3E2C-4615-9BF9-04FD0C7C8FAC}" type="slidenum">
              <a:rPr lang="es-PY" smtClean="0"/>
              <a:pPr/>
              <a:t>‹Nº›</a:t>
            </a:fld>
            <a:endParaRPr lang="es-PY"/>
          </a:p>
        </p:txBody>
      </p:sp>
      <p:sp>
        <p:nvSpPr>
          <p:cNvPr id="9" name="8 Marcador de contenido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s-ES"/>
              <a:t>Haga clic para modificar el estilo de texto del patrón</a:t>
            </a:r>
          </a:p>
          <a:p>
            <a:pPr lvl="1" eaLnBrk="1" latinLnBrk="0" hangingPunct="1"/>
            <a:r>
              <a:rPr lang="es-ES"/>
              <a:t>Segundo nivel</a:t>
            </a:r>
          </a:p>
          <a:p>
            <a:pPr lvl="2" eaLnBrk="1" latinLnBrk="0" hangingPunct="1"/>
            <a:r>
              <a:rPr lang="es-ES"/>
              <a:t>Tercer nivel</a:t>
            </a:r>
          </a:p>
          <a:p>
            <a:pPr lvl="3" eaLnBrk="1" latinLnBrk="0" hangingPunct="1"/>
            <a:r>
              <a:rPr lang="es-ES"/>
              <a:t>Cuarto nivel</a:t>
            </a:r>
          </a:p>
          <a:p>
            <a:pPr lvl="4" eaLnBrk="1" latinLnBrk="0" hangingPunct="1"/>
            <a:r>
              <a:rPr lang="es-ES"/>
              <a:t>Quinto nivel</a:t>
            </a:r>
            <a:endParaRPr kumimoji="0" lang="en-US"/>
          </a:p>
        </p:txBody>
      </p:sp>
      <p:sp>
        <p:nvSpPr>
          <p:cNvPr id="11" name="10 Marcador de contenido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s-ES"/>
              <a:t>Haga clic para modificar el estilo de texto del patrón</a:t>
            </a:r>
          </a:p>
          <a:p>
            <a:pPr lvl="1" eaLnBrk="1" latinLnBrk="0" hangingPunct="1"/>
            <a:r>
              <a:rPr lang="es-ES"/>
              <a:t>Segundo nivel</a:t>
            </a:r>
          </a:p>
          <a:p>
            <a:pPr lvl="2" eaLnBrk="1" latinLnBrk="0" hangingPunct="1"/>
            <a:r>
              <a:rPr lang="es-ES"/>
              <a:t>Tercer nivel</a:t>
            </a:r>
          </a:p>
          <a:p>
            <a:pPr lvl="3" eaLnBrk="1" latinLnBrk="0" hangingPunct="1"/>
            <a:r>
              <a:rPr lang="es-ES"/>
              <a:t>Cuarto nivel</a:t>
            </a:r>
          </a:p>
          <a:p>
            <a:pPr lvl="4" eaLnBrk="1" latinLnBrk="0" hangingPunct="1"/>
            <a:r>
              <a:rPr lang="es-ES"/>
              <a:t>Quinto nivel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es-ES"/>
              <a:t>Haga clic para modificar el estilo de título del patrón</a:t>
            </a:r>
            <a:endParaRPr kumimoji="0" lang="en-U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F865CF-4C7D-413A-BBE0-A6FDCC1CCA44}" type="datetime1">
              <a:rPr lang="es-PY" smtClean="0"/>
              <a:t>26/09/2017</a:t>
            </a:fld>
            <a:endParaRPr lang="es-PY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A03990-3E2C-4615-9BF9-04FD0C7C8FAC}" type="slidenum">
              <a:rPr lang="es-PY" smtClean="0"/>
              <a:pPr/>
              <a:t>‹Nº›</a:t>
            </a:fld>
            <a:endParaRPr lang="es-PY"/>
          </a:p>
        </p:txBody>
      </p:sp>
      <p:sp>
        <p:nvSpPr>
          <p:cNvPr id="11" name="10 Marcador de contenido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s-ES"/>
              <a:t>Haga clic para modificar el estilo de texto del patrón</a:t>
            </a:r>
          </a:p>
          <a:p>
            <a:pPr lvl="1" eaLnBrk="1" latinLnBrk="0" hangingPunct="1"/>
            <a:r>
              <a:rPr lang="es-ES"/>
              <a:t>Segundo nivel</a:t>
            </a:r>
          </a:p>
          <a:p>
            <a:pPr lvl="2" eaLnBrk="1" latinLnBrk="0" hangingPunct="1"/>
            <a:r>
              <a:rPr lang="es-ES"/>
              <a:t>Tercer nivel</a:t>
            </a:r>
          </a:p>
          <a:p>
            <a:pPr lvl="3" eaLnBrk="1" latinLnBrk="0" hangingPunct="1"/>
            <a:r>
              <a:rPr lang="es-ES"/>
              <a:t>Cuarto nivel</a:t>
            </a:r>
          </a:p>
          <a:p>
            <a:pPr lvl="4" eaLnBrk="1" latinLnBrk="0" hangingPunct="1"/>
            <a:r>
              <a:rPr lang="es-ES"/>
              <a:t>Quinto nivel</a:t>
            </a:r>
            <a:endParaRPr kumimoji="0" lang="en-US"/>
          </a:p>
        </p:txBody>
      </p:sp>
      <p:sp>
        <p:nvSpPr>
          <p:cNvPr id="13" name="12 Marcador de contenido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s-ES"/>
              <a:t>Haga clic para modificar el estilo de texto del patrón</a:t>
            </a:r>
          </a:p>
          <a:p>
            <a:pPr lvl="1" eaLnBrk="1" latinLnBrk="0" hangingPunct="1"/>
            <a:r>
              <a:rPr lang="es-ES"/>
              <a:t>Segundo nivel</a:t>
            </a:r>
          </a:p>
          <a:p>
            <a:pPr lvl="2" eaLnBrk="1" latinLnBrk="0" hangingPunct="1"/>
            <a:r>
              <a:rPr lang="es-ES"/>
              <a:t>Tercer nivel</a:t>
            </a:r>
          </a:p>
          <a:p>
            <a:pPr lvl="3" eaLnBrk="1" latinLnBrk="0" hangingPunct="1"/>
            <a:r>
              <a:rPr lang="es-ES"/>
              <a:t>Cuarto nivel</a:t>
            </a:r>
          </a:p>
          <a:p>
            <a:pPr lvl="4" eaLnBrk="1" latinLnBrk="0" hangingPunct="1"/>
            <a:r>
              <a:rPr lang="es-ES"/>
              <a:t>Quinto nivel</a:t>
            </a:r>
            <a:endParaRPr kumimoji="0" lang="en-US"/>
          </a:p>
        </p:txBody>
      </p:sp>
      <p:sp>
        <p:nvSpPr>
          <p:cNvPr id="12" name="11 Marcador de texto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s-ES"/>
              <a:t>Haga clic para modificar el estilo de texto del patrón</a:t>
            </a:r>
          </a:p>
        </p:txBody>
      </p:sp>
      <p:sp>
        <p:nvSpPr>
          <p:cNvPr id="14" name="13 Marcador de texto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s-ES"/>
              <a:t>Haga clic para modificar el estilo de texto del patrón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/>
              <a:t>Haga clic para modificar el estilo de título del patrón</a:t>
            </a:r>
            <a:endParaRPr kumimoji="0" lang="en-US"/>
          </a:p>
        </p:txBody>
      </p:sp>
      <p:sp>
        <p:nvSpPr>
          <p:cNvPr id="6" name="5 Marcador de fecha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F4D8C2CC-0AB7-4E6E-B53B-F267D56B7EA8}" type="datetime1">
              <a:rPr lang="es-PY" smtClean="0"/>
              <a:t>26/09/2017</a:t>
            </a:fld>
            <a:endParaRPr lang="es-PY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41A03990-3E2C-4615-9BF9-04FD0C7C8FAC}" type="slidenum">
              <a:rPr lang="es-PY" smtClean="0"/>
              <a:pPr/>
              <a:t>‹Nº›</a:t>
            </a:fld>
            <a:endParaRPr lang="es-PY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s-PY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D35D12-EF39-402A-8DA1-3884BD858728}" type="datetime1">
              <a:rPr lang="es-PY" smtClean="0"/>
              <a:t>26/09/2017</a:t>
            </a:fld>
            <a:endParaRPr lang="es-PY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A03990-3E2C-4615-9BF9-04FD0C7C8FAC}" type="slidenum">
              <a:rPr lang="es-PY" smtClean="0"/>
              <a:pPr/>
              <a:t>‹Nº›</a:t>
            </a:fld>
            <a:endParaRPr lang="es-PY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Conector recto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es-ES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s-ES"/>
              <a:t>Haga clic para modificar el estilo de texto del patrón</a:t>
            </a:r>
          </a:p>
        </p:txBody>
      </p:sp>
      <p:sp>
        <p:nvSpPr>
          <p:cNvPr id="8" name="7 Conector recto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8 Conector recto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10 Conector recto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11 Rectángulo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12 Conector recto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13 Elipse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17 Marcador de contenido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es-ES"/>
              <a:t>Haga clic para modificar el estilo de texto del patrón</a:t>
            </a:r>
          </a:p>
          <a:p>
            <a:pPr lvl="1" eaLnBrk="1" latinLnBrk="0" hangingPunct="1"/>
            <a:r>
              <a:rPr lang="es-ES"/>
              <a:t>Segundo nivel</a:t>
            </a:r>
          </a:p>
          <a:p>
            <a:pPr lvl="2" eaLnBrk="1" latinLnBrk="0" hangingPunct="1"/>
            <a:r>
              <a:rPr lang="es-ES"/>
              <a:t>Tercer nivel</a:t>
            </a:r>
          </a:p>
          <a:p>
            <a:pPr lvl="3" eaLnBrk="1" latinLnBrk="0" hangingPunct="1"/>
            <a:r>
              <a:rPr lang="es-ES"/>
              <a:t>Cuarto nivel</a:t>
            </a:r>
          </a:p>
          <a:p>
            <a:pPr lvl="4" eaLnBrk="1" latinLnBrk="0" hangingPunct="1"/>
            <a:r>
              <a:rPr lang="es-ES"/>
              <a:t>Quinto nivel</a:t>
            </a:r>
            <a:endParaRPr kumimoji="0" lang="en-US"/>
          </a:p>
        </p:txBody>
      </p:sp>
      <p:sp>
        <p:nvSpPr>
          <p:cNvPr id="21" name="20 Marcador de fecha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FC2543E5-FB70-450C-A5C3-BD80112EA3EE}" type="datetime1">
              <a:rPr lang="es-PY" smtClean="0"/>
              <a:t>26/09/2017</a:t>
            </a:fld>
            <a:endParaRPr lang="es-PY"/>
          </a:p>
        </p:txBody>
      </p:sp>
      <p:sp>
        <p:nvSpPr>
          <p:cNvPr id="22" name="21 Marcador de número de diapositiva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41A03990-3E2C-4615-9BF9-04FD0C7C8FAC}" type="slidenum">
              <a:rPr lang="es-PY" smtClean="0"/>
              <a:pPr/>
              <a:t>‹Nº›</a:t>
            </a:fld>
            <a:endParaRPr lang="es-PY"/>
          </a:p>
        </p:txBody>
      </p:sp>
      <p:sp>
        <p:nvSpPr>
          <p:cNvPr id="23" name="22 Marcador de pie de página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s-PY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Conector recto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12 Elipse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es-ES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es-ES"/>
              <a:t>Haga clic en el icono para agregar una imagen</a:t>
            </a:r>
            <a:endParaRPr kumimoji="0" lang="en-US" dirty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s-ES"/>
              <a:t>Haga clic para modificar el estilo de texto del patrón</a:t>
            </a:r>
          </a:p>
        </p:txBody>
      </p:sp>
      <p:sp>
        <p:nvSpPr>
          <p:cNvPr id="10" name="9 Conector recto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10 Rectángulo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Conector recto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18 Conector recto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19 Conector recto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16 Marcador de fecha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C04E2E50-4DF1-4E4E-9CCD-1E8575B5A2ED}" type="datetime1">
              <a:rPr lang="es-PY" smtClean="0"/>
              <a:t>26/09/2017</a:t>
            </a:fld>
            <a:endParaRPr lang="es-PY"/>
          </a:p>
        </p:txBody>
      </p:sp>
      <p:sp>
        <p:nvSpPr>
          <p:cNvPr id="18" name="17 Marcador de número de diapositiva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41A03990-3E2C-4615-9BF9-04FD0C7C8FAC}" type="slidenum">
              <a:rPr lang="es-PY" smtClean="0"/>
              <a:pPr/>
              <a:t>‹Nº›</a:t>
            </a:fld>
            <a:endParaRPr lang="es-PY"/>
          </a:p>
        </p:txBody>
      </p:sp>
      <p:sp>
        <p:nvSpPr>
          <p:cNvPr id="21" name="20 Marcador de pie de página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s-PY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15 Conector recto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2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s-ES"/>
              <a:t>Haga clic para modificar el estilo de título del patrón</a:t>
            </a:r>
            <a:endParaRPr kumimoji="0" lang="en-US"/>
          </a:p>
        </p:txBody>
      </p:sp>
      <p:sp>
        <p:nvSpPr>
          <p:cNvPr id="13" name="1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s-ES"/>
              <a:t>Haga clic para modificar el estilo de texto del patrón</a:t>
            </a:r>
          </a:p>
          <a:p>
            <a:pPr lvl="1" eaLnBrk="1" latinLnBrk="0" hangingPunct="1"/>
            <a:r>
              <a:rPr kumimoji="0" lang="es-ES"/>
              <a:t>Segundo nivel</a:t>
            </a:r>
          </a:p>
          <a:p>
            <a:pPr lvl="2" eaLnBrk="1" latinLnBrk="0" hangingPunct="1"/>
            <a:r>
              <a:rPr kumimoji="0" lang="es-ES"/>
              <a:t>Tercer nivel</a:t>
            </a:r>
          </a:p>
          <a:p>
            <a:pPr lvl="3" eaLnBrk="1" latinLnBrk="0" hangingPunct="1"/>
            <a:r>
              <a:rPr kumimoji="0" lang="es-ES"/>
              <a:t>Cuarto nivel</a:t>
            </a:r>
          </a:p>
          <a:p>
            <a:pPr lvl="4" eaLnBrk="1" latinLnBrk="0" hangingPunct="1"/>
            <a:r>
              <a:rPr kumimoji="0" lang="es-ES"/>
              <a:t>Quinto nivel</a:t>
            </a:r>
            <a:endParaRPr kumimoji="0" lang="en-US"/>
          </a:p>
        </p:txBody>
      </p:sp>
      <p:sp>
        <p:nvSpPr>
          <p:cNvPr id="14" name="13 Marcador de fecha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20BBCC7B-9029-4608-BCE4-88321585B82A}" type="datetime1">
              <a:rPr lang="es-PY" smtClean="0"/>
              <a:t>26/09/2017</a:t>
            </a:fld>
            <a:endParaRPr lang="es-PY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es-PY"/>
          </a:p>
        </p:txBody>
      </p:sp>
      <p:sp>
        <p:nvSpPr>
          <p:cNvPr id="7" name="6 Conector recto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8 Conector recto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9 Rectángulo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Conector recto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11 Elipse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22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41A03990-3E2C-4615-9BF9-04FD0C7C8FAC}" type="slidenum">
              <a:rPr lang="es-PY" smtClean="0"/>
              <a:pPr/>
              <a:t>‹Nº›</a:t>
            </a:fld>
            <a:endParaRPr lang="es-PY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37" r:id="rId1"/>
    <p:sldLayoutId id="2147483938" r:id="rId2"/>
    <p:sldLayoutId id="2147483939" r:id="rId3"/>
    <p:sldLayoutId id="2147483940" r:id="rId4"/>
    <p:sldLayoutId id="2147483941" r:id="rId5"/>
    <p:sldLayoutId id="2147483942" r:id="rId6"/>
    <p:sldLayoutId id="2147483943" r:id="rId7"/>
    <p:sldLayoutId id="2147483944" r:id="rId8"/>
    <p:sldLayoutId id="2147483945" r:id="rId9"/>
    <p:sldLayoutId id="2147483946" r:id="rId10"/>
    <p:sldLayoutId id="2147483947" r:id="rId11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g"/><Relationship Id="rId5" Type="http://schemas.openxmlformats.org/officeDocument/2006/relationships/image" Target="../media/image12.jpg"/><Relationship Id="rId4" Type="http://schemas.openxmlformats.org/officeDocument/2006/relationships/image" Target="../media/image11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JP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5" Type="http://schemas.openxmlformats.org/officeDocument/2006/relationships/image" Target="../media/image26.emf"/><Relationship Id="rId4" Type="http://schemas.openxmlformats.org/officeDocument/2006/relationships/oleObject" Target="../embeddings/oleObject7.bin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5" Type="http://schemas.openxmlformats.org/officeDocument/2006/relationships/image" Target="../media/image27.emf"/><Relationship Id="rId4" Type="http://schemas.openxmlformats.org/officeDocument/2006/relationships/oleObject" Target="../embeddings/oleObject8.bin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4.emf"/><Relationship Id="rId4" Type="http://schemas.openxmlformats.org/officeDocument/2006/relationships/oleObject" Target="../embeddings/oleObject1.bin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6.e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3.bin"/><Relationship Id="rId5" Type="http://schemas.openxmlformats.org/officeDocument/2006/relationships/image" Target="../media/image5.emf"/><Relationship Id="rId4" Type="http://schemas.openxmlformats.org/officeDocument/2006/relationships/oleObject" Target="../embeddings/oleObject2.bin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7.emf"/><Relationship Id="rId4" Type="http://schemas.openxmlformats.org/officeDocument/2006/relationships/oleObject" Target="../embeddings/oleObject4.bin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5" Type="http://schemas.openxmlformats.org/officeDocument/2006/relationships/image" Target="../media/image8.emf"/><Relationship Id="rId4" Type="http://schemas.openxmlformats.org/officeDocument/2006/relationships/oleObject" Target="../embeddings/oleObject5.bin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5" Type="http://schemas.openxmlformats.org/officeDocument/2006/relationships/image" Target="../media/image9.emf"/><Relationship Id="rId4" Type="http://schemas.openxmlformats.org/officeDocument/2006/relationships/oleObject" Target="../embeddings/oleObject6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64381" y="4000504"/>
            <a:ext cx="7215237" cy="23088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3 CuadroTexto"/>
          <p:cNvSpPr txBox="1"/>
          <p:nvPr/>
        </p:nvSpPr>
        <p:spPr>
          <a:xfrm>
            <a:off x="964381" y="2342244"/>
            <a:ext cx="721523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Y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PROYECTO DE PRESUPUESTO 2018</a:t>
            </a:r>
          </a:p>
        </p:txBody>
      </p:sp>
      <p:pic>
        <p:nvPicPr>
          <p:cNvPr id="6" name="1 Imagen" descr="HOJA barra_OFICIO_IPS 2015.png">
            <a:extLst>
              <a:ext uri="{FF2B5EF4-FFF2-40B4-BE49-F238E27FC236}">
                <a16:creationId xmlns:a16="http://schemas.microsoft.com/office/drawing/2014/main" id="{A489C1E3-947A-452B-A995-DD4082310C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0"/>
            <a:ext cx="8640960" cy="1268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11BA91EA-7804-47C5-86F5-BEF22CE57C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A03990-3E2C-4615-9BF9-04FD0C7C8FAC}" type="slidenum">
              <a:rPr lang="es-PY" smtClean="0"/>
              <a:pPr/>
              <a:t>1</a:t>
            </a:fld>
            <a:endParaRPr lang="es-PY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1 Imagen" descr="HOJA barra_OFICIO_IPS 2015.png">
            <a:extLst>
              <a:ext uri="{FF2B5EF4-FFF2-40B4-BE49-F238E27FC236}">
                <a16:creationId xmlns:a16="http://schemas.microsoft.com/office/drawing/2014/main" id="{5C58BDBE-E13F-4E52-B568-08AD445A4E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0"/>
            <a:ext cx="8640960" cy="1268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A0DFC462-EF06-4F83-81D8-890686E7908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7639" y="4058021"/>
            <a:ext cx="3668820" cy="2445595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78CC5241-D625-49C7-8806-75104B8C249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5" y="1416487"/>
            <a:ext cx="3702891" cy="2453132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A408BD37-0C80-4E05-84F0-3D3DB892DBD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1416487"/>
            <a:ext cx="3668820" cy="2453132"/>
          </a:xfrm>
          <a:prstGeom prst="rect">
            <a:avLst/>
          </a:prstGeom>
        </p:spPr>
      </p:pic>
      <p:sp>
        <p:nvSpPr>
          <p:cNvPr id="7" name="1 Título">
            <a:extLst>
              <a:ext uri="{FF2B5EF4-FFF2-40B4-BE49-F238E27FC236}">
                <a16:creationId xmlns:a16="http://schemas.microsoft.com/office/drawing/2014/main" id="{ABD8A02D-1A90-448E-983A-E35DB5628D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81229" y="1047070"/>
            <a:ext cx="3702892" cy="443380"/>
          </a:xfrm>
        </p:spPr>
        <p:txBody>
          <a:bodyPr>
            <a:noAutofit/>
          </a:bodyPr>
          <a:lstStyle/>
          <a:p>
            <a:pPr algn="ctr"/>
            <a:r>
              <a:rPr lang="es-PY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H.R. CIUDAD DEL ESTE</a:t>
            </a:r>
          </a:p>
        </p:txBody>
      </p:sp>
      <p:pic>
        <p:nvPicPr>
          <p:cNvPr id="14" name="Imagen 13">
            <a:extLst>
              <a:ext uri="{FF2B5EF4-FFF2-40B4-BE49-F238E27FC236}">
                <a16:creationId xmlns:a16="http://schemas.microsoft.com/office/drawing/2014/main" id="{AD604199-D96D-4813-BB1E-B49FBBAC718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3107" y="4058021"/>
            <a:ext cx="3673280" cy="2445595"/>
          </a:xfrm>
          <a:prstGeom prst="rect">
            <a:avLst/>
          </a:prstGeom>
        </p:spPr>
      </p:pic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42AF8AF3-0CD3-4395-B115-ABA4F7F40D36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41A03990-3E2C-4615-9BF9-04FD0C7C8FAC}" type="slidenum">
              <a:rPr lang="es-PY" smtClean="0"/>
              <a:pPr/>
              <a:t>10</a:t>
            </a:fld>
            <a:endParaRPr lang="es-PY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1 Imagen" descr="HOJA barra_OFICIO_IPS 2015.png">
            <a:extLst>
              <a:ext uri="{FF2B5EF4-FFF2-40B4-BE49-F238E27FC236}">
                <a16:creationId xmlns:a16="http://schemas.microsoft.com/office/drawing/2014/main" id="{5C58BDBE-E13F-4E52-B568-08AD445A4E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0"/>
            <a:ext cx="8640960" cy="1268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1 Título">
            <a:extLst>
              <a:ext uri="{FF2B5EF4-FFF2-40B4-BE49-F238E27FC236}">
                <a16:creationId xmlns:a16="http://schemas.microsoft.com/office/drawing/2014/main" id="{C413A0C2-14D9-43D6-9291-DAB9C790C3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14396" y="1385363"/>
            <a:ext cx="3702892" cy="443380"/>
          </a:xfrm>
        </p:spPr>
        <p:txBody>
          <a:bodyPr>
            <a:noAutofit/>
          </a:bodyPr>
          <a:lstStyle/>
          <a:p>
            <a:pPr algn="ctr"/>
            <a:r>
              <a:rPr lang="es-PY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H.R. CIUDAD DEL ESTE</a:t>
            </a:r>
          </a:p>
        </p:txBody>
      </p:sp>
      <p:sp>
        <p:nvSpPr>
          <p:cNvPr id="10" name="1 Título">
            <a:extLst>
              <a:ext uri="{FF2B5EF4-FFF2-40B4-BE49-F238E27FC236}">
                <a16:creationId xmlns:a16="http://schemas.microsoft.com/office/drawing/2014/main" id="{ACB6DB88-E2AB-4A7D-B59E-10C450045248}"/>
              </a:ext>
            </a:extLst>
          </p:cNvPr>
          <p:cNvSpPr txBox="1">
            <a:spLocks/>
          </p:cNvSpPr>
          <p:nvPr/>
        </p:nvSpPr>
        <p:spPr>
          <a:xfrm>
            <a:off x="581948" y="1412174"/>
            <a:ext cx="3702892" cy="443380"/>
          </a:xfrm>
          <a:prstGeom prst="rect">
            <a:avLst/>
          </a:prstGeom>
        </p:spPr>
        <p:txBody>
          <a:bodyPr vert="horz" anchor="b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000" b="0" kern="1200" cap="small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Y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H.R. CIUDAD DEL ESTE</a:t>
            </a:r>
          </a:p>
        </p:txBody>
      </p:sp>
      <p:sp>
        <p:nvSpPr>
          <p:cNvPr id="11" name="1 Título">
            <a:extLst>
              <a:ext uri="{FF2B5EF4-FFF2-40B4-BE49-F238E27FC236}">
                <a16:creationId xmlns:a16="http://schemas.microsoft.com/office/drawing/2014/main" id="{25F5DA93-1850-416A-BA9E-F50840B8E7F0}"/>
              </a:ext>
            </a:extLst>
          </p:cNvPr>
          <p:cNvSpPr txBox="1">
            <a:spLocks/>
          </p:cNvSpPr>
          <p:nvPr/>
        </p:nvSpPr>
        <p:spPr>
          <a:xfrm>
            <a:off x="566947" y="6021288"/>
            <a:ext cx="3702892" cy="443380"/>
          </a:xfrm>
          <a:prstGeom prst="rect">
            <a:avLst/>
          </a:prstGeom>
        </p:spPr>
        <p:txBody>
          <a:bodyPr vert="horz" anchor="b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000" b="0" kern="1200" cap="small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Y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H.R. CIUDAD DEL ESTE</a:t>
            </a:r>
          </a:p>
        </p:txBody>
      </p:sp>
      <p:sp>
        <p:nvSpPr>
          <p:cNvPr id="13" name="1 Título">
            <a:extLst>
              <a:ext uri="{FF2B5EF4-FFF2-40B4-BE49-F238E27FC236}">
                <a16:creationId xmlns:a16="http://schemas.microsoft.com/office/drawing/2014/main" id="{AFA27CA1-AEB4-4910-9821-58A615DC1B70}"/>
              </a:ext>
            </a:extLst>
          </p:cNvPr>
          <p:cNvSpPr txBox="1">
            <a:spLocks/>
          </p:cNvSpPr>
          <p:nvPr/>
        </p:nvSpPr>
        <p:spPr>
          <a:xfrm>
            <a:off x="4721114" y="6043418"/>
            <a:ext cx="3702892" cy="443380"/>
          </a:xfrm>
          <a:prstGeom prst="rect">
            <a:avLst/>
          </a:prstGeom>
        </p:spPr>
        <p:txBody>
          <a:bodyPr vert="horz" anchor="b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000" b="0" kern="1200" cap="small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Y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H.R. CIUDAD DEL ESTE</a:t>
            </a:r>
          </a:p>
        </p:txBody>
      </p:sp>
      <p:sp>
        <p:nvSpPr>
          <p:cNvPr id="15" name="1 Título">
            <a:extLst>
              <a:ext uri="{FF2B5EF4-FFF2-40B4-BE49-F238E27FC236}">
                <a16:creationId xmlns:a16="http://schemas.microsoft.com/office/drawing/2014/main" id="{9DF13811-F0E2-4853-89C4-3C48DBBE79A8}"/>
              </a:ext>
            </a:extLst>
          </p:cNvPr>
          <p:cNvSpPr txBox="1">
            <a:spLocks/>
          </p:cNvSpPr>
          <p:nvPr/>
        </p:nvSpPr>
        <p:spPr>
          <a:xfrm>
            <a:off x="0" y="1555331"/>
            <a:ext cx="9144000" cy="390015"/>
          </a:xfrm>
          <a:prstGeom prst="rect">
            <a:avLst/>
          </a:prstGeom>
        </p:spPr>
        <p:txBody>
          <a:bodyPr vert="horz" anchor="b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000" b="0" kern="1200" cap="small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MX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UNIDAD SANITARIA DE SAN JUAN BAUTISTA MISIONES </a:t>
            </a:r>
            <a:endParaRPr lang="es-ES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6" name="Picture 3">
            <a:extLst>
              <a:ext uri="{FF2B5EF4-FFF2-40B4-BE49-F238E27FC236}">
                <a16:creationId xmlns:a16="http://schemas.microsoft.com/office/drawing/2014/main" id="{0B38F247-E05C-4AD4-886F-92F2827323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31419" y="2231917"/>
            <a:ext cx="3585869" cy="2000264"/>
          </a:xfrm>
          <a:prstGeom prst="rect">
            <a:avLst/>
          </a:prstGeom>
          <a:ln w="38100" cap="sq">
            <a:solidFill>
              <a:schemeClr val="accent1">
                <a:lumMod val="75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7" name="Picture 4">
            <a:extLst>
              <a:ext uri="{FF2B5EF4-FFF2-40B4-BE49-F238E27FC236}">
                <a16:creationId xmlns:a16="http://schemas.microsoft.com/office/drawing/2014/main" id="{8F2BA312-AD2C-4670-BCD6-9ECDE6C634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21114" y="4502324"/>
            <a:ext cx="3585869" cy="1984474"/>
          </a:xfrm>
          <a:prstGeom prst="rect">
            <a:avLst/>
          </a:prstGeom>
          <a:ln w="38100" cap="sq">
            <a:solidFill>
              <a:schemeClr val="accent1">
                <a:lumMod val="75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8" name="Picture 7">
            <a:extLst>
              <a:ext uri="{FF2B5EF4-FFF2-40B4-BE49-F238E27FC236}">
                <a16:creationId xmlns:a16="http://schemas.microsoft.com/office/drawing/2014/main" id="{625885C0-DE21-4C38-B124-F269BC890B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64737" y="2240436"/>
            <a:ext cx="3679541" cy="2000264"/>
          </a:xfrm>
          <a:prstGeom prst="rect">
            <a:avLst/>
          </a:prstGeom>
          <a:ln w="38100" cap="sq">
            <a:solidFill>
              <a:schemeClr val="accent1">
                <a:lumMod val="75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9" name="Picture 6">
            <a:extLst>
              <a:ext uri="{FF2B5EF4-FFF2-40B4-BE49-F238E27FC236}">
                <a16:creationId xmlns:a16="http://schemas.microsoft.com/office/drawing/2014/main" id="{3377C299-5E1E-4AA0-9F77-4FA59EE31A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89036" y="4502324"/>
            <a:ext cx="3655242" cy="1984474"/>
          </a:xfrm>
          <a:prstGeom prst="rect">
            <a:avLst/>
          </a:prstGeom>
          <a:ln w="38100" cap="sq">
            <a:solidFill>
              <a:schemeClr val="accent1">
                <a:lumMod val="75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7C04A6B2-F5B8-48D2-9D0D-70F1585399AF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41A03990-3E2C-4615-9BF9-04FD0C7C8FAC}" type="slidenum">
              <a:rPr lang="es-PY" smtClean="0"/>
              <a:pPr/>
              <a:t>11</a:t>
            </a:fld>
            <a:endParaRPr lang="es-PY"/>
          </a:p>
        </p:txBody>
      </p:sp>
    </p:spTree>
    <p:extLst>
      <p:ext uri="{BB962C8B-B14F-4D97-AF65-F5344CB8AC3E}">
        <p14:creationId xmlns:p14="http://schemas.microsoft.com/office/powerpoint/2010/main" val="391508895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1 Imagen" descr="HOJA barra_OFICIO_IPS 2015.png">
            <a:extLst>
              <a:ext uri="{FF2B5EF4-FFF2-40B4-BE49-F238E27FC236}">
                <a16:creationId xmlns:a16="http://schemas.microsoft.com/office/drawing/2014/main" id="{5C58BDBE-E13F-4E52-B568-08AD445A4E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0"/>
            <a:ext cx="8640960" cy="1268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38F78CB1-F89D-4240-B73C-339C1970100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6056" y="4321620"/>
            <a:ext cx="3381840" cy="2402218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B209D559-86D0-46AB-A668-7029C404505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224" y="4321620"/>
            <a:ext cx="3762767" cy="2402218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7E9C963A-198A-4E99-824B-075B8A737E9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6056" y="1527000"/>
            <a:ext cx="3381840" cy="2536380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C9655FDB-7F6B-4495-8E9B-7D21E2D8905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225" y="1527000"/>
            <a:ext cx="3762766" cy="2536380"/>
          </a:xfrm>
          <a:prstGeom prst="rect">
            <a:avLst/>
          </a:prstGeom>
        </p:spPr>
      </p:pic>
      <p:sp>
        <p:nvSpPr>
          <p:cNvPr id="16" name="1 Título">
            <a:extLst>
              <a:ext uri="{FF2B5EF4-FFF2-40B4-BE49-F238E27FC236}">
                <a16:creationId xmlns:a16="http://schemas.microsoft.com/office/drawing/2014/main" id="{393D8B2A-174C-4B3A-956A-96FE5D4496BF}"/>
              </a:ext>
            </a:extLst>
          </p:cNvPr>
          <p:cNvSpPr txBox="1">
            <a:spLocks/>
          </p:cNvSpPr>
          <p:nvPr/>
        </p:nvSpPr>
        <p:spPr>
          <a:xfrm>
            <a:off x="2864569" y="1046549"/>
            <a:ext cx="3702892" cy="443380"/>
          </a:xfrm>
          <a:prstGeom prst="rect">
            <a:avLst/>
          </a:prstGeom>
        </p:spPr>
        <p:txBody>
          <a:bodyPr vert="horz" anchor="b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000" b="0" kern="1200" cap="small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Y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H.R. CORONEL OVIEDO</a:t>
            </a:r>
          </a:p>
        </p:txBody>
      </p:sp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D228DB57-C825-4085-B157-7B4D1BD5BFC2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41A03990-3E2C-4615-9BF9-04FD0C7C8FAC}" type="slidenum">
              <a:rPr lang="es-PY" smtClean="0"/>
              <a:pPr/>
              <a:t>12</a:t>
            </a:fld>
            <a:endParaRPr lang="es-PY"/>
          </a:p>
        </p:txBody>
      </p:sp>
    </p:spTree>
    <p:extLst>
      <p:ext uri="{BB962C8B-B14F-4D97-AF65-F5344CB8AC3E}">
        <p14:creationId xmlns:p14="http://schemas.microsoft.com/office/powerpoint/2010/main" val="42456840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1 Imagen" descr="HOJA barra_OFICIO_IPS 2015.png">
            <a:extLst>
              <a:ext uri="{FF2B5EF4-FFF2-40B4-BE49-F238E27FC236}">
                <a16:creationId xmlns:a16="http://schemas.microsoft.com/office/drawing/2014/main" id="{5C58BDBE-E13F-4E52-B568-08AD445A4E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0"/>
            <a:ext cx="8640960" cy="1268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Rectángulo 14">
            <a:extLst>
              <a:ext uri="{FF2B5EF4-FFF2-40B4-BE49-F238E27FC236}">
                <a16:creationId xmlns:a16="http://schemas.microsoft.com/office/drawing/2014/main" id="{E97CE340-C627-4527-B1E3-D8F7AC5E84D8}"/>
              </a:ext>
            </a:extLst>
          </p:cNvPr>
          <p:cNvSpPr/>
          <p:nvPr/>
        </p:nvSpPr>
        <p:spPr>
          <a:xfrm>
            <a:off x="1763688" y="3429000"/>
            <a:ext cx="180690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s-PY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H.R. cnel. oviedo</a:t>
            </a:r>
            <a:endParaRPr lang="es-PY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Picture 2" descr="\\King-julien\dip\Departamento de Gestion Ambiental\Gestión de Licencia Ambiental SEAM\AMBIENTAL\14- BENJAMÍN ACEVAL\1- FISCALIZACIÓN AMBIENTAL\FOTOS\Visita Benjamin 27-02-15\IMG_2798.JPG">
            <a:extLst>
              <a:ext uri="{FF2B5EF4-FFF2-40B4-BE49-F238E27FC236}">
                <a16:creationId xmlns:a16="http://schemas.microsoft.com/office/drawing/2014/main" id="{0433D3D8-18E4-4CBD-9345-10D41A081B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7584" y="2245452"/>
            <a:ext cx="3593375" cy="2160000"/>
          </a:xfrm>
          <a:prstGeom prst="rect">
            <a:avLst/>
          </a:prstGeom>
          <a:ln w="38100" cap="sq">
            <a:solidFill>
              <a:schemeClr val="accent1">
                <a:lumMod val="75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2" name="Picture 3" descr="\\King-julien\dip\Departamento de Gestion Ambiental\Gestión de Licencia Ambiental SEAM\AMBIENTAL\14- BENJAMÍN ACEVAL\1- FISCALIZACIÓN AMBIENTAL\FOTOS\Bejamín Aceval 28-05-2015\IMG_7371.JPG">
            <a:extLst>
              <a:ext uri="{FF2B5EF4-FFF2-40B4-BE49-F238E27FC236}">
                <a16:creationId xmlns:a16="http://schemas.microsoft.com/office/drawing/2014/main" id="{49BB84A5-0DDA-448F-8907-0C1BE7FD8E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932040" y="4643445"/>
            <a:ext cx="3383113" cy="1953907"/>
          </a:xfrm>
          <a:prstGeom prst="rect">
            <a:avLst/>
          </a:prstGeom>
          <a:ln w="38100" cap="sq">
            <a:solidFill>
              <a:schemeClr val="accent1">
                <a:lumMod val="75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4" name="Picture 4" descr="\\King-julien\dip\Departamento de Gestion Ambiental\Gestión de Licencia Ambiental SEAM\AMBIENTAL\14- BENJAMÍN ACEVAL\1- FISCALIZACIÓN AMBIENTAL\FOTOS\Bejamín Aceval 28-05-2015\IMG_5103.JPG">
            <a:extLst>
              <a:ext uri="{FF2B5EF4-FFF2-40B4-BE49-F238E27FC236}">
                <a16:creationId xmlns:a16="http://schemas.microsoft.com/office/drawing/2014/main" id="{A8807BEB-B1DA-4334-88F0-2B63AD6142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932040" y="2245452"/>
            <a:ext cx="3383113" cy="2160000"/>
          </a:xfrm>
          <a:prstGeom prst="rect">
            <a:avLst/>
          </a:prstGeom>
          <a:ln w="38100" cap="sq">
            <a:solidFill>
              <a:schemeClr val="accent1">
                <a:lumMod val="75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9" name="Picture 5" descr="\\King-julien\dip\Departamento de Gestion Ambiental\Gestión de Licencia Ambiental SEAM\AMBIENTAL\14- BENJAMÍN ACEVAL\1- FISCALIZACIÓN AMBIENTAL\FOTOS\Bejamín Aceval 28-05-2015\IMG_5099.JPG">
            <a:extLst>
              <a:ext uri="{FF2B5EF4-FFF2-40B4-BE49-F238E27FC236}">
                <a16:creationId xmlns:a16="http://schemas.microsoft.com/office/drawing/2014/main" id="{500F5E7B-B2FA-44CE-ACC8-01341D5CF3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70452" y="4633014"/>
            <a:ext cx="3593375" cy="1964338"/>
          </a:xfrm>
          <a:prstGeom prst="rect">
            <a:avLst/>
          </a:prstGeom>
          <a:ln w="38100" cap="sq">
            <a:solidFill>
              <a:schemeClr val="accent1">
                <a:lumMod val="75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20" name="1 Título">
            <a:extLst>
              <a:ext uri="{FF2B5EF4-FFF2-40B4-BE49-F238E27FC236}">
                <a16:creationId xmlns:a16="http://schemas.microsoft.com/office/drawing/2014/main" id="{B3625DFF-71A5-4ADA-9241-25CE7D460E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2168" y="1554512"/>
            <a:ext cx="6859664" cy="452947"/>
          </a:xfrm>
        </p:spPr>
        <p:txBody>
          <a:bodyPr>
            <a:noAutofit/>
          </a:bodyPr>
          <a:lstStyle/>
          <a:p>
            <a:pPr algn="ctr"/>
            <a:r>
              <a:rPr lang="es-PY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UNIDAD SANITARIA DE BENJAMIN ACEVAL</a:t>
            </a:r>
          </a:p>
        </p:txBody>
      </p:sp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758B13EE-F8C1-429C-93B3-8B49044BA524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41A03990-3E2C-4615-9BF9-04FD0C7C8FAC}" type="slidenum">
              <a:rPr lang="es-PY" smtClean="0"/>
              <a:pPr/>
              <a:t>13</a:t>
            </a:fld>
            <a:endParaRPr lang="es-PY"/>
          </a:p>
        </p:txBody>
      </p:sp>
    </p:spTree>
    <p:extLst>
      <p:ext uri="{BB962C8B-B14F-4D97-AF65-F5344CB8AC3E}">
        <p14:creationId xmlns:p14="http://schemas.microsoft.com/office/powerpoint/2010/main" val="129927505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1 Imagen" descr="HOJA barra_OFICIO_IPS 2015.png">
            <a:extLst>
              <a:ext uri="{FF2B5EF4-FFF2-40B4-BE49-F238E27FC236}">
                <a16:creationId xmlns:a16="http://schemas.microsoft.com/office/drawing/2014/main" id="{FC397997-8126-4872-8DE2-AE173B9674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0"/>
            <a:ext cx="8640960" cy="1268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Marcador de número de diapositiva 2">
            <a:extLst>
              <a:ext uri="{FF2B5EF4-FFF2-40B4-BE49-F238E27FC236}">
                <a16:creationId xmlns:a16="http://schemas.microsoft.com/office/drawing/2014/main" id="{98FB0453-03DC-4A70-9FB4-C87D19C64DF1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41A03990-3E2C-4615-9BF9-04FD0C7C8FAC}" type="slidenum">
              <a:rPr lang="es-PY" smtClean="0"/>
              <a:pPr/>
              <a:t>14</a:t>
            </a:fld>
            <a:endParaRPr lang="es-PY"/>
          </a:p>
        </p:txBody>
      </p:sp>
      <p:graphicFrame>
        <p:nvGraphicFramePr>
          <p:cNvPr id="2" name="Objeto 1">
            <a:extLst>
              <a:ext uri="{FF2B5EF4-FFF2-40B4-BE49-F238E27FC236}">
                <a16:creationId xmlns:a16="http://schemas.microsoft.com/office/drawing/2014/main" id="{7D97AD24-DD60-40DC-919B-23817254E34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46232588"/>
              </p:ext>
            </p:extLst>
          </p:nvPr>
        </p:nvGraphicFramePr>
        <p:xfrm>
          <a:off x="683568" y="1397000"/>
          <a:ext cx="7776864" cy="469629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75" name="Worksheet" r:id="rId4" imgW="9182129" imgH="6791325" progId="Excel.Sheet.12">
                  <p:embed/>
                </p:oleObj>
              </mc:Choice>
              <mc:Fallback>
                <p:oleObj name="Worksheet" r:id="rId4" imgW="9182129" imgH="6791325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683568" y="1397000"/>
                        <a:ext cx="7776864" cy="469629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1 Imagen" descr="HOJA barra_OFICIO_IPS 2015.png">
            <a:extLst>
              <a:ext uri="{FF2B5EF4-FFF2-40B4-BE49-F238E27FC236}">
                <a16:creationId xmlns:a16="http://schemas.microsoft.com/office/drawing/2014/main" id="{29CEC5AB-395C-488F-A18A-827BCF6266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0"/>
            <a:ext cx="8640960" cy="1268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2" name="Objeto 1">
            <a:extLst>
              <a:ext uri="{FF2B5EF4-FFF2-40B4-BE49-F238E27FC236}">
                <a16:creationId xmlns:a16="http://schemas.microsoft.com/office/drawing/2014/main" id="{B93AB2ED-DC50-4EB0-AC29-7D631978534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85042095"/>
              </p:ext>
            </p:extLst>
          </p:nvPr>
        </p:nvGraphicFramePr>
        <p:xfrm>
          <a:off x="251520" y="1988840"/>
          <a:ext cx="8640959" cy="288032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23" name="Worksheet" r:id="rId4" imgW="7229409" imgH="1733550" progId="Excel.Sheet.12">
                  <p:embed/>
                </p:oleObj>
              </mc:Choice>
              <mc:Fallback>
                <p:oleObj name="Worksheet" r:id="rId4" imgW="7229409" imgH="1733550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51520" y="1988840"/>
                        <a:ext cx="8640959" cy="288032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Marcador de número de diapositiva 2">
            <a:extLst>
              <a:ext uri="{FF2B5EF4-FFF2-40B4-BE49-F238E27FC236}">
                <a16:creationId xmlns:a16="http://schemas.microsoft.com/office/drawing/2014/main" id="{5679E7FC-D7BE-490D-AEC8-F682922D9446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41A03990-3E2C-4615-9BF9-04FD0C7C8FAC}" type="slidenum">
              <a:rPr lang="es-PY" smtClean="0"/>
              <a:pPr/>
              <a:t>15</a:t>
            </a:fld>
            <a:endParaRPr lang="es-PY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Rectángulo"/>
          <p:cNvSpPr/>
          <p:nvPr/>
        </p:nvSpPr>
        <p:spPr>
          <a:xfrm>
            <a:off x="678629" y="1844824"/>
            <a:ext cx="7786742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s-PY" sz="2400" b="1" dirty="0"/>
              <a:t>IPS OJAPOVA'ERÃ̃</a:t>
            </a:r>
            <a:endParaRPr lang="es-PY" sz="2400" dirty="0"/>
          </a:p>
          <a:p>
            <a:pPr algn="ctr">
              <a:buNone/>
            </a:pPr>
            <a:r>
              <a:rPr lang="es-PY" sz="2400" dirty="0" err="1"/>
              <a:t>Omoañete</a:t>
            </a:r>
            <a:r>
              <a:rPr lang="es-PY" sz="2400" dirty="0"/>
              <a:t> </a:t>
            </a:r>
            <a:r>
              <a:rPr lang="es-PY" sz="2400" dirty="0" err="1"/>
              <a:t>hekopete</a:t>
            </a:r>
            <a:r>
              <a:rPr lang="es-PY" sz="2400" dirty="0"/>
              <a:t> </a:t>
            </a:r>
            <a:r>
              <a:rPr lang="es-PY" sz="2400" dirty="0" err="1"/>
              <a:t>umi</a:t>
            </a:r>
            <a:r>
              <a:rPr lang="es-PY" sz="2400" dirty="0"/>
              <a:t> </a:t>
            </a:r>
            <a:r>
              <a:rPr lang="es-PY" sz="2400" dirty="0" err="1"/>
              <a:t>pytyvô</a:t>
            </a:r>
            <a:r>
              <a:rPr lang="es-PY" sz="2400" dirty="0"/>
              <a:t> Seguro Social-gua, </a:t>
            </a:r>
            <a:r>
              <a:rPr lang="es-PY" sz="2400" dirty="0" err="1"/>
              <a:t>omyasâi</a:t>
            </a:r>
            <a:r>
              <a:rPr lang="es-PY" sz="2400" dirty="0"/>
              <a:t> ha </a:t>
            </a:r>
            <a:r>
              <a:rPr lang="es-PY" sz="2400" dirty="0" err="1"/>
              <a:t>ome’êvo</a:t>
            </a:r>
            <a:r>
              <a:rPr lang="es-PY" sz="2400" dirty="0"/>
              <a:t> </a:t>
            </a:r>
            <a:r>
              <a:rPr lang="es-PY" sz="2400" dirty="0" err="1"/>
              <a:t>pytyvô</a:t>
            </a:r>
            <a:r>
              <a:rPr lang="es-PY" sz="2400" dirty="0"/>
              <a:t>, </a:t>
            </a:r>
            <a:r>
              <a:rPr lang="es-PY" sz="2400" dirty="0" err="1"/>
              <a:t>viru</a:t>
            </a:r>
            <a:r>
              <a:rPr lang="es-PY" sz="2400" dirty="0"/>
              <a:t> ha </a:t>
            </a:r>
            <a:r>
              <a:rPr lang="es-PY" sz="2400" dirty="0" err="1"/>
              <a:t>tesâi</a:t>
            </a:r>
            <a:r>
              <a:rPr lang="es-PY" sz="2400" dirty="0"/>
              <a:t> </a:t>
            </a:r>
            <a:r>
              <a:rPr lang="es-PY" sz="2400" dirty="0" err="1"/>
              <a:t>omombaretévo</a:t>
            </a:r>
            <a:r>
              <a:rPr lang="es-PY" sz="2400" dirty="0"/>
              <a:t> </a:t>
            </a:r>
            <a:r>
              <a:rPr lang="es-PY" sz="2400" dirty="0" err="1"/>
              <a:t>umi</a:t>
            </a:r>
            <a:r>
              <a:rPr lang="es-PY" sz="2400" dirty="0"/>
              <a:t> </a:t>
            </a:r>
            <a:r>
              <a:rPr lang="es-PY" sz="2400" dirty="0" err="1"/>
              <a:t>mba’apohára</a:t>
            </a:r>
            <a:r>
              <a:rPr lang="es-PY" sz="2400" dirty="0"/>
              <a:t> </a:t>
            </a:r>
            <a:r>
              <a:rPr lang="es-PY" sz="2400" dirty="0" err="1"/>
              <a:t>reko</a:t>
            </a:r>
            <a:r>
              <a:rPr lang="es-PY" sz="2400" dirty="0"/>
              <a:t>.</a:t>
            </a:r>
          </a:p>
          <a:p>
            <a:pPr algn="ctr">
              <a:buNone/>
            </a:pPr>
            <a:endParaRPr lang="es-PY" sz="2400" b="1" dirty="0"/>
          </a:p>
          <a:p>
            <a:pPr algn="ctr">
              <a:buNone/>
            </a:pPr>
            <a:r>
              <a:rPr lang="es-PY" sz="2400" b="1" dirty="0"/>
              <a:t>MISIÓN</a:t>
            </a:r>
            <a:endParaRPr lang="es-PY" sz="2400" dirty="0"/>
          </a:p>
          <a:p>
            <a:pPr algn="ctr">
              <a:buNone/>
            </a:pPr>
            <a:r>
              <a:rPr lang="es-PY" sz="2400" dirty="0"/>
              <a:t>Garantizar el acceso oportuno a los beneficios del Seguro Social, difundiendo y otorgando prestaciones sociales, económicas y de salud en bienestar de sus asegurados.</a:t>
            </a:r>
          </a:p>
          <a:p>
            <a:pPr algn="ctr">
              <a:buNone/>
            </a:pPr>
            <a:r>
              <a:rPr lang="es-PY" sz="2400" dirty="0"/>
              <a:t>   </a:t>
            </a:r>
          </a:p>
        </p:txBody>
      </p:sp>
      <p:pic>
        <p:nvPicPr>
          <p:cNvPr id="6" name="1 Imagen" descr="HOJA barra_OFICIO_IPS 2015.png">
            <a:extLst>
              <a:ext uri="{FF2B5EF4-FFF2-40B4-BE49-F238E27FC236}">
                <a16:creationId xmlns:a16="http://schemas.microsoft.com/office/drawing/2014/main" id="{4687B6B7-7350-41B2-9B2B-DD7B53D0BB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0"/>
            <a:ext cx="8640960" cy="1268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9006B332-DB51-475A-A404-A4D5D742796C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41A03990-3E2C-4615-9BF9-04FD0C7C8FAC}" type="slidenum">
              <a:rPr lang="es-PY" smtClean="0"/>
              <a:pPr/>
              <a:t>2</a:t>
            </a:fld>
            <a:endParaRPr lang="es-PY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3 Marcador de contenido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2876936371"/>
              </p:ext>
            </p:extLst>
          </p:nvPr>
        </p:nvGraphicFramePr>
        <p:xfrm>
          <a:off x="571472" y="1844824"/>
          <a:ext cx="8001056" cy="478634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4 CuadroTexto"/>
          <p:cNvSpPr txBox="1"/>
          <p:nvPr/>
        </p:nvSpPr>
        <p:spPr>
          <a:xfrm>
            <a:off x="714348" y="1290826"/>
            <a:ext cx="771530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Y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POBLACIÓN PROTEGIDA POR LA SEGURIDAD SOCIAL</a:t>
            </a:r>
          </a:p>
          <a:p>
            <a:pPr algn="ctr"/>
            <a:r>
              <a:rPr lang="es-PY" sz="1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COTIZANTES Y BENEFICIARIOS </a:t>
            </a:r>
          </a:p>
        </p:txBody>
      </p:sp>
      <p:pic>
        <p:nvPicPr>
          <p:cNvPr id="6" name="1 Imagen" descr="HOJA barra_OFICIO_IPS 2015.png">
            <a:extLst>
              <a:ext uri="{FF2B5EF4-FFF2-40B4-BE49-F238E27FC236}">
                <a16:creationId xmlns:a16="http://schemas.microsoft.com/office/drawing/2014/main" id="{C188B15D-FBFD-461B-BC8D-9D61AAFAD3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0"/>
            <a:ext cx="8640960" cy="1268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145D2E0C-5A4E-4EF4-9F86-3B73A67A714E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41A03990-3E2C-4615-9BF9-04FD0C7C8FAC}" type="slidenum">
              <a:rPr lang="es-PY" smtClean="0"/>
              <a:pPr/>
              <a:t>3</a:t>
            </a:fld>
            <a:endParaRPr lang="es-PY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Título"/>
          <p:cNvSpPr txBox="1">
            <a:spLocks/>
          </p:cNvSpPr>
          <p:nvPr/>
        </p:nvSpPr>
        <p:spPr>
          <a:xfrm>
            <a:off x="500050" y="1358898"/>
            <a:ext cx="8143900" cy="71438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2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Histórico de Aportes - Contribuciones a la Seguridad Social</a:t>
            </a:r>
            <a:br>
              <a:rPr kumimoji="0" lang="es-ES" sz="22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r>
              <a:rPr kumimoji="0" lang="es-ES" sz="16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kumimoji="0" lang="es-ES" sz="16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BILLONES DE GUARANÍES </a:t>
            </a:r>
            <a:endParaRPr kumimoji="0" lang="es-PY" sz="41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graphicFrame>
        <p:nvGraphicFramePr>
          <p:cNvPr id="5" name="3 Marcador de contenido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8606262"/>
              </p:ext>
            </p:extLst>
          </p:nvPr>
        </p:nvGraphicFramePr>
        <p:xfrm>
          <a:off x="464315" y="2163416"/>
          <a:ext cx="8215370" cy="45720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7" name="1 Imagen" descr="HOJA barra_OFICIO_IPS 2015.png">
            <a:extLst>
              <a:ext uri="{FF2B5EF4-FFF2-40B4-BE49-F238E27FC236}">
                <a16:creationId xmlns:a16="http://schemas.microsoft.com/office/drawing/2014/main" id="{5F3603F5-CC2D-4786-8414-448BAFED55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0"/>
            <a:ext cx="8640960" cy="1268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712C1EB6-9B62-4C1A-9127-0146DEBAF70D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41A03990-3E2C-4615-9BF9-04FD0C7C8FAC}" type="slidenum">
              <a:rPr lang="es-PY" smtClean="0"/>
              <a:pPr/>
              <a:t>4</a:t>
            </a:fld>
            <a:endParaRPr lang="es-PY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Título"/>
          <p:cNvSpPr txBox="1">
            <a:spLocks/>
          </p:cNvSpPr>
          <p:nvPr/>
        </p:nvSpPr>
        <p:spPr>
          <a:xfrm>
            <a:off x="500049" y="1568036"/>
            <a:ext cx="8143900" cy="500066"/>
          </a:xfrm>
          <a:prstGeom prst="rect">
            <a:avLst/>
          </a:prstGeom>
        </p:spPr>
        <p:txBody>
          <a:bodyPr>
            <a:normAutofit fontScale="925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PY" sz="3200" b="1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Ingresos Año 2018 </a:t>
            </a:r>
            <a:endParaRPr kumimoji="0" lang="es-PY" sz="32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7" name="6 CuadroTexto"/>
          <p:cNvSpPr txBox="1"/>
          <p:nvPr/>
        </p:nvSpPr>
        <p:spPr>
          <a:xfrm>
            <a:off x="500017" y="4721270"/>
            <a:ext cx="814393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PY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FIDEICOMISO</a:t>
            </a:r>
            <a:r>
              <a:rPr lang="es-PY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FORMA DE ESTRUCTURACIÓN QUE RESULTA POSIBLE EN VIRTUD DE LAS DISPOSICIONES ESTABLECIDAS EN EL ARTICULO 4 DE LA LEY N°5655/2016 QUE AUTORIZA AL IPS A REALIZAR INVERSIONES INMOBILIARIAS EN SU PROPIO PATRIMONIO, EN CUALQUIERA DE LOS FONDOS ADMINISTRADOS POR EL INSTITUTO DE PREVISIÓN SOCIAL.</a:t>
            </a:r>
          </a:p>
        </p:txBody>
      </p:sp>
      <p:pic>
        <p:nvPicPr>
          <p:cNvPr id="8" name="1 Imagen" descr="HOJA barra_OFICIO_IPS 2015.png">
            <a:extLst>
              <a:ext uri="{FF2B5EF4-FFF2-40B4-BE49-F238E27FC236}">
                <a16:creationId xmlns:a16="http://schemas.microsoft.com/office/drawing/2014/main" id="{176F7C42-534C-4866-9999-75F9418320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0"/>
            <a:ext cx="8640960" cy="1268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2" name="Objeto 1">
            <a:extLst>
              <a:ext uri="{FF2B5EF4-FFF2-40B4-BE49-F238E27FC236}">
                <a16:creationId xmlns:a16="http://schemas.microsoft.com/office/drawing/2014/main" id="{110AA5A8-9BE0-45E6-A04D-A3BE041E20F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31328281"/>
              </p:ext>
            </p:extLst>
          </p:nvPr>
        </p:nvGraphicFramePr>
        <p:xfrm>
          <a:off x="971600" y="2708920"/>
          <a:ext cx="7200800" cy="144016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7" name="Worksheet" r:id="rId4" imgW="4286382" imgH="1019175" progId="Excel.Sheet.12">
                  <p:embed/>
                </p:oleObj>
              </mc:Choice>
              <mc:Fallback>
                <p:oleObj name="Worksheet" r:id="rId4" imgW="4286382" imgH="1019175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971600" y="2708920"/>
                        <a:ext cx="7200800" cy="144016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Marcador de número de diapositiva 2">
            <a:extLst>
              <a:ext uri="{FF2B5EF4-FFF2-40B4-BE49-F238E27FC236}">
                <a16:creationId xmlns:a16="http://schemas.microsoft.com/office/drawing/2014/main" id="{B4348660-7EFD-4F9B-8B4A-D423506BAE39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41A03990-3E2C-4615-9BF9-04FD0C7C8FAC}" type="slidenum">
              <a:rPr lang="es-PY" smtClean="0"/>
              <a:pPr/>
              <a:t>5</a:t>
            </a:fld>
            <a:endParaRPr lang="es-PY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CuadroTexto"/>
          <p:cNvSpPr txBox="1"/>
          <p:nvPr/>
        </p:nvSpPr>
        <p:spPr>
          <a:xfrm>
            <a:off x="2067110" y="1494924"/>
            <a:ext cx="50097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Y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PRESTACIONES DE LA RED ASISTENCIAL</a:t>
            </a:r>
            <a:endParaRPr lang="es-PY" sz="1200" b="1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1 Imagen" descr="HOJA barra_OFICIO_IPS 2015.png">
            <a:extLst>
              <a:ext uri="{FF2B5EF4-FFF2-40B4-BE49-F238E27FC236}">
                <a16:creationId xmlns:a16="http://schemas.microsoft.com/office/drawing/2014/main" id="{C188B15D-FBFD-461B-BC8D-9D61AAFAD3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0"/>
            <a:ext cx="8640960" cy="1268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7" name="Objeto 6">
            <a:extLst>
              <a:ext uri="{FF2B5EF4-FFF2-40B4-BE49-F238E27FC236}">
                <a16:creationId xmlns:a16="http://schemas.microsoft.com/office/drawing/2014/main" id="{BA92820D-9715-4672-A359-855A6D8A2AE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90050867"/>
              </p:ext>
            </p:extLst>
          </p:nvPr>
        </p:nvGraphicFramePr>
        <p:xfrm>
          <a:off x="683568" y="5157192"/>
          <a:ext cx="3780420" cy="133229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87" name="Worksheet" r:id="rId4" imgW="4552935" imgH="1181100" progId="Excel.Sheet.12">
                  <p:embed/>
                </p:oleObj>
              </mc:Choice>
              <mc:Fallback>
                <p:oleObj name="Worksheet" r:id="rId4" imgW="4552935" imgH="1181100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683568" y="5157192"/>
                        <a:ext cx="3780420" cy="133229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4 CuadroTexto">
            <a:extLst>
              <a:ext uri="{FF2B5EF4-FFF2-40B4-BE49-F238E27FC236}">
                <a16:creationId xmlns:a16="http://schemas.microsoft.com/office/drawing/2014/main" id="{307D96DA-D6E7-49AB-94AE-5251B318248C}"/>
              </a:ext>
            </a:extLst>
          </p:cNvPr>
          <p:cNvSpPr txBox="1"/>
          <p:nvPr/>
        </p:nvSpPr>
        <p:spPr>
          <a:xfrm>
            <a:off x="683568" y="4625527"/>
            <a:ext cx="37804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Y" sz="1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CANTIDAD DE SUBSIDIOS LIQUIDADOS</a:t>
            </a:r>
          </a:p>
        </p:txBody>
      </p:sp>
      <p:graphicFrame>
        <p:nvGraphicFramePr>
          <p:cNvPr id="4" name="Objeto 3">
            <a:extLst>
              <a:ext uri="{FF2B5EF4-FFF2-40B4-BE49-F238E27FC236}">
                <a16:creationId xmlns:a16="http://schemas.microsoft.com/office/drawing/2014/main" id="{937F39BF-D7B9-448D-A269-34A29B93173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20874501"/>
              </p:ext>
            </p:extLst>
          </p:nvPr>
        </p:nvGraphicFramePr>
        <p:xfrm>
          <a:off x="1439652" y="1960235"/>
          <a:ext cx="6264696" cy="241447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88" name="Worksheet" r:id="rId6" imgW="3429177" imgH="2724150" progId="Excel.Sheet.12">
                  <p:embed/>
                </p:oleObj>
              </mc:Choice>
              <mc:Fallback>
                <p:oleObj name="Worksheet" r:id="rId6" imgW="3429177" imgH="2724150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439652" y="1960235"/>
                        <a:ext cx="6264696" cy="241447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5 Rectángulo">
            <a:extLst>
              <a:ext uri="{FF2B5EF4-FFF2-40B4-BE49-F238E27FC236}">
                <a16:creationId xmlns:a16="http://schemas.microsoft.com/office/drawing/2014/main" id="{9805FE72-9089-4BA4-9D64-A18639CD06A7}"/>
              </a:ext>
            </a:extLst>
          </p:cNvPr>
          <p:cNvSpPr/>
          <p:nvPr/>
        </p:nvSpPr>
        <p:spPr>
          <a:xfrm>
            <a:off x="5006782" y="4625527"/>
            <a:ext cx="352839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es-ES" sz="1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PAGOS A JUBILADOS Y PENSIONADOS</a:t>
            </a:r>
          </a:p>
        </p:txBody>
      </p:sp>
      <p:graphicFrame>
        <p:nvGraphicFramePr>
          <p:cNvPr id="10" name="6 Tabla">
            <a:extLst>
              <a:ext uri="{FF2B5EF4-FFF2-40B4-BE49-F238E27FC236}">
                <a16:creationId xmlns:a16="http://schemas.microsoft.com/office/drawing/2014/main" id="{CED8580D-0C35-4666-9F32-3366F5C8CAC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41970049"/>
              </p:ext>
            </p:extLst>
          </p:nvPr>
        </p:nvGraphicFramePr>
        <p:xfrm>
          <a:off x="5006782" y="5157192"/>
          <a:ext cx="3669673" cy="1332292"/>
        </p:xfrm>
        <a:graphic>
          <a:graphicData uri="http://schemas.openxmlformats.org/drawingml/2006/table">
            <a:tbl>
              <a:tblPr/>
              <a:tblGrid>
                <a:gridCol w="142083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9791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7546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7546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666146">
                <a:tc>
                  <a:txBody>
                    <a:bodyPr/>
                    <a:lstStyle/>
                    <a:p>
                      <a:pPr algn="ctr" fontAlgn="b"/>
                      <a:r>
                        <a:rPr lang="es-PY" sz="1200" b="1" i="0" u="none" strike="noStrike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CONCEPTO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200" b="1" i="0" u="none" strike="noStrike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2.015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200" b="1" i="0" u="none" strike="noStrike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2016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200" b="1" i="0" u="none" strike="noStrike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2017 – AGOS.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66146">
                <a:tc>
                  <a:txBody>
                    <a:bodyPr/>
                    <a:lstStyle/>
                    <a:p>
                      <a:pPr algn="ctr" fontAlgn="b"/>
                      <a:r>
                        <a:rPr lang="es-PY" sz="1200" b="1" i="0" u="none" strike="noStrike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BENEFICIARIOS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600" b="0" i="0" u="none" strike="noStrike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47.877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600" b="0" i="0" u="none" strike="noStrike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51.313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600" b="0" i="0" u="none" strike="noStrike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53.497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4FDDA294-8607-4D26-AEE1-E56764D53C56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41A03990-3E2C-4615-9BF9-04FD0C7C8FAC}" type="slidenum">
              <a:rPr lang="es-PY" smtClean="0"/>
              <a:pPr/>
              <a:t>6</a:t>
            </a:fld>
            <a:endParaRPr lang="es-PY"/>
          </a:p>
        </p:txBody>
      </p:sp>
    </p:spTree>
    <p:extLst>
      <p:ext uri="{BB962C8B-B14F-4D97-AF65-F5344CB8AC3E}">
        <p14:creationId xmlns:p14="http://schemas.microsoft.com/office/powerpoint/2010/main" val="24513587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1 Título"/>
          <p:cNvSpPr>
            <a:spLocks noGrp="1"/>
          </p:cNvSpPr>
          <p:nvPr>
            <p:ph type="title"/>
          </p:nvPr>
        </p:nvSpPr>
        <p:spPr>
          <a:xfrm>
            <a:off x="421481" y="1790774"/>
            <a:ext cx="8301038" cy="414090"/>
          </a:xfrm>
          <a:noFill/>
        </p:spPr>
        <p:txBody>
          <a:bodyPr>
            <a:normAutofit/>
          </a:bodyPr>
          <a:lstStyle/>
          <a:p>
            <a:pPr algn="ctr"/>
            <a:r>
              <a:rPr lang="es-PY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PROGRAMA 3 – GESTION A JUBILADOS Y PENSIONADOS</a:t>
            </a:r>
            <a:endParaRPr lang="es-PY" sz="2000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1 Imagen" descr="HOJA barra_OFICIO_IPS 2015.png">
            <a:extLst>
              <a:ext uri="{FF2B5EF4-FFF2-40B4-BE49-F238E27FC236}">
                <a16:creationId xmlns:a16="http://schemas.microsoft.com/office/drawing/2014/main" id="{C7FA75CE-3F6E-4EF8-89FD-7773D82BAC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0"/>
            <a:ext cx="8640960" cy="1268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3" name="Objeto 2">
            <a:extLst>
              <a:ext uri="{FF2B5EF4-FFF2-40B4-BE49-F238E27FC236}">
                <a16:creationId xmlns:a16="http://schemas.microsoft.com/office/drawing/2014/main" id="{EA45ABB4-2267-43CB-91A8-34479EFC5A6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9236075"/>
              </p:ext>
            </p:extLst>
          </p:nvPr>
        </p:nvGraphicFramePr>
        <p:xfrm>
          <a:off x="421481" y="2584450"/>
          <a:ext cx="8301038" cy="372487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21" name="Worksheet" r:id="rId4" imgW="9867753" imgH="2733675" progId="Excel.Sheet.12">
                  <p:embed/>
                </p:oleObj>
              </mc:Choice>
              <mc:Fallback>
                <p:oleObj name="Worksheet" r:id="rId4" imgW="9867753" imgH="2733675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421481" y="2584450"/>
                        <a:ext cx="8301038" cy="372487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5FB90D4B-739B-448D-9203-6295559AAA68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41A03990-3E2C-4615-9BF9-04FD0C7C8FAC}" type="slidenum">
              <a:rPr lang="es-PY" smtClean="0"/>
              <a:pPr/>
              <a:t>7</a:t>
            </a:fld>
            <a:endParaRPr lang="es-PY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2 Título"/>
          <p:cNvSpPr txBox="1">
            <a:spLocks/>
          </p:cNvSpPr>
          <p:nvPr/>
        </p:nvSpPr>
        <p:spPr>
          <a:xfrm>
            <a:off x="394489" y="1417906"/>
            <a:ext cx="8355017" cy="493796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txBody>
          <a:bodyPr bIns="91440" anchor="b" anchorCtr="0">
            <a:normAutofit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PY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GRUPO 500 INVERSIÓN FÍSICA</a:t>
            </a:r>
            <a:endParaRPr kumimoji="0" lang="es-PY" sz="24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pic>
        <p:nvPicPr>
          <p:cNvPr id="9" name="1 Imagen" descr="HOJA barra_OFICIO_IPS 2015.png">
            <a:extLst>
              <a:ext uri="{FF2B5EF4-FFF2-40B4-BE49-F238E27FC236}">
                <a16:creationId xmlns:a16="http://schemas.microsoft.com/office/drawing/2014/main" id="{9680D8D3-A4EE-4738-AF91-08A28D870B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0"/>
            <a:ext cx="8640960" cy="1268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6 CuadroTexto">
            <a:extLst>
              <a:ext uri="{FF2B5EF4-FFF2-40B4-BE49-F238E27FC236}">
                <a16:creationId xmlns:a16="http://schemas.microsoft.com/office/drawing/2014/main" id="{678C2631-CCBB-481E-AD45-67F89358B44F}"/>
              </a:ext>
            </a:extLst>
          </p:cNvPr>
          <p:cNvSpPr txBox="1"/>
          <p:nvPr/>
        </p:nvSpPr>
        <p:spPr>
          <a:xfrm>
            <a:off x="714345" y="5328065"/>
            <a:ext cx="7715304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PY" sz="14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FIDEICOMISO</a:t>
            </a:r>
            <a:r>
              <a:rPr lang="es-PY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FORMA DE ESTRUCTURACIÓN QUE RESULTA POSIBLE EN VIRTUD DE LAS DISPOSICIONES ESTABLECIDAS EN EL ARTICULO 4 DE LA LEY N°5655/2016 QUE AUTORIZA AL IPS A REALIZAR INVERSIONES INMOBILIARIAS EN SU PROPIO PATRIMONIO, EN CUALQUIERA DE LOS FONDOS ADMINISTRADOS POR EL INSTITUTO DE PREVISIÓN SOCIAL.</a:t>
            </a:r>
          </a:p>
        </p:txBody>
      </p:sp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A361C831-2584-4F5F-AD25-972FDC62C44E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41A03990-3E2C-4615-9BF9-04FD0C7C8FAC}" type="slidenum">
              <a:rPr lang="es-PY" smtClean="0"/>
              <a:pPr/>
              <a:t>8</a:t>
            </a:fld>
            <a:endParaRPr lang="es-PY"/>
          </a:p>
        </p:txBody>
      </p:sp>
      <p:graphicFrame>
        <p:nvGraphicFramePr>
          <p:cNvPr id="3" name="Objeto 2">
            <a:extLst>
              <a:ext uri="{FF2B5EF4-FFF2-40B4-BE49-F238E27FC236}">
                <a16:creationId xmlns:a16="http://schemas.microsoft.com/office/drawing/2014/main" id="{CA6BBEE3-494E-4D5E-BC5F-BF53EFEFEC3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33241227"/>
              </p:ext>
            </p:extLst>
          </p:nvPr>
        </p:nvGraphicFramePr>
        <p:xfrm>
          <a:off x="714345" y="2380867"/>
          <a:ext cx="7715304" cy="230425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25" name="Worksheet" r:id="rId4" imgW="12639550" imgH="1762125" progId="Excel.Sheet.12">
                  <p:embed/>
                </p:oleObj>
              </mc:Choice>
              <mc:Fallback>
                <p:oleObj name="Worksheet" r:id="rId4" imgW="12639550" imgH="1762125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714345" y="2380867"/>
                        <a:ext cx="7715304" cy="230425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838199" y="1268760"/>
            <a:ext cx="7467600" cy="443380"/>
          </a:xfrm>
        </p:spPr>
        <p:txBody>
          <a:bodyPr>
            <a:normAutofit fontScale="90000"/>
          </a:bodyPr>
          <a:lstStyle/>
          <a:p>
            <a:pPr algn="ctr"/>
            <a:r>
              <a:rPr lang="es-PY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obras</a:t>
            </a:r>
          </a:p>
        </p:txBody>
      </p:sp>
      <p:pic>
        <p:nvPicPr>
          <p:cNvPr id="6" name="1 Imagen" descr="HOJA barra_OFICIO_IPS 2015.png">
            <a:extLst>
              <a:ext uri="{FF2B5EF4-FFF2-40B4-BE49-F238E27FC236}">
                <a16:creationId xmlns:a16="http://schemas.microsoft.com/office/drawing/2014/main" id="{997D0571-EAF4-4E0C-92FA-B8A47E3FFE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0"/>
            <a:ext cx="8640960" cy="1268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477F180A-54EA-4E6C-B2BB-53583E3CCB75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41A03990-3E2C-4615-9BF9-04FD0C7C8FAC}" type="slidenum">
              <a:rPr lang="es-PY" smtClean="0"/>
              <a:pPr/>
              <a:t>9</a:t>
            </a:fld>
            <a:endParaRPr lang="es-PY"/>
          </a:p>
        </p:txBody>
      </p:sp>
      <p:graphicFrame>
        <p:nvGraphicFramePr>
          <p:cNvPr id="5" name="Objeto 4">
            <a:extLst>
              <a:ext uri="{FF2B5EF4-FFF2-40B4-BE49-F238E27FC236}">
                <a16:creationId xmlns:a16="http://schemas.microsoft.com/office/drawing/2014/main" id="{86D615BA-6893-4518-9718-DB08385A03F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28167442"/>
              </p:ext>
            </p:extLst>
          </p:nvPr>
        </p:nvGraphicFramePr>
        <p:xfrm>
          <a:off x="838199" y="1712140"/>
          <a:ext cx="7467600" cy="481320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25" name="Worksheet" r:id="rId4" imgW="6772209" imgH="7143750" progId="Excel.Sheet.12">
                  <p:embed/>
                </p:oleObj>
              </mc:Choice>
              <mc:Fallback>
                <p:oleObj name="Worksheet" r:id="rId4" imgW="6772209" imgH="7143750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838199" y="1712140"/>
                        <a:ext cx="7467600" cy="481320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irador">
  <a:themeElements>
    <a:clrScheme name="Mirador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Mirador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Mirador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854</TotalTime>
  <Words>292</Words>
  <Application>Microsoft Office PowerPoint</Application>
  <PresentationFormat>Presentación en pantalla (4:3)</PresentationFormat>
  <Paragraphs>54</Paragraphs>
  <Slides>15</Slides>
  <Notes>0</Notes>
  <HiddenSlides>0</HiddenSlides>
  <MMClips>0</MMClips>
  <ScaleCrop>false</ScaleCrop>
  <HeadingPairs>
    <vt:vector size="8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Servidores OLE incrustados</vt:lpstr>
      </vt:variant>
      <vt:variant>
        <vt:i4>2</vt:i4>
      </vt:variant>
      <vt:variant>
        <vt:lpstr>Títulos de diapositiva</vt:lpstr>
      </vt:variant>
      <vt:variant>
        <vt:i4>15</vt:i4>
      </vt:variant>
    </vt:vector>
  </HeadingPairs>
  <TitlesOfParts>
    <vt:vector size="23" baseType="lpstr">
      <vt:lpstr>Calibri</vt:lpstr>
      <vt:lpstr>Century Schoolbook</vt:lpstr>
      <vt:lpstr>Times New Roman</vt:lpstr>
      <vt:lpstr>Wingdings</vt:lpstr>
      <vt:lpstr>Wingdings 2</vt:lpstr>
      <vt:lpstr>Mirador</vt:lpstr>
      <vt:lpstr>Worksheet</vt:lpstr>
      <vt:lpstr>Hoja de cálculo de Microsoft Excel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PROGRAMA 3 – GESTION A JUBILADOS Y PENSIONADOS</vt:lpstr>
      <vt:lpstr>Presentación de PowerPoint</vt:lpstr>
      <vt:lpstr>obras</vt:lpstr>
      <vt:lpstr>H.R. CIUDAD DEL ESTE</vt:lpstr>
      <vt:lpstr>H.R. CIUDAD DEL ESTE</vt:lpstr>
      <vt:lpstr>Presentación de PowerPoint</vt:lpstr>
      <vt:lpstr>UNIDAD SANITARIA DE BENJAMIN ACEVAL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caacosta</dc:creator>
  <cp:lastModifiedBy>Victor Manuel Rivas Granados</cp:lastModifiedBy>
  <cp:revision>97</cp:revision>
  <dcterms:created xsi:type="dcterms:W3CDTF">2017-09-21T16:55:38Z</dcterms:created>
  <dcterms:modified xsi:type="dcterms:W3CDTF">2017-09-26T19:38:18Z</dcterms:modified>
</cp:coreProperties>
</file>