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62" r:id="rId4"/>
    <p:sldId id="263" r:id="rId5"/>
    <p:sldId id="268" r:id="rId6"/>
    <p:sldId id="271" r:id="rId7"/>
    <p:sldId id="264" r:id="rId8"/>
    <p:sldId id="260" r:id="rId9"/>
    <p:sldId id="265" r:id="rId10"/>
    <p:sldId id="269" r:id="rId11"/>
    <p:sldId id="273" r:id="rId12"/>
    <p:sldId id="274" r:id="rId13"/>
    <p:sldId id="275" r:id="rId14"/>
    <p:sldId id="266" r:id="rId15"/>
    <p:sldId id="257" r:id="rId16"/>
  </p:sldIdLst>
  <p:sldSz cx="9144000" cy="6858000" type="screen4x3"/>
  <p:notesSz cx="7010400" cy="111252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104" d="100"/>
          <a:sy n="104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COTIZANTES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708.806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17-42E4-8783-8B9334027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2017 - Jul</c:v>
                </c:pt>
              </c:strCache>
            </c:strRef>
          </c:cat>
          <c:val>
            <c:numRef>
              <c:f>Hoja1!$B$2:$B$11</c:f>
              <c:numCache>
                <c:formatCode>#,##0</c:formatCode>
                <c:ptCount val="10"/>
                <c:pt idx="0">
                  <c:v>408484</c:v>
                </c:pt>
                <c:pt idx="1">
                  <c:v>487246</c:v>
                </c:pt>
                <c:pt idx="2">
                  <c:v>503879</c:v>
                </c:pt>
                <c:pt idx="3">
                  <c:v>575308</c:v>
                </c:pt>
                <c:pt idx="4">
                  <c:v>619863</c:v>
                </c:pt>
                <c:pt idx="5">
                  <c:v>646858</c:v>
                </c:pt>
                <c:pt idx="6">
                  <c:v>694172</c:v>
                </c:pt>
                <c:pt idx="7">
                  <c:v>708806</c:v>
                </c:pt>
                <c:pt idx="8">
                  <c:v>743852</c:v>
                </c:pt>
                <c:pt idx="9">
                  <c:v>775659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7-42E4-8783-8B93340276A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BENEFICIARIOS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597.375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17-42E4-8783-8B9334027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2017 - Jul</c:v>
                </c:pt>
              </c:strCache>
            </c:strRef>
          </c:cat>
          <c:val>
            <c:numRef>
              <c:f>Hoja1!$C$2:$C$11</c:f>
              <c:numCache>
                <c:formatCode>#,##0</c:formatCode>
                <c:ptCount val="10"/>
                <c:pt idx="0">
                  <c:v>414894</c:v>
                </c:pt>
                <c:pt idx="1">
                  <c:v>473026</c:v>
                </c:pt>
                <c:pt idx="2">
                  <c:v>508647</c:v>
                </c:pt>
                <c:pt idx="3">
                  <c:v>549708</c:v>
                </c:pt>
                <c:pt idx="4">
                  <c:v>583227</c:v>
                </c:pt>
                <c:pt idx="5">
                  <c:v>629737</c:v>
                </c:pt>
                <c:pt idx="6">
                  <c:v>653704</c:v>
                </c:pt>
                <c:pt idx="7">
                  <c:v>597375</c:v>
                </c:pt>
                <c:pt idx="8">
                  <c:v>636339</c:v>
                </c:pt>
                <c:pt idx="9">
                  <c:v>652910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17-42E4-8783-8B9334027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4662656"/>
        <c:axId val="74664192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70000"/>
                    <a:satMod val="150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4"/>
              <c:layout>
                <c:manualLayout>
                  <c:x val="3.1859708907624341E-3"/>
                  <c:y val="8.6579732434540271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17-42E4-8783-8B93340276AF}"/>
                </c:ext>
              </c:extLst>
            </c:dLbl>
            <c:dLbl>
              <c:idx val="5"/>
              <c:layout>
                <c:manualLayout>
                  <c:x val="-9.557912672287101E-3"/>
                  <c:y val="1.442995540575671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17-42E4-8783-8B93340276AF}"/>
                </c:ext>
              </c:extLst>
            </c:dLbl>
            <c:dLbl>
              <c:idx val="6"/>
              <c:layout>
                <c:manualLayout>
                  <c:x val="-6.3491619106278005E-3"/>
                  <c:y val="2.6533810969787954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17-42E4-8783-8B93340276AF}"/>
                </c:ext>
              </c:extLst>
            </c:dLbl>
            <c:dLbl>
              <c:idx val="7"/>
              <c:layout>
                <c:manualLayout>
                  <c:x val="3.2030771938104199E-3"/>
                  <c:y val="9.4504241857985248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 1.306.181  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17-42E4-8783-8B93340276AF}"/>
                </c:ext>
              </c:extLst>
            </c:dLbl>
            <c:dLbl>
              <c:idx val="8"/>
              <c:layout>
                <c:manualLayout>
                  <c:x val="-4.7447486931725073E-3"/>
                  <c:y val="7.400217201180184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17-42E4-8783-8B9334027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2017 - Jul</c:v>
                </c:pt>
              </c:strCache>
            </c:strRef>
          </c:cat>
          <c:val>
            <c:numRef>
              <c:f>Hoja1!$D$2:$D$11</c:f>
              <c:numCache>
                <c:formatCode>_-* #,##0\ _€_-;\-* #,##0\ _€_-;_-* "-"??\ _€_-;_-@_-</c:formatCode>
                <c:ptCount val="10"/>
                <c:pt idx="0">
                  <c:v>823378</c:v>
                </c:pt>
                <c:pt idx="1">
                  <c:v>960272</c:v>
                </c:pt>
                <c:pt idx="2">
                  <c:v>1012526</c:v>
                </c:pt>
                <c:pt idx="3">
                  <c:v>1125016</c:v>
                </c:pt>
                <c:pt idx="4">
                  <c:v>1203090</c:v>
                </c:pt>
                <c:pt idx="5">
                  <c:v>1276595</c:v>
                </c:pt>
                <c:pt idx="6">
                  <c:v>1347876</c:v>
                </c:pt>
                <c:pt idx="7">
                  <c:v>1306181</c:v>
                </c:pt>
                <c:pt idx="8">
                  <c:v>1380191</c:v>
                </c:pt>
                <c:pt idx="9">
                  <c:v>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717-42E4-8783-8B9334027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62656"/>
        <c:axId val="74664192"/>
      </c:lineChart>
      <c:catAx>
        <c:axId val="746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PY"/>
          </a:p>
        </c:txPr>
        <c:crossAx val="74664192"/>
        <c:crosses val="autoZero"/>
        <c:auto val="1"/>
        <c:lblAlgn val="ctr"/>
        <c:lblOffset val="100"/>
        <c:noMultiLvlLbl val="0"/>
      </c:catAx>
      <c:valAx>
        <c:axId val="7466419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PY"/>
          </a:p>
        </c:txPr>
        <c:crossAx val="746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242567280430206"/>
          <c:y val="4.8337850931970842E-2"/>
          <c:w val="0.41943715368912221"/>
          <c:h val="7.958705660505573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PY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s-P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4286915866236"/>
          <c:y val="2.7683533273607883E-2"/>
          <c:w val="0.88078181199572292"/>
          <c:h val="0.8379391478662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CONTRIBUCIONES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814711124798193E-3"/>
                  <c:y val="1.720418066105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D1-4A80-9B7F-322F8F0B6C79}"/>
                </c:ext>
              </c:extLst>
            </c:dLbl>
            <c:dLbl>
              <c:idx val="2"/>
              <c:layout>
                <c:manualLayout>
                  <c:x val="0"/>
                  <c:y val="1.720418066105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1-4A80-9B7F-322F8F0B6C79}"/>
                </c:ext>
              </c:extLst>
            </c:dLbl>
            <c:dLbl>
              <c:idx val="4"/>
              <c:layout>
                <c:manualLayout>
                  <c:x val="-1.4814711124798193E-3"/>
                  <c:y val="8.6020903305280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1-4A80-9B7F-322F8F0B6C79}"/>
                </c:ext>
              </c:extLst>
            </c:dLbl>
            <c:dLbl>
              <c:idx val="5"/>
              <c:layout>
                <c:manualLayout>
                  <c:x val="1.5458828999789427E-3"/>
                  <c:y val="9.1394810884963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1-4A80-9B7F-322F8F0B6C79}"/>
                </c:ext>
              </c:extLst>
            </c:dLbl>
            <c:dLbl>
              <c:idx val="6"/>
              <c:layout>
                <c:manualLayout>
                  <c:x val="2.9629422249596391E-3"/>
                  <c:y val="1.1469453774037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1-4A80-9B7F-322F8F0B6C79}"/>
                </c:ext>
              </c:extLst>
            </c:dLbl>
            <c:dLbl>
              <c:idx val="10"/>
              <c:layout>
                <c:manualLayout>
                  <c:x val="1.5458828999789427E-3"/>
                  <c:y val="1.720416655001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1-4A80-9B7F-322F8F0B6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2017 - Agos.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1151.2975921480001</c:v>
                </c:pt>
                <c:pt idx="1">
                  <c:v>1325.0176807050007</c:v>
                </c:pt>
                <c:pt idx="2">
                  <c:v>1640.8372674070001</c:v>
                </c:pt>
                <c:pt idx="3">
                  <c:v>1867.1492382709991</c:v>
                </c:pt>
                <c:pt idx="4">
                  <c:v>2163.0204884979985</c:v>
                </c:pt>
                <c:pt idx="5">
                  <c:v>2653.3472243820001</c:v>
                </c:pt>
                <c:pt idx="6">
                  <c:v>3150.9867387730001</c:v>
                </c:pt>
                <c:pt idx="7">
                  <c:v>3551.0073013410001</c:v>
                </c:pt>
                <c:pt idx="8">
                  <c:v>4023</c:v>
                </c:pt>
                <c:pt idx="9">
                  <c:v>4502</c:v>
                </c:pt>
                <c:pt idx="10">
                  <c:v>4660</c:v>
                </c:pt>
                <c:pt idx="11">
                  <c:v>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D1-4A80-9B7F-322F8F0B6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1481984"/>
        <c:axId val="131483520"/>
      </c:barChart>
      <c:catAx>
        <c:axId val="1314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PY"/>
          </a:p>
        </c:txPr>
        <c:crossAx val="131483520"/>
        <c:crosses val="autoZero"/>
        <c:auto val="1"/>
        <c:lblAlgn val="ctr"/>
        <c:lblOffset val="100"/>
        <c:noMultiLvlLbl val="0"/>
      </c:catAx>
      <c:valAx>
        <c:axId val="13148352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PY"/>
          </a:p>
        </c:txPr>
        <c:crossAx val="1314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54D8547-1E6C-4688-9B89-FDBFB6EFC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4F53B4-F294-40AF-BD4C-1E894663B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BF6F5D1E-B0D1-49F3-818A-2586AA1E73A2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C6EC7E-6DFE-40C7-BEF1-E5A1F741B3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C0965F-CA46-4C67-84CA-2C01FDF915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DBE3CDBD-602B-479F-9B94-41B98DBDB8A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68970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BF1B4-B5C2-412D-9800-430093A2B3AE}" type="datetimeFigureOut">
              <a:rPr lang="es-PY" smtClean="0"/>
              <a:t>26/09/2017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390650"/>
            <a:ext cx="5006975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5354638"/>
            <a:ext cx="5607050" cy="437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62A6-91F5-4399-8EE0-84FE5FD2F3C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571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0E85C0-04EC-4F38-8DA7-17CCB8609DC0}" type="datetime1">
              <a:rPr lang="es-PY" smtClean="0"/>
              <a:t>26/09/2017</a:t>
            </a:fld>
            <a:endParaRPr lang="es-P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PY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67D0-CE12-4EBC-A420-C5A413A282C1}" type="datetime1">
              <a:rPr lang="es-PY" smtClean="0"/>
              <a:t>26/09/2017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C284-F335-48A3-81E6-2B1270E2DEBD}" type="datetime1">
              <a:rPr lang="es-PY" smtClean="0"/>
              <a:t>26/09/2017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879040-ECBA-452C-AF36-5E6611B1763C}" type="datetime1">
              <a:rPr lang="es-PY" smtClean="0"/>
              <a:t>26/09/2017</a:t>
            </a:fld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D331C3-A33C-4F29-AAC9-203DD29B8261}" type="datetime1">
              <a:rPr lang="es-PY" smtClean="0"/>
              <a:t>26/09/2017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PY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66CB-BC83-4B1A-BC70-4044C689799E}" type="datetime1">
              <a:rPr lang="es-PY" smtClean="0"/>
              <a:t>26/09/2017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65CF-4C7D-413A-BBE0-A6FDCC1CCA44}" type="datetime1">
              <a:rPr lang="es-PY" smtClean="0"/>
              <a:t>26/09/2017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D8C2CC-0AB7-4E6E-B53B-F267D56B7EA8}" type="datetime1">
              <a:rPr lang="es-PY" smtClean="0"/>
              <a:t>26/09/2017</a:t>
            </a:fld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5D12-EF39-402A-8DA1-3884BD858728}" type="datetime1">
              <a:rPr lang="es-PY" smtClean="0"/>
              <a:t>26/09/2017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2543E5-FB70-450C-A5C3-BD80112EA3EE}" type="datetime1">
              <a:rPr lang="es-PY" smtClean="0"/>
              <a:t>26/09/2017</a:t>
            </a:fld>
            <a:endParaRPr lang="es-PY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4E2E50-4DF1-4E4E-9CCD-1E8575B5A2ED}" type="datetime1">
              <a:rPr lang="es-PY" smtClean="0"/>
              <a:t>26/09/2017</a:t>
            </a:fld>
            <a:endParaRPr lang="es-PY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BBCC7B-9029-4608-BCE4-88321585B82A}" type="datetime1">
              <a:rPr lang="es-PY" smtClean="0"/>
              <a:t>26/09/2017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Y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A03990-3E2C-4615-9BF9-04FD0C7C8FAC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381" y="4000504"/>
            <a:ext cx="7215237" cy="23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964381" y="234224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DE PRESUPUESTO 2018</a:t>
            </a:r>
          </a:p>
        </p:txBody>
      </p:sp>
      <p:pic>
        <p:nvPicPr>
          <p:cNvPr id="6" name="1 Imagen" descr="HOJA barra_OFICIO_IPS 2015.png">
            <a:extLst>
              <a:ext uri="{FF2B5EF4-FFF2-40B4-BE49-F238E27FC236}">
                <a16:creationId xmlns:a16="http://schemas.microsoft.com/office/drawing/2014/main" id="{A489C1E3-947A-452B-A995-DD408231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1BA91EA-7804-47C5-86F5-BEF22CE5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</a:t>
            </a:fld>
            <a:endParaRPr lang="es-PY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>
            <a:extLst>
              <a:ext uri="{FF2B5EF4-FFF2-40B4-BE49-F238E27FC236}">
                <a16:creationId xmlns:a16="http://schemas.microsoft.com/office/drawing/2014/main" id="{5C58BDBE-E13F-4E52-B568-08AD445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DFC462-EF06-4F83-81D8-890686E79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9" y="4058021"/>
            <a:ext cx="3668820" cy="24455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CC5241-D625-49C7-8806-75104B8C2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16487"/>
            <a:ext cx="3702891" cy="2453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08BD37-0C80-4E05-84F0-3D3DB892D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6487"/>
            <a:ext cx="3668820" cy="2453132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ABD8A02D-1A90-448E-983A-E35DB562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229" y="1047070"/>
            <a:ext cx="3702892" cy="443380"/>
          </a:xfrm>
        </p:spPr>
        <p:txBody>
          <a:bodyPr>
            <a:noAutofit/>
          </a:bodyPr>
          <a:lstStyle/>
          <a:p>
            <a:pPr algn="ctr"/>
            <a:r>
              <a:rPr lang="es-P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CIUDAD DEL ESTE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D604199-D96D-4813-BB1E-B49FBBAC71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07" y="4058021"/>
            <a:ext cx="3673280" cy="24455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AF8AF3-0CD3-4395-B115-ABA4F7F40D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10</a:t>
            </a:fld>
            <a:endParaRPr lang="es-PY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>
            <a:extLst>
              <a:ext uri="{FF2B5EF4-FFF2-40B4-BE49-F238E27FC236}">
                <a16:creationId xmlns:a16="http://schemas.microsoft.com/office/drawing/2014/main" id="{5C58BDBE-E13F-4E52-B568-08AD445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C413A0C2-14D9-43D6-9291-DAB9C790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96" y="1385363"/>
            <a:ext cx="3702892" cy="443380"/>
          </a:xfrm>
        </p:spPr>
        <p:txBody>
          <a:bodyPr>
            <a:noAutofit/>
          </a:bodyPr>
          <a:lstStyle/>
          <a:p>
            <a:pPr algn="ctr"/>
            <a:r>
              <a:rPr lang="es-P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CIUDAD DEL ESTE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ACB6DB88-E2AB-4A7D-B59E-10C450045248}"/>
              </a:ext>
            </a:extLst>
          </p:cNvPr>
          <p:cNvSpPr txBox="1">
            <a:spLocks/>
          </p:cNvSpPr>
          <p:nvPr/>
        </p:nvSpPr>
        <p:spPr>
          <a:xfrm>
            <a:off x="581948" y="1412174"/>
            <a:ext cx="3702892" cy="4433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CIUDAD DEL ESTE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5F5DA93-1850-416A-BA9E-F50840B8E7F0}"/>
              </a:ext>
            </a:extLst>
          </p:cNvPr>
          <p:cNvSpPr txBox="1">
            <a:spLocks/>
          </p:cNvSpPr>
          <p:nvPr/>
        </p:nvSpPr>
        <p:spPr>
          <a:xfrm>
            <a:off x="566947" y="6021288"/>
            <a:ext cx="3702892" cy="4433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CIUDAD DEL ESTE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AFA27CA1-AEB4-4910-9821-58A615DC1B70}"/>
              </a:ext>
            </a:extLst>
          </p:cNvPr>
          <p:cNvSpPr txBox="1">
            <a:spLocks/>
          </p:cNvSpPr>
          <p:nvPr/>
        </p:nvSpPr>
        <p:spPr>
          <a:xfrm>
            <a:off x="4721114" y="6043418"/>
            <a:ext cx="3702892" cy="4433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CIUDAD DEL ESTE</a:t>
            </a: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9DF13811-F0E2-4853-89C4-3C48DBBE79A8}"/>
              </a:ext>
            </a:extLst>
          </p:cNvPr>
          <p:cNvSpPr txBox="1">
            <a:spLocks/>
          </p:cNvSpPr>
          <p:nvPr/>
        </p:nvSpPr>
        <p:spPr>
          <a:xfrm>
            <a:off x="0" y="1555331"/>
            <a:ext cx="9144000" cy="39001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SANITARIA DE SAN JUAN BAUTISTA MISIONES </a:t>
            </a:r>
            <a:endParaRPr lang="es-E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0B38F247-E05C-4AD4-886F-92F28273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419" y="2231917"/>
            <a:ext cx="3585869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F2BA312-AD2C-4670-BCD6-9ECDE6C6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1114" y="4502324"/>
            <a:ext cx="3585869" cy="198447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25885C0-DE21-4C38-B124-F269BC890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37" y="2240436"/>
            <a:ext cx="3679541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377C299-5E1E-4AA0-9F77-4FA59EE3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036" y="4502324"/>
            <a:ext cx="3655242" cy="198447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04A6B2-F5B8-48D2-9D0D-70F1585399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1508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>
            <a:extLst>
              <a:ext uri="{FF2B5EF4-FFF2-40B4-BE49-F238E27FC236}">
                <a16:creationId xmlns:a16="http://schemas.microsoft.com/office/drawing/2014/main" id="{5C58BDBE-E13F-4E52-B568-08AD445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F78CB1-F89D-4240-B73C-339C19701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21620"/>
            <a:ext cx="3381840" cy="24022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09D559-86D0-46AB-A668-7029C4045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4" y="4321620"/>
            <a:ext cx="3762767" cy="2402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9C963A-198A-4E99-824B-075B8A737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27000"/>
            <a:ext cx="3381840" cy="25363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655FDB-7F6B-4495-8E9B-7D21E2D89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1527000"/>
            <a:ext cx="3762766" cy="2536380"/>
          </a:xfrm>
          <a:prstGeom prst="rect">
            <a:avLst/>
          </a:prstGeom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393D8B2A-174C-4B3A-956A-96FE5D4496BF}"/>
              </a:ext>
            </a:extLst>
          </p:cNvPr>
          <p:cNvSpPr txBox="1">
            <a:spLocks/>
          </p:cNvSpPr>
          <p:nvPr/>
        </p:nvSpPr>
        <p:spPr>
          <a:xfrm>
            <a:off x="2864569" y="1046549"/>
            <a:ext cx="3702892" cy="4433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CORONEL OVIEDO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28DB57-C825-4085-B157-7B4D1BD5BF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456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>
            <a:extLst>
              <a:ext uri="{FF2B5EF4-FFF2-40B4-BE49-F238E27FC236}">
                <a16:creationId xmlns:a16="http://schemas.microsoft.com/office/drawing/2014/main" id="{5C58BDBE-E13F-4E52-B568-08AD445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97CE340-C627-4527-B1E3-D8F7AC5E84D8}"/>
              </a:ext>
            </a:extLst>
          </p:cNvPr>
          <p:cNvSpPr/>
          <p:nvPr/>
        </p:nvSpPr>
        <p:spPr>
          <a:xfrm>
            <a:off x="1763688" y="342900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Y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H.R. cnel. oviedo</a:t>
            </a:r>
            <a:endParaRPr lang="es-PY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\\King-julien\dip\Departamento de Gestion Ambiental\Gestión de Licencia Ambiental SEAM\AMBIENTAL\14- BENJAMÍN ACEVAL\1- FISCALIZACIÓN AMBIENTAL\FOTOS\Visita Benjamin 27-02-15\IMG_2798.JPG">
            <a:extLst>
              <a:ext uri="{FF2B5EF4-FFF2-40B4-BE49-F238E27FC236}">
                <a16:creationId xmlns:a16="http://schemas.microsoft.com/office/drawing/2014/main" id="{0433D3D8-18E4-4CBD-9345-10D41A08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45452"/>
            <a:ext cx="3593375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\\King-julien\dip\Departamento de Gestion Ambiental\Gestión de Licencia Ambiental SEAM\AMBIENTAL\14- BENJAMÍN ACEVAL\1- FISCALIZACIÓN AMBIENTAL\FOTOS\Bejamín Aceval 28-05-2015\IMG_7371.JPG">
            <a:extLst>
              <a:ext uri="{FF2B5EF4-FFF2-40B4-BE49-F238E27FC236}">
                <a16:creationId xmlns:a16="http://schemas.microsoft.com/office/drawing/2014/main" id="{49BB84A5-0DDA-448F-8907-0C1BE7FD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43445"/>
            <a:ext cx="3383113" cy="19539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\\King-julien\dip\Departamento de Gestion Ambiental\Gestión de Licencia Ambiental SEAM\AMBIENTAL\14- BENJAMÍN ACEVAL\1- FISCALIZACIÓN AMBIENTAL\FOTOS\Bejamín Aceval 28-05-2015\IMG_5103.JPG">
            <a:extLst>
              <a:ext uri="{FF2B5EF4-FFF2-40B4-BE49-F238E27FC236}">
                <a16:creationId xmlns:a16="http://schemas.microsoft.com/office/drawing/2014/main" id="{A8807BEB-B1DA-4334-88F0-2B63AD61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245452"/>
            <a:ext cx="3383113" cy="2160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5" descr="\\King-julien\dip\Departamento de Gestion Ambiental\Gestión de Licencia Ambiental SEAM\AMBIENTAL\14- BENJAMÍN ACEVAL\1- FISCALIZACIÓN AMBIENTAL\FOTOS\Bejamín Aceval 28-05-2015\IMG_5099.JPG">
            <a:extLst>
              <a:ext uri="{FF2B5EF4-FFF2-40B4-BE49-F238E27FC236}">
                <a16:creationId xmlns:a16="http://schemas.microsoft.com/office/drawing/2014/main" id="{500F5E7B-B2FA-44CE-ACC8-01341D5C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452" y="4633014"/>
            <a:ext cx="3593375" cy="196433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B3625DFF-71A5-4ADA-9241-25CE7D46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68" y="1554512"/>
            <a:ext cx="6859664" cy="452947"/>
          </a:xfrm>
        </p:spPr>
        <p:txBody>
          <a:bodyPr>
            <a:noAutofit/>
          </a:bodyPr>
          <a:lstStyle/>
          <a:p>
            <a:pPr algn="ctr"/>
            <a:r>
              <a:rPr lang="es-PY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SANITARIA DE BENJAMIN ACEVAL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8B13EE-F8C1-429C-93B3-8B49044BA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9927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Imagen" descr="HOJA barra_OFICIO_IPS 2015.png">
            <a:extLst>
              <a:ext uri="{FF2B5EF4-FFF2-40B4-BE49-F238E27FC236}">
                <a16:creationId xmlns:a16="http://schemas.microsoft.com/office/drawing/2014/main" id="{FC397997-8126-4872-8DE2-AE173B96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8FB0453-03DC-4A70-9FB4-C87D19C64D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14</a:t>
            </a:fld>
            <a:endParaRPr lang="es-PY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97AD24-DD60-40DC-919B-23817254E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32588"/>
              </p:ext>
            </p:extLst>
          </p:nvPr>
        </p:nvGraphicFramePr>
        <p:xfrm>
          <a:off x="683568" y="1397000"/>
          <a:ext cx="7776864" cy="469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Worksheet" r:id="rId4" imgW="9182129" imgH="6791325" progId="Excel.Sheet.12">
                  <p:embed/>
                </p:oleObj>
              </mc:Choice>
              <mc:Fallback>
                <p:oleObj name="Worksheet" r:id="rId4" imgW="9182129" imgH="6791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397000"/>
                        <a:ext cx="7776864" cy="4696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HOJA barra_OFICIO_IPS 2015.png">
            <a:extLst>
              <a:ext uri="{FF2B5EF4-FFF2-40B4-BE49-F238E27FC236}">
                <a16:creationId xmlns:a16="http://schemas.microsoft.com/office/drawing/2014/main" id="{29CEC5AB-395C-488F-A18A-827BCF62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3AB2ED-DC50-4EB0-AC29-7D6319785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42095"/>
              </p:ext>
            </p:extLst>
          </p:nvPr>
        </p:nvGraphicFramePr>
        <p:xfrm>
          <a:off x="251520" y="1988840"/>
          <a:ext cx="8640959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Worksheet" r:id="rId4" imgW="7229409" imgH="1733550" progId="Excel.Sheet.12">
                  <p:embed/>
                </p:oleObj>
              </mc:Choice>
              <mc:Fallback>
                <p:oleObj name="Worksheet" r:id="rId4" imgW="7229409" imgH="1733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988840"/>
                        <a:ext cx="8640959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79E7FC-D7BE-490D-AEC8-F682922D94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15</a:t>
            </a:fld>
            <a:endParaRPr lang="es-P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78629" y="1844824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PY" sz="2400" b="1" dirty="0"/>
              <a:t>IPS OJAPOVA'ERÃ̃</a:t>
            </a:r>
            <a:endParaRPr lang="es-PY" sz="2400" dirty="0"/>
          </a:p>
          <a:p>
            <a:pPr algn="ctr">
              <a:buNone/>
            </a:pPr>
            <a:r>
              <a:rPr lang="es-PY" sz="2400" dirty="0" err="1"/>
              <a:t>Omoañete</a:t>
            </a:r>
            <a:r>
              <a:rPr lang="es-PY" sz="2400" dirty="0"/>
              <a:t> </a:t>
            </a:r>
            <a:r>
              <a:rPr lang="es-PY" sz="2400" dirty="0" err="1"/>
              <a:t>hekopete</a:t>
            </a:r>
            <a:r>
              <a:rPr lang="es-PY" sz="2400" dirty="0"/>
              <a:t> </a:t>
            </a:r>
            <a:r>
              <a:rPr lang="es-PY" sz="2400" dirty="0" err="1"/>
              <a:t>umi</a:t>
            </a:r>
            <a:r>
              <a:rPr lang="es-PY" sz="2400" dirty="0"/>
              <a:t> </a:t>
            </a:r>
            <a:r>
              <a:rPr lang="es-PY" sz="2400" dirty="0" err="1"/>
              <a:t>pytyvô</a:t>
            </a:r>
            <a:r>
              <a:rPr lang="es-PY" sz="2400" dirty="0"/>
              <a:t> Seguro Social-gua, </a:t>
            </a:r>
            <a:r>
              <a:rPr lang="es-PY" sz="2400" dirty="0" err="1"/>
              <a:t>omyasâi</a:t>
            </a:r>
            <a:r>
              <a:rPr lang="es-PY" sz="2400" dirty="0"/>
              <a:t> ha </a:t>
            </a:r>
            <a:r>
              <a:rPr lang="es-PY" sz="2400" dirty="0" err="1"/>
              <a:t>ome’êvo</a:t>
            </a:r>
            <a:r>
              <a:rPr lang="es-PY" sz="2400" dirty="0"/>
              <a:t> </a:t>
            </a:r>
            <a:r>
              <a:rPr lang="es-PY" sz="2400" dirty="0" err="1"/>
              <a:t>pytyvô</a:t>
            </a:r>
            <a:r>
              <a:rPr lang="es-PY" sz="2400" dirty="0"/>
              <a:t>, </a:t>
            </a:r>
            <a:r>
              <a:rPr lang="es-PY" sz="2400" dirty="0" err="1"/>
              <a:t>viru</a:t>
            </a:r>
            <a:r>
              <a:rPr lang="es-PY" sz="2400" dirty="0"/>
              <a:t> ha </a:t>
            </a:r>
            <a:r>
              <a:rPr lang="es-PY" sz="2400" dirty="0" err="1"/>
              <a:t>tesâi</a:t>
            </a:r>
            <a:r>
              <a:rPr lang="es-PY" sz="2400" dirty="0"/>
              <a:t> </a:t>
            </a:r>
            <a:r>
              <a:rPr lang="es-PY" sz="2400" dirty="0" err="1"/>
              <a:t>omombaretévo</a:t>
            </a:r>
            <a:r>
              <a:rPr lang="es-PY" sz="2400" dirty="0"/>
              <a:t> </a:t>
            </a:r>
            <a:r>
              <a:rPr lang="es-PY" sz="2400" dirty="0" err="1"/>
              <a:t>umi</a:t>
            </a:r>
            <a:r>
              <a:rPr lang="es-PY" sz="2400" dirty="0"/>
              <a:t> </a:t>
            </a:r>
            <a:r>
              <a:rPr lang="es-PY" sz="2400" dirty="0" err="1"/>
              <a:t>mba’apohára</a:t>
            </a:r>
            <a:r>
              <a:rPr lang="es-PY" sz="2400" dirty="0"/>
              <a:t> </a:t>
            </a:r>
            <a:r>
              <a:rPr lang="es-PY" sz="2400" dirty="0" err="1"/>
              <a:t>reko</a:t>
            </a:r>
            <a:r>
              <a:rPr lang="es-PY" sz="2400" dirty="0"/>
              <a:t>.</a:t>
            </a:r>
          </a:p>
          <a:p>
            <a:pPr algn="ctr">
              <a:buNone/>
            </a:pPr>
            <a:endParaRPr lang="es-PY" sz="2400" b="1" dirty="0"/>
          </a:p>
          <a:p>
            <a:pPr algn="ctr">
              <a:buNone/>
            </a:pPr>
            <a:r>
              <a:rPr lang="es-PY" sz="2400" b="1" dirty="0"/>
              <a:t>MISIÓN</a:t>
            </a:r>
            <a:endParaRPr lang="es-PY" sz="2400" dirty="0"/>
          </a:p>
          <a:p>
            <a:pPr algn="ctr">
              <a:buNone/>
            </a:pPr>
            <a:r>
              <a:rPr lang="es-PY" sz="2400" dirty="0"/>
              <a:t>Garantizar el acceso oportuno a los beneficios del Seguro Social, difundiendo y otorgando prestaciones sociales, económicas y de salud en bienestar de sus asegurados.</a:t>
            </a:r>
          </a:p>
          <a:p>
            <a:pPr algn="ctr">
              <a:buNone/>
            </a:pPr>
            <a:r>
              <a:rPr lang="es-PY" sz="2400" dirty="0"/>
              <a:t>   </a:t>
            </a:r>
          </a:p>
        </p:txBody>
      </p:sp>
      <p:pic>
        <p:nvPicPr>
          <p:cNvPr id="6" name="1 Imagen" descr="HOJA barra_OFICIO_IPS 2015.png">
            <a:extLst>
              <a:ext uri="{FF2B5EF4-FFF2-40B4-BE49-F238E27FC236}">
                <a16:creationId xmlns:a16="http://schemas.microsoft.com/office/drawing/2014/main" id="{4687B6B7-7350-41B2-9B2B-DD7B53D0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06B332-DB51-475A-A404-A4D5D74279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2</a:t>
            </a:fld>
            <a:endParaRPr lang="es-PY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936371"/>
              </p:ext>
            </p:extLst>
          </p:nvPr>
        </p:nvGraphicFramePr>
        <p:xfrm>
          <a:off x="571472" y="1844824"/>
          <a:ext cx="800105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1290826"/>
            <a:ext cx="7715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 PROTEGIDA POR LA SEGURIDAD SOCIAL</a:t>
            </a:r>
          </a:p>
          <a:p>
            <a:pPr algn="ctr"/>
            <a:r>
              <a:rPr lang="es-PY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COTIZANTES Y BENEFICIARIOS </a:t>
            </a:r>
          </a:p>
        </p:txBody>
      </p:sp>
      <p:pic>
        <p:nvPicPr>
          <p:cNvPr id="6" name="1 Imagen" descr="HOJA barra_OFICIO_IPS 2015.png">
            <a:extLst>
              <a:ext uri="{FF2B5EF4-FFF2-40B4-BE49-F238E27FC236}">
                <a16:creationId xmlns:a16="http://schemas.microsoft.com/office/drawing/2014/main" id="{C188B15D-FBFD-461B-BC8D-9D61AAFA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5D2E0C-5A4E-4EF4-9F86-3B73A67A71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3</a:t>
            </a:fld>
            <a:endParaRPr lang="es-P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50" y="1358898"/>
            <a:ext cx="81439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Histórico de Aportes - Contribuciones a la Seguridad Social</a:t>
            </a:r>
            <a:b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BILLONES DE GUARANÍES </a:t>
            </a:r>
            <a:endParaRPr kumimoji="0" lang="es-PY" sz="4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6262"/>
              </p:ext>
            </p:extLst>
          </p:nvPr>
        </p:nvGraphicFramePr>
        <p:xfrm>
          <a:off x="464315" y="2163416"/>
          <a:ext cx="821537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1 Imagen" descr="HOJA barra_OFICIO_IPS 2015.png">
            <a:extLst>
              <a:ext uri="{FF2B5EF4-FFF2-40B4-BE49-F238E27FC236}">
                <a16:creationId xmlns:a16="http://schemas.microsoft.com/office/drawing/2014/main" id="{5F3603F5-CC2D-4786-8414-448BAFED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12C1EB6-9B62-4C1A-9127-0146DEBAF7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4</a:t>
            </a:fld>
            <a:endParaRPr lang="es-PY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49" y="1568036"/>
            <a:ext cx="8143900" cy="50006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Ingresos Año 2018 </a:t>
            </a:r>
            <a:endParaRPr kumimoji="0" lang="es-PY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17" y="472127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FIDEICOMISO</a:t>
            </a:r>
            <a:r>
              <a:rPr lang="es-PY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 DE ESTRUCTURACIÓN QUE RESULTA POSIBLE EN VIRTUD DE LAS DISPOSICIONES ESTABLECIDAS EN EL ARTICULO 4 DE LA LEY N°5655/2016 QUE AUTORIZA AL IPS A REALIZAR INVERSIONES INMOBILIARIAS EN SU PROPIO PATRIMONIO, EN CUALQUIERA DE LOS FONDOS ADMINISTRADOS POR EL INSTITUTO DE PREVISIÓN SOCIAL.</a:t>
            </a:r>
          </a:p>
        </p:txBody>
      </p:sp>
      <p:pic>
        <p:nvPicPr>
          <p:cNvPr id="8" name="1 Imagen" descr="HOJA barra_OFICIO_IPS 2015.png">
            <a:extLst>
              <a:ext uri="{FF2B5EF4-FFF2-40B4-BE49-F238E27FC236}">
                <a16:creationId xmlns:a16="http://schemas.microsoft.com/office/drawing/2014/main" id="{176F7C42-534C-4866-9999-75F94183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10AA5A8-9BE0-45E6-A04D-A3BE041E2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28281"/>
              </p:ext>
            </p:extLst>
          </p:nvPr>
        </p:nvGraphicFramePr>
        <p:xfrm>
          <a:off x="971600" y="2708920"/>
          <a:ext cx="720080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Worksheet" r:id="rId4" imgW="4286382" imgH="1019175" progId="Excel.Sheet.12">
                  <p:embed/>
                </p:oleObj>
              </mc:Choice>
              <mc:Fallback>
                <p:oleObj name="Worksheet" r:id="rId4" imgW="4286382" imgH="1019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2708920"/>
                        <a:ext cx="7200800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348660-7EFD-4F9B-8B4A-D423506BAE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5</a:t>
            </a:fld>
            <a:endParaRPr lang="es-PY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67110" y="1494924"/>
            <a:ext cx="500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PRESTACIONES DE LA RED ASISTENCIAL</a:t>
            </a:r>
            <a:endParaRPr lang="es-PY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 Imagen" descr="HOJA barra_OFICIO_IPS 2015.png">
            <a:extLst>
              <a:ext uri="{FF2B5EF4-FFF2-40B4-BE49-F238E27FC236}">
                <a16:creationId xmlns:a16="http://schemas.microsoft.com/office/drawing/2014/main" id="{C188B15D-FBFD-461B-BC8D-9D61AAFA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A92820D-9715-4672-A359-855A6D8A2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50867"/>
              </p:ext>
            </p:extLst>
          </p:nvPr>
        </p:nvGraphicFramePr>
        <p:xfrm>
          <a:off x="683568" y="5157192"/>
          <a:ext cx="3780420" cy="133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Worksheet" r:id="rId4" imgW="4552935" imgH="1181100" progId="Excel.Sheet.12">
                  <p:embed/>
                </p:oleObj>
              </mc:Choice>
              <mc:Fallback>
                <p:oleObj name="Worksheet" r:id="rId4" imgW="4552935" imgH="1181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5157192"/>
                        <a:ext cx="3780420" cy="1332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4 CuadroTexto">
            <a:extLst>
              <a:ext uri="{FF2B5EF4-FFF2-40B4-BE49-F238E27FC236}">
                <a16:creationId xmlns:a16="http://schemas.microsoft.com/office/drawing/2014/main" id="{307D96DA-D6E7-49AB-94AE-5251B318248C}"/>
              </a:ext>
            </a:extLst>
          </p:cNvPr>
          <p:cNvSpPr txBox="1"/>
          <p:nvPr/>
        </p:nvSpPr>
        <p:spPr>
          <a:xfrm>
            <a:off x="683568" y="4625527"/>
            <a:ext cx="378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SUBSIDIOS LIQUIDADOS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37F39BF-D7B9-448D-A269-34A29B931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874501"/>
              </p:ext>
            </p:extLst>
          </p:nvPr>
        </p:nvGraphicFramePr>
        <p:xfrm>
          <a:off x="1439652" y="1960235"/>
          <a:ext cx="6264696" cy="241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Worksheet" r:id="rId6" imgW="3429177" imgH="2724150" progId="Excel.Sheet.12">
                  <p:embed/>
                </p:oleObj>
              </mc:Choice>
              <mc:Fallback>
                <p:oleObj name="Worksheet" r:id="rId6" imgW="3429177" imgH="2724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9652" y="1960235"/>
                        <a:ext cx="6264696" cy="2414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5 Rectángulo">
            <a:extLst>
              <a:ext uri="{FF2B5EF4-FFF2-40B4-BE49-F238E27FC236}">
                <a16:creationId xmlns:a16="http://schemas.microsoft.com/office/drawing/2014/main" id="{9805FE72-9089-4BA4-9D64-A18639CD06A7}"/>
              </a:ext>
            </a:extLst>
          </p:cNvPr>
          <p:cNvSpPr/>
          <p:nvPr/>
        </p:nvSpPr>
        <p:spPr>
          <a:xfrm>
            <a:off x="5006782" y="4625527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PAGOS A JUBILADOS Y PENSIONADOS</a:t>
            </a:r>
          </a:p>
        </p:txBody>
      </p:sp>
      <p:graphicFrame>
        <p:nvGraphicFramePr>
          <p:cNvPr id="10" name="6 Tabla">
            <a:extLst>
              <a:ext uri="{FF2B5EF4-FFF2-40B4-BE49-F238E27FC236}">
                <a16:creationId xmlns:a16="http://schemas.microsoft.com/office/drawing/2014/main" id="{CED8580D-0C35-4666-9F32-3366F5C8C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70049"/>
              </p:ext>
            </p:extLst>
          </p:nvPr>
        </p:nvGraphicFramePr>
        <p:xfrm>
          <a:off x="5006782" y="5157192"/>
          <a:ext cx="3669673" cy="1332292"/>
        </p:xfrm>
        <a:graphic>
          <a:graphicData uri="http://schemas.openxmlformats.org/drawingml/2006/table">
            <a:tbl>
              <a:tblPr/>
              <a:tblGrid>
                <a:gridCol w="142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14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– AGOS.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4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FDDA294-8607-4D26-AEE1-E56764D53C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6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5135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1481" y="1790774"/>
            <a:ext cx="8301038" cy="414090"/>
          </a:xfrm>
          <a:noFill/>
        </p:spPr>
        <p:txBody>
          <a:bodyPr>
            <a:normAutofit/>
          </a:bodyPr>
          <a:lstStyle/>
          <a:p>
            <a:pPr algn="ctr"/>
            <a:r>
              <a:rPr lang="es-PY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3 – GESTION A JUBILADOS Y PENSIONADOS</a:t>
            </a:r>
            <a:endParaRPr lang="es-PY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1 Imagen" descr="HOJA barra_OFICIO_IPS 2015.png">
            <a:extLst>
              <a:ext uri="{FF2B5EF4-FFF2-40B4-BE49-F238E27FC236}">
                <a16:creationId xmlns:a16="http://schemas.microsoft.com/office/drawing/2014/main" id="{C7FA75CE-3F6E-4EF8-89FD-7773D82B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A45ABB4-2267-43CB-91A8-34479EFC5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6075"/>
              </p:ext>
            </p:extLst>
          </p:nvPr>
        </p:nvGraphicFramePr>
        <p:xfrm>
          <a:off x="421481" y="2584450"/>
          <a:ext cx="8301038" cy="372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Worksheet" r:id="rId4" imgW="9867753" imgH="2733675" progId="Excel.Sheet.12">
                  <p:embed/>
                </p:oleObj>
              </mc:Choice>
              <mc:Fallback>
                <p:oleObj name="Worksheet" r:id="rId4" imgW="9867753" imgH="27336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481" y="2584450"/>
                        <a:ext cx="8301038" cy="372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B90D4B-739B-448D-9203-6295559AAA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7</a:t>
            </a:fld>
            <a:endParaRPr lang="es-PY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394489" y="1417906"/>
            <a:ext cx="8355017" cy="493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bIns="9144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GRUPO 500 INVERSIÓN FÍSICA</a:t>
            </a:r>
            <a:endParaRPr kumimoji="0" lang="es-PY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1 Imagen" descr="HOJA barra_OFICIO_IPS 2015.png">
            <a:extLst>
              <a:ext uri="{FF2B5EF4-FFF2-40B4-BE49-F238E27FC236}">
                <a16:creationId xmlns:a16="http://schemas.microsoft.com/office/drawing/2014/main" id="{9680D8D3-A4EE-4738-AF91-08A28D87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678C2631-CCBB-481E-AD45-67F89358B44F}"/>
              </a:ext>
            </a:extLst>
          </p:cNvPr>
          <p:cNvSpPr txBox="1"/>
          <p:nvPr/>
        </p:nvSpPr>
        <p:spPr>
          <a:xfrm>
            <a:off x="714345" y="5328065"/>
            <a:ext cx="7715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FIDEICOMISO</a:t>
            </a:r>
            <a:r>
              <a:rPr lang="es-P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 DE ESTRUCTURACIÓN QUE RESULTA POSIBLE EN VIRTUD DE LAS DISPOSICIONES ESTABLECIDAS EN EL ARTICULO 4 DE LA LEY N°5655/2016 QUE AUTORIZA AL IPS A REALIZAR INVERSIONES INMOBILIARIAS EN SU PROPIO PATRIMONIO, EN CUALQUIERA DE LOS FONDOS ADMINISTRADOS POR EL INSTITUTO DE PREVISIÓN SOCIAL.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61C831-2584-4F5F-AD25-972FDC62C4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8</a:t>
            </a:fld>
            <a:endParaRPr lang="es-PY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6BBEE3-494E-4D5E-BC5F-BF53EFEFE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41227"/>
              </p:ext>
            </p:extLst>
          </p:nvPr>
        </p:nvGraphicFramePr>
        <p:xfrm>
          <a:off x="714345" y="2380867"/>
          <a:ext cx="771530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Worksheet" r:id="rId4" imgW="12639550" imgH="1762125" progId="Excel.Sheet.12">
                  <p:embed/>
                </p:oleObj>
              </mc:Choice>
              <mc:Fallback>
                <p:oleObj name="Worksheet" r:id="rId4" imgW="12639550" imgH="1762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45" y="2380867"/>
                        <a:ext cx="7715304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199" y="1268760"/>
            <a:ext cx="7467600" cy="443380"/>
          </a:xfrm>
        </p:spPr>
        <p:txBody>
          <a:bodyPr>
            <a:normAutofit fontScale="90000"/>
          </a:bodyPr>
          <a:lstStyle/>
          <a:p>
            <a:pPr algn="ctr"/>
            <a:r>
              <a:rPr lang="es-PY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</a:p>
        </p:txBody>
      </p:sp>
      <p:pic>
        <p:nvPicPr>
          <p:cNvPr id="6" name="1 Imagen" descr="HOJA barra_OFICIO_IPS 2015.png">
            <a:extLst>
              <a:ext uri="{FF2B5EF4-FFF2-40B4-BE49-F238E27FC236}">
                <a16:creationId xmlns:a16="http://schemas.microsoft.com/office/drawing/2014/main" id="{997D0571-EAF4-4E0C-92FA-B8A47E3F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7F180A-54EA-4E6C-B2BB-53583E3CCB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A03990-3E2C-4615-9BF9-04FD0C7C8FAC}" type="slidenum">
              <a:rPr lang="es-PY" smtClean="0"/>
              <a:pPr/>
              <a:t>9</a:t>
            </a:fld>
            <a:endParaRPr lang="es-PY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6D615BA-6893-4518-9718-DB08385A0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67442"/>
              </p:ext>
            </p:extLst>
          </p:nvPr>
        </p:nvGraphicFramePr>
        <p:xfrm>
          <a:off x="838199" y="1712140"/>
          <a:ext cx="7467600" cy="4813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Worksheet" r:id="rId4" imgW="6772209" imgH="7143750" progId="Excel.Sheet.12">
                  <p:embed/>
                </p:oleObj>
              </mc:Choice>
              <mc:Fallback>
                <p:oleObj name="Worksheet" r:id="rId4" imgW="6772209" imgH="7143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99" y="1712140"/>
                        <a:ext cx="7467600" cy="4813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854</TotalTime>
  <Words>292</Words>
  <Application>Microsoft Office PowerPoint</Application>
  <PresentationFormat>Presentación en pantalla (4:3)</PresentationFormat>
  <Paragraphs>54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Calibri</vt:lpstr>
      <vt:lpstr>Century Schoolbook</vt:lpstr>
      <vt:lpstr>Times New Roman</vt:lpstr>
      <vt:lpstr>Wingdings</vt:lpstr>
      <vt:lpstr>Wingdings 2</vt:lpstr>
      <vt:lpstr>Mirador</vt:lpstr>
      <vt:lpstr>Worksheet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3 – GESTION A JUBILADOS Y PENSIONADOS</vt:lpstr>
      <vt:lpstr>Presentación de PowerPoint</vt:lpstr>
      <vt:lpstr>obras</vt:lpstr>
      <vt:lpstr>H.R. CIUDAD DEL ESTE</vt:lpstr>
      <vt:lpstr>H.R. CIUDAD DEL ESTE</vt:lpstr>
      <vt:lpstr>Presentación de PowerPoint</vt:lpstr>
      <vt:lpstr>UNIDAD SANITARIA DE BENJAMIN ACEVAL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caacosta</dc:creator>
  <cp:lastModifiedBy>Victor Manuel Rivas Granados</cp:lastModifiedBy>
  <cp:revision>97</cp:revision>
  <dcterms:created xsi:type="dcterms:W3CDTF">2017-09-21T16:55:38Z</dcterms:created>
  <dcterms:modified xsi:type="dcterms:W3CDTF">2017-09-26T19:38:18Z</dcterms:modified>
</cp:coreProperties>
</file>