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99" r:id="rId3"/>
    <p:sldId id="270" r:id="rId4"/>
    <p:sldId id="313" r:id="rId5"/>
    <p:sldId id="289" r:id="rId6"/>
    <p:sldId id="300" r:id="rId7"/>
    <p:sldId id="303" r:id="rId8"/>
    <p:sldId id="306" r:id="rId9"/>
    <p:sldId id="290" r:id="rId10"/>
    <p:sldId id="314" r:id="rId11"/>
    <p:sldId id="302" r:id="rId12"/>
    <p:sldId id="291" r:id="rId13"/>
    <p:sldId id="307" r:id="rId14"/>
    <p:sldId id="297" r:id="rId15"/>
    <p:sldId id="298" r:id="rId16"/>
    <p:sldId id="286" r:id="rId17"/>
  </p:sldIdLst>
  <p:sldSz cx="9144000" cy="6858000" type="screen4x3"/>
  <p:notesSz cx="7086600" cy="9372600"/>
  <p:defaultTextStyle>
    <a:defPPr>
      <a:defRPr lang="es-PY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1344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860" cy="468630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l">
              <a:defRPr sz="1200"/>
            </a:lvl1pPr>
          </a:lstStyle>
          <a:p>
            <a:endParaRPr lang="es-PY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4014100" y="0"/>
            <a:ext cx="3070860" cy="468630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r">
              <a:defRPr sz="1200"/>
            </a:lvl1pPr>
          </a:lstStyle>
          <a:p>
            <a:fld id="{9F79711B-3D79-496E-822F-AA308EB64277}" type="datetimeFigureOut">
              <a:rPr lang="es-PY" smtClean="0"/>
              <a:pPr/>
              <a:t>13/09/2016</a:t>
            </a:fld>
            <a:endParaRPr lang="es-PY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902343"/>
            <a:ext cx="3070860" cy="468630"/>
          </a:xfrm>
          <a:prstGeom prst="rect">
            <a:avLst/>
          </a:prstGeom>
        </p:spPr>
        <p:txBody>
          <a:bodyPr vert="horz" lIns="94046" tIns="47023" rIns="94046" bIns="47023" rtlCol="0" anchor="b"/>
          <a:lstStyle>
            <a:lvl1pPr algn="l">
              <a:defRPr sz="1200"/>
            </a:lvl1pPr>
          </a:lstStyle>
          <a:p>
            <a:endParaRPr lang="es-PY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4014100" y="8902343"/>
            <a:ext cx="3070860" cy="468630"/>
          </a:xfrm>
          <a:prstGeom prst="rect">
            <a:avLst/>
          </a:prstGeom>
        </p:spPr>
        <p:txBody>
          <a:bodyPr vert="horz" lIns="94046" tIns="47023" rIns="94046" bIns="47023" rtlCol="0" anchor="b"/>
          <a:lstStyle>
            <a:lvl1pPr algn="r">
              <a:defRPr sz="1200"/>
            </a:lvl1pPr>
          </a:lstStyle>
          <a:p>
            <a:fld id="{6B0345E3-18C3-4395-9F3D-936D6D1413CD}" type="slidenum">
              <a:rPr lang="es-PY" smtClean="0"/>
              <a:pPr/>
              <a:t>‹Nº›</a:t>
            </a:fld>
            <a:endParaRPr lang="es-P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860" cy="468630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l">
              <a:defRPr sz="1200"/>
            </a:lvl1pPr>
          </a:lstStyle>
          <a:p>
            <a:pPr>
              <a:defRPr/>
            </a:pPr>
            <a:endParaRPr lang="es-PY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14100" y="0"/>
            <a:ext cx="3070860" cy="468630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r">
              <a:defRPr sz="1200"/>
            </a:lvl1pPr>
          </a:lstStyle>
          <a:p>
            <a:pPr>
              <a:defRPr/>
            </a:pPr>
            <a:fld id="{221946AD-493C-492C-87C7-0AA50F1D10DE}" type="datetimeFigureOut">
              <a:rPr lang="es-PY"/>
              <a:pPr>
                <a:defRPr/>
              </a:pPr>
              <a:t>13/09/2016</a:t>
            </a:fld>
            <a:endParaRPr lang="es-PY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46" tIns="47023" rIns="94046" bIns="47023" rtlCol="0" anchor="ctr"/>
          <a:lstStyle/>
          <a:p>
            <a:pPr lvl="0"/>
            <a:endParaRPr lang="es-PY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8660" y="4451985"/>
            <a:ext cx="5669280" cy="4217670"/>
          </a:xfrm>
          <a:prstGeom prst="rect">
            <a:avLst/>
          </a:prstGeom>
        </p:spPr>
        <p:txBody>
          <a:bodyPr vert="horz" lIns="94046" tIns="47023" rIns="94046" bIns="47023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PY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902343"/>
            <a:ext cx="3070860" cy="468630"/>
          </a:xfrm>
          <a:prstGeom prst="rect">
            <a:avLst/>
          </a:prstGeom>
        </p:spPr>
        <p:txBody>
          <a:bodyPr vert="horz" lIns="94046" tIns="47023" rIns="94046" bIns="47023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P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14100" y="8902343"/>
            <a:ext cx="3070860" cy="468630"/>
          </a:xfrm>
          <a:prstGeom prst="rect">
            <a:avLst/>
          </a:prstGeom>
        </p:spPr>
        <p:txBody>
          <a:bodyPr vert="horz" lIns="94046" tIns="47023" rIns="94046" bIns="47023" rtlCol="0" anchor="b"/>
          <a:lstStyle>
            <a:lvl1pPr algn="r">
              <a:defRPr sz="1200"/>
            </a:lvl1pPr>
          </a:lstStyle>
          <a:p>
            <a:pPr>
              <a:defRPr/>
            </a:pPr>
            <a:fld id="{D245267A-74D8-46D9-BAEF-C0A0F0797C99}" type="slidenum">
              <a:rPr lang="es-PY"/>
              <a:pPr>
                <a:defRPr/>
              </a:pPr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xmlns="" val="23878430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Y" dirty="0" smtClean="0"/>
          </a:p>
        </p:txBody>
      </p:sp>
      <p:sp>
        <p:nvSpPr>
          <p:cNvPr id="1843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FAEEE9D-1364-4050-A3F0-B5D832B99327}" type="slidenum">
              <a:rPr lang="es-PY" smtClean="0"/>
              <a:pPr/>
              <a:t>9</a:t>
            </a:fld>
            <a:endParaRPr lang="es-PY" dirty="0" smtClean="0"/>
          </a:p>
        </p:txBody>
      </p:sp>
    </p:spTree>
    <p:extLst>
      <p:ext uri="{BB962C8B-B14F-4D97-AF65-F5344CB8AC3E}">
        <p14:creationId xmlns:p14="http://schemas.microsoft.com/office/powerpoint/2010/main" xmlns="" val="2834385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Y" dirty="0" smtClean="0"/>
          </a:p>
        </p:txBody>
      </p:sp>
      <p:sp>
        <p:nvSpPr>
          <p:cNvPr id="1843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FAEEE9D-1364-4050-A3F0-B5D832B99327}" type="slidenum">
              <a:rPr lang="es-PY" smtClean="0"/>
              <a:pPr/>
              <a:t>11</a:t>
            </a:fld>
            <a:endParaRPr lang="es-PY" dirty="0" smtClean="0"/>
          </a:p>
        </p:txBody>
      </p:sp>
    </p:spTree>
    <p:extLst>
      <p:ext uri="{BB962C8B-B14F-4D97-AF65-F5344CB8AC3E}">
        <p14:creationId xmlns:p14="http://schemas.microsoft.com/office/powerpoint/2010/main" xmlns="" val="2834385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Y" smtClean="0"/>
          </a:p>
        </p:txBody>
      </p:sp>
      <p:sp>
        <p:nvSpPr>
          <p:cNvPr id="1946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E683F28-D731-4ECD-BCFC-0E4E61960BB3}" type="slidenum">
              <a:rPr lang="es-PY" smtClean="0"/>
              <a:pPr/>
              <a:t>12</a:t>
            </a:fld>
            <a:endParaRPr lang="es-PY" smtClean="0"/>
          </a:p>
        </p:txBody>
      </p:sp>
    </p:spTree>
    <p:extLst>
      <p:ext uri="{BB962C8B-B14F-4D97-AF65-F5344CB8AC3E}">
        <p14:creationId xmlns:p14="http://schemas.microsoft.com/office/powerpoint/2010/main" xmlns="" val="13777053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Y" smtClean="0"/>
          </a:p>
        </p:txBody>
      </p:sp>
      <p:sp>
        <p:nvSpPr>
          <p:cNvPr id="1946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E683F28-D731-4ECD-BCFC-0E4E61960BB3}" type="slidenum">
              <a:rPr lang="es-PY" smtClean="0"/>
              <a:pPr/>
              <a:t>14</a:t>
            </a:fld>
            <a:endParaRPr lang="es-PY" smtClean="0"/>
          </a:p>
        </p:txBody>
      </p:sp>
    </p:spTree>
    <p:extLst>
      <p:ext uri="{BB962C8B-B14F-4D97-AF65-F5344CB8AC3E}">
        <p14:creationId xmlns:p14="http://schemas.microsoft.com/office/powerpoint/2010/main" xmlns="" val="13777053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Y" smtClean="0"/>
          </a:p>
        </p:txBody>
      </p:sp>
      <p:sp>
        <p:nvSpPr>
          <p:cNvPr id="1946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E683F28-D731-4ECD-BCFC-0E4E61960BB3}" type="slidenum">
              <a:rPr lang="es-PY" smtClean="0"/>
              <a:pPr/>
              <a:t>15</a:t>
            </a:fld>
            <a:endParaRPr lang="es-PY" smtClean="0"/>
          </a:p>
        </p:txBody>
      </p:sp>
    </p:spTree>
    <p:extLst>
      <p:ext uri="{BB962C8B-B14F-4D97-AF65-F5344CB8AC3E}">
        <p14:creationId xmlns:p14="http://schemas.microsoft.com/office/powerpoint/2010/main" xmlns="" val="1377705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F1A12-EE26-4138-AA4D-02747998C5A6}" type="datetimeFigureOut">
              <a:rPr lang="es-PY"/>
              <a:pPr>
                <a:defRPr/>
              </a:pPr>
              <a:t>13/09/2016</a:t>
            </a:fld>
            <a:endParaRPr lang="es-PY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Y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DBF0B-DE49-4C10-968F-BEE6AAFB2F15}" type="slidenum">
              <a:rPr lang="es-PY"/>
              <a:pPr>
                <a:defRPr/>
              </a:pPr>
              <a:t>‹Nº›</a:t>
            </a:fld>
            <a:endParaRPr lang="es-PY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CA87D-77FA-40DC-88EE-8C956979D279}" type="datetimeFigureOut">
              <a:rPr lang="es-PY"/>
              <a:pPr>
                <a:defRPr/>
              </a:pPr>
              <a:t>13/09/2016</a:t>
            </a:fld>
            <a:endParaRPr lang="es-PY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Y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31EBE-6F26-4612-89E3-9F9398120566}" type="slidenum">
              <a:rPr lang="es-PY"/>
              <a:pPr>
                <a:defRPr/>
              </a:pPr>
              <a:t>‹Nº›</a:t>
            </a:fld>
            <a:endParaRPr lang="es-PY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28E5C-ACCF-4366-820F-78A90D6208E3}" type="datetimeFigureOut">
              <a:rPr lang="es-PY"/>
              <a:pPr>
                <a:defRPr/>
              </a:pPr>
              <a:t>13/09/2016</a:t>
            </a:fld>
            <a:endParaRPr lang="es-PY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Y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25185-8CDA-491F-9D50-EC0F356298F4}" type="slidenum">
              <a:rPr lang="es-PY"/>
              <a:pPr>
                <a:defRPr/>
              </a:pPr>
              <a:t>‹Nº›</a:t>
            </a:fld>
            <a:endParaRPr lang="es-PY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DC5C1-10C4-41A2-AE02-16C1C8BD05F3}" type="datetimeFigureOut">
              <a:rPr lang="es-PY"/>
              <a:pPr>
                <a:defRPr/>
              </a:pPr>
              <a:t>13/09/2016</a:t>
            </a:fld>
            <a:endParaRPr lang="es-PY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Y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56C25-FE85-40DE-9C0B-5BD2CFC2D6E9}" type="slidenum">
              <a:rPr lang="es-PY"/>
              <a:pPr>
                <a:defRPr/>
              </a:pPr>
              <a:t>‹Nº›</a:t>
            </a:fld>
            <a:endParaRPr lang="es-PY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94888-4D42-40FD-9B98-0F3D4D077DAE}" type="datetimeFigureOut">
              <a:rPr lang="es-PY"/>
              <a:pPr>
                <a:defRPr/>
              </a:pPr>
              <a:t>13/09/2016</a:t>
            </a:fld>
            <a:endParaRPr lang="es-P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C2FC66-F58D-467D-BF00-F7497B32E78B}" type="slidenum">
              <a:rPr lang="es-PY"/>
              <a:pPr>
                <a:defRPr/>
              </a:pPr>
              <a:t>‹Nº›</a:t>
            </a:fld>
            <a:endParaRPr lang="es-P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C0C7D-816B-4170-A251-9069FCA8A404}" type="datetimeFigureOut">
              <a:rPr lang="es-PY"/>
              <a:pPr>
                <a:defRPr/>
              </a:pPr>
              <a:t>13/09/2016</a:t>
            </a:fld>
            <a:endParaRPr lang="es-PY"/>
          </a:p>
        </p:txBody>
      </p:sp>
      <p:sp>
        <p:nvSpPr>
          <p:cNvPr id="6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Y"/>
          </a:p>
        </p:txBody>
      </p:sp>
      <p:sp>
        <p:nvSpPr>
          <p:cNvPr id="7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16FB7-FC57-42E2-9E81-B1729BCE6FEB}" type="slidenum">
              <a:rPr lang="es-PY"/>
              <a:pPr>
                <a:defRPr/>
              </a:pPr>
              <a:t>‹Nº›</a:t>
            </a:fld>
            <a:endParaRPr lang="es-PY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401E6-C5C7-4F5D-8C05-58F62878FACB}" type="datetimeFigureOut">
              <a:rPr lang="es-PY"/>
              <a:pPr>
                <a:defRPr/>
              </a:pPr>
              <a:t>13/09/2016</a:t>
            </a:fld>
            <a:endParaRPr lang="es-PY"/>
          </a:p>
        </p:txBody>
      </p:sp>
      <p:sp>
        <p:nvSpPr>
          <p:cNvPr id="8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Y"/>
          </a:p>
        </p:txBody>
      </p:sp>
      <p:sp>
        <p:nvSpPr>
          <p:cNvPr id="9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B3E62-E0B4-48C4-B49B-79F8349E021E}" type="slidenum">
              <a:rPr lang="es-PY"/>
              <a:pPr>
                <a:defRPr/>
              </a:pPr>
              <a:t>‹Nº›</a:t>
            </a:fld>
            <a:endParaRPr lang="es-PY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1E1F2-B934-4B4B-851F-969C440F6B64}" type="datetimeFigureOut">
              <a:rPr lang="es-PY"/>
              <a:pPr>
                <a:defRPr/>
              </a:pPr>
              <a:t>13/09/2016</a:t>
            </a:fld>
            <a:endParaRPr lang="es-PY"/>
          </a:p>
        </p:txBody>
      </p:sp>
      <p:sp>
        <p:nvSpPr>
          <p:cNvPr id="4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Y"/>
          </a:p>
        </p:txBody>
      </p:sp>
      <p:sp>
        <p:nvSpPr>
          <p:cNvPr id="5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9285E-5993-498F-A917-6215F689283D}" type="slidenum">
              <a:rPr lang="es-PY"/>
              <a:pPr>
                <a:defRPr/>
              </a:pPr>
              <a:t>‹Nº›</a:t>
            </a:fld>
            <a:endParaRPr lang="es-PY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772E35-F9D9-40CE-B313-9C3EB5D7CB77}" type="datetimeFigureOut">
              <a:rPr lang="es-PY"/>
              <a:pPr>
                <a:defRPr/>
              </a:pPr>
              <a:t>13/09/2016</a:t>
            </a:fld>
            <a:endParaRPr lang="es-PY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Y"/>
          </a:p>
        </p:txBody>
      </p:sp>
      <p:sp>
        <p:nvSpPr>
          <p:cNvPr id="4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71F01-95FF-409F-9D22-6226D2C4D9C2}" type="slidenum">
              <a:rPr lang="es-PY"/>
              <a:pPr>
                <a:defRPr/>
              </a:pPr>
              <a:t>‹Nº›</a:t>
            </a:fld>
            <a:endParaRPr lang="es-PY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37612-D5A3-46B6-800F-8BE77646FC0C}" type="datetimeFigureOut">
              <a:rPr lang="es-PY"/>
              <a:pPr>
                <a:defRPr/>
              </a:pPr>
              <a:t>13/09/2016</a:t>
            </a:fld>
            <a:endParaRPr lang="es-PY"/>
          </a:p>
        </p:txBody>
      </p:sp>
      <p:sp>
        <p:nvSpPr>
          <p:cNvPr id="6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Y"/>
          </a:p>
        </p:txBody>
      </p:sp>
      <p:sp>
        <p:nvSpPr>
          <p:cNvPr id="7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278B8-DE89-4F01-B78A-F1804815C101}" type="slidenum">
              <a:rPr lang="es-PY"/>
              <a:pPr>
                <a:defRPr/>
              </a:pPr>
              <a:t>‹Nº›</a:t>
            </a:fld>
            <a:endParaRPr lang="es-PY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A5BF8-353F-4AF4-B2C1-4C83CBF92527}" type="datetimeFigureOut">
              <a:rPr lang="es-PY"/>
              <a:pPr>
                <a:defRPr/>
              </a:pPr>
              <a:t>13/09/2016</a:t>
            </a:fld>
            <a:endParaRPr lang="es-PY"/>
          </a:p>
        </p:txBody>
      </p:sp>
      <p:sp>
        <p:nvSpPr>
          <p:cNvPr id="6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Y"/>
          </a:p>
        </p:txBody>
      </p:sp>
      <p:sp>
        <p:nvSpPr>
          <p:cNvPr id="7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61505-BEE0-419F-9146-DA3DFCAE62AB}" type="slidenum">
              <a:rPr lang="es-PY"/>
              <a:pPr>
                <a:defRPr/>
              </a:pPr>
              <a:t>‹Nº›</a:t>
            </a:fld>
            <a:endParaRPr lang="es-PY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27" name="1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995AB9A-4D42-4B6B-97D8-0C74569C3EC4}" type="datetimeFigureOut">
              <a:rPr lang="es-PY"/>
              <a:pPr>
                <a:defRPr/>
              </a:pPr>
              <a:t>13/09/2016</a:t>
            </a:fld>
            <a:endParaRPr lang="es-PY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PY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6A54E0C-3FCA-449A-A841-65AC74D2F3A1}" type="slidenum">
              <a:rPr lang="es-PY"/>
              <a:pPr>
                <a:defRPr/>
              </a:pPr>
              <a:t>‹Nº›</a:t>
            </a:fld>
            <a:endParaRPr lang="es-PY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27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0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7 Imagen" descr="D:\fotos\senad_vector.png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mc="http://schemas.openxmlformats.org/markup-compatibility/2006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999657" y="188640"/>
            <a:ext cx="1172271" cy="100811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2636912"/>
            <a:ext cx="8229600" cy="223224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PY" sz="5400" dirty="0" smtClean="0">
                <a:solidFill>
                  <a:schemeClr val="bg1"/>
                </a:solidFill>
                <a:latin typeface="Baskerville Old Face" pitchFamily="18" charset="0"/>
              </a:rPr>
              <a:t> PRESUPUESTO AÑO 2017</a:t>
            </a:r>
            <a:r>
              <a:rPr lang="es-PY" dirty="0" smtClean="0">
                <a:solidFill>
                  <a:schemeClr val="bg1"/>
                </a:solidFill>
                <a:latin typeface="Baskerville Old Face" pitchFamily="18" charset="0"/>
              </a:rPr>
              <a:t/>
            </a:r>
            <a:br>
              <a:rPr lang="es-PY" dirty="0" smtClean="0">
                <a:solidFill>
                  <a:schemeClr val="bg1"/>
                </a:solidFill>
                <a:latin typeface="Baskerville Old Face" pitchFamily="18" charset="0"/>
              </a:rPr>
            </a:br>
            <a:endParaRPr lang="es-PY" dirty="0">
              <a:solidFill>
                <a:schemeClr val="bg1"/>
              </a:solidFill>
              <a:latin typeface="Baskerville Old Face" pitchFamily="18" charset="0"/>
            </a:endParaRPr>
          </a:p>
        </p:txBody>
      </p:sp>
      <p:sp>
        <p:nvSpPr>
          <p:cNvPr id="3076" name="2 Subtítulo"/>
          <p:cNvSpPr>
            <a:spLocks noGrp="1"/>
          </p:cNvSpPr>
          <p:nvPr>
            <p:ph type="subTitle" idx="1"/>
          </p:nvPr>
        </p:nvSpPr>
        <p:spPr>
          <a:xfrm>
            <a:off x="0" y="620688"/>
            <a:ext cx="9144000" cy="1752600"/>
          </a:xfrm>
        </p:spPr>
        <p:txBody>
          <a:bodyPr/>
          <a:lstStyle/>
          <a:p>
            <a:pPr eaLnBrk="1" hangingPunct="1"/>
            <a:endParaRPr lang="es-ES" sz="3200" b="1" cap="all" dirty="0" smtClean="0">
              <a:ln w="6350">
                <a:noFill/>
              </a:ln>
              <a:solidFill>
                <a:schemeClr val="tx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  <a:ea typeface="+mj-ea"/>
              <a:cs typeface="+mj-cs"/>
            </a:endParaRPr>
          </a:p>
          <a:p>
            <a:pPr eaLnBrk="1" hangingPunct="1"/>
            <a:r>
              <a:rPr lang="es-ES" sz="3200" b="1" cap="all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ea typeface="+mj-ea"/>
                <a:cs typeface="+mj-cs"/>
              </a:rPr>
              <a:t>Secretaría  NACIONAL  ANTIDROGAS  </a:t>
            </a:r>
          </a:p>
          <a:p>
            <a:pPr eaLnBrk="1" hangingPunct="1"/>
            <a:r>
              <a:rPr lang="es-ES" sz="3200" b="1" cap="all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ea typeface="+mj-ea"/>
                <a:cs typeface="+mj-cs"/>
              </a:rPr>
              <a:t>(SENAD) </a:t>
            </a:r>
          </a:p>
          <a:p>
            <a:pPr eaLnBrk="1" hangingPunct="1"/>
            <a:endParaRPr lang="es-PY" sz="2000" dirty="0" smtClean="0"/>
          </a:p>
        </p:txBody>
      </p:sp>
      <p:pic>
        <p:nvPicPr>
          <p:cNvPr id="1026" name="Imagen 1" descr="C:\Users\Comunicación Social\Documents\LOGOS SENAD\Logo SENAD gobiern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383" y="5929330"/>
            <a:ext cx="2520280" cy="75486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>
            <a:outerShdw dist="50800" sx="1000" sy="1000" algn="ctr" rotWithShape="0">
              <a:schemeClr val="bg1"/>
            </a:outerShdw>
          </a:effectLst>
        </p:spPr>
      </p:pic>
      <p:pic>
        <p:nvPicPr>
          <p:cNvPr id="1027" name="Imagen 2" descr="C:\Users\Comunicación Social\AppData\Local\Microsoft\Windows\INetCache\Content.Word\Logo GOBIERNO en espa-guarani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00826" y="5906640"/>
            <a:ext cx="2522151" cy="72238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16 Imagen" descr="D:\fotos\senad_vector.png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mc="http://schemas.openxmlformats.org/markup-compatibility/2006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4139952" y="-490"/>
            <a:ext cx="1156902" cy="7651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grpSp>
        <p:nvGrpSpPr>
          <p:cNvPr id="2" name="12 Grupo"/>
          <p:cNvGrpSpPr/>
          <p:nvPr/>
        </p:nvGrpSpPr>
        <p:grpSpPr>
          <a:xfrm>
            <a:off x="6929486" y="4786322"/>
            <a:ext cx="2214514" cy="2071678"/>
            <a:chOff x="6929486" y="4786347"/>
            <a:chExt cx="2214514" cy="2071678"/>
          </a:xfrm>
        </p:grpSpPr>
        <p:grpSp>
          <p:nvGrpSpPr>
            <p:cNvPr id="3" name="Grupo 8"/>
            <p:cNvGrpSpPr/>
            <p:nvPr/>
          </p:nvGrpSpPr>
          <p:grpSpPr>
            <a:xfrm>
              <a:off x="6929486" y="4786347"/>
              <a:ext cx="2214514" cy="2071678"/>
              <a:chOff x="6786563" y="4598988"/>
              <a:chExt cx="2357403" cy="2259012"/>
            </a:xfrm>
          </p:grpSpPr>
          <p:pic>
            <p:nvPicPr>
              <p:cNvPr id="21" name="3 Imagen" descr="nanduti.gif"/>
              <p:cNvPicPr>
                <a:picLocks noChangeAspect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6786563" y="4598988"/>
                <a:ext cx="2305050" cy="22590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2" name="7 Imagen" descr="logo_new.png"/>
              <p:cNvPicPr>
                <a:picLocks noChangeAspect="1"/>
              </p:cNvPicPr>
              <p:nvPr/>
            </p:nvPicPr>
            <p:blipFill>
              <a:blip r:embed="rId4" cstate="print">
                <a:lum bright="-20000"/>
              </a:blip>
              <a:srcRect/>
              <a:stretch>
                <a:fillRect/>
              </a:stretch>
            </p:blipFill>
            <p:spPr bwMode="auto">
              <a:xfrm>
                <a:off x="6953216" y="6217664"/>
                <a:ext cx="2190750" cy="6403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3" name="22 Imagen" descr="LogoSENAD.bmp"/>
              <p:cNvPicPr>
                <a:picLocks noChangeAspect="1"/>
              </p:cNvPicPr>
              <p:nvPr/>
            </p:nvPicPr>
            <p:blipFill>
              <a:blip r:embed="rId5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 bright="40000"/>
              </a:blip>
              <a:srcRect/>
              <a:stretch>
                <a:fillRect/>
              </a:stretch>
            </p:blipFill>
            <p:spPr bwMode="auto">
              <a:xfrm>
                <a:off x="7740352" y="4959375"/>
                <a:ext cx="1285875" cy="12779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20" name="19 Imagen" descr="D:\fotos\senad_vector.png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mc="http://schemas.openxmlformats.org/markup-compatibility/2006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12360" y="5085184"/>
              <a:ext cx="1331640" cy="1224136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sp>
        <p:nvSpPr>
          <p:cNvPr id="6" name="1 Título"/>
          <p:cNvSpPr txBox="1">
            <a:spLocks/>
          </p:cNvSpPr>
          <p:nvPr/>
        </p:nvSpPr>
        <p:spPr>
          <a:xfrm>
            <a:off x="571472" y="1071546"/>
            <a:ext cx="8229600" cy="1143008"/>
          </a:xfrm>
          <a:prstGeom prst="rect">
            <a:avLst/>
          </a:prstGeom>
        </p:spPr>
        <p:txBody>
          <a:bodyPr lIns="45720" tIns="0" rIns="45720" bIns="0" anchor="b">
            <a:normAutofit fontScale="90000" lnSpcReduction="20000"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s-PY" sz="4800" b="1" cap="all" dirty="0">
                <a:ln w="6350">
                  <a:noFill/>
                </a:ln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Baskerville Old Face" pitchFamily="18" charset="0"/>
                <a:ea typeface="+mj-ea"/>
                <a:cs typeface="+mj-cs"/>
              </a:rPr>
              <a:t/>
            </a:r>
            <a:br>
              <a:rPr lang="es-PY" sz="4800" b="1" cap="all" dirty="0">
                <a:ln w="6350">
                  <a:noFill/>
                </a:ln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Baskerville Old Face" pitchFamily="18" charset="0"/>
                <a:ea typeface="+mj-ea"/>
                <a:cs typeface="+mj-cs"/>
              </a:rPr>
            </a:br>
            <a:endParaRPr lang="es-PY" sz="4800" b="1" cap="all" dirty="0">
              <a:ln w="6350">
                <a:noFill/>
              </a:ln>
              <a:effectLst>
                <a:outerShdw blurRad="127000" dist="200000" dir="2700000" algn="tl" rotWithShape="0">
                  <a:srgbClr val="000000">
                    <a:alpha val="30000"/>
                  </a:srgbClr>
                </a:outerShdw>
              </a:effectLst>
              <a:latin typeface="Baskerville Old Face" pitchFamily="18" charset="0"/>
              <a:ea typeface="+mj-ea"/>
              <a:cs typeface="+mj-cs"/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>
          <a:xfrm>
            <a:off x="251520" y="3367410"/>
            <a:ext cx="8640960" cy="1368152"/>
          </a:xfrm>
          <a:prstGeom prst="rect">
            <a:avLst/>
          </a:prstGeom>
        </p:spPr>
        <p:txBody>
          <a:bodyPr lIns="45720" tIns="0" rIns="45720" bIns="0" anchor="b">
            <a:normAutofit fontScale="97500"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endParaRPr lang="es-PY" sz="2100" b="1" cap="all" dirty="0" smtClean="0">
              <a:ln w="6350">
                <a:noFill/>
              </a:ln>
              <a:solidFill>
                <a:schemeClr val="bg1">
                  <a:lumMod val="95000"/>
                  <a:lumOff val="5000"/>
                </a:schemeClr>
              </a:solidFill>
              <a:latin typeface="Baskerville Old Face" pitchFamily="18" charset="0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es-PY" sz="2100" b="1" cap="all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Esto </a:t>
            </a:r>
            <a:r>
              <a:rPr lang="es-PY" sz="2100" b="1" cap="all" dirty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representa un perjuicio económico a las organizaciones </a:t>
            </a:r>
            <a:r>
              <a:rPr lang="es-PY" sz="2100" b="1" cap="all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criminales (lucro cesante):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s-PY" sz="2000" b="1" cap="all" dirty="0" smtClean="0">
                <a:ln w="6350"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ea typeface="+mj-ea"/>
                <a:cs typeface="+mj-cs"/>
              </a:rPr>
              <a:t> </a:t>
            </a:r>
            <a:endParaRPr lang="es-PY" sz="2000" b="1" cap="all" dirty="0">
              <a:ln w="6350">
                <a:noFill/>
              </a:ln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  <a:ea typeface="+mj-ea"/>
              <a:cs typeface="+mj-cs"/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0" y="606369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RESULTADOS AUSPICIOSOS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1115616" y="1938953"/>
            <a:ext cx="73448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PRESUPUESTO AÑO 2016: </a:t>
            </a:r>
            <a:r>
              <a:rPr lang="es-PY" sz="2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50.729.335.441</a:t>
            </a:r>
            <a:endParaRPr lang="es-ES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es-E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PRESUPUESTO EJECUTADO (A  AGOSTO):</a:t>
            </a:r>
          </a:p>
          <a:p>
            <a:pPr algn="ctr"/>
            <a:endParaRPr lang="es-E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s-E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60% (30.317.156.730)</a:t>
            </a:r>
            <a:endParaRPr lang="es-E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15 Flecha abajo"/>
          <p:cNvSpPr/>
          <p:nvPr/>
        </p:nvSpPr>
        <p:spPr>
          <a:xfrm>
            <a:off x="4427984" y="2839489"/>
            <a:ext cx="484632" cy="446635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0" y="4941168"/>
            <a:ext cx="8964488" cy="1728192"/>
          </a:xfrm>
          <a:prstGeom prst="rect">
            <a:avLst/>
          </a:prstGeom>
        </p:spPr>
        <p:txBody>
          <a:bodyPr lIns="45720" tIns="0" rIns="45720" bIns="0" anchor="b">
            <a:normAutofit fontScale="97500" lnSpcReduction="10000"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s-PY" sz="3600" b="1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$ </a:t>
            </a:r>
            <a:r>
              <a:rPr lang="es-PY" sz="3600" b="1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88 MILLONES aprox.</a:t>
            </a:r>
            <a:r>
              <a:rPr lang="es-PY" sz="3600" b="1" dirty="0" smtClean="0">
                <a:ln w="6350">
                  <a:noFill/>
                </a:ln>
                <a:latin typeface="Arial" pitchFamily="34" charset="0"/>
                <a:ea typeface="+mj-ea"/>
                <a:cs typeface="Arial" pitchFamily="34" charset="0"/>
              </a:rPr>
              <a:t>.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s-PY" sz="2900" b="1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Con 300 Agentes Operativos con que cuenta la SENAD para la Reducción de la Oferta.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s-PY" sz="2900" b="1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Un Agente Especial por cada 22.000 personas</a:t>
            </a:r>
            <a:r>
              <a:rPr lang="es-PY" sz="3200" b="1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.</a:t>
            </a:r>
            <a:endParaRPr lang="es-PY" sz="3200" b="1" cap="all" dirty="0">
              <a:ln w="6350"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5" name="24 Flecha abajo"/>
          <p:cNvSpPr/>
          <p:nvPr/>
        </p:nvSpPr>
        <p:spPr>
          <a:xfrm>
            <a:off x="4427984" y="4441885"/>
            <a:ext cx="484632" cy="487313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Rectángulo"/>
          <p:cNvSpPr/>
          <p:nvPr/>
        </p:nvSpPr>
        <p:spPr>
          <a:xfrm>
            <a:off x="214282" y="1137319"/>
            <a:ext cx="8786874" cy="1354217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algn="ctr"/>
            <a:r>
              <a:rPr lang="es-PY" sz="2400" b="1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Baskerville Old Face" pitchFamily="18" charset="0"/>
                <a:cs typeface="Aharoni" pitchFamily="2" charset="-79"/>
              </a:rPr>
              <a:t> </a:t>
            </a:r>
            <a:r>
              <a:rPr lang="es-PY" sz="2400" b="1" u="sng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REDUCCIÓN DE LA OFERTA</a:t>
            </a:r>
          </a:p>
          <a:p>
            <a:pPr algn="ctr"/>
            <a:endParaRPr lang="es-PY" sz="1000" b="1" u="sng" dirty="0" smtClean="0">
              <a:ln w="6350"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PY" sz="2400" b="1" u="sng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RELACION PRESUPUESTO EJECUTADO /LUCRO CESANTE</a:t>
            </a:r>
            <a:endParaRPr lang="es-PY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2 Grupo"/>
          <p:cNvGrpSpPr/>
          <p:nvPr/>
        </p:nvGrpSpPr>
        <p:grpSpPr>
          <a:xfrm>
            <a:off x="6929486" y="4786322"/>
            <a:ext cx="2214514" cy="2071678"/>
            <a:chOff x="6929486" y="4786347"/>
            <a:chExt cx="2214514" cy="2071678"/>
          </a:xfrm>
        </p:grpSpPr>
        <p:grpSp>
          <p:nvGrpSpPr>
            <p:cNvPr id="3" name="Grupo 8"/>
            <p:cNvGrpSpPr/>
            <p:nvPr/>
          </p:nvGrpSpPr>
          <p:grpSpPr>
            <a:xfrm>
              <a:off x="6929486" y="4786347"/>
              <a:ext cx="2214514" cy="2071678"/>
              <a:chOff x="6786563" y="4598988"/>
              <a:chExt cx="2357403" cy="2259012"/>
            </a:xfrm>
          </p:grpSpPr>
          <p:pic>
            <p:nvPicPr>
              <p:cNvPr id="19" name="3 Imagen" descr="nanduti.gif"/>
              <p:cNvPicPr>
                <a:picLocks noChangeAspect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6786563" y="4598988"/>
                <a:ext cx="2305050" cy="22590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" name="7 Imagen" descr="logo_new.png"/>
              <p:cNvPicPr>
                <a:picLocks noChangeAspect="1"/>
              </p:cNvPicPr>
              <p:nvPr/>
            </p:nvPicPr>
            <p:blipFill>
              <a:blip r:embed="rId4" cstate="print">
                <a:lum bright="-20000"/>
              </a:blip>
              <a:srcRect/>
              <a:stretch>
                <a:fillRect/>
              </a:stretch>
            </p:blipFill>
            <p:spPr bwMode="auto">
              <a:xfrm>
                <a:off x="6953216" y="6217664"/>
                <a:ext cx="2190750" cy="6403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1" name="20 Imagen" descr="LogoSENAD.bmp"/>
              <p:cNvPicPr>
                <a:picLocks noChangeAspect="1"/>
              </p:cNvPicPr>
              <p:nvPr/>
            </p:nvPicPr>
            <p:blipFill>
              <a:blip r:embed="rId5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 bright="40000"/>
              </a:blip>
              <a:srcRect/>
              <a:stretch>
                <a:fillRect/>
              </a:stretch>
            </p:blipFill>
            <p:spPr bwMode="auto">
              <a:xfrm>
                <a:off x="7740352" y="4959375"/>
                <a:ext cx="1285875" cy="12779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18" name="17 Imagen" descr="D:\fotos\senad_vector.png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mc="http://schemas.openxmlformats.org/markup-compatibility/2006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12360" y="5085184"/>
              <a:ext cx="1331640" cy="1224136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sp>
        <p:nvSpPr>
          <p:cNvPr id="6" name="1 Título"/>
          <p:cNvSpPr>
            <a:spLocks noGrp="1"/>
          </p:cNvSpPr>
          <p:nvPr>
            <p:ph type="ctrTitle"/>
          </p:nvPr>
        </p:nvSpPr>
        <p:spPr>
          <a:xfrm>
            <a:off x="500034" y="1000108"/>
            <a:ext cx="8229600" cy="1491078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PY" sz="32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REDUCCIÓN DE  DEMANDA</a:t>
            </a:r>
            <a:r>
              <a:rPr lang="es-PY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/>
            </a:r>
            <a:br>
              <a:rPr lang="es-PY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</a:br>
            <a:r>
              <a:rPr lang="es-PY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/>
            </a:r>
            <a:br>
              <a:rPr lang="es-PY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</a:br>
            <a:endParaRPr lang="es-PY" sz="2800" dirty="0">
              <a:latin typeface="Baskerville Old Face" pitchFamily="18" charset="0"/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251520" y="2857496"/>
            <a:ext cx="889248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2400" dirty="0" smtClean="0"/>
          </a:p>
          <a:p>
            <a:pPr algn="just">
              <a:buFont typeface="Wingdings" pitchFamily="2" charset="2"/>
              <a:buChar char="§"/>
            </a:pPr>
            <a:r>
              <a:rPr lang="es-ES" sz="2400" dirty="0" smtClean="0">
                <a:solidFill>
                  <a:schemeClr val="bg1"/>
                </a:solidFill>
              </a:rPr>
              <a:t> </a:t>
            </a:r>
            <a:r>
              <a:rPr lang="es-E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AUMENTO DE CONSUMO DE DROGAS TANTO LÍCITAS COMO ILÍCITAS.</a:t>
            </a:r>
          </a:p>
          <a:p>
            <a:pPr algn="just"/>
            <a:endParaRPr lang="es-ES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es-E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 CONSUMO PRECOZ (EDAD DE INICIO DE CONSUMO DE DROGAS CADA VEZ MÁS TEMPRANA) DE ACUERDO AL </a:t>
            </a:r>
            <a:r>
              <a:rPr lang="es-PY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SEGUNDO ESTUDIO DEPARTAMENTAL SOBRE PREVALENCIA DE CONSUMO DE DROGAS LÍCITAS E ILÍCITAS EN POBLACIÓN ESCOLAR – AÑO 2014.</a:t>
            </a:r>
            <a:endParaRPr lang="es-ES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  <a:p>
            <a:pPr>
              <a:buFont typeface="Wingdings" pitchFamily="2" charset="2"/>
              <a:buChar char="§"/>
            </a:pPr>
            <a:endParaRPr lang="es-ES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ES" sz="2400" dirty="0" smtClean="0"/>
          </a:p>
          <a:p>
            <a:endParaRPr lang="es-ES" sz="2400" dirty="0"/>
          </a:p>
        </p:txBody>
      </p:sp>
      <p:sp>
        <p:nvSpPr>
          <p:cNvPr id="16" name="15 Rectángulo"/>
          <p:cNvSpPr/>
          <p:nvPr/>
        </p:nvSpPr>
        <p:spPr>
          <a:xfrm>
            <a:off x="2428860" y="1736341"/>
            <a:ext cx="4588562" cy="8509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/>
              <a:t>ESCENARIOS DE AMENAZA</a:t>
            </a:r>
            <a:r>
              <a:rPr lang="es-ES" sz="2400" dirty="0" smtClean="0"/>
              <a:t> </a:t>
            </a:r>
            <a:endParaRPr lang="es-ES" sz="2400" dirty="0"/>
          </a:p>
        </p:txBody>
      </p:sp>
      <p:sp>
        <p:nvSpPr>
          <p:cNvPr id="17" name="16 Flecha abajo"/>
          <p:cNvSpPr/>
          <p:nvPr/>
        </p:nvSpPr>
        <p:spPr>
          <a:xfrm>
            <a:off x="4514009" y="2625532"/>
            <a:ext cx="484632" cy="648072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12" name="11 Imagen" descr="D:\fotos\senad_vector.png"/>
          <p:cNvPicPr/>
          <p:nvPr/>
        </p:nvPicPr>
        <p:blipFill>
          <a:blip r:embed="rId7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mc="http://schemas.openxmlformats.org/markup-compatibility/2006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4071934" y="214290"/>
            <a:ext cx="1156902" cy="7651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12 Grupo"/>
          <p:cNvGrpSpPr/>
          <p:nvPr/>
        </p:nvGrpSpPr>
        <p:grpSpPr>
          <a:xfrm>
            <a:off x="6929486" y="4786322"/>
            <a:ext cx="2214514" cy="2071678"/>
            <a:chOff x="6929486" y="4786347"/>
            <a:chExt cx="2214514" cy="2071678"/>
          </a:xfrm>
        </p:grpSpPr>
        <p:grpSp>
          <p:nvGrpSpPr>
            <p:cNvPr id="11" name="Grupo 8"/>
            <p:cNvGrpSpPr/>
            <p:nvPr/>
          </p:nvGrpSpPr>
          <p:grpSpPr>
            <a:xfrm>
              <a:off x="6929486" y="4786347"/>
              <a:ext cx="2214514" cy="2071678"/>
              <a:chOff x="6786563" y="4598988"/>
              <a:chExt cx="2357403" cy="2259012"/>
            </a:xfrm>
          </p:grpSpPr>
          <p:pic>
            <p:nvPicPr>
              <p:cNvPr id="13" name="3 Imagen" descr="nanduti.gif"/>
              <p:cNvPicPr>
                <a:picLocks noChangeAspect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6786563" y="4598988"/>
                <a:ext cx="2305050" cy="22590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" name="7 Imagen" descr="logo_new.png"/>
              <p:cNvPicPr>
                <a:picLocks noChangeAspect="1"/>
              </p:cNvPicPr>
              <p:nvPr/>
            </p:nvPicPr>
            <p:blipFill>
              <a:blip r:embed="rId4" cstate="print">
                <a:lum bright="-20000"/>
              </a:blip>
              <a:srcRect/>
              <a:stretch>
                <a:fillRect/>
              </a:stretch>
            </p:blipFill>
            <p:spPr bwMode="auto">
              <a:xfrm>
                <a:off x="6953216" y="6217664"/>
                <a:ext cx="2190750" cy="6403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9" name="18 Imagen" descr="LogoSENAD.bmp"/>
              <p:cNvPicPr>
                <a:picLocks noChangeAspect="1"/>
              </p:cNvPicPr>
              <p:nvPr/>
            </p:nvPicPr>
            <p:blipFill>
              <a:blip r:embed="rId5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 bright="40000"/>
              </a:blip>
              <a:srcRect/>
              <a:stretch>
                <a:fillRect/>
              </a:stretch>
            </p:blipFill>
            <p:spPr bwMode="auto">
              <a:xfrm>
                <a:off x="7740352" y="4959375"/>
                <a:ext cx="1285875" cy="12779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12" name="11 Imagen" descr="D:\fotos\senad_vector.png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mc="http://schemas.openxmlformats.org/markup-compatibility/2006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12360" y="5085184"/>
              <a:ext cx="1331640" cy="1224136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sp>
        <p:nvSpPr>
          <p:cNvPr id="6" name="1 Título"/>
          <p:cNvSpPr>
            <a:spLocks noGrp="1"/>
          </p:cNvSpPr>
          <p:nvPr>
            <p:ph type="ctrTitle"/>
          </p:nvPr>
        </p:nvSpPr>
        <p:spPr>
          <a:xfrm>
            <a:off x="539552" y="2060848"/>
            <a:ext cx="8320438" cy="943137"/>
          </a:xfrm>
          <a:noFill/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PY" sz="3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/>
            </a:r>
            <a:br>
              <a:rPr lang="es-PY" sz="3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</a:br>
            <a:r>
              <a:rPr lang="es-PY" sz="3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/>
            </a:r>
            <a:br>
              <a:rPr lang="es-PY" sz="3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</a:br>
            <a:r>
              <a:rPr lang="es-PY" sz="3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/>
            </a:r>
            <a:br>
              <a:rPr lang="es-PY" sz="3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</a:br>
            <a:r>
              <a:rPr lang="es-PY" sz="3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/>
            </a:r>
            <a:br>
              <a:rPr lang="es-PY" sz="3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</a:br>
            <a:r>
              <a:rPr lang="es-PY" sz="3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/>
            </a:r>
            <a:br>
              <a:rPr lang="es-PY" sz="3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</a:br>
            <a:r>
              <a:rPr lang="es-PY" sz="3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/>
            </a:r>
            <a:br>
              <a:rPr lang="es-PY" sz="3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</a:br>
            <a:r>
              <a:rPr lang="es-PY" sz="3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/>
            </a:r>
            <a:br>
              <a:rPr lang="es-PY" sz="3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</a:br>
            <a:r>
              <a:rPr lang="es-PY" sz="3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/>
            </a:r>
            <a:br>
              <a:rPr lang="es-PY" sz="3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</a:br>
            <a:r>
              <a:rPr lang="es-PY" sz="3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/>
            </a:r>
            <a:br>
              <a:rPr lang="es-PY" sz="3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</a:br>
            <a:r>
              <a:rPr lang="es-PY" sz="36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Resultados auspiciosos</a:t>
            </a:r>
            <a:br>
              <a:rPr lang="es-PY" sz="36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</a:br>
            <a:r>
              <a:rPr lang="es-PY" sz="2800" dirty="0" smtClean="0">
                <a:latin typeface="Aharoni" pitchFamily="2" charset="-79"/>
                <a:cs typeface="Aharoni" pitchFamily="2" charset="-79"/>
              </a:rPr>
              <a:t/>
            </a:r>
            <a:br>
              <a:rPr lang="es-PY" sz="2800" dirty="0" smtClean="0">
                <a:latin typeface="Aharoni" pitchFamily="2" charset="-79"/>
                <a:cs typeface="Aharoni" pitchFamily="2" charset="-79"/>
              </a:rPr>
            </a:br>
            <a:r>
              <a:rPr lang="es-PY" sz="3100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Reducción de la demanda</a:t>
            </a:r>
            <a:br>
              <a:rPr lang="es-PY" sz="3100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es-PY" sz="3100" u="sng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/>
            </a:r>
            <a:br>
              <a:rPr lang="es-PY" sz="3100" u="sng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</a:br>
            <a:endParaRPr lang="es-PY" sz="3100" dirty="0">
              <a:solidFill>
                <a:schemeClr val="bg1"/>
              </a:solidFill>
              <a:latin typeface="Baskerville Old Face" pitchFamily="18" charset="0"/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395536" y="2276872"/>
            <a:ext cx="842493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Ø"/>
            </a:pPr>
            <a:r>
              <a:rPr lang="es-ES" sz="2800" b="1" dirty="0" smtClean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Programas de Prevención del Uso indebido de Drogas:</a:t>
            </a:r>
          </a:p>
          <a:p>
            <a:endParaRPr lang="es-ES" sz="1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Font typeface="+mj-lt"/>
              <a:buAutoNum type="arabicPeriod"/>
            </a:pPr>
            <a:r>
              <a:rPr lang="es-E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Programa de Prevención Familiar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Programa de Prevención Escolar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Programa Comunitario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Programa Universitario Educación Superior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Programa Comunicación</a:t>
            </a:r>
          </a:p>
          <a:p>
            <a:pPr marL="514350" indent="-514350" algn="ctr">
              <a:buFont typeface="+mj-lt"/>
              <a:buAutoNum type="arabicPeriod"/>
            </a:pPr>
            <a:endParaRPr lang="es-ES" sz="32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endParaRPr lang="es-ES" sz="28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§"/>
            </a:pPr>
            <a:endParaRPr lang="es-ES" dirty="0"/>
          </a:p>
        </p:txBody>
      </p:sp>
      <p:pic>
        <p:nvPicPr>
          <p:cNvPr id="8" name="7 Imagen" descr="D:\fotos\senad_vector.png"/>
          <p:cNvPicPr/>
          <p:nvPr/>
        </p:nvPicPr>
        <p:blipFill>
          <a:blip r:embed="rId7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mc="http://schemas.openxmlformats.org/markup-compatibility/2006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4139952" y="-490"/>
            <a:ext cx="1156902" cy="83720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12 Grupo"/>
          <p:cNvGrpSpPr/>
          <p:nvPr/>
        </p:nvGrpSpPr>
        <p:grpSpPr>
          <a:xfrm>
            <a:off x="6929486" y="4786322"/>
            <a:ext cx="2214514" cy="2071678"/>
            <a:chOff x="6929486" y="4786347"/>
            <a:chExt cx="2214514" cy="2071678"/>
          </a:xfrm>
        </p:grpSpPr>
        <p:grpSp>
          <p:nvGrpSpPr>
            <p:cNvPr id="9" name="Grupo 8"/>
            <p:cNvGrpSpPr/>
            <p:nvPr/>
          </p:nvGrpSpPr>
          <p:grpSpPr>
            <a:xfrm>
              <a:off x="6929486" y="4786347"/>
              <a:ext cx="2214514" cy="2071678"/>
              <a:chOff x="6786563" y="4598988"/>
              <a:chExt cx="2357403" cy="2259012"/>
            </a:xfrm>
          </p:grpSpPr>
          <p:pic>
            <p:nvPicPr>
              <p:cNvPr id="11" name="3 Imagen" descr="nanduti.gif"/>
              <p:cNvPicPr>
                <a:picLocks noChangeAspect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6786563" y="4598988"/>
                <a:ext cx="2305050" cy="22590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2" name="7 Imagen" descr="logo_new.png"/>
              <p:cNvPicPr>
                <a:picLocks noChangeAspect="1"/>
              </p:cNvPicPr>
              <p:nvPr/>
            </p:nvPicPr>
            <p:blipFill>
              <a:blip r:embed="rId3" cstate="print">
                <a:lum bright="-20000"/>
              </a:blip>
              <a:srcRect/>
              <a:stretch>
                <a:fillRect/>
              </a:stretch>
            </p:blipFill>
            <p:spPr bwMode="auto">
              <a:xfrm>
                <a:off x="6953216" y="6217664"/>
                <a:ext cx="2190750" cy="6403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3" name="12 Imagen" descr="LogoSENAD.bmp"/>
              <p:cNvPicPr>
                <a:picLocks noChangeAspect="1"/>
              </p:cNvPicPr>
              <p:nvPr/>
            </p:nvPicPr>
            <p:blipFill>
              <a:blip r:embed="rId4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 bright="40000"/>
              </a:blip>
              <a:srcRect/>
              <a:stretch>
                <a:fillRect/>
              </a:stretch>
            </p:blipFill>
            <p:spPr bwMode="auto">
              <a:xfrm>
                <a:off x="7740352" y="4959375"/>
                <a:ext cx="1285875" cy="12779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10" name="9 Imagen" descr="D:\fotos\senad_vector.png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mc="http://schemas.openxmlformats.org/markup-compatibility/2006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12360" y="5085184"/>
              <a:ext cx="1331640" cy="1224136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sp>
        <p:nvSpPr>
          <p:cNvPr id="4" name="3 Rectángulo"/>
          <p:cNvSpPr/>
          <p:nvPr/>
        </p:nvSpPr>
        <p:spPr>
          <a:xfrm>
            <a:off x="323528" y="1312589"/>
            <a:ext cx="828092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>
              <a:buFont typeface="+mj-lt"/>
              <a:buAutoNum type="arabicPeriod"/>
            </a:pPr>
            <a:endParaRPr lang="es-ES" sz="2800" dirty="0" smtClean="0">
              <a:solidFill>
                <a:schemeClr val="bg1"/>
              </a:solidFill>
            </a:endParaRPr>
          </a:p>
          <a:p>
            <a:pPr marL="514350" indent="-514350" algn="ctr">
              <a:buFont typeface="Wingdings" pitchFamily="2" charset="2"/>
              <a:buChar char="Ø"/>
            </a:pPr>
            <a:r>
              <a:rPr lang="es-E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 Centros Ambulatorios de Desintoxicación Programada</a:t>
            </a:r>
          </a:p>
          <a:p>
            <a:pPr marL="457200" lvl="0" indent="-457200">
              <a:buFont typeface="+mj-lt"/>
              <a:buAutoNum type="arabicPeriod"/>
            </a:pPr>
            <a:r>
              <a:rPr lang="es-PY" sz="2000" b="1" dirty="0" smtClean="0">
                <a:solidFill>
                  <a:schemeClr val="bg1"/>
                </a:solidFill>
                <a:latin typeface="Baskerville Old Face" pitchFamily="18" charset="0"/>
              </a:rPr>
              <a:t>Ambulatorio "Oscar Antonio" Ciudad de San Antonio </a:t>
            </a:r>
            <a:endParaRPr lang="es-PY" sz="2000" dirty="0" smtClean="0">
              <a:solidFill>
                <a:schemeClr val="bg1"/>
              </a:solidFill>
              <a:latin typeface="Baskerville Old Face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s-PY" sz="2000" b="1" dirty="0" smtClean="0">
                <a:solidFill>
                  <a:schemeClr val="bg1"/>
                </a:solidFill>
                <a:latin typeface="Baskerville Old Face" pitchFamily="18" charset="0"/>
              </a:rPr>
              <a:t>Ambulatorio "El Buen Samaritano" B. Santa María</a:t>
            </a:r>
            <a:endParaRPr lang="es-PY" sz="2000" dirty="0" smtClean="0">
              <a:solidFill>
                <a:schemeClr val="bg1"/>
              </a:solidFill>
              <a:latin typeface="Baskerville Old Face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s-PY" sz="2000" b="1" dirty="0" smtClean="0">
                <a:solidFill>
                  <a:schemeClr val="bg1"/>
                </a:solidFill>
                <a:latin typeface="Baskerville Old Face" pitchFamily="18" charset="0"/>
              </a:rPr>
              <a:t>Ambulatorio "Padre José Bonomi" Ciudad de Villeta</a:t>
            </a:r>
            <a:endParaRPr lang="es-PY" sz="2000" dirty="0" smtClean="0">
              <a:solidFill>
                <a:schemeClr val="bg1"/>
              </a:solidFill>
              <a:latin typeface="Baskerville Old Face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s-PY" sz="2000" b="1" dirty="0" smtClean="0">
                <a:solidFill>
                  <a:schemeClr val="bg1"/>
                </a:solidFill>
                <a:latin typeface="Baskerville Old Face" pitchFamily="18" charset="0"/>
              </a:rPr>
              <a:t>Ambulario "Tekové Pyahura" Bañado Sur</a:t>
            </a:r>
            <a:endParaRPr lang="es-PY" sz="2000" dirty="0" smtClean="0">
              <a:solidFill>
                <a:schemeClr val="bg1"/>
              </a:solidFill>
              <a:latin typeface="Baskerville Old Face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s-PY" sz="2000" b="1" dirty="0" smtClean="0">
                <a:solidFill>
                  <a:schemeClr val="bg1"/>
                </a:solidFill>
                <a:latin typeface="Baskerville Old Face" pitchFamily="18" charset="0"/>
              </a:rPr>
              <a:t>Dispositivo Chacharita</a:t>
            </a:r>
            <a:endParaRPr lang="es-PY" sz="2000" dirty="0" smtClean="0">
              <a:solidFill>
                <a:schemeClr val="bg1"/>
              </a:solidFill>
              <a:latin typeface="Baskerville Old Face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s-PY" sz="2000" b="1" dirty="0" smtClean="0">
                <a:solidFill>
                  <a:schemeClr val="bg1"/>
                </a:solidFill>
                <a:latin typeface="Baskerville Old Face" pitchFamily="18" charset="0"/>
              </a:rPr>
              <a:t>Casa "San Miguel Garicoit" Mariano Roque Alonso</a:t>
            </a:r>
            <a:endParaRPr lang="es-PY" sz="2000" dirty="0" smtClean="0">
              <a:solidFill>
                <a:schemeClr val="bg1"/>
              </a:solidFill>
              <a:latin typeface="Baskerville Old Face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s-PY" sz="2000" b="1" dirty="0" smtClean="0">
                <a:solidFill>
                  <a:schemeClr val="bg1"/>
                </a:solidFill>
                <a:latin typeface="Baskerville Old Face" pitchFamily="18" charset="0"/>
              </a:rPr>
              <a:t>Centro de Desintoxicación Programada - Alto Paraná</a:t>
            </a:r>
            <a:endParaRPr lang="es-ES" sz="2000" b="1" dirty="0" smtClean="0">
              <a:solidFill>
                <a:schemeClr val="bg1"/>
              </a:solidFill>
              <a:latin typeface="Baskerville Old Face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s-E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2 Granjas Escuelas (con  </a:t>
            </a:r>
            <a:r>
              <a:rPr lang="es-E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reinserción social</a:t>
            </a:r>
            <a:r>
              <a:rPr lang="es-E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es-ES" sz="2000" b="1" dirty="0" smtClean="0">
                <a:solidFill>
                  <a:schemeClr val="bg1"/>
                </a:solidFill>
                <a:latin typeface="Baskerville Old Face" pitchFamily="18" charset="0"/>
              </a:rPr>
              <a:t>1. Granja Don Bosco</a:t>
            </a:r>
          </a:p>
          <a:p>
            <a:r>
              <a:rPr lang="es-ES" sz="2000" b="1" dirty="0" smtClean="0">
                <a:solidFill>
                  <a:schemeClr val="bg1"/>
                </a:solidFill>
                <a:latin typeface="Baskerville Old Face" pitchFamily="18" charset="0"/>
              </a:rPr>
              <a:t>2. Granja Santa Rosa de Lima</a:t>
            </a:r>
            <a:r>
              <a:rPr lang="es-ES" sz="2800" b="1" dirty="0" smtClean="0">
                <a:solidFill>
                  <a:schemeClr val="bg1"/>
                </a:solidFill>
                <a:latin typeface="Baskerville Old Face" pitchFamily="18" charset="0"/>
              </a:rPr>
              <a:t>  </a:t>
            </a:r>
          </a:p>
          <a:p>
            <a:pPr algn="ctr"/>
            <a:endParaRPr lang="es-ES" sz="2800" b="1" dirty="0" smtClean="0">
              <a:latin typeface="Baskerville Old Face" pitchFamily="18" charset="0"/>
            </a:endParaRPr>
          </a:p>
          <a:p>
            <a:pPr algn="ctr"/>
            <a:r>
              <a:rPr lang="es-ES" sz="2800" b="1" dirty="0" smtClean="0">
                <a:latin typeface="Baskerville Old Face" pitchFamily="18" charset="0"/>
              </a:rPr>
              <a:t> </a:t>
            </a:r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467544" y="709172"/>
            <a:ext cx="8320438" cy="943137"/>
          </a:xfrm>
          <a:prstGeom prst="rect">
            <a:avLst/>
          </a:prstGeom>
          <a:noFill/>
        </p:spPr>
        <p:txBody>
          <a:bodyPr vert="horz" anchor="ctr">
            <a:normAutofit fontScale="25000" lnSpcReduction="200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PY" sz="31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skerville Old Face" pitchFamily="18" charset="0"/>
                <a:ea typeface="+mj-ea"/>
                <a:cs typeface="+mj-cs"/>
              </a:rPr>
              <a:t/>
            </a:r>
            <a:br>
              <a:rPr kumimoji="0" lang="es-PY" sz="31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skerville Old Face" pitchFamily="18" charset="0"/>
                <a:ea typeface="+mj-ea"/>
                <a:cs typeface="+mj-cs"/>
              </a:rPr>
            </a:br>
            <a:r>
              <a:rPr kumimoji="0" lang="es-PY" sz="31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skerville Old Face" pitchFamily="18" charset="0"/>
                <a:ea typeface="+mj-ea"/>
                <a:cs typeface="+mj-cs"/>
              </a:rPr>
              <a:t/>
            </a:r>
            <a:br>
              <a:rPr kumimoji="0" lang="es-PY" sz="31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skerville Old Face" pitchFamily="18" charset="0"/>
                <a:ea typeface="+mj-ea"/>
                <a:cs typeface="+mj-cs"/>
              </a:rPr>
            </a:br>
            <a:r>
              <a:rPr kumimoji="0" lang="es-PY" sz="31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skerville Old Face" pitchFamily="18" charset="0"/>
                <a:ea typeface="+mj-ea"/>
                <a:cs typeface="+mj-cs"/>
              </a:rPr>
              <a:t/>
            </a:r>
            <a:br>
              <a:rPr kumimoji="0" lang="es-PY" sz="31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skerville Old Face" pitchFamily="18" charset="0"/>
                <a:ea typeface="+mj-ea"/>
                <a:cs typeface="+mj-cs"/>
              </a:rPr>
            </a:br>
            <a:r>
              <a:rPr kumimoji="0" lang="es-PY" sz="31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skerville Old Face" pitchFamily="18" charset="0"/>
                <a:ea typeface="+mj-ea"/>
                <a:cs typeface="+mj-cs"/>
              </a:rPr>
              <a:t/>
            </a:r>
            <a:br>
              <a:rPr kumimoji="0" lang="es-PY" sz="31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skerville Old Face" pitchFamily="18" charset="0"/>
                <a:ea typeface="+mj-ea"/>
                <a:cs typeface="+mj-cs"/>
              </a:rPr>
            </a:br>
            <a:r>
              <a:rPr kumimoji="0" lang="es-PY" sz="31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skerville Old Face" pitchFamily="18" charset="0"/>
                <a:ea typeface="+mj-ea"/>
                <a:cs typeface="+mj-cs"/>
              </a:rPr>
              <a:t/>
            </a:r>
            <a:br>
              <a:rPr kumimoji="0" lang="es-PY" sz="31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skerville Old Face" pitchFamily="18" charset="0"/>
                <a:ea typeface="+mj-ea"/>
                <a:cs typeface="+mj-cs"/>
              </a:rPr>
            </a:br>
            <a:r>
              <a:rPr kumimoji="0" lang="es-PY" sz="31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skerville Old Face" pitchFamily="18" charset="0"/>
                <a:ea typeface="+mj-ea"/>
                <a:cs typeface="+mj-cs"/>
              </a:rPr>
              <a:t/>
            </a:r>
            <a:br>
              <a:rPr kumimoji="0" lang="es-PY" sz="31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skerville Old Face" pitchFamily="18" charset="0"/>
                <a:ea typeface="+mj-ea"/>
                <a:cs typeface="+mj-cs"/>
              </a:rPr>
            </a:br>
            <a:r>
              <a:rPr kumimoji="0" lang="es-PY" sz="31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skerville Old Face" pitchFamily="18" charset="0"/>
                <a:ea typeface="+mj-ea"/>
                <a:cs typeface="+mj-cs"/>
              </a:rPr>
              <a:t/>
            </a:r>
            <a:br>
              <a:rPr kumimoji="0" lang="es-PY" sz="31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skerville Old Face" pitchFamily="18" charset="0"/>
                <a:ea typeface="+mj-ea"/>
                <a:cs typeface="+mj-cs"/>
              </a:rPr>
            </a:br>
            <a:r>
              <a:rPr kumimoji="0" lang="es-PY" sz="31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skerville Old Face" pitchFamily="18" charset="0"/>
                <a:ea typeface="+mj-ea"/>
                <a:cs typeface="+mj-cs"/>
              </a:rPr>
              <a:t/>
            </a:r>
            <a:br>
              <a:rPr kumimoji="0" lang="es-PY" sz="31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skerville Old Face" pitchFamily="18" charset="0"/>
                <a:ea typeface="+mj-ea"/>
                <a:cs typeface="+mj-cs"/>
              </a:rPr>
            </a:br>
            <a:r>
              <a:rPr kumimoji="0" lang="es-PY" sz="31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skerville Old Face" pitchFamily="18" charset="0"/>
                <a:ea typeface="+mj-ea"/>
                <a:cs typeface="+mj-cs"/>
              </a:rPr>
              <a:t/>
            </a:r>
            <a:br>
              <a:rPr kumimoji="0" lang="es-PY" sz="31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skerville Old Face" pitchFamily="18" charset="0"/>
                <a:ea typeface="+mj-ea"/>
                <a:cs typeface="+mj-cs"/>
              </a:rPr>
            </a:br>
            <a:r>
              <a:rPr kumimoji="0" lang="es-PY" sz="31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skerville Old Face" pitchFamily="18" charset="0"/>
                <a:ea typeface="+mj-ea"/>
                <a:cs typeface="+mj-cs"/>
              </a:rPr>
              <a:t/>
            </a:r>
            <a:br>
              <a:rPr kumimoji="0" lang="es-PY" sz="31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skerville Old Face" pitchFamily="18" charset="0"/>
                <a:ea typeface="+mj-ea"/>
                <a:cs typeface="+mj-cs"/>
              </a:rPr>
            </a:br>
            <a:r>
              <a:rPr kumimoji="0" lang="es-PY" sz="31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skerville Old Face" pitchFamily="18" charset="0"/>
                <a:ea typeface="+mj-ea"/>
                <a:cs typeface="+mj-cs"/>
              </a:rPr>
              <a:t/>
            </a:r>
            <a:br>
              <a:rPr kumimoji="0" lang="es-PY" sz="31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skerville Old Face" pitchFamily="18" charset="0"/>
                <a:ea typeface="+mj-ea"/>
                <a:cs typeface="+mj-cs"/>
              </a:rPr>
            </a:br>
            <a:r>
              <a:rPr kumimoji="0" lang="es-PY" sz="12800" b="1" i="1" u="none" strike="noStrike" kern="1200" cap="none" spc="0" normalizeH="0" baseline="0" noProof="0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skerville Old Face" pitchFamily="18" charset="0"/>
                <a:ea typeface="+mj-ea"/>
                <a:cs typeface="+mj-cs"/>
              </a:rPr>
              <a:t>RESULTADOS AUSPICIOSOS</a:t>
            </a:r>
            <a:r>
              <a:rPr kumimoji="0" lang="es-PY" sz="128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Aharoni" pitchFamily="2" charset="-79"/>
                <a:ea typeface="+mj-ea"/>
                <a:cs typeface="Aharoni" pitchFamily="2" charset="-79"/>
              </a:rPr>
              <a:t/>
            </a:r>
            <a:br>
              <a:rPr kumimoji="0" lang="es-PY" sz="128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Aharoni" pitchFamily="2" charset="-79"/>
                <a:ea typeface="+mj-ea"/>
                <a:cs typeface="Aharoni" pitchFamily="2" charset="-79"/>
              </a:rPr>
            </a:br>
            <a:r>
              <a:rPr kumimoji="0" lang="es-PY" sz="12800" b="1" i="0" u="sng" strike="noStrike" kern="1200" cap="none" spc="0" normalizeH="0" baseline="0" noProof="0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REDUCCIÓN DE LA DEMANDA</a:t>
            </a:r>
            <a:br>
              <a:rPr kumimoji="0" lang="es-PY" sz="12800" b="1" i="0" u="sng" strike="noStrike" kern="1200" cap="none" spc="0" normalizeH="0" baseline="0" noProof="0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es-PY" sz="12800" b="1" i="0" u="sng" strike="noStrike" kern="1200" cap="none" spc="0" normalizeH="0" baseline="0" noProof="0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Aharoni" pitchFamily="2" charset="-79"/>
                <a:ea typeface="+mj-ea"/>
                <a:cs typeface="Aharoni" pitchFamily="2" charset="-79"/>
              </a:rPr>
              <a:t/>
            </a:r>
            <a:br>
              <a:rPr kumimoji="0" lang="es-PY" sz="12800" b="1" i="0" u="sng" strike="noStrike" kern="1200" cap="none" spc="0" normalizeH="0" baseline="0" noProof="0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Aharoni" pitchFamily="2" charset="-79"/>
                <a:ea typeface="+mj-ea"/>
                <a:cs typeface="Aharoni" pitchFamily="2" charset="-79"/>
              </a:rPr>
            </a:br>
            <a:endParaRPr kumimoji="0" lang="es-PY" sz="12800" b="1" i="0" u="none" strike="noStrike" kern="1200" cap="none" spc="0" normalizeH="0" baseline="0" noProof="0" dirty="0">
              <a:ln w="6350">
                <a:noFill/>
              </a:ln>
              <a:solidFill>
                <a:schemeClr val="bg1"/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Baskerville Old Face" pitchFamily="18" charset="0"/>
              <a:ea typeface="+mj-ea"/>
              <a:cs typeface="+mj-cs"/>
            </a:endParaRPr>
          </a:p>
        </p:txBody>
      </p:sp>
      <p:pic>
        <p:nvPicPr>
          <p:cNvPr id="7" name="6 Imagen" descr="D:\fotos\senad_vector.png"/>
          <p:cNvPicPr/>
          <p:nvPr/>
        </p:nvPicPr>
        <p:blipFill>
          <a:blip r:embed="rId6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mc="http://schemas.openxmlformats.org/markup-compatibility/2006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4139952" y="-490"/>
            <a:ext cx="1156902" cy="7651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7 Imagen" descr="D:\fotos\senad_vector.png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mc="http://schemas.openxmlformats.org/markup-compatibility/2006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4139952" y="53298"/>
            <a:ext cx="1156902" cy="7651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grpSp>
        <p:nvGrpSpPr>
          <p:cNvPr id="10" name="12 Grupo"/>
          <p:cNvGrpSpPr/>
          <p:nvPr/>
        </p:nvGrpSpPr>
        <p:grpSpPr>
          <a:xfrm>
            <a:off x="6929486" y="4786322"/>
            <a:ext cx="2214514" cy="2071678"/>
            <a:chOff x="6929486" y="4786347"/>
            <a:chExt cx="2214514" cy="2071678"/>
          </a:xfrm>
        </p:grpSpPr>
        <p:grpSp>
          <p:nvGrpSpPr>
            <p:cNvPr id="11" name="Grupo 8"/>
            <p:cNvGrpSpPr/>
            <p:nvPr/>
          </p:nvGrpSpPr>
          <p:grpSpPr>
            <a:xfrm>
              <a:off x="6929486" y="4786347"/>
              <a:ext cx="2214514" cy="2071678"/>
              <a:chOff x="6786563" y="4598988"/>
              <a:chExt cx="2357403" cy="2259012"/>
            </a:xfrm>
          </p:grpSpPr>
          <p:pic>
            <p:nvPicPr>
              <p:cNvPr id="13" name="3 Imagen" descr="nanduti.gif"/>
              <p:cNvPicPr>
                <a:picLocks noChangeAspect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6786563" y="4598988"/>
                <a:ext cx="2305050" cy="22590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" name="7 Imagen" descr="logo_new.png"/>
              <p:cNvPicPr>
                <a:picLocks noChangeAspect="1"/>
              </p:cNvPicPr>
              <p:nvPr/>
            </p:nvPicPr>
            <p:blipFill>
              <a:blip r:embed="rId5" cstate="print">
                <a:lum bright="-20000"/>
              </a:blip>
              <a:srcRect/>
              <a:stretch>
                <a:fillRect/>
              </a:stretch>
            </p:blipFill>
            <p:spPr bwMode="auto">
              <a:xfrm>
                <a:off x="6953216" y="6217664"/>
                <a:ext cx="2190750" cy="6403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9" name="18 Imagen" descr="LogoSENAD.bmp"/>
              <p:cNvPicPr>
                <a:picLocks noChangeAspect="1"/>
              </p:cNvPicPr>
              <p:nvPr/>
            </p:nvPicPr>
            <p:blipFill>
              <a:blip r:embed="rId6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 bright="40000"/>
              </a:blip>
              <a:srcRect/>
              <a:stretch>
                <a:fillRect/>
              </a:stretch>
            </p:blipFill>
            <p:spPr bwMode="auto">
              <a:xfrm>
                <a:off x="7740352" y="4959375"/>
                <a:ext cx="1285875" cy="12779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12" name="11 Imagen" descr="D:\fotos\senad_vector.png"/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mc="http://schemas.openxmlformats.org/markup-compatibility/2006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12360" y="5085184"/>
              <a:ext cx="1331640" cy="1224136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sp>
        <p:nvSpPr>
          <p:cNvPr id="6" name="1 Título"/>
          <p:cNvSpPr>
            <a:spLocks noGrp="1"/>
          </p:cNvSpPr>
          <p:nvPr>
            <p:ph type="ctrTitle"/>
          </p:nvPr>
        </p:nvSpPr>
        <p:spPr>
          <a:xfrm>
            <a:off x="500034" y="1059666"/>
            <a:ext cx="8320438" cy="136815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PY" sz="2800" dirty="0" smtClean="0">
                <a:latin typeface="Baskerville Old Face" pitchFamily="18" charset="0"/>
              </a:rPr>
              <a:t/>
            </a:r>
            <a:br>
              <a:rPr lang="es-PY" sz="2800" dirty="0" smtClean="0">
                <a:latin typeface="Baskerville Old Face" pitchFamily="18" charset="0"/>
              </a:rPr>
            </a:br>
            <a:r>
              <a:rPr lang="es-PY" sz="2800" dirty="0" smtClean="0">
                <a:latin typeface="Aharoni" pitchFamily="2" charset="-79"/>
                <a:cs typeface="Aharoni" pitchFamily="2" charset="-79"/>
              </a:rPr>
              <a:t/>
            </a:r>
            <a:br>
              <a:rPr lang="es-PY" sz="2800" dirty="0" smtClean="0">
                <a:latin typeface="Aharoni" pitchFamily="2" charset="-79"/>
                <a:cs typeface="Aharoni" pitchFamily="2" charset="-79"/>
              </a:rPr>
            </a:br>
            <a:r>
              <a:rPr lang="es-PY" sz="36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cs typeface="Aharoni" pitchFamily="2" charset="-79"/>
              </a:rPr>
              <a:t>PROPUESTA DE MODIFICACION DE PRESUPUESTO </a:t>
            </a:r>
            <a:r>
              <a:rPr lang="es-PY" sz="3600" i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cs typeface="Aharoni" pitchFamily="2" charset="-79"/>
              </a:rPr>
              <a:t/>
            </a:r>
            <a:br>
              <a:rPr lang="es-PY" sz="3600" i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cs typeface="Aharoni" pitchFamily="2" charset="-79"/>
              </a:rPr>
            </a:br>
            <a:r>
              <a:rPr lang="es-PY" sz="2800" u="sng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/>
            </a:r>
            <a:br>
              <a:rPr lang="es-PY" sz="2800" u="sng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</a:br>
            <a:endParaRPr lang="es-PY" sz="2800" dirty="0">
              <a:latin typeface="Baskerville Old Face" pitchFamily="18" charset="0"/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571472" y="1148745"/>
            <a:ext cx="8136904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s-E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AUMENTAR 4.200 MILLONES</a:t>
            </a:r>
          </a:p>
          <a:p>
            <a:pPr algn="ctr"/>
            <a:endParaRPr lang="es-ES" sz="2000" b="1" dirty="0" smtClean="0">
              <a:solidFill>
                <a:schemeClr val="bg1"/>
              </a:solidFill>
            </a:endParaRPr>
          </a:p>
          <a:p>
            <a:pPr algn="ctr"/>
            <a:endParaRPr lang="es-ES" sz="2000" b="1" dirty="0" smtClean="0">
              <a:solidFill>
                <a:schemeClr val="bg1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es-ES" sz="2000" b="1" dirty="0" smtClean="0">
                <a:solidFill>
                  <a:schemeClr val="bg1"/>
                </a:solidFill>
              </a:rPr>
              <a:t> </a:t>
            </a:r>
            <a:r>
              <a:rPr lang="es-E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 la compra de UN HORNO PIROLÍTICO  QUE SERÁ UTILIZADO PARA LA DESTRUCCIÓN DE DROGAS DECOMISADAS.</a:t>
            </a:r>
          </a:p>
          <a:p>
            <a:pPr algn="just"/>
            <a:endParaRPr lang="es-ES" sz="11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itchFamily="2" charset="2"/>
              <a:buChar char="Ø"/>
            </a:pPr>
            <a:r>
              <a:rPr lang="es-E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 la adquisición de vehículos, LOS CUALES SERÁN UTILIZADOS  PARA OPERATIVOS DE INTELIGENCIA Y COMBATE AL NARCOTRÁFICO.</a:t>
            </a:r>
          </a:p>
          <a:p>
            <a:pPr algn="just"/>
            <a:endParaRPr lang="es-ES" sz="11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s-E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Para fortalecer  las FUERZAS ESPECIALES con al menos 10 militares más al plantel de la SENAD (Actualmente se cuenta con 74 militares).</a:t>
            </a:r>
          </a:p>
          <a:p>
            <a:pPr algn="just">
              <a:buFont typeface="Wingdings" pitchFamily="2" charset="2"/>
              <a:buChar char="Ø"/>
            </a:pPr>
            <a:endParaRPr lang="es-ES" sz="11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s-ES" sz="2000" b="1" dirty="0" smtClean="0"/>
          </a:p>
        </p:txBody>
      </p:sp>
      <p:sp>
        <p:nvSpPr>
          <p:cNvPr id="9" name="8 Flecha abajo"/>
          <p:cNvSpPr/>
          <p:nvPr/>
        </p:nvSpPr>
        <p:spPr>
          <a:xfrm>
            <a:off x="4404991" y="2030925"/>
            <a:ext cx="484632" cy="504056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12 Grupo"/>
          <p:cNvGrpSpPr/>
          <p:nvPr/>
        </p:nvGrpSpPr>
        <p:grpSpPr>
          <a:xfrm>
            <a:off x="6929486" y="4786322"/>
            <a:ext cx="2214514" cy="2071678"/>
            <a:chOff x="6929486" y="4786347"/>
            <a:chExt cx="2214514" cy="2071678"/>
          </a:xfrm>
        </p:grpSpPr>
        <p:grpSp>
          <p:nvGrpSpPr>
            <p:cNvPr id="14" name="Grupo 8"/>
            <p:cNvGrpSpPr/>
            <p:nvPr/>
          </p:nvGrpSpPr>
          <p:grpSpPr>
            <a:xfrm>
              <a:off x="6929486" y="4786347"/>
              <a:ext cx="2214514" cy="2071678"/>
              <a:chOff x="6786563" y="4598988"/>
              <a:chExt cx="2357403" cy="2259012"/>
            </a:xfrm>
          </p:grpSpPr>
          <p:pic>
            <p:nvPicPr>
              <p:cNvPr id="20" name="3 Imagen" descr="nanduti.gif"/>
              <p:cNvPicPr>
                <a:picLocks noChangeAspect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6786563" y="4598988"/>
                <a:ext cx="2305050" cy="22590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1" name="7 Imagen" descr="logo_new.png"/>
              <p:cNvPicPr>
                <a:picLocks noChangeAspect="1"/>
              </p:cNvPicPr>
              <p:nvPr/>
            </p:nvPicPr>
            <p:blipFill>
              <a:blip r:embed="rId4" cstate="print">
                <a:lum bright="-20000"/>
              </a:blip>
              <a:srcRect/>
              <a:stretch>
                <a:fillRect/>
              </a:stretch>
            </p:blipFill>
            <p:spPr bwMode="auto">
              <a:xfrm>
                <a:off x="6953216" y="6217664"/>
                <a:ext cx="2190750" cy="6403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2" name="21 Imagen" descr="LogoSENAD.bmp"/>
              <p:cNvPicPr>
                <a:picLocks noChangeAspect="1"/>
              </p:cNvPicPr>
              <p:nvPr/>
            </p:nvPicPr>
            <p:blipFill>
              <a:blip r:embed="rId5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 bright="40000"/>
              </a:blip>
              <a:srcRect/>
              <a:stretch>
                <a:fillRect/>
              </a:stretch>
            </p:blipFill>
            <p:spPr bwMode="auto">
              <a:xfrm>
                <a:off x="7740352" y="4959375"/>
                <a:ext cx="1285875" cy="12779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19" name="18 Imagen" descr="D:\fotos\senad_vector.png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mc="http://schemas.openxmlformats.org/markup-compatibility/2006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12360" y="5085184"/>
              <a:ext cx="1331640" cy="1224136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sp>
        <p:nvSpPr>
          <p:cNvPr id="18" name="17 CuadroTexto"/>
          <p:cNvSpPr txBox="1"/>
          <p:nvPr/>
        </p:nvSpPr>
        <p:spPr>
          <a:xfrm>
            <a:off x="395536" y="1700808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b="1" dirty="0" smtClean="0"/>
          </a:p>
          <a:p>
            <a:pPr algn="ctr"/>
            <a:endParaRPr lang="es-ES" b="1" dirty="0" smtClean="0"/>
          </a:p>
        </p:txBody>
      </p:sp>
      <p:sp>
        <p:nvSpPr>
          <p:cNvPr id="10" name="9 CuadroTexto"/>
          <p:cNvSpPr txBox="1"/>
          <p:nvPr/>
        </p:nvSpPr>
        <p:spPr>
          <a:xfrm>
            <a:off x="251520" y="2030053"/>
            <a:ext cx="828092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s-E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Equivale a un aumento de </a:t>
            </a:r>
            <a:r>
              <a:rPr lang="es-E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8.4 % </a:t>
            </a:r>
            <a:r>
              <a:rPr lang="es-E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 proyecto presentado por el Ministerio de Hacienda.</a:t>
            </a:r>
          </a:p>
          <a:p>
            <a:pPr algn="just">
              <a:buFont typeface="Wingdings" pitchFamily="2" charset="2"/>
              <a:buChar char="Ø"/>
            </a:pPr>
            <a:endParaRPr lang="es-E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s-E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  estima que para el presente  año EVITARÍAMOS EL INGRESO (LUCRO CESANTE)  de </a:t>
            </a:r>
            <a:r>
              <a:rPr lang="es-E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 </a:t>
            </a:r>
            <a:r>
              <a:rPr lang="es-E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130 MILLONES aprox.  para las organizaciones criminales dedicadas al narcotráfico</a:t>
            </a:r>
            <a:r>
              <a:rPr lang="es-E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s-E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endParaRPr lang="es-E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683568" y="832811"/>
            <a:ext cx="799288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Y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cs typeface="Aharoni" pitchFamily="2" charset="-79"/>
              </a:rPr>
              <a:t>PROPUESTA DE MODIFICACION DE PRESUPUESTO </a:t>
            </a:r>
            <a:endParaRPr lang="es-PY" sz="3200" b="1" dirty="0"/>
          </a:p>
        </p:txBody>
      </p:sp>
      <p:pic>
        <p:nvPicPr>
          <p:cNvPr id="12" name="11 Imagen" descr="D:\fotos\senad_vector.png"/>
          <p:cNvPicPr/>
          <p:nvPr/>
        </p:nvPicPr>
        <p:blipFill>
          <a:blip r:embed="rId7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mc="http://schemas.openxmlformats.org/markup-compatibility/2006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4139952" y="80192"/>
            <a:ext cx="1156902" cy="7651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 txBox="1">
            <a:spLocks/>
          </p:cNvSpPr>
          <p:nvPr/>
        </p:nvSpPr>
        <p:spPr>
          <a:xfrm>
            <a:off x="500034" y="2857496"/>
            <a:ext cx="8229600" cy="1143000"/>
          </a:xfrm>
          <a:prstGeom prst="rect">
            <a:avLst/>
          </a:prstGeom>
        </p:spPr>
        <p:txBody>
          <a:bodyPr vert="horz" lIns="45720" tIns="0" rIns="45720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PY" sz="4400" b="1" i="0" u="none" strike="noStrike" kern="1200" cap="all" spc="0" normalizeH="0" baseline="0" noProof="0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¡Muchas Gracias!</a:t>
            </a:r>
            <a:r>
              <a:rPr kumimoji="0" lang="es-PY" sz="4400" b="1" i="0" u="none" strike="noStrike" kern="1200" cap="all" spc="0" normalizeH="0" baseline="0" noProof="0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PY" sz="4400" b="1" i="0" u="none" strike="noStrike" kern="1200" cap="all" spc="0" normalizeH="0" baseline="0" noProof="0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es-PY" sz="4400" b="1" i="0" u="none" strike="noStrike" kern="1200" cap="all" spc="0" normalizeH="0" baseline="0" noProof="0" dirty="0">
              <a:ln w="6350">
                <a:noFill/>
              </a:ln>
              <a:solidFill>
                <a:schemeClr val="bg1"/>
              </a:solidFill>
              <a:effectLst>
                <a:outerShdw blurRad="127000" dist="200000" dir="27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1 Título"/>
          <p:cNvSpPr txBox="1">
            <a:spLocks/>
          </p:cNvSpPr>
          <p:nvPr/>
        </p:nvSpPr>
        <p:spPr>
          <a:xfrm>
            <a:off x="1121" y="5516558"/>
            <a:ext cx="8229600" cy="1143000"/>
          </a:xfrm>
          <a:prstGeom prst="rect">
            <a:avLst/>
          </a:prstGeom>
        </p:spPr>
        <p:txBody>
          <a:bodyPr vert="horz" lIns="45720" tIns="0" rIns="45720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PY" sz="2000" b="1" i="0" u="none" strike="noStrike" kern="1200" cap="all" spc="0" normalizeH="0" baseline="0" noProof="0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Secretaria Nacional Antidrogas (SENAD)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PY" sz="2000" b="1" cap="all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Asunción, PARAGUAY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PY" sz="2000" b="1" i="0" u="none" strike="noStrike" kern="1200" cap="all" spc="0" normalizeH="0" baseline="0" noProof="0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595 21 559 224</a:t>
            </a:r>
            <a:endParaRPr kumimoji="0" lang="es-PY" sz="2000" b="1" i="0" u="none" strike="noStrike" kern="1200" spc="0" normalizeH="0" baseline="0" noProof="0" dirty="0" smtClean="0">
              <a:ln w="6350">
                <a:noFill/>
              </a:ln>
              <a:solidFill>
                <a:schemeClr val="bg1"/>
              </a:solidFill>
              <a:effectLst>
                <a:outerShdw blurRad="127000" dist="200000" dir="27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PY" sz="2000" b="1" cap="all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www.senad.gov.py</a:t>
            </a:r>
            <a:endParaRPr kumimoji="0" lang="es-PY" sz="2000" b="1" i="0" u="none" strike="noStrike" kern="1200" cap="all" spc="0" normalizeH="0" baseline="0" noProof="0" dirty="0">
              <a:ln w="6350">
                <a:noFill/>
              </a:ln>
              <a:solidFill>
                <a:schemeClr val="bg1"/>
              </a:solidFill>
              <a:effectLst>
                <a:outerShdw blurRad="127000" dist="200000" dir="27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2" name="11 Imagen" descr="D:\fotos\senad_vector.png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mc="http://schemas.openxmlformats.org/markup-compatibility/2006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4139952" y="66745"/>
            <a:ext cx="1156902" cy="7651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grpSp>
        <p:nvGrpSpPr>
          <p:cNvPr id="13" name="12 Grupo"/>
          <p:cNvGrpSpPr/>
          <p:nvPr/>
        </p:nvGrpSpPr>
        <p:grpSpPr>
          <a:xfrm>
            <a:off x="6929486" y="4786322"/>
            <a:ext cx="2214514" cy="2071678"/>
            <a:chOff x="6929486" y="4786347"/>
            <a:chExt cx="2214514" cy="2071678"/>
          </a:xfrm>
        </p:grpSpPr>
        <p:grpSp>
          <p:nvGrpSpPr>
            <p:cNvPr id="14" name="Grupo 8"/>
            <p:cNvGrpSpPr/>
            <p:nvPr/>
          </p:nvGrpSpPr>
          <p:grpSpPr>
            <a:xfrm>
              <a:off x="6929486" y="4786347"/>
              <a:ext cx="2214514" cy="2071678"/>
              <a:chOff x="6786563" y="4598988"/>
              <a:chExt cx="2357403" cy="2259012"/>
            </a:xfrm>
          </p:grpSpPr>
          <p:pic>
            <p:nvPicPr>
              <p:cNvPr id="16" name="3 Imagen" descr="nanduti.gif"/>
              <p:cNvPicPr>
                <a:picLocks noChangeAspect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6786563" y="4598988"/>
                <a:ext cx="2305050" cy="22590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7" name="7 Imagen" descr="logo_new.png"/>
              <p:cNvPicPr>
                <a:picLocks noChangeAspect="1"/>
              </p:cNvPicPr>
              <p:nvPr/>
            </p:nvPicPr>
            <p:blipFill>
              <a:blip r:embed="rId4" cstate="print">
                <a:lum bright="-20000"/>
              </a:blip>
              <a:srcRect/>
              <a:stretch>
                <a:fillRect/>
              </a:stretch>
            </p:blipFill>
            <p:spPr bwMode="auto">
              <a:xfrm>
                <a:off x="6953216" y="6217664"/>
                <a:ext cx="2190750" cy="6403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8" name="17 Imagen" descr="LogoSENAD.bmp"/>
              <p:cNvPicPr>
                <a:picLocks noChangeAspect="1"/>
              </p:cNvPicPr>
              <p:nvPr/>
            </p:nvPicPr>
            <p:blipFill>
              <a:blip r:embed="rId5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 bright="40000"/>
              </a:blip>
              <a:srcRect/>
              <a:stretch>
                <a:fillRect/>
              </a:stretch>
            </p:blipFill>
            <p:spPr bwMode="auto">
              <a:xfrm>
                <a:off x="7740352" y="4959375"/>
                <a:ext cx="1285875" cy="12779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15" name="14 Imagen" descr="D:\fotos\senad_vector.png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mc="http://schemas.openxmlformats.org/markup-compatibility/2006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12360" y="5085184"/>
              <a:ext cx="1331640" cy="1224136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xmlns="" val="31003723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1052736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es-ES" b="1" cap="all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Secretaría NACIONAL ANTIDROGAS  </a:t>
            </a:r>
          </a:p>
          <a:p>
            <a:pPr algn="ctr" eaLnBrk="1" hangingPunct="1"/>
            <a:r>
              <a:rPr lang="es-ES" b="1" cap="all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(SENAD) </a:t>
            </a:r>
            <a:endParaRPr lang="es-PY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4" name="13 Grupo"/>
          <p:cNvGrpSpPr/>
          <p:nvPr/>
        </p:nvGrpSpPr>
        <p:grpSpPr>
          <a:xfrm>
            <a:off x="6929486" y="4786347"/>
            <a:ext cx="2214514" cy="2071678"/>
            <a:chOff x="6929486" y="4786347"/>
            <a:chExt cx="2214514" cy="2071678"/>
          </a:xfrm>
        </p:grpSpPr>
        <p:grpSp>
          <p:nvGrpSpPr>
            <p:cNvPr id="9" name="Grupo 8"/>
            <p:cNvGrpSpPr/>
            <p:nvPr/>
          </p:nvGrpSpPr>
          <p:grpSpPr>
            <a:xfrm>
              <a:off x="6929486" y="4786347"/>
              <a:ext cx="2214514" cy="2071678"/>
              <a:chOff x="6786563" y="4598988"/>
              <a:chExt cx="2357403" cy="2259012"/>
            </a:xfrm>
          </p:grpSpPr>
          <p:pic>
            <p:nvPicPr>
              <p:cNvPr id="11" name="3 Imagen" descr="nanduti.gif"/>
              <p:cNvPicPr>
                <a:picLocks noChangeAspect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6786563" y="4598988"/>
                <a:ext cx="2305050" cy="22590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2" name="7 Imagen" descr="logo_new.png"/>
              <p:cNvPicPr>
                <a:picLocks noChangeAspect="1"/>
              </p:cNvPicPr>
              <p:nvPr/>
            </p:nvPicPr>
            <p:blipFill>
              <a:blip r:embed="rId3" cstate="print">
                <a:lum bright="-20000"/>
              </a:blip>
              <a:srcRect/>
              <a:stretch>
                <a:fillRect/>
              </a:stretch>
            </p:blipFill>
            <p:spPr bwMode="auto">
              <a:xfrm>
                <a:off x="6953216" y="6217664"/>
                <a:ext cx="2190750" cy="6403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3" name="12 Imagen" descr="LogoSENAD.bmp"/>
              <p:cNvPicPr>
                <a:picLocks noChangeAspect="1"/>
              </p:cNvPicPr>
              <p:nvPr/>
            </p:nvPicPr>
            <p:blipFill>
              <a:blip r:embed="rId4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 bright="40000"/>
              </a:blip>
              <a:srcRect/>
              <a:stretch>
                <a:fillRect/>
              </a:stretch>
            </p:blipFill>
            <p:spPr bwMode="auto">
              <a:xfrm>
                <a:off x="7740352" y="4959375"/>
                <a:ext cx="1285875" cy="12779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10" name="9 Imagen" descr="D:\fotos\senad_vector.png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mc="http://schemas.openxmlformats.org/markup-compatibility/2006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12360" y="5085184"/>
              <a:ext cx="1331640" cy="1224136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sp>
        <p:nvSpPr>
          <p:cNvPr id="15" name="14 Rectángulo"/>
          <p:cNvSpPr/>
          <p:nvPr/>
        </p:nvSpPr>
        <p:spPr>
          <a:xfrm>
            <a:off x="642910" y="1714488"/>
            <a:ext cx="792961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s-PY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CUADRO COMPARATIVO  </a:t>
            </a:r>
            <a:endParaRPr lang="es-ES" sz="3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  <a:p>
            <a:pPr algn="ctr">
              <a:buNone/>
            </a:pPr>
            <a:r>
              <a:rPr lang="es-PY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PRESUPUESTO 2015, 2016 Y 2017</a:t>
            </a:r>
          </a:p>
        </p:txBody>
      </p:sp>
      <p:graphicFrame>
        <p:nvGraphicFramePr>
          <p:cNvPr id="16" name="15 Tabla"/>
          <p:cNvGraphicFramePr>
            <a:graphicFrameLocks noGrp="1"/>
          </p:cNvGraphicFramePr>
          <p:nvPr/>
        </p:nvGraphicFramePr>
        <p:xfrm>
          <a:off x="428596" y="2928934"/>
          <a:ext cx="7143800" cy="1714512"/>
        </p:xfrm>
        <a:graphic>
          <a:graphicData uri="http://schemas.openxmlformats.org/drawingml/2006/table">
            <a:tbl>
              <a:tblPr/>
              <a:tblGrid>
                <a:gridCol w="428628"/>
                <a:gridCol w="2273046"/>
                <a:gridCol w="2221063"/>
                <a:gridCol w="2221063"/>
              </a:tblGrid>
              <a:tr h="6985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1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01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Y" sz="2200" b="1" i="1" dirty="0">
                          <a:solidFill>
                            <a:srgbClr val="222222"/>
                          </a:solidFill>
                          <a:latin typeface="Verdana"/>
                          <a:ea typeface="Calibri"/>
                          <a:cs typeface="Times New Roman"/>
                        </a:rPr>
                        <a:t>2015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371" marR="443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Y" sz="2200" b="1" i="1" dirty="0">
                          <a:solidFill>
                            <a:srgbClr val="222222"/>
                          </a:solidFill>
                          <a:latin typeface="Verdana"/>
                          <a:ea typeface="Calibri"/>
                          <a:cs typeface="Times New Roman"/>
                        </a:rPr>
                        <a:t>2016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371" marR="443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Y" sz="2200" b="1" i="1" dirty="0">
                          <a:solidFill>
                            <a:srgbClr val="222222"/>
                          </a:solidFill>
                          <a:latin typeface="Verdana"/>
                          <a:ea typeface="Calibri"/>
                          <a:cs typeface="Times New Roman"/>
                        </a:rPr>
                        <a:t>2017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371" marR="443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101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Y" sz="1600" b="1" i="1" dirty="0">
                          <a:solidFill>
                            <a:srgbClr val="222222"/>
                          </a:solidFill>
                          <a:latin typeface="Verdana"/>
                          <a:ea typeface="Calibri"/>
                          <a:cs typeface="Times New Roman"/>
                        </a:rPr>
                        <a:t>Gs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371" marR="443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DD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Y" sz="1800" b="1" i="1" dirty="0">
                          <a:solidFill>
                            <a:srgbClr val="222222"/>
                          </a:solidFill>
                          <a:latin typeface="Verdana"/>
                          <a:ea typeface="Calibri"/>
                          <a:cs typeface="Times New Roman"/>
                        </a:rPr>
                        <a:t>54.409.992.203</a:t>
                      </a:r>
                      <a:endParaRPr lang="es-E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371" marR="443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Y" sz="1800" b="1" i="1" dirty="0">
                          <a:solidFill>
                            <a:srgbClr val="222222"/>
                          </a:solidFill>
                          <a:latin typeface="Verdana"/>
                          <a:ea typeface="Calibri"/>
                          <a:cs typeface="Times New Roman"/>
                        </a:rPr>
                        <a:t>50.729.335.441</a:t>
                      </a:r>
                      <a:endParaRPr lang="es-E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371" marR="443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Y" sz="1800" b="1" i="1" dirty="0">
                          <a:solidFill>
                            <a:srgbClr val="222222"/>
                          </a:solidFill>
                          <a:latin typeface="Verdana"/>
                          <a:ea typeface="Calibri"/>
                          <a:cs typeface="Times New Roman"/>
                        </a:rPr>
                        <a:t>49.708.891.445</a:t>
                      </a:r>
                      <a:endParaRPr lang="es-E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371" marR="443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2049" name="AutoShape 1"/>
          <p:cNvSpPr>
            <a:spLocks noChangeShapeType="1"/>
          </p:cNvSpPr>
          <p:nvPr/>
        </p:nvSpPr>
        <p:spPr bwMode="auto">
          <a:xfrm>
            <a:off x="8358214" y="3071810"/>
            <a:ext cx="0" cy="1485900"/>
          </a:xfrm>
          <a:prstGeom prst="straightConnector1">
            <a:avLst/>
          </a:prstGeom>
          <a:noFill/>
          <a:ln w="161925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graphicFrame>
        <p:nvGraphicFramePr>
          <p:cNvPr id="18" name="17 Tabla"/>
          <p:cNvGraphicFramePr>
            <a:graphicFrameLocks noGrp="1"/>
          </p:cNvGraphicFramePr>
          <p:nvPr/>
        </p:nvGraphicFramePr>
        <p:xfrm>
          <a:off x="7572364" y="4643446"/>
          <a:ext cx="1571636" cy="500066"/>
        </p:xfrm>
        <a:graphic>
          <a:graphicData uri="http://schemas.openxmlformats.org/drawingml/2006/table">
            <a:tbl>
              <a:tblPr/>
              <a:tblGrid>
                <a:gridCol w="1571636"/>
              </a:tblGrid>
              <a:tr h="500066">
                <a:tc>
                  <a:txBody>
                    <a:bodyPr/>
                    <a:lstStyle/>
                    <a:p>
                      <a:pPr marL="108585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Y" sz="2400" b="1" i="1" dirty="0" smtClean="0">
                          <a:solidFill>
                            <a:schemeClr val="tx1"/>
                          </a:solidFill>
                          <a:latin typeface="Verdana"/>
                          <a:ea typeface="Calibri"/>
                          <a:cs typeface="Times New Roman"/>
                        </a:rPr>
                        <a:t>-8,65</a:t>
                      </a:r>
                      <a:r>
                        <a:rPr lang="es-PY" sz="2400" b="1" i="1" dirty="0">
                          <a:solidFill>
                            <a:schemeClr val="tx1"/>
                          </a:solidFill>
                          <a:latin typeface="Verdana"/>
                          <a:ea typeface="Calibri"/>
                          <a:cs typeface="Times New Roman"/>
                        </a:rPr>
                        <a:t>%</a:t>
                      </a:r>
                      <a:endParaRPr lang="es-ES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18 Tabla"/>
          <p:cNvGraphicFramePr>
            <a:graphicFrameLocks noGrp="1"/>
          </p:cNvGraphicFramePr>
          <p:nvPr/>
        </p:nvGraphicFramePr>
        <p:xfrm>
          <a:off x="428596" y="5214950"/>
          <a:ext cx="7072362" cy="642942"/>
        </p:xfrm>
        <a:graphic>
          <a:graphicData uri="http://schemas.openxmlformats.org/drawingml/2006/table">
            <a:tbl>
              <a:tblPr/>
              <a:tblGrid>
                <a:gridCol w="7072362"/>
              </a:tblGrid>
              <a:tr h="642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Y" sz="2400" b="1" i="1" dirty="0">
                          <a:solidFill>
                            <a:schemeClr val="tx1"/>
                          </a:solidFill>
                          <a:latin typeface="Verdana"/>
                          <a:ea typeface="Calibri"/>
                          <a:cs typeface="Times New Roman"/>
                        </a:rPr>
                        <a:t>-Gs 4.701.100.758</a:t>
                      </a:r>
                      <a:endParaRPr lang="es-ES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17" name="16 Imagen" descr="D:\fotos\senad_vector.png"/>
          <p:cNvPicPr/>
          <p:nvPr/>
        </p:nvPicPr>
        <p:blipFill>
          <a:blip r:embed="rId6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mc="http://schemas.openxmlformats.org/markup-compatibility/2006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923928" y="116632"/>
            <a:ext cx="1172271" cy="100811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 Título"/>
          <p:cNvSpPr txBox="1">
            <a:spLocks/>
          </p:cNvSpPr>
          <p:nvPr/>
        </p:nvSpPr>
        <p:spPr>
          <a:xfrm>
            <a:off x="428625" y="714375"/>
            <a:ext cx="8229600" cy="927100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algn="ctr" fontAlgn="auto">
              <a:spcAft>
                <a:spcPts val="0"/>
              </a:spcAft>
              <a:defRPr/>
            </a:pPr>
            <a:endParaRPr lang="es-ES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j-ea"/>
              <a:cs typeface="+mj-cs"/>
            </a:endParaRPr>
          </a:p>
        </p:txBody>
      </p:sp>
      <p:grpSp>
        <p:nvGrpSpPr>
          <p:cNvPr id="13" name="12 Grupo"/>
          <p:cNvGrpSpPr/>
          <p:nvPr/>
        </p:nvGrpSpPr>
        <p:grpSpPr>
          <a:xfrm>
            <a:off x="6929486" y="4786346"/>
            <a:ext cx="2214546" cy="2071678"/>
            <a:chOff x="6929486" y="4786346"/>
            <a:chExt cx="2214546" cy="2071678"/>
          </a:xfrm>
        </p:grpSpPr>
        <p:grpSp>
          <p:nvGrpSpPr>
            <p:cNvPr id="14" name="Grupo 8"/>
            <p:cNvGrpSpPr/>
            <p:nvPr/>
          </p:nvGrpSpPr>
          <p:grpSpPr>
            <a:xfrm>
              <a:off x="6929486" y="4786346"/>
              <a:ext cx="2214546" cy="2071678"/>
              <a:chOff x="6786563" y="4598988"/>
              <a:chExt cx="2357437" cy="2259012"/>
            </a:xfrm>
          </p:grpSpPr>
          <p:pic>
            <p:nvPicPr>
              <p:cNvPr id="15" name="3 Imagen" descr="nanduti.gif"/>
              <p:cNvPicPr>
                <a:picLocks noChangeAspect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6786563" y="4598988"/>
                <a:ext cx="2305050" cy="22590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6" name="7 Imagen" descr="logo_new.png"/>
              <p:cNvPicPr>
                <a:picLocks noChangeAspect="1"/>
              </p:cNvPicPr>
              <p:nvPr/>
            </p:nvPicPr>
            <p:blipFill>
              <a:blip r:embed="rId3" cstate="print">
                <a:lum bright="-20000"/>
              </a:blip>
              <a:srcRect/>
              <a:stretch>
                <a:fillRect/>
              </a:stretch>
            </p:blipFill>
            <p:spPr bwMode="auto">
              <a:xfrm>
                <a:off x="6953250" y="6115050"/>
                <a:ext cx="2190750" cy="7429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7" name="16 Imagen" descr="LogoSENAD.bmp"/>
              <p:cNvPicPr>
                <a:picLocks noChangeAspect="1"/>
              </p:cNvPicPr>
              <p:nvPr/>
            </p:nvPicPr>
            <p:blipFill>
              <a:blip r:embed="rId4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 bright="40000"/>
              </a:blip>
              <a:srcRect/>
              <a:stretch>
                <a:fillRect/>
              </a:stretch>
            </p:blipFill>
            <p:spPr bwMode="auto">
              <a:xfrm>
                <a:off x="7740352" y="4959375"/>
                <a:ext cx="1285875" cy="12779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10" name="9 Imagen" descr="D:\fotos\senad_vector.png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mc="http://schemas.openxmlformats.org/markup-compatibility/2006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12360" y="5085184"/>
              <a:ext cx="1331640" cy="1224136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sp>
        <p:nvSpPr>
          <p:cNvPr id="12" name="11 Rectángulo"/>
          <p:cNvSpPr/>
          <p:nvPr/>
        </p:nvSpPr>
        <p:spPr>
          <a:xfrm>
            <a:off x="0" y="1173759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es-ES" sz="2000" b="1" cap="all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Secretaría NACIONAL ANTIDROGAS  </a:t>
            </a:r>
          </a:p>
          <a:p>
            <a:pPr algn="ctr" eaLnBrk="1" hangingPunct="1"/>
            <a:r>
              <a:rPr lang="es-ES" sz="2000" b="1" cap="all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(SENAD) </a:t>
            </a:r>
            <a:endParaRPr lang="es-PY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1 Título"/>
          <p:cNvSpPr>
            <a:spLocks noGrp="1"/>
          </p:cNvSpPr>
          <p:nvPr>
            <p:ph type="ctrTitle"/>
          </p:nvPr>
        </p:nvSpPr>
        <p:spPr>
          <a:xfrm>
            <a:off x="357158" y="1643050"/>
            <a:ext cx="8517632" cy="4535364"/>
          </a:xfrm>
          <a:noFill/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PY" sz="3100" i="1" dirty="0" smtClean="0">
                <a:solidFill>
                  <a:schemeClr val="bg1"/>
                </a:solidFill>
              </a:rPr>
              <a:t/>
            </a:r>
            <a:br>
              <a:rPr lang="es-PY" sz="3100" i="1" dirty="0" smtClean="0">
                <a:solidFill>
                  <a:schemeClr val="bg1"/>
                </a:solidFill>
              </a:rPr>
            </a:br>
            <a:r>
              <a:rPr lang="es-PY" sz="3100" i="1" dirty="0" smtClean="0">
                <a:solidFill>
                  <a:schemeClr val="bg1"/>
                </a:solidFill>
              </a:rPr>
              <a:t/>
            </a:r>
            <a:br>
              <a:rPr lang="es-PY" sz="3100" i="1" dirty="0" smtClean="0">
                <a:solidFill>
                  <a:schemeClr val="bg1"/>
                </a:solidFill>
              </a:rPr>
            </a:br>
            <a:r>
              <a:rPr lang="es-PY" sz="3100" i="1" dirty="0" smtClean="0">
                <a:solidFill>
                  <a:schemeClr val="bg1"/>
                </a:solidFill>
              </a:rPr>
              <a:t/>
            </a:r>
            <a:br>
              <a:rPr lang="es-PY" sz="3100" i="1" dirty="0" smtClean="0">
                <a:solidFill>
                  <a:schemeClr val="bg1"/>
                </a:solidFill>
              </a:rPr>
            </a:br>
            <a:r>
              <a:rPr lang="es-PY" sz="3100" i="1" dirty="0" smtClean="0">
                <a:solidFill>
                  <a:schemeClr val="bg1"/>
                </a:solidFill>
              </a:rPr>
              <a:t/>
            </a:r>
            <a:br>
              <a:rPr lang="es-PY" sz="3100" i="1" dirty="0" smtClean="0">
                <a:solidFill>
                  <a:schemeClr val="bg1"/>
                </a:solidFill>
              </a:rPr>
            </a:br>
            <a:r>
              <a:rPr lang="es-PY" sz="3100" i="1" dirty="0" smtClean="0">
                <a:solidFill>
                  <a:schemeClr val="bg1"/>
                </a:solidFill>
              </a:rPr>
              <a:t/>
            </a:r>
            <a:br>
              <a:rPr lang="es-PY" sz="3100" i="1" dirty="0" smtClean="0">
                <a:solidFill>
                  <a:schemeClr val="bg1"/>
                </a:solidFill>
              </a:rPr>
            </a:br>
            <a:r>
              <a:rPr lang="es-PY" sz="36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la Disminución respecto al presupuesto vigente (2016) es de guaraníes  </a:t>
            </a:r>
            <a:r>
              <a:rPr lang="es-PY" sz="3600" i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1.020.443.996</a:t>
            </a:r>
            <a:r>
              <a:rPr lang="es-PY" sz="36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equivalente  al 2% menos para el ejercicio fiscal 2017.</a:t>
            </a:r>
            <a:r>
              <a:rPr lang="es-PY" sz="3600" dirty="0" smtClean="0">
                <a:solidFill>
                  <a:schemeClr val="bg1"/>
                </a:solidFill>
              </a:rPr>
              <a:t/>
            </a:r>
            <a:br>
              <a:rPr lang="es-PY" sz="3600" dirty="0" smtClean="0">
                <a:solidFill>
                  <a:schemeClr val="bg1"/>
                </a:solidFill>
              </a:rPr>
            </a:br>
            <a:r>
              <a:rPr lang="es-PY" dirty="0" smtClean="0">
                <a:solidFill>
                  <a:schemeClr val="bg1"/>
                </a:solidFill>
                <a:latin typeface="Baskerville Old Face" pitchFamily="18" charset="0"/>
              </a:rPr>
              <a:t/>
            </a:r>
            <a:br>
              <a:rPr lang="es-PY" dirty="0" smtClean="0">
                <a:solidFill>
                  <a:schemeClr val="bg1"/>
                </a:solidFill>
                <a:latin typeface="Baskerville Old Face" pitchFamily="18" charset="0"/>
              </a:rPr>
            </a:br>
            <a:endParaRPr lang="es-PY" dirty="0">
              <a:solidFill>
                <a:schemeClr val="bg1"/>
              </a:solidFill>
              <a:latin typeface="Baskerville Old Face" pitchFamily="18" charset="0"/>
            </a:endParaRPr>
          </a:p>
        </p:txBody>
      </p:sp>
      <p:pic>
        <p:nvPicPr>
          <p:cNvPr id="19" name="18 Imagen" descr="D:\fotos\senad_vector.png"/>
          <p:cNvPicPr/>
          <p:nvPr/>
        </p:nvPicPr>
        <p:blipFill>
          <a:blip r:embed="rId6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mc="http://schemas.openxmlformats.org/markup-compatibility/2006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923928" y="116632"/>
            <a:ext cx="1172271" cy="100811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4813" y="1156449"/>
            <a:ext cx="8229600" cy="4708525"/>
          </a:xfrm>
        </p:spPr>
        <p:txBody>
          <a:bodyPr/>
          <a:lstStyle/>
          <a:p>
            <a:endParaRPr lang="es-ES" dirty="0" smtClean="0"/>
          </a:p>
          <a:p>
            <a:endParaRPr lang="es-ES" dirty="0" smtClean="0"/>
          </a:p>
          <a:p>
            <a:pPr algn="ctr">
              <a:buNone/>
            </a:pPr>
            <a:r>
              <a:rPr lang="es-ES" sz="5400" b="1" dirty="0" smtClean="0">
                <a:solidFill>
                  <a:schemeClr val="bg1"/>
                </a:solidFill>
                <a:latin typeface="Baskerville Old Face" pitchFamily="18" charset="0"/>
              </a:rPr>
              <a:t>IMPACTO  DE  LA  REDUCCION  DE PRESUPUESTO</a:t>
            </a:r>
          </a:p>
        </p:txBody>
      </p:sp>
      <p:pic>
        <p:nvPicPr>
          <p:cNvPr id="4" name="3 Imagen" descr="D:\fotos\senad_vector.png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mc="http://schemas.openxmlformats.org/markup-compatibility/2006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923928" y="62844"/>
            <a:ext cx="1172271" cy="100811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4 Rectángulo"/>
          <p:cNvSpPr/>
          <p:nvPr/>
        </p:nvSpPr>
        <p:spPr>
          <a:xfrm>
            <a:off x="-26894" y="107963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es-ES" sz="2000" b="1" cap="all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Secretaría NACIONAL ANTIDROGAS  </a:t>
            </a:r>
          </a:p>
          <a:p>
            <a:pPr algn="ctr" eaLnBrk="1" hangingPunct="1"/>
            <a:r>
              <a:rPr lang="es-ES" sz="2000" b="1" cap="all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(SENAD) </a:t>
            </a:r>
            <a:endParaRPr lang="es-PY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18 Grupo"/>
          <p:cNvGrpSpPr/>
          <p:nvPr/>
        </p:nvGrpSpPr>
        <p:grpSpPr>
          <a:xfrm>
            <a:off x="6929486" y="4786322"/>
            <a:ext cx="2214514" cy="2071678"/>
            <a:chOff x="6929486" y="4786347"/>
            <a:chExt cx="2214514" cy="2071678"/>
          </a:xfrm>
        </p:grpSpPr>
        <p:grpSp>
          <p:nvGrpSpPr>
            <p:cNvPr id="20" name="Grupo 8"/>
            <p:cNvGrpSpPr/>
            <p:nvPr/>
          </p:nvGrpSpPr>
          <p:grpSpPr>
            <a:xfrm>
              <a:off x="6929486" y="4786347"/>
              <a:ext cx="2214514" cy="2071678"/>
              <a:chOff x="6786563" y="4598988"/>
              <a:chExt cx="2357403" cy="2259012"/>
            </a:xfrm>
          </p:grpSpPr>
          <p:pic>
            <p:nvPicPr>
              <p:cNvPr id="22" name="3 Imagen" descr="nanduti.gif"/>
              <p:cNvPicPr>
                <a:picLocks noChangeAspect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6786563" y="4598988"/>
                <a:ext cx="2305050" cy="22590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3" name="7 Imagen" descr="logo_new.png"/>
              <p:cNvPicPr>
                <a:picLocks noChangeAspect="1"/>
              </p:cNvPicPr>
              <p:nvPr/>
            </p:nvPicPr>
            <p:blipFill>
              <a:blip r:embed="rId3" cstate="print">
                <a:lum bright="-20000"/>
              </a:blip>
              <a:srcRect/>
              <a:stretch>
                <a:fillRect/>
              </a:stretch>
            </p:blipFill>
            <p:spPr bwMode="auto">
              <a:xfrm>
                <a:off x="6953216" y="6217664"/>
                <a:ext cx="2190750" cy="6403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4" name="23 Imagen" descr="LogoSENAD.bmp"/>
              <p:cNvPicPr>
                <a:picLocks noChangeAspect="1"/>
              </p:cNvPicPr>
              <p:nvPr/>
            </p:nvPicPr>
            <p:blipFill>
              <a:blip r:embed="rId4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 bright="40000"/>
              </a:blip>
              <a:srcRect/>
              <a:stretch>
                <a:fillRect/>
              </a:stretch>
            </p:blipFill>
            <p:spPr bwMode="auto">
              <a:xfrm>
                <a:off x="7740352" y="4959375"/>
                <a:ext cx="1285875" cy="12779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21" name="20 Imagen" descr="D:\fotos\senad_vector.png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mc="http://schemas.openxmlformats.org/markup-compatibility/2006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12360" y="5085184"/>
              <a:ext cx="1331640" cy="1224136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sp>
        <p:nvSpPr>
          <p:cNvPr id="11" name="1 Título"/>
          <p:cNvSpPr txBox="1">
            <a:spLocks/>
          </p:cNvSpPr>
          <p:nvPr/>
        </p:nvSpPr>
        <p:spPr>
          <a:xfrm>
            <a:off x="500034" y="714356"/>
            <a:ext cx="8229600" cy="927100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algn="ctr" fontAlgn="auto">
              <a:spcAft>
                <a:spcPts val="0"/>
              </a:spcAft>
              <a:defRPr/>
            </a:pPr>
            <a:endParaRPr lang="es-ES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j-ea"/>
              <a:cs typeface="+mj-cs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85750" y="2216164"/>
            <a:ext cx="8715375" cy="111017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50000"/>
              </a:lnSpc>
              <a:buFont typeface="Tahoma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fr-FR" sz="2200" dirty="0" smtClean="0">
              <a:solidFill>
                <a:schemeClr val="bg1"/>
              </a:solidFill>
              <a:latin typeface="Calibri" pitchFamily="34" charset="0"/>
            </a:endParaRPr>
          </a:p>
          <a:p>
            <a:pPr algn="ctr">
              <a:lnSpc>
                <a:spcPct val="150000"/>
              </a:lnSpc>
              <a:buFont typeface="Tahoma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fr-FR" sz="2200" dirty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9" name="8 Imagen" descr="D:\fotos\senad_vector.png"/>
          <p:cNvPicPr/>
          <p:nvPr/>
        </p:nvPicPr>
        <p:blipFill>
          <a:blip r:embed="rId6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mc="http://schemas.openxmlformats.org/markup-compatibility/2006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4063171" y="142852"/>
            <a:ext cx="1156902" cy="88299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0" name="9 Rectángulo"/>
          <p:cNvSpPr/>
          <p:nvPr/>
        </p:nvSpPr>
        <p:spPr>
          <a:xfrm>
            <a:off x="1643042" y="923629"/>
            <a:ext cx="60303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es-ES" b="1" cap="all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Secretaría  NACIONAL  ANTIDROGAS  </a:t>
            </a:r>
          </a:p>
          <a:p>
            <a:pPr algn="ctr" eaLnBrk="1" hangingPunct="1"/>
            <a:r>
              <a:rPr lang="es-ES" b="1" cap="all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(SENAD) </a:t>
            </a:r>
            <a:endParaRPr lang="es-PY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PY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" name="17 Tabla"/>
          <p:cNvGraphicFramePr>
            <a:graphicFrameLocks noGrp="1"/>
          </p:cNvGraphicFramePr>
          <p:nvPr/>
        </p:nvGraphicFramePr>
        <p:xfrm>
          <a:off x="480992" y="1985811"/>
          <a:ext cx="7819232" cy="1014709"/>
        </p:xfrm>
        <a:graphic>
          <a:graphicData uri="http://schemas.openxmlformats.org/drawingml/2006/table">
            <a:tbl>
              <a:tblPr/>
              <a:tblGrid>
                <a:gridCol w="451311"/>
                <a:gridCol w="2867923"/>
                <a:gridCol w="1337049"/>
                <a:gridCol w="1337049"/>
                <a:gridCol w="1337049"/>
                <a:gridCol w="488851"/>
              </a:tblGrid>
              <a:tr h="142876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8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300</a:t>
                      </a:r>
                      <a:endParaRPr lang="es-PY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2016</a:t>
                      </a:r>
                      <a:endParaRPr lang="es-PY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2017</a:t>
                      </a:r>
                      <a:endParaRPr lang="es-PY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Diferencia</a:t>
                      </a:r>
                      <a:endParaRPr lang="es-PY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%</a:t>
                      </a:r>
                      <a:endParaRPr lang="es-PY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91887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Bienes de Consumo e Insumos</a:t>
                      </a:r>
                      <a:endParaRPr lang="es-PY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7.177.795.399</a:t>
                      </a:r>
                      <a:endParaRPr lang="es-PY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6.162.846.581</a:t>
                      </a:r>
                      <a:endParaRPr lang="es-PY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-1.014.948.818</a:t>
                      </a:r>
                      <a:endParaRPr lang="es-PY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-14</a:t>
                      </a:r>
                      <a:endParaRPr lang="es-PY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8377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600" b="1" dirty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Calibri"/>
                        </a:rPr>
                        <a:t>310</a:t>
                      </a:r>
                      <a:endParaRPr lang="es-PY" sz="16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60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Calibri"/>
                        </a:rPr>
                        <a:t>PRODUCTOS ALIMENTICIOS</a:t>
                      </a:r>
                      <a:r>
                        <a:rPr lang="es-PY" sz="1600" b="1" baseline="0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endParaRPr lang="es-PY" sz="16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2.450.000.000</a:t>
                      </a:r>
                      <a:endParaRPr lang="es-PY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1.700.000.000</a:t>
                      </a:r>
                      <a:endParaRPr lang="es-PY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-750.000.000</a:t>
                      </a:r>
                      <a:endParaRPr lang="es-PY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-31</a:t>
                      </a:r>
                      <a:endParaRPr lang="es-PY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13" name="12 Rectángulo"/>
          <p:cNvSpPr/>
          <p:nvPr/>
        </p:nvSpPr>
        <p:spPr>
          <a:xfrm>
            <a:off x="1027832" y="1418654"/>
            <a:ext cx="707236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Y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PRINCIPALES REDUCCIONES</a:t>
            </a:r>
            <a:endParaRPr lang="es-ES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graphicFrame>
        <p:nvGraphicFramePr>
          <p:cNvPr id="16" name="15 Tabla"/>
          <p:cNvGraphicFramePr>
            <a:graphicFrameLocks noGrp="1"/>
          </p:cNvGraphicFramePr>
          <p:nvPr/>
        </p:nvGraphicFramePr>
        <p:xfrm>
          <a:off x="513480" y="3080250"/>
          <a:ext cx="7802936" cy="709648"/>
        </p:xfrm>
        <a:graphic>
          <a:graphicData uri="http://schemas.openxmlformats.org/drawingml/2006/table">
            <a:tbl>
              <a:tblPr/>
              <a:tblGrid>
                <a:gridCol w="3312315"/>
                <a:gridCol w="1334263"/>
                <a:gridCol w="1334263"/>
                <a:gridCol w="1334263"/>
                <a:gridCol w="487832"/>
              </a:tblGrid>
              <a:tr h="3548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8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320</a:t>
                      </a:r>
                      <a:endParaRPr lang="es-PY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2016</a:t>
                      </a:r>
                      <a:endParaRPr lang="es-PY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2017</a:t>
                      </a:r>
                      <a:endParaRPr lang="es-PY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Diferencia</a:t>
                      </a:r>
                      <a:endParaRPr lang="es-PY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%</a:t>
                      </a:r>
                      <a:endParaRPr lang="es-PY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3548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6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TEXTILES</a:t>
                      </a:r>
                      <a:r>
                        <a:rPr lang="es-PY" sz="16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Y VESTUARIOS </a:t>
                      </a:r>
                      <a:endParaRPr lang="es-PY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1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450.000.000</a:t>
                      </a:r>
                      <a:endParaRPr lang="es-PY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1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es-PY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6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-450.000.000.</a:t>
                      </a:r>
                      <a:endParaRPr lang="es-PY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-</a:t>
                      </a:r>
                      <a:r>
                        <a:rPr lang="es-PY" sz="16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100</a:t>
                      </a:r>
                      <a:endParaRPr lang="es-PY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16 Tabla"/>
          <p:cNvGraphicFramePr>
            <a:graphicFrameLocks noGrp="1"/>
          </p:cNvGraphicFramePr>
          <p:nvPr/>
        </p:nvGraphicFramePr>
        <p:xfrm>
          <a:off x="513480" y="3905537"/>
          <a:ext cx="7818664" cy="899146"/>
        </p:xfrm>
        <a:graphic>
          <a:graphicData uri="http://schemas.openxmlformats.org/drawingml/2006/table">
            <a:tbl>
              <a:tblPr/>
              <a:tblGrid>
                <a:gridCol w="3318992"/>
                <a:gridCol w="1336952"/>
                <a:gridCol w="1336952"/>
                <a:gridCol w="1336952"/>
                <a:gridCol w="488816"/>
              </a:tblGrid>
              <a:tr h="3548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8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350</a:t>
                      </a:r>
                      <a:endParaRPr lang="es-PY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2016</a:t>
                      </a:r>
                      <a:endParaRPr lang="es-PY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2017</a:t>
                      </a:r>
                      <a:endParaRPr lang="es-PY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Diferencia</a:t>
                      </a:r>
                      <a:endParaRPr lang="es-PY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%</a:t>
                      </a:r>
                      <a:endParaRPr lang="es-PY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3548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6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PRODUCTOS</a:t>
                      </a:r>
                      <a:r>
                        <a:rPr lang="es-PY" sz="16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E INSTRUMENTOS QUÍMICOS Y MEDICINALES</a:t>
                      </a:r>
                      <a:endParaRPr lang="es-PY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1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332.846.581</a:t>
                      </a:r>
                      <a:endParaRPr lang="es-PY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1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132.846.581</a:t>
                      </a:r>
                      <a:endParaRPr lang="es-PY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6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-200.000.000</a:t>
                      </a:r>
                      <a:endParaRPr lang="es-PY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4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-61</a:t>
                      </a:r>
                      <a:endParaRPr lang="es-PY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5" name="24 Tabla"/>
          <p:cNvGraphicFramePr>
            <a:graphicFrameLocks noGrp="1"/>
          </p:cNvGraphicFramePr>
          <p:nvPr/>
        </p:nvGraphicFramePr>
        <p:xfrm>
          <a:off x="526928" y="4981310"/>
          <a:ext cx="7818664" cy="783452"/>
        </p:xfrm>
        <a:graphic>
          <a:graphicData uri="http://schemas.openxmlformats.org/drawingml/2006/table">
            <a:tbl>
              <a:tblPr/>
              <a:tblGrid>
                <a:gridCol w="3318992"/>
                <a:gridCol w="1336952"/>
                <a:gridCol w="1336952"/>
                <a:gridCol w="1336952"/>
                <a:gridCol w="488816"/>
              </a:tblGrid>
              <a:tr h="4286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8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500</a:t>
                      </a:r>
                      <a:endParaRPr lang="es-PY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2016</a:t>
                      </a:r>
                      <a:endParaRPr lang="es-PY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2017</a:t>
                      </a:r>
                      <a:endParaRPr lang="es-PY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Diferencia</a:t>
                      </a:r>
                      <a:endParaRPr lang="es-PY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%</a:t>
                      </a:r>
                      <a:endParaRPr lang="es-PY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3548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6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INVERSIÓN</a:t>
                      </a:r>
                      <a:r>
                        <a:rPr lang="es-PY" sz="16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FÍSICA</a:t>
                      </a:r>
                      <a:endParaRPr lang="es-PY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1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1.152.427.043</a:t>
                      </a:r>
                      <a:endParaRPr lang="es-PY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1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452.427.043</a:t>
                      </a:r>
                      <a:endParaRPr lang="es-PY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6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-700.000.000</a:t>
                      </a:r>
                      <a:endParaRPr lang="es-PY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4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-61</a:t>
                      </a:r>
                      <a:endParaRPr lang="es-PY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6" name="25 Tabla"/>
          <p:cNvGraphicFramePr>
            <a:graphicFrameLocks noGrp="1"/>
          </p:cNvGraphicFramePr>
          <p:nvPr/>
        </p:nvGraphicFramePr>
        <p:xfrm>
          <a:off x="513481" y="5839404"/>
          <a:ext cx="7858179" cy="709648"/>
        </p:xfrm>
        <a:graphic>
          <a:graphicData uri="http://schemas.openxmlformats.org/drawingml/2006/table">
            <a:tbl>
              <a:tblPr/>
              <a:tblGrid>
                <a:gridCol w="3335766"/>
                <a:gridCol w="1343709"/>
                <a:gridCol w="1343709"/>
                <a:gridCol w="1343709"/>
                <a:gridCol w="491286"/>
              </a:tblGrid>
              <a:tr h="3548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8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550</a:t>
                      </a:r>
                      <a:endParaRPr lang="es-PY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2016</a:t>
                      </a:r>
                      <a:endParaRPr lang="es-PY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2017</a:t>
                      </a:r>
                      <a:endParaRPr lang="es-PY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Diferencia</a:t>
                      </a:r>
                      <a:endParaRPr lang="es-PY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%</a:t>
                      </a:r>
                      <a:endParaRPr lang="es-PY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3548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6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EQUIPOS</a:t>
                      </a:r>
                      <a:r>
                        <a:rPr lang="es-PY" sz="16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MILITARES Y DE SEGURIDAD</a:t>
                      </a:r>
                      <a:endParaRPr lang="es-PY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1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500.000.000</a:t>
                      </a:r>
                      <a:endParaRPr lang="es-PY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1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es-PY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6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-500.000.000</a:t>
                      </a:r>
                      <a:endParaRPr lang="es-PY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Y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-</a:t>
                      </a:r>
                      <a:r>
                        <a:rPr lang="es-PY" sz="16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100</a:t>
                      </a:r>
                      <a:endParaRPr lang="es-PY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3" marR="4424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D:\fotos\senad_vector.png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mc="http://schemas.openxmlformats.org/markup-compatibility/2006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4063171" y="32049"/>
            <a:ext cx="1156902" cy="7651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4 Rectángulo"/>
          <p:cNvSpPr/>
          <p:nvPr/>
        </p:nvSpPr>
        <p:spPr>
          <a:xfrm>
            <a:off x="2357972" y="71178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/>
            <a:r>
              <a:rPr lang="es-ES" b="1" cap="all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Secretaría NACIONAL ANTIDROGAS  </a:t>
            </a:r>
          </a:p>
          <a:p>
            <a:pPr algn="ctr" eaLnBrk="1" hangingPunct="1"/>
            <a:r>
              <a:rPr lang="es-ES" b="1" cap="all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(SENAD) </a:t>
            </a:r>
            <a:endParaRPr lang="es-PY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51520" y="1916832"/>
            <a:ext cx="8568952" cy="3878560"/>
          </a:xfrm>
          <a:prstGeom prst="rect">
            <a:avLst/>
          </a:prstGeom>
          <a:solidFill>
            <a:schemeClr val="tx1">
              <a:lumMod val="95000"/>
            </a:schemeClr>
          </a:solidFill>
          <a:ln w="9525">
            <a:solidFill>
              <a:schemeClr val="accent5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s-PY" sz="2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ea typeface="Calibri" pitchFamily="34" charset="0"/>
                <a:cs typeface="Times New Roman" pitchFamily="18" charset="0"/>
              </a:rPr>
              <a:t> El Ministerio de Hacienda no  consideró que los  Agentes  sean incorporados </a:t>
            </a:r>
            <a:r>
              <a:rPr kumimoji="0" lang="es-PY" sz="20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ea typeface="Calibri" pitchFamily="34" charset="0"/>
                <a:cs typeface="Times New Roman" pitchFamily="18" charset="0"/>
              </a:rPr>
              <a:t>a la Matriz Salarial, debido </a:t>
            </a:r>
            <a:r>
              <a:rPr lang="es-PY" sz="2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ea typeface="Calibri" pitchFamily="34" charset="0"/>
                <a:cs typeface="Times New Roman" pitchFamily="18" charset="0"/>
              </a:rPr>
              <a:t>a la categoría K que poseen, como órgano de seguridad. Esto  g</a:t>
            </a:r>
            <a:r>
              <a:rPr kumimoji="0" lang="es-PY" sz="20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ea typeface="Calibri" pitchFamily="34" charset="0"/>
                <a:cs typeface="Times New Roman" pitchFamily="18" charset="0"/>
              </a:rPr>
              <a:t>enera disparidad  y crispación entre  funcionarios operativos y funcionarios administrativos.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PY" sz="20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ea typeface="Calibri" pitchFamily="34" charset="0"/>
                <a:cs typeface="Times New Roman" pitchFamily="18" charset="0"/>
              </a:rPr>
              <a:t>Actualmente, el salario básico de un Agente Especial es de GS. 3.003.200 (TRES MILLONES TRES MIL DOSCIENTOS). </a:t>
            </a:r>
            <a:r>
              <a:rPr lang="es-PY" sz="2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s-PY" sz="2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ea typeface="Calibri" pitchFamily="34" charset="0"/>
                <a:cs typeface="Times New Roman" pitchFamily="18" charset="0"/>
              </a:rPr>
              <a:t>Lo que percibe un  Agente Especial es: 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es-PY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ea typeface="Calibri" pitchFamily="34" charset="0"/>
                <a:cs typeface="Times New Roman" pitchFamily="18" charset="0"/>
              </a:rPr>
              <a:t>SALARIO;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es-PY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ea typeface="Calibri" pitchFamily="34" charset="0"/>
                <a:cs typeface="Times New Roman" pitchFamily="18" charset="0"/>
              </a:rPr>
              <a:t>BONIFICACIÓN POR RESPONSABILIDAD EN EL CARGO (si  es  el caso )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es-PY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ea typeface="Calibri" pitchFamily="34" charset="0"/>
                <a:cs typeface="Times New Roman" pitchFamily="18" charset="0"/>
              </a:rPr>
              <a:t>GRADO ACADÉMICO; (  si  es el caso)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es-PY" sz="2000" b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cs typeface="Arial" pitchFamily="34" charset="0"/>
              </a:rPr>
              <a:t> BONIFICACION</a:t>
            </a:r>
            <a:r>
              <a:rPr kumimoji="0" lang="es-PY" sz="2000" b="1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cs typeface="Arial" pitchFamily="34" charset="0"/>
              </a:rPr>
              <a:t> POR LABORES RIESGOSAS E INSALUBRES;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es-PY" sz="2000" b="1" baseline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cs typeface="Arial" pitchFamily="34" charset="0"/>
              </a:rPr>
              <a:t> ANTIGUEDAD</a:t>
            </a:r>
            <a:endParaRPr kumimoji="0" lang="es-PY" sz="2000" b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  <a:cs typeface="Arial" pitchFamily="34" charset="0"/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743873" y="1195880"/>
            <a:ext cx="75724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Y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ea typeface="Tahoma" pitchFamily="34" charset="0"/>
                <a:cs typeface="Tahoma" pitchFamily="34" charset="0"/>
              </a:rPr>
              <a:t>GASTOS PERSONALES </a:t>
            </a:r>
            <a:endParaRPr lang="es-E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  <a:ea typeface="Tahoma" pitchFamily="34" charset="0"/>
              <a:cs typeface="Tahoma" pitchFamily="34" charset="0"/>
            </a:endParaRPr>
          </a:p>
        </p:txBody>
      </p:sp>
      <p:grpSp>
        <p:nvGrpSpPr>
          <p:cNvPr id="10" name="9 Grupo"/>
          <p:cNvGrpSpPr/>
          <p:nvPr/>
        </p:nvGrpSpPr>
        <p:grpSpPr>
          <a:xfrm>
            <a:off x="6929486" y="4786322"/>
            <a:ext cx="2214514" cy="2071678"/>
            <a:chOff x="6929486" y="4786347"/>
            <a:chExt cx="2214514" cy="2071678"/>
          </a:xfrm>
        </p:grpSpPr>
        <p:grpSp>
          <p:nvGrpSpPr>
            <p:cNvPr id="11" name="Grupo 8"/>
            <p:cNvGrpSpPr/>
            <p:nvPr/>
          </p:nvGrpSpPr>
          <p:grpSpPr>
            <a:xfrm>
              <a:off x="6929486" y="4786347"/>
              <a:ext cx="2214514" cy="2071678"/>
              <a:chOff x="6786563" y="4598988"/>
              <a:chExt cx="2357403" cy="2259012"/>
            </a:xfrm>
          </p:grpSpPr>
          <p:pic>
            <p:nvPicPr>
              <p:cNvPr id="13" name="3 Imagen" descr="nanduti.gif"/>
              <p:cNvPicPr>
                <a:picLocks noChangeAspect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6786563" y="4598988"/>
                <a:ext cx="2305050" cy="22590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" name="7 Imagen" descr="logo_new.png"/>
              <p:cNvPicPr>
                <a:picLocks noChangeAspect="1"/>
              </p:cNvPicPr>
              <p:nvPr/>
            </p:nvPicPr>
            <p:blipFill>
              <a:blip r:embed="rId4" cstate="print">
                <a:lum bright="-20000"/>
              </a:blip>
              <a:srcRect/>
              <a:stretch>
                <a:fillRect/>
              </a:stretch>
            </p:blipFill>
            <p:spPr bwMode="auto">
              <a:xfrm>
                <a:off x="6953216" y="6217664"/>
                <a:ext cx="2190750" cy="6403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" name="14 Imagen" descr="LogoSENAD.bmp"/>
              <p:cNvPicPr>
                <a:picLocks noChangeAspect="1"/>
              </p:cNvPicPr>
              <p:nvPr/>
            </p:nvPicPr>
            <p:blipFill>
              <a:blip r:embed="rId5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 bright="40000"/>
              </a:blip>
              <a:srcRect/>
              <a:stretch>
                <a:fillRect/>
              </a:stretch>
            </p:blipFill>
            <p:spPr bwMode="auto">
              <a:xfrm>
                <a:off x="7740352" y="4959375"/>
                <a:ext cx="1285875" cy="12779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12" name="11 Imagen" descr="D:\fotos\senad_vector.png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mc="http://schemas.openxmlformats.org/markup-compatibility/2006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12360" y="5085184"/>
              <a:ext cx="1331640" cy="1224136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924944"/>
            <a:ext cx="8229600" cy="1143000"/>
          </a:xfrm>
        </p:spPr>
        <p:txBody>
          <a:bodyPr>
            <a:noAutofit/>
          </a:bodyPr>
          <a:lstStyle/>
          <a:p>
            <a:r>
              <a:rPr lang="es-PY" sz="4400" dirty="0" smtClean="0">
                <a:solidFill>
                  <a:schemeClr val="bg1"/>
                </a:solidFill>
              </a:rPr>
              <a:t>¿CÓMO IMPACTA EL PRESUPUESTO ?</a:t>
            </a:r>
            <a:endParaRPr lang="es-PY" sz="4400" dirty="0">
              <a:solidFill>
                <a:schemeClr val="bg1"/>
              </a:solidFill>
            </a:endParaRPr>
          </a:p>
        </p:txBody>
      </p:sp>
      <p:pic>
        <p:nvPicPr>
          <p:cNvPr id="4" name="3 Imagen" descr="D:\fotos\senad_vector.png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mc="http://schemas.openxmlformats.org/markup-compatibility/2006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4063171" y="188640"/>
            <a:ext cx="1156902" cy="83720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4 Rectángulo"/>
          <p:cNvSpPr/>
          <p:nvPr/>
        </p:nvSpPr>
        <p:spPr>
          <a:xfrm>
            <a:off x="2357972" y="100762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/>
            <a:r>
              <a:rPr lang="es-ES" b="1" cap="all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SECRETARIA NACIONAL ANTIDROGAS  </a:t>
            </a:r>
          </a:p>
          <a:p>
            <a:pPr algn="ctr" eaLnBrk="1" hangingPunct="1"/>
            <a:r>
              <a:rPr lang="es-ES" b="1" cap="all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(SENAD) </a:t>
            </a:r>
            <a:endParaRPr lang="es-PY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6" name="5 Grupo"/>
          <p:cNvGrpSpPr/>
          <p:nvPr/>
        </p:nvGrpSpPr>
        <p:grpSpPr>
          <a:xfrm>
            <a:off x="6929486" y="4786322"/>
            <a:ext cx="2214514" cy="2071678"/>
            <a:chOff x="6929486" y="4786347"/>
            <a:chExt cx="2214514" cy="2071678"/>
          </a:xfrm>
        </p:grpSpPr>
        <p:grpSp>
          <p:nvGrpSpPr>
            <p:cNvPr id="7" name="Grupo 8"/>
            <p:cNvGrpSpPr/>
            <p:nvPr/>
          </p:nvGrpSpPr>
          <p:grpSpPr>
            <a:xfrm>
              <a:off x="6929486" y="4786347"/>
              <a:ext cx="2214514" cy="2071678"/>
              <a:chOff x="6786563" y="4598988"/>
              <a:chExt cx="2357403" cy="2259012"/>
            </a:xfrm>
          </p:grpSpPr>
          <p:pic>
            <p:nvPicPr>
              <p:cNvPr id="9" name="3 Imagen" descr="nanduti.gif"/>
              <p:cNvPicPr>
                <a:picLocks noChangeAspect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6786563" y="4598988"/>
                <a:ext cx="2305050" cy="22590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" name="7 Imagen" descr="logo_new.png"/>
              <p:cNvPicPr>
                <a:picLocks noChangeAspect="1"/>
              </p:cNvPicPr>
              <p:nvPr/>
            </p:nvPicPr>
            <p:blipFill>
              <a:blip r:embed="rId4" cstate="print">
                <a:lum bright="-20000"/>
              </a:blip>
              <a:srcRect/>
              <a:stretch>
                <a:fillRect/>
              </a:stretch>
            </p:blipFill>
            <p:spPr bwMode="auto">
              <a:xfrm>
                <a:off x="6953216" y="6217664"/>
                <a:ext cx="2190750" cy="6403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" name="10 Imagen" descr="LogoSENAD.bmp"/>
              <p:cNvPicPr>
                <a:picLocks noChangeAspect="1"/>
              </p:cNvPicPr>
              <p:nvPr/>
            </p:nvPicPr>
            <p:blipFill>
              <a:blip r:embed="rId5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 bright="40000"/>
              </a:blip>
              <a:srcRect/>
              <a:stretch>
                <a:fillRect/>
              </a:stretch>
            </p:blipFill>
            <p:spPr bwMode="auto">
              <a:xfrm>
                <a:off x="7740352" y="4959375"/>
                <a:ext cx="1285875" cy="12779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8" name="7 Imagen" descr="D:\fotos\senad_vector.png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mc="http://schemas.openxmlformats.org/markup-compatibility/2006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12360" y="5085184"/>
              <a:ext cx="1331640" cy="1224136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 txBox="1">
            <a:spLocks noRot="1" noChangeArrowheads="1"/>
          </p:cNvSpPr>
          <p:nvPr/>
        </p:nvSpPr>
        <p:spPr>
          <a:xfrm>
            <a:off x="1357290" y="285728"/>
            <a:ext cx="6267450" cy="576262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3200" b="1" i="0" u="none" strike="noStrike" kern="1200" cap="none" spc="0" normalizeH="0" baseline="0" noProof="0" dirty="0" smtClean="0">
              <a:ln w="6350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n-lt"/>
              <a:ea typeface="MS Mincho" pitchFamily="49" charset="-128"/>
              <a:cs typeface="+mj-cs"/>
            </a:endParaRPr>
          </a:p>
        </p:txBody>
      </p:sp>
      <p:pic>
        <p:nvPicPr>
          <p:cNvPr id="10" name="9 Imagen" descr="D:\fotos\senad_vector.png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mc="http://schemas.openxmlformats.org/markup-compatibility/2006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4063171" y="32049"/>
            <a:ext cx="1156902" cy="7651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1" name="10 Rectángulo"/>
          <p:cNvSpPr/>
          <p:nvPr/>
        </p:nvSpPr>
        <p:spPr>
          <a:xfrm>
            <a:off x="2357972" y="76557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/>
            <a:r>
              <a:rPr lang="es-ES" b="1" cap="all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Secretaría NACIONAL ANTIDROGAS  </a:t>
            </a:r>
          </a:p>
          <a:p>
            <a:pPr algn="ctr" eaLnBrk="1" hangingPunct="1"/>
            <a:r>
              <a:rPr lang="es-ES" b="1" cap="all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(SENAD) </a:t>
            </a:r>
            <a:endParaRPr lang="es-PY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1046320" y="1405207"/>
            <a:ext cx="735811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Y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ea typeface="Tahoma" pitchFamily="34" charset="0"/>
                <a:cs typeface="Tahoma" pitchFamily="34" charset="0"/>
              </a:rPr>
              <a:t>REDUCCIÓN DE LA OFERTA </a:t>
            </a:r>
            <a:endParaRPr lang="es-E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  <a:ea typeface="Tahoma" pitchFamily="34" charset="0"/>
              <a:cs typeface="Tahoma" pitchFamily="34" charset="0"/>
            </a:endParaRPr>
          </a:p>
        </p:txBody>
      </p:sp>
      <p:grpSp>
        <p:nvGrpSpPr>
          <p:cNvPr id="2" name="13 Grupo"/>
          <p:cNvGrpSpPr/>
          <p:nvPr/>
        </p:nvGrpSpPr>
        <p:grpSpPr>
          <a:xfrm>
            <a:off x="6929486" y="4786347"/>
            <a:ext cx="2214514" cy="2071678"/>
            <a:chOff x="6929486" y="4786347"/>
            <a:chExt cx="2214514" cy="2071678"/>
          </a:xfrm>
        </p:grpSpPr>
        <p:grpSp>
          <p:nvGrpSpPr>
            <p:cNvPr id="3" name="Grupo 8"/>
            <p:cNvGrpSpPr/>
            <p:nvPr/>
          </p:nvGrpSpPr>
          <p:grpSpPr>
            <a:xfrm>
              <a:off x="6929486" y="4786347"/>
              <a:ext cx="2214514" cy="2071678"/>
              <a:chOff x="6786563" y="4598988"/>
              <a:chExt cx="2357403" cy="2259012"/>
            </a:xfrm>
          </p:grpSpPr>
          <p:pic>
            <p:nvPicPr>
              <p:cNvPr id="17" name="3 Imagen" descr="nanduti.gif"/>
              <p:cNvPicPr>
                <a:picLocks noChangeAspect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6786563" y="4598988"/>
                <a:ext cx="2305050" cy="22590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8" name="7 Imagen" descr="logo_new.png"/>
              <p:cNvPicPr>
                <a:picLocks noChangeAspect="1"/>
              </p:cNvPicPr>
              <p:nvPr/>
            </p:nvPicPr>
            <p:blipFill>
              <a:blip r:embed="rId4" cstate="print">
                <a:lum bright="-20000"/>
              </a:blip>
              <a:srcRect/>
              <a:stretch>
                <a:fillRect/>
              </a:stretch>
            </p:blipFill>
            <p:spPr bwMode="auto">
              <a:xfrm>
                <a:off x="6953216" y="6217664"/>
                <a:ext cx="2190750" cy="6403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9" name="18 Imagen" descr="LogoSENAD.bmp"/>
              <p:cNvPicPr>
                <a:picLocks noChangeAspect="1"/>
              </p:cNvPicPr>
              <p:nvPr/>
            </p:nvPicPr>
            <p:blipFill>
              <a:blip r:embed="rId5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 bright="40000"/>
              </a:blip>
              <a:srcRect/>
              <a:stretch>
                <a:fillRect/>
              </a:stretch>
            </p:blipFill>
            <p:spPr bwMode="auto">
              <a:xfrm>
                <a:off x="7740352" y="4959375"/>
                <a:ext cx="1285875" cy="12779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16" name="15 Imagen" descr="D:\fotos\senad_vector.png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mc="http://schemas.openxmlformats.org/markup-compatibility/2006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12360" y="5085184"/>
              <a:ext cx="1331640" cy="1224136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sp>
        <p:nvSpPr>
          <p:cNvPr id="12" name="11 Rectángulo"/>
          <p:cNvSpPr/>
          <p:nvPr/>
        </p:nvSpPr>
        <p:spPr>
          <a:xfrm>
            <a:off x="179512" y="3356992"/>
            <a:ext cx="8964488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buFont typeface="Wingdings" pitchFamily="2" charset="2"/>
              <a:buChar char="§"/>
            </a:pPr>
            <a:r>
              <a:rPr lang="es-E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LAS NN.UU. (NACIONES UNIDAS) CONSIDERA AL PARAGUAY COMO PAÍS PRODUCTOR DE MARIHUANA.</a:t>
            </a:r>
            <a:endParaRPr lang="es-ES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  <a:p>
            <a:pPr algn="ctr">
              <a:lnSpc>
                <a:spcPct val="150000"/>
              </a:lnSpc>
              <a:buFont typeface="Wingdings" pitchFamily="2" charset="2"/>
              <a:buChar char="§"/>
            </a:pPr>
            <a:r>
              <a:rPr lang="es-E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 AL PARAGUAY SE LO CONSIDERA NO SÓLO PAÍS DE TRÁNSITO SINO TAMBIÉN DE REFINAMIENTO EN MENOR ESCALA DE COCAÍNA Y OTRAS SUSTANCIAS CONTROLADAS.</a:t>
            </a:r>
          </a:p>
          <a:p>
            <a:pPr algn="ctr">
              <a:lnSpc>
                <a:spcPct val="150000"/>
              </a:lnSpc>
            </a:pPr>
            <a:endParaRPr lang="es-ES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  <a:p>
            <a:pPr>
              <a:lnSpc>
                <a:spcPct val="150000"/>
              </a:lnSpc>
            </a:pPr>
            <a:r>
              <a:rPr lang="es-ES" sz="16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Fuente: </a:t>
            </a:r>
            <a:r>
              <a:rPr lang="es-ES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Informe de las Naciones Unidas Contra la Droga y el Delito (UNODC).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2267744" y="2060848"/>
            <a:ext cx="4857784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/>
              <a:t>ESCENARIOS INTERNACIONALES</a:t>
            </a:r>
            <a:r>
              <a:rPr lang="es-ES" sz="2400" dirty="0" smtClean="0"/>
              <a:t> </a:t>
            </a:r>
            <a:endParaRPr lang="es-ES" sz="2400" dirty="0"/>
          </a:p>
        </p:txBody>
      </p:sp>
      <p:sp>
        <p:nvSpPr>
          <p:cNvPr id="15" name="14 Flecha abajo"/>
          <p:cNvSpPr/>
          <p:nvPr/>
        </p:nvSpPr>
        <p:spPr>
          <a:xfrm>
            <a:off x="4427984" y="2826042"/>
            <a:ext cx="484632" cy="576064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Imagen 10"/>
          <p:cNvPicPr>
            <a:picLocks noChangeAspect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21429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pic>
        <p:nvPicPr>
          <p:cNvPr id="15" name="14 Imagen" descr="D:\fotos\senad_vector.png"/>
          <p:cNvPicPr/>
          <p:nvPr/>
        </p:nvPicPr>
        <p:blipFill>
          <a:blip r:embed="rId4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mc="http://schemas.openxmlformats.org/markup-compatibility/2006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4071934" y="214290"/>
            <a:ext cx="1156902" cy="7651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6" name="1 Título"/>
          <p:cNvSpPr>
            <a:spLocks noGrp="1"/>
          </p:cNvSpPr>
          <p:nvPr>
            <p:ph type="ctrTitle"/>
          </p:nvPr>
        </p:nvSpPr>
        <p:spPr>
          <a:xfrm>
            <a:off x="508440" y="1036246"/>
            <a:ext cx="8229600" cy="100013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PY" sz="32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REDUCCIÓN DE LA OFERTA</a:t>
            </a:r>
            <a:r>
              <a:rPr lang="es-PY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/>
            </a:r>
            <a:br>
              <a:rPr lang="es-PY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</a:br>
            <a:endParaRPr lang="es-PY" sz="2800" dirty="0">
              <a:latin typeface="Baskerville Old Face" pitchFamily="18" charset="0"/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303370" y="3189468"/>
            <a:ext cx="8572560" cy="212365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s-ES" sz="2400" dirty="0" smtClean="0"/>
          </a:p>
          <a:p>
            <a:pPr algn="ctr">
              <a:lnSpc>
                <a:spcPct val="150000"/>
              </a:lnSpc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FF0000"/>
                </a:solidFill>
              </a:rPr>
              <a:t> </a:t>
            </a:r>
            <a:r>
              <a:rPr lang="es-E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ORGANIZACIONES CRIMINALES CON MAYOR PODER OFENSIVO</a:t>
            </a:r>
            <a:endParaRPr lang="es-ES" sz="2000" dirty="0" smtClean="0">
              <a:solidFill>
                <a:srgbClr val="FF0000"/>
              </a:solidFill>
            </a:endParaRPr>
          </a:p>
          <a:p>
            <a:pPr algn="ctr">
              <a:lnSpc>
                <a:spcPct val="150000"/>
              </a:lnSpc>
              <a:buFont typeface="Wingdings" pitchFamily="2" charset="2"/>
              <a:buChar char="§"/>
            </a:pPr>
            <a:r>
              <a:rPr lang="es-ES" sz="2000" b="1" dirty="0" smtClean="0">
                <a:solidFill>
                  <a:srgbClr val="FF0000"/>
                </a:solidFill>
              </a:rPr>
              <a:t> </a:t>
            </a:r>
            <a:r>
              <a:rPr lang="es-E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PROBLEMÁTICA DE LA MARIHUANA: AUMENTO DE CULTIVO</a:t>
            </a:r>
          </a:p>
          <a:p>
            <a:endParaRPr lang="es-ES" sz="2400" dirty="0" smtClean="0"/>
          </a:p>
          <a:p>
            <a:endParaRPr lang="es-ES" sz="2400" dirty="0"/>
          </a:p>
        </p:txBody>
      </p:sp>
      <p:sp>
        <p:nvSpPr>
          <p:cNvPr id="16" name="15 Rectángulo"/>
          <p:cNvSpPr/>
          <p:nvPr/>
        </p:nvSpPr>
        <p:spPr>
          <a:xfrm>
            <a:off x="2285984" y="1759032"/>
            <a:ext cx="4857784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/>
              <a:t>ESCENARIOS DE AMENAZA</a:t>
            </a:r>
            <a:r>
              <a:rPr lang="es-ES" sz="2400" dirty="0" smtClean="0"/>
              <a:t> </a:t>
            </a:r>
            <a:endParaRPr lang="es-ES" sz="2400" dirty="0"/>
          </a:p>
        </p:txBody>
      </p:sp>
      <p:sp>
        <p:nvSpPr>
          <p:cNvPr id="17" name="16 Flecha abajo"/>
          <p:cNvSpPr/>
          <p:nvPr/>
        </p:nvSpPr>
        <p:spPr>
          <a:xfrm>
            <a:off x="4429124" y="2531403"/>
            <a:ext cx="484632" cy="576064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857232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8374" y="6584885"/>
            <a:ext cx="478634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Fuente: Observatorio Paraguayo de Drogas – SENAD</a:t>
            </a:r>
            <a:endParaRPr kumimoji="0" lang="es-ES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0" y="0"/>
            <a:ext cx="184731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10" name="Rectangle 10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grpSp>
        <p:nvGrpSpPr>
          <p:cNvPr id="23" name="22 Grupo"/>
          <p:cNvGrpSpPr/>
          <p:nvPr/>
        </p:nvGrpSpPr>
        <p:grpSpPr>
          <a:xfrm>
            <a:off x="6929486" y="4786322"/>
            <a:ext cx="2214514" cy="2071678"/>
            <a:chOff x="6929486" y="4786347"/>
            <a:chExt cx="2214514" cy="2071678"/>
          </a:xfrm>
        </p:grpSpPr>
        <p:grpSp>
          <p:nvGrpSpPr>
            <p:cNvPr id="24" name="Grupo 8"/>
            <p:cNvGrpSpPr/>
            <p:nvPr/>
          </p:nvGrpSpPr>
          <p:grpSpPr>
            <a:xfrm>
              <a:off x="6929486" y="4786347"/>
              <a:ext cx="2214514" cy="2071678"/>
              <a:chOff x="6786563" y="4598988"/>
              <a:chExt cx="2357403" cy="2259012"/>
            </a:xfrm>
          </p:grpSpPr>
          <p:pic>
            <p:nvPicPr>
              <p:cNvPr id="26" name="3 Imagen" descr="nanduti.gif"/>
              <p:cNvPicPr>
                <a:picLocks noChangeAspect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6786563" y="4598988"/>
                <a:ext cx="2305050" cy="22590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7" name="7 Imagen" descr="logo_new.png"/>
              <p:cNvPicPr>
                <a:picLocks noChangeAspect="1"/>
              </p:cNvPicPr>
              <p:nvPr/>
            </p:nvPicPr>
            <p:blipFill>
              <a:blip r:embed="rId6" cstate="print">
                <a:lum bright="-20000"/>
              </a:blip>
              <a:srcRect/>
              <a:stretch>
                <a:fillRect/>
              </a:stretch>
            </p:blipFill>
            <p:spPr bwMode="auto">
              <a:xfrm>
                <a:off x="6953216" y="6217664"/>
                <a:ext cx="2190750" cy="6403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8" name="27 Imagen" descr="LogoSENAD.bmp"/>
              <p:cNvPicPr>
                <a:picLocks noChangeAspect="1"/>
              </p:cNvPicPr>
              <p:nvPr/>
            </p:nvPicPr>
            <p:blipFill>
              <a:blip r:embed="rId7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 bright="40000"/>
              </a:blip>
              <a:srcRect/>
              <a:stretch>
                <a:fillRect/>
              </a:stretch>
            </p:blipFill>
            <p:spPr bwMode="auto">
              <a:xfrm>
                <a:off x="7740352" y="4959375"/>
                <a:ext cx="1285875" cy="12779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25" name="24 Imagen" descr="D:\fotos\senad_vector.png"/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mc="http://schemas.openxmlformats.org/markup-compatibility/2006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12360" y="5085184"/>
              <a:ext cx="1331640" cy="1224136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ért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é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é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2810</TotalTime>
  <Words>746</Words>
  <Application>Microsoft Office PowerPoint</Application>
  <PresentationFormat>Presentación en pantalla (4:3)</PresentationFormat>
  <Paragraphs>183</Paragraphs>
  <Slides>16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Vértice</vt:lpstr>
      <vt:lpstr> PRESUPUESTO AÑO 2017 </vt:lpstr>
      <vt:lpstr>Diapositiva 2</vt:lpstr>
      <vt:lpstr>     la Disminución respecto al presupuesto vigente (2016) es de guaraníes  1.020.443.996 equivalente  al 2% menos para el ejercicio fiscal 2017.  </vt:lpstr>
      <vt:lpstr>Diapositiva 4</vt:lpstr>
      <vt:lpstr>Diapositiva 5</vt:lpstr>
      <vt:lpstr>Diapositiva 6</vt:lpstr>
      <vt:lpstr>¿CÓMO IMPACTA EL PRESUPUESTO ?</vt:lpstr>
      <vt:lpstr>Diapositiva 8</vt:lpstr>
      <vt:lpstr>REDUCCIÓN DE LA OFERTA </vt:lpstr>
      <vt:lpstr>Diapositiva 10</vt:lpstr>
      <vt:lpstr>REDUCCIÓN DE  DEMANDA  </vt:lpstr>
      <vt:lpstr>         Resultados auspiciosos  Reducción de la demanda  </vt:lpstr>
      <vt:lpstr>Diapositiva 13</vt:lpstr>
      <vt:lpstr>  PROPUESTA DE MODIFICACION DE PRESUPUESTO   </vt:lpstr>
      <vt:lpstr>Diapositiva 15</vt:lpstr>
      <vt:lpstr>Diapositiva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Secretaria Nacional ANTIDROGAS (senad)</dc:title>
  <dc:creator>Carmen</dc:creator>
  <cp:lastModifiedBy>usuario</cp:lastModifiedBy>
  <cp:revision>278</cp:revision>
  <dcterms:created xsi:type="dcterms:W3CDTF">2005-02-01T22:50:11Z</dcterms:created>
  <dcterms:modified xsi:type="dcterms:W3CDTF">2016-09-13T12:29:22Z</dcterms:modified>
</cp:coreProperties>
</file>