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23"/>
  </p:notesMasterIdLst>
  <p:sldIdLst>
    <p:sldId id="277" r:id="rId2"/>
    <p:sldId id="390" r:id="rId3"/>
    <p:sldId id="379" r:id="rId4"/>
    <p:sldId id="381" r:id="rId5"/>
    <p:sldId id="382" r:id="rId6"/>
    <p:sldId id="386" r:id="rId7"/>
    <p:sldId id="383" r:id="rId8"/>
    <p:sldId id="384" r:id="rId9"/>
    <p:sldId id="385" r:id="rId10"/>
    <p:sldId id="394" r:id="rId11"/>
    <p:sldId id="398" r:id="rId12"/>
    <p:sldId id="399" r:id="rId13"/>
    <p:sldId id="391" r:id="rId14"/>
    <p:sldId id="364" r:id="rId15"/>
    <p:sldId id="359" r:id="rId16"/>
    <p:sldId id="392" r:id="rId17"/>
    <p:sldId id="374" r:id="rId18"/>
    <p:sldId id="375" r:id="rId19"/>
    <p:sldId id="393" r:id="rId20"/>
    <p:sldId id="389" r:id="rId21"/>
    <p:sldId id="342" r:id="rId22"/>
  </p:sldIdLst>
  <p:sldSz cx="9906000" cy="6858000" type="A4"/>
  <p:notesSz cx="6769100" cy="9906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390"/>
            <p14:sldId id="379"/>
            <p14:sldId id="381"/>
            <p14:sldId id="382"/>
            <p14:sldId id="386"/>
            <p14:sldId id="383"/>
            <p14:sldId id="384"/>
            <p14:sldId id="385"/>
            <p14:sldId id="394"/>
            <p14:sldId id="398"/>
            <p14:sldId id="399"/>
            <p14:sldId id="391"/>
            <p14:sldId id="364"/>
            <p14:sldId id="359"/>
            <p14:sldId id="392"/>
            <p14:sldId id="374"/>
            <p14:sldId id="375"/>
            <p14:sldId id="393"/>
            <p14:sldId id="389"/>
            <p14:sldId id="342"/>
          </p14:sldIdLst>
        </p14:section>
        <p14:section name="Cree su presentación" id="{16378913-E5ED-4281-BAF5-F1F938CB0BED}">
          <p14:sldIdLst/>
        </p14:section>
        <p14:section name="Enriquezca su presentación" id="{E2D565D1-BA5E-44E6-A40E-50A644912248}">
          <p14:sldIdLst/>
        </p14:section>
        <p14:section name="Entregue su presentación" id="{71D59651-8EFA-4415-9623-98B4C4A8699C}">
          <p14:sldIdLst/>
        </p14:section>
        <p14:section name="¡Hay más!"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62" autoAdjust="0"/>
    <p:restoredTop sz="89781" autoAdjust="0"/>
  </p:normalViewPr>
  <p:slideViewPr>
    <p:cSldViewPr>
      <p:cViewPr varScale="1">
        <p:scale>
          <a:sx n="63" d="100"/>
          <a:sy n="63" d="100"/>
        </p:scale>
        <p:origin x="1458" y="72"/>
      </p:cViewPr>
      <p:guideLst>
        <p:guide orient="horz" pos="2160"/>
        <p:guide pos="3120"/>
      </p:guideLst>
    </p:cSldViewPr>
  </p:slideViewPr>
  <p:outlineViewPr>
    <p:cViewPr>
      <p:scale>
        <a:sx n="33" d="100"/>
        <a:sy n="33" d="100"/>
      </p:scale>
      <p:origin x="0" y="198"/>
    </p:cViewPr>
  </p:outlineViewPr>
  <p:notesTextViewPr>
    <p:cViewPr>
      <p:scale>
        <a:sx n="1" d="1"/>
        <a:sy n="1" d="1"/>
      </p:scale>
      <p:origin x="0" y="0"/>
    </p:cViewPr>
  </p:notesTextViewPr>
  <p:sorterViewPr>
    <p:cViewPr varScale="1">
      <p:scale>
        <a:sx n="100" d="100"/>
        <a:sy n="100" d="100"/>
      </p:scale>
      <p:origin x="0" y="-5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meza\Desktop\Libro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0.0.0.185\Gabinete\Estudios%20Economicos\Datos%20Pte\Eddie\Setiembre\Capaco\gr&#225;fico.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Copia%20de%20PRESUPUESTO%20en%20DCANTERO\PRESUPUESTO%20ARCHIVO\PROYECTO%202017%20DEFENSA\Copia%20de%20PROYECTO%202017%20M.H.%20CONSOLIDAD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meza\Desktop\Libro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meza\Desktop\Libro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meza\Desktop\Libro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0.0.0.185\Gabinete\Estudios%20Economicos\Datos%20Pte\Eddie\Setiembre\Capaco\gr&#225;fic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0.0.185\Gabinete\Estudios%20Economicos\Datos%20Pte\Eddie\Setiembre\Capaco\gr&#225;fic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oshiba\Desktop\PETROPAR%202016\Presidencia\El%20Pendulo%20200716\Informe%20Jul%20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oshiba\Desktop\PETROPAR%202016\Presidencia\El%20Pendulo%20200716\Informe%20Jul%2020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oshiba\Desktop\PETROPAR%202016\Presidencia\El%20Pendulo%20200716\Informe%20Jul%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sz="1400"/>
            </a:pPr>
            <a:r>
              <a:rPr lang="en-US" sz="1400" dirty="0" smtClean="0"/>
              <a:t>1. </a:t>
            </a:r>
            <a:r>
              <a:rPr lang="en-US" sz="1400" dirty="0" err="1" smtClean="0"/>
              <a:t>Precio</a:t>
            </a:r>
            <a:r>
              <a:rPr lang="en-US" sz="1400" dirty="0" smtClean="0"/>
              <a:t> </a:t>
            </a:r>
            <a:r>
              <a:rPr lang="en-US" sz="1400" dirty="0"/>
              <a:t>de </a:t>
            </a:r>
            <a:r>
              <a:rPr lang="en-US" sz="1400" dirty="0" err="1"/>
              <a:t>Venta</a:t>
            </a:r>
            <a:r>
              <a:rPr lang="en-US" sz="1400" dirty="0"/>
              <a:t> al </a:t>
            </a:r>
            <a:r>
              <a:rPr lang="en-US" sz="1400" dirty="0" err="1"/>
              <a:t>Público</a:t>
            </a:r>
            <a:endParaRPr lang="en-US" sz="1400" dirty="0"/>
          </a:p>
        </c:rich>
      </c:tx>
      <c:layout>
        <c:manualLayout>
          <c:xMode val="edge"/>
          <c:yMode val="edge"/>
          <c:x val="0.28299625468164796"/>
          <c:y val="0"/>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913379928632536"/>
          <c:y val="0.14272935496406733"/>
          <c:w val="0.78790739921554753"/>
          <c:h val="0.58666646166298952"/>
        </c:manualLayout>
      </c:layout>
      <c:bar3DChart>
        <c:barDir val="col"/>
        <c:grouping val="clustered"/>
        <c:varyColors val="0"/>
        <c:ser>
          <c:idx val="0"/>
          <c:order val="0"/>
          <c:tx>
            <c:strRef>
              <c:f>Hoja2!$C$4</c:f>
              <c:strCache>
                <c:ptCount val="1"/>
                <c:pt idx="0">
                  <c:v>Precio del Gasoil Tipo III (Gs/l)</c:v>
                </c:pt>
              </c:strCache>
            </c:strRef>
          </c:tx>
          <c:invertIfNegative val="0"/>
          <c:cat>
            <c:strRef>
              <c:f>Hoja2!$D$3:$H$3</c:f>
              <c:strCache>
                <c:ptCount val="5"/>
                <c:pt idx="0">
                  <c:v>2012</c:v>
                </c:pt>
                <c:pt idx="1">
                  <c:v>2013</c:v>
                </c:pt>
                <c:pt idx="2">
                  <c:v>2014</c:v>
                </c:pt>
                <c:pt idx="3">
                  <c:v>2015</c:v>
                </c:pt>
                <c:pt idx="4">
                  <c:v>2016 P</c:v>
                </c:pt>
              </c:strCache>
            </c:strRef>
          </c:cat>
          <c:val>
            <c:numRef>
              <c:f>Hoja2!$D$4:$H$4</c:f>
              <c:numCache>
                <c:formatCode>#,##0</c:formatCode>
                <c:ptCount val="5"/>
                <c:pt idx="0">
                  <c:v>5690</c:v>
                </c:pt>
                <c:pt idx="1">
                  <c:v>5290</c:v>
                </c:pt>
                <c:pt idx="2">
                  <c:v>5090</c:v>
                </c:pt>
                <c:pt idx="3">
                  <c:v>4690</c:v>
                </c:pt>
                <c:pt idx="4">
                  <c:v>4290</c:v>
                </c:pt>
              </c:numCache>
            </c:numRef>
          </c:val>
          <c:extLst xmlns:c16r2="http://schemas.microsoft.com/office/drawing/2015/06/chart">
            <c:ext xmlns:c16="http://schemas.microsoft.com/office/drawing/2014/chart" uri="{C3380CC4-5D6E-409C-BE32-E72D297353CC}">
              <c16:uniqueId val="{00000000-20A0-41BB-90CC-B37A544A5E82}"/>
            </c:ext>
          </c:extLst>
        </c:ser>
        <c:ser>
          <c:idx val="1"/>
          <c:order val="1"/>
          <c:tx>
            <c:strRef>
              <c:f>Hoja2!$C$5</c:f>
              <c:strCache>
                <c:ptCount val="1"/>
                <c:pt idx="0">
                  <c:v>Precio del Gasoil Tipo I (Gs/l)</c:v>
                </c:pt>
              </c:strCache>
            </c:strRef>
          </c:tx>
          <c:invertIfNegative val="0"/>
          <c:cat>
            <c:strRef>
              <c:f>Hoja2!$D$3:$H$3</c:f>
              <c:strCache>
                <c:ptCount val="5"/>
                <c:pt idx="0">
                  <c:v>2012</c:v>
                </c:pt>
                <c:pt idx="1">
                  <c:v>2013</c:v>
                </c:pt>
                <c:pt idx="2">
                  <c:v>2014</c:v>
                </c:pt>
                <c:pt idx="3">
                  <c:v>2015</c:v>
                </c:pt>
                <c:pt idx="4">
                  <c:v>2016 P</c:v>
                </c:pt>
              </c:strCache>
            </c:strRef>
          </c:cat>
          <c:val>
            <c:numRef>
              <c:f>Hoja2!$D$5:$H$5</c:f>
              <c:numCache>
                <c:formatCode>#,##0</c:formatCode>
                <c:ptCount val="5"/>
                <c:pt idx="0">
                  <c:v>6340</c:v>
                </c:pt>
                <c:pt idx="1">
                  <c:v>6050</c:v>
                </c:pt>
                <c:pt idx="2">
                  <c:v>5990</c:v>
                </c:pt>
                <c:pt idx="3">
                  <c:v>5380</c:v>
                </c:pt>
                <c:pt idx="4">
                  <c:v>5200</c:v>
                </c:pt>
              </c:numCache>
            </c:numRef>
          </c:val>
          <c:extLst xmlns:c16r2="http://schemas.microsoft.com/office/drawing/2015/06/chart">
            <c:ext xmlns:c16="http://schemas.microsoft.com/office/drawing/2014/chart" uri="{C3380CC4-5D6E-409C-BE32-E72D297353CC}">
              <c16:uniqueId val="{00000001-20A0-41BB-90CC-B37A544A5E82}"/>
            </c:ext>
          </c:extLst>
        </c:ser>
        <c:ser>
          <c:idx val="2"/>
          <c:order val="2"/>
          <c:tx>
            <c:strRef>
              <c:f>Hoja2!$C$6</c:f>
              <c:strCache>
                <c:ptCount val="1"/>
                <c:pt idx="0">
                  <c:v>Precio de la Econo 85 (Gs/l)</c:v>
                </c:pt>
              </c:strCache>
            </c:strRef>
          </c:tx>
          <c:invertIfNegative val="0"/>
          <c:cat>
            <c:strRef>
              <c:f>Hoja2!$D$3:$H$3</c:f>
              <c:strCache>
                <c:ptCount val="5"/>
                <c:pt idx="0">
                  <c:v>2012</c:v>
                </c:pt>
                <c:pt idx="1">
                  <c:v>2013</c:v>
                </c:pt>
                <c:pt idx="2">
                  <c:v>2014</c:v>
                </c:pt>
                <c:pt idx="3">
                  <c:v>2015</c:v>
                </c:pt>
                <c:pt idx="4">
                  <c:v>2016 P</c:v>
                </c:pt>
              </c:strCache>
            </c:strRef>
          </c:cat>
          <c:val>
            <c:numRef>
              <c:f>Hoja2!$D$6:$H$6</c:f>
              <c:numCache>
                <c:formatCode>#,##0</c:formatCode>
                <c:ptCount val="5"/>
                <c:pt idx="0">
                  <c:v>5550</c:v>
                </c:pt>
                <c:pt idx="1">
                  <c:v>5350</c:v>
                </c:pt>
                <c:pt idx="2">
                  <c:v>4990</c:v>
                </c:pt>
                <c:pt idx="3">
                  <c:v>4250</c:v>
                </c:pt>
                <c:pt idx="4">
                  <c:v>3990</c:v>
                </c:pt>
              </c:numCache>
            </c:numRef>
          </c:val>
          <c:extLst xmlns:c16r2="http://schemas.microsoft.com/office/drawing/2015/06/chart">
            <c:ext xmlns:c16="http://schemas.microsoft.com/office/drawing/2014/chart" uri="{C3380CC4-5D6E-409C-BE32-E72D297353CC}">
              <c16:uniqueId val="{00000002-20A0-41BB-90CC-B37A544A5E82}"/>
            </c:ext>
          </c:extLst>
        </c:ser>
        <c:dLbls>
          <c:showLegendKey val="0"/>
          <c:showVal val="0"/>
          <c:showCatName val="0"/>
          <c:showSerName val="0"/>
          <c:showPercent val="0"/>
          <c:showBubbleSize val="0"/>
        </c:dLbls>
        <c:gapWidth val="150"/>
        <c:shape val="box"/>
        <c:axId val="111031208"/>
        <c:axId val="111030816"/>
        <c:axId val="0"/>
      </c:bar3DChart>
      <c:catAx>
        <c:axId val="111031208"/>
        <c:scaling>
          <c:orientation val="minMax"/>
        </c:scaling>
        <c:delete val="0"/>
        <c:axPos val="b"/>
        <c:numFmt formatCode="General" sourceLinked="0"/>
        <c:majorTickMark val="out"/>
        <c:minorTickMark val="none"/>
        <c:tickLblPos val="nextTo"/>
        <c:txPr>
          <a:bodyPr/>
          <a:lstStyle/>
          <a:p>
            <a:pPr>
              <a:defRPr lang="es-PY"/>
            </a:pPr>
            <a:endParaRPr lang="es-PY"/>
          </a:p>
        </c:txPr>
        <c:crossAx val="111030816"/>
        <c:crosses val="autoZero"/>
        <c:auto val="1"/>
        <c:lblAlgn val="ctr"/>
        <c:lblOffset val="100"/>
        <c:noMultiLvlLbl val="0"/>
      </c:catAx>
      <c:valAx>
        <c:axId val="111030816"/>
        <c:scaling>
          <c:orientation val="minMax"/>
          <c:min val="2500"/>
        </c:scaling>
        <c:delete val="0"/>
        <c:axPos val="l"/>
        <c:majorGridlines/>
        <c:title>
          <c:tx>
            <c:rich>
              <a:bodyPr rot="-5400000" vert="horz"/>
              <a:lstStyle/>
              <a:p>
                <a:pPr>
                  <a:defRPr lang="es-PY"/>
                </a:pPr>
                <a:r>
                  <a:rPr lang="en-US"/>
                  <a:t>G/l</a:t>
                </a:r>
              </a:p>
            </c:rich>
          </c:tx>
          <c:layout>
            <c:manualLayout>
              <c:xMode val="edge"/>
              <c:yMode val="edge"/>
              <c:x val="2.2493615264384131E-2"/>
              <c:y val="0.34294586526218568"/>
            </c:manualLayout>
          </c:layout>
          <c:overlay val="0"/>
        </c:title>
        <c:numFmt formatCode="#,##0" sourceLinked="1"/>
        <c:majorTickMark val="out"/>
        <c:minorTickMark val="none"/>
        <c:tickLblPos val="nextTo"/>
        <c:txPr>
          <a:bodyPr/>
          <a:lstStyle/>
          <a:p>
            <a:pPr>
              <a:defRPr lang="es-PY"/>
            </a:pPr>
            <a:endParaRPr lang="es-PY"/>
          </a:p>
        </c:txPr>
        <c:crossAx val="111031208"/>
        <c:crosses val="autoZero"/>
        <c:crossBetween val="between"/>
      </c:valAx>
    </c:plotArea>
    <c:legend>
      <c:legendPos val="b"/>
      <c:layout/>
      <c:overlay val="0"/>
      <c:txPr>
        <a:bodyPr/>
        <a:lstStyle/>
        <a:p>
          <a:pPr>
            <a:defRPr lang="es-PY" sz="800"/>
          </a:pPr>
          <a:endParaRPr lang="es-PY"/>
        </a:p>
      </c:txPr>
    </c:legend>
    <c:plotVisOnly val="1"/>
    <c:dispBlanksAs val="gap"/>
    <c:showDLblsOverMax val="0"/>
  </c:chart>
  <c:spPr>
    <a:solidFill>
      <a:schemeClr val="bg1"/>
    </a:solid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[gráfico.xlsx]Hoja2!$T$5</c:f>
              <c:strCache>
                <c:ptCount val="1"/>
                <c:pt idx="0">
                  <c:v>Volumen (m3)</c:v>
                </c:pt>
              </c:strCache>
            </c:strRef>
          </c:tx>
          <c:invertIfNegative val="0"/>
          <c:cat>
            <c:strRef>
              <c:f>[gráfico.xlsx]Hoja2!$U$3:$Y$3</c:f>
              <c:strCache>
                <c:ptCount val="5"/>
                <c:pt idx="0">
                  <c:v>2012</c:v>
                </c:pt>
                <c:pt idx="1">
                  <c:v>2013</c:v>
                </c:pt>
                <c:pt idx="2">
                  <c:v>2014</c:v>
                </c:pt>
                <c:pt idx="3">
                  <c:v>2015</c:v>
                </c:pt>
                <c:pt idx="4">
                  <c:v>2016 P</c:v>
                </c:pt>
              </c:strCache>
            </c:strRef>
          </c:cat>
          <c:val>
            <c:numRef>
              <c:f>[gráfico.xlsx]Hoja2!$U$5:$Y$5</c:f>
              <c:numCache>
                <c:formatCode>#,##0</c:formatCode>
                <c:ptCount val="5"/>
                <c:pt idx="0">
                  <c:v>9100</c:v>
                </c:pt>
                <c:pt idx="1">
                  <c:v>42000</c:v>
                </c:pt>
                <c:pt idx="2">
                  <c:v>43000</c:v>
                </c:pt>
                <c:pt idx="3">
                  <c:v>52000</c:v>
                </c:pt>
                <c:pt idx="4">
                  <c:v>90000</c:v>
                </c:pt>
              </c:numCache>
            </c:numRef>
          </c:val>
          <c:extLst xmlns:c16r2="http://schemas.microsoft.com/office/drawing/2015/06/chart">
            <c:ext xmlns:c16="http://schemas.microsoft.com/office/drawing/2014/chart" uri="{C3380CC4-5D6E-409C-BE32-E72D297353CC}">
              <c16:uniqueId val="{00000000-41CA-4974-842D-B19A7821DB6B}"/>
            </c:ext>
          </c:extLst>
        </c:ser>
        <c:dLbls>
          <c:showLegendKey val="0"/>
          <c:showVal val="0"/>
          <c:showCatName val="0"/>
          <c:showSerName val="0"/>
          <c:showPercent val="0"/>
          <c:showBubbleSize val="0"/>
        </c:dLbls>
        <c:gapWidth val="111"/>
        <c:axId val="153559592"/>
        <c:axId val="153554888"/>
      </c:barChart>
      <c:barChart>
        <c:barDir val="col"/>
        <c:grouping val="clustered"/>
        <c:varyColors val="0"/>
        <c:ser>
          <c:idx val="1"/>
          <c:order val="1"/>
          <c:tx>
            <c:strRef>
              <c:f>[gráfico.xlsx]Hoja2!$T$6</c:f>
              <c:strCache>
                <c:ptCount val="1"/>
                <c:pt idx="0">
                  <c:v>Margen Total  (USD)</c:v>
                </c:pt>
              </c:strCache>
            </c:strRef>
          </c:tx>
          <c:invertIfNegative val="0"/>
          <c:cat>
            <c:strRef>
              <c:f>[gráfico.xlsx]Hoja2!$U$3:$Y$3</c:f>
              <c:strCache>
                <c:ptCount val="5"/>
                <c:pt idx="0">
                  <c:v>2012</c:v>
                </c:pt>
                <c:pt idx="1">
                  <c:v>2013</c:v>
                </c:pt>
                <c:pt idx="2">
                  <c:v>2014</c:v>
                </c:pt>
                <c:pt idx="3">
                  <c:v>2015</c:v>
                </c:pt>
                <c:pt idx="4">
                  <c:v>2016 P</c:v>
                </c:pt>
              </c:strCache>
            </c:strRef>
          </c:cat>
          <c:val>
            <c:numRef>
              <c:f>[gráfico.xlsx]Hoja2!$U$6:$Y$6</c:f>
              <c:numCache>
                <c:formatCode>#,##0</c:formatCode>
                <c:ptCount val="5"/>
                <c:pt idx="0">
                  <c:v>1418505</c:v>
                </c:pt>
                <c:pt idx="1">
                  <c:v>5638509</c:v>
                </c:pt>
                <c:pt idx="2">
                  <c:v>6695902</c:v>
                </c:pt>
                <c:pt idx="3">
                  <c:v>7880826</c:v>
                </c:pt>
                <c:pt idx="4">
                  <c:v>17000000</c:v>
                </c:pt>
              </c:numCache>
            </c:numRef>
          </c:val>
          <c:extLst xmlns:c16r2="http://schemas.microsoft.com/office/drawing/2015/06/chart">
            <c:ext xmlns:c16="http://schemas.microsoft.com/office/drawing/2014/chart" uri="{C3380CC4-5D6E-409C-BE32-E72D297353CC}">
              <c16:uniqueId val="{00000001-41CA-4974-842D-B19A7821DB6B}"/>
            </c:ext>
          </c:extLst>
        </c:ser>
        <c:dLbls>
          <c:showLegendKey val="0"/>
          <c:showVal val="0"/>
          <c:showCatName val="0"/>
          <c:showSerName val="0"/>
          <c:showPercent val="0"/>
          <c:showBubbleSize val="0"/>
        </c:dLbls>
        <c:gapWidth val="270"/>
        <c:overlap val="-24"/>
        <c:axId val="153555672"/>
        <c:axId val="153552928"/>
      </c:barChart>
      <c:catAx>
        <c:axId val="153559592"/>
        <c:scaling>
          <c:orientation val="minMax"/>
        </c:scaling>
        <c:delete val="0"/>
        <c:axPos val="b"/>
        <c:numFmt formatCode="General" sourceLinked="0"/>
        <c:majorTickMark val="out"/>
        <c:minorTickMark val="none"/>
        <c:tickLblPos val="nextTo"/>
        <c:txPr>
          <a:bodyPr/>
          <a:lstStyle/>
          <a:p>
            <a:pPr>
              <a:defRPr lang="es-PY"/>
            </a:pPr>
            <a:endParaRPr lang="es-PY"/>
          </a:p>
        </c:txPr>
        <c:crossAx val="153554888"/>
        <c:crosses val="autoZero"/>
        <c:auto val="1"/>
        <c:lblAlgn val="ctr"/>
        <c:lblOffset val="100"/>
        <c:noMultiLvlLbl val="0"/>
      </c:catAx>
      <c:valAx>
        <c:axId val="153554888"/>
        <c:scaling>
          <c:orientation val="minMax"/>
          <c:max val="100000"/>
          <c:min val="0"/>
        </c:scaling>
        <c:delete val="0"/>
        <c:axPos val="l"/>
        <c:majorGridlines/>
        <c:title>
          <c:tx>
            <c:rich>
              <a:bodyPr rot="-5400000" vert="horz"/>
              <a:lstStyle/>
              <a:p>
                <a:pPr>
                  <a:defRPr lang="es-PY"/>
                </a:pPr>
                <a:r>
                  <a:rPr lang="en-US"/>
                  <a:t>m3</a:t>
                </a:r>
              </a:p>
            </c:rich>
          </c:tx>
          <c:layout>
            <c:manualLayout>
              <c:xMode val="edge"/>
              <c:yMode val="edge"/>
              <c:x val="2.2493615264384099E-2"/>
              <c:y val="0.34294586526218535"/>
            </c:manualLayout>
          </c:layout>
          <c:overlay val="0"/>
        </c:title>
        <c:numFmt formatCode="#,##0" sourceLinked="1"/>
        <c:majorTickMark val="out"/>
        <c:minorTickMark val="none"/>
        <c:tickLblPos val="nextTo"/>
        <c:txPr>
          <a:bodyPr/>
          <a:lstStyle/>
          <a:p>
            <a:pPr>
              <a:defRPr lang="es-PY"/>
            </a:pPr>
            <a:endParaRPr lang="es-PY"/>
          </a:p>
        </c:txPr>
        <c:crossAx val="153559592"/>
        <c:crosses val="autoZero"/>
        <c:crossBetween val="between"/>
      </c:valAx>
      <c:valAx>
        <c:axId val="153552928"/>
        <c:scaling>
          <c:orientation val="minMax"/>
        </c:scaling>
        <c:delete val="0"/>
        <c:axPos val="r"/>
        <c:title>
          <c:tx>
            <c:rich>
              <a:bodyPr rot="-5400000" vert="horz"/>
              <a:lstStyle/>
              <a:p>
                <a:pPr>
                  <a:defRPr lang="es-PY"/>
                </a:pPr>
                <a:r>
                  <a:rPr lang="en-US"/>
                  <a:t>USD</a:t>
                </a:r>
              </a:p>
            </c:rich>
          </c:tx>
          <c:layout/>
          <c:overlay val="0"/>
        </c:title>
        <c:numFmt formatCode="#,##0" sourceLinked="1"/>
        <c:majorTickMark val="out"/>
        <c:minorTickMark val="none"/>
        <c:tickLblPos val="nextTo"/>
        <c:txPr>
          <a:bodyPr/>
          <a:lstStyle/>
          <a:p>
            <a:pPr>
              <a:defRPr lang="es-PY"/>
            </a:pPr>
            <a:endParaRPr lang="es-PY"/>
          </a:p>
        </c:txPr>
        <c:crossAx val="153555672"/>
        <c:crosses val="max"/>
        <c:crossBetween val="between"/>
      </c:valAx>
      <c:catAx>
        <c:axId val="153555672"/>
        <c:scaling>
          <c:orientation val="minMax"/>
        </c:scaling>
        <c:delete val="1"/>
        <c:axPos val="b"/>
        <c:numFmt formatCode="General" sourceLinked="1"/>
        <c:majorTickMark val="out"/>
        <c:minorTickMark val="none"/>
        <c:tickLblPos val="nextTo"/>
        <c:crossAx val="153552928"/>
        <c:crosses val="autoZero"/>
        <c:auto val="1"/>
        <c:lblAlgn val="ctr"/>
        <c:lblOffset val="100"/>
        <c:noMultiLvlLbl val="0"/>
      </c:catAx>
    </c:plotArea>
    <c:legend>
      <c:legendPos val="b"/>
      <c:layout/>
      <c:overlay val="0"/>
      <c:txPr>
        <a:bodyPr/>
        <a:lstStyle/>
        <a:p>
          <a:pPr>
            <a:defRPr lang="es-PY"/>
          </a:pPr>
          <a:endParaRPr lang="es-PY"/>
        </a:p>
      </c:txPr>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170"/>
      <c:rAngAx val="0"/>
      <c:perspective val="0"/>
    </c:view3D>
    <c:floor>
      <c:thickness val="0"/>
    </c:floor>
    <c:sideWall>
      <c:thickness val="0"/>
    </c:sideWall>
    <c:backWall>
      <c:thickness val="0"/>
    </c:backWall>
    <c:plotArea>
      <c:layout>
        <c:manualLayout>
          <c:layoutTarget val="inner"/>
          <c:xMode val="edge"/>
          <c:yMode val="edge"/>
          <c:x val="0"/>
          <c:y val="8.5723449210586611E-2"/>
          <c:w val="1"/>
          <c:h val="0.67776377047641501"/>
        </c:manualLayout>
      </c:layout>
      <c:pie3DChart>
        <c:varyColors val="1"/>
        <c:ser>
          <c:idx val="0"/>
          <c:order val="0"/>
          <c:spPr>
            <a:solidFill>
              <a:srgbClr val="9999FF"/>
            </a:solidFill>
            <a:ln w="12700">
              <a:solidFill>
                <a:srgbClr val="000000"/>
              </a:solidFill>
              <a:prstDash val="solid"/>
            </a:ln>
          </c:spPr>
          <c:explosion val="31"/>
          <c:dPt>
            <c:idx val="0"/>
            <c:bubble3D val="0"/>
            <c:explosion val="60"/>
            <c:spPr>
              <a:solidFill>
                <a:srgbClr val="FF99CC"/>
              </a:solidFill>
              <a:ln w="12700">
                <a:solidFill>
                  <a:srgbClr val="000000"/>
                </a:solidFill>
                <a:prstDash val="solid"/>
              </a:ln>
            </c:spPr>
            <c:extLst xmlns:c16r2="http://schemas.microsoft.com/office/drawing/2015/06/chart">
              <c:ext xmlns:c16="http://schemas.microsoft.com/office/drawing/2014/chart" uri="{C3380CC4-5D6E-409C-BE32-E72D297353CC}">
                <c16:uniqueId val="{00000000-3456-47FA-94EC-A62CDBC36856}"/>
              </c:ext>
            </c:extLst>
          </c:dPt>
          <c:dPt>
            <c:idx val="1"/>
            <c:bubble3D val="0"/>
            <c:spPr>
              <a:gradFill rotWithShape="0">
                <a:gsLst>
                  <a:gs pos="0">
                    <a:srgbClr val="99CC00">
                      <a:gamma/>
                      <a:shade val="46275"/>
                      <a:invGamma/>
                    </a:srgbClr>
                  </a:gs>
                  <a:gs pos="50000">
                    <a:srgbClr val="99CC00"/>
                  </a:gs>
                  <a:gs pos="100000">
                    <a:srgbClr val="99CC00">
                      <a:gamma/>
                      <a:shade val="46275"/>
                      <a:invGamma/>
                    </a:srgbClr>
                  </a:gs>
                </a:gsLst>
                <a:lin ang="18900000" scaled="1"/>
              </a:gradFill>
              <a:ln w="25400">
                <a:noFill/>
              </a:ln>
            </c:spPr>
            <c:extLst xmlns:c16r2="http://schemas.microsoft.com/office/drawing/2015/06/chart">
              <c:ext xmlns:c16="http://schemas.microsoft.com/office/drawing/2014/chart" uri="{C3380CC4-5D6E-409C-BE32-E72D297353CC}">
                <c16:uniqueId val="{00000001-3456-47FA-94EC-A62CDBC36856}"/>
              </c:ext>
            </c:extLst>
          </c:dPt>
          <c:dPt>
            <c:idx val="2"/>
            <c:bubble3D val="0"/>
            <c:spPr>
              <a:solidFill>
                <a:srgbClr val="0000FF"/>
              </a:solidFill>
              <a:ln w="12700">
                <a:solidFill>
                  <a:srgbClr val="000000"/>
                </a:solidFill>
                <a:prstDash val="solid"/>
              </a:ln>
            </c:spPr>
            <c:extLst xmlns:c16r2="http://schemas.microsoft.com/office/drawing/2015/06/chart">
              <c:ext xmlns:c16="http://schemas.microsoft.com/office/drawing/2014/chart" uri="{C3380CC4-5D6E-409C-BE32-E72D297353CC}">
                <c16:uniqueId val="{00000002-3456-47FA-94EC-A62CDBC36856}"/>
              </c:ext>
            </c:extLst>
          </c:dPt>
          <c:dPt>
            <c:idx val="3"/>
            <c:bubble3D val="0"/>
            <c:spPr>
              <a:gradFill rotWithShape="0">
                <a:gsLst>
                  <a:gs pos="0">
                    <a:srgbClr val="FFFF99"/>
                  </a:gs>
                  <a:gs pos="50000">
                    <a:srgbClr val="FFFF99">
                      <a:gamma/>
                      <a:shade val="26275"/>
                      <a:invGamma/>
                    </a:srgbClr>
                  </a:gs>
                  <a:gs pos="100000">
                    <a:srgbClr val="FFFF99"/>
                  </a:gs>
                </a:gsLst>
                <a:lin ang="0" scaled="1"/>
              </a:gradFill>
              <a:ln w="3175">
                <a:solidFill>
                  <a:srgbClr val="FFCC00"/>
                </a:solidFill>
                <a:prstDash val="solid"/>
              </a:ln>
            </c:spPr>
            <c:extLst xmlns:c16r2="http://schemas.microsoft.com/office/drawing/2015/06/chart">
              <c:ext xmlns:c16="http://schemas.microsoft.com/office/drawing/2014/chart" uri="{C3380CC4-5D6E-409C-BE32-E72D297353CC}">
                <c16:uniqueId val="{00000003-3456-47FA-94EC-A62CDBC36856}"/>
              </c:ext>
            </c:extLst>
          </c:dPt>
          <c:dPt>
            <c:idx val="4"/>
            <c:bubble3D val="0"/>
            <c:spPr>
              <a:solidFill>
                <a:srgbClr val="FF0000"/>
              </a:solidFill>
              <a:ln w="25400">
                <a:noFill/>
              </a:ln>
            </c:spPr>
            <c:extLst xmlns:c16r2="http://schemas.microsoft.com/office/drawing/2015/06/chart">
              <c:ext xmlns:c16="http://schemas.microsoft.com/office/drawing/2014/chart" uri="{C3380CC4-5D6E-409C-BE32-E72D297353CC}">
                <c16:uniqueId val="{00000004-3456-47FA-94EC-A62CDBC36856}"/>
              </c:ext>
            </c:extLst>
          </c:dPt>
          <c:dPt>
            <c:idx val="5"/>
            <c:bubble3D val="0"/>
            <c:spPr>
              <a:solidFill>
                <a:srgbClr val="FFFFFF"/>
              </a:solidFill>
              <a:ln w="12700">
                <a:solidFill>
                  <a:srgbClr val="FFFFFF"/>
                </a:solidFill>
                <a:prstDash val="solid"/>
              </a:ln>
            </c:spPr>
            <c:extLst xmlns:c16r2="http://schemas.microsoft.com/office/drawing/2015/06/chart">
              <c:ext xmlns:c16="http://schemas.microsoft.com/office/drawing/2014/chart" uri="{C3380CC4-5D6E-409C-BE32-E72D297353CC}">
                <c16:uniqueId val="{00000005-3456-47FA-94EC-A62CDBC36856}"/>
              </c:ext>
            </c:extLst>
          </c:dPt>
          <c:dPt>
            <c:idx val="6"/>
            <c:bubble3D val="0"/>
            <c:spPr>
              <a:solidFill>
                <a:srgbClr val="CCFFCC"/>
              </a:solidFill>
              <a:ln w="12700">
                <a:solidFill>
                  <a:srgbClr val="000000"/>
                </a:solidFill>
                <a:prstDash val="solid"/>
              </a:ln>
            </c:spPr>
            <c:extLst xmlns:c16r2="http://schemas.microsoft.com/office/drawing/2015/06/chart">
              <c:ext xmlns:c16="http://schemas.microsoft.com/office/drawing/2014/chart" uri="{C3380CC4-5D6E-409C-BE32-E72D297353CC}">
                <c16:uniqueId val="{00000006-3456-47FA-94EC-A62CDBC36856}"/>
              </c:ext>
            </c:extLst>
          </c:dPt>
          <c:dPt>
            <c:idx val="7"/>
            <c:bubble3D val="0"/>
            <c:spPr>
              <a:gradFill rotWithShape="0">
                <a:gsLst>
                  <a:gs pos="0">
                    <a:srgbClr val="FFFFFF"/>
                  </a:gs>
                  <a:gs pos="100000">
                    <a:srgbClr val="FF9900"/>
                  </a:gs>
                </a:gsLst>
                <a:path path="rect">
                  <a:fillToRect l="50000" t="50000" r="50000" b="50000"/>
                </a:path>
              </a:gradFill>
              <a:ln w="12700">
                <a:solidFill>
                  <a:srgbClr val="000000"/>
                </a:solidFill>
                <a:prstDash val="solid"/>
              </a:ln>
            </c:spPr>
            <c:extLst xmlns:c16r2="http://schemas.microsoft.com/office/drawing/2015/06/chart">
              <c:ext xmlns:c16="http://schemas.microsoft.com/office/drawing/2014/chart" uri="{C3380CC4-5D6E-409C-BE32-E72D297353CC}">
                <c16:uniqueId val="{00000007-3456-47FA-94EC-A62CDBC36856}"/>
              </c:ext>
            </c:extLst>
          </c:dPt>
          <c:dLbls>
            <c:dLbl>
              <c:idx val="0"/>
              <c:layout>
                <c:manualLayout>
                  <c:x val="-0.10997048389612571"/>
                  <c:y val="7.154767024263492E-2"/>
                </c:manualLayout>
              </c:layout>
              <c:tx>
                <c:rich>
                  <a:bodyPr/>
                  <a:lstStyle/>
                  <a:p>
                    <a:pPr>
                      <a:defRPr/>
                    </a:pPr>
                    <a:r>
                      <a:rPr lang="en-US" dirty="0"/>
                      <a:t>1,71% 
</a:t>
                    </a:r>
                    <a:r>
                      <a:rPr lang="en-US" dirty="0" smtClean="0"/>
                      <a:t>100 SERVICIOS </a:t>
                    </a:r>
                    <a:r>
                      <a:rPr lang="en-US" dirty="0"/>
                      <a:t>PERSONALES</a:t>
                    </a:r>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3456-47FA-94EC-A62CDBC36856}"/>
                </c:ext>
                <c:ext xmlns:c15="http://schemas.microsoft.com/office/drawing/2012/chart" uri="{CE6537A1-D6FC-4f65-9D91-7224C49458BB}">
                  <c15:layout/>
                </c:ext>
              </c:extLst>
            </c:dLbl>
            <c:dLbl>
              <c:idx val="1"/>
              <c:layout>
                <c:manualLayout>
                  <c:x val="-0.17701250934876597"/>
                  <c:y val="-9.9812517930891846E-3"/>
                </c:manualLayout>
              </c:layout>
              <c:tx>
                <c:rich>
                  <a:bodyPr/>
                  <a:lstStyle/>
                  <a:p>
                    <a:pPr>
                      <a:defRPr/>
                    </a:pPr>
                    <a:r>
                      <a:rPr lang="en-US" dirty="0"/>
                      <a:t>1,80%
</a:t>
                    </a:r>
                    <a:r>
                      <a:rPr lang="en-US" dirty="0" smtClean="0"/>
                      <a:t>200 SERV</a:t>
                    </a:r>
                    <a:r>
                      <a:rPr lang="en-US" dirty="0"/>
                      <a:t>. NO PERSONALES</a:t>
                    </a:r>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3456-47FA-94EC-A62CDBC36856}"/>
                </c:ext>
                <c:ext xmlns:c15="http://schemas.microsoft.com/office/drawing/2012/chart" uri="{CE6537A1-D6FC-4f65-9D91-7224C49458BB}">
                  <c15:layout/>
                </c:ext>
              </c:extLst>
            </c:dLbl>
            <c:dLbl>
              <c:idx val="2"/>
              <c:layout>
                <c:manualLayout>
                  <c:x val="-0.19039874236600768"/>
                  <c:y val="-0.14253792857485112"/>
                </c:manualLayout>
              </c:layout>
              <c:tx>
                <c:rich>
                  <a:bodyPr/>
                  <a:lstStyle/>
                  <a:p>
                    <a:pPr>
                      <a:defRPr/>
                    </a:pPr>
                    <a:r>
                      <a:rPr lang="es-PY" dirty="0"/>
                      <a:t>0,35%
</a:t>
                    </a:r>
                    <a:r>
                      <a:rPr lang="es-PY" dirty="0" smtClean="0"/>
                      <a:t>300 BIENES </a:t>
                    </a:r>
                    <a:r>
                      <a:rPr lang="es-PY" dirty="0"/>
                      <a:t>DE </a:t>
                    </a:r>
                    <a:r>
                      <a:rPr lang="es-PY" dirty="0" smtClean="0"/>
                      <a:t>CONSUMO </a:t>
                    </a:r>
                    <a:endParaRPr lang="es-PY" dirty="0"/>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3456-47FA-94EC-A62CDBC36856}"/>
                </c:ext>
                <c:ext xmlns:c15="http://schemas.microsoft.com/office/drawing/2012/chart" uri="{CE6537A1-D6FC-4f65-9D91-7224C49458BB}">
                  <c15:layout/>
                </c:ext>
              </c:extLst>
            </c:dLbl>
            <c:dLbl>
              <c:idx val="3"/>
              <c:layout>
                <c:manualLayout>
                  <c:x val="-0.17576125159277814"/>
                  <c:y val="-0.13468981460549553"/>
                </c:manualLayout>
              </c:layout>
              <c:tx>
                <c:rich>
                  <a:bodyPr/>
                  <a:lstStyle/>
                  <a:p>
                    <a:pPr>
                      <a:defRPr/>
                    </a:pPr>
                    <a:r>
                      <a:rPr lang="es-PY" dirty="0"/>
                      <a:t>76,79 
</a:t>
                    </a:r>
                    <a:r>
                      <a:rPr lang="es-PY" dirty="0" smtClean="0"/>
                      <a:t>400 BIENES </a:t>
                    </a:r>
                    <a:r>
                      <a:rPr lang="es-PY" dirty="0"/>
                      <a:t>DE CAMBIO</a:t>
                    </a:r>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3456-47FA-94EC-A62CDBC36856}"/>
                </c:ext>
                <c:ext xmlns:c15="http://schemas.microsoft.com/office/drawing/2012/chart" uri="{CE6537A1-D6FC-4f65-9D91-7224C49458BB}">
                  <c15:layout/>
                </c:ext>
              </c:extLst>
            </c:dLbl>
            <c:dLbl>
              <c:idx val="4"/>
              <c:layout>
                <c:manualLayout>
                  <c:x val="8.9845515391968139E-2"/>
                  <c:y val="-0.18732133553224953"/>
                </c:manualLayout>
              </c:layout>
              <c:tx>
                <c:rich>
                  <a:bodyPr/>
                  <a:lstStyle/>
                  <a:p>
                    <a:pPr>
                      <a:defRPr/>
                    </a:pPr>
                    <a:r>
                      <a:rPr lang="en-US" dirty="0"/>
                      <a:t>4,20% 
</a:t>
                    </a:r>
                    <a:r>
                      <a:rPr lang="en-US" dirty="0" smtClean="0"/>
                      <a:t>500 INVERSIÓN </a:t>
                    </a:r>
                    <a:r>
                      <a:rPr lang="en-US" dirty="0"/>
                      <a:t>FINANCIERA</a:t>
                    </a:r>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3456-47FA-94EC-A62CDBC36856}"/>
                </c:ext>
                <c:ext xmlns:c15="http://schemas.microsoft.com/office/drawing/2012/chart" uri="{CE6537A1-D6FC-4f65-9D91-7224C49458BB}">
                  <c15:layout/>
                </c:ext>
              </c:extLst>
            </c:dLbl>
            <c:dLbl>
              <c:idx val="5"/>
              <c:layout>
                <c:manualLayout>
                  <c:x val="0.17084344866477624"/>
                  <c:y val="-4.071654421598711E-2"/>
                </c:manualLayout>
              </c:layout>
              <c:tx>
                <c:rich>
                  <a:bodyPr/>
                  <a:lstStyle/>
                  <a:p>
                    <a:pPr>
                      <a:defRPr/>
                    </a:pPr>
                    <a:r>
                      <a:rPr lang="en-US" dirty="0"/>
                      <a:t>0,02%
</a:t>
                    </a:r>
                    <a:r>
                      <a:rPr lang="en-US" dirty="0" smtClean="0"/>
                      <a:t>600 INVERSIÓN </a:t>
                    </a:r>
                    <a:r>
                      <a:rPr lang="en-US" dirty="0"/>
                      <a:t>FÍSICA</a:t>
                    </a:r>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3456-47FA-94EC-A62CDBC36856}"/>
                </c:ext>
                <c:ext xmlns:c15="http://schemas.microsoft.com/office/drawing/2012/chart" uri="{CE6537A1-D6FC-4f65-9D91-7224C49458BB}">
                  <c15:layout/>
                </c:ext>
              </c:extLst>
            </c:dLbl>
            <c:dLbl>
              <c:idx val="6"/>
              <c:layout>
                <c:manualLayout>
                  <c:x val="0.18006485214981999"/>
                  <c:y val="0.15223302453892823"/>
                </c:manualLayout>
              </c:layout>
              <c:tx>
                <c:rich>
                  <a:bodyPr/>
                  <a:lstStyle/>
                  <a:p>
                    <a:pPr>
                      <a:defRPr/>
                    </a:pPr>
                    <a:r>
                      <a:rPr lang="en-US" dirty="0"/>
                      <a:t>0,28%
</a:t>
                    </a:r>
                    <a:r>
                      <a:rPr lang="en-US" dirty="0" smtClean="0"/>
                      <a:t>800 TRANSFERENCIAS</a:t>
                    </a:r>
                    <a:endParaRPr lang="en-US" dirty="0"/>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3456-47FA-94EC-A62CDBC36856}"/>
                </c:ext>
                <c:ext xmlns:c15="http://schemas.microsoft.com/office/drawing/2012/chart" uri="{CE6537A1-D6FC-4f65-9D91-7224C49458BB}">
                  <c15:layout/>
                </c:ext>
              </c:extLst>
            </c:dLbl>
            <c:dLbl>
              <c:idx val="7"/>
              <c:layout>
                <c:manualLayout>
                  <c:x val="5.5684877217224232E-2"/>
                  <c:y val="0.15936952583223424"/>
                </c:manualLayout>
              </c:layout>
              <c:tx>
                <c:rich>
                  <a:bodyPr/>
                  <a:lstStyle/>
                  <a:p>
                    <a:pPr>
                      <a:defRPr/>
                    </a:pPr>
                    <a:r>
                      <a:rPr lang="en-US" dirty="0"/>
                      <a:t>14,86%
</a:t>
                    </a:r>
                    <a:r>
                      <a:rPr lang="en-US" dirty="0" smtClean="0"/>
                      <a:t>900 OTROS </a:t>
                    </a:r>
                    <a:r>
                      <a:rPr lang="en-US" dirty="0"/>
                      <a:t>GASTOS</a:t>
                    </a:r>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3456-47FA-94EC-A62CDBC36856}"/>
                </c:ext>
                <c:ext xmlns:c15="http://schemas.microsoft.com/office/drawing/2012/chart" uri="{CE6537A1-D6FC-4f65-9D91-7224C49458BB}">
                  <c15:layout/>
                </c:ext>
              </c:extLst>
            </c:dLbl>
            <c:dLbl>
              <c:idx val="8"/>
              <c:layout>
                <c:manualLayout>
                  <c:xMode val="edge"/>
                  <c:yMode val="edge"/>
                  <c:x val="0.34912739460394143"/>
                  <c:y val="0.47435971673383182"/>
                </c:manualLayout>
              </c:layout>
              <c:tx>
                <c:rich>
                  <a:bodyPr/>
                  <a:lstStyle/>
                  <a:p>
                    <a:pPr>
                      <a:defRPr/>
                    </a:pPr>
                    <a:r>
                      <a:t>5,99%
900</a:t>
                    </a:r>
                  </a:p>
                </c:rich>
              </c:tx>
              <c:spPr>
                <a:solidFill>
                  <a:srgbClr val="FFFFFF"/>
                </a:solidFill>
                <a:ln w="25400">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3456-47FA-94EC-A62CDBC36856}"/>
                </c:ext>
                <c:ext xmlns:c15="http://schemas.microsoft.com/office/drawing/2012/chart" uri="{CE6537A1-D6FC-4f65-9D91-7224C49458BB}"/>
              </c:extLst>
            </c:dLbl>
            <c:numFmt formatCode="0%" sourceLinked="0"/>
            <c:spPr>
              <a:solidFill>
                <a:srgbClr val="FFFFFF"/>
              </a:solidFill>
              <a:ln w="25400">
                <a:noFill/>
              </a:ln>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val>
            <c:numRef>
              <c:f>'presupuesto 2017'!$D$12:$D$19</c:f>
              <c:numCache>
                <c:formatCode>#,##0\ _€;[Red]\-#,##0\ _€</c:formatCode>
                <c:ptCount val="8"/>
                <c:pt idx="0">
                  <c:v>109116950439</c:v>
                </c:pt>
                <c:pt idx="1">
                  <c:v>115033184226</c:v>
                </c:pt>
                <c:pt idx="2">
                  <c:v>22065430471</c:v>
                </c:pt>
                <c:pt idx="3">
                  <c:v>4901233306600</c:v>
                </c:pt>
                <c:pt idx="4">
                  <c:v>268132294002</c:v>
                </c:pt>
                <c:pt idx="5">
                  <c:v>980000000</c:v>
                </c:pt>
                <c:pt idx="6">
                  <c:v>17676475775</c:v>
                </c:pt>
                <c:pt idx="7">
                  <c:v>948567650084</c:v>
                </c:pt>
              </c:numCache>
            </c:numRef>
          </c:val>
          <c:extLst xmlns:c16r2="http://schemas.microsoft.com/office/drawing/2015/06/chart">
            <c:ext xmlns:c16="http://schemas.microsoft.com/office/drawing/2014/chart" uri="{C3380CC4-5D6E-409C-BE32-E72D297353CC}">
              <c16:uniqueId val="{00000009-3456-47FA-94EC-A62CDBC36856}"/>
            </c:ext>
          </c:extLst>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700" b="1" i="0" u="none" strike="noStrike" baseline="0">
          <a:solidFill>
            <a:srgbClr val="000000"/>
          </a:solidFill>
          <a:latin typeface="Arial"/>
          <a:ea typeface="Arial"/>
          <a:cs typeface="Arial"/>
        </a:defRPr>
      </a:pPr>
      <a:endParaRPr lang="es-PY"/>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sz="1400"/>
            </a:pPr>
            <a:r>
              <a:rPr lang="es-PY" sz="1400" dirty="0" smtClean="0"/>
              <a:t>2. Premio, Flete, Cotización</a:t>
            </a:r>
            <a:endParaRPr lang="es-PY" sz="1400" dirty="0"/>
          </a:p>
        </c:rich>
      </c:tx>
      <c:layout>
        <c:manualLayout>
          <c:xMode val="edge"/>
          <c:yMode val="edge"/>
          <c:x val="0.24500897896590726"/>
          <c:y val="0"/>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15089944468829544"/>
          <c:y val="0.17701505388290226"/>
          <c:w val="0.79994845745736864"/>
          <c:h val="0.54392220308854633"/>
        </c:manualLayout>
      </c:layout>
      <c:bar3DChart>
        <c:barDir val="col"/>
        <c:grouping val="clustered"/>
        <c:varyColors val="0"/>
        <c:ser>
          <c:idx val="0"/>
          <c:order val="0"/>
          <c:tx>
            <c:strRef>
              <c:f>Hoja2!$C$11</c:f>
              <c:strCache>
                <c:ptCount val="1"/>
                <c:pt idx="0">
                  <c:v>Tarifa flete fluvial Gasoil (USD/m3)</c:v>
                </c:pt>
              </c:strCache>
            </c:strRef>
          </c:tx>
          <c:invertIfNegative val="0"/>
          <c:cat>
            <c:strRef>
              <c:f>Hoja2!$D$3:$H$3</c:f>
              <c:strCache>
                <c:ptCount val="5"/>
                <c:pt idx="0">
                  <c:v>2012</c:v>
                </c:pt>
                <c:pt idx="1">
                  <c:v>2013</c:v>
                </c:pt>
                <c:pt idx="2">
                  <c:v>2014</c:v>
                </c:pt>
                <c:pt idx="3">
                  <c:v>2015</c:v>
                </c:pt>
                <c:pt idx="4">
                  <c:v>2016 P</c:v>
                </c:pt>
              </c:strCache>
            </c:strRef>
          </c:cat>
          <c:val>
            <c:numRef>
              <c:f>Hoja2!$D$11:$H$11</c:f>
              <c:numCache>
                <c:formatCode>General</c:formatCode>
                <c:ptCount val="5"/>
                <c:pt idx="0">
                  <c:v>66</c:v>
                </c:pt>
                <c:pt idx="1">
                  <c:v>66</c:v>
                </c:pt>
                <c:pt idx="2">
                  <c:v>66</c:v>
                </c:pt>
                <c:pt idx="3">
                  <c:v>47.5</c:v>
                </c:pt>
                <c:pt idx="4">
                  <c:v>47.5</c:v>
                </c:pt>
              </c:numCache>
            </c:numRef>
          </c:val>
          <c:extLst xmlns:c16r2="http://schemas.microsoft.com/office/drawing/2015/06/chart">
            <c:ext xmlns:c16="http://schemas.microsoft.com/office/drawing/2014/chart" uri="{C3380CC4-5D6E-409C-BE32-E72D297353CC}">
              <c16:uniqueId val="{00000000-B381-45A1-94F9-4747A7BB6B9F}"/>
            </c:ext>
          </c:extLst>
        </c:ser>
        <c:ser>
          <c:idx val="1"/>
          <c:order val="1"/>
          <c:tx>
            <c:strRef>
              <c:f>Hoja2!$C$12</c:f>
              <c:strCache>
                <c:ptCount val="1"/>
                <c:pt idx="0">
                  <c:v>Premio en compra del Gasoil (USD/m3)</c:v>
                </c:pt>
              </c:strCache>
            </c:strRef>
          </c:tx>
          <c:invertIfNegative val="0"/>
          <c:cat>
            <c:strRef>
              <c:f>Hoja2!$D$3:$H$3</c:f>
              <c:strCache>
                <c:ptCount val="5"/>
                <c:pt idx="0">
                  <c:v>2012</c:v>
                </c:pt>
                <c:pt idx="1">
                  <c:v>2013</c:v>
                </c:pt>
                <c:pt idx="2">
                  <c:v>2014</c:v>
                </c:pt>
                <c:pt idx="3">
                  <c:v>2015</c:v>
                </c:pt>
                <c:pt idx="4">
                  <c:v>2016 P</c:v>
                </c:pt>
              </c:strCache>
            </c:strRef>
          </c:cat>
          <c:val>
            <c:numRef>
              <c:f>Hoja2!$D$12:$H$12</c:f>
              <c:numCache>
                <c:formatCode>General</c:formatCode>
                <c:ptCount val="5"/>
                <c:pt idx="0">
                  <c:v>53.36</c:v>
                </c:pt>
                <c:pt idx="1">
                  <c:v>42.51</c:v>
                </c:pt>
                <c:pt idx="2">
                  <c:v>49.37</c:v>
                </c:pt>
                <c:pt idx="3">
                  <c:v>46.9</c:v>
                </c:pt>
                <c:pt idx="4">
                  <c:v>12.5</c:v>
                </c:pt>
              </c:numCache>
            </c:numRef>
          </c:val>
          <c:extLst xmlns:c16r2="http://schemas.microsoft.com/office/drawing/2015/06/chart">
            <c:ext xmlns:c16="http://schemas.microsoft.com/office/drawing/2014/chart" uri="{C3380CC4-5D6E-409C-BE32-E72D297353CC}">
              <c16:uniqueId val="{00000001-B381-45A1-94F9-4747A7BB6B9F}"/>
            </c:ext>
          </c:extLst>
        </c:ser>
        <c:ser>
          <c:idx val="2"/>
          <c:order val="2"/>
          <c:tx>
            <c:strRef>
              <c:f>Hoja2!$C$13</c:f>
              <c:strCache>
                <c:ptCount val="1"/>
                <c:pt idx="0">
                  <c:v>Cot. Inter.del petróleo crudo Brent (USD/m3)</c:v>
                </c:pt>
              </c:strCache>
            </c:strRef>
          </c:tx>
          <c:invertIfNegative val="0"/>
          <c:cat>
            <c:strRef>
              <c:f>Hoja2!$D$3:$H$3</c:f>
              <c:strCache>
                <c:ptCount val="5"/>
                <c:pt idx="0">
                  <c:v>2012</c:v>
                </c:pt>
                <c:pt idx="1">
                  <c:v>2013</c:v>
                </c:pt>
                <c:pt idx="2">
                  <c:v>2014</c:v>
                </c:pt>
                <c:pt idx="3">
                  <c:v>2015</c:v>
                </c:pt>
                <c:pt idx="4">
                  <c:v>2016 P</c:v>
                </c:pt>
              </c:strCache>
            </c:strRef>
          </c:cat>
          <c:val>
            <c:numRef>
              <c:f>Hoja2!$D$13:$H$13</c:f>
              <c:numCache>
                <c:formatCode>General</c:formatCode>
                <c:ptCount val="5"/>
                <c:pt idx="0">
                  <c:v>111.57</c:v>
                </c:pt>
                <c:pt idx="1">
                  <c:v>108.66</c:v>
                </c:pt>
                <c:pt idx="2">
                  <c:v>98.990000000000023</c:v>
                </c:pt>
                <c:pt idx="3">
                  <c:v>52.47</c:v>
                </c:pt>
                <c:pt idx="4">
                  <c:v>45</c:v>
                </c:pt>
              </c:numCache>
            </c:numRef>
          </c:val>
          <c:extLst xmlns:c16r2="http://schemas.microsoft.com/office/drawing/2015/06/chart">
            <c:ext xmlns:c16="http://schemas.microsoft.com/office/drawing/2014/chart" uri="{C3380CC4-5D6E-409C-BE32-E72D297353CC}">
              <c16:uniqueId val="{00000002-B381-45A1-94F9-4747A7BB6B9F}"/>
            </c:ext>
          </c:extLst>
        </c:ser>
        <c:dLbls>
          <c:showLegendKey val="0"/>
          <c:showVal val="0"/>
          <c:showCatName val="0"/>
          <c:showSerName val="0"/>
          <c:showPercent val="0"/>
          <c:showBubbleSize val="0"/>
        </c:dLbls>
        <c:gapWidth val="150"/>
        <c:shape val="box"/>
        <c:axId val="111030424"/>
        <c:axId val="111032776"/>
        <c:axId val="0"/>
      </c:bar3DChart>
      <c:catAx>
        <c:axId val="111030424"/>
        <c:scaling>
          <c:orientation val="minMax"/>
        </c:scaling>
        <c:delete val="0"/>
        <c:axPos val="b"/>
        <c:numFmt formatCode="General" sourceLinked="0"/>
        <c:majorTickMark val="out"/>
        <c:minorTickMark val="none"/>
        <c:tickLblPos val="nextTo"/>
        <c:txPr>
          <a:bodyPr/>
          <a:lstStyle/>
          <a:p>
            <a:pPr>
              <a:defRPr lang="es-PY"/>
            </a:pPr>
            <a:endParaRPr lang="es-PY"/>
          </a:p>
        </c:txPr>
        <c:crossAx val="111032776"/>
        <c:crosses val="autoZero"/>
        <c:auto val="1"/>
        <c:lblAlgn val="ctr"/>
        <c:lblOffset val="100"/>
        <c:noMultiLvlLbl val="0"/>
      </c:catAx>
      <c:valAx>
        <c:axId val="111032776"/>
        <c:scaling>
          <c:orientation val="minMax"/>
          <c:max val="120"/>
          <c:min val="0"/>
        </c:scaling>
        <c:delete val="0"/>
        <c:axPos val="l"/>
        <c:majorGridlines/>
        <c:title>
          <c:tx>
            <c:rich>
              <a:bodyPr rot="-5400000" vert="horz"/>
              <a:lstStyle/>
              <a:p>
                <a:pPr>
                  <a:defRPr lang="es-PY"/>
                </a:pPr>
                <a:r>
                  <a:rPr lang="en-US"/>
                  <a:t>USD/m3</a:t>
                </a:r>
              </a:p>
            </c:rich>
          </c:tx>
          <c:layout>
            <c:manualLayout>
              <c:xMode val="edge"/>
              <c:yMode val="edge"/>
              <c:x val="2.2493615264384131E-2"/>
              <c:y val="0.34294586526218557"/>
            </c:manualLayout>
          </c:layout>
          <c:overlay val="0"/>
        </c:title>
        <c:numFmt formatCode="General" sourceLinked="1"/>
        <c:majorTickMark val="out"/>
        <c:minorTickMark val="none"/>
        <c:tickLblPos val="nextTo"/>
        <c:txPr>
          <a:bodyPr/>
          <a:lstStyle/>
          <a:p>
            <a:pPr>
              <a:defRPr lang="es-PY"/>
            </a:pPr>
            <a:endParaRPr lang="es-PY"/>
          </a:p>
        </c:txPr>
        <c:crossAx val="111030424"/>
        <c:crosses val="autoZero"/>
        <c:crossBetween val="between"/>
      </c:valAx>
    </c:plotArea>
    <c:legend>
      <c:legendPos val="b"/>
      <c:layout/>
      <c:overlay val="0"/>
      <c:txPr>
        <a:bodyPr/>
        <a:lstStyle/>
        <a:p>
          <a:pPr>
            <a:defRPr lang="es-PY" sz="600"/>
          </a:pPr>
          <a:endParaRPr lang="es-PY"/>
        </a:p>
      </c:txPr>
    </c:legend>
    <c:plotVisOnly val="1"/>
    <c:dispBlanksAs val="gap"/>
    <c:showDLblsOverMax val="0"/>
  </c:chart>
  <c:spPr>
    <a:solidFill>
      <a:schemeClr val="bg1"/>
    </a:solid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sz="1400"/>
            </a:pPr>
            <a:r>
              <a:rPr lang="es-PY" sz="1400" dirty="0" smtClean="0"/>
              <a:t>3. Resultado y Patrimonio Neto</a:t>
            </a:r>
            <a:endParaRPr lang="es-PY" sz="1400" dirty="0"/>
          </a:p>
        </c:rich>
      </c:tx>
      <c:layout>
        <c:manualLayout>
          <c:xMode val="edge"/>
          <c:yMode val="edge"/>
          <c:x val="0.20213465451650003"/>
          <c:y val="0"/>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Hoja2!$C$7</c:f>
              <c:strCache>
                <c:ptCount val="1"/>
                <c:pt idx="0">
                  <c:v>Patrimonio Neto (USD MM)</c:v>
                </c:pt>
              </c:strCache>
            </c:strRef>
          </c:tx>
          <c:spPr>
            <a:solidFill>
              <a:schemeClr val="accent2">
                <a:lumMod val="75000"/>
              </a:schemeClr>
            </a:solidFill>
          </c:spPr>
          <c:invertIfNegative val="0"/>
          <c:cat>
            <c:strRef>
              <c:f>Hoja2!$D$3:$H$3</c:f>
              <c:strCache>
                <c:ptCount val="5"/>
                <c:pt idx="0">
                  <c:v>2012</c:v>
                </c:pt>
                <c:pt idx="1">
                  <c:v>2013</c:v>
                </c:pt>
                <c:pt idx="2">
                  <c:v>2014</c:v>
                </c:pt>
                <c:pt idx="3">
                  <c:v>2015</c:v>
                </c:pt>
                <c:pt idx="4">
                  <c:v>2016 P</c:v>
                </c:pt>
              </c:strCache>
            </c:strRef>
          </c:cat>
          <c:val>
            <c:numRef>
              <c:f>Hoja2!$D$7:$H$7</c:f>
              <c:numCache>
                <c:formatCode>General</c:formatCode>
                <c:ptCount val="5"/>
                <c:pt idx="0">
                  <c:v>-143</c:v>
                </c:pt>
                <c:pt idx="1">
                  <c:v>-147</c:v>
                </c:pt>
                <c:pt idx="2">
                  <c:v>-28</c:v>
                </c:pt>
                <c:pt idx="3">
                  <c:v>-49</c:v>
                </c:pt>
                <c:pt idx="4">
                  <c:v>35</c:v>
                </c:pt>
              </c:numCache>
            </c:numRef>
          </c:val>
          <c:extLst xmlns:c16r2="http://schemas.microsoft.com/office/drawing/2015/06/chart">
            <c:ext xmlns:c16="http://schemas.microsoft.com/office/drawing/2014/chart" uri="{C3380CC4-5D6E-409C-BE32-E72D297353CC}">
              <c16:uniqueId val="{00000000-5BE8-4150-AD38-250380E1F5D5}"/>
            </c:ext>
          </c:extLst>
        </c:ser>
        <c:ser>
          <c:idx val="1"/>
          <c:order val="1"/>
          <c:tx>
            <c:strRef>
              <c:f>Hoja2!$C$8</c:f>
              <c:strCache>
                <c:ptCount val="1"/>
                <c:pt idx="0">
                  <c:v>Resultado del Ejercicio </c:v>
                </c:pt>
              </c:strCache>
            </c:strRef>
          </c:tx>
          <c:spPr>
            <a:solidFill>
              <a:srgbClr val="92D050"/>
            </a:solidFill>
          </c:spPr>
          <c:invertIfNegative val="0"/>
          <c:cat>
            <c:strRef>
              <c:f>Hoja2!$D$3:$H$3</c:f>
              <c:strCache>
                <c:ptCount val="5"/>
                <c:pt idx="0">
                  <c:v>2012</c:v>
                </c:pt>
                <c:pt idx="1">
                  <c:v>2013</c:v>
                </c:pt>
                <c:pt idx="2">
                  <c:v>2014</c:v>
                </c:pt>
                <c:pt idx="3">
                  <c:v>2015</c:v>
                </c:pt>
                <c:pt idx="4">
                  <c:v>2016 P</c:v>
                </c:pt>
              </c:strCache>
            </c:strRef>
          </c:cat>
          <c:val>
            <c:numRef>
              <c:f>Hoja2!$D$8:$H$8</c:f>
              <c:numCache>
                <c:formatCode>General</c:formatCode>
                <c:ptCount val="5"/>
                <c:pt idx="0">
                  <c:v>49</c:v>
                </c:pt>
                <c:pt idx="1">
                  <c:v>-5</c:v>
                </c:pt>
                <c:pt idx="2">
                  <c:v>1</c:v>
                </c:pt>
                <c:pt idx="3">
                  <c:v>-28</c:v>
                </c:pt>
                <c:pt idx="4">
                  <c:v>60</c:v>
                </c:pt>
              </c:numCache>
            </c:numRef>
          </c:val>
          <c:extLst xmlns:c16r2="http://schemas.microsoft.com/office/drawing/2015/06/chart">
            <c:ext xmlns:c16="http://schemas.microsoft.com/office/drawing/2014/chart" uri="{C3380CC4-5D6E-409C-BE32-E72D297353CC}">
              <c16:uniqueId val="{00000001-5BE8-4150-AD38-250380E1F5D5}"/>
            </c:ext>
          </c:extLst>
        </c:ser>
        <c:dLbls>
          <c:showLegendKey val="0"/>
          <c:showVal val="0"/>
          <c:showCatName val="0"/>
          <c:showSerName val="0"/>
          <c:showPercent val="0"/>
          <c:showBubbleSize val="0"/>
        </c:dLbls>
        <c:gapWidth val="150"/>
        <c:shape val="box"/>
        <c:axId val="111033168"/>
        <c:axId val="74848936"/>
        <c:axId val="0"/>
      </c:bar3DChart>
      <c:catAx>
        <c:axId val="111033168"/>
        <c:scaling>
          <c:orientation val="minMax"/>
        </c:scaling>
        <c:delete val="0"/>
        <c:axPos val="b"/>
        <c:numFmt formatCode="General" sourceLinked="0"/>
        <c:majorTickMark val="out"/>
        <c:minorTickMark val="none"/>
        <c:tickLblPos val="nextTo"/>
        <c:txPr>
          <a:bodyPr/>
          <a:lstStyle/>
          <a:p>
            <a:pPr>
              <a:defRPr lang="es-PY"/>
            </a:pPr>
            <a:endParaRPr lang="es-PY"/>
          </a:p>
        </c:txPr>
        <c:crossAx val="74848936"/>
        <c:crosses val="autoZero"/>
        <c:auto val="1"/>
        <c:lblAlgn val="ctr"/>
        <c:lblOffset val="100"/>
        <c:noMultiLvlLbl val="0"/>
      </c:catAx>
      <c:valAx>
        <c:axId val="74848936"/>
        <c:scaling>
          <c:orientation val="minMax"/>
          <c:max val="100"/>
          <c:min val="-150"/>
        </c:scaling>
        <c:delete val="0"/>
        <c:axPos val="l"/>
        <c:majorGridlines/>
        <c:title>
          <c:tx>
            <c:rich>
              <a:bodyPr rot="-5400000" vert="horz"/>
              <a:lstStyle/>
              <a:p>
                <a:pPr>
                  <a:defRPr lang="es-PY"/>
                </a:pPr>
                <a:r>
                  <a:rPr lang="en-US"/>
                  <a:t>USD</a:t>
                </a:r>
              </a:p>
            </c:rich>
          </c:tx>
          <c:layout>
            <c:manualLayout>
              <c:xMode val="edge"/>
              <c:yMode val="edge"/>
              <c:x val="2.2493615264384131E-2"/>
              <c:y val="0.34294586526218557"/>
            </c:manualLayout>
          </c:layout>
          <c:overlay val="0"/>
        </c:title>
        <c:numFmt formatCode="General" sourceLinked="1"/>
        <c:majorTickMark val="out"/>
        <c:minorTickMark val="none"/>
        <c:tickLblPos val="nextTo"/>
        <c:txPr>
          <a:bodyPr/>
          <a:lstStyle/>
          <a:p>
            <a:pPr>
              <a:defRPr lang="es-PY"/>
            </a:pPr>
            <a:endParaRPr lang="es-PY"/>
          </a:p>
        </c:txPr>
        <c:crossAx val="111033168"/>
        <c:crosses val="autoZero"/>
        <c:crossBetween val="between"/>
      </c:valAx>
    </c:plotArea>
    <c:legend>
      <c:legendPos val="b"/>
      <c:layout/>
      <c:overlay val="0"/>
      <c:txPr>
        <a:bodyPr/>
        <a:lstStyle/>
        <a:p>
          <a:pPr>
            <a:defRPr lang="es-PY" sz="1000"/>
          </a:pPr>
          <a:endParaRPr lang="es-PY"/>
        </a:p>
      </c:txPr>
    </c:legend>
    <c:plotVisOnly val="1"/>
    <c:dispBlanksAs val="gap"/>
    <c:showDLblsOverMax val="0"/>
  </c:chart>
  <c:spPr>
    <a:solidFill>
      <a:schemeClr val="bg1"/>
    </a:solid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sz="1400"/>
            </a:pPr>
            <a:r>
              <a:rPr lang="en-US" dirty="0" smtClean="0"/>
              <a:t>4. </a:t>
            </a:r>
            <a:r>
              <a:rPr lang="en-US" dirty="0" err="1" smtClean="0"/>
              <a:t>Cantidad</a:t>
            </a:r>
            <a:r>
              <a:rPr lang="en-US" dirty="0" smtClean="0"/>
              <a:t> de EESS</a:t>
            </a:r>
            <a:endParaRPr lang="en-US"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895858050220975"/>
          <c:y val="0.26238473502944143"/>
          <c:w val="0.81759206294895959"/>
          <c:h val="0.5608815687145875"/>
        </c:manualLayout>
      </c:layout>
      <c:bar3DChart>
        <c:barDir val="col"/>
        <c:grouping val="clustered"/>
        <c:varyColors val="0"/>
        <c:ser>
          <c:idx val="0"/>
          <c:order val="0"/>
          <c:tx>
            <c:strRef>
              <c:f>Hoja2!$C$9</c:f>
              <c:strCache>
                <c:ptCount val="1"/>
                <c:pt idx="0">
                  <c:v>Nº de EESS</c:v>
                </c:pt>
              </c:strCache>
            </c:strRef>
          </c:tx>
          <c:invertIfNegative val="0"/>
          <c:dLbls>
            <c:spPr>
              <a:noFill/>
              <a:ln>
                <a:noFill/>
              </a:ln>
              <a:effectLst/>
            </c:spPr>
            <c:txPr>
              <a:bodyPr/>
              <a:lstStyle/>
              <a:p>
                <a:pPr>
                  <a:defRPr lang="es-PY"/>
                </a:pPr>
                <a:endParaRPr lang="es-P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Hoja2!$D$3:$H$3</c:f>
              <c:strCache>
                <c:ptCount val="5"/>
                <c:pt idx="0">
                  <c:v>2012</c:v>
                </c:pt>
                <c:pt idx="1">
                  <c:v>2013</c:v>
                </c:pt>
                <c:pt idx="2">
                  <c:v>2014</c:v>
                </c:pt>
                <c:pt idx="3">
                  <c:v>2015</c:v>
                </c:pt>
                <c:pt idx="4">
                  <c:v>2016 P</c:v>
                </c:pt>
              </c:strCache>
            </c:strRef>
          </c:cat>
          <c:val>
            <c:numRef>
              <c:f>Hoja2!$D$9:$H$9</c:f>
              <c:numCache>
                <c:formatCode>General</c:formatCode>
                <c:ptCount val="5"/>
                <c:pt idx="0">
                  <c:v>6</c:v>
                </c:pt>
                <c:pt idx="1">
                  <c:v>14</c:v>
                </c:pt>
                <c:pt idx="2">
                  <c:v>19</c:v>
                </c:pt>
                <c:pt idx="3">
                  <c:v>28</c:v>
                </c:pt>
                <c:pt idx="4">
                  <c:v>60</c:v>
                </c:pt>
              </c:numCache>
            </c:numRef>
          </c:val>
          <c:extLst xmlns:c16r2="http://schemas.microsoft.com/office/drawing/2015/06/chart">
            <c:ext xmlns:c16="http://schemas.microsoft.com/office/drawing/2014/chart" uri="{C3380CC4-5D6E-409C-BE32-E72D297353CC}">
              <c16:uniqueId val="{00000000-12B9-48B9-822D-289B39A262A0}"/>
            </c:ext>
          </c:extLst>
        </c:ser>
        <c:dLbls>
          <c:showLegendKey val="0"/>
          <c:showVal val="0"/>
          <c:showCatName val="0"/>
          <c:showSerName val="0"/>
          <c:showPercent val="0"/>
          <c:showBubbleSize val="0"/>
        </c:dLbls>
        <c:gapWidth val="150"/>
        <c:shape val="box"/>
        <c:axId val="153558416"/>
        <c:axId val="153556456"/>
        <c:axId val="0"/>
      </c:bar3DChart>
      <c:catAx>
        <c:axId val="153558416"/>
        <c:scaling>
          <c:orientation val="minMax"/>
        </c:scaling>
        <c:delete val="0"/>
        <c:axPos val="b"/>
        <c:numFmt formatCode="General" sourceLinked="0"/>
        <c:majorTickMark val="out"/>
        <c:minorTickMark val="none"/>
        <c:tickLblPos val="nextTo"/>
        <c:txPr>
          <a:bodyPr/>
          <a:lstStyle/>
          <a:p>
            <a:pPr>
              <a:defRPr lang="es-PY"/>
            </a:pPr>
            <a:endParaRPr lang="es-PY"/>
          </a:p>
        </c:txPr>
        <c:crossAx val="153556456"/>
        <c:crosses val="autoZero"/>
        <c:auto val="1"/>
        <c:lblAlgn val="ctr"/>
        <c:lblOffset val="100"/>
        <c:noMultiLvlLbl val="0"/>
      </c:catAx>
      <c:valAx>
        <c:axId val="153556456"/>
        <c:scaling>
          <c:orientation val="minMax"/>
          <c:max val="100"/>
          <c:min val="0"/>
        </c:scaling>
        <c:delete val="0"/>
        <c:axPos val="l"/>
        <c:majorGridlines/>
        <c:numFmt formatCode="General" sourceLinked="1"/>
        <c:majorTickMark val="out"/>
        <c:minorTickMark val="none"/>
        <c:tickLblPos val="nextTo"/>
        <c:txPr>
          <a:bodyPr/>
          <a:lstStyle/>
          <a:p>
            <a:pPr>
              <a:defRPr lang="es-PY"/>
            </a:pPr>
            <a:endParaRPr lang="es-PY"/>
          </a:p>
        </c:txPr>
        <c:crossAx val="153558416"/>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sz="1300"/>
            </a:pPr>
            <a:r>
              <a:rPr lang="es-PY" sz="1300" dirty="0" smtClean="0"/>
              <a:t>5.  Venta a Distribuidoras </a:t>
            </a:r>
            <a:r>
              <a:rPr lang="es-PY" sz="1300" dirty="0"/>
              <a:t>(m3)</a:t>
            </a:r>
          </a:p>
        </c:rich>
      </c:tx>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895862794906027"/>
          <c:y val="0.13893718094423638"/>
          <c:w val="0.79815896162196642"/>
          <c:h val="0.55203726833879085"/>
        </c:manualLayout>
      </c:layout>
      <c:bar3DChart>
        <c:barDir val="col"/>
        <c:grouping val="clustered"/>
        <c:varyColors val="0"/>
        <c:ser>
          <c:idx val="0"/>
          <c:order val="0"/>
          <c:tx>
            <c:strRef>
              <c:f>[gráfico.xlsx]Hoja2!$AB$4</c:f>
              <c:strCache>
                <c:ptCount val="1"/>
                <c:pt idx="0">
                  <c:v>Volumen a Distribuidoras (m3)</c:v>
                </c:pt>
              </c:strCache>
            </c:strRef>
          </c:tx>
          <c:spPr>
            <a:solidFill>
              <a:srgbClr val="92D050"/>
            </a:solidFill>
          </c:spPr>
          <c:invertIfNegative val="0"/>
          <c:cat>
            <c:strRef>
              <c:f>[gráfico.xlsx]Hoja2!$AC$3:$AG$3</c:f>
              <c:strCache>
                <c:ptCount val="5"/>
                <c:pt idx="0">
                  <c:v>2012</c:v>
                </c:pt>
                <c:pt idx="1">
                  <c:v>2013</c:v>
                </c:pt>
                <c:pt idx="2">
                  <c:v>2014</c:v>
                </c:pt>
                <c:pt idx="3">
                  <c:v>2015</c:v>
                </c:pt>
                <c:pt idx="4">
                  <c:v>2016 P</c:v>
                </c:pt>
              </c:strCache>
            </c:strRef>
          </c:cat>
          <c:val>
            <c:numRef>
              <c:f>[gráfico.xlsx]Hoja2!$AC$4:$AG$4</c:f>
              <c:numCache>
                <c:formatCode>#,##0</c:formatCode>
                <c:ptCount val="5"/>
                <c:pt idx="0">
                  <c:v>947736</c:v>
                </c:pt>
                <c:pt idx="1">
                  <c:v>849189</c:v>
                </c:pt>
                <c:pt idx="2">
                  <c:v>727826</c:v>
                </c:pt>
                <c:pt idx="3">
                  <c:v>535388</c:v>
                </c:pt>
                <c:pt idx="4">
                  <c:v>490000</c:v>
                </c:pt>
              </c:numCache>
            </c:numRef>
          </c:val>
          <c:extLst xmlns:c16r2="http://schemas.microsoft.com/office/drawing/2015/06/chart">
            <c:ext xmlns:c16="http://schemas.microsoft.com/office/drawing/2014/chart" uri="{C3380CC4-5D6E-409C-BE32-E72D297353CC}">
              <c16:uniqueId val="{00000000-39E5-4CEA-956A-594BD4FB9279}"/>
            </c:ext>
          </c:extLst>
        </c:ser>
        <c:dLbls>
          <c:showLegendKey val="0"/>
          <c:showVal val="0"/>
          <c:showCatName val="0"/>
          <c:showSerName val="0"/>
          <c:showPercent val="0"/>
          <c:showBubbleSize val="0"/>
        </c:dLbls>
        <c:gapWidth val="150"/>
        <c:shape val="box"/>
        <c:axId val="153553320"/>
        <c:axId val="153558808"/>
        <c:axId val="0"/>
      </c:bar3DChart>
      <c:catAx>
        <c:axId val="153553320"/>
        <c:scaling>
          <c:orientation val="minMax"/>
        </c:scaling>
        <c:delete val="0"/>
        <c:axPos val="b"/>
        <c:numFmt formatCode="General" sourceLinked="0"/>
        <c:majorTickMark val="out"/>
        <c:minorTickMark val="none"/>
        <c:tickLblPos val="nextTo"/>
        <c:txPr>
          <a:bodyPr/>
          <a:lstStyle/>
          <a:p>
            <a:pPr>
              <a:defRPr lang="es-PY"/>
            </a:pPr>
            <a:endParaRPr lang="es-PY"/>
          </a:p>
        </c:txPr>
        <c:crossAx val="153558808"/>
        <c:crosses val="autoZero"/>
        <c:auto val="1"/>
        <c:lblAlgn val="ctr"/>
        <c:lblOffset val="100"/>
        <c:noMultiLvlLbl val="0"/>
      </c:catAx>
      <c:valAx>
        <c:axId val="153558808"/>
        <c:scaling>
          <c:orientation val="minMax"/>
          <c:max val="1000000"/>
          <c:min val="0"/>
        </c:scaling>
        <c:delete val="0"/>
        <c:axPos val="l"/>
        <c:majorGridlines/>
        <c:title>
          <c:tx>
            <c:rich>
              <a:bodyPr rot="-5400000" vert="horz"/>
              <a:lstStyle/>
              <a:p>
                <a:pPr>
                  <a:defRPr lang="es-PY"/>
                </a:pPr>
                <a:r>
                  <a:rPr lang="en-US"/>
                  <a:t>m3</a:t>
                </a:r>
              </a:p>
            </c:rich>
          </c:tx>
          <c:layout>
            <c:manualLayout>
              <c:xMode val="edge"/>
              <c:yMode val="edge"/>
              <c:x val="2.2493615264384099E-2"/>
              <c:y val="0.34294586526218535"/>
            </c:manualLayout>
          </c:layout>
          <c:overlay val="0"/>
        </c:title>
        <c:numFmt formatCode="#,##0" sourceLinked="1"/>
        <c:majorTickMark val="out"/>
        <c:minorTickMark val="none"/>
        <c:tickLblPos val="nextTo"/>
        <c:txPr>
          <a:bodyPr/>
          <a:lstStyle/>
          <a:p>
            <a:pPr>
              <a:defRPr lang="es-PY"/>
            </a:pPr>
            <a:endParaRPr lang="es-PY"/>
          </a:p>
        </c:txPr>
        <c:crossAx val="153553320"/>
        <c:crosses val="autoZero"/>
        <c:crossBetween val="between"/>
      </c:valAx>
    </c:plotArea>
    <c:legend>
      <c:legendPos val="b"/>
      <c:layout>
        <c:manualLayout>
          <c:xMode val="edge"/>
          <c:yMode val="edge"/>
          <c:x val="0.30570261496368589"/>
          <c:y val="0.81699275939762661"/>
          <c:w val="0.38859453469388533"/>
          <c:h val="0.10363248864847299"/>
        </c:manualLayout>
      </c:layout>
      <c:overlay val="0"/>
      <c:txPr>
        <a:bodyPr/>
        <a:lstStyle/>
        <a:p>
          <a:pPr>
            <a:defRPr lang="es-PY" sz="1000"/>
          </a:pPr>
          <a:endParaRPr lang="es-PY"/>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sz="1400"/>
            </a:pPr>
            <a:r>
              <a:rPr lang="es-PY" sz="1400" dirty="0" smtClean="0"/>
              <a:t>6. Venta Bunker, Distribuidora</a:t>
            </a:r>
            <a:r>
              <a:rPr lang="es-PY" sz="1400" baseline="0" dirty="0" smtClean="0"/>
              <a:t> </a:t>
            </a:r>
            <a:r>
              <a:rPr lang="es-PY" sz="1400" baseline="0" dirty="0" err="1" smtClean="0"/>
              <a:t>Petropar</a:t>
            </a:r>
            <a:endParaRPr lang="es-PY" sz="1400" dirty="0"/>
          </a:p>
        </c:rich>
      </c:tx>
      <c:layout>
        <c:manualLayout>
          <c:xMode val="edge"/>
          <c:yMode val="edge"/>
          <c:x val="0.18017038510872529"/>
          <c:y val="0"/>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17613169243821392"/>
          <c:y val="0.17926358469911421"/>
          <c:w val="0.7885944491016148"/>
          <c:h val="0.50723973820485568"/>
        </c:manualLayout>
      </c:layout>
      <c:bar3DChart>
        <c:barDir val="col"/>
        <c:grouping val="clustered"/>
        <c:varyColors val="0"/>
        <c:ser>
          <c:idx val="0"/>
          <c:order val="0"/>
          <c:tx>
            <c:strRef>
              <c:f>[gráfico.xlsx]Hoja2!$AB$5</c:f>
              <c:strCache>
                <c:ptCount val="1"/>
                <c:pt idx="0">
                  <c:v>Volumen a Navieras (bunker, m3)</c:v>
                </c:pt>
              </c:strCache>
            </c:strRef>
          </c:tx>
          <c:invertIfNegative val="0"/>
          <c:cat>
            <c:strRef>
              <c:f>[gráfico.xlsx]Hoja2!$AC$3:$AG$3</c:f>
              <c:strCache>
                <c:ptCount val="5"/>
                <c:pt idx="0">
                  <c:v>2012</c:v>
                </c:pt>
                <c:pt idx="1">
                  <c:v>2013</c:v>
                </c:pt>
                <c:pt idx="2">
                  <c:v>2014</c:v>
                </c:pt>
                <c:pt idx="3">
                  <c:v>2015</c:v>
                </c:pt>
                <c:pt idx="4">
                  <c:v>2016 P</c:v>
                </c:pt>
              </c:strCache>
            </c:strRef>
          </c:cat>
          <c:val>
            <c:numRef>
              <c:f>[gráfico.xlsx]Hoja2!$AC$5:$AG$5</c:f>
              <c:numCache>
                <c:formatCode>General</c:formatCode>
                <c:ptCount val="5"/>
                <c:pt idx="0">
                  <c:v>0</c:v>
                </c:pt>
                <c:pt idx="1">
                  <c:v>0</c:v>
                </c:pt>
                <c:pt idx="2" formatCode="#,##0">
                  <c:v>1106</c:v>
                </c:pt>
                <c:pt idx="3" formatCode="#,##0">
                  <c:v>64513</c:v>
                </c:pt>
                <c:pt idx="4" formatCode="#,##0">
                  <c:v>80000</c:v>
                </c:pt>
              </c:numCache>
            </c:numRef>
          </c:val>
          <c:extLst xmlns:c16r2="http://schemas.microsoft.com/office/drawing/2015/06/chart">
            <c:ext xmlns:c16="http://schemas.microsoft.com/office/drawing/2014/chart" uri="{C3380CC4-5D6E-409C-BE32-E72D297353CC}">
              <c16:uniqueId val="{00000000-7848-4411-A111-5DDDB6D139A1}"/>
            </c:ext>
          </c:extLst>
        </c:ser>
        <c:ser>
          <c:idx val="1"/>
          <c:order val="1"/>
          <c:tx>
            <c:strRef>
              <c:f>[gráfico.xlsx]Hoja2!$AB$6</c:f>
              <c:strCache>
                <c:ptCount val="1"/>
                <c:pt idx="0">
                  <c:v>Volumen vía Estaciones Petropar (m3)</c:v>
                </c:pt>
              </c:strCache>
            </c:strRef>
          </c:tx>
          <c:invertIfNegative val="0"/>
          <c:cat>
            <c:strRef>
              <c:f>[gráfico.xlsx]Hoja2!$AC$3:$AG$3</c:f>
              <c:strCache>
                <c:ptCount val="5"/>
                <c:pt idx="0">
                  <c:v>2012</c:v>
                </c:pt>
                <c:pt idx="1">
                  <c:v>2013</c:v>
                </c:pt>
                <c:pt idx="2">
                  <c:v>2014</c:v>
                </c:pt>
                <c:pt idx="3">
                  <c:v>2015</c:v>
                </c:pt>
                <c:pt idx="4">
                  <c:v>2016 P</c:v>
                </c:pt>
              </c:strCache>
            </c:strRef>
          </c:cat>
          <c:val>
            <c:numRef>
              <c:f>[gráfico.xlsx]Hoja2!$AC$6:$AG$6</c:f>
              <c:numCache>
                <c:formatCode>#,##0</c:formatCode>
                <c:ptCount val="5"/>
                <c:pt idx="0">
                  <c:v>9112</c:v>
                </c:pt>
                <c:pt idx="1">
                  <c:v>41920</c:v>
                </c:pt>
                <c:pt idx="2">
                  <c:v>43393</c:v>
                </c:pt>
                <c:pt idx="3">
                  <c:v>52291</c:v>
                </c:pt>
                <c:pt idx="4">
                  <c:v>90000</c:v>
                </c:pt>
              </c:numCache>
            </c:numRef>
          </c:val>
          <c:extLst xmlns:c16r2="http://schemas.microsoft.com/office/drawing/2015/06/chart">
            <c:ext xmlns:c16="http://schemas.microsoft.com/office/drawing/2014/chart" uri="{C3380CC4-5D6E-409C-BE32-E72D297353CC}">
              <c16:uniqueId val="{00000001-7848-4411-A111-5DDDB6D139A1}"/>
            </c:ext>
          </c:extLst>
        </c:ser>
        <c:dLbls>
          <c:showLegendKey val="0"/>
          <c:showVal val="0"/>
          <c:showCatName val="0"/>
          <c:showSerName val="0"/>
          <c:showPercent val="0"/>
          <c:showBubbleSize val="0"/>
        </c:dLbls>
        <c:gapWidth val="150"/>
        <c:shape val="box"/>
        <c:axId val="153557632"/>
        <c:axId val="153560376"/>
        <c:axId val="0"/>
      </c:bar3DChart>
      <c:catAx>
        <c:axId val="153557632"/>
        <c:scaling>
          <c:orientation val="minMax"/>
        </c:scaling>
        <c:delete val="0"/>
        <c:axPos val="b"/>
        <c:numFmt formatCode="General" sourceLinked="0"/>
        <c:majorTickMark val="out"/>
        <c:minorTickMark val="none"/>
        <c:tickLblPos val="nextTo"/>
        <c:txPr>
          <a:bodyPr/>
          <a:lstStyle/>
          <a:p>
            <a:pPr>
              <a:defRPr lang="es-PY"/>
            </a:pPr>
            <a:endParaRPr lang="es-PY"/>
          </a:p>
        </c:txPr>
        <c:crossAx val="153560376"/>
        <c:crosses val="autoZero"/>
        <c:auto val="1"/>
        <c:lblAlgn val="ctr"/>
        <c:lblOffset val="100"/>
        <c:noMultiLvlLbl val="0"/>
      </c:catAx>
      <c:valAx>
        <c:axId val="153560376"/>
        <c:scaling>
          <c:orientation val="minMax"/>
          <c:max val="100000"/>
          <c:min val="0"/>
        </c:scaling>
        <c:delete val="0"/>
        <c:axPos val="l"/>
        <c:majorGridlines/>
        <c:title>
          <c:tx>
            <c:rich>
              <a:bodyPr rot="-5400000" vert="horz"/>
              <a:lstStyle/>
              <a:p>
                <a:pPr>
                  <a:defRPr lang="es-PY"/>
                </a:pPr>
                <a:r>
                  <a:rPr lang="en-US"/>
                  <a:t>m3</a:t>
                </a:r>
              </a:p>
            </c:rich>
          </c:tx>
          <c:layout>
            <c:manualLayout>
              <c:xMode val="edge"/>
              <c:yMode val="edge"/>
              <c:x val="2.2493615264384099E-2"/>
              <c:y val="0.34294586526218535"/>
            </c:manualLayout>
          </c:layout>
          <c:overlay val="0"/>
        </c:title>
        <c:numFmt formatCode="#,##0" sourceLinked="0"/>
        <c:majorTickMark val="out"/>
        <c:minorTickMark val="none"/>
        <c:tickLblPos val="nextTo"/>
        <c:txPr>
          <a:bodyPr/>
          <a:lstStyle/>
          <a:p>
            <a:pPr>
              <a:defRPr lang="es-PY"/>
            </a:pPr>
            <a:endParaRPr lang="es-PY"/>
          </a:p>
        </c:txPr>
        <c:crossAx val="153557632"/>
        <c:crosses val="autoZero"/>
        <c:crossBetween val="between"/>
      </c:valAx>
    </c:plotArea>
    <c:legend>
      <c:legendPos val="b"/>
      <c:legendEntry>
        <c:idx val="1"/>
        <c:txPr>
          <a:bodyPr/>
          <a:lstStyle/>
          <a:p>
            <a:pPr>
              <a:defRPr sz="900"/>
            </a:pPr>
            <a:endParaRPr lang="es-PY"/>
          </a:p>
        </c:txPr>
      </c:legendEntry>
      <c:layout>
        <c:manualLayout>
          <c:xMode val="edge"/>
          <c:yMode val="edge"/>
          <c:x val="5.3206714405470097E-2"/>
          <c:y val="0.76597862647691972"/>
          <c:w val="0.9"/>
          <c:h val="0.11323655753763828"/>
        </c:manualLayout>
      </c:layout>
      <c:overlay val="0"/>
      <c:txPr>
        <a:bodyPr/>
        <a:lstStyle/>
        <a:p>
          <a:pPr>
            <a:defRPr lang="es-PY" sz="800"/>
          </a:pPr>
          <a:endParaRPr lang="es-PY"/>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a:pPr>
            <a:r>
              <a:rPr lang="en-US"/>
              <a:t>Gasoil + Naftas</a:t>
            </a:r>
          </a:p>
        </c:rich>
      </c:tx>
      <c:layout>
        <c:manualLayout>
          <c:xMode val="edge"/>
          <c:yMode val="edge"/>
          <c:x val="4.0691931052478217E-2"/>
          <c:y val="1.8691588785046745E-2"/>
        </c:manualLayout>
      </c:layout>
      <c:overlay val="1"/>
    </c:title>
    <c:autoTitleDeleted val="0"/>
    <c:view3D>
      <c:rotX val="30"/>
      <c:rotY val="0"/>
      <c:rAngAx val="0"/>
    </c:view3D>
    <c:floor>
      <c:thickness val="0"/>
    </c:floor>
    <c:sideWall>
      <c:thickness val="0"/>
    </c:sideWall>
    <c:backWall>
      <c:thickness val="0"/>
    </c:backWall>
    <c:plotArea>
      <c:layout>
        <c:manualLayout>
          <c:layoutTarget val="inner"/>
          <c:xMode val="edge"/>
          <c:yMode val="edge"/>
          <c:x val="0.12097926355696766"/>
          <c:y val="0.20580175141658688"/>
          <c:w val="0.76583874384123041"/>
          <c:h val="0.7130070890671375"/>
        </c:manualLayout>
      </c:layout>
      <c:pie3DChart>
        <c:varyColors val="1"/>
        <c:ser>
          <c:idx val="0"/>
          <c:order val="0"/>
          <c:dPt>
            <c:idx val="0"/>
            <c:bubble3D val="0"/>
            <c:spPr>
              <a:solidFill>
                <a:srgbClr val="002060"/>
              </a:solidFill>
            </c:spPr>
            <c:extLst xmlns:c16r2="http://schemas.microsoft.com/office/drawing/2015/06/chart">
              <c:ext xmlns:c16="http://schemas.microsoft.com/office/drawing/2014/chart" uri="{C3380CC4-5D6E-409C-BE32-E72D297353CC}">
                <c16:uniqueId val="{00000001-AC15-4283-90BE-542FB9680409}"/>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AC15-4283-90BE-542FB9680409}"/>
              </c:ext>
            </c:extLst>
          </c:dPt>
          <c:dLbls>
            <c:dLbl>
              <c:idx val="0"/>
              <c:layout>
                <c:manualLayout>
                  <c:x val="-4.1075194548049906E-2"/>
                  <c:y val="-5.4695219172369809E-2"/>
                </c:manualLayout>
              </c:layout>
              <c:tx>
                <c:rich>
                  <a:bodyPr/>
                  <a:lstStyle/>
                  <a:p>
                    <a:r>
                      <a:rPr lang="en-US" dirty="0" smtClean="0"/>
                      <a:t>     PETROPAR</a:t>
                    </a:r>
                    <a:r>
                      <a:rPr lang="en-US" dirty="0"/>
                      <a:t>, </a:t>
                    </a:r>
                    <a:r>
                      <a:rPr lang="en-US" dirty="0" smtClean="0"/>
                      <a:t>      31%</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C15-4283-90BE-542FB9680409}"/>
                </c:ext>
                <c:ext xmlns:c15="http://schemas.microsoft.com/office/drawing/2012/chart" uri="{CE6537A1-D6FC-4f65-9D91-7224C49458BB}">
                  <c15:layout/>
                </c:ext>
              </c:extLst>
            </c:dLbl>
            <c:dLbl>
              <c:idx val="1"/>
              <c:layout>
                <c:manualLayout>
                  <c:x val="-1.8908004143453071E-2"/>
                  <c:y val="-0.46892628922982166"/>
                </c:manualLayout>
              </c:layout>
              <c:tx>
                <c:rich>
                  <a:bodyPr/>
                  <a:lstStyle/>
                  <a:p>
                    <a:r>
                      <a:rPr lang="en-US" dirty="0" smtClean="0"/>
                      <a:t>SECTOR </a:t>
                    </a:r>
                    <a:r>
                      <a:rPr lang="en-US" dirty="0"/>
                      <a:t>PRIVADO, </a:t>
                    </a:r>
                    <a:r>
                      <a:rPr lang="en-US" dirty="0" smtClean="0"/>
                      <a:t>69%</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AC15-4283-90BE-542FB9680409}"/>
                </c:ext>
                <c:ext xmlns:c15="http://schemas.microsoft.com/office/drawing/2012/chart" uri="{CE6537A1-D6FC-4f65-9D91-7224C49458BB}">
                  <c15:layout/>
                </c:ext>
              </c:extLst>
            </c:dLbl>
            <c:spPr>
              <a:noFill/>
              <a:ln>
                <a:noFill/>
              </a:ln>
              <a:effectLst/>
            </c:spPr>
            <c:txPr>
              <a:bodyPr/>
              <a:lstStyle/>
              <a:p>
                <a:pPr>
                  <a:defRPr lang="es-PY"/>
                </a:pPr>
                <a:endParaRPr lang="es-PY"/>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Resumen!$J$12:$K$12</c:f>
              <c:strCache>
                <c:ptCount val="2"/>
                <c:pt idx="0">
                  <c:v>PETROPAR</c:v>
                </c:pt>
                <c:pt idx="1">
                  <c:v>SECTOR PRIVADO</c:v>
                </c:pt>
              </c:strCache>
            </c:strRef>
          </c:cat>
          <c:val>
            <c:numRef>
              <c:f>Resumen!$J$13:$K$13</c:f>
              <c:numCache>
                <c:formatCode>0.00%</c:formatCode>
                <c:ptCount val="2"/>
                <c:pt idx="0">
                  <c:v>0.30132415884225855</c:v>
                </c:pt>
                <c:pt idx="1">
                  <c:v>0.69867584115774273</c:v>
                </c:pt>
              </c:numCache>
            </c:numRef>
          </c:val>
          <c:extLst xmlns:c16r2="http://schemas.microsoft.com/office/drawing/2015/06/chart">
            <c:ext xmlns:c16="http://schemas.microsoft.com/office/drawing/2014/chart" uri="{C3380CC4-5D6E-409C-BE32-E72D297353CC}">
              <c16:uniqueId val="{00000004-AC15-4283-90BE-542FB9680409}"/>
            </c:ext>
          </c:extLst>
        </c:ser>
        <c:dLbls>
          <c:showLegendKey val="0"/>
          <c:showVal val="0"/>
          <c:showCatName val="0"/>
          <c:showSerName val="0"/>
          <c:showPercent val="0"/>
          <c:showBubbleSize val="0"/>
          <c:showLeaderLines val="1"/>
        </c:dLbls>
      </c:pie3DChart>
    </c:plotArea>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a:pPr>
            <a:r>
              <a:rPr lang="en-US" dirty="0" err="1" smtClean="0"/>
              <a:t>Naftas</a:t>
            </a:r>
            <a:endParaRPr lang="en-US" dirty="0"/>
          </a:p>
        </c:rich>
      </c:tx>
      <c:layout>
        <c:manualLayout>
          <c:xMode val="edge"/>
          <c:yMode val="edge"/>
          <c:x val="4.0691931052478217E-2"/>
          <c:y val="1.8691588785046741E-2"/>
        </c:manualLayout>
      </c:layout>
      <c:overlay val="1"/>
    </c:title>
    <c:autoTitleDeleted val="0"/>
    <c:view3D>
      <c:rotX val="30"/>
      <c:rotY val="0"/>
      <c:rAngAx val="0"/>
    </c:view3D>
    <c:floor>
      <c:thickness val="0"/>
    </c:floor>
    <c:sideWall>
      <c:thickness val="0"/>
    </c:sideWall>
    <c:backWall>
      <c:thickness val="0"/>
    </c:backWall>
    <c:plotArea>
      <c:layout>
        <c:manualLayout>
          <c:layoutTarget val="inner"/>
          <c:xMode val="edge"/>
          <c:yMode val="edge"/>
          <c:x val="0.12097926355696766"/>
          <c:y val="0.20580175141658688"/>
          <c:w val="0.76583874384123041"/>
          <c:h val="0.7130070890671375"/>
        </c:manualLayout>
      </c:layout>
      <c:pie3DChart>
        <c:varyColors val="1"/>
        <c:ser>
          <c:idx val="0"/>
          <c:order val="0"/>
          <c:dPt>
            <c:idx val="0"/>
            <c:bubble3D val="0"/>
            <c:spPr>
              <a:solidFill>
                <a:srgbClr val="002060"/>
              </a:solidFill>
            </c:spPr>
            <c:extLst xmlns:c16r2="http://schemas.microsoft.com/office/drawing/2015/06/chart">
              <c:ext xmlns:c16="http://schemas.microsoft.com/office/drawing/2014/chart" uri="{C3380CC4-5D6E-409C-BE32-E72D297353CC}">
                <c16:uniqueId val="{00000001-7C22-44F5-A689-CD0E6912930F}"/>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7C22-44F5-A689-CD0E6912930F}"/>
              </c:ext>
            </c:extLst>
          </c:dPt>
          <c:dLbls>
            <c:dLbl>
              <c:idx val="0"/>
              <c:layout>
                <c:manualLayout>
                  <c:x val="-1.2803078081314423E-2"/>
                  <c:y val="-5.4695219172369809E-2"/>
                </c:manualLayout>
              </c:layout>
              <c:tx>
                <c:rich>
                  <a:bodyPr/>
                  <a:lstStyle/>
                  <a:p>
                    <a:r>
                      <a:rPr lang="en-US" dirty="0"/>
                      <a:t>PETROPAR, </a:t>
                    </a:r>
                    <a:r>
                      <a:rPr lang="en-US" dirty="0" smtClean="0"/>
                      <a:t>14%</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7C22-44F5-A689-CD0E6912930F}"/>
                </c:ext>
                <c:ext xmlns:c15="http://schemas.microsoft.com/office/drawing/2012/chart" uri="{CE6537A1-D6FC-4f65-9D91-7224C49458BB}">
                  <c15:layout>
                    <c:manualLayout>
                      <c:w val="0.24759832566053322"/>
                      <c:h val="0.20946528157199901"/>
                    </c:manualLayout>
                  </c15:layout>
                </c:ext>
              </c:extLst>
            </c:dLbl>
            <c:dLbl>
              <c:idx val="1"/>
              <c:layout>
                <c:manualLayout>
                  <c:x val="-0.16149211161269594"/>
                  <c:y val="-8.4273870170841828E-2"/>
                </c:manualLayout>
              </c:layout>
              <c:tx>
                <c:rich>
                  <a:bodyPr/>
                  <a:lstStyle/>
                  <a:p>
                    <a:r>
                      <a:rPr lang="en-US" dirty="0"/>
                      <a:t>SECTOR PRIVADO</a:t>
                    </a:r>
                    <a:r>
                      <a:rPr lang="en-US" dirty="0" smtClean="0"/>
                      <a:t>,      86%</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7C22-44F5-A689-CD0E6912930F}"/>
                </c:ext>
                <c:ext xmlns:c15="http://schemas.microsoft.com/office/drawing/2012/chart" uri="{CE6537A1-D6FC-4f65-9D91-7224C49458BB}">
                  <c15:layout/>
                </c:ext>
              </c:extLst>
            </c:dLbl>
            <c:spPr>
              <a:noFill/>
              <a:ln>
                <a:noFill/>
              </a:ln>
              <a:effectLst/>
            </c:spPr>
            <c:txPr>
              <a:bodyPr/>
              <a:lstStyle/>
              <a:p>
                <a:pPr>
                  <a:defRPr lang="es-PY"/>
                </a:pPr>
                <a:endParaRPr lang="es-PY"/>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Resumen!$J$12:$K$12</c:f>
              <c:strCache>
                <c:ptCount val="2"/>
                <c:pt idx="0">
                  <c:v>PETROPAR</c:v>
                </c:pt>
                <c:pt idx="1">
                  <c:v>SECTOR PRIVADO</c:v>
                </c:pt>
              </c:strCache>
            </c:strRef>
          </c:cat>
          <c:val>
            <c:numRef>
              <c:f>Resumen!$J$14:$K$14</c:f>
              <c:numCache>
                <c:formatCode>0.00%</c:formatCode>
                <c:ptCount val="2"/>
                <c:pt idx="0">
                  <c:v>0.133954005953937</c:v>
                </c:pt>
                <c:pt idx="1">
                  <c:v>0.86604599404606364</c:v>
                </c:pt>
              </c:numCache>
            </c:numRef>
          </c:val>
          <c:extLst xmlns:c16r2="http://schemas.microsoft.com/office/drawing/2015/06/chart">
            <c:ext xmlns:c16="http://schemas.microsoft.com/office/drawing/2014/chart" uri="{C3380CC4-5D6E-409C-BE32-E72D297353CC}">
              <c16:uniqueId val="{00000004-7C22-44F5-A689-CD0E6912930F}"/>
            </c:ext>
          </c:extLst>
        </c:ser>
        <c:dLbls>
          <c:showLegendKey val="0"/>
          <c:showVal val="0"/>
          <c:showCatName val="0"/>
          <c:showSerName val="0"/>
          <c:showPercent val="0"/>
          <c:showBubbleSize val="0"/>
          <c:showLeaderLines val="1"/>
        </c:dLbls>
      </c:pie3DChart>
    </c:plotArea>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PY"/>
            </a:pPr>
            <a:r>
              <a:rPr lang="en-US" dirty="0" smtClean="0"/>
              <a:t>Gasoil</a:t>
            </a:r>
            <a:endParaRPr lang="en-US" dirty="0"/>
          </a:p>
        </c:rich>
      </c:tx>
      <c:layout>
        <c:manualLayout>
          <c:xMode val="edge"/>
          <c:yMode val="edge"/>
          <c:x val="4.0691931052478217E-2"/>
          <c:y val="1.8691588785046741E-2"/>
        </c:manualLayout>
      </c:layout>
      <c:overlay val="1"/>
    </c:title>
    <c:autoTitleDeleted val="0"/>
    <c:view3D>
      <c:rotX val="30"/>
      <c:rotY val="0"/>
      <c:rAngAx val="0"/>
    </c:view3D>
    <c:floor>
      <c:thickness val="0"/>
    </c:floor>
    <c:sideWall>
      <c:thickness val="0"/>
    </c:sideWall>
    <c:backWall>
      <c:thickness val="0"/>
    </c:backWall>
    <c:plotArea>
      <c:layout>
        <c:manualLayout>
          <c:layoutTarget val="inner"/>
          <c:xMode val="edge"/>
          <c:yMode val="edge"/>
          <c:x val="0.12097926355696766"/>
          <c:y val="0.20580175141658688"/>
          <c:w val="0.87902075521646195"/>
          <c:h val="0.79419833583703558"/>
        </c:manualLayout>
      </c:layout>
      <c:pie3DChart>
        <c:varyColors val="1"/>
        <c:ser>
          <c:idx val="0"/>
          <c:order val="0"/>
          <c:dPt>
            <c:idx val="0"/>
            <c:bubble3D val="0"/>
            <c:spPr>
              <a:solidFill>
                <a:srgbClr val="002060"/>
              </a:solidFill>
            </c:spPr>
            <c:extLst xmlns:c16r2="http://schemas.microsoft.com/office/drawing/2015/06/chart">
              <c:ext xmlns:c16="http://schemas.microsoft.com/office/drawing/2014/chart" uri="{C3380CC4-5D6E-409C-BE32-E72D297353CC}">
                <c16:uniqueId val="{00000001-7AC5-4CDD-8337-2D6B09427143}"/>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7AC5-4CDD-8337-2D6B09427143}"/>
              </c:ext>
            </c:extLst>
          </c:dPt>
          <c:dLbls>
            <c:dLbl>
              <c:idx val="0"/>
              <c:layout>
                <c:manualLayout>
                  <c:x val="-2.3772576996096459E-2"/>
                  <c:y val="-0.19104365445112956"/>
                </c:manualLayout>
              </c:layout>
              <c:tx>
                <c:rich>
                  <a:bodyPr/>
                  <a:lstStyle/>
                  <a:p>
                    <a:r>
                      <a:rPr lang="en-US" dirty="0" smtClean="0"/>
                      <a:t>PETROPAR</a:t>
                    </a:r>
                    <a:r>
                      <a:rPr lang="en-US" dirty="0"/>
                      <a:t>, </a:t>
                    </a:r>
                    <a:r>
                      <a:rPr lang="en-US" dirty="0" smtClean="0"/>
                      <a:t>  41%</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7AC5-4CDD-8337-2D6B09427143}"/>
                </c:ext>
                <c:ext xmlns:c15="http://schemas.microsoft.com/office/drawing/2012/chart" uri="{CE6537A1-D6FC-4f65-9D91-7224C49458BB}">
                  <c15:layout>
                    <c:manualLayout>
                      <c:w val="0.32857206614918244"/>
                      <c:h val="0.32095437692663398"/>
                    </c:manualLayout>
                  </c15:layout>
                </c:ext>
              </c:extLst>
            </c:dLbl>
            <c:dLbl>
              <c:idx val="1"/>
              <c:layout>
                <c:manualLayout>
                  <c:x val="3.9044771200318529E-3"/>
                  <c:y val="-0.13396594511263601"/>
                </c:manualLayout>
              </c:layout>
              <c:tx>
                <c:rich>
                  <a:bodyPr/>
                  <a:lstStyle/>
                  <a:p>
                    <a:r>
                      <a:rPr lang="en-US" dirty="0"/>
                      <a:t>SECTOR PRIVADO, </a:t>
                    </a:r>
                    <a:r>
                      <a:rPr lang="en-US" dirty="0" smtClean="0"/>
                      <a:t>59%</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7AC5-4CDD-8337-2D6B09427143}"/>
                </c:ext>
                <c:ext xmlns:c15="http://schemas.microsoft.com/office/drawing/2012/chart" uri="{CE6537A1-D6FC-4f65-9D91-7224C49458BB}">
                  <c15:layout>
                    <c:manualLayout>
                      <c:w val="0.23398230574599785"/>
                      <c:h val="0.37719168952954857"/>
                    </c:manualLayout>
                  </c15:layout>
                </c:ext>
              </c:extLst>
            </c:dLbl>
            <c:spPr>
              <a:noFill/>
              <a:ln>
                <a:noFill/>
              </a:ln>
              <a:effectLst/>
            </c:spPr>
            <c:txPr>
              <a:bodyPr/>
              <a:lstStyle/>
              <a:p>
                <a:pPr>
                  <a:defRPr lang="es-PY" sz="1200"/>
                </a:pPr>
                <a:endParaRPr lang="es-PY"/>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Resumen!$J$12:$K$12</c:f>
              <c:strCache>
                <c:ptCount val="2"/>
                <c:pt idx="0">
                  <c:v>PETROPAR</c:v>
                </c:pt>
                <c:pt idx="1">
                  <c:v>SECTOR PRIVADO</c:v>
                </c:pt>
              </c:strCache>
            </c:strRef>
          </c:cat>
          <c:val>
            <c:numRef>
              <c:f>Resumen!$J$15:$K$15</c:f>
              <c:numCache>
                <c:formatCode>0.00%</c:formatCode>
                <c:ptCount val="2"/>
                <c:pt idx="0">
                  <c:v>0.40218649675717205</c:v>
                </c:pt>
                <c:pt idx="1">
                  <c:v>0.59781350324282756</c:v>
                </c:pt>
              </c:numCache>
            </c:numRef>
          </c:val>
          <c:extLst xmlns:c16r2="http://schemas.microsoft.com/office/drawing/2015/06/chart">
            <c:ext xmlns:c16="http://schemas.microsoft.com/office/drawing/2014/chart" uri="{C3380CC4-5D6E-409C-BE32-E72D297353CC}">
              <c16:uniqueId val="{00000004-7AC5-4CDD-8337-2D6B09427143}"/>
            </c:ext>
          </c:extLst>
        </c:ser>
        <c:dLbls>
          <c:showLegendKey val="0"/>
          <c:showVal val="0"/>
          <c:showCatName val="0"/>
          <c:showSerName val="0"/>
          <c:showPercent val="0"/>
          <c:showBubbleSize val="0"/>
          <c:showLeaderLines val="1"/>
        </c:dLbls>
      </c:pie3DChart>
    </c:plotArea>
    <c:plotVisOnly val="1"/>
    <c:dispBlanksAs val="zero"/>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drawing1.xml><?xml version="1.0" encoding="utf-8"?>
<c:userShapes xmlns:c="http://schemas.openxmlformats.org/drawingml/2006/chart">
  <cdr:relSizeAnchor xmlns:cdr="http://schemas.openxmlformats.org/drawingml/2006/chartDrawing">
    <cdr:from>
      <cdr:x>0.50617</cdr:x>
      <cdr:y>0.5</cdr:y>
    </cdr:from>
    <cdr:to>
      <cdr:x>0.52123</cdr:x>
      <cdr:y>0.52878</cdr:y>
    </cdr:to>
    <cdr:sp macro="" textlink="">
      <cdr:nvSpPr>
        <cdr:cNvPr id="41985" name="Text Box 1"/>
        <cdr:cNvSpPr txBox="1">
          <a:spLocks xmlns:a="http://schemas.openxmlformats.org/drawingml/2006/main" noChangeArrowheads="1"/>
        </cdr:cNvSpPr>
      </cdr:nvSpPr>
      <cdr:spPr bwMode="auto">
        <a:xfrm xmlns:a="http://schemas.openxmlformats.org/drawingml/2006/main">
          <a:off x="3874671" y="2979738"/>
          <a:ext cx="115188" cy="17134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s-ES" sz="600" b="0" i="0" strike="noStrike">
              <a:solidFill>
                <a:srgbClr val="000000"/>
              </a:solidFill>
              <a:latin typeface="Arial"/>
              <a:cs typeface="Aria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34257" y="0"/>
            <a:ext cx="2933277" cy="495300"/>
          </a:xfrm>
          <a:prstGeom prst="rect">
            <a:avLst/>
          </a:prstGeom>
        </p:spPr>
        <p:txBody>
          <a:bodyPr vert="horz" lIns="91440" tIns="45720" rIns="91440" bIns="45720" rtlCol="0"/>
          <a:lstStyle>
            <a:lvl1pPr algn="r" latinLnBrk="0">
              <a:defRPr lang="es-ES" sz="1200"/>
            </a:lvl1pPr>
          </a:lstStyle>
          <a:p>
            <a:fld id="{00F830A1-3891-4B82-A120-081866556DA0}" type="datetimeFigureOut">
              <a:rPr lang="es-PY"/>
              <a:pPr/>
              <a:t>11/10/2016</a:t>
            </a:fld>
            <a:endParaRPr lang="es-ES" dirty="0"/>
          </a:p>
        </p:txBody>
      </p:sp>
      <p:sp>
        <p:nvSpPr>
          <p:cNvPr id="4" name="Slide Image Placeholder 3"/>
          <p:cNvSpPr>
            <a:spLocks noGrp="1" noRot="1" noChangeAspect="1"/>
          </p:cNvSpPr>
          <p:nvPr>
            <p:ph type="sldImg" idx="2"/>
          </p:nvPr>
        </p:nvSpPr>
        <p:spPr>
          <a:xfrm>
            <a:off x="701675" y="742950"/>
            <a:ext cx="5365750" cy="371475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latinLnBrk="0">
              <a:defRPr lang="es-ES" sz="1200"/>
            </a:lvl1pPr>
          </a:lstStyle>
          <a:p>
            <a:fld id="{58CC9574-A819-4FE4-99A7-1E27AD09ADC2}" type="slidenum">
              <a:rPr/>
              <a:pPr/>
              <a:t>‹Nº›</a:t>
            </a:fld>
            <a:endParaRPr lang="es-ES" dirty="0"/>
          </a:p>
        </p:txBody>
      </p:sp>
    </p:spTree>
    <p:extLst>
      <p:ext uri="{BB962C8B-B14F-4D97-AF65-F5344CB8AC3E}">
        <p14:creationId xmlns:p14="http://schemas.microsoft.com/office/powerpoint/2010/main" val="321416404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742950"/>
            <a:ext cx="5365750" cy="3714750"/>
          </a:xfrm>
        </p:spPr>
      </p:sp>
      <p:sp>
        <p:nvSpPr>
          <p:cNvPr id="3" name="Notes Placeholder 2"/>
          <p:cNvSpPr>
            <a:spLocks noGrp="1"/>
          </p:cNvSpPr>
          <p:nvPr>
            <p:ph type="body" idx="1"/>
          </p:nvPr>
        </p:nvSpPr>
        <p:spPr/>
        <p:txBody>
          <a:bodyPr/>
          <a:lstStyle/>
          <a:p>
            <a:r>
              <a:rPr lang="es-ES" dirty="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a:p>
          <a:p>
            <a:r>
              <a:rPr lang="es-ES" dirty="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extLst>
      <p:ext uri="{BB962C8B-B14F-4D97-AF65-F5344CB8AC3E}">
        <p14:creationId xmlns:p14="http://schemas.microsoft.com/office/powerpoint/2010/main" val="331840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19</a:t>
            </a:fld>
            <a:endParaRPr lang="es-ES" dirty="0"/>
          </a:p>
        </p:txBody>
      </p:sp>
    </p:spTree>
    <p:extLst>
      <p:ext uri="{BB962C8B-B14F-4D97-AF65-F5344CB8AC3E}">
        <p14:creationId xmlns:p14="http://schemas.microsoft.com/office/powerpoint/2010/main" val="424632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21</a:t>
            </a:fld>
            <a:endParaRPr lang="es-ES" dirty="0"/>
          </a:p>
        </p:txBody>
      </p:sp>
    </p:spTree>
    <p:extLst>
      <p:ext uri="{BB962C8B-B14F-4D97-AF65-F5344CB8AC3E}">
        <p14:creationId xmlns:p14="http://schemas.microsoft.com/office/powerpoint/2010/main" val="391617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10</a:t>
            </a:fld>
            <a:endParaRPr lang="es-ES" dirty="0"/>
          </a:p>
        </p:txBody>
      </p:sp>
    </p:spTree>
    <p:extLst>
      <p:ext uri="{BB962C8B-B14F-4D97-AF65-F5344CB8AC3E}">
        <p14:creationId xmlns:p14="http://schemas.microsoft.com/office/powerpoint/2010/main" val="289342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11</a:t>
            </a:fld>
            <a:endParaRPr lang="es-ES" dirty="0"/>
          </a:p>
        </p:txBody>
      </p:sp>
    </p:spTree>
    <p:extLst>
      <p:ext uri="{BB962C8B-B14F-4D97-AF65-F5344CB8AC3E}">
        <p14:creationId xmlns:p14="http://schemas.microsoft.com/office/powerpoint/2010/main" val="158068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12</a:t>
            </a:fld>
            <a:endParaRPr lang="es-ES" dirty="0"/>
          </a:p>
        </p:txBody>
      </p:sp>
    </p:spTree>
    <p:extLst>
      <p:ext uri="{BB962C8B-B14F-4D97-AF65-F5344CB8AC3E}">
        <p14:creationId xmlns:p14="http://schemas.microsoft.com/office/powerpoint/2010/main" val="358080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Y" dirty="0" err="1"/>
              <a:t>jhjhkhkjh</a:t>
            </a:r>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14</a:t>
            </a:fld>
            <a:endParaRPr lang="es-ES" dirty="0"/>
          </a:p>
        </p:txBody>
      </p:sp>
    </p:spTree>
    <p:extLst>
      <p:ext uri="{BB962C8B-B14F-4D97-AF65-F5344CB8AC3E}">
        <p14:creationId xmlns:p14="http://schemas.microsoft.com/office/powerpoint/2010/main" val="311330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Y" dirty="0" err="1"/>
              <a:t>jhjhkhkjh</a:t>
            </a:r>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15</a:t>
            </a:fld>
            <a:endParaRPr lang="es-ES" dirty="0"/>
          </a:p>
        </p:txBody>
      </p:sp>
    </p:spTree>
    <p:extLst>
      <p:ext uri="{BB962C8B-B14F-4D97-AF65-F5344CB8AC3E}">
        <p14:creationId xmlns:p14="http://schemas.microsoft.com/office/powerpoint/2010/main" val="110022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Y" dirty="0" err="1"/>
              <a:t>jhjhkhkjh</a:t>
            </a:r>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16</a:t>
            </a:fld>
            <a:endParaRPr lang="es-ES" dirty="0"/>
          </a:p>
        </p:txBody>
      </p:sp>
    </p:spTree>
    <p:extLst>
      <p:ext uri="{BB962C8B-B14F-4D97-AF65-F5344CB8AC3E}">
        <p14:creationId xmlns:p14="http://schemas.microsoft.com/office/powerpoint/2010/main" val="154795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17</a:t>
            </a:fld>
            <a:endParaRPr lang="es-ES" dirty="0"/>
          </a:p>
        </p:txBody>
      </p:sp>
    </p:spTree>
    <p:extLst>
      <p:ext uri="{BB962C8B-B14F-4D97-AF65-F5344CB8AC3E}">
        <p14:creationId xmlns:p14="http://schemas.microsoft.com/office/powerpoint/2010/main" val="136162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CC9574-A819-4FE4-99A7-1E27AD09ADC2}" type="slidenum">
              <a:rPr lang="es-ES" smtClean="0"/>
              <a:pPr/>
              <a:t>18</a:t>
            </a:fld>
            <a:endParaRPr lang="es-ES" dirty="0"/>
          </a:p>
        </p:txBody>
      </p:sp>
    </p:spTree>
    <p:extLst>
      <p:ext uri="{BB962C8B-B14F-4D97-AF65-F5344CB8AC3E}">
        <p14:creationId xmlns:p14="http://schemas.microsoft.com/office/powerpoint/2010/main" val="254217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5" name="4 Marcador de pie de página"/>
          <p:cNvSpPr>
            <a:spLocks noGrp="1"/>
          </p:cNvSpPr>
          <p:nvPr>
            <p:ph type="ftr" sz="quarter" idx="11"/>
          </p:nvPr>
        </p:nvSpPr>
        <p:spPr/>
        <p:txBody>
          <a:bodyPr/>
          <a:lstStyle/>
          <a:p>
            <a:endParaRPr kumimoji="0" lang="es-ES" dirty="0"/>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5" name="4 Marcador de pie de página"/>
          <p:cNvSpPr>
            <a:spLocks noGrp="1"/>
          </p:cNvSpPr>
          <p:nvPr>
            <p:ph type="ftr" sz="quarter" idx="11"/>
          </p:nvPr>
        </p:nvSpPr>
        <p:spPr/>
        <p:txBody>
          <a:bodyPr/>
          <a:lstStyle/>
          <a:p>
            <a:endParaRPr kumimoji="0" lang="es-ES" dirty="0"/>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9"/>
            <a:ext cx="222885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39"/>
            <a:ext cx="652145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5" name="4 Marcador de pie de página"/>
          <p:cNvSpPr>
            <a:spLocks noGrp="1"/>
          </p:cNvSpPr>
          <p:nvPr>
            <p:ph type="ftr" sz="quarter" idx="11"/>
          </p:nvPr>
        </p:nvSpPr>
        <p:spPr/>
        <p:txBody>
          <a:bodyPr/>
          <a:lstStyle/>
          <a:p>
            <a:endParaRPr kumimoji="0" lang="es-ES" dirty="0"/>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bg>
      <p:bgPr>
        <a:solidFill>
          <a:schemeClr val="bg2">
            <a:lumMod val="9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PY"/>
              <a:pPr/>
              <a:t>11/10/2016</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dirty="0"/>
          </a:p>
        </p:txBody>
      </p:sp>
      <p:sp>
        <p:nvSpPr>
          <p:cNvPr id="12" name="11 Rectángulo"/>
          <p:cNvSpPr/>
          <p:nvPr userDrawn="1"/>
        </p:nvSpPr>
        <p:spPr>
          <a:xfrm>
            <a:off x="0" y="6093296"/>
            <a:ext cx="9906000" cy="764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3" name="Picture 2" descr="C:\Users\ddiaz\Desktop\Planificacion\FOTOS PETROPAR\eess\DSC_0026.JPG"/>
          <p:cNvPicPr>
            <a:picLocks noChangeAspect="1" noChangeArrowheads="1"/>
          </p:cNvPicPr>
          <p:nvPr userDrawn="1"/>
        </p:nvPicPr>
        <p:blipFill>
          <a:blip r:embed="rId2" cstate="print"/>
          <a:srcRect t="23718" r="803" b="35004"/>
          <a:stretch>
            <a:fillRect/>
          </a:stretch>
        </p:blipFill>
        <p:spPr bwMode="auto">
          <a:xfrm>
            <a:off x="742950" y="304800"/>
            <a:ext cx="8341844" cy="1964480"/>
          </a:xfrm>
          <a:prstGeom prst="rect">
            <a:avLst/>
          </a:prstGeom>
          <a:ln>
            <a:noFill/>
          </a:ln>
          <a:effectLst>
            <a:outerShdw blurRad="190500" algn="tl" rotWithShape="0">
              <a:srgbClr val="000000">
                <a:alpha val="7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PY"/>
              <a:pPr/>
              <a:t>11/10/2016</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dirty="0"/>
          </a:p>
        </p:txBody>
      </p:sp>
      <p:sp>
        <p:nvSpPr>
          <p:cNvPr id="6" name="Content Placeholder 2"/>
          <p:cNvSpPr>
            <a:spLocks noGrp="1"/>
          </p:cNvSpPr>
          <p:nvPr>
            <p:ph idx="1"/>
          </p:nvPr>
        </p:nvSpPr>
        <p:spPr>
          <a:xfrm>
            <a:off x="495300" y="1600201"/>
            <a:ext cx="89154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s-PY"/>
              <a:pPr/>
              <a:t>11/10/2016</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rPr/>
              <a:pPr/>
              <a:t>‹Nº›</a:t>
            </a:fld>
            <a:endParaRPr kumimoji="0" lang="es-ES" dirty="0"/>
          </a:p>
        </p:txBody>
      </p:sp>
      <p:sp>
        <p:nvSpPr>
          <p:cNvPr id="6" name="Title 1"/>
          <p:cNvSpPr>
            <a:spLocks noGrp="1"/>
          </p:cNvSpPr>
          <p:nvPr>
            <p:ph type="title" hasCustomPrompt="1"/>
          </p:nvPr>
        </p:nvSpPr>
        <p:spPr>
          <a:xfrm>
            <a:off x="314600" y="3081000"/>
            <a:ext cx="94107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307615" y="2424752"/>
            <a:ext cx="94185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PY"/>
              <a:pPr/>
              <a:t>11/10/2016</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dirty="0"/>
          </a:p>
        </p:txBody>
      </p:sp>
      <p:sp>
        <p:nvSpPr>
          <p:cNvPr id="7" name="Rectangle 6"/>
          <p:cNvSpPr/>
          <p:nvPr userDrawn="1"/>
        </p:nvSpPr>
        <p:spPr>
          <a:xfrm>
            <a:off x="0" y="2895600"/>
            <a:ext cx="817245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9" name="Title 1"/>
          <p:cNvSpPr>
            <a:spLocks noGrp="1"/>
          </p:cNvSpPr>
          <p:nvPr>
            <p:ph type="title"/>
          </p:nvPr>
        </p:nvSpPr>
        <p:spPr>
          <a:xfrm>
            <a:off x="449439" y="3200400"/>
            <a:ext cx="75946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a:t>Haga clic para modificar el estilo de título del patrón</a:t>
            </a:r>
            <a:endParaRPr/>
          </a:p>
        </p:txBody>
      </p:sp>
      <p:sp>
        <p:nvSpPr>
          <p:cNvPr id="10" name="Text Placeholder 15"/>
          <p:cNvSpPr>
            <a:spLocks noGrp="1"/>
          </p:cNvSpPr>
          <p:nvPr>
            <p:ph type="body" sz="quarter" idx="14" hasCustomPrompt="1"/>
          </p:nvPr>
        </p:nvSpPr>
        <p:spPr>
          <a:xfrm>
            <a:off x="5035550" y="664780"/>
            <a:ext cx="454025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PY"/>
              <a:pPr/>
              <a:t>11/10/2016</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dirty="0"/>
          </a:p>
        </p:txBody>
      </p:sp>
      <p:sp>
        <p:nvSpPr>
          <p:cNvPr id="6" name="Rectangle 5"/>
          <p:cNvSpPr/>
          <p:nvPr userDrawn="1"/>
        </p:nvSpPr>
        <p:spPr>
          <a:xfrm>
            <a:off x="644868" y="4800600"/>
            <a:ext cx="5279898"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7" name="Title 1"/>
          <p:cNvSpPr>
            <a:spLocks noGrp="1"/>
          </p:cNvSpPr>
          <p:nvPr>
            <p:ph type="title"/>
          </p:nvPr>
        </p:nvSpPr>
        <p:spPr>
          <a:xfrm>
            <a:off x="657098" y="4800600"/>
            <a:ext cx="521001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9" name="Media Placeholder 8"/>
          <p:cNvSpPr>
            <a:spLocks noGrp="1"/>
          </p:cNvSpPr>
          <p:nvPr>
            <p:ph type="media" sz="quarter" idx="13"/>
          </p:nvPr>
        </p:nvSpPr>
        <p:spPr>
          <a:xfrm>
            <a:off x="635941" y="838200"/>
            <a:ext cx="5279898" cy="3812822"/>
          </a:xfrm>
        </p:spPr>
        <p:txBody>
          <a:bodyPr/>
          <a:lstStyle>
            <a:lvl1pPr eaLnBrk="1" latinLnBrk="0" hangingPunct="1">
              <a:buNone/>
              <a:defRPr kumimoji="0" lang="es-ES"/>
            </a:lvl1pPr>
          </a:lstStyle>
          <a:p>
            <a:pPr eaLnBrk="1" latinLnBrk="0" hangingPunct="1"/>
            <a:r>
              <a:rPr lang="es-ES" dirty="0"/>
              <a:t>Haga clic en el icono para agregar medios</a:t>
            </a:r>
            <a:endParaRPr/>
          </a:p>
        </p:txBody>
      </p:sp>
      <p:sp>
        <p:nvSpPr>
          <p:cNvPr id="11" name="Text Placeholder 10"/>
          <p:cNvSpPr>
            <a:spLocks noGrp="1"/>
          </p:cNvSpPr>
          <p:nvPr>
            <p:ph type="body" sz="quarter" idx="14"/>
          </p:nvPr>
        </p:nvSpPr>
        <p:spPr>
          <a:xfrm>
            <a:off x="6258268" y="838201"/>
            <a:ext cx="305435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A258050E-B668-4FA7-85AD-C750C80A6E9B}" type="datetimeFigureOut">
              <a:rPr lang="es-PY"/>
              <a:pPr/>
              <a:t>11/10/2016</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rPr/>
              <a:pPr/>
              <a:t>‹Nº›</a:t>
            </a:fld>
            <a:endParaRPr kumimoji="0" lang="es-ES" dirty="0"/>
          </a:p>
        </p:txBody>
      </p:sp>
      <p:sp>
        <p:nvSpPr>
          <p:cNvPr id="14" name="Title 1"/>
          <p:cNvSpPr>
            <a:spLocks noGrp="1"/>
          </p:cNvSpPr>
          <p:nvPr>
            <p:ph type="title" hasCustomPrompt="1"/>
          </p:nvPr>
        </p:nvSpPr>
        <p:spPr>
          <a:xfrm>
            <a:off x="0" y="414867"/>
            <a:ext cx="54483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En blanco">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73820FCD-5F4C-4989-BE05-0A8208BCBC21}" type="slidenum">
              <a:rPr/>
              <a:pPr/>
              <a:t>‹Nº›</a:t>
            </a:fld>
            <a:endParaRPr kumimoji="0" lang="es-ES" dirty="0"/>
          </a:p>
        </p:txBody>
      </p:sp>
      <p:pic>
        <p:nvPicPr>
          <p:cNvPr id="6" name="Picture 9"/>
          <p:cNvPicPr>
            <a:picLocks noChangeAspect="1"/>
          </p:cNvPicPr>
          <p:nvPr userDrawn="1"/>
        </p:nvPicPr>
        <p:blipFill rotWithShape="1">
          <a:blip r:embed="rId2" cstate="print"/>
          <a:srcRect l="9110" r="16569" b="63459"/>
          <a:stretch/>
        </p:blipFill>
        <p:spPr>
          <a:xfrm>
            <a:off x="0" y="5791200"/>
            <a:ext cx="838200" cy="1066800"/>
          </a:xfrm>
          <a:prstGeom prst="rect">
            <a:avLst/>
          </a:prstGeom>
        </p:spPr>
      </p:pic>
      <p:pic>
        <p:nvPicPr>
          <p:cNvPr id="7" name="Picture 8"/>
          <p:cNvPicPr>
            <a:picLocks noChangeAspect="1"/>
          </p:cNvPicPr>
          <p:nvPr userDrawn="1"/>
        </p:nvPicPr>
        <p:blipFill rotWithShape="1">
          <a:blip r:embed="rId3" cstate="print"/>
          <a:srcRect l="2532" b="8176"/>
          <a:stretch/>
        </p:blipFill>
        <p:spPr>
          <a:xfrm rot="5400000">
            <a:off x="-2505818" y="2505817"/>
            <a:ext cx="5867400" cy="855769"/>
          </a:xfrm>
          <a:prstGeom prst="rect">
            <a:avLst/>
          </a:prstGeom>
        </p:spPr>
      </p:pic>
      <p:sp>
        <p:nvSpPr>
          <p:cNvPr id="10" name="TextBox 2"/>
          <p:cNvSpPr txBox="1"/>
          <p:nvPr userDrawn="1"/>
        </p:nvSpPr>
        <p:spPr>
          <a:xfrm rot="16200000">
            <a:off x="-2527299" y="2603500"/>
            <a:ext cx="5715000" cy="660400"/>
          </a:xfrm>
          <a:prstGeom prst="rect">
            <a:avLst/>
          </a:prstGeom>
          <a:noFill/>
        </p:spPr>
        <p:txBody>
          <a:bodyPr wrap="square" rtlCol="0">
            <a:normAutofit fontScale="47500" lnSpcReduction="20000"/>
          </a:bodyPr>
          <a:lstStyle/>
          <a:p>
            <a:r>
              <a:rPr lang="es-ES" sz="2200" dirty="0">
                <a:solidFill>
                  <a:srgbClr val="2C99FC"/>
                </a:solidFill>
              </a:rPr>
              <a:t> </a:t>
            </a:r>
          </a:p>
          <a:p>
            <a:r>
              <a:rPr lang="es-ES" sz="5900" b="1" dirty="0">
                <a:solidFill>
                  <a:prstClr val="black">
                    <a:lumMod val="50000"/>
                    <a:lumOff val="50000"/>
                  </a:prstClr>
                </a:solidFill>
              </a:rPr>
              <a:t>Proyecto de Presupuesto – Año 2017 </a:t>
            </a:r>
            <a:endParaRPr lang="es-ES" dirty="0">
              <a:solidFill>
                <a:prstClr val="black"/>
              </a:solidFill>
            </a:endParaRPr>
          </a:p>
        </p:txBody>
      </p:sp>
      <p:pic>
        <p:nvPicPr>
          <p:cNvPr id="9" name="8 Imagen" descr="C:\Users\ddiaz\Desktop\logoPP.png"/>
          <p:cNvPicPr/>
          <p:nvPr userDrawn="1"/>
        </p:nvPicPr>
        <p:blipFill>
          <a:blip r:embed="rId4" cstate="print"/>
          <a:srcRect/>
          <a:stretch>
            <a:fillRect/>
          </a:stretch>
        </p:blipFill>
        <p:spPr bwMode="auto">
          <a:xfrm>
            <a:off x="8405772" y="6381328"/>
            <a:ext cx="1472709" cy="43110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5" name="4 Marcador de pie de página"/>
          <p:cNvSpPr>
            <a:spLocks noGrp="1"/>
          </p:cNvSpPr>
          <p:nvPr>
            <p:ph type="ftr" sz="quarter" idx="11"/>
          </p:nvPr>
        </p:nvSpPr>
        <p:spPr/>
        <p:txBody>
          <a:bodyPr/>
          <a:lstStyle/>
          <a:p>
            <a:endParaRPr kumimoji="0" lang="es-ES" dirty="0"/>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30289C6-8E38-4672-AE4E-32F222AF7DA5}" type="datetimeFigureOut">
              <a:rPr lang="es-ES" smtClean="0"/>
              <a:pPr/>
              <a:t>11/10/2016</a:t>
            </a:fld>
            <a:endParaRPr lang="es-ES"/>
          </a:p>
        </p:txBody>
      </p:sp>
      <p:sp>
        <p:nvSpPr>
          <p:cNvPr id="5" name="4 Marcador de pie de página"/>
          <p:cNvSpPr>
            <a:spLocks noGrp="1"/>
          </p:cNvSpPr>
          <p:nvPr>
            <p:ph type="ftr" sz="quarter" idx="11"/>
          </p:nvPr>
        </p:nvSpPr>
        <p:spPr/>
        <p:txBody>
          <a:bodyPr/>
          <a:lstStyle/>
          <a:p>
            <a:endParaRPr kumimoji="0" lang="es-ES" dirty="0"/>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
        <p:nvSpPr>
          <p:cNvPr id="7" name="Oval 6"/>
          <p:cNvSpPr/>
          <p:nvPr userDrawn="1"/>
        </p:nvSpPr>
        <p:spPr>
          <a:xfrm>
            <a:off x="825500" y="1946209"/>
            <a:ext cx="222885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
        <p:nvSpPr>
          <p:cNvPr id="8" name="Rectangle 7"/>
          <p:cNvSpPr/>
          <p:nvPr userDrawn="1"/>
        </p:nvSpPr>
        <p:spPr>
          <a:xfrm>
            <a:off x="9410700" y="5265376"/>
            <a:ext cx="4953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9" name="Oval 8"/>
          <p:cNvSpPr/>
          <p:nvPr userDrawn="1"/>
        </p:nvSpPr>
        <p:spPr>
          <a:xfrm>
            <a:off x="1091272" y="1992354"/>
            <a:ext cx="1715428"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6" name="5 Marcador de pie de página"/>
          <p:cNvSpPr>
            <a:spLocks noGrp="1"/>
          </p:cNvSpPr>
          <p:nvPr>
            <p:ph type="ftr" sz="quarter" idx="11"/>
          </p:nvPr>
        </p:nvSpPr>
        <p:spPr/>
        <p:txBody>
          <a:bodyPr/>
          <a:lstStyle/>
          <a:p>
            <a:endParaRPr kumimoji="0" lang="es-ES" dirty="0"/>
          </a:p>
        </p:txBody>
      </p:sp>
      <p:sp>
        <p:nvSpPr>
          <p:cNvPr id="7" name="6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8" name="7 Marcador de pie de página"/>
          <p:cNvSpPr>
            <a:spLocks noGrp="1"/>
          </p:cNvSpPr>
          <p:nvPr>
            <p:ph type="ftr" sz="quarter" idx="11"/>
          </p:nvPr>
        </p:nvSpPr>
        <p:spPr/>
        <p:txBody>
          <a:bodyPr/>
          <a:lstStyle/>
          <a:p>
            <a:endParaRPr kumimoji="0" lang="es-ES" dirty="0"/>
          </a:p>
        </p:txBody>
      </p:sp>
      <p:sp>
        <p:nvSpPr>
          <p:cNvPr id="9" name="8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4" name="3 Marcador de pie de página"/>
          <p:cNvSpPr>
            <a:spLocks noGrp="1"/>
          </p:cNvSpPr>
          <p:nvPr>
            <p:ph type="ftr" sz="quarter" idx="11"/>
          </p:nvPr>
        </p:nvSpPr>
        <p:spPr/>
        <p:txBody>
          <a:bodyPr/>
          <a:lstStyle/>
          <a:p>
            <a:endParaRPr kumimoji="0" lang="es-ES" dirty="0"/>
          </a:p>
        </p:txBody>
      </p:sp>
      <p:sp>
        <p:nvSpPr>
          <p:cNvPr id="5" name="4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pic>
        <p:nvPicPr>
          <p:cNvPr id="6" name="Picture 5"/>
          <p:cNvPicPr>
            <a:picLocks noChangeAspect="1"/>
          </p:cNvPicPr>
          <p:nvPr userDrawn="1"/>
        </p:nvPicPr>
        <p:blipFill>
          <a:blip r:embed="rId2" cstate="print"/>
          <a:stretch>
            <a:fillRect/>
          </a:stretch>
        </p:blipFill>
        <p:spPr>
          <a:xfrm>
            <a:off x="0" y="762000"/>
            <a:ext cx="2649279"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0289C6-8E38-4672-AE4E-32F222AF7DA5}" type="datetimeFigureOut">
              <a:rPr lang="es-ES" smtClean="0"/>
              <a:pPr/>
              <a:t>11/10/2016</a:t>
            </a:fld>
            <a:endParaRPr lang="es-ES"/>
          </a:p>
        </p:txBody>
      </p:sp>
      <p:sp>
        <p:nvSpPr>
          <p:cNvPr id="3" name="2 Marcador de pie de página"/>
          <p:cNvSpPr>
            <a:spLocks noGrp="1"/>
          </p:cNvSpPr>
          <p:nvPr>
            <p:ph type="ftr" sz="quarter" idx="11"/>
          </p:nvPr>
        </p:nvSpPr>
        <p:spPr/>
        <p:txBody>
          <a:bodyPr/>
          <a:lstStyle/>
          <a:p>
            <a:endParaRPr kumimoji="0" lang="es-ES" dirty="0"/>
          </a:p>
        </p:txBody>
      </p:sp>
      <p:sp>
        <p:nvSpPr>
          <p:cNvPr id="4" name="3 Marcador de número de diapositiva"/>
          <p:cNvSpPr>
            <a:spLocks noGrp="1"/>
          </p:cNvSpPr>
          <p:nvPr>
            <p:ph type="sldNum" sz="quarter" idx="12"/>
          </p:nvPr>
        </p:nvSpPr>
        <p:spPr/>
        <p:txBody>
          <a:bodyPr/>
          <a:lstStyle/>
          <a:p>
            <a:fld id="{73820FCD-5F4C-4989-BE05-0A8208BCBC21}" type="slidenum">
              <a:rPr lang="es-ES" smtClean="0"/>
              <a:pPr/>
              <a:t>‹Nº›</a:t>
            </a:fld>
            <a:endParaRPr kumimoji="0" lang="es-ES" dirty="0"/>
          </a:p>
        </p:txBody>
      </p:sp>
      <p:pic>
        <p:nvPicPr>
          <p:cNvPr id="5" name="Picture 9"/>
          <p:cNvPicPr>
            <a:picLocks noChangeAspect="1"/>
          </p:cNvPicPr>
          <p:nvPr userDrawn="1"/>
        </p:nvPicPr>
        <p:blipFill rotWithShape="1">
          <a:blip r:embed="rId2" cstate="print"/>
          <a:srcRect l="9110" r="16569" b="63459"/>
          <a:stretch/>
        </p:blipFill>
        <p:spPr>
          <a:xfrm>
            <a:off x="0" y="5791200"/>
            <a:ext cx="838200" cy="1066800"/>
          </a:xfrm>
          <a:prstGeom prst="rect">
            <a:avLst/>
          </a:prstGeom>
        </p:spPr>
      </p:pic>
      <p:pic>
        <p:nvPicPr>
          <p:cNvPr id="6" name="Picture 8"/>
          <p:cNvPicPr>
            <a:picLocks noChangeAspect="1"/>
          </p:cNvPicPr>
          <p:nvPr userDrawn="1"/>
        </p:nvPicPr>
        <p:blipFill rotWithShape="1">
          <a:blip r:embed="rId3" cstate="print"/>
          <a:srcRect l="2532" b="8176"/>
          <a:stretch/>
        </p:blipFill>
        <p:spPr>
          <a:xfrm rot="5400000">
            <a:off x="-2505818" y="2505817"/>
            <a:ext cx="5867400" cy="855769"/>
          </a:xfrm>
          <a:prstGeom prst="rect">
            <a:avLst/>
          </a:prstGeom>
        </p:spPr>
      </p:pic>
      <p:sp>
        <p:nvSpPr>
          <p:cNvPr id="8" name="TextBox 2"/>
          <p:cNvSpPr txBox="1"/>
          <p:nvPr userDrawn="1"/>
        </p:nvSpPr>
        <p:spPr>
          <a:xfrm rot="16200000">
            <a:off x="-2527299" y="2603500"/>
            <a:ext cx="5715000" cy="660400"/>
          </a:xfrm>
          <a:prstGeom prst="rect">
            <a:avLst/>
          </a:prstGeom>
          <a:noFill/>
        </p:spPr>
        <p:txBody>
          <a:bodyPr wrap="square" rtlCol="0">
            <a:normAutofit fontScale="47500" lnSpcReduction="20000"/>
          </a:bodyPr>
          <a:lstStyle/>
          <a:p>
            <a:r>
              <a:rPr lang="es-ES" sz="2200" dirty="0">
                <a:solidFill>
                  <a:srgbClr val="2C99FC"/>
                </a:solidFill>
              </a:rPr>
              <a:t> </a:t>
            </a:r>
          </a:p>
          <a:p>
            <a:r>
              <a:rPr lang="es-ES" sz="5900" b="1" dirty="0">
                <a:solidFill>
                  <a:prstClr val="black">
                    <a:lumMod val="50000"/>
                    <a:lumOff val="50000"/>
                  </a:prstClr>
                </a:solidFill>
              </a:rPr>
              <a:t>Proyecto de Presupuesto – Año 2017 </a:t>
            </a:r>
            <a:endParaRPr lang="es-ES" dirty="0">
              <a:solidFill>
                <a:prstClr val="black"/>
              </a:solidFill>
            </a:endParaRPr>
          </a:p>
        </p:txBody>
      </p:sp>
      <p:pic>
        <p:nvPicPr>
          <p:cNvPr id="9" name="8 Imagen" descr="C:\Users\ddiaz\Desktop\logoPP.png"/>
          <p:cNvPicPr/>
          <p:nvPr userDrawn="1"/>
        </p:nvPicPr>
        <p:blipFill>
          <a:blip r:embed="rId4" cstate="print"/>
          <a:srcRect/>
          <a:stretch>
            <a:fillRect/>
          </a:stretch>
        </p:blipFill>
        <p:spPr bwMode="auto">
          <a:xfrm>
            <a:off x="8405772" y="6381328"/>
            <a:ext cx="1472709" cy="43110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6" name="5 Marcador de pie de página"/>
          <p:cNvSpPr>
            <a:spLocks noGrp="1"/>
          </p:cNvSpPr>
          <p:nvPr>
            <p:ph type="ftr" sz="quarter" idx="11"/>
          </p:nvPr>
        </p:nvSpPr>
        <p:spPr/>
        <p:txBody>
          <a:bodyPr/>
          <a:lstStyle/>
          <a:p>
            <a:endParaRPr kumimoji="0" lang="es-ES" dirty="0"/>
          </a:p>
        </p:txBody>
      </p:sp>
      <p:sp>
        <p:nvSpPr>
          <p:cNvPr id="7" name="6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58050E-B668-4FA7-85AD-C750C80A6E9B}" type="datetimeFigureOut">
              <a:rPr lang="es-ES" smtClean="0"/>
              <a:pPr/>
              <a:t>11/10/2016</a:t>
            </a:fld>
            <a:endParaRPr kumimoji="0" lang="es-ES" dirty="0"/>
          </a:p>
        </p:txBody>
      </p:sp>
      <p:sp>
        <p:nvSpPr>
          <p:cNvPr id="6" name="5 Marcador de pie de página"/>
          <p:cNvSpPr>
            <a:spLocks noGrp="1"/>
          </p:cNvSpPr>
          <p:nvPr>
            <p:ph type="ftr" sz="quarter" idx="11"/>
          </p:nvPr>
        </p:nvSpPr>
        <p:spPr/>
        <p:txBody>
          <a:bodyPr/>
          <a:lstStyle/>
          <a:p>
            <a:endParaRPr kumimoji="0" lang="es-ES" dirty="0"/>
          </a:p>
        </p:txBody>
      </p:sp>
      <p:sp>
        <p:nvSpPr>
          <p:cNvPr id="7" name="6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dirty="0"/>
          </a:p>
        </p:txBody>
      </p:sp>
      <p:sp>
        <p:nvSpPr>
          <p:cNvPr id="8" name="Rectangle 7"/>
          <p:cNvSpPr/>
          <p:nvPr userDrawn="1"/>
        </p:nvSpPr>
        <p:spPr>
          <a:xfrm>
            <a:off x="1942200" y="4800600"/>
            <a:ext cx="59592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s-ES" smtClean="0"/>
              <a:pPr/>
              <a:t>11/10/2016</a:t>
            </a:fld>
            <a:endParaRPr kumimoji="0" lang="es-ES" dirty="0"/>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s-ES" dirty="0"/>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s-ES" smtClean="0"/>
              <a:pPr/>
              <a:t>‹Nº›</a:t>
            </a:fld>
            <a:endParaRPr kumimoji="0" lang="es-E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61" r:id="rId13"/>
    <p:sldLayoutId id="2147483655" r:id="rId14"/>
    <p:sldLayoutId id="2147483660" r:id="rId15"/>
    <p:sldLayoutId id="2147483676" r:id="rId16"/>
    <p:sldLayoutId id="2147483658" r:id="rId17"/>
    <p:sldLayoutId id="2147483663"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file:///C:\Users\User\Desktop\Petropar\Presupuesto\PETROPAR%20EJECUCION%20POR%20PROGRAMA%20(1).xlsx!calculo%20m3%20y%20barril!%5bPETROPAR%20EJECUCION%20POR%20PROGRAMA%20(1).xlsx%5dcalculo%20m3%20y%20barril%20Gr&#225;fico%201" TargetMode="External"/><Relationship Id="rId5" Type="http://schemas.openxmlformats.org/officeDocument/2006/relationships/image" Target="../media/image42.emf"/><Relationship Id="rId4" Type="http://schemas.openxmlformats.org/officeDocument/2006/relationships/oleObject" Target="file:///C:\Users\User\Desktop\Petropar\Presupuesto\PETROPAR%20EJECUCION%20POR%20PROGRAMA%20(1).xlsx!calculo%20m3%20y%20barril!%5bPETROPAR%20EJECUCION%20POR%20PROGRAMA%20(1).xlsx%5dcalculo%20m3%20y%20barril%20Gr&#225;fico%204"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oleObject" Target="file:///C:\Users\User\Desktop\Petropar\Presupuesto\Copia%20de%20EJECUCION%202016.xlsx!EJECUTADO!F2C2:F20C8"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5.emf"/><Relationship Id="rId4" Type="http://schemas.openxmlformats.org/officeDocument/2006/relationships/oleObject" Target="file:///C:\Users\User\Desktop\Petropar\Presupuesto\Copia%20de%20EJECUCION%202016.xlsx!Hoja1!F2C1:F4C2"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6.emf"/><Relationship Id="rId4" Type="http://schemas.openxmlformats.org/officeDocument/2006/relationships/oleObject" Target="file:///C:\Users\User\Desktop\Petropar\Presupuesto\VOLUMEN%202016.xlsx!Hoja2!F1C1:F8C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7.emf"/><Relationship Id="rId4" Type="http://schemas.openxmlformats.org/officeDocument/2006/relationships/oleObject" Target="file:///C:\Users\User\Desktop\Petropar\Presupuesto\Copia%20de%20PROYECTO%202017%20M.H.%20CONSOLIDADO%20presidente.xls!Hoja1!F2C1:F15C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emf"/><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1313" y="0"/>
            <a:ext cx="9052118"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61528" y="31155"/>
            <a:ext cx="9144000" cy="517525"/>
          </a:xfrm>
          <a:prstGeom prst="rect">
            <a:avLst/>
          </a:prstGeom>
          <a:solidFill>
            <a:srgbClr val="FF0000"/>
          </a:solidFill>
          <a:ln>
            <a:noFill/>
          </a:ln>
          <a:effec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r>
              <a:rPr lang="es-ES" altLang="es-PY" sz="2800" b="1">
                <a:solidFill>
                  <a:srgbClr val="FFFFFF"/>
                </a:solidFill>
              </a:rPr>
              <a:t>Promociones en Petropar</a:t>
            </a:r>
          </a:p>
        </p:txBody>
      </p:sp>
      <p:pic>
        <p:nvPicPr>
          <p:cNvPr id="5" name="Imagen 4"/>
          <p:cNvPicPr>
            <a:picLocks noChangeAspect="1"/>
          </p:cNvPicPr>
          <p:nvPr/>
        </p:nvPicPr>
        <p:blipFill>
          <a:blip r:embed="rId3"/>
          <a:stretch>
            <a:fillRect/>
          </a:stretch>
        </p:blipFill>
        <p:spPr>
          <a:xfrm>
            <a:off x="560389" y="765175"/>
            <a:ext cx="2001837" cy="3240088"/>
          </a:xfrm>
          <a:prstGeom prst="rect">
            <a:avLst/>
          </a:prstGeom>
          <a:effectLst>
            <a:outerShdw blurRad="50800" dist="38100" dir="8100000" algn="tr" rotWithShape="0">
              <a:prstClr val="black">
                <a:alpha val="40000"/>
              </a:prstClr>
            </a:outerShdw>
          </a:effectLst>
        </p:spPr>
      </p:pic>
      <p:pic>
        <p:nvPicPr>
          <p:cNvPr id="6" name="Imagen 5"/>
          <p:cNvPicPr>
            <a:picLocks noChangeAspect="1"/>
          </p:cNvPicPr>
          <p:nvPr/>
        </p:nvPicPr>
        <p:blipFill>
          <a:blip r:embed="rId4"/>
          <a:stretch>
            <a:fillRect/>
          </a:stretch>
        </p:blipFill>
        <p:spPr>
          <a:xfrm>
            <a:off x="2492375" y="765176"/>
            <a:ext cx="2292350" cy="2797175"/>
          </a:xfrm>
          <a:prstGeom prst="rect">
            <a:avLst/>
          </a:prstGeom>
          <a:effectLst>
            <a:outerShdw blurRad="50800" dist="38100" dir="8100000" algn="tr" rotWithShape="0">
              <a:prstClr val="black">
                <a:alpha val="40000"/>
              </a:prstClr>
            </a:outerShdw>
          </a:effectLst>
        </p:spPr>
      </p:pic>
      <p:pic>
        <p:nvPicPr>
          <p:cNvPr id="7" name="Imagen 6"/>
          <p:cNvPicPr>
            <a:picLocks noChangeAspect="1"/>
          </p:cNvPicPr>
          <p:nvPr/>
        </p:nvPicPr>
        <p:blipFill>
          <a:blip r:embed="rId5"/>
          <a:stretch>
            <a:fillRect/>
          </a:stretch>
        </p:blipFill>
        <p:spPr>
          <a:xfrm>
            <a:off x="4329114" y="762001"/>
            <a:ext cx="2776537" cy="2493963"/>
          </a:xfrm>
          <a:prstGeom prst="rect">
            <a:avLst/>
          </a:prstGeom>
          <a:effectLst>
            <a:outerShdw blurRad="50800" dist="38100" dir="8100000" algn="tr" rotWithShape="0">
              <a:prstClr val="black">
                <a:alpha val="40000"/>
              </a:prstClr>
            </a:outerShdw>
          </a:effectLst>
        </p:spPr>
      </p:pic>
      <p:pic>
        <p:nvPicPr>
          <p:cNvPr id="8" name="Imagen 7"/>
          <p:cNvPicPr>
            <a:picLocks noChangeAspect="1"/>
          </p:cNvPicPr>
          <p:nvPr/>
        </p:nvPicPr>
        <p:blipFill>
          <a:blip r:embed="rId6"/>
          <a:stretch>
            <a:fillRect/>
          </a:stretch>
        </p:blipFill>
        <p:spPr>
          <a:xfrm>
            <a:off x="6430964" y="760413"/>
            <a:ext cx="2967037" cy="2381250"/>
          </a:xfrm>
          <a:prstGeom prst="rect">
            <a:avLst/>
          </a:prstGeom>
          <a:effectLst>
            <a:outerShdw blurRad="50800" dist="38100" dir="8100000" algn="tr" rotWithShape="0">
              <a:prstClr val="black">
                <a:alpha val="40000"/>
              </a:prstClr>
            </a:outerShdw>
          </a:effectLst>
        </p:spPr>
      </p:pic>
      <p:sp>
        <p:nvSpPr>
          <p:cNvPr id="10" name="Rectángulo 5"/>
          <p:cNvSpPr>
            <a:spLocks noChangeArrowheads="1"/>
          </p:cNvSpPr>
          <p:nvPr/>
        </p:nvSpPr>
        <p:spPr bwMode="auto">
          <a:xfrm>
            <a:off x="560388" y="552450"/>
            <a:ext cx="8843962" cy="2159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s-ES" altLang="es-PY"/>
          </a:p>
        </p:txBody>
      </p:sp>
      <p:sp>
        <p:nvSpPr>
          <p:cNvPr id="11" name="CuadroTexto 6"/>
          <p:cNvSpPr txBox="1">
            <a:spLocks noChangeArrowheads="1"/>
          </p:cNvSpPr>
          <p:nvPr/>
        </p:nvSpPr>
        <p:spPr bwMode="auto">
          <a:xfrm>
            <a:off x="560388" y="528639"/>
            <a:ext cx="29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PY" sz="1200"/>
              <a:t>Promoción Petropar sábado 6 de agosto</a:t>
            </a:r>
          </a:p>
        </p:txBody>
      </p:sp>
      <p:sp>
        <p:nvSpPr>
          <p:cNvPr id="12" name="Rectángulo 9"/>
          <p:cNvSpPr>
            <a:spLocks noChangeArrowheads="1"/>
          </p:cNvSpPr>
          <p:nvPr/>
        </p:nvSpPr>
        <p:spPr bwMode="auto">
          <a:xfrm>
            <a:off x="560388" y="3133725"/>
            <a:ext cx="8843962" cy="2159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s-ES" altLang="es-PY"/>
          </a:p>
        </p:txBody>
      </p:sp>
      <p:sp>
        <p:nvSpPr>
          <p:cNvPr id="13" name="CuadroTexto 10"/>
          <p:cNvSpPr txBox="1">
            <a:spLocks noChangeArrowheads="1"/>
          </p:cNvSpPr>
          <p:nvPr/>
        </p:nvSpPr>
        <p:spPr bwMode="auto">
          <a:xfrm>
            <a:off x="534989" y="3109914"/>
            <a:ext cx="3913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PY" sz="1200"/>
              <a:t>Promoción Petropar sábado 27 de agosto</a:t>
            </a:r>
          </a:p>
        </p:txBody>
      </p:sp>
      <p:pic>
        <p:nvPicPr>
          <p:cNvPr id="14" name="Imagen 13"/>
          <p:cNvPicPr>
            <a:picLocks noChangeAspect="1"/>
          </p:cNvPicPr>
          <p:nvPr/>
        </p:nvPicPr>
        <p:blipFill rotWithShape="1">
          <a:blip r:embed="rId7"/>
          <a:srcRect b="25414"/>
          <a:stretch/>
        </p:blipFill>
        <p:spPr>
          <a:xfrm>
            <a:off x="560388" y="3357563"/>
            <a:ext cx="2438400" cy="2690812"/>
          </a:xfrm>
          <a:prstGeom prst="rect">
            <a:avLst/>
          </a:prstGeom>
          <a:effectLst>
            <a:outerShdw blurRad="50800" dist="38100" dir="8100000" algn="tr" rotWithShape="0">
              <a:prstClr val="black">
                <a:alpha val="40000"/>
              </a:prstClr>
            </a:outerShdw>
          </a:effectLst>
        </p:spPr>
      </p:pic>
      <p:pic>
        <p:nvPicPr>
          <p:cNvPr id="15" name="Imagen 14"/>
          <p:cNvPicPr>
            <a:picLocks noChangeAspect="1"/>
          </p:cNvPicPr>
          <p:nvPr/>
        </p:nvPicPr>
        <p:blipFill>
          <a:blip r:embed="rId8"/>
          <a:stretch>
            <a:fillRect/>
          </a:stretch>
        </p:blipFill>
        <p:spPr>
          <a:xfrm>
            <a:off x="2979738" y="3351213"/>
            <a:ext cx="2438400" cy="22987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81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checkerboard(across)">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1528" y="1"/>
            <a:ext cx="9144000" cy="517525"/>
          </a:xfrm>
          <a:prstGeom prst="rect">
            <a:avLst/>
          </a:prstGeom>
          <a:solidFill>
            <a:srgbClr val="FF0000"/>
          </a:solidFill>
          <a:ln>
            <a:noFill/>
          </a:ln>
          <a:effec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r>
              <a:rPr lang="es-ES" altLang="es-PY" sz="2800" b="1">
                <a:solidFill>
                  <a:srgbClr val="FFFFFF"/>
                </a:solidFill>
              </a:rPr>
              <a:t>Promociones en Petropar</a:t>
            </a:r>
          </a:p>
        </p:txBody>
      </p:sp>
      <p:sp>
        <p:nvSpPr>
          <p:cNvPr id="3" name="Rectángulo 5"/>
          <p:cNvSpPr>
            <a:spLocks noChangeArrowheads="1"/>
          </p:cNvSpPr>
          <p:nvPr/>
        </p:nvSpPr>
        <p:spPr bwMode="auto">
          <a:xfrm>
            <a:off x="560388" y="552450"/>
            <a:ext cx="8843962" cy="2159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s-ES" altLang="es-PY"/>
          </a:p>
        </p:txBody>
      </p:sp>
      <p:sp>
        <p:nvSpPr>
          <p:cNvPr id="4" name="CuadroTexto 6"/>
          <p:cNvSpPr txBox="1">
            <a:spLocks noChangeArrowheads="1"/>
          </p:cNvSpPr>
          <p:nvPr/>
        </p:nvSpPr>
        <p:spPr bwMode="auto">
          <a:xfrm>
            <a:off x="560388" y="539751"/>
            <a:ext cx="6913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PY" sz="1200"/>
              <a:t>Baja de Precios de otros emblemas luego de la 2da promoción de Petropar - Septiembre </a:t>
            </a:r>
          </a:p>
        </p:txBody>
      </p:sp>
      <p:pic>
        <p:nvPicPr>
          <p:cNvPr id="5" name="Imagen 4"/>
          <p:cNvPicPr>
            <a:picLocks noChangeAspect="1"/>
          </p:cNvPicPr>
          <p:nvPr/>
        </p:nvPicPr>
        <p:blipFill>
          <a:blip r:embed="rId3"/>
          <a:stretch>
            <a:fillRect/>
          </a:stretch>
        </p:blipFill>
        <p:spPr>
          <a:xfrm>
            <a:off x="560388" y="768350"/>
            <a:ext cx="2438400" cy="1949450"/>
          </a:xfrm>
          <a:prstGeom prst="rect">
            <a:avLst/>
          </a:prstGeom>
          <a:effectLst>
            <a:outerShdw blurRad="50800" dist="38100" dir="8100000" algn="tr" rotWithShape="0">
              <a:prstClr val="black">
                <a:alpha val="40000"/>
              </a:prstClr>
            </a:outerShdw>
          </a:effectLst>
        </p:spPr>
      </p:pic>
      <p:pic>
        <p:nvPicPr>
          <p:cNvPr id="6" name="Imagen 5"/>
          <p:cNvPicPr>
            <a:picLocks noChangeAspect="1"/>
          </p:cNvPicPr>
          <p:nvPr/>
        </p:nvPicPr>
        <p:blipFill>
          <a:blip r:embed="rId4"/>
          <a:stretch>
            <a:fillRect/>
          </a:stretch>
        </p:blipFill>
        <p:spPr>
          <a:xfrm>
            <a:off x="2998788" y="765175"/>
            <a:ext cx="2438400" cy="2463800"/>
          </a:xfrm>
          <a:prstGeom prst="rect">
            <a:avLst/>
          </a:prstGeom>
          <a:effectLst>
            <a:outerShdw blurRad="50800" dist="38100" dir="8100000" algn="tr" rotWithShape="0">
              <a:prstClr val="black">
                <a:alpha val="40000"/>
              </a:prstClr>
            </a:outerShdw>
          </a:effectLst>
        </p:spPr>
      </p:pic>
      <p:pic>
        <p:nvPicPr>
          <p:cNvPr id="7" name="Imagen 6"/>
          <p:cNvPicPr>
            <a:picLocks noChangeAspect="1"/>
          </p:cNvPicPr>
          <p:nvPr/>
        </p:nvPicPr>
        <p:blipFill>
          <a:blip r:embed="rId5"/>
          <a:stretch>
            <a:fillRect/>
          </a:stretch>
        </p:blipFill>
        <p:spPr>
          <a:xfrm>
            <a:off x="5437188" y="765176"/>
            <a:ext cx="2438400" cy="2779713"/>
          </a:xfrm>
          <a:prstGeom prst="rect">
            <a:avLst/>
          </a:prstGeom>
          <a:effectLst>
            <a:outerShdw blurRad="50800" dist="38100" dir="8100000" algn="tr" rotWithShape="0">
              <a:prstClr val="black">
                <a:alpha val="40000"/>
              </a:prstClr>
            </a:outerShdw>
          </a:effectLst>
        </p:spPr>
      </p:pic>
      <p:sp>
        <p:nvSpPr>
          <p:cNvPr id="8" name="Rectángulo 9"/>
          <p:cNvSpPr>
            <a:spLocks noChangeArrowheads="1"/>
          </p:cNvSpPr>
          <p:nvPr/>
        </p:nvSpPr>
        <p:spPr bwMode="auto">
          <a:xfrm>
            <a:off x="560388" y="3133725"/>
            <a:ext cx="8843962" cy="2159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s-ES" altLang="es-PY"/>
          </a:p>
        </p:txBody>
      </p:sp>
      <p:sp>
        <p:nvSpPr>
          <p:cNvPr id="9" name="CuadroTexto 10"/>
          <p:cNvSpPr txBox="1">
            <a:spLocks noChangeArrowheads="1"/>
          </p:cNvSpPr>
          <p:nvPr/>
        </p:nvSpPr>
        <p:spPr bwMode="auto">
          <a:xfrm>
            <a:off x="534988" y="3109914"/>
            <a:ext cx="29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PY" sz="1200"/>
              <a:t>Promo sábado 24 de septiembre</a:t>
            </a:r>
          </a:p>
        </p:txBody>
      </p:sp>
      <p:pic>
        <p:nvPicPr>
          <p:cNvPr id="10" name="Imagen 9"/>
          <p:cNvPicPr>
            <a:picLocks noChangeAspect="1"/>
          </p:cNvPicPr>
          <p:nvPr/>
        </p:nvPicPr>
        <p:blipFill>
          <a:blip r:embed="rId6"/>
          <a:stretch>
            <a:fillRect/>
          </a:stretch>
        </p:blipFill>
        <p:spPr>
          <a:xfrm>
            <a:off x="560388" y="3348039"/>
            <a:ext cx="2438400" cy="1997075"/>
          </a:xfrm>
          <a:prstGeom prst="rect">
            <a:avLst/>
          </a:prstGeom>
          <a:effectLst>
            <a:outerShdw blurRad="50800" dist="38100" dir="8100000" algn="tr" rotWithShape="0">
              <a:prstClr val="black">
                <a:alpha val="40000"/>
              </a:prstClr>
            </a:outerShdw>
          </a:effectLst>
        </p:spPr>
      </p:pic>
      <p:pic>
        <p:nvPicPr>
          <p:cNvPr id="11" name="Imagen 10"/>
          <p:cNvPicPr>
            <a:picLocks noChangeAspect="1"/>
          </p:cNvPicPr>
          <p:nvPr/>
        </p:nvPicPr>
        <p:blipFill>
          <a:blip r:embed="rId7"/>
          <a:stretch>
            <a:fillRect/>
          </a:stretch>
        </p:blipFill>
        <p:spPr>
          <a:xfrm>
            <a:off x="2998788" y="3348038"/>
            <a:ext cx="2438400" cy="2222500"/>
          </a:xfrm>
          <a:prstGeom prst="rect">
            <a:avLst/>
          </a:prstGeom>
          <a:effectLst>
            <a:outerShdw blurRad="50800" dist="38100" dir="8100000" algn="tr" rotWithShape="0">
              <a:prstClr val="black">
                <a:alpha val="40000"/>
              </a:prstClr>
            </a:outerShdw>
          </a:effectLst>
        </p:spPr>
      </p:pic>
      <p:pic>
        <p:nvPicPr>
          <p:cNvPr id="12" name="Imagen 11"/>
          <p:cNvPicPr>
            <a:picLocks noChangeAspect="1"/>
          </p:cNvPicPr>
          <p:nvPr/>
        </p:nvPicPr>
        <p:blipFill>
          <a:blip r:embed="rId8"/>
          <a:stretch>
            <a:fillRect/>
          </a:stretch>
        </p:blipFill>
        <p:spPr>
          <a:xfrm>
            <a:off x="5437188" y="3354389"/>
            <a:ext cx="2438400" cy="198437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984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checkerboard(across)">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1528" y="1"/>
            <a:ext cx="9144000" cy="517525"/>
          </a:xfrm>
          <a:prstGeom prst="rect">
            <a:avLst/>
          </a:prstGeom>
          <a:solidFill>
            <a:srgbClr val="FF0000"/>
          </a:solidFill>
          <a:ln>
            <a:noFill/>
          </a:ln>
          <a:effec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r>
              <a:rPr lang="es-ES" altLang="es-PY" sz="2800" b="1">
                <a:solidFill>
                  <a:srgbClr val="FFFFFF"/>
                </a:solidFill>
              </a:rPr>
              <a:t>Promociones en Petropar</a:t>
            </a:r>
          </a:p>
        </p:txBody>
      </p:sp>
      <p:sp>
        <p:nvSpPr>
          <p:cNvPr id="3" name="Rectángulo 11"/>
          <p:cNvSpPr>
            <a:spLocks noChangeArrowheads="1"/>
          </p:cNvSpPr>
          <p:nvPr/>
        </p:nvSpPr>
        <p:spPr bwMode="auto">
          <a:xfrm>
            <a:off x="560388" y="552450"/>
            <a:ext cx="8843962" cy="2159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s-ES" altLang="es-PY"/>
          </a:p>
        </p:txBody>
      </p:sp>
      <p:sp>
        <p:nvSpPr>
          <p:cNvPr id="4" name="CuadroTexto 16"/>
          <p:cNvSpPr txBox="1">
            <a:spLocks noChangeArrowheads="1"/>
          </p:cNvSpPr>
          <p:nvPr/>
        </p:nvSpPr>
        <p:spPr bwMode="auto">
          <a:xfrm>
            <a:off x="560388" y="539751"/>
            <a:ext cx="6913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PY" sz="1200"/>
              <a:t>Baja de Precios de otros emblemas luego de la 3ra promoción de Petropar - Septiembre </a:t>
            </a:r>
          </a:p>
        </p:txBody>
      </p:sp>
      <p:pic>
        <p:nvPicPr>
          <p:cNvPr id="5" name="Imagen 4"/>
          <p:cNvPicPr>
            <a:picLocks noChangeAspect="1"/>
          </p:cNvPicPr>
          <p:nvPr/>
        </p:nvPicPr>
        <p:blipFill>
          <a:blip r:embed="rId3"/>
          <a:stretch>
            <a:fillRect/>
          </a:stretch>
        </p:blipFill>
        <p:spPr>
          <a:xfrm>
            <a:off x="560388" y="760414"/>
            <a:ext cx="2438400" cy="2185987"/>
          </a:xfrm>
          <a:prstGeom prst="rect">
            <a:avLst/>
          </a:prstGeom>
          <a:effectLst>
            <a:outerShdw blurRad="50800" dist="38100" dir="8100000" algn="tr" rotWithShape="0">
              <a:prstClr val="black">
                <a:alpha val="40000"/>
              </a:prstClr>
            </a:outerShdw>
          </a:effectLst>
        </p:spPr>
      </p:pic>
      <p:pic>
        <p:nvPicPr>
          <p:cNvPr id="6" name="Imagen 5"/>
          <p:cNvPicPr>
            <a:picLocks noChangeAspect="1"/>
          </p:cNvPicPr>
          <p:nvPr/>
        </p:nvPicPr>
        <p:blipFill>
          <a:blip r:embed="rId4"/>
          <a:stretch>
            <a:fillRect/>
          </a:stretch>
        </p:blipFill>
        <p:spPr>
          <a:xfrm>
            <a:off x="2998788" y="760414"/>
            <a:ext cx="2438400" cy="2103437"/>
          </a:xfrm>
          <a:prstGeom prst="rect">
            <a:avLst/>
          </a:prstGeom>
          <a:effectLst>
            <a:outerShdw blurRad="50800" dist="38100" dir="8100000" algn="tr" rotWithShape="0">
              <a:prstClr val="black">
                <a:alpha val="40000"/>
              </a:prstClr>
            </a:outerShdw>
          </a:effectLst>
        </p:spPr>
      </p:pic>
      <p:pic>
        <p:nvPicPr>
          <p:cNvPr id="7" name="Imagen 6"/>
          <p:cNvPicPr>
            <a:picLocks noChangeAspect="1"/>
          </p:cNvPicPr>
          <p:nvPr/>
        </p:nvPicPr>
        <p:blipFill>
          <a:blip r:embed="rId5"/>
          <a:stretch>
            <a:fillRect/>
          </a:stretch>
        </p:blipFill>
        <p:spPr>
          <a:xfrm>
            <a:off x="560388" y="2863850"/>
            <a:ext cx="2438400" cy="3022600"/>
          </a:xfrm>
          <a:prstGeom prst="rect">
            <a:avLst/>
          </a:prstGeom>
          <a:effectLst>
            <a:outerShdw blurRad="50800" dist="38100" dir="8100000" algn="tr" rotWithShape="0">
              <a:prstClr val="black">
                <a:alpha val="40000"/>
              </a:prstClr>
            </a:outerShdw>
          </a:effectLst>
        </p:spPr>
      </p:pic>
      <p:pic>
        <p:nvPicPr>
          <p:cNvPr id="8" name="Imagen 7"/>
          <p:cNvPicPr>
            <a:picLocks noChangeAspect="1"/>
          </p:cNvPicPr>
          <p:nvPr/>
        </p:nvPicPr>
        <p:blipFill>
          <a:blip r:embed="rId6"/>
          <a:stretch>
            <a:fillRect/>
          </a:stretch>
        </p:blipFill>
        <p:spPr>
          <a:xfrm>
            <a:off x="5437188" y="752476"/>
            <a:ext cx="2438400" cy="3667125"/>
          </a:xfrm>
          <a:prstGeom prst="rect">
            <a:avLst/>
          </a:prstGeom>
          <a:effectLst>
            <a:outerShdw blurRad="50800" dist="38100" dir="8100000" algn="tr" rotWithShape="0">
              <a:prstClr val="black">
                <a:alpha val="40000"/>
              </a:prstClr>
            </a:outerShdw>
          </a:effectLst>
        </p:spPr>
      </p:pic>
      <p:pic>
        <p:nvPicPr>
          <p:cNvPr id="9" name="Imagen 8"/>
          <p:cNvPicPr>
            <a:picLocks noChangeAspect="1"/>
          </p:cNvPicPr>
          <p:nvPr/>
        </p:nvPicPr>
        <p:blipFill>
          <a:blip r:embed="rId7"/>
          <a:stretch>
            <a:fillRect/>
          </a:stretch>
        </p:blipFill>
        <p:spPr>
          <a:xfrm>
            <a:off x="2998788" y="2859089"/>
            <a:ext cx="2438400" cy="3024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825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checkerboard(across)">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9456" y="4221088"/>
            <a:ext cx="4990009" cy="2492896"/>
          </a:xfrm>
          <a:solidFill>
            <a:schemeClr val="bg2"/>
          </a:solidFill>
          <a:ln>
            <a:solidFill>
              <a:schemeClr val="accent4"/>
            </a:solidFill>
          </a:ln>
          <a:effectLst>
            <a:outerShdw blurRad="177800" dist="38100" dir="8100000" sx="103000" sy="103000" algn="tr" rotWithShape="0">
              <a:prstClr val="black">
                <a:alpha val="40000"/>
              </a:prstClr>
            </a:outerShdw>
          </a:effectLst>
        </p:spPr>
        <p:txBody>
          <a:bodyPr rtlCol="0"/>
          <a:lstStyle/>
          <a:p>
            <a:pPr>
              <a:defRPr/>
            </a:pPr>
            <a:r>
              <a:rPr lang="es-ES" sz="2400" b="1" dirty="0" smtClean="0"/>
              <a:t>PROYECTO PRESUPUESTO 2017</a:t>
            </a:r>
            <a:endParaRPr lang="es-ES" sz="2400" b="1" dirty="0"/>
          </a:p>
        </p:txBody>
      </p:sp>
      <p:pic>
        <p:nvPicPr>
          <p:cNvPr id="3" name="Picture 2" descr="C:\Users\toshiba\Desktop\PETROPAR 2016\Comercial\Foto eess Petropar.jpg"/>
          <p:cNvPicPr>
            <a:picLocks noChangeAspect="1" noChangeArrowheads="1"/>
          </p:cNvPicPr>
          <p:nvPr/>
        </p:nvPicPr>
        <p:blipFill>
          <a:blip r:embed="rId2"/>
          <a:srcRect/>
          <a:stretch>
            <a:fillRect/>
          </a:stretch>
        </p:blipFill>
        <p:spPr bwMode="auto">
          <a:xfrm>
            <a:off x="632520" y="908720"/>
            <a:ext cx="5592100" cy="3726176"/>
          </a:xfrm>
          <a:prstGeom prst="rect">
            <a:avLst/>
          </a:prstGeom>
          <a:noFill/>
          <a:ln>
            <a:solidFill>
              <a:schemeClr val="accent4"/>
            </a:solidFill>
          </a:ln>
        </p:spPr>
      </p:pic>
    </p:spTree>
    <p:extLst>
      <p:ext uri="{BB962C8B-B14F-4D97-AF65-F5344CB8AC3E}">
        <p14:creationId xmlns:p14="http://schemas.microsoft.com/office/powerpoint/2010/main" val="296081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21020" y="60247"/>
            <a:ext cx="8475450" cy="1277333"/>
          </a:xfrm>
          <a:prstGeom prst="rect">
            <a:avLst/>
          </a:prstGeom>
        </p:spPr>
        <p:txBody>
          <a:bodyPr lIns="89858" tIns="44929" rIns="89858" bIns="44929"/>
          <a:lstStyle>
            <a:lvl1pPr algn="l" defTabSz="957925" rtl="0" eaLnBrk="1" latinLnBrk="0" hangingPunct="1">
              <a:spcBef>
                <a:spcPct val="0"/>
              </a:spcBef>
              <a:buNone/>
              <a:defRPr sz="4800" kern="1200" cap="none" spc="-105" baseline="0">
                <a:ln>
                  <a:noFill/>
                </a:ln>
                <a:solidFill>
                  <a:schemeClr val="tx2"/>
                </a:solidFill>
                <a:effectLst/>
                <a:latin typeface="+mj-lt"/>
                <a:ea typeface="+mj-ea"/>
                <a:cs typeface="+mj-cs"/>
              </a:defRPr>
            </a:lvl1pPr>
          </a:lstStyle>
          <a:p>
            <a:r>
              <a:rPr lang="es-PY" sz="3600" b="1" u="sng" dirty="0" smtClean="0"/>
              <a:t>Ejecución de Ingresos 2016 – Miles de Millones</a:t>
            </a:r>
            <a:endParaRPr lang="es-PY" sz="3600" b="1" u="sng" dirty="0"/>
          </a:p>
        </p:txBody>
      </p:sp>
      <p:graphicFrame>
        <p:nvGraphicFramePr>
          <p:cNvPr id="5" name="4 Tabla"/>
          <p:cNvGraphicFramePr>
            <a:graphicFrameLocks noGrp="1"/>
          </p:cNvGraphicFramePr>
          <p:nvPr>
            <p:extLst>
              <p:ext uri="{D42A27DB-BD31-4B8C-83A1-F6EECF244321}">
                <p14:modId xmlns:p14="http://schemas.microsoft.com/office/powerpoint/2010/main" val="788964523"/>
              </p:ext>
            </p:extLst>
          </p:nvPr>
        </p:nvGraphicFramePr>
        <p:xfrm>
          <a:off x="1166786" y="714356"/>
          <a:ext cx="8501122" cy="2214579"/>
        </p:xfrm>
        <a:graphic>
          <a:graphicData uri="http://schemas.openxmlformats.org/drawingml/2006/table">
            <a:tbl>
              <a:tblPr/>
              <a:tblGrid>
                <a:gridCol w="2537089">
                  <a:extLst>
                    <a:ext uri="{9D8B030D-6E8A-4147-A177-3AD203B41FA5}">
                      <a16:colId xmlns="" xmlns:a16="http://schemas.microsoft.com/office/drawing/2014/main" val="20000"/>
                    </a:ext>
                  </a:extLst>
                </a:gridCol>
                <a:gridCol w="1350145">
                  <a:extLst>
                    <a:ext uri="{9D8B030D-6E8A-4147-A177-3AD203B41FA5}">
                      <a16:colId xmlns="" xmlns:a16="http://schemas.microsoft.com/office/drawing/2014/main" val="20001"/>
                    </a:ext>
                  </a:extLst>
                </a:gridCol>
                <a:gridCol w="1291453">
                  <a:extLst>
                    <a:ext uri="{9D8B030D-6E8A-4147-A177-3AD203B41FA5}">
                      <a16:colId xmlns="" xmlns:a16="http://schemas.microsoft.com/office/drawing/2014/main" val="20002"/>
                    </a:ext>
                  </a:extLst>
                </a:gridCol>
                <a:gridCol w="1204958">
                  <a:extLst>
                    <a:ext uri="{9D8B030D-6E8A-4147-A177-3AD203B41FA5}">
                      <a16:colId xmlns="" xmlns:a16="http://schemas.microsoft.com/office/drawing/2014/main" val="20003"/>
                    </a:ext>
                  </a:extLst>
                </a:gridCol>
                <a:gridCol w="1227624">
                  <a:extLst>
                    <a:ext uri="{9D8B030D-6E8A-4147-A177-3AD203B41FA5}">
                      <a16:colId xmlns="" xmlns:a16="http://schemas.microsoft.com/office/drawing/2014/main" val="20005"/>
                    </a:ext>
                  </a:extLst>
                </a:gridCol>
                <a:gridCol w="889853">
                  <a:extLst>
                    <a:ext uri="{9D8B030D-6E8A-4147-A177-3AD203B41FA5}">
                      <a16:colId xmlns="" xmlns:a16="http://schemas.microsoft.com/office/drawing/2014/main" val="20006"/>
                    </a:ext>
                  </a:extLst>
                </a:gridCol>
              </a:tblGrid>
              <a:tr h="798425">
                <a:tc>
                  <a:txBody>
                    <a:bodyPr/>
                    <a:lstStyle/>
                    <a:p>
                      <a:pPr algn="ctr" rtl="0" fontAlgn="ctr"/>
                      <a:r>
                        <a:rPr lang="es-ES" sz="1400" b="1" i="0" u="none" strike="noStrike" dirty="0">
                          <a:solidFill>
                            <a:srgbClr val="FFFFFF"/>
                          </a:solidFill>
                          <a:latin typeface="Calibri"/>
                        </a:rPr>
                        <a:t>Detalle </a:t>
                      </a: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1400" b="1" i="0" u="none" strike="noStrike" dirty="0" smtClean="0">
                          <a:solidFill>
                            <a:srgbClr val="FFFFFF"/>
                          </a:solidFill>
                          <a:latin typeface="Calibri"/>
                        </a:rPr>
                        <a:t>Presupuesto                           </a:t>
                      </a:r>
                      <a:r>
                        <a:rPr lang="es-ES" sz="1400" b="1" i="0" u="none" strike="noStrike" dirty="0">
                          <a:solidFill>
                            <a:srgbClr val="FFFFFF"/>
                          </a:solidFill>
                          <a:latin typeface="Calibri"/>
                        </a:rPr>
                        <a:t>2016                </a:t>
                      </a: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1400" b="1" i="0" u="none" strike="noStrike" dirty="0">
                          <a:solidFill>
                            <a:srgbClr val="FFFFFF"/>
                          </a:solidFill>
                          <a:latin typeface="Calibri"/>
                        </a:rPr>
                        <a:t>Ejecución al 31/08/2016 </a:t>
                      </a:r>
                      <a:r>
                        <a:rPr lang="es-ES" sz="1400" b="1" i="0" u="none" strike="noStrike" dirty="0" smtClean="0">
                          <a:solidFill>
                            <a:srgbClr val="FFFFFF"/>
                          </a:solidFill>
                          <a:latin typeface="Calibri"/>
                        </a:rPr>
                        <a:t> </a:t>
                      </a:r>
                      <a:endParaRPr lang="es-ES" sz="1400" b="1" i="0" u="none" strike="noStrike" dirty="0">
                        <a:solidFill>
                          <a:srgbClr val="FFFFFF"/>
                        </a:solidFill>
                        <a:latin typeface="Calibri"/>
                      </a:endParaRP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1400" b="1" i="0" u="none" strike="noStrike" dirty="0">
                          <a:solidFill>
                            <a:srgbClr val="FFFFFF"/>
                          </a:solidFill>
                          <a:latin typeface="Calibri"/>
                        </a:rPr>
                        <a:t>% </a:t>
                      </a:r>
                      <a:r>
                        <a:rPr lang="es-ES" sz="1400" b="1" i="0" u="none" strike="noStrike" dirty="0" smtClean="0">
                          <a:solidFill>
                            <a:srgbClr val="FFFFFF"/>
                          </a:solidFill>
                          <a:latin typeface="Calibri"/>
                        </a:rPr>
                        <a:t>Realizado  (Ideal 66,67%) </a:t>
                      </a:r>
                      <a:endParaRPr lang="es-ES" sz="1400" b="1" i="0" u="none" strike="noStrike" dirty="0">
                        <a:solidFill>
                          <a:srgbClr val="FFFFFF"/>
                        </a:solidFill>
                        <a:latin typeface="Calibri"/>
                      </a:endParaRP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1400" b="1" i="0" u="none" strike="noStrike" dirty="0">
                          <a:solidFill>
                            <a:srgbClr val="FFFFFF"/>
                          </a:solidFill>
                          <a:latin typeface="Calibri"/>
                        </a:rPr>
                        <a:t>Proyectado al 31/12/16 </a:t>
                      </a: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1400" b="1" i="0" u="none" strike="noStrike" dirty="0" smtClean="0">
                          <a:solidFill>
                            <a:srgbClr val="FFFFFF"/>
                          </a:solidFill>
                          <a:latin typeface="Calibri"/>
                        </a:rPr>
                        <a:t>% Proyectado</a:t>
                      </a:r>
                      <a:endParaRPr lang="es-ES" sz="1400" b="1" i="0" u="none" strike="noStrike" dirty="0">
                        <a:solidFill>
                          <a:srgbClr val="FFFFFF"/>
                        </a:solidFill>
                        <a:latin typeface="Calibri"/>
                      </a:endParaRP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extLst>
                  <a:ext uri="{0D108BD9-81ED-4DB2-BD59-A6C34878D82A}">
                    <a16:rowId xmlns="" xmlns:a16="http://schemas.microsoft.com/office/drawing/2014/main" val="10000"/>
                  </a:ext>
                </a:extLst>
              </a:tr>
              <a:tr h="550316">
                <a:tc>
                  <a:txBody>
                    <a:bodyPr/>
                    <a:lstStyle/>
                    <a:p>
                      <a:pPr algn="l" rtl="0" fontAlgn="t"/>
                      <a:r>
                        <a:rPr lang="es-ES" sz="1600" b="0" i="0" u="none" strike="noStrike" dirty="0" smtClean="0">
                          <a:solidFill>
                            <a:srgbClr val="000000"/>
                          </a:solidFill>
                          <a:latin typeface="Calibri"/>
                        </a:rPr>
                        <a:t> </a:t>
                      </a:r>
                    </a:p>
                    <a:p>
                      <a:pPr algn="l" rtl="0" fontAlgn="t"/>
                      <a:r>
                        <a:rPr lang="es-ES" sz="1600" b="0" i="0" u="none" strike="noStrike" dirty="0" smtClean="0">
                          <a:solidFill>
                            <a:srgbClr val="000000"/>
                          </a:solidFill>
                          <a:latin typeface="Calibri"/>
                        </a:rPr>
                        <a:t>   Venta </a:t>
                      </a:r>
                      <a:r>
                        <a:rPr lang="es-ES" sz="1600" b="0" i="0" u="none" strike="noStrike" dirty="0">
                          <a:solidFill>
                            <a:srgbClr val="000000"/>
                          </a:solidFill>
                          <a:latin typeface="Calibri"/>
                        </a:rPr>
                        <a:t>de combustibles</a:t>
                      </a:r>
                    </a:p>
                  </a:txBody>
                  <a:tcPr marL="4708" marR="4708" marT="470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rtl="0" fontAlgn="t"/>
                      <a:endParaRPr lang="es-ES" sz="1600" b="0" i="0" u="none" strike="noStrike" dirty="0" smtClean="0">
                        <a:solidFill>
                          <a:srgbClr val="000000"/>
                        </a:solidFill>
                        <a:latin typeface="Calibri"/>
                      </a:endParaRPr>
                    </a:p>
                    <a:p>
                      <a:pPr algn="r" rtl="0" fontAlgn="t"/>
                      <a:r>
                        <a:rPr lang="es-ES" sz="1600" b="0" i="0" u="none" strike="noStrike" dirty="0" smtClean="0">
                          <a:solidFill>
                            <a:srgbClr val="000000"/>
                          </a:solidFill>
                          <a:latin typeface="Calibri"/>
                        </a:rPr>
                        <a:t>5.567,59</a:t>
                      </a:r>
                      <a:endParaRPr lang="es-ES" sz="1600" b="0" i="0" u="none" strike="noStrike" dirty="0">
                        <a:solidFill>
                          <a:srgbClr val="000000"/>
                        </a:solidFill>
                        <a:latin typeface="Calibri"/>
                      </a:endParaRPr>
                    </a:p>
                  </a:txBody>
                  <a:tcPr marL="4708" marR="42374" marT="470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rtl="0" fontAlgn="ctr"/>
                      <a:r>
                        <a:rPr lang="es-ES" sz="1600" b="0" i="0" u="none" strike="noStrike" dirty="0" smtClean="0">
                          <a:solidFill>
                            <a:srgbClr val="000000"/>
                          </a:solidFill>
                          <a:latin typeface="Calibri"/>
                        </a:rPr>
                        <a:t>2.112,16</a:t>
                      </a:r>
                      <a:endParaRPr lang="es-ES" sz="1600" b="0" i="0" u="none" strike="noStrike" dirty="0">
                        <a:solidFill>
                          <a:srgbClr val="000000"/>
                        </a:solidFill>
                        <a:latin typeface="Calibri"/>
                      </a:endParaRPr>
                    </a:p>
                  </a:txBody>
                  <a:tcPr marL="4708" marR="42374" marT="470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ES" sz="1600" b="0" i="0" u="none" strike="noStrike" dirty="0">
                          <a:solidFill>
                            <a:srgbClr val="000000"/>
                          </a:solidFill>
                          <a:latin typeface="Calibri"/>
                        </a:rPr>
                        <a:t>37,94%</a:t>
                      </a:r>
                    </a:p>
                  </a:txBody>
                  <a:tcPr marL="4708" marR="4708" marT="470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algn="ctr" fontAlgn="ctr"/>
                      <a:endParaRPr lang="es-ES" sz="1600" b="0" i="0" u="none" strike="noStrike" dirty="0">
                        <a:solidFill>
                          <a:srgbClr val="000000"/>
                        </a:solidFill>
                        <a:latin typeface="Calibri"/>
                      </a:endParaRPr>
                    </a:p>
                  </a:txBody>
                  <a:tcPr marL="4708" marR="4708" marT="470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algn="ctr" fontAlgn="ctr"/>
                      <a:endParaRPr lang="es-ES" sz="1600" b="0" i="0" u="none" strike="noStrike" dirty="0">
                        <a:solidFill>
                          <a:srgbClr val="000000"/>
                        </a:solidFill>
                        <a:latin typeface="Calibri"/>
                      </a:endParaRPr>
                    </a:p>
                  </a:txBody>
                  <a:tcPr marL="4708" marR="4708" marT="470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 xmlns:a16="http://schemas.microsoft.com/office/drawing/2014/main" val="10001"/>
                  </a:ext>
                </a:extLst>
              </a:tr>
              <a:tr h="550316">
                <a:tc>
                  <a:txBody>
                    <a:bodyPr/>
                    <a:lstStyle/>
                    <a:p>
                      <a:pPr algn="just" rtl="0" fontAlgn="t"/>
                      <a:endParaRPr lang="es-ES" sz="1600" b="0" i="0" u="none" strike="noStrike" dirty="0" smtClean="0">
                        <a:solidFill>
                          <a:srgbClr val="000000"/>
                        </a:solidFill>
                        <a:latin typeface="Calibri"/>
                      </a:endParaRPr>
                    </a:p>
                    <a:p>
                      <a:pPr algn="just" rtl="0" fontAlgn="t"/>
                      <a:r>
                        <a:rPr lang="es-ES" sz="1600" b="0" i="0" u="none" strike="noStrike" dirty="0" smtClean="0">
                          <a:solidFill>
                            <a:srgbClr val="000000"/>
                          </a:solidFill>
                          <a:latin typeface="Calibri"/>
                        </a:rPr>
                        <a:t>    Otros </a:t>
                      </a:r>
                      <a:r>
                        <a:rPr lang="es-ES" sz="1600" b="0" i="0" u="none" strike="noStrike" dirty="0">
                          <a:solidFill>
                            <a:srgbClr val="000000"/>
                          </a:solidFill>
                          <a:latin typeface="Calibri"/>
                        </a:rPr>
                        <a:t>Ingresos </a:t>
                      </a:r>
                    </a:p>
                  </a:txBody>
                  <a:tcPr marL="4708" marR="4708" marT="470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rtl="0" fontAlgn="t"/>
                      <a:endParaRPr lang="es-ES" sz="1600" b="0" i="0" u="none" strike="noStrike" dirty="0" smtClean="0">
                        <a:solidFill>
                          <a:srgbClr val="000000"/>
                        </a:solidFill>
                        <a:latin typeface="Calibri"/>
                      </a:endParaRPr>
                    </a:p>
                    <a:p>
                      <a:pPr algn="r" rtl="0" fontAlgn="t"/>
                      <a:r>
                        <a:rPr lang="es-ES" sz="1600" b="0" i="0" u="none" strike="noStrike" dirty="0" smtClean="0">
                          <a:solidFill>
                            <a:srgbClr val="000000"/>
                          </a:solidFill>
                          <a:latin typeface="Calibri"/>
                        </a:rPr>
                        <a:t>41,29</a:t>
                      </a:r>
                      <a:endParaRPr lang="es-ES" sz="1600" b="0" i="0" u="none" strike="noStrike" dirty="0">
                        <a:solidFill>
                          <a:srgbClr val="000000"/>
                        </a:solidFill>
                        <a:latin typeface="Calibri"/>
                      </a:endParaRPr>
                    </a:p>
                  </a:txBody>
                  <a:tcPr marL="4708" marR="42374" marT="470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rtl="0" fontAlgn="ctr"/>
                      <a:r>
                        <a:rPr lang="es-ES" sz="1600" b="0" i="0" u="none" strike="noStrike" dirty="0" smtClean="0">
                          <a:solidFill>
                            <a:srgbClr val="000000"/>
                          </a:solidFill>
                          <a:latin typeface="Calibri"/>
                        </a:rPr>
                        <a:t>12,88</a:t>
                      </a:r>
                      <a:endParaRPr lang="es-ES" sz="1600" b="0" i="0" u="none" strike="noStrike" dirty="0">
                        <a:solidFill>
                          <a:srgbClr val="000000"/>
                        </a:solidFill>
                        <a:latin typeface="Calibri"/>
                      </a:endParaRPr>
                    </a:p>
                  </a:txBody>
                  <a:tcPr marL="4708" marR="42374" marT="470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rtl="0" fontAlgn="ctr"/>
                      <a:r>
                        <a:rPr lang="es-ES" sz="1600" b="0" i="0" u="none" strike="noStrike">
                          <a:solidFill>
                            <a:srgbClr val="000000"/>
                          </a:solidFill>
                          <a:latin typeface="Calibri"/>
                        </a:rPr>
                        <a:t>31,21%</a:t>
                      </a:r>
                    </a:p>
                  </a:txBody>
                  <a:tcPr marL="4708" marR="4708" marT="4708"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10002"/>
                  </a:ext>
                </a:extLst>
              </a:tr>
              <a:tr h="315522">
                <a:tc>
                  <a:txBody>
                    <a:bodyPr/>
                    <a:lstStyle/>
                    <a:p>
                      <a:pPr algn="ctr" rtl="0" fontAlgn="ctr"/>
                      <a:r>
                        <a:rPr lang="es-ES" sz="1600" b="1" i="0" u="none" strike="noStrike">
                          <a:solidFill>
                            <a:srgbClr val="FFFFFF"/>
                          </a:solidFill>
                          <a:latin typeface="Calibri"/>
                        </a:rPr>
                        <a:t>Total Ingresos F30</a:t>
                      </a: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r" rtl="0" fontAlgn="ctr"/>
                      <a:r>
                        <a:rPr lang="es-ES" sz="1600" b="1" i="0" u="none" strike="noStrike" dirty="0" smtClean="0">
                          <a:solidFill>
                            <a:srgbClr val="FFFFFF"/>
                          </a:solidFill>
                          <a:latin typeface="Calibri"/>
                        </a:rPr>
                        <a:t>5.608,88</a:t>
                      </a:r>
                      <a:endParaRPr lang="es-ES" sz="1600" b="1" i="0" u="none" strike="noStrike" dirty="0">
                        <a:solidFill>
                          <a:srgbClr val="FFFFFF"/>
                        </a:solidFill>
                        <a:latin typeface="Calibri"/>
                      </a:endParaRPr>
                    </a:p>
                  </a:txBody>
                  <a:tcPr marL="4708" marR="42374"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r" rtl="0" fontAlgn="ctr"/>
                      <a:r>
                        <a:rPr lang="es-ES" sz="1600" b="1" i="0" u="none" strike="noStrike" dirty="0" smtClean="0">
                          <a:solidFill>
                            <a:srgbClr val="FFFFFF"/>
                          </a:solidFill>
                          <a:latin typeface="Calibri"/>
                        </a:rPr>
                        <a:t>2.125,05</a:t>
                      </a:r>
                      <a:endParaRPr lang="es-ES" sz="1600" b="1" i="0" u="none" strike="noStrike" dirty="0">
                        <a:solidFill>
                          <a:srgbClr val="FFFFFF"/>
                        </a:solidFill>
                        <a:latin typeface="Calibri"/>
                      </a:endParaRPr>
                    </a:p>
                  </a:txBody>
                  <a:tcPr marL="4708" marR="42374"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ES" sz="1600" b="1" i="0" u="none" strike="noStrike" dirty="0" smtClean="0">
                          <a:solidFill>
                            <a:srgbClr val="FFFFFF"/>
                          </a:solidFill>
                          <a:latin typeface="Calibri"/>
                        </a:rPr>
                        <a:t>38,00</a:t>
                      </a:r>
                      <a:r>
                        <a:rPr lang="es-ES" sz="1600" b="1" i="0" u="none" strike="noStrike" dirty="0">
                          <a:solidFill>
                            <a:srgbClr val="FFFFFF"/>
                          </a:solidFill>
                          <a:latin typeface="Calibri"/>
                        </a:rPr>
                        <a:t>%</a:t>
                      </a: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ES" sz="1600" b="1" i="0" u="none" strike="noStrike" dirty="0" smtClean="0">
                          <a:solidFill>
                            <a:srgbClr val="FFFFFF"/>
                          </a:solidFill>
                          <a:latin typeface="Calibri"/>
                        </a:rPr>
                        <a:t>3.645,2</a:t>
                      </a:r>
                      <a:endParaRPr lang="es-ES" sz="1600" b="1" i="0" u="none" strike="noStrike" dirty="0">
                        <a:solidFill>
                          <a:srgbClr val="FFFFFF"/>
                        </a:solidFill>
                        <a:latin typeface="Calibri"/>
                      </a:endParaRP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5624B"/>
                    </a:solidFill>
                  </a:tcPr>
                </a:tc>
                <a:tc>
                  <a:txBody>
                    <a:bodyPr/>
                    <a:lstStyle/>
                    <a:p>
                      <a:pPr algn="ctr" rtl="0" fontAlgn="ctr"/>
                      <a:r>
                        <a:rPr lang="es-ES" sz="1600" b="1" i="0" u="none" strike="noStrike" dirty="0" smtClean="0">
                          <a:solidFill>
                            <a:srgbClr val="FFFFFF"/>
                          </a:solidFill>
                          <a:latin typeface="Calibri"/>
                        </a:rPr>
                        <a:t>65%</a:t>
                      </a:r>
                      <a:endParaRPr lang="es-ES" sz="1600" b="1" i="0" u="none" strike="noStrike" dirty="0">
                        <a:solidFill>
                          <a:srgbClr val="FFFFFF"/>
                        </a:solidFill>
                        <a:latin typeface="Calibri"/>
                      </a:endParaRPr>
                    </a:p>
                  </a:txBody>
                  <a:tcPr marL="4708" marR="4708" marT="47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5624B"/>
                    </a:solidFill>
                  </a:tcPr>
                </a:tc>
                <a:extLst>
                  <a:ext uri="{0D108BD9-81ED-4DB2-BD59-A6C34878D82A}">
                    <a16:rowId xmlns="" xmlns:a16="http://schemas.microsoft.com/office/drawing/2014/main" val="10003"/>
                  </a:ext>
                </a:extLst>
              </a:tr>
            </a:tbl>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582956006"/>
              </p:ext>
            </p:extLst>
          </p:nvPr>
        </p:nvGraphicFramePr>
        <p:xfrm>
          <a:off x="1184826" y="3212976"/>
          <a:ext cx="4128214" cy="3024336"/>
        </p:xfrm>
        <a:graphic>
          <a:graphicData uri="http://schemas.openxmlformats.org/presentationml/2006/ole">
            <mc:AlternateContent xmlns:mc="http://schemas.openxmlformats.org/markup-compatibility/2006">
              <mc:Choice xmlns:v="urn:schemas-microsoft-com:vml" Requires="v">
                <p:oleObj spid="_x0000_s1108" name="Hoja de cálculo" r:id="rId4" imgW="4562324" imgH="2733530" progId="Excel.Sheet.12">
                  <p:link updateAutomatic="1"/>
                </p:oleObj>
              </mc:Choice>
              <mc:Fallback>
                <p:oleObj name="Hoja de cálculo" r:id="rId4" imgW="4562324" imgH="2733530" progId="Excel.Sheet.12">
                  <p:link updateAutomatic="1"/>
                  <p:pic>
                    <p:nvPicPr>
                      <p:cNvPr id="0" name=""/>
                      <p:cNvPicPr/>
                      <p:nvPr/>
                    </p:nvPicPr>
                    <p:blipFill>
                      <a:blip r:embed="rId5"/>
                      <a:stretch>
                        <a:fillRect/>
                      </a:stretch>
                    </p:blipFill>
                    <p:spPr>
                      <a:xfrm>
                        <a:off x="1184826" y="3212976"/>
                        <a:ext cx="4128214" cy="3024336"/>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723929770"/>
              </p:ext>
            </p:extLst>
          </p:nvPr>
        </p:nvGraphicFramePr>
        <p:xfrm>
          <a:off x="5557198" y="3212976"/>
          <a:ext cx="4110710" cy="3024336"/>
        </p:xfrm>
        <a:graphic>
          <a:graphicData uri="http://schemas.openxmlformats.org/presentationml/2006/ole">
            <mc:AlternateContent xmlns:mc="http://schemas.openxmlformats.org/markup-compatibility/2006">
              <mc:Choice xmlns:v="urn:schemas-microsoft-com:vml" Requires="v">
                <p:oleObj spid="_x0000_s1109" name="Hoja de cálculo" r:id="rId6" imgW="4572009" imgH="2733530" progId="Excel.Sheet.12">
                  <p:link updateAutomatic="1"/>
                </p:oleObj>
              </mc:Choice>
              <mc:Fallback>
                <p:oleObj name="Hoja de cálculo" r:id="rId6" imgW="4572009" imgH="2733530" progId="Excel.Sheet.12">
                  <p:link updateAutomatic="1"/>
                  <p:pic>
                    <p:nvPicPr>
                      <p:cNvPr id="0" name=""/>
                      <p:cNvPicPr/>
                      <p:nvPr/>
                    </p:nvPicPr>
                    <p:blipFill>
                      <a:blip r:embed="rId7"/>
                      <a:stretch>
                        <a:fillRect/>
                      </a:stretch>
                    </p:blipFill>
                    <p:spPr>
                      <a:xfrm>
                        <a:off x="5557198" y="3212976"/>
                        <a:ext cx="4110710" cy="3024336"/>
                      </a:xfrm>
                      <a:prstGeom prst="rect">
                        <a:avLst/>
                      </a:prstGeom>
                    </p:spPr>
                  </p:pic>
                </p:oleObj>
              </mc:Fallback>
            </mc:AlternateContent>
          </a:graphicData>
        </a:graphic>
      </p:graphicFrame>
      <p:sp>
        <p:nvSpPr>
          <p:cNvPr id="4" name="CuadroTexto 3"/>
          <p:cNvSpPr txBox="1"/>
          <p:nvPr/>
        </p:nvSpPr>
        <p:spPr>
          <a:xfrm>
            <a:off x="3480805" y="5373217"/>
            <a:ext cx="648072" cy="307777"/>
          </a:xfrm>
          <a:prstGeom prst="rect">
            <a:avLst/>
          </a:prstGeom>
          <a:noFill/>
        </p:spPr>
        <p:txBody>
          <a:bodyPr wrap="square" rtlCol="0">
            <a:spAutoFit/>
          </a:bodyPr>
          <a:lstStyle/>
          <a:p>
            <a:r>
              <a:rPr lang="es-MX" sz="1400" dirty="0" smtClean="0"/>
              <a:t>78%</a:t>
            </a:r>
            <a:endParaRPr lang="es-MX" sz="1400" dirty="0"/>
          </a:p>
        </p:txBody>
      </p:sp>
      <p:sp>
        <p:nvSpPr>
          <p:cNvPr id="8" name="CuadroTexto 7"/>
          <p:cNvSpPr txBox="1"/>
          <p:nvPr/>
        </p:nvSpPr>
        <p:spPr>
          <a:xfrm>
            <a:off x="3488700" y="4139208"/>
            <a:ext cx="763954" cy="307777"/>
          </a:xfrm>
          <a:prstGeom prst="rect">
            <a:avLst/>
          </a:prstGeom>
          <a:noFill/>
        </p:spPr>
        <p:txBody>
          <a:bodyPr wrap="square" rtlCol="0">
            <a:spAutoFit/>
          </a:bodyPr>
          <a:lstStyle/>
          <a:p>
            <a:r>
              <a:rPr lang="es-MX" sz="1400" dirty="0" smtClean="0"/>
              <a:t>22%</a:t>
            </a:r>
            <a:endParaRPr lang="es-MX" sz="1400" dirty="0"/>
          </a:p>
        </p:txBody>
      </p:sp>
      <p:sp>
        <p:nvSpPr>
          <p:cNvPr id="9" name="CuadroTexto 8"/>
          <p:cNvSpPr txBox="1"/>
          <p:nvPr/>
        </p:nvSpPr>
        <p:spPr>
          <a:xfrm>
            <a:off x="7866952" y="5437154"/>
            <a:ext cx="576064" cy="307777"/>
          </a:xfrm>
          <a:prstGeom prst="rect">
            <a:avLst/>
          </a:prstGeom>
          <a:noFill/>
        </p:spPr>
        <p:txBody>
          <a:bodyPr wrap="square" rtlCol="0">
            <a:spAutoFit/>
          </a:bodyPr>
          <a:lstStyle/>
          <a:p>
            <a:r>
              <a:rPr lang="es-MX" sz="1400" dirty="0" smtClean="0"/>
              <a:t>44%</a:t>
            </a:r>
            <a:endParaRPr lang="es-MX" sz="1400" dirty="0"/>
          </a:p>
        </p:txBody>
      </p:sp>
      <p:sp>
        <p:nvSpPr>
          <p:cNvPr id="10" name="CuadroTexto 9"/>
          <p:cNvSpPr txBox="1"/>
          <p:nvPr/>
        </p:nvSpPr>
        <p:spPr>
          <a:xfrm>
            <a:off x="7910036" y="4489375"/>
            <a:ext cx="508799" cy="307777"/>
          </a:xfrm>
          <a:prstGeom prst="rect">
            <a:avLst/>
          </a:prstGeom>
          <a:noFill/>
        </p:spPr>
        <p:txBody>
          <a:bodyPr wrap="square" rtlCol="0">
            <a:spAutoFit/>
          </a:bodyPr>
          <a:lstStyle/>
          <a:p>
            <a:r>
              <a:rPr lang="es-MX" sz="1400" dirty="0" smtClean="0"/>
              <a:t>56%</a:t>
            </a:r>
            <a:endParaRPr lang="es-MX" sz="1400" dirty="0"/>
          </a:p>
        </p:txBody>
      </p:sp>
      <p:sp>
        <p:nvSpPr>
          <p:cNvPr id="11" name="CuadroTexto 10"/>
          <p:cNvSpPr txBox="1"/>
          <p:nvPr/>
        </p:nvSpPr>
        <p:spPr>
          <a:xfrm>
            <a:off x="4681768" y="4077653"/>
            <a:ext cx="487256" cy="369332"/>
          </a:xfrm>
          <a:prstGeom prst="rect">
            <a:avLst/>
          </a:prstGeom>
          <a:noFill/>
        </p:spPr>
        <p:txBody>
          <a:bodyPr wrap="square" rtlCol="0">
            <a:spAutoFit/>
          </a:bodyPr>
          <a:lstStyle/>
          <a:p>
            <a:r>
              <a:rPr lang="es-MX" b="1" dirty="0" err="1" smtClean="0"/>
              <a:t>dif</a:t>
            </a:r>
            <a:endParaRPr lang="es-MX" b="1" dirty="0"/>
          </a:p>
        </p:txBody>
      </p:sp>
      <p:sp>
        <p:nvSpPr>
          <p:cNvPr id="13" name="CuadroTexto 12"/>
          <p:cNvSpPr txBox="1"/>
          <p:nvPr/>
        </p:nvSpPr>
        <p:spPr>
          <a:xfrm>
            <a:off x="8930240" y="4427820"/>
            <a:ext cx="487256" cy="369332"/>
          </a:xfrm>
          <a:prstGeom prst="rect">
            <a:avLst/>
          </a:prstGeom>
          <a:noFill/>
        </p:spPr>
        <p:txBody>
          <a:bodyPr wrap="square" rtlCol="0">
            <a:spAutoFit/>
          </a:bodyPr>
          <a:lstStyle/>
          <a:p>
            <a:r>
              <a:rPr lang="es-MX" b="1" dirty="0" err="1" smtClean="0"/>
              <a:t>dif</a:t>
            </a:r>
            <a:endParaRPr lang="es-MX"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595414" y="1"/>
            <a:ext cx="7462042" cy="642918"/>
          </a:xfrm>
          <a:prstGeom prst="rect">
            <a:avLst/>
          </a:prstGeom>
        </p:spPr>
        <p:txBody>
          <a:bodyPr lIns="84673" tIns="42337" rIns="84673" bIns="42337"/>
          <a:lstStyle>
            <a:lvl1pPr algn="l" defTabSz="957925" rtl="0" eaLnBrk="1" latinLnBrk="0" hangingPunct="1">
              <a:spcBef>
                <a:spcPct val="0"/>
              </a:spcBef>
              <a:buNone/>
              <a:defRPr sz="4800" kern="1200" cap="none" spc="-105" baseline="0">
                <a:ln>
                  <a:noFill/>
                </a:ln>
                <a:solidFill>
                  <a:schemeClr val="tx2"/>
                </a:solidFill>
                <a:effectLst/>
                <a:latin typeface="+mj-lt"/>
                <a:ea typeface="+mj-ea"/>
                <a:cs typeface="+mj-cs"/>
              </a:defRPr>
            </a:lvl1pPr>
          </a:lstStyle>
          <a:p>
            <a:r>
              <a:rPr lang="es-PY" sz="3200" b="1" u="sng" dirty="0" smtClean="0"/>
              <a:t>Detalle de </a:t>
            </a:r>
            <a:r>
              <a:rPr lang="es-PY" sz="3200" b="1" u="sng" dirty="0"/>
              <a:t>Gastos </a:t>
            </a:r>
            <a:r>
              <a:rPr lang="es-PY" sz="3200" b="1" u="sng" dirty="0" smtClean="0"/>
              <a:t>2016  - Miles de Millones</a:t>
            </a:r>
            <a:endParaRPr lang="es-PY" sz="3200" b="1" u="sng" dirty="0"/>
          </a:p>
        </p:txBody>
      </p:sp>
      <p:graphicFrame>
        <p:nvGraphicFramePr>
          <p:cNvPr id="6" name="Objeto 5"/>
          <p:cNvGraphicFramePr>
            <a:graphicFrameLocks noChangeAspect="1"/>
          </p:cNvGraphicFramePr>
          <p:nvPr>
            <p:extLst>
              <p:ext uri="{D42A27DB-BD31-4B8C-83A1-F6EECF244321}">
                <p14:modId xmlns:p14="http://schemas.microsoft.com/office/powerpoint/2010/main" val="3860803575"/>
              </p:ext>
            </p:extLst>
          </p:nvPr>
        </p:nvGraphicFramePr>
        <p:xfrm>
          <a:off x="906463" y="608013"/>
          <a:ext cx="8799065" cy="5627687"/>
        </p:xfrm>
        <a:graphic>
          <a:graphicData uri="http://schemas.openxmlformats.org/presentationml/2006/ole">
            <mc:AlternateContent xmlns:mc="http://schemas.openxmlformats.org/markup-compatibility/2006">
              <mc:Choice xmlns:v="urn:schemas-microsoft-com:vml" Requires="v">
                <p:oleObj spid="_x0000_s2069" name="Hoja de cálculo" r:id="rId4" imgW="13163578" imgH="7057907" progId="Excel.Sheet.12">
                  <p:link updateAutomatic="1"/>
                </p:oleObj>
              </mc:Choice>
              <mc:Fallback>
                <p:oleObj name="Hoja de cálculo" r:id="rId4" imgW="13163578" imgH="7057907" progId="Excel.Sheet.12">
                  <p:link updateAutomatic="1"/>
                  <p:pic>
                    <p:nvPicPr>
                      <p:cNvPr id="0" name=""/>
                      <p:cNvPicPr/>
                      <p:nvPr/>
                    </p:nvPicPr>
                    <p:blipFill>
                      <a:blip r:embed="rId5"/>
                      <a:stretch>
                        <a:fillRect/>
                      </a:stretch>
                    </p:blipFill>
                    <p:spPr>
                      <a:xfrm>
                        <a:off x="906463" y="608013"/>
                        <a:ext cx="8799065" cy="562768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09662" y="214291"/>
            <a:ext cx="7531770" cy="766438"/>
          </a:xfrm>
          <a:prstGeom prst="rect">
            <a:avLst/>
          </a:prstGeom>
        </p:spPr>
        <p:txBody>
          <a:bodyPr lIns="89858" tIns="44929" rIns="89858" bIns="44929"/>
          <a:lstStyle>
            <a:lvl1pPr algn="l" defTabSz="957925" rtl="0" eaLnBrk="1" latinLnBrk="0" hangingPunct="1">
              <a:spcBef>
                <a:spcPct val="0"/>
              </a:spcBef>
              <a:buNone/>
              <a:defRPr sz="4800" kern="1200" cap="none" spc="-105" baseline="0">
                <a:ln>
                  <a:noFill/>
                </a:ln>
                <a:solidFill>
                  <a:schemeClr val="tx2"/>
                </a:solidFill>
                <a:effectLst/>
                <a:latin typeface="+mj-lt"/>
                <a:ea typeface="+mj-ea"/>
                <a:cs typeface="+mj-cs"/>
              </a:defRPr>
            </a:lvl1pPr>
          </a:lstStyle>
          <a:p>
            <a:pPr algn="ctr"/>
            <a:r>
              <a:rPr lang="es-PY" sz="3600" b="1" u="sng" dirty="0" smtClean="0"/>
              <a:t>SUPUESTOS RELEVANTES PARA EL 2017</a:t>
            </a:r>
          </a:p>
          <a:p>
            <a:pPr algn="ctr"/>
            <a:endParaRPr lang="es-PY" sz="3600" b="1" dirty="0"/>
          </a:p>
        </p:txBody>
      </p:sp>
      <p:graphicFrame>
        <p:nvGraphicFramePr>
          <p:cNvPr id="3" name="Objeto 2"/>
          <p:cNvGraphicFramePr>
            <a:graphicFrameLocks noChangeAspect="1"/>
          </p:cNvGraphicFramePr>
          <p:nvPr>
            <p:extLst>
              <p:ext uri="{D42A27DB-BD31-4B8C-83A1-F6EECF244321}">
                <p14:modId xmlns:p14="http://schemas.microsoft.com/office/powerpoint/2010/main" val="3515462458"/>
              </p:ext>
            </p:extLst>
          </p:nvPr>
        </p:nvGraphicFramePr>
        <p:xfrm>
          <a:off x="1309662" y="1196752"/>
          <a:ext cx="8068346" cy="1728192"/>
        </p:xfrm>
        <a:graphic>
          <a:graphicData uri="http://schemas.openxmlformats.org/presentationml/2006/ole">
            <mc:AlternateContent xmlns:mc="http://schemas.openxmlformats.org/markup-compatibility/2006">
              <mc:Choice xmlns:v="urn:schemas-microsoft-com:vml" Requires="v">
                <p:oleObj spid="_x0000_s3093" name="Hoja de cálculo" r:id="rId4" imgW="2619494" imgH="590681" progId="Excel.Sheet.12">
                  <p:link updateAutomatic="1"/>
                </p:oleObj>
              </mc:Choice>
              <mc:Fallback>
                <p:oleObj name="Hoja de cálculo" r:id="rId4" imgW="2619494" imgH="590681" progId="Excel.Sheet.12">
                  <p:link updateAutomatic="1"/>
                  <p:pic>
                    <p:nvPicPr>
                      <p:cNvPr id="0" name=""/>
                      <p:cNvPicPr/>
                      <p:nvPr/>
                    </p:nvPicPr>
                    <p:blipFill>
                      <a:blip r:embed="rId5"/>
                      <a:stretch>
                        <a:fillRect/>
                      </a:stretch>
                    </p:blipFill>
                    <p:spPr>
                      <a:xfrm>
                        <a:off x="1309662" y="1196752"/>
                        <a:ext cx="8068346" cy="1728192"/>
                      </a:xfrm>
                      <a:prstGeom prst="rect">
                        <a:avLst/>
                      </a:prstGeom>
                    </p:spPr>
                  </p:pic>
                </p:oleObj>
              </mc:Fallback>
            </mc:AlternateContent>
          </a:graphicData>
        </a:graphic>
      </p:graphicFrame>
    </p:spTree>
    <p:extLst>
      <p:ext uri="{BB962C8B-B14F-4D97-AF65-F5344CB8AC3E}">
        <p14:creationId xmlns:p14="http://schemas.microsoft.com/office/powerpoint/2010/main" val="3294349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09662" y="214290"/>
            <a:ext cx="8358246" cy="1277333"/>
          </a:xfrm>
          <a:prstGeom prst="rect">
            <a:avLst/>
          </a:prstGeom>
        </p:spPr>
        <p:txBody>
          <a:bodyPr lIns="89858" tIns="44929" rIns="89858" bIns="44929"/>
          <a:lstStyle>
            <a:lvl1pPr algn="l" defTabSz="957925" rtl="0" eaLnBrk="1" latinLnBrk="0" hangingPunct="1">
              <a:spcBef>
                <a:spcPct val="0"/>
              </a:spcBef>
              <a:buNone/>
              <a:defRPr sz="4800" kern="1200" cap="none" spc="-105" baseline="0">
                <a:ln>
                  <a:noFill/>
                </a:ln>
                <a:solidFill>
                  <a:schemeClr val="tx2"/>
                </a:solidFill>
                <a:effectLst/>
                <a:latin typeface="+mj-lt"/>
                <a:ea typeface="+mj-ea"/>
                <a:cs typeface="+mj-cs"/>
              </a:defRPr>
            </a:lvl1pPr>
          </a:lstStyle>
          <a:p>
            <a:r>
              <a:rPr lang="es-PY" sz="3600" b="1" u="sng" dirty="0" smtClean="0"/>
              <a:t>ESTIMACIÓN DE VENTAS – EJERCICIO 2017</a:t>
            </a:r>
          </a:p>
          <a:p>
            <a:endParaRPr lang="es-PY" sz="3600" b="1" dirty="0"/>
          </a:p>
        </p:txBody>
      </p:sp>
      <p:graphicFrame>
        <p:nvGraphicFramePr>
          <p:cNvPr id="5" name="4 Tabla"/>
          <p:cNvGraphicFramePr>
            <a:graphicFrameLocks noGrp="1"/>
          </p:cNvGraphicFramePr>
          <p:nvPr>
            <p:extLst>
              <p:ext uri="{D42A27DB-BD31-4B8C-83A1-F6EECF244321}">
                <p14:modId xmlns:p14="http://schemas.microsoft.com/office/powerpoint/2010/main" val="1536922887"/>
              </p:ext>
            </p:extLst>
          </p:nvPr>
        </p:nvGraphicFramePr>
        <p:xfrm>
          <a:off x="1265236" y="885879"/>
          <a:ext cx="8424936" cy="3067606"/>
        </p:xfrm>
        <a:graphic>
          <a:graphicData uri="http://schemas.openxmlformats.org/drawingml/2006/table">
            <a:tbl>
              <a:tblPr/>
              <a:tblGrid>
                <a:gridCol w="2144044">
                  <a:extLst>
                    <a:ext uri="{9D8B030D-6E8A-4147-A177-3AD203B41FA5}">
                      <a16:colId xmlns="" xmlns:a16="http://schemas.microsoft.com/office/drawing/2014/main" val="20000"/>
                    </a:ext>
                  </a:extLst>
                </a:gridCol>
                <a:gridCol w="1423202">
                  <a:extLst>
                    <a:ext uri="{9D8B030D-6E8A-4147-A177-3AD203B41FA5}">
                      <a16:colId xmlns="" xmlns:a16="http://schemas.microsoft.com/office/drawing/2014/main" val="20001"/>
                    </a:ext>
                  </a:extLst>
                </a:gridCol>
                <a:gridCol w="2374551">
                  <a:extLst>
                    <a:ext uri="{9D8B030D-6E8A-4147-A177-3AD203B41FA5}">
                      <a16:colId xmlns="" xmlns:a16="http://schemas.microsoft.com/office/drawing/2014/main" val="20002"/>
                    </a:ext>
                  </a:extLst>
                </a:gridCol>
                <a:gridCol w="2483139">
                  <a:extLst>
                    <a:ext uri="{9D8B030D-6E8A-4147-A177-3AD203B41FA5}">
                      <a16:colId xmlns="" xmlns:a16="http://schemas.microsoft.com/office/drawing/2014/main" val="20003"/>
                    </a:ext>
                  </a:extLst>
                </a:gridCol>
              </a:tblGrid>
              <a:tr h="454846">
                <a:tc>
                  <a:txBody>
                    <a:bodyPr/>
                    <a:lstStyle/>
                    <a:p>
                      <a:pPr algn="ctr" rtl="0" fontAlgn="ctr"/>
                      <a:r>
                        <a:rPr lang="es-ES" sz="1600" b="1" i="0" u="none" strike="noStrike" dirty="0">
                          <a:solidFill>
                            <a:srgbClr val="000000"/>
                          </a:solidFill>
                          <a:latin typeface="Calibri"/>
                        </a:rPr>
                        <a:t>Productos comercializados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ES" sz="1600" b="1" i="0" u="none" strike="noStrike" dirty="0">
                          <a:solidFill>
                            <a:srgbClr val="000000"/>
                          </a:solidFill>
                          <a:latin typeface="Calibri"/>
                        </a:rPr>
                        <a:t>Unidad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ES" sz="1600" b="1" i="0" u="none" strike="noStrike">
                          <a:solidFill>
                            <a:srgbClr val="000000"/>
                          </a:solidFill>
                          <a:latin typeface="Calibri"/>
                        </a:rPr>
                        <a:t>Volumen anual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ES" sz="1600" b="1" i="0" u="none" strike="noStrike">
                          <a:solidFill>
                            <a:srgbClr val="000000"/>
                          </a:solidFill>
                          <a:latin typeface="Calibri"/>
                        </a:rPr>
                        <a:t>Total estimado venta               (Miles de Millones)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 xmlns:a16="http://schemas.microsoft.com/office/drawing/2014/main" val="10000"/>
                  </a:ext>
                </a:extLst>
              </a:tr>
              <a:tr h="231780">
                <a:tc>
                  <a:txBody>
                    <a:bodyPr/>
                    <a:lstStyle/>
                    <a:p>
                      <a:pPr algn="ctr" rtl="0" fontAlgn="ctr"/>
                      <a:r>
                        <a:rPr lang="es-ES" sz="1600" b="0" i="0" u="none" strike="noStrike" dirty="0">
                          <a:solidFill>
                            <a:srgbClr val="000000"/>
                          </a:solidFill>
                          <a:latin typeface="Calibri"/>
                        </a:rPr>
                        <a:t>Nafta </a:t>
                      </a:r>
                      <a:r>
                        <a:rPr lang="es-ES" sz="1600" b="0" i="0" u="none" strike="noStrike" dirty="0" err="1">
                          <a:solidFill>
                            <a:srgbClr val="000000"/>
                          </a:solidFill>
                          <a:latin typeface="Calibri"/>
                        </a:rPr>
                        <a:t>Econo</a:t>
                      </a:r>
                      <a:r>
                        <a:rPr lang="es-ES" sz="1600" b="0" i="0" u="none" strike="noStrike" dirty="0">
                          <a:solidFill>
                            <a:srgbClr val="000000"/>
                          </a:solidFill>
                          <a:latin typeface="Calibri"/>
                        </a:rPr>
                        <a:t> 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M3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165.235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a:solidFill>
                            <a:srgbClr val="000000"/>
                          </a:solidFill>
                          <a:latin typeface="Calibri"/>
                        </a:rPr>
                        <a:t>875,15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1780">
                <a:tc>
                  <a:txBody>
                    <a:bodyPr/>
                    <a:lstStyle/>
                    <a:p>
                      <a:pPr algn="ctr" rtl="0" fontAlgn="ctr"/>
                      <a:r>
                        <a:rPr lang="es-ES" sz="1600" b="0" i="0" u="none" strike="noStrike">
                          <a:solidFill>
                            <a:srgbClr val="000000"/>
                          </a:solidFill>
                          <a:latin typeface="Calibri"/>
                        </a:rPr>
                        <a:t>Nafta Eco 90 Esp.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M3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22.117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148,72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1780">
                <a:tc>
                  <a:txBody>
                    <a:bodyPr/>
                    <a:lstStyle/>
                    <a:p>
                      <a:pPr algn="ctr" rtl="0" fontAlgn="ctr"/>
                      <a:r>
                        <a:rPr lang="es-ES" sz="1600" b="0" i="0" u="none" strike="noStrike" dirty="0">
                          <a:solidFill>
                            <a:srgbClr val="000000"/>
                          </a:solidFill>
                          <a:latin typeface="Calibri"/>
                        </a:rPr>
                        <a:t>Nafta </a:t>
                      </a:r>
                      <a:r>
                        <a:rPr lang="es-ES" sz="1600" b="0" i="0" u="none" strike="noStrike" dirty="0" err="1">
                          <a:solidFill>
                            <a:srgbClr val="000000"/>
                          </a:solidFill>
                          <a:latin typeface="Calibri"/>
                        </a:rPr>
                        <a:t>Ecoplus</a:t>
                      </a:r>
                      <a:r>
                        <a:rPr lang="es-ES" sz="1600" b="0" i="0" u="none" strike="noStrike" dirty="0">
                          <a:solidFill>
                            <a:srgbClr val="000000"/>
                          </a:solidFill>
                          <a:latin typeface="Calibri"/>
                        </a:rPr>
                        <a:t> 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a:solidFill>
                            <a:srgbClr val="000000"/>
                          </a:solidFill>
                          <a:latin typeface="Calibri"/>
                        </a:rPr>
                        <a:t>M3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10.868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81,36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1780">
                <a:tc>
                  <a:txBody>
                    <a:bodyPr/>
                    <a:lstStyle/>
                    <a:p>
                      <a:pPr algn="ctr" rtl="0" fontAlgn="ctr"/>
                      <a:r>
                        <a:rPr lang="es-ES" sz="1600" b="0" i="0" u="none" strike="noStrike" dirty="0">
                          <a:solidFill>
                            <a:srgbClr val="000000"/>
                          </a:solidFill>
                          <a:latin typeface="Calibri"/>
                        </a:rPr>
                        <a:t>Gasoil Tipo III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a:solidFill>
                            <a:srgbClr val="000000"/>
                          </a:solidFill>
                          <a:latin typeface="Calibri"/>
                        </a:rPr>
                        <a:t>M3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smtClean="0">
                          <a:solidFill>
                            <a:srgbClr val="000000"/>
                          </a:solidFill>
                          <a:latin typeface="Calibri"/>
                        </a:rPr>
                        <a:t>751.240</a:t>
                      </a:r>
                      <a:endParaRPr lang="es-ES" sz="16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4.979,61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1780">
                <a:tc>
                  <a:txBody>
                    <a:bodyPr/>
                    <a:lstStyle/>
                    <a:p>
                      <a:pPr algn="ctr" rtl="0" fontAlgn="ctr"/>
                      <a:r>
                        <a:rPr lang="es-ES" sz="1600" b="0" i="0" u="none" strike="noStrike">
                          <a:solidFill>
                            <a:srgbClr val="000000"/>
                          </a:solidFill>
                          <a:latin typeface="Calibri"/>
                        </a:rPr>
                        <a:t>Gasoil Tipo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a:solidFill>
                            <a:srgbClr val="000000"/>
                          </a:solidFill>
                          <a:latin typeface="Calibri"/>
                        </a:rPr>
                        <a:t>M3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23.681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166,17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1780">
                <a:tc>
                  <a:txBody>
                    <a:bodyPr/>
                    <a:lstStyle/>
                    <a:p>
                      <a:pPr algn="ctr" rtl="0" fontAlgn="ctr"/>
                      <a:r>
                        <a:rPr lang="es-ES" sz="1600" b="0" i="0" u="none" strike="noStrike">
                          <a:solidFill>
                            <a:srgbClr val="000000"/>
                          </a:solidFill>
                          <a:latin typeface="Calibri"/>
                        </a:rPr>
                        <a:t>GLP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a:solidFill>
                            <a:srgbClr val="000000"/>
                          </a:solidFill>
                          <a:latin typeface="Calibri"/>
                        </a:rPr>
                        <a:t>Ton.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9.000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31,32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31780">
                <a:tc>
                  <a:txBody>
                    <a:bodyPr/>
                    <a:lstStyle/>
                    <a:p>
                      <a:pPr algn="ctr" rtl="0" fontAlgn="ctr"/>
                      <a:r>
                        <a:rPr lang="es-ES" sz="1600" b="0" i="0" u="none" strike="noStrike" dirty="0">
                          <a:solidFill>
                            <a:srgbClr val="000000"/>
                          </a:solidFill>
                          <a:latin typeface="Calibri"/>
                        </a:rPr>
                        <a:t>Coque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Ton.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60.000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S" sz="1600" b="0" i="0" u="none" strike="noStrike" dirty="0">
                          <a:solidFill>
                            <a:srgbClr val="000000"/>
                          </a:solidFill>
                          <a:latin typeface="Calibri"/>
                        </a:rPr>
                        <a:t>59,16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31780">
                <a:tc>
                  <a:txBody>
                    <a:bodyPr/>
                    <a:lstStyle/>
                    <a:p>
                      <a:pPr algn="ctr" rtl="0" fontAlgn="ctr"/>
                      <a:r>
                        <a:rPr lang="es-ES" sz="1600" b="1" i="0" u="none" strike="noStrike">
                          <a:solidFill>
                            <a:srgbClr val="000000"/>
                          </a:solidFill>
                          <a:latin typeface="Calibri"/>
                        </a:rPr>
                        <a:t>Totales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ES" sz="1600" b="1" i="0" u="none" strike="noStrike">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ES" sz="1600" b="1" i="0" u="none" strike="noStrike" dirty="0" smtClean="0">
                          <a:solidFill>
                            <a:srgbClr val="000000"/>
                          </a:solidFill>
                          <a:latin typeface="Calibri"/>
                        </a:rPr>
                        <a:t>973.141</a:t>
                      </a:r>
                      <a:endParaRPr lang="es-ES" sz="16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ES" sz="1600" b="1" i="0" u="none" strike="noStrike" dirty="0" smtClean="0">
                          <a:solidFill>
                            <a:srgbClr val="000000"/>
                          </a:solidFill>
                          <a:latin typeface="Calibri"/>
                        </a:rPr>
                        <a:t>6.341,51</a:t>
                      </a:r>
                      <a:endParaRPr lang="es-ES" sz="16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 xmlns:a16="http://schemas.microsoft.com/office/drawing/2014/main" val="10008"/>
                  </a:ext>
                </a:extLst>
              </a:tr>
              <a:tr h="231952">
                <a:tc gridSpan="3">
                  <a:txBody>
                    <a:bodyPr/>
                    <a:lstStyle/>
                    <a:p>
                      <a:pPr algn="ctr" rtl="0" fontAlgn="ctr"/>
                      <a:r>
                        <a:rPr lang="es-ES" sz="1600" b="1" i="1" u="none" strike="noStrike" dirty="0">
                          <a:solidFill>
                            <a:srgbClr val="000000"/>
                          </a:solidFill>
                          <a:latin typeface="Calibri"/>
                        </a:rPr>
                        <a:t>OTROS </a:t>
                      </a:r>
                      <a:r>
                        <a:rPr lang="es-ES" sz="1600" b="1" i="1" u="none" strike="noStrike" dirty="0" smtClean="0">
                          <a:solidFill>
                            <a:srgbClr val="000000"/>
                          </a:solidFill>
                          <a:latin typeface="Calibri"/>
                        </a:rPr>
                        <a:t>INGRESOS</a:t>
                      </a:r>
                      <a:endParaRPr lang="es-ES" sz="1600" b="1" i="1"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s-ES"/>
                    </a:p>
                  </a:txBody>
                  <a:tcPr/>
                </a:tc>
                <a:tc hMerge="1">
                  <a:txBody>
                    <a:bodyPr/>
                    <a:lstStyle/>
                    <a:p>
                      <a:endParaRPr lang="es-ES"/>
                    </a:p>
                  </a:txBody>
                  <a:tcPr/>
                </a:tc>
                <a:tc>
                  <a:txBody>
                    <a:bodyPr/>
                    <a:lstStyle/>
                    <a:p>
                      <a:pPr algn="r" rtl="0" fontAlgn="ctr"/>
                      <a:r>
                        <a:rPr lang="es-ES" sz="1600" b="1" i="0" u="none" strike="noStrike" dirty="0">
                          <a:solidFill>
                            <a:srgbClr val="000000"/>
                          </a:solidFill>
                          <a:latin typeface="Calibri"/>
                        </a:rPr>
                        <a:t>41,29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extLst>
                  <a:ext uri="{0D108BD9-81ED-4DB2-BD59-A6C34878D82A}">
                    <a16:rowId xmlns="" xmlns:a16="http://schemas.microsoft.com/office/drawing/2014/main" val="10009"/>
                  </a:ext>
                </a:extLst>
              </a:tr>
              <a:tr h="290116">
                <a:tc gridSpan="3">
                  <a:txBody>
                    <a:bodyPr/>
                    <a:lstStyle/>
                    <a:p>
                      <a:pPr algn="ctr" rtl="0" fontAlgn="ctr"/>
                      <a:r>
                        <a:rPr lang="es-ES" sz="1600" b="1" i="0" u="none" strike="noStrike" dirty="0">
                          <a:solidFill>
                            <a:srgbClr val="000000"/>
                          </a:solidFill>
                          <a:latin typeface="Calibri"/>
                        </a:rPr>
                        <a:t>TOTAL INGRESOS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endParaRPr lang="es-ES"/>
                    </a:p>
                  </a:txBody>
                  <a:tcPr/>
                </a:tc>
                <a:tc hMerge="1">
                  <a:txBody>
                    <a:bodyPr/>
                    <a:lstStyle/>
                    <a:p>
                      <a:endParaRPr lang="es-ES"/>
                    </a:p>
                  </a:txBody>
                  <a:tcPr/>
                </a:tc>
                <a:tc>
                  <a:txBody>
                    <a:bodyPr/>
                    <a:lstStyle/>
                    <a:p>
                      <a:pPr algn="r" rtl="0" fontAlgn="ctr"/>
                      <a:r>
                        <a:rPr lang="es-ES" sz="1600" b="1" i="0" u="none" strike="noStrike" dirty="0" smtClean="0">
                          <a:solidFill>
                            <a:srgbClr val="000000"/>
                          </a:solidFill>
                          <a:latin typeface="Calibri"/>
                        </a:rPr>
                        <a:t>6.382,80</a:t>
                      </a:r>
                      <a:endParaRPr lang="es-ES" sz="16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 xmlns:a16="http://schemas.microsoft.com/office/drawing/2014/main" val="10010"/>
                  </a:ext>
                </a:extLst>
              </a:tr>
            </a:tbl>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774120549"/>
              </p:ext>
            </p:extLst>
          </p:nvPr>
        </p:nvGraphicFramePr>
        <p:xfrm>
          <a:off x="2432720" y="4221088"/>
          <a:ext cx="5559972" cy="2232788"/>
        </p:xfrm>
        <a:graphic>
          <a:graphicData uri="http://schemas.openxmlformats.org/presentationml/2006/ole">
            <mc:AlternateContent xmlns:mc="http://schemas.openxmlformats.org/markup-compatibility/2006">
              <mc:Choice xmlns:v="urn:schemas-microsoft-com:vml" Requires="v">
                <p:oleObj spid="_x0000_s5128" name="Hoja de cálculo" r:id="rId4" imgW="4286100" imgH="2667105" progId="Excel.Sheet.12">
                  <p:link updateAutomatic="1"/>
                </p:oleObj>
              </mc:Choice>
              <mc:Fallback>
                <p:oleObj name="Hoja de cálculo" r:id="rId4" imgW="4286100" imgH="2667105" progId="Excel.Sheet.12">
                  <p:link updateAutomatic="1"/>
                  <p:pic>
                    <p:nvPicPr>
                      <p:cNvPr id="0" name=""/>
                      <p:cNvPicPr/>
                      <p:nvPr/>
                    </p:nvPicPr>
                    <p:blipFill>
                      <a:blip r:embed="rId5"/>
                      <a:stretch>
                        <a:fillRect/>
                      </a:stretch>
                    </p:blipFill>
                    <p:spPr>
                      <a:xfrm>
                        <a:off x="2432720" y="4221088"/>
                        <a:ext cx="5559972" cy="223278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4"/>
          <p:cNvSpPr txBox="1">
            <a:spLocks noChangeArrowheads="1"/>
          </p:cNvSpPr>
          <p:nvPr/>
        </p:nvSpPr>
        <p:spPr bwMode="auto">
          <a:xfrm>
            <a:off x="1928664" y="71414"/>
            <a:ext cx="7157767" cy="710509"/>
          </a:xfrm>
          <a:prstGeom prst="rect">
            <a:avLst/>
          </a:prstGeom>
          <a:noFill/>
          <a:ln w="9525">
            <a:noFill/>
            <a:miter lim="800000"/>
            <a:headEnd/>
            <a:tailEnd/>
          </a:ln>
        </p:spPr>
        <p:txBody>
          <a:bodyPr wrap="square" lIns="94038" tIns="47019" rIns="94038" bIns="47019">
            <a:spAutoFit/>
          </a:bodyPr>
          <a:lstStyle/>
          <a:p>
            <a:pPr defTabSz="941388">
              <a:spcBef>
                <a:spcPct val="0"/>
              </a:spcBef>
            </a:pPr>
            <a:r>
              <a:rPr lang="es-ES" sz="2000" b="1" u="sng" dirty="0">
                <a:solidFill>
                  <a:schemeClr val="accent1">
                    <a:lumMod val="50000"/>
                  </a:schemeClr>
                </a:solidFill>
              </a:rPr>
              <a:t>Comparativo  Presupuesto 2016/ </a:t>
            </a:r>
            <a:r>
              <a:rPr lang="es-ES" sz="2000" b="1" u="sng" dirty="0" smtClean="0">
                <a:solidFill>
                  <a:schemeClr val="accent1">
                    <a:lumMod val="50000"/>
                  </a:schemeClr>
                </a:solidFill>
              </a:rPr>
              <a:t>Proyecto 2017  </a:t>
            </a:r>
            <a:r>
              <a:rPr lang="es-ES" sz="2000" b="1" u="sng" dirty="0">
                <a:solidFill>
                  <a:schemeClr val="accent1">
                    <a:lumMod val="50000"/>
                  </a:schemeClr>
                </a:solidFill>
              </a:rPr>
              <a:t>-  INGRESOS</a:t>
            </a:r>
          </a:p>
          <a:p>
            <a:pPr defTabSz="941388">
              <a:spcBef>
                <a:spcPct val="0"/>
              </a:spcBef>
            </a:pPr>
            <a:endParaRPr lang="es-ES" sz="2000" b="1" u="sng" dirty="0">
              <a:solidFill>
                <a:schemeClr val="accent1">
                  <a:lumMod val="50000"/>
                </a:schemeClr>
              </a:solidFill>
            </a:endParaRPr>
          </a:p>
        </p:txBody>
      </p:sp>
      <p:sp>
        <p:nvSpPr>
          <p:cNvPr id="7" name="Text Box 124"/>
          <p:cNvSpPr txBox="1">
            <a:spLocks noChangeArrowheads="1"/>
          </p:cNvSpPr>
          <p:nvPr/>
        </p:nvSpPr>
        <p:spPr bwMode="auto">
          <a:xfrm>
            <a:off x="3800872" y="395890"/>
            <a:ext cx="4104456" cy="772065"/>
          </a:xfrm>
          <a:prstGeom prst="rect">
            <a:avLst/>
          </a:prstGeom>
          <a:noFill/>
          <a:ln w="9525">
            <a:noFill/>
            <a:miter lim="800000"/>
            <a:headEnd/>
            <a:tailEnd/>
          </a:ln>
        </p:spPr>
        <p:txBody>
          <a:bodyPr wrap="square" lIns="94038" tIns="47019" rIns="94038" bIns="47019">
            <a:spAutoFit/>
          </a:bodyPr>
          <a:lstStyle/>
          <a:p>
            <a:pPr defTabSz="941388">
              <a:spcBef>
                <a:spcPct val="0"/>
              </a:spcBef>
            </a:pPr>
            <a:r>
              <a:rPr lang="es-ES" sz="2800" b="1" u="sng" dirty="0" smtClean="0">
                <a:solidFill>
                  <a:schemeClr val="accent1">
                    <a:lumMod val="50000"/>
                  </a:schemeClr>
                </a:solidFill>
              </a:rPr>
              <a:t>(En Miles de Millones)</a:t>
            </a:r>
            <a:endParaRPr lang="es-ES" sz="2800" b="1" u="sng" dirty="0">
              <a:solidFill>
                <a:schemeClr val="accent1">
                  <a:lumMod val="50000"/>
                </a:schemeClr>
              </a:solidFill>
            </a:endParaRPr>
          </a:p>
          <a:p>
            <a:pPr defTabSz="941388">
              <a:spcBef>
                <a:spcPct val="0"/>
              </a:spcBef>
            </a:pPr>
            <a:endParaRPr lang="es-ES" sz="1600" b="1" dirty="0"/>
          </a:p>
        </p:txBody>
      </p:sp>
      <p:graphicFrame>
        <p:nvGraphicFramePr>
          <p:cNvPr id="10" name="9 Tabla"/>
          <p:cNvGraphicFramePr>
            <a:graphicFrameLocks noGrp="1"/>
          </p:cNvGraphicFramePr>
          <p:nvPr>
            <p:extLst>
              <p:ext uri="{D42A27DB-BD31-4B8C-83A1-F6EECF244321}">
                <p14:modId xmlns:p14="http://schemas.microsoft.com/office/powerpoint/2010/main" val="2576066092"/>
              </p:ext>
            </p:extLst>
          </p:nvPr>
        </p:nvGraphicFramePr>
        <p:xfrm>
          <a:off x="992560" y="967841"/>
          <a:ext cx="8712968" cy="5748767"/>
        </p:xfrm>
        <a:graphic>
          <a:graphicData uri="http://schemas.openxmlformats.org/drawingml/2006/table">
            <a:tbl>
              <a:tblPr/>
              <a:tblGrid>
                <a:gridCol w="423522">
                  <a:extLst>
                    <a:ext uri="{9D8B030D-6E8A-4147-A177-3AD203B41FA5}">
                      <a16:colId xmlns="" xmlns:a16="http://schemas.microsoft.com/office/drawing/2014/main" val="20000"/>
                    </a:ext>
                  </a:extLst>
                </a:gridCol>
                <a:gridCol w="423522">
                  <a:extLst>
                    <a:ext uri="{9D8B030D-6E8A-4147-A177-3AD203B41FA5}">
                      <a16:colId xmlns="" xmlns:a16="http://schemas.microsoft.com/office/drawing/2014/main" val="20001"/>
                    </a:ext>
                  </a:extLst>
                </a:gridCol>
                <a:gridCol w="550251">
                  <a:extLst>
                    <a:ext uri="{9D8B030D-6E8A-4147-A177-3AD203B41FA5}">
                      <a16:colId xmlns="" xmlns:a16="http://schemas.microsoft.com/office/drawing/2014/main" val="20002"/>
                    </a:ext>
                  </a:extLst>
                </a:gridCol>
                <a:gridCol w="2670490">
                  <a:extLst>
                    <a:ext uri="{9D8B030D-6E8A-4147-A177-3AD203B41FA5}">
                      <a16:colId xmlns="" xmlns:a16="http://schemas.microsoft.com/office/drawing/2014/main" val="20003"/>
                    </a:ext>
                  </a:extLst>
                </a:gridCol>
                <a:gridCol w="1201623">
                  <a:extLst>
                    <a:ext uri="{9D8B030D-6E8A-4147-A177-3AD203B41FA5}">
                      <a16:colId xmlns="" xmlns:a16="http://schemas.microsoft.com/office/drawing/2014/main" val="20004"/>
                    </a:ext>
                  </a:extLst>
                </a:gridCol>
                <a:gridCol w="1181923">
                  <a:extLst>
                    <a:ext uri="{9D8B030D-6E8A-4147-A177-3AD203B41FA5}">
                      <a16:colId xmlns="" xmlns:a16="http://schemas.microsoft.com/office/drawing/2014/main" val="20005"/>
                    </a:ext>
                  </a:extLst>
                </a:gridCol>
                <a:gridCol w="814911">
                  <a:extLst>
                    <a:ext uri="{9D8B030D-6E8A-4147-A177-3AD203B41FA5}">
                      <a16:colId xmlns="" xmlns:a16="http://schemas.microsoft.com/office/drawing/2014/main" val="20006"/>
                    </a:ext>
                  </a:extLst>
                </a:gridCol>
                <a:gridCol w="651027">
                  <a:extLst>
                    <a:ext uri="{9D8B030D-6E8A-4147-A177-3AD203B41FA5}">
                      <a16:colId xmlns="" xmlns:a16="http://schemas.microsoft.com/office/drawing/2014/main" val="20007"/>
                    </a:ext>
                  </a:extLst>
                </a:gridCol>
                <a:gridCol w="795699">
                  <a:extLst>
                    <a:ext uri="{9D8B030D-6E8A-4147-A177-3AD203B41FA5}">
                      <a16:colId xmlns="" xmlns:a16="http://schemas.microsoft.com/office/drawing/2014/main" val="20008"/>
                    </a:ext>
                  </a:extLst>
                </a:gridCol>
              </a:tblGrid>
              <a:tr h="171760">
                <a:tc>
                  <a:txBody>
                    <a:bodyPr/>
                    <a:lstStyle/>
                    <a:p>
                      <a:pPr algn="l" fontAlgn="b"/>
                      <a:r>
                        <a:rPr lang="es-ES" sz="1000" b="1" i="0" u="none" strike="noStrike" dirty="0">
                          <a:solidFill>
                            <a:srgbClr val="000000"/>
                          </a:solidFill>
                          <a:latin typeface="Arial"/>
                        </a:rPr>
                        <a:t>Grupo</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es-ES" sz="1000" b="1" i="0" u="none" strike="noStrike">
                          <a:solidFill>
                            <a:srgbClr val="000000"/>
                          </a:solidFill>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ES" sz="1000" b="1"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rowSpan="4">
                  <a:txBody>
                    <a:bodyPr/>
                    <a:lstStyle/>
                    <a:p>
                      <a:pPr algn="ctr" fontAlgn="ctr"/>
                      <a:r>
                        <a:rPr lang="es-ES" sz="1000" b="1" i="0" u="none" strike="noStrike">
                          <a:solidFill>
                            <a:srgbClr val="000000"/>
                          </a:solidFill>
                          <a:latin typeface="Arial"/>
                        </a:rPr>
                        <a:t>DIFERENCIA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fontAlgn="b"/>
                      <a:r>
                        <a:rPr lang="es-ES" sz="1000" b="1"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extLst>
                  <a:ext uri="{0D108BD9-81ED-4DB2-BD59-A6C34878D82A}">
                    <a16:rowId xmlns="" xmlns:a16="http://schemas.microsoft.com/office/drawing/2014/main" val="10000"/>
                  </a:ext>
                </a:extLst>
              </a:tr>
              <a:tr h="202071">
                <a:tc gridSpan="2">
                  <a:txBody>
                    <a:bodyPr/>
                    <a:lstStyle/>
                    <a:p>
                      <a:pPr algn="l" fontAlgn="b"/>
                      <a:r>
                        <a:rPr lang="es-ES" sz="1000" b="1" i="0" u="none" strike="noStrike">
                          <a:solidFill>
                            <a:srgbClr val="000000"/>
                          </a:solidFill>
                          <a:latin typeface="Arial"/>
                        </a:rPr>
                        <a:t>    Sub-Grupo</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B8CCE4"/>
                    </a:solidFill>
                  </a:tcPr>
                </a:tc>
                <a:tc hMerge="1">
                  <a:txBody>
                    <a:bodyPr/>
                    <a:lstStyle/>
                    <a:p>
                      <a:endParaRPr lang="es-ES"/>
                    </a:p>
                  </a:txBody>
                  <a:tcPr/>
                </a:tc>
                <a:tc>
                  <a:txBody>
                    <a:bodyPr/>
                    <a:lstStyle/>
                    <a:p>
                      <a:pPr algn="ctr" fontAlgn="b"/>
                      <a:r>
                        <a:rPr lang="es-ES" sz="1000" b="1"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a:solidFill>
                            <a:srgbClr val="000000"/>
                          </a:solidFill>
                          <a:latin typeface="Arial"/>
                        </a:rPr>
                        <a:t>CONCEPTO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vMerge="1">
                  <a:txBody>
                    <a:bodyPr/>
                    <a:lstStyle/>
                    <a:p>
                      <a:endParaRPr lang="es-ES"/>
                    </a:p>
                  </a:txBody>
                  <a:tcPr/>
                </a:tc>
                <a:tc>
                  <a:txBody>
                    <a:bodyPr/>
                    <a:lstStyle/>
                    <a:p>
                      <a:pPr algn="ctr" fontAlgn="b"/>
                      <a:r>
                        <a:rPr lang="es-ES" sz="1000" b="1"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a:solidFill>
                            <a:srgbClr val="000000"/>
                          </a:solidFill>
                          <a:latin typeface="Arial"/>
                        </a:rPr>
                        <a:t>ESTRUC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extLst>
                  <a:ext uri="{0D108BD9-81ED-4DB2-BD59-A6C34878D82A}">
                    <a16:rowId xmlns="" xmlns:a16="http://schemas.microsoft.com/office/drawing/2014/main" val="10001"/>
                  </a:ext>
                </a:extLst>
              </a:tr>
              <a:tr h="202071">
                <a:tc gridSpan="2">
                  <a:txBody>
                    <a:bodyPr/>
                    <a:lstStyle/>
                    <a:p>
                      <a:pPr algn="l" fontAlgn="b"/>
                      <a:r>
                        <a:rPr lang="es-ES" sz="1000" b="1" i="0" u="none" strike="noStrike">
                          <a:solidFill>
                            <a:srgbClr val="000000"/>
                          </a:solidFill>
                          <a:latin typeface="Arial"/>
                        </a:rPr>
                        <a:t>        Origen</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B8CCE4"/>
                    </a:solidFill>
                  </a:tcPr>
                </a:tc>
                <a:tc hMerge="1">
                  <a:txBody>
                    <a:bodyPr/>
                    <a:lstStyle/>
                    <a:p>
                      <a:endParaRPr lang="es-ES"/>
                    </a:p>
                  </a:txBody>
                  <a:tcPr/>
                </a:tc>
                <a:tc>
                  <a:txBody>
                    <a:bodyPr/>
                    <a:lstStyle/>
                    <a:p>
                      <a:pPr algn="ctr" fontAlgn="b"/>
                      <a:r>
                        <a:rPr lang="es-ES" sz="1000" b="1"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a:solidFill>
                            <a:srgbClr val="000000"/>
                          </a:solidFill>
                          <a:latin typeface="Arial"/>
                        </a:rPr>
                        <a:t>PRESUPUESTO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a:solidFill>
                            <a:srgbClr val="000000"/>
                          </a:solidFill>
                          <a:latin typeface="Arial"/>
                        </a:rPr>
                        <a:t>PROYECTO M.H.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vMerge="1">
                  <a:txBody>
                    <a:bodyPr/>
                    <a:lstStyle/>
                    <a:p>
                      <a:endParaRPr lang="es-ES"/>
                    </a:p>
                  </a:txBody>
                  <a:tcPr/>
                </a:tc>
                <a:tc>
                  <a:txBody>
                    <a:bodyPr/>
                    <a:lstStyle/>
                    <a:p>
                      <a:pPr algn="ctr" fontAlgn="b"/>
                      <a:r>
                        <a:rPr lang="es-ES" sz="1000" b="1" i="0" u="none" strike="noStrike">
                          <a:solidFill>
                            <a:srgbClr val="000000"/>
                          </a:solidFill>
                          <a:latin typeface="Arial"/>
                        </a:rPr>
                        <a:t>VARIAC.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ctr" fontAlgn="b"/>
                      <a:r>
                        <a:rPr lang="es-ES" sz="1000" b="1" i="0" u="none" strike="noStrike">
                          <a:solidFill>
                            <a:srgbClr val="000000"/>
                          </a:solidFill>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extLst>
                  <a:ext uri="{0D108BD9-81ED-4DB2-BD59-A6C34878D82A}">
                    <a16:rowId xmlns="" xmlns:a16="http://schemas.microsoft.com/office/drawing/2014/main" val="10002"/>
                  </a:ext>
                </a:extLst>
              </a:tr>
              <a:tr h="287710">
                <a:tc gridSpan="2">
                  <a:txBody>
                    <a:bodyPr/>
                    <a:lstStyle/>
                    <a:p>
                      <a:pPr algn="l" fontAlgn="b"/>
                      <a:r>
                        <a:rPr lang="es-ES" sz="1000" b="1" i="0" u="none" strike="noStrike">
                          <a:solidFill>
                            <a:srgbClr val="000000"/>
                          </a:solidFill>
                          <a:latin typeface="Arial"/>
                        </a:rPr>
                        <a:t>             Detalle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a:txBody>
                    <a:bodyPr/>
                    <a:lstStyle/>
                    <a:p>
                      <a:pPr algn="ctr" fontAlgn="b"/>
                      <a:r>
                        <a:rPr lang="es-ES" sz="1000" b="1" i="0" u="none" strike="noStrike">
                          <a:solidFill>
                            <a:srgbClr val="000000"/>
                          </a:solidFill>
                          <a:latin typeface="Arial"/>
                        </a:rPr>
                        <a:t>F.F.</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r>
                        <a:rPr lang="es-ES" sz="10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00" b="1" i="0" u="none" strike="noStrike">
                          <a:solidFill>
                            <a:srgbClr val="000000"/>
                          </a:solidFill>
                          <a:latin typeface="Arial"/>
                        </a:rPr>
                        <a:t>2.016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00" b="1" i="0" u="none" strike="noStrike">
                          <a:solidFill>
                            <a:srgbClr val="000000"/>
                          </a:solidFill>
                          <a:latin typeface="Arial"/>
                        </a:rPr>
                        <a:t>2.017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es-ES"/>
                    </a:p>
                  </a:txBody>
                  <a:tcPr/>
                </a:tc>
                <a:tc>
                  <a:txBody>
                    <a:bodyPr/>
                    <a:lstStyle/>
                    <a:p>
                      <a:pPr algn="ctr" fontAlgn="b"/>
                      <a:r>
                        <a:rPr lang="es-ES" sz="1000" b="1" i="0" u="none" strike="noStrike">
                          <a:solidFill>
                            <a:srgbClr val="000000"/>
                          </a:solidFill>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000" b="1" i="0" u="none" strike="noStrike">
                          <a:solidFill>
                            <a:srgbClr val="000000"/>
                          </a:solidFill>
                          <a:latin typeface="Arial"/>
                        </a:rPr>
                        <a:t>PROYECTO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3"/>
                  </a:ext>
                </a:extLst>
              </a:tr>
              <a:tr h="171760">
                <a:tc>
                  <a:txBody>
                    <a:bodyPr/>
                    <a:lstStyle/>
                    <a:p>
                      <a:pPr algn="l" fontAlgn="b"/>
                      <a:r>
                        <a:rPr lang="es-ES" sz="10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05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S" sz="10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4"/>
                  </a:ext>
                </a:extLst>
              </a:tr>
              <a:tr h="202071">
                <a:tc>
                  <a:txBody>
                    <a:bodyPr/>
                    <a:lstStyle/>
                    <a:p>
                      <a:pPr algn="l" fontAlgn="b"/>
                      <a:r>
                        <a:rPr lang="es-ES" sz="1400" b="1" i="0" u="none" strike="noStrike">
                          <a:solidFill>
                            <a:srgbClr val="000000"/>
                          </a:solidFill>
                          <a:latin typeface="Arial"/>
                        </a:rPr>
                        <a:t>100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4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s-ES" sz="1400" b="1"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INGRESOS </a:t>
                      </a:r>
                      <a:r>
                        <a:rPr lang="es-ES" sz="1400" b="1" i="0" u="none" strike="noStrike" dirty="0">
                          <a:solidFill>
                            <a:srgbClr val="000000"/>
                          </a:solidFill>
                          <a:latin typeface="Arial"/>
                        </a:rPr>
                        <a:t>CORRIENTES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5.576,85</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6.381,77</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804,92 </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a:solidFill>
                            <a:srgbClr val="000000"/>
                          </a:solidFill>
                          <a:latin typeface="Arial"/>
                        </a:rPr>
                        <a:t>14,43%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a:solidFill>
                            <a:srgbClr val="000000"/>
                          </a:solidFill>
                          <a:latin typeface="Arial"/>
                        </a:rPr>
                        <a:t>99,98%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201397">
                <a:tc>
                  <a:txBody>
                    <a:bodyPr/>
                    <a:lstStyle/>
                    <a:p>
                      <a:pPr algn="r" fontAlgn="b"/>
                      <a:r>
                        <a:rPr lang="es-ES" sz="1400" b="0" i="0" u="none" strike="noStrike">
                          <a:solidFill>
                            <a:srgbClr val="000000"/>
                          </a:solidFill>
                          <a:latin typeface="Arial"/>
                        </a:rPr>
                        <a:t>160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4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RENTAS </a:t>
                      </a:r>
                      <a:r>
                        <a:rPr lang="es-ES" sz="1400" b="1" i="0" u="none" strike="noStrike" dirty="0">
                          <a:solidFill>
                            <a:srgbClr val="000000"/>
                          </a:solidFill>
                          <a:latin typeface="Arial"/>
                        </a:rPr>
                        <a:t>DE LA PROPIEDAD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9,26</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9,26</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a:solidFill>
                            <a:srgbClr val="000000"/>
                          </a:solidFill>
                          <a:latin typeface="Arial"/>
                        </a:rPr>
                        <a:t>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400" b="0" i="0" u="none" strike="noStrike">
                          <a:solidFill>
                            <a:srgbClr val="000000"/>
                          </a:solidFill>
                          <a:latin typeface="Arial"/>
                        </a:rPr>
                        <a:t>161</a:t>
                      </a: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Intereses</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9,26</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9,26</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7"/>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400" b="0" i="0" u="none" strike="noStrike">
                          <a:solidFill>
                            <a:srgbClr val="000000"/>
                          </a:solidFill>
                          <a:latin typeface="Arial"/>
                        </a:rPr>
                        <a:t>001</a:t>
                      </a: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30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smtClean="0">
                          <a:solidFill>
                            <a:srgbClr val="000000"/>
                          </a:solidFill>
                          <a:latin typeface="Arial"/>
                        </a:rPr>
                        <a:t> Intereses </a:t>
                      </a:r>
                      <a:r>
                        <a:rPr lang="es-ES" sz="1400" b="0" i="0" u="none" strike="noStrike" dirty="0">
                          <a:solidFill>
                            <a:srgbClr val="000000"/>
                          </a:solidFill>
                          <a:latin typeface="Arial"/>
                        </a:rPr>
                        <a:t>por Préstamos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0,26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0,26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0,004%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8"/>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400" b="0" i="0" u="none" strike="noStrike">
                          <a:solidFill>
                            <a:srgbClr val="000000"/>
                          </a:solidFill>
                          <a:latin typeface="Arial"/>
                        </a:rPr>
                        <a:t>002</a:t>
                      </a: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30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smtClean="0">
                          <a:solidFill>
                            <a:srgbClr val="000000"/>
                          </a:solidFill>
                          <a:latin typeface="Arial"/>
                        </a:rPr>
                        <a:t> Intereses </a:t>
                      </a:r>
                      <a:r>
                        <a:rPr lang="es-ES" sz="1400" b="0" i="0" u="none" strike="noStrike" dirty="0">
                          <a:solidFill>
                            <a:srgbClr val="000000"/>
                          </a:solidFill>
                          <a:latin typeface="Arial"/>
                        </a:rPr>
                        <a:t>por Depósitos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9,00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9,00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9"/>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4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0"/>
                  </a:ext>
                </a:extLst>
              </a:tr>
              <a:tr h="604191">
                <a:tc>
                  <a:txBody>
                    <a:bodyPr/>
                    <a:lstStyle/>
                    <a:p>
                      <a:pPr algn="r" fontAlgn="b"/>
                      <a:r>
                        <a:rPr lang="es-ES" sz="1400" b="0" i="0" u="none" strike="noStrike">
                          <a:solidFill>
                            <a:srgbClr val="000000"/>
                          </a:solidFill>
                          <a:latin typeface="Arial"/>
                        </a:rPr>
                        <a:t>170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4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INGRESOS </a:t>
                      </a:r>
                      <a:r>
                        <a:rPr lang="es-ES" sz="1400" b="1" i="0" u="none" strike="noStrike" dirty="0">
                          <a:solidFill>
                            <a:srgbClr val="000000"/>
                          </a:solidFill>
                          <a:latin typeface="Arial"/>
                        </a:rPr>
                        <a:t>DE OPERACIÓN (Sector </a:t>
                      </a:r>
                      <a:r>
                        <a:rPr lang="es-ES" sz="1400" b="1" i="0" u="none" strike="noStrike" dirty="0" smtClean="0">
                          <a:solidFill>
                            <a:srgbClr val="000000"/>
                          </a:solidFill>
                          <a:latin typeface="Arial"/>
                        </a:rPr>
                        <a:t>  Empresarial </a:t>
                      </a:r>
                      <a:r>
                        <a:rPr lang="es-ES" sz="1400" b="1" i="0" u="none" strike="noStrike" dirty="0">
                          <a:solidFill>
                            <a:srgbClr val="000000"/>
                          </a:solidFill>
                          <a:latin typeface="Arial"/>
                        </a:rPr>
                        <a:t>y Financiero)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5.567,59</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6.372,51</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804,92  </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a:solidFill>
                            <a:srgbClr val="000000"/>
                          </a:solidFill>
                          <a:latin typeface="Arial"/>
                        </a:rPr>
                        <a:t>14,46%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a:solidFill>
                            <a:srgbClr val="000000"/>
                          </a:solidFill>
                          <a:latin typeface="Arial"/>
                        </a:rPr>
                        <a:t>99,84%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1"/>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400" b="0" i="0" u="none" strike="noStrike">
                          <a:solidFill>
                            <a:srgbClr val="000000"/>
                          </a:solidFill>
                          <a:latin typeface="Arial"/>
                        </a:rPr>
                        <a:t>171</a:t>
                      </a: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Ingresos </a:t>
                      </a:r>
                      <a:r>
                        <a:rPr lang="es-ES" sz="1400" b="1" i="0" u="none" strike="noStrike" dirty="0">
                          <a:solidFill>
                            <a:srgbClr val="000000"/>
                          </a:solidFill>
                          <a:latin typeface="Arial"/>
                        </a:rPr>
                        <a:t>de Operación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5.567,59</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6.372,51</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804,92</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14,46%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99,84%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2"/>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400" b="0" i="0" u="none" strike="noStrike">
                          <a:solidFill>
                            <a:srgbClr val="000000"/>
                          </a:solidFill>
                          <a:latin typeface="Arial"/>
                        </a:rPr>
                        <a:t>001</a:t>
                      </a: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30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smtClean="0">
                          <a:solidFill>
                            <a:srgbClr val="000000"/>
                          </a:solidFill>
                          <a:latin typeface="Arial"/>
                        </a:rPr>
                        <a:t> Ventas </a:t>
                      </a:r>
                      <a:r>
                        <a:rPr lang="es-ES" sz="1400" b="0" i="0" u="none" strike="noStrike" dirty="0">
                          <a:solidFill>
                            <a:srgbClr val="000000"/>
                          </a:solidFill>
                          <a:latin typeface="Arial"/>
                        </a:rPr>
                        <a:t>Brutas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5.536,59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smtClean="0">
                          <a:solidFill>
                            <a:srgbClr val="000000"/>
                          </a:solidFill>
                          <a:latin typeface="Arial"/>
                        </a:rPr>
                        <a:t>6.341,51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804,92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14,54%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99,35%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3"/>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400" b="0" i="0" u="none" strike="noStrike">
                          <a:solidFill>
                            <a:srgbClr val="000000"/>
                          </a:solidFill>
                          <a:latin typeface="Arial"/>
                        </a:rPr>
                        <a:t>009</a:t>
                      </a: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30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smtClean="0">
                          <a:solidFill>
                            <a:srgbClr val="000000"/>
                          </a:solidFill>
                          <a:latin typeface="Arial"/>
                        </a:rPr>
                        <a:t> Otros </a:t>
                      </a:r>
                      <a:r>
                        <a:rPr lang="es-ES" sz="1400" b="0" i="0" u="none" strike="noStrike" dirty="0">
                          <a:solidFill>
                            <a:srgbClr val="000000"/>
                          </a:solidFill>
                          <a:latin typeface="Arial"/>
                        </a:rPr>
                        <a:t>Ingresos de Operación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31,00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31,00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0,49%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4"/>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4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5"/>
                  </a:ext>
                </a:extLst>
              </a:tr>
              <a:tr h="402794">
                <a:tc>
                  <a:txBody>
                    <a:bodyPr/>
                    <a:lstStyle/>
                    <a:p>
                      <a:pPr algn="l" fontAlgn="b"/>
                      <a:r>
                        <a:rPr lang="es-ES" sz="1400" b="1" i="0" u="none" strike="noStrike">
                          <a:solidFill>
                            <a:srgbClr val="000000"/>
                          </a:solidFill>
                          <a:latin typeface="Arial"/>
                        </a:rPr>
                        <a:t>300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4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s-ES" sz="1400" b="1"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RECURSOS </a:t>
                      </a:r>
                      <a:r>
                        <a:rPr lang="es-ES" sz="1400" b="1" i="0" u="none" strike="noStrike" dirty="0">
                          <a:solidFill>
                            <a:srgbClr val="000000"/>
                          </a:solidFill>
                          <a:latin typeface="Arial"/>
                        </a:rPr>
                        <a:t>DE FINANCIAMIENTO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1,02</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1,02</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a:solidFill>
                            <a:schemeClr val="tx1"/>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a:solidFill>
                            <a:srgbClr val="000000"/>
                          </a:solidFill>
                          <a:latin typeface="Arial"/>
                        </a:rPr>
                        <a:t>0,02%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6"/>
                  </a:ext>
                </a:extLst>
              </a:tr>
              <a:tr h="201397">
                <a:tc>
                  <a:txBody>
                    <a:bodyPr/>
                    <a:lstStyle/>
                    <a:p>
                      <a:pPr algn="r" fontAlgn="b"/>
                      <a:r>
                        <a:rPr lang="es-ES" sz="1400" b="0" i="0" u="none" strike="noStrike">
                          <a:solidFill>
                            <a:srgbClr val="000000"/>
                          </a:solidFill>
                          <a:latin typeface="Arial"/>
                        </a:rPr>
                        <a:t>330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4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Recuperación </a:t>
                      </a:r>
                      <a:r>
                        <a:rPr lang="es-ES" sz="1400" b="1" i="0" u="none" strike="noStrike" dirty="0">
                          <a:solidFill>
                            <a:srgbClr val="000000"/>
                          </a:solidFill>
                          <a:latin typeface="Arial"/>
                        </a:rPr>
                        <a:t>de Préstamos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1,02</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smtClean="0">
                          <a:solidFill>
                            <a:srgbClr val="000000"/>
                          </a:solidFill>
                          <a:latin typeface="Arial"/>
                        </a:rPr>
                        <a:t>1,02</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1" i="0" u="none" strike="noStrike" dirty="0">
                          <a:solidFill>
                            <a:srgbClr val="000000"/>
                          </a:solidFill>
                          <a:latin typeface="Arial"/>
                        </a:rPr>
                        <a:t>0,02%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7"/>
                  </a:ext>
                </a:extLst>
              </a:tr>
              <a:tr h="402794">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s-ES" sz="1400" b="0" i="0" u="none" strike="noStrike">
                          <a:solidFill>
                            <a:srgbClr val="000000"/>
                          </a:solidFill>
                          <a:latin typeface="Arial"/>
                        </a:rPr>
                        <a:t>332</a:t>
                      </a:r>
                    </a:p>
                  </a:txBody>
                  <a:tcPr marL="0" marR="0" marT="0" marB="0" anchor="b">
                    <a:lnL>
                      <a:noFill/>
                    </a:lnL>
                    <a:lnR>
                      <a:noFill/>
                    </a:lnR>
                    <a:lnT>
                      <a:noFill/>
                    </a:lnT>
                    <a:lnB>
                      <a:noFill/>
                    </a:lnB>
                  </a:tcPr>
                </a:tc>
                <a:tc>
                  <a:txBody>
                    <a:bodyPr/>
                    <a:lstStyle/>
                    <a:p>
                      <a:pPr algn="ctr" fontAlgn="b"/>
                      <a:r>
                        <a:rPr lang="es-ES" sz="14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dirty="0" smtClean="0">
                          <a:solidFill>
                            <a:srgbClr val="000000"/>
                          </a:solidFill>
                          <a:latin typeface="Arial"/>
                        </a:rPr>
                        <a:t> Reembolso </a:t>
                      </a:r>
                      <a:r>
                        <a:rPr lang="es-ES" sz="1400" b="1" i="0" u="none" strike="noStrike" dirty="0">
                          <a:solidFill>
                            <a:srgbClr val="000000"/>
                          </a:solidFill>
                          <a:latin typeface="Arial"/>
                        </a:rPr>
                        <a:t>de Préstamos del Sector </a:t>
                      </a:r>
                      <a:r>
                        <a:rPr lang="es-ES" sz="1400" b="1" i="0" u="none" strike="noStrike" dirty="0" smtClean="0">
                          <a:solidFill>
                            <a:srgbClr val="000000"/>
                          </a:solidFill>
                          <a:latin typeface="Arial"/>
                        </a:rPr>
                        <a:t> Privado</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1,02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1,02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8"/>
                  </a:ext>
                </a:extLst>
              </a:tr>
              <a:tr h="201397">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400" b="0" i="0" u="none" strike="noStrike">
                          <a:solidFill>
                            <a:srgbClr val="000000"/>
                          </a:solidFill>
                          <a:latin typeface="Arial"/>
                        </a:rPr>
                        <a:t>009</a:t>
                      </a:r>
                    </a:p>
                  </a:txBody>
                  <a:tcPr marL="0" marR="0" marT="0" marB="0" anchor="b">
                    <a:lnL>
                      <a:noFill/>
                    </a:lnL>
                    <a:lnR>
                      <a:noFill/>
                    </a:lnR>
                    <a:lnT>
                      <a:noFill/>
                    </a:lnT>
                    <a:lnB>
                      <a:noFill/>
                    </a:lnB>
                  </a:tcPr>
                </a:tc>
                <a:tc>
                  <a:txBody>
                    <a:bodyPr/>
                    <a:lstStyle/>
                    <a:p>
                      <a:pPr algn="ctr" fontAlgn="b"/>
                      <a:r>
                        <a:rPr lang="es-ES" sz="1400" b="0" i="0" u="none" strike="noStrike" dirty="0">
                          <a:solidFill>
                            <a:srgbClr val="000000"/>
                          </a:solidFill>
                          <a:latin typeface="Arial"/>
                        </a:rPr>
                        <a:t>30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0" i="0" u="none" strike="noStrike" dirty="0" smtClean="0">
                          <a:solidFill>
                            <a:srgbClr val="000000"/>
                          </a:solidFill>
                          <a:latin typeface="Arial"/>
                        </a:rPr>
                        <a:t> Varios</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1,02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smtClean="0">
                          <a:solidFill>
                            <a:srgbClr val="000000"/>
                          </a:solidFill>
                          <a:latin typeface="Arial"/>
                        </a:rPr>
                        <a:t>1,02  </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a:solidFill>
                            <a:srgbClr val="000000"/>
                          </a:solidFill>
                          <a:latin typeface="Arial"/>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S" sz="1400" b="0" i="0" u="none" strike="noStrike" dirty="0">
                          <a:solidFill>
                            <a:srgbClr val="000000"/>
                          </a:solidFill>
                          <a:latin typeface="Arial"/>
                        </a:rPr>
                        <a:t>0,02%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9"/>
                  </a:ext>
                </a:extLst>
              </a:tr>
              <a:tr h="307185">
                <a:tc>
                  <a:txBody>
                    <a:bodyPr/>
                    <a:lstStyle/>
                    <a:p>
                      <a:pPr algn="l" fontAlgn="b"/>
                      <a:r>
                        <a:rPr lang="es-ES" sz="11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151048">
                <a:tc gridSpan="3">
                  <a:txBody>
                    <a:bodyPr/>
                    <a:lstStyle/>
                    <a:p>
                      <a:pPr algn="l" fontAlgn="b"/>
                      <a:r>
                        <a:rPr lang="es-ES" sz="1100" b="1" i="0" u="none" strike="noStrike">
                          <a:solidFill>
                            <a:srgbClr val="000000"/>
                          </a:solidFill>
                          <a:latin typeface="Arial"/>
                        </a:rPr>
                        <a:t>TOTAL DE INGRESOS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hMerge="1">
                  <a:txBody>
                    <a:bodyPr/>
                    <a:lstStyle/>
                    <a:p>
                      <a:endParaRPr lang="es-ES"/>
                    </a:p>
                  </a:txBody>
                  <a:tcPr/>
                </a:tc>
                <a:tc>
                  <a:txBody>
                    <a:bodyPr/>
                    <a:lstStyle/>
                    <a:p>
                      <a:pPr algn="l" fontAlgn="b"/>
                      <a:r>
                        <a:rPr lang="es-ES" sz="1400" b="1" i="0" u="none" strike="noStrike" dirty="0">
                          <a:solidFill>
                            <a:srgbClr val="00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s-ES" sz="1400" b="1" i="0" u="none" strike="noStrike" dirty="0" smtClean="0">
                          <a:solidFill>
                            <a:srgbClr val="000000"/>
                          </a:solidFill>
                          <a:latin typeface="Arial"/>
                        </a:rPr>
                        <a:t>5.577,88  </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s-ES" sz="1400" b="1" i="0" u="none" strike="noStrike" dirty="0" smtClean="0">
                          <a:solidFill>
                            <a:srgbClr val="000000"/>
                          </a:solidFill>
                          <a:latin typeface="Arial"/>
                        </a:rPr>
                        <a:t>6.382,80</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s-ES" sz="1400" b="1" i="0" u="none" strike="noStrike" dirty="0" smtClean="0">
                          <a:solidFill>
                            <a:srgbClr val="000000"/>
                          </a:solidFill>
                          <a:latin typeface="Arial"/>
                        </a:rPr>
                        <a:t>804,92</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s-ES" sz="1400" b="1" i="0" u="none" strike="noStrike" dirty="0" smtClean="0">
                          <a:solidFill>
                            <a:schemeClr val="tx1"/>
                          </a:solidFill>
                          <a:latin typeface="Arial"/>
                        </a:rPr>
                        <a:t>14,43%</a:t>
                      </a:r>
                      <a:endParaRPr lang="es-ES" sz="1400" b="1" i="0" u="none" strike="noStrike" dirty="0">
                        <a:solidFill>
                          <a:srgbClr val="FF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s-ES" sz="1400" b="1" i="0" u="none" strike="noStrike" dirty="0">
                          <a:solidFill>
                            <a:srgbClr val="000000"/>
                          </a:solidFill>
                          <a:latin typeface="Arial"/>
                        </a:rPr>
                        <a:t>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2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4"/>
          <p:cNvSpPr txBox="1">
            <a:spLocks noChangeArrowheads="1"/>
          </p:cNvSpPr>
          <p:nvPr/>
        </p:nvSpPr>
        <p:spPr bwMode="auto">
          <a:xfrm>
            <a:off x="1023910" y="142852"/>
            <a:ext cx="8358246" cy="833620"/>
          </a:xfrm>
          <a:prstGeom prst="rect">
            <a:avLst/>
          </a:prstGeom>
          <a:noFill/>
          <a:ln w="9525">
            <a:noFill/>
            <a:miter lim="800000"/>
            <a:headEnd/>
            <a:tailEnd/>
          </a:ln>
        </p:spPr>
        <p:txBody>
          <a:bodyPr wrap="square" lIns="94038" tIns="47019" rIns="94038" bIns="47019">
            <a:spAutoFit/>
          </a:bodyPr>
          <a:lstStyle/>
          <a:p>
            <a:pPr algn="ctr" defTabSz="941388">
              <a:spcBef>
                <a:spcPct val="0"/>
              </a:spcBef>
            </a:pPr>
            <a:r>
              <a:rPr lang="es-ES" sz="3200" b="1" u="sng" dirty="0">
                <a:solidFill>
                  <a:schemeClr val="accent1">
                    <a:lumMod val="50000"/>
                  </a:schemeClr>
                </a:solidFill>
              </a:rPr>
              <a:t>IMPORTACIÓN DE </a:t>
            </a:r>
            <a:r>
              <a:rPr lang="es-ES" sz="3200" b="1" u="sng" dirty="0" smtClean="0">
                <a:solidFill>
                  <a:schemeClr val="accent1">
                    <a:lumMod val="50000"/>
                  </a:schemeClr>
                </a:solidFill>
              </a:rPr>
              <a:t>DERIVADOS 2017</a:t>
            </a:r>
            <a:endParaRPr lang="es-ES" sz="3200" b="1" u="sng" dirty="0">
              <a:solidFill>
                <a:schemeClr val="accent1">
                  <a:lumMod val="50000"/>
                </a:schemeClr>
              </a:solidFill>
            </a:endParaRPr>
          </a:p>
          <a:p>
            <a:pPr defTabSz="941388">
              <a:spcBef>
                <a:spcPct val="0"/>
              </a:spcBef>
            </a:pPr>
            <a:endParaRPr lang="es-ES" sz="16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3570663609"/>
              </p:ext>
            </p:extLst>
          </p:nvPr>
        </p:nvGraphicFramePr>
        <p:xfrm>
          <a:off x="1865313" y="976313"/>
          <a:ext cx="6924675" cy="4900612"/>
        </p:xfrm>
        <a:graphic>
          <a:graphicData uri="http://schemas.openxmlformats.org/presentationml/2006/ole">
            <mc:AlternateContent xmlns:mc="http://schemas.openxmlformats.org/markup-compatibility/2006">
              <mc:Choice xmlns:v="urn:schemas-microsoft-com:vml" Requires="v">
                <p:oleObj spid="_x0000_s4117" name="Hoja de cálculo" r:id="rId4" imgW="5286569" imgH="3038330" progId="Excel.Sheet.8">
                  <p:link updateAutomatic="1"/>
                </p:oleObj>
              </mc:Choice>
              <mc:Fallback>
                <p:oleObj name="Hoja de cálculo" r:id="rId4" imgW="5286569" imgH="3038330" progId="Excel.Sheet.8">
                  <p:link updateAutomatic="1"/>
                  <p:pic>
                    <p:nvPicPr>
                      <p:cNvPr id="0" name=""/>
                      <p:cNvPicPr/>
                      <p:nvPr/>
                    </p:nvPicPr>
                    <p:blipFill>
                      <a:blip r:embed="rId5"/>
                      <a:stretch>
                        <a:fillRect/>
                      </a:stretch>
                    </p:blipFill>
                    <p:spPr>
                      <a:xfrm>
                        <a:off x="1865313" y="976313"/>
                        <a:ext cx="6924675" cy="4900612"/>
                      </a:xfrm>
                      <a:prstGeom prst="rect">
                        <a:avLst/>
                      </a:prstGeom>
                    </p:spPr>
                  </p:pic>
                </p:oleObj>
              </mc:Fallback>
            </mc:AlternateContent>
          </a:graphicData>
        </a:graphic>
      </p:graphicFrame>
    </p:spTree>
    <p:extLst>
      <p:ext uri="{BB962C8B-B14F-4D97-AF65-F5344CB8AC3E}">
        <p14:creationId xmlns:p14="http://schemas.microsoft.com/office/powerpoint/2010/main" val="318671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9456" y="4221088"/>
            <a:ext cx="4990009" cy="2492896"/>
          </a:xfrm>
          <a:solidFill>
            <a:schemeClr val="bg2"/>
          </a:solidFill>
          <a:ln>
            <a:solidFill>
              <a:schemeClr val="accent4"/>
            </a:solidFill>
          </a:ln>
          <a:effectLst>
            <a:outerShdw blurRad="177800" dist="38100" dir="8100000" sx="103000" sy="103000" algn="tr" rotWithShape="0">
              <a:prstClr val="black">
                <a:alpha val="40000"/>
              </a:prstClr>
            </a:outerShdw>
          </a:effectLst>
        </p:spPr>
        <p:txBody>
          <a:bodyPr rtlCol="0"/>
          <a:lstStyle/>
          <a:p>
            <a:pPr>
              <a:defRPr/>
            </a:pPr>
            <a:r>
              <a:rPr lang="es-ES" sz="2400" b="1" dirty="0" smtClean="0"/>
              <a:t>LOGROS Y PROYECTOS EN CURSO</a:t>
            </a:r>
            <a:endParaRPr lang="es-ES" sz="2400" b="1" dirty="0"/>
          </a:p>
        </p:txBody>
      </p:sp>
      <p:pic>
        <p:nvPicPr>
          <p:cNvPr id="3" name="Picture 2" descr="C:\Users\toshiba\Desktop\PETROPAR 2016\Comercial\Foto eess Petropar.jpg"/>
          <p:cNvPicPr>
            <a:picLocks noChangeAspect="1" noChangeArrowheads="1"/>
          </p:cNvPicPr>
          <p:nvPr/>
        </p:nvPicPr>
        <p:blipFill>
          <a:blip r:embed="rId2"/>
          <a:srcRect/>
          <a:stretch>
            <a:fillRect/>
          </a:stretch>
        </p:blipFill>
        <p:spPr bwMode="auto">
          <a:xfrm>
            <a:off x="632520" y="908720"/>
            <a:ext cx="5592100" cy="3726176"/>
          </a:xfrm>
          <a:prstGeom prst="rect">
            <a:avLst/>
          </a:prstGeom>
          <a:noFill/>
          <a:ln>
            <a:solidFill>
              <a:schemeClr val="accent4"/>
            </a:solidFill>
          </a:ln>
        </p:spPr>
      </p:pic>
    </p:spTree>
    <p:extLst>
      <p:ext uri="{BB962C8B-B14F-4D97-AF65-F5344CB8AC3E}">
        <p14:creationId xmlns:p14="http://schemas.microsoft.com/office/powerpoint/2010/main" val="3438244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4"/>
          <p:cNvSpPr txBox="1">
            <a:spLocks noChangeArrowheads="1"/>
          </p:cNvSpPr>
          <p:nvPr/>
        </p:nvSpPr>
        <p:spPr bwMode="auto">
          <a:xfrm>
            <a:off x="992560" y="44624"/>
            <a:ext cx="8208912" cy="710509"/>
          </a:xfrm>
          <a:prstGeom prst="rect">
            <a:avLst/>
          </a:prstGeom>
          <a:noFill/>
          <a:ln w="9525">
            <a:noFill/>
            <a:miter lim="800000"/>
            <a:headEnd/>
            <a:tailEnd/>
          </a:ln>
        </p:spPr>
        <p:txBody>
          <a:bodyPr wrap="square" lIns="94038" tIns="47019" rIns="94038" bIns="47019">
            <a:spAutoFit/>
          </a:bodyPr>
          <a:lstStyle/>
          <a:p>
            <a:pPr defTabSz="941388">
              <a:spcBef>
                <a:spcPct val="0"/>
              </a:spcBef>
            </a:pPr>
            <a:r>
              <a:rPr lang="es-ES" sz="2400" b="1" u="sng" dirty="0" smtClean="0">
                <a:solidFill>
                  <a:schemeClr val="accent1">
                    <a:lumMod val="50000"/>
                  </a:schemeClr>
                </a:solidFill>
              </a:rPr>
              <a:t>Presupuesto </a:t>
            </a:r>
            <a:r>
              <a:rPr lang="es-ES" sz="2400" b="1" u="sng" dirty="0">
                <a:solidFill>
                  <a:schemeClr val="accent1">
                    <a:lumMod val="50000"/>
                  </a:schemeClr>
                </a:solidFill>
              </a:rPr>
              <a:t>2016/ </a:t>
            </a:r>
            <a:r>
              <a:rPr lang="es-ES" sz="2400" b="1" u="sng" dirty="0" smtClean="0">
                <a:solidFill>
                  <a:schemeClr val="accent1">
                    <a:lumMod val="50000"/>
                  </a:schemeClr>
                </a:solidFill>
              </a:rPr>
              <a:t>Proyecto 2017  GASTOS – Miles de Millones</a:t>
            </a:r>
            <a:endParaRPr lang="es-ES" sz="2400" b="1" u="sng" dirty="0">
              <a:solidFill>
                <a:schemeClr val="accent1">
                  <a:lumMod val="50000"/>
                </a:schemeClr>
              </a:solidFill>
            </a:endParaRPr>
          </a:p>
          <a:p>
            <a:pPr defTabSz="941388">
              <a:spcBef>
                <a:spcPct val="0"/>
              </a:spcBef>
            </a:pPr>
            <a:endParaRPr lang="es-ES" sz="1600" b="1" u="sng" dirty="0">
              <a:solidFill>
                <a:schemeClr val="accent1">
                  <a:lumMod val="50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484251923"/>
              </p:ext>
            </p:extLst>
          </p:nvPr>
        </p:nvGraphicFramePr>
        <p:xfrm>
          <a:off x="1064568" y="498106"/>
          <a:ext cx="7929618" cy="4152799"/>
        </p:xfrm>
        <a:graphic>
          <a:graphicData uri="http://schemas.openxmlformats.org/drawingml/2006/table">
            <a:tbl>
              <a:tblPr/>
              <a:tblGrid>
                <a:gridCol w="533725">
                  <a:extLst>
                    <a:ext uri="{9D8B030D-6E8A-4147-A177-3AD203B41FA5}">
                      <a16:colId xmlns="" xmlns:a16="http://schemas.microsoft.com/office/drawing/2014/main" val="20000"/>
                    </a:ext>
                  </a:extLst>
                </a:gridCol>
                <a:gridCol w="3609679">
                  <a:extLst>
                    <a:ext uri="{9D8B030D-6E8A-4147-A177-3AD203B41FA5}">
                      <a16:colId xmlns="" xmlns:a16="http://schemas.microsoft.com/office/drawing/2014/main" val="20001"/>
                    </a:ext>
                  </a:extLst>
                </a:gridCol>
                <a:gridCol w="1041347">
                  <a:extLst>
                    <a:ext uri="{9D8B030D-6E8A-4147-A177-3AD203B41FA5}">
                      <a16:colId xmlns="" xmlns:a16="http://schemas.microsoft.com/office/drawing/2014/main" val="20002"/>
                    </a:ext>
                  </a:extLst>
                </a:gridCol>
                <a:gridCol w="1143694">
                  <a:extLst>
                    <a:ext uri="{9D8B030D-6E8A-4147-A177-3AD203B41FA5}">
                      <a16:colId xmlns="" xmlns:a16="http://schemas.microsoft.com/office/drawing/2014/main" val="20003"/>
                    </a:ext>
                  </a:extLst>
                </a:gridCol>
                <a:gridCol w="838710">
                  <a:extLst>
                    <a:ext uri="{9D8B030D-6E8A-4147-A177-3AD203B41FA5}">
                      <a16:colId xmlns="" xmlns:a16="http://schemas.microsoft.com/office/drawing/2014/main" val="20004"/>
                    </a:ext>
                  </a:extLst>
                </a:gridCol>
                <a:gridCol w="762463">
                  <a:extLst>
                    <a:ext uri="{9D8B030D-6E8A-4147-A177-3AD203B41FA5}">
                      <a16:colId xmlns="" xmlns:a16="http://schemas.microsoft.com/office/drawing/2014/main" val="20005"/>
                    </a:ext>
                  </a:extLst>
                </a:gridCol>
              </a:tblGrid>
              <a:tr h="138442">
                <a:tc rowSpan="3">
                  <a:txBody>
                    <a:bodyPr/>
                    <a:lstStyle/>
                    <a:p>
                      <a:pPr algn="ctr" rtl="0" fontAlgn="ctr"/>
                      <a:r>
                        <a:rPr lang="es-ES" sz="800" b="1" i="0" u="none" strike="noStrike" dirty="0">
                          <a:solidFill>
                            <a:srgbClr val="FFFFFF"/>
                          </a:solidFill>
                          <a:latin typeface="Calibri"/>
                        </a:rPr>
                        <a:t>OG </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rowSpan="3">
                  <a:txBody>
                    <a:bodyPr/>
                    <a:lstStyle/>
                    <a:p>
                      <a:pPr algn="ctr" rtl="0" fontAlgn="ctr"/>
                      <a:r>
                        <a:rPr lang="es-ES" sz="900" b="1" i="0" u="none" strike="noStrike" dirty="0">
                          <a:solidFill>
                            <a:srgbClr val="FFFFFF"/>
                          </a:solidFill>
                          <a:latin typeface="Calibri"/>
                        </a:rPr>
                        <a:t>DESCRIPCION </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800" b="1" i="0" u="none" strike="noStrike">
                          <a:solidFill>
                            <a:srgbClr val="FFFFFF"/>
                          </a:solidFill>
                          <a:latin typeface="Calibri"/>
                        </a:rPr>
                        <a:t>PRESUPUESTO</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04040"/>
                    </a:solidFill>
                  </a:tcPr>
                </a:tc>
                <a:tc>
                  <a:txBody>
                    <a:bodyPr/>
                    <a:lstStyle/>
                    <a:p>
                      <a:pPr algn="ctr" rtl="0" fontAlgn="ctr"/>
                      <a:r>
                        <a:rPr lang="es-ES" sz="800" b="1" i="0" u="none" strike="noStrike" dirty="0" smtClean="0">
                          <a:solidFill>
                            <a:srgbClr val="FFFFFF"/>
                          </a:solidFill>
                          <a:latin typeface="Calibri"/>
                        </a:rPr>
                        <a:t>PROYECTO MH</a:t>
                      </a:r>
                      <a:endParaRPr lang="es-ES" sz="800" b="1" i="0" u="none" strike="noStrike" dirty="0">
                        <a:solidFill>
                          <a:srgbClr val="FFFFFF"/>
                        </a:solidFill>
                        <a:latin typeface="Calibri"/>
                      </a:endParaRP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04040"/>
                    </a:solidFill>
                  </a:tcPr>
                </a:tc>
                <a:tc rowSpan="3">
                  <a:txBody>
                    <a:bodyPr/>
                    <a:lstStyle/>
                    <a:p>
                      <a:pPr algn="ctr" rtl="0" fontAlgn="ctr"/>
                      <a:r>
                        <a:rPr lang="es-ES" sz="800" b="1" i="0" u="none" strike="noStrike" dirty="0">
                          <a:solidFill>
                            <a:srgbClr val="FFFFFF"/>
                          </a:solidFill>
                          <a:latin typeface="Calibri"/>
                        </a:rPr>
                        <a:t>DIFERENCIA</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800" b="1" i="0" u="none" strike="noStrike">
                          <a:solidFill>
                            <a:srgbClr val="FFFFFF"/>
                          </a:solidFill>
                          <a:latin typeface="Calibri"/>
                        </a:rPr>
                        <a:t>VARIACION</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04040"/>
                    </a:solidFill>
                  </a:tcPr>
                </a:tc>
                <a:extLst>
                  <a:ext uri="{0D108BD9-81ED-4DB2-BD59-A6C34878D82A}">
                    <a16:rowId xmlns="" xmlns:a16="http://schemas.microsoft.com/office/drawing/2014/main" val="10000"/>
                  </a:ext>
                </a:extLst>
              </a:tr>
              <a:tr h="138442">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a:solidFill>
                            <a:srgbClr val="FFFFFF"/>
                          </a:solidFill>
                          <a:latin typeface="Calibri"/>
                        </a:rPr>
                        <a:t>2016</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404040"/>
                    </a:solidFill>
                  </a:tcPr>
                </a:tc>
                <a:tc>
                  <a:txBody>
                    <a:bodyPr/>
                    <a:lstStyle/>
                    <a:p>
                      <a:pPr algn="ctr" rtl="0" fontAlgn="ctr"/>
                      <a:r>
                        <a:rPr lang="es-ES" sz="800" b="1" i="0" u="none" strike="noStrike">
                          <a:solidFill>
                            <a:srgbClr val="FFFFFF"/>
                          </a:solidFill>
                          <a:latin typeface="Calibri"/>
                        </a:rPr>
                        <a:t>2017</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404040"/>
                    </a:solidFill>
                  </a:tcPr>
                </a:tc>
                <a:tc vMerge="1">
                  <a:txBody>
                    <a:bodyPr/>
                    <a:lstStyle/>
                    <a:p>
                      <a:endParaRPr lang="es-ES"/>
                    </a:p>
                  </a:txBody>
                  <a:tcPr/>
                </a:tc>
                <a:tc>
                  <a:txBody>
                    <a:bodyPr/>
                    <a:lstStyle/>
                    <a:p>
                      <a:pPr algn="ctr" rtl="0" fontAlgn="ctr"/>
                      <a:r>
                        <a:rPr lang="es-ES" sz="800" b="1" i="0" u="none" strike="noStrike">
                          <a:solidFill>
                            <a:srgbClr val="FFFFFF"/>
                          </a:solidFill>
                          <a:latin typeface="Calibri"/>
                        </a:rPr>
                        <a:t> </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404040"/>
                    </a:solidFill>
                  </a:tcPr>
                </a:tc>
                <a:extLst>
                  <a:ext uri="{0D108BD9-81ED-4DB2-BD59-A6C34878D82A}">
                    <a16:rowId xmlns="" xmlns:a16="http://schemas.microsoft.com/office/drawing/2014/main" val="10001"/>
                  </a:ext>
                </a:extLst>
              </a:tr>
              <a:tr h="145034">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a:solidFill>
                            <a:srgbClr val="FFFFFF"/>
                          </a:solidFill>
                          <a:latin typeface="Calibri"/>
                        </a:rPr>
                        <a:t>MODIFICADO</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404040"/>
                    </a:solidFill>
                  </a:tcPr>
                </a:tc>
                <a:tc>
                  <a:txBody>
                    <a:bodyPr/>
                    <a:lstStyle/>
                    <a:p>
                      <a:pPr algn="ctr" rtl="0" fontAlgn="ctr"/>
                      <a:r>
                        <a:rPr lang="es-ES" sz="800" b="1" i="0" u="none" strike="noStrike">
                          <a:solidFill>
                            <a:srgbClr val="FFFFFF"/>
                          </a:solidFill>
                          <a:latin typeface="Calibri"/>
                        </a:rPr>
                        <a:t> </a:t>
                      </a: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404040"/>
                    </a:solidFill>
                  </a:tcPr>
                </a:tc>
                <a:tc vMerge="1">
                  <a:txBody>
                    <a:bodyPr/>
                    <a:lstStyle/>
                    <a:p>
                      <a:endParaRPr lang="es-ES"/>
                    </a:p>
                  </a:txBody>
                  <a:tcPr/>
                </a:tc>
                <a:tc>
                  <a:txBody>
                    <a:bodyPr/>
                    <a:lstStyle/>
                    <a:p>
                      <a:pPr algn="ctr" rtl="0" fontAlgn="ctr"/>
                      <a:r>
                        <a:rPr lang="es-ES" sz="800" b="1" i="0" u="none" strike="sngStrike">
                          <a:solidFill>
                            <a:srgbClr val="FFFFFF"/>
                          </a:solidFill>
                          <a:latin typeface="Calibri"/>
                        </a:rPr>
                        <a:t>%</a:t>
                      </a:r>
                      <a:endParaRPr lang="es-ES" sz="800" b="1" i="0" u="none" strike="noStrike">
                        <a:solidFill>
                          <a:srgbClr val="FFFFFF"/>
                        </a:solidFill>
                        <a:latin typeface="Calibri"/>
                      </a:endParaRPr>
                    </a:p>
                  </a:txBody>
                  <a:tcPr marL="6383" marR="6383" marT="638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404040"/>
                    </a:solidFill>
                  </a:tcPr>
                </a:tc>
                <a:extLst>
                  <a:ext uri="{0D108BD9-81ED-4DB2-BD59-A6C34878D82A}">
                    <a16:rowId xmlns="" xmlns:a16="http://schemas.microsoft.com/office/drawing/2014/main" val="10002"/>
                  </a:ext>
                </a:extLst>
              </a:tr>
              <a:tr h="166338">
                <a:tc>
                  <a:txBody>
                    <a:bodyPr/>
                    <a:lstStyle/>
                    <a:p>
                      <a:pPr algn="r" rtl="0" fontAlgn="b"/>
                      <a:r>
                        <a:rPr lang="es-ES" sz="1200" b="1" i="0" u="none" strike="noStrike" dirty="0">
                          <a:solidFill>
                            <a:srgbClr val="000000"/>
                          </a:solidFill>
                          <a:latin typeface="Calibri"/>
                        </a:rPr>
                        <a:t>100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a:solidFill>
                            <a:srgbClr val="000000"/>
                          </a:solidFill>
                          <a:latin typeface="Calibri"/>
                        </a:rPr>
                        <a:t> SERVICIOS PERSONALES</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109,16</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109,11</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chemeClr val="tx1"/>
                          </a:solidFill>
                          <a:latin typeface="Calibri"/>
                        </a:rPr>
                        <a:t>0</a:t>
                      </a:r>
                      <a:endParaRPr lang="es-ES" sz="1200" b="0" i="0" u="none" strike="noStrike" dirty="0">
                        <a:solidFill>
                          <a:schemeClr val="tx1"/>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dirty="0">
                          <a:solidFill>
                            <a:srgbClr val="000000"/>
                          </a:solidFill>
                          <a:latin typeface="Calibri"/>
                        </a:rPr>
                        <a:t>0,00%</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3"/>
                  </a:ext>
                </a:extLst>
              </a:tr>
              <a:tr h="171405">
                <a:tc>
                  <a:txBody>
                    <a:bodyPr/>
                    <a:lstStyle/>
                    <a:p>
                      <a:pPr algn="l" rtl="0" fontAlgn="b"/>
                      <a:r>
                        <a:rPr lang="es-ES" sz="1200" b="1"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mn-lt"/>
                        </a:rPr>
                        <a:t>Sin</a:t>
                      </a:r>
                      <a:r>
                        <a:rPr lang="es-ES" sz="1200" b="0" i="0" u="none" strike="noStrike" baseline="0" dirty="0" smtClean="0">
                          <a:solidFill>
                            <a:srgbClr val="000000"/>
                          </a:solidFill>
                          <a:latin typeface="+mn-lt"/>
                        </a:rPr>
                        <a:t> variación</a:t>
                      </a:r>
                      <a:endParaRPr lang="es-ES" sz="1200" b="0" i="0" u="none" strike="noStrike" dirty="0">
                        <a:solidFill>
                          <a:srgbClr val="000000"/>
                        </a:solidFill>
                        <a:latin typeface="+mn-lt"/>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66338">
                <a:tc>
                  <a:txBody>
                    <a:bodyPr/>
                    <a:lstStyle/>
                    <a:p>
                      <a:pPr algn="r" rtl="0" fontAlgn="b"/>
                      <a:r>
                        <a:rPr lang="es-ES" sz="1200" b="1" i="0" u="none" strike="noStrike">
                          <a:solidFill>
                            <a:srgbClr val="000000"/>
                          </a:solidFill>
                          <a:latin typeface="Calibri"/>
                        </a:rPr>
                        <a:t>200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a:solidFill>
                            <a:srgbClr val="000000"/>
                          </a:solidFill>
                          <a:latin typeface="Calibri"/>
                        </a:rPr>
                        <a:t> SERVICIOS NO PERSONALES</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82,39</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115,03</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32,63</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a:solidFill>
                            <a:srgbClr val="000000"/>
                          </a:solidFill>
                          <a:latin typeface="Calibri"/>
                        </a:rPr>
                        <a:t>39,61%</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5"/>
                  </a:ext>
                </a:extLst>
              </a:tr>
              <a:tr h="262129">
                <a:tc>
                  <a:txBody>
                    <a:bodyPr/>
                    <a:lstStyle/>
                    <a:p>
                      <a:pPr algn="l" rtl="0" fontAlgn="b"/>
                      <a:r>
                        <a:rPr lang="es-ES" sz="1200" b="1"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Calibri"/>
                        </a:rPr>
                        <a:t>(Instalaciones y mantenimiento</a:t>
                      </a:r>
                      <a:r>
                        <a:rPr lang="es-ES" sz="1200" b="0" i="0" u="none" strike="noStrike" baseline="0" dirty="0" smtClean="0">
                          <a:solidFill>
                            <a:srgbClr val="000000"/>
                          </a:solidFill>
                          <a:latin typeface="Calibri"/>
                        </a:rPr>
                        <a:t> en EESS, recuperación  capacidad de almacenamiento, ej.: tanques 901 Y 902 </a:t>
                      </a:r>
                      <a:r>
                        <a:rPr lang="es-ES" sz="1200" b="0" i="0" u="none" strike="noStrike" dirty="0" smtClean="0">
                          <a:solidFill>
                            <a:srgbClr val="000000"/>
                          </a:solidFill>
                          <a:latin typeface="Calibri"/>
                        </a:rPr>
                        <a:t>)</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166338">
                <a:tc>
                  <a:txBody>
                    <a:bodyPr/>
                    <a:lstStyle/>
                    <a:p>
                      <a:pPr algn="r" rtl="0" fontAlgn="b"/>
                      <a:r>
                        <a:rPr lang="es-ES" sz="1200" b="1" i="0" u="none" strike="noStrike">
                          <a:solidFill>
                            <a:srgbClr val="000000"/>
                          </a:solidFill>
                          <a:latin typeface="Calibri"/>
                        </a:rPr>
                        <a:t>300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a:solidFill>
                            <a:srgbClr val="000000"/>
                          </a:solidFill>
                          <a:latin typeface="Calibri"/>
                        </a:rPr>
                        <a:t> BIENES DE CONSUMO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23,35</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22,06</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a:solidFill>
                            <a:srgbClr val="FF0000"/>
                          </a:solidFill>
                          <a:latin typeface="Calibri"/>
                        </a:rPr>
                        <a:t>-</a:t>
                      </a:r>
                      <a:r>
                        <a:rPr lang="es-ES" sz="1200" b="0" i="0" u="none" strike="noStrike" dirty="0" smtClean="0">
                          <a:solidFill>
                            <a:srgbClr val="FF0000"/>
                          </a:solidFill>
                          <a:latin typeface="Calibri"/>
                        </a:rPr>
                        <a:t>1,29</a:t>
                      </a:r>
                      <a:endParaRPr lang="es-ES" sz="1200" b="0" i="0" u="none" strike="noStrike" dirty="0">
                        <a:solidFill>
                          <a:srgbClr val="FF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a:solidFill>
                            <a:srgbClr val="FF0000"/>
                          </a:solidFill>
                          <a:latin typeface="Calibri"/>
                        </a:rPr>
                        <a:t>-5,53%</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7"/>
                  </a:ext>
                </a:extLst>
              </a:tr>
              <a:tr h="171405">
                <a:tc>
                  <a:txBody>
                    <a:bodyPr/>
                    <a:lstStyle/>
                    <a:p>
                      <a:pPr algn="l" rtl="0" fontAlgn="b"/>
                      <a:r>
                        <a:rPr lang="es-ES" sz="1200" b="1"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Calibri"/>
                        </a:rPr>
                        <a:t>Variación no significativa</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166338">
                <a:tc>
                  <a:txBody>
                    <a:bodyPr/>
                    <a:lstStyle/>
                    <a:p>
                      <a:pPr algn="r" rtl="0" fontAlgn="b"/>
                      <a:r>
                        <a:rPr lang="es-ES" sz="1200" b="1" i="0" u="none" strike="noStrike">
                          <a:solidFill>
                            <a:srgbClr val="000000"/>
                          </a:solidFill>
                          <a:latin typeface="Calibri"/>
                        </a:rPr>
                        <a:t>400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a:solidFill>
                            <a:srgbClr val="000000"/>
                          </a:solidFill>
                          <a:latin typeface="Calibri"/>
                        </a:rPr>
                        <a:t> BIENES DE CAMBIO</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4.191,90</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4.901,23</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709,33</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a:solidFill>
                            <a:srgbClr val="000000"/>
                          </a:solidFill>
                          <a:latin typeface="Calibri"/>
                        </a:rPr>
                        <a:t>16,92%</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9"/>
                  </a:ext>
                </a:extLst>
              </a:tr>
              <a:tr h="262129">
                <a:tc>
                  <a:txBody>
                    <a:bodyPr/>
                    <a:lstStyle/>
                    <a:p>
                      <a:pPr algn="l" rtl="0" fontAlgn="b"/>
                      <a:r>
                        <a:rPr lang="es-ES" sz="1200" b="1"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Calibri"/>
                        </a:rPr>
                        <a:t>M</a:t>
                      </a:r>
                      <a:r>
                        <a:rPr lang="es-ES" sz="1200" b="0" i="0" u="none" strike="noStrike" baseline="0" dirty="0" smtClean="0">
                          <a:solidFill>
                            <a:srgbClr val="000000"/>
                          </a:solidFill>
                          <a:latin typeface="Calibri"/>
                        </a:rPr>
                        <a:t>ayor volumen de compra (xx % más en el 2017).</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166338">
                <a:tc>
                  <a:txBody>
                    <a:bodyPr/>
                    <a:lstStyle/>
                    <a:p>
                      <a:pPr algn="r" rtl="0" fontAlgn="b"/>
                      <a:r>
                        <a:rPr lang="es-ES" sz="1200" b="1" i="0" u="none" strike="noStrike">
                          <a:solidFill>
                            <a:srgbClr val="000000"/>
                          </a:solidFill>
                          <a:latin typeface="Calibri"/>
                        </a:rPr>
                        <a:t>500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a:solidFill>
                            <a:srgbClr val="000000"/>
                          </a:solidFill>
                          <a:latin typeface="Calibri"/>
                        </a:rPr>
                        <a:t> INVERSION FISICA</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230,17</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268,13</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37,95</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a:solidFill>
                            <a:srgbClr val="000000"/>
                          </a:solidFill>
                          <a:latin typeface="Calibri"/>
                        </a:rPr>
                        <a:t>16,49%</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11"/>
                  </a:ext>
                </a:extLst>
              </a:tr>
              <a:tr h="262129">
                <a:tc>
                  <a:txBody>
                    <a:bodyPr/>
                    <a:lstStyle/>
                    <a:p>
                      <a:pPr algn="l" rtl="0" fontAlgn="b"/>
                      <a:r>
                        <a:rPr lang="es-ES" sz="1200" b="1"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mn-lt"/>
                        </a:rPr>
                        <a:t>(compra</a:t>
                      </a:r>
                      <a:r>
                        <a:rPr lang="es-ES" sz="1200" b="0" i="0" u="none" strike="noStrike" baseline="0" dirty="0" smtClean="0">
                          <a:solidFill>
                            <a:srgbClr val="000000"/>
                          </a:solidFill>
                          <a:latin typeface="+mn-lt"/>
                        </a:rPr>
                        <a:t> de terrenos y construcción de EESS,  más compras de equipos: tanques, filtros y surtidores</a:t>
                      </a:r>
                      <a:r>
                        <a:rPr lang="es-ES" sz="1200" b="0" i="0" u="none" strike="noStrike" dirty="0" smtClean="0">
                          <a:solidFill>
                            <a:srgbClr val="000000"/>
                          </a:solidFill>
                          <a:latin typeface="+mn-lt"/>
                        </a:rPr>
                        <a:t>).</a:t>
                      </a:r>
                      <a:endParaRPr lang="es-ES" sz="1200" b="0" i="0" u="none" strike="noStrike" dirty="0">
                        <a:solidFill>
                          <a:srgbClr val="000000"/>
                        </a:solidFill>
                        <a:latin typeface="+mn-lt"/>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166338">
                <a:tc>
                  <a:txBody>
                    <a:bodyPr/>
                    <a:lstStyle/>
                    <a:p>
                      <a:pPr algn="r" rtl="0" fontAlgn="b"/>
                      <a:r>
                        <a:rPr lang="es-ES" sz="1200" b="1" i="0" u="none" strike="noStrike">
                          <a:solidFill>
                            <a:srgbClr val="000000"/>
                          </a:solidFill>
                          <a:latin typeface="Calibri"/>
                        </a:rPr>
                        <a:t>600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smtClean="0">
                          <a:solidFill>
                            <a:srgbClr val="000000"/>
                          </a:solidFill>
                          <a:latin typeface="Calibri"/>
                        </a:rPr>
                        <a:t>INVERSIÓN FINANCIERA</a:t>
                      </a:r>
                      <a:endParaRPr lang="es-ES" sz="1200" b="1"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0,98</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0,98</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a:solidFill>
                            <a:srgbClr val="000000"/>
                          </a:solidFill>
                          <a:latin typeface="Calibri"/>
                        </a:rPr>
                        <a:t>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dirty="0">
                          <a:solidFill>
                            <a:srgbClr val="000000"/>
                          </a:solidFill>
                          <a:latin typeface="Calibri"/>
                        </a:rPr>
                        <a:t>0,00%</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13"/>
                  </a:ext>
                </a:extLst>
              </a:tr>
              <a:tr h="171405">
                <a:tc>
                  <a:txBody>
                    <a:bodyPr/>
                    <a:lstStyle/>
                    <a:p>
                      <a:pPr algn="l" rtl="0" fontAlgn="b"/>
                      <a:r>
                        <a:rPr lang="es-ES" sz="1200" b="1"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Calibri"/>
                        </a:rPr>
                        <a:t>Sin variación</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dirty="0">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r h="166338">
                <a:tc>
                  <a:txBody>
                    <a:bodyPr/>
                    <a:lstStyle/>
                    <a:p>
                      <a:pPr algn="r" rtl="0" fontAlgn="b"/>
                      <a:r>
                        <a:rPr lang="es-ES" sz="1200" b="1" i="0" u="none" strike="noStrike">
                          <a:solidFill>
                            <a:srgbClr val="000000"/>
                          </a:solidFill>
                          <a:latin typeface="Calibri"/>
                        </a:rPr>
                        <a:t>800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a:solidFill>
                            <a:srgbClr val="000000"/>
                          </a:solidFill>
                          <a:latin typeface="Calibri"/>
                        </a:rPr>
                        <a:t> TRANSFERENCIAS</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35,54</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17,67</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a:solidFill>
                            <a:srgbClr val="FF0000"/>
                          </a:solidFill>
                          <a:latin typeface="Calibri"/>
                        </a:rPr>
                        <a:t>-</a:t>
                      </a:r>
                      <a:r>
                        <a:rPr lang="es-ES" sz="1200" b="0" i="0" u="none" strike="noStrike" dirty="0" smtClean="0">
                          <a:solidFill>
                            <a:srgbClr val="FF0000"/>
                          </a:solidFill>
                          <a:latin typeface="Calibri"/>
                        </a:rPr>
                        <a:t>17,87</a:t>
                      </a:r>
                      <a:endParaRPr lang="es-ES" sz="1200" b="0" i="0" u="none" strike="noStrike" dirty="0">
                        <a:solidFill>
                          <a:srgbClr val="FF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dirty="0">
                          <a:solidFill>
                            <a:srgbClr val="FF0000"/>
                          </a:solidFill>
                          <a:latin typeface="Calibri"/>
                        </a:rPr>
                        <a:t>-50,27%</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15"/>
                  </a:ext>
                </a:extLst>
              </a:tr>
              <a:tr h="262129">
                <a:tc>
                  <a:txBody>
                    <a:bodyPr/>
                    <a:lstStyle/>
                    <a:p>
                      <a:pPr algn="l" rtl="0" fontAlgn="b"/>
                      <a:r>
                        <a:rPr lang="es-ES" sz="1200" b="1"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Calibri"/>
                        </a:rPr>
                        <a:t>(Disminución del aporte al Tesoro</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dirty="0">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16"/>
                  </a:ext>
                </a:extLst>
              </a:tr>
              <a:tr h="166338">
                <a:tc>
                  <a:txBody>
                    <a:bodyPr/>
                    <a:lstStyle/>
                    <a:p>
                      <a:pPr algn="r" rtl="0" fontAlgn="b"/>
                      <a:r>
                        <a:rPr lang="es-ES" sz="1200" b="1" i="0" u="none" strike="noStrike">
                          <a:solidFill>
                            <a:srgbClr val="000000"/>
                          </a:solidFill>
                          <a:latin typeface="Calibri"/>
                        </a:rPr>
                        <a:t>900</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l" rtl="0" fontAlgn="b"/>
                      <a:r>
                        <a:rPr lang="es-ES" sz="1200" b="1" i="0" u="none" strike="noStrike" dirty="0">
                          <a:solidFill>
                            <a:srgbClr val="000000"/>
                          </a:solidFill>
                          <a:latin typeface="Calibri"/>
                        </a:rPr>
                        <a:t> OTROS GASTOS</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904,40</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948,56</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s-ES" sz="1200" b="0" i="0" u="none" strike="noStrike" dirty="0" smtClean="0">
                          <a:solidFill>
                            <a:srgbClr val="000000"/>
                          </a:solidFill>
                          <a:latin typeface="Calibri"/>
                        </a:rPr>
                        <a:t>44,15</a:t>
                      </a:r>
                      <a:endParaRPr lang="es-ES" sz="1200" b="0" i="0" u="none" strike="noStrike" dirty="0">
                        <a:solidFill>
                          <a:srgbClr val="000000"/>
                        </a:solidFill>
                        <a:latin typeface="Calibri"/>
                      </a:endParaRP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t"/>
                      <a:r>
                        <a:rPr lang="es-ES" sz="1200" b="0" i="0" u="none" strike="noStrike" dirty="0">
                          <a:solidFill>
                            <a:srgbClr val="000000"/>
                          </a:solidFill>
                          <a:latin typeface="Calibri"/>
                        </a:rPr>
                        <a:t>4,88%</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17"/>
                  </a:ext>
                </a:extLst>
              </a:tr>
              <a:tr h="166338">
                <a:tc>
                  <a:txBody>
                    <a:bodyPr/>
                    <a:lstStyle/>
                    <a:p>
                      <a:pPr algn="l" rtl="0" fontAlgn="b"/>
                      <a:r>
                        <a:rPr lang="es-ES" sz="1200" b="1"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smtClean="0">
                          <a:solidFill>
                            <a:srgbClr val="000000"/>
                          </a:solidFill>
                          <a:latin typeface="Calibri"/>
                        </a:rPr>
                        <a:t>(pago de 150 </a:t>
                      </a:r>
                      <a:r>
                        <a:rPr lang="es-ES" sz="1200" b="0" i="0" u="none" strike="noStrike" dirty="0">
                          <a:solidFill>
                            <a:srgbClr val="000000"/>
                          </a:solidFill>
                          <a:latin typeface="Calibri"/>
                        </a:rPr>
                        <a:t>millones de </a:t>
                      </a:r>
                      <a:r>
                        <a:rPr lang="es-ES" sz="1200" b="0" i="0" u="none" strike="noStrike" dirty="0" smtClean="0">
                          <a:solidFill>
                            <a:srgbClr val="000000"/>
                          </a:solidFill>
                          <a:latin typeface="Calibri"/>
                        </a:rPr>
                        <a:t>dólares a PDVSA </a:t>
                      </a:r>
                      <a:r>
                        <a:rPr lang="es-ES" sz="1200" b="0" i="0" u="none" strike="noStrike" dirty="0">
                          <a:solidFill>
                            <a:srgbClr val="000000"/>
                          </a:solidFill>
                          <a:latin typeface="Calibri"/>
                        </a:rPr>
                        <a:t>).</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b"/>
                      <a:r>
                        <a:rPr lang="es-ES" sz="1200" b="0" i="0" u="none" strike="noStrike" dirty="0">
                          <a:solidFill>
                            <a:srgbClr val="000000"/>
                          </a:solidFill>
                          <a:latin typeface="Calibri"/>
                        </a:rPr>
                        <a:t> </a:t>
                      </a:r>
                    </a:p>
                  </a:txBody>
                  <a:tcPr marL="6383" marR="6383" marT="6383"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l" rtl="0" fontAlgn="t"/>
                      <a:r>
                        <a:rPr lang="es-ES" sz="1200" b="0" i="0" u="none" strike="noStrike" dirty="0">
                          <a:solidFill>
                            <a:srgbClr val="000000"/>
                          </a:solidFill>
                          <a:latin typeface="Calibri"/>
                        </a:rPr>
                        <a:t> </a:t>
                      </a:r>
                    </a:p>
                  </a:txBody>
                  <a:tcPr marL="6383" marR="6383" marT="638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 xmlns:a16="http://schemas.microsoft.com/office/drawing/2014/main" val="10018"/>
                  </a:ext>
                </a:extLst>
              </a:tr>
              <a:tr h="191181">
                <a:tc gridSpan="2">
                  <a:txBody>
                    <a:bodyPr/>
                    <a:lstStyle/>
                    <a:p>
                      <a:pPr algn="ctr" rtl="0" fontAlgn="b"/>
                      <a:r>
                        <a:rPr lang="es-ES" sz="1200" b="1" i="0" u="none" strike="noStrike" dirty="0">
                          <a:solidFill>
                            <a:srgbClr val="FFFFFF"/>
                          </a:solidFill>
                          <a:latin typeface="Calibri"/>
                        </a:rPr>
                        <a:t>Totales: </a:t>
                      </a:r>
                    </a:p>
                  </a:txBody>
                  <a:tcPr marL="6383" marR="6383" marT="638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4040"/>
                    </a:solidFill>
                  </a:tcPr>
                </a:tc>
                <a:tc hMerge="1">
                  <a:txBody>
                    <a:bodyPr/>
                    <a:lstStyle/>
                    <a:p>
                      <a:endParaRPr lang="es-ES"/>
                    </a:p>
                  </a:txBody>
                  <a:tcPr/>
                </a:tc>
                <a:tc>
                  <a:txBody>
                    <a:bodyPr/>
                    <a:lstStyle/>
                    <a:p>
                      <a:pPr algn="r" rtl="0" fontAlgn="b"/>
                      <a:r>
                        <a:rPr lang="es-ES" sz="1200" b="1" i="0" u="none" strike="noStrike" dirty="0" smtClean="0">
                          <a:solidFill>
                            <a:srgbClr val="FFFFFF"/>
                          </a:solidFill>
                          <a:latin typeface="Calibri"/>
                        </a:rPr>
                        <a:t>5.577,88</a:t>
                      </a:r>
                      <a:endParaRPr lang="es-ES" sz="1200" b="1" i="0" u="none" strike="noStrike" dirty="0">
                        <a:solidFill>
                          <a:srgbClr val="FFFFFF"/>
                        </a:solidFill>
                        <a:latin typeface="Calibri"/>
                      </a:endParaRPr>
                    </a:p>
                  </a:txBody>
                  <a:tcPr marL="6383" marR="6383" marT="638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4040"/>
                    </a:solidFill>
                  </a:tcPr>
                </a:tc>
                <a:tc>
                  <a:txBody>
                    <a:bodyPr/>
                    <a:lstStyle/>
                    <a:p>
                      <a:pPr algn="r" rtl="0" fontAlgn="b"/>
                      <a:r>
                        <a:rPr lang="es-ES" sz="1200" b="1" i="0" u="none" strike="noStrike" dirty="0" smtClean="0">
                          <a:solidFill>
                            <a:srgbClr val="FFFFFF"/>
                          </a:solidFill>
                          <a:latin typeface="Calibri"/>
                        </a:rPr>
                        <a:t>6.382,80</a:t>
                      </a:r>
                      <a:endParaRPr lang="es-ES" sz="1200" b="1" i="0" u="none" strike="noStrike" dirty="0">
                        <a:solidFill>
                          <a:srgbClr val="FFFFFF"/>
                        </a:solidFill>
                        <a:latin typeface="Calibri"/>
                      </a:endParaRPr>
                    </a:p>
                  </a:txBody>
                  <a:tcPr marL="6383" marR="6383" marT="638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4040"/>
                    </a:solidFill>
                  </a:tcPr>
                </a:tc>
                <a:tc>
                  <a:txBody>
                    <a:bodyPr/>
                    <a:lstStyle/>
                    <a:p>
                      <a:pPr algn="r" rtl="0" fontAlgn="b"/>
                      <a:r>
                        <a:rPr lang="es-ES" sz="1200" b="1" i="0" u="none" strike="noStrike" dirty="0" smtClean="0">
                          <a:solidFill>
                            <a:srgbClr val="FFFFFF"/>
                          </a:solidFill>
                          <a:latin typeface="Calibri"/>
                        </a:rPr>
                        <a:t>804,92</a:t>
                      </a:r>
                      <a:endParaRPr lang="es-ES" sz="1200" b="1" i="0" u="none" strike="noStrike" dirty="0">
                        <a:solidFill>
                          <a:srgbClr val="FFFFFF"/>
                        </a:solidFill>
                        <a:latin typeface="Calibri"/>
                      </a:endParaRPr>
                    </a:p>
                  </a:txBody>
                  <a:tcPr marL="6383" marR="6383" marT="638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4040"/>
                    </a:solidFill>
                  </a:tcPr>
                </a:tc>
                <a:tc>
                  <a:txBody>
                    <a:bodyPr/>
                    <a:lstStyle/>
                    <a:p>
                      <a:pPr algn="r" rtl="0" fontAlgn="b"/>
                      <a:r>
                        <a:rPr lang="es-ES" sz="1200" b="1" i="0" u="none" strike="noStrike" dirty="0">
                          <a:solidFill>
                            <a:srgbClr val="FFFFFF"/>
                          </a:solidFill>
                          <a:latin typeface="Calibri"/>
                        </a:rPr>
                        <a:t>14,43%</a:t>
                      </a:r>
                    </a:p>
                  </a:txBody>
                  <a:tcPr marL="6383" marR="6383" marT="638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04040"/>
                    </a:solidFill>
                  </a:tcPr>
                </a:tc>
                <a:extLst>
                  <a:ext uri="{0D108BD9-81ED-4DB2-BD59-A6C34878D82A}">
                    <a16:rowId xmlns="" xmlns:a16="http://schemas.microsoft.com/office/drawing/2014/main" val="10019"/>
                  </a:ext>
                </a:extLst>
              </a:tr>
            </a:tbl>
          </a:graphicData>
        </a:graphic>
      </p:graphicFrame>
      <p:graphicFrame>
        <p:nvGraphicFramePr>
          <p:cNvPr id="8" name="Chart 2"/>
          <p:cNvGraphicFramePr>
            <a:graphicFrameLocks/>
          </p:cNvGraphicFramePr>
          <p:nvPr>
            <p:extLst>
              <p:ext uri="{D42A27DB-BD31-4B8C-83A1-F6EECF244321}">
                <p14:modId xmlns:p14="http://schemas.microsoft.com/office/powerpoint/2010/main" val="2507832953"/>
              </p:ext>
            </p:extLst>
          </p:nvPr>
        </p:nvGraphicFramePr>
        <p:xfrm>
          <a:off x="1064984" y="4725144"/>
          <a:ext cx="8001056" cy="1648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70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oshiba\Desktop\PETROPAR 2016\Comercial\Foto eess Petropar.jpg"/>
          <p:cNvPicPr>
            <a:picLocks noChangeAspect="1" noChangeArrowheads="1"/>
          </p:cNvPicPr>
          <p:nvPr/>
        </p:nvPicPr>
        <p:blipFill>
          <a:blip r:embed="rId3"/>
          <a:srcRect/>
          <a:stretch>
            <a:fillRect/>
          </a:stretch>
        </p:blipFill>
        <p:spPr bwMode="auto">
          <a:xfrm>
            <a:off x="1064568" y="332657"/>
            <a:ext cx="8208912" cy="4680519"/>
          </a:xfrm>
          <a:prstGeom prst="rect">
            <a:avLst/>
          </a:prstGeom>
          <a:noFill/>
          <a:ln>
            <a:solidFill>
              <a:schemeClr val="accent4"/>
            </a:solidFill>
          </a:ln>
        </p:spPr>
      </p:pic>
      <p:sp>
        <p:nvSpPr>
          <p:cNvPr id="9" name="Text Box 124"/>
          <p:cNvSpPr txBox="1">
            <a:spLocks noChangeArrowheads="1"/>
          </p:cNvSpPr>
          <p:nvPr/>
        </p:nvSpPr>
        <p:spPr bwMode="auto">
          <a:xfrm>
            <a:off x="2432720" y="5229200"/>
            <a:ext cx="4592960" cy="772065"/>
          </a:xfrm>
          <a:prstGeom prst="rect">
            <a:avLst/>
          </a:prstGeom>
          <a:noFill/>
          <a:ln w="9525">
            <a:noFill/>
            <a:miter lim="800000"/>
            <a:headEnd/>
            <a:tailEnd/>
          </a:ln>
        </p:spPr>
        <p:txBody>
          <a:bodyPr wrap="square" lIns="94038" tIns="47019" rIns="94038" bIns="47019">
            <a:spAutoFit/>
          </a:bodyPr>
          <a:lstStyle/>
          <a:p>
            <a:pPr algn="ctr" defTabSz="941388">
              <a:spcBef>
                <a:spcPct val="0"/>
              </a:spcBef>
            </a:pPr>
            <a:r>
              <a:rPr lang="es-ES" sz="4400" b="1" dirty="0" smtClean="0">
                <a:solidFill>
                  <a:schemeClr val="accent1">
                    <a:lumMod val="50000"/>
                  </a:schemeClr>
                </a:solidFill>
              </a:rPr>
              <a:t>Muchas gracias!!!</a:t>
            </a:r>
            <a:endParaRPr lang="es-ES" sz="4400" b="1" dirty="0">
              <a:solidFill>
                <a:schemeClr val="accent1">
                  <a:lumMod val="50000"/>
                </a:schemeClr>
              </a:solidFill>
            </a:endParaRPr>
          </a:p>
        </p:txBody>
      </p:sp>
    </p:spTree>
    <p:extLst>
      <p:ext uri="{BB962C8B-B14F-4D97-AF65-F5344CB8AC3E}">
        <p14:creationId xmlns:p14="http://schemas.microsoft.com/office/powerpoint/2010/main" val="146414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915400" cy="1143000"/>
          </a:xfrm>
        </p:spPr>
        <p:txBody>
          <a:bodyPr/>
          <a:lstStyle/>
          <a:p>
            <a:r>
              <a:rPr lang="es-ES" b="1" u="sng" dirty="0" smtClean="0">
                <a:solidFill>
                  <a:schemeClr val="accent1">
                    <a:lumMod val="50000"/>
                  </a:schemeClr>
                </a:solidFill>
              </a:rPr>
              <a:t>PROYECTOS EN CURSO</a:t>
            </a:r>
            <a:endParaRPr lang="es-ES" b="1" u="sng" dirty="0">
              <a:solidFill>
                <a:schemeClr val="accent1">
                  <a:lumMod val="50000"/>
                </a:schemeClr>
              </a:solidFill>
            </a:endParaRPr>
          </a:p>
        </p:txBody>
      </p:sp>
      <p:sp>
        <p:nvSpPr>
          <p:cNvPr id="6" name="37 Elipse"/>
          <p:cNvSpPr/>
          <p:nvPr/>
        </p:nvSpPr>
        <p:spPr>
          <a:xfrm>
            <a:off x="912528" y="4107686"/>
            <a:ext cx="2500330" cy="2071702"/>
          </a:xfrm>
          <a:prstGeom prst="ellipse">
            <a:avLst/>
          </a:prstGeom>
          <a:blipFill>
            <a:blip r:embed="rId2" cstate="print"/>
            <a:stretch>
              <a:fillRect/>
            </a:stretch>
          </a:blip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PY" b="1" dirty="0"/>
          </a:p>
        </p:txBody>
      </p:sp>
      <p:sp>
        <p:nvSpPr>
          <p:cNvPr id="8" name="37 Elipse"/>
          <p:cNvSpPr/>
          <p:nvPr/>
        </p:nvSpPr>
        <p:spPr>
          <a:xfrm>
            <a:off x="949879" y="1556008"/>
            <a:ext cx="2500330" cy="2071702"/>
          </a:xfrm>
          <a:prstGeom prst="ellipse">
            <a:avLst/>
          </a:prstGeom>
          <a:blipFill>
            <a:blip r:embed="rId3" cstate="print"/>
            <a:stretch>
              <a:fillRect/>
            </a:stretch>
          </a:blip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t>5 oración</a:t>
            </a:r>
          </a:p>
        </p:txBody>
      </p:sp>
      <p:sp>
        <p:nvSpPr>
          <p:cNvPr id="10" name="37 Elipse"/>
          <p:cNvSpPr/>
          <p:nvPr/>
        </p:nvSpPr>
        <p:spPr>
          <a:xfrm>
            <a:off x="7024670" y="1579935"/>
            <a:ext cx="2500330" cy="2071702"/>
          </a:xfrm>
          <a:prstGeom prst="ellipse">
            <a:avLst/>
          </a:prstGeom>
          <a:blipFill>
            <a:blip r:embed="rId4"/>
            <a:stretch>
              <a:fillRect/>
            </a:stretch>
          </a:blip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PY" b="1" dirty="0"/>
          </a:p>
        </p:txBody>
      </p:sp>
      <p:sp>
        <p:nvSpPr>
          <p:cNvPr id="7" name="37 Elipse"/>
          <p:cNvSpPr/>
          <p:nvPr/>
        </p:nvSpPr>
        <p:spPr>
          <a:xfrm>
            <a:off x="3667116" y="4071942"/>
            <a:ext cx="2500330" cy="2071702"/>
          </a:xfrm>
          <a:prstGeom prst="ellipse">
            <a:avLst/>
          </a:prstGeom>
          <a:blipFill>
            <a:blip r:embed="rId5"/>
            <a:stretch>
              <a:fillRect/>
            </a:stretch>
          </a:blip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PY" b="1" dirty="0"/>
          </a:p>
        </p:txBody>
      </p:sp>
      <p:sp>
        <p:nvSpPr>
          <p:cNvPr id="9" name="37 Elipse"/>
          <p:cNvSpPr/>
          <p:nvPr/>
        </p:nvSpPr>
        <p:spPr>
          <a:xfrm>
            <a:off x="6596074" y="4000504"/>
            <a:ext cx="2500330" cy="2071702"/>
          </a:xfrm>
          <a:prstGeom prst="ellipse">
            <a:avLst/>
          </a:prstGeom>
          <a:blipFill dpi="0" rotWithShape="0">
            <a:blip r:embed="rId6" cstate="print"/>
            <a:srcRect/>
            <a:stretch>
              <a:fillRect/>
            </a:stretch>
          </a:blip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PY" b="1" dirty="0"/>
          </a:p>
        </p:txBody>
      </p:sp>
      <p:sp>
        <p:nvSpPr>
          <p:cNvPr id="11" name="37 Elipse"/>
          <p:cNvSpPr/>
          <p:nvPr/>
        </p:nvSpPr>
        <p:spPr>
          <a:xfrm>
            <a:off x="3606508" y="1669948"/>
            <a:ext cx="2714644" cy="2071702"/>
          </a:xfrm>
          <a:prstGeom prst="ellipse">
            <a:avLst/>
          </a:prstGeom>
          <a:blipFill>
            <a:blip r:embed="rId7"/>
            <a:stretch>
              <a:fillRect/>
            </a:stretch>
          </a:blipFill>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PY" b="1" dirty="0"/>
          </a:p>
        </p:txBody>
      </p:sp>
      <p:sp>
        <p:nvSpPr>
          <p:cNvPr id="12" name="37 Elipse"/>
          <p:cNvSpPr/>
          <p:nvPr/>
        </p:nvSpPr>
        <p:spPr>
          <a:xfrm>
            <a:off x="706703" y="6000034"/>
            <a:ext cx="2500330" cy="857966"/>
          </a:xfrm>
          <a:prstGeom prst="ellipse">
            <a:avLst/>
          </a:prstGeom>
          <a:no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solidFill>
                  <a:schemeClr val="tx1"/>
                </a:solidFill>
              </a:rPr>
              <a:t>2016: 60 EESS</a:t>
            </a:r>
          </a:p>
          <a:p>
            <a:pPr algn="ctr">
              <a:defRPr/>
            </a:pPr>
            <a:r>
              <a:rPr lang="es-PY" b="1" dirty="0">
                <a:solidFill>
                  <a:schemeClr val="tx1"/>
                </a:solidFill>
              </a:rPr>
              <a:t>2017: 120 EESS </a:t>
            </a:r>
          </a:p>
        </p:txBody>
      </p:sp>
      <p:sp>
        <p:nvSpPr>
          <p:cNvPr id="13" name="37 Elipse"/>
          <p:cNvSpPr/>
          <p:nvPr/>
        </p:nvSpPr>
        <p:spPr>
          <a:xfrm>
            <a:off x="755136" y="3571876"/>
            <a:ext cx="2500330" cy="591644"/>
          </a:xfrm>
          <a:prstGeom prst="ellipse">
            <a:avLst/>
          </a:prstGeom>
          <a:no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solidFill>
                  <a:schemeClr val="tx1"/>
                </a:solidFill>
              </a:rPr>
              <a:t>5 Bloques de exploración</a:t>
            </a:r>
          </a:p>
        </p:txBody>
      </p:sp>
      <p:sp>
        <p:nvSpPr>
          <p:cNvPr id="14" name="37 Elipse"/>
          <p:cNvSpPr/>
          <p:nvPr/>
        </p:nvSpPr>
        <p:spPr>
          <a:xfrm>
            <a:off x="5817096" y="2926654"/>
            <a:ext cx="3707904" cy="1726482"/>
          </a:xfrm>
          <a:prstGeom prst="ellipse">
            <a:avLst/>
          </a:prstGeom>
          <a:no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solidFill>
                  <a:schemeClr val="tx1"/>
                </a:solidFill>
              </a:rPr>
              <a:t>Anillo de control (RFID)</a:t>
            </a:r>
          </a:p>
        </p:txBody>
      </p:sp>
      <p:sp>
        <p:nvSpPr>
          <p:cNvPr id="15" name="37 Elipse"/>
          <p:cNvSpPr/>
          <p:nvPr/>
        </p:nvSpPr>
        <p:spPr>
          <a:xfrm>
            <a:off x="3676943" y="6220758"/>
            <a:ext cx="2500330" cy="637242"/>
          </a:xfrm>
          <a:prstGeom prst="ellipse">
            <a:avLst/>
          </a:prstGeom>
          <a:no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solidFill>
                  <a:schemeClr val="tx1"/>
                </a:solidFill>
              </a:rPr>
              <a:t>Asfaltos y Lubricantes</a:t>
            </a:r>
          </a:p>
        </p:txBody>
      </p:sp>
      <p:sp>
        <p:nvSpPr>
          <p:cNvPr id="16" name="37 Elipse"/>
          <p:cNvSpPr/>
          <p:nvPr/>
        </p:nvSpPr>
        <p:spPr>
          <a:xfrm>
            <a:off x="6596074" y="5946811"/>
            <a:ext cx="2500330" cy="964413"/>
          </a:xfrm>
          <a:prstGeom prst="ellipse">
            <a:avLst/>
          </a:prstGeom>
          <a:no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solidFill>
                  <a:schemeClr val="tx1"/>
                </a:solidFill>
              </a:rPr>
              <a:t>GLP</a:t>
            </a:r>
          </a:p>
        </p:txBody>
      </p:sp>
      <p:sp>
        <p:nvSpPr>
          <p:cNvPr id="17" name="37 Elipse"/>
          <p:cNvSpPr/>
          <p:nvPr/>
        </p:nvSpPr>
        <p:spPr>
          <a:xfrm>
            <a:off x="3117304" y="2998662"/>
            <a:ext cx="3707904" cy="1726482"/>
          </a:xfrm>
          <a:prstGeom prst="ellipse">
            <a:avLst/>
          </a:prstGeom>
          <a:no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solidFill>
                  <a:schemeClr val="tx1"/>
                </a:solidFill>
              </a:rPr>
              <a:t>Sistema de Gestión</a:t>
            </a:r>
          </a:p>
        </p:txBody>
      </p:sp>
    </p:spTree>
    <p:extLst>
      <p:ext uri="{BB962C8B-B14F-4D97-AF65-F5344CB8AC3E}">
        <p14:creationId xmlns:p14="http://schemas.microsoft.com/office/powerpoint/2010/main" val="151655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676400" y="285750"/>
            <a:ext cx="8229600" cy="922338"/>
          </a:xfrm>
        </p:spPr>
        <p:txBody>
          <a:bodyPr rtlCol="0"/>
          <a:lstStyle/>
          <a:p>
            <a:pPr>
              <a:defRPr/>
            </a:pPr>
            <a:r>
              <a:rPr lang="es-ES" b="1" u="sng" dirty="0" smtClean="0">
                <a:solidFill>
                  <a:schemeClr val="accent1">
                    <a:lumMod val="50000"/>
                  </a:schemeClr>
                </a:solidFill>
              </a:rPr>
              <a:t>INDICADORES</a:t>
            </a:r>
            <a:endParaRPr lang="es-ES" b="1" u="sng" dirty="0">
              <a:solidFill>
                <a:schemeClr val="accent1">
                  <a:lumMod val="50000"/>
                </a:schemeClr>
              </a:solidFill>
            </a:endParaRPr>
          </a:p>
        </p:txBody>
      </p:sp>
      <p:graphicFrame>
        <p:nvGraphicFramePr>
          <p:cNvPr id="3" name="2 Tabla"/>
          <p:cNvGraphicFramePr>
            <a:graphicFrameLocks noGrp="1"/>
          </p:cNvGraphicFramePr>
          <p:nvPr>
            <p:extLst/>
          </p:nvPr>
        </p:nvGraphicFramePr>
        <p:xfrm>
          <a:off x="881063" y="1214422"/>
          <a:ext cx="7870876" cy="3999878"/>
        </p:xfrm>
        <a:graphic>
          <a:graphicData uri="http://schemas.openxmlformats.org/drawingml/2006/table">
            <a:tbl>
              <a:tblPr>
                <a:tableStyleId>{F5AB1C69-6EDB-4FF4-983F-18BD219EF322}</a:tableStyleId>
              </a:tblPr>
              <a:tblGrid>
                <a:gridCol w="3234169">
                  <a:extLst>
                    <a:ext uri="{9D8B030D-6E8A-4147-A177-3AD203B41FA5}">
                      <a16:colId xmlns="" xmlns:a16="http://schemas.microsoft.com/office/drawing/2014/main" val="20000"/>
                    </a:ext>
                  </a:extLst>
                </a:gridCol>
                <a:gridCol w="912139">
                  <a:extLst>
                    <a:ext uri="{9D8B030D-6E8A-4147-A177-3AD203B41FA5}">
                      <a16:colId xmlns="" xmlns:a16="http://schemas.microsoft.com/office/drawing/2014/main" val="20001"/>
                    </a:ext>
                  </a:extLst>
                </a:gridCol>
                <a:gridCol w="912139">
                  <a:extLst>
                    <a:ext uri="{9D8B030D-6E8A-4147-A177-3AD203B41FA5}">
                      <a16:colId xmlns="" xmlns:a16="http://schemas.microsoft.com/office/drawing/2014/main" val="20002"/>
                    </a:ext>
                  </a:extLst>
                </a:gridCol>
                <a:gridCol w="988151">
                  <a:extLst>
                    <a:ext uri="{9D8B030D-6E8A-4147-A177-3AD203B41FA5}">
                      <a16:colId xmlns="" xmlns:a16="http://schemas.microsoft.com/office/drawing/2014/main" val="20003"/>
                    </a:ext>
                  </a:extLst>
                </a:gridCol>
                <a:gridCol w="836127">
                  <a:extLst>
                    <a:ext uri="{9D8B030D-6E8A-4147-A177-3AD203B41FA5}">
                      <a16:colId xmlns="" xmlns:a16="http://schemas.microsoft.com/office/drawing/2014/main" val="20004"/>
                    </a:ext>
                  </a:extLst>
                </a:gridCol>
                <a:gridCol w="988151">
                  <a:extLst>
                    <a:ext uri="{9D8B030D-6E8A-4147-A177-3AD203B41FA5}">
                      <a16:colId xmlns="" xmlns:a16="http://schemas.microsoft.com/office/drawing/2014/main" val="20005"/>
                    </a:ext>
                  </a:extLst>
                </a:gridCol>
              </a:tblGrid>
              <a:tr h="434808">
                <a:tc>
                  <a:txBody>
                    <a:bodyPr/>
                    <a:lstStyle/>
                    <a:p>
                      <a:pPr algn="l" fontAlgn="b"/>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2012</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2013</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2014</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2015</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u="none" strike="noStrike" dirty="0" smtClean="0">
                          <a:effectLst/>
                        </a:rPr>
                        <a:t>2016 P</a:t>
                      </a:r>
                      <a:endParaRPr lang="es-ES" sz="14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0"/>
                  </a:ext>
                </a:extLst>
              </a:tr>
              <a:tr h="303835">
                <a:tc>
                  <a:txBody>
                    <a:bodyPr/>
                    <a:lstStyle/>
                    <a:p>
                      <a:pPr algn="l" fontAlgn="b"/>
                      <a:r>
                        <a:rPr lang="es-ES" sz="1400" u="none" strike="noStrike" dirty="0" smtClean="0">
                          <a:effectLst/>
                        </a:rPr>
                        <a:t>Precio </a:t>
                      </a:r>
                      <a:r>
                        <a:rPr lang="es-ES" sz="1400" u="none" strike="noStrike" dirty="0">
                          <a:effectLst/>
                        </a:rPr>
                        <a:t>del Gasoil Tipo III (</a:t>
                      </a:r>
                      <a:r>
                        <a:rPr lang="es-ES" sz="1400" u="none" strike="noStrike" dirty="0" smtClean="0">
                          <a:effectLst/>
                        </a:rPr>
                        <a:t>Gs/l</a:t>
                      </a:r>
                      <a:r>
                        <a:rPr lang="es-ES" sz="1400" u="none" strike="noStrike" dirty="0">
                          <a:effectLst/>
                        </a:rPr>
                        <a:t>)</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5.690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5.290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5.090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4.690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s-ES" sz="1400" u="none" strike="noStrike" dirty="0" smtClean="0">
                          <a:effectLst/>
                        </a:rPr>
                        <a:t>4.290</a:t>
                      </a:r>
                      <a:endParaRPr lang="es-ES" sz="14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1"/>
                  </a:ext>
                </a:extLst>
              </a:tr>
              <a:tr h="303835">
                <a:tc>
                  <a:txBody>
                    <a:bodyPr/>
                    <a:lstStyle/>
                    <a:p>
                      <a:pPr algn="l" fontAlgn="b"/>
                      <a:r>
                        <a:rPr lang="es-ES" sz="1400" u="none" strike="noStrike" dirty="0" smtClean="0">
                          <a:effectLst/>
                        </a:rPr>
                        <a:t> Precio de la </a:t>
                      </a:r>
                      <a:r>
                        <a:rPr lang="es-ES" sz="1400" u="none" strike="noStrike" dirty="0" err="1" smtClean="0">
                          <a:effectLst/>
                        </a:rPr>
                        <a:t>Econo</a:t>
                      </a:r>
                      <a:r>
                        <a:rPr lang="es-ES" sz="1400" u="none" strike="noStrike" dirty="0" smtClean="0">
                          <a:effectLst/>
                        </a:rPr>
                        <a:t> 85 (Gs/l)</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u="none" strike="noStrike" kern="1200" smtClean="0">
                          <a:solidFill>
                            <a:schemeClr val="dk1"/>
                          </a:solidFill>
                          <a:effectLst/>
                          <a:latin typeface="+mn-lt"/>
                          <a:ea typeface="+mn-ea"/>
                          <a:cs typeface="+mn-cs"/>
                        </a:rPr>
                        <a:t>5.550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smtClean="0">
                          <a:solidFill>
                            <a:schemeClr val="dk1"/>
                          </a:solidFill>
                          <a:effectLst/>
                          <a:latin typeface="+mn-lt"/>
                          <a:ea typeface="+mn-ea"/>
                          <a:cs typeface="+mn-cs"/>
                        </a:rPr>
                        <a:t>5.350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smtClean="0">
                          <a:solidFill>
                            <a:schemeClr val="dk1"/>
                          </a:solidFill>
                          <a:effectLst/>
                          <a:latin typeface="+mn-lt"/>
                          <a:ea typeface="+mn-ea"/>
                          <a:cs typeface="+mn-cs"/>
                        </a:rPr>
                        <a:t>4.990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smtClean="0">
                          <a:solidFill>
                            <a:schemeClr val="dk1"/>
                          </a:solidFill>
                          <a:effectLst/>
                          <a:latin typeface="+mn-lt"/>
                          <a:ea typeface="+mn-ea"/>
                          <a:cs typeface="+mn-cs"/>
                        </a:rPr>
                        <a:t>4.250   </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s-ES" sz="1400" u="none" strike="noStrike" dirty="0" smtClean="0">
                          <a:effectLst/>
                        </a:rPr>
                        <a:t>3.990</a:t>
                      </a:r>
                      <a:endParaRPr lang="es-ES" sz="14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2"/>
                  </a:ext>
                </a:extLst>
              </a:tr>
              <a:tr h="303835">
                <a:tc>
                  <a:txBody>
                    <a:bodyPr/>
                    <a:lstStyle/>
                    <a:p>
                      <a:pPr algn="l" fontAlgn="b"/>
                      <a:r>
                        <a:rPr lang="es-ES" sz="1400" b="0" i="0" u="none" strike="noStrike" dirty="0" smtClean="0">
                          <a:solidFill>
                            <a:srgbClr val="000000"/>
                          </a:solidFill>
                          <a:effectLst/>
                          <a:latin typeface="+mj-lt"/>
                        </a:rPr>
                        <a:t>Crudo Brent</a:t>
                      </a:r>
                      <a:r>
                        <a:rPr lang="es-ES" sz="1400" b="0" i="0" u="none" strike="noStrike" baseline="0" dirty="0" smtClean="0">
                          <a:solidFill>
                            <a:srgbClr val="000000"/>
                          </a:solidFill>
                          <a:effectLst/>
                          <a:latin typeface="+mj-lt"/>
                        </a:rPr>
                        <a:t> (</a:t>
                      </a:r>
                      <a:r>
                        <a:rPr lang="es-ES" sz="1400" b="0" i="0" u="none" strike="noStrike" baseline="0" dirty="0" err="1" smtClean="0">
                          <a:solidFill>
                            <a:srgbClr val="000000"/>
                          </a:solidFill>
                          <a:effectLst/>
                          <a:latin typeface="+mj-lt"/>
                        </a:rPr>
                        <a:t>usd</a:t>
                      </a:r>
                      <a:r>
                        <a:rPr lang="es-ES" sz="1400" b="0" i="0" u="none" strike="noStrike" baseline="0" dirty="0" smtClean="0">
                          <a:solidFill>
                            <a:srgbClr val="000000"/>
                          </a:solidFill>
                          <a:effectLst/>
                          <a:latin typeface="+mj-lt"/>
                        </a:rPr>
                        <a:t>/m3)</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b="0" u="none" strike="noStrike" kern="1200" dirty="0" smtClean="0">
                          <a:solidFill>
                            <a:schemeClr val="dk1"/>
                          </a:solidFill>
                          <a:effectLst/>
                          <a:latin typeface="+mn-lt"/>
                          <a:ea typeface="+mn-ea"/>
                          <a:cs typeface="+mn-cs"/>
                        </a:rPr>
                        <a:t>111,57</a:t>
                      </a:r>
                      <a:endParaRPr lang="es-PY" sz="1400" b="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b="0" u="none" strike="noStrike" kern="1200" dirty="0" smtClean="0">
                          <a:solidFill>
                            <a:schemeClr val="dk1"/>
                          </a:solidFill>
                          <a:effectLst/>
                          <a:latin typeface="+mn-lt"/>
                          <a:ea typeface="+mn-ea"/>
                          <a:cs typeface="+mn-cs"/>
                        </a:rPr>
                        <a:t>108,66</a:t>
                      </a:r>
                      <a:endParaRPr lang="es-PY" sz="1400" b="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b="0" u="none" strike="noStrike" kern="1200" dirty="0" smtClean="0">
                          <a:solidFill>
                            <a:schemeClr val="dk1"/>
                          </a:solidFill>
                          <a:effectLst/>
                          <a:latin typeface="+mn-lt"/>
                          <a:ea typeface="+mn-ea"/>
                          <a:cs typeface="+mn-cs"/>
                        </a:rPr>
                        <a:t>98,99</a:t>
                      </a:r>
                      <a:endParaRPr lang="es-PY" sz="1400" b="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ES" sz="1400" b="0" u="none" strike="noStrike" kern="1200" dirty="0" smtClean="0">
                          <a:solidFill>
                            <a:schemeClr val="dk1"/>
                          </a:solidFill>
                          <a:effectLst/>
                          <a:latin typeface="+mn-lt"/>
                          <a:ea typeface="+mn-ea"/>
                          <a:cs typeface="+mn-cs"/>
                        </a:rPr>
                        <a:t>52,47</a:t>
                      </a:r>
                      <a:endParaRPr lang="es-ES" sz="1400" b="0" u="none" strike="noStrike" kern="1200" dirty="0">
                        <a:solidFill>
                          <a:schemeClr val="dk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kern="1200" dirty="0" smtClean="0">
                          <a:solidFill>
                            <a:schemeClr val="tx1"/>
                          </a:solidFill>
                          <a:effectLst/>
                          <a:latin typeface="+mj-lt"/>
                          <a:ea typeface="+mn-ea"/>
                          <a:cs typeface="+mn-cs"/>
                        </a:rPr>
                        <a:t>45</a:t>
                      </a:r>
                    </a:p>
                  </a:txBody>
                  <a:tcPr marL="9525" marR="9525" marT="9525" marB="0" anchor="ctr"/>
                </a:tc>
                <a:extLst>
                  <a:ext uri="{0D108BD9-81ED-4DB2-BD59-A6C34878D82A}">
                    <a16:rowId xmlns="" xmlns:a16="http://schemas.microsoft.com/office/drawing/2014/main" val="10003"/>
                  </a:ext>
                </a:extLst>
              </a:tr>
              <a:tr h="303835">
                <a:tc>
                  <a:txBody>
                    <a:bodyPr/>
                    <a:lstStyle/>
                    <a:p>
                      <a:pPr algn="l" fontAlgn="b"/>
                      <a:r>
                        <a:rPr lang="es-ES" sz="1400" b="0" i="0" u="none" strike="noStrike" dirty="0" smtClean="0">
                          <a:solidFill>
                            <a:srgbClr val="000000"/>
                          </a:solidFill>
                          <a:effectLst/>
                          <a:latin typeface="+mj-lt"/>
                        </a:rPr>
                        <a:t>Volumen a Distribuidoras (m3)</a:t>
                      </a:r>
                      <a:endParaRPr lang="es-ES" sz="14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947.736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849.189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727.826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535.388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kern="1200" dirty="0" smtClean="0">
                          <a:solidFill>
                            <a:schemeClr val="tx1"/>
                          </a:solidFill>
                          <a:effectLst/>
                          <a:latin typeface="+mj-lt"/>
                          <a:ea typeface="+mn-ea"/>
                          <a:cs typeface="+mn-cs"/>
                        </a:rPr>
                        <a:t>490.000</a:t>
                      </a:r>
                    </a:p>
                  </a:txBody>
                  <a:tcPr marL="9525" marR="9525" marT="9525" marB="0" anchor="ctr"/>
                </a:tc>
                <a:extLst>
                  <a:ext uri="{0D108BD9-81ED-4DB2-BD59-A6C34878D82A}">
                    <a16:rowId xmlns="" xmlns:a16="http://schemas.microsoft.com/office/drawing/2014/main" val="10004"/>
                  </a:ext>
                </a:extLst>
              </a:tr>
              <a:tr h="303835">
                <a:tc>
                  <a:txBody>
                    <a:bodyPr/>
                    <a:lstStyle/>
                    <a:p>
                      <a:pPr algn="l" fontAlgn="b"/>
                      <a:r>
                        <a:rPr lang="es-ES" sz="1400" b="0" i="0" u="none" strike="noStrike" dirty="0" smtClean="0">
                          <a:solidFill>
                            <a:srgbClr val="000000"/>
                          </a:solidFill>
                          <a:effectLst/>
                          <a:latin typeface="+mj-lt"/>
                        </a:rPr>
                        <a:t>Volumen</a:t>
                      </a:r>
                      <a:r>
                        <a:rPr lang="es-ES" sz="1400" b="0" i="0" u="none" strike="noStrike" baseline="0" dirty="0" smtClean="0">
                          <a:solidFill>
                            <a:srgbClr val="000000"/>
                          </a:solidFill>
                          <a:effectLst/>
                          <a:latin typeface="+mj-lt"/>
                        </a:rPr>
                        <a:t> a Navieras (bunker, m3)</a:t>
                      </a:r>
                      <a:endParaRPr lang="es-ES" sz="14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0</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0</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1.106   </a:t>
                      </a:r>
                      <a:endParaRPr lang="es-PY" sz="1400" b="0" i="0" u="none" strike="noStrike" kern="1200" dirty="0">
                        <a:solidFill>
                          <a:schemeClr val="tx1"/>
                        </a:solidFill>
                        <a:effectLst/>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64.513   </a:t>
                      </a:r>
                      <a:endParaRPr lang="es-PY" sz="1400" b="0" i="0" u="none" strike="noStrike" kern="1200" dirty="0">
                        <a:solidFill>
                          <a:schemeClr val="tx1"/>
                        </a:solidFill>
                        <a:effectLst/>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kern="1200" dirty="0" smtClean="0">
                          <a:solidFill>
                            <a:schemeClr val="tx1"/>
                          </a:solidFill>
                          <a:effectLst/>
                          <a:latin typeface="+mj-lt"/>
                          <a:ea typeface="+mn-ea"/>
                          <a:cs typeface="+mn-cs"/>
                        </a:rPr>
                        <a:t>80.000</a:t>
                      </a:r>
                    </a:p>
                  </a:txBody>
                  <a:tcPr marL="9525" marR="9525" marT="9525" marB="0" anchor="ctr"/>
                </a:tc>
                <a:extLst>
                  <a:ext uri="{0D108BD9-81ED-4DB2-BD59-A6C34878D82A}">
                    <a16:rowId xmlns="" xmlns:a16="http://schemas.microsoft.com/office/drawing/2014/main" val="10005"/>
                  </a:ext>
                </a:extLst>
              </a:tr>
              <a:tr h="303835">
                <a:tc>
                  <a:txBody>
                    <a:bodyPr/>
                    <a:lstStyle/>
                    <a:p>
                      <a:pPr algn="l" fontAlgn="b"/>
                      <a:r>
                        <a:rPr lang="es-ES" sz="1400" b="0" i="0" u="none" strike="noStrike" dirty="0" smtClean="0">
                          <a:solidFill>
                            <a:srgbClr val="000000"/>
                          </a:solidFill>
                          <a:effectLst/>
                          <a:latin typeface="+mj-lt"/>
                        </a:rPr>
                        <a:t>Volumen vía</a:t>
                      </a:r>
                      <a:r>
                        <a:rPr lang="es-ES" sz="1400" b="0" i="0" u="none" strike="noStrike" baseline="0" dirty="0" smtClean="0">
                          <a:solidFill>
                            <a:srgbClr val="000000"/>
                          </a:solidFill>
                          <a:effectLst/>
                          <a:latin typeface="+mj-lt"/>
                        </a:rPr>
                        <a:t> Estaciones </a:t>
                      </a:r>
                      <a:r>
                        <a:rPr lang="es-ES" sz="1400" b="0" i="0" u="none" strike="noStrike" baseline="0" dirty="0" err="1" smtClean="0">
                          <a:solidFill>
                            <a:srgbClr val="000000"/>
                          </a:solidFill>
                          <a:effectLst/>
                          <a:latin typeface="+mj-lt"/>
                        </a:rPr>
                        <a:t>Petropar</a:t>
                      </a:r>
                      <a:r>
                        <a:rPr lang="es-ES" sz="1400" b="0" i="0" u="none" strike="noStrike" baseline="0" dirty="0" smtClean="0">
                          <a:solidFill>
                            <a:srgbClr val="000000"/>
                          </a:solidFill>
                          <a:effectLst/>
                          <a:latin typeface="+mj-lt"/>
                        </a:rPr>
                        <a:t> (m3)</a:t>
                      </a:r>
                      <a:endParaRPr lang="es-ES" sz="1400" b="0" i="0" u="none" strike="noStrike" dirty="0">
                        <a:solidFill>
                          <a:srgbClr val="000000"/>
                        </a:solidFill>
                        <a:effectLst/>
                        <a:latin typeface="+mj-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9.112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41.920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43.393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Y" sz="1400" b="0" i="0" u="none" strike="noStrike" kern="1200" dirty="0" smtClean="0">
                          <a:solidFill>
                            <a:schemeClr val="tx1"/>
                          </a:solidFill>
                          <a:effectLst/>
                          <a:latin typeface="+mj-lt"/>
                          <a:ea typeface="+mn-ea"/>
                          <a:cs typeface="+mn-cs"/>
                        </a:rPr>
                        <a:t>52.291   </a:t>
                      </a:r>
                      <a:endParaRPr lang="es-PY" sz="1400" b="0" i="0" u="none" strike="noStrike" kern="1200" dirty="0">
                        <a:solidFill>
                          <a:schemeClr val="tx1"/>
                        </a:solidFill>
                        <a:effectLst/>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kern="1200" dirty="0" smtClean="0">
                          <a:solidFill>
                            <a:schemeClr val="tx1"/>
                          </a:solidFill>
                          <a:effectLst/>
                          <a:latin typeface="+mj-lt"/>
                          <a:ea typeface="+mn-ea"/>
                          <a:cs typeface="+mn-cs"/>
                        </a:rPr>
                        <a:t>90.000</a:t>
                      </a:r>
                    </a:p>
                  </a:txBody>
                  <a:tcPr marL="9525" marR="9525" marT="9525" marB="0" anchor="ctr"/>
                </a:tc>
                <a:extLst>
                  <a:ext uri="{0D108BD9-81ED-4DB2-BD59-A6C34878D82A}">
                    <a16:rowId xmlns="" xmlns:a16="http://schemas.microsoft.com/office/drawing/2014/main" val="10006"/>
                  </a:ext>
                </a:extLst>
              </a:tr>
              <a:tr h="303835">
                <a:tc>
                  <a:txBody>
                    <a:bodyPr/>
                    <a:lstStyle/>
                    <a:p>
                      <a:pPr algn="l" fontAlgn="b"/>
                      <a:r>
                        <a:rPr lang="es-ES" sz="1400" u="none" strike="noStrike" dirty="0">
                          <a:effectLst/>
                        </a:rPr>
                        <a:t>Nº de EESS</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ES" sz="1400" b="0" i="0" u="none" strike="noStrike" dirty="0" smtClean="0">
                          <a:solidFill>
                            <a:srgbClr val="000000"/>
                          </a:solidFill>
                          <a:effectLst/>
                          <a:latin typeface="+mj-lt"/>
                        </a:rPr>
                        <a:t>6</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ES" sz="1400" b="0" i="0" u="none" strike="noStrike" dirty="0" smtClean="0">
                          <a:solidFill>
                            <a:srgbClr val="000000"/>
                          </a:solidFill>
                          <a:effectLst/>
                          <a:latin typeface="+mj-lt"/>
                        </a:rPr>
                        <a:t>14</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ES" sz="1400" b="0" i="0" u="none" strike="noStrike" dirty="0" smtClean="0">
                          <a:solidFill>
                            <a:srgbClr val="000000"/>
                          </a:solidFill>
                          <a:effectLst/>
                          <a:latin typeface="+mj-lt"/>
                        </a:rPr>
                        <a:t>19</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ES" sz="1400" b="0" i="0" u="none" strike="noStrike" dirty="0" smtClean="0">
                          <a:solidFill>
                            <a:srgbClr val="000000"/>
                          </a:solidFill>
                          <a:effectLst/>
                          <a:latin typeface="+mj-lt"/>
                        </a:rPr>
                        <a:t>28</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chemeClr val="dk1"/>
                          </a:solidFill>
                          <a:effectLst/>
                          <a:latin typeface="+mn-lt"/>
                        </a:rPr>
                        <a:t>60</a:t>
                      </a:r>
                      <a:endParaRPr lang="es-ES" sz="14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7"/>
                  </a:ext>
                </a:extLst>
              </a:tr>
              <a:tr h="303835">
                <a:tc>
                  <a:txBody>
                    <a:bodyPr/>
                    <a:lstStyle/>
                    <a:p>
                      <a:pPr algn="l" fontAlgn="b"/>
                      <a:r>
                        <a:rPr lang="es-ES" sz="1400" b="0" i="0" u="none" strike="noStrike" dirty="0" smtClean="0">
                          <a:solidFill>
                            <a:srgbClr val="000000"/>
                          </a:solidFill>
                          <a:effectLst/>
                          <a:latin typeface="+mj-lt"/>
                        </a:rPr>
                        <a:t>Patrimonio Neto</a:t>
                      </a:r>
                      <a:r>
                        <a:rPr lang="es-ES" sz="1400" b="0" i="0" u="none" strike="noStrike" baseline="0" dirty="0" smtClean="0">
                          <a:solidFill>
                            <a:srgbClr val="000000"/>
                          </a:solidFill>
                          <a:effectLst/>
                          <a:latin typeface="+mj-lt"/>
                        </a:rPr>
                        <a:t> (USD MM)</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-143</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-147</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-28</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ES" sz="1400" u="none" strike="noStrike" kern="1200" dirty="0" smtClean="0">
                          <a:solidFill>
                            <a:schemeClr val="dk1"/>
                          </a:solidFill>
                          <a:effectLst/>
                          <a:latin typeface="+mn-lt"/>
                          <a:ea typeface="+mn-ea"/>
                          <a:cs typeface="+mn-cs"/>
                        </a:rPr>
                        <a:t>-49</a:t>
                      </a:r>
                      <a:endParaRPr lang="es-ES" sz="1400" u="none" strike="noStrike" kern="1200" dirty="0">
                        <a:solidFill>
                          <a:schemeClr val="dk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kern="1200" dirty="0" smtClean="0">
                          <a:solidFill>
                            <a:schemeClr val="tx1"/>
                          </a:solidFill>
                          <a:effectLst/>
                          <a:latin typeface="+mj-lt"/>
                          <a:ea typeface="+mn-ea"/>
                          <a:cs typeface="+mn-cs"/>
                        </a:rPr>
                        <a:t>35</a:t>
                      </a:r>
                    </a:p>
                  </a:txBody>
                  <a:tcPr marL="9525" marR="9525" marT="9525" marB="0" anchor="ctr"/>
                </a:tc>
                <a:extLst>
                  <a:ext uri="{0D108BD9-81ED-4DB2-BD59-A6C34878D82A}">
                    <a16:rowId xmlns="" xmlns:a16="http://schemas.microsoft.com/office/drawing/2014/main" val="10008"/>
                  </a:ext>
                </a:extLst>
              </a:tr>
              <a:tr h="303835">
                <a:tc>
                  <a:txBody>
                    <a:bodyPr/>
                    <a:lstStyle/>
                    <a:p>
                      <a:pPr algn="l" fontAlgn="b"/>
                      <a:r>
                        <a:rPr lang="es-ES" sz="1400" b="0" i="0" u="none" strike="noStrike" dirty="0" smtClean="0">
                          <a:solidFill>
                            <a:srgbClr val="000000"/>
                          </a:solidFill>
                          <a:effectLst/>
                          <a:latin typeface="+mj-lt"/>
                        </a:rPr>
                        <a:t>Resultado del Ejercicio  (USD</a:t>
                      </a:r>
                      <a:r>
                        <a:rPr lang="es-ES" sz="1400" b="0" i="0" u="none" strike="noStrike" baseline="0" dirty="0" smtClean="0">
                          <a:solidFill>
                            <a:srgbClr val="000000"/>
                          </a:solidFill>
                          <a:effectLst/>
                          <a:latin typeface="+mj-lt"/>
                        </a:rPr>
                        <a:t> MM)</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49</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-5</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PY" sz="1400" u="none" strike="noStrike" kern="1200" dirty="0" smtClean="0">
                          <a:solidFill>
                            <a:schemeClr val="dk1"/>
                          </a:solidFill>
                          <a:effectLst/>
                          <a:latin typeface="+mn-lt"/>
                          <a:ea typeface="+mn-ea"/>
                          <a:cs typeface="+mn-cs"/>
                        </a:rPr>
                        <a:t>1</a:t>
                      </a:r>
                      <a:endParaRPr lang="es-PY"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ES" sz="1400" u="none" strike="noStrike" kern="1200" dirty="0" smtClean="0">
                          <a:solidFill>
                            <a:schemeClr val="dk1"/>
                          </a:solidFill>
                          <a:effectLst/>
                          <a:latin typeface="+mn-lt"/>
                          <a:ea typeface="+mn-ea"/>
                          <a:cs typeface="+mn-cs"/>
                        </a:rPr>
                        <a:t>-28</a:t>
                      </a:r>
                      <a:endParaRPr lang="es-ES" sz="1400" u="none" strike="noStrike" kern="1200" dirty="0">
                        <a:solidFill>
                          <a:schemeClr val="dk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b="1" i="0" u="none" strike="noStrike" kern="1200" dirty="0" smtClean="0">
                          <a:solidFill>
                            <a:schemeClr val="tx1"/>
                          </a:solidFill>
                          <a:effectLst/>
                          <a:latin typeface="+mj-lt"/>
                          <a:ea typeface="+mn-ea"/>
                          <a:cs typeface="+mn-cs"/>
                        </a:rPr>
                        <a:t>65</a:t>
                      </a:r>
                    </a:p>
                  </a:txBody>
                  <a:tcPr marL="9525" marR="9525" marT="9525" marB="0" anchor="ctr"/>
                </a:tc>
                <a:extLst>
                  <a:ext uri="{0D108BD9-81ED-4DB2-BD59-A6C34878D82A}">
                    <a16:rowId xmlns="" xmlns:a16="http://schemas.microsoft.com/office/drawing/2014/main" val="10009"/>
                  </a:ext>
                </a:extLst>
              </a:tr>
              <a:tr h="303835">
                <a:tc>
                  <a:txBody>
                    <a:bodyPr/>
                    <a:lstStyle/>
                    <a:p>
                      <a:pPr algn="l" fontAlgn="b"/>
                      <a:r>
                        <a:rPr lang="es-ES" sz="1400" u="none" strike="noStrike" dirty="0">
                          <a:effectLst/>
                        </a:rPr>
                        <a:t>Cantidad de funcionarios</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952</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843</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843</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793</a:t>
                      </a:r>
                    </a:p>
                  </a:txBody>
                  <a:tcPr marL="9525" marR="9525" marT="9525" marB="0" anchor="ctr"/>
                </a:tc>
                <a:tc>
                  <a:txBody>
                    <a:bodyPr/>
                    <a:lstStyle/>
                    <a:p>
                      <a:pPr algn="ctr" fontAlgn="b"/>
                      <a:r>
                        <a:rPr lang="es-ES" sz="1400" b="0" i="0" u="none" strike="noStrike" dirty="0" smtClean="0">
                          <a:solidFill>
                            <a:schemeClr val="dk1"/>
                          </a:solidFill>
                          <a:effectLst/>
                          <a:latin typeface="+mn-lt"/>
                        </a:rPr>
                        <a:t>680</a:t>
                      </a:r>
                      <a:endParaRPr lang="es-ES" sz="14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10"/>
                  </a:ext>
                </a:extLst>
              </a:tr>
              <a:tr h="0">
                <a:tc>
                  <a:txBody>
                    <a:bodyPr/>
                    <a:lstStyle/>
                    <a:p>
                      <a:pPr algn="l" fontAlgn="b"/>
                      <a:r>
                        <a:rPr lang="es-ES" sz="1400" b="0" i="0" u="none" strike="noStrike" dirty="0" smtClean="0">
                          <a:solidFill>
                            <a:srgbClr val="000000"/>
                          </a:solidFill>
                          <a:effectLst/>
                          <a:latin typeface="+mj-lt"/>
                        </a:rPr>
                        <a:t>Tarifa flete fluvial Gasoil (USD/m</a:t>
                      </a:r>
                      <a:r>
                        <a:rPr lang="es-ES" sz="1400" b="0" i="0" u="none" strike="noStrike" baseline="30000" dirty="0" smtClean="0">
                          <a:solidFill>
                            <a:srgbClr val="000000"/>
                          </a:solidFill>
                          <a:effectLst/>
                          <a:latin typeface="+mj-lt"/>
                        </a:rPr>
                        <a:t>3</a:t>
                      </a:r>
                      <a:r>
                        <a:rPr lang="es-ES" sz="1400" b="0" i="0" u="none" strike="noStrike" dirty="0" smtClean="0">
                          <a:solidFill>
                            <a:srgbClr val="000000"/>
                          </a:solidFill>
                          <a:effectLst/>
                          <a:latin typeface="+mj-lt"/>
                        </a:rPr>
                        <a:t>)</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66</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66</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66</a:t>
                      </a:r>
                    </a:p>
                  </a:txBody>
                  <a:tcPr marL="9525" marR="9525" marT="9525" marB="0" anchor="ctr"/>
                </a:tc>
                <a:tc>
                  <a:txBody>
                    <a:bodyPr/>
                    <a:lstStyle/>
                    <a:p>
                      <a:pPr marL="0" algn="ctr" defTabSz="914400" rtl="0" eaLnBrk="1" fontAlgn="b" latinLnBrk="0" hangingPunct="1"/>
                      <a:r>
                        <a:rPr lang="es-ES" sz="1400" b="0" i="0" u="none" strike="noStrike" kern="1200" dirty="0" smtClean="0">
                          <a:solidFill>
                            <a:srgbClr val="000000"/>
                          </a:solidFill>
                          <a:effectLst/>
                          <a:latin typeface="+mj-lt"/>
                          <a:ea typeface="+mn-ea"/>
                          <a:cs typeface="+mn-cs"/>
                        </a:rPr>
                        <a:t>47,5</a:t>
                      </a:r>
                      <a:endParaRPr lang="es-ES" sz="1400" b="0" i="0" u="none" strike="noStrike" kern="1200" dirty="0">
                        <a:solidFill>
                          <a:srgbClr val="000000"/>
                        </a:solidFill>
                        <a:effectLst/>
                        <a:latin typeface="+mj-lt"/>
                        <a:ea typeface="+mn-ea"/>
                        <a:cs typeface="+mn-cs"/>
                      </a:endParaRPr>
                    </a:p>
                  </a:txBody>
                  <a:tcPr marL="9525" marR="9525" marT="9525" marB="0" anchor="ctr"/>
                </a:tc>
                <a:tc>
                  <a:txBody>
                    <a:bodyPr/>
                    <a:lstStyle/>
                    <a:p>
                      <a:pPr algn="ctr" fontAlgn="b"/>
                      <a:r>
                        <a:rPr lang="es-ES" sz="1400" b="0" i="0" u="none" strike="noStrike" dirty="0" smtClean="0">
                          <a:solidFill>
                            <a:srgbClr val="000000"/>
                          </a:solidFill>
                          <a:effectLst/>
                          <a:latin typeface="+mj-lt"/>
                        </a:rPr>
                        <a:t>47,5</a:t>
                      </a:r>
                      <a:endParaRPr lang="es-ES" sz="14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11"/>
                  </a:ext>
                </a:extLst>
              </a:tr>
              <a:tr h="303835">
                <a:tc>
                  <a:txBody>
                    <a:bodyPr/>
                    <a:lstStyle/>
                    <a:p>
                      <a:pPr algn="l" fontAlgn="b"/>
                      <a:r>
                        <a:rPr lang="es-ES" sz="1400" b="0" i="0" u="none" strike="noStrike" dirty="0" smtClean="0">
                          <a:solidFill>
                            <a:srgbClr val="000000"/>
                          </a:solidFill>
                          <a:effectLst/>
                          <a:latin typeface="+mj-lt"/>
                        </a:rPr>
                        <a:t>Premio</a:t>
                      </a:r>
                      <a:r>
                        <a:rPr lang="es-ES" sz="1400" b="0" i="0" u="none" strike="noStrike" baseline="0" dirty="0" smtClean="0">
                          <a:solidFill>
                            <a:srgbClr val="000000"/>
                          </a:solidFill>
                          <a:effectLst/>
                          <a:latin typeface="+mj-lt"/>
                        </a:rPr>
                        <a:t> en compra del </a:t>
                      </a:r>
                      <a:r>
                        <a:rPr lang="es-ES" sz="1400" b="0" i="0" u="none" strike="noStrike" kern="1200" dirty="0" smtClean="0">
                          <a:solidFill>
                            <a:srgbClr val="000000"/>
                          </a:solidFill>
                          <a:effectLst/>
                          <a:latin typeface="+mn-lt"/>
                          <a:ea typeface="+mn-ea"/>
                          <a:cs typeface="+mn-cs"/>
                        </a:rPr>
                        <a:t>Gasoil (USD/m</a:t>
                      </a:r>
                      <a:r>
                        <a:rPr lang="es-ES" sz="1400" b="0" i="0" u="none" strike="noStrike" kern="1200" baseline="30000" dirty="0" smtClean="0">
                          <a:solidFill>
                            <a:srgbClr val="000000"/>
                          </a:solidFill>
                          <a:effectLst/>
                          <a:latin typeface="+mn-lt"/>
                          <a:ea typeface="+mn-ea"/>
                          <a:cs typeface="+mn-cs"/>
                        </a:rPr>
                        <a:t>3</a:t>
                      </a:r>
                      <a:r>
                        <a:rPr lang="es-ES" sz="1400" b="0" i="0" u="none" strike="noStrike" kern="1200" dirty="0" smtClean="0">
                          <a:solidFill>
                            <a:srgbClr val="000000"/>
                          </a:solidFill>
                          <a:effectLst/>
                          <a:latin typeface="+mn-lt"/>
                          <a:ea typeface="+mn-ea"/>
                          <a:cs typeface="+mn-cs"/>
                        </a:rPr>
                        <a:t>)</a:t>
                      </a:r>
                      <a:endParaRPr lang="es-ES" sz="1400" b="0" i="0" u="none" strike="noStrike" dirty="0">
                        <a:solidFill>
                          <a:srgbClr val="000000"/>
                        </a:solidFill>
                        <a:effectLst/>
                        <a:latin typeface="+mj-lt"/>
                      </a:endParaRP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53,36</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42,51</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49,37</a:t>
                      </a:r>
                    </a:p>
                  </a:txBody>
                  <a:tcPr marL="9525" marR="9525" marT="9525" marB="0" anchor="ctr"/>
                </a:tc>
                <a:tc>
                  <a:txBody>
                    <a:bodyPr/>
                    <a:lstStyle/>
                    <a:p>
                      <a:pPr marL="0" algn="ctr" defTabSz="914400" rtl="0" eaLnBrk="1" fontAlgn="b" latinLnBrk="0" hangingPunct="1"/>
                      <a:r>
                        <a:rPr lang="es-PY" sz="1400" b="0" i="0" u="none" strike="noStrike" kern="1200" dirty="0">
                          <a:solidFill>
                            <a:srgbClr val="000000"/>
                          </a:solidFill>
                          <a:effectLst/>
                          <a:latin typeface="+mj-lt"/>
                          <a:ea typeface="+mn-ea"/>
                          <a:cs typeface="+mn-cs"/>
                        </a:rPr>
                        <a:t>46,9</a:t>
                      </a:r>
                    </a:p>
                  </a:txBody>
                  <a:tcPr marL="9525" marR="9525" marT="9525" marB="0" anchor="ctr"/>
                </a:tc>
                <a:tc>
                  <a:txBody>
                    <a:bodyPr/>
                    <a:lstStyle/>
                    <a:p>
                      <a:pPr algn="ctr" fontAlgn="b"/>
                      <a:r>
                        <a:rPr lang="es-ES" sz="1400" b="0" i="0" u="none" strike="noStrike" dirty="0" smtClean="0">
                          <a:solidFill>
                            <a:srgbClr val="000000"/>
                          </a:solidFill>
                          <a:effectLst/>
                          <a:latin typeface="+mj-lt"/>
                        </a:rPr>
                        <a:t>12,5</a:t>
                      </a:r>
                      <a:endParaRPr lang="es-ES" sz="1400" b="0"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12"/>
                  </a:ext>
                </a:extLst>
              </a:tr>
            </a:tbl>
          </a:graphicData>
        </a:graphic>
      </p:graphicFrame>
      <p:sp>
        <p:nvSpPr>
          <p:cNvPr id="4" name="3 Flecha abajo"/>
          <p:cNvSpPr/>
          <p:nvPr/>
        </p:nvSpPr>
        <p:spPr>
          <a:xfrm>
            <a:off x="8771706" y="1772816"/>
            <a:ext cx="285750" cy="93610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37 Elipse"/>
          <p:cNvSpPr/>
          <p:nvPr/>
        </p:nvSpPr>
        <p:spPr>
          <a:xfrm>
            <a:off x="2748118" y="5373216"/>
            <a:ext cx="1633378" cy="1357322"/>
          </a:xfrm>
          <a:prstGeom prst="ellipse">
            <a:avLst/>
          </a:prstGeom>
          <a:solidFill>
            <a:srgbClr val="00FF00"/>
          </a:solidFill>
          <a:effectLst>
            <a:outerShdw blurRad="50800" dist="38100" dir="8100000" sx="103000" sy="103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sz="1600" b="1" dirty="0">
                <a:solidFill>
                  <a:schemeClr val="tx1"/>
                </a:solidFill>
              </a:rPr>
              <a:t>Ahorro anual en flete fluvial</a:t>
            </a:r>
          </a:p>
          <a:p>
            <a:pPr algn="ctr">
              <a:defRPr/>
            </a:pPr>
            <a:r>
              <a:rPr lang="es-PY" sz="1600" b="1" dirty="0">
                <a:solidFill>
                  <a:schemeClr val="tx1"/>
                </a:solidFill>
              </a:rPr>
              <a:t>USD 14 MM</a:t>
            </a:r>
          </a:p>
        </p:txBody>
      </p:sp>
      <p:sp>
        <p:nvSpPr>
          <p:cNvPr id="6" name="37 Elipse"/>
          <p:cNvSpPr/>
          <p:nvPr/>
        </p:nvSpPr>
        <p:spPr>
          <a:xfrm>
            <a:off x="5381628" y="5373216"/>
            <a:ext cx="1643074" cy="1368152"/>
          </a:xfrm>
          <a:prstGeom prst="ellipse">
            <a:avLst/>
          </a:prstGeom>
          <a:solidFill>
            <a:srgbClr val="FF0000"/>
          </a:solidFill>
          <a:effectLst>
            <a:outerShdw blurRad="50800" dist="38100" dir="2700000" sx="102000" sy="102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sz="1600" b="1" dirty="0">
                <a:solidFill>
                  <a:schemeClr val="bg1"/>
                </a:solidFill>
              </a:rPr>
              <a:t>Ahorro en compra de Gasoil</a:t>
            </a:r>
          </a:p>
          <a:p>
            <a:pPr algn="ctr">
              <a:defRPr/>
            </a:pPr>
            <a:r>
              <a:rPr lang="es-PY" sz="1600" b="1" dirty="0">
                <a:solidFill>
                  <a:schemeClr val="bg1"/>
                </a:solidFill>
              </a:rPr>
              <a:t>USD 7,4 MM</a:t>
            </a:r>
          </a:p>
        </p:txBody>
      </p:sp>
      <p:sp>
        <p:nvSpPr>
          <p:cNvPr id="7" name="6 Flecha abajo"/>
          <p:cNvSpPr/>
          <p:nvPr/>
        </p:nvSpPr>
        <p:spPr>
          <a:xfrm>
            <a:off x="8771706" y="4437112"/>
            <a:ext cx="285750" cy="72008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7 Flecha abajo"/>
          <p:cNvSpPr/>
          <p:nvPr/>
        </p:nvSpPr>
        <p:spPr>
          <a:xfrm flipV="1">
            <a:off x="8771706" y="2996952"/>
            <a:ext cx="285750" cy="115212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79427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 Gráfico"/>
          <p:cNvGraphicFramePr>
            <a:graphicFrameLocks/>
          </p:cNvGraphicFramePr>
          <p:nvPr>
            <p:extLst>
              <p:ext uri="{D42A27DB-BD31-4B8C-83A1-F6EECF244321}">
                <p14:modId xmlns:p14="http://schemas.microsoft.com/office/powerpoint/2010/main" val="2247893216"/>
              </p:ext>
            </p:extLst>
          </p:nvPr>
        </p:nvGraphicFramePr>
        <p:xfrm>
          <a:off x="1105947" y="800708"/>
          <a:ext cx="4392488"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3 Gráfico"/>
          <p:cNvGraphicFramePr>
            <a:graphicFrameLocks/>
          </p:cNvGraphicFramePr>
          <p:nvPr>
            <p:extLst/>
          </p:nvPr>
        </p:nvGraphicFramePr>
        <p:xfrm>
          <a:off x="4953000" y="908720"/>
          <a:ext cx="4320480" cy="201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4 Gráfico"/>
          <p:cNvGraphicFramePr>
            <a:graphicFrameLocks/>
          </p:cNvGraphicFramePr>
          <p:nvPr>
            <p:extLst>
              <p:ext uri="{D42A27DB-BD31-4B8C-83A1-F6EECF244321}">
                <p14:modId xmlns:p14="http://schemas.microsoft.com/office/powerpoint/2010/main" val="1231908287"/>
              </p:ext>
            </p:extLst>
          </p:nvPr>
        </p:nvGraphicFramePr>
        <p:xfrm>
          <a:off x="1105947" y="2850045"/>
          <a:ext cx="4320480" cy="18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5 Gráfico"/>
          <p:cNvGraphicFramePr>
            <a:graphicFrameLocks/>
          </p:cNvGraphicFramePr>
          <p:nvPr>
            <p:extLst/>
          </p:nvPr>
        </p:nvGraphicFramePr>
        <p:xfrm>
          <a:off x="4953001" y="2852936"/>
          <a:ext cx="4176463" cy="1800200"/>
        </p:xfrm>
        <a:graphic>
          <a:graphicData uri="http://schemas.openxmlformats.org/drawingml/2006/chart">
            <c:chart xmlns:c="http://schemas.openxmlformats.org/drawingml/2006/chart" xmlns:r="http://schemas.openxmlformats.org/officeDocument/2006/relationships" r:id="rId5"/>
          </a:graphicData>
        </a:graphic>
      </p:graphicFrame>
      <p:sp>
        <p:nvSpPr>
          <p:cNvPr id="6" name="1 Título"/>
          <p:cNvSpPr>
            <a:spLocks noGrp="1"/>
          </p:cNvSpPr>
          <p:nvPr>
            <p:ph type="title" idx="4294967295"/>
          </p:nvPr>
        </p:nvSpPr>
        <p:spPr>
          <a:xfrm>
            <a:off x="2162572" y="77217"/>
            <a:ext cx="5580856" cy="759495"/>
          </a:xfrm>
        </p:spPr>
        <p:txBody>
          <a:bodyPr rtlCol="0">
            <a:normAutofit fontScale="90000"/>
          </a:bodyPr>
          <a:lstStyle/>
          <a:p>
            <a:pPr>
              <a:defRPr/>
            </a:pPr>
            <a:r>
              <a:rPr lang="es-ES" b="1" u="sng" dirty="0" smtClean="0">
                <a:solidFill>
                  <a:schemeClr val="accent1">
                    <a:lumMod val="50000"/>
                  </a:schemeClr>
                </a:solidFill>
              </a:rPr>
              <a:t>INDICADORES</a:t>
            </a:r>
            <a:endParaRPr lang="es-ES" b="1" u="sng" dirty="0">
              <a:solidFill>
                <a:schemeClr val="accent1">
                  <a:lumMod val="50000"/>
                </a:schemeClr>
              </a:solidFill>
            </a:endParaRPr>
          </a:p>
        </p:txBody>
      </p:sp>
      <p:graphicFrame>
        <p:nvGraphicFramePr>
          <p:cNvPr id="7" name="7 Gráfico"/>
          <p:cNvGraphicFramePr>
            <a:graphicFrameLocks/>
          </p:cNvGraphicFramePr>
          <p:nvPr>
            <p:extLst/>
          </p:nvPr>
        </p:nvGraphicFramePr>
        <p:xfrm>
          <a:off x="776536" y="4725144"/>
          <a:ext cx="4248472" cy="21328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8 Gráfico"/>
          <p:cNvGraphicFramePr>
            <a:graphicFrameLocks/>
          </p:cNvGraphicFramePr>
          <p:nvPr>
            <p:extLst/>
          </p:nvPr>
        </p:nvGraphicFramePr>
        <p:xfrm>
          <a:off x="5097016" y="4797152"/>
          <a:ext cx="3960440" cy="20608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3190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92560" y="97745"/>
            <a:ext cx="5654432" cy="922338"/>
          </a:xfrm>
        </p:spPr>
        <p:txBody>
          <a:bodyPr rtlCol="0">
            <a:normAutofit/>
          </a:bodyPr>
          <a:lstStyle/>
          <a:p>
            <a:pPr>
              <a:defRPr/>
            </a:pPr>
            <a:r>
              <a:rPr lang="es-ES" sz="2400" b="1" u="sng" dirty="0" smtClean="0">
                <a:solidFill>
                  <a:schemeClr val="accent1">
                    <a:lumMod val="50000"/>
                  </a:schemeClr>
                </a:solidFill>
              </a:rPr>
              <a:t>PARTICIPACION DE MERCADO</a:t>
            </a:r>
            <a:endParaRPr lang="es-ES" sz="2400" b="1" u="sng" dirty="0">
              <a:solidFill>
                <a:schemeClr val="accent1">
                  <a:lumMod val="50000"/>
                </a:schemeClr>
              </a:solidFill>
            </a:endParaRPr>
          </a:p>
        </p:txBody>
      </p:sp>
      <p:graphicFrame>
        <p:nvGraphicFramePr>
          <p:cNvPr id="12" name="1 Gráfico"/>
          <p:cNvGraphicFramePr/>
          <p:nvPr>
            <p:extLst>
              <p:ext uri="{D42A27DB-BD31-4B8C-83A1-F6EECF244321}">
                <p14:modId xmlns:p14="http://schemas.microsoft.com/office/powerpoint/2010/main" val="2391047688"/>
              </p:ext>
            </p:extLst>
          </p:nvPr>
        </p:nvGraphicFramePr>
        <p:xfrm>
          <a:off x="3222348" y="869239"/>
          <a:ext cx="4286280" cy="228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 Gráfico"/>
          <p:cNvGraphicFramePr/>
          <p:nvPr>
            <p:extLst>
              <p:ext uri="{D42A27DB-BD31-4B8C-83A1-F6EECF244321}">
                <p14:modId xmlns:p14="http://schemas.microsoft.com/office/powerpoint/2010/main" val="4050827349"/>
              </p:ext>
            </p:extLst>
          </p:nvPr>
        </p:nvGraphicFramePr>
        <p:xfrm>
          <a:off x="992560" y="2508320"/>
          <a:ext cx="2919838" cy="1661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1 Gráfico"/>
          <p:cNvGraphicFramePr/>
          <p:nvPr>
            <p:extLst>
              <p:ext uri="{D42A27DB-BD31-4B8C-83A1-F6EECF244321}">
                <p14:modId xmlns:p14="http://schemas.microsoft.com/office/powerpoint/2010/main" val="2197742564"/>
              </p:ext>
            </p:extLst>
          </p:nvPr>
        </p:nvGraphicFramePr>
        <p:xfrm>
          <a:off x="6818578" y="2608290"/>
          <a:ext cx="3056826" cy="1580801"/>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p:cNvPicPr>
            <a:picLocks noChangeAspect="1"/>
          </p:cNvPicPr>
          <p:nvPr/>
        </p:nvPicPr>
        <p:blipFill>
          <a:blip r:embed="rId5"/>
          <a:stretch>
            <a:fillRect/>
          </a:stretch>
        </p:blipFill>
        <p:spPr>
          <a:xfrm>
            <a:off x="2936776" y="4330538"/>
            <a:ext cx="4287768" cy="2482838"/>
          </a:xfrm>
          <a:prstGeom prst="rect">
            <a:avLst/>
          </a:prstGeom>
        </p:spPr>
      </p:pic>
    </p:spTree>
    <p:extLst>
      <p:ext uri="{BB962C8B-B14F-4D97-AF65-F5344CB8AC3E}">
        <p14:creationId xmlns:p14="http://schemas.microsoft.com/office/powerpoint/2010/main" val="1111696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676400" y="476250"/>
            <a:ext cx="8229600" cy="922338"/>
          </a:xfrm>
        </p:spPr>
        <p:txBody>
          <a:bodyPr rtlCol="0"/>
          <a:lstStyle/>
          <a:p>
            <a:pPr>
              <a:defRPr/>
            </a:pPr>
            <a:r>
              <a:rPr lang="es-ES" b="1" u="sng" dirty="0" smtClean="0">
                <a:solidFill>
                  <a:schemeClr val="accent1">
                    <a:lumMod val="50000"/>
                  </a:schemeClr>
                </a:solidFill>
              </a:rPr>
              <a:t>EESS PETROPAR</a:t>
            </a:r>
            <a:endParaRPr lang="es-ES" b="1" u="sng" dirty="0">
              <a:solidFill>
                <a:schemeClr val="accent1">
                  <a:lumMod val="50000"/>
                </a:schemeClr>
              </a:solidFill>
            </a:endParaRPr>
          </a:p>
        </p:txBody>
      </p:sp>
      <p:sp>
        <p:nvSpPr>
          <p:cNvPr id="4" name="37 Elipse"/>
          <p:cNvSpPr/>
          <p:nvPr/>
        </p:nvSpPr>
        <p:spPr>
          <a:xfrm>
            <a:off x="5104315" y="3928600"/>
            <a:ext cx="2294680" cy="2169152"/>
          </a:xfrm>
          <a:prstGeom prst="ellipse">
            <a:avLst/>
          </a:prstGeom>
          <a:solidFill>
            <a:srgbClr val="FF0000"/>
          </a:solidFill>
          <a:ln>
            <a:solidFill>
              <a:schemeClr val="tx1"/>
            </a:solidFill>
          </a:ln>
          <a:effectLst>
            <a:outerShdw blurRad="50800" dist="38100" dir="8100000" sx="102000" sy="102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t>Promedio Volumen de Venta Mensual</a:t>
            </a:r>
          </a:p>
          <a:p>
            <a:pPr algn="ctr">
              <a:defRPr/>
            </a:pPr>
            <a:r>
              <a:rPr lang="es-PY" b="1" dirty="0"/>
              <a:t>de cada EESS PETROPAR</a:t>
            </a:r>
          </a:p>
          <a:p>
            <a:pPr algn="ctr">
              <a:defRPr/>
            </a:pPr>
            <a:r>
              <a:rPr lang="es-PY" b="1" dirty="0"/>
              <a:t>200.000 litros</a:t>
            </a:r>
          </a:p>
        </p:txBody>
      </p:sp>
      <p:sp>
        <p:nvSpPr>
          <p:cNvPr id="6" name="37 Elipse"/>
          <p:cNvSpPr/>
          <p:nvPr/>
        </p:nvSpPr>
        <p:spPr>
          <a:xfrm>
            <a:off x="7847892" y="4487737"/>
            <a:ext cx="1691680" cy="1420210"/>
          </a:xfrm>
          <a:prstGeom prst="ellipse">
            <a:avLst/>
          </a:prstGeom>
          <a:solidFill>
            <a:srgbClr val="00206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sz="1600" b="1" dirty="0">
                <a:solidFill>
                  <a:schemeClr val="bg1"/>
                </a:solidFill>
              </a:rPr>
              <a:t>Promedio Otros Emblemas</a:t>
            </a:r>
          </a:p>
          <a:p>
            <a:pPr algn="ctr">
              <a:defRPr/>
            </a:pPr>
            <a:r>
              <a:rPr lang="es-PY" sz="1600" b="1" dirty="0">
                <a:solidFill>
                  <a:schemeClr val="bg1"/>
                </a:solidFill>
              </a:rPr>
              <a:t>100.000 litros</a:t>
            </a:r>
          </a:p>
        </p:txBody>
      </p:sp>
      <p:graphicFrame>
        <p:nvGraphicFramePr>
          <p:cNvPr id="8" name="7 Tabla"/>
          <p:cNvGraphicFramePr>
            <a:graphicFrameLocks noGrp="1"/>
          </p:cNvGraphicFramePr>
          <p:nvPr>
            <p:extLst>
              <p:ext uri="{D42A27DB-BD31-4B8C-83A1-F6EECF244321}">
                <p14:modId xmlns:p14="http://schemas.microsoft.com/office/powerpoint/2010/main" val="2773213069"/>
              </p:ext>
            </p:extLst>
          </p:nvPr>
        </p:nvGraphicFramePr>
        <p:xfrm>
          <a:off x="1179641" y="1841621"/>
          <a:ext cx="8208912" cy="1287916"/>
        </p:xfrm>
        <a:graphic>
          <a:graphicData uri="http://schemas.openxmlformats.org/drawingml/2006/table">
            <a:tbl>
              <a:tblPr>
                <a:effectLst>
                  <a:outerShdw blurRad="50800" dist="38100" dir="8100000" sx="101000" sy="101000" algn="tr" rotWithShape="0">
                    <a:prstClr val="black">
                      <a:alpha val="40000"/>
                    </a:prstClr>
                  </a:outerShdw>
                </a:effectLst>
                <a:tableStyleId>{F5AB1C69-6EDB-4FF4-983F-18BD219EF322}</a:tableStyleId>
              </a:tblPr>
              <a:tblGrid>
                <a:gridCol w="3373069">
                  <a:extLst>
                    <a:ext uri="{9D8B030D-6E8A-4147-A177-3AD203B41FA5}">
                      <a16:colId xmlns="" xmlns:a16="http://schemas.microsoft.com/office/drawing/2014/main" val="20000"/>
                    </a:ext>
                  </a:extLst>
                </a:gridCol>
                <a:gridCol w="951313">
                  <a:extLst>
                    <a:ext uri="{9D8B030D-6E8A-4147-A177-3AD203B41FA5}">
                      <a16:colId xmlns="" xmlns:a16="http://schemas.microsoft.com/office/drawing/2014/main" val="20001"/>
                    </a:ext>
                  </a:extLst>
                </a:gridCol>
                <a:gridCol w="951313">
                  <a:extLst>
                    <a:ext uri="{9D8B030D-6E8A-4147-A177-3AD203B41FA5}">
                      <a16:colId xmlns="" xmlns:a16="http://schemas.microsoft.com/office/drawing/2014/main" val="20002"/>
                    </a:ext>
                  </a:extLst>
                </a:gridCol>
                <a:gridCol w="1030590">
                  <a:extLst>
                    <a:ext uri="{9D8B030D-6E8A-4147-A177-3AD203B41FA5}">
                      <a16:colId xmlns="" xmlns:a16="http://schemas.microsoft.com/office/drawing/2014/main" val="20003"/>
                    </a:ext>
                  </a:extLst>
                </a:gridCol>
                <a:gridCol w="872037">
                  <a:extLst>
                    <a:ext uri="{9D8B030D-6E8A-4147-A177-3AD203B41FA5}">
                      <a16:colId xmlns="" xmlns:a16="http://schemas.microsoft.com/office/drawing/2014/main" val="20004"/>
                    </a:ext>
                  </a:extLst>
                </a:gridCol>
                <a:gridCol w="1030590">
                  <a:extLst>
                    <a:ext uri="{9D8B030D-6E8A-4147-A177-3AD203B41FA5}">
                      <a16:colId xmlns="" xmlns:a16="http://schemas.microsoft.com/office/drawing/2014/main" val="20005"/>
                    </a:ext>
                  </a:extLst>
                </a:gridCol>
              </a:tblGrid>
              <a:tr h="321979">
                <a:tc>
                  <a:txBody>
                    <a:bodyPr/>
                    <a:lstStyle/>
                    <a:p>
                      <a:pPr algn="l" fontAlgn="b"/>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2012</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2013</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2014</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i="0" u="none" strike="noStrike" dirty="0" smtClean="0">
                          <a:solidFill>
                            <a:srgbClr val="000000"/>
                          </a:solidFill>
                          <a:effectLst/>
                          <a:latin typeface="+mj-lt"/>
                        </a:rPr>
                        <a:t>2015</a:t>
                      </a:r>
                      <a:endParaRPr lang="es-ES" sz="1400" b="1" i="0" u="none" strike="noStrike" dirty="0">
                        <a:solidFill>
                          <a:srgbClr val="000000"/>
                        </a:solidFill>
                        <a:effectLst/>
                        <a:latin typeface="+mj-lt"/>
                      </a:endParaRPr>
                    </a:p>
                  </a:txBody>
                  <a:tcPr marL="9525" marR="9525" marT="9525" marB="0" anchor="ctr"/>
                </a:tc>
                <a:tc>
                  <a:txBody>
                    <a:bodyPr/>
                    <a:lstStyle/>
                    <a:p>
                      <a:pPr algn="ctr" fontAlgn="b"/>
                      <a:r>
                        <a:rPr lang="es-ES" sz="1400" b="1" u="none" strike="noStrike" dirty="0" smtClean="0">
                          <a:effectLst/>
                        </a:rPr>
                        <a:t>2016 P</a:t>
                      </a:r>
                      <a:endParaRPr lang="es-ES" sz="1400" b="1" i="0" u="none" strike="noStrike" dirty="0">
                        <a:solidFill>
                          <a:srgbClr val="000000"/>
                        </a:solidFill>
                        <a:effectLst/>
                        <a:latin typeface="+mj-lt"/>
                      </a:endParaRPr>
                    </a:p>
                  </a:txBody>
                  <a:tcPr marL="9525" marR="9525" marT="9525" marB="0" anchor="ctr"/>
                </a:tc>
                <a:extLst>
                  <a:ext uri="{0D108BD9-81ED-4DB2-BD59-A6C34878D82A}">
                    <a16:rowId xmlns="" xmlns:a16="http://schemas.microsoft.com/office/drawing/2014/main" val="10000"/>
                  </a:ext>
                </a:extLst>
              </a:tr>
              <a:tr h="321979">
                <a:tc>
                  <a:txBody>
                    <a:bodyPr/>
                    <a:lstStyle/>
                    <a:p>
                      <a:pPr algn="l" fontAlgn="b"/>
                      <a:r>
                        <a:rPr lang="es-ES" sz="1400" u="none" strike="noStrike" dirty="0">
                          <a:effectLst/>
                        </a:rPr>
                        <a:t>Nº de EESS</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6   </a:t>
                      </a:r>
                      <a:endParaRPr lang="es-PY" sz="1400" b="0" i="0" u="none" strike="noStrike" dirty="0">
                        <a:solidFill>
                          <a:srgbClr val="000000"/>
                        </a:solidFill>
                        <a:effectLst/>
                        <a:latin typeface="Calibri"/>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14   </a:t>
                      </a:r>
                      <a:endParaRPr lang="es-PY" sz="1400" b="0" i="0" u="none" strike="noStrike" dirty="0">
                        <a:solidFill>
                          <a:srgbClr val="000000"/>
                        </a:solidFill>
                        <a:effectLst/>
                        <a:latin typeface="Calibri"/>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19   </a:t>
                      </a:r>
                      <a:endParaRPr lang="es-PY" sz="1400" b="0" i="0" u="none" strike="noStrike" dirty="0">
                        <a:solidFill>
                          <a:srgbClr val="000000"/>
                        </a:solidFill>
                        <a:effectLst/>
                        <a:latin typeface="Calibri"/>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28   </a:t>
                      </a:r>
                      <a:endParaRPr lang="es-PY" sz="1400" b="0" i="0" u="none" strike="noStrike" dirty="0">
                        <a:solidFill>
                          <a:srgbClr val="000000"/>
                        </a:solidFill>
                        <a:effectLst/>
                        <a:latin typeface="Calibri"/>
                      </a:endParaRPr>
                    </a:p>
                  </a:txBody>
                  <a:tcPr marL="9525" marR="9525" marT="9525" marB="0" anchor="ctr"/>
                </a:tc>
                <a:tc>
                  <a:txBody>
                    <a:bodyPr/>
                    <a:lstStyle/>
                    <a:p>
                      <a:pPr algn="ctr"/>
                      <a:r>
                        <a:rPr lang="es-PY" sz="1400" dirty="0" smtClean="0"/>
                        <a:t>60</a:t>
                      </a:r>
                      <a:endParaRPr lang="es-PY" sz="1400" dirty="0"/>
                    </a:p>
                  </a:txBody>
                  <a:tcPr marL="9525" marR="9525" marT="9525" marB="0" anchor="ctr"/>
                </a:tc>
                <a:extLst>
                  <a:ext uri="{0D108BD9-81ED-4DB2-BD59-A6C34878D82A}">
                    <a16:rowId xmlns="" xmlns:a16="http://schemas.microsoft.com/office/drawing/2014/main" val="10001"/>
                  </a:ext>
                </a:extLst>
              </a:tr>
              <a:tr h="321979">
                <a:tc>
                  <a:txBody>
                    <a:bodyPr/>
                    <a:lstStyle/>
                    <a:p>
                      <a:pPr algn="l" fontAlgn="b"/>
                      <a:r>
                        <a:rPr lang="es-ES" sz="1400" u="none" strike="noStrike" dirty="0" smtClean="0">
                          <a:effectLst/>
                        </a:rPr>
                        <a:t>Volumen (m3)</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9.100   </a:t>
                      </a:r>
                      <a:endParaRPr lang="es-PY" sz="1400" b="0" i="0" u="none" strike="noStrike" dirty="0">
                        <a:solidFill>
                          <a:srgbClr val="000000"/>
                        </a:solidFill>
                        <a:effectLst/>
                        <a:latin typeface="Calibri"/>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42.000   </a:t>
                      </a:r>
                      <a:endParaRPr lang="es-PY" sz="1400" b="0" i="0" u="none" strike="noStrike" dirty="0">
                        <a:solidFill>
                          <a:srgbClr val="000000"/>
                        </a:solidFill>
                        <a:effectLst/>
                        <a:latin typeface="Calibri"/>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43.000   </a:t>
                      </a:r>
                      <a:endParaRPr lang="es-PY" sz="1400" b="0" i="0" u="none" strike="noStrike" dirty="0">
                        <a:solidFill>
                          <a:srgbClr val="000000"/>
                        </a:solidFill>
                        <a:effectLst/>
                        <a:latin typeface="Calibri"/>
                      </a:endParaRPr>
                    </a:p>
                  </a:txBody>
                  <a:tcPr marL="9525" marR="9525" marT="9525" marB="0" anchor="ctr"/>
                </a:tc>
                <a:tc>
                  <a:txBody>
                    <a:bodyPr/>
                    <a:lstStyle/>
                    <a:p>
                      <a:pPr algn="ctr" fontAlgn="b"/>
                      <a:r>
                        <a:rPr lang="es-PY" sz="1400" b="0" i="0" u="none" strike="noStrike" dirty="0" smtClean="0">
                          <a:solidFill>
                            <a:srgbClr val="000000"/>
                          </a:solidFill>
                          <a:effectLst/>
                          <a:latin typeface="Calibri"/>
                        </a:rPr>
                        <a:t>52.000   </a:t>
                      </a:r>
                      <a:endParaRPr lang="es-PY" sz="1400" b="0" i="0" u="none" strike="noStrike" dirty="0">
                        <a:solidFill>
                          <a:srgbClr val="000000"/>
                        </a:solidFill>
                        <a:effectLst/>
                        <a:latin typeface="Calibri"/>
                      </a:endParaRPr>
                    </a:p>
                  </a:txBody>
                  <a:tcPr marL="9525" marR="9525" marT="9525" marB="0" anchor="ctr"/>
                </a:tc>
                <a:tc>
                  <a:txBody>
                    <a:bodyPr/>
                    <a:lstStyle/>
                    <a:p>
                      <a:pPr algn="ctr"/>
                      <a:r>
                        <a:rPr lang="es-PY" sz="1400" b="0" i="0" u="none" strike="noStrike" kern="1200" dirty="0" smtClean="0">
                          <a:solidFill>
                            <a:srgbClr val="000000"/>
                          </a:solidFill>
                          <a:effectLst/>
                          <a:latin typeface="Calibri"/>
                          <a:ea typeface="+mn-ea"/>
                          <a:cs typeface="+mn-cs"/>
                        </a:rPr>
                        <a:t>90.000</a:t>
                      </a:r>
                      <a:endParaRPr lang="es-PY" sz="1400" b="0" i="0" u="none" strike="noStrike" kern="1200" dirty="0">
                        <a:solidFill>
                          <a:srgbClr val="000000"/>
                        </a:solidFill>
                        <a:effectLst/>
                        <a:latin typeface="Calibri"/>
                        <a:ea typeface="+mn-ea"/>
                        <a:cs typeface="+mn-cs"/>
                      </a:endParaRPr>
                    </a:p>
                  </a:txBody>
                  <a:tcPr marL="9525" marR="9525" marT="9525" marB="0" anchor="ctr"/>
                </a:tc>
                <a:extLst>
                  <a:ext uri="{0D108BD9-81ED-4DB2-BD59-A6C34878D82A}">
                    <a16:rowId xmlns="" xmlns:a16="http://schemas.microsoft.com/office/drawing/2014/main" val="10002"/>
                  </a:ext>
                </a:extLst>
              </a:tr>
              <a:tr h="321979">
                <a:tc>
                  <a:txBody>
                    <a:bodyPr/>
                    <a:lstStyle/>
                    <a:p>
                      <a:pPr algn="l" fontAlgn="b"/>
                      <a:r>
                        <a:rPr lang="es-ES" sz="1400" u="none" strike="noStrike" dirty="0" smtClean="0">
                          <a:effectLst/>
                        </a:rPr>
                        <a:t>Margen </a:t>
                      </a:r>
                      <a:r>
                        <a:rPr lang="es-ES" sz="1400" u="none" strike="noStrike" dirty="0">
                          <a:effectLst/>
                        </a:rPr>
                        <a:t>Total </a:t>
                      </a:r>
                      <a:r>
                        <a:rPr lang="es-ES" sz="1400" u="none" strike="noStrike" dirty="0" smtClean="0">
                          <a:effectLst/>
                        </a:rPr>
                        <a:t> (USD)</a:t>
                      </a:r>
                      <a:endParaRPr lang="es-ES" sz="1400" b="0" i="0" u="none" strike="noStrike" dirty="0">
                        <a:solidFill>
                          <a:srgbClr val="000000"/>
                        </a:solidFill>
                        <a:effectLst/>
                        <a:latin typeface="+mj-lt"/>
                      </a:endParaRPr>
                    </a:p>
                  </a:txBody>
                  <a:tcPr marL="9525" marR="9525" marT="9525" marB="0" anchor="ctr"/>
                </a:tc>
                <a:tc>
                  <a:txBody>
                    <a:bodyPr/>
                    <a:lstStyle/>
                    <a:p>
                      <a:pPr algn="ctr" fontAlgn="b"/>
                      <a:r>
                        <a:rPr lang="es-PY" sz="1400" b="0" i="0" u="none" strike="noStrike" kern="1200" dirty="0" smtClean="0">
                          <a:solidFill>
                            <a:srgbClr val="000000"/>
                          </a:solidFill>
                          <a:effectLst/>
                          <a:latin typeface="Calibri"/>
                          <a:ea typeface="+mn-ea"/>
                          <a:cs typeface="+mn-cs"/>
                        </a:rPr>
                        <a:t>1.418.505   </a:t>
                      </a:r>
                      <a:endParaRPr lang="es-PY" sz="1400" b="0" i="0" u="none" strike="noStrike" kern="1200" dirty="0">
                        <a:solidFill>
                          <a:srgbClr val="000000"/>
                        </a:solidFill>
                        <a:effectLst/>
                        <a:latin typeface="Calibri"/>
                        <a:ea typeface="+mn-ea"/>
                        <a:cs typeface="+mn-cs"/>
                      </a:endParaRPr>
                    </a:p>
                  </a:txBody>
                  <a:tcPr marL="9525" marR="9525" marT="9525" marB="0" anchor="ctr"/>
                </a:tc>
                <a:tc>
                  <a:txBody>
                    <a:bodyPr/>
                    <a:lstStyle/>
                    <a:p>
                      <a:pPr algn="ctr" fontAlgn="b"/>
                      <a:r>
                        <a:rPr lang="es-PY" sz="1400" b="0" i="0" u="none" strike="noStrike" kern="1200" dirty="0" smtClean="0">
                          <a:solidFill>
                            <a:srgbClr val="000000"/>
                          </a:solidFill>
                          <a:effectLst/>
                          <a:latin typeface="Calibri"/>
                          <a:ea typeface="+mn-ea"/>
                          <a:cs typeface="+mn-cs"/>
                        </a:rPr>
                        <a:t>5.638.509   </a:t>
                      </a:r>
                      <a:endParaRPr lang="es-PY" sz="1400" b="0" i="0" u="none" strike="noStrike" kern="1200" dirty="0">
                        <a:solidFill>
                          <a:srgbClr val="000000"/>
                        </a:solidFill>
                        <a:effectLst/>
                        <a:latin typeface="Calibri"/>
                        <a:ea typeface="+mn-ea"/>
                        <a:cs typeface="+mn-cs"/>
                      </a:endParaRPr>
                    </a:p>
                  </a:txBody>
                  <a:tcPr marL="9525" marR="9525" marT="9525" marB="0" anchor="ctr"/>
                </a:tc>
                <a:tc>
                  <a:txBody>
                    <a:bodyPr/>
                    <a:lstStyle/>
                    <a:p>
                      <a:pPr algn="ctr" fontAlgn="b"/>
                      <a:r>
                        <a:rPr lang="es-PY" sz="1400" b="0" i="0" u="none" strike="noStrike" kern="1200" dirty="0" smtClean="0">
                          <a:solidFill>
                            <a:srgbClr val="000000"/>
                          </a:solidFill>
                          <a:effectLst/>
                          <a:latin typeface="Calibri"/>
                          <a:ea typeface="+mn-ea"/>
                          <a:cs typeface="+mn-cs"/>
                        </a:rPr>
                        <a:t>6.695.902   </a:t>
                      </a:r>
                      <a:endParaRPr lang="es-PY" sz="1400" b="0" i="0" u="none" strike="noStrike" kern="1200" dirty="0">
                        <a:solidFill>
                          <a:srgbClr val="000000"/>
                        </a:solidFill>
                        <a:effectLst/>
                        <a:latin typeface="Calibri"/>
                        <a:ea typeface="+mn-ea"/>
                        <a:cs typeface="+mn-cs"/>
                      </a:endParaRPr>
                    </a:p>
                  </a:txBody>
                  <a:tcPr marL="9525" marR="9525" marT="9525" marB="0" anchor="ctr"/>
                </a:tc>
                <a:tc>
                  <a:txBody>
                    <a:bodyPr/>
                    <a:lstStyle/>
                    <a:p>
                      <a:pPr algn="ctr" fontAlgn="b"/>
                      <a:r>
                        <a:rPr lang="es-PY" sz="1400" b="0" i="0" u="none" strike="noStrike" kern="1200" dirty="0" smtClean="0">
                          <a:solidFill>
                            <a:srgbClr val="000000"/>
                          </a:solidFill>
                          <a:effectLst/>
                          <a:latin typeface="Calibri"/>
                          <a:ea typeface="+mn-ea"/>
                          <a:cs typeface="+mn-cs"/>
                        </a:rPr>
                        <a:t>7.880.826   </a:t>
                      </a:r>
                      <a:endParaRPr lang="es-PY" sz="1400" b="0" i="0" u="none" strike="noStrike" kern="1200" dirty="0">
                        <a:solidFill>
                          <a:srgbClr val="000000"/>
                        </a:solidFill>
                        <a:effectLst/>
                        <a:latin typeface="Calibri"/>
                        <a:ea typeface="+mn-ea"/>
                        <a:cs typeface="+mn-cs"/>
                      </a:endParaRPr>
                    </a:p>
                  </a:txBody>
                  <a:tcPr marL="9525" marR="9525" marT="9525" marB="0" anchor="ctr"/>
                </a:tc>
                <a:tc>
                  <a:txBody>
                    <a:bodyPr/>
                    <a:lstStyle/>
                    <a:p>
                      <a:r>
                        <a:rPr lang="es-PY" sz="1400" b="0" i="0" u="none" strike="noStrike" kern="1200" dirty="0" smtClean="0">
                          <a:solidFill>
                            <a:srgbClr val="000000"/>
                          </a:solidFill>
                          <a:effectLst/>
                          <a:latin typeface="Calibri"/>
                          <a:ea typeface="+mn-ea"/>
                          <a:cs typeface="+mn-cs"/>
                        </a:rPr>
                        <a:t>17.000.000</a:t>
                      </a:r>
                      <a:endParaRPr lang="es-PY" sz="1400" b="0" i="0" u="none" strike="noStrike" kern="1200" dirty="0">
                        <a:solidFill>
                          <a:srgbClr val="000000"/>
                        </a:solidFill>
                        <a:effectLst/>
                        <a:latin typeface="Calibri"/>
                        <a:ea typeface="+mn-ea"/>
                        <a:cs typeface="+mn-cs"/>
                      </a:endParaRPr>
                    </a:p>
                  </a:txBody>
                  <a:tcPr marL="9525" marR="9525" marT="9525" marB="0" anchor="ctr"/>
                </a:tc>
                <a:extLst>
                  <a:ext uri="{0D108BD9-81ED-4DB2-BD59-A6C34878D82A}">
                    <a16:rowId xmlns="" xmlns:a16="http://schemas.microsoft.com/office/drawing/2014/main" val="10003"/>
                  </a:ext>
                </a:extLst>
              </a:tr>
            </a:tbl>
          </a:graphicData>
        </a:graphic>
      </p:graphicFrame>
      <p:graphicFrame>
        <p:nvGraphicFramePr>
          <p:cNvPr id="10" name="6 Gráfico"/>
          <p:cNvGraphicFramePr>
            <a:graphicFrameLocks/>
          </p:cNvGraphicFramePr>
          <p:nvPr>
            <p:extLst>
              <p:ext uri="{D42A27DB-BD31-4B8C-83A1-F6EECF244321}">
                <p14:modId xmlns:p14="http://schemas.microsoft.com/office/powerpoint/2010/main" val="1499845475"/>
              </p:ext>
            </p:extLst>
          </p:nvPr>
        </p:nvGraphicFramePr>
        <p:xfrm>
          <a:off x="741118" y="3509920"/>
          <a:ext cx="4464496"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7401272" y="5013176"/>
            <a:ext cx="402611" cy="369332"/>
          </a:xfrm>
          <a:prstGeom prst="rect">
            <a:avLst/>
          </a:prstGeom>
          <a:noFill/>
        </p:spPr>
        <p:txBody>
          <a:bodyPr wrap="none" rtlCol="0">
            <a:spAutoFit/>
          </a:bodyPr>
          <a:lstStyle/>
          <a:p>
            <a:r>
              <a:rPr lang="es-PY" b="1" dirty="0"/>
              <a:t>Vs</a:t>
            </a:r>
          </a:p>
        </p:txBody>
      </p:sp>
    </p:spTree>
    <p:extLst>
      <p:ext uri="{BB962C8B-B14F-4D97-AF65-F5344CB8AC3E}">
        <p14:creationId xmlns:p14="http://schemas.microsoft.com/office/powerpoint/2010/main" val="1049862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idx="4294967295"/>
          </p:nvPr>
        </p:nvSpPr>
        <p:spPr>
          <a:xfrm>
            <a:off x="3656856" y="-99392"/>
            <a:ext cx="2916560" cy="922337"/>
          </a:xfrm>
        </p:spPr>
        <p:txBody>
          <a:bodyPr rtlCol="0">
            <a:normAutofit/>
          </a:bodyPr>
          <a:lstStyle/>
          <a:p>
            <a:pPr>
              <a:defRPr/>
            </a:pPr>
            <a:r>
              <a:rPr lang="es-ES" sz="2800" b="1" u="sng" dirty="0" smtClean="0">
                <a:solidFill>
                  <a:schemeClr val="accent1">
                    <a:lumMod val="50000"/>
                  </a:schemeClr>
                </a:solidFill>
              </a:rPr>
              <a:t>PRECIOS LOCALES</a:t>
            </a:r>
            <a:endParaRPr lang="es-ES" sz="2800" b="1" u="sng" dirty="0">
              <a:solidFill>
                <a:schemeClr val="accent1">
                  <a:lumMod val="50000"/>
                </a:schemeClr>
              </a:solidFill>
            </a:endParaRPr>
          </a:p>
        </p:txBody>
      </p:sp>
      <p:pic>
        <p:nvPicPr>
          <p:cNvPr id="2050" name="Picture 2" descr="C:\Users\toshiba\Desktop\PETROPAR 2016\Presidencia\Foto noticias precios.jpg"/>
          <p:cNvPicPr>
            <a:picLocks noChangeAspect="1" noChangeArrowheads="1"/>
          </p:cNvPicPr>
          <p:nvPr/>
        </p:nvPicPr>
        <p:blipFill rotWithShape="1">
          <a:blip r:embed="rId2" cstate="print"/>
          <a:srcRect t="68181" r="50000" b="14952"/>
          <a:stretch/>
        </p:blipFill>
        <p:spPr bwMode="auto">
          <a:xfrm>
            <a:off x="4088904" y="2924944"/>
            <a:ext cx="2376264" cy="1496329"/>
          </a:xfrm>
          <a:prstGeom prst="rect">
            <a:avLst/>
          </a:prstGeom>
          <a:noFill/>
          <a:ln>
            <a:solidFill>
              <a:schemeClr val="tx1"/>
            </a:solidFill>
          </a:ln>
          <a:effectLst>
            <a:outerShdw blurRad="50800" dist="38100" dir="8100000" sx="101000" sy="101000" algn="tr" rotWithShape="0">
              <a:prstClr val="black">
                <a:alpha val="40000"/>
              </a:prstClr>
            </a:outerShdw>
          </a:effectLst>
        </p:spPr>
      </p:pic>
      <p:graphicFrame>
        <p:nvGraphicFramePr>
          <p:cNvPr id="4" name="3 Tabla"/>
          <p:cNvGraphicFramePr>
            <a:graphicFrameLocks noGrp="1"/>
          </p:cNvGraphicFramePr>
          <p:nvPr>
            <p:extLst>
              <p:ext uri="{D42A27DB-BD31-4B8C-83A1-F6EECF244321}">
                <p14:modId xmlns:p14="http://schemas.microsoft.com/office/powerpoint/2010/main" val="358242712"/>
              </p:ext>
            </p:extLst>
          </p:nvPr>
        </p:nvGraphicFramePr>
        <p:xfrm>
          <a:off x="1316596" y="701312"/>
          <a:ext cx="7920880" cy="2084041"/>
        </p:xfrm>
        <a:graphic>
          <a:graphicData uri="http://schemas.openxmlformats.org/drawingml/2006/table">
            <a:tbl>
              <a:tblPr>
                <a:tableStyleId>{5C22544A-7EE6-4342-B048-85BDC9FD1C3A}</a:tableStyleId>
              </a:tblPr>
              <a:tblGrid>
                <a:gridCol w="2232248">
                  <a:extLst>
                    <a:ext uri="{9D8B030D-6E8A-4147-A177-3AD203B41FA5}">
                      <a16:colId xmlns="" xmlns:a16="http://schemas.microsoft.com/office/drawing/2014/main" val="20000"/>
                    </a:ext>
                  </a:extLst>
                </a:gridCol>
                <a:gridCol w="2499014">
                  <a:extLst>
                    <a:ext uri="{9D8B030D-6E8A-4147-A177-3AD203B41FA5}">
                      <a16:colId xmlns="" xmlns:a16="http://schemas.microsoft.com/office/drawing/2014/main" val="20001"/>
                    </a:ext>
                  </a:extLst>
                </a:gridCol>
                <a:gridCol w="1594809">
                  <a:extLst>
                    <a:ext uri="{9D8B030D-6E8A-4147-A177-3AD203B41FA5}">
                      <a16:colId xmlns="" xmlns:a16="http://schemas.microsoft.com/office/drawing/2014/main" val="20002"/>
                    </a:ext>
                  </a:extLst>
                </a:gridCol>
                <a:gridCol w="1594809">
                  <a:extLst>
                    <a:ext uri="{9D8B030D-6E8A-4147-A177-3AD203B41FA5}">
                      <a16:colId xmlns="" xmlns:a16="http://schemas.microsoft.com/office/drawing/2014/main" val="20003"/>
                    </a:ext>
                  </a:extLst>
                </a:gridCol>
              </a:tblGrid>
              <a:tr h="294003">
                <a:tc>
                  <a:txBody>
                    <a:bodyPr/>
                    <a:lstStyle/>
                    <a:p>
                      <a:pPr algn="l" fontAlgn="b"/>
                      <a:endParaRPr lang="es-PY" sz="1100" b="0"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b"/>
                      <a:r>
                        <a:rPr lang="es-PY" sz="1800" b="1" u="none" strike="noStrike" dirty="0">
                          <a:effectLst/>
                        </a:rPr>
                        <a:t>Año </a:t>
                      </a:r>
                      <a:endParaRPr lang="es-PY"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b"/>
                      <a:r>
                        <a:rPr lang="es-PY" sz="1800" b="1" u="none" strike="noStrike" dirty="0">
                          <a:effectLst/>
                        </a:rPr>
                        <a:t>2015</a:t>
                      </a:r>
                      <a:endParaRPr lang="es-PY"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b"/>
                      <a:r>
                        <a:rPr lang="es-PY" sz="1800" b="1" u="none" strike="noStrike" dirty="0">
                          <a:effectLst/>
                        </a:rPr>
                        <a:t>2016</a:t>
                      </a:r>
                      <a:endParaRPr lang="es-PY"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0"/>
                  </a:ext>
                </a:extLst>
              </a:tr>
              <a:tr h="294003">
                <a:tc rowSpan="3">
                  <a:txBody>
                    <a:bodyPr/>
                    <a:lstStyle/>
                    <a:p>
                      <a:pPr algn="ctr" rtl="0" fontAlgn="b"/>
                      <a:r>
                        <a:rPr lang="es-PY" sz="1800" b="1" u="none" strike="noStrike" dirty="0">
                          <a:effectLst/>
                        </a:rPr>
                        <a:t>NAFTA 90 (G/L)</a:t>
                      </a:r>
                      <a:endParaRPr lang="es-PY" sz="1800" b="1" i="0" u="none" strike="noStrike" dirty="0">
                        <a:solidFill>
                          <a:srgbClr val="000000"/>
                        </a:solidFill>
                        <a:effectLst/>
                        <a:latin typeface="Calibri"/>
                      </a:endParaRPr>
                    </a:p>
                    <a:p>
                      <a:pPr algn="ctr" rtl="0" fontAlgn="b"/>
                      <a:r>
                        <a:rPr lang="es-PY" sz="1800" b="1" u="none" strike="noStrike" dirty="0">
                          <a:effectLst/>
                        </a:rPr>
                        <a:t> </a:t>
                      </a:r>
                      <a:endParaRPr lang="es-PY" sz="1800" b="1" i="0" u="none" strike="noStrike" dirty="0">
                        <a:solidFill>
                          <a:srgbClr val="000000"/>
                        </a:solidFill>
                        <a:effectLst/>
                        <a:latin typeface="Calibri"/>
                      </a:endParaRPr>
                    </a:p>
                  </a:txBody>
                  <a:tcPr marL="9525" marR="9525" marT="9525" marB="0" anchor="ctr"/>
                </a:tc>
                <a:tc>
                  <a:txBody>
                    <a:bodyPr/>
                    <a:lstStyle/>
                    <a:p>
                      <a:pPr algn="ctr" rtl="0" fontAlgn="b"/>
                      <a:r>
                        <a:rPr lang="es-PY" sz="1800" u="none" strike="noStrike">
                          <a:effectLst/>
                        </a:rPr>
                        <a:t>PETROPAR</a:t>
                      </a:r>
                      <a:endParaRPr lang="es-PY" sz="1800" b="0" i="0" u="none" strike="noStrike">
                        <a:solidFill>
                          <a:srgbClr val="000000"/>
                        </a:solidFill>
                        <a:effectLst/>
                        <a:latin typeface="Calibri"/>
                      </a:endParaRPr>
                    </a:p>
                  </a:txBody>
                  <a:tcPr marL="9525" marR="9525" marT="9525" marB="0" anchor="ctr"/>
                </a:tc>
                <a:tc>
                  <a:txBody>
                    <a:bodyPr/>
                    <a:lstStyle/>
                    <a:p>
                      <a:pPr algn="ctr" rtl="0" fontAlgn="b"/>
                      <a:r>
                        <a:rPr lang="es-PY" sz="1800" u="none" strike="noStrike">
                          <a:effectLst/>
                        </a:rPr>
                        <a:t>5.200</a:t>
                      </a:r>
                      <a:endParaRPr lang="es-PY" sz="1800" b="0" i="0" u="none" strike="noStrike">
                        <a:solidFill>
                          <a:srgbClr val="000000"/>
                        </a:solidFill>
                        <a:effectLst/>
                        <a:latin typeface="Calibri"/>
                      </a:endParaRPr>
                    </a:p>
                  </a:txBody>
                  <a:tcPr marL="9525" marR="9525" marT="9525" marB="0" anchor="ctr"/>
                </a:tc>
                <a:tc>
                  <a:txBody>
                    <a:bodyPr/>
                    <a:lstStyle/>
                    <a:p>
                      <a:pPr algn="ctr" rtl="0" fontAlgn="b"/>
                      <a:r>
                        <a:rPr lang="es-PY" sz="1800" u="none" strike="noStrike">
                          <a:effectLst/>
                        </a:rPr>
                        <a:t>4.990</a:t>
                      </a:r>
                      <a:endParaRPr lang="es-PY" sz="1800" b="0" i="0" u="none" strike="noStrike">
                        <a:solidFill>
                          <a:srgbClr val="000000"/>
                        </a:solidFill>
                        <a:effectLst/>
                        <a:latin typeface="Calibri"/>
                      </a:endParaRPr>
                    </a:p>
                  </a:txBody>
                  <a:tcPr marL="9525" marR="9525" marT="9525" marB="0" anchor="ctr"/>
                </a:tc>
                <a:extLst>
                  <a:ext uri="{0D108BD9-81ED-4DB2-BD59-A6C34878D82A}">
                    <a16:rowId xmlns="" xmlns:a16="http://schemas.microsoft.com/office/drawing/2014/main" val="10001"/>
                  </a:ext>
                </a:extLst>
              </a:tr>
              <a:tr h="294003">
                <a:tc vMerge="1">
                  <a:txBody>
                    <a:bodyPr/>
                    <a:lstStyle/>
                    <a:p>
                      <a:endParaRPr lang="es-PY"/>
                    </a:p>
                  </a:txBody>
                  <a:tcPr/>
                </a:tc>
                <a:tc>
                  <a:txBody>
                    <a:bodyPr/>
                    <a:lstStyle/>
                    <a:p>
                      <a:pPr algn="ctr" rtl="0" fontAlgn="b"/>
                      <a:r>
                        <a:rPr lang="es-PY" sz="1800" u="none" strike="noStrike" dirty="0">
                          <a:effectLst/>
                        </a:rPr>
                        <a:t>OTROS</a:t>
                      </a:r>
                      <a:endParaRPr lang="es-PY" sz="1800" b="0" i="0" u="none" strike="noStrike" dirty="0">
                        <a:solidFill>
                          <a:srgbClr val="000000"/>
                        </a:solidFill>
                        <a:effectLst/>
                        <a:latin typeface="Calibri"/>
                      </a:endParaRPr>
                    </a:p>
                  </a:txBody>
                  <a:tcPr marL="9525" marR="9525" marT="9525" marB="0" anchor="ctr"/>
                </a:tc>
                <a:tc>
                  <a:txBody>
                    <a:bodyPr/>
                    <a:lstStyle/>
                    <a:p>
                      <a:pPr algn="ctr" rtl="0" fontAlgn="b"/>
                      <a:r>
                        <a:rPr lang="es-PY" sz="1800" u="none" strike="noStrike">
                          <a:effectLst/>
                        </a:rPr>
                        <a:t>5.500</a:t>
                      </a:r>
                      <a:endParaRPr lang="es-PY" sz="1800" b="0" i="0" u="none" strike="noStrike">
                        <a:solidFill>
                          <a:srgbClr val="000000"/>
                        </a:solidFill>
                        <a:effectLst/>
                        <a:latin typeface="Calibri"/>
                      </a:endParaRPr>
                    </a:p>
                  </a:txBody>
                  <a:tcPr marL="9525" marR="9525" marT="9525" marB="0" anchor="ctr"/>
                </a:tc>
                <a:tc>
                  <a:txBody>
                    <a:bodyPr/>
                    <a:lstStyle/>
                    <a:p>
                      <a:pPr algn="ctr" rtl="0" fontAlgn="b"/>
                      <a:r>
                        <a:rPr lang="es-PY" sz="1800" u="none" strike="noStrike">
                          <a:effectLst/>
                        </a:rPr>
                        <a:t>5.100</a:t>
                      </a:r>
                      <a:endParaRPr lang="es-PY" sz="1800" b="0" i="0" u="none" strike="noStrike">
                        <a:solidFill>
                          <a:srgbClr val="000000"/>
                        </a:solidFill>
                        <a:effectLst/>
                        <a:latin typeface="Calibri"/>
                      </a:endParaRPr>
                    </a:p>
                  </a:txBody>
                  <a:tcPr marL="9525" marR="9525" marT="9525" marB="0" anchor="ctr"/>
                </a:tc>
                <a:extLst>
                  <a:ext uri="{0D108BD9-81ED-4DB2-BD59-A6C34878D82A}">
                    <a16:rowId xmlns="" xmlns:a16="http://schemas.microsoft.com/office/drawing/2014/main" val="10002"/>
                  </a:ext>
                </a:extLst>
              </a:tr>
              <a:tr h="294003">
                <a:tc vMerge="1">
                  <a:txBody>
                    <a:bodyPr/>
                    <a:lstStyle/>
                    <a:p>
                      <a:pPr algn="ctr" rtl="0" fontAlgn="b"/>
                      <a:endParaRPr lang="es-PY" sz="1800" b="1" i="0" u="none" strike="noStrike" dirty="0">
                        <a:solidFill>
                          <a:srgbClr val="000000"/>
                        </a:solidFill>
                        <a:effectLst/>
                        <a:latin typeface="Calibri"/>
                      </a:endParaRPr>
                    </a:p>
                  </a:txBody>
                  <a:tcPr marL="9525" marR="9525" marT="9525" marB="0" anchor="b"/>
                </a:tc>
                <a:tc>
                  <a:txBody>
                    <a:bodyPr/>
                    <a:lstStyle/>
                    <a:p>
                      <a:pPr algn="ctr" rtl="0" fontAlgn="b"/>
                      <a:r>
                        <a:rPr lang="es-PY" sz="1800" u="none" strike="noStrike" dirty="0">
                          <a:effectLst/>
                        </a:rPr>
                        <a:t> </a:t>
                      </a:r>
                      <a:endParaRPr lang="es-PY" sz="1800" b="0" i="0" u="none" strike="noStrike" dirty="0">
                        <a:solidFill>
                          <a:srgbClr val="000000"/>
                        </a:solidFill>
                        <a:effectLst/>
                        <a:latin typeface="Calibri"/>
                      </a:endParaRPr>
                    </a:p>
                  </a:txBody>
                  <a:tcPr marL="9525" marR="9525" marT="9525" marB="0" anchor="ctr"/>
                </a:tc>
                <a:tc>
                  <a:txBody>
                    <a:bodyPr/>
                    <a:lstStyle/>
                    <a:p>
                      <a:pPr algn="ctr" rtl="0" fontAlgn="b"/>
                      <a:r>
                        <a:rPr lang="es-PY" sz="1800" u="none" strike="noStrike" dirty="0">
                          <a:effectLst/>
                        </a:rPr>
                        <a:t>-5%</a:t>
                      </a:r>
                      <a:endParaRPr lang="es-PY" sz="1800" b="0" i="0" u="none" strike="noStrike" dirty="0">
                        <a:solidFill>
                          <a:srgbClr val="000000"/>
                        </a:solidFill>
                        <a:effectLst/>
                        <a:latin typeface="Calibri"/>
                      </a:endParaRPr>
                    </a:p>
                  </a:txBody>
                  <a:tcPr marL="9525" marR="9525" marT="9525" marB="0" anchor="ctr"/>
                </a:tc>
                <a:tc>
                  <a:txBody>
                    <a:bodyPr/>
                    <a:lstStyle/>
                    <a:p>
                      <a:pPr algn="ctr" rtl="0" fontAlgn="b"/>
                      <a:r>
                        <a:rPr lang="es-PY" sz="1800" u="none" strike="noStrike" dirty="0">
                          <a:effectLst/>
                        </a:rPr>
                        <a:t>-2%</a:t>
                      </a:r>
                      <a:endParaRPr lang="es-PY" sz="1800" b="0"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3"/>
                  </a:ext>
                </a:extLst>
              </a:tr>
              <a:tr h="294003">
                <a:tc rowSpan="3">
                  <a:txBody>
                    <a:bodyPr/>
                    <a:lstStyle/>
                    <a:p>
                      <a:pPr algn="ctr" rtl="0" fontAlgn="b"/>
                      <a:r>
                        <a:rPr lang="es-PY" sz="1800" b="1" u="none" strike="noStrike" dirty="0">
                          <a:effectLst/>
                        </a:rPr>
                        <a:t>DIESEL TIPO I (G/L)</a:t>
                      </a:r>
                      <a:endParaRPr lang="es-PY" sz="1800" b="1"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b"/>
                      <a:r>
                        <a:rPr lang="es-PY" sz="1800" u="none" strike="noStrike">
                          <a:effectLst/>
                        </a:rPr>
                        <a:t>PETROPAR</a:t>
                      </a:r>
                      <a:endParaRPr lang="es-PY" sz="18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b"/>
                      <a:r>
                        <a:rPr lang="es-PY" sz="1800" u="none" strike="noStrike">
                          <a:effectLst/>
                        </a:rPr>
                        <a:t>5.380</a:t>
                      </a:r>
                      <a:endParaRPr lang="es-PY" sz="18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b"/>
                      <a:r>
                        <a:rPr lang="es-PY" sz="1800" u="none" strike="noStrike">
                          <a:effectLst/>
                        </a:rPr>
                        <a:t>5.200</a:t>
                      </a:r>
                      <a:endParaRPr lang="es-PY" sz="1800" b="0" i="0" u="none" strike="noStrike">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4"/>
                  </a:ext>
                </a:extLst>
              </a:tr>
              <a:tr h="320023">
                <a:tc vMerge="1">
                  <a:txBody>
                    <a:bodyPr/>
                    <a:lstStyle/>
                    <a:p>
                      <a:endParaRPr lang="es-PY"/>
                    </a:p>
                  </a:txBody>
                  <a:tcPr/>
                </a:tc>
                <a:tc>
                  <a:txBody>
                    <a:bodyPr/>
                    <a:lstStyle/>
                    <a:p>
                      <a:pPr algn="ctr" rtl="0" fontAlgn="b"/>
                      <a:r>
                        <a:rPr lang="es-PY" sz="1800" u="none" strike="noStrike" dirty="0">
                          <a:effectLst/>
                        </a:rPr>
                        <a:t>OTROS</a:t>
                      </a:r>
                      <a:endParaRPr lang="es-PY" sz="18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b"/>
                      <a:r>
                        <a:rPr lang="es-PY" sz="1800" u="none" strike="noStrike" dirty="0">
                          <a:effectLst/>
                        </a:rPr>
                        <a:t>5.680</a:t>
                      </a:r>
                      <a:endParaRPr lang="es-PY" sz="18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b"/>
                      <a:r>
                        <a:rPr lang="es-PY" sz="1800" u="none" strike="noStrike" dirty="0">
                          <a:effectLst/>
                        </a:rPr>
                        <a:t>5.300</a:t>
                      </a:r>
                      <a:endParaRPr lang="es-PY" sz="18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5"/>
                  </a:ext>
                </a:extLst>
              </a:tr>
              <a:tr h="294003">
                <a:tc vMerge="1">
                  <a:txBody>
                    <a:bodyPr/>
                    <a:lstStyle/>
                    <a:p>
                      <a:pPr algn="l" fontAlgn="b"/>
                      <a:endParaRPr lang="es-PY" sz="1100" b="0" i="0" u="none" strike="noStrike" dirty="0">
                        <a:solidFill>
                          <a:srgbClr val="000000"/>
                        </a:solidFill>
                        <a:effectLst/>
                        <a:latin typeface="Calibri"/>
                      </a:endParaRPr>
                    </a:p>
                  </a:txBody>
                  <a:tcPr marL="9525" marR="9525" marT="9525" marB="0" anchor="b"/>
                </a:tc>
                <a:tc>
                  <a:txBody>
                    <a:bodyPr/>
                    <a:lstStyle/>
                    <a:p>
                      <a:pPr algn="l" fontAlgn="b"/>
                      <a:endParaRPr lang="es-PY" sz="1100" b="0" i="0" u="none" strike="noStrike">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b"/>
                      <a:r>
                        <a:rPr lang="es-PY" sz="1800" u="none" strike="noStrike" dirty="0">
                          <a:effectLst/>
                        </a:rPr>
                        <a:t>-5%</a:t>
                      </a:r>
                      <a:endParaRPr lang="es-PY" sz="18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ctr" rtl="0" fontAlgn="b"/>
                      <a:r>
                        <a:rPr lang="es-PY" sz="1800" u="none" strike="noStrike" dirty="0">
                          <a:effectLst/>
                        </a:rPr>
                        <a:t>-2%</a:t>
                      </a:r>
                      <a:endParaRPr lang="es-PY" sz="18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extLst>
                  <a:ext uri="{0D108BD9-81ED-4DB2-BD59-A6C34878D82A}">
                    <a16:rowId xmlns="" xmlns:a16="http://schemas.microsoft.com/office/drawing/2014/main" val="10006"/>
                  </a:ext>
                </a:extLst>
              </a:tr>
            </a:tbl>
          </a:graphicData>
        </a:graphic>
      </p:graphicFrame>
      <p:pic>
        <p:nvPicPr>
          <p:cNvPr id="1026" name="Picture 2" descr="\\10.0.0.185\Gabinete\Estudios Economicos\Datos Pte\Eddie\Setiembre\PetroFOTOS\14257748_1230198320337918_6317083088743756349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1927" y="2972867"/>
            <a:ext cx="2088865" cy="1392237"/>
          </a:xfrm>
          <a:prstGeom prst="rect">
            <a:avLst/>
          </a:prstGeom>
          <a:noFill/>
          <a:ln>
            <a:solidFill>
              <a:schemeClr val="tx1"/>
            </a:solidFill>
          </a:ln>
          <a:effectLst>
            <a:outerShdw blurRad="50800" dist="38100" dir="8100000" sx="101000" sy="101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10.0.0.185\Gabinete\Estudios Economicos\Datos Pte\Eddie\Setiembre\PetroFOTOS\14310511_1231180940239656_8005358768827032331_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34061" y="2924944"/>
            <a:ext cx="1999459" cy="1512168"/>
          </a:xfrm>
          <a:prstGeom prst="rect">
            <a:avLst/>
          </a:prstGeom>
          <a:noFill/>
          <a:ln>
            <a:solidFill>
              <a:schemeClr val="tx1"/>
            </a:solidFill>
          </a:ln>
          <a:effectLst>
            <a:outerShdw blurRad="50800" dist="38100" dir="8100000" sx="101000" sy="101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720752" y="4644286"/>
            <a:ext cx="4392488" cy="2213713"/>
          </a:xfrm>
          <a:prstGeom prst="rect">
            <a:avLst/>
          </a:prstGeom>
        </p:spPr>
      </p:pic>
    </p:spTree>
    <p:extLst>
      <p:ext uri="{BB962C8B-B14F-4D97-AF65-F5344CB8AC3E}">
        <p14:creationId xmlns:p14="http://schemas.microsoft.com/office/powerpoint/2010/main" val="2342709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676400" y="476250"/>
            <a:ext cx="8229600" cy="922338"/>
          </a:xfrm>
        </p:spPr>
        <p:txBody>
          <a:bodyPr rtlCol="0"/>
          <a:lstStyle/>
          <a:p>
            <a:pPr>
              <a:defRPr/>
            </a:pPr>
            <a:r>
              <a:rPr lang="es-ES" b="1" u="sng" dirty="0" smtClean="0">
                <a:solidFill>
                  <a:schemeClr val="accent1">
                    <a:lumMod val="50000"/>
                  </a:schemeClr>
                </a:solidFill>
              </a:rPr>
              <a:t>TARJETA FLOTA PETROPAR</a:t>
            </a:r>
            <a:endParaRPr lang="es-ES" b="1" u="sng" dirty="0">
              <a:solidFill>
                <a:schemeClr val="accent1">
                  <a:lumMod val="50000"/>
                </a:schemeClr>
              </a:solidFill>
            </a:endParaRPr>
          </a:p>
        </p:txBody>
      </p:sp>
      <p:graphicFrame>
        <p:nvGraphicFramePr>
          <p:cNvPr id="4" name="2 Marcador de contenido"/>
          <p:cNvGraphicFramePr>
            <a:graphicFrameLocks noGrp="1"/>
          </p:cNvGraphicFramePr>
          <p:nvPr>
            <p:ph idx="4294967295"/>
            <p:extLst>
              <p:ext uri="{D42A27DB-BD31-4B8C-83A1-F6EECF244321}">
                <p14:modId xmlns:p14="http://schemas.microsoft.com/office/powerpoint/2010/main" val="3000623527"/>
              </p:ext>
            </p:extLst>
          </p:nvPr>
        </p:nvGraphicFramePr>
        <p:xfrm>
          <a:off x="1552852" y="1762272"/>
          <a:ext cx="7429551" cy="2143139"/>
        </p:xfrm>
        <a:graphic>
          <a:graphicData uri="http://schemas.openxmlformats.org/drawingml/2006/table">
            <a:tbl>
              <a:tblPr>
                <a:effectLst>
                  <a:outerShdw blurRad="50800" dist="38100" dir="8100000" sx="101000" sy="101000" algn="tr" rotWithShape="0">
                    <a:prstClr val="black">
                      <a:alpha val="40000"/>
                    </a:prstClr>
                  </a:outerShdw>
                </a:effectLst>
                <a:tableStyleId>{F5AB1C69-6EDB-4FF4-983F-18BD219EF322}</a:tableStyleId>
              </a:tblPr>
              <a:tblGrid>
                <a:gridCol w="885458">
                  <a:extLst>
                    <a:ext uri="{9D8B030D-6E8A-4147-A177-3AD203B41FA5}">
                      <a16:colId xmlns="" xmlns:a16="http://schemas.microsoft.com/office/drawing/2014/main" val="20000"/>
                    </a:ext>
                  </a:extLst>
                </a:gridCol>
                <a:gridCol w="2365835">
                  <a:extLst>
                    <a:ext uri="{9D8B030D-6E8A-4147-A177-3AD203B41FA5}">
                      <a16:colId xmlns="" xmlns:a16="http://schemas.microsoft.com/office/drawing/2014/main" val="20001"/>
                    </a:ext>
                  </a:extLst>
                </a:gridCol>
                <a:gridCol w="2089129">
                  <a:extLst>
                    <a:ext uri="{9D8B030D-6E8A-4147-A177-3AD203B41FA5}">
                      <a16:colId xmlns="" xmlns:a16="http://schemas.microsoft.com/office/drawing/2014/main" val="20002"/>
                    </a:ext>
                  </a:extLst>
                </a:gridCol>
                <a:gridCol w="2089129">
                  <a:extLst>
                    <a:ext uri="{9D8B030D-6E8A-4147-A177-3AD203B41FA5}">
                      <a16:colId xmlns="" xmlns:a16="http://schemas.microsoft.com/office/drawing/2014/main" val="20003"/>
                    </a:ext>
                  </a:extLst>
                </a:gridCol>
              </a:tblGrid>
              <a:tr h="927473">
                <a:tc>
                  <a:txBody>
                    <a:bodyPr/>
                    <a:lstStyle/>
                    <a:p>
                      <a:pPr algn="ctr" fontAlgn="b"/>
                      <a:r>
                        <a:rPr lang="es-PY" sz="1800" b="1" u="none" strike="noStrike" dirty="0">
                          <a:effectLst/>
                        </a:rPr>
                        <a:t>AÑO</a:t>
                      </a:r>
                      <a:endParaRPr lang="es-PY" sz="1800" b="1" i="0" u="none" strike="noStrike" dirty="0">
                        <a:solidFill>
                          <a:srgbClr val="000000"/>
                        </a:solidFill>
                        <a:effectLst/>
                        <a:latin typeface="Calibri"/>
                      </a:endParaRPr>
                    </a:p>
                  </a:txBody>
                  <a:tcPr marL="9525" marR="9525" marT="9525" marB="0" anchor="ctr"/>
                </a:tc>
                <a:tc>
                  <a:txBody>
                    <a:bodyPr/>
                    <a:lstStyle/>
                    <a:p>
                      <a:pPr algn="ctr" fontAlgn="b"/>
                      <a:r>
                        <a:rPr lang="es-PY" sz="1800" b="1" i="0" u="none" strike="noStrike" dirty="0" smtClean="0">
                          <a:solidFill>
                            <a:srgbClr val="000000"/>
                          </a:solidFill>
                          <a:effectLst/>
                          <a:latin typeface="Calibri"/>
                        </a:rPr>
                        <a:t>CLIENTES</a:t>
                      </a:r>
                      <a:r>
                        <a:rPr lang="es-PY" sz="1800" b="1" i="0" u="none" strike="noStrike" baseline="0" dirty="0" smtClean="0">
                          <a:solidFill>
                            <a:srgbClr val="000000"/>
                          </a:solidFill>
                          <a:effectLst/>
                          <a:latin typeface="Calibri"/>
                        </a:rPr>
                        <a:t> </a:t>
                      </a:r>
                    </a:p>
                    <a:p>
                      <a:pPr algn="ctr" fontAlgn="b"/>
                      <a:r>
                        <a:rPr lang="es-PY" sz="1800" b="1" i="0" u="none" strike="noStrike" baseline="0" dirty="0" smtClean="0">
                          <a:solidFill>
                            <a:srgbClr val="000000"/>
                          </a:solidFill>
                          <a:effectLst/>
                          <a:latin typeface="Calibri"/>
                        </a:rPr>
                        <a:t>(ESTADO)</a:t>
                      </a:r>
                      <a:endParaRPr lang="es-PY" sz="1800" b="1" i="0" u="none" strike="noStrike" dirty="0">
                        <a:solidFill>
                          <a:srgbClr val="000000"/>
                        </a:solidFill>
                        <a:effectLst/>
                        <a:latin typeface="Calibri"/>
                      </a:endParaRPr>
                    </a:p>
                  </a:txBody>
                  <a:tcPr marL="9525" marR="9525" marT="9525" marB="0" anchor="ctr"/>
                </a:tc>
                <a:tc>
                  <a:txBody>
                    <a:bodyPr/>
                    <a:lstStyle/>
                    <a:p>
                      <a:pPr algn="ctr" fontAlgn="b"/>
                      <a:r>
                        <a:rPr lang="es-PY" sz="1800" b="1" u="none" strike="noStrike" dirty="0" smtClean="0">
                          <a:effectLst/>
                        </a:rPr>
                        <a:t>CANTIDAD DE TARJETAS / VEHICULOS</a:t>
                      </a:r>
                      <a:endParaRPr lang="es-PY" sz="1800" b="1" i="0" u="none" strike="noStrike" dirty="0">
                        <a:solidFill>
                          <a:srgbClr val="000000"/>
                        </a:solidFill>
                        <a:effectLst/>
                        <a:latin typeface="Calibri"/>
                      </a:endParaRPr>
                    </a:p>
                  </a:txBody>
                  <a:tcPr marL="9523" marR="9523" marT="9523" marB="0" anchor="ctr"/>
                </a:tc>
                <a:tc>
                  <a:txBody>
                    <a:bodyPr/>
                    <a:lstStyle/>
                    <a:p>
                      <a:pPr algn="ctr" fontAlgn="b"/>
                      <a:r>
                        <a:rPr lang="es-PY" sz="1800" b="1" u="none" strike="noStrike" dirty="0">
                          <a:effectLst/>
                        </a:rPr>
                        <a:t>VOLUMEN </a:t>
                      </a:r>
                      <a:r>
                        <a:rPr lang="es-PY" sz="1800" b="1" u="none" strike="noStrike" dirty="0" smtClean="0">
                          <a:effectLst/>
                        </a:rPr>
                        <a:t>ENTREGADO</a:t>
                      </a:r>
                    </a:p>
                    <a:p>
                      <a:pPr algn="ctr" fontAlgn="b"/>
                      <a:r>
                        <a:rPr lang="es-PY" sz="1800" b="1" u="none" strike="noStrike" dirty="0" smtClean="0">
                          <a:effectLst/>
                        </a:rPr>
                        <a:t> (litros)</a:t>
                      </a:r>
                      <a:endParaRPr lang="es-PY" sz="1800" b="1"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0"/>
                  </a:ext>
                </a:extLst>
              </a:tr>
              <a:tr h="405222">
                <a:tc>
                  <a:txBody>
                    <a:bodyPr/>
                    <a:lstStyle/>
                    <a:p>
                      <a:pPr algn="ctr" fontAlgn="b"/>
                      <a:r>
                        <a:rPr lang="es-PY" sz="1800" u="none" strike="noStrike" dirty="0">
                          <a:effectLst/>
                        </a:rPr>
                        <a:t>2014</a:t>
                      </a:r>
                      <a:endParaRPr lang="es-PY" sz="1800" b="1" i="0" u="none" strike="noStrike" dirty="0">
                        <a:solidFill>
                          <a:srgbClr val="000000"/>
                        </a:solidFill>
                        <a:effectLst/>
                        <a:latin typeface="Calibri"/>
                      </a:endParaRPr>
                    </a:p>
                  </a:txBody>
                  <a:tcPr marL="9525" marR="9525" marT="9525" marB="0" anchor="ctr"/>
                </a:tc>
                <a:tc>
                  <a:txBody>
                    <a:bodyPr/>
                    <a:lstStyle/>
                    <a:p>
                      <a:pPr algn="ctr" fontAlgn="b"/>
                      <a:r>
                        <a:rPr lang="es-PY" sz="1800" u="none" strike="noStrike" dirty="0">
                          <a:effectLst/>
                        </a:rPr>
                        <a:t>24</a:t>
                      </a:r>
                      <a:endParaRPr lang="es-PY" sz="1800" b="1" i="0" u="none" strike="noStrike" dirty="0">
                        <a:solidFill>
                          <a:srgbClr val="000000"/>
                        </a:solidFill>
                        <a:effectLst/>
                        <a:latin typeface="Calibri"/>
                      </a:endParaRPr>
                    </a:p>
                  </a:txBody>
                  <a:tcPr marL="9525" marR="9525" marT="9525" marB="0" anchor="ctr"/>
                </a:tc>
                <a:tc>
                  <a:txBody>
                    <a:bodyPr/>
                    <a:lstStyle/>
                    <a:p>
                      <a:pPr algn="ctr" fontAlgn="b"/>
                      <a:r>
                        <a:rPr lang="es-PY" sz="1800" u="none" strike="noStrike" dirty="0">
                          <a:effectLst/>
                        </a:rPr>
                        <a:t>1.527</a:t>
                      </a:r>
                      <a:endParaRPr lang="es-PY" sz="1800" b="1" i="0" u="none" strike="noStrike" dirty="0">
                        <a:solidFill>
                          <a:srgbClr val="000000"/>
                        </a:solidFill>
                        <a:effectLst/>
                        <a:latin typeface="Calibri"/>
                      </a:endParaRPr>
                    </a:p>
                  </a:txBody>
                  <a:tcPr marL="9523" marR="9523" marT="9523" marB="0" anchor="ctr"/>
                </a:tc>
                <a:tc>
                  <a:txBody>
                    <a:bodyPr/>
                    <a:lstStyle/>
                    <a:p>
                      <a:pPr algn="ctr" fontAlgn="b"/>
                      <a:r>
                        <a:rPr lang="es-PY" sz="1800" u="none" strike="noStrike" dirty="0" smtClean="0">
                          <a:effectLst/>
                        </a:rPr>
                        <a:t>698.531</a:t>
                      </a:r>
                      <a:endParaRPr lang="es-PY" sz="1800" b="1"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1"/>
                  </a:ext>
                </a:extLst>
              </a:tr>
              <a:tr h="405222">
                <a:tc>
                  <a:txBody>
                    <a:bodyPr/>
                    <a:lstStyle/>
                    <a:p>
                      <a:pPr algn="ctr" fontAlgn="b"/>
                      <a:r>
                        <a:rPr lang="es-PY" sz="1800" u="none" strike="noStrike">
                          <a:effectLst/>
                        </a:rPr>
                        <a:t>2015</a:t>
                      </a:r>
                      <a:endParaRPr lang="es-PY" sz="1800" b="1" i="0" u="none" strike="noStrike">
                        <a:solidFill>
                          <a:srgbClr val="000000"/>
                        </a:solidFill>
                        <a:effectLst/>
                        <a:latin typeface="Calibri"/>
                      </a:endParaRPr>
                    </a:p>
                  </a:txBody>
                  <a:tcPr marL="9525" marR="9525" marT="9525" marB="0" anchor="ctr"/>
                </a:tc>
                <a:tc>
                  <a:txBody>
                    <a:bodyPr/>
                    <a:lstStyle/>
                    <a:p>
                      <a:pPr algn="ctr" fontAlgn="b"/>
                      <a:r>
                        <a:rPr lang="es-PY" sz="1800" u="none" strike="noStrike" dirty="0">
                          <a:effectLst/>
                        </a:rPr>
                        <a:t>186</a:t>
                      </a:r>
                      <a:endParaRPr lang="es-PY" sz="1800" b="1" i="0" u="none" strike="noStrike" dirty="0">
                        <a:solidFill>
                          <a:srgbClr val="000000"/>
                        </a:solidFill>
                        <a:effectLst/>
                        <a:latin typeface="Calibri"/>
                      </a:endParaRPr>
                    </a:p>
                  </a:txBody>
                  <a:tcPr marL="9525" marR="9525" marT="9525" marB="0" anchor="ctr"/>
                </a:tc>
                <a:tc>
                  <a:txBody>
                    <a:bodyPr/>
                    <a:lstStyle/>
                    <a:p>
                      <a:pPr algn="ctr" fontAlgn="b"/>
                      <a:r>
                        <a:rPr lang="es-PY" sz="1800" u="none" strike="noStrike" dirty="0">
                          <a:effectLst/>
                        </a:rPr>
                        <a:t>14.041</a:t>
                      </a:r>
                      <a:endParaRPr lang="es-PY" sz="1800" b="1" i="0" u="none" strike="noStrike" dirty="0">
                        <a:solidFill>
                          <a:srgbClr val="000000"/>
                        </a:solidFill>
                        <a:effectLst/>
                        <a:latin typeface="Calibri"/>
                      </a:endParaRPr>
                    </a:p>
                  </a:txBody>
                  <a:tcPr marL="9523" marR="9523" marT="9523" marB="0" anchor="ctr"/>
                </a:tc>
                <a:tc>
                  <a:txBody>
                    <a:bodyPr/>
                    <a:lstStyle/>
                    <a:p>
                      <a:pPr algn="ctr" fontAlgn="b"/>
                      <a:r>
                        <a:rPr lang="es-PY" sz="1800" u="none" strike="noStrike" dirty="0" smtClean="0">
                          <a:effectLst/>
                        </a:rPr>
                        <a:t>26.283.761</a:t>
                      </a:r>
                      <a:endParaRPr lang="es-PY" sz="1800" b="1"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2"/>
                  </a:ext>
                </a:extLst>
              </a:tr>
              <a:tr h="405222">
                <a:tc>
                  <a:txBody>
                    <a:bodyPr/>
                    <a:lstStyle/>
                    <a:p>
                      <a:pPr algn="ctr" fontAlgn="b"/>
                      <a:r>
                        <a:rPr lang="es-PY" sz="1800" u="none" strike="noStrike" dirty="0" smtClean="0">
                          <a:effectLst/>
                        </a:rPr>
                        <a:t>2016 P</a:t>
                      </a:r>
                      <a:endParaRPr lang="es-PY" sz="1800" b="1" i="0" u="none" strike="noStrike" dirty="0">
                        <a:solidFill>
                          <a:srgbClr val="000000"/>
                        </a:solidFill>
                        <a:effectLst/>
                        <a:latin typeface="Calibri"/>
                      </a:endParaRPr>
                    </a:p>
                  </a:txBody>
                  <a:tcPr marL="9525" marR="9525" marT="9525" marB="0" anchor="ctr"/>
                </a:tc>
                <a:tc>
                  <a:txBody>
                    <a:bodyPr/>
                    <a:lstStyle/>
                    <a:p>
                      <a:pPr marL="0" algn="ctr" defTabSz="914400" rtl="0" eaLnBrk="1" fontAlgn="b" latinLnBrk="0" hangingPunct="1"/>
                      <a:r>
                        <a:rPr lang="es-PY" sz="1800" u="none" strike="noStrike" kern="1200" dirty="0" smtClean="0">
                          <a:solidFill>
                            <a:schemeClr val="dk1"/>
                          </a:solidFill>
                          <a:effectLst/>
                          <a:latin typeface="+mn-lt"/>
                          <a:ea typeface="+mn-ea"/>
                          <a:cs typeface="+mn-cs"/>
                        </a:rPr>
                        <a:t>233</a:t>
                      </a:r>
                      <a:endParaRPr lang="es-PY" sz="180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s-PY" sz="1800" u="none" strike="noStrike" dirty="0" smtClean="0">
                          <a:effectLst/>
                        </a:rPr>
                        <a:t>17.013</a:t>
                      </a:r>
                      <a:endParaRPr lang="es-PY" sz="1800" b="1" i="0" u="none" strike="noStrike" dirty="0">
                        <a:solidFill>
                          <a:srgbClr val="000000"/>
                        </a:solidFill>
                        <a:effectLst/>
                        <a:latin typeface="Calibri"/>
                      </a:endParaRPr>
                    </a:p>
                  </a:txBody>
                  <a:tcPr marL="9523" marR="9523" marT="9523" marB="0" anchor="ctr"/>
                </a:tc>
                <a:tc>
                  <a:txBody>
                    <a:bodyPr/>
                    <a:lstStyle/>
                    <a:p>
                      <a:pPr algn="ctr" fontAlgn="b"/>
                      <a:r>
                        <a:rPr lang="es-PY" sz="1800" u="none" strike="noStrike" dirty="0" smtClean="0">
                          <a:effectLst/>
                        </a:rPr>
                        <a:t>40.000.000</a:t>
                      </a:r>
                      <a:endParaRPr lang="es-PY" sz="1800" b="1"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3"/>
                  </a:ext>
                </a:extLst>
              </a:tr>
            </a:tbl>
          </a:graphicData>
        </a:graphic>
      </p:graphicFrame>
      <p:pic>
        <p:nvPicPr>
          <p:cNvPr id="3" name="Imagen 5"/>
          <p:cNvPicPr>
            <a:picLocks noChangeAspect="1"/>
          </p:cNvPicPr>
          <p:nvPr/>
        </p:nvPicPr>
        <p:blipFill>
          <a:blip r:embed="rId2"/>
          <a:stretch>
            <a:fillRect/>
          </a:stretch>
        </p:blipFill>
        <p:spPr>
          <a:xfrm>
            <a:off x="6825208" y="4509121"/>
            <a:ext cx="2376264" cy="15375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37 Elipse"/>
          <p:cNvSpPr/>
          <p:nvPr/>
        </p:nvSpPr>
        <p:spPr>
          <a:xfrm>
            <a:off x="1424608" y="4237048"/>
            <a:ext cx="2490634" cy="2000264"/>
          </a:xfrm>
          <a:prstGeom prst="ellipse">
            <a:avLst/>
          </a:prstGeom>
          <a:solidFill>
            <a:srgbClr val="FF0000"/>
          </a:solidFill>
          <a:ln>
            <a:solidFill>
              <a:schemeClr val="tx1"/>
            </a:solidFill>
          </a:ln>
          <a:effectLst>
            <a:outerShdw blurRad="50800" dist="38100" dir="8100000" sx="102000" sy="102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t>Ahorro generado al Estado Paraguayo </a:t>
            </a:r>
          </a:p>
          <a:p>
            <a:pPr algn="ctr">
              <a:defRPr/>
            </a:pPr>
            <a:r>
              <a:rPr lang="es-PY" b="1" dirty="0"/>
              <a:t>USD  27 MM</a:t>
            </a:r>
          </a:p>
        </p:txBody>
      </p:sp>
      <p:sp>
        <p:nvSpPr>
          <p:cNvPr id="6" name="37 Elipse"/>
          <p:cNvSpPr/>
          <p:nvPr/>
        </p:nvSpPr>
        <p:spPr>
          <a:xfrm>
            <a:off x="4070088" y="4237048"/>
            <a:ext cx="2395080" cy="1987558"/>
          </a:xfrm>
          <a:prstGeom prst="ellipse">
            <a:avLst/>
          </a:prstGeom>
          <a:solidFill>
            <a:srgbClr val="00FF00"/>
          </a:solidFill>
          <a:ln>
            <a:solidFill>
              <a:schemeClr val="tx1"/>
            </a:solidFill>
          </a:ln>
          <a:effectLst>
            <a:outerShdw blurRad="50800" dist="38100" dir="2700000" sx="103000" sy="103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PY" b="1" dirty="0">
                <a:solidFill>
                  <a:schemeClr val="tx1"/>
                </a:solidFill>
              </a:rPr>
              <a:t>Tarjeta PETROPAR para el sector Privado</a:t>
            </a:r>
          </a:p>
          <a:p>
            <a:pPr algn="ctr">
              <a:defRPr/>
            </a:pPr>
            <a:r>
              <a:rPr lang="es-PY" b="1" dirty="0">
                <a:solidFill>
                  <a:schemeClr val="tx1"/>
                </a:solidFill>
              </a:rPr>
              <a:t>(2016)</a:t>
            </a:r>
          </a:p>
        </p:txBody>
      </p:sp>
    </p:spTree>
    <p:extLst>
      <p:ext uri="{BB962C8B-B14F-4D97-AF65-F5344CB8AC3E}">
        <p14:creationId xmlns:p14="http://schemas.microsoft.com/office/powerpoint/2010/main" val="2824158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1125</Words>
  <Application>Microsoft Office PowerPoint</Application>
  <PresentationFormat>A4 (210 x 297 mm)</PresentationFormat>
  <Paragraphs>601</Paragraphs>
  <Slides>21</Slides>
  <Notes>11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Vínculos</vt:lpstr>
      </vt:variant>
      <vt:variant>
        <vt:i4>6</vt:i4>
      </vt:variant>
      <vt:variant>
        <vt:lpstr>Títulos de diapositiva</vt:lpstr>
      </vt:variant>
      <vt:variant>
        <vt:i4>21</vt:i4>
      </vt:variant>
    </vt:vector>
  </HeadingPairs>
  <TitlesOfParts>
    <vt:vector size="33" baseType="lpstr">
      <vt:lpstr>Microsoft YaHei</vt:lpstr>
      <vt:lpstr>Arial</vt:lpstr>
      <vt:lpstr>Calibri</vt:lpstr>
      <vt:lpstr>Georgia</vt:lpstr>
      <vt:lpstr>Times New Roman</vt:lpstr>
      <vt:lpstr>Tema de Office</vt:lpstr>
      <vt:lpstr>C:\Users\User\Desktop\Petropar\Presupuesto\PETROPAR EJECUCION POR PROGRAMA (1).xlsx!calculo m3 y barril![PETROPAR EJECUCION POR PROGRAMA (1).xlsx]calculo m3 y barril Gráfico 4</vt:lpstr>
      <vt:lpstr>C:\Users\User\Desktop\Petropar\Presupuesto\PETROPAR EJECUCION POR PROGRAMA (1).xlsx!calculo m3 y barril![PETROPAR EJECUCION POR PROGRAMA (1).xlsx]calculo m3 y barril Gráfico 1</vt:lpstr>
      <vt:lpstr>C:\Users\User\Desktop\Petropar\Presupuesto\Copia de EJECUCION 2016.xlsx!EJECUTADO!F2C2:F20C8</vt:lpstr>
      <vt:lpstr>C:\Users\User\Desktop\Petropar\Presupuesto\Copia de EJECUCION 2016.xlsx!Hoja1!F2C1:F4C2</vt:lpstr>
      <vt:lpstr>C:\Users\User\Desktop\Petropar\Presupuesto\VOLUMEN 2016.xlsx!Hoja2!F1C1:F8C3</vt:lpstr>
      <vt:lpstr>C:\Users\User\Desktop\Petropar\Presupuesto\Copia de PROYECTO 2017 M.H. CONSOLIDADO presidente.xls!Hoja1!F2C1:F15C5</vt:lpstr>
      <vt:lpstr>Presentación de PowerPoint</vt:lpstr>
      <vt:lpstr>LOGROS Y PROYECTOS EN CURSO</vt:lpstr>
      <vt:lpstr>PROYECTOS EN CURSO</vt:lpstr>
      <vt:lpstr>INDICADORES</vt:lpstr>
      <vt:lpstr>INDICADORES</vt:lpstr>
      <vt:lpstr>PARTICIPACION DE MERCADO</vt:lpstr>
      <vt:lpstr>EESS PETROPAR</vt:lpstr>
      <vt:lpstr>PRECIOS LOCALES</vt:lpstr>
      <vt:lpstr>TARJETA FLOTA PETROPAR</vt:lpstr>
      <vt:lpstr>Presentación de PowerPoint</vt:lpstr>
      <vt:lpstr>Presentación de PowerPoint</vt:lpstr>
      <vt:lpstr>Presentación de PowerPoint</vt:lpstr>
      <vt:lpstr>PROYECTO PRESUPUESTO 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2010-11-17T03:17:03Z</dcterms:created>
  <dcterms:modified xsi:type="dcterms:W3CDTF">2016-10-11T16:23:55Z</dcterms:modified>
</cp:coreProperties>
</file>