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8" r:id="rId1"/>
  </p:sldMasterIdLst>
  <p:handoutMasterIdLst>
    <p:handoutMasterId r:id="rId38"/>
  </p:handoutMasterIdLst>
  <p:sldIdLst>
    <p:sldId id="256" r:id="rId2"/>
    <p:sldId id="262" r:id="rId3"/>
    <p:sldId id="284" r:id="rId4"/>
    <p:sldId id="291" r:id="rId5"/>
    <p:sldId id="292" r:id="rId6"/>
    <p:sldId id="288" r:id="rId7"/>
    <p:sldId id="280" r:id="rId8"/>
    <p:sldId id="281" r:id="rId9"/>
    <p:sldId id="294" r:id="rId10"/>
    <p:sldId id="282" r:id="rId11"/>
    <p:sldId id="295" r:id="rId12"/>
    <p:sldId id="289" r:id="rId13"/>
    <p:sldId id="271" r:id="rId14"/>
    <p:sldId id="302" r:id="rId15"/>
    <p:sldId id="296" r:id="rId16"/>
    <p:sldId id="265" r:id="rId17"/>
    <p:sldId id="266" r:id="rId18"/>
    <p:sldId id="267" r:id="rId19"/>
    <p:sldId id="303" r:id="rId20"/>
    <p:sldId id="261" r:id="rId21"/>
    <p:sldId id="274" r:id="rId22"/>
    <p:sldId id="286" r:id="rId23"/>
    <p:sldId id="305" r:id="rId24"/>
    <p:sldId id="308" r:id="rId25"/>
    <p:sldId id="309" r:id="rId26"/>
    <p:sldId id="310" r:id="rId27"/>
    <p:sldId id="311" r:id="rId28"/>
    <p:sldId id="306" r:id="rId29"/>
    <p:sldId id="307" r:id="rId30"/>
    <p:sldId id="298" r:id="rId31"/>
    <p:sldId id="263" r:id="rId32"/>
    <p:sldId id="258" r:id="rId33"/>
    <p:sldId id="257" r:id="rId34"/>
    <p:sldId id="299" r:id="rId35"/>
    <p:sldId id="300" r:id="rId36"/>
    <p:sldId id="273" r:id="rId37"/>
  </p:sldIdLst>
  <p:sldSz cx="9144000" cy="6858000" type="screen4x3"/>
  <p:notesSz cx="6805613" cy="9939338"/>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E5DE61"/>
    <a:srgbClr val="A9A9A9"/>
    <a:srgbClr val="418AB3"/>
    <a:srgbClr val="08C888"/>
    <a:srgbClr val="0B9369"/>
    <a:srgbClr val="086C4D"/>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1" autoAdjust="0"/>
    <p:restoredTop sz="94660"/>
  </p:normalViewPr>
  <p:slideViewPr>
    <p:cSldViewPr snapToGrid="0">
      <p:cViewPr varScale="1">
        <p:scale>
          <a:sx n="104" d="100"/>
          <a:sy n="104" d="100"/>
        </p:scale>
        <p:origin x="-96" y="-84"/>
      </p:cViewPr>
      <p:guideLst>
        <p:guide orient="horz" pos="286"/>
        <p:guide pos="369"/>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E:\PRESENTACI&#211;N%20D.G\EVOLUCI&#211;N%20DE%20INGRESOS%20DGM.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PRESENTACI&#211;N%20D.G\EVOLUCI&#211;N%20DE%20INGRESOS%20DGM.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PRESENTACI&#211;N%20D.G\EVOLUCI&#211;N%20DE%20INGRESOS%20DG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depthPercent val="100"/>
      <c:rAngAx val="1"/>
    </c:view3D>
    <c:plotArea>
      <c:layout/>
      <c:bar3DChart>
        <c:barDir val="col"/>
        <c:grouping val="clustered"/>
        <c:ser>
          <c:idx val="1"/>
          <c:order val="0"/>
          <c:tx>
            <c:strRef>
              <c:f>Ingresos!$C$12</c:f>
              <c:strCache>
                <c:ptCount val="1"/>
                <c:pt idx="0">
                  <c:v>ARANCELES</c:v>
                </c:pt>
              </c:strCache>
            </c:strRef>
          </c:tx>
          <c:spPr>
            <a:solidFill>
              <a:srgbClr val="EEDE12"/>
            </a:solidFill>
          </c:spPr>
          <c:dLbls>
            <c:dLbl>
              <c:idx val="0"/>
              <c:layout>
                <c:manualLayout>
                  <c:x val="0"/>
                  <c:y val="0.15736310473152601"/>
                </c:manualLayout>
              </c:layout>
              <c:showVal val="1"/>
              <c:extLst>
                <c:ext xmlns:c15="http://schemas.microsoft.com/office/drawing/2012/chart" uri="{CE6537A1-D6FC-4f65-9D91-7224C49458BB}">
                  <c15:layout/>
                </c:ext>
              </c:extLst>
            </c:dLbl>
            <c:dLbl>
              <c:idx val="1"/>
              <c:layout>
                <c:manualLayout>
                  <c:x val="0"/>
                  <c:y val="0.15311004784689025"/>
                </c:manualLayout>
              </c:layout>
              <c:showVal val="1"/>
              <c:extLst>
                <c:ext xmlns:c15="http://schemas.microsoft.com/office/drawing/2012/chart" uri="{CE6537A1-D6FC-4f65-9D91-7224C49458BB}">
                  <c15:layout/>
                </c:ext>
              </c:extLst>
            </c:dLbl>
            <c:dLbl>
              <c:idx val="2"/>
              <c:layout>
                <c:manualLayout>
                  <c:x val="0"/>
                  <c:y val="0.15523657628920789"/>
                </c:manualLayout>
              </c:layout>
              <c:showVal val="1"/>
              <c:extLst>
                <c:ext xmlns:c15="http://schemas.microsoft.com/office/drawing/2012/chart" uri="{CE6537A1-D6FC-4f65-9D91-7224C49458BB}">
                  <c15:layout/>
                </c:ext>
              </c:extLst>
            </c:dLbl>
            <c:dLbl>
              <c:idx val="3"/>
              <c:layout>
                <c:manualLayout>
                  <c:x val="0"/>
                  <c:y val="0.15311004784689025"/>
                </c:manualLayout>
              </c:layout>
              <c:showVal val="1"/>
              <c:extLst>
                <c:ext xmlns:c15="http://schemas.microsoft.com/office/drawing/2012/chart" uri="{CE6537A1-D6FC-4f65-9D91-7224C49458BB}">
                  <c15:layout/>
                </c:ext>
              </c:extLst>
            </c:dLbl>
            <c:spPr>
              <a:noFill/>
              <a:ln>
                <a:noFill/>
              </a:ln>
              <a:effectLst/>
            </c:spPr>
            <c:txPr>
              <a:bodyPr rot="-5400000" vert="horz"/>
              <a:lstStyle/>
              <a:p>
                <a:pPr>
                  <a:defRPr b="1"/>
                </a:pPr>
                <a:endParaRPr lang="en-US"/>
              </a:p>
            </c:txPr>
            <c:showVal val="1"/>
            <c:extLst>
              <c:ext xmlns:c15="http://schemas.microsoft.com/office/drawing/2012/chart" uri="{CE6537A1-D6FC-4f65-9D91-7224C49458BB}">
                <c15:showLeaderLines val="0"/>
              </c:ext>
            </c:extLst>
          </c:dLbls>
          <c:cat>
            <c:strRef>
              <c:f>Ingresos!$B$13:$B$16</c:f>
              <c:strCache>
                <c:ptCount val="4"/>
                <c:pt idx="0">
                  <c:v>2013</c:v>
                </c:pt>
                <c:pt idx="1">
                  <c:v>2014</c:v>
                </c:pt>
                <c:pt idx="2">
                  <c:v>2015</c:v>
                </c:pt>
                <c:pt idx="3">
                  <c:v>2016 (al 06/09/16)</c:v>
                </c:pt>
              </c:strCache>
            </c:strRef>
          </c:cat>
          <c:val>
            <c:numRef>
              <c:f>Ingresos!$C$13:$C$16</c:f>
              <c:numCache>
                <c:formatCode>#,##0;[Red]#,##0</c:formatCode>
                <c:ptCount val="4"/>
                <c:pt idx="0">
                  <c:v>10229706043</c:v>
                </c:pt>
                <c:pt idx="1">
                  <c:v>12368696979</c:v>
                </c:pt>
                <c:pt idx="2">
                  <c:v>15312688002</c:v>
                </c:pt>
                <c:pt idx="3">
                  <c:v>11946113348</c:v>
                </c:pt>
              </c:numCache>
            </c:numRef>
          </c:val>
        </c:ser>
        <c:ser>
          <c:idx val="2"/>
          <c:order val="1"/>
          <c:tx>
            <c:strRef>
              <c:f>Ingresos!$D$12</c:f>
              <c:strCache>
                <c:ptCount val="1"/>
                <c:pt idx="0">
                  <c:v>MULTA</c:v>
                </c:pt>
              </c:strCache>
            </c:strRef>
          </c:tx>
          <c:spPr>
            <a:solidFill>
              <a:srgbClr val="E2490C"/>
            </a:solidFill>
          </c:spPr>
          <c:dLbls>
            <c:dLbl>
              <c:idx val="0"/>
              <c:layout>
                <c:manualLayout>
                  <c:x val="4.2694546702227816E-3"/>
                  <c:y val="-8.0563947633434142E-3"/>
                </c:manualLayout>
              </c:layout>
              <c:showVal val="1"/>
              <c:extLst>
                <c:ext xmlns:c15="http://schemas.microsoft.com/office/drawing/2012/chart" uri="{CE6537A1-D6FC-4f65-9D91-7224C49458BB}">
                  <c15:layout/>
                </c:ext>
              </c:extLst>
            </c:dLbl>
            <c:dLbl>
              <c:idx val="1"/>
              <c:layout>
                <c:manualLayout>
                  <c:x val="4.263840574298512E-3"/>
                  <c:y val="-5.9298554448065652E-3"/>
                </c:manualLayout>
              </c:layout>
              <c:showVal val="1"/>
              <c:extLst>
                <c:ext xmlns:c15="http://schemas.microsoft.com/office/drawing/2012/chart" uri="{CE6537A1-D6FC-4f65-9D91-7224C49458BB}">
                  <c15:layout/>
                </c:ext>
              </c:extLst>
            </c:dLbl>
            <c:dLbl>
              <c:idx val="2"/>
              <c:layout>
                <c:manualLayout>
                  <c:x val="4.2643628157798446E-3"/>
                  <c:y val="-1.007049345417925E-2"/>
                </c:manualLayout>
              </c:layout>
              <c:showVal val="1"/>
              <c:extLst>
                <c:ext xmlns:c15="http://schemas.microsoft.com/office/drawing/2012/chart" uri="{CE6537A1-D6FC-4f65-9D91-7224C49458BB}">
                  <c15:layout/>
                </c:ext>
              </c:extLst>
            </c:dLbl>
            <c:dLbl>
              <c:idx val="3"/>
              <c:layout>
                <c:manualLayout>
                  <c:x val="4.2744159642953946E-3"/>
                  <c:y val="-6.0422960725075589E-3"/>
                </c:manualLayout>
              </c:layout>
              <c:showVal val="1"/>
              <c:extLst>
                <c:ext xmlns:c15="http://schemas.microsoft.com/office/drawing/2012/chart" uri="{CE6537A1-D6FC-4f65-9D91-7224C49458BB}">
                  <c15:layout/>
                </c:ext>
              </c:extLst>
            </c:dLbl>
            <c:spPr>
              <a:noFill/>
              <a:ln>
                <a:noFill/>
              </a:ln>
              <a:effectLst/>
            </c:spPr>
            <c:txPr>
              <a:bodyPr rot="-5400000" vert="horz"/>
              <a:lstStyle/>
              <a:p>
                <a:pPr>
                  <a:defRPr b="1"/>
                </a:pPr>
                <a:endParaRPr lang="en-US"/>
              </a:p>
            </c:txPr>
            <c:showVal val="1"/>
            <c:extLst>
              <c:ext xmlns:c15="http://schemas.microsoft.com/office/drawing/2012/chart" uri="{CE6537A1-D6FC-4f65-9D91-7224C49458BB}">
                <c15:showLeaderLines val="0"/>
              </c:ext>
            </c:extLst>
          </c:dLbls>
          <c:cat>
            <c:strRef>
              <c:f>Ingresos!$B$13:$B$16</c:f>
              <c:strCache>
                <c:ptCount val="4"/>
                <c:pt idx="0">
                  <c:v>2013</c:v>
                </c:pt>
                <c:pt idx="1">
                  <c:v>2014</c:v>
                </c:pt>
                <c:pt idx="2">
                  <c:v>2015</c:v>
                </c:pt>
                <c:pt idx="3">
                  <c:v>2016 (al 06/09/16)</c:v>
                </c:pt>
              </c:strCache>
            </c:strRef>
          </c:cat>
          <c:val>
            <c:numRef>
              <c:f>Ingresos!$D$13:$D$16</c:f>
              <c:numCache>
                <c:formatCode>#,##0;[Red]#,##0</c:formatCode>
                <c:ptCount val="4"/>
                <c:pt idx="0">
                  <c:v>486742418</c:v>
                </c:pt>
                <c:pt idx="1">
                  <c:v>761408102</c:v>
                </c:pt>
                <c:pt idx="2">
                  <c:v>800232756</c:v>
                </c:pt>
                <c:pt idx="3">
                  <c:v>565204908</c:v>
                </c:pt>
              </c:numCache>
            </c:numRef>
          </c:val>
        </c:ser>
        <c:ser>
          <c:idx val="3"/>
          <c:order val="2"/>
          <c:tx>
            <c:strRef>
              <c:f>Ingresos!$E$12</c:f>
              <c:strCache>
                <c:ptCount val="1"/>
                <c:pt idx="0">
                  <c:v>TOTAL</c:v>
                </c:pt>
              </c:strCache>
            </c:strRef>
          </c:tx>
          <c:spPr>
            <a:solidFill>
              <a:srgbClr val="00CC00"/>
            </a:solidFill>
          </c:spPr>
          <c:dLbls>
            <c:dLbl>
              <c:idx val="0"/>
              <c:layout>
                <c:manualLayout>
                  <c:x val="4.2666666666666339E-3"/>
                  <c:y val="0.15311004784689025"/>
                </c:manualLayout>
              </c:layout>
              <c:showVal val="1"/>
              <c:extLst>
                <c:ext xmlns:c15="http://schemas.microsoft.com/office/drawing/2012/chart" uri="{CE6537A1-D6FC-4f65-9D91-7224C49458BB}">
                  <c15:layout/>
                </c:ext>
              </c:extLst>
            </c:dLbl>
            <c:dLbl>
              <c:idx val="1"/>
              <c:layout>
                <c:manualLayout>
                  <c:x val="0"/>
                  <c:y val="0.14885699096225424"/>
                </c:manualLayout>
              </c:layout>
              <c:showVal val="1"/>
              <c:extLst>
                <c:ext xmlns:c15="http://schemas.microsoft.com/office/drawing/2012/chart" uri="{CE6537A1-D6FC-4f65-9D91-7224C49458BB}">
                  <c15:layout/>
                </c:ext>
              </c:extLst>
            </c:dLbl>
            <c:dLbl>
              <c:idx val="2"/>
              <c:layout>
                <c:manualLayout>
                  <c:x val="0"/>
                  <c:y val="0.16161616161616185"/>
                </c:manualLayout>
              </c:layout>
              <c:showVal val="1"/>
              <c:extLst>
                <c:ext xmlns:c15="http://schemas.microsoft.com/office/drawing/2012/chart" uri="{CE6537A1-D6FC-4f65-9D91-7224C49458BB}">
                  <c15:layout/>
                </c:ext>
              </c:extLst>
            </c:dLbl>
            <c:dLbl>
              <c:idx val="3"/>
              <c:layout>
                <c:manualLayout>
                  <c:x val="2.1333333333333378E-3"/>
                  <c:y val="0.16586921850079761"/>
                </c:manualLayout>
              </c:layout>
              <c:showVal val="1"/>
              <c:extLst>
                <c:ext xmlns:c15="http://schemas.microsoft.com/office/drawing/2012/chart" uri="{CE6537A1-D6FC-4f65-9D91-7224C49458BB}">
                  <c15:layout/>
                </c:ext>
              </c:extLst>
            </c:dLbl>
            <c:spPr>
              <a:noFill/>
              <a:ln>
                <a:noFill/>
              </a:ln>
              <a:effectLst/>
            </c:spPr>
            <c:txPr>
              <a:bodyPr rot="-5400000" vert="horz"/>
              <a:lstStyle/>
              <a:p>
                <a:pPr>
                  <a:defRPr b="1">
                    <a:solidFill>
                      <a:schemeClr val="tx1"/>
                    </a:solidFill>
                  </a:defRPr>
                </a:pPr>
                <a:endParaRPr lang="en-US"/>
              </a:p>
            </c:txPr>
            <c:showVal val="1"/>
            <c:extLst>
              <c:ext xmlns:c15="http://schemas.microsoft.com/office/drawing/2012/chart" uri="{CE6537A1-D6FC-4f65-9D91-7224C49458BB}">
                <c15:showLeaderLines val="0"/>
              </c:ext>
            </c:extLst>
          </c:dLbls>
          <c:cat>
            <c:strRef>
              <c:f>Ingresos!$B$13:$B$16</c:f>
              <c:strCache>
                <c:ptCount val="4"/>
                <c:pt idx="0">
                  <c:v>2013</c:v>
                </c:pt>
                <c:pt idx="1">
                  <c:v>2014</c:v>
                </c:pt>
                <c:pt idx="2">
                  <c:v>2015</c:v>
                </c:pt>
                <c:pt idx="3">
                  <c:v>2016 (al 06/09/16)</c:v>
                </c:pt>
              </c:strCache>
            </c:strRef>
          </c:cat>
          <c:val>
            <c:numRef>
              <c:f>Ingresos!$E$13:$E$16</c:f>
              <c:numCache>
                <c:formatCode>#,##0;[Red]#,##0</c:formatCode>
                <c:ptCount val="4"/>
                <c:pt idx="0">
                  <c:v>10716448461</c:v>
                </c:pt>
                <c:pt idx="1">
                  <c:v>13130105081</c:v>
                </c:pt>
                <c:pt idx="2">
                  <c:v>16112920758</c:v>
                </c:pt>
                <c:pt idx="3">
                  <c:v>12511318256</c:v>
                </c:pt>
              </c:numCache>
            </c:numRef>
          </c:val>
        </c:ser>
        <c:shape val="box"/>
        <c:axId val="37010048"/>
        <c:axId val="37024128"/>
        <c:axId val="0"/>
      </c:bar3DChart>
      <c:catAx>
        <c:axId val="37010048"/>
        <c:scaling>
          <c:orientation val="minMax"/>
        </c:scaling>
        <c:axPos val="b"/>
        <c:numFmt formatCode="General" sourceLinked="1"/>
        <c:majorTickMark val="none"/>
        <c:tickLblPos val="nextTo"/>
        <c:txPr>
          <a:bodyPr/>
          <a:lstStyle/>
          <a:p>
            <a:pPr>
              <a:defRPr b="1"/>
            </a:pPr>
            <a:endParaRPr lang="en-US"/>
          </a:p>
        </c:txPr>
        <c:crossAx val="37024128"/>
        <c:crosses val="autoZero"/>
        <c:auto val="1"/>
        <c:lblAlgn val="ctr"/>
        <c:lblOffset val="100"/>
      </c:catAx>
      <c:valAx>
        <c:axId val="37024128"/>
        <c:scaling>
          <c:orientation val="minMax"/>
        </c:scaling>
        <c:axPos val="l"/>
        <c:majorGridlines/>
        <c:numFmt formatCode="#,##0;[Red]#,##0" sourceLinked="1"/>
        <c:majorTickMark val="none"/>
        <c:tickLblPos val="nextTo"/>
        <c:crossAx val="37010048"/>
        <c:crosses val="autoZero"/>
        <c:crossBetween val="between"/>
      </c:valAx>
    </c:plotArea>
    <c:legend>
      <c:legendPos val="r"/>
      <c:layout>
        <c:manualLayout>
          <c:xMode val="edge"/>
          <c:yMode val="edge"/>
          <c:x val="0.84843060002960813"/>
          <c:y val="0.47409995955943585"/>
          <c:w val="0.14161296134928819"/>
          <c:h val="0.16162888249240773"/>
        </c:manualLayout>
      </c:layout>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view3D>
      <c:depthPercent val="100"/>
      <c:rAngAx val="1"/>
    </c:view3D>
    <c:plotArea>
      <c:layout/>
      <c:bar3DChart>
        <c:barDir val="col"/>
        <c:grouping val="clustered"/>
        <c:ser>
          <c:idx val="1"/>
          <c:order val="0"/>
          <c:tx>
            <c:strRef>
              <c:f>Sueldos!$C$12</c:f>
              <c:strCache>
                <c:ptCount val="1"/>
                <c:pt idx="0">
                  <c:v>SUELDOS</c:v>
                </c:pt>
              </c:strCache>
            </c:strRef>
          </c:tx>
          <c:spPr>
            <a:solidFill>
              <a:srgbClr val="EEDE12"/>
            </a:solidFill>
          </c:spPr>
          <c:dLbls>
            <c:dLbl>
              <c:idx val="0"/>
              <c:layout>
                <c:manualLayout>
                  <c:x val="0"/>
                  <c:y val="0.15736310473152607"/>
                </c:manualLayout>
              </c:layout>
              <c:showVal val="1"/>
              <c:extLst>
                <c:ext xmlns:c15="http://schemas.microsoft.com/office/drawing/2012/chart" uri="{CE6537A1-D6FC-4f65-9D91-7224C49458BB}">
                  <c15:layout/>
                </c:ext>
              </c:extLst>
            </c:dLbl>
            <c:dLbl>
              <c:idx val="1"/>
              <c:layout>
                <c:manualLayout>
                  <c:x val="0"/>
                  <c:y val="0.15311004784689036"/>
                </c:manualLayout>
              </c:layout>
              <c:showVal val="1"/>
              <c:extLst>
                <c:ext xmlns:c15="http://schemas.microsoft.com/office/drawing/2012/chart" uri="{CE6537A1-D6FC-4f65-9D91-7224C49458BB}">
                  <c15:layout/>
                </c:ext>
              </c:extLst>
            </c:dLbl>
            <c:dLbl>
              <c:idx val="2"/>
              <c:layout>
                <c:manualLayout>
                  <c:x val="0"/>
                  <c:y val="0.15523657628920789"/>
                </c:manualLayout>
              </c:layout>
              <c:showVal val="1"/>
              <c:extLst>
                <c:ext xmlns:c15="http://schemas.microsoft.com/office/drawing/2012/chart" uri="{CE6537A1-D6FC-4f65-9D91-7224C49458BB}">
                  <c15:layout/>
                </c:ext>
              </c:extLst>
            </c:dLbl>
            <c:dLbl>
              <c:idx val="3"/>
              <c:layout>
                <c:manualLayout>
                  <c:x val="0"/>
                  <c:y val="0.15311004784689036"/>
                </c:manualLayout>
              </c:layout>
              <c:showVal val="1"/>
              <c:extLst>
                <c:ext xmlns:c15="http://schemas.microsoft.com/office/drawing/2012/chart" uri="{CE6537A1-D6FC-4f65-9D91-7224C49458BB}">
                  <c15:layout/>
                </c:ext>
              </c:extLst>
            </c:dLbl>
            <c:spPr>
              <a:noFill/>
              <a:ln>
                <a:noFill/>
              </a:ln>
              <a:effectLst/>
            </c:spPr>
            <c:txPr>
              <a:bodyPr rot="-5400000" vert="horz"/>
              <a:lstStyle/>
              <a:p>
                <a:pPr>
                  <a:defRPr b="1"/>
                </a:pPr>
                <a:endParaRPr lang="en-US"/>
              </a:p>
            </c:txPr>
            <c:showVal val="1"/>
            <c:extLst>
              <c:ext xmlns:c15="http://schemas.microsoft.com/office/drawing/2012/chart" uri="{CE6537A1-D6FC-4f65-9D91-7224C49458BB}">
                <c15:showLeaderLines val="0"/>
              </c:ext>
            </c:extLst>
          </c:dLbls>
          <c:cat>
            <c:numRef>
              <c:f>Sueldos!$B$13:$B$16</c:f>
              <c:numCache>
                <c:formatCode>General</c:formatCode>
                <c:ptCount val="4"/>
                <c:pt idx="0">
                  <c:v>2013</c:v>
                </c:pt>
                <c:pt idx="1">
                  <c:v>2014</c:v>
                </c:pt>
                <c:pt idx="2">
                  <c:v>2015</c:v>
                </c:pt>
                <c:pt idx="3">
                  <c:v>2016</c:v>
                </c:pt>
              </c:numCache>
            </c:numRef>
          </c:cat>
          <c:val>
            <c:numRef>
              <c:f>Sueldos!$C$13:$C$16</c:f>
              <c:numCache>
                <c:formatCode>#,##0\ _€;[Red]#,##0\ _€</c:formatCode>
                <c:ptCount val="4"/>
                <c:pt idx="0">
                  <c:v>18409137051</c:v>
                </c:pt>
                <c:pt idx="1">
                  <c:v>19306527901</c:v>
                </c:pt>
                <c:pt idx="2">
                  <c:v>21589648299</c:v>
                </c:pt>
                <c:pt idx="3">
                  <c:v>21707536719</c:v>
                </c:pt>
              </c:numCache>
            </c:numRef>
          </c:val>
        </c:ser>
        <c:ser>
          <c:idx val="2"/>
          <c:order val="1"/>
          <c:tx>
            <c:strRef>
              <c:f>Sueldos!$D$12</c:f>
              <c:strCache>
                <c:ptCount val="1"/>
                <c:pt idx="0">
                  <c:v>GASTOS</c:v>
                </c:pt>
              </c:strCache>
            </c:strRef>
          </c:tx>
          <c:spPr>
            <a:solidFill>
              <a:srgbClr val="E3680B"/>
            </a:solidFill>
          </c:spPr>
          <c:dLbls>
            <c:dLbl>
              <c:idx val="0"/>
              <c:layout>
                <c:manualLayout>
                  <c:x val="1.1322524462248045E-3"/>
                  <c:y val="0.15508559919436077"/>
                </c:manualLayout>
              </c:layout>
              <c:showVal val="1"/>
              <c:extLst>
                <c:ext xmlns:c15="http://schemas.microsoft.com/office/drawing/2012/chart" uri="{CE6537A1-D6FC-4f65-9D91-7224C49458BB}">
                  <c15:layout/>
                </c:ext>
              </c:extLst>
            </c:dLbl>
            <c:dLbl>
              <c:idx val="1"/>
              <c:layout>
                <c:manualLayout>
                  <c:x val="2.6951980614237409E-3"/>
                  <c:y val="0.15318394113122588"/>
                </c:manualLayout>
              </c:layout>
              <c:showVal val="1"/>
              <c:extLst>
                <c:ext xmlns:c15="http://schemas.microsoft.com/office/drawing/2012/chart" uri="{CE6537A1-D6FC-4f65-9D91-7224C49458BB}">
                  <c15:layout/>
                </c:ext>
              </c:extLst>
            </c:dLbl>
            <c:dLbl>
              <c:idx val="2"/>
              <c:layout>
                <c:manualLayout>
                  <c:x val="2.6956921172527882E-3"/>
                  <c:y val="0.15911379657603242"/>
                </c:manualLayout>
              </c:layout>
              <c:showVal val="1"/>
              <c:extLst>
                <c:ext xmlns:c15="http://schemas.microsoft.com/office/drawing/2012/chart" uri="{CE6537A1-D6FC-4f65-9D91-7224C49458BB}">
                  <c15:layout/>
                </c:ext>
              </c:extLst>
            </c:dLbl>
            <c:dLbl>
              <c:idx val="3"/>
              <c:layout>
                <c:manualLayout>
                  <c:x val="2.7058202617483134E-3"/>
                  <c:y val="0.15508559919436082"/>
                </c:manualLayout>
              </c:layout>
              <c:showVal val="1"/>
              <c:extLst>
                <c:ext xmlns:c15="http://schemas.microsoft.com/office/drawing/2012/chart" uri="{CE6537A1-D6FC-4f65-9D91-7224C49458BB}">
                  <c15:layout/>
                </c:ext>
              </c:extLst>
            </c:dLbl>
            <c:spPr>
              <a:noFill/>
              <a:ln>
                <a:noFill/>
              </a:ln>
              <a:effectLst/>
            </c:spPr>
            <c:txPr>
              <a:bodyPr rot="-5400000" vert="horz"/>
              <a:lstStyle/>
              <a:p>
                <a:pPr>
                  <a:defRPr b="1"/>
                </a:pPr>
                <a:endParaRPr lang="en-US"/>
              </a:p>
            </c:txPr>
            <c:showVal val="1"/>
            <c:extLst>
              <c:ext xmlns:c15="http://schemas.microsoft.com/office/drawing/2012/chart" uri="{CE6537A1-D6FC-4f65-9D91-7224C49458BB}">
                <c15:showLeaderLines val="0"/>
              </c:ext>
            </c:extLst>
          </c:dLbls>
          <c:cat>
            <c:numRef>
              <c:f>Sueldos!$B$13:$B$16</c:f>
              <c:numCache>
                <c:formatCode>General</c:formatCode>
                <c:ptCount val="4"/>
                <c:pt idx="0">
                  <c:v>2013</c:v>
                </c:pt>
                <c:pt idx="1">
                  <c:v>2014</c:v>
                </c:pt>
                <c:pt idx="2">
                  <c:v>2015</c:v>
                </c:pt>
                <c:pt idx="3">
                  <c:v>2016</c:v>
                </c:pt>
              </c:numCache>
            </c:numRef>
          </c:cat>
          <c:val>
            <c:numRef>
              <c:f>Sueldos!$D$13:$D$16</c:f>
              <c:numCache>
                <c:formatCode>#,##0\ _€;[Red]#,##0\ _€</c:formatCode>
                <c:ptCount val="4"/>
                <c:pt idx="0">
                  <c:v>16287929049</c:v>
                </c:pt>
                <c:pt idx="1">
                  <c:v>10313821586</c:v>
                </c:pt>
                <c:pt idx="2">
                  <c:v>16312621566</c:v>
                </c:pt>
                <c:pt idx="3">
                  <c:v>15160368978</c:v>
                </c:pt>
              </c:numCache>
            </c:numRef>
          </c:val>
        </c:ser>
        <c:ser>
          <c:idx val="3"/>
          <c:order val="2"/>
          <c:tx>
            <c:strRef>
              <c:f>Sueldos!$E$12</c:f>
              <c:strCache>
                <c:ptCount val="1"/>
                <c:pt idx="0">
                  <c:v>TOTAL</c:v>
                </c:pt>
              </c:strCache>
            </c:strRef>
          </c:tx>
          <c:spPr>
            <a:solidFill>
              <a:srgbClr val="00CC00"/>
            </a:solidFill>
          </c:spPr>
          <c:dLbls>
            <c:dLbl>
              <c:idx val="0"/>
              <c:layout>
                <c:manualLayout>
                  <c:x val="-4.4198216112440233E-3"/>
                  <c:y val="0.15311003798241252"/>
                </c:manualLayout>
              </c:layout>
              <c:showLegendKey val="1"/>
              <c:showVal val="1"/>
              <c:extLst>
                <c:ext xmlns:c15="http://schemas.microsoft.com/office/drawing/2012/chart" uri="{CE6537A1-D6FC-4f65-9D91-7224C49458BB}">
                  <c15:layout/>
                </c:ext>
              </c:extLst>
            </c:dLbl>
            <c:dLbl>
              <c:idx val="1"/>
              <c:layout>
                <c:manualLayout>
                  <c:x val="-1.4477016084078851E-3"/>
                  <c:y val="0.14885695934533871"/>
                </c:manualLayout>
              </c:layout>
              <c:showLegendKey val="1"/>
              <c:showVal val="1"/>
              <c:extLst>
                <c:ext xmlns:c15="http://schemas.microsoft.com/office/drawing/2012/chart" uri="{CE6537A1-D6FC-4f65-9D91-7224C49458BB}">
                  <c15:layout/>
                </c:ext>
              </c:extLst>
            </c:dLbl>
            <c:dLbl>
              <c:idx val="2"/>
              <c:layout>
                <c:manualLayout>
                  <c:x val="-5.7908064336315498E-3"/>
                  <c:y val="0.15557389918405221"/>
                </c:manualLayout>
              </c:layout>
              <c:showLegendKey val="1"/>
              <c:showVal val="1"/>
              <c:extLst>
                <c:ext xmlns:c15="http://schemas.microsoft.com/office/drawing/2012/chart" uri="{CE6537A1-D6FC-4f65-9D91-7224C49458BB}">
                  <c15:layout/>
                </c:ext>
              </c:extLst>
            </c:dLbl>
            <c:dLbl>
              <c:idx val="3"/>
              <c:layout>
                <c:manualLayout>
                  <c:x val="-3.6574414256509494E-3"/>
                  <c:y val="0.15378468174861828"/>
                </c:manualLayout>
              </c:layout>
              <c:showLegendKey val="1"/>
              <c:showVal val="1"/>
              <c:extLst>
                <c:ext xmlns:c15="http://schemas.microsoft.com/office/drawing/2012/chart" uri="{CE6537A1-D6FC-4f65-9D91-7224C49458BB}">
                  <c15:layout/>
                </c:ext>
              </c:extLst>
            </c:dLbl>
            <c:spPr>
              <a:noFill/>
              <a:ln>
                <a:noFill/>
              </a:ln>
              <a:effectLst/>
            </c:spPr>
            <c:txPr>
              <a:bodyPr rot="-5400000" vert="horz"/>
              <a:lstStyle/>
              <a:p>
                <a:pPr>
                  <a:defRPr b="1">
                    <a:solidFill>
                      <a:schemeClr val="tx1"/>
                    </a:solidFill>
                  </a:defRPr>
                </a:pPr>
                <a:endParaRPr lang="en-US"/>
              </a:p>
            </c:txPr>
            <c:showLegendKey val="1"/>
            <c:showVal val="1"/>
            <c:extLst>
              <c:ext xmlns:c15="http://schemas.microsoft.com/office/drawing/2012/chart" uri="{CE6537A1-D6FC-4f65-9D91-7224C49458BB}">
                <c15:showLeaderLines val="0"/>
              </c:ext>
            </c:extLst>
          </c:dLbls>
          <c:cat>
            <c:numRef>
              <c:f>Sueldos!$B$13:$B$16</c:f>
              <c:numCache>
                <c:formatCode>General</c:formatCode>
                <c:ptCount val="4"/>
                <c:pt idx="0">
                  <c:v>2013</c:v>
                </c:pt>
                <c:pt idx="1">
                  <c:v>2014</c:v>
                </c:pt>
                <c:pt idx="2">
                  <c:v>2015</c:v>
                </c:pt>
                <c:pt idx="3">
                  <c:v>2016</c:v>
                </c:pt>
              </c:numCache>
            </c:numRef>
          </c:cat>
          <c:val>
            <c:numRef>
              <c:f>Sueldos!$E$13:$E$16</c:f>
              <c:numCache>
                <c:formatCode>#,##0\ _€;[Red]#,##0\ _€</c:formatCode>
                <c:ptCount val="4"/>
                <c:pt idx="0">
                  <c:v>34697066100</c:v>
                </c:pt>
                <c:pt idx="1">
                  <c:v>29620349487</c:v>
                </c:pt>
                <c:pt idx="2">
                  <c:v>37902269865</c:v>
                </c:pt>
                <c:pt idx="3">
                  <c:v>36867905697</c:v>
                </c:pt>
              </c:numCache>
            </c:numRef>
          </c:val>
        </c:ser>
        <c:ser>
          <c:idx val="0"/>
          <c:order val="3"/>
          <c:tx>
            <c:strRef>
              <c:f>Sueldos!$F$12</c:f>
              <c:strCache>
                <c:ptCount val="1"/>
                <c:pt idx="0">
                  <c:v>EJECUTADO</c:v>
                </c:pt>
              </c:strCache>
            </c:strRef>
          </c:tx>
          <c:spPr>
            <a:solidFill>
              <a:srgbClr val="00B0F0"/>
            </a:solidFill>
          </c:spPr>
          <c:dLbls>
            <c:dLbl>
              <c:idx val="0"/>
              <c:layout>
                <c:manualLayout>
                  <c:x val="-4.2221590451826533E-3"/>
                  <c:y val="0.16918429003021149"/>
                </c:manualLayout>
              </c:layout>
              <c:showLegendKey val="1"/>
              <c:showVal val="1"/>
              <c:extLst>
                <c:ext xmlns:c15="http://schemas.microsoft.com/office/drawing/2012/chart" uri="{CE6537A1-D6FC-4f65-9D91-7224C49458BB}">
                  <c15:layout/>
                </c:ext>
              </c:extLst>
            </c:dLbl>
            <c:dLbl>
              <c:idx val="1"/>
              <c:layout>
                <c:manualLayout>
                  <c:x val="-4.2221590451826533E-3"/>
                  <c:y val="0.15508559919436077"/>
                </c:manualLayout>
              </c:layout>
              <c:showLegendKey val="1"/>
              <c:showVal val="1"/>
              <c:extLst>
                <c:ext xmlns:c15="http://schemas.microsoft.com/office/drawing/2012/chart" uri="{CE6537A1-D6FC-4f65-9D91-7224C49458BB}">
                  <c15:layout/>
                </c:ext>
              </c:extLst>
            </c:dLbl>
            <c:dLbl>
              <c:idx val="2"/>
              <c:layout>
                <c:manualLayout>
                  <c:x val="-1.3267558283668835E-3"/>
                  <c:y val="0.15307150050352469"/>
                </c:manualLayout>
              </c:layout>
              <c:showLegendKey val="1"/>
              <c:showVal val="1"/>
              <c:extLst>
                <c:ext xmlns:c15="http://schemas.microsoft.com/office/drawing/2012/chart" uri="{CE6537A1-D6FC-4f65-9D91-7224C49458BB}">
                  <c15:layout/>
                </c:ext>
              </c:extLst>
            </c:dLbl>
            <c:dLbl>
              <c:idx val="3"/>
              <c:layout>
                <c:manualLayout>
                  <c:x val="-2.6535116567337645E-3"/>
                  <c:y val="0.15307150050352469"/>
                </c:manualLayout>
              </c:layout>
              <c:showLegendKey val="1"/>
              <c:showVal val="1"/>
              <c:extLst>
                <c:ext xmlns:c15="http://schemas.microsoft.com/office/drawing/2012/chart" uri="{CE6537A1-D6FC-4f65-9D91-7224C49458BB}">
                  <c15:layout/>
                </c:ext>
              </c:extLst>
            </c:dLbl>
            <c:spPr>
              <a:noFill/>
              <a:ln>
                <a:noFill/>
              </a:ln>
              <a:effectLst/>
            </c:spPr>
            <c:txPr>
              <a:bodyPr rot="-5400000" vert="horz"/>
              <a:lstStyle/>
              <a:p>
                <a:pPr>
                  <a:defRPr b="1"/>
                </a:pPr>
                <a:endParaRPr lang="en-US"/>
              </a:p>
            </c:txPr>
            <c:showLegendKey val="1"/>
            <c:showVal val="1"/>
            <c:extLst>
              <c:ext xmlns:c15="http://schemas.microsoft.com/office/drawing/2012/chart" uri="{CE6537A1-D6FC-4f65-9D91-7224C49458BB}">
                <c15:showLeaderLines val="0"/>
              </c:ext>
            </c:extLst>
          </c:dLbls>
          <c:val>
            <c:numRef>
              <c:f>Sueldos!$F$13:$F$16</c:f>
              <c:numCache>
                <c:formatCode>#,##0\ _€;[Red]#,##0\ _€</c:formatCode>
                <c:ptCount val="4"/>
                <c:pt idx="0">
                  <c:v>21866924255</c:v>
                </c:pt>
                <c:pt idx="1">
                  <c:v>24679750135</c:v>
                </c:pt>
                <c:pt idx="2">
                  <c:v>31626495678</c:v>
                </c:pt>
                <c:pt idx="3">
                  <c:v>16813536119</c:v>
                </c:pt>
              </c:numCache>
            </c:numRef>
          </c:val>
        </c:ser>
        <c:shape val="box"/>
        <c:axId val="37177600"/>
        <c:axId val="37195776"/>
        <c:axId val="0"/>
      </c:bar3DChart>
      <c:catAx>
        <c:axId val="37177600"/>
        <c:scaling>
          <c:orientation val="minMax"/>
        </c:scaling>
        <c:axPos val="b"/>
        <c:numFmt formatCode="General" sourceLinked="1"/>
        <c:majorTickMark val="none"/>
        <c:tickLblPos val="nextTo"/>
        <c:txPr>
          <a:bodyPr/>
          <a:lstStyle/>
          <a:p>
            <a:pPr>
              <a:defRPr b="1"/>
            </a:pPr>
            <a:endParaRPr lang="en-US"/>
          </a:p>
        </c:txPr>
        <c:crossAx val="37195776"/>
        <c:crosses val="autoZero"/>
        <c:auto val="1"/>
        <c:lblAlgn val="ctr"/>
        <c:lblOffset val="100"/>
      </c:catAx>
      <c:valAx>
        <c:axId val="37195776"/>
        <c:scaling>
          <c:orientation val="minMax"/>
        </c:scaling>
        <c:axPos val="l"/>
        <c:majorGridlines/>
        <c:numFmt formatCode="#,##0\ _€;[Red]#,##0\ _€" sourceLinked="1"/>
        <c:majorTickMark val="none"/>
        <c:tickLblPos val="nextTo"/>
        <c:crossAx val="37177600"/>
        <c:crosses val="autoZero"/>
        <c:crossBetween val="between"/>
      </c:valAx>
    </c:plotArea>
    <c:legend>
      <c:legendPos val="r"/>
      <c:layout>
        <c:manualLayout>
          <c:xMode val="edge"/>
          <c:yMode val="edge"/>
          <c:x val="0.88027997865153151"/>
          <c:y val="0.4438884791968985"/>
          <c:w val="0.10899677014351418"/>
          <c:h val="0.17589456907010489"/>
        </c:manualLayout>
      </c:layout>
    </c:legend>
    <c:plotVisOnly val="1"/>
    <c:dispBlanksAs val="gap"/>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s-ES" sz="1600">
                <a:solidFill>
                  <a:schemeClr val="accent1">
                    <a:lumMod val="50000"/>
                  </a:schemeClr>
                </a:solidFill>
              </a:rPr>
              <a:t>FUENTES DE FINANCIAMIENTO 2013/2016</a:t>
            </a:r>
          </a:p>
        </c:rich>
      </c:tx>
      <c:layout>
        <c:manualLayout>
          <c:xMode val="edge"/>
          <c:yMode val="edge"/>
          <c:x val="0.32162281036000551"/>
          <c:y val="1.9138695276383507E-2"/>
        </c:manualLayout>
      </c:layout>
    </c:title>
    <c:view3D>
      <c:depthPercent val="100"/>
      <c:rAngAx val="1"/>
    </c:view3D>
    <c:plotArea>
      <c:layout/>
      <c:bar3DChart>
        <c:barDir val="col"/>
        <c:grouping val="clustered"/>
        <c:ser>
          <c:idx val="1"/>
          <c:order val="0"/>
          <c:tx>
            <c:strRef>
              <c:f>'FF10 y FF30'!$C$12</c:f>
              <c:strCache>
                <c:ptCount val="1"/>
                <c:pt idx="0">
                  <c:v>F.F.10</c:v>
                </c:pt>
              </c:strCache>
            </c:strRef>
          </c:tx>
          <c:spPr>
            <a:solidFill>
              <a:srgbClr val="EEDE12"/>
            </a:solidFill>
          </c:spPr>
          <c:dLbls>
            <c:dLbl>
              <c:idx val="0"/>
              <c:layout>
                <c:manualLayout>
                  <c:x val="0"/>
                  <c:y val="0.15736310473152618"/>
                </c:manualLayout>
              </c:layout>
              <c:showVal val="1"/>
              <c:extLst>
                <c:ext xmlns:c15="http://schemas.microsoft.com/office/drawing/2012/chart" uri="{CE6537A1-D6FC-4f65-9D91-7224C49458BB}">
                  <c15:layout/>
                </c:ext>
              </c:extLst>
            </c:dLbl>
            <c:dLbl>
              <c:idx val="1"/>
              <c:layout>
                <c:manualLayout>
                  <c:x val="0"/>
                  <c:y val="0.15311004784689047"/>
                </c:manualLayout>
              </c:layout>
              <c:showVal val="1"/>
              <c:extLst>
                <c:ext xmlns:c15="http://schemas.microsoft.com/office/drawing/2012/chart" uri="{CE6537A1-D6FC-4f65-9D91-7224C49458BB}">
                  <c15:layout/>
                </c:ext>
              </c:extLst>
            </c:dLbl>
            <c:dLbl>
              <c:idx val="2"/>
              <c:layout>
                <c:manualLayout>
                  <c:x val="0"/>
                  <c:y val="0.15523657628920789"/>
                </c:manualLayout>
              </c:layout>
              <c:showVal val="1"/>
              <c:extLst>
                <c:ext xmlns:c15="http://schemas.microsoft.com/office/drawing/2012/chart" uri="{CE6537A1-D6FC-4f65-9D91-7224C49458BB}">
                  <c15:layout/>
                </c:ext>
              </c:extLst>
            </c:dLbl>
            <c:dLbl>
              <c:idx val="3"/>
              <c:layout>
                <c:manualLayout>
                  <c:x val="0"/>
                  <c:y val="0.15311004784689047"/>
                </c:manualLayout>
              </c:layout>
              <c:showVal val="1"/>
              <c:extLst>
                <c:ext xmlns:c15="http://schemas.microsoft.com/office/drawing/2012/chart" uri="{CE6537A1-D6FC-4f65-9D91-7224C49458BB}">
                  <c15:layout/>
                </c:ext>
              </c:extLst>
            </c:dLbl>
            <c:spPr>
              <a:noFill/>
              <a:ln>
                <a:noFill/>
              </a:ln>
              <a:effectLst/>
            </c:spPr>
            <c:txPr>
              <a:bodyPr rot="-5400000" vert="horz"/>
              <a:lstStyle/>
              <a:p>
                <a:pPr>
                  <a:defRPr b="1"/>
                </a:pPr>
                <a:endParaRPr lang="en-US"/>
              </a:p>
            </c:txPr>
            <c:showVal val="1"/>
            <c:extLst>
              <c:ext xmlns:c15="http://schemas.microsoft.com/office/drawing/2012/chart" uri="{CE6537A1-D6FC-4f65-9D91-7224C49458BB}">
                <c15:showLeaderLines val="0"/>
              </c:ext>
            </c:extLst>
          </c:dLbls>
          <c:cat>
            <c:numRef>
              <c:f>'FF10 y FF30'!$B$13:$B$16</c:f>
              <c:numCache>
                <c:formatCode>General</c:formatCode>
                <c:ptCount val="4"/>
                <c:pt idx="0">
                  <c:v>2013</c:v>
                </c:pt>
                <c:pt idx="1">
                  <c:v>2014</c:v>
                </c:pt>
                <c:pt idx="2">
                  <c:v>2015</c:v>
                </c:pt>
                <c:pt idx="3">
                  <c:v>2016</c:v>
                </c:pt>
              </c:numCache>
            </c:numRef>
          </c:cat>
          <c:val>
            <c:numRef>
              <c:f>'FF10 y FF30'!$C$13:$C$16</c:f>
              <c:numCache>
                <c:formatCode>#,##0;[Red]#,##0</c:formatCode>
                <c:ptCount val="4"/>
                <c:pt idx="0">
                  <c:v>8744666032</c:v>
                </c:pt>
                <c:pt idx="1">
                  <c:v>8757176582</c:v>
                </c:pt>
                <c:pt idx="2">
                  <c:v>15428486780</c:v>
                </c:pt>
                <c:pt idx="3">
                  <c:v>14546375200</c:v>
                </c:pt>
              </c:numCache>
            </c:numRef>
          </c:val>
        </c:ser>
        <c:ser>
          <c:idx val="2"/>
          <c:order val="1"/>
          <c:tx>
            <c:strRef>
              <c:f>'FF10 y FF30'!$D$12</c:f>
              <c:strCache>
                <c:ptCount val="1"/>
                <c:pt idx="0">
                  <c:v>F.F.30</c:v>
                </c:pt>
              </c:strCache>
            </c:strRef>
          </c:tx>
          <c:spPr>
            <a:solidFill>
              <a:schemeClr val="tx2">
                <a:lumMod val="60000"/>
                <a:lumOff val="40000"/>
              </a:schemeClr>
            </a:solidFill>
          </c:spPr>
          <c:dLbls>
            <c:dLbl>
              <c:idx val="0"/>
              <c:layout>
                <c:manualLayout>
                  <c:x val="4.2693834467335606E-3"/>
                  <c:y val="0.16314199395770393"/>
                </c:manualLayout>
              </c:layout>
              <c:showVal val="1"/>
              <c:extLst>
                <c:ext xmlns:c15="http://schemas.microsoft.com/office/drawing/2012/chart" uri="{CE6537A1-D6FC-4f65-9D91-7224C49458BB}">
                  <c15:layout/>
                </c:ext>
              </c:extLst>
            </c:dLbl>
            <c:dLbl>
              <c:idx val="1"/>
              <c:layout>
                <c:manualLayout>
                  <c:x val="4.2638253186567466E-3"/>
                  <c:y val="0.15922623720373336"/>
                </c:manualLayout>
              </c:layout>
              <c:showVal val="1"/>
              <c:extLst>
                <c:ext xmlns:c15="http://schemas.microsoft.com/office/drawing/2012/chart" uri="{CE6537A1-D6FC-4f65-9D91-7224C49458BB}">
                  <c15:layout/>
                </c:ext>
              </c:extLst>
            </c:dLbl>
            <c:dLbl>
              <c:idx val="2"/>
              <c:layout>
                <c:manualLayout>
                  <c:x val="2.6956921172527882E-3"/>
                  <c:y val="0.16112789526686808"/>
                </c:manualLayout>
              </c:layout>
              <c:showVal val="1"/>
              <c:extLst>
                <c:ext xmlns:c15="http://schemas.microsoft.com/office/drawing/2012/chart" uri="{CE6537A1-D6FC-4f65-9D91-7224C49458BB}">
                  <c15:layout/>
                </c:ext>
              </c:extLst>
            </c:dLbl>
            <c:dLbl>
              <c:idx val="3"/>
              <c:layout>
                <c:manualLayout>
                  <c:x val="4.2744475189813204E-3"/>
                  <c:y val="0.16314199395770401"/>
                </c:manualLayout>
              </c:layout>
              <c:showVal val="1"/>
              <c:extLst>
                <c:ext xmlns:c15="http://schemas.microsoft.com/office/drawing/2012/chart" uri="{CE6537A1-D6FC-4f65-9D91-7224C49458BB}">
                  <c15:layout/>
                </c:ext>
              </c:extLst>
            </c:dLbl>
            <c:spPr>
              <a:noFill/>
              <a:ln>
                <a:noFill/>
              </a:ln>
              <a:effectLst/>
            </c:spPr>
            <c:txPr>
              <a:bodyPr rot="-5400000" vert="horz"/>
              <a:lstStyle/>
              <a:p>
                <a:pPr>
                  <a:defRPr b="1"/>
                </a:pPr>
                <a:endParaRPr lang="en-US"/>
              </a:p>
            </c:txPr>
            <c:showVal val="1"/>
            <c:extLst>
              <c:ext xmlns:c15="http://schemas.microsoft.com/office/drawing/2012/chart" uri="{CE6537A1-D6FC-4f65-9D91-7224C49458BB}">
                <c15:showLeaderLines val="0"/>
              </c:ext>
            </c:extLst>
          </c:dLbls>
          <c:cat>
            <c:numRef>
              <c:f>'FF10 y FF30'!$B$13:$B$16</c:f>
              <c:numCache>
                <c:formatCode>General</c:formatCode>
                <c:ptCount val="4"/>
                <c:pt idx="0">
                  <c:v>2013</c:v>
                </c:pt>
                <c:pt idx="1">
                  <c:v>2014</c:v>
                </c:pt>
                <c:pt idx="2">
                  <c:v>2015</c:v>
                </c:pt>
                <c:pt idx="3">
                  <c:v>2016</c:v>
                </c:pt>
              </c:numCache>
            </c:numRef>
          </c:cat>
          <c:val>
            <c:numRef>
              <c:f>'FF10 y FF30'!$D$13:$D$16</c:f>
              <c:numCache>
                <c:formatCode>#,##0;[Red]#,##0</c:formatCode>
                <c:ptCount val="4"/>
                <c:pt idx="0">
                  <c:v>25952400068</c:v>
                </c:pt>
                <c:pt idx="1">
                  <c:v>20863172885</c:v>
                </c:pt>
                <c:pt idx="2">
                  <c:v>22473783085</c:v>
                </c:pt>
                <c:pt idx="3">
                  <c:v>22321530497</c:v>
                </c:pt>
              </c:numCache>
            </c:numRef>
          </c:val>
        </c:ser>
        <c:shape val="box"/>
        <c:axId val="36932992"/>
        <c:axId val="37295232"/>
        <c:axId val="0"/>
      </c:bar3DChart>
      <c:catAx>
        <c:axId val="36932992"/>
        <c:scaling>
          <c:orientation val="minMax"/>
        </c:scaling>
        <c:axPos val="b"/>
        <c:numFmt formatCode="General" sourceLinked="1"/>
        <c:majorTickMark val="none"/>
        <c:tickLblPos val="nextTo"/>
        <c:txPr>
          <a:bodyPr/>
          <a:lstStyle/>
          <a:p>
            <a:pPr>
              <a:defRPr b="1"/>
            </a:pPr>
            <a:endParaRPr lang="en-US"/>
          </a:p>
        </c:txPr>
        <c:crossAx val="37295232"/>
        <c:crosses val="autoZero"/>
        <c:auto val="1"/>
        <c:lblAlgn val="ctr"/>
        <c:lblOffset val="100"/>
      </c:catAx>
      <c:valAx>
        <c:axId val="37295232"/>
        <c:scaling>
          <c:orientation val="minMax"/>
        </c:scaling>
        <c:axPos val="l"/>
        <c:majorGridlines/>
        <c:numFmt formatCode="#,##0;[Red]#,##0" sourceLinked="1"/>
        <c:majorTickMark val="none"/>
        <c:tickLblPos val="nextTo"/>
        <c:crossAx val="36932992"/>
        <c:crosses val="autoZero"/>
        <c:crossBetween val="between"/>
      </c:valAx>
    </c:plotArea>
    <c:legend>
      <c:legendPos val="r"/>
      <c:layout>
        <c:manualLayout>
          <c:xMode val="edge"/>
          <c:yMode val="edge"/>
          <c:x val="0.89705803340336165"/>
          <c:y val="0.47409995955943585"/>
          <c:w val="9.2985506501713E-2"/>
          <c:h val="0.2401787314350057"/>
        </c:manualLayout>
      </c:layout>
    </c:legend>
    <c:plotVisOnly val="1"/>
    <c:dispBlanksAs val="gap"/>
  </c:chart>
  <c:externalData r:id="rId1"/>
</c:chartSpace>
</file>

<file path=ppt/drawings/drawing1.xml><?xml version="1.0" encoding="utf-8"?>
<c:userShapes xmlns:c="http://schemas.openxmlformats.org/drawingml/2006/chart">
  <cdr:relSizeAnchor xmlns:cdr="http://schemas.openxmlformats.org/drawingml/2006/chartDrawing">
    <cdr:from>
      <cdr:x>0.32947</cdr:x>
      <cdr:y>0.47096</cdr:y>
    </cdr:from>
    <cdr:to>
      <cdr:x>0.43371</cdr:x>
      <cdr:y>0.61598</cdr:y>
    </cdr:to>
    <cdr:sp macro="" textlink="">
      <cdr:nvSpPr>
        <cdr:cNvPr id="3" name="2 CuadroTexto"/>
        <cdr:cNvSpPr txBox="1"/>
      </cdr:nvSpPr>
      <cdr:spPr>
        <a:xfrm xmlns:a="http://schemas.openxmlformats.org/drawingml/2006/main">
          <a:off x="2890309" y="296968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E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9575" cy="498475"/>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PY"/>
          </a:p>
        </p:txBody>
      </p:sp>
      <p:sp>
        <p:nvSpPr>
          <p:cNvPr id="3" name="Marcador de fecha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15F7067E-8917-49E8-B7E0-E777D0B49C24}" type="datetimeFigureOut">
              <a:rPr lang="es-PY"/>
              <a:pPr>
                <a:defRPr/>
              </a:pPr>
              <a:t>14/09/2016</a:t>
            </a:fld>
            <a:endParaRPr lang="es-PY"/>
          </a:p>
        </p:txBody>
      </p:sp>
      <p:sp>
        <p:nvSpPr>
          <p:cNvPr id="4" name="Marcador de pie de página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PY"/>
          </a:p>
        </p:txBody>
      </p:sp>
      <p:sp>
        <p:nvSpPr>
          <p:cNvPr id="5" name="Marcador de número de diapositiva 4"/>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2B6229A-F6EA-4647-96C6-7FAA346518A2}" type="slidenum">
              <a:rPr lang="es-PY"/>
              <a:pPr>
                <a:defRPr/>
              </a:pPr>
              <a:t>‹Nº›</a:t>
            </a:fld>
            <a:endParaRPr lang="es-PY"/>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6" name="Date Placeholder 3"/>
          <p:cNvSpPr>
            <a:spLocks noGrp="1"/>
          </p:cNvSpPr>
          <p:nvPr>
            <p:ph type="dt" sz="half" idx="10"/>
          </p:nvPr>
        </p:nvSpPr>
        <p:spPr/>
        <p:txBody>
          <a:bodyPr/>
          <a:lstStyle>
            <a:lvl1pPr>
              <a:defRPr/>
            </a:lvl1pPr>
          </a:lstStyle>
          <a:p>
            <a:pPr>
              <a:defRPr/>
            </a:pPr>
            <a:fld id="{53C019DA-6142-4FD5-BC5A-EF2A40D31BE6}" type="datetimeFigureOut">
              <a:rPr lang="es-ES"/>
              <a:pPr>
                <a:defRPr/>
              </a:pPr>
              <a:t>14/09/2016</a:t>
            </a:fld>
            <a:endParaRPr lang="es-ES"/>
          </a:p>
        </p:txBody>
      </p:sp>
      <p:sp>
        <p:nvSpPr>
          <p:cNvPr id="7" name="Footer Placeholder 4"/>
          <p:cNvSpPr>
            <a:spLocks noGrp="1"/>
          </p:cNvSpPr>
          <p:nvPr>
            <p:ph type="ftr" sz="quarter" idx="11"/>
          </p:nvPr>
        </p:nvSpPr>
        <p:spPr/>
        <p:txBody>
          <a:bodyPr/>
          <a:lstStyle>
            <a:lvl1pPr>
              <a:defRPr/>
            </a:lvl1pPr>
          </a:lstStyle>
          <a:p>
            <a:pPr>
              <a:defRPr/>
            </a:pPr>
            <a:endParaRPr lang="es-ES"/>
          </a:p>
        </p:txBody>
      </p:sp>
      <p:sp>
        <p:nvSpPr>
          <p:cNvPr id="8" name="Slide Number Placeholder 5"/>
          <p:cNvSpPr>
            <a:spLocks noGrp="1"/>
          </p:cNvSpPr>
          <p:nvPr>
            <p:ph type="sldNum" sz="quarter" idx="12"/>
          </p:nvPr>
        </p:nvSpPr>
        <p:spPr/>
        <p:txBody>
          <a:bodyPr/>
          <a:lstStyle>
            <a:lvl1pPr>
              <a:defRPr smtClean="0">
                <a:solidFill>
                  <a:schemeClr val="tx1"/>
                </a:solidFill>
              </a:defRPr>
            </a:lvl1pPr>
          </a:lstStyle>
          <a:p>
            <a:pPr>
              <a:defRPr/>
            </a:pPr>
            <a:fld id="{48E8B5D1-43D4-4C95-ADA0-8E2884F9AB75}"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fld id="{0D2841E5-2971-420D-9A87-BCD81BCF4764}" type="datetimeFigureOut">
              <a:rPr lang="es-ES"/>
              <a:pPr>
                <a:defRPr/>
              </a:pPr>
              <a:t>14/09/2016</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65574CCB-92C4-46F9-80E5-9D3C8C8747D2}"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fld id="{E22DB326-744A-4CAD-9961-AAB8BDC6E17A}" type="datetimeFigureOut">
              <a:rPr lang="es-ES"/>
              <a:pPr>
                <a:defRPr/>
              </a:pPr>
              <a:t>14/09/2016</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AC585DEB-CB24-42E5-9AF6-609801E11E97}"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5EB48441-1E90-4D64-85BC-D1F9C1D6C60D}" type="datetimeFigureOut">
              <a:rPr lang="es-ES"/>
              <a:pPr>
                <a:defRPr/>
              </a:pPr>
              <a:t>14/09/2016</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9CFC3044-C3D3-4613-948A-810BAA280945}"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fld id="{D9AB3AED-1168-4234-8B30-91248C9111E2}" type="datetimeFigureOut">
              <a:rPr lang="es-ES"/>
              <a:pPr>
                <a:defRPr/>
              </a:pPr>
              <a:t>14/09/2016</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76EE7007-59E9-4001-896B-378D2F8C9E0D}"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p:txBody>
          <a:bodyPr/>
          <a:lstStyle>
            <a:lvl1pPr>
              <a:defRPr/>
            </a:lvl1pPr>
          </a:lstStyle>
          <a:p>
            <a:pPr>
              <a:defRPr/>
            </a:pPr>
            <a:fld id="{7F6B9F1B-CED7-4197-90EB-7FF4D54EFE79}" type="datetimeFigureOut">
              <a:rPr lang="es-ES"/>
              <a:pPr>
                <a:defRPr/>
              </a:pPr>
              <a:t>14/09/2016</a:t>
            </a:fld>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4468A9F8-B7BC-455C-812E-5A8C4A86A13F}"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lvl1pPr>
              <a:defRPr/>
            </a:lvl1pPr>
          </a:lstStyle>
          <a:p>
            <a:pPr>
              <a:defRPr/>
            </a:pPr>
            <a:fld id="{FCD74B57-6AC7-4077-8DCE-058A0ED9FA14}" type="datetimeFigureOut">
              <a:rPr lang="es-ES"/>
              <a:pPr>
                <a:defRPr/>
              </a:pPr>
              <a:t>14/09/2016</a:t>
            </a:fld>
            <a:endParaRPr lang="es-ES"/>
          </a:p>
        </p:txBody>
      </p:sp>
      <p:sp>
        <p:nvSpPr>
          <p:cNvPr id="8" name="Footer Placeholder 4"/>
          <p:cNvSpPr>
            <a:spLocks noGrp="1"/>
          </p:cNvSpPr>
          <p:nvPr>
            <p:ph type="ftr" sz="quarter" idx="11"/>
          </p:nvPr>
        </p:nvSpPr>
        <p:spPr/>
        <p:txBody>
          <a:bodyPr/>
          <a:lstStyle>
            <a:lvl1pPr>
              <a:defRPr/>
            </a:lvl1pPr>
          </a:lstStyle>
          <a:p>
            <a:pPr>
              <a:defRPr/>
            </a:pPr>
            <a:endParaRPr lang="es-ES"/>
          </a:p>
        </p:txBody>
      </p:sp>
      <p:sp>
        <p:nvSpPr>
          <p:cNvPr id="9" name="Slide Number Placeholder 5"/>
          <p:cNvSpPr>
            <a:spLocks noGrp="1"/>
          </p:cNvSpPr>
          <p:nvPr>
            <p:ph type="sldNum" sz="quarter" idx="12"/>
          </p:nvPr>
        </p:nvSpPr>
        <p:spPr/>
        <p:txBody>
          <a:bodyPr/>
          <a:lstStyle>
            <a:lvl1pPr>
              <a:defRPr/>
            </a:lvl1pPr>
          </a:lstStyle>
          <a:p>
            <a:pPr>
              <a:defRPr/>
            </a:pPr>
            <a:fld id="{322256F7-9AB7-4F55-A04E-FC31FF261C53}"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3"/>
          <p:cNvSpPr>
            <a:spLocks noGrp="1"/>
          </p:cNvSpPr>
          <p:nvPr>
            <p:ph type="dt" sz="half" idx="10"/>
          </p:nvPr>
        </p:nvSpPr>
        <p:spPr/>
        <p:txBody>
          <a:bodyPr/>
          <a:lstStyle>
            <a:lvl1pPr>
              <a:defRPr/>
            </a:lvl1pPr>
          </a:lstStyle>
          <a:p>
            <a:pPr>
              <a:defRPr/>
            </a:pPr>
            <a:fld id="{99DCA122-4906-478A-A4FB-1519F4998998}" type="datetimeFigureOut">
              <a:rPr lang="es-ES"/>
              <a:pPr>
                <a:defRPr/>
              </a:pPr>
              <a:t>14/09/2016</a:t>
            </a:fld>
            <a:endParaRPr lang="es-ES"/>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p:txBody>
          <a:bodyPr/>
          <a:lstStyle>
            <a:lvl1pPr>
              <a:defRPr/>
            </a:lvl1pPr>
          </a:lstStyle>
          <a:p>
            <a:pPr>
              <a:defRPr/>
            </a:pPr>
            <a:fld id="{BE980ACB-CDAC-4F61-9FB0-487D3C70C719}"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19A668-62CA-425E-BB8E-65A82D2F8E02}" type="datetimeFigureOut">
              <a:rPr lang="es-ES"/>
              <a:pPr>
                <a:defRPr/>
              </a:pPr>
              <a:t>14/09/2016</a:t>
            </a:fld>
            <a:endParaRPr lang="es-ES"/>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p:txBody>
          <a:bodyPr/>
          <a:lstStyle>
            <a:lvl1pPr>
              <a:defRPr/>
            </a:lvl1pPr>
          </a:lstStyle>
          <a:p>
            <a:pPr>
              <a:defRPr/>
            </a:pPr>
            <a:fld id="{0B2A2425-A81F-4D27-A4FF-938251799A29}"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5" name="Date Placeholder 3"/>
          <p:cNvSpPr>
            <a:spLocks noGrp="1"/>
          </p:cNvSpPr>
          <p:nvPr>
            <p:ph type="dt" sz="half" idx="10"/>
          </p:nvPr>
        </p:nvSpPr>
        <p:spPr/>
        <p:txBody>
          <a:bodyPr/>
          <a:lstStyle>
            <a:lvl1pPr>
              <a:defRPr/>
            </a:lvl1pPr>
          </a:lstStyle>
          <a:p>
            <a:pPr>
              <a:defRPr/>
            </a:pPr>
            <a:fld id="{E8FE8914-3A7C-4260-A130-EB0846CCD2A4}" type="datetimeFigureOut">
              <a:rPr lang="es-ES"/>
              <a:pPr>
                <a:defRPr/>
              </a:pPr>
              <a:t>14/09/2016</a:t>
            </a:fld>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20EEA60D-148A-48CB-B816-075269E12226}"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es-ES" smtClean="0"/>
              <a:t>Haga clic para modificar el estilo de título del patrón</a:t>
            </a:r>
            <a:endParaRPr lang="en-US" dirty="0"/>
          </a:p>
        </p:txBody>
      </p:sp>
      <p:sp>
        <p:nvSpPr>
          <p:cNvPr id="7" name="Date Placeholder 4"/>
          <p:cNvSpPr>
            <a:spLocks noGrp="1"/>
          </p:cNvSpPr>
          <p:nvPr>
            <p:ph type="dt" sz="half" idx="10"/>
          </p:nvPr>
        </p:nvSpPr>
        <p:spPr/>
        <p:txBody>
          <a:bodyPr/>
          <a:lstStyle>
            <a:lvl1pPr>
              <a:defRPr/>
            </a:lvl1pPr>
          </a:lstStyle>
          <a:p>
            <a:pPr>
              <a:defRPr/>
            </a:pPr>
            <a:fld id="{D97F77F8-CFFC-41CD-8E5F-55DCB166D24F}" type="datetimeFigureOut">
              <a:rPr lang="es-ES"/>
              <a:pPr>
                <a:defRPr/>
              </a:pPr>
              <a:t>14/09/2016</a:t>
            </a:fld>
            <a:endParaRPr lang="es-ES"/>
          </a:p>
        </p:txBody>
      </p:sp>
      <p:sp>
        <p:nvSpPr>
          <p:cNvPr id="9" name="Footer Placeholder 5"/>
          <p:cNvSpPr>
            <a:spLocks noGrp="1"/>
          </p:cNvSpPr>
          <p:nvPr>
            <p:ph type="ftr" sz="quarter" idx="11"/>
          </p:nvPr>
        </p:nvSpPr>
        <p:spPr/>
        <p:txBody>
          <a:bodyPr/>
          <a:lstStyle>
            <a:lvl1pPr>
              <a:defRPr/>
            </a:lvl1pPr>
          </a:lstStyle>
          <a:p>
            <a:pPr>
              <a:defRPr/>
            </a:pPr>
            <a:endParaRPr lang="es-ES"/>
          </a:p>
        </p:txBody>
      </p:sp>
      <p:sp>
        <p:nvSpPr>
          <p:cNvPr id="10" name="Slide Number Placeholder 6"/>
          <p:cNvSpPr>
            <a:spLocks noGrp="1"/>
          </p:cNvSpPr>
          <p:nvPr>
            <p:ph type="sldNum" sz="quarter" idx="12"/>
          </p:nvPr>
        </p:nvSpPr>
        <p:spPr/>
        <p:txBody>
          <a:bodyPr/>
          <a:lstStyle>
            <a:lvl1pPr>
              <a:defRPr smtClean="0">
                <a:solidFill>
                  <a:schemeClr val="tx1"/>
                </a:solidFill>
              </a:defRPr>
            </a:lvl1pPr>
          </a:lstStyle>
          <a:p>
            <a:pPr>
              <a:defRPr/>
            </a:pPr>
            <a:fld id="{74306920-A862-46AC-B8C6-1995C6962C81}"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5791200" cy="13716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1027" name="Text Placeholder 2"/>
          <p:cNvSpPr>
            <a:spLocks noGrp="1"/>
          </p:cNvSpPr>
          <p:nvPr>
            <p:ph type="body" idx="1"/>
          </p:nvPr>
        </p:nvSpPr>
        <p:spPr bwMode="auto">
          <a:xfrm>
            <a:off x="457200" y="1752600"/>
            <a:ext cx="76200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Date Placeholder 3"/>
          <p:cNvSpPr>
            <a:spLocks noGrp="1"/>
          </p:cNvSpPr>
          <p:nvPr>
            <p:ph type="dt" sz="half" idx="2"/>
          </p:nvPr>
        </p:nvSpPr>
        <p:spPr>
          <a:xfrm>
            <a:off x="457200" y="6172200"/>
            <a:ext cx="3429000" cy="304800"/>
          </a:xfrm>
          <a:prstGeom prst="rect">
            <a:avLst/>
          </a:prstGeom>
        </p:spPr>
        <p:txBody>
          <a:bodyPr vert="horz" lIns="91440" tIns="45720" rIns="91440" bIns="0" rtlCol="0" anchor="b"/>
          <a:lstStyle>
            <a:lvl1pPr algn="l" fontAlgn="auto">
              <a:spcBef>
                <a:spcPts val="0"/>
              </a:spcBef>
              <a:spcAft>
                <a:spcPts val="0"/>
              </a:spcAft>
              <a:defRPr sz="1000" smtClean="0">
                <a:solidFill>
                  <a:schemeClr val="tx1"/>
                </a:solidFill>
                <a:latin typeface="+mn-lt"/>
              </a:defRPr>
            </a:lvl1pPr>
          </a:lstStyle>
          <a:p>
            <a:pPr>
              <a:defRPr/>
            </a:pPr>
            <a:fld id="{83C84C75-E2A3-4010-A259-2E76E2826F96}" type="datetimeFigureOut">
              <a:rPr lang="es-ES"/>
              <a:pPr>
                <a:defRPr/>
              </a:pPr>
              <a:t>14/09/2016</a:t>
            </a:fld>
            <a:endParaRPr lang="es-ES"/>
          </a:p>
        </p:txBody>
      </p:sp>
      <p:sp>
        <p:nvSpPr>
          <p:cNvPr id="5" name="Footer Placeholder 4"/>
          <p:cNvSpPr>
            <a:spLocks noGrp="1"/>
          </p:cNvSpPr>
          <p:nvPr>
            <p:ph type="ftr" sz="quarter" idx="3"/>
          </p:nvPr>
        </p:nvSpPr>
        <p:spPr>
          <a:xfrm>
            <a:off x="457200" y="6492875"/>
            <a:ext cx="3429000" cy="284163"/>
          </a:xfrm>
          <a:prstGeom prst="rect">
            <a:avLst/>
          </a:prstGeom>
        </p:spPr>
        <p:txBody>
          <a:bodyPr vert="horz" lIns="91440" tIns="45720" rIns="91440" bIns="45720" rtlCol="0" anchor="t"/>
          <a:lstStyle>
            <a:lvl1pPr algn="l" fontAlgn="auto">
              <a:spcBef>
                <a:spcPts val="0"/>
              </a:spcBef>
              <a:spcAft>
                <a:spcPts val="0"/>
              </a:spcAft>
              <a:defRPr sz="1000">
                <a:solidFill>
                  <a:schemeClr val="tx1"/>
                </a:solidFill>
                <a:latin typeface="+mn-lt"/>
              </a:defRPr>
            </a:lvl1pPr>
          </a:lstStyle>
          <a:p>
            <a:pPr>
              <a:defRPr/>
            </a:pPr>
            <a:endParaRPr lang="es-ES"/>
          </a:p>
        </p:txBody>
      </p:sp>
      <p:sp>
        <p:nvSpPr>
          <p:cNvPr id="6" name="Slide Number Placeholder 5"/>
          <p:cNvSpPr>
            <a:spLocks noGrp="1"/>
          </p:cNvSpPr>
          <p:nvPr>
            <p:ph type="sldNum" sz="quarter" idx="4"/>
          </p:nvPr>
        </p:nvSpPr>
        <p:spPr>
          <a:xfrm rot="16200000">
            <a:off x="8227219" y="5885656"/>
            <a:ext cx="1316038" cy="365125"/>
          </a:xfrm>
          <a:prstGeom prst="rect">
            <a:avLst/>
          </a:prstGeom>
        </p:spPr>
        <p:txBody>
          <a:bodyPr vert="horz" lIns="91440" tIns="45720" rIns="91440" bIns="45720" rtlCol="0" anchor="ctr"/>
          <a:lstStyle>
            <a:lvl1pPr algn="l" fontAlgn="auto">
              <a:spcBef>
                <a:spcPts val="0"/>
              </a:spcBef>
              <a:spcAft>
                <a:spcPts val="0"/>
              </a:spcAft>
              <a:defRPr sz="2400" b="1" smtClean="0">
                <a:solidFill>
                  <a:schemeClr val="tx2"/>
                </a:solidFill>
                <a:latin typeface="+mn-lt"/>
              </a:defRPr>
            </a:lvl1pPr>
          </a:lstStyle>
          <a:p>
            <a:pPr>
              <a:defRPr/>
            </a:pPr>
            <a:fld id="{5A12BCA4-48BE-44C4-A3E9-0CB38952E156}" type="slidenum">
              <a:rPr lang="es-ES"/>
              <a:pPr>
                <a:defRPr/>
              </a:pPr>
              <a:t>‹Nº›</a:t>
            </a:fld>
            <a:endParaRPr lang="es-ES"/>
          </a:p>
        </p:txBody>
      </p:sp>
      <p:sp>
        <p:nvSpPr>
          <p:cNvPr id="7" name="Rectangle 6"/>
          <p:cNvSpPr/>
          <p:nvPr/>
        </p:nvSpPr>
        <p:spPr>
          <a:xfrm>
            <a:off x="9001125" y="0"/>
            <a:ext cx="142875"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920" r:id="rId1"/>
    <p:sldLayoutId id="2147483911" r:id="rId2"/>
    <p:sldLayoutId id="2147483912" r:id="rId3"/>
    <p:sldLayoutId id="2147483913" r:id="rId4"/>
    <p:sldLayoutId id="2147483914" r:id="rId5"/>
    <p:sldLayoutId id="2147483915" r:id="rId6"/>
    <p:sldLayoutId id="2147483916" r:id="rId7"/>
    <p:sldLayoutId id="2147483917" r:id="rId8"/>
    <p:sldLayoutId id="2147483921" r:id="rId9"/>
    <p:sldLayoutId id="2147483918" r:id="rId10"/>
    <p:sldLayoutId id="2147483919" r:id="rId11"/>
  </p:sldLayoutIdLst>
  <p:txStyles>
    <p:titleStyle>
      <a:lvl1pPr algn="l" rtl="0" fontAlgn="base">
        <a:spcBef>
          <a:spcPct val="0"/>
        </a:spcBef>
        <a:spcAft>
          <a:spcPct val="0"/>
        </a:spcAft>
        <a:defRPr sz="3600" kern="1200" cap="all" spc="-6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algn="l" rtl="0" fontAlgn="base">
        <a:spcBef>
          <a:spcPct val="20000"/>
        </a:spcBef>
        <a:spcAft>
          <a:spcPts val="600"/>
        </a:spcAft>
        <a:buFont typeface="Arial" charset="0"/>
        <a:defRPr sz="2000" b="1" kern="1200">
          <a:solidFill>
            <a:schemeClr val="tx1"/>
          </a:solidFill>
          <a:latin typeface="+mn-lt"/>
          <a:ea typeface="+mn-ea"/>
          <a:cs typeface="+mn-cs"/>
        </a:defRPr>
      </a:lvl1pPr>
      <a:lvl2pPr marL="457200" indent="-182563" algn="l" rtl="0" fontAlgn="base">
        <a:spcBef>
          <a:spcPct val="20000"/>
        </a:spcBef>
        <a:spcAft>
          <a:spcPct val="0"/>
        </a:spcAft>
        <a:buClr>
          <a:schemeClr val="tx2"/>
        </a:buClr>
        <a:buFont typeface="Arial"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Clr>
          <a:schemeClr val="tx2"/>
        </a:buClr>
        <a:buFont typeface="Arial" charset="0"/>
        <a:buChar char="•"/>
        <a:defRPr kern="1200">
          <a:solidFill>
            <a:schemeClr val="tx1"/>
          </a:solidFill>
          <a:latin typeface="+mn-lt"/>
          <a:ea typeface="+mn-ea"/>
          <a:cs typeface="+mn-cs"/>
        </a:defRPr>
      </a:lvl3pPr>
      <a:lvl4pPr marL="1600200" indent="-228600" algn="l" rtl="0" fontAlgn="base">
        <a:spcBef>
          <a:spcPct val="20000"/>
        </a:spcBef>
        <a:spcAft>
          <a:spcPct val="0"/>
        </a:spcAft>
        <a:buClr>
          <a:schemeClr val="tx2"/>
        </a:buClr>
        <a:buFont typeface="Arial" charset="0"/>
        <a:buChar char="•"/>
        <a:defRPr kern="1200">
          <a:solidFill>
            <a:schemeClr val="tx1"/>
          </a:solidFill>
          <a:latin typeface="+mn-lt"/>
          <a:ea typeface="+mn-ea"/>
          <a:cs typeface="+mn-cs"/>
        </a:defRPr>
      </a:lvl4pPr>
      <a:lvl5pPr marL="2057400" indent="-228600" algn="l" rtl="0" fontAlgn="base">
        <a:spcBef>
          <a:spcPct val="200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3.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1.jpe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5.jpe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877816" y="2338056"/>
            <a:ext cx="7238999" cy="2685892"/>
          </a:xfrm>
          <a:solidFill>
            <a:srgbClr val="002060"/>
          </a:solidFill>
          <a:ln/>
          <a:scene3d>
            <a:camera prst="orthographicFront">
              <a:rot lat="0" lon="0" rev="0"/>
            </a:camera>
            <a:lightRig rig="contrasting" dir="t">
              <a:rot lat="0" lon="0" rev="7800000"/>
            </a:lightRig>
          </a:scene3d>
          <a:sp3d>
            <a:bevelT w="139700" h="139700"/>
          </a:sp3d>
        </p:spPr>
        <p:txBody>
          <a:bodyPr anchor="ctr">
            <a:noAutofit/>
          </a:bodyPr>
          <a:lstStyle/>
          <a:p>
            <a:pPr algn="ctr"/>
            <a:r>
              <a:rPr lang="es-ES" sz="3200" b="1" cap="none" smtClean="0">
                <a:solidFill>
                  <a:schemeClr val="bg1"/>
                </a:solidFill>
                <a:effectLst>
                  <a:outerShdw blurRad="38100" dist="38100" dir="2700000" algn="tl">
                    <a:srgbClr val="C0C0C0"/>
                  </a:outerShdw>
                </a:effectLst>
              </a:rPr>
              <a:t>ANTEPROYECTO DE LEY DE PRESUPUESTO </a:t>
            </a:r>
          </a:p>
          <a:p>
            <a:pPr algn="ctr"/>
            <a:r>
              <a:rPr lang="es-ES" sz="3200" b="1" cap="none" smtClean="0">
                <a:solidFill>
                  <a:schemeClr val="bg1"/>
                </a:solidFill>
                <a:effectLst>
                  <a:outerShdw blurRad="38100" dist="38100" dir="2700000" algn="tl">
                    <a:srgbClr val="C0C0C0"/>
                  </a:outerShdw>
                </a:effectLst>
              </a:rPr>
              <a:t>EJERCICIO FISCAL 2017</a:t>
            </a:r>
          </a:p>
        </p:txBody>
      </p:sp>
      <p:pic>
        <p:nvPicPr>
          <p:cNvPr id="14340" name="Imagen 7"/>
          <p:cNvPicPr>
            <a:picLocks noChangeAspect="1"/>
          </p:cNvPicPr>
          <p:nvPr/>
        </p:nvPicPr>
        <p:blipFill>
          <a:blip r:embed="rId2"/>
          <a:srcRect/>
          <a:stretch>
            <a:fillRect/>
          </a:stretch>
        </p:blipFill>
        <p:spPr bwMode="auto">
          <a:xfrm>
            <a:off x="3490913" y="5014913"/>
            <a:ext cx="1179512" cy="746125"/>
          </a:xfrm>
          <a:prstGeom prst="rect">
            <a:avLst/>
          </a:prstGeom>
          <a:noFill/>
          <a:ln w="9525">
            <a:noFill/>
            <a:miter lim="800000"/>
            <a:headEnd/>
            <a:tailEnd/>
          </a:ln>
        </p:spPr>
      </p:pic>
      <p:pic>
        <p:nvPicPr>
          <p:cNvPr id="14341" name="Picture 2" descr="C:\Users\Usuario\imagenes illustrator\logos\logo_migraciones.png"/>
          <p:cNvPicPr>
            <a:picLocks noChangeAspect="1" noChangeArrowheads="1"/>
          </p:cNvPicPr>
          <p:nvPr/>
        </p:nvPicPr>
        <p:blipFill>
          <a:blip r:embed="rId3"/>
          <a:srcRect/>
          <a:stretch>
            <a:fillRect/>
          </a:stretch>
        </p:blipFill>
        <p:spPr bwMode="auto">
          <a:xfrm>
            <a:off x="5416550" y="681038"/>
            <a:ext cx="3151188" cy="1138237"/>
          </a:xfrm>
          <a:prstGeom prst="rect">
            <a:avLst/>
          </a:prstGeom>
          <a:noFill/>
          <a:ln w="9525">
            <a:noFill/>
            <a:miter lim="800000"/>
            <a:headEnd/>
            <a:tailEnd/>
          </a:ln>
        </p:spPr>
      </p:pic>
      <p:pic>
        <p:nvPicPr>
          <p:cNvPr id="14342" name="Picture 3" descr="C:\Users\Usuario\imagenes illustrator\logos\GobiernoNacional-Slogan-2015-Nuevo.png"/>
          <p:cNvPicPr>
            <a:picLocks noChangeAspect="1" noChangeArrowheads="1"/>
          </p:cNvPicPr>
          <p:nvPr/>
        </p:nvPicPr>
        <p:blipFill>
          <a:blip r:embed="rId4"/>
          <a:srcRect/>
          <a:stretch>
            <a:fillRect/>
          </a:stretch>
        </p:blipFill>
        <p:spPr bwMode="auto">
          <a:xfrm>
            <a:off x="663575" y="568325"/>
            <a:ext cx="2776538" cy="12509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Marcador de contenido 2"/>
          <p:cNvSpPr txBox="1">
            <a:spLocks/>
          </p:cNvSpPr>
          <p:nvPr/>
        </p:nvSpPr>
        <p:spPr bwMode="auto">
          <a:xfrm>
            <a:off x="584200" y="465138"/>
            <a:ext cx="7827963" cy="612775"/>
          </a:xfrm>
          <a:prstGeom prst="rect">
            <a:avLst/>
          </a:prstGeom>
          <a:noFill/>
          <a:ln w="9525">
            <a:noFill/>
            <a:miter lim="800000"/>
            <a:headEnd/>
            <a:tailEnd/>
          </a:ln>
        </p:spPr>
        <p:txBody>
          <a:bodyPr/>
          <a:lstStyle/>
          <a:p>
            <a:pPr defTabSz="457200">
              <a:spcBef>
                <a:spcPts val="1000"/>
              </a:spcBef>
              <a:buClr>
                <a:schemeClr val="accent1"/>
              </a:buClr>
              <a:buSzPct val="80000"/>
              <a:buFont typeface="Wingdings 3" pitchFamily="18" charset="2"/>
              <a:buNone/>
            </a:pPr>
            <a:r>
              <a:rPr lang="es-ES" sz="2000" b="1"/>
              <a:t>Cantidad de trámites realizados por ciudadanos extranjeros en las </a:t>
            </a:r>
            <a:r>
              <a:rPr lang="es-ES" sz="2000" b="1">
                <a:solidFill>
                  <a:srgbClr val="002060"/>
                </a:solidFill>
              </a:rPr>
              <a:t>Jornadas de Regularización Migratoria durante el 2016</a:t>
            </a:r>
            <a:endParaRPr lang="es-ES" sz="2000">
              <a:solidFill>
                <a:srgbClr val="002060"/>
              </a:solidFill>
            </a:endParaRPr>
          </a:p>
        </p:txBody>
      </p:sp>
      <p:pic>
        <p:nvPicPr>
          <p:cNvPr id="12292" name="Picture 4" descr="Z:\Imágenes Lily\fotos 2016\Equipos móviles 2016\1º Equipo Movil CDE 22 al 27 de febrero\Viernes 26-feb\IMG-20160302-WA0008.jpg"/>
          <p:cNvPicPr>
            <a:picLocks noChangeAspect="1" noChangeArrowheads="1"/>
          </p:cNvPicPr>
          <p:nvPr/>
        </p:nvPicPr>
        <p:blipFill>
          <a:blip r:embed="rId2"/>
          <a:srcRect/>
          <a:stretch>
            <a:fillRect/>
          </a:stretch>
        </p:blipFill>
        <p:spPr bwMode="auto">
          <a:xfrm>
            <a:off x="23813" y="1890713"/>
            <a:ext cx="2130425" cy="1198562"/>
          </a:xfrm>
          <a:prstGeom prst="rect">
            <a:avLst/>
          </a:prstGeom>
          <a:ln>
            <a:solidFill>
              <a:schemeClr val="bg1"/>
            </a:solidFill>
          </a:ln>
          <a:effectLst>
            <a:outerShdw blurRad="63500" sx="102000" sy="102000" algn="ctr" rotWithShape="0">
              <a:prstClr val="black">
                <a:alpha val="40000"/>
              </a:prstClr>
            </a:outerShdw>
          </a:effectLst>
          <a:extLst>
            <a:ext uri="{909E8E84-426E-40DD-AFC4-6F175D3DCCD1}"/>
          </a:extLst>
        </p:spPr>
      </p:pic>
      <p:pic>
        <p:nvPicPr>
          <p:cNvPr id="12293" name="Picture 5" descr="Z:\Imágenes Lily\fotos 2016\Equipos móviles 2016\2º Equipo Movil PJC 7 al 12 de marzo\Viernes 11-mar\IMG_3851.JPG"/>
          <p:cNvPicPr>
            <a:picLocks noChangeAspect="1" noChangeArrowheads="1"/>
          </p:cNvPicPr>
          <p:nvPr/>
        </p:nvPicPr>
        <p:blipFill rotWithShape="1">
          <a:blip r:embed="rId3"/>
          <a:srcRect t="28206"/>
          <a:stretch/>
        </p:blipFill>
        <p:spPr bwMode="auto">
          <a:xfrm>
            <a:off x="23813" y="3113088"/>
            <a:ext cx="2132012" cy="1147762"/>
          </a:xfrm>
          <a:prstGeom prst="rect">
            <a:avLst/>
          </a:prstGeom>
          <a:ln>
            <a:solidFill>
              <a:schemeClr val="bg1"/>
            </a:solidFill>
          </a:ln>
          <a:effectLst>
            <a:outerShdw blurRad="63500" sx="102000" sy="102000" algn="ctr" rotWithShape="0">
              <a:prstClr val="black">
                <a:alpha val="40000"/>
              </a:prstClr>
            </a:outerShdw>
          </a:effectLst>
          <a:extLst>
            <a:ext uri="{909E8E84-426E-40DD-AFC4-6F175D3DCCD1}"/>
          </a:extLst>
        </p:spPr>
      </p:pic>
      <p:pic>
        <p:nvPicPr>
          <p:cNvPr id="12294" name="Picture 6" descr="Z:\Imágenes Lily\fotos 2016\Equipos móviles 2016\3º Equipo Móvil SALTO DEL GUAIRA 25 al 30 de abril\IMG_1451.JPG"/>
          <p:cNvPicPr>
            <a:picLocks noChangeAspect="1" noChangeArrowheads="1"/>
          </p:cNvPicPr>
          <p:nvPr/>
        </p:nvPicPr>
        <p:blipFill>
          <a:blip r:embed="rId4"/>
          <a:srcRect/>
          <a:stretch>
            <a:fillRect/>
          </a:stretch>
        </p:blipFill>
        <p:spPr bwMode="auto">
          <a:xfrm>
            <a:off x="23813" y="4278313"/>
            <a:ext cx="2139950" cy="1204912"/>
          </a:xfrm>
          <a:prstGeom prst="rect">
            <a:avLst/>
          </a:prstGeom>
          <a:ln>
            <a:solidFill>
              <a:schemeClr val="bg1"/>
            </a:solidFill>
          </a:ln>
          <a:effectLst>
            <a:outerShdw blurRad="63500" sx="102000" sy="102000" algn="ctr" rotWithShape="0">
              <a:prstClr val="black">
                <a:alpha val="40000"/>
              </a:prstClr>
            </a:outerShdw>
          </a:effectLst>
          <a:extLst>
            <a:ext uri="{909E8E84-426E-40DD-AFC4-6F175D3DCCD1}"/>
          </a:extLst>
        </p:spPr>
      </p:pic>
      <p:pic>
        <p:nvPicPr>
          <p:cNvPr id="12295" name="Picture 7" descr="Z:\Imágenes Lily\fotos 2016\Equipos móviles 2016\8° Equipo Móvil Canindeyu 5 al 10-09\Lunes 05 09 2016\WhatsApp Image 2016-09-05 at 08.05.42.jpeg"/>
          <p:cNvPicPr>
            <a:picLocks noChangeAspect="1" noChangeArrowheads="1"/>
          </p:cNvPicPr>
          <p:nvPr/>
        </p:nvPicPr>
        <p:blipFill>
          <a:blip r:embed="rId5"/>
          <a:srcRect/>
          <a:stretch>
            <a:fillRect/>
          </a:stretch>
        </p:blipFill>
        <p:spPr bwMode="auto">
          <a:xfrm>
            <a:off x="23813" y="5522913"/>
            <a:ext cx="2139950" cy="1203325"/>
          </a:xfrm>
          <a:prstGeom prst="rect">
            <a:avLst/>
          </a:prstGeom>
          <a:ln>
            <a:solidFill>
              <a:schemeClr val="bg1"/>
            </a:solidFill>
          </a:ln>
          <a:effectLst>
            <a:outerShdw blurRad="63500" sx="102000" sy="102000" algn="ctr" rotWithShape="0">
              <a:prstClr val="black">
                <a:alpha val="40000"/>
              </a:prstClr>
            </a:outerShdw>
          </a:effectLst>
          <a:extLst>
            <a:ext uri="{909E8E84-426E-40DD-AFC4-6F175D3DCCD1}"/>
          </a:extLst>
        </p:spPr>
      </p:pic>
      <p:pic>
        <p:nvPicPr>
          <p:cNvPr id="6146" name="Picture 2"/>
          <p:cNvPicPr>
            <a:picLocks noChangeAspect="1" noChangeArrowheads="1"/>
          </p:cNvPicPr>
          <p:nvPr/>
        </p:nvPicPr>
        <p:blipFill>
          <a:blip r:embed="rId6"/>
          <a:srcRect/>
          <a:stretch>
            <a:fillRect/>
          </a:stretch>
        </p:blipFill>
        <p:spPr bwMode="auto">
          <a:xfrm>
            <a:off x="2400300" y="2130425"/>
            <a:ext cx="6500813" cy="3994150"/>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extLst>
        </p:spPr>
      </p:pic>
      <p:cxnSp>
        <p:nvCxnSpPr>
          <p:cNvPr id="10" name="9 Conector recto"/>
          <p:cNvCxnSpPr/>
          <p:nvPr/>
        </p:nvCxnSpPr>
        <p:spPr>
          <a:xfrm>
            <a:off x="490538" y="1363663"/>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23560" name="Imagen 3"/>
          <p:cNvPicPr>
            <a:picLocks noChangeAspect="1"/>
          </p:cNvPicPr>
          <p:nvPr/>
        </p:nvPicPr>
        <p:blipFill>
          <a:blip r:embed="rId7"/>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n 5"/>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sp>
        <p:nvSpPr>
          <p:cNvPr id="24578" name="CuadroTexto 1"/>
          <p:cNvSpPr txBox="1">
            <a:spLocks noChangeArrowheads="1"/>
          </p:cNvSpPr>
          <p:nvPr/>
        </p:nvSpPr>
        <p:spPr bwMode="auto">
          <a:xfrm>
            <a:off x="750888" y="6186488"/>
            <a:ext cx="7642225" cy="523875"/>
          </a:xfrm>
          <a:prstGeom prst="rect">
            <a:avLst/>
          </a:prstGeom>
          <a:noFill/>
          <a:ln w="9525">
            <a:noFill/>
            <a:miter lim="800000"/>
            <a:headEnd/>
            <a:tailEnd/>
          </a:ln>
        </p:spPr>
        <p:txBody>
          <a:bodyPr>
            <a:spAutoFit/>
          </a:bodyPr>
          <a:lstStyle/>
          <a:p>
            <a:pPr algn="ctr"/>
            <a:r>
              <a:rPr lang="es-ES" sz="1400" b="1"/>
              <a:t>Próximas Jornadas: </a:t>
            </a:r>
            <a:r>
              <a:rPr lang="es-ES" sz="1400"/>
              <a:t>en Filadelfia, Toro Pampa y en Bahía Negra ( a realizarse en octubre)</a:t>
            </a:r>
          </a:p>
        </p:txBody>
      </p:sp>
      <p:sp>
        <p:nvSpPr>
          <p:cNvPr id="24579" name="Marcador de contenido 2"/>
          <p:cNvSpPr txBox="1">
            <a:spLocks/>
          </p:cNvSpPr>
          <p:nvPr/>
        </p:nvSpPr>
        <p:spPr bwMode="auto">
          <a:xfrm>
            <a:off x="584200" y="476250"/>
            <a:ext cx="6965950" cy="611188"/>
          </a:xfrm>
          <a:prstGeom prst="rect">
            <a:avLst/>
          </a:prstGeom>
          <a:noFill/>
          <a:ln w="9525">
            <a:noFill/>
            <a:miter lim="800000"/>
            <a:headEnd/>
            <a:tailEnd/>
          </a:ln>
        </p:spPr>
        <p:txBody>
          <a:bodyPr/>
          <a:lstStyle/>
          <a:p>
            <a:pPr defTabSz="457200">
              <a:spcBef>
                <a:spcPts val="1000"/>
              </a:spcBef>
              <a:buClr>
                <a:schemeClr val="accent1"/>
              </a:buClr>
              <a:buSzPct val="80000"/>
              <a:buFont typeface="Wingdings 3" pitchFamily="18" charset="2"/>
              <a:buNone/>
            </a:pPr>
            <a:r>
              <a:rPr lang="es-ES" sz="2200" b="1"/>
              <a:t>Recaudación en concepto de documentaciones en los </a:t>
            </a:r>
            <a:r>
              <a:rPr lang="es-ES" sz="2200" b="1">
                <a:solidFill>
                  <a:srgbClr val="002060"/>
                </a:solidFill>
              </a:rPr>
              <a:t>equipos móviles realizados en el 2016</a:t>
            </a:r>
            <a:endParaRPr lang="es-ES" sz="2200">
              <a:solidFill>
                <a:srgbClr val="002060"/>
              </a:solidFill>
            </a:endParaRPr>
          </a:p>
        </p:txBody>
      </p:sp>
      <p:pic>
        <p:nvPicPr>
          <p:cNvPr id="24580" name="Picture 3"/>
          <p:cNvPicPr>
            <a:picLocks noChangeAspect="1" noChangeArrowheads="1"/>
          </p:cNvPicPr>
          <p:nvPr/>
        </p:nvPicPr>
        <p:blipFill>
          <a:blip r:embed="rId3"/>
          <a:srcRect/>
          <a:stretch>
            <a:fillRect/>
          </a:stretch>
        </p:blipFill>
        <p:spPr bwMode="auto">
          <a:xfrm>
            <a:off x="1530350" y="1892300"/>
            <a:ext cx="6083300" cy="3795713"/>
          </a:xfrm>
          <a:prstGeom prst="rect">
            <a:avLst/>
          </a:prstGeom>
          <a:noFill/>
          <a:ln w="9525">
            <a:noFill/>
            <a:miter lim="800000"/>
            <a:headEnd/>
            <a:tailEnd/>
          </a:ln>
        </p:spPr>
      </p:pic>
      <p:cxnSp>
        <p:nvCxnSpPr>
          <p:cNvPr id="9" name="8 Conector recto"/>
          <p:cNvCxnSpPr/>
          <p:nvPr/>
        </p:nvCxnSpPr>
        <p:spPr>
          <a:xfrm>
            <a:off x="490538" y="1427163"/>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24582" name="Imagen 3"/>
          <p:cNvPicPr>
            <a:picLocks noChangeAspect="1"/>
          </p:cNvPicPr>
          <p:nvPr/>
        </p:nvPicPr>
        <p:blipFill>
          <a:blip r:embed="rId4"/>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Marcador de contenido 2"/>
          <p:cNvSpPr>
            <a:spLocks noGrp="1"/>
          </p:cNvSpPr>
          <p:nvPr>
            <p:ph idx="1"/>
          </p:nvPr>
        </p:nvSpPr>
        <p:spPr>
          <a:xfrm>
            <a:off x="582613" y="893763"/>
            <a:ext cx="7642225" cy="1047750"/>
          </a:xfrm>
        </p:spPr>
        <p:txBody>
          <a:bodyPr/>
          <a:lstStyle/>
          <a:p>
            <a:r>
              <a:rPr lang="es-ES" sz="2200" smtClean="0"/>
              <a:t>Inicio de la Ejecución del proyecto de  </a:t>
            </a:r>
            <a:r>
              <a:rPr lang="es-ES" sz="2200" smtClean="0">
                <a:solidFill>
                  <a:srgbClr val="002060"/>
                </a:solidFill>
              </a:rPr>
              <a:t>Modernización del Sistema de Gestión Migratoria </a:t>
            </a:r>
          </a:p>
        </p:txBody>
      </p:sp>
      <p:pic>
        <p:nvPicPr>
          <p:cNvPr id="25602" name="Imagen 5"/>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sp>
        <p:nvSpPr>
          <p:cNvPr id="25603" name="Marcador de contenido 2"/>
          <p:cNvSpPr txBox="1">
            <a:spLocks/>
          </p:cNvSpPr>
          <p:nvPr/>
        </p:nvSpPr>
        <p:spPr bwMode="auto">
          <a:xfrm>
            <a:off x="582613" y="2606675"/>
            <a:ext cx="3989387" cy="2901950"/>
          </a:xfrm>
          <a:prstGeom prst="rect">
            <a:avLst/>
          </a:prstGeom>
          <a:noFill/>
          <a:ln w="9525">
            <a:noFill/>
            <a:miter lim="800000"/>
            <a:headEnd/>
            <a:tailEnd/>
          </a:ln>
        </p:spPr>
        <p:txBody>
          <a:bodyPr/>
          <a:lstStyle/>
          <a:p>
            <a:pPr algn="just" defTabSz="457200">
              <a:spcBef>
                <a:spcPts val="1000"/>
              </a:spcBef>
              <a:buClr>
                <a:schemeClr val="accent1"/>
              </a:buClr>
              <a:buSzPct val="80000"/>
              <a:buFont typeface="Wingdings 3" pitchFamily="18" charset="2"/>
              <a:buNone/>
            </a:pPr>
            <a:r>
              <a:rPr lang="es-ES" sz="1600"/>
              <a:t>Dado el creciente flujo de movimiento migratorios y la necesidad de contar con servicios de información actualizada y confiable para garantizar la eficiencia en el servicio migratorio y la seguridad de las fronteras, este proyecto </a:t>
            </a:r>
            <a:r>
              <a:rPr lang="es-ES" sz="1600" b="1"/>
              <a:t>tiene como propósito dotar a los aeropuertos Silvio Pettirossi y Guaraní de un sistema funcional de gestión de frontera el cual registrará de forma efectiva las entradas y salidas.</a:t>
            </a:r>
          </a:p>
        </p:txBody>
      </p:sp>
      <p:pic>
        <p:nvPicPr>
          <p:cNvPr id="8" name="Picture 2" descr="C:\Users\CMNetto\Desktop\TC.0856\Especificaciones tecnicas Cabinas\CAB 1 T1 3-2-16.jpg"/>
          <p:cNvPicPr>
            <a:picLocks noChangeAspect="1" noChangeArrowheads="1"/>
          </p:cNvPicPr>
          <p:nvPr/>
        </p:nvPicPr>
        <p:blipFill>
          <a:blip r:embed="rId3"/>
          <a:srcRect/>
          <a:stretch>
            <a:fillRect/>
          </a:stretch>
        </p:blipFill>
        <p:spPr bwMode="auto">
          <a:xfrm>
            <a:off x="4678363" y="2606675"/>
            <a:ext cx="4244975" cy="2684463"/>
          </a:xfrm>
          <a:prstGeom prst="rect">
            <a:avLst/>
          </a:prstGeom>
          <a:ln>
            <a:noFill/>
          </a:ln>
          <a:effectLst>
            <a:outerShdw blurRad="292100" dist="139700" dir="2700000" algn="tl" rotWithShape="0">
              <a:srgbClr val="333333">
                <a:alpha val="65000"/>
              </a:srgbClr>
            </a:outerShdw>
          </a:effectLst>
          <a:extLst>
            <a:ext uri="{909E8E84-426E-40DD-AFC4-6F175D3DCCD1}"/>
          </a:extLst>
        </p:spPr>
      </p:pic>
      <p:cxnSp>
        <p:nvCxnSpPr>
          <p:cNvPr id="12" name="11 Conector recto"/>
          <p:cNvCxnSpPr/>
          <p:nvPr/>
        </p:nvCxnSpPr>
        <p:spPr>
          <a:xfrm>
            <a:off x="490538" y="1714500"/>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25606" name="Imagen 3"/>
          <p:cNvPicPr>
            <a:picLocks noChangeAspect="1"/>
          </p:cNvPicPr>
          <p:nvPr/>
        </p:nvPicPr>
        <p:blipFill>
          <a:blip r:embed="rId4"/>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8963" y="546100"/>
            <a:ext cx="7056437" cy="850900"/>
          </a:xfrm>
        </p:spPr>
        <p:txBody>
          <a:bodyPr>
            <a:noAutofit/>
          </a:bodyPr>
          <a:lstStyle/>
          <a:p>
            <a:pPr fontAlgn="auto">
              <a:spcAft>
                <a:spcPts val="0"/>
              </a:spcAft>
              <a:defRPr/>
            </a:pPr>
            <a:r>
              <a:rPr lang="es-ES" sz="2400" b="1" spc="0" dirty="0" smtClean="0">
                <a:solidFill>
                  <a:srgbClr val="002060"/>
                </a:solidFill>
                <a:latin typeface="+mn-lt"/>
              </a:rPr>
              <a:t>Proyecto de modernización del sistema de </a:t>
            </a:r>
            <a:r>
              <a:rPr lang="es-ES" sz="2400" b="1" spc="0" smtClean="0">
                <a:solidFill>
                  <a:srgbClr val="002060"/>
                </a:solidFill>
                <a:latin typeface="+mn-lt"/>
              </a:rPr>
              <a:t>gestión migratorio</a:t>
            </a:r>
            <a:endParaRPr lang="es-ES" sz="2400" b="1" spc="0" dirty="0">
              <a:solidFill>
                <a:srgbClr val="002060"/>
              </a:solidFill>
              <a:latin typeface="+mn-lt"/>
            </a:endParaRPr>
          </a:p>
        </p:txBody>
      </p:sp>
      <p:sp>
        <p:nvSpPr>
          <p:cNvPr id="26626" name="Marcador de contenido 2"/>
          <p:cNvSpPr txBox="1">
            <a:spLocks/>
          </p:cNvSpPr>
          <p:nvPr/>
        </p:nvSpPr>
        <p:spPr bwMode="auto">
          <a:xfrm>
            <a:off x="4986338" y="2147888"/>
            <a:ext cx="3851275" cy="3827462"/>
          </a:xfrm>
          <a:prstGeom prst="rect">
            <a:avLst/>
          </a:prstGeom>
          <a:noFill/>
          <a:ln w="9525">
            <a:noFill/>
            <a:miter lim="800000"/>
            <a:headEnd/>
            <a:tailEnd/>
          </a:ln>
        </p:spPr>
        <p:txBody>
          <a:bodyPr/>
          <a:lstStyle/>
          <a:p>
            <a:pPr algn="just" defTabSz="457200">
              <a:spcBef>
                <a:spcPts val="1000"/>
              </a:spcBef>
              <a:buClr>
                <a:schemeClr val="accent1"/>
              </a:buClr>
              <a:buSzPct val="80000"/>
              <a:buFont typeface="Wingdings 3" pitchFamily="18" charset="2"/>
              <a:buNone/>
            </a:pPr>
            <a:r>
              <a:rPr lang="es-ES" sz="1600" i="1">
                <a:solidFill>
                  <a:srgbClr val="002060"/>
                </a:solidFill>
              </a:rPr>
              <a:t>"</a:t>
            </a:r>
            <a:r>
              <a:rPr lang="es-ES" sz="1600" b="1" i="1">
                <a:solidFill>
                  <a:srgbClr val="002060"/>
                </a:solidFill>
              </a:rPr>
              <a:t>Gestión de la Migración por medio de un Sistema Interconectado de Registro e Identificación de Personas (PIRS/MIDAS) en Paraguay"</a:t>
            </a:r>
            <a:r>
              <a:rPr lang="es-ES" sz="1600">
                <a:solidFill>
                  <a:srgbClr val="002060"/>
                </a:solidFill>
              </a:rPr>
              <a:t> </a:t>
            </a:r>
            <a:r>
              <a:rPr lang="es-ES" sz="1600">
                <a:solidFill>
                  <a:srgbClr val="404040"/>
                </a:solidFill>
              </a:rPr>
              <a:t>- es el proyecto impulsado por la Dirección General de Migraciones, que tiene como objetivo principal fortalecer la capacidad de gestión de la DGM, por medio de la implementación de un sistema de información fronteriza para facilitar el registro y procesamiento de datos ,además el proyecto incluye la readecuación y señalización de cabinas de los dos aeropuertos mencionados e impartir capacitaciones a los funcionarios de la DGM sobre el manejo del PIRS-MIDAS.</a:t>
            </a:r>
          </a:p>
          <a:p>
            <a:pPr algn="just" defTabSz="457200">
              <a:spcBef>
                <a:spcPts val="1000"/>
              </a:spcBef>
              <a:buClr>
                <a:schemeClr val="accent1"/>
              </a:buClr>
              <a:buSzPct val="80000"/>
              <a:buFont typeface="Wingdings 3" pitchFamily="18" charset="2"/>
              <a:buNone/>
            </a:pPr>
            <a:endParaRPr lang="es-ES" sz="1600">
              <a:solidFill>
                <a:srgbClr val="404040"/>
              </a:solidFill>
            </a:endParaRPr>
          </a:p>
        </p:txBody>
      </p:sp>
      <p:pic>
        <p:nvPicPr>
          <p:cNvPr id="26627" name="Imagen 12"/>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pic>
        <p:nvPicPr>
          <p:cNvPr id="8196" name="Picture 4" descr="Z:\Informe de Gestión 2015\Fotos del Informe\Cap 4 Proyecciones\IMG_5171.jpg"/>
          <p:cNvPicPr>
            <a:picLocks noChangeAspect="1" noChangeArrowheads="1"/>
          </p:cNvPicPr>
          <p:nvPr/>
        </p:nvPicPr>
        <p:blipFill>
          <a:blip r:embed="rId3"/>
          <a:srcRect/>
          <a:stretch>
            <a:fillRect/>
          </a:stretch>
        </p:blipFill>
        <p:spPr bwMode="auto">
          <a:xfrm>
            <a:off x="534988" y="2424113"/>
            <a:ext cx="4143375" cy="2760662"/>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sp>
        <p:nvSpPr>
          <p:cNvPr id="26629" name="Marcador de contenido 2"/>
          <p:cNvSpPr txBox="1">
            <a:spLocks/>
          </p:cNvSpPr>
          <p:nvPr/>
        </p:nvSpPr>
        <p:spPr bwMode="auto">
          <a:xfrm>
            <a:off x="5081588" y="4641850"/>
            <a:ext cx="3875087" cy="719138"/>
          </a:xfrm>
          <a:prstGeom prst="rect">
            <a:avLst/>
          </a:prstGeom>
          <a:noFill/>
          <a:ln w="9525">
            <a:noFill/>
            <a:miter lim="800000"/>
            <a:headEnd/>
            <a:tailEnd/>
          </a:ln>
        </p:spPr>
        <p:txBody>
          <a:bodyPr/>
          <a:lstStyle/>
          <a:p>
            <a:pPr algn="just" defTabSz="457200">
              <a:spcBef>
                <a:spcPts val="1000"/>
              </a:spcBef>
              <a:buClr>
                <a:schemeClr val="accent1"/>
              </a:buClr>
              <a:buSzPct val="80000"/>
              <a:buFont typeface="Wingdings 3" pitchFamily="18" charset="2"/>
              <a:buNone/>
            </a:pPr>
            <a:endParaRPr lang="en-US" sz="1600">
              <a:solidFill>
                <a:srgbClr val="404040"/>
              </a:solidFill>
            </a:endParaRPr>
          </a:p>
        </p:txBody>
      </p:sp>
      <p:cxnSp>
        <p:nvCxnSpPr>
          <p:cNvPr id="7" name="6 Conector recto"/>
          <p:cNvCxnSpPr/>
          <p:nvPr/>
        </p:nvCxnSpPr>
        <p:spPr>
          <a:xfrm>
            <a:off x="490538" y="1373188"/>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26631" name="Imagen 3"/>
          <p:cNvPicPr>
            <a:picLocks noChangeAspect="1"/>
          </p:cNvPicPr>
          <p:nvPr/>
        </p:nvPicPr>
        <p:blipFill>
          <a:blip r:embed="rId4"/>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Z:\Imágenes Martha\Reunion PIRS MIDAS\WhatsApp Image 2016-09-09 at 11.36.23.jpeg"/>
          <p:cNvPicPr>
            <a:picLocks noChangeAspect="1" noChangeArrowheads="1"/>
          </p:cNvPicPr>
          <p:nvPr/>
        </p:nvPicPr>
        <p:blipFill>
          <a:blip r:embed="rId2"/>
          <a:srcRect/>
          <a:stretch>
            <a:fillRect/>
          </a:stretch>
        </p:blipFill>
        <p:spPr bwMode="auto">
          <a:xfrm>
            <a:off x="284163" y="4730750"/>
            <a:ext cx="3756025" cy="2112963"/>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6" name="Picture 3" descr="Z:\Imágenes Martha\Reunion PIRS MIDAS\WhatsApp Image 2016-09-09 at 11.36.24.jpeg"/>
          <p:cNvPicPr>
            <a:picLocks noChangeAspect="1" noChangeArrowheads="1"/>
          </p:cNvPicPr>
          <p:nvPr/>
        </p:nvPicPr>
        <p:blipFill>
          <a:blip r:embed="rId3"/>
          <a:srcRect/>
          <a:stretch>
            <a:fillRect/>
          </a:stretch>
        </p:blipFill>
        <p:spPr bwMode="auto">
          <a:xfrm>
            <a:off x="284163" y="2574925"/>
            <a:ext cx="3756025" cy="2112963"/>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sp>
        <p:nvSpPr>
          <p:cNvPr id="27651" name="CuadroTexto 13"/>
          <p:cNvSpPr txBox="1">
            <a:spLocks noChangeArrowheads="1"/>
          </p:cNvSpPr>
          <p:nvPr/>
        </p:nvSpPr>
        <p:spPr bwMode="auto">
          <a:xfrm>
            <a:off x="284163" y="2190750"/>
            <a:ext cx="3756025" cy="277813"/>
          </a:xfrm>
          <a:prstGeom prst="rect">
            <a:avLst/>
          </a:prstGeom>
          <a:noFill/>
          <a:ln w="9525">
            <a:noFill/>
            <a:miter lim="800000"/>
            <a:headEnd/>
            <a:tailEnd/>
          </a:ln>
        </p:spPr>
        <p:txBody>
          <a:bodyPr>
            <a:spAutoFit/>
          </a:bodyPr>
          <a:lstStyle/>
          <a:p>
            <a:pPr algn="ctr"/>
            <a:r>
              <a:rPr lang="es-ES" sz="1200" b="1">
                <a:solidFill>
                  <a:srgbClr val="002060"/>
                </a:solidFill>
              </a:rPr>
              <a:t>Refacción del Servidor Central</a:t>
            </a:r>
          </a:p>
        </p:txBody>
      </p:sp>
      <p:pic>
        <p:nvPicPr>
          <p:cNvPr id="9218" name="Picture 2" descr="Z:\Imágenes Martha\Reunion PIRS MIDAS\WhatsApp Image 2016-09-09 at 11.32.54.jpeg"/>
          <p:cNvPicPr>
            <a:picLocks noChangeAspect="1" noChangeArrowheads="1"/>
          </p:cNvPicPr>
          <p:nvPr/>
        </p:nvPicPr>
        <p:blipFill>
          <a:blip r:embed="rId4"/>
          <a:srcRect/>
          <a:stretch>
            <a:fillRect/>
          </a:stretch>
        </p:blipFill>
        <p:spPr bwMode="auto">
          <a:xfrm>
            <a:off x="5127625" y="2549525"/>
            <a:ext cx="3692525" cy="2078038"/>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9219" name="Picture 3" descr="Z:\Imágenes Martha\Reunion PIRS MIDAS\WhatsApp Image 2016-09-09 at 11.32.15.jpeg"/>
          <p:cNvPicPr>
            <a:picLocks noChangeAspect="1" noChangeArrowheads="1"/>
          </p:cNvPicPr>
          <p:nvPr/>
        </p:nvPicPr>
        <p:blipFill rotWithShape="1">
          <a:blip r:embed="rId5"/>
          <a:srcRect r="25303"/>
          <a:stretch/>
        </p:blipFill>
        <p:spPr bwMode="auto">
          <a:xfrm>
            <a:off x="5127625" y="4637088"/>
            <a:ext cx="3692525" cy="2220912"/>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sp>
        <p:nvSpPr>
          <p:cNvPr id="27654" name="CuadroTexto 13"/>
          <p:cNvSpPr txBox="1">
            <a:spLocks noChangeArrowheads="1"/>
          </p:cNvSpPr>
          <p:nvPr/>
        </p:nvSpPr>
        <p:spPr bwMode="auto">
          <a:xfrm>
            <a:off x="5127625" y="2190750"/>
            <a:ext cx="3692525" cy="277813"/>
          </a:xfrm>
          <a:prstGeom prst="rect">
            <a:avLst/>
          </a:prstGeom>
          <a:noFill/>
          <a:ln w="9525">
            <a:noFill/>
            <a:miter lim="800000"/>
            <a:headEnd/>
            <a:tailEnd/>
          </a:ln>
        </p:spPr>
        <p:txBody>
          <a:bodyPr>
            <a:spAutoFit/>
          </a:bodyPr>
          <a:lstStyle/>
          <a:p>
            <a:pPr algn="ctr"/>
            <a:r>
              <a:rPr lang="es-ES" sz="1200" b="1">
                <a:solidFill>
                  <a:srgbClr val="002060"/>
                </a:solidFill>
              </a:rPr>
              <a:t>Refacción del Aeropuerto Silvio Pettirossi</a:t>
            </a:r>
          </a:p>
        </p:txBody>
      </p:sp>
      <p:sp>
        <p:nvSpPr>
          <p:cNvPr id="27655" name="Marcador de contenido 2"/>
          <p:cNvSpPr txBox="1">
            <a:spLocks/>
          </p:cNvSpPr>
          <p:nvPr/>
        </p:nvSpPr>
        <p:spPr bwMode="auto">
          <a:xfrm>
            <a:off x="585788" y="1277938"/>
            <a:ext cx="7972425" cy="704850"/>
          </a:xfrm>
          <a:prstGeom prst="rect">
            <a:avLst/>
          </a:prstGeom>
          <a:noFill/>
          <a:ln w="9525">
            <a:noFill/>
            <a:miter lim="800000"/>
            <a:headEnd/>
            <a:tailEnd/>
          </a:ln>
        </p:spPr>
        <p:txBody>
          <a:bodyPr/>
          <a:lstStyle/>
          <a:p>
            <a:pPr algn="just" defTabSz="457200">
              <a:spcBef>
                <a:spcPts val="1000"/>
              </a:spcBef>
              <a:buClr>
                <a:schemeClr val="accent1"/>
              </a:buClr>
              <a:buSzPct val="80000"/>
              <a:buFont typeface="Wingdings 3" pitchFamily="18" charset="2"/>
              <a:buNone/>
            </a:pPr>
            <a:r>
              <a:rPr lang="es-ES" sz="1600">
                <a:solidFill>
                  <a:srgbClr val="404040"/>
                </a:solidFill>
              </a:rPr>
              <a:t>Las obras de readecuación del Servidor Central de la Dirección General de Migraciones, y las refacciones en el Aeropuerto Internacional Silvio Pettirossi se encuentran en proceso.</a:t>
            </a:r>
          </a:p>
        </p:txBody>
      </p:sp>
      <p:sp>
        <p:nvSpPr>
          <p:cNvPr id="10" name="Título 1"/>
          <p:cNvSpPr txBox="1">
            <a:spLocks/>
          </p:cNvSpPr>
          <p:nvPr/>
        </p:nvSpPr>
        <p:spPr>
          <a:xfrm>
            <a:off x="588963" y="452438"/>
            <a:ext cx="8064500" cy="447675"/>
          </a:xfrm>
          <a:prstGeom prst="rect">
            <a:avLst/>
          </a:prstGeom>
        </p:spPr>
        <p:txBody>
          <a:bodyPr anchor="ct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defRPr/>
            </a:pPr>
            <a:r>
              <a:rPr lang="es-ES" sz="2200" b="1" dirty="0" smtClean="0">
                <a:solidFill>
                  <a:srgbClr val="002060"/>
                </a:solidFill>
                <a:latin typeface="+mn-lt"/>
              </a:rPr>
              <a:t>Proyecto de modernización del sistema de gestión migratoria</a:t>
            </a:r>
            <a:endParaRPr lang="es-ES" sz="2200" b="1" dirty="0">
              <a:solidFill>
                <a:srgbClr val="002060"/>
              </a:solidFill>
              <a:latin typeface="+mn-lt"/>
            </a:endParaRPr>
          </a:p>
        </p:txBody>
      </p:sp>
      <p:cxnSp>
        <p:nvCxnSpPr>
          <p:cNvPr id="14" name="13 Conector recto"/>
          <p:cNvCxnSpPr/>
          <p:nvPr/>
        </p:nvCxnSpPr>
        <p:spPr>
          <a:xfrm>
            <a:off x="490538" y="1108075"/>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27658" name="Imagen 3"/>
          <p:cNvPicPr>
            <a:picLocks noChangeAspect="1"/>
          </p:cNvPicPr>
          <p:nvPr/>
        </p:nvPicPr>
        <p:blipFill>
          <a:blip r:embed="rId6">
            <a:grayscl/>
            <a:biLevel thresh="50000"/>
          </a:blip>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Z:\Imágenes Martha\2015\Inauguración Santa Rita 28 12 2015\IMG_6754.JPG"/>
          <p:cNvPicPr>
            <a:picLocks noChangeAspect="1" noChangeArrowheads="1"/>
          </p:cNvPicPr>
          <p:nvPr/>
        </p:nvPicPr>
        <p:blipFill>
          <a:blip r:embed="rId2" cstate="print">
            <a:extLst>
              <a:ext uri="{BEBA8EAE-BF5A-486C-A8C5-ECC9F3942E4B}"/>
              <a:ext uri="{28A0092B-C50C-407E-A947-70E740481C1C}"/>
            </a:extLst>
          </a:blip>
          <a:srcRect/>
          <a:stretch>
            <a:fillRect/>
          </a:stretch>
        </p:blipFill>
        <p:spPr bwMode="auto">
          <a:xfrm>
            <a:off x="901109" y="1660450"/>
            <a:ext cx="7341782" cy="4894521"/>
          </a:xfrm>
          <a:prstGeom prst="rect">
            <a:avLst/>
          </a:prstGeom>
          <a:ln>
            <a:noFill/>
          </a:ln>
          <a:effectLst>
            <a:softEdge rad="112500"/>
          </a:effectLst>
          <a:extLst>
            <a:ext uri="{909E8E84-426E-40DD-AFC4-6F175D3DCCD1}"/>
          </a:extLst>
        </p:spPr>
      </p:pic>
      <p:sp>
        <p:nvSpPr>
          <p:cNvPr id="7" name="Marcador de contenido 2"/>
          <p:cNvSpPr txBox="1">
            <a:spLocks/>
          </p:cNvSpPr>
          <p:nvPr/>
        </p:nvSpPr>
        <p:spPr>
          <a:xfrm>
            <a:off x="622300" y="482600"/>
            <a:ext cx="7899400" cy="652463"/>
          </a:xfrm>
          <a:prstGeom prst="rect">
            <a:avLst/>
          </a:prstGeom>
          <a:noFill/>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fontAlgn="auto">
              <a:spcAft>
                <a:spcPts val="0"/>
              </a:spcAft>
              <a:buFont typeface="Wingdings"/>
              <a:buNone/>
              <a:defRPr/>
            </a:pPr>
            <a:r>
              <a:rPr lang="es-ES" sz="3200" b="1" dirty="0" smtClean="0">
                <a:solidFill>
                  <a:srgbClr val="002060"/>
                </a:solidFill>
                <a:latin typeface="+mj-lt"/>
              </a:rPr>
              <a:t>INVERSIÓN </a:t>
            </a:r>
            <a:r>
              <a:rPr lang="es-ES" sz="3200" b="1" dirty="0">
                <a:solidFill>
                  <a:srgbClr val="002060"/>
                </a:solidFill>
                <a:latin typeface="+mj-lt"/>
              </a:rPr>
              <a:t>EN INFRAESTRUCTURA Y EQUIPOS</a:t>
            </a:r>
          </a:p>
        </p:txBody>
      </p:sp>
      <p:sp>
        <p:nvSpPr>
          <p:cNvPr id="9" name="Rectángulo 10"/>
          <p:cNvSpPr/>
          <p:nvPr/>
        </p:nvSpPr>
        <p:spPr>
          <a:xfrm>
            <a:off x="0" y="6678613"/>
            <a:ext cx="9144000" cy="196850"/>
          </a:xfrm>
          <a:prstGeom prst="rect">
            <a:avLst/>
          </a:prstGeom>
          <a:solidFill>
            <a:srgbClr val="00206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solidFill>
                <a:srgbClr val="002060"/>
              </a:solidFill>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Marcador de contenido 2"/>
          <p:cNvSpPr>
            <a:spLocks noGrp="1"/>
          </p:cNvSpPr>
          <p:nvPr>
            <p:ph idx="1"/>
          </p:nvPr>
        </p:nvSpPr>
        <p:spPr>
          <a:xfrm>
            <a:off x="588963" y="463550"/>
            <a:ext cx="7010400" cy="1016000"/>
          </a:xfrm>
        </p:spPr>
        <p:txBody>
          <a:bodyPr/>
          <a:lstStyle/>
          <a:p>
            <a:r>
              <a:rPr lang="es-ES" sz="2200" smtClean="0">
                <a:solidFill>
                  <a:srgbClr val="C00000"/>
                </a:solidFill>
              </a:rPr>
              <a:t>Inauguración de la nueva </a:t>
            </a:r>
            <a:r>
              <a:rPr lang="es-ES" sz="2200" smtClean="0"/>
              <a:t>Oficina Regional en Santa Rita (Alto Paraná) </a:t>
            </a:r>
          </a:p>
        </p:txBody>
      </p:sp>
      <p:sp>
        <p:nvSpPr>
          <p:cNvPr id="29698" name="CuadroTexto 12"/>
          <p:cNvSpPr txBox="1">
            <a:spLocks noChangeArrowheads="1"/>
          </p:cNvSpPr>
          <p:nvPr/>
        </p:nvSpPr>
        <p:spPr bwMode="auto">
          <a:xfrm>
            <a:off x="163513" y="6284913"/>
            <a:ext cx="3271837" cy="307975"/>
          </a:xfrm>
          <a:prstGeom prst="rect">
            <a:avLst/>
          </a:prstGeom>
          <a:noFill/>
          <a:ln w="9525">
            <a:noFill/>
            <a:miter lim="800000"/>
            <a:headEnd/>
            <a:tailEnd/>
          </a:ln>
        </p:spPr>
        <p:txBody>
          <a:bodyPr>
            <a:spAutoFit/>
          </a:bodyPr>
          <a:lstStyle/>
          <a:p>
            <a:r>
              <a:rPr lang="es-ES" sz="1400" b="1"/>
              <a:t>Oficina en construcción</a:t>
            </a:r>
          </a:p>
        </p:txBody>
      </p:sp>
      <p:sp>
        <p:nvSpPr>
          <p:cNvPr id="29699" name="CuadroTexto 13"/>
          <p:cNvSpPr txBox="1">
            <a:spLocks noChangeArrowheads="1"/>
          </p:cNvSpPr>
          <p:nvPr/>
        </p:nvSpPr>
        <p:spPr bwMode="auto">
          <a:xfrm>
            <a:off x="5849938" y="5219700"/>
            <a:ext cx="3041650" cy="523875"/>
          </a:xfrm>
          <a:prstGeom prst="rect">
            <a:avLst/>
          </a:prstGeom>
          <a:noFill/>
          <a:ln w="9525">
            <a:noFill/>
            <a:miter lim="800000"/>
            <a:headEnd/>
            <a:tailEnd/>
          </a:ln>
        </p:spPr>
        <p:txBody>
          <a:bodyPr>
            <a:spAutoFit/>
          </a:bodyPr>
          <a:lstStyle/>
          <a:p>
            <a:pPr algn="r"/>
            <a:r>
              <a:rPr lang="es-ES" sz="1400" b="1"/>
              <a:t>Inauguración de la Oficina (Diciembre 2015)</a:t>
            </a:r>
          </a:p>
        </p:txBody>
      </p:sp>
      <p:pic>
        <p:nvPicPr>
          <p:cNvPr id="29700" name="Imagen 18"/>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pic>
        <p:nvPicPr>
          <p:cNvPr id="2" name="Imagen 1"/>
          <p:cNvPicPr>
            <a:picLocks noChangeAspect="1"/>
          </p:cNvPicPr>
          <p:nvPr/>
        </p:nvPicPr>
        <p:blipFill rotWithShape="1">
          <a:blip r:embed="rId3"/>
          <a:srcRect t="10971" r="11601" b="11000"/>
          <a:stretch/>
        </p:blipFill>
        <p:spPr>
          <a:xfrm>
            <a:off x="163513" y="3038475"/>
            <a:ext cx="4686300" cy="3101975"/>
          </a:xfrm>
          <a:prstGeom prst="rect">
            <a:avLst/>
          </a:prstGeom>
          <a:ln>
            <a:solidFill>
              <a:schemeClr val="bg1"/>
            </a:solidFill>
          </a:ln>
          <a:effectLst>
            <a:outerShdw blurRad="292100" dist="139700" dir="2700000" algn="tl" rotWithShape="0">
              <a:srgbClr val="333333">
                <a:alpha val="65000"/>
              </a:srgbClr>
            </a:outerShdw>
          </a:effectLst>
        </p:spPr>
      </p:pic>
      <p:pic>
        <p:nvPicPr>
          <p:cNvPr id="7170" name="Picture 2" descr="Z:\Informe de Gestión 2015\Fotos del Informe\Cap 3 Mejoras\IMG_6755.png"/>
          <p:cNvPicPr>
            <a:picLocks noChangeAspect="1" noChangeArrowheads="1"/>
          </p:cNvPicPr>
          <p:nvPr/>
        </p:nvPicPr>
        <p:blipFill>
          <a:blip r:embed="rId4"/>
          <a:srcRect/>
          <a:stretch>
            <a:fillRect/>
          </a:stretch>
        </p:blipFill>
        <p:spPr bwMode="auto">
          <a:xfrm>
            <a:off x="4227513" y="1958975"/>
            <a:ext cx="4624387" cy="3081338"/>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cxnSp>
        <p:nvCxnSpPr>
          <p:cNvPr id="9" name="8 Conector recto"/>
          <p:cNvCxnSpPr/>
          <p:nvPr/>
        </p:nvCxnSpPr>
        <p:spPr>
          <a:xfrm>
            <a:off x="490538" y="1427163"/>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29704" name="Imagen 3"/>
          <p:cNvPicPr>
            <a:picLocks noChangeAspect="1"/>
          </p:cNvPicPr>
          <p:nvPr/>
        </p:nvPicPr>
        <p:blipFill>
          <a:blip r:embed="rId5"/>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uario\Pictures\2015\Infante Rivarola 26 10 2015\IMG_5811.JPG"/>
          <p:cNvPicPr>
            <a:picLocks noChangeAspect="1" noChangeArrowheads="1"/>
          </p:cNvPicPr>
          <p:nvPr/>
        </p:nvPicPr>
        <p:blipFill rotWithShape="1">
          <a:blip r:embed="rId2"/>
          <a:srcRect t="19170"/>
          <a:stretch/>
        </p:blipFill>
        <p:spPr bwMode="auto">
          <a:xfrm>
            <a:off x="4922838" y="1668463"/>
            <a:ext cx="4016375" cy="2435225"/>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sp>
        <p:nvSpPr>
          <p:cNvPr id="30722" name="Marcador de contenido 2"/>
          <p:cNvSpPr>
            <a:spLocks noGrp="1"/>
          </p:cNvSpPr>
          <p:nvPr>
            <p:ph idx="1"/>
          </p:nvPr>
        </p:nvSpPr>
        <p:spPr>
          <a:xfrm>
            <a:off x="587375" y="465138"/>
            <a:ext cx="7621588" cy="906462"/>
          </a:xfrm>
        </p:spPr>
        <p:txBody>
          <a:bodyPr/>
          <a:lstStyle/>
          <a:p>
            <a:r>
              <a:rPr lang="es-ES" sz="2200" smtClean="0">
                <a:solidFill>
                  <a:srgbClr val="C00000"/>
                </a:solidFill>
              </a:rPr>
              <a:t>Refacción y acondicionamiento </a:t>
            </a:r>
            <a:r>
              <a:rPr lang="es-ES" sz="2200" smtClean="0"/>
              <a:t>del predio del Puesto de Infante Rivarola</a:t>
            </a:r>
          </a:p>
        </p:txBody>
      </p:sp>
      <p:sp>
        <p:nvSpPr>
          <p:cNvPr id="8" name="CuadroTexto 7"/>
          <p:cNvSpPr txBox="1"/>
          <p:nvPr/>
        </p:nvSpPr>
        <p:spPr>
          <a:xfrm>
            <a:off x="7186613" y="1670050"/>
            <a:ext cx="1752600" cy="369888"/>
          </a:xfrm>
          <a:prstGeom prst="rect">
            <a:avLst/>
          </a:prstGeom>
          <a:solidFill>
            <a:schemeClr val="bg1">
              <a:alpha val="90000"/>
            </a:schemeClr>
          </a:solidFill>
        </p:spPr>
        <p:txBody>
          <a:bodyPr>
            <a:spAutoFit/>
          </a:bodyPr>
          <a:lstStyle/>
          <a:p>
            <a:pPr algn="r" fontAlgn="auto">
              <a:spcBef>
                <a:spcPts val="0"/>
              </a:spcBef>
              <a:spcAft>
                <a:spcPts val="0"/>
              </a:spcAft>
              <a:defRPr/>
            </a:pPr>
            <a:r>
              <a:rPr lang="es-ES" b="1" dirty="0">
                <a:solidFill>
                  <a:srgbClr val="418AB3"/>
                </a:solidFill>
                <a:effectLst>
                  <a:outerShdw blurRad="38100" dist="38100" dir="2700000" algn="tl">
                    <a:srgbClr val="000000">
                      <a:alpha val="43137"/>
                    </a:srgbClr>
                  </a:outerShdw>
                </a:effectLst>
                <a:latin typeface="+mn-lt"/>
              </a:rPr>
              <a:t>ANTES</a:t>
            </a:r>
            <a:endParaRPr lang="es-ES" b="1" dirty="0">
              <a:solidFill>
                <a:srgbClr val="418AB3"/>
              </a:solidFill>
              <a:effectLst>
                <a:outerShdw blurRad="38100" dist="38100" dir="2700000" algn="tl">
                  <a:srgbClr val="000000">
                    <a:alpha val="43137"/>
                  </a:srgbClr>
                </a:outerShdw>
              </a:effectLst>
              <a:latin typeface="+mn-lt"/>
            </a:endParaRPr>
          </a:p>
        </p:txBody>
      </p:sp>
      <p:pic>
        <p:nvPicPr>
          <p:cNvPr id="30724" name="Imagen 11"/>
          <p:cNvPicPr>
            <a:picLocks noChangeAspect="1"/>
          </p:cNvPicPr>
          <p:nvPr/>
        </p:nvPicPr>
        <p:blipFill>
          <a:blip r:embed="rId3"/>
          <a:srcRect/>
          <a:stretch>
            <a:fillRect/>
          </a:stretch>
        </p:blipFill>
        <p:spPr bwMode="auto">
          <a:xfrm>
            <a:off x="7775575" y="546100"/>
            <a:ext cx="636588" cy="403225"/>
          </a:xfrm>
          <a:prstGeom prst="rect">
            <a:avLst/>
          </a:prstGeom>
          <a:noFill/>
          <a:ln w="9525">
            <a:noFill/>
            <a:miter lim="800000"/>
            <a:headEnd/>
            <a:tailEnd/>
          </a:ln>
        </p:spPr>
      </p:pic>
      <p:pic>
        <p:nvPicPr>
          <p:cNvPr id="5122" name="Picture 2" descr="Z:\Imágenes Lily\fotos 2016\Viaje al Chaco de Mov. Migratorio 29-01-16\PC Infante Rivarola 29-01-16\IMG-20160201-WA0014.jpg"/>
          <p:cNvPicPr>
            <a:picLocks noChangeAspect="1" noChangeArrowheads="1"/>
          </p:cNvPicPr>
          <p:nvPr/>
        </p:nvPicPr>
        <p:blipFill rotWithShape="1">
          <a:blip r:embed="rId4"/>
          <a:srcRect t="11801"/>
          <a:stretch/>
        </p:blipFill>
        <p:spPr bwMode="auto">
          <a:xfrm>
            <a:off x="325438" y="1670050"/>
            <a:ext cx="2905125" cy="3416300"/>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14340" name="Picture 4" descr="C:\Users\Usuario\Pictures\bicameral\puestos\803717599_91154.jpg"/>
          <p:cNvPicPr>
            <a:picLocks noChangeAspect="1" noChangeArrowheads="1"/>
          </p:cNvPicPr>
          <p:nvPr/>
        </p:nvPicPr>
        <p:blipFill>
          <a:blip r:embed="rId5"/>
          <a:srcRect/>
          <a:stretch>
            <a:fillRect/>
          </a:stretch>
        </p:blipFill>
        <p:spPr bwMode="auto">
          <a:xfrm>
            <a:off x="325438" y="4202113"/>
            <a:ext cx="4565650" cy="2570162"/>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sp>
        <p:nvSpPr>
          <p:cNvPr id="9" name="CuadroTexto 8"/>
          <p:cNvSpPr txBox="1"/>
          <p:nvPr/>
        </p:nvSpPr>
        <p:spPr>
          <a:xfrm>
            <a:off x="3230563" y="4287838"/>
            <a:ext cx="1660525" cy="369887"/>
          </a:xfrm>
          <a:prstGeom prst="rect">
            <a:avLst/>
          </a:prstGeom>
          <a:solidFill>
            <a:schemeClr val="bg1">
              <a:alpha val="90000"/>
            </a:schemeClr>
          </a:solidFill>
        </p:spPr>
        <p:txBody>
          <a:bodyPr>
            <a:spAutoFit/>
          </a:bodyPr>
          <a:lstStyle/>
          <a:p>
            <a:pPr fontAlgn="auto">
              <a:spcBef>
                <a:spcPts val="0"/>
              </a:spcBef>
              <a:spcAft>
                <a:spcPts val="0"/>
              </a:spcAft>
              <a:defRPr/>
            </a:pPr>
            <a:r>
              <a:rPr lang="es-ES" b="1" dirty="0">
                <a:solidFill>
                  <a:srgbClr val="418AB3"/>
                </a:solidFill>
                <a:effectLst>
                  <a:outerShdw blurRad="38100" dist="38100" dir="2700000" algn="tl">
                    <a:srgbClr val="000000">
                      <a:alpha val="43137"/>
                    </a:srgbClr>
                  </a:outerShdw>
                </a:effectLst>
                <a:latin typeface="+mn-lt"/>
              </a:rPr>
              <a:t>AHORA</a:t>
            </a:r>
            <a:endParaRPr lang="es-ES" b="1" dirty="0">
              <a:solidFill>
                <a:srgbClr val="418AB3"/>
              </a:solidFill>
              <a:effectLst>
                <a:outerShdw blurRad="38100" dist="38100" dir="2700000" algn="tl">
                  <a:srgbClr val="000000">
                    <a:alpha val="43137"/>
                  </a:srgbClr>
                </a:outerShdw>
              </a:effectLst>
              <a:latin typeface="+mn-lt"/>
            </a:endParaRPr>
          </a:p>
        </p:txBody>
      </p:sp>
      <p:cxnSp>
        <p:nvCxnSpPr>
          <p:cNvPr id="10" name="9 Conector recto"/>
          <p:cNvCxnSpPr/>
          <p:nvPr/>
        </p:nvCxnSpPr>
        <p:spPr>
          <a:xfrm>
            <a:off x="490538" y="1277938"/>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30729" name="Imagen 3"/>
          <p:cNvPicPr>
            <a:picLocks noChangeAspect="1"/>
          </p:cNvPicPr>
          <p:nvPr/>
        </p:nvPicPr>
        <p:blipFill>
          <a:blip r:embed="rId6"/>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uario\Pictures\bicameral\puestos\CDE\803707706_90685.jpg"/>
          <p:cNvPicPr>
            <a:picLocks noChangeAspect="1" noChangeArrowheads="1"/>
          </p:cNvPicPr>
          <p:nvPr/>
        </p:nvPicPr>
        <p:blipFill>
          <a:blip r:embed="rId2"/>
          <a:srcRect/>
          <a:stretch>
            <a:fillRect/>
          </a:stretch>
        </p:blipFill>
        <p:spPr bwMode="auto">
          <a:xfrm>
            <a:off x="260350" y="4130675"/>
            <a:ext cx="4332288" cy="2436813"/>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sp>
        <p:nvSpPr>
          <p:cNvPr id="31746" name="Marcador de contenido 2"/>
          <p:cNvSpPr>
            <a:spLocks noGrp="1"/>
          </p:cNvSpPr>
          <p:nvPr>
            <p:ph idx="1"/>
          </p:nvPr>
        </p:nvSpPr>
        <p:spPr>
          <a:xfrm>
            <a:off x="584200" y="471488"/>
            <a:ext cx="8367713" cy="468312"/>
          </a:xfrm>
        </p:spPr>
        <p:txBody>
          <a:bodyPr/>
          <a:lstStyle/>
          <a:p>
            <a:r>
              <a:rPr lang="es-ES" sz="2200" smtClean="0">
                <a:solidFill>
                  <a:srgbClr val="C00000"/>
                </a:solidFill>
              </a:rPr>
              <a:t>Refacción de la caseta </a:t>
            </a:r>
            <a:r>
              <a:rPr lang="es-ES" sz="2200" smtClean="0"/>
              <a:t>en Ciudad del Este (Puente de la Amistad)</a:t>
            </a:r>
          </a:p>
        </p:txBody>
      </p:sp>
      <p:pic>
        <p:nvPicPr>
          <p:cNvPr id="2050" name="Picture 2" descr="C:\Users\Usuario\Pictures\bicameral\puestos\CDE\803716967_91467.jpg"/>
          <p:cNvPicPr>
            <a:picLocks noChangeAspect="1" noChangeArrowheads="1"/>
          </p:cNvPicPr>
          <p:nvPr/>
        </p:nvPicPr>
        <p:blipFill rotWithShape="1">
          <a:blip r:embed="rId3"/>
          <a:srcRect l="15704" r="12184"/>
          <a:stretch/>
        </p:blipFill>
        <p:spPr bwMode="auto">
          <a:xfrm>
            <a:off x="4445000" y="1617663"/>
            <a:ext cx="4506913" cy="3751262"/>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cxnSp>
        <p:nvCxnSpPr>
          <p:cNvPr id="7" name="6 Conector recto"/>
          <p:cNvCxnSpPr/>
          <p:nvPr/>
        </p:nvCxnSpPr>
        <p:spPr>
          <a:xfrm>
            <a:off x="490538" y="1277938"/>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31749" name="Imagen 3"/>
          <p:cNvPicPr>
            <a:picLocks noChangeAspect="1"/>
          </p:cNvPicPr>
          <p:nvPr/>
        </p:nvPicPr>
        <p:blipFill>
          <a:blip r:embed="rId4"/>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Usuario\Pictures\bicameral\puestos\803718739_90920.jpg"/>
          <p:cNvPicPr>
            <a:picLocks noChangeAspect="1" noChangeArrowheads="1"/>
          </p:cNvPicPr>
          <p:nvPr/>
        </p:nvPicPr>
        <p:blipFill>
          <a:blip r:embed="rId2"/>
          <a:srcRect/>
          <a:stretch>
            <a:fillRect/>
          </a:stretch>
        </p:blipFill>
        <p:spPr bwMode="auto">
          <a:xfrm>
            <a:off x="4446588" y="1631950"/>
            <a:ext cx="4572000" cy="2571750"/>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sp>
        <p:nvSpPr>
          <p:cNvPr id="32770" name="Marcador de contenido 2"/>
          <p:cNvSpPr txBox="1">
            <a:spLocks/>
          </p:cNvSpPr>
          <p:nvPr/>
        </p:nvSpPr>
        <p:spPr bwMode="auto">
          <a:xfrm>
            <a:off x="584200" y="471488"/>
            <a:ext cx="7389813" cy="468312"/>
          </a:xfrm>
          <a:prstGeom prst="rect">
            <a:avLst/>
          </a:prstGeom>
          <a:noFill/>
          <a:ln w="9525">
            <a:noFill/>
            <a:miter lim="800000"/>
            <a:headEnd/>
            <a:tailEnd/>
          </a:ln>
        </p:spPr>
        <p:txBody>
          <a:bodyPr/>
          <a:lstStyle/>
          <a:p>
            <a:pPr>
              <a:spcBef>
                <a:spcPts val="700"/>
              </a:spcBef>
              <a:buClr>
                <a:schemeClr val="accent2"/>
              </a:buClr>
              <a:buSzPct val="60000"/>
              <a:buFont typeface="Wingdings" pitchFamily="2" charset="2"/>
              <a:buNone/>
            </a:pPr>
            <a:r>
              <a:rPr lang="es-ES" sz="2200" b="1">
                <a:solidFill>
                  <a:srgbClr val="C00000"/>
                </a:solidFill>
              </a:rPr>
              <a:t>Adquisición de la Caseta Móvil </a:t>
            </a:r>
            <a:r>
              <a:rPr lang="es-ES" sz="2200" b="1"/>
              <a:t>en Bahía Negra</a:t>
            </a:r>
          </a:p>
        </p:txBody>
      </p:sp>
      <p:pic>
        <p:nvPicPr>
          <p:cNvPr id="3074" name="Picture 2" descr="Z:\Imágenes Martha\2015\PC Bahia Negra 2015\DSCN9359.JPG"/>
          <p:cNvPicPr>
            <a:picLocks noChangeAspect="1" noChangeArrowheads="1"/>
          </p:cNvPicPr>
          <p:nvPr/>
        </p:nvPicPr>
        <p:blipFill>
          <a:blip r:embed="rId3"/>
          <a:srcRect/>
          <a:stretch>
            <a:fillRect/>
          </a:stretch>
        </p:blipFill>
        <p:spPr bwMode="auto">
          <a:xfrm>
            <a:off x="442913" y="1631950"/>
            <a:ext cx="3846512" cy="2884488"/>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3075" name="Picture 3" descr="Z:\Imágenes Martha\2015\PC Bahia Negra 2015\12562415_1017920801601570_1823900624_o.jpg"/>
          <p:cNvPicPr>
            <a:picLocks noChangeAspect="1" noChangeArrowheads="1"/>
          </p:cNvPicPr>
          <p:nvPr/>
        </p:nvPicPr>
        <p:blipFill>
          <a:blip r:embed="rId4"/>
          <a:srcRect/>
          <a:stretch>
            <a:fillRect/>
          </a:stretch>
        </p:blipFill>
        <p:spPr bwMode="auto">
          <a:xfrm>
            <a:off x="442913" y="3786188"/>
            <a:ext cx="1662112" cy="2954337"/>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sp>
        <p:nvSpPr>
          <p:cNvPr id="13" name="CuadroTexto 12"/>
          <p:cNvSpPr txBox="1"/>
          <p:nvPr/>
        </p:nvSpPr>
        <p:spPr>
          <a:xfrm>
            <a:off x="2527300" y="1631950"/>
            <a:ext cx="1752600" cy="368300"/>
          </a:xfrm>
          <a:prstGeom prst="rect">
            <a:avLst/>
          </a:prstGeom>
          <a:solidFill>
            <a:schemeClr val="bg1">
              <a:alpha val="90000"/>
            </a:schemeClr>
          </a:solidFill>
        </p:spPr>
        <p:txBody>
          <a:bodyPr>
            <a:spAutoFit/>
          </a:bodyPr>
          <a:lstStyle/>
          <a:p>
            <a:pPr algn="r" fontAlgn="auto">
              <a:spcBef>
                <a:spcPts val="0"/>
              </a:spcBef>
              <a:spcAft>
                <a:spcPts val="0"/>
              </a:spcAft>
              <a:defRPr/>
            </a:pPr>
            <a:r>
              <a:rPr lang="es-ES" b="1" dirty="0">
                <a:solidFill>
                  <a:srgbClr val="418AB3"/>
                </a:solidFill>
                <a:effectLst>
                  <a:outerShdw blurRad="38100" dist="38100" dir="2700000" algn="tl">
                    <a:srgbClr val="000000">
                      <a:alpha val="43137"/>
                    </a:srgbClr>
                  </a:outerShdw>
                </a:effectLst>
                <a:latin typeface="+mn-lt"/>
              </a:rPr>
              <a:t>ANTES</a:t>
            </a:r>
            <a:endParaRPr lang="es-ES" b="1" dirty="0">
              <a:solidFill>
                <a:srgbClr val="418AB3"/>
              </a:solidFill>
              <a:effectLst>
                <a:outerShdw blurRad="38100" dist="38100" dir="2700000" algn="tl">
                  <a:srgbClr val="000000">
                    <a:alpha val="43137"/>
                  </a:srgbClr>
                </a:outerShdw>
              </a:effectLst>
              <a:latin typeface="+mn-lt"/>
            </a:endParaRPr>
          </a:p>
        </p:txBody>
      </p:sp>
      <p:pic>
        <p:nvPicPr>
          <p:cNvPr id="3077" name="Picture 5" descr="C:\Users\Usuario\Pictures\bicameral\puestos\803703760_90860.jpg"/>
          <p:cNvPicPr>
            <a:picLocks noChangeAspect="1" noChangeArrowheads="1"/>
          </p:cNvPicPr>
          <p:nvPr/>
        </p:nvPicPr>
        <p:blipFill>
          <a:blip r:embed="rId5"/>
          <a:srcRect/>
          <a:stretch>
            <a:fillRect/>
          </a:stretch>
        </p:blipFill>
        <p:spPr bwMode="auto">
          <a:xfrm>
            <a:off x="4446588" y="4168775"/>
            <a:ext cx="4572000" cy="2571750"/>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sp>
        <p:nvSpPr>
          <p:cNvPr id="14" name="CuadroTexto 13"/>
          <p:cNvSpPr txBox="1"/>
          <p:nvPr/>
        </p:nvSpPr>
        <p:spPr>
          <a:xfrm>
            <a:off x="7194550" y="3984625"/>
            <a:ext cx="1752600" cy="368300"/>
          </a:xfrm>
          <a:prstGeom prst="rect">
            <a:avLst/>
          </a:prstGeom>
          <a:solidFill>
            <a:schemeClr val="bg1">
              <a:alpha val="90000"/>
            </a:schemeClr>
          </a:solidFill>
        </p:spPr>
        <p:txBody>
          <a:bodyPr>
            <a:spAutoFit/>
          </a:bodyPr>
          <a:lstStyle/>
          <a:p>
            <a:pPr algn="r" fontAlgn="auto">
              <a:spcBef>
                <a:spcPts val="0"/>
              </a:spcBef>
              <a:spcAft>
                <a:spcPts val="0"/>
              </a:spcAft>
              <a:defRPr/>
            </a:pPr>
            <a:r>
              <a:rPr lang="es-ES" b="1" dirty="0">
                <a:solidFill>
                  <a:srgbClr val="418AB3"/>
                </a:solidFill>
                <a:effectLst>
                  <a:outerShdw blurRad="38100" dist="38100" dir="2700000" algn="tl">
                    <a:srgbClr val="000000">
                      <a:alpha val="43137"/>
                    </a:srgbClr>
                  </a:outerShdw>
                </a:effectLst>
                <a:latin typeface="+mn-lt"/>
              </a:rPr>
              <a:t>AHORA</a:t>
            </a:r>
            <a:endParaRPr lang="es-ES" b="1" dirty="0">
              <a:solidFill>
                <a:srgbClr val="418AB3"/>
              </a:solidFill>
              <a:effectLst>
                <a:outerShdw blurRad="38100" dist="38100" dir="2700000" algn="tl">
                  <a:srgbClr val="000000">
                    <a:alpha val="43137"/>
                  </a:srgbClr>
                </a:outerShdw>
              </a:effectLst>
              <a:latin typeface="+mn-lt"/>
            </a:endParaRPr>
          </a:p>
        </p:txBody>
      </p:sp>
      <p:cxnSp>
        <p:nvCxnSpPr>
          <p:cNvPr id="15" name="14 Conector recto"/>
          <p:cNvCxnSpPr/>
          <p:nvPr/>
        </p:nvCxnSpPr>
        <p:spPr>
          <a:xfrm>
            <a:off x="490538" y="1001713"/>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32777" name="Imagen 3"/>
          <p:cNvPicPr>
            <a:picLocks noChangeAspect="1"/>
          </p:cNvPicPr>
          <p:nvPr/>
        </p:nvPicPr>
        <p:blipFill>
          <a:blip r:embed="rId6">
            <a:grayscl/>
            <a:biLevel thresh="50000"/>
          </a:blip>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55625" y="2152650"/>
            <a:ext cx="8077200" cy="3852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3" name="Marcador de contenido 2"/>
          <p:cNvSpPr>
            <a:spLocks noGrp="1"/>
          </p:cNvSpPr>
          <p:nvPr>
            <p:ph idx="1"/>
          </p:nvPr>
        </p:nvSpPr>
        <p:spPr>
          <a:xfrm>
            <a:off x="876300" y="2416175"/>
            <a:ext cx="7434263" cy="3324225"/>
          </a:xfrm>
        </p:spPr>
        <p:txBody>
          <a:bodyPr rtlCol="0">
            <a:normAutofit lnSpcReduction="10000"/>
          </a:bodyPr>
          <a:lstStyle/>
          <a:p>
            <a:pPr algn="just" fontAlgn="auto">
              <a:buFont typeface="Arial" pitchFamily="34" charset="0"/>
              <a:buNone/>
              <a:defRPr/>
            </a:pPr>
            <a:r>
              <a:rPr lang="es-ES" dirty="0" smtClean="0"/>
              <a:t>La Dirección General de Migraciones</a:t>
            </a:r>
            <a:r>
              <a:rPr lang="es-ES" dirty="0"/>
              <a:t> </a:t>
            </a:r>
            <a:r>
              <a:rPr lang="es-ES" dirty="0" smtClean="0"/>
              <a:t>- dependiente del Ministerio del Interior - es el órgano de ejecución de la política migratoria nacional y de aplicación de la Ley Nº 978/96 “De Migraciones” y su reglamentación.</a:t>
            </a:r>
          </a:p>
          <a:p>
            <a:pPr algn="just" fontAlgn="auto">
              <a:buFont typeface="Arial" pitchFamily="34" charset="0"/>
              <a:buNone/>
              <a:defRPr/>
            </a:pPr>
            <a:endParaRPr lang="es-ES" dirty="0" smtClean="0"/>
          </a:p>
          <a:p>
            <a:pPr algn="just" fontAlgn="auto">
              <a:buFont typeface="Arial" pitchFamily="34" charset="0"/>
              <a:buNone/>
              <a:defRPr/>
            </a:pPr>
            <a:r>
              <a:rPr lang="es-ES" dirty="0" smtClean="0"/>
              <a:t>La DGM cuenta con:</a:t>
            </a:r>
          </a:p>
          <a:p>
            <a:pPr marL="342900" indent="-342900" algn="just" fontAlgn="auto">
              <a:buFont typeface="Wingdings" pitchFamily="2" charset="2"/>
              <a:buChar char="§"/>
              <a:defRPr/>
            </a:pPr>
            <a:r>
              <a:rPr lang="es-ES" dirty="0" smtClean="0"/>
              <a:t>9 Oficinas de documentación</a:t>
            </a:r>
          </a:p>
          <a:p>
            <a:pPr marL="342900" indent="-342900" fontAlgn="auto">
              <a:buFont typeface="Wingdings" pitchFamily="2" charset="2"/>
              <a:buChar char="§"/>
              <a:defRPr/>
            </a:pPr>
            <a:r>
              <a:rPr lang="es-ES" dirty="0" smtClean="0"/>
              <a:t>37 Puestos de control migratorio terrestres, fluviales y aeroportuarios habilitados y en funcionamiento.</a:t>
            </a:r>
          </a:p>
          <a:p>
            <a:pPr algn="just" fontAlgn="auto">
              <a:buFont typeface="Arial" pitchFamily="34" charset="0"/>
              <a:buNone/>
              <a:defRPr/>
            </a:pPr>
            <a:endParaRPr lang="es-ES" dirty="0" smtClean="0"/>
          </a:p>
          <a:p>
            <a:pPr algn="just" fontAlgn="auto">
              <a:buFont typeface="Arial" pitchFamily="34" charset="0"/>
              <a:buNone/>
              <a:defRPr/>
            </a:pPr>
            <a:endParaRPr lang="es-ES" dirty="0"/>
          </a:p>
        </p:txBody>
      </p:sp>
      <p:pic>
        <p:nvPicPr>
          <p:cNvPr id="15363" name="Imagen 3"/>
          <p:cNvPicPr>
            <a:picLocks noChangeAspect="1"/>
          </p:cNvPicPr>
          <p:nvPr/>
        </p:nvPicPr>
        <p:blipFill>
          <a:blip r:embed="rId2"/>
          <a:srcRect/>
          <a:stretch>
            <a:fillRect/>
          </a:stretch>
        </p:blipFill>
        <p:spPr bwMode="auto">
          <a:xfrm>
            <a:off x="3629025" y="355600"/>
            <a:ext cx="1885950" cy="1189038"/>
          </a:xfrm>
          <a:prstGeom prst="rect">
            <a:avLst/>
          </a:prstGeom>
          <a:noFill/>
          <a:ln w="9525">
            <a:noFill/>
            <a:miter lim="800000"/>
            <a:headEnd/>
            <a:tailEnd/>
          </a:ln>
        </p:spPr>
      </p:pic>
      <p:pic>
        <p:nvPicPr>
          <p:cNvPr id="15364" name="Imagen 8"/>
          <p:cNvPicPr>
            <a:picLocks noChangeAspect="1"/>
          </p:cNvPicPr>
          <p:nvPr/>
        </p:nvPicPr>
        <p:blipFill>
          <a:blip r:embed="rId3"/>
          <a:srcRect/>
          <a:stretch>
            <a:fillRect/>
          </a:stretch>
        </p:blipFill>
        <p:spPr bwMode="auto">
          <a:xfrm>
            <a:off x="7775575" y="546100"/>
            <a:ext cx="636588" cy="4032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5788" y="457200"/>
            <a:ext cx="8150225" cy="720725"/>
          </a:xfrm>
        </p:spPr>
        <p:txBody>
          <a:bodyPr>
            <a:noAutofit/>
          </a:bodyPr>
          <a:lstStyle/>
          <a:p>
            <a:pPr fontAlgn="auto">
              <a:spcAft>
                <a:spcPts val="0"/>
              </a:spcAft>
              <a:defRPr/>
            </a:pPr>
            <a:r>
              <a:rPr lang="es-ES" sz="2200" b="1" spc="0" dirty="0" smtClean="0">
                <a:solidFill>
                  <a:srgbClr val="C00000"/>
                </a:solidFill>
                <a:latin typeface="+mn-lt"/>
              </a:rPr>
              <a:t>Ejecución presupuestaria </a:t>
            </a:r>
            <a:r>
              <a:rPr lang="es-ES" sz="2200" b="1" spc="0" dirty="0" smtClean="0">
                <a:solidFill>
                  <a:schemeClr val="tx1"/>
                </a:solidFill>
                <a:latin typeface="+mn-lt"/>
              </a:rPr>
              <a:t>por el objeto del gasto sobre movimientos 2016</a:t>
            </a:r>
            <a:endParaRPr lang="es-ES" sz="2200" b="1" spc="0" dirty="0">
              <a:solidFill>
                <a:schemeClr val="tx1"/>
              </a:solidFill>
              <a:latin typeface="+mn-lt"/>
            </a:endParaRPr>
          </a:p>
        </p:txBody>
      </p:sp>
      <p:sp>
        <p:nvSpPr>
          <p:cNvPr id="3" name="Marcador de contenido 2"/>
          <p:cNvSpPr>
            <a:spLocks noGrp="1"/>
          </p:cNvSpPr>
          <p:nvPr>
            <p:ph idx="1"/>
          </p:nvPr>
        </p:nvSpPr>
        <p:spPr>
          <a:xfrm>
            <a:off x="1023938" y="2684463"/>
            <a:ext cx="7096125" cy="2801937"/>
          </a:xfrm>
          <a:solidFill>
            <a:schemeClr val="accent1">
              <a:lumMod val="40000"/>
              <a:lumOff val="60000"/>
            </a:schemeClr>
          </a:solidFill>
        </p:spPr>
        <p:txBody>
          <a:bodyPr rtlCol="0">
            <a:noAutofit/>
          </a:bodyPr>
          <a:lstStyle/>
          <a:p>
            <a:pPr fontAlgn="auto">
              <a:buFont typeface="Arial" pitchFamily="34" charset="0"/>
              <a:buNone/>
              <a:defRPr/>
            </a:pPr>
            <a:r>
              <a:rPr lang="es-ES" b="0" dirty="0"/>
              <a:t>El presupuesto </a:t>
            </a:r>
            <a:r>
              <a:rPr lang="es-ES" b="0" dirty="0" smtClean="0"/>
              <a:t>para </a:t>
            </a:r>
            <a:r>
              <a:rPr lang="es-ES" b="0" dirty="0"/>
              <a:t>el ejercicio fiscal </a:t>
            </a:r>
            <a:r>
              <a:rPr lang="es-ES" b="0" dirty="0" smtClean="0"/>
              <a:t>2016 es de </a:t>
            </a:r>
          </a:p>
          <a:p>
            <a:pPr fontAlgn="auto">
              <a:buFont typeface="Arial" pitchFamily="34" charset="0"/>
              <a:buNone/>
              <a:defRPr/>
            </a:pPr>
            <a:r>
              <a:rPr lang="es-ES" dirty="0" smtClean="0"/>
              <a:t>Gs</a:t>
            </a:r>
            <a:r>
              <a:rPr lang="es-ES" dirty="0"/>
              <a:t>. </a:t>
            </a:r>
            <a:r>
              <a:rPr lang="es-ES" dirty="0" smtClean="0"/>
              <a:t>36.867.905.697</a:t>
            </a:r>
          </a:p>
          <a:p>
            <a:pPr fontAlgn="auto">
              <a:buFont typeface="Arial" pitchFamily="34" charset="0"/>
              <a:buNone/>
              <a:defRPr/>
            </a:pPr>
            <a:endParaRPr lang="es-ES" b="0" dirty="0" smtClean="0"/>
          </a:p>
          <a:p>
            <a:pPr fontAlgn="auto">
              <a:buFont typeface="Arial" pitchFamily="34" charset="0"/>
              <a:buNone/>
              <a:defRPr/>
            </a:pPr>
            <a:r>
              <a:rPr lang="es-ES" b="0" dirty="0" smtClean="0"/>
              <a:t>A la fecha, la DGM ha realizado obligaciones por un total de </a:t>
            </a:r>
            <a:r>
              <a:rPr lang="es-ES" dirty="0" smtClean="0"/>
              <a:t>Gs. 16.801.718.590</a:t>
            </a:r>
            <a:r>
              <a:rPr lang="es-ES" b="0" dirty="0" smtClean="0"/>
              <a:t>, que representa el </a:t>
            </a:r>
            <a:r>
              <a:rPr lang="es-ES" dirty="0" smtClean="0"/>
              <a:t>46 %</a:t>
            </a:r>
            <a:r>
              <a:rPr lang="es-ES" b="0" dirty="0" smtClean="0"/>
              <a:t> de ejecución presupuestaria.</a:t>
            </a:r>
          </a:p>
        </p:txBody>
      </p:sp>
      <p:cxnSp>
        <p:nvCxnSpPr>
          <p:cNvPr id="6" name="5 Conector recto"/>
          <p:cNvCxnSpPr/>
          <p:nvPr/>
        </p:nvCxnSpPr>
        <p:spPr>
          <a:xfrm>
            <a:off x="490538" y="1277938"/>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33796" name="Imagen 3"/>
          <p:cNvPicPr>
            <a:picLocks noChangeAspect="1"/>
          </p:cNvPicPr>
          <p:nvPr/>
        </p:nvPicPr>
        <p:blipFill>
          <a:blip r:embed="rId2"/>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5788" y="473075"/>
            <a:ext cx="6981825" cy="401638"/>
          </a:xfrm>
        </p:spPr>
        <p:txBody>
          <a:bodyPr>
            <a:noAutofit/>
          </a:bodyPr>
          <a:lstStyle/>
          <a:p>
            <a:pPr fontAlgn="auto">
              <a:spcAft>
                <a:spcPts val="0"/>
              </a:spcAft>
              <a:defRPr/>
            </a:pPr>
            <a:r>
              <a:rPr lang="es-ES" sz="2200" b="1" spc="0" dirty="0" smtClean="0">
                <a:solidFill>
                  <a:srgbClr val="C00000"/>
                </a:solidFill>
                <a:latin typeface="+mn-lt"/>
              </a:rPr>
              <a:t>Bienes Adquiridos</a:t>
            </a:r>
            <a:endParaRPr lang="es-ES" sz="2200" b="1" spc="0" dirty="0">
              <a:solidFill>
                <a:srgbClr val="C00000"/>
              </a:solidFill>
              <a:latin typeface="+mn-lt"/>
            </a:endParaRPr>
          </a:p>
        </p:txBody>
      </p:sp>
      <p:sp>
        <p:nvSpPr>
          <p:cNvPr id="34818" name="Marcador de contenido 2"/>
          <p:cNvSpPr>
            <a:spLocks noGrp="1"/>
          </p:cNvSpPr>
          <p:nvPr>
            <p:ph idx="1"/>
          </p:nvPr>
        </p:nvSpPr>
        <p:spPr>
          <a:xfrm>
            <a:off x="585788" y="1263650"/>
            <a:ext cx="8089900" cy="2201863"/>
          </a:xfrm>
        </p:spPr>
        <p:txBody>
          <a:bodyPr/>
          <a:lstStyle/>
          <a:p>
            <a:pPr marL="285750" indent="-285750">
              <a:buFont typeface="Wingdings" pitchFamily="2" charset="2"/>
              <a:buChar char="§"/>
            </a:pPr>
            <a:r>
              <a:rPr lang="es-ES" sz="1600" b="0" smtClean="0"/>
              <a:t>Adquisición de tres Contenedores equipados para Puestos de Control Migratorio en el interior.</a:t>
            </a:r>
          </a:p>
          <a:p>
            <a:pPr marL="285750" indent="-285750">
              <a:buFont typeface="Wingdings" pitchFamily="2" charset="2"/>
              <a:buChar char="§"/>
            </a:pPr>
            <a:r>
              <a:rPr lang="es-ES" sz="1600" b="0" smtClean="0"/>
              <a:t>Adquisición de tres camionetas para trabajos en zonas fronterizas y en el interior del país.</a:t>
            </a:r>
          </a:p>
          <a:p>
            <a:pPr marL="285750" indent="-285750">
              <a:buFont typeface="Wingdings" pitchFamily="2" charset="2"/>
              <a:buChar char="§"/>
            </a:pPr>
            <a:r>
              <a:rPr lang="es-ES" sz="1600" b="0" smtClean="0"/>
              <a:t>Adquisición de un vehículo utilitario para la realización de equipos móviles</a:t>
            </a:r>
          </a:p>
        </p:txBody>
      </p:sp>
      <p:pic>
        <p:nvPicPr>
          <p:cNvPr id="34819" name="Imagen 6"/>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cxnSp>
        <p:nvCxnSpPr>
          <p:cNvPr id="6" name="5 Conector recto"/>
          <p:cNvCxnSpPr/>
          <p:nvPr/>
        </p:nvCxnSpPr>
        <p:spPr>
          <a:xfrm>
            <a:off x="490538" y="1012825"/>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4" name="Picture 2" descr="E:\PRESENTACIÓN D.G\CASETAS 1.jpg"/>
          <p:cNvPicPr>
            <a:picLocks noChangeAspect="1" noChangeArrowheads="1"/>
          </p:cNvPicPr>
          <p:nvPr/>
        </p:nvPicPr>
        <p:blipFill rotWithShape="1">
          <a:blip r:embed="rId3"/>
          <a:srcRect t="9198" b="62342"/>
          <a:stretch/>
        </p:blipFill>
        <p:spPr bwMode="auto">
          <a:xfrm>
            <a:off x="406400" y="3048000"/>
            <a:ext cx="3579813" cy="1490663"/>
          </a:xfrm>
          <a:prstGeom prst="rect">
            <a:avLst/>
          </a:prstGeom>
          <a:ln>
            <a:solidFill>
              <a:schemeClr val="bg1"/>
            </a:solidFill>
          </a:ln>
          <a:effectLst>
            <a:outerShdw blurRad="63500" sx="102000" sy="102000" algn="ctr" rotWithShape="0">
              <a:prstClr val="black">
                <a:alpha val="40000"/>
              </a:prstClr>
            </a:outerShdw>
          </a:effectLst>
          <a:extLst>
            <a:ext uri="{909E8E84-426E-40DD-AFC4-6F175D3DCCD1}"/>
          </a:extLst>
        </p:spPr>
      </p:pic>
      <p:pic>
        <p:nvPicPr>
          <p:cNvPr id="9" name="Picture 2" descr="E:\PRESENTACIÓN D.G\CASETAS 1.jpg"/>
          <p:cNvPicPr>
            <a:picLocks noChangeAspect="1" noChangeArrowheads="1"/>
          </p:cNvPicPr>
          <p:nvPr/>
        </p:nvPicPr>
        <p:blipFill rotWithShape="1">
          <a:blip r:embed="rId4"/>
          <a:srcRect t="65141" b="1951"/>
          <a:stretch/>
        </p:blipFill>
        <p:spPr bwMode="auto">
          <a:xfrm>
            <a:off x="647700" y="4094163"/>
            <a:ext cx="3097213" cy="1489075"/>
          </a:xfrm>
          <a:prstGeom prst="rect">
            <a:avLst/>
          </a:prstGeom>
          <a:ln>
            <a:solidFill>
              <a:schemeClr val="bg1"/>
            </a:solidFill>
          </a:ln>
          <a:effectLst>
            <a:outerShdw blurRad="63500" sx="102000" sy="102000" algn="ctr" rotWithShape="0">
              <a:prstClr val="black">
                <a:alpha val="40000"/>
              </a:prstClr>
            </a:outerShdw>
          </a:effectLst>
          <a:extLst>
            <a:ext uri="{909E8E84-426E-40DD-AFC4-6F175D3DCCD1}"/>
          </a:extLst>
        </p:spPr>
      </p:pic>
      <p:pic>
        <p:nvPicPr>
          <p:cNvPr id="10" name="Picture 2" descr="E:\PRESENTACIÓN D.G\CASETAS 1.jpg"/>
          <p:cNvPicPr>
            <a:picLocks noChangeAspect="1" noChangeArrowheads="1"/>
          </p:cNvPicPr>
          <p:nvPr/>
        </p:nvPicPr>
        <p:blipFill rotWithShape="1">
          <a:blip r:embed="rId5"/>
          <a:srcRect t="36518" b="34372"/>
          <a:stretch/>
        </p:blipFill>
        <p:spPr bwMode="auto">
          <a:xfrm>
            <a:off x="446088" y="5321300"/>
            <a:ext cx="3500437" cy="1490663"/>
          </a:xfrm>
          <a:prstGeom prst="rect">
            <a:avLst/>
          </a:prstGeom>
          <a:ln>
            <a:solidFill>
              <a:schemeClr val="bg1"/>
            </a:solidFill>
          </a:ln>
          <a:effectLst>
            <a:outerShdw blurRad="63500" sx="102000" sy="102000" algn="ctr" rotWithShape="0">
              <a:prstClr val="black">
                <a:alpha val="40000"/>
              </a:prstClr>
            </a:outerShdw>
          </a:effectLst>
          <a:extLst>
            <a:ext uri="{909E8E84-426E-40DD-AFC4-6F175D3DCCD1}"/>
          </a:extLst>
        </p:spPr>
      </p:pic>
      <p:pic>
        <p:nvPicPr>
          <p:cNvPr id="4099" name="Picture 3" descr="E:\PRESENTACIÓN D.G\RODADOS.jpg"/>
          <p:cNvPicPr>
            <a:picLocks noChangeAspect="1" noChangeArrowheads="1"/>
          </p:cNvPicPr>
          <p:nvPr/>
        </p:nvPicPr>
        <p:blipFill rotWithShape="1">
          <a:blip r:embed="rId6"/>
          <a:srcRect t="12749" b="57006"/>
          <a:stretch/>
        </p:blipFill>
        <p:spPr bwMode="auto">
          <a:xfrm>
            <a:off x="5064125" y="4979988"/>
            <a:ext cx="3694113" cy="1633537"/>
          </a:xfrm>
          <a:prstGeom prst="rect">
            <a:avLst/>
          </a:prstGeom>
          <a:ln>
            <a:solidFill>
              <a:schemeClr val="bg1"/>
            </a:solidFill>
          </a:ln>
          <a:effectLst>
            <a:outerShdw blurRad="63500" sx="102000" sy="102000" algn="ctr" rotWithShape="0">
              <a:prstClr val="black">
                <a:alpha val="40000"/>
              </a:prstClr>
            </a:outerShdw>
          </a:effectLst>
          <a:extLst>
            <a:ext uri="{909E8E84-426E-40DD-AFC4-6F175D3DCCD1}"/>
          </a:extLst>
        </p:spPr>
      </p:pic>
      <p:pic>
        <p:nvPicPr>
          <p:cNvPr id="13" name="Picture 3" descr="E:\PRESENTACIÓN D.G\RODADOS.jpg"/>
          <p:cNvPicPr>
            <a:picLocks noChangeAspect="1" noChangeArrowheads="1"/>
          </p:cNvPicPr>
          <p:nvPr/>
        </p:nvPicPr>
        <p:blipFill rotWithShape="1">
          <a:blip r:embed="rId7"/>
          <a:srcRect t="68436" r="42535" b="6122"/>
          <a:stretch/>
        </p:blipFill>
        <p:spPr bwMode="auto">
          <a:xfrm>
            <a:off x="5727700" y="3235325"/>
            <a:ext cx="2366963" cy="1531938"/>
          </a:xfrm>
          <a:prstGeom prst="rect">
            <a:avLst/>
          </a:prstGeom>
          <a:ln>
            <a:solidFill>
              <a:schemeClr val="bg1"/>
            </a:solidFill>
          </a:ln>
          <a:effectLst>
            <a:outerShdw blurRad="63500" sx="102000" sy="102000" algn="ctr" rotWithShape="0">
              <a:prstClr val="black">
                <a:alpha val="40000"/>
              </a:prstClr>
            </a:outerShdw>
          </a:effectLst>
          <a:extLst>
            <a:ext uri="{909E8E84-426E-40DD-AFC4-6F175D3DCCD1}"/>
          </a:extLst>
        </p:spPr>
      </p:pic>
      <p:pic>
        <p:nvPicPr>
          <p:cNvPr id="34826" name="Imagen 3"/>
          <p:cNvPicPr>
            <a:picLocks noChangeAspect="1"/>
          </p:cNvPicPr>
          <p:nvPr/>
        </p:nvPicPr>
        <p:blipFill>
          <a:blip r:embed="rId8"/>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5788" y="473075"/>
            <a:ext cx="6981825" cy="444500"/>
          </a:xfrm>
        </p:spPr>
        <p:txBody>
          <a:bodyPr>
            <a:noAutofit/>
          </a:bodyPr>
          <a:lstStyle/>
          <a:p>
            <a:pPr fontAlgn="auto">
              <a:spcAft>
                <a:spcPts val="0"/>
              </a:spcAft>
              <a:defRPr/>
            </a:pPr>
            <a:r>
              <a:rPr lang="es-ES" sz="2200" b="1" spc="0" dirty="0">
                <a:solidFill>
                  <a:srgbClr val="C00000"/>
                </a:solidFill>
                <a:latin typeface="+mn-lt"/>
              </a:rPr>
              <a:t>Bienes Adquiridos</a:t>
            </a:r>
          </a:p>
        </p:txBody>
      </p:sp>
      <p:sp>
        <p:nvSpPr>
          <p:cNvPr id="35842" name="Marcador de contenido 2"/>
          <p:cNvSpPr>
            <a:spLocks noGrp="1"/>
          </p:cNvSpPr>
          <p:nvPr>
            <p:ph idx="1"/>
          </p:nvPr>
        </p:nvSpPr>
        <p:spPr>
          <a:xfrm>
            <a:off x="585788" y="1482725"/>
            <a:ext cx="7978775" cy="3530600"/>
          </a:xfrm>
        </p:spPr>
        <p:txBody>
          <a:bodyPr/>
          <a:lstStyle/>
          <a:p>
            <a:pPr marL="285750" indent="-285750" algn="just">
              <a:buFont typeface="Wingdings" pitchFamily="2" charset="2"/>
              <a:buChar char="§"/>
            </a:pPr>
            <a:r>
              <a:rPr lang="es-ES" sz="1600" b="0" smtClean="0"/>
              <a:t>Adquisición de un piso en el edificio en el cual funciona el Archivo de Migraciones, en el microcentro de Asunción.</a:t>
            </a:r>
          </a:p>
          <a:p>
            <a:pPr marL="285750" indent="-285750" algn="just">
              <a:buFont typeface="Wingdings" pitchFamily="2" charset="2"/>
              <a:buChar char="§"/>
            </a:pPr>
            <a:r>
              <a:rPr lang="es-ES" sz="1600" b="0" smtClean="0"/>
              <a:t>Adquisición de Marcadores Biométricos para el control de entrada y salida de funcionarios.</a:t>
            </a:r>
          </a:p>
          <a:p>
            <a:pPr marL="285750" indent="-285750" algn="just">
              <a:buFont typeface="Wingdings" pitchFamily="2" charset="2"/>
              <a:buChar char="§"/>
            </a:pPr>
            <a:r>
              <a:rPr lang="es-ES" sz="1600" b="0" smtClean="0"/>
              <a:t>Adquisición de un servidor Wi-Fi para la provisión del servicio de internet en la Sede Central.</a:t>
            </a:r>
          </a:p>
          <a:p>
            <a:pPr marL="285750" indent="-285750" algn="just">
              <a:buFont typeface="Wingdings" pitchFamily="2" charset="2"/>
              <a:buChar char="§"/>
            </a:pPr>
            <a:endParaRPr lang="es-ES" sz="1600" b="0" smtClean="0"/>
          </a:p>
          <a:p>
            <a:pPr marL="285750" indent="-285750" algn="just">
              <a:buFont typeface="Wingdings" pitchFamily="2" charset="2"/>
              <a:buChar char="§"/>
            </a:pPr>
            <a:endParaRPr lang="es-ES" sz="1600" b="0" smtClean="0"/>
          </a:p>
        </p:txBody>
      </p:sp>
      <p:pic>
        <p:nvPicPr>
          <p:cNvPr id="4" name="Imagen 3" descr="Recorte de pantalla"/>
          <p:cNvPicPr>
            <a:picLocks noChangeAspect="1"/>
          </p:cNvPicPr>
          <p:nvPr/>
        </p:nvPicPr>
        <p:blipFill>
          <a:blip r:embed="rId2"/>
          <a:stretch>
            <a:fillRect/>
          </a:stretch>
        </p:blipFill>
        <p:spPr>
          <a:xfrm>
            <a:off x="490538" y="3600450"/>
            <a:ext cx="1617662" cy="2846388"/>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1026" name="Picture 2" descr="https://solucionesbiometricas.files.wordpress.com/2011/08/marcador_digital.jpg"/>
          <p:cNvPicPr>
            <a:picLocks noChangeAspect="1" noChangeArrowheads="1"/>
          </p:cNvPicPr>
          <p:nvPr/>
        </p:nvPicPr>
        <p:blipFill rotWithShape="1">
          <a:blip r:embed="rId3"/>
          <a:srcRect l="-7"/>
          <a:stretch/>
        </p:blipFill>
        <p:spPr bwMode="auto">
          <a:xfrm>
            <a:off x="2312988" y="3600450"/>
            <a:ext cx="4268787" cy="2846388"/>
          </a:xfrm>
          <a:prstGeom prst="rect">
            <a:avLst/>
          </a:prstGeom>
          <a:ln>
            <a:solidFill>
              <a:schemeClr val="bg1">
                <a:lumMod val="75000"/>
              </a:schemeClr>
            </a:solidFill>
          </a:ln>
          <a:effectLst>
            <a:outerShdw blurRad="292100" dist="139700" dir="2700000" algn="tl" rotWithShape="0">
              <a:srgbClr val="333333">
                <a:alpha val="65000"/>
              </a:srgbClr>
            </a:outerShdw>
          </a:effectLst>
          <a:extLst>
            <a:ext uri="{909E8E84-426E-40DD-AFC4-6F175D3DCCD1}"/>
          </a:extLst>
        </p:spPr>
      </p:pic>
      <p:pic>
        <p:nvPicPr>
          <p:cNvPr id="35845" name="Imagen 6"/>
          <p:cNvPicPr>
            <a:picLocks noChangeAspect="1"/>
          </p:cNvPicPr>
          <p:nvPr/>
        </p:nvPicPr>
        <p:blipFill>
          <a:blip r:embed="rId4"/>
          <a:srcRect/>
          <a:stretch>
            <a:fillRect/>
          </a:stretch>
        </p:blipFill>
        <p:spPr bwMode="auto">
          <a:xfrm>
            <a:off x="7775575" y="546100"/>
            <a:ext cx="636588" cy="403225"/>
          </a:xfrm>
          <a:prstGeom prst="rect">
            <a:avLst/>
          </a:prstGeom>
          <a:noFill/>
          <a:ln w="9525">
            <a:noFill/>
            <a:miter lim="800000"/>
            <a:headEnd/>
            <a:tailEnd/>
          </a:ln>
        </p:spPr>
      </p:pic>
      <p:cxnSp>
        <p:nvCxnSpPr>
          <p:cNvPr id="9" name="8 Conector recto"/>
          <p:cNvCxnSpPr/>
          <p:nvPr/>
        </p:nvCxnSpPr>
        <p:spPr>
          <a:xfrm>
            <a:off x="490538" y="1012825"/>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5122" name="Picture 2" descr="E:\PRESENTACIÓN D.G\FIREWALL.jpg"/>
          <p:cNvPicPr>
            <a:picLocks noChangeAspect="1" noChangeArrowheads="1"/>
          </p:cNvPicPr>
          <p:nvPr/>
        </p:nvPicPr>
        <p:blipFill rotWithShape="1">
          <a:blip r:embed="rId5"/>
          <a:srcRect l="4090" t="11097" r="5083" b="7100"/>
          <a:stretch/>
        </p:blipFill>
        <p:spPr bwMode="auto">
          <a:xfrm>
            <a:off x="6805613" y="3600450"/>
            <a:ext cx="2162175" cy="2846388"/>
          </a:xfrm>
          <a:prstGeom prst="rect">
            <a:avLst/>
          </a:prstGeom>
          <a:ln>
            <a:solidFill>
              <a:schemeClr val="bg1"/>
            </a:solidFill>
          </a:ln>
          <a:effectLst>
            <a:outerShdw blurRad="63500" sx="102000" sy="102000" algn="ctr" rotWithShape="0">
              <a:prstClr val="black">
                <a:alpha val="40000"/>
              </a:prstClr>
            </a:outerShdw>
          </a:effectLst>
          <a:extLst>
            <a:ext uri="{909E8E84-426E-40DD-AFC4-6F175D3DCCD1}"/>
          </a:extLst>
        </p:spPr>
      </p:pic>
      <p:pic>
        <p:nvPicPr>
          <p:cNvPr id="35848" name="Imagen 3"/>
          <p:cNvPicPr>
            <a:picLocks noChangeAspect="1"/>
          </p:cNvPicPr>
          <p:nvPr/>
        </p:nvPicPr>
        <p:blipFill>
          <a:blip r:embed="rId6"/>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1627188" y="469900"/>
          <a:ext cx="5846762" cy="6003925"/>
        </p:xfrm>
        <a:graphic>
          <a:graphicData uri="http://schemas.openxmlformats.org/drawingml/2006/table">
            <a:tbl>
              <a:tblPr firstRow="1" bandRow="1">
                <a:tableStyleId>{74C1A8A3-306A-4EB7-A6B1-4F7E0EB9C5D6}</a:tableStyleId>
              </a:tblPr>
              <a:tblGrid>
                <a:gridCol w="4009640"/>
                <a:gridCol w="1838266"/>
              </a:tblGrid>
              <a:tr h="370840">
                <a:tc>
                  <a:txBody>
                    <a:bodyPr/>
                    <a:lstStyle/>
                    <a:p>
                      <a:pPr algn="ctr"/>
                      <a:r>
                        <a:rPr lang="es-ES" sz="1400" dirty="0" smtClean="0">
                          <a:latin typeface="+mn-lt"/>
                        </a:rPr>
                        <a:t>Grupo</a:t>
                      </a:r>
                      <a:endParaRPr lang="es-E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s-ES" sz="1400" dirty="0" smtClean="0">
                          <a:latin typeface="+mn-lt"/>
                        </a:rPr>
                        <a:t>Aprobado</a:t>
                      </a:r>
                      <a:r>
                        <a:rPr lang="es-ES" sz="1400" baseline="0" dirty="0" smtClean="0">
                          <a:latin typeface="+mn-lt"/>
                        </a:rPr>
                        <a:t> por Hacienda </a:t>
                      </a:r>
                    </a:p>
                    <a:p>
                      <a:pPr algn="ctr"/>
                      <a:r>
                        <a:rPr lang="es-ES" sz="1400" baseline="0" dirty="0" smtClean="0">
                          <a:latin typeface="+mn-lt"/>
                        </a:rPr>
                        <a:t>PGN 2017</a:t>
                      </a:r>
                      <a:endParaRPr lang="es-ES" sz="1400" b="1" dirty="0">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370840">
                <a:tc>
                  <a:txBody>
                    <a:bodyPr/>
                    <a:lstStyle/>
                    <a:p>
                      <a:endParaRPr lang="es-ES" sz="1600" b="1" dirty="0" smtClean="0">
                        <a:solidFill>
                          <a:schemeClr val="bg1"/>
                        </a:solidFill>
                        <a:latin typeface="+mn-lt"/>
                      </a:endParaRPr>
                    </a:p>
                    <a:p>
                      <a:pPr algn="l"/>
                      <a:r>
                        <a:rPr lang="es-ES" sz="1600" b="1" dirty="0" smtClean="0">
                          <a:solidFill>
                            <a:schemeClr val="bg1"/>
                          </a:solidFill>
                          <a:latin typeface="+mn-lt"/>
                        </a:rPr>
                        <a:t>Presupuesto total</a:t>
                      </a:r>
                    </a:p>
                    <a:p>
                      <a:endParaRPr lang="es-ES" sz="16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2060"/>
                    </a:solidFill>
                  </a:tcPr>
                </a:tc>
                <a:tc>
                  <a:txBody>
                    <a:bodyPr/>
                    <a:lstStyle/>
                    <a:p>
                      <a:pPr algn="r" fontAlgn="ctr"/>
                      <a:r>
                        <a:rPr lang="es-ES" sz="1600" b="1" i="0" u="none" strike="noStrike" dirty="0" smtClean="0">
                          <a:solidFill>
                            <a:schemeClr val="bg1"/>
                          </a:solidFill>
                          <a:effectLst/>
                          <a:latin typeface="+mn-lt"/>
                        </a:rPr>
                        <a:t>36.927.630.297</a:t>
                      </a:r>
                      <a:endParaRPr lang="es-ES" sz="1600" b="1" i="0" u="none" strike="noStrike" dirty="0">
                        <a:solidFill>
                          <a:schemeClr val="bg1"/>
                        </a:solidFill>
                        <a:effectLst/>
                        <a:latin typeface="+mn-lt"/>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2060"/>
                    </a:solidFill>
                  </a:tcPr>
                </a:tc>
              </a:tr>
              <a:tr h="370840">
                <a:tc>
                  <a:txBody>
                    <a:bodyPr/>
                    <a:lstStyle/>
                    <a:p>
                      <a:r>
                        <a:rPr lang="es-ES" sz="1400" b="1" dirty="0" smtClean="0">
                          <a:solidFill>
                            <a:schemeClr val="tx1"/>
                          </a:solidFill>
                          <a:latin typeface="+mn-lt"/>
                        </a:rPr>
                        <a:t>100 - Servicios</a:t>
                      </a:r>
                      <a:r>
                        <a:rPr lang="es-ES" sz="1400" b="1" baseline="0" dirty="0" smtClean="0">
                          <a:solidFill>
                            <a:schemeClr val="tx1"/>
                          </a:solidFill>
                          <a:latin typeface="+mn-lt"/>
                        </a:rPr>
                        <a:t> personales</a:t>
                      </a:r>
                      <a:endParaRPr lang="es-E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rowSpan="2">
                  <a:txBody>
                    <a:bodyPr/>
                    <a:lstStyle/>
                    <a:p>
                      <a:pPr algn="r" rtl="0" fontAlgn="ctr"/>
                      <a:r>
                        <a:rPr lang="es-ES" sz="1400" u="none" strike="noStrike" dirty="0" smtClean="0">
                          <a:effectLst/>
                          <a:latin typeface="+mn-lt"/>
                        </a:rPr>
                        <a:t>22.201.436.719</a:t>
                      </a:r>
                      <a:endParaRPr lang="es-ES"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ES" sz="1300" b="0" baseline="0" dirty="0" smtClean="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endParaRPr lang="es-ES"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s-ES" sz="1400" b="1" dirty="0" smtClean="0">
                          <a:solidFill>
                            <a:schemeClr val="tx1"/>
                          </a:solidFill>
                          <a:latin typeface="+mn-lt"/>
                        </a:rPr>
                        <a:t>200 - Servicios</a:t>
                      </a:r>
                      <a:r>
                        <a:rPr lang="es-ES" sz="1400" b="1" baseline="0" dirty="0" smtClean="0">
                          <a:solidFill>
                            <a:schemeClr val="tx1"/>
                          </a:solidFill>
                          <a:latin typeface="+mn-lt"/>
                        </a:rPr>
                        <a:t> no personales</a:t>
                      </a:r>
                      <a:endParaRPr lang="es-E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rowSpan="2">
                  <a:txBody>
                    <a:bodyPr/>
                    <a:lstStyle/>
                    <a:p>
                      <a:pPr algn="r" fontAlgn="ctr"/>
                      <a:r>
                        <a:rPr lang="es-ES" sz="1400" b="0" i="0" u="none" strike="noStrike" dirty="0" smtClean="0">
                          <a:solidFill>
                            <a:schemeClr val="dk1"/>
                          </a:solidFill>
                          <a:effectLst/>
                          <a:latin typeface="+mn-lt"/>
                        </a:rPr>
                        <a:t>2.951.771.566</a:t>
                      </a:r>
                      <a:endParaRPr lang="es-ES"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endParaRPr lang="es-ES" sz="130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endParaRPr lang="es-ES"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s-ES" sz="1400" b="1" dirty="0" smtClean="0">
                          <a:solidFill>
                            <a:schemeClr val="tx1"/>
                          </a:solidFill>
                          <a:latin typeface="+mn-lt"/>
                        </a:rPr>
                        <a:t>300 - Bienes</a:t>
                      </a:r>
                      <a:r>
                        <a:rPr lang="es-ES" sz="1400" b="1" baseline="0" dirty="0" smtClean="0">
                          <a:solidFill>
                            <a:schemeClr val="tx1"/>
                          </a:solidFill>
                          <a:latin typeface="+mn-lt"/>
                        </a:rPr>
                        <a:t> de consumo e insumos</a:t>
                      </a:r>
                      <a:endParaRPr lang="es-E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rowSpan="2">
                  <a:txBody>
                    <a:bodyPr/>
                    <a:lstStyle/>
                    <a:p>
                      <a:pPr algn="r" fontAlgn="ctr"/>
                      <a:r>
                        <a:rPr lang="es-ES" sz="1400" u="none" strike="noStrike" dirty="0" smtClean="0">
                          <a:effectLst/>
                          <a:latin typeface="+mn-lt"/>
                        </a:rPr>
                        <a:t>1.274.422.412</a:t>
                      </a:r>
                      <a:endParaRPr lang="es-ES"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endParaRPr lang="es-ES" sz="130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endParaRPr lang="es-ES"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s-ES" sz="1400" b="1" dirty="0" smtClean="0">
                          <a:solidFill>
                            <a:schemeClr val="tx1"/>
                          </a:solidFill>
                          <a:latin typeface="+mn-lt"/>
                        </a:rPr>
                        <a:t>500 – Inversión física</a:t>
                      </a:r>
                      <a:endParaRPr lang="es-E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rowSpan="2">
                  <a:txBody>
                    <a:bodyPr/>
                    <a:lstStyle/>
                    <a:p>
                      <a:pPr algn="r" fontAlgn="ctr"/>
                      <a:r>
                        <a:rPr lang="es-ES" sz="1400" u="none" strike="noStrike" dirty="0">
                          <a:effectLst/>
                          <a:latin typeface="+mn-lt"/>
                        </a:rPr>
                        <a:t>6.150.000.000</a:t>
                      </a:r>
                      <a:endParaRPr lang="es-ES"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endParaRPr lang="es-ES" sz="130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endParaRPr lang="es-ES"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s-ES" sz="1400" b="1" dirty="0" smtClean="0">
                          <a:solidFill>
                            <a:schemeClr val="tx1"/>
                          </a:solidFill>
                          <a:latin typeface="+mn-lt"/>
                        </a:rPr>
                        <a:t>800 – Transferencias</a:t>
                      </a:r>
                      <a:endParaRPr lang="es-E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rowSpan="2">
                  <a:txBody>
                    <a:bodyPr/>
                    <a:lstStyle/>
                    <a:p>
                      <a:pPr algn="r" fontAlgn="ctr"/>
                      <a:r>
                        <a:rPr lang="es-ES" sz="1400" u="none" strike="noStrike" dirty="0" smtClean="0">
                          <a:effectLst/>
                          <a:latin typeface="+mn-lt"/>
                        </a:rPr>
                        <a:t>4.250.000.000</a:t>
                      </a:r>
                      <a:endParaRPr lang="es-ES"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endParaRPr lang="es-ES" sz="130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endParaRPr lang="es-ES"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s-ES" sz="1400" b="1" dirty="0" smtClean="0">
                          <a:latin typeface="+mn-lt"/>
                        </a:rPr>
                        <a:t>900 – Otros gastos</a:t>
                      </a:r>
                      <a:endParaRPr lang="es-E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rowSpan="2">
                  <a:txBody>
                    <a:bodyPr/>
                    <a:lstStyle/>
                    <a:p>
                      <a:pPr algn="r" fontAlgn="ctr"/>
                      <a:r>
                        <a:rPr lang="es-ES" sz="1400" u="none" strike="noStrike" dirty="0">
                          <a:effectLst/>
                          <a:latin typeface="+mn-lt"/>
                        </a:rPr>
                        <a:t>100.000.000</a:t>
                      </a:r>
                      <a:endParaRPr lang="es-ES"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endParaRPr lang="es-E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endParaRPr lang="es-ES"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6907" name="Imagen 3"/>
          <p:cNvPicPr>
            <a:picLocks noChangeAspect="1"/>
          </p:cNvPicPr>
          <p:nvPr/>
        </p:nvPicPr>
        <p:blipFill>
          <a:blip r:embed="rId2"/>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Marcador de contenido 2"/>
          <p:cNvSpPr>
            <a:spLocks noGrp="1"/>
          </p:cNvSpPr>
          <p:nvPr>
            <p:ph idx="1"/>
          </p:nvPr>
        </p:nvSpPr>
        <p:spPr>
          <a:xfrm>
            <a:off x="584200" y="471488"/>
            <a:ext cx="8367713" cy="468312"/>
          </a:xfrm>
        </p:spPr>
        <p:txBody>
          <a:bodyPr/>
          <a:lstStyle/>
          <a:p>
            <a:r>
              <a:rPr lang="es-ES" sz="2200" smtClean="0"/>
              <a:t>Evolución del Ingreso </a:t>
            </a:r>
            <a:r>
              <a:rPr lang="es-ES" sz="2200" smtClean="0">
                <a:solidFill>
                  <a:srgbClr val="C00000"/>
                </a:solidFill>
              </a:rPr>
              <a:t>desde el año 2013 al 06/09/2016</a:t>
            </a:r>
          </a:p>
        </p:txBody>
      </p:sp>
      <p:cxnSp>
        <p:nvCxnSpPr>
          <p:cNvPr id="5" name="4 Conector recto"/>
          <p:cNvCxnSpPr/>
          <p:nvPr/>
        </p:nvCxnSpPr>
        <p:spPr>
          <a:xfrm>
            <a:off x="490538" y="1277938"/>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37891" name="Picture 2"/>
          <p:cNvPicPr>
            <a:picLocks noChangeAspect="1" noChangeArrowheads="1"/>
          </p:cNvPicPr>
          <p:nvPr/>
        </p:nvPicPr>
        <p:blipFill>
          <a:blip r:embed="rId2"/>
          <a:srcRect/>
          <a:stretch>
            <a:fillRect/>
          </a:stretch>
        </p:blipFill>
        <p:spPr bwMode="auto">
          <a:xfrm>
            <a:off x="1071563" y="2081213"/>
            <a:ext cx="7000875" cy="1766887"/>
          </a:xfrm>
          <a:prstGeom prst="rect">
            <a:avLst/>
          </a:prstGeom>
          <a:noFill/>
          <a:ln w="9525">
            <a:noFill/>
            <a:miter lim="800000"/>
            <a:headEnd/>
            <a:tailEnd/>
          </a:ln>
        </p:spPr>
      </p:pic>
      <p:pic>
        <p:nvPicPr>
          <p:cNvPr id="2051" name="Picture 3" descr="Z:\Imágenes Lily\fotos 2016\Equipos móviles 2016\Equipo móvil en la Embajada de Colombia 01-04-16\IMG_5746.JPG"/>
          <p:cNvPicPr>
            <a:picLocks noChangeAspect="1" noChangeArrowheads="1"/>
          </p:cNvPicPr>
          <p:nvPr/>
        </p:nvPicPr>
        <p:blipFill>
          <a:blip r:embed="rId3"/>
          <a:srcRect/>
          <a:stretch>
            <a:fillRect/>
          </a:stretch>
        </p:blipFill>
        <p:spPr bwMode="auto">
          <a:xfrm>
            <a:off x="0" y="4959350"/>
            <a:ext cx="2543175" cy="1695450"/>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2052" name="Picture 4" descr="Z:\Imágenes Lily\fotos 2016\Equipos móviles 2016\1º Equipo Movil CDE 22 al 27 de febrero\Viernes 26-feb\IMG-20160302-WA0008.jpg"/>
          <p:cNvPicPr>
            <a:picLocks noChangeAspect="1" noChangeArrowheads="1"/>
          </p:cNvPicPr>
          <p:nvPr/>
        </p:nvPicPr>
        <p:blipFill>
          <a:blip r:embed="rId4"/>
          <a:srcRect/>
          <a:stretch>
            <a:fillRect/>
          </a:stretch>
        </p:blipFill>
        <p:spPr bwMode="auto">
          <a:xfrm>
            <a:off x="2686050" y="4959350"/>
            <a:ext cx="3014663" cy="1695450"/>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2053" name="Picture 5" descr="Z:\Imágenes Lily\fotos 2016\Equipos móviles 2016\2º Equipo Movil PJC 7 al 12 de marzo\Lunes 7-mar\IMG-20160307-WA0009.jpg"/>
          <p:cNvPicPr>
            <a:picLocks noChangeAspect="1" noChangeArrowheads="1"/>
          </p:cNvPicPr>
          <p:nvPr/>
        </p:nvPicPr>
        <p:blipFill>
          <a:blip r:embed="rId5"/>
          <a:srcRect/>
          <a:stretch>
            <a:fillRect/>
          </a:stretch>
        </p:blipFill>
        <p:spPr bwMode="auto">
          <a:xfrm>
            <a:off x="5862638" y="4959350"/>
            <a:ext cx="3016250" cy="1695450"/>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37895" name="Imagen 3"/>
          <p:cNvPicPr>
            <a:picLocks noChangeAspect="1"/>
          </p:cNvPicPr>
          <p:nvPr/>
        </p:nvPicPr>
        <p:blipFill>
          <a:blip r:embed="rId6"/>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3 Gráfico"/>
          <p:cNvGraphicFramePr>
            <a:graphicFrameLocks/>
          </p:cNvGraphicFramePr>
          <p:nvPr/>
        </p:nvGraphicFramePr>
        <p:xfrm>
          <a:off x="225030" y="1573619"/>
          <a:ext cx="8693940" cy="4942822"/>
        </p:xfrm>
        <a:graphic>
          <a:graphicData uri="http://schemas.openxmlformats.org/drawingml/2006/chart">
            <c:chart xmlns:c="http://schemas.openxmlformats.org/drawingml/2006/chart" xmlns:r="http://schemas.openxmlformats.org/officeDocument/2006/relationships" r:id="rId2"/>
          </a:graphicData>
        </a:graphic>
      </p:graphicFrame>
      <p:sp>
        <p:nvSpPr>
          <p:cNvPr id="38914" name="Marcador de contenido 2"/>
          <p:cNvSpPr>
            <a:spLocks noGrp="1"/>
          </p:cNvSpPr>
          <p:nvPr>
            <p:ph idx="1"/>
          </p:nvPr>
        </p:nvSpPr>
        <p:spPr>
          <a:xfrm>
            <a:off x="584200" y="471488"/>
            <a:ext cx="8367713" cy="468312"/>
          </a:xfrm>
        </p:spPr>
        <p:txBody>
          <a:bodyPr/>
          <a:lstStyle/>
          <a:p>
            <a:r>
              <a:rPr lang="es-ES" sz="2200" smtClean="0"/>
              <a:t>Evolución del Ingreso </a:t>
            </a:r>
            <a:r>
              <a:rPr lang="es-ES" sz="2200" smtClean="0">
                <a:solidFill>
                  <a:srgbClr val="C00000"/>
                </a:solidFill>
              </a:rPr>
              <a:t>desde el año 2013 al 06/09/2016</a:t>
            </a:r>
          </a:p>
        </p:txBody>
      </p:sp>
      <p:cxnSp>
        <p:nvCxnSpPr>
          <p:cNvPr id="9" name="8 Conector recto"/>
          <p:cNvCxnSpPr/>
          <p:nvPr/>
        </p:nvCxnSpPr>
        <p:spPr>
          <a:xfrm>
            <a:off x="490538" y="1277938"/>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38916" name="Imagen 3"/>
          <p:cNvPicPr>
            <a:picLocks noChangeAspect="1"/>
          </p:cNvPicPr>
          <p:nvPr/>
        </p:nvPicPr>
        <p:blipFill>
          <a:blip r:embed="rId3"/>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Marcador de contenido 2"/>
          <p:cNvSpPr>
            <a:spLocks noGrp="1"/>
          </p:cNvSpPr>
          <p:nvPr>
            <p:ph idx="1"/>
          </p:nvPr>
        </p:nvSpPr>
        <p:spPr>
          <a:xfrm>
            <a:off x="584200" y="471488"/>
            <a:ext cx="8367713" cy="468312"/>
          </a:xfrm>
        </p:spPr>
        <p:txBody>
          <a:bodyPr/>
          <a:lstStyle/>
          <a:p>
            <a:r>
              <a:rPr lang="es-PY" sz="2200" smtClean="0"/>
              <a:t>Egresos por año </a:t>
            </a:r>
            <a:r>
              <a:rPr lang="es-PY" sz="2200" smtClean="0">
                <a:solidFill>
                  <a:srgbClr val="C00000"/>
                </a:solidFill>
              </a:rPr>
              <a:t>(Del 2013 al 2016)</a:t>
            </a:r>
            <a:endParaRPr lang="es-ES" sz="2200" smtClean="0">
              <a:solidFill>
                <a:srgbClr val="C00000"/>
              </a:solidFill>
            </a:endParaRPr>
          </a:p>
        </p:txBody>
      </p:sp>
      <p:cxnSp>
        <p:nvCxnSpPr>
          <p:cNvPr id="5" name="4 Conector recto"/>
          <p:cNvCxnSpPr/>
          <p:nvPr/>
        </p:nvCxnSpPr>
        <p:spPr>
          <a:xfrm>
            <a:off x="490538" y="1277938"/>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39939" name="Picture 2"/>
          <p:cNvPicPr>
            <a:picLocks noChangeAspect="1" noChangeArrowheads="1"/>
          </p:cNvPicPr>
          <p:nvPr/>
        </p:nvPicPr>
        <p:blipFill>
          <a:blip r:embed="rId2"/>
          <a:srcRect/>
          <a:stretch>
            <a:fillRect/>
          </a:stretch>
        </p:blipFill>
        <p:spPr bwMode="auto">
          <a:xfrm>
            <a:off x="381000" y="2122488"/>
            <a:ext cx="8382000" cy="1495425"/>
          </a:xfrm>
          <a:prstGeom prst="rect">
            <a:avLst/>
          </a:prstGeom>
          <a:noFill/>
          <a:ln w="9525">
            <a:noFill/>
            <a:miter lim="800000"/>
            <a:headEnd/>
            <a:tailEnd/>
          </a:ln>
        </p:spPr>
      </p:pic>
      <p:pic>
        <p:nvPicPr>
          <p:cNvPr id="3075" name="Picture 3" descr="Z:\Operativo VISITA PAPAL 2015\Fotos Operativo visita papal 2015\Centro de Monitoreo - jue 09-07-15\IMG_5349.JPG"/>
          <p:cNvPicPr>
            <a:picLocks noChangeAspect="1" noChangeArrowheads="1"/>
          </p:cNvPicPr>
          <p:nvPr/>
        </p:nvPicPr>
        <p:blipFill>
          <a:blip r:embed="rId3"/>
          <a:srcRect/>
          <a:stretch>
            <a:fillRect/>
          </a:stretch>
        </p:blipFill>
        <p:spPr bwMode="auto">
          <a:xfrm>
            <a:off x="38100" y="4914900"/>
            <a:ext cx="2809875" cy="1873250"/>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3076" name="Picture 4" descr="Z:\Operativo VISITA PAPAL 2015\Fotos Operativo visita papal 2015\Falcón sab 11-07\IMG_4417.JPG"/>
          <p:cNvPicPr>
            <a:picLocks noChangeAspect="1" noChangeArrowheads="1"/>
          </p:cNvPicPr>
          <p:nvPr/>
        </p:nvPicPr>
        <p:blipFill>
          <a:blip r:embed="rId4"/>
          <a:srcRect/>
          <a:stretch>
            <a:fillRect/>
          </a:stretch>
        </p:blipFill>
        <p:spPr bwMode="auto">
          <a:xfrm>
            <a:off x="2824163" y="4905375"/>
            <a:ext cx="2824162" cy="1882775"/>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3077" name="Picture 5" descr="Z:\Imágenes Lily\fotos 2016\Equipos móviles 2016\9° Equipo Móvil La Paloma 5-10 09\IMG-20160907-WA0002.jpg"/>
          <p:cNvPicPr>
            <a:picLocks noChangeAspect="1" noChangeArrowheads="1"/>
          </p:cNvPicPr>
          <p:nvPr/>
        </p:nvPicPr>
        <p:blipFill>
          <a:blip r:embed="rId5"/>
          <a:srcRect/>
          <a:stretch>
            <a:fillRect/>
          </a:stretch>
        </p:blipFill>
        <p:spPr bwMode="auto">
          <a:xfrm>
            <a:off x="5618163" y="4905375"/>
            <a:ext cx="3348037" cy="1882775"/>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39943" name="Imagen 3"/>
          <p:cNvPicPr>
            <a:picLocks noChangeAspect="1"/>
          </p:cNvPicPr>
          <p:nvPr/>
        </p:nvPicPr>
        <p:blipFill>
          <a:blip r:embed="rId6">
            <a:grayscl/>
            <a:biLevel thresh="50000"/>
          </a:blip>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Marcador de contenido 2"/>
          <p:cNvSpPr txBox="1">
            <a:spLocks/>
          </p:cNvSpPr>
          <p:nvPr/>
        </p:nvSpPr>
        <p:spPr bwMode="auto">
          <a:xfrm>
            <a:off x="584200" y="471488"/>
            <a:ext cx="8367713" cy="468312"/>
          </a:xfrm>
          <a:prstGeom prst="rect">
            <a:avLst/>
          </a:prstGeom>
          <a:noFill/>
          <a:ln w="9525">
            <a:noFill/>
            <a:miter lim="800000"/>
            <a:headEnd/>
            <a:tailEnd/>
          </a:ln>
        </p:spPr>
        <p:txBody>
          <a:bodyPr/>
          <a:lstStyle/>
          <a:p>
            <a:pPr>
              <a:spcBef>
                <a:spcPct val="20000"/>
              </a:spcBef>
              <a:spcAft>
                <a:spcPts val="600"/>
              </a:spcAft>
              <a:buFont typeface="Arial" charset="0"/>
              <a:buNone/>
            </a:pPr>
            <a:r>
              <a:rPr lang="es-PY" sz="2200" b="1"/>
              <a:t>Egresos por año </a:t>
            </a:r>
            <a:r>
              <a:rPr lang="es-PY" sz="2200" b="1">
                <a:solidFill>
                  <a:srgbClr val="C00000"/>
                </a:solidFill>
              </a:rPr>
              <a:t>(Del 2013 al 2016)</a:t>
            </a:r>
            <a:endParaRPr lang="es-ES" sz="2200" b="1">
              <a:solidFill>
                <a:srgbClr val="C00000"/>
              </a:solidFill>
            </a:endParaRPr>
          </a:p>
        </p:txBody>
      </p:sp>
      <p:cxnSp>
        <p:nvCxnSpPr>
          <p:cNvPr id="5" name="4 Conector recto"/>
          <p:cNvCxnSpPr/>
          <p:nvPr/>
        </p:nvCxnSpPr>
        <p:spPr>
          <a:xfrm>
            <a:off x="490538" y="1277938"/>
            <a:ext cx="8162925" cy="0"/>
          </a:xfrm>
          <a:prstGeom prst="line">
            <a:avLst/>
          </a:prstGeom>
          <a:ln/>
        </p:spPr>
        <p:style>
          <a:lnRef idx="2">
            <a:schemeClr val="accent4"/>
          </a:lnRef>
          <a:fillRef idx="0">
            <a:schemeClr val="accent4"/>
          </a:fillRef>
          <a:effectRef idx="1">
            <a:schemeClr val="accent4"/>
          </a:effectRef>
          <a:fontRef idx="minor">
            <a:schemeClr val="tx1"/>
          </a:fontRef>
        </p:style>
      </p:cxnSp>
      <p:graphicFrame>
        <p:nvGraphicFramePr>
          <p:cNvPr id="6" name="3 Gráfico"/>
          <p:cNvGraphicFramePr>
            <a:graphicFrameLocks/>
          </p:cNvGraphicFramePr>
          <p:nvPr/>
        </p:nvGraphicFramePr>
        <p:xfrm>
          <a:off x="490365" y="1511300"/>
          <a:ext cx="8163270" cy="495576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Marcador de contenido 2"/>
          <p:cNvSpPr>
            <a:spLocks noGrp="1"/>
          </p:cNvSpPr>
          <p:nvPr>
            <p:ph idx="1"/>
          </p:nvPr>
        </p:nvSpPr>
        <p:spPr>
          <a:xfrm>
            <a:off x="584200" y="471488"/>
            <a:ext cx="8367713" cy="468312"/>
          </a:xfrm>
        </p:spPr>
        <p:txBody>
          <a:bodyPr/>
          <a:lstStyle/>
          <a:p>
            <a:r>
              <a:rPr lang="es-ES" sz="2200" smtClean="0"/>
              <a:t>Fuentes de Financiamiento </a:t>
            </a:r>
            <a:r>
              <a:rPr lang="es-ES" sz="2200" smtClean="0">
                <a:solidFill>
                  <a:srgbClr val="C00000"/>
                </a:solidFill>
              </a:rPr>
              <a:t>del 2013 al 2016</a:t>
            </a:r>
            <a:endParaRPr lang="es-ES" sz="2200" smtClean="0"/>
          </a:p>
        </p:txBody>
      </p:sp>
      <p:cxnSp>
        <p:nvCxnSpPr>
          <p:cNvPr id="5" name="4 Conector recto"/>
          <p:cNvCxnSpPr/>
          <p:nvPr/>
        </p:nvCxnSpPr>
        <p:spPr>
          <a:xfrm>
            <a:off x="490538" y="1277938"/>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41987" name="Picture 3"/>
          <p:cNvPicPr>
            <a:picLocks noChangeAspect="1" noChangeArrowheads="1"/>
          </p:cNvPicPr>
          <p:nvPr/>
        </p:nvPicPr>
        <p:blipFill>
          <a:blip r:embed="rId2"/>
          <a:srcRect/>
          <a:stretch>
            <a:fillRect/>
          </a:stretch>
        </p:blipFill>
        <p:spPr bwMode="auto">
          <a:xfrm>
            <a:off x="1344613" y="2120900"/>
            <a:ext cx="6454775" cy="1654175"/>
          </a:xfrm>
          <a:prstGeom prst="rect">
            <a:avLst/>
          </a:prstGeom>
          <a:noFill/>
          <a:ln w="9525">
            <a:noFill/>
            <a:miter lim="800000"/>
            <a:headEnd/>
            <a:tailEnd/>
          </a:ln>
        </p:spPr>
      </p:pic>
      <p:pic>
        <p:nvPicPr>
          <p:cNvPr id="1028" name="Picture 4" descr="Z:\Imágenes Lily\fotos 2016\Equipos móviles 2016\7° Equipo Móvil CDE 22 al 27-08\22 08 2016\IMG_6188.JPG"/>
          <p:cNvPicPr>
            <a:picLocks noChangeAspect="1" noChangeArrowheads="1"/>
          </p:cNvPicPr>
          <p:nvPr/>
        </p:nvPicPr>
        <p:blipFill>
          <a:blip r:embed="rId3"/>
          <a:srcRect/>
          <a:stretch>
            <a:fillRect/>
          </a:stretch>
        </p:blipFill>
        <p:spPr bwMode="auto">
          <a:xfrm>
            <a:off x="5942013" y="4956175"/>
            <a:ext cx="3001962" cy="1689100"/>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1029" name="Picture 5" descr="Z:\Imágenes Lily\fotos 2016\Equipos móviles 2016\6º Equipo Móvil PJC 8 al 13-08\IMG_5705.JPG"/>
          <p:cNvPicPr>
            <a:picLocks noChangeAspect="1" noChangeArrowheads="1"/>
          </p:cNvPicPr>
          <p:nvPr/>
        </p:nvPicPr>
        <p:blipFill>
          <a:blip r:embed="rId4"/>
          <a:srcRect/>
          <a:stretch>
            <a:fillRect/>
          </a:stretch>
        </p:blipFill>
        <p:spPr bwMode="auto">
          <a:xfrm>
            <a:off x="2989263" y="4956175"/>
            <a:ext cx="3001962" cy="1689100"/>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1031" name="Picture 7" descr="Z:\Imágenes Lily\fotos 2016\Equipos móviles 2016\4º Equipo Móvil CDE 13 al 18 de junio\Sábado 18-06-16\IMG_3234.JPG"/>
          <p:cNvPicPr>
            <a:picLocks noChangeAspect="1" noChangeArrowheads="1"/>
          </p:cNvPicPr>
          <p:nvPr/>
        </p:nvPicPr>
        <p:blipFill>
          <a:blip r:embed="rId5"/>
          <a:srcRect/>
          <a:stretch>
            <a:fillRect/>
          </a:stretch>
        </p:blipFill>
        <p:spPr bwMode="auto">
          <a:xfrm>
            <a:off x="0" y="4948238"/>
            <a:ext cx="3017838" cy="1697037"/>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41991" name="Imagen 3"/>
          <p:cNvPicPr>
            <a:picLocks noChangeAspect="1"/>
          </p:cNvPicPr>
          <p:nvPr/>
        </p:nvPicPr>
        <p:blipFill>
          <a:blip r:embed="rId6"/>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a:graphicFrameLocks/>
          </p:cNvGraphicFramePr>
          <p:nvPr/>
        </p:nvGraphicFramePr>
        <p:xfrm>
          <a:off x="1127685" y="1386678"/>
          <a:ext cx="6888630" cy="5209214"/>
        </p:xfrm>
        <a:graphic>
          <a:graphicData uri="http://schemas.openxmlformats.org/drawingml/2006/chart">
            <c:chart xmlns:c="http://schemas.openxmlformats.org/drawingml/2006/chart" xmlns:r="http://schemas.openxmlformats.org/officeDocument/2006/relationships" r:id="rId2"/>
          </a:graphicData>
        </a:graphic>
      </p:graphicFrame>
      <p:sp>
        <p:nvSpPr>
          <p:cNvPr id="43010" name="Marcador de contenido 2"/>
          <p:cNvSpPr>
            <a:spLocks noGrp="1"/>
          </p:cNvSpPr>
          <p:nvPr>
            <p:ph idx="1"/>
          </p:nvPr>
        </p:nvSpPr>
        <p:spPr>
          <a:xfrm>
            <a:off x="584200" y="471488"/>
            <a:ext cx="8367713" cy="468312"/>
          </a:xfrm>
        </p:spPr>
        <p:txBody>
          <a:bodyPr/>
          <a:lstStyle/>
          <a:p>
            <a:r>
              <a:rPr lang="es-ES" sz="2200" smtClean="0"/>
              <a:t>Fuentes de Financiamiento </a:t>
            </a:r>
            <a:r>
              <a:rPr lang="es-ES" sz="2200" smtClean="0">
                <a:solidFill>
                  <a:srgbClr val="C00000"/>
                </a:solidFill>
              </a:rPr>
              <a:t>del 2013 al 2016</a:t>
            </a:r>
            <a:endParaRPr lang="es-ES" sz="2200" smtClean="0"/>
          </a:p>
        </p:txBody>
      </p:sp>
      <p:cxnSp>
        <p:nvCxnSpPr>
          <p:cNvPr id="6" name="5 Conector recto"/>
          <p:cNvCxnSpPr/>
          <p:nvPr/>
        </p:nvCxnSpPr>
        <p:spPr>
          <a:xfrm>
            <a:off x="490538" y="1277938"/>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43012" name="Imagen 3"/>
          <p:cNvPicPr>
            <a:picLocks noChangeAspect="1"/>
          </p:cNvPicPr>
          <p:nvPr/>
        </p:nvPicPr>
        <p:blipFill>
          <a:blip r:embed="rId3"/>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n 5"/>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pic>
        <p:nvPicPr>
          <p:cNvPr id="12" name="Imagen 11"/>
          <p:cNvPicPr>
            <a:picLocks noChangeAspect="1"/>
          </p:cNvPicPr>
          <p:nvPr/>
        </p:nvPicPr>
        <p:blipFill>
          <a:blip r:embed="rId3" cstate="print">
            <a:extLst>
              <a:ext uri="{BEBA8EAE-BF5A-486C-A8C5-ECC9F3942E4B}"/>
              <a:ext uri="{28A0092B-C50C-407E-A947-70E740481C1C}"/>
            </a:extLst>
          </a:blip>
          <a:stretch>
            <a:fillRect/>
          </a:stretch>
        </p:blipFill>
        <p:spPr>
          <a:xfrm>
            <a:off x="888790" y="1569232"/>
            <a:ext cx="7366421" cy="4913347"/>
          </a:xfrm>
          <a:prstGeom prst="rect">
            <a:avLst/>
          </a:prstGeom>
          <a:ln>
            <a:noFill/>
          </a:ln>
          <a:effectLst>
            <a:softEdge rad="112500"/>
          </a:effectLst>
        </p:spPr>
      </p:pic>
      <p:sp>
        <p:nvSpPr>
          <p:cNvPr id="11" name="Rectángulo 10"/>
          <p:cNvSpPr/>
          <p:nvPr/>
        </p:nvSpPr>
        <p:spPr>
          <a:xfrm>
            <a:off x="0" y="6678613"/>
            <a:ext cx="9144000" cy="196850"/>
          </a:xfrm>
          <a:prstGeom prst="rect">
            <a:avLst/>
          </a:prstGeom>
          <a:solidFill>
            <a:srgbClr val="00206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solidFill>
                <a:schemeClr val="bg1"/>
              </a:solidFill>
            </a:endParaRPr>
          </a:p>
        </p:txBody>
      </p:sp>
      <p:sp>
        <p:nvSpPr>
          <p:cNvPr id="10" name="Marcador de contenido 2"/>
          <p:cNvSpPr>
            <a:spLocks noGrp="1"/>
          </p:cNvSpPr>
          <p:nvPr>
            <p:ph idx="1"/>
          </p:nvPr>
        </p:nvSpPr>
        <p:spPr>
          <a:xfrm>
            <a:off x="423863" y="471488"/>
            <a:ext cx="8296275" cy="654050"/>
          </a:xfrm>
        </p:spPr>
        <p:txBody>
          <a:bodyPr rtlCol="0">
            <a:noAutofit/>
          </a:bodyPr>
          <a:lstStyle/>
          <a:p>
            <a:pPr algn="ctr" fontAlgn="auto">
              <a:buFont typeface="Arial" pitchFamily="34" charset="0"/>
              <a:buNone/>
              <a:defRPr/>
            </a:pPr>
            <a:r>
              <a:rPr lang="es-ES" sz="3200" dirty="0" smtClean="0">
                <a:solidFill>
                  <a:srgbClr val="002060"/>
                </a:solidFill>
                <a:latin typeface="+mj-lt"/>
              </a:rPr>
              <a:t>PRINCIPALES LOGROS EN EL 2016</a:t>
            </a:r>
            <a:endParaRPr lang="es-ES" sz="3200" dirty="0">
              <a:solidFill>
                <a:srgbClr val="002060"/>
              </a:solidFill>
              <a:latin typeface="+mj-lt"/>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extLst>
          </a:blip>
          <a:srcRect l="10662" r="3691"/>
          <a:stretch/>
        </p:blipFill>
        <p:spPr>
          <a:xfrm>
            <a:off x="485475" y="1128688"/>
            <a:ext cx="8173051" cy="5367805"/>
          </a:xfrm>
          <a:prstGeom prst="rect">
            <a:avLst/>
          </a:prstGeom>
          <a:ln>
            <a:noFill/>
          </a:ln>
          <a:effectLst>
            <a:softEdge rad="112500"/>
          </a:effectLst>
        </p:spPr>
      </p:pic>
      <p:sp>
        <p:nvSpPr>
          <p:cNvPr id="6" name="Marcador de contenido 2"/>
          <p:cNvSpPr>
            <a:spLocks noGrp="1"/>
          </p:cNvSpPr>
          <p:nvPr>
            <p:ph idx="1"/>
          </p:nvPr>
        </p:nvSpPr>
        <p:spPr>
          <a:xfrm>
            <a:off x="217488" y="473075"/>
            <a:ext cx="8709025" cy="515938"/>
          </a:xfrm>
        </p:spPr>
        <p:txBody>
          <a:bodyPr rtlCol="0">
            <a:noAutofit/>
          </a:bodyPr>
          <a:lstStyle/>
          <a:p>
            <a:pPr algn="ctr" fontAlgn="auto">
              <a:buFont typeface="Arial" pitchFamily="34" charset="0"/>
              <a:buNone/>
              <a:defRPr/>
            </a:pPr>
            <a:r>
              <a:rPr lang="es-ES" sz="3200" spc="300" dirty="0" smtClean="0">
                <a:solidFill>
                  <a:srgbClr val="002060"/>
                </a:solidFill>
                <a:latin typeface="+mj-lt"/>
              </a:rPr>
              <a:t>PROYECCIONES PARA EL 2017</a:t>
            </a:r>
            <a:endParaRPr lang="es-ES" sz="3200" spc="300" dirty="0">
              <a:solidFill>
                <a:srgbClr val="002060"/>
              </a:solidFill>
              <a:latin typeface="+mj-lt"/>
            </a:endParaRPr>
          </a:p>
        </p:txBody>
      </p:sp>
      <p:sp>
        <p:nvSpPr>
          <p:cNvPr id="4" name="Rectángulo 10"/>
          <p:cNvSpPr/>
          <p:nvPr/>
        </p:nvSpPr>
        <p:spPr>
          <a:xfrm>
            <a:off x="0" y="6678613"/>
            <a:ext cx="9144000" cy="196850"/>
          </a:xfrm>
          <a:prstGeom prst="rect">
            <a:avLst/>
          </a:prstGeom>
          <a:solidFill>
            <a:srgbClr val="00206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solidFill>
                <a:srgbClr val="002060"/>
              </a:solidFill>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5788" y="454025"/>
            <a:ext cx="8153400" cy="758825"/>
          </a:xfrm>
        </p:spPr>
        <p:txBody>
          <a:bodyPr>
            <a:noAutofit/>
          </a:bodyPr>
          <a:lstStyle/>
          <a:p>
            <a:pPr fontAlgn="auto">
              <a:spcAft>
                <a:spcPts val="0"/>
              </a:spcAft>
              <a:defRPr/>
            </a:pPr>
            <a:r>
              <a:rPr lang="es-ES" sz="2200" b="1" spc="0" dirty="0" smtClean="0">
                <a:solidFill>
                  <a:srgbClr val="002060"/>
                </a:solidFill>
                <a:latin typeface="+mn-lt"/>
              </a:rPr>
              <a:t>Necesidad de mejoramiento de la situación de los puestos de control en materia tecnológica</a:t>
            </a:r>
            <a:endParaRPr lang="es-ES" sz="2200" b="1" spc="0" dirty="0">
              <a:solidFill>
                <a:srgbClr val="002060"/>
              </a:solidFill>
              <a:latin typeface="+mn-lt"/>
            </a:endParaRPr>
          </a:p>
        </p:txBody>
      </p:sp>
      <p:sp>
        <p:nvSpPr>
          <p:cNvPr id="45058" name="Marcador de contenido 2"/>
          <p:cNvSpPr>
            <a:spLocks noGrp="1"/>
          </p:cNvSpPr>
          <p:nvPr>
            <p:ph idx="1"/>
          </p:nvPr>
        </p:nvSpPr>
        <p:spPr>
          <a:xfrm>
            <a:off x="585788" y="2312988"/>
            <a:ext cx="3575050" cy="3530600"/>
          </a:xfrm>
        </p:spPr>
        <p:txBody>
          <a:bodyPr/>
          <a:lstStyle/>
          <a:p>
            <a:pPr marL="342900" indent="-342900">
              <a:buFont typeface="Wingdings" pitchFamily="2" charset="2"/>
              <a:buChar char="§"/>
            </a:pPr>
            <a:r>
              <a:rPr lang="es-ES" sz="1600" b="0" smtClean="0"/>
              <a:t>19 cuentan con sistema informático con conexión online (en red con la central).</a:t>
            </a:r>
          </a:p>
          <a:p>
            <a:pPr marL="342900" indent="-342900">
              <a:buFont typeface="Wingdings" pitchFamily="2" charset="2"/>
              <a:buChar char="§"/>
            </a:pPr>
            <a:endParaRPr lang="es-ES" sz="1600" b="0" smtClean="0"/>
          </a:p>
          <a:p>
            <a:pPr marL="342900" indent="-342900">
              <a:buFont typeface="Wingdings" pitchFamily="2" charset="2"/>
              <a:buChar char="§"/>
            </a:pPr>
            <a:r>
              <a:rPr lang="es-ES" sz="1600" b="0" smtClean="0"/>
              <a:t>14 cuentan con sistema informático con conexión local (por falta de cobertura)</a:t>
            </a:r>
          </a:p>
          <a:p>
            <a:pPr marL="342900" indent="-342900">
              <a:buFont typeface="Wingdings" pitchFamily="2" charset="2"/>
              <a:buChar char="§"/>
            </a:pPr>
            <a:endParaRPr lang="es-ES" sz="1600" b="0" smtClean="0"/>
          </a:p>
          <a:p>
            <a:pPr marL="342900" indent="-342900">
              <a:buFont typeface="Wingdings" pitchFamily="2" charset="2"/>
              <a:buChar char="§"/>
            </a:pPr>
            <a:r>
              <a:rPr lang="es-ES" sz="1600" b="0" smtClean="0"/>
              <a:t>4 no cuentan con sistema informático (por falta de infraestructura)</a:t>
            </a:r>
          </a:p>
          <a:p>
            <a:pPr marL="342900" indent="-342900">
              <a:buFont typeface="Wingdings" pitchFamily="2" charset="2"/>
              <a:buChar char="§"/>
            </a:pPr>
            <a:endParaRPr lang="es-ES" sz="1600" b="0" smtClean="0"/>
          </a:p>
        </p:txBody>
      </p:sp>
      <p:pic>
        <p:nvPicPr>
          <p:cNvPr id="11266" name="Picture 2" descr="Z:\Informe de Gestión 2015\Fotos del Informe\Cap 3 Mejoras\DSC_2298.png"/>
          <p:cNvPicPr>
            <a:picLocks noChangeAspect="1" noChangeArrowheads="1"/>
          </p:cNvPicPr>
          <p:nvPr/>
        </p:nvPicPr>
        <p:blipFill>
          <a:blip r:embed="rId2"/>
          <a:srcRect/>
          <a:stretch>
            <a:fillRect/>
          </a:stretch>
        </p:blipFill>
        <p:spPr bwMode="auto">
          <a:xfrm>
            <a:off x="4370388" y="2574925"/>
            <a:ext cx="4510087" cy="3005138"/>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cxnSp>
        <p:nvCxnSpPr>
          <p:cNvPr id="6" name="5 Conector recto"/>
          <p:cNvCxnSpPr/>
          <p:nvPr/>
        </p:nvCxnSpPr>
        <p:spPr>
          <a:xfrm>
            <a:off x="490538" y="1427163"/>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45061" name="Imagen 3"/>
          <p:cNvPicPr>
            <a:picLocks noChangeAspect="1"/>
          </p:cNvPicPr>
          <p:nvPr/>
        </p:nvPicPr>
        <p:blipFill>
          <a:blip r:embed="rId3"/>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5788" y="430213"/>
            <a:ext cx="6797675" cy="409575"/>
          </a:xfrm>
        </p:spPr>
        <p:txBody>
          <a:bodyPr>
            <a:noAutofit/>
          </a:bodyPr>
          <a:lstStyle/>
          <a:p>
            <a:pPr fontAlgn="auto">
              <a:spcAft>
                <a:spcPts val="0"/>
              </a:spcAft>
              <a:defRPr/>
            </a:pPr>
            <a:r>
              <a:rPr lang="es-ES" sz="2200" b="1" spc="300" dirty="0" smtClean="0">
                <a:solidFill>
                  <a:srgbClr val="002060"/>
                </a:solidFill>
                <a:latin typeface="+mn-lt"/>
              </a:rPr>
              <a:t>Cantidad de Funcionarios</a:t>
            </a:r>
            <a:endParaRPr lang="es-ES" sz="2200" b="1" spc="300" dirty="0">
              <a:solidFill>
                <a:srgbClr val="002060"/>
              </a:solidFill>
              <a:latin typeface="+mn-lt"/>
            </a:endParaRPr>
          </a:p>
        </p:txBody>
      </p:sp>
      <p:graphicFrame>
        <p:nvGraphicFramePr>
          <p:cNvPr id="4" name="Tabla 3"/>
          <p:cNvGraphicFramePr>
            <a:graphicFrameLocks noGrp="1"/>
          </p:cNvGraphicFramePr>
          <p:nvPr/>
        </p:nvGraphicFramePr>
        <p:xfrm>
          <a:off x="857250" y="2530475"/>
          <a:ext cx="7554913" cy="3316288"/>
        </p:xfrm>
        <a:graphic>
          <a:graphicData uri="http://schemas.openxmlformats.org/drawingml/2006/table">
            <a:tbl>
              <a:tblPr firstRow="1" bandRow="1">
                <a:tableStyleId>{5C22544A-7EE6-4342-B048-85BDC9FD1C3A}</a:tableStyleId>
              </a:tblPr>
              <a:tblGrid>
                <a:gridCol w="5987142"/>
                <a:gridCol w="1567543"/>
              </a:tblGrid>
              <a:tr h="542607">
                <a:tc>
                  <a:txBody>
                    <a:bodyPr/>
                    <a:lstStyle/>
                    <a:p>
                      <a:r>
                        <a:rPr lang="es-ES" sz="1800" dirty="0" smtClean="0"/>
                        <a:t>Cantidad</a:t>
                      </a:r>
                      <a:r>
                        <a:rPr lang="es-ES" sz="1800" baseline="0" dirty="0" smtClean="0"/>
                        <a:t> total de funcionarios – Setiembre 2016</a:t>
                      </a:r>
                      <a:endParaRPr lang="es-ES" sz="2000" dirty="0"/>
                    </a:p>
                  </a:txBody>
                  <a:tcPr anchor="ctr">
                    <a:solidFill>
                      <a:srgbClr val="002060"/>
                    </a:solidFill>
                  </a:tcPr>
                </a:tc>
                <a:tc>
                  <a:txBody>
                    <a:bodyPr/>
                    <a:lstStyle/>
                    <a:p>
                      <a:pPr algn="r"/>
                      <a:r>
                        <a:rPr lang="es-ES" sz="2000" dirty="0" smtClean="0"/>
                        <a:t>352</a:t>
                      </a:r>
                      <a:endParaRPr lang="es-ES" sz="2000" dirty="0"/>
                    </a:p>
                  </a:txBody>
                  <a:tcPr anchor="ctr">
                    <a:solidFill>
                      <a:srgbClr val="002060"/>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2000" dirty="0" smtClean="0"/>
                        <a:t>Funcionarios permanentes</a:t>
                      </a:r>
                    </a:p>
                  </a:txBody>
                  <a:tcPr anchor="ctr">
                    <a:solidFill>
                      <a:schemeClr val="bg1">
                        <a:lumMod val="95000"/>
                      </a:schemeClr>
                    </a:solidFill>
                  </a:tcPr>
                </a:tc>
                <a:tc>
                  <a:txBody>
                    <a:bodyPr/>
                    <a:lstStyle/>
                    <a:p>
                      <a:pPr algn="r"/>
                      <a:r>
                        <a:rPr lang="es-ES" sz="2000" dirty="0" smtClean="0"/>
                        <a:t>184</a:t>
                      </a:r>
                      <a:endParaRPr lang="es-ES" sz="2000" dirty="0"/>
                    </a:p>
                  </a:txBody>
                  <a:tcPr anchor="ctr">
                    <a:solidFill>
                      <a:schemeClr val="bg1">
                        <a:lumMod val="95000"/>
                      </a:schemeClr>
                    </a:solidFill>
                  </a:tcPr>
                </a:tc>
              </a:tr>
              <a:tr h="370840">
                <a:tc>
                  <a:txBody>
                    <a:bodyPr/>
                    <a:lstStyle/>
                    <a:p>
                      <a:r>
                        <a:rPr lang="es-ES" sz="2000" dirty="0" smtClean="0"/>
                        <a:t>Funcionarios contratados</a:t>
                      </a:r>
                      <a:endParaRPr lang="es-ES" sz="2000" dirty="0"/>
                    </a:p>
                  </a:txBody>
                  <a:tcPr anchor="ctr">
                    <a:solidFill>
                      <a:srgbClr val="A9A9A9"/>
                    </a:solidFill>
                  </a:tcPr>
                </a:tc>
                <a:tc>
                  <a:txBody>
                    <a:bodyPr/>
                    <a:lstStyle/>
                    <a:p>
                      <a:pPr algn="r"/>
                      <a:r>
                        <a:rPr lang="es-ES" sz="2000" dirty="0" smtClean="0"/>
                        <a:t>153</a:t>
                      </a:r>
                      <a:endParaRPr lang="es-ES" sz="2000" dirty="0"/>
                    </a:p>
                  </a:txBody>
                  <a:tcPr anchor="ctr">
                    <a:solidFill>
                      <a:srgbClr val="A9A9A9"/>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2000" dirty="0" smtClean="0"/>
                        <a:t>Funcionarios comisionados</a:t>
                      </a:r>
                    </a:p>
                  </a:txBody>
                  <a:tcPr anchor="ctr">
                    <a:solidFill>
                      <a:schemeClr val="bg1">
                        <a:lumMod val="95000"/>
                      </a:schemeClr>
                    </a:solidFill>
                  </a:tcPr>
                </a:tc>
                <a:tc>
                  <a:txBody>
                    <a:bodyPr/>
                    <a:lstStyle/>
                    <a:p>
                      <a:pPr algn="r"/>
                      <a:r>
                        <a:rPr lang="es-ES" sz="2000" dirty="0" smtClean="0"/>
                        <a:t>15</a:t>
                      </a:r>
                      <a:endParaRPr lang="es-ES" sz="2000" dirty="0"/>
                    </a:p>
                  </a:txBody>
                  <a:tcPr anchor="ctr">
                    <a:solidFill>
                      <a:schemeClr val="bg1">
                        <a:lumMod val="95000"/>
                      </a:schemeClr>
                    </a:solidFill>
                  </a:tcPr>
                </a:tc>
              </a:tr>
              <a:tr h="370840">
                <a:tc>
                  <a:txBody>
                    <a:bodyPr/>
                    <a:lstStyle/>
                    <a:p>
                      <a:endParaRPr lang="es-ES" sz="2000" dirty="0"/>
                    </a:p>
                  </a:txBody>
                  <a:tcPr anchor="ctr">
                    <a:solidFill>
                      <a:schemeClr val="bg1"/>
                    </a:solidFill>
                  </a:tcPr>
                </a:tc>
                <a:tc>
                  <a:txBody>
                    <a:bodyPr/>
                    <a:lstStyle/>
                    <a:p>
                      <a:pPr algn="r"/>
                      <a:endParaRPr lang="es-ES" sz="2000" dirty="0"/>
                    </a:p>
                  </a:txBody>
                  <a:tcPr anchor="ctr">
                    <a:solidFill>
                      <a:schemeClr val="bg1"/>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2000" dirty="0" smtClean="0"/>
                        <a:t>En el </a:t>
                      </a:r>
                      <a:r>
                        <a:rPr lang="es-ES" sz="2000" baseline="0" dirty="0" smtClean="0"/>
                        <a:t>á</a:t>
                      </a:r>
                      <a:r>
                        <a:rPr lang="es-ES" sz="2000" dirty="0" smtClean="0"/>
                        <a:t>rea</a:t>
                      </a:r>
                      <a:r>
                        <a:rPr lang="es-ES" sz="2000" baseline="0" dirty="0" smtClean="0"/>
                        <a:t> operativa (</a:t>
                      </a:r>
                      <a:r>
                        <a:rPr lang="es-ES" sz="2000" dirty="0" smtClean="0"/>
                        <a:t>Puestos de Control)</a:t>
                      </a:r>
                    </a:p>
                  </a:txBody>
                  <a:tcPr anchor="ctr">
                    <a:solidFill>
                      <a:srgbClr val="A9A9A9"/>
                    </a:solidFill>
                  </a:tcPr>
                </a:tc>
                <a:tc>
                  <a:txBody>
                    <a:bodyPr/>
                    <a:lstStyle/>
                    <a:p>
                      <a:pPr algn="r"/>
                      <a:r>
                        <a:rPr lang="es-ES" sz="2000" dirty="0" smtClean="0"/>
                        <a:t>162</a:t>
                      </a:r>
                      <a:endParaRPr lang="es-ES" sz="2000" dirty="0"/>
                    </a:p>
                  </a:txBody>
                  <a:tcPr anchor="ctr">
                    <a:solidFill>
                      <a:srgbClr val="A9A9A9"/>
                    </a:solidFill>
                  </a:tcPr>
                </a:tc>
              </a:tr>
              <a:tr h="370840">
                <a:tc>
                  <a:txBody>
                    <a:bodyPr/>
                    <a:lstStyle/>
                    <a:p>
                      <a:r>
                        <a:rPr lang="es-ES" sz="2000" dirty="0" smtClean="0"/>
                        <a:t>En áreas administrativas y</a:t>
                      </a:r>
                      <a:r>
                        <a:rPr lang="es-ES" sz="2000" baseline="0" dirty="0" smtClean="0"/>
                        <a:t> de documentación</a:t>
                      </a:r>
                      <a:endParaRPr lang="es-ES" sz="2000" dirty="0" smtClean="0"/>
                    </a:p>
                  </a:txBody>
                  <a:tcPr anchor="ctr">
                    <a:solidFill>
                      <a:schemeClr val="bg1">
                        <a:lumMod val="95000"/>
                      </a:schemeClr>
                    </a:solidFill>
                  </a:tcPr>
                </a:tc>
                <a:tc>
                  <a:txBody>
                    <a:bodyPr/>
                    <a:lstStyle/>
                    <a:p>
                      <a:pPr algn="r"/>
                      <a:r>
                        <a:rPr lang="es-ES" sz="2000" dirty="0" smtClean="0"/>
                        <a:t>190</a:t>
                      </a:r>
                      <a:endParaRPr lang="es-ES" sz="2000" dirty="0"/>
                    </a:p>
                  </a:txBody>
                  <a:tcPr anchor="ctr">
                    <a:solidFill>
                      <a:schemeClr val="bg1">
                        <a:lumMod val="95000"/>
                      </a:schemeClr>
                    </a:solidFill>
                  </a:tcPr>
                </a:tc>
              </a:tr>
              <a:tr h="370840">
                <a:tc>
                  <a:txBody>
                    <a:bodyPr/>
                    <a:lstStyle/>
                    <a:p>
                      <a:endParaRPr lang="es-ES" sz="2000" dirty="0" smtClean="0"/>
                    </a:p>
                  </a:txBody>
                  <a:tcPr anchor="ctr">
                    <a:noFill/>
                  </a:tcPr>
                </a:tc>
                <a:tc>
                  <a:txBody>
                    <a:bodyPr/>
                    <a:lstStyle/>
                    <a:p>
                      <a:pPr algn="ctr"/>
                      <a:endParaRPr lang="es-ES" sz="2000" dirty="0"/>
                    </a:p>
                  </a:txBody>
                  <a:tcPr anchor="ctr">
                    <a:noFill/>
                  </a:tcPr>
                </a:tc>
              </a:tr>
            </a:tbl>
          </a:graphicData>
        </a:graphic>
      </p:graphicFrame>
      <p:pic>
        <p:nvPicPr>
          <p:cNvPr id="46111" name="Imagen 5"/>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cxnSp>
        <p:nvCxnSpPr>
          <p:cNvPr id="5" name="4 Conector recto"/>
          <p:cNvCxnSpPr/>
          <p:nvPr/>
        </p:nvCxnSpPr>
        <p:spPr>
          <a:xfrm>
            <a:off x="490538" y="1012825"/>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46113" name="Imagen 3"/>
          <p:cNvPicPr>
            <a:picLocks noChangeAspect="1"/>
          </p:cNvPicPr>
          <p:nvPr/>
        </p:nvPicPr>
        <p:blipFill>
          <a:blip r:embed="rId3"/>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uario\Pictures\bicameral\mapa 2016-01.png"/>
          <p:cNvPicPr>
            <a:picLocks noChangeAspect="1" noChangeArrowheads="1"/>
          </p:cNvPicPr>
          <p:nvPr/>
        </p:nvPicPr>
        <p:blipFill>
          <a:blip r:embed="rId2"/>
          <a:srcRect/>
          <a:stretch>
            <a:fillRect/>
          </a:stretch>
        </p:blipFill>
        <p:spPr bwMode="auto">
          <a:xfrm>
            <a:off x="555625" y="608013"/>
            <a:ext cx="8032750" cy="5562600"/>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47106" name="Imagen 3"/>
          <p:cNvPicPr>
            <a:picLocks noChangeAspect="1"/>
          </p:cNvPicPr>
          <p:nvPr/>
        </p:nvPicPr>
        <p:blipFill>
          <a:blip r:embed="rId3"/>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p:cNvPicPr>
            <a:picLocks noChangeAspect="1"/>
          </p:cNvPicPr>
          <p:nvPr/>
        </p:nvPicPr>
        <p:blipFill>
          <a:blip r:embed="rId2" cstate="print">
            <a:lum bright="70000" contrast="-70000"/>
            <a:extLst>
              <a:ext uri="{28A0092B-C50C-407E-A947-70E740481C1C}"/>
            </a:extLst>
          </a:blip>
          <a:stretch>
            <a:fillRect/>
          </a:stretch>
        </p:blipFill>
        <p:spPr>
          <a:xfrm>
            <a:off x="4902662" y="4078705"/>
            <a:ext cx="4166907" cy="2779295"/>
          </a:xfrm>
          <a:prstGeom prst="rect">
            <a:avLst/>
          </a:prstGeom>
          <a:ln>
            <a:noFill/>
          </a:ln>
          <a:effectLst>
            <a:softEdge rad="112500"/>
          </a:effectLst>
        </p:spPr>
      </p:pic>
      <p:sp>
        <p:nvSpPr>
          <p:cNvPr id="2" name="Título 1"/>
          <p:cNvSpPr>
            <a:spLocks noGrp="1"/>
          </p:cNvSpPr>
          <p:nvPr>
            <p:ph type="title"/>
          </p:nvPr>
        </p:nvSpPr>
        <p:spPr>
          <a:xfrm>
            <a:off x="582613" y="454025"/>
            <a:ext cx="6343650" cy="790575"/>
          </a:xfrm>
        </p:spPr>
        <p:txBody>
          <a:bodyPr>
            <a:noAutofit/>
          </a:bodyPr>
          <a:lstStyle/>
          <a:p>
            <a:pPr fontAlgn="auto">
              <a:spcAft>
                <a:spcPts val="0"/>
              </a:spcAft>
              <a:defRPr/>
            </a:pPr>
            <a:r>
              <a:rPr lang="es-ES" sz="2200" b="1" spc="300" dirty="0" smtClean="0">
                <a:solidFill>
                  <a:schemeClr val="tx1"/>
                </a:solidFill>
                <a:latin typeface="+mn-lt"/>
              </a:rPr>
              <a:t>Planes de mejoramiento para el </a:t>
            </a:r>
            <a:r>
              <a:rPr lang="es-ES" sz="2200" b="1" spc="300" dirty="0" smtClean="0">
                <a:solidFill>
                  <a:srgbClr val="002060"/>
                </a:solidFill>
                <a:latin typeface="+mn-lt"/>
              </a:rPr>
              <a:t>Ejercicio Fiscal 2017</a:t>
            </a:r>
            <a:endParaRPr lang="es-ES" sz="2200" b="1" spc="300" dirty="0">
              <a:solidFill>
                <a:srgbClr val="002060"/>
              </a:solidFill>
              <a:latin typeface="+mn-lt"/>
            </a:endParaRPr>
          </a:p>
        </p:txBody>
      </p:sp>
      <p:sp>
        <p:nvSpPr>
          <p:cNvPr id="3" name="Marcador de contenido 2"/>
          <p:cNvSpPr>
            <a:spLocks noGrp="1"/>
          </p:cNvSpPr>
          <p:nvPr>
            <p:ph idx="1"/>
          </p:nvPr>
        </p:nvSpPr>
        <p:spPr>
          <a:xfrm>
            <a:off x="588963" y="1966913"/>
            <a:ext cx="8150225" cy="3781425"/>
          </a:xfrm>
        </p:spPr>
        <p:txBody>
          <a:bodyPr rtlCol="0">
            <a:noAutofit/>
          </a:bodyPr>
          <a:lstStyle/>
          <a:p>
            <a:pPr marL="810900" indent="-342900" fontAlgn="auto">
              <a:buFont typeface="Wingdings" pitchFamily="2" charset="2"/>
              <a:buChar char="§"/>
              <a:defRPr/>
            </a:pPr>
            <a:r>
              <a:rPr lang="es-ES" sz="1600" b="0" dirty="0" smtClean="0"/>
              <a:t>Habilitar más puestos de control migratorio en lugares estratégicos, para eliminar varios puntos ciegos en frontera.</a:t>
            </a:r>
          </a:p>
          <a:p>
            <a:pPr marL="810900" indent="-342900" fontAlgn="auto">
              <a:buFont typeface="Wingdings" pitchFamily="2" charset="2"/>
              <a:buChar char="§"/>
              <a:defRPr/>
            </a:pPr>
            <a:endParaRPr lang="es-ES" sz="1600" b="0" dirty="0" smtClean="0"/>
          </a:p>
          <a:p>
            <a:pPr marL="810900" indent="-342900" fontAlgn="auto">
              <a:buFont typeface="Wingdings" pitchFamily="2" charset="2"/>
              <a:buChar char="§"/>
              <a:defRPr/>
            </a:pPr>
            <a:r>
              <a:rPr lang="es-ES" sz="1600" b="0" dirty="0"/>
              <a:t>Reforzar la infraestructura de los puestos de control activos</a:t>
            </a:r>
            <a:r>
              <a:rPr lang="es-ES" sz="1600" b="0" dirty="0" smtClean="0"/>
              <a:t>.</a:t>
            </a:r>
          </a:p>
          <a:p>
            <a:pPr marL="468000" fontAlgn="auto">
              <a:buFont typeface="Arial" pitchFamily="34" charset="0"/>
              <a:buNone/>
              <a:defRPr/>
            </a:pPr>
            <a:endParaRPr lang="es-ES" sz="1600" b="0" dirty="0" smtClean="0"/>
          </a:p>
          <a:p>
            <a:pPr marL="810900" indent="-342900" fontAlgn="auto">
              <a:buFont typeface="Wingdings" pitchFamily="2" charset="2"/>
              <a:buChar char="§"/>
              <a:defRPr/>
            </a:pPr>
            <a:r>
              <a:rPr lang="es-ES" sz="1600" b="0" dirty="0"/>
              <a:t>Mejorar la logística con más vehículos para las localidades fronterizas más alejadas y con dificultad de acceso</a:t>
            </a:r>
            <a:r>
              <a:rPr lang="es-ES" sz="1600" b="0" dirty="0" smtClean="0"/>
              <a:t>.</a:t>
            </a:r>
            <a:endParaRPr lang="es-ES" sz="1600" b="0" dirty="0"/>
          </a:p>
        </p:txBody>
      </p:sp>
      <p:pic>
        <p:nvPicPr>
          <p:cNvPr id="48132" name="Imagen 5"/>
          <p:cNvPicPr>
            <a:picLocks noChangeAspect="1"/>
          </p:cNvPicPr>
          <p:nvPr/>
        </p:nvPicPr>
        <p:blipFill>
          <a:blip r:embed="rId3"/>
          <a:srcRect/>
          <a:stretch>
            <a:fillRect/>
          </a:stretch>
        </p:blipFill>
        <p:spPr bwMode="auto">
          <a:xfrm>
            <a:off x="7775575" y="546100"/>
            <a:ext cx="636588" cy="403225"/>
          </a:xfrm>
          <a:prstGeom prst="rect">
            <a:avLst/>
          </a:prstGeom>
          <a:noFill/>
          <a:ln w="9525">
            <a:noFill/>
            <a:miter lim="800000"/>
            <a:headEnd/>
            <a:tailEnd/>
          </a:ln>
        </p:spPr>
      </p:pic>
      <p:cxnSp>
        <p:nvCxnSpPr>
          <p:cNvPr id="8" name="7 Conector recto"/>
          <p:cNvCxnSpPr/>
          <p:nvPr/>
        </p:nvCxnSpPr>
        <p:spPr>
          <a:xfrm>
            <a:off x="490538" y="1427163"/>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48134" name="Imagen 3"/>
          <p:cNvPicPr>
            <a:picLocks noChangeAspect="1"/>
          </p:cNvPicPr>
          <p:nvPr/>
        </p:nvPicPr>
        <p:blipFill>
          <a:blip r:embed="rId4"/>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lum bright="70000" contrast="-70000"/>
            <a:extLst>
              <a:ext uri="{28A0092B-C50C-407E-A947-70E740481C1C}"/>
            </a:extLst>
          </a:blip>
          <a:stretch>
            <a:fillRect/>
          </a:stretch>
        </p:blipFill>
        <p:spPr>
          <a:xfrm>
            <a:off x="4902662" y="4078705"/>
            <a:ext cx="4166907" cy="2779295"/>
          </a:xfrm>
          <a:prstGeom prst="rect">
            <a:avLst/>
          </a:prstGeom>
          <a:ln>
            <a:noFill/>
          </a:ln>
          <a:effectLst>
            <a:softEdge rad="112500"/>
          </a:effectLst>
        </p:spPr>
      </p:pic>
      <p:sp>
        <p:nvSpPr>
          <p:cNvPr id="3" name="Marcador de contenido 2"/>
          <p:cNvSpPr>
            <a:spLocks noGrp="1"/>
          </p:cNvSpPr>
          <p:nvPr>
            <p:ph idx="1"/>
          </p:nvPr>
        </p:nvSpPr>
        <p:spPr>
          <a:xfrm>
            <a:off x="588963" y="1835150"/>
            <a:ext cx="8062912" cy="4183063"/>
          </a:xfrm>
        </p:spPr>
        <p:txBody>
          <a:bodyPr rtlCol="0">
            <a:noAutofit/>
          </a:bodyPr>
          <a:lstStyle/>
          <a:p>
            <a:pPr marL="810900" indent="-342900" fontAlgn="auto">
              <a:buFont typeface="Wingdings" pitchFamily="2" charset="2"/>
              <a:buChar char="§"/>
              <a:defRPr/>
            </a:pPr>
            <a:r>
              <a:rPr lang="es-ES" sz="1600" b="0" dirty="0" smtClean="0"/>
              <a:t>Dar continuidad al proyecto de modernización migratoria.</a:t>
            </a:r>
          </a:p>
          <a:p>
            <a:pPr marL="810900" indent="-342900" fontAlgn="auto">
              <a:buFont typeface="Wingdings" pitchFamily="2" charset="2"/>
              <a:buChar char="§"/>
              <a:defRPr/>
            </a:pPr>
            <a:endParaRPr lang="es-ES" sz="1600" b="0" dirty="0" smtClean="0"/>
          </a:p>
          <a:p>
            <a:pPr marL="810900" indent="-342900" fontAlgn="auto">
              <a:buFont typeface="Wingdings" pitchFamily="2" charset="2"/>
              <a:buChar char="§"/>
              <a:defRPr/>
            </a:pPr>
            <a:r>
              <a:rPr lang="es-ES" sz="1600" b="0" dirty="0" smtClean="0"/>
              <a:t>Invertir en la documentación masiva de personas en zonas fronterizas con gran presencia de extranjeros.</a:t>
            </a:r>
          </a:p>
          <a:p>
            <a:pPr marL="810900" indent="-342900" fontAlgn="auto">
              <a:buFont typeface="Wingdings" pitchFamily="2" charset="2"/>
              <a:buChar char="§"/>
              <a:defRPr/>
            </a:pPr>
            <a:endParaRPr lang="es-ES" sz="1600" b="0" dirty="0"/>
          </a:p>
          <a:p>
            <a:pPr marL="810900" indent="-342900" fontAlgn="auto">
              <a:buFont typeface="Wingdings" pitchFamily="2" charset="2"/>
              <a:buChar char="§"/>
              <a:defRPr/>
            </a:pPr>
            <a:r>
              <a:rPr lang="es-ES" sz="1600" b="0" dirty="0" smtClean="0"/>
              <a:t>Dotar </a:t>
            </a:r>
            <a:r>
              <a:rPr lang="es-ES" sz="1600" b="0" dirty="0"/>
              <a:t>de mayores recursos a los equipos móviles para la realización de campañas masivas de regularización migratoria en el interior del país.</a:t>
            </a:r>
          </a:p>
          <a:p>
            <a:pPr marL="342900" indent="-342900" fontAlgn="auto">
              <a:buFont typeface="Wingdings" pitchFamily="2" charset="2"/>
              <a:buChar char="§"/>
              <a:defRPr/>
            </a:pPr>
            <a:endParaRPr lang="es-ES" sz="1600" b="0" dirty="0"/>
          </a:p>
        </p:txBody>
      </p:sp>
      <p:pic>
        <p:nvPicPr>
          <p:cNvPr id="49155" name="Imagen 5"/>
          <p:cNvPicPr>
            <a:picLocks noChangeAspect="1"/>
          </p:cNvPicPr>
          <p:nvPr/>
        </p:nvPicPr>
        <p:blipFill>
          <a:blip r:embed="rId3"/>
          <a:srcRect/>
          <a:stretch>
            <a:fillRect/>
          </a:stretch>
        </p:blipFill>
        <p:spPr bwMode="auto">
          <a:xfrm>
            <a:off x="7775575" y="546100"/>
            <a:ext cx="636588" cy="403225"/>
          </a:xfrm>
          <a:prstGeom prst="rect">
            <a:avLst/>
          </a:prstGeom>
          <a:noFill/>
          <a:ln w="9525">
            <a:noFill/>
            <a:miter lim="800000"/>
            <a:headEnd/>
            <a:tailEnd/>
          </a:ln>
        </p:spPr>
      </p:pic>
      <p:sp>
        <p:nvSpPr>
          <p:cNvPr id="7" name="Título 1"/>
          <p:cNvSpPr>
            <a:spLocks noGrp="1"/>
          </p:cNvSpPr>
          <p:nvPr>
            <p:ph type="title"/>
          </p:nvPr>
        </p:nvSpPr>
        <p:spPr>
          <a:xfrm>
            <a:off x="582613" y="454025"/>
            <a:ext cx="6343650" cy="790575"/>
          </a:xfrm>
        </p:spPr>
        <p:txBody>
          <a:bodyPr>
            <a:noAutofit/>
          </a:bodyPr>
          <a:lstStyle/>
          <a:p>
            <a:pPr fontAlgn="auto">
              <a:spcAft>
                <a:spcPts val="0"/>
              </a:spcAft>
              <a:defRPr/>
            </a:pPr>
            <a:r>
              <a:rPr lang="es-ES" sz="2200" b="1" spc="300" dirty="0" smtClean="0">
                <a:solidFill>
                  <a:schemeClr val="tx1"/>
                </a:solidFill>
                <a:latin typeface="+mn-lt"/>
              </a:rPr>
              <a:t>Planes de mejoramiento para el </a:t>
            </a:r>
            <a:r>
              <a:rPr lang="es-ES" sz="2200" b="1" spc="300" dirty="0" smtClean="0">
                <a:solidFill>
                  <a:srgbClr val="002060"/>
                </a:solidFill>
                <a:latin typeface="+mn-lt"/>
              </a:rPr>
              <a:t>Ejercicio Fiscal 2017</a:t>
            </a:r>
            <a:endParaRPr lang="es-ES" sz="2200" b="1" spc="300" dirty="0">
              <a:solidFill>
                <a:srgbClr val="002060"/>
              </a:solidFill>
              <a:latin typeface="+mn-lt"/>
            </a:endParaRPr>
          </a:p>
        </p:txBody>
      </p:sp>
      <p:cxnSp>
        <p:nvCxnSpPr>
          <p:cNvPr id="8" name="7 Conector recto"/>
          <p:cNvCxnSpPr/>
          <p:nvPr/>
        </p:nvCxnSpPr>
        <p:spPr>
          <a:xfrm>
            <a:off x="490538" y="1427163"/>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49158" name="Imagen 3"/>
          <p:cNvPicPr>
            <a:picLocks noChangeAspect="1"/>
          </p:cNvPicPr>
          <p:nvPr/>
        </p:nvPicPr>
        <p:blipFill>
          <a:blip r:embed="rId4"/>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agen 3"/>
          <p:cNvPicPr>
            <a:picLocks noChangeAspect="1"/>
          </p:cNvPicPr>
          <p:nvPr/>
        </p:nvPicPr>
        <p:blipFill>
          <a:blip r:embed="rId2"/>
          <a:srcRect/>
          <a:stretch>
            <a:fillRect/>
          </a:stretch>
        </p:blipFill>
        <p:spPr bwMode="auto">
          <a:xfrm>
            <a:off x="1577975" y="2009775"/>
            <a:ext cx="5988050" cy="3776663"/>
          </a:xfrm>
          <a:prstGeom prst="rect">
            <a:avLst/>
          </a:prstGeom>
          <a:noFill/>
          <a:ln w="9525">
            <a:noFill/>
            <a:miter lim="800000"/>
            <a:headEnd/>
            <a:tailEnd/>
          </a:ln>
        </p:spPr>
      </p:pic>
      <p:pic>
        <p:nvPicPr>
          <p:cNvPr id="50178" name="Picture 2" descr="C:\Users\Usuario\imagenes illustrator\logos\logo_migraciones.png"/>
          <p:cNvPicPr>
            <a:picLocks noChangeAspect="1" noChangeArrowheads="1"/>
          </p:cNvPicPr>
          <p:nvPr/>
        </p:nvPicPr>
        <p:blipFill>
          <a:blip r:embed="rId3"/>
          <a:srcRect/>
          <a:stretch>
            <a:fillRect/>
          </a:stretch>
        </p:blipFill>
        <p:spPr bwMode="auto">
          <a:xfrm>
            <a:off x="5416550" y="114300"/>
            <a:ext cx="3151188" cy="1138238"/>
          </a:xfrm>
          <a:prstGeom prst="rect">
            <a:avLst/>
          </a:prstGeom>
          <a:noFill/>
          <a:ln w="9525">
            <a:noFill/>
            <a:miter lim="800000"/>
            <a:headEnd/>
            <a:tailEnd/>
          </a:ln>
        </p:spPr>
      </p:pic>
      <p:pic>
        <p:nvPicPr>
          <p:cNvPr id="50179" name="Picture 3" descr="C:\Users\Usuario\imagenes illustrator\logos\GobiernoNacional-Slogan-2015-Nuevo.png"/>
          <p:cNvPicPr>
            <a:picLocks noChangeAspect="1" noChangeArrowheads="1"/>
          </p:cNvPicPr>
          <p:nvPr/>
        </p:nvPicPr>
        <p:blipFill>
          <a:blip r:embed="rId4"/>
          <a:srcRect/>
          <a:stretch>
            <a:fillRect/>
          </a:stretch>
        </p:blipFill>
        <p:spPr bwMode="auto">
          <a:xfrm>
            <a:off x="663575" y="0"/>
            <a:ext cx="2776538" cy="12509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Marcador de contenido 2"/>
          <p:cNvSpPr txBox="1">
            <a:spLocks/>
          </p:cNvSpPr>
          <p:nvPr/>
        </p:nvSpPr>
        <p:spPr bwMode="auto">
          <a:xfrm>
            <a:off x="4773613" y="3159125"/>
            <a:ext cx="3803650" cy="1101725"/>
          </a:xfrm>
          <a:prstGeom prst="rect">
            <a:avLst/>
          </a:prstGeom>
          <a:noFill/>
          <a:ln w="9525">
            <a:noFill/>
            <a:miter lim="800000"/>
            <a:headEnd/>
            <a:tailEnd/>
          </a:ln>
        </p:spPr>
        <p:txBody>
          <a:bodyPr/>
          <a:lstStyle/>
          <a:p>
            <a:pPr defTabSz="457200">
              <a:spcBef>
                <a:spcPts val="1000"/>
              </a:spcBef>
              <a:buClr>
                <a:schemeClr val="accent1"/>
              </a:buClr>
              <a:buSzPct val="80000"/>
              <a:buFont typeface="Wingdings 3" pitchFamily="18" charset="2"/>
              <a:buNone/>
            </a:pPr>
            <a:r>
              <a:rPr lang="es-ES" sz="2800"/>
              <a:t>Este documento se realizó en el marco de un amplio consenso de todos los sectores involucrados.</a:t>
            </a:r>
          </a:p>
        </p:txBody>
      </p:sp>
      <p:sp>
        <p:nvSpPr>
          <p:cNvPr id="17410" name="Marcador de contenido 2"/>
          <p:cNvSpPr>
            <a:spLocks noGrp="1"/>
          </p:cNvSpPr>
          <p:nvPr>
            <p:ph idx="1"/>
          </p:nvPr>
        </p:nvSpPr>
        <p:spPr>
          <a:xfrm>
            <a:off x="590550" y="900113"/>
            <a:ext cx="8170863" cy="917575"/>
          </a:xfrm>
        </p:spPr>
        <p:txBody>
          <a:bodyPr/>
          <a:lstStyle/>
          <a:p>
            <a:r>
              <a:rPr lang="es-ES" sz="2200" smtClean="0"/>
              <a:t>Decreto N° 4483 por el cual se aprueba la </a:t>
            </a:r>
            <a:r>
              <a:rPr lang="es-ES" sz="2200" smtClean="0">
                <a:solidFill>
                  <a:srgbClr val="C00000"/>
                </a:solidFill>
              </a:rPr>
              <a:t>Política Nacional de Migraciones de la República del Paraguay</a:t>
            </a:r>
          </a:p>
        </p:txBody>
      </p:sp>
      <p:pic>
        <p:nvPicPr>
          <p:cNvPr id="17411" name="Imagen 5"/>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pic>
        <p:nvPicPr>
          <p:cNvPr id="9" name="Imagen 8"/>
          <p:cNvPicPr>
            <a:picLocks noChangeAspect="1"/>
          </p:cNvPicPr>
          <p:nvPr/>
        </p:nvPicPr>
        <p:blipFill rotWithShape="1">
          <a:blip r:embed="rId3"/>
          <a:srcRect l="56786" t="58880" r="10953" b="5792"/>
          <a:stretch/>
        </p:blipFill>
        <p:spPr>
          <a:xfrm>
            <a:off x="590550" y="3159125"/>
            <a:ext cx="3541713" cy="2392363"/>
          </a:xfrm>
          <a:prstGeom prst="rect">
            <a:avLst/>
          </a:prstGeom>
          <a:ln>
            <a:solidFill>
              <a:schemeClr val="bg1"/>
            </a:solidFill>
          </a:ln>
          <a:effectLst>
            <a:outerShdw blurRad="292100" dist="139700" dir="2700000" algn="tl" rotWithShape="0">
              <a:srgbClr val="333333">
                <a:alpha val="65000"/>
              </a:srgbClr>
            </a:outerShdw>
          </a:effectLst>
        </p:spPr>
      </p:pic>
      <p:sp>
        <p:nvSpPr>
          <p:cNvPr id="4" name="CuadroTexto 3"/>
          <p:cNvSpPr txBox="1"/>
          <p:nvPr/>
        </p:nvSpPr>
        <p:spPr>
          <a:xfrm>
            <a:off x="590550" y="192088"/>
            <a:ext cx="2674938" cy="585787"/>
          </a:xfrm>
          <a:prstGeom prst="rect">
            <a:avLst/>
          </a:prstGeom>
          <a:noFill/>
        </p:spPr>
        <p:txBody>
          <a:bodyPr>
            <a:spAutoFit/>
          </a:bodyPr>
          <a:lstStyle/>
          <a:p>
            <a:pPr fontAlgn="auto">
              <a:spcBef>
                <a:spcPts val="0"/>
              </a:spcBef>
              <a:spcAft>
                <a:spcPts val="0"/>
              </a:spcAft>
              <a:defRPr/>
            </a:pPr>
            <a:r>
              <a:rPr lang="es-ES" sz="3200" b="1" dirty="0">
                <a:solidFill>
                  <a:srgbClr val="002060"/>
                </a:solidFill>
                <a:latin typeface="+mj-lt"/>
              </a:rPr>
              <a:t>Logros</a:t>
            </a:r>
            <a:endParaRPr lang="es-ES" sz="3200" b="1" dirty="0">
              <a:solidFill>
                <a:srgbClr val="002060"/>
              </a:solidFill>
              <a:latin typeface="+mj-lt"/>
            </a:endParaRPr>
          </a:p>
        </p:txBody>
      </p:sp>
      <p:cxnSp>
        <p:nvCxnSpPr>
          <p:cNvPr id="7" name="6 Conector recto"/>
          <p:cNvCxnSpPr/>
          <p:nvPr/>
        </p:nvCxnSpPr>
        <p:spPr>
          <a:xfrm>
            <a:off x="490538" y="1881188"/>
            <a:ext cx="8162925" cy="0"/>
          </a:xfrm>
          <a:prstGeom prst="line">
            <a:avLst/>
          </a:prstGeom>
          <a:ln/>
        </p:spPr>
        <p:style>
          <a:lnRef idx="2">
            <a:schemeClr val="accent1"/>
          </a:lnRef>
          <a:fillRef idx="0">
            <a:schemeClr val="accent1"/>
          </a:fillRef>
          <a:effectRef idx="1">
            <a:schemeClr val="accent1"/>
          </a:effectRef>
          <a:fontRef idx="minor">
            <a:schemeClr val="tx1"/>
          </a:fontRef>
        </p:style>
      </p:cxnSp>
      <p:pic>
        <p:nvPicPr>
          <p:cNvPr id="17415" name="Imagen 3"/>
          <p:cNvPicPr>
            <a:picLocks noChangeAspect="1"/>
          </p:cNvPicPr>
          <p:nvPr/>
        </p:nvPicPr>
        <p:blipFill>
          <a:blip r:embed="rId4"/>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Marcador de contenido 2"/>
          <p:cNvSpPr txBox="1">
            <a:spLocks/>
          </p:cNvSpPr>
          <p:nvPr/>
        </p:nvSpPr>
        <p:spPr bwMode="auto">
          <a:xfrm>
            <a:off x="584200" y="2097088"/>
            <a:ext cx="4562475" cy="2836862"/>
          </a:xfrm>
          <a:prstGeom prst="rect">
            <a:avLst/>
          </a:prstGeom>
          <a:noFill/>
          <a:ln w="9525">
            <a:noFill/>
            <a:miter lim="800000"/>
            <a:headEnd/>
            <a:tailEnd/>
          </a:ln>
        </p:spPr>
        <p:txBody>
          <a:bodyPr/>
          <a:lstStyle/>
          <a:p>
            <a:pPr algn="just" defTabSz="457200">
              <a:spcBef>
                <a:spcPts val="1000"/>
              </a:spcBef>
              <a:buClr>
                <a:schemeClr val="accent1"/>
              </a:buClr>
              <a:buSzPct val="80000"/>
              <a:buFont typeface="Wingdings 3" pitchFamily="18" charset="2"/>
              <a:buNone/>
            </a:pPr>
            <a:r>
              <a:rPr lang="es-ES" sz="1600">
                <a:solidFill>
                  <a:srgbClr val="404040"/>
                </a:solidFill>
              </a:rPr>
              <a:t>La elaboración de la </a:t>
            </a:r>
            <a:r>
              <a:rPr lang="es-ES" sz="1600" b="1">
                <a:solidFill>
                  <a:srgbClr val="404040"/>
                </a:solidFill>
              </a:rPr>
              <a:t>Política Migratoria ha sido impulsada por el Gobierno Nacional</a:t>
            </a:r>
            <a:r>
              <a:rPr lang="es-ES" sz="1600">
                <a:solidFill>
                  <a:srgbClr val="404040"/>
                </a:solidFill>
              </a:rPr>
              <a:t>, con el deseo de convertirla en Política de Estado, y ha contado con una amplia participación de los representantes de las instituciones competentes del sector público y la sociedad civil, con especial presencia de las organizaciones de migrantes tanto de extranjeros residentes en nuestro país como compatriotas reunidos en múltiples asociaciones en el exterior.</a:t>
            </a:r>
          </a:p>
          <a:p>
            <a:pPr algn="just" defTabSz="457200">
              <a:spcBef>
                <a:spcPts val="1000"/>
              </a:spcBef>
              <a:buClr>
                <a:schemeClr val="accent1"/>
              </a:buClr>
              <a:buSzPct val="80000"/>
              <a:buFont typeface="Wingdings 3" pitchFamily="18" charset="2"/>
              <a:buNone/>
            </a:pPr>
            <a:r>
              <a:rPr lang="es-ES" sz="1600"/>
              <a:t>Además, se ha contado con el apoyo de la </a:t>
            </a:r>
            <a:r>
              <a:rPr lang="es-ES" sz="1600" b="1"/>
              <a:t>Organización Internacional para las Migraciones (OIM) </a:t>
            </a:r>
            <a:r>
              <a:rPr lang="es-ES" sz="1600"/>
              <a:t>y, a través de ésta un calificado equipo técnico de profesionales.</a:t>
            </a:r>
          </a:p>
        </p:txBody>
      </p:sp>
      <p:sp>
        <p:nvSpPr>
          <p:cNvPr id="18434" name="Marcador de contenido 2"/>
          <p:cNvSpPr txBox="1">
            <a:spLocks/>
          </p:cNvSpPr>
          <p:nvPr/>
        </p:nvSpPr>
        <p:spPr bwMode="auto">
          <a:xfrm>
            <a:off x="584200" y="473075"/>
            <a:ext cx="7315200" cy="954088"/>
          </a:xfrm>
          <a:prstGeom prst="rect">
            <a:avLst/>
          </a:prstGeom>
          <a:noFill/>
          <a:ln w="9525">
            <a:noFill/>
            <a:miter lim="800000"/>
            <a:headEnd/>
            <a:tailEnd/>
          </a:ln>
        </p:spPr>
        <p:txBody>
          <a:bodyPr/>
          <a:lstStyle/>
          <a:p>
            <a:pPr defTabSz="457200">
              <a:spcBef>
                <a:spcPts val="1000"/>
              </a:spcBef>
              <a:buClr>
                <a:schemeClr val="accent1"/>
              </a:buClr>
              <a:buSzPct val="80000"/>
              <a:buFont typeface="Wingdings 3" pitchFamily="18" charset="2"/>
              <a:buNone/>
            </a:pPr>
            <a:r>
              <a:rPr lang="es-ES" sz="2400" b="1">
                <a:solidFill>
                  <a:srgbClr val="002060"/>
                </a:solidFill>
              </a:rPr>
              <a:t>Política Nacional de Migraciones de la República del Paraguay</a:t>
            </a:r>
            <a:endParaRPr lang="es-ES" sz="2400">
              <a:solidFill>
                <a:srgbClr val="002060"/>
              </a:solidFill>
            </a:endParaRPr>
          </a:p>
        </p:txBody>
      </p:sp>
      <p:pic>
        <p:nvPicPr>
          <p:cNvPr id="18435" name="Imagen 5"/>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pic>
        <p:nvPicPr>
          <p:cNvPr id="12" name="Picture 2" descr="Z:\Imágenes Lily\fotos 2016\Talleres de Socialización del Anteproyecto de Ley de Migraciones -25 y 26-04-2016\Día 1 - Apertura del Taller\IMG_7172.JPG"/>
          <p:cNvPicPr>
            <a:picLocks noChangeAspect="1" noChangeArrowheads="1"/>
          </p:cNvPicPr>
          <p:nvPr/>
        </p:nvPicPr>
        <p:blipFill>
          <a:blip r:embed="rId3"/>
          <a:srcRect/>
          <a:stretch>
            <a:fillRect/>
          </a:stretch>
        </p:blipFill>
        <p:spPr bwMode="auto">
          <a:xfrm>
            <a:off x="5364163" y="1677988"/>
            <a:ext cx="3513137" cy="2341562"/>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pic>
        <p:nvPicPr>
          <p:cNvPr id="1027" name="Picture 3" descr="C:\Users\Usuario\Pictures\Presentacion Congreso Ley Migratoria 09 08 2016\IMG_7748.JPG"/>
          <p:cNvPicPr>
            <a:picLocks noChangeAspect="1" noChangeArrowheads="1"/>
          </p:cNvPicPr>
          <p:nvPr/>
        </p:nvPicPr>
        <p:blipFill>
          <a:blip r:embed="rId4"/>
          <a:srcRect/>
          <a:stretch>
            <a:fillRect/>
          </a:stretch>
        </p:blipFill>
        <p:spPr bwMode="auto">
          <a:xfrm>
            <a:off x="5364163" y="4125913"/>
            <a:ext cx="3513137" cy="2343150"/>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cxnSp>
        <p:nvCxnSpPr>
          <p:cNvPr id="7" name="6 Conector recto"/>
          <p:cNvCxnSpPr/>
          <p:nvPr/>
        </p:nvCxnSpPr>
        <p:spPr>
          <a:xfrm>
            <a:off x="490538" y="1427163"/>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18439" name="Imagen 3"/>
          <p:cNvPicPr>
            <a:picLocks noChangeAspect="1"/>
          </p:cNvPicPr>
          <p:nvPr/>
        </p:nvPicPr>
        <p:blipFill>
          <a:blip r:embed="rId5"/>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n 5"/>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sp>
        <p:nvSpPr>
          <p:cNvPr id="19458" name="Marcador de contenido 2"/>
          <p:cNvSpPr>
            <a:spLocks noGrp="1"/>
          </p:cNvSpPr>
          <p:nvPr>
            <p:ph idx="1"/>
          </p:nvPr>
        </p:nvSpPr>
        <p:spPr>
          <a:xfrm>
            <a:off x="590550" y="900113"/>
            <a:ext cx="6931025" cy="655637"/>
          </a:xfrm>
        </p:spPr>
        <p:txBody>
          <a:bodyPr/>
          <a:lstStyle/>
          <a:p>
            <a:r>
              <a:rPr lang="es-ES" sz="2200" smtClean="0"/>
              <a:t>Sistema de registro migratorio </a:t>
            </a:r>
            <a:r>
              <a:rPr lang="es-ES" sz="2200" smtClean="0">
                <a:solidFill>
                  <a:srgbClr val="002060"/>
                </a:solidFill>
              </a:rPr>
              <a:t>eFrontera</a:t>
            </a:r>
          </a:p>
        </p:txBody>
      </p:sp>
      <p:sp>
        <p:nvSpPr>
          <p:cNvPr id="19459" name="Marcador de contenido 2"/>
          <p:cNvSpPr txBox="1">
            <a:spLocks/>
          </p:cNvSpPr>
          <p:nvPr/>
        </p:nvSpPr>
        <p:spPr bwMode="auto">
          <a:xfrm>
            <a:off x="719138" y="5141913"/>
            <a:ext cx="7693025" cy="1555750"/>
          </a:xfrm>
          <a:prstGeom prst="rect">
            <a:avLst/>
          </a:prstGeom>
          <a:noFill/>
          <a:ln w="9525">
            <a:noFill/>
            <a:miter lim="800000"/>
            <a:headEnd/>
            <a:tailEnd/>
          </a:ln>
        </p:spPr>
        <p:txBody>
          <a:bodyPr/>
          <a:lstStyle/>
          <a:p>
            <a:pPr algn="just" defTabSz="457200">
              <a:spcBef>
                <a:spcPts val="1000"/>
              </a:spcBef>
              <a:buClr>
                <a:schemeClr val="accent1"/>
              </a:buClr>
              <a:buSzPct val="80000"/>
              <a:buFont typeface="Wingdings 3" pitchFamily="18" charset="2"/>
              <a:buNone/>
            </a:pPr>
            <a:r>
              <a:rPr lang="es-ES" sz="1600">
                <a:solidFill>
                  <a:srgbClr val="404040"/>
                </a:solidFill>
              </a:rPr>
              <a:t>Un mecanismo ideado y desarrollado por los funcionarios del área de tecnología de la DGM, con el fin de acortar los tiempos de atención por usuario, </a:t>
            </a:r>
            <a:r>
              <a:rPr lang="es-ES" sz="1600" b="1">
                <a:solidFill>
                  <a:srgbClr val="404040"/>
                </a:solidFill>
              </a:rPr>
              <a:t>pasando de la confección y carga manual de datos, al registro automático de los mismos en segundos </a:t>
            </a:r>
            <a:r>
              <a:rPr lang="es-ES" sz="1600">
                <a:solidFill>
                  <a:srgbClr val="404040"/>
                </a:solidFill>
              </a:rPr>
              <a:t>y permitiendo la impresión instantánea de tickets que son utilizados como comprobantes de entrada al país, reemplazando a las antiguas boletas migratorias.</a:t>
            </a:r>
            <a:endParaRPr lang="es-ES" sz="1600"/>
          </a:p>
        </p:txBody>
      </p:sp>
      <p:pic>
        <p:nvPicPr>
          <p:cNvPr id="2050" name="Picture 2" descr="Z:\Operativo VISITA PAPAL 2015\Fotos Operativo visita papal 2015\Fotos Falcón 12-07-15\IMG_4554.JPG"/>
          <p:cNvPicPr>
            <a:picLocks noChangeAspect="1" noChangeArrowheads="1"/>
          </p:cNvPicPr>
          <p:nvPr/>
        </p:nvPicPr>
        <p:blipFill>
          <a:blip r:embed="rId3"/>
          <a:srcRect/>
          <a:stretch>
            <a:fillRect/>
          </a:stretch>
        </p:blipFill>
        <p:spPr bwMode="auto">
          <a:xfrm>
            <a:off x="2159000" y="1655763"/>
            <a:ext cx="4813300" cy="3208337"/>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sp>
        <p:nvSpPr>
          <p:cNvPr id="7" name="CuadroTexto 3"/>
          <p:cNvSpPr txBox="1"/>
          <p:nvPr/>
        </p:nvSpPr>
        <p:spPr>
          <a:xfrm>
            <a:off x="590550" y="192088"/>
            <a:ext cx="2674938" cy="585787"/>
          </a:xfrm>
          <a:prstGeom prst="rect">
            <a:avLst/>
          </a:prstGeom>
          <a:noFill/>
        </p:spPr>
        <p:txBody>
          <a:bodyPr>
            <a:spAutoFit/>
          </a:bodyPr>
          <a:lstStyle/>
          <a:p>
            <a:pPr fontAlgn="auto">
              <a:spcBef>
                <a:spcPts val="0"/>
              </a:spcBef>
              <a:spcAft>
                <a:spcPts val="0"/>
              </a:spcAft>
              <a:defRPr/>
            </a:pPr>
            <a:r>
              <a:rPr lang="es-ES" sz="3200" b="1" dirty="0">
                <a:solidFill>
                  <a:srgbClr val="002060"/>
                </a:solidFill>
                <a:latin typeface="+mj-lt"/>
              </a:rPr>
              <a:t>Logros</a:t>
            </a:r>
            <a:endParaRPr lang="es-ES" sz="3200" b="1" dirty="0">
              <a:solidFill>
                <a:srgbClr val="002060"/>
              </a:solidFill>
              <a:latin typeface="+mj-lt"/>
            </a:endParaRPr>
          </a:p>
        </p:txBody>
      </p:sp>
      <p:cxnSp>
        <p:nvCxnSpPr>
          <p:cNvPr id="11" name="10 Conector recto"/>
          <p:cNvCxnSpPr/>
          <p:nvPr/>
        </p:nvCxnSpPr>
        <p:spPr>
          <a:xfrm>
            <a:off x="490538" y="1427163"/>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19463" name="Imagen 3"/>
          <p:cNvPicPr>
            <a:picLocks noChangeAspect="1"/>
          </p:cNvPicPr>
          <p:nvPr/>
        </p:nvPicPr>
        <p:blipFill>
          <a:blip r:embed="rId4"/>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Marcador de contenido 2"/>
          <p:cNvSpPr>
            <a:spLocks noGrp="1"/>
          </p:cNvSpPr>
          <p:nvPr>
            <p:ph idx="1"/>
          </p:nvPr>
        </p:nvSpPr>
        <p:spPr>
          <a:xfrm>
            <a:off x="579438" y="1555750"/>
            <a:ext cx="7958137" cy="1471613"/>
          </a:xfrm>
        </p:spPr>
        <p:txBody>
          <a:bodyPr/>
          <a:lstStyle/>
          <a:p>
            <a:pPr algn="just"/>
            <a:r>
              <a:rPr lang="es-ES" sz="1600" b="0" smtClean="0"/>
              <a:t>Actualmente 6 casetas se encuentran en funcionamiento para el control migratorio exclusivo de vehículos particulares, implementando además el control integrado “codo a codo” con Migraciones Argentina, un mecanismo que brinda agilidad y comodidad a los usuarios, además de descongestionar las ventanillas migratorias para buses.</a:t>
            </a:r>
          </a:p>
        </p:txBody>
      </p:sp>
      <p:pic>
        <p:nvPicPr>
          <p:cNvPr id="20482" name="Imagen 3"/>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pic>
        <p:nvPicPr>
          <p:cNvPr id="7" name="Imagen 6"/>
          <p:cNvPicPr>
            <a:picLocks noChangeAspect="1"/>
          </p:cNvPicPr>
          <p:nvPr/>
        </p:nvPicPr>
        <p:blipFill>
          <a:blip r:embed="rId3"/>
          <a:stretch>
            <a:fillRect/>
          </a:stretch>
        </p:blipFill>
        <p:spPr>
          <a:xfrm>
            <a:off x="6470650" y="5075238"/>
            <a:ext cx="2673350" cy="1782762"/>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4"/>
          <a:stretch>
            <a:fillRect/>
          </a:stretch>
        </p:blipFill>
        <p:spPr>
          <a:xfrm>
            <a:off x="6470650" y="3405188"/>
            <a:ext cx="2673350" cy="1782762"/>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5"/>
          <a:stretch>
            <a:fillRect/>
          </a:stretch>
        </p:blipFill>
        <p:spPr>
          <a:xfrm>
            <a:off x="0" y="5043488"/>
            <a:ext cx="2722563" cy="1814512"/>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6"/>
          <a:stretch>
            <a:fillRect/>
          </a:stretch>
        </p:blipFill>
        <p:spPr>
          <a:xfrm>
            <a:off x="2959100" y="5043488"/>
            <a:ext cx="3225800" cy="1814512"/>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12" name="Imagen 11"/>
          <p:cNvPicPr>
            <a:picLocks noChangeAspect="1"/>
          </p:cNvPicPr>
          <p:nvPr/>
        </p:nvPicPr>
        <p:blipFill rotWithShape="1">
          <a:blip r:embed="rId7"/>
          <a:srcRect t="15625" b="-1"/>
          <a:stretch/>
        </p:blipFill>
        <p:spPr>
          <a:xfrm>
            <a:off x="2959100" y="3405188"/>
            <a:ext cx="3225800" cy="1816100"/>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3074" name="Picture 2" descr="Z:\Imágenes Martha\2015\Presentación Corea 30 11 2015\Recorrido Puerto Falcón 01 12 2015\IMG_6454.JPG"/>
          <p:cNvPicPr>
            <a:picLocks noChangeAspect="1" noChangeArrowheads="1"/>
          </p:cNvPicPr>
          <p:nvPr/>
        </p:nvPicPr>
        <p:blipFill>
          <a:blip r:embed="rId8"/>
          <a:srcRect/>
          <a:stretch>
            <a:fillRect/>
          </a:stretch>
        </p:blipFill>
        <p:spPr bwMode="auto">
          <a:xfrm>
            <a:off x="0" y="3405188"/>
            <a:ext cx="2722563" cy="1816100"/>
          </a:xfrm>
          <a:prstGeom prst="rect">
            <a:avLst/>
          </a:prstGeom>
          <a:ln>
            <a:noFill/>
          </a:ln>
          <a:effectLst>
            <a:outerShdw blurRad="292100" dist="139700" dir="2700000" algn="tl" rotWithShape="0">
              <a:srgbClr val="333333">
                <a:alpha val="65000"/>
              </a:srgbClr>
            </a:outerShdw>
          </a:effectLst>
          <a:extLst>
            <a:ext uri="{909E8E84-426E-40DD-AFC4-6F175D3DCCD1}"/>
          </a:extLst>
        </p:spPr>
      </p:pic>
      <p:sp>
        <p:nvSpPr>
          <p:cNvPr id="20489" name="Marcador de contenido 2"/>
          <p:cNvSpPr txBox="1">
            <a:spLocks/>
          </p:cNvSpPr>
          <p:nvPr/>
        </p:nvSpPr>
        <p:spPr bwMode="auto">
          <a:xfrm>
            <a:off x="590550" y="466725"/>
            <a:ext cx="7072313" cy="844550"/>
          </a:xfrm>
          <a:prstGeom prst="rect">
            <a:avLst/>
          </a:prstGeom>
          <a:noFill/>
          <a:ln w="9525">
            <a:noFill/>
            <a:miter lim="800000"/>
            <a:headEnd/>
            <a:tailEnd/>
          </a:ln>
        </p:spPr>
        <p:txBody>
          <a:bodyPr/>
          <a:lstStyle/>
          <a:p>
            <a:pPr algn="just" defTabSz="457200">
              <a:spcBef>
                <a:spcPts val="1000"/>
              </a:spcBef>
              <a:buClr>
                <a:schemeClr val="accent1"/>
              </a:buClr>
              <a:buSzPct val="80000"/>
              <a:buFont typeface="Wingdings 3" pitchFamily="18" charset="2"/>
              <a:buNone/>
            </a:pPr>
            <a:r>
              <a:rPr lang="es-ES" sz="2200" b="1"/>
              <a:t>Aumento de la capacidad operativa en Puerto Falcón con las </a:t>
            </a:r>
            <a:r>
              <a:rPr lang="es-ES" sz="2200" b="1">
                <a:solidFill>
                  <a:srgbClr val="002060"/>
                </a:solidFill>
              </a:rPr>
              <a:t>casetas de control integrado</a:t>
            </a:r>
          </a:p>
        </p:txBody>
      </p:sp>
      <p:cxnSp>
        <p:nvCxnSpPr>
          <p:cNvPr id="13" name="12 Conector recto"/>
          <p:cNvCxnSpPr/>
          <p:nvPr/>
        </p:nvCxnSpPr>
        <p:spPr>
          <a:xfrm>
            <a:off x="490538" y="1427163"/>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20491" name="Imagen 3"/>
          <p:cNvPicPr>
            <a:picLocks noChangeAspect="1"/>
          </p:cNvPicPr>
          <p:nvPr/>
        </p:nvPicPr>
        <p:blipFill>
          <a:blip r:embed="rId9">
            <a:grayscl/>
            <a:biLevel thresh="50000"/>
          </a:blip>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n 3"/>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sp>
        <p:nvSpPr>
          <p:cNvPr id="11" name="Marcador de contenido 2"/>
          <p:cNvSpPr txBox="1">
            <a:spLocks/>
          </p:cNvSpPr>
          <p:nvPr/>
        </p:nvSpPr>
        <p:spPr>
          <a:xfrm>
            <a:off x="579438" y="1508125"/>
            <a:ext cx="4003675" cy="4479925"/>
          </a:xfrm>
          <a:prstGeom prst="rect">
            <a:avLst/>
          </a:prstGeom>
          <a:noFill/>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fontAlgn="auto">
              <a:buFont typeface="Wingdings 3" charset="2"/>
              <a:buNone/>
              <a:defRPr/>
            </a:pPr>
            <a:r>
              <a:rPr lang="es-ES" sz="1600" b="1" dirty="0" smtClean="0"/>
              <a:t>Se destacó el desempeño de los funcionarios en materia de seguridad, con la detección oportuna de intentos de ingreso al país de forma ilegal, como en los siguientes casos:</a:t>
            </a:r>
          </a:p>
          <a:p>
            <a:pPr marL="180975" indent="-180975" algn="just" fontAlgn="auto">
              <a:buFont typeface="Arial" pitchFamily="34" charset="0"/>
              <a:buChar char="•"/>
              <a:defRPr/>
            </a:pPr>
            <a:r>
              <a:rPr lang="es-ES" sz="1600" dirty="0" smtClean="0"/>
              <a:t>Ciudadanos de China popular que fueron detenidos en el Puente Internacional de la Amistad.</a:t>
            </a:r>
          </a:p>
          <a:p>
            <a:pPr marL="180975" indent="-180975" algn="just" fontAlgn="auto">
              <a:buFont typeface="Arial" pitchFamily="34" charset="0"/>
              <a:buChar char="•"/>
              <a:defRPr/>
            </a:pPr>
            <a:r>
              <a:rPr lang="es-ES" sz="1600" dirty="0" smtClean="0"/>
              <a:t>Ciudadano bangladesí con visa robada en el Aeropuerto Silvio </a:t>
            </a:r>
            <a:r>
              <a:rPr lang="es-ES" sz="1600" dirty="0" err="1" smtClean="0"/>
              <a:t>Pettirossi</a:t>
            </a:r>
            <a:r>
              <a:rPr lang="es-ES" sz="1600" dirty="0" smtClean="0"/>
              <a:t>.</a:t>
            </a:r>
          </a:p>
          <a:p>
            <a:pPr marL="180975" indent="-180975" algn="just" fontAlgn="auto">
              <a:buFont typeface="Arial" pitchFamily="34" charset="0"/>
              <a:buChar char="•"/>
              <a:defRPr/>
            </a:pPr>
            <a:r>
              <a:rPr lang="es-PY" sz="1600" dirty="0" smtClean="0"/>
              <a:t>Tras </a:t>
            </a:r>
            <a:r>
              <a:rPr lang="es-PY" sz="1600" dirty="0"/>
              <a:t>ser detenido en la ciudad de Encarnación por parte de la Policía Nacional, la DGM efectuó la expulsión del país del argentino Jorge Chueco, buscado en la República Argentina por su vinculación en el supuesto caso de lavado de dinero que involucra a la familia Kirchner.</a:t>
            </a:r>
            <a:endParaRPr lang="es-ES" sz="1600" dirty="0"/>
          </a:p>
        </p:txBody>
      </p:sp>
      <p:sp>
        <p:nvSpPr>
          <p:cNvPr id="21507" name="Marcador de contenido 2"/>
          <p:cNvSpPr txBox="1">
            <a:spLocks/>
          </p:cNvSpPr>
          <p:nvPr/>
        </p:nvSpPr>
        <p:spPr bwMode="auto">
          <a:xfrm>
            <a:off x="590550" y="465138"/>
            <a:ext cx="8062913" cy="460375"/>
          </a:xfrm>
          <a:prstGeom prst="rect">
            <a:avLst/>
          </a:prstGeom>
          <a:noFill/>
          <a:ln w="9525">
            <a:noFill/>
            <a:miter lim="800000"/>
            <a:headEnd/>
            <a:tailEnd/>
          </a:ln>
        </p:spPr>
        <p:txBody>
          <a:bodyPr/>
          <a:lstStyle/>
          <a:p>
            <a:pPr defTabSz="457200">
              <a:spcBef>
                <a:spcPts val="1000"/>
              </a:spcBef>
              <a:buClr>
                <a:schemeClr val="accent1"/>
              </a:buClr>
              <a:buSzPct val="80000"/>
              <a:buFont typeface="Wingdings 3" pitchFamily="18" charset="2"/>
              <a:buNone/>
            </a:pPr>
            <a:r>
              <a:rPr lang="es-ES" sz="2200" b="1"/>
              <a:t>Gestión en materia de </a:t>
            </a:r>
            <a:r>
              <a:rPr lang="es-ES" sz="2200" b="1">
                <a:solidFill>
                  <a:srgbClr val="002060"/>
                </a:solidFill>
              </a:rPr>
              <a:t>seguridad y control migratorio</a:t>
            </a:r>
          </a:p>
        </p:txBody>
      </p:sp>
      <p:pic>
        <p:nvPicPr>
          <p:cNvPr id="4100" name="Picture 4"/>
          <p:cNvPicPr>
            <a:picLocks noChangeAspect="1" noChangeArrowheads="1"/>
          </p:cNvPicPr>
          <p:nvPr/>
        </p:nvPicPr>
        <p:blipFill>
          <a:blip r:embed="rId3"/>
          <a:srcRect/>
          <a:stretch>
            <a:fillRect/>
          </a:stretch>
        </p:blipFill>
        <p:spPr bwMode="auto">
          <a:xfrm>
            <a:off x="5343525" y="1508125"/>
            <a:ext cx="3309938" cy="3354388"/>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extLst>
        </p:spPr>
      </p:pic>
      <p:pic>
        <p:nvPicPr>
          <p:cNvPr id="4099" name="Picture 3"/>
          <p:cNvPicPr>
            <a:picLocks noChangeAspect="1" noChangeArrowheads="1"/>
          </p:cNvPicPr>
          <p:nvPr/>
        </p:nvPicPr>
        <p:blipFill>
          <a:blip r:embed="rId4"/>
          <a:srcRect/>
          <a:stretch>
            <a:fillRect/>
          </a:stretch>
        </p:blipFill>
        <p:spPr bwMode="auto">
          <a:xfrm rot="20648026">
            <a:off x="4832350" y="3676650"/>
            <a:ext cx="2717800" cy="2733675"/>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extLst>
        </p:spPr>
      </p:pic>
      <p:pic>
        <p:nvPicPr>
          <p:cNvPr id="4098" name="Picture 2"/>
          <p:cNvPicPr>
            <a:picLocks noChangeAspect="1" noChangeArrowheads="1"/>
          </p:cNvPicPr>
          <p:nvPr/>
        </p:nvPicPr>
        <p:blipFill>
          <a:blip r:embed="rId5"/>
          <a:srcRect/>
          <a:stretch>
            <a:fillRect/>
          </a:stretch>
        </p:blipFill>
        <p:spPr bwMode="auto">
          <a:xfrm>
            <a:off x="6529388" y="4048125"/>
            <a:ext cx="2413000" cy="2493963"/>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extLst>
        </p:spPr>
      </p:pic>
      <p:cxnSp>
        <p:nvCxnSpPr>
          <p:cNvPr id="9" name="8 Conector recto"/>
          <p:cNvCxnSpPr/>
          <p:nvPr/>
        </p:nvCxnSpPr>
        <p:spPr>
          <a:xfrm>
            <a:off x="490538" y="1076325"/>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21512" name="Imagen 3"/>
          <p:cNvPicPr>
            <a:picLocks noChangeAspect="1"/>
          </p:cNvPicPr>
          <p:nvPr/>
        </p:nvPicPr>
        <p:blipFill>
          <a:blip r:embed="rId6"/>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Marcador de contenido 2"/>
          <p:cNvSpPr txBox="1">
            <a:spLocks/>
          </p:cNvSpPr>
          <p:nvPr/>
        </p:nvSpPr>
        <p:spPr bwMode="auto">
          <a:xfrm>
            <a:off x="585788" y="5248275"/>
            <a:ext cx="8237537" cy="982663"/>
          </a:xfrm>
          <a:prstGeom prst="rect">
            <a:avLst/>
          </a:prstGeom>
          <a:noFill/>
          <a:ln w="9525">
            <a:noFill/>
            <a:miter lim="800000"/>
            <a:headEnd/>
            <a:tailEnd/>
          </a:ln>
        </p:spPr>
        <p:txBody>
          <a:bodyPr/>
          <a:lstStyle/>
          <a:p>
            <a:pPr algn="just" defTabSz="457200">
              <a:spcBef>
                <a:spcPts val="1000"/>
              </a:spcBef>
              <a:buClr>
                <a:schemeClr val="accent1"/>
              </a:buClr>
              <a:buSzPct val="80000"/>
              <a:buFont typeface="Wingdings 3" pitchFamily="18" charset="2"/>
              <a:buNone/>
            </a:pPr>
            <a:r>
              <a:rPr lang="es-ES" sz="1600">
                <a:solidFill>
                  <a:srgbClr val="404040"/>
                </a:solidFill>
              </a:rPr>
              <a:t>En el marco del Acuerdo sobre Residencia para los Nacionales del MERCOSUR (Argentina, Brasil, Uruguay, Chile, Bolivia, Perú, Ecuador y Colombia), a fin de facilitar la obtención del derecho a la residencia legal en el territorio a ciudadanos de la región.</a:t>
            </a:r>
            <a:endParaRPr lang="es-ES" sz="1600"/>
          </a:p>
        </p:txBody>
      </p:sp>
      <p:sp>
        <p:nvSpPr>
          <p:cNvPr id="22530" name="Marcador de contenido 2"/>
          <p:cNvSpPr>
            <a:spLocks noGrp="1"/>
          </p:cNvSpPr>
          <p:nvPr>
            <p:ph idx="1"/>
          </p:nvPr>
        </p:nvSpPr>
        <p:spPr>
          <a:xfrm>
            <a:off x="585788" y="893763"/>
            <a:ext cx="7697787" cy="954087"/>
          </a:xfrm>
        </p:spPr>
        <p:txBody>
          <a:bodyPr/>
          <a:lstStyle/>
          <a:p>
            <a:r>
              <a:rPr lang="es-ES" sz="2200" smtClean="0"/>
              <a:t>Facilitación de servicios de la DGM a través de las </a:t>
            </a:r>
            <a:r>
              <a:rPr lang="es-ES" sz="2200" smtClean="0">
                <a:solidFill>
                  <a:srgbClr val="002060"/>
                </a:solidFill>
              </a:rPr>
              <a:t>Jornadas de Regularización Migratoria</a:t>
            </a:r>
          </a:p>
        </p:txBody>
      </p:sp>
      <p:pic>
        <p:nvPicPr>
          <p:cNvPr id="22531" name="Imagen 5"/>
          <p:cNvPicPr>
            <a:picLocks noChangeAspect="1"/>
          </p:cNvPicPr>
          <p:nvPr/>
        </p:nvPicPr>
        <p:blipFill>
          <a:blip r:embed="rId2"/>
          <a:srcRect/>
          <a:stretch>
            <a:fillRect/>
          </a:stretch>
        </p:blipFill>
        <p:spPr bwMode="auto">
          <a:xfrm>
            <a:off x="7775575" y="546100"/>
            <a:ext cx="636588" cy="403225"/>
          </a:xfrm>
          <a:prstGeom prst="rect">
            <a:avLst/>
          </a:prstGeom>
          <a:noFill/>
          <a:ln w="9525">
            <a:noFill/>
            <a:miter lim="800000"/>
            <a:headEnd/>
            <a:tailEnd/>
          </a:ln>
        </p:spPr>
      </p:pic>
      <p:pic>
        <p:nvPicPr>
          <p:cNvPr id="5122" name="Picture 2" descr="C:\Users\Usuario\imagenes illustrator\web\Portadas\Portada-wb-PJC-CDE-C.png"/>
          <p:cNvPicPr>
            <a:picLocks noChangeAspect="1" noChangeArrowheads="1"/>
          </p:cNvPicPr>
          <p:nvPr/>
        </p:nvPicPr>
        <p:blipFill>
          <a:blip r:embed="rId3"/>
          <a:srcRect/>
          <a:stretch>
            <a:fillRect/>
          </a:stretch>
        </p:blipFill>
        <p:spPr bwMode="auto">
          <a:xfrm>
            <a:off x="1127125" y="2185988"/>
            <a:ext cx="6648450" cy="2460625"/>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extLst>
        </p:spPr>
      </p:pic>
      <p:sp>
        <p:nvSpPr>
          <p:cNvPr id="12" name="CuadroTexto 3"/>
          <p:cNvSpPr txBox="1"/>
          <p:nvPr/>
        </p:nvSpPr>
        <p:spPr>
          <a:xfrm>
            <a:off x="582613" y="185738"/>
            <a:ext cx="2676525" cy="584200"/>
          </a:xfrm>
          <a:prstGeom prst="rect">
            <a:avLst/>
          </a:prstGeom>
          <a:noFill/>
        </p:spPr>
        <p:txBody>
          <a:bodyPr>
            <a:spAutoFit/>
          </a:bodyPr>
          <a:lstStyle/>
          <a:p>
            <a:pPr fontAlgn="auto">
              <a:spcBef>
                <a:spcPts val="0"/>
              </a:spcBef>
              <a:spcAft>
                <a:spcPts val="0"/>
              </a:spcAft>
              <a:defRPr/>
            </a:pPr>
            <a:r>
              <a:rPr lang="es-ES" sz="3200" b="1" dirty="0">
                <a:solidFill>
                  <a:srgbClr val="002060"/>
                </a:solidFill>
                <a:latin typeface="+mj-lt"/>
              </a:rPr>
              <a:t>Logros</a:t>
            </a:r>
            <a:endParaRPr lang="es-ES" sz="3200" b="1" dirty="0">
              <a:solidFill>
                <a:srgbClr val="002060"/>
              </a:solidFill>
              <a:latin typeface="+mj-lt"/>
            </a:endParaRPr>
          </a:p>
        </p:txBody>
      </p:sp>
      <p:cxnSp>
        <p:nvCxnSpPr>
          <p:cNvPr id="13" name="12 Conector recto"/>
          <p:cNvCxnSpPr/>
          <p:nvPr/>
        </p:nvCxnSpPr>
        <p:spPr>
          <a:xfrm>
            <a:off x="490538" y="1735138"/>
            <a:ext cx="8162925" cy="0"/>
          </a:xfrm>
          <a:prstGeom prst="line">
            <a:avLst/>
          </a:prstGeom>
          <a:ln/>
        </p:spPr>
        <p:style>
          <a:lnRef idx="2">
            <a:schemeClr val="accent4"/>
          </a:lnRef>
          <a:fillRef idx="0">
            <a:schemeClr val="accent4"/>
          </a:fillRef>
          <a:effectRef idx="1">
            <a:schemeClr val="accent4"/>
          </a:effectRef>
          <a:fontRef idx="minor">
            <a:schemeClr val="tx1"/>
          </a:fontRef>
        </p:style>
      </p:cxnSp>
      <p:pic>
        <p:nvPicPr>
          <p:cNvPr id="22535" name="Imagen 3"/>
          <p:cNvPicPr>
            <a:picLocks noChangeAspect="1"/>
          </p:cNvPicPr>
          <p:nvPr/>
        </p:nvPicPr>
        <p:blipFill>
          <a:blip r:embed="rId4"/>
          <a:srcRect/>
          <a:stretch>
            <a:fillRect/>
          </a:stretch>
        </p:blipFill>
        <p:spPr bwMode="auto">
          <a:xfrm>
            <a:off x="8339138" y="6415088"/>
            <a:ext cx="628650" cy="39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encial">
  <a:themeElements>
    <a:clrScheme name="Esenc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enc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enc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3412</TotalTime>
  <Words>1222</Words>
  <Application>Microsoft Office PowerPoint</Application>
  <PresentationFormat>Presentación en pantalla (4:3)</PresentationFormat>
  <Paragraphs>118</Paragraphs>
  <Slides>36</Slides>
  <Notes>0</Notes>
  <HiddenSlides>0</HiddenSlides>
  <MMClips>0</MMClips>
  <ScaleCrop>false</ScaleCrop>
  <HeadingPairs>
    <vt:vector size="6" baseType="variant">
      <vt:variant>
        <vt:lpstr>Fuentes usadas</vt:lpstr>
      </vt:variant>
      <vt:variant>
        <vt:i4>5</vt:i4>
      </vt:variant>
      <vt:variant>
        <vt:lpstr>Plantilla de diseño</vt:lpstr>
      </vt:variant>
      <vt:variant>
        <vt:i4>3</vt:i4>
      </vt:variant>
      <vt:variant>
        <vt:lpstr>Títulos de diapositiva</vt:lpstr>
      </vt:variant>
      <vt:variant>
        <vt:i4>36</vt:i4>
      </vt:variant>
    </vt:vector>
  </HeadingPairs>
  <TitlesOfParts>
    <vt:vector size="44" baseType="lpstr">
      <vt:lpstr>Arial</vt:lpstr>
      <vt:lpstr>Arial Black</vt:lpstr>
      <vt:lpstr>Calibri</vt:lpstr>
      <vt:lpstr>Wingdings</vt:lpstr>
      <vt:lpstr>Wingdings 3</vt:lpstr>
      <vt:lpstr>Esencial</vt:lpstr>
      <vt:lpstr>Esencial</vt:lpstr>
      <vt:lpstr>Esencial</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PROYECTO DE MODERNIZACIÓN DEL SISTEMA DE GESTIÓN MIGRATORIO</vt:lpstr>
      <vt:lpstr>Diapositiva 14</vt:lpstr>
      <vt:lpstr>Diapositiva 15</vt:lpstr>
      <vt:lpstr>Diapositiva 16</vt:lpstr>
      <vt:lpstr>Diapositiva 17</vt:lpstr>
      <vt:lpstr>Diapositiva 18</vt:lpstr>
      <vt:lpstr>Diapositiva 19</vt:lpstr>
      <vt:lpstr>EJECUCIÓN PRESUPUESTARIA POR EL OBJETO DEL GASTO SOBRE MOVIMIENTOS 2016</vt:lpstr>
      <vt:lpstr>BIENES ADQUIRIDOS</vt:lpstr>
      <vt:lpstr>BIENES ADQUIRIDOS</vt:lpstr>
      <vt:lpstr>Diapositiva 23</vt:lpstr>
      <vt:lpstr>Diapositiva 24</vt:lpstr>
      <vt:lpstr>Diapositiva 25</vt:lpstr>
      <vt:lpstr>Diapositiva 26</vt:lpstr>
      <vt:lpstr>Diapositiva 27</vt:lpstr>
      <vt:lpstr>Diapositiva 28</vt:lpstr>
      <vt:lpstr>Diapositiva 29</vt:lpstr>
      <vt:lpstr>Diapositiva 30</vt:lpstr>
      <vt:lpstr>NECESIDAD DE MEJORAMIENTO DE LA SITUACIÓN DE LOS PUESTOS DE CONTROL EN MATERIA TECNOLÓGICA</vt:lpstr>
      <vt:lpstr>CANTIDAD DE FUNCIONARIOS</vt:lpstr>
      <vt:lpstr>Diapositiva 33</vt:lpstr>
      <vt:lpstr>PLANES DE MEJORAMIENTO PARA EL EJERCICIO FISCAL 2017</vt:lpstr>
      <vt:lpstr>PLANES DE MEJORAMIENTO PARA EL EJERCICIO FISCAL 2017</vt:lpstr>
      <vt:lpstr>Diapositiva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Lilian González Ortega</dc:creator>
  <cp:lastModifiedBy>Eduardo López</cp:lastModifiedBy>
  <cp:revision>296</cp:revision>
  <cp:lastPrinted>2016-09-13T20:30:12Z</cp:lastPrinted>
  <dcterms:created xsi:type="dcterms:W3CDTF">2015-09-16T14:04:31Z</dcterms:created>
  <dcterms:modified xsi:type="dcterms:W3CDTF">2016-09-14T13:06:29Z</dcterms:modified>
</cp:coreProperties>
</file>