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8" r:id="rId3"/>
    <p:sldId id="259" r:id="rId4"/>
    <p:sldId id="279" r:id="rId5"/>
    <p:sldId id="306" r:id="rId6"/>
    <p:sldId id="285" r:id="rId7"/>
    <p:sldId id="286" r:id="rId8"/>
    <p:sldId id="288" r:id="rId9"/>
    <p:sldId id="289" r:id="rId10"/>
    <p:sldId id="300" r:id="rId11"/>
    <p:sldId id="301" r:id="rId12"/>
    <p:sldId id="302" r:id="rId13"/>
    <p:sldId id="280" r:id="rId14"/>
    <p:sldId id="291" r:id="rId15"/>
    <p:sldId id="281" r:id="rId16"/>
    <p:sldId id="298" r:id="rId17"/>
    <p:sldId id="282" r:id="rId18"/>
    <p:sldId id="303" r:id="rId19"/>
    <p:sldId id="294" r:id="rId20"/>
    <p:sldId id="283" r:id="rId21"/>
    <p:sldId id="299" r:id="rId22"/>
    <p:sldId id="296" r:id="rId23"/>
    <p:sldId id="284" r:id="rId24"/>
    <p:sldId id="297" r:id="rId25"/>
    <p:sldId id="271" r:id="rId26"/>
    <p:sldId id="272" r:id="rId27"/>
    <p:sldId id="305" r:id="rId28"/>
  </p:sldIdLst>
  <p:sldSz cx="9144000" cy="6858000" type="screen4x3"/>
  <p:notesSz cx="7010400" cy="92964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BAF3F"/>
    <a:srgbClr val="CC0066"/>
    <a:srgbClr val="F6E7E6"/>
    <a:srgbClr val="00AEEF"/>
    <a:srgbClr val="8CC63F"/>
    <a:srgbClr val="BD1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20del%20Carmen%20Peres\Descargas\Evoluci&#243;n%20Tekopora%20-%20Cantidad%20de%20familias%20septiembre%202016%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chemeClr val="tx1"/>
                </a:solidFill>
                <a:latin typeface="+mn-lt"/>
                <a:ea typeface="+mn-ea"/>
                <a:cs typeface="+mn-cs"/>
              </a:defRPr>
            </a:pPr>
            <a:r>
              <a:rPr lang="en-US" sz="1600" b="1" i="0" baseline="0">
                <a:solidFill>
                  <a:schemeClr val="tx1"/>
                </a:solidFill>
                <a:effectLst/>
              </a:rPr>
              <a:t>Evolución de la Cantidad de Familias participantes del Programa Tekoporã</a:t>
            </a:r>
            <a:endParaRPr lang="es-PY" sz="1600" b="1">
              <a:solidFill>
                <a:schemeClr val="tx1"/>
              </a:solidFill>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a:solidFill>
                  <a:schemeClr val="tx1"/>
                </a:solidFill>
              </a:defRPr>
            </a:pPr>
            <a:endParaRPr lang="en-US" sz="1600" b="1">
              <a:solidFill>
                <a:schemeClr val="tx1"/>
              </a:solidFill>
            </a:endParaRPr>
          </a:p>
        </c:rich>
      </c:tx>
      <c:layout>
        <c:manualLayout>
          <c:xMode val="edge"/>
          <c:yMode val="edge"/>
          <c:x val="0.12749300087489063"/>
          <c:y val="1.3888888888888888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chemeClr val="tx1"/>
              </a:solidFill>
              <a:latin typeface="+mn-lt"/>
              <a:ea typeface="+mn-ea"/>
              <a:cs typeface="+mn-cs"/>
            </a:defRPr>
          </a:pPr>
          <a:endParaRPr lang="es-PY"/>
        </a:p>
      </c:txPr>
    </c:title>
    <c:autoTitleDeleted val="0"/>
    <c:plotArea>
      <c:layout/>
      <c:lineChart>
        <c:grouping val="standard"/>
        <c:varyColors val="0"/>
        <c:ser>
          <c:idx val="0"/>
          <c:order val="0"/>
          <c:tx>
            <c:strRef>
              <c:f>'[Evolución Tekopora - Cantidad de familias septiembre 2016 (1).xlsx]Familias participantes'!$D$3:$D$4</c:f>
              <c:strCache>
                <c:ptCount val="2"/>
                <c:pt idx="0">
                  <c:v>Cantidad de Familias participantes del Programa Tekoporã - Años 2005 al cuarto bimestre 2016</c:v>
                </c:pt>
                <c:pt idx="1">
                  <c:v>Familias participantes</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'[Evolución Tekopora - Cantidad de familias septiembre 2016 (1).xlsx]Familias participantes'!$C$5:$C$10</c:f>
              <c:strCache>
                <c:ptCount val="6"/>
                <c:pt idx="0">
                  <c:v>2.005</c:v>
                </c:pt>
                <c:pt idx="1">
                  <c:v>2.012</c:v>
                </c:pt>
                <c:pt idx="2">
                  <c:v>2.013</c:v>
                </c:pt>
                <c:pt idx="3">
                  <c:v>2.014</c:v>
                </c:pt>
                <c:pt idx="4">
                  <c:v>2.015</c:v>
                </c:pt>
                <c:pt idx="5">
                  <c:v>2016 (Cuarto bimestre)</c:v>
                </c:pt>
              </c:strCache>
            </c:strRef>
          </c:cat>
          <c:val>
            <c:numRef>
              <c:f>'[Evolución Tekopora - Cantidad de familias septiembre 2016 (1).xlsx]Familias participantes'!$D$5:$D$10</c:f>
              <c:numCache>
                <c:formatCode>#,##0</c:formatCode>
                <c:ptCount val="6"/>
                <c:pt idx="0">
                  <c:v>4324</c:v>
                </c:pt>
                <c:pt idx="1">
                  <c:v>88162</c:v>
                </c:pt>
                <c:pt idx="2">
                  <c:v>80202</c:v>
                </c:pt>
                <c:pt idx="3">
                  <c:v>101440</c:v>
                </c:pt>
                <c:pt idx="4">
                  <c:v>131159</c:v>
                </c:pt>
                <c:pt idx="5">
                  <c:v>132006</c:v>
                </c:pt>
              </c:numCache>
            </c:numRef>
          </c:val>
          <c:smooth val="0"/>
          <c:extLst xmlns:c16r2="http://schemas.microsoft.com/office/drawing/2015/06/chart">
            <c:ext xmlns:c16="http://schemas.microsoft.com/office/drawing/2014/chart" uri="{C3380CC4-5D6E-409C-BE32-E72D297353CC}">
              <c16:uniqueId val="{00000000-7CD6-40B9-BD3C-238B557D57C7}"/>
            </c:ext>
          </c:extLst>
        </c:ser>
        <c:dLbls>
          <c:dLblPos val="t"/>
          <c:showLegendKey val="0"/>
          <c:showVal val="1"/>
          <c:showCatName val="0"/>
          <c:showSerName val="0"/>
          <c:showPercent val="0"/>
          <c:showBubbleSize val="0"/>
        </c:dLbls>
        <c:smooth val="0"/>
        <c:axId val="136572168"/>
        <c:axId val="136569032"/>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'[Evolución Tekopora - Cantidad de familias septiembre 2016 (1).xlsx]Familias participantes'!$E$3:$E$4</c15:sqref>
                        </c15:formulaRef>
                      </c:ext>
                    </c:extLst>
                    <c:strCache>
                      <c:ptCount val="2"/>
                      <c:pt idx="0">
                        <c:v>Cantidad de Familias participantes del Programa Tekoporã - Años 2005 al cuarto bimestre 2016</c:v>
                      </c:pt>
                      <c:pt idx="1">
                        <c:v>Familias participantes</c:v>
                      </c:pt>
                    </c:strCache>
                  </c:strRef>
                </c:tx>
                <c:spPr>
                  <a:ln w="28575" cap="rnd">
                    <a:solidFill>
                      <a:schemeClr val="accent3">
                        <a:tint val="77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Y"/>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'[Evolución Tekopora - Cantidad de familias septiembre 2016 (1).xlsx]Familias participantes'!$C$5:$C$10</c15:sqref>
                        </c15:formulaRef>
                      </c:ext>
                    </c:extLst>
                    <c:strCache>
                      <c:ptCount val="6"/>
                      <c:pt idx="0">
                        <c:v>2.005</c:v>
                      </c:pt>
                      <c:pt idx="1">
                        <c:v>2.012</c:v>
                      </c:pt>
                      <c:pt idx="2">
                        <c:v>2.013</c:v>
                      </c:pt>
                      <c:pt idx="3">
                        <c:v>2.014</c:v>
                      </c:pt>
                      <c:pt idx="4">
                        <c:v>2.015</c:v>
                      </c:pt>
                      <c:pt idx="5">
                        <c:v>2016 (Cuarto bimestre)</c:v>
                      </c:pt>
                    </c:strCache>
                  </c:strRef>
                </c:cat>
                <c:val>
                  <c:numRef>
                    <c:extLst xmlns:c16r2="http://schemas.microsoft.com/office/drawing/2015/06/chart">
                      <c:ext uri="{02D57815-91ED-43cb-92C2-25804820EDAC}">
                        <c15:formulaRef>
                          <c15:sqref>'[Evolución Tekopora - Cantidad de familias septiembre 2016 (1).xlsx]Familias participantes'!$E$5:$E$10</c15:sqref>
                        </c15:formulaRef>
                      </c:ext>
                    </c:extLst>
                    <c:numCache>
                      <c:formatCode>General</c:formatCode>
                      <c:ptCount val="6"/>
                    </c:numCache>
                  </c:numRef>
                </c:val>
                <c:smooth val="0"/>
                <c:extLst xmlns:c16r2="http://schemas.microsoft.com/office/drawing/2015/06/chart">
                  <c:ext xmlns:c16="http://schemas.microsoft.com/office/drawing/2014/chart" uri="{C3380CC4-5D6E-409C-BE32-E72D297353CC}">
                    <c16:uniqueId val="{00000001-7CD6-40B9-BD3C-238B557D57C7}"/>
                  </c:ext>
                </c:extLst>
              </c15:ser>
            </c15:filteredLineSeries>
          </c:ext>
        </c:extLst>
      </c:lineChart>
      <c:catAx>
        <c:axId val="13657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136569032"/>
        <c:crosses val="autoZero"/>
        <c:auto val="1"/>
        <c:lblAlgn val="ctr"/>
        <c:lblOffset val="100"/>
        <c:noMultiLvlLbl val="0"/>
      </c:catAx>
      <c:valAx>
        <c:axId val="1365690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crossAx val="136572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Y"/>
        </a:p>
      </c:txPr>
    </c:legend>
    <c:plotVisOnly val="1"/>
    <c:dispBlanksAs val="gap"/>
    <c:showDLblsOverMax val="0"/>
  </c:chart>
  <c:spPr>
    <a:noFill/>
    <a:ln>
      <a:noFill/>
    </a:ln>
    <a:effectLst/>
  </c:spPr>
  <c:txPr>
    <a:bodyPr/>
    <a:lstStyle/>
    <a:p>
      <a:pPr>
        <a:defRPr/>
      </a:pPr>
      <a:endParaRPr lang="es-PY"/>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PY"/>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32FED7-4790-49F3-B399-88EC1CF39370}" type="datetimeFigureOut">
              <a:rPr lang="es-PY" smtClean="0"/>
              <a:pPr/>
              <a:t>13/09/2016</a:t>
            </a:fld>
            <a:endParaRPr lang="es-PY"/>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PY"/>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77D92A-878E-402A-8DF2-0B4DDFC38887}" type="slidenum">
              <a:rPr lang="es-PY" smtClean="0"/>
              <a:pPr/>
              <a:t>‹Nº›</a:t>
            </a:fld>
            <a:endParaRPr lang="es-PY"/>
          </a:p>
        </p:txBody>
      </p:sp>
    </p:spTree>
    <p:extLst>
      <p:ext uri="{BB962C8B-B14F-4D97-AF65-F5344CB8AC3E}">
        <p14:creationId xmlns:p14="http://schemas.microsoft.com/office/powerpoint/2010/main" val="371946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a:t>
            </a:fld>
            <a:endParaRPr lang="es-PY"/>
          </a:p>
        </p:txBody>
      </p:sp>
    </p:spTree>
    <p:extLst>
      <p:ext uri="{BB962C8B-B14F-4D97-AF65-F5344CB8AC3E}">
        <p14:creationId xmlns:p14="http://schemas.microsoft.com/office/powerpoint/2010/main" val="162966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10</a:t>
            </a:fld>
            <a:endParaRPr lang="es-PY"/>
          </a:p>
        </p:txBody>
      </p:sp>
    </p:spTree>
    <p:extLst>
      <p:ext uri="{BB962C8B-B14F-4D97-AF65-F5344CB8AC3E}">
        <p14:creationId xmlns:p14="http://schemas.microsoft.com/office/powerpoint/2010/main" val="23857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11</a:t>
            </a:fld>
            <a:endParaRPr lang="es-PY"/>
          </a:p>
        </p:txBody>
      </p:sp>
    </p:spTree>
    <p:extLst>
      <p:ext uri="{BB962C8B-B14F-4D97-AF65-F5344CB8AC3E}">
        <p14:creationId xmlns:p14="http://schemas.microsoft.com/office/powerpoint/2010/main" val="237177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12</a:t>
            </a:fld>
            <a:endParaRPr lang="es-PY"/>
          </a:p>
        </p:txBody>
      </p:sp>
    </p:spTree>
    <p:extLst>
      <p:ext uri="{BB962C8B-B14F-4D97-AF65-F5344CB8AC3E}">
        <p14:creationId xmlns:p14="http://schemas.microsoft.com/office/powerpoint/2010/main" val="1411245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13</a:t>
            </a:fld>
            <a:endParaRPr lang="es-PY"/>
          </a:p>
        </p:txBody>
      </p:sp>
    </p:spTree>
    <p:extLst>
      <p:ext uri="{BB962C8B-B14F-4D97-AF65-F5344CB8AC3E}">
        <p14:creationId xmlns:p14="http://schemas.microsoft.com/office/powerpoint/2010/main" val="275027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14</a:t>
            </a:fld>
            <a:endParaRPr lang="es-PY"/>
          </a:p>
        </p:txBody>
      </p:sp>
    </p:spTree>
    <p:extLst>
      <p:ext uri="{BB962C8B-B14F-4D97-AF65-F5344CB8AC3E}">
        <p14:creationId xmlns:p14="http://schemas.microsoft.com/office/powerpoint/2010/main" val="275951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15</a:t>
            </a:fld>
            <a:endParaRPr lang="es-PY"/>
          </a:p>
        </p:txBody>
      </p:sp>
    </p:spTree>
    <p:extLst>
      <p:ext uri="{BB962C8B-B14F-4D97-AF65-F5344CB8AC3E}">
        <p14:creationId xmlns:p14="http://schemas.microsoft.com/office/powerpoint/2010/main" val="3145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16</a:t>
            </a:fld>
            <a:endParaRPr lang="es-PY"/>
          </a:p>
        </p:txBody>
      </p:sp>
    </p:spTree>
    <p:extLst>
      <p:ext uri="{BB962C8B-B14F-4D97-AF65-F5344CB8AC3E}">
        <p14:creationId xmlns:p14="http://schemas.microsoft.com/office/powerpoint/2010/main" val="236204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17</a:t>
            </a:fld>
            <a:endParaRPr lang="es-PY"/>
          </a:p>
        </p:txBody>
      </p:sp>
    </p:spTree>
    <p:extLst>
      <p:ext uri="{BB962C8B-B14F-4D97-AF65-F5344CB8AC3E}">
        <p14:creationId xmlns:p14="http://schemas.microsoft.com/office/powerpoint/2010/main" val="2120026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18</a:t>
            </a:fld>
            <a:endParaRPr lang="es-PY"/>
          </a:p>
        </p:txBody>
      </p:sp>
    </p:spTree>
    <p:extLst>
      <p:ext uri="{BB962C8B-B14F-4D97-AF65-F5344CB8AC3E}">
        <p14:creationId xmlns:p14="http://schemas.microsoft.com/office/powerpoint/2010/main" val="241214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19</a:t>
            </a:fld>
            <a:endParaRPr lang="es-PY"/>
          </a:p>
        </p:txBody>
      </p:sp>
    </p:spTree>
    <p:extLst>
      <p:ext uri="{BB962C8B-B14F-4D97-AF65-F5344CB8AC3E}">
        <p14:creationId xmlns:p14="http://schemas.microsoft.com/office/powerpoint/2010/main" val="297638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a:t>
            </a:fld>
            <a:endParaRPr lang="es-PY"/>
          </a:p>
        </p:txBody>
      </p:sp>
    </p:spTree>
    <p:extLst>
      <p:ext uri="{BB962C8B-B14F-4D97-AF65-F5344CB8AC3E}">
        <p14:creationId xmlns:p14="http://schemas.microsoft.com/office/powerpoint/2010/main" val="1185703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20</a:t>
            </a:fld>
            <a:endParaRPr lang="es-PY"/>
          </a:p>
        </p:txBody>
      </p:sp>
    </p:spTree>
    <p:extLst>
      <p:ext uri="{BB962C8B-B14F-4D97-AF65-F5344CB8AC3E}">
        <p14:creationId xmlns:p14="http://schemas.microsoft.com/office/powerpoint/2010/main" val="1966722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21</a:t>
            </a:fld>
            <a:endParaRPr lang="es-PY"/>
          </a:p>
        </p:txBody>
      </p:sp>
    </p:spTree>
    <p:extLst>
      <p:ext uri="{BB962C8B-B14F-4D97-AF65-F5344CB8AC3E}">
        <p14:creationId xmlns:p14="http://schemas.microsoft.com/office/powerpoint/2010/main" val="101846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22</a:t>
            </a:fld>
            <a:endParaRPr lang="es-PY"/>
          </a:p>
        </p:txBody>
      </p:sp>
    </p:spTree>
    <p:extLst>
      <p:ext uri="{BB962C8B-B14F-4D97-AF65-F5344CB8AC3E}">
        <p14:creationId xmlns:p14="http://schemas.microsoft.com/office/powerpoint/2010/main" val="1512617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23</a:t>
            </a:fld>
            <a:endParaRPr lang="es-PY"/>
          </a:p>
        </p:txBody>
      </p:sp>
    </p:spTree>
    <p:extLst>
      <p:ext uri="{BB962C8B-B14F-4D97-AF65-F5344CB8AC3E}">
        <p14:creationId xmlns:p14="http://schemas.microsoft.com/office/powerpoint/2010/main" val="295731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24</a:t>
            </a:fld>
            <a:endParaRPr lang="es-PY"/>
          </a:p>
        </p:txBody>
      </p:sp>
    </p:spTree>
    <p:extLst>
      <p:ext uri="{BB962C8B-B14F-4D97-AF65-F5344CB8AC3E}">
        <p14:creationId xmlns:p14="http://schemas.microsoft.com/office/powerpoint/2010/main" val="2640029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25</a:t>
            </a:fld>
            <a:endParaRPr lang="es-PY"/>
          </a:p>
        </p:txBody>
      </p:sp>
    </p:spTree>
    <p:extLst>
      <p:ext uri="{BB962C8B-B14F-4D97-AF65-F5344CB8AC3E}">
        <p14:creationId xmlns:p14="http://schemas.microsoft.com/office/powerpoint/2010/main" val="3102434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26</a:t>
            </a:fld>
            <a:endParaRPr lang="es-PY"/>
          </a:p>
        </p:txBody>
      </p:sp>
    </p:spTree>
    <p:extLst>
      <p:ext uri="{BB962C8B-B14F-4D97-AF65-F5344CB8AC3E}">
        <p14:creationId xmlns:p14="http://schemas.microsoft.com/office/powerpoint/2010/main" val="1498374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27</a:t>
            </a:fld>
            <a:endParaRPr lang="es-PY"/>
          </a:p>
        </p:txBody>
      </p:sp>
    </p:spTree>
    <p:extLst>
      <p:ext uri="{BB962C8B-B14F-4D97-AF65-F5344CB8AC3E}">
        <p14:creationId xmlns:p14="http://schemas.microsoft.com/office/powerpoint/2010/main" val="295440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Y"/>
          </a:p>
        </p:txBody>
      </p:sp>
      <p:sp>
        <p:nvSpPr>
          <p:cNvPr id="4" name="3 Marcador de número de diapositiva"/>
          <p:cNvSpPr>
            <a:spLocks noGrp="1"/>
          </p:cNvSpPr>
          <p:nvPr>
            <p:ph type="sldNum" sz="quarter" idx="10"/>
          </p:nvPr>
        </p:nvSpPr>
        <p:spPr/>
        <p:txBody>
          <a:bodyPr/>
          <a:lstStyle/>
          <a:p>
            <a:fld id="{6A77D92A-878E-402A-8DF2-0B4DDFC38887}" type="slidenum">
              <a:rPr lang="es-PY" smtClean="0"/>
              <a:pPr/>
              <a:t>3</a:t>
            </a:fld>
            <a:endParaRPr lang="es-PY"/>
          </a:p>
        </p:txBody>
      </p:sp>
    </p:spTree>
    <p:extLst>
      <p:ext uri="{BB962C8B-B14F-4D97-AF65-F5344CB8AC3E}">
        <p14:creationId xmlns:p14="http://schemas.microsoft.com/office/powerpoint/2010/main" val="159860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4</a:t>
            </a:fld>
            <a:endParaRPr lang="es-PY"/>
          </a:p>
        </p:txBody>
      </p:sp>
    </p:spTree>
    <p:extLst>
      <p:ext uri="{BB962C8B-B14F-4D97-AF65-F5344CB8AC3E}">
        <p14:creationId xmlns:p14="http://schemas.microsoft.com/office/powerpoint/2010/main" val="48168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5</a:t>
            </a:fld>
            <a:endParaRPr lang="es-PY"/>
          </a:p>
        </p:txBody>
      </p:sp>
    </p:spTree>
    <p:extLst>
      <p:ext uri="{BB962C8B-B14F-4D97-AF65-F5344CB8AC3E}">
        <p14:creationId xmlns:p14="http://schemas.microsoft.com/office/powerpoint/2010/main" val="10805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6</a:t>
            </a:fld>
            <a:endParaRPr lang="es-PY"/>
          </a:p>
        </p:txBody>
      </p:sp>
    </p:spTree>
    <p:extLst>
      <p:ext uri="{BB962C8B-B14F-4D97-AF65-F5344CB8AC3E}">
        <p14:creationId xmlns:p14="http://schemas.microsoft.com/office/powerpoint/2010/main" val="402053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7</a:t>
            </a:fld>
            <a:endParaRPr lang="es-PY"/>
          </a:p>
        </p:txBody>
      </p:sp>
    </p:spTree>
    <p:extLst>
      <p:ext uri="{BB962C8B-B14F-4D97-AF65-F5344CB8AC3E}">
        <p14:creationId xmlns:p14="http://schemas.microsoft.com/office/powerpoint/2010/main" val="423299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8</a:t>
            </a:fld>
            <a:endParaRPr lang="es-PY"/>
          </a:p>
        </p:txBody>
      </p:sp>
    </p:spTree>
    <p:extLst>
      <p:ext uri="{BB962C8B-B14F-4D97-AF65-F5344CB8AC3E}">
        <p14:creationId xmlns:p14="http://schemas.microsoft.com/office/powerpoint/2010/main" val="63769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a:p>
        </p:txBody>
      </p:sp>
      <p:sp>
        <p:nvSpPr>
          <p:cNvPr id="4" name="Marcador de número de diapositiva 3"/>
          <p:cNvSpPr>
            <a:spLocks noGrp="1"/>
          </p:cNvSpPr>
          <p:nvPr>
            <p:ph type="sldNum" sz="quarter" idx="10"/>
          </p:nvPr>
        </p:nvSpPr>
        <p:spPr/>
        <p:txBody>
          <a:bodyPr/>
          <a:lstStyle/>
          <a:p>
            <a:fld id="{6A77D92A-878E-402A-8DF2-0B4DDFC38887}" type="slidenum">
              <a:rPr lang="es-PY" smtClean="0"/>
              <a:pPr/>
              <a:t>9</a:t>
            </a:fld>
            <a:endParaRPr lang="es-PY"/>
          </a:p>
        </p:txBody>
      </p:sp>
    </p:spTree>
    <p:extLst>
      <p:ext uri="{BB962C8B-B14F-4D97-AF65-F5344CB8AC3E}">
        <p14:creationId xmlns:p14="http://schemas.microsoft.com/office/powerpoint/2010/main" val="324356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75046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83694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072543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6442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23901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230787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6642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147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94716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7215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A8D3FCD-0F3E-477E-8257-487FEBBA1376}" type="datetimeFigureOut">
              <a:rPr lang="es-PY" smtClean="0"/>
              <a:pPr/>
              <a:t>13/09/2016</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318569F6-947D-4568-8985-8C0EB5200A13}" type="slidenum">
              <a:rPr lang="es-PY" smtClean="0"/>
              <a:pPr/>
              <a:t>‹Nº›</a:t>
            </a:fld>
            <a:endParaRPr lang="es-PY"/>
          </a:p>
        </p:txBody>
      </p:sp>
    </p:spTree>
    <p:extLst>
      <p:ext uri="{BB962C8B-B14F-4D97-AF65-F5344CB8AC3E}">
        <p14:creationId xmlns:p14="http://schemas.microsoft.com/office/powerpoint/2010/main" val="313929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D3FCD-0F3E-477E-8257-487FEBBA1376}" type="datetimeFigureOut">
              <a:rPr lang="es-PY" smtClean="0"/>
              <a:pPr/>
              <a:t>13/09/2016</a:t>
            </a:fld>
            <a:endParaRPr lang="es-P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569F6-947D-4568-8985-8C0EB5200A13}" type="slidenum">
              <a:rPr lang="es-PY" smtClean="0"/>
              <a:pPr/>
              <a:t>‹Nº›</a:t>
            </a:fld>
            <a:endParaRPr lang="es-PY"/>
          </a:p>
        </p:txBody>
      </p:sp>
    </p:spTree>
    <p:extLst>
      <p:ext uri="{BB962C8B-B14F-4D97-AF65-F5344CB8AC3E}">
        <p14:creationId xmlns:p14="http://schemas.microsoft.com/office/powerpoint/2010/main" val="8928973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0" t="9000" b="3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79511" y="1124744"/>
            <a:ext cx="6984777" cy="3816424"/>
          </a:xfrm>
        </p:spPr>
        <p:txBody>
          <a:bodyPr>
            <a:normAutofit/>
          </a:bodyPr>
          <a:lstStyle/>
          <a:p>
            <a:r>
              <a:rPr lang="es-ES" sz="4800" dirty="0" smtClean="0">
                <a:ln w="10541" cmpd="sng">
                  <a:solidFill>
                    <a:srgbClr val="7D7D7D">
                      <a:tint val="100000"/>
                      <a:shade val="100000"/>
                      <a:satMod val="110000"/>
                    </a:srgbClr>
                  </a:solidFill>
                  <a:prstDash val="solid"/>
                </a:ln>
                <a:solidFill>
                  <a:schemeClr val="accent3">
                    <a:lumMod val="50000"/>
                  </a:schemeClr>
                </a:solidFill>
                <a:effectLst>
                  <a:outerShdw blurRad="38100" dist="38100" dir="2700000" algn="tl">
                    <a:srgbClr val="000000">
                      <a:alpha val="43137"/>
                    </a:srgbClr>
                  </a:outerShdw>
                </a:effectLst>
                <a:latin typeface="Humanst521 Lt BT" panose="020B0402020204020304" pitchFamily="34" charset="0"/>
              </a:rPr>
              <a:t/>
            </a:r>
            <a:br>
              <a:rPr lang="es-ES" sz="4800" dirty="0" smtClean="0">
                <a:ln w="10541" cmpd="sng">
                  <a:solidFill>
                    <a:srgbClr val="7D7D7D">
                      <a:tint val="100000"/>
                      <a:shade val="100000"/>
                      <a:satMod val="110000"/>
                    </a:srgbClr>
                  </a:solidFill>
                  <a:prstDash val="solid"/>
                </a:ln>
                <a:solidFill>
                  <a:schemeClr val="accent3">
                    <a:lumMod val="50000"/>
                  </a:schemeClr>
                </a:solidFill>
                <a:effectLst>
                  <a:outerShdw blurRad="38100" dist="38100" dir="2700000" algn="tl">
                    <a:srgbClr val="000000">
                      <a:alpha val="43137"/>
                    </a:srgbClr>
                  </a:outerShdw>
                </a:effectLst>
                <a:latin typeface="Humanst521 Lt BT" panose="020B0402020204020304" pitchFamily="34" charset="0"/>
              </a:rPr>
            </a:br>
            <a:r>
              <a:rPr lang="es-ES" dirty="0">
                <a:ln w="10541" cmpd="sng">
                  <a:solidFill>
                    <a:srgbClr val="7D7D7D">
                      <a:tint val="100000"/>
                      <a:shade val="100000"/>
                      <a:satMod val="110000"/>
                    </a:srgbClr>
                  </a:solidFill>
                  <a:prstDash val="solid"/>
                </a:ln>
                <a:solidFill>
                  <a:schemeClr val="accent3">
                    <a:lumMod val="50000"/>
                  </a:schemeClr>
                </a:solidFill>
                <a:effectLst>
                  <a:outerShdw blurRad="38100" dist="38100" dir="2700000" algn="tl">
                    <a:srgbClr val="000000">
                      <a:alpha val="43137"/>
                    </a:srgbClr>
                  </a:outerShdw>
                </a:effectLst>
                <a:latin typeface="Humanst521 Lt BT" panose="020B0402020204020304" pitchFamily="34" charset="0"/>
              </a:rPr>
              <a:t/>
            </a:r>
            <a:br>
              <a:rPr lang="es-ES" dirty="0">
                <a:ln w="10541" cmpd="sng">
                  <a:solidFill>
                    <a:srgbClr val="7D7D7D">
                      <a:tint val="100000"/>
                      <a:shade val="100000"/>
                      <a:satMod val="110000"/>
                    </a:srgbClr>
                  </a:solidFill>
                  <a:prstDash val="solid"/>
                </a:ln>
                <a:solidFill>
                  <a:schemeClr val="accent3">
                    <a:lumMod val="50000"/>
                  </a:schemeClr>
                </a:solidFill>
                <a:effectLst>
                  <a:outerShdw blurRad="38100" dist="38100" dir="2700000" algn="tl">
                    <a:srgbClr val="000000">
                      <a:alpha val="43137"/>
                    </a:srgbClr>
                  </a:outerShdw>
                </a:effectLst>
                <a:latin typeface="Humanst521 Lt BT" panose="020B0402020204020304" pitchFamily="34" charset="0"/>
              </a:rPr>
            </a:br>
            <a:r>
              <a:rPr lang="es-ES" sz="3600" dirty="0">
                <a:ln w="10541" cmpd="sng">
                  <a:solidFill>
                    <a:srgbClr val="7D7D7D">
                      <a:tint val="100000"/>
                      <a:shade val="100000"/>
                      <a:satMod val="110000"/>
                    </a:srgbClr>
                  </a:solidFill>
                  <a:prstDash val="solid"/>
                </a:ln>
                <a:latin typeface="Humanst521 Lt BT" panose="020B0402020204020304" pitchFamily="34" charset="0"/>
              </a:rPr>
              <a:t>PROYECTO </a:t>
            </a:r>
            <a:r>
              <a:rPr lang="es-ES" sz="3600" dirty="0" smtClean="0">
                <a:ln w="10541" cmpd="sng">
                  <a:solidFill>
                    <a:srgbClr val="7D7D7D">
                      <a:tint val="100000"/>
                      <a:shade val="100000"/>
                      <a:satMod val="110000"/>
                    </a:srgbClr>
                  </a:solidFill>
                  <a:prstDash val="solid"/>
                </a:ln>
                <a:latin typeface="Humanst521 Lt BT" panose="020B0402020204020304" pitchFamily="34" charset="0"/>
              </a:rPr>
              <a:t>DE</a:t>
            </a:r>
            <a:br>
              <a:rPr lang="es-ES" sz="3600" dirty="0" smtClean="0">
                <a:ln w="10541" cmpd="sng">
                  <a:solidFill>
                    <a:srgbClr val="7D7D7D">
                      <a:tint val="100000"/>
                      <a:shade val="100000"/>
                      <a:satMod val="110000"/>
                    </a:srgbClr>
                  </a:solidFill>
                  <a:prstDash val="solid"/>
                </a:ln>
                <a:latin typeface="Humanst521 Lt BT" panose="020B0402020204020304" pitchFamily="34" charset="0"/>
              </a:rPr>
            </a:br>
            <a:r>
              <a:rPr lang="es-ES" sz="3600" dirty="0" smtClean="0">
                <a:ln w="10541" cmpd="sng">
                  <a:solidFill>
                    <a:srgbClr val="7D7D7D">
                      <a:tint val="100000"/>
                      <a:shade val="100000"/>
                      <a:satMod val="110000"/>
                    </a:srgbClr>
                  </a:solidFill>
                  <a:prstDash val="solid"/>
                </a:ln>
                <a:latin typeface="Humanst521 Lt BT" panose="020B0402020204020304" pitchFamily="34" charset="0"/>
              </a:rPr>
              <a:t> </a:t>
            </a:r>
            <a:r>
              <a:rPr lang="es-ES" sz="3600" dirty="0">
                <a:ln w="10541" cmpd="sng">
                  <a:solidFill>
                    <a:srgbClr val="7D7D7D">
                      <a:tint val="100000"/>
                      <a:shade val="100000"/>
                      <a:satMod val="110000"/>
                    </a:srgbClr>
                  </a:solidFill>
                  <a:prstDash val="solid"/>
                </a:ln>
                <a:latin typeface="Humanst521 Lt BT" panose="020B0402020204020304" pitchFamily="34" charset="0"/>
              </a:rPr>
              <a:t>PRESUPUESTO GENERAL </a:t>
            </a:r>
            <a:br>
              <a:rPr lang="es-ES" sz="3600" dirty="0">
                <a:ln w="10541" cmpd="sng">
                  <a:solidFill>
                    <a:srgbClr val="7D7D7D">
                      <a:tint val="100000"/>
                      <a:shade val="100000"/>
                      <a:satMod val="110000"/>
                    </a:srgbClr>
                  </a:solidFill>
                  <a:prstDash val="solid"/>
                </a:ln>
                <a:latin typeface="Humanst521 Lt BT" panose="020B0402020204020304" pitchFamily="34" charset="0"/>
              </a:rPr>
            </a:br>
            <a:r>
              <a:rPr lang="es-ES" sz="3600" dirty="0">
                <a:ln w="10541" cmpd="sng">
                  <a:solidFill>
                    <a:srgbClr val="7D7D7D">
                      <a:tint val="100000"/>
                      <a:shade val="100000"/>
                      <a:satMod val="110000"/>
                    </a:srgbClr>
                  </a:solidFill>
                  <a:prstDash val="solid"/>
                </a:ln>
                <a:latin typeface="Humanst521 Lt BT" panose="020B0402020204020304" pitchFamily="34" charset="0"/>
              </a:rPr>
              <a:t>DE LA NACIÓN 2017 </a:t>
            </a:r>
            <a:endParaRPr lang="es-PY" sz="3600" dirty="0">
              <a:latin typeface="Humanst521 Lt BT" panose="020B0402020204020304" pitchFamily="34" charset="0"/>
            </a:endParaRPr>
          </a:p>
        </p:txBody>
      </p:sp>
      <p:pic>
        <p:nvPicPr>
          <p:cNvPr id="6" name="5 Imagen" descr="logo_gob_cast.png"/>
          <p:cNvPicPr>
            <a:picLocks noChangeAspect="1"/>
          </p:cNvPicPr>
          <p:nvPr/>
        </p:nvPicPr>
        <p:blipFill>
          <a:blip r:embed="rId4" cstate="print"/>
          <a:stretch>
            <a:fillRect/>
          </a:stretch>
        </p:blipFill>
        <p:spPr>
          <a:xfrm>
            <a:off x="7556085" y="6300190"/>
            <a:ext cx="1495120" cy="500066"/>
          </a:xfrm>
          <a:prstGeom prst="rect">
            <a:avLst/>
          </a:prstGeom>
        </p:spPr>
      </p:pic>
      <p:pic>
        <p:nvPicPr>
          <p:cNvPr id="7" name="6 Imagen" descr="logo_SAS_cast.png"/>
          <p:cNvPicPr>
            <a:picLocks noChangeAspect="1"/>
          </p:cNvPicPr>
          <p:nvPr/>
        </p:nvPicPr>
        <p:blipFill>
          <a:blip r:embed="rId5" cstate="print"/>
          <a:stretch>
            <a:fillRect/>
          </a:stretch>
        </p:blipFill>
        <p:spPr>
          <a:xfrm>
            <a:off x="7556760" y="156158"/>
            <a:ext cx="1132490" cy="415322"/>
          </a:xfrm>
          <a:prstGeom prst="rect">
            <a:avLst/>
          </a:prstGeom>
        </p:spPr>
      </p:pic>
      <p:sp>
        <p:nvSpPr>
          <p:cNvPr id="8" name="7 Rectángulo"/>
          <p:cNvSpPr/>
          <p:nvPr/>
        </p:nvSpPr>
        <p:spPr>
          <a:xfrm>
            <a:off x="0" y="6550223"/>
            <a:ext cx="891591" cy="307777"/>
          </a:xfrm>
          <a:prstGeom prst="rect">
            <a:avLst/>
          </a:prstGeom>
        </p:spPr>
        <p:txBody>
          <a:bodyPr wrap="none">
            <a:spAutoFit/>
          </a:bodyPr>
          <a:lstStyle/>
          <a:p>
            <a:r>
              <a:rPr lang="es-PY" sz="1400" dirty="0" smtClean="0">
                <a:solidFill>
                  <a:schemeClr val="bg1">
                    <a:lumMod val="85000"/>
                  </a:schemeClr>
                </a:solidFill>
              </a:rPr>
              <a:t>Año 2016</a:t>
            </a:r>
            <a:endParaRPr lang="es-PY" sz="1400" dirty="0">
              <a:solidFill>
                <a:schemeClr val="bg1">
                  <a:lumMod val="85000"/>
                </a:schemeClr>
              </a:solidFill>
            </a:endParaRPr>
          </a:p>
        </p:txBody>
      </p:sp>
      <p:sp>
        <p:nvSpPr>
          <p:cNvPr id="9" name="3 Rectángulo"/>
          <p:cNvSpPr/>
          <p:nvPr/>
        </p:nvSpPr>
        <p:spPr>
          <a:xfrm>
            <a:off x="707222" y="4941168"/>
            <a:ext cx="5929354" cy="1077218"/>
          </a:xfrm>
          <a:prstGeom prst="rect">
            <a:avLst/>
          </a:prstGeom>
        </p:spPr>
        <p:txBody>
          <a:bodyPr wrap="square">
            <a:spAutoFit/>
          </a:bodyPr>
          <a:lstStyle/>
          <a:p>
            <a:pPr algn="ctr">
              <a:spcBef>
                <a:spcPct val="50000"/>
              </a:spcBef>
            </a:pPr>
            <a:r>
              <a:rPr lang="es-MX" b="1" dirty="0" smtClean="0">
                <a:latin typeface="Humanst521 Lt BT" panose="020B0402020204020304" pitchFamily="34" charset="0"/>
                <a:cs typeface="Times New Roman" pitchFamily="18" charset="0"/>
              </a:rPr>
              <a:t>Presentación ante la</a:t>
            </a:r>
            <a:br>
              <a:rPr lang="es-MX" b="1" dirty="0" smtClean="0">
                <a:latin typeface="Humanst521 Lt BT" panose="020B0402020204020304" pitchFamily="34" charset="0"/>
                <a:cs typeface="Times New Roman" pitchFamily="18" charset="0"/>
              </a:rPr>
            </a:br>
            <a:r>
              <a:rPr lang="es-MX" b="1" dirty="0" smtClean="0">
                <a:latin typeface="Humanst521 Lt BT" panose="020B0402020204020304" pitchFamily="34" charset="0"/>
                <a:cs typeface="Times New Roman" pitchFamily="18" charset="0"/>
              </a:rPr>
              <a:t>Comisión Bicameral de Presupuesto</a:t>
            </a:r>
          </a:p>
          <a:p>
            <a:pPr algn="ctr"/>
            <a:r>
              <a:rPr lang="es-MX" sz="1400" dirty="0" smtClean="0">
                <a:latin typeface="Humanst521 Lt BT" panose="020B0402020204020304" pitchFamily="34" charset="0"/>
                <a:cs typeface="Times New Roman" pitchFamily="18" charset="0"/>
              </a:rPr>
              <a:t>Ministro Héctor Cárdenas</a:t>
            </a:r>
          </a:p>
          <a:p>
            <a:pPr algn="ctr"/>
            <a:r>
              <a:rPr lang="es-MX" sz="1400" dirty="0" smtClean="0">
                <a:latin typeface="Humanst521 Lt BT" panose="020B0402020204020304" pitchFamily="34" charset="0"/>
                <a:cs typeface="Times New Roman" pitchFamily="18" charset="0"/>
              </a:rPr>
              <a:t>13 de septiembre de 2016 </a:t>
            </a:r>
            <a:endParaRPr lang="es-ES" sz="1400" dirty="0">
              <a:latin typeface="Humanst521 Lt BT" panose="020B0402020204020304" pitchFamily="34" charset="0"/>
              <a:cs typeface="Times New Roman" pitchFamily="18" charset="0"/>
            </a:endParaRPr>
          </a:p>
        </p:txBody>
      </p:sp>
      <p:sp>
        <p:nvSpPr>
          <p:cNvPr id="3" name="Rectángulo 2"/>
          <p:cNvSpPr/>
          <p:nvPr/>
        </p:nvSpPr>
        <p:spPr>
          <a:xfrm>
            <a:off x="0" y="1474696"/>
            <a:ext cx="7812360" cy="707886"/>
          </a:xfrm>
          <a:prstGeom prst="rect">
            <a:avLst/>
          </a:prstGeom>
        </p:spPr>
        <p:txBody>
          <a:bodyPr wrap="square">
            <a:spAutoFit/>
          </a:bodyPr>
          <a:lstStyle/>
          <a:p>
            <a:pPr algn="ctr"/>
            <a:r>
              <a:rPr lang="es-ES" sz="4000" dirty="0">
                <a:ln w="10541" cmpd="sng">
                  <a:solidFill>
                    <a:srgbClr val="7D7D7D">
                      <a:tint val="100000"/>
                      <a:shade val="100000"/>
                      <a:satMod val="110000"/>
                    </a:srgbClr>
                  </a:solidFill>
                  <a:prstDash val="solid"/>
                </a:ln>
                <a:latin typeface="Humanst521 Lt BT" panose="020B0402020204020304" pitchFamily="34" charset="0"/>
              </a:rPr>
              <a:t>SECRETARIA </a:t>
            </a:r>
            <a:r>
              <a:rPr lang="es-ES" sz="4000" dirty="0" smtClean="0">
                <a:ln w="10541" cmpd="sng">
                  <a:solidFill>
                    <a:srgbClr val="7D7D7D">
                      <a:tint val="100000"/>
                      <a:shade val="100000"/>
                      <a:satMod val="110000"/>
                    </a:srgbClr>
                  </a:solidFill>
                  <a:prstDash val="solid"/>
                </a:ln>
                <a:latin typeface="Humanst521 Lt BT" panose="020B0402020204020304" pitchFamily="34" charset="0"/>
              </a:rPr>
              <a:t>DE </a:t>
            </a:r>
            <a:r>
              <a:rPr lang="es-ES" sz="4000" dirty="0">
                <a:ln w="10541" cmpd="sng">
                  <a:solidFill>
                    <a:srgbClr val="7D7D7D">
                      <a:tint val="100000"/>
                      <a:shade val="100000"/>
                      <a:satMod val="110000"/>
                    </a:srgbClr>
                  </a:solidFill>
                  <a:prstDash val="solid"/>
                </a:ln>
                <a:latin typeface="Humanst521 Lt BT" panose="020B0402020204020304" pitchFamily="34" charset="0"/>
              </a:rPr>
              <a:t>ACCIÓN SOCIAL</a:t>
            </a:r>
            <a:endParaRPr lang="es-PY"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0" y="2111355"/>
            <a:ext cx="5292079" cy="4341981"/>
          </a:xfrm>
          <a:prstGeom prst="rect">
            <a:avLst/>
          </a:prstGeom>
          <a:ln>
            <a:noFill/>
          </a:ln>
          <a:effectLst>
            <a:softEdge rad="112500"/>
          </a:effectLst>
        </p:spPr>
      </p:pic>
      <p:grpSp>
        <p:nvGrpSpPr>
          <p:cNvPr id="4" name="Grupo 3"/>
          <p:cNvGrpSpPr/>
          <p:nvPr/>
        </p:nvGrpSpPr>
        <p:grpSpPr>
          <a:xfrm>
            <a:off x="467545" y="116632"/>
            <a:ext cx="8085583" cy="553485"/>
            <a:chOff x="467545" y="326520"/>
            <a:chExt cx="8085583" cy="553485"/>
          </a:xfrm>
        </p:grpSpPr>
        <p:pic>
          <p:nvPicPr>
            <p:cNvPr id="5" name="6 Imagen" descr="logo_SAS_cast.png"/>
            <p:cNvPicPr>
              <a:picLocks noChangeAspect="1"/>
            </p:cNvPicPr>
            <p:nvPr/>
          </p:nvPicPr>
          <p:blipFill>
            <a:blip r:embed="rId4" cstate="print"/>
            <a:stretch>
              <a:fillRect/>
            </a:stretch>
          </p:blipFill>
          <p:spPr>
            <a:xfrm>
              <a:off x="467545" y="404665"/>
              <a:ext cx="1296144" cy="475340"/>
            </a:xfrm>
            <a:prstGeom prst="rect">
              <a:avLst/>
            </a:prstGeom>
          </p:spPr>
        </p:pic>
        <p:pic>
          <p:nvPicPr>
            <p:cNvPr id="6" name="5 Imagen" descr="logo_gob_cast.png"/>
            <p:cNvPicPr>
              <a:picLocks noChangeAspect="1"/>
            </p:cNvPicPr>
            <p:nvPr/>
          </p:nvPicPr>
          <p:blipFill>
            <a:blip r:embed="rId5" cstate="print"/>
            <a:stretch>
              <a:fillRect/>
            </a:stretch>
          </p:blipFill>
          <p:spPr>
            <a:xfrm>
              <a:off x="7062466" y="326520"/>
              <a:ext cx="1490662" cy="498575"/>
            </a:xfrm>
            <a:prstGeom prst="rect">
              <a:avLst/>
            </a:prstGeom>
          </p:spPr>
        </p:pic>
      </p:grpSp>
      <p:sp>
        <p:nvSpPr>
          <p:cNvPr id="7" name="Rectángulo 6"/>
          <p:cNvSpPr/>
          <p:nvPr/>
        </p:nvSpPr>
        <p:spPr>
          <a:xfrm>
            <a:off x="5456784" y="2564904"/>
            <a:ext cx="3096344" cy="2585323"/>
          </a:xfrm>
          <a:prstGeom prst="rect">
            <a:avLst/>
          </a:prstGeom>
        </p:spPr>
        <p:txBody>
          <a:bodyPr wrap="square">
            <a:spAutoFit/>
          </a:bodyPr>
          <a:lstStyle/>
          <a:p>
            <a:pPr lvl="0" algn="just">
              <a:spcAft>
                <a:spcPts val="0"/>
              </a:spcAft>
            </a:pPr>
            <a:r>
              <a:rPr lang="es-ES" b="1" dirty="0" smtClean="0">
                <a:ea typeface="Times New Roman" panose="02020603050405020304" pitchFamily="18" charset="0"/>
                <a:cs typeface="Times New Roman" panose="02020603050405020304" pitchFamily="18" charset="0"/>
              </a:rPr>
              <a:t>Mayor eficiencia para la entrega de las TMC</a:t>
            </a:r>
          </a:p>
          <a:p>
            <a:pPr lvl="0" algn="just">
              <a:spcAft>
                <a:spcPts val="0"/>
              </a:spcAft>
            </a:pPr>
            <a:r>
              <a:rPr lang="es-ES" dirty="0" smtClean="0">
                <a:ea typeface="Times New Roman" panose="02020603050405020304" pitchFamily="18" charset="0"/>
                <a:cs typeface="Times New Roman" panose="02020603050405020304" pitchFamily="18" charset="0"/>
              </a:rPr>
              <a:t>El </a:t>
            </a:r>
            <a:r>
              <a:rPr lang="es-ES" dirty="0">
                <a:ea typeface="Times New Roman" panose="02020603050405020304" pitchFamily="18" charset="0"/>
                <a:cs typeface="Times New Roman" panose="02020603050405020304" pitchFamily="18" charset="0"/>
              </a:rPr>
              <a:t>11% de las familias participantes recibe el pago por Billetera electrónica, el 11% en la modalidad Cajero Móvil, un 41% por tarjeta de débito y el 37% recibe las TMC en la modalidad ventanilla.</a:t>
            </a:r>
            <a:endParaRPr lang="es-PY" dirty="0">
              <a:effectLst/>
              <a:ea typeface="Times New Roman" panose="02020603050405020304" pitchFamily="18" charset="0"/>
              <a:cs typeface="Times New Roman" panose="02020603050405020304" pitchFamily="18" charset="0"/>
            </a:endParaRPr>
          </a:p>
        </p:txBody>
      </p:sp>
      <p:sp>
        <p:nvSpPr>
          <p:cNvPr id="8" name="Rectángulo 7"/>
          <p:cNvSpPr/>
          <p:nvPr/>
        </p:nvSpPr>
        <p:spPr>
          <a:xfrm>
            <a:off x="-15821" y="6594497"/>
            <a:ext cx="4572000" cy="261610"/>
          </a:xfrm>
          <a:prstGeom prst="rect">
            <a:avLst/>
          </a:prstGeom>
        </p:spPr>
        <p:txBody>
          <a:bodyPr>
            <a:spAutoFit/>
          </a:bodyPr>
          <a:lstStyle/>
          <a:p>
            <a:pPr algn="ctr">
              <a:spcAft>
                <a:spcPts val="1000"/>
              </a:spcAft>
            </a:pPr>
            <a:r>
              <a:rPr lang="es-PY" sz="1100" dirty="0">
                <a:solidFill>
                  <a:srgbClr val="44546A"/>
                </a:solidFill>
                <a:latin typeface="Calibri" panose="020F0502020204030204" pitchFamily="34" charset="0"/>
                <a:ea typeface="Calibri" panose="020F0502020204030204" pitchFamily="34" charset="0"/>
                <a:cs typeface="Times New Roman" panose="02020603050405020304" pitchFamily="18" charset="0"/>
              </a:rPr>
              <a:t>Porcentaje de familias por modalidades de pago. Tercer bimestre 2016</a:t>
            </a:r>
            <a:endParaRPr lang="es-PY" sz="11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ítulo 2"/>
          <p:cNvSpPr>
            <a:spLocks noGrp="1"/>
          </p:cNvSpPr>
          <p:nvPr>
            <p:ph type="title"/>
          </p:nvPr>
        </p:nvSpPr>
        <p:spPr>
          <a:xfrm>
            <a:off x="1046629" y="1141025"/>
            <a:ext cx="7007006" cy="504057"/>
          </a:xfrm>
        </p:spPr>
        <p:txBody>
          <a:bodyPr>
            <a:noAutofit/>
          </a:bodyPr>
          <a:lstStyle/>
          <a:p>
            <a:r>
              <a:rPr lang="es-PY" sz="3200" dirty="0">
                <a:latin typeface="Humanst521 Lt BT" panose="020B0402020204020304" pitchFamily="34" charset="0"/>
              </a:rPr>
              <a:t>Principales Logros del Programa Tekoporã </a:t>
            </a:r>
          </a:p>
        </p:txBody>
      </p:sp>
    </p:spTree>
    <p:extLst>
      <p:ext uri="{BB962C8B-B14F-4D97-AF65-F5344CB8AC3E}">
        <p14:creationId xmlns:p14="http://schemas.microsoft.com/office/powerpoint/2010/main" val="3889008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67545" y="116632"/>
            <a:ext cx="8085583" cy="553485"/>
            <a:chOff x="467545" y="326520"/>
            <a:chExt cx="8085583" cy="553485"/>
          </a:xfrm>
        </p:grpSpPr>
        <p:pic>
          <p:nvPicPr>
            <p:cNvPr id="4"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5"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sp>
        <p:nvSpPr>
          <p:cNvPr id="7" name="1 Título"/>
          <p:cNvSpPr txBox="1">
            <a:spLocks/>
          </p:cNvSpPr>
          <p:nvPr/>
        </p:nvSpPr>
        <p:spPr>
          <a:xfrm rot="10800000" flipV="1">
            <a:off x="611560" y="1488262"/>
            <a:ext cx="7941568" cy="730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err="1" smtClean="0"/>
              <a:t>Resultados</a:t>
            </a:r>
            <a:r>
              <a:rPr lang="en-US" sz="2000" b="1" dirty="0" smtClean="0"/>
              <a:t> de la </a:t>
            </a:r>
            <a:r>
              <a:rPr lang="en-US" sz="2000" b="1" dirty="0" err="1" smtClean="0"/>
              <a:t>Evaluación</a:t>
            </a:r>
            <a:r>
              <a:rPr lang="en-US" sz="2000" b="1" dirty="0" smtClean="0"/>
              <a:t> de </a:t>
            </a:r>
            <a:r>
              <a:rPr lang="en-US" sz="2000" b="1" dirty="0" err="1" smtClean="0"/>
              <a:t>Impacto</a:t>
            </a:r>
            <a:r>
              <a:rPr lang="en-US" sz="2000" b="1" dirty="0" smtClean="0"/>
              <a:t> del </a:t>
            </a:r>
            <a:r>
              <a:rPr lang="en-US" sz="2000" b="1" dirty="0" err="1" smtClean="0"/>
              <a:t>Programa</a:t>
            </a:r>
            <a:r>
              <a:rPr lang="en-US" sz="2000" b="1" dirty="0" smtClean="0"/>
              <a:t> a </a:t>
            </a:r>
            <a:r>
              <a:rPr lang="en-US" sz="2000" b="1" u="sng" dirty="0" err="1" smtClean="0"/>
              <a:t>Nivel</a:t>
            </a:r>
            <a:r>
              <a:rPr lang="en-US" sz="2000" b="1" u="sng" dirty="0" smtClean="0"/>
              <a:t> </a:t>
            </a:r>
            <a:r>
              <a:rPr lang="en-US" sz="2000" b="1" u="sng" dirty="0" err="1" smtClean="0"/>
              <a:t>Distrital</a:t>
            </a:r>
            <a:endParaRPr lang="en-US" sz="2000" b="1" u="sng" dirty="0"/>
          </a:p>
        </p:txBody>
      </p:sp>
      <p:sp>
        <p:nvSpPr>
          <p:cNvPr id="8" name="2 Marcador de contenido"/>
          <p:cNvSpPr txBox="1">
            <a:spLocks/>
          </p:cNvSpPr>
          <p:nvPr/>
        </p:nvSpPr>
        <p:spPr>
          <a:xfrm>
            <a:off x="805929" y="2325894"/>
            <a:ext cx="7714928" cy="33704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1000"/>
              </a:spcBef>
              <a:buNone/>
            </a:pPr>
            <a:r>
              <a:rPr lang="en-US" sz="2400" b="1" dirty="0" err="1" smtClean="0"/>
              <a:t>Impacto</a:t>
            </a:r>
            <a:r>
              <a:rPr lang="en-US" sz="2400" b="1" dirty="0" smtClean="0"/>
              <a:t> </a:t>
            </a:r>
            <a:r>
              <a:rPr lang="en-US" sz="2400" b="1" dirty="0" err="1" smtClean="0"/>
              <a:t>en</a:t>
            </a:r>
            <a:r>
              <a:rPr lang="en-US" sz="2400" b="1" dirty="0" smtClean="0"/>
              <a:t> </a:t>
            </a:r>
            <a:r>
              <a:rPr lang="en-US" sz="2400" b="1" dirty="0" err="1" smtClean="0"/>
              <a:t>salud</a:t>
            </a:r>
            <a:r>
              <a:rPr lang="en-US" sz="2400" b="1" dirty="0" smtClean="0"/>
              <a:t> </a:t>
            </a:r>
          </a:p>
          <a:p>
            <a:pPr marL="800100" lvl="3" indent="-342900">
              <a:spcBef>
                <a:spcPts val="1000"/>
              </a:spcBef>
              <a:buFont typeface="Wingdings" panose="05000000000000000000" pitchFamily="2" charset="2"/>
              <a:buChar char="ü"/>
            </a:pPr>
            <a:r>
              <a:rPr lang="en-US" dirty="0" smtClean="0"/>
              <a:t>4% de </a:t>
            </a:r>
            <a:r>
              <a:rPr lang="en-US" dirty="0" err="1" smtClean="0"/>
              <a:t>aumento</a:t>
            </a:r>
            <a:r>
              <a:rPr lang="en-US" dirty="0" smtClean="0"/>
              <a:t> </a:t>
            </a:r>
            <a:r>
              <a:rPr lang="en-US" dirty="0" err="1" smtClean="0"/>
              <a:t>en</a:t>
            </a:r>
            <a:r>
              <a:rPr lang="en-US" dirty="0" smtClean="0"/>
              <a:t> </a:t>
            </a:r>
            <a:r>
              <a:rPr lang="en-US" dirty="0" err="1" smtClean="0"/>
              <a:t>vacunación</a:t>
            </a:r>
            <a:r>
              <a:rPr lang="en-US" dirty="0" smtClean="0"/>
              <a:t> de </a:t>
            </a:r>
            <a:r>
              <a:rPr lang="es-AR" dirty="0" smtClean="0"/>
              <a:t>Difteria, Tos convulsa y Tétano</a:t>
            </a:r>
          </a:p>
          <a:p>
            <a:pPr marL="800100" lvl="3" indent="-342900">
              <a:spcBef>
                <a:spcPts val="1000"/>
              </a:spcBef>
              <a:buFont typeface="Wingdings" panose="05000000000000000000" pitchFamily="2" charset="2"/>
              <a:buChar char="ü"/>
            </a:pPr>
            <a:r>
              <a:rPr lang="es-ES_tradnl" dirty="0" smtClean="0"/>
              <a:t>1.5% de aumento en los controles prenatales </a:t>
            </a:r>
          </a:p>
          <a:p>
            <a:pPr marL="800100" lvl="3" indent="-342900">
              <a:spcBef>
                <a:spcPts val="1000"/>
              </a:spcBef>
              <a:buFont typeface="Wingdings" panose="05000000000000000000" pitchFamily="2" charset="2"/>
              <a:buChar char="ü"/>
            </a:pPr>
            <a:r>
              <a:rPr lang="es-ES_tradnl" dirty="0" smtClean="0"/>
              <a:t>50% de caída en la tasa de mortalidad materna</a:t>
            </a:r>
          </a:p>
          <a:p>
            <a:pPr marL="800100" lvl="3" indent="-342900">
              <a:spcBef>
                <a:spcPts val="1000"/>
              </a:spcBef>
              <a:buFont typeface="Wingdings" panose="05000000000000000000" pitchFamily="2" charset="2"/>
              <a:buChar char="ü"/>
            </a:pPr>
            <a:r>
              <a:rPr lang="es-ES_tradnl" dirty="0" smtClean="0"/>
              <a:t>Aumento en nacidos vivos por nacimientos en madres adolescentes</a:t>
            </a:r>
          </a:p>
          <a:p>
            <a:pPr marL="800100" lvl="3" indent="-342900">
              <a:spcBef>
                <a:spcPts val="1000"/>
              </a:spcBef>
              <a:buFont typeface="Wingdings" panose="05000000000000000000" pitchFamily="2" charset="2"/>
              <a:buChar char="ü"/>
            </a:pPr>
            <a:endParaRPr lang="es-ES_tradnl" dirty="0" smtClean="0"/>
          </a:p>
          <a:p>
            <a:pPr marL="0" lvl="2" indent="0">
              <a:spcBef>
                <a:spcPts val="1000"/>
              </a:spcBef>
              <a:buNone/>
            </a:pPr>
            <a:r>
              <a:rPr lang="es-ES_tradnl" sz="2400" b="1" dirty="0" smtClean="0"/>
              <a:t>Impacto en educación</a:t>
            </a:r>
          </a:p>
          <a:p>
            <a:pPr marL="800100" lvl="3" indent="-342900">
              <a:spcBef>
                <a:spcPts val="1000"/>
              </a:spcBef>
              <a:buFont typeface="Wingdings" panose="05000000000000000000" pitchFamily="2" charset="2"/>
              <a:buChar char="ü"/>
            </a:pPr>
            <a:r>
              <a:rPr lang="es-ES_tradnl" dirty="0" smtClean="0"/>
              <a:t>2% de aumento en la tasa de matriculados</a:t>
            </a:r>
          </a:p>
          <a:p>
            <a:pPr marL="800100" lvl="3" indent="-342900">
              <a:spcBef>
                <a:spcPts val="1000"/>
              </a:spcBef>
              <a:buFont typeface="Wingdings" panose="05000000000000000000" pitchFamily="2" charset="2"/>
              <a:buChar char="ü"/>
            </a:pPr>
            <a:r>
              <a:rPr lang="es-ES_tradnl" dirty="0" smtClean="0"/>
              <a:t>10% de caída en la tasa de repitentes </a:t>
            </a:r>
          </a:p>
          <a:p>
            <a:pPr marL="800100" lvl="3" indent="-342900">
              <a:spcBef>
                <a:spcPts val="1000"/>
              </a:spcBef>
              <a:buFont typeface="Wingdings" panose="05000000000000000000" pitchFamily="2" charset="2"/>
              <a:buChar char="ü"/>
            </a:pPr>
            <a:r>
              <a:rPr lang="es-ES_tradnl" dirty="0" smtClean="0"/>
              <a:t>7% de caída en la tasa de abandono escolar</a:t>
            </a:r>
            <a:endParaRPr lang="es-ES_tradnl" sz="1400" dirty="0" smtClean="0"/>
          </a:p>
          <a:p>
            <a:pPr marL="228600" lvl="2">
              <a:spcBef>
                <a:spcPts val="1000"/>
              </a:spcBef>
            </a:pPr>
            <a:endParaRPr lang="es-AR" sz="1600" dirty="0" smtClean="0"/>
          </a:p>
          <a:p>
            <a:pPr marL="228600" lvl="2">
              <a:spcBef>
                <a:spcPts val="1000"/>
              </a:spcBef>
            </a:pPr>
            <a:endParaRPr lang="es-AR" sz="1600" dirty="0" smtClean="0"/>
          </a:p>
          <a:p>
            <a:pPr marL="0" lvl="2" indent="0">
              <a:spcBef>
                <a:spcPts val="1000"/>
              </a:spcBef>
              <a:buFont typeface="Arial" panose="020B0604020202020204" pitchFamily="34" charset="0"/>
              <a:buNone/>
            </a:pPr>
            <a:endParaRPr lang="es-ES" altLang="es-AR" sz="1600" dirty="0" smtClean="0"/>
          </a:p>
          <a:p>
            <a:pPr marL="0" indent="0">
              <a:buFont typeface="Arial" panose="020B0604020202020204" pitchFamily="34" charset="0"/>
              <a:buNone/>
            </a:pPr>
            <a:endParaRPr lang="en-US" sz="2400" dirty="0"/>
          </a:p>
        </p:txBody>
      </p:sp>
      <p:sp>
        <p:nvSpPr>
          <p:cNvPr id="9" name="Título 2"/>
          <p:cNvSpPr>
            <a:spLocks noGrp="1"/>
          </p:cNvSpPr>
          <p:nvPr>
            <p:ph type="title"/>
          </p:nvPr>
        </p:nvSpPr>
        <p:spPr>
          <a:xfrm>
            <a:off x="971600" y="1039114"/>
            <a:ext cx="7007006" cy="504057"/>
          </a:xfrm>
        </p:spPr>
        <p:txBody>
          <a:bodyPr>
            <a:noAutofit/>
          </a:bodyPr>
          <a:lstStyle/>
          <a:p>
            <a:r>
              <a:rPr lang="es-PY" sz="3200" dirty="0">
                <a:latin typeface="Humanst521 Lt BT" panose="020B0402020204020304" pitchFamily="34" charset="0"/>
              </a:rPr>
              <a:t>Principales Logros del Programa Tekoporã </a:t>
            </a:r>
          </a:p>
        </p:txBody>
      </p:sp>
    </p:spTree>
    <p:extLst>
      <p:ext uri="{BB962C8B-B14F-4D97-AF65-F5344CB8AC3E}">
        <p14:creationId xmlns:p14="http://schemas.microsoft.com/office/powerpoint/2010/main" val="633976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67545" y="116632"/>
            <a:ext cx="8085583" cy="553485"/>
            <a:chOff x="467545" y="326520"/>
            <a:chExt cx="8085583" cy="553485"/>
          </a:xfrm>
        </p:grpSpPr>
        <p:pic>
          <p:nvPicPr>
            <p:cNvPr id="4"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5"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sp>
        <p:nvSpPr>
          <p:cNvPr id="7" name="1 Título"/>
          <p:cNvSpPr txBox="1">
            <a:spLocks/>
          </p:cNvSpPr>
          <p:nvPr/>
        </p:nvSpPr>
        <p:spPr>
          <a:xfrm rot="10800000" flipV="1">
            <a:off x="838200" y="1690688"/>
            <a:ext cx="7714928" cy="730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Y" sz="2000" b="1" dirty="0"/>
              <a:t>R</a:t>
            </a:r>
            <a:r>
              <a:rPr lang="en-US" sz="2000" b="1" dirty="0" err="1" smtClean="0"/>
              <a:t>esultados</a:t>
            </a:r>
            <a:r>
              <a:rPr lang="en-US" sz="2000" b="1" dirty="0" smtClean="0"/>
              <a:t> de la </a:t>
            </a:r>
            <a:r>
              <a:rPr lang="en-US" sz="2000" b="1" dirty="0" err="1" smtClean="0"/>
              <a:t>Evaluación</a:t>
            </a:r>
            <a:r>
              <a:rPr lang="en-US" sz="2000" b="1" dirty="0" smtClean="0"/>
              <a:t> de </a:t>
            </a:r>
            <a:r>
              <a:rPr lang="en-US" sz="2000" b="1" dirty="0" err="1" smtClean="0"/>
              <a:t>Impacto</a:t>
            </a:r>
            <a:r>
              <a:rPr lang="en-US" sz="2000" b="1" dirty="0" smtClean="0"/>
              <a:t> del </a:t>
            </a:r>
            <a:r>
              <a:rPr lang="en-US" sz="2000" b="1" dirty="0" err="1" smtClean="0"/>
              <a:t>Programa</a:t>
            </a:r>
            <a:r>
              <a:rPr lang="en-US" sz="2000" b="1" dirty="0" smtClean="0"/>
              <a:t> a </a:t>
            </a:r>
            <a:r>
              <a:rPr lang="en-US" sz="2000" b="1" u="sng" dirty="0" err="1" smtClean="0"/>
              <a:t>Nivel</a:t>
            </a:r>
            <a:r>
              <a:rPr lang="en-US" sz="2000" b="1" u="sng" dirty="0" smtClean="0"/>
              <a:t> Individual</a:t>
            </a:r>
            <a:endParaRPr lang="en-US" sz="2000" b="1" u="sng" dirty="0"/>
          </a:p>
        </p:txBody>
      </p:sp>
      <p:sp>
        <p:nvSpPr>
          <p:cNvPr id="9" name="2 Marcador de contenido"/>
          <p:cNvSpPr txBox="1">
            <a:spLocks/>
          </p:cNvSpPr>
          <p:nvPr/>
        </p:nvSpPr>
        <p:spPr>
          <a:xfrm>
            <a:off x="1115617" y="2420889"/>
            <a:ext cx="7200800" cy="34466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ES_tradnl" sz="2000" b="1" dirty="0" smtClean="0"/>
              <a:t>Impacto en salud</a:t>
            </a:r>
          </a:p>
          <a:p>
            <a:pPr lvl="1">
              <a:lnSpc>
                <a:spcPct val="100000"/>
              </a:lnSpc>
              <a:buFont typeface="Wingdings" panose="05000000000000000000" pitchFamily="2" charset="2"/>
              <a:buChar char="ü"/>
            </a:pPr>
            <a:r>
              <a:rPr lang="es-ES_tradnl" sz="2000" dirty="0" smtClean="0"/>
              <a:t>8% de aumento en la tenencia de carnet de vacunación </a:t>
            </a:r>
          </a:p>
          <a:p>
            <a:pPr lvl="1">
              <a:lnSpc>
                <a:spcPct val="100000"/>
              </a:lnSpc>
              <a:buFont typeface="Wingdings" panose="05000000000000000000" pitchFamily="2" charset="2"/>
              <a:buChar char="ü"/>
            </a:pPr>
            <a:r>
              <a:rPr lang="es-ES_tradnl" sz="2000" dirty="0" smtClean="0"/>
              <a:t>25% de aumento en la cantidad de controles prenatales</a:t>
            </a:r>
          </a:p>
          <a:p>
            <a:pPr lvl="1">
              <a:lnSpc>
                <a:spcPct val="100000"/>
              </a:lnSpc>
              <a:buFont typeface="Wingdings" panose="05000000000000000000" pitchFamily="2" charset="2"/>
              <a:buChar char="ü"/>
            </a:pPr>
            <a:r>
              <a:rPr lang="es-ES_tradnl" sz="2000" dirty="0" smtClean="0"/>
              <a:t>3%  de aumento en la asistencia a los centros de salud </a:t>
            </a:r>
          </a:p>
          <a:p>
            <a:pPr lvl="1">
              <a:lnSpc>
                <a:spcPct val="100000"/>
              </a:lnSpc>
              <a:buFont typeface="Wingdings" panose="05000000000000000000" pitchFamily="2" charset="2"/>
              <a:buChar char="ü"/>
            </a:pPr>
            <a:r>
              <a:rPr lang="es-ES_tradnl" sz="2000" dirty="0" smtClean="0"/>
              <a:t>24% de aumento en la cantidad de veces en que el niño asiste a los centros de salud</a:t>
            </a:r>
          </a:p>
          <a:p>
            <a:pPr marL="0" indent="0">
              <a:lnSpc>
                <a:spcPct val="100000"/>
              </a:lnSpc>
              <a:buNone/>
            </a:pPr>
            <a:r>
              <a:rPr lang="es-ES_tradnl" sz="2000" b="1" dirty="0" smtClean="0"/>
              <a:t>Impacto en educación</a:t>
            </a:r>
          </a:p>
          <a:p>
            <a:pPr lvl="1">
              <a:lnSpc>
                <a:spcPct val="100000"/>
              </a:lnSpc>
              <a:buFont typeface="Wingdings" panose="05000000000000000000" pitchFamily="2" charset="2"/>
              <a:buChar char="ü"/>
            </a:pPr>
            <a:r>
              <a:rPr lang="es-ES_tradnl" sz="2000" dirty="0" smtClean="0"/>
              <a:t>13% de aumento en la asistencia a clase</a:t>
            </a:r>
          </a:p>
          <a:p>
            <a:pPr lvl="1">
              <a:lnSpc>
                <a:spcPct val="100000"/>
              </a:lnSpc>
              <a:buFont typeface="Wingdings" panose="05000000000000000000" pitchFamily="2" charset="2"/>
              <a:buChar char="ü"/>
            </a:pPr>
            <a:r>
              <a:rPr lang="es-ES_tradnl" sz="2000" dirty="0" smtClean="0"/>
              <a:t>Baja en la edad en que se realiza primer grado </a:t>
            </a:r>
          </a:p>
          <a:p>
            <a:pPr lvl="1">
              <a:lnSpc>
                <a:spcPct val="100000"/>
              </a:lnSpc>
              <a:buFont typeface="Wingdings" panose="05000000000000000000" pitchFamily="2" charset="2"/>
              <a:buChar char="ü"/>
            </a:pPr>
            <a:r>
              <a:rPr lang="es-ES_tradnl" sz="2000" dirty="0" smtClean="0"/>
              <a:t>Aumento en el nivel educativo alcanzado</a:t>
            </a:r>
            <a:endParaRPr lang="es-ES_tradnl" sz="2000" dirty="0"/>
          </a:p>
        </p:txBody>
      </p:sp>
      <p:sp>
        <p:nvSpPr>
          <p:cNvPr id="11" name="Título 2"/>
          <p:cNvSpPr>
            <a:spLocks noGrp="1"/>
          </p:cNvSpPr>
          <p:nvPr>
            <p:ph type="title"/>
          </p:nvPr>
        </p:nvSpPr>
        <p:spPr>
          <a:xfrm>
            <a:off x="1046629" y="1141025"/>
            <a:ext cx="7007006" cy="504057"/>
          </a:xfrm>
        </p:spPr>
        <p:txBody>
          <a:bodyPr>
            <a:noAutofit/>
          </a:bodyPr>
          <a:lstStyle/>
          <a:p>
            <a:r>
              <a:rPr lang="es-PY" sz="3200" dirty="0">
                <a:latin typeface="Humanst521 Lt BT" panose="020B0402020204020304" pitchFamily="34" charset="0"/>
              </a:rPr>
              <a:t>Principales Logros del Programa Tekoporã </a:t>
            </a:r>
          </a:p>
        </p:txBody>
      </p:sp>
    </p:spTree>
    <p:extLst>
      <p:ext uri="{BB962C8B-B14F-4D97-AF65-F5344CB8AC3E}">
        <p14:creationId xmlns:p14="http://schemas.microsoft.com/office/powerpoint/2010/main" val="2596607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upo 7"/>
          <p:cNvGrpSpPr/>
          <p:nvPr/>
        </p:nvGrpSpPr>
        <p:grpSpPr>
          <a:xfrm>
            <a:off x="467545" y="326520"/>
            <a:ext cx="8085583" cy="553485"/>
            <a:chOff x="467545" y="326520"/>
            <a:chExt cx="8085583" cy="553485"/>
          </a:xfrm>
        </p:grpSpPr>
        <p:pic>
          <p:nvPicPr>
            <p:cNvPr id="9"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0"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12" name="Imagen 11"/>
          <p:cNvPicPr>
            <a:picLocks noChangeAspect="1"/>
          </p:cNvPicPr>
          <p:nvPr/>
        </p:nvPicPr>
        <p:blipFill>
          <a:blip r:embed="rId5"/>
          <a:stretch>
            <a:fillRect/>
          </a:stretch>
        </p:blipFill>
        <p:spPr>
          <a:xfrm>
            <a:off x="179512" y="2060848"/>
            <a:ext cx="8607315" cy="3240360"/>
          </a:xfrm>
          <a:prstGeom prst="rect">
            <a:avLst/>
          </a:prstGeom>
        </p:spPr>
      </p:pic>
    </p:spTree>
    <p:extLst>
      <p:ext uri="{BB962C8B-B14F-4D97-AF65-F5344CB8AC3E}">
        <p14:creationId xmlns:p14="http://schemas.microsoft.com/office/powerpoint/2010/main" val="358726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ítulo 2"/>
          <p:cNvSpPr txBox="1">
            <a:spLocks/>
          </p:cNvSpPr>
          <p:nvPr/>
        </p:nvSpPr>
        <p:spPr>
          <a:xfrm>
            <a:off x="308044" y="880005"/>
            <a:ext cx="8678767" cy="789290"/>
          </a:xfrm>
          <a:prstGeom prst="rect">
            <a:avLst/>
          </a:prstGeom>
        </p:spPr>
        <p:txBody>
          <a:bodyPr vert="horz" lIns="91440" tIns="45720" rIns="91440" bIns="45720" rtlCol="0" anchor="ctr">
            <a:noAutofit/>
          </a:bodyPr>
          <a:lstStyle>
            <a:lvl1pPr>
              <a:lnSpc>
                <a:spcPct val="90000"/>
              </a:lnSpc>
              <a:spcBef>
                <a:spcPct val="0"/>
              </a:spcBef>
              <a:buNone/>
              <a:defRPr sz="3200">
                <a:latin typeface="Humanst521 Lt BT" panose="020B0402020204020304" pitchFamily="34" charset="0"/>
                <a:ea typeface="+mj-ea"/>
                <a:cs typeface="+mj-cs"/>
              </a:defRPr>
            </a:lvl1pPr>
          </a:lstStyle>
          <a:p>
            <a:r>
              <a:rPr lang="es-PY" sz="3000" dirty="0"/>
              <a:t>Principales Logros de la Coordinación de la Acción Social</a:t>
            </a:r>
          </a:p>
        </p:txBody>
      </p:sp>
      <p:sp>
        <p:nvSpPr>
          <p:cNvPr id="9" name="8 Marcador de contenido"/>
          <p:cNvSpPr txBox="1">
            <a:spLocks/>
          </p:cNvSpPr>
          <p:nvPr/>
        </p:nvSpPr>
        <p:spPr>
          <a:xfrm>
            <a:off x="611559" y="1669294"/>
            <a:ext cx="8375253" cy="426113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1200"/>
              </a:spcAft>
              <a:buNone/>
            </a:pPr>
            <a:r>
              <a:rPr lang="es-PY" sz="2000" dirty="0"/>
              <a:t>Cumplimiento en Nivel ADECUADO </a:t>
            </a:r>
            <a:r>
              <a:rPr lang="es-PY" sz="2000" dirty="0" smtClean="0"/>
              <a:t>5,00 </a:t>
            </a:r>
            <a:r>
              <a:rPr lang="es-PY" sz="2000" dirty="0"/>
              <a:t>del MECIP. </a:t>
            </a:r>
            <a:endParaRPr lang="es-ES" sz="2000" dirty="0"/>
          </a:p>
          <a:p>
            <a:pPr marL="0" indent="0" algn="just">
              <a:spcBef>
                <a:spcPts val="0"/>
              </a:spcBef>
              <a:buNone/>
            </a:pPr>
            <a:r>
              <a:rPr lang="es-PY" sz="2000" dirty="0"/>
              <a:t>Visibilidad del País</a:t>
            </a:r>
            <a:r>
              <a:rPr lang="es-PY" sz="2000" dirty="0" smtClean="0"/>
              <a:t>:</a:t>
            </a:r>
          </a:p>
          <a:p>
            <a:pPr marL="0" indent="0" algn="just">
              <a:spcAft>
                <a:spcPts val="1200"/>
              </a:spcAft>
              <a:buNone/>
            </a:pPr>
            <a:r>
              <a:rPr lang="es-PY" sz="2000" dirty="0" smtClean="0"/>
              <a:t>Organización </a:t>
            </a:r>
            <a:r>
              <a:rPr lang="es-PY" sz="2000" dirty="0"/>
              <a:t>de la III Reunión de Ministros y Altas Autoridades del Área Social de la OEA en </a:t>
            </a:r>
            <a:r>
              <a:rPr lang="es-PY" sz="2000" dirty="0" smtClean="0"/>
              <a:t>Asunción. Intercambio de experiencia con El Salvador.</a:t>
            </a:r>
          </a:p>
          <a:p>
            <a:pPr marL="0" indent="0" algn="just">
              <a:spcAft>
                <a:spcPts val="1200"/>
              </a:spcAft>
              <a:buNone/>
            </a:pPr>
            <a:r>
              <a:rPr lang="es-PY" sz="2000" dirty="0" smtClean="0"/>
              <a:t>Reconocimiento por implementación de Buenas Prácticas en Materia de DDHH, por al OACNUDH</a:t>
            </a:r>
          </a:p>
          <a:p>
            <a:pPr marL="0" indent="0" algn="just">
              <a:spcAft>
                <a:spcPts val="1200"/>
              </a:spcAft>
              <a:buNone/>
            </a:pPr>
            <a:r>
              <a:rPr lang="es-PY" sz="2000" dirty="0" smtClean="0"/>
              <a:t>Desarrollo del Protocolo de Atención y Trabajo con Comunidades Indígenas</a:t>
            </a:r>
            <a:endParaRPr lang="es-PY" sz="2000" dirty="0"/>
          </a:p>
          <a:p>
            <a:pPr marL="0" lvl="0" indent="0" algn="just">
              <a:spcAft>
                <a:spcPts val="1200"/>
              </a:spcAft>
              <a:buNone/>
            </a:pPr>
            <a:r>
              <a:rPr lang="es-PY" sz="2000" dirty="0" smtClean="0"/>
              <a:t>Habilitación </a:t>
            </a:r>
            <a:r>
              <a:rPr lang="es-PY" sz="2000" dirty="0"/>
              <a:t>del Centro de Atención Ciudadana en Planta </a:t>
            </a:r>
            <a:r>
              <a:rPr lang="es-PY" sz="2000" dirty="0" smtClean="0"/>
              <a:t>Central</a:t>
            </a:r>
          </a:p>
          <a:p>
            <a:pPr marL="0" lvl="0" indent="0" algn="just">
              <a:spcAft>
                <a:spcPts val="1200"/>
              </a:spcAft>
              <a:buNone/>
            </a:pPr>
            <a:r>
              <a:rPr lang="es-PY" sz="2000" dirty="0"/>
              <a:t>C</a:t>
            </a:r>
            <a:r>
              <a:rPr lang="es-PY" sz="2000" dirty="0" smtClean="0"/>
              <a:t>reación </a:t>
            </a:r>
            <a:r>
              <a:rPr lang="es-PY" sz="2000" dirty="0"/>
              <a:t>de la Primera Oficina Regional de la SAS en </a:t>
            </a:r>
            <a:r>
              <a:rPr lang="es-PY" sz="2000" dirty="0" smtClean="0"/>
              <a:t>Caaguazú.</a:t>
            </a:r>
          </a:p>
          <a:p>
            <a:pPr marL="0" lvl="0" indent="0" algn="just">
              <a:spcAft>
                <a:spcPts val="1200"/>
              </a:spcAft>
              <a:buNone/>
            </a:pPr>
            <a:r>
              <a:rPr lang="es-PY" sz="2000" dirty="0" smtClean="0"/>
              <a:t>Con apoyo de la cooperación: Evaluación de Impacto al Programa Tekoporã, Libreta de Calificación Ciudadana, Estudios de Género, Indicadores de DDHH para pobreza.</a:t>
            </a:r>
          </a:p>
          <a:p>
            <a:pPr lvl="0" algn="just">
              <a:spcAft>
                <a:spcPts val="1200"/>
              </a:spcAft>
              <a:buFont typeface="Wingdings" pitchFamily="2" charset="2"/>
              <a:buChar char="Ø"/>
            </a:pPr>
            <a:endParaRPr lang="es-PY" sz="2000" dirty="0" smtClean="0"/>
          </a:p>
          <a:p>
            <a:pPr lvl="0" algn="just">
              <a:spcAft>
                <a:spcPts val="1200"/>
              </a:spcAft>
              <a:buFont typeface="Wingdings" pitchFamily="2" charset="2"/>
              <a:buChar char="Ø"/>
            </a:pPr>
            <a:endParaRPr lang="es-ES" sz="2000" dirty="0"/>
          </a:p>
          <a:p>
            <a:pPr algn="just">
              <a:spcAft>
                <a:spcPts val="1200"/>
              </a:spcAft>
              <a:buFont typeface="Wingdings" pitchFamily="2" charset="2"/>
              <a:buChar char="Ø"/>
            </a:pPr>
            <a:endParaRPr lang="es-ES" sz="2000" b="1" dirty="0"/>
          </a:p>
          <a:p>
            <a:pPr algn="just">
              <a:spcAft>
                <a:spcPts val="1200"/>
              </a:spcAft>
              <a:buFont typeface="Wingdings" pitchFamily="2" charset="2"/>
              <a:buChar char="Ø"/>
            </a:pPr>
            <a:endParaRPr lang="es-ES" sz="2000" dirty="0" smtClean="0">
              <a:solidFill>
                <a:srgbClr val="FF0000"/>
              </a:solidFill>
            </a:endParaRPr>
          </a:p>
          <a:p>
            <a:pPr>
              <a:spcAft>
                <a:spcPts val="1200"/>
              </a:spcAft>
              <a:buFont typeface="Wingdings" pitchFamily="2" charset="2"/>
              <a:buChar char="Ø"/>
            </a:pPr>
            <a:endParaRPr lang="es-ES" sz="2000" dirty="0" smtClean="0"/>
          </a:p>
          <a:p>
            <a:pPr>
              <a:spcAft>
                <a:spcPts val="1200"/>
              </a:spcAft>
              <a:buFont typeface="Wingdings" pitchFamily="2" charset="2"/>
              <a:buChar char="Ø"/>
            </a:pPr>
            <a:endParaRPr lang="es-ES" sz="2000" dirty="0" smtClean="0"/>
          </a:p>
          <a:p>
            <a:pPr>
              <a:spcAft>
                <a:spcPts val="1200"/>
              </a:spcAft>
              <a:buFont typeface="Wingdings" pitchFamily="2" charset="2"/>
              <a:buChar char="Ø"/>
            </a:pPr>
            <a:endParaRPr lang="es-ES" sz="2000" dirty="0" smtClean="0"/>
          </a:p>
          <a:p>
            <a:pPr marL="0" indent="0">
              <a:spcAft>
                <a:spcPts val="1200"/>
              </a:spcAft>
              <a:buFont typeface="Arial" pitchFamily="34" charset="0"/>
              <a:buNone/>
            </a:pPr>
            <a:endParaRPr lang="es-ES" sz="2000" dirty="0" smtClean="0"/>
          </a:p>
          <a:p>
            <a:pPr>
              <a:spcAft>
                <a:spcPts val="1200"/>
              </a:spcAft>
              <a:buFont typeface="Wingdings" pitchFamily="2" charset="2"/>
              <a:buChar char="Ø"/>
            </a:pPr>
            <a:endParaRPr lang="es-ES" sz="2000" dirty="0" smtClean="0"/>
          </a:p>
          <a:p>
            <a:pPr>
              <a:spcAft>
                <a:spcPts val="1200"/>
              </a:spcAft>
              <a:buFont typeface="Wingdings" pitchFamily="2" charset="2"/>
              <a:buChar char="Ø"/>
            </a:pPr>
            <a:endParaRPr lang="es-ES" sz="2000" dirty="0"/>
          </a:p>
        </p:txBody>
      </p:sp>
      <p:grpSp>
        <p:nvGrpSpPr>
          <p:cNvPr id="7" name="Grupo 6"/>
          <p:cNvGrpSpPr/>
          <p:nvPr/>
        </p:nvGrpSpPr>
        <p:grpSpPr>
          <a:xfrm>
            <a:off x="467545" y="326520"/>
            <a:ext cx="8085583" cy="553485"/>
            <a:chOff x="467545" y="326520"/>
            <a:chExt cx="8085583" cy="553485"/>
          </a:xfrm>
        </p:grpSpPr>
        <p:pic>
          <p:nvPicPr>
            <p:cNvPr id="10"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1"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spTree>
    <p:extLst>
      <p:ext uri="{BB962C8B-B14F-4D97-AF65-F5344CB8AC3E}">
        <p14:creationId xmlns:p14="http://schemas.microsoft.com/office/powerpoint/2010/main" val="633246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8 Marcador de contenido"/>
          <p:cNvSpPr txBox="1">
            <a:spLocks/>
          </p:cNvSpPr>
          <p:nvPr/>
        </p:nvSpPr>
        <p:spPr>
          <a:xfrm>
            <a:off x="358826" y="5445224"/>
            <a:ext cx="8572560" cy="10801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800"/>
              </a:lnSpc>
              <a:spcAft>
                <a:spcPts val="1200"/>
              </a:spcAft>
              <a:buFont typeface="Wingdings" pitchFamily="2" charset="2"/>
              <a:buChar char="Ø"/>
            </a:pPr>
            <a:r>
              <a:rPr lang="es-ES" sz="2000" dirty="0" smtClean="0"/>
              <a:t>PROYECTO DE PRESUP. 2017: 	 8.973.347.239.- </a:t>
            </a:r>
          </a:p>
          <a:p>
            <a:pPr>
              <a:lnSpc>
                <a:spcPts val="2800"/>
              </a:lnSpc>
              <a:spcAft>
                <a:spcPts val="1200"/>
              </a:spcAft>
              <a:buFont typeface="Wingdings" pitchFamily="2" charset="2"/>
              <a:buChar char="Ø"/>
            </a:pPr>
            <a:r>
              <a:rPr lang="es-ES" sz="2000" dirty="0" smtClean="0"/>
              <a:t>META 2017:	*Subsidios a pescadores	6.000 Familias </a:t>
            </a:r>
          </a:p>
          <a:p>
            <a:pPr marL="0" indent="0">
              <a:lnSpc>
                <a:spcPts val="2800"/>
              </a:lnSpc>
              <a:spcAft>
                <a:spcPts val="1200"/>
              </a:spcAft>
              <a:buFont typeface="Arial" pitchFamily="34" charset="0"/>
              <a:buNone/>
            </a:pPr>
            <a:endParaRPr lang="es-ES" sz="2000" dirty="0"/>
          </a:p>
        </p:txBody>
      </p:sp>
      <p:grpSp>
        <p:nvGrpSpPr>
          <p:cNvPr id="9" name="Grupo 8"/>
          <p:cNvGrpSpPr/>
          <p:nvPr/>
        </p:nvGrpSpPr>
        <p:grpSpPr>
          <a:xfrm>
            <a:off x="467545" y="326520"/>
            <a:ext cx="8085583" cy="553485"/>
            <a:chOff x="467545" y="326520"/>
            <a:chExt cx="8085583" cy="553485"/>
          </a:xfrm>
        </p:grpSpPr>
        <p:pic>
          <p:nvPicPr>
            <p:cNvPr id="10"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1"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8" name="Imagen 7"/>
          <p:cNvPicPr>
            <a:picLocks noChangeAspect="1"/>
          </p:cNvPicPr>
          <p:nvPr/>
        </p:nvPicPr>
        <p:blipFill>
          <a:blip r:embed="rId5"/>
          <a:stretch>
            <a:fillRect/>
          </a:stretch>
        </p:blipFill>
        <p:spPr>
          <a:xfrm>
            <a:off x="222509" y="1844824"/>
            <a:ext cx="8708877" cy="3024335"/>
          </a:xfrm>
          <a:prstGeom prst="rect">
            <a:avLst/>
          </a:prstGeom>
        </p:spPr>
      </p:pic>
    </p:spTree>
    <p:extLst>
      <p:ext uri="{BB962C8B-B14F-4D97-AF65-F5344CB8AC3E}">
        <p14:creationId xmlns:p14="http://schemas.microsoft.com/office/powerpoint/2010/main" val="963132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8 Marcador de contenido"/>
          <p:cNvSpPr txBox="1">
            <a:spLocks/>
          </p:cNvSpPr>
          <p:nvPr/>
        </p:nvSpPr>
        <p:spPr>
          <a:xfrm>
            <a:off x="971600" y="2420888"/>
            <a:ext cx="7958688" cy="31162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ts val="2800"/>
              </a:lnSpc>
              <a:spcAft>
                <a:spcPts val="1200"/>
              </a:spcAft>
              <a:buNone/>
            </a:pPr>
            <a:r>
              <a:rPr lang="es-ES" sz="2000" b="1" dirty="0" smtClean="0">
                <a:latin typeface="Humanst521 BT" panose="020B0602020204020204" pitchFamily="34" charset="0"/>
              </a:rPr>
              <a:t>Ajustes al Decreto </a:t>
            </a:r>
            <a:r>
              <a:rPr lang="es-ES" sz="2000" dirty="0" smtClean="0">
                <a:latin typeface="Humanst521 BT" panose="020B0602020204020204" pitchFamily="34" charset="0"/>
              </a:rPr>
              <a:t>para asegurar </a:t>
            </a:r>
            <a:r>
              <a:rPr lang="es-ES" sz="2000" b="1" dirty="0" smtClean="0">
                <a:latin typeface="Humanst521 BT" panose="020B0602020204020204" pitchFamily="34" charset="0"/>
              </a:rPr>
              <a:t>pertinencia</a:t>
            </a:r>
            <a:r>
              <a:rPr lang="es-ES" sz="2000" dirty="0" smtClean="0">
                <a:latin typeface="Humanst521 BT" panose="020B0602020204020204" pitchFamily="34" charset="0"/>
              </a:rPr>
              <a:t> de la entrega del Subsidio.</a:t>
            </a:r>
          </a:p>
          <a:p>
            <a:pPr marL="0" lvl="0" indent="0" algn="just">
              <a:lnSpc>
                <a:spcPts val="2800"/>
              </a:lnSpc>
              <a:spcAft>
                <a:spcPts val="1200"/>
              </a:spcAft>
              <a:buNone/>
            </a:pPr>
            <a:r>
              <a:rPr lang="es-ES" sz="2000" b="1" dirty="0" smtClean="0">
                <a:latin typeface="Humanst521 BT" panose="020B0602020204020204" pitchFamily="34" charset="0"/>
              </a:rPr>
              <a:t>Criterios:</a:t>
            </a:r>
            <a:r>
              <a:rPr lang="es-PY" sz="2000" b="1" dirty="0" smtClean="0">
                <a:latin typeface="Humanst521 BT" panose="020B0602020204020204" pitchFamily="34" charset="0"/>
              </a:rPr>
              <a:t> </a:t>
            </a:r>
            <a:r>
              <a:rPr lang="es-PY" sz="2000" dirty="0">
                <a:latin typeface="Humanst521 BT" panose="020B0602020204020204" pitchFamily="34" charset="0"/>
              </a:rPr>
              <a:t>Unidad Familiar, focalizado a los/las pescadores que se encuentren en situación de pobreza o extrema pobreza y el derecho de los miembros de pueblos </a:t>
            </a:r>
            <a:r>
              <a:rPr lang="es-PY" sz="2000" dirty="0" smtClean="0">
                <a:latin typeface="Humanst521 BT" panose="020B0602020204020204" pitchFamily="34" charset="0"/>
              </a:rPr>
              <a:t>indígenas.</a:t>
            </a:r>
          </a:p>
          <a:p>
            <a:pPr marL="0" lvl="0" indent="0" algn="just">
              <a:lnSpc>
                <a:spcPts val="2800"/>
              </a:lnSpc>
              <a:spcAft>
                <a:spcPts val="1200"/>
              </a:spcAft>
              <a:buNone/>
            </a:pPr>
            <a:r>
              <a:rPr lang="es-PY" sz="2000" b="1" dirty="0" smtClean="0">
                <a:latin typeface="Humanst521 BT" panose="020B0602020204020204" pitchFamily="34" charset="0"/>
              </a:rPr>
              <a:t>Aplicación del Censo </a:t>
            </a:r>
            <a:r>
              <a:rPr lang="es-PY" sz="2000" dirty="0" smtClean="0">
                <a:latin typeface="Humanst521 BT" panose="020B0602020204020204" pitchFamily="34" charset="0"/>
              </a:rPr>
              <a:t>a nivel nacional</a:t>
            </a:r>
            <a:endParaRPr lang="es-ES" sz="2000" dirty="0" smtClean="0">
              <a:latin typeface="Humanst521 BT" panose="020B0602020204020204" pitchFamily="34" charset="0"/>
            </a:endParaRPr>
          </a:p>
          <a:p>
            <a:pPr marL="0" lvl="0" indent="0" algn="just">
              <a:lnSpc>
                <a:spcPts val="2800"/>
              </a:lnSpc>
              <a:spcAft>
                <a:spcPts val="1200"/>
              </a:spcAft>
              <a:buNone/>
            </a:pPr>
            <a:r>
              <a:rPr lang="es-PY" sz="2000" b="1" dirty="0" smtClean="0">
                <a:latin typeface="Humanst521 BT" panose="020B0602020204020204" pitchFamily="34" charset="0"/>
              </a:rPr>
              <a:t>Depuración</a:t>
            </a:r>
            <a:r>
              <a:rPr lang="es-PY" sz="2000" dirty="0" smtClean="0">
                <a:latin typeface="Humanst521 BT" panose="020B0602020204020204" pitchFamily="34" charset="0"/>
              </a:rPr>
              <a:t> </a:t>
            </a:r>
            <a:r>
              <a:rPr lang="es-PY" sz="2000" dirty="0">
                <a:latin typeface="Humanst521 BT" panose="020B0602020204020204" pitchFamily="34" charset="0"/>
              </a:rPr>
              <a:t>y cruzamiento de datos con varias instituciones del </a:t>
            </a:r>
            <a:r>
              <a:rPr lang="es-PY" sz="2000" dirty="0" smtClean="0">
                <a:latin typeface="Humanst521 BT" panose="020B0602020204020204" pitchFamily="34" charset="0"/>
              </a:rPr>
              <a:t>Estado</a:t>
            </a:r>
            <a:r>
              <a:rPr lang="es-PY" sz="2000" dirty="0">
                <a:latin typeface="Humanst521 BT" panose="020B0602020204020204" pitchFamily="34" charset="0"/>
              </a:rPr>
              <a:t>.</a:t>
            </a:r>
            <a:endParaRPr lang="es-ES" sz="2000" dirty="0">
              <a:solidFill>
                <a:srgbClr val="FF0000"/>
              </a:solidFill>
              <a:latin typeface="Humanst521 BT" panose="020B0602020204020204" pitchFamily="34" charset="0"/>
            </a:endParaRPr>
          </a:p>
          <a:p>
            <a:pPr marL="0" indent="0">
              <a:lnSpc>
                <a:spcPts val="2800"/>
              </a:lnSpc>
              <a:spcAft>
                <a:spcPts val="1200"/>
              </a:spcAft>
              <a:buFont typeface="Arial" pitchFamily="34" charset="0"/>
              <a:buNone/>
            </a:pPr>
            <a:endParaRPr lang="es-ES" sz="2000" dirty="0">
              <a:latin typeface="Humanst521 BT" panose="020B0602020204020204" pitchFamily="34" charset="0"/>
            </a:endParaRPr>
          </a:p>
        </p:txBody>
      </p:sp>
      <p:grpSp>
        <p:nvGrpSpPr>
          <p:cNvPr id="9" name="Grupo 8"/>
          <p:cNvGrpSpPr/>
          <p:nvPr/>
        </p:nvGrpSpPr>
        <p:grpSpPr>
          <a:xfrm>
            <a:off x="467545" y="326520"/>
            <a:ext cx="8085583" cy="553485"/>
            <a:chOff x="467545" y="326520"/>
            <a:chExt cx="8085583" cy="553485"/>
          </a:xfrm>
        </p:grpSpPr>
        <p:pic>
          <p:nvPicPr>
            <p:cNvPr id="10"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1"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12" name="Picture 7" descr="C:\Users\dlopez\Desktop\Iconografias\atomo.png"/>
          <p:cNvPicPr>
            <a:picLocks noChangeAspect="1" noChangeArrowheads="1"/>
          </p:cNvPicPr>
          <p:nvPr/>
        </p:nvPicPr>
        <p:blipFill>
          <a:blip r:embed="rId5" cstate="print"/>
          <a:srcRect/>
          <a:stretch>
            <a:fillRect/>
          </a:stretch>
        </p:blipFill>
        <p:spPr bwMode="auto">
          <a:xfrm>
            <a:off x="399216" y="2420888"/>
            <a:ext cx="454520" cy="503682"/>
          </a:xfrm>
          <a:prstGeom prst="rect">
            <a:avLst/>
          </a:prstGeom>
          <a:noFill/>
        </p:spPr>
      </p:pic>
      <p:pic>
        <p:nvPicPr>
          <p:cNvPr id="13" name="Picture 5" descr="C:\Users\dlopez\Desktop\Iconografias\rompe.png"/>
          <p:cNvPicPr>
            <a:picLocks noChangeAspect="1" noChangeArrowheads="1"/>
          </p:cNvPicPr>
          <p:nvPr/>
        </p:nvPicPr>
        <p:blipFill>
          <a:blip r:embed="rId6" cstate="print"/>
          <a:srcRect/>
          <a:stretch>
            <a:fillRect/>
          </a:stretch>
        </p:blipFill>
        <p:spPr bwMode="auto">
          <a:xfrm>
            <a:off x="333960" y="4293096"/>
            <a:ext cx="536652" cy="538860"/>
          </a:xfrm>
          <a:prstGeom prst="rect">
            <a:avLst/>
          </a:prstGeom>
          <a:noFill/>
        </p:spPr>
      </p:pic>
      <p:sp>
        <p:nvSpPr>
          <p:cNvPr id="14" name="Título 2"/>
          <p:cNvSpPr>
            <a:spLocks noGrp="1"/>
          </p:cNvSpPr>
          <p:nvPr>
            <p:ph type="title"/>
          </p:nvPr>
        </p:nvSpPr>
        <p:spPr>
          <a:xfrm>
            <a:off x="467545" y="1353948"/>
            <a:ext cx="8294396" cy="592997"/>
          </a:xfrm>
        </p:spPr>
        <p:txBody>
          <a:bodyPr>
            <a:normAutofit fontScale="90000"/>
          </a:bodyPr>
          <a:lstStyle/>
          <a:p>
            <a:r>
              <a:rPr lang="es-PY" sz="3600" dirty="0" smtClean="0">
                <a:latin typeface="Humanst521 Lt BT" panose="020B0402020204020304" pitchFamily="34" charset="0"/>
                <a:cs typeface="Segoe UI" panose="020B0502040204020203" pitchFamily="34" charset="0"/>
              </a:rPr>
              <a:t>Principales Logros del Programa de Asistencia a Pescadores del TN</a:t>
            </a:r>
            <a:endParaRPr lang="es-PY" sz="3600" dirty="0">
              <a:latin typeface="Humanst521 Lt BT" panose="020B0402020204020304" pitchFamily="34" charset="0"/>
              <a:cs typeface="Segoe UI" panose="020B0502040204020203" pitchFamily="34" charset="0"/>
            </a:endParaRPr>
          </a:p>
        </p:txBody>
      </p:sp>
    </p:spTree>
    <p:extLst>
      <p:ext uri="{BB962C8B-B14F-4D97-AF65-F5344CB8AC3E}">
        <p14:creationId xmlns:p14="http://schemas.microsoft.com/office/powerpoint/2010/main" val="88933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2"/>
          <p:cNvSpPr txBox="1">
            <a:spLocks/>
          </p:cNvSpPr>
          <p:nvPr/>
        </p:nvSpPr>
        <p:spPr>
          <a:xfrm>
            <a:off x="323528" y="5507808"/>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8" name="8 Marcador de contenido"/>
          <p:cNvSpPr txBox="1">
            <a:spLocks/>
          </p:cNvSpPr>
          <p:nvPr/>
        </p:nvSpPr>
        <p:spPr>
          <a:xfrm>
            <a:off x="33499" y="4437111"/>
            <a:ext cx="8803135" cy="242088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Wingdings" pitchFamily="2" charset="2"/>
              <a:buChar char="Ø"/>
            </a:pPr>
            <a:r>
              <a:rPr lang="es-ES" sz="1800" dirty="0" smtClean="0">
                <a:latin typeface="Humanst521 BT" panose="020B0602020204020204" pitchFamily="34" charset="0"/>
              </a:rPr>
              <a:t>PROYECTO DE PRESUP. 2017:                                    11.648.441.016 .-  </a:t>
            </a:r>
          </a:p>
          <a:p>
            <a:pPr>
              <a:spcAft>
                <a:spcPts val="1200"/>
              </a:spcAft>
              <a:buFont typeface="Wingdings" pitchFamily="2" charset="2"/>
              <a:buChar char="Ø"/>
            </a:pPr>
            <a:r>
              <a:rPr lang="es-ES" sz="1800" dirty="0" smtClean="0">
                <a:latin typeface="Humanst521 BT" panose="020B0602020204020204" pitchFamily="34" charset="0"/>
              </a:rPr>
              <a:t>META 2017:	REGULARIZACION DE LOTES	3.000 Familias </a:t>
            </a:r>
          </a:p>
          <a:p>
            <a:pPr marL="0" indent="0" algn="just">
              <a:lnSpc>
                <a:spcPts val="2800"/>
              </a:lnSpc>
              <a:spcAft>
                <a:spcPts val="1200"/>
              </a:spcAft>
              <a:buFont typeface="Arial" pitchFamily="34" charset="0"/>
              <a:buNone/>
            </a:pPr>
            <a:r>
              <a:rPr lang="es-ES" sz="1400" dirty="0" err="1" smtClean="0">
                <a:latin typeface="Humanst521 BT" panose="020B0602020204020204" pitchFamily="34" charset="0"/>
              </a:rPr>
              <a:t>Obs</a:t>
            </a:r>
            <a:r>
              <a:rPr lang="es-ES" sz="1400" dirty="0" smtClean="0">
                <a:latin typeface="Humanst521 BT" panose="020B0602020204020204" pitchFamily="34" charset="0"/>
              </a:rPr>
              <a:t>: La regularización de los lotes implica una serie de procesos (aprobación de planos del territorio, censo de las familias, presentación de documentos de las familias requeridos por Programa, entre otros) que varía de acuerdo a cada caso, lo cual conlleva a un proceso de gestión de tiempo y recursos financieros variables.</a:t>
            </a:r>
          </a:p>
          <a:p>
            <a:pPr marL="0" indent="0">
              <a:lnSpc>
                <a:spcPts val="2800"/>
              </a:lnSpc>
              <a:spcAft>
                <a:spcPts val="1200"/>
              </a:spcAft>
              <a:buFont typeface="Arial" pitchFamily="34" charset="0"/>
              <a:buNone/>
            </a:pPr>
            <a:r>
              <a:rPr lang="es-ES" sz="1800" dirty="0" smtClean="0">
                <a:latin typeface="Humanst521 BT" panose="020B0602020204020204" pitchFamily="34" charset="0"/>
              </a:rPr>
              <a:t>		</a:t>
            </a:r>
          </a:p>
          <a:p>
            <a:pPr>
              <a:lnSpc>
                <a:spcPts val="2800"/>
              </a:lnSpc>
              <a:spcAft>
                <a:spcPts val="1200"/>
              </a:spcAft>
              <a:buFont typeface="Wingdings" pitchFamily="2" charset="2"/>
              <a:buChar char="Ø"/>
            </a:pPr>
            <a:endParaRPr lang="es-ES" sz="1800" dirty="0">
              <a:latin typeface="Humanst521 BT" panose="020B0602020204020204" pitchFamily="34" charset="0"/>
            </a:endParaRPr>
          </a:p>
        </p:txBody>
      </p:sp>
      <p:grpSp>
        <p:nvGrpSpPr>
          <p:cNvPr id="9" name="Grupo 8"/>
          <p:cNvGrpSpPr/>
          <p:nvPr/>
        </p:nvGrpSpPr>
        <p:grpSpPr>
          <a:xfrm>
            <a:off x="219342" y="181726"/>
            <a:ext cx="8085583" cy="553485"/>
            <a:chOff x="467545" y="326520"/>
            <a:chExt cx="8085583" cy="553485"/>
          </a:xfrm>
        </p:grpSpPr>
        <p:pic>
          <p:nvPicPr>
            <p:cNvPr id="10"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1"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12" name="Imagen 11"/>
          <p:cNvPicPr>
            <a:picLocks noChangeAspect="1"/>
          </p:cNvPicPr>
          <p:nvPr/>
        </p:nvPicPr>
        <p:blipFill>
          <a:blip r:embed="rId5"/>
          <a:stretch>
            <a:fillRect/>
          </a:stretch>
        </p:blipFill>
        <p:spPr>
          <a:xfrm>
            <a:off x="290118" y="1249950"/>
            <a:ext cx="8573671" cy="3068000"/>
          </a:xfrm>
          <a:prstGeom prst="rect">
            <a:avLst/>
          </a:prstGeom>
        </p:spPr>
      </p:pic>
    </p:spTree>
    <p:extLst>
      <p:ext uri="{BB962C8B-B14F-4D97-AF65-F5344CB8AC3E}">
        <p14:creationId xmlns:p14="http://schemas.microsoft.com/office/powerpoint/2010/main" val="3378409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67545" y="326520"/>
            <a:ext cx="8085583" cy="553485"/>
            <a:chOff x="467545" y="326520"/>
            <a:chExt cx="8085583" cy="553485"/>
          </a:xfrm>
        </p:grpSpPr>
        <p:pic>
          <p:nvPicPr>
            <p:cNvPr id="10"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1"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12" name="Picture 9" descr="C:\Users\dlopez\Desktop\Iconografias\vinculos.png"/>
          <p:cNvPicPr>
            <a:picLocks noChangeAspect="1" noChangeArrowheads="1"/>
          </p:cNvPicPr>
          <p:nvPr/>
        </p:nvPicPr>
        <p:blipFill>
          <a:blip r:embed="rId5" cstate="print"/>
          <a:srcRect/>
          <a:stretch>
            <a:fillRect/>
          </a:stretch>
        </p:blipFill>
        <p:spPr bwMode="auto">
          <a:xfrm>
            <a:off x="305728" y="2420888"/>
            <a:ext cx="810024" cy="285752"/>
          </a:xfrm>
          <a:prstGeom prst="rect">
            <a:avLst/>
          </a:prstGeom>
          <a:noFill/>
        </p:spPr>
      </p:pic>
      <p:sp>
        <p:nvSpPr>
          <p:cNvPr id="3" name="Rectángulo 2"/>
          <p:cNvSpPr/>
          <p:nvPr/>
        </p:nvSpPr>
        <p:spPr>
          <a:xfrm>
            <a:off x="1403648" y="2420888"/>
            <a:ext cx="4761881" cy="392159"/>
          </a:xfrm>
          <a:prstGeom prst="rect">
            <a:avLst/>
          </a:prstGeom>
        </p:spPr>
        <p:txBody>
          <a:bodyPr wrap="none">
            <a:spAutoFit/>
          </a:bodyPr>
          <a:lstStyle/>
          <a:p>
            <a:pPr lvl="0">
              <a:lnSpc>
                <a:spcPct val="115000"/>
              </a:lnSpc>
              <a:spcAft>
                <a:spcPts val="1000"/>
              </a:spcAft>
            </a:pPr>
            <a:r>
              <a:rPr lang="es-ES" b="1" dirty="0">
                <a:latin typeface="Calibri" panose="020F0502020204030204" pitchFamily="34" charset="0"/>
                <a:ea typeface="Calibri" panose="020F0502020204030204" pitchFamily="34" charset="0"/>
                <a:cs typeface="Times New Roman" panose="02020603050405020304" pitchFamily="18" charset="0"/>
              </a:rPr>
              <a:t>SEGURIDAD </a:t>
            </a:r>
            <a:r>
              <a:rPr lang="es-ES" b="1" dirty="0" smtClean="0">
                <a:latin typeface="Calibri" panose="020F0502020204030204" pitchFamily="34" charset="0"/>
                <a:ea typeface="Calibri" panose="020F0502020204030204" pitchFamily="34" charset="0"/>
                <a:cs typeface="Times New Roman" panose="02020603050405020304" pitchFamily="18" charset="0"/>
              </a:rPr>
              <a:t>JURIDICA de la tenencia del terreno</a:t>
            </a:r>
            <a:endParaRPr lang="es-PY"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754426" y="2924944"/>
            <a:ext cx="6662236" cy="1813317"/>
          </a:xfrm>
          <a:prstGeom prst="rect">
            <a:avLst/>
          </a:prstGeom>
        </p:spPr>
        <p:txBody>
          <a:bodyPr wrap="square">
            <a:spAutoFit/>
          </a:bodyPr>
          <a:lstStyle/>
          <a:p>
            <a:pPr>
              <a:lnSpc>
                <a:spcPct val="115000"/>
              </a:lnSpc>
              <a:spcAft>
                <a:spcPts val="1000"/>
              </a:spcAft>
            </a:pPr>
            <a:r>
              <a:rPr lang="es-ES" dirty="0">
                <a:latin typeface="Calibri" panose="020F0502020204030204" pitchFamily="34" charset="0"/>
                <a:ea typeface="Calibri" panose="020F0502020204030204" pitchFamily="34" charset="0"/>
                <a:cs typeface="Times New Roman" panose="02020603050405020304" pitchFamily="18" charset="0"/>
              </a:rPr>
              <a:t>De enero a agosto </a:t>
            </a:r>
            <a:r>
              <a:rPr lang="es-ES" dirty="0" smtClean="0">
                <a:latin typeface="Calibri" panose="020F0502020204030204" pitchFamily="34" charset="0"/>
                <a:ea typeface="Calibri" panose="020F0502020204030204" pitchFamily="34" charset="0"/>
                <a:cs typeface="Times New Roman" panose="02020603050405020304" pitchFamily="18" charset="0"/>
              </a:rPr>
              <a:t>2016: </a:t>
            </a:r>
            <a:r>
              <a:rPr lang="es-ES" b="1" dirty="0" smtClean="0">
                <a:latin typeface="Calibri" panose="020F0502020204030204" pitchFamily="34" charset="0"/>
                <a:ea typeface="Calibri" panose="020F0502020204030204" pitchFamily="34" charset="0"/>
                <a:cs typeface="Times New Roman" panose="02020603050405020304" pitchFamily="18" charset="0"/>
              </a:rPr>
              <a:t>1.790 familias, </a:t>
            </a:r>
            <a:r>
              <a:rPr lang="es-ES" dirty="0" smtClean="0">
                <a:latin typeface="Calibri" panose="020F0502020204030204" pitchFamily="34" charset="0"/>
                <a:ea typeface="Calibri" panose="020F0502020204030204" pitchFamily="34" charset="0"/>
                <a:cs typeface="Times New Roman" panose="02020603050405020304" pitchFamily="18" charset="0"/>
              </a:rPr>
              <a:t> se </a:t>
            </a:r>
            <a:r>
              <a:rPr lang="es-ES" dirty="0">
                <a:latin typeface="Calibri" panose="020F0502020204030204" pitchFamily="34" charset="0"/>
                <a:ea typeface="Calibri" panose="020F0502020204030204" pitchFamily="34" charset="0"/>
                <a:cs typeface="Times New Roman" panose="02020603050405020304" pitchFamily="18" charset="0"/>
              </a:rPr>
              <a:t>suman a las </a:t>
            </a:r>
            <a:r>
              <a:rPr lang="es-ES" b="1" dirty="0">
                <a:latin typeface="Calibri" panose="020F0502020204030204" pitchFamily="34" charset="0"/>
                <a:ea typeface="Calibri" panose="020F0502020204030204" pitchFamily="34" charset="0"/>
                <a:cs typeface="Times New Roman" panose="02020603050405020304" pitchFamily="18" charset="0"/>
              </a:rPr>
              <a:t>21.737 familias </a:t>
            </a:r>
            <a:r>
              <a:rPr lang="es-ES" dirty="0">
                <a:latin typeface="Calibri" panose="020F0502020204030204" pitchFamily="34" charset="0"/>
                <a:ea typeface="Calibri" panose="020F0502020204030204" pitchFamily="34" charset="0"/>
                <a:cs typeface="Times New Roman" panose="02020603050405020304" pitchFamily="18" charset="0"/>
              </a:rPr>
              <a:t>con contrato de compraventa por sus lotes.</a:t>
            </a:r>
            <a:endParaRPr lang="es-PY"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b="1" dirty="0">
                <a:latin typeface="Calibri" panose="020F0502020204030204" pitchFamily="34" charset="0"/>
                <a:ea typeface="Calibri" panose="020F0502020204030204" pitchFamily="34" charset="0"/>
                <a:cs typeface="Times New Roman" panose="02020603050405020304" pitchFamily="18" charset="0"/>
              </a:rPr>
              <a:t>OPORTUNIDADES:  </a:t>
            </a:r>
            <a:r>
              <a:rPr lang="es-ES" dirty="0">
                <a:latin typeface="Calibri" panose="020F0502020204030204" pitchFamily="34" charset="0"/>
                <a:ea typeface="Calibri" panose="020F0502020204030204" pitchFamily="34" charset="0"/>
                <a:cs typeface="Times New Roman" panose="02020603050405020304" pitchFamily="18" charset="0"/>
              </a:rPr>
              <a:t>aproximadamente 3.000 familias de Territorios Sociales de la SAS con viviendas por </a:t>
            </a:r>
            <a:r>
              <a:rPr lang="es-ES" dirty="0" smtClean="0">
                <a:latin typeface="Calibri" panose="020F0502020204030204" pitchFamily="34" charset="0"/>
                <a:ea typeface="Calibri" panose="020F0502020204030204" pitchFamily="34" charset="0"/>
                <a:cs typeface="Times New Roman" panose="02020603050405020304" pitchFamily="18" charset="0"/>
              </a:rPr>
              <a:t>SENAVITAT, acceso </a:t>
            </a:r>
            <a:r>
              <a:rPr lang="es-ES" dirty="0">
                <a:latin typeface="Calibri" panose="020F0502020204030204" pitchFamily="34" charset="0"/>
                <a:ea typeface="Calibri" panose="020F0502020204030204" pitchFamily="34" charset="0"/>
                <a:cs typeface="Times New Roman" panose="02020603050405020304" pitchFamily="18" charset="0"/>
              </a:rPr>
              <a:t>al agua corriente, energía eléctrica, saneamiento y vías de comunicación.</a:t>
            </a:r>
            <a:endParaRPr lang="es-PY"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ítulo 2"/>
          <p:cNvSpPr>
            <a:spLocks noGrp="1"/>
          </p:cNvSpPr>
          <p:nvPr>
            <p:ph type="title"/>
          </p:nvPr>
        </p:nvSpPr>
        <p:spPr>
          <a:xfrm>
            <a:off x="800791" y="1443927"/>
            <a:ext cx="7007006" cy="504057"/>
          </a:xfrm>
        </p:spPr>
        <p:txBody>
          <a:bodyPr>
            <a:noAutofit/>
          </a:bodyPr>
          <a:lstStyle/>
          <a:p>
            <a:pPr algn="ctr"/>
            <a:r>
              <a:rPr lang="es-PY" sz="3200" dirty="0">
                <a:latin typeface="Humanst521 Lt BT" panose="020B0402020204020304" pitchFamily="34" charset="0"/>
              </a:rPr>
              <a:t>Principales Logros del Programa Tekoha </a:t>
            </a:r>
          </a:p>
        </p:txBody>
      </p:sp>
    </p:spTree>
    <p:extLst>
      <p:ext uri="{BB962C8B-B14F-4D97-AF65-F5344CB8AC3E}">
        <p14:creationId xmlns:p14="http://schemas.microsoft.com/office/powerpoint/2010/main" val="4076937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1897792"/>
            <a:ext cx="5940152" cy="3979202"/>
          </a:xfrm>
          <a:prstGeom prst="rect">
            <a:avLst/>
          </a:prstGeom>
        </p:spPr>
      </p:pic>
      <p:grpSp>
        <p:nvGrpSpPr>
          <p:cNvPr id="7" name="Grupo 6"/>
          <p:cNvGrpSpPr/>
          <p:nvPr/>
        </p:nvGrpSpPr>
        <p:grpSpPr>
          <a:xfrm>
            <a:off x="467545" y="326520"/>
            <a:ext cx="8085583" cy="553485"/>
            <a:chOff x="467545" y="326520"/>
            <a:chExt cx="8085583" cy="553485"/>
          </a:xfrm>
        </p:grpSpPr>
        <p:pic>
          <p:nvPicPr>
            <p:cNvPr id="10" name="6 Imagen" descr="logo_SAS_cast.png"/>
            <p:cNvPicPr>
              <a:picLocks noChangeAspect="1"/>
            </p:cNvPicPr>
            <p:nvPr/>
          </p:nvPicPr>
          <p:blipFill>
            <a:blip r:embed="rId4" cstate="print"/>
            <a:stretch>
              <a:fillRect/>
            </a:stretch>
          </p:blipFill>
          <p:spPr>
            <a:xfrm>
              <a:off x="467545" y="404665"/>
              <a:ext cx="1296144" cy="475340"/>
            </a:xfrm>
            <a:prstGeom prst="rect">
              <a:avLst/>
            </a:prstGeom>
          </p:spPr>
        </p:pic>
        <p:pic>
          <p:nvPicPr>
            <p:cNvPr id="11" name="5 Imagen" descr="logo_gob_cast.png"/>
            <p:cNvPicPr>
              <a:picLocks noChangeAspect="1"/>
            </p:cNvPicPr>
            <p:nvPr/>
          </p:nvPicPr>
          <p:blipFill>
            <a:blip r:embed="rId5" cstate="print"/>
            <a:stretch>
              <a:fillRect/>
            </a:stretch>
          </p:blipFill>
          <p:spPr>
            <a:xfrm>
              <a:off x="7062466" y="326520"/>
              <a:ext cx="1490662" cy="498575"/>
            </a:xfrm>
            <a:prstGeom prst="rect">
              <a:avLst/>
            </a:prstGeom>
          </p:spPr>
        </p:pic>
      </p:grpSp>
      <p:sp>
        <p:nvSpPr>
          <p:cNvPr id="2" name="Rectángulo 1"/>
          <p:cNvSpPr/>
          <p:nvPr/>
        </p:nvSpPr>
        <p:spPr>
          <a:xfrm>
            <a:off x="1085461" y="2466837"/>
            <a:ext cx="2982483" cy="1476045"/>
          </a:xfrm>
          <a:prstGeom prst="rect">
            <a:avLst/>
          </a:prstGeom>
        </p:spPr>
        <p:txBody>
          <a:bodyPr wrap="square">
            <a:spAutoFit/>
          </a:bodyPr>
          <a:lstStyle/>
          <a:p>
            <a:pPr>
              <a:lnSpc>
                <a:spcPct val="115000"/>
              </a:lnSpc>
              <a:spcAft>
                <a:spcPts val="1000"/>
              </a:spcAft>
            </a:pPr>
            <a:endParaRPr lang="es-E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dirty="0" smtClean="0">
                <a:latin typeface="Calibri" panose="020F0502020204030204" pitchFamily="34" charset="0"/>
                <a:ea typeface="Calibri" panose="020F0502020204030204" pitchFamily="34" charset="0"/>
                <a:cs typeface="Times New Roman" panose="02020603050405020304" pitchFamily="18" charset="0"/>
              </a:rPr>
              <a:t>SAN </a:t>
            </a:r>
            <a:r>
              <a:rPr lang="es-ES" dirty="0">
                <a:latin typeface="Calibri" panose="020F0502020204030204" pitchFamily="34" charset="0"/>
                <a:ea typeface="Calibri" panose="020F0502020204030204" pitchFamily="34" charset="0"/>
                <a:cs typeface="Times New Roman" panose="02020603050405020304" pitchFamily="18" charset="0"/>
              </a:rPr>
              <a:t>PEDRO, CENTRAL, CANINDEYU, ALTO PARANA, </a:t>
            </a:r>
            <a:r>
              <a:rPr lang="es-ES" dirty="0" smtClean="0">
                <a:latin typeface="Calibri" panose="020F0502020204030204" pitchFamily="34" charset="0"/>
                <a:ea typeface="Calibri" panose="020F0502020204030204" pitchFamily="34" charset="0"/>
                <a:cs typeface="Times New Roman" panose="02020603050405020304" pitchFamily="18" charset="0"/>
              </a:rPr>
              <a:t>CORDILLERA</a:t>
            </a:r>
            <a:endParaRPr lang="es-PY"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1085461" y="2033575"/>
            <a:ext cx="3702873" cy="410882"/>
          </a:xfrm>
          <a:prstGeom prst="rect">
            <a:avLst/>
          </a:prstGeom>
        </p:spPr>
        <p:txBody>
          <a:bodyPr wrap="none">
            <a:spAutoFit/>
          </a:bodyPr>
          <a:lstStyle/>
          <a:p>
            <a:pPr lvl="0">
              <a:lnSpc>
                <a:spcPct val="115000"/>
              </a:lnSpc>
              <a:spcAft>
                <a:spcPts val="1000"/>
              </a:spcAft>
            </a:pPr>
            <a:r>
              <a:rPr lang="es-ES" b="1" dirty="0">
                <a:latin typeface="Calibri" panose="020F0502020204030204" pitchFamily="34" charset="0"/>
                <a:ea typeface="Calibri" panose="020F0502020204030204" pitchFamily="34" charset="0"/>
                <a:cs typeface="Times New Roman" panose="02020603050405020304" pitchFamily="18" charset="0"/>
              </a:rPr>
              <a:t>REGULARIZACION DE LA OCUPACION</a:t>
            </a:r>
            <a:endParaRPr lang="es-PY"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5" descr="C:\Users\dlopez\Desktop\Iconografias\rompe.png"/>
          <p:cNvPicPr>
            <a:picLocks noChangeAspect="1" noChangeArrowheads="1"/>
          </p:cNvPicPr>
          <p:nvPr/>
        </p:nvPicPr>
        <p:blipFill>
          <a:blip r:embed="rId6" cstate="print"/>
          <a:srcRect/>
          <a:stretch>
            <a:fillRect/>
          </a:stretch>
        </p:blipFill>
        <p:spPr bwMode="auto">
          <a:xfrm>
            <a:off x="467545" y="2033575"/>
            <a:ext cx="522497" cy="524647"/>
          </a:xfrm>
          <a:prstGeom prst="rect">
            <a:avLst/>
          </a:prstGeom>
          <a:noFill/>
        </p:spPr>
      </p:pic>
      <p:sp>
        <p:nvSpPr>
          <p:cNvPr id="15" name="Título 2"/>
          <p:cNvSpPr>
            <a:spLocks noGrp="1"/>
          </p:cNvSpPr>
          <p:nvPr>
            <p:ph type="title"/>
          </p:nvPr>
        </p:nvSpPr>
        <p:spPr>
          <a:xfrm>
            <a:off x="861526" y="1056727"/>
            <a:ext cx="7007006" cy="504057"/>
          </a:xfrm>
        </p:spPr>
        <p:txBody>
          <a:bodyPr>
            <a:noAutofit/>
          </a:bodyPr>
          <a:lstStyle/>
          <a:p>
            <a:pPr algn="ctr"/>
            <a:r>
              <a:rPr lang="es-PY" sz="3200" dirty="0">
                <a:latin typeface="Humanst521 Lt BT" panose="020B0402020204020304" pitchFamily="34" charset="0"/>
              </a:rPr>
              <a:t>Principales Logros del Programa Tekoha </a:t>
            </a:r>
          </a:p>
        </p:txBody>
      </p:sp>
      <p:sp>
        <p:nvSpPr>
          <p:cNvPr id="5" name="Rectángulo 4"/>
          <p:cNvSpPr/>
          <p:nvPr/>
        </p:nvSpPr>
        <p:spPr>
          <a:xfrm>
            <a:off x="990042" y="5373216"/>
            <a:ext cx="4086014" cy="857671"/>
          </a:xfrm>
          <a:prstGeom prst="rect">
            <a:avLst/>
          </a:prstGeom>
        </p:spPr>
        <p:txBody>
          <a:bodyPr wrap="square">
            <a:spAutoFit/>
          </a:bodyPr>
          <a:lstStyle/>
          <a:p>
            <a:pPr>
              <a:lnSpc>
                <a:spcPct val="115000"/>
              </a:lnSpc>
              <a:spcAft>
                <a:spcPts val="1000"/>
              </a:spcAft>
            </a:pPr>
            <a:r>
              <a:rPr lang="es-ES" dirty="0">
                <a:latin typeface="Calibri" panose="020F0502020204030204" pitchFamily="34" charset="0"/>
                <a:ea typeface="Calibri" panose="020F0502020204030204" pitchFamily="34" charset="0"/>
                <a:cs typeface="Times New Roman" panose="02020603050405020304" pitchFamily="18" charset="0"/>
              </a:rPr>
              <a:t>6 INMUEBLES VIA EXCEPCION </a:t>
            </a:r>
            <a:endParaRPr lang="es-PY"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dirty="0">
                <a:latin typeface="Calibri" panose="020F0502020204030204" pitchFamily="34" charset="0"/>
                <a:ea typeface="Calibri" panose="020F0502020204030204" pitchFamily="34" charset="0"/>
                <a:cs typeface="Times New Roman" panose="02020603050405020304" pitchFamily="18" charset="0"/>
              </a:rPr>
              <a:t>1 INMUEBLE VIA LEY DE EXPROPIACION</a:t>
            </a:r>
            <a:endParaRPr lang="es-PY"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28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1403648" y="1556792"/>
            <a:ext cx="7344816" cy="4536504"/>
          </a:xfrm>
          <a:prstGeom prst="rect">
            <a:avLst/>
          </a:prstGeom>
        </p:spPr>
        <p:txBody>
          <a:bodyPr vert="horz" lIns="91440" tIns="45720" rIns="91440" bIns="45720" rtlCol="0">
            <a:normAutofit/>
          </a:bodyPr>
          <a:lstStyle/>
          <a:p>
            <a:pPr marL="514350" indent="-514350">
              <a:lnSpc>
                <a:spcPct val="150000"/>
              </a:lnSpc>
              <a:buFont typeface="+mj-lt"/>
              <a:buAutoNum type="arabicParenR"/>
            </a:pPr>
            <a:r>
              <a:rPr lang="es-ES" sz="2800" dirty="0" smtClean="0">
                <a:solidFill>
                  <a:schemeClr val="tx2">
                    <a:lumMod val="50000"/>
                  </a:schemeClr>
                </a:solidFill>
                <a:latin typeface="Humanst521 Lt BT" panose="020B0402020204020304" pitchFamily="34" charset="0"/>
              </a:rPr>
              <a:t>Objetivos </a:t>
            </a:r>
            <a:r>
              <a:rPr lang="es-ES" sz="2800" dirty="0">
                <a:solidFill>
                  <a:schemeClr val="tx2">
                    <a:lumMod val="50000"/>
                  </a:schemeClr>
                </a:solidFill>
                <a:latin typeface="Humanst521 Lt BT" panose="020B0402020204020304" pitchFamily="34" charset="0"/>
              </a:rPr>
              <a:t>Estratégicos Institucional</a:t>
            </a:r>
          </a:p>
          <a:p>
            <a:pPr marL="514350" indent="-514350">
              <a:lnSpc>
                <a:spcPct val="150000"/>
              </a:lnSpc>
              <a:buFont typeface="+mj-lt"/>
              <a:buAutoNum type="arabicParenR"/>
            </a:pPr>
            <a:r>
              <a:rPr lang="es-ES" sz="2800" dirty="0">
                <a:solidFill>
                  <a:schemeClr val="tx2">
                    <a:lumMod val="50000"/>
                  </a:schemeClr>
                </a:solidFill>
                <a:latin typeface="Humanst521 Lt BT" panose="020B0402020204020304" pitchFamily="34" charset="0"/>
              </a:rPr>
              <a:t>Proyecto de Presupuesto Institucional 2.017 </a:t>
            </a:r>
          </a:p>
          <a:p>
            <a:pPr marL="514350" indent="-514350">
              <a:lnSpc>
                <a:spcPct val="150000"/>
              </a:lnSpc>
              <a:buFont typeface="+mj-lt"/>
              <a:buAutoNum type="arabicParenR"/>
            </a:pPr>
            <a:r>
              <a:rPr lang="es-ES" sz="2800" dirty="0">
                <a:solidFill>
                  <a:schemeClr val="tx2">
                    <a:lumMod val="50000"/>
                  </a:schemeClr>
                </a:solidFill>
                <a:latin typeface="Humanst521 Lt BT" panose="020B0402020204020304" pitchFamily="34" charset="0"/>
              </a:rPr>
              <a:t>Proyecto de Presupuesto </a:t>
            </a:r>
            <a:r>
              <a:rPr lang="es-ES" sz="2800" dirty="0" smtClean="0">
                <a:solidFill>
                  <a:schemeClr val="tx2">
                    <a:lumMod val="50000"/>
                  </a:schemeClr>
                </a:solidFill>
                <a:latin typeface="Humanst521 Lt BT" panose="020B0402020204020304" pitchFamily="34" charset="0"/>
              </a:rPr>
              <a:t>por Programas y 	Adicionales Solicitados</a:t>
            </a:r>
          </a:p>
          <a:p>
            <a:pPr marL="514350" indent="-514350">
              <a:lnSpc>
                <a:spcPct val="150000"/>
              </a:lnSpc>
              <a:buFont typeface="+mj-lt"/>
              <a:buAutoNum type="arabicParenR"/>
            </a:pPr>
            <a:r>
              <a:rPr lang="es-ES" sz="2800" dirty="0">
                <a:solidFill>
                  <a:schemeClr val="tx2">
                    <a:lumMod val="50000"/>
                  </a:schemeClr>
                </a:solidFill>
                <a:latin typeface="Humanst521 Lt BT" panose="020B0402020204020304" pitchFamily="34" charset="0"/>
              </a:rPr>
              <a:t>Principales Logros </a:t>
            </a:r>
            <a:r>
              <a:rPr lang="es-ES" sz="2800" dirty="0" smtClean="0">
                <a:solidFill>
                  <a:schemeClr val="tx2">
                    <a:lumMod val="50000"/>
                  </a:schemeClr>
                </a:solidFill>
                <a:latin typeface="Humanst521 Lt BT" panose="020B0402020204020304" pitchFamily="34" charset="0"/>
              </a:rPr>
              <a:t>y Metas </a:t>
            </a:r>
            <a:r>
              <a:rPr lang="es-ES" sz="2800" dirty="0">
                <a:solidFill>
                  <a:schemeClr val="tx2">
                    <a:lumMod val="50000"/>
                  </a:schemeClr>
                </a:solidFill>
                <a:latin typeface="Humanst521 Lt BT" panose="020B0402020204020304" pitchFamily="34" charset="0"/>
              </a:rPr>
              <a:t>por Programas</a:t>
            </a:r>
          </a:p>
          <a:p>
            <a:pPr marL="514350" indent="-514350">
              <a:lnSpc>
                <a:spcPct val="150000"/>
              </a:lnSpc>
              <a:buFont typeface="+mj-lt"/>
              <a:buAutoNum type="arabicParenR"/>
            </a:pPr>
            <a:r>
              <a:rPr lang="es-ES" sz="2800" dirty="0" smtClean="0">
                <a:solidFill>
                  <a:schemeClr val="tx2">
                    <a:lumMod val="50000"/>
                  </a:schemeClr>
                </a:solidFill>
                <a:latin typeface="Humanst521 Lt BT" panose="020B0402020204020304" pitchFamily="34" charset="0"/>
              </a:rPr>
              <a:t>Ejecución al 13-09-2.016 </a:t>
            </a:r>
          </a:p>
        </p:txBody>
      </p:sp>
      <p:sp>
        <p:nvSpPr>
          <p:cNvPr id="8" name="1 Título"/>
          <p:cNvSpPr txBox="1">
            <a:spLocks/>
          </p:cNvSpPr>
          <p:nvPr/>
        </p:nvSpPr>
        <p:spPr>
          <a:xfrm>
            <a:off x="954930" y="1071210"/>
            <a:ext cx="7258072" cy="582594"/>
          </a:xfrm>
          <a:prstGeom prst="rect">
            <a:avLst/>
          </a:prstGeom>
        </p:spPr>
        <p:txBody>
          <a:bodyPr vert="horz" lIns="91440" tIns="45720" rIns="91440" bIns="45720" rtlCol="0" anchor="ctr">
            <a:noAutofit/>
          </a:bodyPr>
          <a:lstStyle/>
          <a:p>
            <a:pPr lvl="0">
              <a:spcBef>
                <a:spcPct val="0"/>
              </a:spcBef>
              <a:defRPr/>
            </a:pPr>
            <a:r>
              <a:rPr lang="es-ES" sz="4000" dirty="0">
                <a:latin typeface="Humanst521 Lt BT" panose="020B0402020204020304" pitchFamily="34" charset="0"/>
              </a:rPr>
              <a:t>Contenido</a:t>
            </a:r>
            <a:endParaRPr kumimoji="0" lang="es-PY" sz="3600" b="1" i="0" strike="noStrike" kern="1200" cap="none" spc="0" normalizeH="0" baseline="0" noProof="0" dirty="0">
              <a:ln>
                <a:noFill/>
              </a:ln>
              <a:uLnTx/>
              <a:uFillTx/>
              <a:latin typeface="Humanst521 Lt BT" panose="020B0402020204020304" pitchFamily="34" charset="0"/>
              <a:ea typeface="+mj-ea"/>
              <a:cs typeface="+mj-cs"/>
            </a:endParaRPr>
          </a:p>
        </p:txBody>
      </p:sp>
      <p:sp>
        <p:nvSpPr>
          <p:cNvPr id="9" name="1 Título"/>
          <p:cNvSpPr txBox="1">
            <a:spLocks/>
          </p:cNvSpPr>
          <p:nvPr/>
        </p:nvSpPr>
        <p:spPr>
          <a:xfrm>
            <a:off x="714348" y="785794"/>
            <a:ext cx="7258072" cy="500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PY" sz="2500" b="1" i="0" u="none" strike="noStrike" kern="1200" cap="none" spc="0" normalizeH="0" baseline="0" noProof="0" dirty="0">
              <a:ln>
                <a:noFill/>
              </a:ln>
              <a:solidFill>
                <a:schemeClr val="bg1">
                  <a:lumMod val="50000"/>
                </a:schemeClr>
              </a:solidFill>
              <a:effectLst/>
              <a:uLnTx/>
              <a:uFillTx/>
              <a:latin typeface="+mj-lt"/>
              <a:ea typeface="+mj-ea"/>
              <a:cs typeface="+mj-cs"/>
            </a:endParaRPr>
          </a:p>
        </p:txBody>
      </p:sp>
      <p:grpSp>
        <p:nvGrpSpPr>
          <p:cNvPr id="5" name="Grupo 4"/>
          <p:cNvGrpSpPr/>
          <p:nvPr/>
        </p:nvGrpSpPr>
        <p:grpSpPr>
          <a:xfrm>
            <a:off x="467545" y="326520"/>
            <a:ext cx="8085583" cy="553485"/>
            <a:chOff x="467545" y="326520"/>
            <a:chExt cx="8085583" cy="553485"/>
          </a:xfrm>
        </p:grpSpPr>
        <p:pic>
          <p:nvPicPr>
            <p:cNvPr id="6"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0"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upo 6"/>
          <p:cNvGrpSpPr/>
          <p:nvPr/>
        </p:nvGrpSpPr>
        <p:grpSpPr>
          <a:xfrm>
            <a:off x="467545" y="326520"/>
            <a:ext cx="8085583" cy="553485"/>
            <a:chOff x="467545" y="326520"/>
            <a:chExt cx="8085583" cy="553485"/>
          </a:xfrm>
        </p:grpSpPr>
        <p:pic>
          <p:nvPicPr>
            <p:cNvPr id="8"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9"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6" name="Imagen 5"/>
          <p:cNvPicPr>
            <a:picLocks noChangeAspect="1"/>
          </p:cNvPicPr>
          <p:nvPr/>
        </p:nvPicPr>
        <p:blipFill>
          <a:blip r:embed="rId5"/>
          <a:stretch>
            <a:fillRect/>
          </a:stretch>
        </p:blipFill>
        <p:spPr>
          <a:xfrm>
            <a:off x="225295" y="1844824"/>
            <a:ext cx="8573671" cy="2740576"/>
          </a:xfrm>
          <a:prstGeom prst="rect">
            <a:avLst/>
          </a:prstGeom>
        </p:spPr>
      </p:pic>
    </p:spTree>
    <p:extLst>
      <p:ext uri="{BB962C8B-B14F-4D97-AF65-F5344CB8AC3E}">
        <p14:creationId xmlns:p14="http://schemas.microsoft.com/office/powerpoint/2010/main" val="1949265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2"/>
          <p:cNvSpPr txBox="1">
            <a:spLocks/>
          </p:cNvSpPr>
          <p:nvPr/>
        </p:nvSpPr>
        <p:spPr>
          <a:xfrm>
            <a:off x="497092" y="4797152"/>
            <a:ext cx="8229600" cy="4936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1800" dirty="0">
              <a:solidFill>
                <a:schemeClr val="bg2">
                  <a:lumMod val="10000"/>
                </a:schemeClr>
              </a:solidFill>
              <a:latin typeface="Segoe UI" panose="020B0502040204020203" pitchFamily="34" charset="0"/>
              <a:cs typeface="Segoe UI" panose="020B0502040204020203" pitchFamily="34" charset="0"/>
            </a:endParaRPr>
          </a:p>
        </p:txBody>
      </p:sp>
      <p:sp>
        <p:nvSpPr>
          <p:cNvPr id="8" name="Título 2"/>
          <p:cNvSpPr txBox="1">
            <a:spLocks/>
          </p:cNvSpPr>
          <p:nvPr/>
        </p:nvSpPr>
        <p:spPr>
          <a:xfrm>
            <a:off x="467545" y="1412776"/>
            <a:ext cx="7204723"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Y" sz="3600" dirty="0" smtClean="0">
                <a:latin typeface="Humanst521 Lt BT" panose="020B0402020204020304" pitchFamily="34" charset="0"/>
                <a:cs typeface="Segoe UI" panose="020B0502040204020203" pitchFamily="34" charset="0"/>
              </a:rPr>
              <a:t>Metas Tenonderã</a:t>
            </a:r>
            <a:endParaRPr lang="es-PY" sz="3600" dirty="0">
              <a:latin typeface="Humanst521 Lt BT" panose="020B0402020204020304" pitchFamily="34" charset="0"/>
              <a:cs typeface="Segoe UI" panose="020B0502040204020203" pitchFamily="34" charset="0"/>
            </a:endParaRPr>
          </a:p>
        </p:txBody>
      </p:sp>
      <p:grpSp>
        <p:nvGrpSpPr>
          <p:cNvPr id="13" name="Grupo 12"/>
          <p:cNvGrpSpPr/>
          <p:nvPr/>
        </p:nvGrpSpPr>
        <p:grpSpPr>
          <a:xfrm>
            <a:off x="467545" y="326520"/>
            <a:ext cx="8085583" cy="553485"/>
            <a:chOff x="467545" y="326520"/>
            <a:chExt cx="8085583" cy="553485"/>
          </a:xfrm>
        </p:grpSpPr>
        <p:pic>
          <p:nvPicPr>
            <p:cNvPr id="14"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5"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graphicFrame>
        <p:nvGraphicFramePr>
          <p:cNvPr id="10" name="Tabla 9"/>
          <p:cNvGraphicFramePr>
            <a:graphicFrameLocks noGrp="1"/>
          </p:cNvGraphicFramePr>
          <p:nvPr>
            <p:extLst>
              <p:ext uri="{D42A27DB-BD31-4B8C-83A1-F6EECF244321}">
                <p14:modId xmlns:p14="http://schemas.microsoft.com/office/powerpoint/2010/main" val="2297776247"/>
              </p:ext>
            </p:extLst>
          </p:nvPr>
        </p:nvGraphicFramePr>
        <p:xfrm>
          <a:off x="332925" y="2564904"/>
          <a:ext cx="8393767" cy="1783080"/>
        </p:xfrm>
        <a:graphic>
          <a:graphicData uri="http://schemas.openxmlformats.org/drawingml/2006/table">
            <a:tbl>
              <a:tblPr firstRow="1" bandRow="1">
                <a:tableStyleId>{5C22544A-7EE6-4342-B048-85BDC9FD1C3A}</a:tableStyleId>
              </a:tblPr>
              <a:tblGrid>
                <a:gridCol w="3305943">
                  <a:extLst>
                    <a:ext uri="{9D8B030D-6E8A-4147-A177-3AD203B41FA5}">
                      <a16:colId xmlns:a16="http://schemas.microsoft.com/office/drawing/2014/main" xmlns="" val="20000"/>
                    </a:ext>
                  </a:extLst>
                </a:gridCol>
                <a:gridCol w="5087824">
                  <a:extLst>
                    <a:ext uri="{9D8B030D-6E8A-4147-A177-3AD203B41FA5}">
                      <a16:colId xmlns:a16="http://schemas.microsoft.com/office/drawing/2014/main" xmlns="" val="20001"/>
                    </a:ext>
                  </a:extLst>
                </a:gridCol>
              </a:tblGrid>
              <a:tr h="0">
                <a:tc>
                  <a:txBody>
                    <a:bodyPr/>
                    <a:lstStyle/>
                    <a:p>
                      <a:r>
                        <a:rPr lang="es-ES" sz="2000" b="1" dirty="0" smtClean="0"/>
                        <a:t>PROYECTO DE PRESUP. 2017</a:t>
                      </a:r>
                      <a:r>
                        <a:rPr lang="es-ES" sz="2000" b="1" baseline="0" dirty="0" smtClean="0"/>
                        <a:t> G.</a:t>
                      </a:r>
                      <a:endParaRPr lang="es-PY" sz="2000" dirty="0"/>
                    </a:p>
                  </a:txBody>
                  <a:tcPr>
                    <a:solidFill>
                      <a:srgbClr val="C00000"/>
                    </a:solidFill>
                  </a:tcPr>
                </a:tc>
                <a:tc>
                  <a:txBody>
                    <a:bodyPr/>
                    <a:lstStyle/>
                    <a:p>
                      <a:r>
                        <a:rPr lang="es-ES" sz="2000" dirty="0" smtClean="0"/>
                        <a:t> </a:t>
                      </a:r>
                      <a:r>
                        <a:rPr lang="es-ES" sz="2000" b="1" dirty="0" smtClean="0"/>
                        <a:t>META 2017 </a:t>
                      </a:r>
                      <a:endParaRPr lang="es-PY" sz="2000" dirty="0"/>
                    </a:p>
                  </a:txBody>
                  <a:tcPr>
                    <a:solidFill>
                      <a:srgbClr val="C00000"/>
                    </a:solidFill>
                  </a:tcPr>
                </a:tc>
                <a:extLst>
                  <a:ext uri="{0D108BD9-81ED-4DB2-BD59-A6C34878D82A}">
                    <a16:rowId xmlns:a16="http://schemas.microsoft.com/office/drawing/2014/main" xmlns="" val="10000"/>
                  </a:ext>
                </a:extLst>
              </a:tr>
              <a:tr h="806679">
                <a:tc>
                  <a:txBody>
                    <a:bodyPr/>
                    <a:lstStyle/>
                    <a:p>
                      <a:pPr>
                        <a:lnSpc>
                          <a:spcPts val="2800"/>
                        </a:lnSpc>
                        <a:spcAft>
                          <a:spcPts val="1200"/>
                        </a:spcAft>
                        <a:buFont typeface="Wingdings" pitchFamily="2" charset="2"/>
                        <a:buNone/>
                      </a:pPr>
                      <a:r>
                        <a:rPr lang="es-ES" sz="2000" dirty="0" smtClean="0"/>
                        <a:t>16.046.996.130.-</a:t>
                      </a:r>
                    </a:p>
                    <a:p>
                      <a:endParaRPr lang="es-PY" sz="2000" dirty="0"/>
                    </a:p>
                  </a:txBody>
                  <a:tcPr>
                    <a:solidFill>
                      <a:schemeClr val="accent2">
                        <a:lumMod val="20000"/>
                        <a:lumOff val="80000"/>
                      </a:schemeClr>
                    </a:solidFill>
                  </a:tcPr>
                </a:tc>
                <a:tc>
                  <a:txBody>
                    <a:bodyPr/>
                    <a:lstStyle/>
                    <a:p>
                      <a:pPr marL="0" indent="0">
                        <a:spcBef>
                          <a:spcPts val="0"/>
                        </a:spcBef>
                        <a:spcAft>
                          <a:spcPts val="600"/>
                        </a:spcAft>
                        <a:buNone/>
                      </a:pPr>
                      <a:r>
                        <a:rPr lang="es-ES" sz="2000" dirty="0" smtClean="0"/>
                        <a:t>Asistencia Financiera a 5.500		</a:t>
                      </a:r>
                    </a:p>
                    <a:p>
                      <a:pPr marL="0" indent="0">
                        <a:spcBef>
                          <a:spcPts val="0"/>
                        </a:spcBef>
                        <a:spcAft>
                          <a:spcPts val="600"/>
                        </a:spcAft>
                        <a:buNone/>
                      </a:pPr>
                      <a:r>
                        <a:rPr lang="es-ES" sz="2000" dirty="0" smtClean="0"/>
                        <a:t>Capacitación y Acompañamiento </a:t>
                      </a:r>
                      <a:r>
                        <a:rPr lang="es-ES" sz="2000" b="0" dirty="0" smtClean="0">
                          <a:solidFill>
                            <a:schemeClr val="tx1"/>
                          </a:solidFill>
                        </a:rPr>
                        <a:t>9.937 </a:t>
                      </a:r>
                      <a:r>
                        <a:rPr lang="es-ES" sz="2000" dirty="0" smtClean="0"/>
                        <a:t>Familias</a:t>
                      </a:r>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986599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Marcador de contenido"/>
          <p:cNvSpPr txBox="1">
            <a:spLocks/>
          </p:cNvSpPr>
          <p:nvPr/>
        </p:nvSpPr>
        <p:spPr>
          <a:xfrm>
            <a:off x="1403648" y="2060849"/>
            <a:ext cx="7056784" cy="29523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ts val="2800"/>
              </a:lnSpc>
              <a:spcAft>
                <a:spcPts val="1200"/>
              </a:spcAft>
              <a:buNone/>
            </a:pPr>
            <a:r>
              <a:rPr lang="es-ES" sz="2000" b="1" dirty="0" smtClean="0"/>
              <a:t>8.302</a:t>
            </a:r>
            <a:r>
              <a:rPr lang="es-ES" sz="2000" dirty="0" smtClean="0"/>
              <a:t> </a:t>
            </a:r>
            <a:r>
              <a:rPr lang="es-ES" sz="2000" dirty="0"/>
              <a:t>familias </a:t>
            </a:r>
            <a:r>
              <a:rPr lang="es-PY" sz="2000" b="1" dirty="0" smtClean="0"/>
              <a:t>con </a:t>
            </a:r>
            <a:r>
              <a:rPr lang="es-PY" sz="2000" b="1" dirty="0"/>
              <a:t>capital semilla </a:t>
            </a:r>
            <a:r>
              <a:rPr lang="es-PY" sz="2000" dirty="0"/>
              <a:t>para emprendimientos productivos</a:t>
            </a:r>
            <a:r>
              <a:rPr lang="es-PY" sz="2000" dirty="0" smtClean="0"/>
              <a:t>.</a:t>
            </a:r>
          </a:p>
          <a:p>
            <a:pPr marL="0" lvl="0" indent="0" algn="just">
              <a:lnSpc>
                <a:spcPts val="2800"/>
              </a:lnSpc>
              <a:spcAft>
                <a:spcPts val="1200"/>
              </a:spcAft>
              <a:buNone/>
            </a:pPr>
            <a:endParaRPr lang="es-PY" sz="2000" dirty="0" smtClean="0"/>
          </a:p>
          <a:p>
            <a:pPr marL="0" indent="0" algn="just">
              <a:lnSpc>
                <a:spcPts val="2800"/>
              </a:lnSpc>
              <a:spcAft>
                <a:spcPts val="1200"/>
              </a:spcAft>
              <a:buNone/>
            </a:pPr>
            <a:r>
              <a:rPr lang="es-PY" sz="2000" dirty="0" smtClean="0"/>
              <a:t>Proceso </a:t>
            </a:r>
            <a:r>
              <a:rPr lang="es-PY" sz="2000" dirty="0"/>
              <a:t>de pagos de Tenonderã ha recibido la </a:t>
            </a:r>
            <a:r>
              <a:rPr lang="es-PY" sz="2000" dirty="0" smtClean="0"/>
              <a:t>Certificación </a:t>
            </a:r>
            <a:r>
              <a:rPr lang="es-PY" sz="2000" dirty="0"/>
              <a:t>Internacional de Calidad ISO </a:t>
            </a:r>
            <a:r>
              <a:rPr lang="es-PY" sz="2000" dirty="0" smtClean="0"/>
              <a:t>9001:2008</a:t>
            </a:r>
          </a:p>
          <a:p>
            <a:pPr marL="0" indent="0" algn="just">
              <a:lnSpc>
                <a:spcPts val="2800"/>
              </a:lnSpc>
              <a:spcAft>
                <a:spcPts val="1200"/>
              </a:spcAft>
              <a:buNone/>
            </a:pPr>
            <a:endParaRPr lang="es-PY" sz="2000" dirty="0" smtClean="0"/>
          </a:p>
          <a:p>
            <a:pPr marL="0" lvl="0" indent="0">
              <a:lnSpc>
                <a:spcPts val="2800"/>
              </a:lnSpc>
              <a:spcAft>
                <a:spcPts val="1200"/>
              </a:spcAft>
              <a:buNone/>
            </a:pPr>
            <a:r>
              <a:rPr lang="es-PY" sz="2000" dirty="0" smtClean="0"/>
              <a:t>Mas de </a:t>
            </a:r>
            <a:r>
              <a:rPr lang="es-PY" sz="2000" b="1" dirty="0" smtClean="0"/>
              <a:t>100 </a:t>
            </a:r>
            <a:r>
              <a:rPr lang="es-PY" sz="2000" b="1" dirty="0"/>
              <a:t>familias </a:t>
            </a:r>
            <a:r>
              <a:rPr lang="es-PY" sz="2000" dirty="0"/>
              <a:t>de</a:t>
            </a:r>
            <a:r>
              <a:rPr lang="es-PY" sz="2000" b="1" dirty="0"/>
              <a:t> 4 Comunidades </a:t>
            </a:r>
            <a:r>
              <a:rPr lang="es-PY" sz="2000" b="1" dirty="0" smtClean="0"/>
              <a:t>indígenas</a:t>
            </a:r>
            <a:endParaRPr lang="es-ES" sz="2000" dirty="0" smtClean="0">
              <a:latin typeface="Humanst521 Lt BT" panose="020B0402020204020304" pitchFamily="34" charset="0"/>
            </a:endParaRPr>
          </a:p>
          <a:p>
            <a:pPr>
              <a:lnSpc>
                <a:spcPts val="2800"/>
              </a:lnSpc>
              <a:spcAft>
                <a:spcPts val="1200"/>
              </a:spcAft>
              <a:buFont typeface="Wingdings" pitchFamily="2" charset="2"/>
              <a:buChar char="Ø"/>
            </a:pPr>
            <a:endParaRPr lang="es-ES" sz="2000" dirty="0">
              <a:latin typeface="Humanst521 Lt BT" panose="020B0402020204020304" pitchFamily="34" charset="0"/>
            </a:endParaRPr>
          </a:p>
        </p:txBody>
      </p:sp>
      <p:sp>
        <p:nvSpPr>
          <p:cNvPr id="7" name="Título 2"/>
          <p:cNvSpPr>
            <a:spLocks noGrp="1"/>
          </p:cNvSpPr>
          <p:nvPr>
            <p:ph type="title"/>
          </p:nvPr>
        </p:nvSpPr>
        <p:spPr>
          <a:xfrm>
            <a:off x="861526" y="1056727"/>
            <a:ext cx="7007006" cy="504057"/>
          </a:xfrm>
        </p:spPr>
        <p:txBody>
          <a:bodyPr>
            <a:noAutofit/>
          </a:bodyPr>
          <a:lstStyle/>
          <a:p>
            <a:pPr algn="ctr"/>
            <a:r>
              <a:rPr lang="es-PY" sz="3200" dirty="0">
                <a:latin typeface="Humanst521 Lt BT" panose="020B0402020204020304" pitchFamily="34" charset="0"/>
              </a:rPr>
              <a:t>Principales Logros del Programa Tenonderã </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54" y="3533700"/>
            <a:ext cx="666360" cy="694596"/>
          </a:xfrm>
          <a:prstGeom prst="rect">
            <a:avLst/>
          </a:prstGeom>
        </p:spPr>
      </p:pic>
      <p:pic>
        <p:nvPicPr>
          <p:cNvPr id="11" name="Picture 5" descr="C:\Users\dlopez\Desktop\Iconografias\rompe.png"/>
          <p:cNvPicPr>
            <a:picLocks noChangeAspect="1" noChangeArrowheads="1"/>
          </p:cNvPicPr>
          <p:nvPr/>
        </p:nvPicPr>
        <p:blipFill>
          <a:blip r:embed="rId4" cstate="print"/>
          <a:srcRect/>
          <a:stretch>
            <a:fillRect/>
          </a:stretch>
        </p:blipFill>
        <p:spPr bwMode="auto">
          <a:xfrm>
            <a:off x="617272" y="5010811"/>
            <a:ext cx="531325" cy="533511"/>
          </a:xfrm>
          <a:prstGeom prst="rect">
            <a:avLst/>
          </a:prstGeom>
          <a:noFill/>
        </p:spPr>
      </p:pic>
      <p:pic>
        <p:nvPicPr>
          <p:cNvPr id="12" name="Picture 7" descr="C:\Users\dlopez\Desktop\Iconografias\atomo.png"/>
          <p:cNvPicPr>
            <a:picLocks noChangeAspect="1" noChangeArrowheads="1"/>
          </p:cNvPicPr>
          <p:nvPr/>
        </p:nvPicPr>
        <p:blipFill>
          <a:blip r:embed="rId5" cstate="print"/>
          <a:srcRect/>
          <a:stretch>
            <a:fillRect/>
          </a:stretch>
        </p:blipFill>
        <p:spPr bwMode="auto">
          <a:xfrm>
            <a:off x="531138" y="2205223"/>
            <a:ext cx="584479" cy="647698"/>
          </a:xfrm>
          <a:prstGeom prst="rect">
            <a:avLst/>
          </a:prstGeom>
          <a:noFill/>
        </p:spPr>
      </p:pic>
      <p:grpSp>
        <p:nvGrpSpPr>
          <p:cNvPr id="13" name="Grupo 12"/>
          <p:cNvGrpSpPr/>
          <p:nvPr/>
        </p:nvGrpSpPr>
        <p:grpSpPr>
          <a:xfrm>
            <a:off x="467545" y="326520"/>
            <a:ext cx="8085583" cy="553485"/>
            <a:chOff x="467545" y="326520"/>
            <a:chExt cx="8085583" cy="553485"/>
          </a:xfrm>
        </p:grpSpPr>
        <p:pic>
          <p:nvPicPr>
            <p:cNvPr id="14" name="6 Imagen" descr="logo_SAS_cast.png"/>
            <p:cNvPicPr>
              <a:picLocks noChangeAspect="1"/>
            </p:cNvPicPr>
            <p:nvPr/>
          </p:nvPicPr>
          <p:blipFill>
            <a:blip r:embed="rId6" cstate="print"/>
            <a:stretch>
              <a:fillRect/>
            </a:stretch>
          </p:blipFill>
          <p:spPr>
            <a:xfrm>
              <a:off x="467545" y="404665"/>
              <a:ext cx="1296144" cy="475340"/>
            </a:xfrm>
            <a:prstGeom prst="rect">
              <a:avLst/>
            </a:prstGeom>
          </p:spPr>
        </p:pic>
        <p:pic>
          <p:nvPicPr>
            <p:cNvPr id="15" name="5 Imagen" descr="logo_gob_cast.png"/>
            <p:cNvPicPr>
              <a:picLocks noChangeAspect="1"/>
            </p:cNvPicPr>
            <p:nvPr/>
          </p:nvPicPr>
          <p:blipFill>
            <a:blip r:embed="rId7" cstate="print"/>
            <a:stretch>
              <a:fillRect/>
            </a:stretch>
          </p:blipFill>
          <p:spPr>
            <a:xfrm>
              <a:off x="7062466" y="326520"/>
              <a:ext cx="1490662" cy="498575"/>
            </a:xfrm>
            <a:prstGeom prst="rect">
              <a:avLst/>
            </a:prstGeom>
          </p:spPr>
        </p:pic>
      </p:grpSp>
    </p:spTree>
    <p:extLst>
      <p:ext uri="{BB962C8B-B14F-4D97-AF65-F5344CB8AC3E}">
        <p14:creationId xmlns:p14="http://schemas.microsoft.com/office/powerpoint/2010/main" val="99331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8 Marcador de contenido"/>
          <p:cNvSpPr txBox="1">
            <a:spLocks/>
          </p:cNvSpPr>
          <p:nvPr/>
        </p:nvSpPr>
        <p:spPr>
          <a:xfrm>
            <a:off x="182047" y="4869160"/>
            <a:ext cx="8854449" cy="153631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800"/>
              </a:lnSpc>
              <a:spcAft>
                <a:spcPts val="1200"/>
              </a:spcAft>
              <a:buFont typeface="Wingdings" pitchFamily="2" charset="2"/>
              <a:buChar char="Ø"/>
            </a:pPr>
            <a:r>
              <a:rPr lang="es-ES" sz="2000" dirty="0" smtClean="0"/>
              <a:t>PROYECTO DE PRESUP. 2017: 	       		                          1.090.743.101.-  </a:t>
            </a:r>
          </a:p>
          <a:p>
            <a:pPr>
              <a:lnSpc>
                <a:spcPts val="2800"/>
              </a:lnSpc>
              <a:spcBef>
                <a:spcPts val="0"/>
              </a:spcBef>
              <a:buFont typeface="Wingdings" pitchFamily="2" charset="2"/>
              <a:buChar char="Ø"/>
            </a:pPr>
            <a:r>
              <a:rPr lang="es-ES" sz="2000" dirty="0" smtClean="0"/>
              <a:t>META 2017:</a:t>
            </a:r>
            <a:r>
              <a:rPr lang="es-ES" sz="2400" dirty="0" smtClean="0"/>
              <a:t>	</a:t>
            </a:r>
            <a:r>
              <a:rPr lang="es-ES" sz="1800" dirty="0" smtClean="0"/>
              <a:t> </a:t>
            </a:r>
            <a:endParaRPr lang="es-ES" sz="1800" dirty="0"/>
          </a:p>
          <a:p>
            <a:pPr marL="0" indent="0">
              <a:lnSpc>
                <a:spcPts val="2800"/>
              </a:lnSpc>
              <a:spcBef>
                <a:spcPts val="0"/>
              </a:spcBef>
              <a:buNone/>
            </a:pPr>
            <a:r>
              <a:rPr lang="es-ES" sz="1600" dirty="0" smtClean="0"/>
              <a:t>Culminación de la Construcción de</a:t>
            </a:r>
            <a:r>
              <a:rPr lang="es-ES" sz="1600" dirty="0"/>
              <a:t> Sistemas de Agua Potable </a:t>
            </a:r>
            <a:r>
              <a:rPr lang="es-ES" sz="1600" dirty="0" smtClean="0"/>
              <a:t> </a:t>
            </a:r>
            <a:r>
              <a:rPr lang="es-ES" sz="1600" dirty="0"/>
              <a:t>y Saneamiento Básico</a:t>
            </a:r>
            <a:r>
              <a:rPr lang="es-ES" sz="1600" dirty="0" smtClean="0"/>
              <a:t> </a:t>
            </a:r>
            <a:r>
              <a:rPr lang="es-ES" sz="2000" dirty="0"/>
              <a:t> </a:t>
            </a:r>
            <a:r>
              <a:rPr lang="es-ES" sz="2000" dirty="0" smtClean="0"/>
              <a:t>1.116 Familias </a:t>
            </a:r>
          </a:p>
          <a:p>
            <a:pPr marL="0" indent="0">
              <a:buFont typeface="Arial" pitchFamily="34" charset="0"/>
              <a:buNone/>
            </a:pPr>
            <a:r>
              <a:rPr lang="es-ES" sz="2400" dirty="0" smtClean="0"/>
              <a:t>			</a:t>
            </a:r>
          </a:p>
          <a:p>
            <a:pPr marL="0" indent="0">
              <a:lnSpc>
                <a:spcPts val="2800"/>
              </a:lnSpc>
              <a:spcAft>
                <a:spcPts val="1200"/>
              </a:spcAft>
              <a:buFont typeface="Arial" pitchFamily="34" charset="0"/>
              <a:buNone/>
            </a:pPr>
            <a:r>
              <a:rPr lang="es-ES" sz="2400" dirty="0" smtClean="0"/>
              <a:t>		</a:t>
            </a:r>
          </a:p>
          <a:p>
            <a:pPr marL="0" indent="0">
              <a:lnSpc>
                <a:spcPts val="2800"/>
              </a:lnSpc>
              <a:spcAft>
                <a:spcPts val="1200"/>
              </a:spcAft>
              <a:buFont typeface="Arial" pitchFamily="34" charset="0"/>
              <a:buNone/>
            </a:pPr>
            <a:r>
              <a:rPr lang="es-ES" sz="2400" dirty="0" smtClean="0"/>
              <a:t>	</a:t>
            </a:r>
          </a:p>
          <a:p>
            <a:pPr marL="0" indent="0">
              <a:lnSpc>
                <a:spcPts val="2800"/>
              </a:lnSpc>
              <a:spcAft>
                <a:spcPts val="1200"/>
              </a:spcAft>
              <a:buFont typeface="Arial" pitchFamily="34" charset="0"/>
              <a:buNone/>
            </a:pPr>
            <a:r>
              <a:rPr lang="es-ES" sz="2400" dirty="0" smtClean="0"/>
              <a:t>		</a:t>
            </a:r>
          </a:p>
          <a:p>
            <a:pPr>
              <a:lnSpc>
                <a:spcPts val="2800"/>
              </a:lnSpc>
              <a:spcAft>
                <a:spcPts val="1200"/>
              </a:spcAft>
              <a:buFont typeface="Wingdings" pitchFamily="2" charset="2"/>
              <a:buChar char="Ø"/>
            </a:pPr>
            <a:endParaRPr lang="es-ES" sz="2400" dirty="0"/>
          </a:p>
        </p:txBody>
      </p:sp>
      <p:grpSp>
        <p:nvGrpSpPr>
          <p:cNvPr id="8" name="Grupo 7"/>
          <p:cNvGrpSpPr/>
          <p:nvPr/>
        </p:nvGrpSpPr>
        <p:grpSpPr>
          <a:xfrm>
            <a:off x="467545" y="326520"/>
            <a:ext cx="8085583" cy="553485"/>
            <a:chOff x="467545" y="326520"/>
            <a:chExt cx="8085583" cy="553485"/>
          </a:xfrm>
        </p:grpSpPr>
        <p:pic>
          <p:nvPicPr>
            <p:cNvPr id="9"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0"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11" name="Imagen 10"/>
          <p:cNvPicPr>
            <a:picLocks noChangeAspect="1"/>
          </p:cNvPicPr>
          <p:nvPr/>
        </p:nvPicPr>
        <p:blipFill>
          <a:blip r:embed="rId5"/>
          <a:stretch>
            <a:fillRect/>
          </a:stretch>
        </p:blipFill>
        <p:spPr>
          <a:xfrm>
            <a:off x="182047" y="1700808"/>
            <a:ext cx="8854449" cy="2952328"/>
          </a:xfrm>
          <a:prstGeom prst="rect">
            <a:avLst/>
          </a:prstGeom>
        </p:spPr>
      </p:pic>
    </p:spTree>
    <p:extLst>
      <p:ext uri="{BB962C8B-B14F-4D97-AF65-F5344CB8AC3E}">
        <p14:creationId xmlns:p14="http://schemas.microsoft.com/office/powerpoint/2010/main" val="2515213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ítulo 2"/>
          <p:cNvSpPr>
            <a:spLocks noGrp="1"/>
          </p:cNvSpPr>
          <p:nvPr>
            <p:ph type="title"/>
          </p:nvPr>
        </p:nvSpPr>
        <p:spPr>
          <a:xfrm>
            <a:off x="1219474" y="1107588"/>
            <a:ext cx="5842992" cy="701232"/>
          </a:xfrm>
        </p:spPr>
        <p:txBody>
          <a:bodyPr>
            <a:normAutofit/>
          </a:bodyPr>
          <a:lstStyle/>
          <a:p>
            <a:pPr algn="ctr"/>
            <a:r>
              <a:rPr lang="es-PY" sz="3200" dirty="0" smtClean="0">
                <a:latin typeface="Humanst521 Lt BT" panose="020B0402020204020304" pitchFamily="34" charset="0"/>
              </a:rPr>
              <a:t>Adicional Solicitado </a:t>
            </a:r>
            <a:endParaRPr lang="es-PY" sz="3200" dirty="0">
              <a:latin typeface="Humanst521 Lt BT" panose="020B0402020204020304" pitchFamily="34" charset="0"/>
            </a:endParaRPr>
          </a:p>
        </p:txBody>
      </p:sp>
      <p:pic>
        <p:nvPicPr>
          <p:cNvPr id="3" name="Imagen 2"/>
          <p:cNvPicPr>
            <a:picLocks noChangeAspect="1"/>
          </p:cNvPicPr>
          <p:nvPr/>
        </p:nvPicPr>
        <p:blipFill>
          <a:blip r:embed="rId3"/>
          <a:stretch>
            <a:fillRect/>
          </a:stretch>
        </p:blipFill>
        <p:spPr>
          <a:xfrm>
            <a:off x="539552" y="1916832"/>
            <a:ext cx="7560840" cy="3011360"/>
          </a:xfrm>
          <a:prstGeom prst="rect">
            <a:avLst/>
          </a:prstGeom>
        </p:spPr>
      </p:pic>
      <p:sp>
        <p:nvSpPr>
          <p:cNvPr id="11" name="8 Marcador de contenido"/>
          <p:cNvSpPr txBox="1">
            <a:spLocks/>
          </p:cNvSpPr>
          <p:nvPr/>
        </p:nvSpPr>
        <p:spPr>
          <a:xfrm>
            <a:off x="539552" y="5144216"/>
            <a:ext cx="8424936" cy="9490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800"/>
              </a:lnSpc>
              <a:spcAft>
                <a:spcPts val="1200"/>
              </a:spcAft>
              <a:buNone/>
            </a:pPr>
            <a:r>
              <a:rPr lang="es-ES" sz="2000" dirty="0" smtClean="0"/>
              <a:t>META 2017</a:t>
            </a:r>
            <a:r>
              <a:rPr lang="es-ES" sz="2400" dirty="0" smtClean="0"/>
              <a:t>: </a:t>
            </a:r>
            <a:r>
              <a:rPr lang="es-ES" sz="2000" dirty="0" smtClean="0"/>
              <a:t>Seguridad alimentaria a personas en situación de pobreza    15.000 Personas, que representa a 130 Comedores.- </a:t>
            </a:r>
          </a:p>
          <a:p>
            <a:pPr marL="0" indent="0">
              <a:buFont typeface="Arial" pitchFamily="34" charset="0"/>
              <a:buNone/>
            </a:pPr>
            <a:r>
              <a:rPr lang="es-ES" sz="2400" dirty="0" smtClean="0"/>
              <a:t>			</a:t>
            </a:r>
          </a:p>
          <a:p>
            <a:pPr marL="0" indent="0">
              <a:lnSpc>
                <a:spcPts val="2800"/>
              </a:lnSpc>
              <a:spcAft>
                <a:spcPts val="1200"/>
              </a:spcAft>
              <a:buFont typeface="Arial" pitchFamily="34" charset="0"/>
              <a:buNone/>
            </a:pPr>
            <a:r>
              <a:rPr lang="es-ES" sz="2400" dirty="0" smtClean="0"/>
              <a:t>		</a:t>
            </a:r>
          </a:p>
          <a:p>
            <a:pPr marL="0" indent="0">
              <a:lnSpc>
                <a:spcPts val="2800"/>
              </a:lnSpc>
              <a:spcAft>
                <a:spcPts val="1200"/>
              </a:spcAft>
              <a:buFont typeface="Arial" pitchFamily="34" charset="0"/>
              <a:buNone/>
            </a:pPr>
            <a:r>
              <a:rPr lang="es-ES" sz="2400" dirty="0" smtClean="0"/>
              <a:t>	</a:t>
            </a:r>
          </a:p>
          <a:p>
            <a:pPr marL="0" indent="0">
              <a:lnSpc>
                <a:spcPts val="2800"/>
              </a:lnSpc>
              <a:spcAft>
                <a:spcPts val="1200"/>
              </a:spcAft>
              <a:buFont typeface="Arial" pitchFamily="34" charset="0"/>
              <a:buNone/>
            </a:pPr>
            <a:r>
              <a:rPr lang="es-ES" sz="2400" dirty="0" smtClean="0"/>
              <a:t>		</a:t>
            </a:r>
          </a:p>
          <a:p>
            <a:pPr>
              <a:lnSpc>
                <a:spcPts val="2800"/>
              </a:lnSpc>
              <a:spcAft>
                <a:spcPts val="1200"/>
              </a:spcAft>
              <a:buFont typeface="Wingdings" pitchFamily="2" charset="2"/>
              <a:buChar char="Ø"/>
            </a:pPr>
            <a:endParaRPr lang="es-ES" sz="2400" dirty="0"/>
          </a:p>
        </p:txBody>
      </p:sp>
      <p:grpSp>
        <p:nvGrpSpPr>
          <p:cNvPr id="8" name="Grupo 7"/>
          <p:cNvGrpSpPr/>
          <p:nvPr/>
        </p:nvGrpSpPr>
        <p:grpSpPr>
          <a:xfrm>
            <a:off x="467545" y="326520"/>
            <a:ext cx="8085583" cy="553485"/>
            <a:chOff x="467545" y="326520"/>
            <a:chExt cx="8085583" cy="553485"/>
          </a:xfrm>
        </p:grpSpPr>
        <p:pic>
          <p:nvPicPr>
            <p:cNvPr id="9" name="6 Imagen" descr="logo_SAS_cast.png"/>
            <p:cNvPicPr>
              <a:picLocks noChangeAspect="1"/>
            </p:cNvPicPr>
            <p:nvPr/>
          </p:nvPicPr>
          <p:blipFill>
            <a:blip r:embed="rId4" cstate="print"/>
            <a:stretch>
              <a:fillRect/>
            </a:stretch>
          </p:blipFill>
          <p:spPr>
            <a:xfrm>
              <a:off x="467545" y="404665"/>
              <a:ext cx="1296144" cy="475340"/>
            </a:xfrm>
            <a:prstGeom prst="rect">
              <a:avLst/>
            </a:prstGeom>
          </p:spPr>
        </p:pic>
        <p:pic>
          <p:nvPicPr>
            <p:cNvPr id="12" name="5 Imagen" descr="logo_gob_cast.png"/>
            <p:cNvPicPr>
              <a:picLocks noChangeAspect="1"/>
            </p:cNvPicPr>
            <p:nvPr/>
          </p:nvPicPr>
          <p:blipFill>
            <a:blip r:embed="rId5" cstate="print"/>
            <a:stretch>
              <a:fillRect/>
            </a:stretch>
          </p:blipFill>
          <p:spPr>
            <a:xfrm>
              <a:off x="7062466" y="326520"/>
              <a:ext cx="1490662" cy="498575"/>
            </a:xfrm>
            <a:prstGeom prst="rect">
              <a:avLst/>
            </a:prstGeom>
          </p:spPr>
        </p:pic>
      </p:grpSp>
    </p:spTree>
    <p:extLst>
      <p:ext uri="{BB962C8B-B14F-4D97-AF65-F5344CB8AC3E}">
        <p14:creationId xmlns:p14="http://schemas.microsoft.com/office/powerpoint/2010/main" val="96036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upo 6"/>
          <p:cNvGrpSpPr/>
          <p:nvPr/>
        </p:nvGrpSpPr>
        <p:grpSpPr>
          <a:xfrm>
            <a:off x="467545" y="326520"/>
            <a:ext cx="8085583" cy="553485"/>
            <a:chOff x="467545" y="326520"/>
            <a:chExt cx="8085583" cy="553485"/>
          </a:xfrm>
        </p:grpSpPr>
        <p:pic>
          <p:nvPicPr>
            <p:cNvPr id="9"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0"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3" name="Imagen 2"/>
          <p:cNvPicPr>
            <a:picLocks noChangeAspect="1"/>
          </p:cNvPicPr>
          <p:nvPr/>
        </p:nvPicPr>
        <p:blipFill>
          <a:blip r:embed="rId5"/>
          <a:stretch>
            <a:fillRect/>
          </a:stretch>
        </p:blipFill>
        <p:spPr>
          <a:xfrm>
            <a:off x="87036" y="1124744"/>
            <a:ext cx="9015825" cy="5544616"/>
          </a:xfrm>
          <a:prstGeom prst="rect">
            <a:avLst/>
          </a:prstGeom>
        </p:spPr>
      </p:pic>
    </p:spTree>
    <p:extLst>
      <p:ext uri="{BB962C8B-B14F-4D97-AF65-F5344CB8AC3E}">
        <p14:creationId xmlns:p14="http://schemas.microsoft.com/office/powerpoint/2010/main" val="959224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upo 6"/>
          <p:cNvGrpSpPr/>
          <p:nvPr/>
        </p:nvGrpSpPr>
        <p:grpSpPr>
          <a:xfrm>
            <a:off x="467545" y="326520"/>
            <a:ext cx="8085583" cy="553485"/>
            <a:chOff x="467545" y="326520"/>
            <a:chExt cx="8085583" cy="553485"/>
          </a:xfrm>
        </p:grpSpPr>
        <p:pic>
          <p:nvPicPr>
            <p:cNvPr id="8"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9"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4" name="Imagen 3"/>
          <p:cNvPicPr>
            <a:picLocks noChangeAspect="1"/>
          </p:cNvPicPr>
          <p:nvPr/>
        </p:nvPicPr>
        <p:blipFill rotWithShape="1">
          <a:blip r:embed="rId5"/>
          <a:srcRect l="3313" b="10782"/>
          <a:stretch/>
        </p:blipFill>
        <p:spPr>
          <a:xfrm>
            <a:off x="146529" y="1268760"/>
            <a:ext cx="8406599" cy="5285299"/>
          </a:xfrm>
          <a:prstGeom prst="rect">
            <a:avLst/>
          </a:prstGeom>
          <a:ln>
            <a:noFill/>
          </a:ln>
          <a:effectLst>
            <a:softEdge rad="112500"/>
          </a:effectLst>
        </p:spPr>
      </p:pic>
    </p:spTree>
    <p:extLst>
      <p:ext uri="{BB962C8B-B14F-4D97-AF65-F5344CB8AC3E}">
        <p14:creationId xmlns:p14="http://schemas.microsoft.com/office/powerpoint/2010/main" val="3283889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467545" y="326520"/>
            <a:ext cx="8085583" cy="553485"/>
            <a:chOff x="467545" y="326520"/>
            <a:chExt cx="8085583" cy="553485"/>
          </a:xfrm>
        </p:grpSpPr>
        <p:pic>
          <p:nvPicPr>
            <p:cNvPr id="8"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9"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sp>
        <p:nvSpPr>
          <p:cNvPr id="3" name="CuadroTexto 2"/>
          <p:cNvSpPr txBox="1"/>
          <p:nvPr/>
        </p:nvSpPr>
        <p:spPr>
          <a:xfrm>
            <a:off x="2411760" y="2852936"/>
            <a:ext cx="4412490" cy="769441"/>
          </a:xfrm>
          <a:prstGeom prst="rect">
            <a:avLst/>
          </a:prstGeom>
          <a:noFill/>
        </p:spPr>
        <p:txBody>
          <a:bodyPr wrap="none" rtlCol="0">
            <a:spAutoFit/>
          </a:bodyPr>
          <a:lstStyle/>
          <a:p>
            <a:r>
              <a:rPr lang="es-PY" sz="4400" dirty="0" smtClean="0"/>
              <a:t>MUCHAS GRACIAS</a:t>
            </a:r>
            <a:endParaRPr lang="es-PY" sz="4400" dirty="0"/>
          </a:p>
        </p:txBody>
      </p:sp>
    </p:spTree>
    <p:extLst>
      <p:ext uri="{BB962C8B-B14F-4D97-AF65-F5344CB8AC3E}">
        <p14:creationId xmlns:p14="http://schemas.microsoft.com/office/powerpoint/2010/main" val="69473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0389" y="929622"/>
            <a:ext cx="5082755" cy="523019"/>
          </a:xfrm>
        </p:spPr>
        <p:txBody>
          <a:bodyPr>
            <a:normAutofit fontScale="90000"/>
          </a:bodyPr>
          <a:lstStyle/>
          <a:p>
            <a:pPr lvl="0"/>
            <a:r>
              <a:rPr lang="es-ES" dirty="0" smtClean="0">
                <a:latin typeface="Humanst521 Lt BT" panose="020B0402020204020304" pitchFamily="34" charset="0"/>
              </a:rPr>
              <a:t>Objetivos Estratégicos</a:t>
            </a:r>
            <a:endParaRPr lang="es-PY" dirty="0">
              <a:latin typeface="Humanst521 Lt BT" panose="020B0402020204020304" pitchFamily="34" charset="0"/>
            </a:endParaRPr>
          </a:p>
        </p:txBody>
      </p:sp>
      <p:sp>
        <p:nvSpPr>
          <p:cNvPr id="18" name="17 Rectángulo"/>
          <p:cNvSpPr/>
          <p:nvPr/>
        </p:nvSpPr>
        <p:spPr>
          <a:xfrm>
            <a:off x="1490075" y="1523047"/>
            <a:ext cx="7073804" cy="1107996"/>
          </a:xfrm>
          <a:prstGeom prst="rect">
            <a:avLst/>
          </a:prstGeom>
        </p:spPr>
        <p:txBody>
          <a:bodyPr wrap="square">
            <a:spAutoFit/>
          </a:bodyPr>
          <a:lstStyle/>
          <a:p>
            <a:pPr algn="just">
              <a:lnSpc>
                <a:spcPct val="100000"/>
              </a:lnSpc>
              <a:spcBef>
                <a:spcPts val="600"/>
              </a:spcBef>
              <a:spcAft>
                <a:spcPts val="0"/>
              </a:spcAft>
            </a:pPr>
            <a:r>
              <a:rPr lang="es-ES" sz="2200" b="1" dirty="0"/>
              <a:t>Desarrollar una red de bienes y servicios </a:t>
            </a:r>
            <a:r>
              <a:rPr lang="es-ES" sz="2200" b="1" dirty="0" smtClean="0"/>
              <a:t>enfocada </a:t>
            </a:r>
            <a:r>
              <a:rPr lang="es-ES" sz="2200" b="1" dirty="0"/>
              <a:t>a la población en situación de pobreza, pobreza extrema y vulnerabilidad social.</a:t>
            </a:r>
            <a:endParaRPr lang="es-ES" sz="2200" b="1" dirty="0">
              <a:solidFill>
                <a:schemeClr val="tx2">
                  <a:lumMod val="50000"/>
                </a:schemeClr>
              </a:solidFill>
              <a:latin typeface="Georgia" pitchFamily="18" charset="0"/>
            </a:endParaRPr>
          </a:p>
        </p:txBody>
      </p:sp>
      <p:grpSp>
        <p:nvGrpSpPr>
          <p:cNvPr id="4" name="Grupo 3"/>
          <p:cNvGrpSpPr/>
          <p:nvPr/>
        </p:nvGrpSpPr>
        <p:grpSpPr>
          <a:xfrm>
            <a:off x="611560" y="1754097"/>
            <a:ext cx="7805593" cy="4616421"/>
            <a:chOff x="392111" y="1497136"/>
            <a:chExt cx="7805593" cy="4616421"/>
          </a:xfrm>
        </p:grpSpPr>
        <p:sp>
          <p:nvSpPr>
            <p:cNvPr id="11" name="10 Rectángulo"/>
            <p:cNvSpPr/>
            <p:nvPr/>
          </p:nvSpPr>
          <p:spPr>
            <a:xfrm>
              <a:off x="1250046" y="2446217"/>
              <a:ext cx="6947658" cy="646331"/>
            </a:xfrm>
            <a:prstGeom prst="rect">
              <a:avLst/>
            </a:prstGeom>
          </p:spPr>
          <p:txBody>
            <a:bodyPr wrap="square">
              <a:spAutoFit/>
            </a:bodyPr>
            <a:lstStyle/>
            <a:p>
              <a:pPr algn="just">
                <a:lnSpc>
                  <a:spcPct val="100000"/>
                </a:lnSpc>
                <a:spcBef>
                  <a:spcPts val="600"/>
                </a:spcBef>
                <a:spcAft>
                  <a:spcPts val="0"/>
                </a:spcAft>
              </a:pPr>
              <a:r>
                <a:rPr lang="es-ES" b="1" dirty="0"/>
                <a:t>Implementar un sistema de acceso de la ciudadanía a la atención institucional, con calidad y calidez </a:t>
              </a:r>
              <a:r>
                <a:rPr lang="es-ES" dirty="0">
                  <a:solidFill>
                    <a:schemeClr val="tx2">
                      <a:lumMod val="50000"/>
                    </a:schemeClr>
                  </a:solidFill>
                  <a:latin typeface="Georgia" pitchFamily="18" charset="0"/>
                </a:rPr>
                <a:t>. </a:t>
              </a:r>
            </a:p>
          </p:txBody>
        </p:sp>
        <p:pic>
          <p:nvPicPr>
            <p:cNvPr id="5125" name="Picture 5" descr="C:\Users\dlopez\Desktop\Iconografias\rompe.png"/>
            <p:cNvPicPr>
              <a:picLocks noChangeAspect="1" noChangeArrowheads="1"/>
            </p:cNvPicPr>
            <p:nvPr/>
          </p:nvPicPr>
          <p:blipFill>
            <a:blip r:embed="rId3" cstate="print"/>
            <a:srcRect/>
            <a:stretch>
              <a:fillRect/>
            </a:stretch>
          </p:blipFill>
          <p:spPr bwMode="auto">
            <a:xfrm>
              <a:off x="808791" y="1497136"/>
              <a:ext cx="390907" cy="392515"/>
            </a:xfrm>
            <a:prstGeom prst="rect">
              <a:avLst/>
            </a:prstGeom>
            <a:noFill/>
          </p:spPr>
        </p:pic>
        <p:pic>
          <p:nvPicPr>
            <p:cNvPr id="5126" name="Picture 6" descr="C:\Users\dlopez\Desktop\Iconografias\ideas01.png"/>
            <p:cNvPicPr>
              <a:picLocks noChangeAspect="1" noChangeArrowheads="1"/>
            </p:cNvPicPr>
            <p:nvPr/>
          </p:nvPicPr>
          <p:blipFill>
            <a:blip r:embed="rId4" cstate="print"/>
            <a:srcRect/>
            <a:stretch>
              <a:fillRect/>
            </a:stretch>
          </p:blipFill>
          <p:spPr bwMode="auto">
            <a:xfrm>
              <a:off x="745072" y="2431628"/>
              <a:ext cx="426456" cy="547660"/>
            </a:xfrm>
            <a:prstGeom prst="rect">
              <a:avLst/>
            </a:prstGeom>
            <a:noFill/>
          </p:spPr>
        </p:pic>
        <p:pic>
          <p:nvPicPr>
            <p:cNvPr id="5127" name="Picture 7" descr="C:\Users\dlopez\Desktop\Iconografias\atomo.png"/>
            <p:cNvPicPr>
              <a:picLocks noChangeAspect="1" noChangeArrowheads="1"/>
            </p:cNvPicPr>
            <p:nvPr/>
          </p:nvPicPr>
          <p:blipFill>
            <a:blip r:embed="rId5" cstate="print"/>
            <a:srcRect/>
            <a:stretch>
              <a:fillRect/>
            </a:stretch>
          </p:blipFill>
          <p:spPr bwMode="auto">
            <a:xfrm>
              <a:off x="745072" y="3373825"/>
              <a:ext cx="463444" cy="513571"/>
            </a:xfrm>
            <a:prstGeom prst="rect">
              <a:avLst/>
            </a:prstGeom>
            <a:noFill/>
          </p:spPr>
        </p:pic>
        <p:pic>
          <p:nvPicPr>
            <p:cNvPr id="5128" name="Picture 8" descr="C:\Users\dlopez\Desktop\Iconografias\oreja.png"/>
            <p:cNvPicPr>
              <a:picLocks noChangeAspect="1" noChangeArrowheads="1"/>
            </p:cNvPicPr>
            <p:nvPr/>
          </p:nvPicPr>
          <p:blipFill>
            <a:blip r:embed="rId6" cstate="print"/>
            <a:srcRect/>
            <a:stretch>
              <a:fillRect/>
            </a:stretch>
          </p:blipFill>
          <p:spPr bwMode="auto">
            <a:xfrm>
              <a:off x="783321" y="4208986"/>
              <a:ext cx="349958" cy="508952"/>
            </a:xfrm>
            <a:prstGeom prst="rect">
              <a:avLst/>
            </a:prstGeom>
            <a:noFill/>
          </p:spPr>
        </p:pic>
        <p:pic>
          <p:nvPicPr>
            <p:cNvPr id="5129" name="Picture 9" descr="C:\Users\dlopez\Desktop\Iconografias\vinculos.png"/>
            <p:cNvPicPr>
              <a:picLocks noChangeAspect="1" noChangeArrowheads="1"/>
            </p:cNvPicPr>
            <p:nvPr/>
          </p:nvPicPr>
          <p:blipFill>
            <a:blip r:embed="rId7" cstate="print"/>
            <a:srcRect/>
            <a:stretch>
              <a:fillRect/>
            </a:stretch>
          </p:blipFill>
          <p:spPr bwMode="auto">
            <a:xfrm>
              <a:off x="392111" y="5039529"/>
              <a:ext cx="803974" cy="283618"/>
            </a:xfrm>
            <a:prstGeom prst="rect">
              <a:avLst/>
            </a:prstGeom>
            <a:noFill/>
          </p:spPr>
        </p:pic>
        <p:sp>
          <p:nvSpPr>
            <p:cNvPr id="20" name="19 Rectángulo"/>
            <p:cNvSpPr/>
            <p:nvPr/>
          </p:nvSpPr>
          <p:spPr>
            <a:xfrm>
              <a:off x="1250046" y="3356741"/>
              <a:ext cx="6743318" cy="369332"/>
            </a:xfrm>
            <a:prstGeom prst="rect">
              <a:avLst/>
            </a:prstGeom>
          </p:spPr>
          <p:txBody>
            <a:bodyPr wrap="square">
              <a:spAutoFit/>
            </a:bodyPr>
            <a:lstStyle/>
            <a:p>
              <a:pPr algn="just">
                <a:lnSpc>
                  <a:spcPct val="100000"/>
                </a:lnSpc>
                <a:spcBef>
                  <a:spcPts val="600"/>
                </a:spcBef>
                <a:spcAft>
                  <a:spcPts val="0"/>
                </a:spcAft>
              </a:pPr>
              <a:r>
                <a:rPr lang="es-ES" b="1" dirty="0"/>
                <a:t>Institucionalizar los mecanismos de articulación interinstitucional</a:t>
              </a:r>
              <a:r>
                <a:rPr lang="es-ES" dirty="0">
                  <a:solidFill>
                    <a:schemeClr val="tx2">
                      <a:lumMod val="50000"/>
                    </a:schemeClr>
                  </a:solidFill>
                  <a:latin typeface="Georgia" pitchFamily="18" charset="0"/>
                </a:rPr>
                <a:t>. </a:t>
              </a:r>
            </a:p>
          </p:txBody>
        </p:sp>
        <p:sp>
          <p:nvSpPr>
            <p:cNvPr id="21" name="20 Rectángulo"/>
            <p:cNvSpPr/>
            <p:nvPr/>
          </p:nvSpPr>
          <p:spPr>
            <a:xfrm>
              <a:off x="1231842" y="4125120"/>
              <a:ext cx="6761522" cy="646331"/>
            </a:xfrm>
            <a:prstGeom prst="rect">
              <a:avLst/>
            </a:prstGeom>
          </p:spPr>
          <p:txBody>
            <a:bodyPr wrap="square">
              <a:spAutoFit/>
            </a:bodyPr>
            <a:lstStyle/>
            <a:p>
              <a:pPr algn="just">
                <a:lnSpc>
                  <a:spcPct val="100000"/>
                </a:lnSpc>
                <a:spcBef>
                  <a:spcPts val="600"/>
                </a:spcBef>
                <a:spcAft>
                  <a:spcPts val="0"/>
                </a:spcAft>
              </a:pPr>
              <a:r>
                <a:rPr lang="es-ES" b="1" dirty="0"/>
                <a:t>Implementar mecanismos de comunicación eficientes hacia la ciudadanía</a:t>
              </a:r>
              <a:r>
                <a:rPr lang="es-ES" dirty="0">
                  <a:solidFill>
                    <a:schemeClr val="tx2">
                      <a:lumMod val="50000"/>
                    </a:schemeClr>
                  </a:solidFill>
                  <a:latin typeface="Georgia" pitchFamily="18" charset="0"/>
                </a:rPr>
                <a:t>.</a:t>
              </a:r>
              <a:endParaRPr lang="it-IT" dirty="0">
                <a:solidFill>
                  <a:schemeClr val="tx2">
                    <a:lumMod val="50000"/>
                  </a:schemeClr>
                </a:solidFill>
                <a:latin typeface="Georgia" pitchFamily="18" charset="0"/>
              </a:endParaRPr>
            </a:p>
          </p:txBody>
        </p:sp>
        <p:sp>
          <p:nvSpPr>
            <p:cNvPr id="22" name="21 Rectángulo"/>
            <p:cNvSpPr/>
            <p:nvPr/>
          </p:nvSpPr>
          <p:spPr>
            <a:xfrm>
              <a:off x="1208516" y="5655061"/>
              <a:ext cx="6784848" cy="369332"/>
            </a:xfrm>
            <a:prstGeom prst="rect">
              <a:avLst/>
            </a:prstGeom>
          </p:spPr>
          <p:txBody>
            <a:bodyPr wrap="square">
              <a:spAutoFit/>
            </a:bodyPr>
            <a:lstStyle/>
            <a:p>
              <a:pPr algn="just">
                <a:lnSpc>
                  <a:spcPct val="100000"/>
                </a:lnSpc>
                <a:spcBef>
                  <a:spcPts val="600"/>
                </a:spcBef>
                <a:spcAft>
                  <a:spcPts val="0"/>
                </a:spcAft>
              </a:pPr>
              <a:r>
                <a:rPr lang="es-ES" b="1" dirty="0" smtClean="0"/>
                <a:t>Desarrollar </a:t>
              </a:r>
              <a:r>
                <a:rPr lang="es-ES" b="1" dirty="0"/>
                <a:t>un modelo integrado de gestión de los recursos humanos.</a:t>
              </a:r>
              <a:endParaRPr lang="it-IT" dirty="0">
                <a:solidFill>
                  <a:schemeClr val="tx2">
                    <a:lumMod val="50000"/>
                  </a:schemeClr>
                </a:solidFill>
                <a:latin typeface="Georgia" pitchFamily="18" charset="0"/>
              </a:endParaRPr>
            </a:p>
          </p:txBody>
        </p:sp>
        <p:sp>
          <p:nvSpPr>
            <p:cNvPr id="3" name="Rectángulo 2"/>
            <p:cNvSpPr/>
            <p:nvPr/>
          </p:nvSpPr>
          <p:spPr>
            <a:xfrm>
              <a:off x="1219401" y="4953814"/>
              <a:ext cx="6978303" cy="369332"/>
            </a:xfrm>
            <a:prstGeom prst="rect">
              <a:avLst/>
            </a:prstGeom>
          </p:spPr>
          <p:txBody>
            <a:bodyPr wrap="square">
              <a:spAutoFit/>
            </a:bodyPr>
            <a:lstStyle/>
            <a:p>
              <a:pPr algn="just">
                <a:lnSpc>
                  <a:spcPct val="100000"/>
                </a:lnSpc>
                <a:spcBef>
                  <a:spcPts val="600"/>
                </a:spcBef>
                <a:spcAft>
                  <a:spcPts val="0"/>
                </a:spcAft>
              </a:pPr>
              <a:r>
                <a:rPr lang="es-ES" b="1" dirty="0"/>
                <a:t>Institucionalizar una gestión integrada orientada a resultados</a:t>
              </a:r>
              <a:r>
                <a:rPr lang="it-IT" dirty="0">
                  <a:solidFill>
                    <a:schemeClr val="tx2">
                      <a:lumMod val="50000"/>
                    </a:schemeClr>
                  </a:solidFill>
                  <a:latin typeface="Georgia" pitchFamily="18" charset="0"/>
                </a:rPr>
                <a:t>.</a:t>
              </a:r>
            </a:p>
          </p:txBody>
        </p:sp>
        <p:pic>
          <p:nvPicPr>
            <p:cNvPr id="14" name="Picture 6" descr="C:\Users\dlopez\Desktop\Iconografias\ideas01.png"/>
            <p:cNvPicPr>
              <a:picLocks noChangeAspect="1" noChangeArrowheads="1"/>
            </p:cNvPicPr>
            <p:nvPr/>
          </p:nvPicPr>
          <p:blipFill>
            <a:blip r:embed="rId4" cstate="print"/>
            <a:srcRect/>
            <a:stretch>
              <a:fillRect/>
            </a:stretch>
          </p:blipFill>
          <p:spPr bwMode="auto">
            <a:xfrm>
              <a:off x="763566" y="5565897"/>
              <a:ext cx="426456" cy="547660"/>
            </a:xfrm>
            <a:prstGeom prst="rect">
              <a:avLst/>
            </a:prstGeom>
            <a:noFill/>
          </p:spPr>
        </p:pic>
      </p:grpSp>
      <p:grpSp>
        <p:nvGrpSpPr>
          <p:cNvPr id="15" name="Grupo 14"/>
          <p:cNvGrpSpPr/>
          <p:nvPr/>
        </p:nvGrpSpPr>
        <p:grpSpPr>
          <a:xfrm>
            <a:off x="478296" y="263645"/>
            <a:ext cx="8085583" cy="553485"/>
            <a:chOff x="467545" y="326520"/>
            <a:chExt cx="8085583" cy="553485"/>
          </a:xfrm>
        </p:grpSpPr>
        <p:pic>
          <p:nvPicPr>
            <p:cNvPr id="16" name="6 Imagen" descr="logo_SAS_cast.png"/>
            <p:cNvPicPr>
              <a:picLocks noChangeAspect="1"/>
            </p:cNvPicPr>
            <p:nvPr/>
          </p:nvPicPr>
          <p:blipFill>
            <a:blip r:embed="rId8" cstate="print"/>
            <a:stretch>
              <a:fillRect/>
            </a:stretch>
          </p:blipFill>
          <p:spPr>
            <a:xfrm>
              <a:off x="467545" y="404665"/>
              <a:ext cx="1296144" cy="475340"/>
            </a:xfrm>
            <a:prstGeom prst="rect">
              <a:avLst/>
            </a:prstGeom>
          </p:spPr>
        </p:pic>
        <p:pic>
          <p:nvPicPr>
            <p:cNvPr id="17" name="5 Imagen" descr="logo_gob_cast.png"/>
            <p:cNvPicPr>
              <a:picLocks noChangeAspect="1"/>
            </p:cNvPicPr>
            <p:nvPr/>
          </p:nvPicPr>
          <p:blipFill>
            <a:blip r:embed="rId9" cstate="print"/>
            <a:stretch>
              <a:fillRect/>
            </a:stretch>
          </p:blipFill>
          <p:spPr>
            <a:xfrm>
              <a:off x="7062466" y="326520"/>
              <a:ext cx="1490662" cy="498575"/>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43608" y="966370"/>
            <a:ext cx="7741198" cy="720080"/>
          </a:xfrm>
        </p:spPr>
        <p:txBody>
          <a:bodyPr>
            <a:normAutofit fontScale="90000"/>
          </a:bodyPr>
          <a:lstStyle/>
          <a:p>
            <a:r>
              <a:rPr lang="es-PY" sz="4000" dirty="0">
                <a:latin typeface="Humanst521 Lt BT" panose="020B0402020204020304" pitchFamily="34" charset="0"/>
              </a:rPr>
              <a:t>Proyecto de Presupuesto Institucional </a:t>
            </a:r>
          </a:p>
        </p:txBody>
      </p:sp>
      <p:grpSp>
        <p:nvGrpSpPr>
          <p:cNvPr id="7" name="Grupo 6"/>
          <p:cNvGrpSpPr/>
          <p:nvPr/>
        </p:nvGrpSpPr>
        <p:grpSpPr>
          <a:xfrm>
            <a:off x="467545" y="116632"/>
            <a:ext cx="8085583" cy="553485"/>
            <a:chOff x="467545" y="326520"/>
            <a:chExt cx="8085583" cy="553485"/>
          </a:xfrm>
        </p:grpSpPr>
        <p:pic>
          <p:nvPicPr>
            <p:cNvPr id="8"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9"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10" name="Imagen 9"/>
          <p:cNvPicPr>
            <a:picLocks noChangeAspect="1"/>
          </p:cNvPicPr>
          <p:nvPr/>
        </p:nvPicPr>
        <p:blipFill>
          <a:blip r:embed="rId5"/>
          <a:stretch>
            <a:fillRect/>
          </a:stretch>
        </p:blipFill>
        <p:spPr>
          <a:xfrm>
            <a:off x="1" y="1993143"/>
            <a:ext cx="9144000" cy="3956137"/>
          </a:xfrm>
          <a:prstGeom prst="rect">
            <a:avLst/>
          </a:prstGeom>
        </p:spPr>
      </p:pic>
    </p:spTree>
    <p:extLst>
      <p:ext uri="{BB962C8B-B14F-4D97-AF65-F5344CB8AC3E}">
        <p14:creationId xmlns:p14="http://schemas.microsoft.com/office/powerpoint/2010/main" val="2766705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67545" y="116632"/>
            <a:ext cx="8085583" cy="553485"/>
            <a:chOff x="467545" y="326520"/>
            <a:chExt cx="8085583" cy="553485"/>
          </a:xfrm>
        </p:grpSpPr>
        <p:pic>
          <p:nvPicPr>
            <p:cNvPr id="4"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5"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sp>
        <p:nvSpPr>
          <p:cNvPr id="6" name="Título 2"/>
          <p:cNvSpPr txBox="1">
            <a:spLocks/>
          </p:cNvSpPr>
          <p:nvPr/>
        </p:nvSpPr>
        <p:spPr>
          <a:xfrm>
            <a:off x="827584" y="2636912"/>
            <a:ext cx="7848872" cy="72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Y" sz="4000" dirty="0">
                <a:latin typeface="Humanst521 Lt BT" panose="020B0402020204020304" pitchFamily="34" charset="0"/>
              </a:rPr>
              <a:t>Proyecto de Presupuesto por Programas</a:t>
            </a:r>
          </a:p>
        </p:txBody>
      </p:sp>
    </p:spTree>
    <p:extLst>
      <p:ext uri="{BB962C8B-B14F-4D97-AF65-F5344CB8AC3E}">
        <p14:creationId xmlns:p14="http://schemas.microsoft.com/office/powerpoint/2010/main" val="571560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ítulo 2"/>
          <p:cNvSpPr txBox="1">
            <a:spLocks/>
          </p:cNvSpPr>
          <p:nvPr/>
        </p:nvSpPr>
        <p:spPr>
          <a:xfrm>
            <a:off x="323528" y="5455462"/>
            <a:ext cx="8229600" cy="7012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grpSp>
        <p:nvGrpSpPr>
          <p:cNvPr id="12" name="Grupo 11"/>
          <p:cNvGrpSpPr/>
          <p:nvPr/>
        </p:nvGrpSpPr>
        <p:grpSpPr>
          <a:xfrm>
            <a:off x="467545" y="116632"/>
            <a:ext cx="8085583" cy="553485"/>
            <a:chOff x="467545" y="326520"/>
            <a:chExt cx="8085583" cy="553485"/>
          </a:xfrm>
        </p:grpSpPr>
        <p:pic>
          <p:nvPicPr>
            <p:cNvPr id="13"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4"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pic>
        <p:nvPicPr>
          <p:cNvPr id="9" name="Imagen 8"/>
          <p:cNvPicPr>
            <a:picLocks noChangeAspect="1"/>
          </p:cNvPicPr>
          <p:nvPr/>
        </p:nvPicPr>
        <p:blipFill>
          <a:blip r:embed="rId5"/>
          <a:stretch>
            <a:fillRect/>
          </a:stretch>
        </p:blipFill>
        <p:spPr>
          <a:xfrm>
            <a:off x="106267" y="1338934"/>
            <a:ext cx="8784976" cy="3013624"/>
          </a:xfrm>
          <a:prstGeom prst="rect">
            <a:avLst/>
          </a:prstGeom>
        </p:spPr>
      </p:pic>
      <p:sp>
        <p:nvSpPr>
          <p:cNvPr id="15" name="Título 2"/>
          <p:cNvSpPr txBox="1">
            <a:spLocks/>
          </p:cNvSpPr>
          <p:nvPr/>
        </p:nvSpPr>
        <p:spPr>
          <a:xfrm>
            <a:off x="290040" y="4723990"/>
            <a:ext cx="807524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1600" b="1" dirty="0" smtClean="0">
                <a:solidFill>
                  <a:schemeClr val="bg2">
                    <a:lumMod val="10000"/>
                  </a:schemeClr>
                </a:solidFill>
                <a:latin typeface="Segoe UI" panose="020B0502040204020203" pitchFamily="34" charset="0"/>
                <a:cs typeface="Segoe UI" panose="020B0502040204020203" pitchFamily="34" charset="0"/>
              </a:rPr>
              <a:t>PROYECCION – CANTIDAD DE PERSONAL </a:t>
            </a:r>
            <a:endParaRPr lang="es-PY" sz="1600" b="1" dirty="0">
              <a:solidFill>
                <a:schemeClr val="bg2">
                  <a:lumMod val="10000"/>
                </a:schemeClr>
              </a:solidFill>
              <a:latin typeface="Segoe UI" panose="020B0502040204020203" pitchFamily="34" charset="0"/>
              <a:cs typeface="Segoe UI" panose="020B0502040204020203" pitchFamily="34" charset="0"/>
            </a:endParaRPr>
          </a:p>
        </p:txBody>
      </p:sp>
      <p:pic>
        <p:nvPicPr>
          <p:cNvPr id="16" name="Imagen 15"/>
          <p:cNvPicPr>
            <a:picLocks noChangeAspect="1"/>
          </p:cNvPicPr>
          <p:nvPr/>
        </p:nvPicPr>
        <p:blipFill>
          <a:blip r:embed="rId6"/>
          <a:stretch>
            <a:fillRect/>
          </a:stretch>
        </p:blipFill>
        <p:spPr>
          <a:xfrm>
            <a:off x="323528" y="5455462"/>
            <a:ext cx="3857175" cy="1274400"/>
          </a:xfrm>
          <a:prstGeom prst="rect">
            <a:avLst/>
          </a:prstGeom>
        </p:spPr>
      </p:pic>
      <p:pic>
        <p:nvPicPr>
          <p:cNvPr id="17" name="Imagen 16"/>
          <p:cNvPicPr>
            <a:picLocks noChangeAspect="1"/>
          </p:cNvPicPr>
          <p:nvPr/>
        </p:nvPicPr>
        <p:blipFill>
          <a:blip r:embed="rId7"/>
          <a:stretch>
            <a:fillRect/>
          </a:stretch>
        </p:blipFill>
        <p:spPr>
          <a:xfrm>
            <a:off x="4572000" y="5455462"/>
            <a:ext cx="3857175" cy="1274400"/>
          </a:xfrm>
          <a:prstGeom prst="rect">
            <a:avLst/>
          </a:prstGeom>
        </p:spPr>
      </p:pic>
    </p:spTree>
    <p:extLst>
      <p:ext uri="{BB962C8B-B14F-4D97-AF65-F5344CB8AC3E}">
        <p14:creationId xmlns:p14="http://schemas.microsoft.com/office/powerpoint/2010/main" val="339545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ítulo 2"/>
          <p:cNvSpPr txBox="1">
            <a:spLocks/>
          </p:cNvSpPr>
          <p:nvPr/>
        </p:nvSpPr>
        <p:spPr>
          <a:xfrm>
            <a:off x="2879811" y="1374032"/>
            <a:ext cx="3672409" cy="7200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Y" sz="4000" dirty="0">
                <a:latin typeface="Humanst521 Lt BT" panose="020B0402020204020304" pitchFamily="34" charset="0"/>
              </a:rPr>
              <a:t>Metas Tekoporã</a:t>
            </a:r>
          </a:p>
        </p:txBody>
      </p:sp>
      <p:grpSp>
        <p:nvGrpSpPr>
          <p:cNvPr id="11" name="Grupo 10"/>
          <p:cNvGrpSpPr/>
          <p:nvPr/>
        </p:nvGrpSpPr>
        <p:grpSpPr>
          <a:xfrm>
            <a:off x="467545" y="116632"/>
            <a:ext cx="8085583" cy="553485"/>
            <a:chOff x="467545" y="326520"/>
            <a:chExt cx="8085583" cy="553485"/>
          </a:xfrm>
        </p:grpSpPr>
        <p:pic>
          <p:nvPicPr>
            <p:cNvPr id="12" name="6 Imagen" descr="logo_SAS_cast.png"/>
            <p:cNvPicPr>
              <a:picLocks noChangeAspect="1"/>
            </p:cNvPicPr>
            <p:nvPr/>
          </p:nvPicPr>
          <p:blipFill>
            <a:blip r:embed="rId3" cstate="print"/>
            <a:stretch>
              <a:fillRect/>
            </a:stretch>
          </p:blipFill>
          <p:spPr>
            <a:xfrm>
              <a:off x="467545" y="404665"/>
              <a:ext cx="1296144" cy="475340"/>
            </a:xfrm>
            <a:prstGeom prst="rect">
              <a:avLst/>
            </a:prstGeom>
          </p:spPr>
        </p:pic>
        <p:pic>
          <p:nvPicPr>
            <p:cNvPr id="13" name="5 Imagen" descr="logo_gob_cast.png"/>
            <p:cNvPicPr>
              <a:picLocks noChangeAspect="1"/>
            </p:cNvPicPr>
            <p:nvPr/>
          </p:nvPicPr>
          <p:blipFill>
            <a:blip r:embed="rId4" cstate="print"/>
            <a:stretch>
              <a:fillRect/>
            </a:stretch>
          </p:blipFill>
          <p:spPr>
            <a:xfrm>
              <a:off x="7062466" y="326520"/>
              <a:ext cx="1490662" cy="498575"/>
            </a:xfrm>
            <a:prstGeom prst="rect">
              <a:avLst/>
            </a:prstGeom>
          </p:spPr>
        </p:pic>
      </p:grpSp>
      <p:graphicFrame>
        <p:nvGraphicFramePr>
          <p:cNvPr id="3" name="Tabla 2"/>
          <p:cNvGraphicFramePr>
            <a:graphicFrameLocks noGrp="1"/>
          </p:cNvGraphicFramePr>
          <p:nvPr>
            <p:extLst>
              <p:ext uri="{D42A27DB-BD31-4B8C-83A1-F6EECF244321}">
                <p14:modId xmlns:p14="http://schemas.microsoft.com/office/powerpoint/2010/main" val="2486836827"/>
              </p:ext>
            </p:extLst>
          </p:nvPr>
        </p:nvGraphicFramePr>
        <p:xfrm>
          <a:off x="827584" y="2814191"/>
          <a:ext cx="7344816" cy="1202919"/>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tblGrid>
              <a:tr h="372792">
                <a:tc>
                  <a:txBody>
                    <a:bodyPr/>
                    <a:lstStyle/>
                    <a:p>
                      <a:r>
                        <a:rPr lang="es-ES" sz="2000" b="1" dirty="0" smtClean="0"/>
                        <a:t>PROYECTO DE PRESUP. 2017</a:t>
                      </a:r>
                      <a:r>
                        <a:rPr lang="es-ES" sz="2000" b="1" baseline="0" dirty="0" smtClean="0"/>
                        <a:t> G.</a:t>
                      </a:r>
                      <a:endParaRPr lang="es-PY" sz="2000" dirty="0"/>
                    </a:p>
                  </a:txBody>
                  <a:tcPr>
                    <a:solidFill>
                      <a:srgbClr val="C00000"/>
                    </a:solidFill>
                  </a:tcPr>
                </a:tc>
                <a:tc>
                  <a:txBody>
                    <a:bodyPr/>
                    <a:lstStyle/>
                    <a:p>
                      <a:r>
                        <a:rPr lang="es-ES" sz="2000" dirty="0" smtClean="0"/>
                        <a:t> </a:t>
                      </a:r>
                      <a:r>
                        <a:rPr lang="es-ES" sz="2000" b="1" dirty="0" smtClean="0"/>
                        <a:t>META 2017 </a:t>
                      </a:r>
                      <a:r>
                        <a:rPr lang="es-ES" sz="2000" dirty="0" smtClean="0"/>
                        <a:t>TMC</a:t>
                      </a:r>
                      <a:endParaRPr lang="es-PY" sz="2000" dirty="0"/>
                    </a:p>
                  </a:txBody>
                  <a:tcPr>
                    <a:solidFill>
                      <a:srgbClr val="C00000"/>
                    </a:solidFill>
                  </a:tcPr>
                </a:tc>
                <a:extLst>
                  <a:ext uri="{0D108BD9-81ED-4DB2-BD59-A6C34878D82A}">
                    <a16:rowId xmlns:a16="http://schemas.microsoft.com/office/drawing/2014/main" xmlns="" val="10000"/>
                  </a:ext>
                </a:extLst>
              </a:tr>
              <a:tr h="806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smtClean="0"/>
                        <a:t>397.869.644.811.-</a:t>
                      </a:r>
                    </a:p>
                    <a:p>
                      <a:endParaRPr lang="es-PY" sz="2000" dirty="0"/>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b="1" dirty="0" smtClean="0"/>
                        <a:t>150.000</a:t>
                      </a:r>
                      <a:r>
                        <a:rPr lang="es-ES" sz="2000" dirty="0" smtClean="0"/>
                        <a:t> Familias</a:t>
                      </a:r>
                    </a:p>
                    <a:p>
                      <a:endParaRPr lang="es-PY" sz="2000" dirty="0"/>
                    </a:p>
                  </a:txBody>
                  <a:tcP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02409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6 Imagen" descr="logo_SAS_cast.png"/>
          <p:cNvPicPr>
            <a:picLocks noChangeAspect="1"/>
          </p:cNvPicPr>
          <p:nvPr/>
        </p:nvPicPr>
        <p:blipFill>
          <a:blip r:embed="rId3" cstate="print"/>
          <a:stretch>
            <a:fillRect/>
          </a:stretch>
        </p:blipFill>
        <p:spPr>
          <a:xfrm>
            <a:off x="467545" y="404665"/>
            <a:ext cx="1080120" cy="396116"/>
          </a:xfrm>
          <a:prstGeom prst="rect">
            <a:avLst/>
          </a:prstGeom>
        </p:spPr>
      </p:pic>
      <p:pic>
        <p:nvPicPr>
          <p:cNvPr id="6" name="5 Imagen" descr="logo_gob_cast.png"/>
          <p:cNvPicPr>
            <a:picLocks noChangeAspect="1"/>
          </p:cNvPicPr>
          <p:nvPr/>
        </p:nvPicPr>
        <p:blipFill>
          <a:blip r:embed="rId4" cstate="print"/>
          <a:stretch>
            <a:fillRect/>
          </a:stretch>
        </p:blipFill>
        <p:spPr>
          <a:xfrm>
            <a:off x="7350973" y="350374"/>
            <a:ext cx="1346646" cy="450407"/>
          </a:xfrm>
          <a:prstGeom prst="rect">
            <a:avLst/>
          </a:prstGeom>
        </p:spPr>
      </p:pic>
      <p:sp>
        <p:nvSpPr>
          <p:cNvPr id="7" name="Título 2"/>
          <p:cNvSpPr txBox="1">
            <a:spLocks/>
          </p:cNvSpPr>
          <p:nvPr/>
        </p:nvSpPr>
        <p:spPr>
          <a:xfrm>
            <a:off x="1144183" y="5366671"/>
            <a:ext cx="8229600" cy="4936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9" name="Título 2"/>
          <p:cNvSpPr>
            <a:spLocks noGrp="1"/>
          </p:cNvSpPr>
          <p:nvPr>
            <p:ph type="title"/>
          </p:nvPr>
        </p:nvSpPr>
        <p:spPr>
          <a:xfrm>
            <a:off x="494860" y="1012221"/>
            <a:ext cx="7007006" cy="504057"/>
          </a:xfrm>
        </p:spPr>
        <p:txBody>
          <a:bodyPr>
            <a:noAutofit/>
          </a:bodyPr>
          <a:lstStyle/>
          <a:p>
            <a:r>
              <a:rPr lang="es-PY" sz="3200" dirty="0">
                <a:latin typeface="Humanst521 Lt BT" panose="020B0402020204020304" pitchFamily="34" charset="0"/>
              </a:rPr>
              <a:t>Principales Logros del Programa Tekoporã </a:t>
            </a:r>
          </a:p>
        </p:txBody>
      </p:sp>
      <p:sp>
        <p:nvSpPr>
          <p:cNvPr id="8" name="8 Marcador de contenido"/>
          <p:cNvSpPr txBox="1">
            <a:spLocks/>
          </p:cNvSpPr>
          <p:nvPr/>
        </p:nvSpPr>
        <p:spPr>
          <a:xfrm>
            <a:off x="0" y="4365104"/>
            <a:ext cx="8858280" cy="22071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ts val="2800"/>
              </a:lnSpc>
              <a:spcAft>
                <a:spcPts val="1200"/>
              </a:spcAft>
              <a:buNone/>
            </a:pPr>
            <a:endParaRPr lang="es-ES" sz="1100" dirty="0">
              <a:latin typeface="Humanst521 Lt BT" panose="020B0402020204020304" pitchFamily="34" charset="0"/>
            </a:endParaRPr>
          </a:p>
        </p:txBody>
      </p:sp>
      <p:pic>
        <p:nvPicPr>
          <p:cNvPr id="10" name="Picture 5" descr="C:\Users\dlopez\Desktop\Iconografias\rompe.png"/>
          <p:cNvPicPr>
            <a:picLocks noChangeAspect="1" noChangeArrowheads="1"/>
          </p:cNvPicPr>
          <p:nvPr/>
        </p:nvPicPr>
        <p:blipFill>
          <a:blip r:embed="rId5" cstate="print"/>
          <a:srcRect/>
          <a:stretch>
            <a:fillRect/>
          </a:stretch>
        </p:blipFill>
        <p:spPr bwMode="auto">
          <a:xfrm>
            <a:off x="5258983" y="1769974"/>
            <a:ext cx="390907" cy="392515"/>
          </a:xfrm>
          <a:prstGeom prst="rect">
            <a:avLst/>
          </a:prstGeom>
          <a:noFill/>
        </p:spPr>
      </p:pic>
      <p:pic>
        <p:nvPicPr>
          <p:cNvPr id="11" name="Picture 7" descr="C:\Users\dlopez\Desktop\Iconografias\atomo.png"/>
          <p:cNvPicPr>
            <a:picLocks noChangeAspect="1" noChangeArrowheads="1"/>
          </p:cNvPicPr>
          <p:nvPr/>
        </p:nvPicPr>
        <p:blipFill>
          <a:blip r:embed="rId6" cstate="print"/>
          <a:srcRect/>
          <a:stretch>
            <a:fillRect/>
          </a:stretch>
        </p:blipFill>
        <p:spPr bwMode="auto">
          <a:xfrm>
            <a:off x="5222714" y="2750225"/>
            <a:ext cx="463444" cy="513571"/>
          </a:xfrm>
          <a:prstGeom prst="rect">
            <a:avLst/>
          </a:prstGeom>
          <a:noFill/>
        </p:spPr>
      </p:pic>
      <p:pic>
        <p:nvPicPr>
          <p:cNvPr id="12" name="Picture 9" descr="C:\Users\dlopez\Desktop\Iconografias\vinculos.png"/>
          <p:cNvPicPr>
            <a:picLocks noChangeAspect="1" noChangeArrowheads="1"/>
          </p:cNvPicPr>
          <p:nvPr/>
        </p:nvPicPr>
        <p:blipFill>
          <a:blip r:embed="rId7" cstate="print"/>
          <a:srcRect/>
          <a:stretch>
            <a:fillRect/>
          </a:stretch>
        </p:blipFill>
        <p:spPr bwMode="auto">
          <a:xfrm>
            <a:off x="5033423" y="3900075"/>
            <a:ext cx="652735" cy="230265"/>
          </a:xfrm>
          <a:prstGeom prst="rect">
            <a:avLst/>
          </a:prstGeom>
          <a:noFill/>
        </p:spPr>
      </p:pic>
      <p:graphicFrame>
        <p:nvGraphicFramePr>
          <p:cNvPr id="13" name="Gráfico 12"/>
          <p:cNvGraphicFramePr>
            <a:graphicFrameLocks/>
          </p:cNvGraphicFramePr>
          <p:nvPr>
            <p:extLst>
              <p:ext uri="{D42A27DB-BD31-4B8C-83A1-F6EECF244321}">
                <p14:modId xmlns:p14="http://schemas.microsoft.com/office/powerpoint/2010/main" val="511572924"/>
              </p:ext>
            </p:extLst>
          </p:nvPr>
        </p:nvGraphicFramePr>
        <p:xfrm>
          <a:off x="323528" y="1877941"/>
          <a:ext cx="4572000" cy="3024994"/>
        </p:xfrm>
        <a:graphic>
          <a:graphicData uri="http://schemas.openxmlformats.org/drawingml/2006/chart">
            <c:chart xmlns:c="http://schemas.openxmlformats.org/drawingml/2006/chart" xmlns:r="http://schemas.openxmlformats.org/officeDocument/2006/relationships" r:id="rId8"/>
          </a:graphicData>
        </a:graphic>
      </p:graphicFrame>
      <p:sp>
        <p:nvSpPr>
          <p:cNvPr id="2" name="Rectángulo 1"/>
          <p:cNvSpPr/>
          <p:nvPr/>
        </p:nvSpPr>
        <p:spPr>
          <a:xfrm>
            <a:off x="5796135" y="1769974"/>
            <a:ext cx="3341779" cy="1682512"/>
          </a:xfrm>
          <a:prstGeom prst="rect">
            <a:avLst/>
          </a:prstGeom>
        </p:spPr>
        <p:txBody>
          <a:bodyPr wrap="square">
            <a:spAutoFit/>
          </a:bodyPr>
          <a:lstStyle/>
          <a:p>
            <a:pPr algn="just">
              <a:lnSpc>
                <a:spcPts val="2800"/>
              </a:lnSpc>
              <a:spcAft>
                <a:spcPts val="1200"/>
              </a:spcAft>
            </a:pPr>
            <a:r>
              <a:rPr lang="es-ES" dirty="0" smtClean="0"/>
              <a:t>Aproximadamente </a:t>
            </a:r>
            <a:r>
              <a:rPr lang="es-ES" b="1" dirty="0" smtClean="0"/>
              <a:t>680.000</a:t>
            </a:r>
            <a:r>
              <a:rPr lang="es-ES" dirty="0" smtClean="0"/>
              <a:t> </a:t>
            </a:r>
            <a:r>
              <a:rPr lang="es-ES" b="1" dirty="0" smtClean="0"/>
              <a:t>personas, </a:t>
            </a:r>
          </a:p>
          <a:p>
            <a:pPr algn="just">
              <a:lnSpc>
                <a:spcPts val="2800"/>
              </a:lnSpc>
              <a:spcAft>
                <a:spcPts val="1200"/>
              </a:spcAft>
            </a:pPr>
            <a:r>
              <a:rPr lang="es-ES" dirty="0" smtClean="0"/>
              <a:t>en </a:t>
            </a:r>
            <a:r>
              <a:rPr lang="es-ES" b="1" dirty="0" smtClean="0"/>
              <a:t>237 </a:t>
            </a:r>
            <a:r>
              <a:rPr lang="es-ES" b="1" dirty="0"/>
              <a:t>distritos en los 17 departamentos y Capital </a:t>
            </a:r>
            <a:r>
              <a:rPr lang="es-ES" dirty="0"/>
              <a:t>del país</a:t>
            </a:r>
            <a:r>
              <a:rPr lang="es-ES" b="1" dirty="0"/>
              <a:t>, </a:t>
            </a:r>
            <a:endParaRPr lang="es-ES" dirty="0"/>
          </a:p>
        </p:txBody>
      </p:sp>
      <p:sp>
        <p:nvSpPr>
          <p:cNvPr id="3" name="Rectángulo 2"/>
          <p:cNvSpPr/>
          <p:nvPr/>
        </p:nvSpPr>
        <p:spPr>
          <a:xfrm>
            <a:off x="5686158" y="3714353"/>
            <a:ext cx="3488024" cy="1169551"/>
          </a:xfrm>
          <a:prstGeom prst="rect">
            <a:avLst/>
          </a:prstGeom>
        </p:spPr>
        <p:txBody>
          <a:bodyPr wrap="square">
            <a:spAutoFit/>
          </a:bodyPr>
          <a:lstStyle/>
          <a:p>
            <a:pPr algn="just">
              <a:lnSpc>
                <a:spcPts val="2800"/>
              </a:lnSpc>
              <a:spcAft>
                <a:spcPts val="1200"/>
              </a:spcAft>
            </a:pPr>
            <a:r>
              <a:rPr lang="es-ES" b="1" dirty="0"/>
              <a:t>16.731 familias </a:t>
            </a:r>
            <a:r>
              <a:rPr lang="es-ES" b="1" dirty="0" smtClean="0"/>
              <a:t>indígenas</a:t>
            </a:r>
            <a:r>
              <a:rPr lang="es-ES" dirty="0"/>
              <a:t>,</a:t>
            </a:r>
            <a:r>
              <a:rPr lang="es-ES" dirty="0" smtClean="0"/>
              <a:t> </a:t>
            </a:r>
            <a:r>
              <a:rPr lang="es-ES" dirty="0"/>
              <a:t>de alrededor de </a:t>
            </a:r>
            <a:r>
              <a:rPr lang="es-ES" b="1" dirty="0" smtClean="0"/>
              <a:t>600 comunidades, aldeas o barrios indígenas</a:t>
            </a:r>
            <a:endParaRPr lang="es-ES" b="1" dirty="0"/>
          </a:p>
        </p:txBody>
      </p:sp>
      <p:sp>
        <p:nvSpPr>
          <p:cNvPr id="4" name="Rectángulo 3"/>
          <p:cNvSpPr/>
          <p:nvPr/>
        </p:nvSpPr>
        <p:spPr>
          <a:xfrm>
            <a:off x="5766796" y="4864234"/>
            <a:ext cx="3168353" cy="810478"/>
          </a:xfrm>
          <a:prstGeom prst="rect">
            <a:avLst/>
          </a:prstGeom>
        </p:spPr>
        <p:txBody>
          <a:bodyPr wrap="square">
            <a:spAutoFit/>
          </a:bodyPr>
          <a:lstStyle/>
          <a:p>
            <a:pPr algn="just">
              <a:lnSpc>
                <a:spcPts val="2800"/>
              </a:lnSpc>
              <a:spcAft>
                <a:spcPts val="1200"/>
              </a:spcAft>
            </a:pPr>
            <a:r>
              <a:rPr lang="es-ES" b="1" dirty="0" smtClean="0"/>
              <a:t>655 </a:t>
            </a:r>
            <a:r>
              <a:rPr lang="es-ES" b="1" dirty="0"/>
              <a:t>familias</a:t>
            </a:r>
            <a:r>
              <a:rPr lang="es-ES" dirty="0"/>
              <a:t> con personas con discapacidad severa.</a:t>
            </a:r>
          </a:p>
        </p:txBody>
      </p:sp>
      <p:pic>
        <p:nvPicPr>
          <p:cNvPr id="14" name="Picture 7" descr="C:\Users\dlopez\Desktop\Iconografias\atomo.png"/>
          <p:cNvPicPr>
            <a:picLocks noChangeAspect="1" noChangeArrowheads="1"/>
          </p:cNvPicPr>
          <p:nvPr/>
        </p:nvPicPr>
        <p:blipFill>
          <a:blip r:embed="rId6" cstate="print"/>
          <a:srcRect/>
          <a:stretch>
            <a:fillRect/>
          </a:stretch>
        </p:blipFill>
        <p:spPr bwMode="auto">
          <a:xfrm>
            <a:off x="5178085" y="4902935"/>
            <a:ext cx="463444" cy="513571"/>
          </a:xfrm>
          <a:prstGeom prst="rect">
            <a:avLst/>
          </a:prstGeom>
          <a:noFill/>
        </p:spPr>
      </p:pic>
    </p:spTree>
    <p:extLst>
      <p:ext uri="{BB962C8B-B14F-4D97-AF65-F5344CB8AC3E}">
        <p14:creationId xmlns:p14="http://schemas.microsoft.com/office/powerpoint/2010/main" val="623873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6 Imagen" descr="logo_SAS_cast.png"/>
          <p:cNvPicPr>
            <a:picLocks noChangeAspect="1"/>
          </p:cNvPicPr>
          <p:nvPr/>
        </p:nvPicPr>
        <p:blipFill>
          <a:blip r:embed="rId3" cstate="print"/>
          <a:stretch>
            <a:fillRect/>
          </a:stretch>
        </p:blipFill>
        <p:spPr>
          <a:xfrm>
            <a:off x="539553" y="404664"/>
            <a:ext cx="1080120" cy="396116"/>
          </a:xfrm>
          <a:prstGeom prst="rect">
            <a:avLst/>
          </a:prstGeom>
        </p:spPr>
      </p:pic>
      <p:pic>
        <p:nvPicPr>
          <p:cNvPr id="6" name="5 Imagen" descr="logo_gob_cast.png"/>
          <p:cNvPicPr>
            <a:picLocks noChangeAspect="1"/>
          </p:cNvPicPr>
          <p:nvPr/>
        </p:nvPicPr>
        <p:blipFill>
          <a:blip r:embed="rId4" cstate="print"/>
          <a:stretch>
            <a:fillRect/>
          </a:stretch>
        </p:blipFill>
        <p:spPr>
          <a:xfrm>
            <a:off x="7308304" y="404664"/>
            <a:ext cx="1490662" cy="498575"/>
          </a:xfrm>
          <a:prstGeom prst="rect">
            <a:avLst/>
          </a:prstGeom>
        </p:spPr>
      </p:pic>
      <p:sp>
        <p:nvSpPr>
          <p:cNvPr id="7" name="Título 2"/>
          <p:cNvSpPr txBox="1">
            <a:spLocks/>
          </p:cNvSpPr>
          <p:nvPr/>
        </p:nvSpPr>
        <p:spPr>
          <a:xfrm>
            <a:off x="323528" y="5445224"/>
            <a:ext cx="8229600" cy="4936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PY" sz="2400" b="1" dirty="0">
              <a:solidFill>
                <a:schemeClr val="bg2">
                  <a:lumMod val="10000"/>
                </a:schemeClr>
              </a:solidFill>
              <a:latin typeface="Segoe UI" panose="020B0502040204020203" pitchFamily="34" charset="0"/>
              <a:cs typeface="Segoe UI" panose="020B0502040204020203" pitchFamily="34" charset="0"/>
            </a:endParaRPr>
          </a:p>
        </p:txBody>
      </p:sp>
      <p:sp>
        <p:nvSpPr>
          <p:cNvPr id="10" name="8 Marcador de contenido"/>
          <p:cNvSpPr txBox="1">
            <a:spLocks/>
          </p:cNvSpPr>
          <p:nvPr/>
        </p:nvSpPr>
        <p:spPr>
          <a:xfrm>
            <a:off x="1465159" y="2130629"/>
            <a:ext cx="7367816" cy="36027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ts val="2800"/>
              </a:lnSpc>
              <a:spcAft>
                <a:spcPts val="1200"/>
              </a:spcAft>
              <a:buNone/>
            </a:pPr>
            <a:r>
              <a:rPr lang="es-ES" sz="2000" b="1" dirty="0"/>
              <a:t>P</a:t>
            </a:r>
            <a:r>
              <a:rPr lang="es-ES" sz="2000" b="1" dirty="0" smtClean="0"/>
              <a:t>royecto </a:t>
            </a:r>
            <a:r>
              <a:rPr lang="es-ES" sz="2000" b="1" dirty="0" err="1"/>
              <a:t>Kunu’u</a:t>
            </a:r>
            <a:r>
              <a:rPr lang="es-ES" sz="2000" b="1" dirty="0"/>
              <a:t> “Protegiendo a madres y bebés”, </a:t>
            </a:r>
            <a:r>
              <a:rPr lang="es-ES" sz="2000" dirty="0"/>
              <a:t>en el período 2015 – 2016, </a:t>
            </a:r>
            <a:r>
              <a:rPr lang="es-ES" sz="2000" b="1" dirty="0"/>
              <a:t>483 Kits</a:t>
            </a:r>
            <a:r>
              <a:rPr lang="es-ES" sz="2000" dirty="0"/>
              <a:t> </a:t>
            </a:r>
            <a:r>
              <a:rPr lang="es-ES" sz="2000" dirty="0" smtClean="0"/>
              <a:t>entregados </a:t>
            </a:r>
            <a:r>
              <a:rPr lang="es-ES" sz="2000" dirty="0"/>
              <a:t>a madres participantes de Tekoporã en los departamentos de </a:t>
            </a:r>
            <a:r>
              <a:rPr lang="es-ES" sz="2000" b="1" dirty="0"/>
              <a:t>Caazapá, Canindeyú y Alto Paraná</a:t>
            </a:r>
            <a:r>
              <a:rPr lang="es-ES" sz="2000" dirty="0" smtClean="0"/>
              <a:t>.</a:t>
            </a:r>
          </a:p>
          <a:p>
            <a:pPr marL="0" lvl="0" indent="0" algn="just">
              <a:lnSpc>
                <a:spcPts val="2800"/>
              </a:lnSpc>
              <a:spcAft>
                <a:spcPts val="1200"/>
              </a:spcAft>
              <a:buNone/>
            </a:pPr>
            <a:r>
              <a:rPr lang="es-PY" sz="2000" dirty="0" smtClean="0"/>
              <a:t>Se mantiene en el año </a:t>
            </a:r>
            <a:r>
              <a:rPr lang="es-PY" sz="2000" dirty="0"/>
              <a:t>2016 </a:t>
            </a:r>
            <a:r>
              <a:rPr lang="es-PY" sz="2000" dirty="0" smtClean="0"/>
              <a:t>el Certificado de Calidad </a:t>
            </a:r>
            <a:r>
              <a:rPr lang="es-PY" sz="2000" dirty="0"/>
              <a:t>bajo los requisitos de la Norma ISO </a:t>
            </a:r>
            <a:r>
              <a:rPr lang="es-PY" sz="2000" dirty="0" smtClean="0"/>
              <a:t>9001:2008 del </a:t>
            </a:r>
            <a:r>
              <a:rPr lang="es-PY" sz="2000" dirty="0"/>
              <a:t>Proceso de Pagos del Programa Tekoporã obtenida en el año </a:t>
            </a:r>
            <a:r>
              <a:rPr lang="es-PY" sz="2000" dirty="0" smtClean="0"/>
              <a:t>2015</a:t>
            </a:r>
            <a:endParaRPr lang="es-ES" sz="2000" b="1" dirty="0"/>
          </a:p>
          <a:p>
            <a:pPr marL="0" indent="0" algn="just">
              <a:lnSpc>
                <a:spcPts val="2800"/>
              </a:lnSpc>
              <a:spcAft>
                <a:spcPts val="1200"/>
              </a:spcAft>
              <a:buNone/>
            </a:pPr>
            <a:r>
              <a:rPr lang="es-ES" sz="2000" b="1" dirty="0"/>
              <a:t>Proyecto </a:t>
            </a:r>
            <a:r>
              <a:rPr lang="es-ES" sz="2000" b="1" dirty="0" err="1" smtClean="0"/>
              <a:t>Kakuaa</a:t>
            </a:r>
            <a:r>
              <a:rPr lang="es-ES" sz="2000" dirty="0" smtClean="0"/>
              <a:t>, Educación </a:t>
            </a:r>
            <a:r>
              <a:rPr lang="es-ES" sz="2000" dirty="0"/>
              <a:t>Financiera a alrededor de </a:t>
            </a:r>
            <a:r>
              <a:rPr lang="es-ES" sz="2000" b="1" dirty="0" smtClean="0"/>
              <a:t>42.471 familias </a:t>
            </a:r>
            <a:r>
              <a:rPr lang="es-ES" sz="2000" dirty="0" smtClean="0"/>
              <a:t>participantes </a:t>
            </a:r>
            <a:r>
              <a:rPr lang="es-ES" sz="2000" dirty="0"/>
              <a:t>del Programa </a:t>
            </a:r>
            <a:r>
              <a:rPr lang="es-ES" sz="2000" dirty="0" smtClean="0"/>
              <a:t>Tekoporã</a:t>
            </a:r>
            <a:endParaRPr lang="es-ES" sz="2000" dirty="0"/>
          </a:p>
        </p:txBody>
      </p:sp>
      <p:pic>
        <p:nvPicPr>
          <p:cNvPr id="8" name="Picture 6" descr="C:\Users\dlopez\Desktop\Iconografias\ideas01.png"/>
          <p:cNvPicPr>
            <a:picLocks noChangeAspect="1" noChangeArrowheads="1"/>
          </p:cNvPicPr>
          <p:nvPr/>
        </p:nvPicPr>
        <p:blipFill>
          <a:blip r:embed="rId5" cstate="print"/>
          <a:srcRect/>
          <a:stretch>
            <a:fillRect/>
          </a:stretch>
        </p:blipFill>
        <p:spPr bwMode="auto">
          <a:xfrm>
            <a:off x="710134" y="2278688"/>
            <a:ext cx="426456" cy="547660"/>
          </a:xfrm>
          <a:prstGeom prst="rect">
            <a:avLst/>
          </a:prstGeom>
          <a:noFill/>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58" y="3420779"/>
            <a:ext cx="666360" cy="694596"/>
          </a:xfrm>
          <a:prstGeom prst="rect">
            <a:avLst/>
          </a:prstGeom>
        </p:spPr>
      </p:pic>
      <p:pic>
        <p:nvPicPr>
          <p:cNvPr id="9" name="Picture 9" descr="C:\Users\dlopez\Desktop\Iconografias\vinculos.png"/>
          <p:cNvPicPr>
            <a:picLocks noChangeAspect="1" noChangeArrowheads="1"/>
          </p:cNvPicPr>
          <p:nvPr/>
        </p:nvPicPr>
        <p:blipFill>
          <a:blip r:embed="rId7" cstate="print"/>
          <a:srcRect/>
          <a:stretch>
            <a:fillRect/>
          </a:stretch>
        </p:blipFill>
        <p:spPr bwMode="auto">
          <a:xfrm>
            <a:off x="581741" y="4867661"/>
            <a:ext cx="652735" cy="230265"/>
          </a:xfrm>
          <a:prstGeom prst="rect">
            <a:avLst/>
          </a:prstGeom>
          <a:noFill/>
        </p:spPr>
      </p:pic>
      <p:sp>
        <p:nvSpPr>
          <p:cNvPr id="13" name="Título 2"/>
          <p:cNvSpPr>
            <a:spLocks noGrp="1"/>
          </p:cNvSpPr>
          <p:nvPr>
            <p:ph type="title"/>
          </p:nvPr>
        </p:nvSpPr>
        <p:spPr>
          <a:xfrm>
            <a:off x="1046629" y="1141025"/>
            <a:ext cx="7007006" cy="504057"/>
          </a:xfrm>
        </p:spPr>
        <p:txBody>
          <a:bodyPr>
            <a:noAutofit/>
          </a:bodyPr>
          <a:lstStyle/>
          <a:p>
            <a:r>
              <a:rPr lang="es-PY" sz="3200" dirty="0">
                <a:latin typeface="Humanst521 Lt BT" panose="020B0402020204020304" pitchFamily="34" charset="0"/>
              </a:rPr>
              <a:t>Principales Logros del Programa Tekoporã </a:t>
            </a:r>
          </a:p>
        </p:txBody>
      </p:sp>
    </p:spTree>
    <p:extLst>
      <p:ext uri="{BB962C8B-B14F-4D97-AF65-F5344CB8AC3E}">
        <p14:creationId xmlns:p14="http://schemas.microsoft.com/office/powerpoint/2010/main" val="1007380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2876</TotalTime>
  <Words>936</Words>
  <Application>Microsoft Office PowerPoint</Application>
  <PresentationFormat>Presentación en pantalla (4:3)</PresentationFormat>
  <Paragraphs>157</Paragraphs>
  <Slides>27</Slides>
  <Notes>27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Arial</vt:lpstr>
      <vt:lpstr>Calibri</vt:lpstr>
      <vt:lpstr>Calibri Light</vt:lpstr>
      <vt:lpstr>Georgia</vt:lpstr>
      <vt:lpstr>Humanst521 BT</vt:lpstr>
      <vt:lpstr>Humanst521 Lt BT</vt:lpstr>
      <vt:lpstr>Segoe UI</vt:lpstr>
      <vt:lpstr>Times New Roman</vt:lpstr>
      <vt:lpstr>Wingdings</vt:lpstr>
      <vt:lpstr>Office Theme</vt:lpstr>
      <vt:lpstr>  PROYECTO DE  PRESUPUESTO GENERAL  DE LA NACIÓN 2017 </vt:lpstr>
      <vt:lpstr>Presentación de PowerPoint</vt:lpstr>
      <vt:lpstr>Objetivos Estratégicos</vt:lpstr>
      <vt:lpstr>Proyecto de Presupuesto Institucional </vt:lpstr>
      <vt:lpstr>Presentación de PowerPoint</vt:lpstr>
      <vt:lpstr>Presentación de PowerPoint</vt:lpstr>
      <vt:lpstr>Presentación de PowerPoint</vt:lpstr>
      <vt:lpstr>Principales Logros del Programa Tekoporã </vt:lpstr>
      <vt:lpstr>Principales Logros del Programa Tekoporã </vt:lpstr>
      <vt:lpstr>Principales Logros del Programa Tekoporã </vt:lpstr>
      <vt:lpstr>Principales Logros del Programa Tekoporã </vt:lpstr>
      <vt:lpstr>Principales Logros del Programa Tekoporã </vt:lpstr>
      <vt:lpstr>Presentación de PowerPoint</vt:lpstr>
      <vt:lpstr>Presentación de PowerPoint</vt:lpstr>
      <vt:lpstr>Presentación de PowerPoint</vt:lpstr>
      <vt:lpstr>Principales Logros del Programa de Asistencia a Pescadores del TN</vt:lpstr>
      <vt:lpstr>Presentación de PowerPoint</vt:lpstr>
      <vt:lpstr>Principales Logros del Programa Tekoha </vt:lpstr>
      <vt:lpstr>Principales Logros del Programa Tekoha </vt:lpstr>
      <vt:lpstr>Presentación de PowerPoint</vt:lpstr>
      <vt:lpstr>Presentación de PowerPoint</vt:lpstr>
      <vt:lpstr>Principales Logros del Programa Tenonderã </vt:lpstr>
      <vt:lpstr>Presentación de PowerPoint</vt:lpstr>
      <vt:lpstr>Adicional Solicitado </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dlopez</dc:creator>
  <cp:lastModifiedBy>Admin</cp:lastModifiedBy>
  <cp:revision>138</cp:revision>
  <cp:lastPrinted>2016-09-13T16:36:16Z</cp:lastPrinted>
  <dcterms:created xsi:type="dcterms:W3CDTF">2016-03-14T17:31:31Z</dcterms:created>
  <dcterms:modified xsi:type="dcterms:W3CDTF">2016-09-13T17:42:19Z</dcterms:modified>
</cp:coreProperties>
</file>