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33"/>
  </p:notesMasterIdLst>
  <p:handoutMasterIdLst>
    <p:handoutMasterId r:id="rId34"/>
  </p:handoutMasterIdLst>
  <p:sldIdLst>
    <p:sldId id="256" r:id="rId3"/>
    <p:sldId id="330" r:id="rId4"/>
    <p:sldId id="365" r:id="rId5"/>
    <p:sldId id="333" r:id="rId6"/>
    <p:sldId id="371" r:id="rId7"/>
    <p:sldId id="372" r:id="rId8"/>
    <p:sldId id="382" r:id="rId9"/>
    <p:sldId id="370" r:id="rId10"/>
    <p:sldId id="373" r:id="rId11"/>
    <p:sldId id="352" r:id="rId12"/>
    <p:sldId id="377" r:id="rId13"/>
    <p:sldId id="378" r:id="rId14"/>
    <p:sldId id="376" r:id="rId15"/>
    <p:sldId id="374" r:id="rId16"/>
    <p:sldId id="367" r:id="rId17"/>
    <p:sldId id="384" r:id="rId18"/>
    <p:sldId id="258" r:id="rId19"/>
    <p:sldId id="380" r:id="rId20"/>
    <p:sldId id="263" r:id="rId21"/>
    <p:sldId id="385" r:id="rId22"/>
    <p:sldId id="266" r:id="rId23"/>
    <p:sldId id="381" r:id="rId24"/>
    <p:sldId id="265" r:id="rId25"/>
    <p:sldId id="268" r:id="rId26"/>
    <p:sldId id="383" r:id="rId27"/>
    <p:sldId id="327" r:id="rId28"/>
    <p:sldId id="328" r:id="rId29"/>
    <p:sldId id="329" r:id="rId30"/>
    <p:sldId id="379" r:id="rId31"/>
    <p:sldId id="326" r:id="rId32"/>
  </p:sldIdLst>
  <p:sldSz cx="9906000" cy="6858000" type="A4"/>
  <p:notesSz cx="7010400" cy="11125200"/>
  <p:defaultTextStyle>
    <a:defPPr>
      <a:defRPr lang="es-P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  <a:srgbClr val="FF9933"/>
    <a:srgbClr val="00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00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555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555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704BC-E906-43B4-AE56-5DC76CD8B555}" type="datetimeFigureOut">
              <a:rPr lang="es-PY" smtClean="0"/>
              <a:t>20/09/2016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10566400"/>
            <a:ext cx="3038475" cy="557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10566400"/>
            <a:ext cx="3038475" cy="557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EB28E-D3CF-4E26-8C2D-7D85CCCCF32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3343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7839" cy="55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132" tIns="49566" rIns="99132" bIns="49566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2"/>
            <a:ext cx="3037839" cy="55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132" tIns="49566" rIns="99132" bIns="49566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92894A2D-C8B0-440C-B693-2A7B4519B782}" type="datetimeFigureOut">
              <a:rPr lang="es-ES"/>
              <a:pPr>
                <a:defRPr/>
              </a:pPr>
              <a:t>20/09/2016</a:t>
            </a:fld>
            <a:endParaRPr lang="es-E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92125" y="833438"/>
            <a:ext cx="6026150" cy="4171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5284472"/>
            <a:ext cx="5608320" cy="500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132" tIns="49566" rIns="99132" bIns="49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10567011"/>
            <a:ext cx="3037839" cy="55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132" tIns="49566" rIns="99132" bIns="49566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10567011"/>
            <a:ext cx="3037839" cy="55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132" tIns="49566" rIns="99132" bIns="49566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F68413EB-9B27-498D-B927-C2CCC71A8D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634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8413EB-9B27-498D-B927-C2CCC71A8D00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50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AE67-C419-419A-A916-1F2D91BEB612}" type="datetime1">
              <a:rPr lang="es-PY" smtClean="0"/>
              <a:t>20/09/2016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0CFCC-902D-47E5-BEAA-7D03FD59750E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3509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Y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6028-CA4E-49DA-9866-F898C3CA805C}" type="datetime1">
              <a:rPr lang="es-PY" smtClean="0"/>
              <a:t>20/09/2016</a:t>
            </a:fld>
            <a:endParaRPr lang="es-P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A7DF2-7CDC-4A09-81D6-01382FF524E0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1476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E7AF4-3439-490C-9522-AD9E1C39246E}" type="datetime1">
              <a:rPr lang="es-PY" smtClean="0"/>
              <a:t>20/09/2016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DFA36-AADA-49CF-9957-5A0AE7FE9F84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4221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8A2E-AE41-4038-9EB6-E99335CE4511}" type="datetime1">
              <a:rPr lang="es-PY" smtClean="0"/>
              <a:t>20/09/2016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7B6A8-96A4-4421-B2D7-F02712638987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0862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AC1A7-6792-4D79-A94C-68C1823268EC}" type="datetime1">
              <a:rPr lang="es-PY" smtClean="0"/>
              <a:t>20/09/2016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0681-8C8D-4CB1-AFCC-D03552E77024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3784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C2F8-14B3-43B6-B71E-6ECA53E0AB7D}" type="datetime1">
              <a:rPr lang="es-PY" smtClean="0"/>
              <a:t>20/09/2016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F85F1-7714-4B3D-BAF8-174CAA1CBE84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36443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06" y="-31750"/>
            <a:ext cx="7386505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86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B52B-BB9D-4C0C-9AFF-39BCB39C5EE3}" type="datetime1">
              <a:rPr lang="es-PY" smtClean="0"/>
              <a:t>20/09/2016</a:t>
            </a:fld>
            <a:endParaRPr lang="es-P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B034D-C7CE-4392-A0FE-BDC754F56CD6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69895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7CEC4-1E0D-4500-94BB-DFE2F52EBA5C}" type="datetime1">
              <a:rPr lang="es-PY" smtClean="0"/>
              <a:t>20/09/2016</a:t>
            </a:fld>
            <a:endParaRPr lang="es-P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AA49E-C392-4029-BC4E-BD17BF5D6754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51600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E4281-9F36-4845-9107-B9DC8D7801C7}" type="datetime1">
              <a:rPr lang="es-PY" smtClean="0"/>
              <a:t>20/09/2016</a:t>
            </a:fld>
            <a:endParaRPr lang="es-PY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82115-C112-4A13-9406-5BE81334C7D6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2503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PY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064AA-0988-4E6F-BC28-26F27F9CB41E}" type="datetime1">
              <a:rPr lang="es-PY" smtClean="0"/>
              <a:t>20/09/2016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976D3-EA16-4DC6-9EAF-D55EDC57DC6D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42578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5C3A-798B-40FD-8F0B-E03D7B654B63}" type="datetime1">
              <a:rPr lang="es-PY" smtClean="0"/>
              <a:t>20/09/2016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332E3-3F79-42A0-B8F4-86C043ECD13A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3209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581F-13FD-4B58-A0BE-E3CB4E3E9FD1}" type="datetime1">
              <a:rPr lang="es-PY" smtClean="0"/>
              <a:t>20/09/2016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EA3D-EF81-4FD5-BC54-3845E685CCE0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5682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869B-8D50-4A61-A438-BAB357CAB877}" type="datetime1">
              <a:rPr lang="es-PY" smtClean="0"/>
              <a:t>20/09/2016</a:t>
            </a:fld>
            <a:endParaRPr lang="es-P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CEF5-E2CE-4C20-B9B5-93094E3FCF64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647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35CF-AD41-4763-8F2D-90B08043DEFE}" type="datetime1">
              <a:rPr lang="es-PY" smtClean="0"/>
              <a:t>20/09/2016</a:t>
            </a:fld>
            <a:endParaRPr lang="es-P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D06E-D3BC-4E34-AD7E-DFBA00B774C8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0248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A759D-10AC-4234-84CB-5FD9A9C6008B}" type="datetime1">
              <a:rPr lang="es-PY" smtClean="0"/>
              <a:t>20/09/2016</a:t>
            </a:fld>
            <a:endParaRPr lang="es-PY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C36C-0C5D-4671-ACD2-1EA056999FB5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0222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9C77-C37B-4B05-882B-9F8C3B8A033B}" type="datetime1">
              <a:rPr lang="es-PY" smtClean="0"/>
              <a:t>20/09/2016</a:t>
            </a:fld>
            <a:endParaRPr lang="es-PY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02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3DD6-F014-4FB9-952C-23D8990D7A79}" type="datetime1">
              <a:rPr lang="es-PY" smtClean="0"/>
              <a:t>20/09/2016</a:t>
            </a:fld>
            <a:endParaRPr lang="es-P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37E1C-93E0-4073-91CB-3A28EFC0EC3B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2100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6014EA-1278-44CC-BFFE-B586E7689D32}" type="datetime1">
              <a:rPr lang="es-PY" smtClean="0"/>
              <a:t>20/09/2016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137135" y="63817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DF47F3-39BC-4B96-B420-EDFFACB97159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6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  <p:sldLayoutId id="214748369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Y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3B0E8D-E52A-41C1-A1E2-BBD71B08509D}" type="datetime1">
              <a:rPr lang="es-PY" smtClean="0"/>
              <a:t>20/09/2016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3E2B33-7586-46E9-BF91-8D0A54066037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7" r:id="rId3"/>
    <p:sldLayoutId id="2147483703" r:id="rId4"/>
    <p:sldLayoutId id="2147483702" r:id="rId5"/>
    <p:sldLayoutId id="214748370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 descr="Papiro"/>
          <p:cNvSpPr>
            <a:spLocks noChangeArrowheads="1"/>
          </p:cNvSpPr>
          <p:nvPr/>
        </p:nvSpPr>
        <p:spPr bwMode="auto">
          <a:xfrm>
            <a:off x="898349" y="611397"/>
            <a:ext cx="8345128" cy="452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81" tIns="46941" rIns="93881" bIns="46941" anchor="ctr" anchorCtr="1">
            <a:spAutoFit/>
          </a:bodyPr>
          <a:lstStyle/>
          <a:p>
            <a:pPr marL="349250" indent="-349250" algn="ctr" defTabSz="931863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s-ES" sz="3200" dirty="0">
                <a:latin typeface="Quorum Blk BT" panose="020E0804040705030404" pitchFamily="34" charset="0"/>
                <a:cs typeface="Calibri" pitchFamily="34" charset="0"/>
              </a:rPr>
              <a:t>PROYECTO DE PRESUPUESTO </a:t>
            </a:r>
            <a:r>
              <a:rPr lang="es-MX" sz="3200" dirty="0" smtClean="0">
                <a:latin typeface="Quorum Blk BT" panose="020E0804040705030404" pitchFamily="34" charset="0"/>
                <a:cs typeface="Calibri" pitchFamily="34" charset="0"/>
              </a:rPr>
              <a:t>PARA </a:t>
            </a:r>
            <a:r>
              <a:rPr lang="es-MX" sz="3200" dirty="0">
                <a:latin typeface="Quorum Blk BT" panose="020E0804040705030404" pitchFamily="34" charset="0"/>
                <a:cs typeface="Calibri" pitchFamily="34" charset="0"/>
              </a:rPr>
              <a:t>EL </a:t>
            </a:r>
            <a:endParaRPr lang="es-MX" sz="3200" dirty="0" smtClean="0">
              <a:latin typeface="Quorum Blk BT" panose="020E0804040705030404" pitchFamily="34" charset="0"/>
              <a:cs typeface="Calibri" pitchFamily="34" charset="0"/>
            </a:endParaRPr>
          </a:p>
          <a:p>
            <a:pPr marL="349250" indent="-349250" algn="ctr" defTabSz="931863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5000"/>
            </a:pPr>
            <a:r>
              <a:rPr lang="es-MX" sz="6000" dirty="0" smtClean="0">
                <a:latin typeface="Quorum Blk BT" panose="020E0804040705030404" pitchFamily="34" charset="0"/>
                <a:cs typeface="Calibri" pitchFamily="34" charset="0"/>
              </a:rPr>
              <a:t>EJERCICIO FISCAL 2017</a:t>
            </a:r>
            <a:endParaRPr lang="es-ES" sz="6000" dirty="0">
              <a:latin typeface="Quorum Blk BT" panose="020E0804040705030404" pitchFamily="34" charset="0"/>
              <a:cs typeface="Calibr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16024" y="5589240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800" b="1" dirty="0"/>
              <a:t>Fiscal General del Estado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800" b="1" dirty="0"/>
              <a:t>Dr. Javier Díaz Verón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373319" y="2041924"/>
            <a:ext cx="81153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ejecución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Sede Regional Encarnación 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ejecución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Sede Regional de Pedro Juan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Caballero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ejecución Sede Regional de Pilar 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ejecución Sede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 Caazapá  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8769424" y="5517232"/>
            <a:ext cx="1022563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sz="4400" b="1" dirty="0" smtClean="0"/>
              <a:t>10</a:t>
            </a:r>
            <a:endParaRPr lang="es-PY" sz="4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76536" y="694656"/>
            <a:ext cx="8466941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32520" y="1556792"/>
            <a:ext cx="8610957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2800" dirty="0" smtClean="0">
                <a:solidFill>
                  <a:schemeClr val="bg1"/>
                </a:solidFill>
              </a:rPr>
              <a:t>Obras en ejecución</a:t>
            </a:r>
            <a:endParaRPr lang="es-PY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 descr="Papiro"/>
          <p:cNvSpPr>
            <a:spLocks noChangeArrowheads="1"/>
          </p:cNvSpPr>
          <p:nvPr/>
        </p:nvSpPr>
        <p:spPr bwMode="auto">
          <a:xfrm>
            <a:off x="1257364" y="1290836"/>
            <a:ext cx="8490415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81" tIns="46941" rIns="93881" bIns="46941" anchor="ctr" anchorCtr="1">
            <a:spAutoFit/>
          </a:bodyPr>
          <a:lstStyle/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Obra en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Ejecución Sede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de Encarnación -Itapúa</a:t>
            </a:r>
            <a:endParaRPr lang="es-MX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Fiscalía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Encarnación sobre un terreno de 1.885 m</a:t>
            </a:r>
            <a:r>
              <a:rPr lang="es-MX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cuenta con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12 niveles  </a:t>
            </a:r>
            <a:endParaRPr lang="es-MX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22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1" y="2227289"/>
            <a:ext cx="5006505" cy="215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8853433" y="5733256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11</a:t>
            </a:r>
            <a:endParaRPr lang="es-PY" sz="4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48544" y="550640"/>
            <a:ext cx="8197157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45670" y="4502150"/>
            <a:ext cx="4242671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u="sng" dirty="0"/>
              <a:t>Contempla oficinas de: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/>
              <a:t>Denuncias Penales   	</a:t>
            </a:r>
            <a:r>
              <a:rPr lang="es-PY" sz="1200" dirty="0" smtClean="0"/>
              <a:t>	</a:t>
            </a:r>
            <a:r>
              <a:rPr lang="es-PY" sz="1200" b="1" dirty="0" smtClean="0"/>
              <a:t>18</a:t>
            </a:r>
            <a:r>
              <a:rPr lang="es-PY" sz="1200" dirty="0" smtClean="0"/>
              <a:t> Unidades </a:t>
            </a:r>
            <a:r>
              <a:rPr lang="es-PY" sz="1200" dirty="0"/>
              <a:t>Fiscales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/>
              <a:t>Fiscalía Adjunta  	</a:t>
            </a:r>
            <a:r>
              <a:rPr lang="es-PY" sz="1200" dirty="0" smtClean="0"/>
              <a:t>	Laboratorio Forense Atención </a:t>
            </a:r>
            <a:r>
              <a:rPr lang="es-PY" sz="1200" dirty="0"/>
              <a:t>a </a:t>
            </a:r>
            <a:r>
              <a:rPr lang="es-PY" sz="1200" dirty="0" smtClean="0"/>
              <a:t>Victimas </a:t>
            </a:r>
            <a:r>
              <a:rPr lang="es-PY" sz="1200" dirty="0"/>
              <a:t>	</a:t>
            </a:r>
            <a:r>
              <a:rPr lang="es-PY" sz="1200" dirty="0" smtClean="0"/>
              <a:t>	Salón </a:t>
            </a:r>
            <a:r>
              <a:rPr lang="es-PY" sz="1200" dirty="0"/>
              <a:t>Auditorio </a:t>
            </a:r>
            <a:endParaRPr lang="es-PY" sz="12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 smtClean="0"/>
              <a:t>Centro </a:t>
            </a:r>
            <a:r>
              <a:rPr lang="es-PY" sz="1200" dirty="0"/>
              <a:t>de documentación  </a:t>
            </a:r>
            <a:r>
              <a:rPr lang="es-PY" sz="1200" dirty="0" smtClean="0"/>
              <a:t>	</a:t>
            </a:r>
            <a:r>
              <a:rPr lang="es-PY" sz="1200" dirty="0"/>
              <a:t>	</a:t>
            </a:r>
            <a:r>
              <a:rPr lang="es-PY" sz="1200" dirty="0" smtClean="0"/>
              <a:t>Área </a:t>
            </a:r>
            <a:r>
              <a:rPr lang="es-PY" sz="1200" dirty="0"/>
              <a:t>Administrativa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 smtClean="0"/>
              <a:t>Servicios </a:t>
            </a:r>
            <a:r>
              <a:rPr lang="es-PY" sz="1200" dirty="0"/>
              <a:t>, Depósito y estacionamiento </a:t>
            </a:r>
            <a:r>
              <a:rPr lang="es-PY" sz="1200" dirty="0" smtClean="0"/>
              <a:t> 	Cámara </a:t>
            </a:r>
            <a:r>
              <a:rPr lang="es-PY" sz="1200" dirty="0" err="1" smtClean="0"/>
              <a:t>Gesell</a:t>
            </a:r>
            <a:endParaRPr lang="es-PY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72480" y="980728"/>
            <a:ext cx="984885" cy="54885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endParaRPr lang="es-P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92" y="2087365"/>
            <a:ext cx="2901909" cy="38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 descr="Papiro"/>
          <p:cNvSpPr>
            <a:spLocks noChangeArrowheads="1"/>
          </p:cNvSpPr>
          <p:nvPr/>
        </p:nvSpPr>
        <p:spPr bwMode="auto">
          <a:xfrm>
            <a:off x="1721" y="1558703"/>
            <a:ext cx="9631800" cy="87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881" tIns="46941" rIns="93881" bIns="46941" anchor="ctr" anchorCtr="1">
            <a:spAutoFit/>
          </a:bodyPr>
          <a:lstStyle/>
          <a:p>
            <a:pPr algn="ctr" defTabSz="931863" fontAlgn="auto"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Obra en Ejecución Sede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P. J. Caballero - Amambay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0" indent="-349250" algn="just" defTabSz="931863" fontAlgn="auto"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buFont typeface="Wingdings" pitchFamily="2" charset="2"/>
              <a:buChar char="ð"/>
              <a:defRPr/>
            </a:pPr>
            <a:endParaRPr lang="es-MX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31863" fontAlgn="auto"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Fiscalía en PEDRO JUAN CABALLERO sobre un terreno de 5.500 m</a:t>
            </a:r>
            <a:r>
              <a:rPr lang="es-MX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cuenta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con 6 niveles </a:t>
            </a:r>
            <a:endParaRPr lang="es-MX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0610" y="4798384"/>
            <a:ext cx="2442691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b="1" dirty="0" smtClean="0"/>
              <a:t>Contempla </a:t>
            </a:r>
            <a:r>
              <a:rPr lang="es-PY" sz="1200" b="1" dirty="0"/>
              <a:t>oficinas de: </a:t>
            </a:r>
            <a:endParaRPr lang="es-PY" sz="1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12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PY" sz="1050" dirty="0"/>
              <a:t>Denuncias Penales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PY" sz="1050" dirty="0"/>
              <a:t>Oficina Fiscalía Adjunta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PY" sz="1050" b="1" dirty="0" smtClean="0"/>
              <a:t>16</a:t>
            </a:r>
            <a:r>
              <a:rPr lang="es-PY" sz="1050" dirty="0" smtClean="0"/>
              <a:t> Unidades </a:t>
            </a:r>
            <a:r>
              <a:rPr lang="es-PY" sz="1050" dirty="0"/>
              <a:t>Fiscales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PY" sz="1050" dirty="0"/>
              <a:t>Laboratorio Forense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PY" sz="1050" dirty="0"/>
              <a:t>Atención a Victimas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PY" sz="1050" dirty="0"/>
              <a:t>Archivo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PY" sz="1050" dirty="0"/>
              <a:t>Área Administrativa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PY" sz="1050" dirty="0"/>
              <a:t>Un salón Auditorio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8853433" y="5733256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12</a:t>
            </a:r>
            <a:endParaRPr lang="es-PY" sz="4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920552" y="622648"/>
            <a:ext cx="8125149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pic>
        <p:nvPicPr>
          <p:cNvPr id="3074" name="Picture 2" descr="C:\Users\earrua\Documents\Desktop\1 dgaf\2014\proyecto 2015\FOTOS OBRAS\Pedro J. Caballero\vlcsnap-2013-05-06-18h27m13s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6" y="2588011"/>
            <a:ext cx="4678740" cy="208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44" y="2564904"/>
            <a:ext cx="4521424" cy="339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 descr="Papiro"/>
          <p:cNvSpPr>
            <a:spLocks noChangeArrowheads="1"/>
          </p:cNvSpPr>
          <p:nvPr/>
        </p:nvSpPr>
        <p:spPr bwMode="auto">
          <a:xfrm>
            <a:off x="271728" y="1214377"/>
            <a:ext cx="9476052" cy="135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81" tIns="46941" rIns="93881" bIns="46941" anchor="ctr" anchorCtr="1">
            <a:spAutoFit/>
          </a:bodyPr>
          <a:lstStyle/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Proyecto: Obra Fiscalía Regional de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Caazapá</a:t>
            </a:r>
            <a:endParaRPr lang="es-MX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Fiscalía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Caazapá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sobre un terreno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5.758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contará con 2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niveles,</a:t>
            </a:r>
          </a:p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construir 5.300m</a:t>
            </a:r>
            <a:r>
              <a:rPr lang="es-MX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endParaRPr lang="es-MX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92560" y="550640"/>
            <a:ext cx="8053141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6" y="2348880"/>
            <a:ext cx="3968441" cy="223224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-15551" y="4797152"/>
            <a:ext cx="2592288" cy="19697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u="sng" dirty="0"/>
              <a:t>Contempla oficinas de: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/>
              <a:t>Denuncias Penales   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b="1" dirty="0" smtClean="0"/>
              <a:t>12 </a:t>
            </a:r>
            <a:r>
              <a:rPr lang="es-PY" sz="1200" dirty="0" smtClean="0"/>
              <a:t>Unidades </a:t>
            </a:r>
            <a:r>
              <a:rPr lang="es-PY" sz="1200" dirty="0"/>
              <a:t>Fiscales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/>
              <a:t>Fiscalía Adjunta  	</a:t>
            </a:r>
            <a:endParaRPr lang="es-PY" sz="12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 smtClean="0"/>
              <a:t>Atención </a:t>
            </a:r>
            <a:r>
              <a:rPr lang="es-PY" sz="1200" dirty="0"/>
              <a:t>a Victimas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/>
              <a:t>Centro de documentación  </a:t>
            </a:r>
            <a:r>
              <a:rPr lang="es-PY" sz="1200" dirty="0" smtClean="0"/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 smtClean="0"/>
              <a:t>Área </a:t>
            </a:r>
            <a:r>
              <a:rPr lang="es-PY" sz="1200" dirty="0"/>
              <a:t>Administrativa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/>
              <a:t>Salón Auditorio 	</a:t>
            </a:r>
            <a:endParaRPr lang="es-PY" sz="12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 smtClean="0"/>
              <a:t>Cámara </a:t>
            </a:r>
            <a:r>
              <a:rPr lang="es-PY" sz="1200" dirty="0" err="1"/>
              <a:t>Gesell</a:t>
            </a:r>
            <a:endParaRPr lang="es-PY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/>
              <a:t>Servicios , Depósito y estacionamiento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55" y="3071936"/>
            <a:ext cx="4765557" cy="3208708"/>
          </a:xfrm>
          <a:prstGeom prst="rect">
            <a:avLst/>
          </a:prstGeom>
        </p:spPr>
      </p:pic>
      <p:sp>
        <p:nvSpPr>
          <p:cNvPr id="13" name="12 Rectángulo redondeado"/>
          <p:cNvSpPr/>
          <p:nvPr/>
        </p:nvSpPr>
        <p:spPr>
          <a:xfrm>
            <a:off x="8853433" y="5733256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13</a:t>
            </a:r>
            <a:endParaRPr lang="es-PY" sz="4400" dirty="0"/>
          </a:p>
        </p:txBody>
      </p:sp>
    </p:spTree>
    <p:extLst>
      <p:ext uri="{BB962C8B-B14F-4D97-AF65-F5344CB8AC3E}">
        <p14:creationId xmlns:p14="http://schemas.microsoft.com/office/powerpoint/2010/main" val="11260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 descr="Papiro"/>
          <p:cNvSpPr>
            <a:spLocks noChangeArrowheads="1"/>
          </p:cNvSpPr>
          <p:nvPr/>
        </p:nvSpPr>
        <p:spPr bwMode="auto">
          <a:xfrm>
            <a:off x="271728" y="1124637"/>
            <a:ext cx="9476052" cy="11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81" tIns="46941" rIns="93881" bIns="46941" anchor="ctr" anchorCtr="1">
            <a:spAutoFit/>
          </a:bodyPr>
          <a:lstStyle/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Proyecto: Obra Fiscalía Regional de Pilar - Ñeembucú</a:t>
            </a:r>
            <a:endParaRPr lang="es-MX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Fiscalía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Pilar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sobre un terreno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7.672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contará con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 niveles, </a:t>
            </a:r>
          </a:p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área en construcción 5.300m</a:t>
            </a:r>
            <a:r>
              <a:rPr lang="es-MX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853433" y="5733256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14</a:t>
            </a:r>
            <a:endParaRPr lang="es-PY" sz="4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20552" y="550640"/>
            <a:ext cx="8125149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41" y="2514939"/>
            <a:ext cx="3942591" cy="2956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11"/>
          <a:stretch/>
        </p:blipFill>
        <p:spPr bwMode="auto">
          <a:xfrm>
            <a:off x="4520952" y="2179875"/>
            <a:ext cx="5120944" cy="362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460307" y="4748371"/>
            <a:ext cx="3060645" cy="19697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u="sng" dirty="0"/>
              <a:t>Contempla oficinas de: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/>
              <a:t>Denuncias Penales   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b="1" dirty="0" smtClean="0"/>
              <a:t>12</a:t>
            </a:r>
            <a:r>
              <a:rPr lang="es-PY" sz="1200" dirty="0" smtClean="0"/>
              <a:t> Unidades </a:t>
            </a:r>
            <a:r>
              <a:rPr lang="es-PY" sz="1200" dirty="0"/>
              <a:t>Fiscales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/>
              <a:t>Fiscalía Adjunta  	</a:t>
            </a:r>
            <a:endParaRPr lang="es-PY" sz="12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 smtClean="0"/>
              <a:t>Atención </a:t>
            </a:r>
            <a:r>
              <a:rPr lang="es-PY" sz="1200" dirty="0"/>
              <a:t>a Victimas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/>
              <a:t>Centro de documentación  </a:t>
            </a:r>
            <a:r>
              <a:rPr lang="es-PY" sz="1200" dirty="0" smtClean="0"/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 smtClean="0"/>
              <a:t>Área </a:t>
            </a:r>
            <a:r>
              <a:rPr lang="es-PY" sz="1200" dirty="0"/>
              <a:t>Administrativa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/>
              <a:t>Salón Auditorio 	</a:t>
            </a:r>
            <a:endParaRPr lang="es-PY" sz="12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 smtClean="0"/>
              <a:t>Cámara </a:t>
            </a:r>
            <a:r>
              <a:rPr lang="es-PY" sz="1200" dirty="0" err="1"/>
              <a:t>Gesell</a:t>
            </a:r>
            <a:endParaRPr lang="es-PY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200" dirty="0"/>
              <a:t>Servicios , Depósito y estacionamiento</a:t>
            </a:r>
          </a:p>
        </p:txBody>
      </p:sp>
    </p:spTree>
    <p:extLst>
      <p:ext uri="{BB962C8B-B14F-4D97-AF65-F5344CB8AC3E}">
        <p14:creationId xmlns:p14="http://schemas.microsoft.com/office/powerpoint/2010/main" val="30826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INSTRUMENTOS PARA LA GESTIÓN (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20" y="2052788"/>
            <a:ext cx="5029292" cy="27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INSTRUMENTOS PARA LA GESTIÓN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527" y="4787858"/>
            <a:ext cx="2159875" cy="160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02" y="4805866"/>
            <a:ext cx="2992406" cy="16654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2" descr="Papiro"/>
          <p:cNvSpPr>
            <a:spLocks noChangeArrowheads="1"/>
          </p:cNvSpPr>
          <p:nvPr/>
        </p:nvSpPr>
        <p:spPr bwMode="auto">
          <a:xfrm>
            <a:off x="258439" y="1224452"/>
            <a:ext cx="9476052" cy="64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81" tIns="46941" rIns="93881" bIns="46941" anchor="ctr" anchorCtr="1">
            <a:spAutoFit/>
          </a:bodyPr>
          <a:lstStyle/>
          <a:p>
            <a:pPr algn="ctr" defTabSz="931863">
              <a:spcBef>
                <a:spcPct val="20000"/>
              </a:spcBef>
              <a:buClr>
                <a:srgbClr val="0066FF"/>
              </a:buClr>
              <a:buSzPct val="95000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 Ministerio Público para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cumplir con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la función de </a:t>
            </a:r>
            <a:r>
              <a:rPr lang="es-MX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constituirse en el lugar de los hechos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se requiere de una flota de vehículos en buen estado. </a:t>
            </a:r>
            <a:endParaRPr lang="es-MX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48544" y="550640"/>
            <a:ext cx="8197157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8853433" y="5589240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15</a:t>
            </a:r>
            <a:endParaRPr lang="es-PY" sz="4400" dirty="0"/>
          </a:p>
        </p:txBody>
      </p:sp>
      <p:pic>
        <p:nvPicPr>
          <p:cNvPr id="4098" name="Picture 2" descr="C:\Users\earrua\Documents\Desktop\1 dgaf\2016\fotos 2016\IMG_13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4" y="4580159"/>
            <a:ext cx="3363220" cy="203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4" y="2052788"/>
            <a:ext cx="3780093" cy="25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2480" y="980728"/>
            <a:ext cx="984885" cy="54885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 Talento Humano</a:t>
            </a:r>
            <a:endParaRPr lang="es-P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7366" y="550640"/>
            <a:ext cx="7788336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477462" y="2492896"/>
            <a:ext cx="799319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PY" dirty="0" smtClean="0"/>
          </a:p>
          <a:p>
            <a:pPr algn="ctr"/>
            <a:endParaRPr lang="es-PY" dirty="0"/>
          </a:p>
          <a:p>
            <a:pPr algn="ctr"/>
            <a:endParaRPr lang="es-PY" dirty="0" smtClean="0"/>
          </a:p>
          <a:p>
            <a:pPr algn="ctr"/>
            <a:endParaRPr lang="es-PY" dirty="0" smtClean="0"/>
          </a:p>
          <a:p>
            <a:pPr algn="ctr"/>
            <a:endParaRPr lang="es-PY" dirty="0" smtClean="0"/>
          </a:p>
        </p:txBody>
      </p:sp>
      <p:sp>
        <p:nvSpPr>
          <p:cNvPr id="13" name="Rectángulo redondeado 12"/>
          <p:cNvSpPr/>
          <p:nvPr/>
        </p:nvSpPr>
        <p:spPr>
          <a:xfrm>
            <a:off x="3656856" y="2958956"/>
            <a:ext cx="3469233" cy="7316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redondeado 13"/>
          <p:cNvSpPr/>
          <p:nvPr/>
        </p:nvSpPr>
        <p:spPr>
          <a:xfrm>
            <a:off x="3656856" y="2970542"/>
            <a:ext cx="1156411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dirty="0" smtClean="0"/>
              <a:t>Asistente Fiscal</a:t>
            </a:r>
            <a:endParaRPr lang="es-PY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813267" y="2937138"/>
            <a:ext cx="231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dirty="0" smtClean="0"/>
              <a:t>56 </a:t>
            </a:r>
            <a:r>
              <a:rPr lang="es-PY" sz="1200" dirty="0" smtClean="0"/>
              <a:t>puestos llamados a concurso</a:t>
            </a:r>
          </a:p>
          <a:p>
            <a:r>
              <a:rPr lang="es-PY" sz="2000" dirty="0" smtClean="0"/>
              <a:t>351</a:t>
            </a:r>
            <a:r>
              <a:rPr lang="es-PY" sz="1600" dirty="0" smtClean="0"/>
              <a:t> </a:t>
            </a:r>
            <a:r>
              <a:rPr lang="es-PY" sz="1400" dirty="0" smtClean="0"/>
              <a:t>postulantes</a:t>
            </a:r>
            <a:endParaRPr lang="es-PY" sz="14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352600" y="1268760"/>
            <a:ext cx="81753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600" dirty="0" smtClean="0"/>
              <a:t>En el marco del Plan Estratégico Institucional,  en el eje de </a:t>
            </a:r>
            <a:r>
              <a:rPr lang="es-PY" b="1" dirty="0" smtClean="0"/>
              <a:t>Transparencia</a:t>
            </a:r>
            <a:r>
              <a:rPr lang="es-PY" sz="1600" dirty="0" smtClean="0"/>
              <a:t>: busca el impulso de los valores y principios en las gestiones administrativas y jurisdiccionales, implementando procesos transparentes que regulen los requisitos y procedimientos relativos a la gestión del Talento Humano. </a:t>
            </a:r>
            <a:endParaRPr lang="es-PY" sz="16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000672" y="2492896"/>
            <a:ext cx="685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000" b="1" dirty="0" smtClean="0"/>
              <a:t>Cargos llamados a concurso 2016</a:t>
            </a:r>
            <a:endParaRPr lang="es-PY" sz="2000" b="1" dirty="0"/>
          </a:p>
        </p:txBody>
      </p:sp>
      <p:sp>
        <p:nvSpPr>
          <p:cNvPr id="19" name="14 Rectángulo redondeado"/>
          <p:cNvSpPr/>
          <p:nvPr/>
        </p:nvSpPr>
        <p:spPr>
          <a:xfrm>
            <a:off x="8853433" y="5589240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16</a:t>
            </a:r>
            <a:endParaRPr lang="es-PY" sz="4400" dirty="0"/>
          </a:p>
        </p:txBody>
      </p:sp>
    </p:spTree>
    <p:extLst>
      <p:ext uri="{BB962C8B-B14F-4D97-AF65-F5344CB8AC3E}">
        <p14:creationId xmlns:p14="http://schemas.microsoft.com/office/powerpoint/2010/main" val="41607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 descr="Papiro"/>
          <p:cNvSpPr>
            <a:spLocks noChangeArrowheads="1"/>
          </p:cNvSpPr>
          <p:nvPr/>
        </p:nvSpPr>
        <p:spPr bwMode="auto">
          <a:xfrm>
            <a:off x="584515" y="2304467"/>
            <a:ext cx="9034065" cy="314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881" tIns="46941" rIns="93881" bIns="46941" anchor="ctr" anchorCtr="1">
            <a:spAutoFit/>
          </a:bodyPr>
          <a:lstStyle/>
          <a:p>
            <a:pPr marL="349250" indent="-349250" algn="ctr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s-ES" sz="3200" dirty="0">
                <a:latin typeface="Quorum Blk BT" panose="020E0804040705030404" pitchFamily="34" charset="0"/>
                <a:cs typeface="+mn-cs"/>
              </a:rPr>
              <a:t>CUANTIFICACIÓN PRESUPUESTARIA DE LOS REQUERIMIENTOS PARA EL EJERCICIO FISCAL 2017</a:t>
            </a:r>
          </a:p>
          <a:p>
            <a:pPr marL="349250" indent="-349250" algn="ctr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s-ES" sz="3200" dirty="0">
                <a:latin typeface="Quorum Blk BT" panose="020E0804040705030404" pitchFamily="34" charset="0"/>
                <a:cs typeface="+mn-cs"/>
              </a:rPr>
              <a:t>Resúmenes Presupuestarios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8697416" y="5661248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17</a:t>
            </a:r>
            <a:endParaRPr lang="es-PY" sz="4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520618" y="766664"/>
            <a:ext cx="752508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-128464" y="2849159"/>
            <a:ext cx="9906000" cy="43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P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icrosoft YaHei" charset="-122"/>
                <a:cs typeface="+mn-cs"/>
              </a:rPr>
              <a:t>Comparativo del Presupuesto </a:t>
            </a:r>
            <a:r>
              <a:rPr lang="es-P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icrosoft YaHei" charset="-122"/>
                <a:cs typeface="+mn-cs"/>
              </a:rPr>
              <a:t>2017  </a:t>
            </a:r>
            <a:r>
              <a:rPr lang="es-P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icrosoft YaHei" charset="-122"/>
                <a:cs typeface="+mn-cs"/>
              </a:rPr>
              <a:t>versión MH  por FF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208584" y="766664"/>
            <a:ext cx="7837117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7" y="3813398"/>
            <a:ext cx="845693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9 Rectángulo redondeado"/>
          <p:cNvSpPr/>
          <p:nvPr/>
        </p:nvSpPr>
        <p:spPr>
          <a:xfrm>
            <a:off x="8697416" y="5661248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18</a:t>
            </a:r>
            <a:endParaRPr lang="es-PY" sz="4400" dirty="0"/>
          </a:p>
        </p:txBody>
      </p:sp>
    </p:spTree>
    <p:extLst>
      <p:ext uri="{BB962C8B-B14F-4D97-AF65-F5344CB8AC3E}">
        <p14:creationId xmlns:p14="http://schemas.microsoft.com/office/powerpoint/2010/main" val="22772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21" y="1742902"/>
            <a:ext cx="9854406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latin typeface="Arial" charset="0"/>
                <a:ea typeface="Microsoft YaHei" charset="-122"/>
                <a:cs typeface="+mn-cs"/>
              </a:rPr>
              <a:t>RESUMEN POR </a:t>
            </a:r>
            <a:r>
              <a:rPr lang="es-MX" sz="2400" b="1" dirty="0" smtClean="0">
                <a:latin typeface="Arial" charset="0"/>
                <a:ea typeface="Microsoft YaHei" charset="-122"/>
                <a:cs typeface="+mn-cs"/>
              </a:rPr>
              <a:t>GRUPO DEL GASTO</a:t>
            </a:r>
            <a:endParaRPr lang="es-PY" sz="2400" b="1" dirty="0"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92560" y="766664"/>
            <a:ext cx="8053141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4" y="2449614"/>
            <a:ext cx="9199035" cy="313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9 Rectángulo redondeado"/>
          <p:cNvSpPr/>
          <p:nvPr/>
        </p:nvSpPr>
        <p:spPr>
          <a:xfrm>
            <a:off x="8697416" y="5661248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19</a:t>
            </a:r>
            <a:endParaRPr lang="es-PY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20618" y="766664"/>
            <a:ext cx="752508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8464" y="1368516"/>
            <a:ext cx="8441007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PY" b="1" dirty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  <a:p>
            <a:pPr marL="1714500" lvl="3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s-PY" b="1" dirty="0" smtClean="0">
                <a:latin typeface="Arial" panose="020B0604020202020204" pitchFamily="34" charset="0"/>
                <a:cs typeface="Arial" panose="020B0604020202020204" pitchFamily="34" charset="0"/>
              </a:rPr>
              <a:t>Jurisdiccional</a:t>
            </a:r>
          </a:p>
          <a:p>
            <a:pPr marL="2571750" lvl="5" indent="-285750">
              <a:buFont typeface="Arial" panose="020B0604020202020204" pitchFamily="34" charset="0"/>
              <a:buChar char="•"/>
              <a:defRPr/>
            </a:pPr>
            <a:r>
              <a:rPr lang="es-PY" dirty="0" smtClean="0">
                <a:latin typeface="Arial" panose="020B0604020202020204" pitchFamily="34" charset="0"/>
                <a:cs typeface="Arial" panose="020B0604020202020204" pitchFamily="34" charset="0"/>
              </a:rPr>
              <a:t>Mapa del Ministerio Público</a:t>
            </a:r>
          </a:p>
          <a:p>
            <a:pPr marL="2571750" lvl="5" indent="-285750">
              <a:buFont typeface="Arial" panose="020B0604020202020204" pitchFamily="34" charset="0"/>
              <a:buChar char="•"/>
              <a:defRPr/>
            </a:pPr>
            <a:r>
              <a:rPr lang="es-PY" dirty="0" smtClean="0">
                <a:latin typeface="Arial" panose="020B0604020202020204" pitchFamily="34" charset="0"/>
                <a:cs typeface="Arial" panose="020B0604020202020204" pitchFamily="34" charset="0"/>
              </a:rPr>
              <a:t>Sede de Fiscalía Zonal de Minga </a:t>
            </a:r>
            <a:r>
              <a:rPr lang="es-P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Porá</a:t>
            </a:r>
            <a:endParaRPr lang="es-PY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>
              <a:buFont typeface="Arial" panose="020B0604020202020204" pitchFamily="34" charset="0"/>
              <a:buChar char="•"/>
              <a:defRPr/>
            </a:pPr>
            <a:r>
              <a:rPr lang="es-PY" dirty="0" smtClean="0">
                <a:latin typeface="Arial" panose="020B0604020202020204" pitchFamily="34" charset="0"/>
                <a:cs typeface="Arial" panose="020B0604020202020204" pitchFamily="34" charset="0"/>
              </a:rPr>
              <a:t>Unidad de Especializada en Hecho Punible que involucran a adolescentes en conflicto con la Ley  </a:t>
            </a:r>
            <a:endParaRPr lang="es-P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s-PY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Infraestructura </a:t>
            </a:r>
            <a:endParaRPr lang="es-PY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>
              <a:buFont typeface="Arial" panose="020B0604020202020204" pitchFamily="34" charset="0"/>
              <a:buChar char="•"/>
              <a:defRPr/>
            </a:pPr>
            <a:r>
              <a:rPr lang="es-PY" dirty="0" smtClean="0">
                <a:latin typeface="Arial" panose="020B0604020202020204" pitchFamily="34" charset="0"/>
                <a:cs typeface="Arial" panose="020B0604020202020204" pitchFamily="34" charset="0"/>
              </a:rPr>
              <a:t>Obras </a:t>
            </a:r>
            <a:r>
              <a:rPr lang="es-PY" dirty="0">
                <a:latin typeface="Arial" panose="020B0604020202020204" pitchFamily="34" charset="0"/>
                <a:cs typeface="Arial" panose="020B0604020202020204" pitchFamily="34" charset="0"/>
              </a:rPr>
              <a:t>en proceso</a:t>
            </a:r>
          </a:p>
          <a:p>
            <a:pPr marL="2571750" lvl="5" indent="-285750">
              <a:buFont typeface="Arial" panose="020B0604020202020204" pitchFamily="34" charset="0"/>
              <a:buChar char="•"/>
              <a:defRPr/>
            </a:pPr>
            <a:r>
              <a:rPr lang="es-PY" dirty="0" smtClean="0">
                <a:latin typeface="Arial" panose="020B0604020202020204" pitchFamily="34" charset="0"/>
                <a:cs typeface="Arial" panose="020B0604020202020204" pitchFamily="34" charset="0"/>
              </a:rPr>
              <a:t>Sedes del Ministerio Público en el territorio nacional</a:t>
            </a:r>
            <a:endParaRPr lang="es-P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PY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Talento Humano </a:t>
            </a:r>
            <a:endParaRPr lang="es-PY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>
              <a:buFont typeface="Arial" panose="020B0604020202020204" pitchFamily="34" charset="0"/>
              <a:buChar char="•"/>
              <a:defRPr/>
            </a:pPr>
            <a:r>
              <a:rPr lang="es-PY" dirty="0" smtClean="0">
                <a:latin typeface="Arial" panose="020B0604020202020204" pitchFamily="34" charset="0"/>
                <a:cs typeface="Arial" panose="020B0604020202020204" pitchFamily="34" charset="0"/>
              </a:rPr>
              <a:t>Llamados a concurso 2016</a:t>
            </a:r>
          </a:p>
          <a:p>
            <a:pPr marL="1714500" lvl="3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Resúmenes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Presupuestarios</a:t>
            </a:r>
          </a:p>
          <a:p>
            <a:pPr marL="1714500" lvl="3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Desafíos del Ejercicio Fiscal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Datos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Estadísticos</a:t>
            </a:r>
            <a:endParaRPr lang="es-P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9009451" y="5616624"/>
            <a:ext cx="662523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sz="4400" dirty="0" smtClean="0"/>
              <a:t>2</a:t>
            </a:r>
            <a:endParaRPr lang="es-PY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1298" y="1268760"/>
            <a:ext cx="985440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 smtClean="0">
                <a:latin typeface="Arial" charset="0"/>
                <a:ea typeface="Microsoft YaHei" charset="-122"/>
                <a:cs typeface="+mn-cs"/>
              </a:rPr>
              <a:t>BREVE JUSTIFICACIÓN DE LOS INCREMENTOS SOLICITADOS</a:t>
            </a:r>
            <a:endParaRPr lang="es-PY" b="1" dirty="0"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92560" y="766664"/>
            <a:ext cx="8053141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63224"/>
              </p:ext>
            </p:extLst>
          </p:nvPr>
        </p:nvGraphicFramePr>
        <p:xfrm>
          <a:off x="136240" y="1638092"/>
          <a:ext cx="9633520" cy="435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3978"/>
                <a:gridCol w="3629542"/>
              </a:tblGrid>
              <a:tr h="329742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b="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RECUPERAR EL RECORTE, EN LA VERSIÓN HACIENDA:</a:t>
                      </a: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haroni" panose="02010803020104030203" pitchFamily="2" charset="-79"/>
                        </a:rPr>
                        <a:t>G. 11.060.267.056.-</a:t>
                      </a: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</a:tr>
              <a:tr h="599912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BONIFICACIONES Y GRATIFICACIONES: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para gratificación anual,</a:t>
                      </a:r>
                      <a:r>
                        <a:rPr lang="es-PY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 déficit de bonificación por grado académico, pago de bonificación por responsabilidad.</a:t>
                      </a:r>
                      <a:endParaRPr lang="es-PY" sz="1400" dirty="0" smtClean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G. 22.000.000.000.-</a:t>
                      </a: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</a:tr>
              <a:tr h="228426">
                <a:tc>
                  <a:txBody>
                    <a:bodyPr/>
                    <a:lstStyle/>
                    <a:p>
                      <a:r>
                        <a:rPr lang="es-PY" sz="140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JORNALES: llevar a</a:t>
                      </a:r>
                      <a:r>
                        <a:rPr lang="es-PY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 salario mínimo todo el plantel contratado (funcionarios beneficiados: 534)</a:t>
                      </a:r>
                      <a:endParaRPr lang="es-PY" sz="1400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G. 3.000.000.000.-</a:t>
                      </a:r>
                      <a:endParaRPr lang="es-PY" sz="1400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EQUIPARACIÓN SALARIAL DE ADMINISTRADORES REGIONALES Y ZONALES(funcionarios</a:t>
                      </a:r>
                      <a:r>
                        <a:rPr lang="es-PY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 beneficiados 54)</a:t>
                      </a:r>
                      <a:endParaRPr lang="es-PY" sz="1400" dirty="0" smtClean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767.424.736.-</a:t>
                      </a:r>
                      <a:endParaRPr lang="es-PY" sz="1400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</a:tr>
              <a:tr h="344222">
                <a:tc>
                  <a:txBody>
                    <a:bodyPr/>
                    <a:lstStyle/>
                    <a:p>
                      <a:r>
                        <a:rPr lang="es-PY" sz="140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EQUIPARACIÓN SALARIAL: por aplicación de matriz salarial (funcionarios</a:t>
                      </a:r>
                      <a:r>
                        <a:rPr lang="es-PY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 beneficiados 19)</a:t>
                      </a:r>
                      <a:endParaRPr lang="es-PY" sz="1400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G. 93.639.234.-</a:t>
                      </a:r>
                      <a:endParaRPr lang="es-PY" sz="1400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PY" sz="140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CREACIONES</a:t>
                      </a:r>
                      <a:r>
                        <a:rPr lang="es-PY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 DE CARGO (159 cargos)</a:t>
                      </a:r>
                      <a:endParaRPr lang="es-PY" sz="1400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G.</a:t>
                      </a:r>
                      <a:r>
                        <a:rPr lang="es-PY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 9.482.846.748.-</a:t>
                      </a:r>
                      <a:endParaRPr lang="es-PY" sz="1400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PY" sz="140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FORTALECIMIENTO DEL NIVEL 200/300</a:t>
                      </a:r>
                      <a:endParaRPr lang="es-PY" sz="1400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G. 5.000.000.000.-</a:t>
                      </a:r>
                      <a:endParaRPr lang="es-PY" sz="1400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</a:tr>
              <a:tr h="152548">
                <a:tc>
                  <a:txBody>
                    <a:bodyPr/>
                    <a:lstStyle/>
                    <a:p>
                      <a:r>
                        <a:rPr lang="es-PY" sz="140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DESPRECARIZACIÓN, del personal contratado (61 funcionarios beneficiados)</a:t>
                      </a:r>
                      <a:endParaRPr lang="es-PY" sz="1400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haroni" panose="02010803020104030203" pitchFamily="2" charset="-79"/>
                        </a:rPr>
                        <a:t>G. 463.008.276</a:t>
                      </a:r>
                      <a:endParaRPr lang="es-PY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</a:tr>
              <a:tr h="279790">
                <a:tc>
                  <a:txBody>
                    <a:bodyPr/>
                    <a:lstStyle/>
                    <a:p>
                      <a:r>
                        <a:rPr lang="es-PY" sz="140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AUMENTO EN APORTE PATRONAL A IPS,</a:t>
                      </a:r>
                      <a:r>
                        <a:rPr lang="es-PY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 por incorporación de la nueva matriz salarial (año 2016)</a:t>
                      </a:r>
                      <a:endParaRPr lang="es-PY" sz="1400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G. 4.178.865.292</a:t>
                      </a:r>
                      <a:endParaRPr lang="es-PY" sz="1400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</a:tr>
              <a:tr h="193672">
                <a:tc>
                  <a:txBody>
                    <a:bodyPr/>
                    <a:lstStyle/>
                    <a:p>
                      <a:r>
                        <a:rPr lang="es-PY" sz="1400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TOTAL</a:t>
                      </a:r>
                      <a:endParaRPr lang="es-PY" sz="1400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400" b="1" dirty="0" smtClean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G. 56.046.051.342.-</a:t>
                      </a:r>
                      <a:endParaRPr lang="es-PY" sz="1400" b="1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1433" marR="91433" marT="45723" marB="45723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9 Rectángulo redondeado"/>
          <p:cNvSpPr/>
          <p:nvPr/>
        </p:nvSpPr>
        <p:spPr>
          <a:xfrm>
            <a:off x="8983782" y="5991248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20</a:t>
            </a:r>
            <a:endParaRPr lang="es-PY" sz="4400" dirty="0"/>
          </a:p>
        </p:txBody>
      </p:sp>
    </p:spTree>
    <p:extLst>
      <p:ext uri="{BB962C8B-B14F-4D97-AF65-F5344CB8AC3E}">
        <p14:creationId xmlns:p14="http://schemas.microsoft.com/office/powerpoint/2010/main" val="32301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7795" y="1700808"/>
            <a:ext cx="9854406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icrosoft YaHei" charset="-122"/>
                <a:cs typeface="+mn-cs"/>
              </a:rPr>
              <a:t>NIVEL 100</a:t>
            </a:r>
            <a:endParaRPr lang="es-P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20553" y="814148"/>
            <a:ext cx="8101276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8825298" y="5517232"/>
            <a:ext cx="1080702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21</a:t>
            </a:r>
            <a:endParaRPr lang="es-PY" sz="4400" dirty="0"/>
          </a:p>
        </p:txBody>
      </p:sp>
      <p:sp>
        <p:nvSpPr>
          <p:cNvPr id="6" name="Rectangle 3" descr="Papiro"/>
          <p:cNvSpPr>
            <a:spLocks noChangeArrowheads="1"/>
          </p:cNvSpPr>
          <p:nvPr/>
        </p:nvSpPr>
        <p:spPr bwMode="auto">
          <a:xfrm>
            <a:off x="346725" y="3474659"/>
            <a:ext cx="8782739" cy="268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81" tIns="46941" rIns="93881" bIns="46941" anchor="ctr" anchorCtr="1">
            <a:spAutoFit/>
          </a:bodyPr>
          <a:lstStyle/>
          <a:p>
            <a:pPr marL="285750" lvl="0" indent="-285750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PY" sz="1600" dirty="0">
                <a:latin typeface="+mn-lt"/>
                <a:cs typeface="Aharoni" panose="02010803020104030203" pitchFamily="2" charset="-79"/>
              </a:rPr>
              <a:t>Esta prevista la gratificación anual, cubrir el déficit de bonificación por grado académico, pago de bonificación por responsabilidad.</a:t>
            </a:r>
          </a:p>
          <a:p>
            <a:pPr marL="285750" indent="-285750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PY" sz="1600" dirty="0">
                <a:latin typeface="+mn-lt"/>
                <a:cs typeface="Aharoni" panose="02010803020104030203" pitchFamily="2" charset="-79"/>
              </a:rPr>
              <a:t>En Jornales esta previsto llevar a salario mínimo todo el plantel contratado (funcionarios beneficiados: 534)</a:t>
            </a:r>
          </a:p>
          <a:p>
            <a:pPr marL="285750" indent="-285750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PY" sz="1600" dirty="0">
                <a:latin typeface="+mn-lt"/>
                <a:cs typeface="Aharoni" panose="02010803020104030203" pitchFamily="2" charset="-79"/>
              </a:rPr>
              <a:t>AUMENTO EN APORTE PATRONAL A IPS, por incorporación de la nueva matriz salarial (año </a:t>
            </a:r>
            <a:r>
              <a:rPr lang="es-PY" sz="1600" dirty="0" smtClean="0">
                <a:latin typeface="+mn-lt"/>
                <a:cs typeface="Aharoni" panose="02010803020104030203" pitchFamily="2" charset="-79"/>
              </a:rPr>
              <a:t>2016)</a:t>
            </a:r>
            <a:endParaRPr lang="es-PY" sz="1600" dirty="0">
              <a:latin typeface="+mn-lt"/>
              <a:cs typeface="Aharoni" panose="02010803020104030203" pitchFamily="2" charset="-79"/>
            </a:endParaRPr>
          </a:p>
          <a:p>
            <a:pPr marL="285750" indent="-285750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PY" sz="1600" dirty="0" smtClean="0">
                <a:latin typeface="+mn-lt"/>
                <a:cs typeface="Aharoni" panose="02010803020104030203" pitchFamily="2" charset="-79"/>
              </a:rPr>
              <a:t>EQUIPARACIÓN DE SALARIOS DE </a:t>
            </a:r>
            <a:r>
              <a:rPr lang="es-PY" sz="1600" dirty="0">
                <a:latin typeface="+mn-lt"/>
                <a:cs typeface="Aharoni" panose="02010803020104030203" pitchFamily="2" charset="-79"/>
              </a:rPr>
              <a:t>ADMINISTRADORES REGIONALES Y ZONALES (funcionarios beneficiados 54)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5" y="2182603"/>
            <a:ext cx="9295816" cy="9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4488" y="1988841"/>
            <a:ext cx="8640960" cy="23618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1" name="10 CuadroTexto"/>
          <p:cNvSpPr txBox="1"/>
          <p:nvPr/>
        </p:nvSpPr>
        <p:spPr>
          <a:xfrm>
            <a:off x="674158" y="1527176"/>
            <a:ext cx="89859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400" dirty="0">
                <a:latin typeface="Quorum Blk BT" panose="020E0804040705030404" pitchFamily="34" charset="0"/>
                <a:cs typeface="+mn-cs"/>
              </a:rPr>
              <a:t>Anexo del personal para el ejercicio fiscal </a:t>
            </a:r>
            <a:r>
              <a:rPr lang="es-PY" sz="2400" dirty="0" smtClean="0">
                <a:latin typeface="Quorum Blk BT" panose="020E0804040705030404" pitchFamily="34" charset="0"/>
                <a:cs typeface="+mn-cs"/>
              </a:rPr>
              <a:t>2017</a:t>
            </a:r>
            <a:endParaRPr lang="es-PY" sz="2400" dirty="0">
              <a:latin typeface="Quorum Blk BT" panose="020E0804040705030404" pitchFamily="34" charset="0"/>
              <a:cs typeface="+mn-cs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775425" y="5733256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22</a:t>
            </a:r>
            <a:endParaRPr lang="es-PY" sz="4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88504" y="766664"/>
            <a:ext cx="8323171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1" y="2239588"/>
            <a:ext cx="3681397" cy="201661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4" y="2545529"/>
            <a:ext cx="3737119" cy="140473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29" y="4776601"/>
            <a:ext cx="3943357" cy="157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87392" y="1239818"/>
            <a:ext cx="9854406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icrosoft YaHei" charset="-122"/>
                <a:cs typeface="+mn-cs"/>
              </a:rPr>
              <a:t>NIVEL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icrosoft YaHei" charset="-122"/>
                <a:cs typeface="+mn-cs"/>
              </a:rPr>
              <a:t>200 a 900</a:t>
            </a:r>
            <a:endParaRPr lang="es-P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25609" name="Rectangle 3" descr="Papiro"/>
          <p:cNvSpPr>
            <a:spLocks noChangeArrowheads="1"/>
          </p:cNvSpPr>
          <p:nvPr/>
        </p:nvSpPr>
        <p:spPr bwMode="auto">
          <a:xfrm>
            <a:off x="567309" y="4376534"/>
            <a:ext cx="8478573" cy="221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81" tIns="46941" rIns="93881" bIns="46941" anchor="ctr" anchorCtr="1">
            <a:spAutoFit/>
          </a:bodyPr>
          <a:lstStyle/>
          <a:p>
            <a:pPr marL="285750" indent="-285750" algn="just" defTabSz="931863">
              <a:spcBef>
                <a:spcPct val="20000"/>
              </a:spcBef>
              <a:buClr>
                <a:schemeClr val="tx1"/>
              </a:buClr>
              <a:buSzPct val="95000"/>
              <a:buFont typeface="Wingdings 3" pitchFamily="18" charset="2"/>
              <a:buChar char="]"/>
            </a:pPr>
            <a:r>
              <a:rPr lang="es-MX" sz="1600" dirty="0">
                <a:cs typeface="Calibri" pitchFamily="34" charset="0"/>
              </a:rPr>
              <a:t>Fortalecer los servicios de limpieza y mantenimiento de los edificios a ser habilitados en el año 2017.</a:t>
            </a:r>
          </a:p>
          <a:p>
            <a:pPr marL="285750" indent="-285750" algn="just" defTabSz="931863">
              <a:spcBef>
                <a:spcPct val="20000"/>
              </a:spcBef>
              <a:buClr>
                <a:schemeClr val="tx1"/>
              </a:buClr>
              <a:buSzPct val="95000"/>
              <a:buFont typeface="Wingdings 3" pitchFamily="18" charset="2"/>
              <a:buChar char="]"/>
            </a:pPr>
            <a:r>
              <a:rPr lang="es-MX" sz="1600" dirty="0" smtClean="0">
                <a:cs typeface="Calibri" pitchFamily="34" charset="0"/>
              </a:rPr>
              <a:t>Recuperar el </a:t>
            </a:r>
            <a:r>
              <a:rPr lang="es-MX" sz="1600" dirty="0">
                <a:cs typeface="Calibri" pitchFamily="34" charset="0"/>
              </a:rPr>
              <a:t>recorte realizado por el Ministerio de </a:t>
            </a:r>
            <a:r>
              <a:rPr lang="es-MX" sz="1600" dirty="0" smtClean="0">
                <a:cs typeface="Calibri" pitchFamily="34" charset="0"/>
              </a:rPr>
              <a:t>Hacienda </a:t>
            </a:r>
            <a:r>
              <a:rPr lang="es-MX" sz="1600" dirty="0">
                <a:cs typeface="Calibri" pitchFamily="34" charset="0"/>
              </a:rPr>
              <a:t>al presupuesto vigente en bienes de insumo de oficina y </a:t>
            </a:r>
            <a:r>
              <a:rPr lang="es-MX" sz="1600" dirty="0" smtClean="0">
                <a:cs typeface="Calibri" pitchFamily="34" charset="0"/>
              </a:rPr>
              <a:t>combustibles.</a:t>
            </a:r>
          </a:p>
          <a:p>
            <a:pPr marL="285750" indent="-285750" algn="just" defTabSz="931863">
              <a:spcBef>
                <a:spcPct val="20000"/>
              </a:spcBef>
              <a:buClr>
                <a:schemeClr val="tx1"/>
              </a:buClr>
              <a:buSzPct val="95000"/>
              <a:buFont typeface="Wingdings 3" pitchFamily="18" charset="2"/>
              <a:buChar char="]"/>
            </a:pPr>
            <a:r>
              <a:rPr lang="es-MX" sz="1600" dirty="0" smtClean="0">
                <a:cs typeface="Calibri" pitchFamily="34" charset="0"/>
              </a:rPr>
              <a:t>Recuperar el </a:t>
            </a:r>
            <a:r>
              <a:rPr lang="es-MX" sz="1600" dirty="0">
                <a:cs typeface="Calibri" pitchFamily="34" charset="0"/>
              </a:rPr>
              <a:t>recorte realizado por el Ministerio de Hacienda al presupuesto vigente en inversiones afectando a construcciones y adquisición de equipamiento mobiliario y tecnológico. El recorte también afecto a la financiación del Programa de Retiro Voluntario.</a:t>
            </a:r>
          </a:p>
          <a:p>
            <a:pPr algn="just" defTabSz="931863">
              <a:spcBef>
                <a:spcPct val="20000"/>
              </a:spcBef>
              <a:buClr>
                <a:schemeClr val="tx1"/>
              </a:buClr>
              <a:buSzPct val="95000"/>
            </a:pPr>
            <a:endParaRPr lang="es-ES" sz="1600" dirty="0">
              <a:cs typeface="Calibri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8853433" y="5661248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23</a:t>
            </a:r>
            <a:endParaRPr lang="es-PY" sz="4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920552" y="766664"/>
            <a:ext cx="8125149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870080"/>
              </p:ext>
            </p:extLst>
          </p:nvPr>
        </p:nvGraphicFramePr>
        <p:xfrm>
          <a:off x="495300" y="1651002"/>
          <a:ext cx="8915400" cy="2809478"/>
        </p:xfrm>
        <a:graphic>
          <a:graphicData uri="http://schemas.openxmlformats.org/drawingml/2006/table">
            <a:tbl>
              <a:tblPr/>
              <a:tblGrid>
                <a:gridCol w="1187650"/>
                <a:gridCol w="3627147"/>
                <a:gridCol w="1369542"/>
                <a:gridCol w="1404316"/>
                <a:gridCol w="1326745"/>
              </a:tblGrid>
              <a:tr h="40135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 del gasto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Versión MH 2017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 MP 2017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Diferencias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40135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NO PERSONALES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48.277.535.835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50.777.535.835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2.500.000.000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5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BIENES DE CONSUMO DE OFICINAS E INSUMOS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16.230.706.282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21.730.706.282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5.500.000.000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5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INVERSIÓN FÍSICA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42.544.089.256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49.804.356.312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7.260.267.056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5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LA DEUDA PÚBLICA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840.000.000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840.000.000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5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TRANSFERENCIAS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1.000.000.000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1.800.000.000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800.000.000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5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OTROS GASTOS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3.348.870.342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3.348.870.342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8027" marR="8027" marT="8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96550" y="3030052"/>
            <a:ext cx="840118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4800" dirty="0">
                <a:latin typeface="Quorum Blk BT" panose="020E0804040705030404" pitchFamily="34" charset="0"/>
                <a:cs typeface="+mn-cs"/>
              </a:rPr>
              <a:t>Desafíos para el año </a:t>
            </a:r>
            <a:r>
              <a:rPr lang="es-PY" sz="4800" dirty="0" smtClean="0">
                <a:latin typeface="Quorum Blk BT" panose="020E0804040705030404" pitchFamily="34" charset="0"/>
                <a:cs typeface="+mn-cs"/>
              </a:rPr>
              <a:t>2017</a:t>
            </a:r>
            <a:endParaRPr lang="es-PY" sz="4800" dirty="0">
              <a:latin typeface="Quorum Blk BT" panose="020E0804040705030404" pitchFamily="34" charset="0"/>
              <a:cs typeface="+mn-cs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697416" y="5661248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24</a:t>
            </a:r>
            <a:endParaRPr lang="es-PY" sz="4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62890" y="548680"/>
            <a:ext cx="752508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6959" y="836712"/>
            <a:ext cx="914501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800" b="1" dirty="0" smtClean="0">
                <a:solidFill>
                  <a:schemeClr val="accent2">
                    <a:lumMod val="50000"/>
                  </a:schemeClr>
                </a:solidFill>
              </a:rPr>
              <a:t>Habilitación de edificios que serán sede Regional de la Fiscalía en las ciudades de Encarnación, Caazapá y Pedro Juan Caballero.</a:t>
            </a:r>
          </a:p>
          <a:p>
            <a:endParaRPr lang="es-PY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PY" sz="2400" dirty="0" smtClean="0"/>
              <a:t>La puesta en marcha de las Sedes Regionales (Encarnación, Caazapá, Pedro Juan Caballero) las mismas cuentan con dependencias donde se instalarán: Oficina de Denuncias, Fiscalía Adjunta, Unidades Fiscales, Laboratorio Forense, Administración, Servicios Generales, etc.</a:t>
            </a:r>
          </a:p>
          <a:p>
            <a:endParaRPr lang="es-PY" sz="1600" dirty="0" smtClean="0"/>
          </a:p>
          <a:p>
            <a:endParaRPr lang="es-PY" dirty="0"/>
          </a:p>
        </p:txBody>
      </p:sp>
      <p:sp>
        <p:nvSpPr>
          <p:cNvPr id="4" name="3 Rectángulo redondeado"/>
          <p:cNvSpPr/>
          <p:nvPr/>
        </p:nvSpPr>
        <p:spPr>
          <a:xfrm>
            <a:off x="8697416" y="5661248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25</a:t>
            </a:r>
            <a:endParaRPr lang="es-PY" sz="4400" dirty="0"/>
          </a:p>
        </p:txBody>
      </p:sp>
    </p:spTree>
    <p:extLst>
      <p:ext uri="{BB962C8B-B14F-4D97-AF65-F5344CB8AC3E}">
        <p14:creationId xmlns:p14="http://schemas.microsoft.com/office/powerpoint/2010/main" val="3284494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818541" y="3102059"/>
            <a:ext cx="840290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4800" dirty="0">
                <a:latin typeface="Quorum Blk BT" panose="020E0804040705030404" pitchFamily="34" charset="0"/>
                <a:cs typeface="+mn-cs"/>
              </a:rPr>
              <a:t>Datos Estadísticos</a:t>
            </a:r>
            <a:endParaRPr lang="es-PY" sz="3600" dirty="0">
              <a:latin typeface="Quorum Blk BT" panose="020E0804040705030404" pitchFamily="34" charset="0"/>
              <a:cs typeface="+mn-cs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8541399" y="5589240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26</a:t>
            </a:r>
            <a:endParaRPr lang="es-PY" sz="4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4528" y="1126704"/>
            <a:ext cx="834117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423950"/>
            <a:ext cx="8082897" cy="418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 descr="Papiro"/>
          <p:cNvSpPr>
            <a:spLocks noChangeArrowheads="1"/>
          </p:cNvSpPr>
          <p:nvPr/>
        </p:nvSpPr>
        <p:spPr bwMode="auto">
          <a:xfrm>
            <a:off x="740532" y="1052737"/>
            <a:ext cx="8346150" cy="955675"/>
          </a:xfrm>
          <a:prstGeom prst="rect">
            <a:avLst/>
          </a:prstGeom>
          <a:noFill/>
          <a:ln>
            <a:noFill/>
          </a:ln>
          <a:extLst/>
        </p:spPr>
        <p:txBody>
          <a:bodyPr lIns="93881" tIns="46941" rIns="93881" bIns="46941" anchor="ctr" anchorCtr="1">
            <a:spAutoFit/>
          </a:bodyPr>
          <a:lstStyle/>
          <a:p>
            <a:pPr marL="571500" indent="-571500" defTabSz="931863" fontAlgn="auto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buFont typeface="Wingdings 3" panose="05040102010807070707" pitchFamily="18" charset="2"/>
              <a:buChar char=""/>
              <a:defRPr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Evolución del Presupuesto Institucional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2012-2016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y crecimiento anual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8931442" y="5733256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27</a:t>
            </a:r>
            <a:endParaRPr lang="es-PY" sz="4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848544" y="476672"/>
            <a:ext cx="8119149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41004" y="2764496"/>
            <a:ext cx="93610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dirty="0" smtClean="0"/>
              <a:t>19%</a:t>
            </a:r>
            <a:endParaRPr lang="es-PY" dirty="0"/>
          </a:p>
        </p:txBody>
      </p:sp>
      <p:sp>
        <p:nvSpPr>
          <p:cNvPr id="19" name="18 Rectángulo"/>
          <p:cNvSpPr/>
          <p:nvPr/>
        </p:nvSpPr>
        <p:spPr>
          <a:xfrm>
            <a:off x="2072680" y="2681964"/>
            <a:ext cx="93610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dirty="0" smtClean="0"/>
              <a:t>11%</a:t>
            </a:r>
            <a:endParaRPr lang="es-PY" dirty="0"/>
          </a:p>
        </p:txBody>
      </p:sp>
      <p:sp>
        <p:nvSpPr>
          <p:cNvPr id="20" name="19 Rectángulo"/>
          <p:cNvSpPr/>
          <p:nvPr/>
        </p:nvSpPr>
        <p:spPr>
          <a:xfrm>
            <a:off x="5274116" y="2370654"/>
            <a:ext cx="93610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dirty="0" smtClean="0"/>
              <a:t>0,001%</a:t>
            </a:r>
            <a:endParaRPr lang="es-PY" dirty="0"/>
          </a:p>
        </p:txBody>
      </p:sp>
      <p:sp>
        <p:nvSpPr>
          <p:cNvPr id="21" name="20 Rectángulo"/>
          <p:cNvSpPr/>
          <p:nvPr/>
        </p:nvSpPr>
        <p:spPr>
          <a:xfrm>
            <a:off x="3656856" y="2429936"/>
            <a:ext cx="93610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dirty="0" smtClean="0"/>
              <a:t>7%</a:t>
            </a:r>
            <a:endParaRPr lang="es-PY" dirty="0"/>
          </a:p>
        </p:txBody>
      </p:sp>
      <p:sp>
        <p:nvSpPr>
          <p:cNvPr id="22" name="21 Rectángulo"/>
          <p:cNvSpPr/>
          <p:nvPr/>
        </p:nvSpPr>
        <p:spPr>
          <a:xfrm>
            <a:off x="6591622" y="2234880"/>
            <a:ext cx="93610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dirty="0" smtClean="0"/>
              <a:t>7%</a:t>
            </a:r>
            <a:endParaRPr lang="es-P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 descr="Papiro"/>
          <p:cNvSpPr>
            <a:spLocks noChangeArrowheads="1"/>
          </p:cNvSpPr>
          <p:nvPr/>
        </p:nvSpPr>
        <p:spPr bwMode="auto">
          <a:xfrm>
            <a:off x="994039" y="1219546"/>
            <a:ext cx="8346150" cy="956573"/>
          </a:xfrm>
          <a:prstGeom prst="rect">
            <a:avLst/>
          </a:prstGeom>
          <a:noFill/>
          <a:ln>
            <a:noFill/>
          </a:ln>
          <a:extLst/>
        </p:spPr>
        <p:txBody>
          <a:bodyPr lIns="93881" tIns="46941" rIns="93881" bIns="46941" anchor="ctr" anchorCtr="1">
            <a:spAutoFit/>
          </a:bodyPr>
          <a:lstStyle/>
          <a:p>
            <a:pPr marL="571500" indent="-571500" defTabSz="931863" fontAlgn="auto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buFont typeface="Wingdings 3" panose="05040102010807070707" pitchFamily="18" charset="2"/>
              <a:buChar char=""/>
              <a:defRPr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Presupuestaria- Desde el año 2013 hasta la proyección a ejecutar a diciembre 2016 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8775425" y="5733256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28</a:t>
            </a:r>
            <a:endParaRPr lang="es-PY" sz="4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94040" y="766664"/>
            <a:ext cx="8051662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pic>
        <p:nvPicPr>
          <p:cNvPr id="5" name="Picture 2" descr="https://attachment.outlook.office.net/owa/card_ber@hotmail.com/service.svc/s/GetAttachmentThumbnail?id=AQMkADAwATY3ZmYAZS1hYjJlLWQwNDUtMDACLTAwCgBGAAADqV8zZ9bq4k62BPuy%2F9QWmAcAI0bCodOBLUuPm01q1AVXxAAAAgEMAAAAI0bCodOBLUuPm01q1AVXxAAAAA10SdwAAAABEgAQAFjg8WykCzhNoFnbXAIDrfg%3D&amp;thumbnailType=2&amp;X-OWA-CANARY=NfroDAzprk66XQnXchg-c2D8i3Se4NMYsBxdXh_j3QsIuBRGeaN3MHjxqrSoqmSHNfbmzToGGVA.&amp;token=5358475a-90e3-439f-b401-ca1b8d73a26a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71" y="2176119"/>
            <a:ext cx="66294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 descr="Papiro"/>
          <p:cNvSpPr>
            <a:spLocks noChangeArrowheads="1"/>
          </p:cNvSpPr>
          <p:nvPr/>
        </p:nvSpPr>
        <p:spPr bwMode="auto">
          <a:xfrm>
            <a:off x="894106" y="1631334"/>
            <a:ext cx="8346150" cy="464131"/>
          </a:xfrm>
          <a:prstGeom prst="rect">
            <a:avLst/>
          </a:prstGeom>
          <a:noFill/>
          <a:ln>
            <a:noFill/>
          </a:ln>
          <a:extLst/>
        </p:spPr>
        <p:txBody>
          <a:bodyPr lIns="93881" tIns="46941" rIns="93881" bIns="46941" anchor="ctr" anchorCtr="1">
            <a:spAutoFit/>
          </a:bodyPr>
          <a:lstStyle/>
          <a:p>
            <a:pPr marL="571500" indent="-571500" defTabSz="931863" fontAlgn="auto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buFont typeface="Wingdings 3" panose="05040102010807070707" pitchFamily="18" charset="2"/>
              <a:buChar char="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Presupuestaria a Agosto 2014-2015-2016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8775425" y="5733256"/>
            <a:ext cx="974558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smtClean="0"/>
              <a:t>29</a:t>
            </a:r>
            <a:endParaRPr lang="es-PY" sz="4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4528" y="766664"/>
            <a:ext cx="834117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45" y="2352749"/>
            <a:ext cx="6053137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5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96550" y="1126704"/>
            <a:ext cx="822920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sp>
        <p:nvSpPr>
          <p:cNvPr id="11" name="Rectangle 2" descr="Papiro"/>
          <p:cNvSpPr>
            <a:spLocks noChangeArrowheads="1"/>
          </p:cNvSpPr>
          <p:nvPr/>
        </p:nvSpPr>
        <p:spPr bwMode="auto">
          <a:xfrm>
            <a:off x="740532" y="2132856"/>
            <a:ext cx="8639735" cy="31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881" tIns="46941" rIns="93881" bIns="46941" anchor="ctr" anchorCtr="1">
            <a:spAutoFit/>
          </a:bodyPr>
          <a:lstStyle/>
          <a:p>
            <a:pPr algn="just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Este proyecto de presupuesto para el Ejercicio Fiscal 2017 </a:t>
            </a:r>
          </a:p>
          <a:p>
            <a:pPr algn="just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 sustentado en:</a:t>
            </a:r>
          </a:p>
          <a:p>
            <a:pPr marL="457200" indent="-457200" algn="just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" pitchFamily="2" charset="2"/>
              <a:buChar char="ü"/>
              <a:defRPr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Fortalecimiento de la infraestructura edilicia institucional.</a:t>
            </a:r>
          </a:p>
          <a:p>
            <a:pPr marL="457200" indent="-457200" algn="just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" pitchFamily="2" charset="2"/>
              <a:buChar char="ü"/>
              <a:defRPr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Equipamiento de nuevos edificios. </a:t>
            </a:r>
          </a:p>
          <a:p>
            <a:pPr marL="457200" indent="-457200" algn="just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" pitchFamily="2" charset="2"/>
              <a:buChar char="ü"/>
              <a:defRPr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Salario de funcionarios acorde a la función.   </a:t>
            </a:r>
          </a:p>
          <a:p>
            <a:pPr algn="just" defTabSz="9318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endParaRPr lang="es-MX" sz="2000" dirty="0">
              <a:latin typeface="Times New Roman" pitchFamily="18" charset="0"/>
              <a:cs typeface="+mn-cs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9049006" y="5661248"/>
            <a:ext cx="662523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sz="4400" dirty="0" smtClean="0"/>
              <a:t>3</a:t>
            </a:r>
            <a:endParaRPr lang="es-PY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2" descr="Papiro"/>
          <p:cNvSpPr>
            <a:spLocks noChangeArrowheads="1"/>
          </p:cNvSpPr>
          <p:nvPr/>
        </p:nvSpPr>
        <p:spPr bwMode="auto">
          <a:xfrm>
            <a:off x="1178058" y="2873771"/>
            <a:ext cx="7044267" cy="111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81" tIns="46941" rIns="93881" bIns="46941" anchor="ctr" anchorCtr="1">
            <a:spAutoFit/>
          </a:bodyPr>
          <a:lstStyle/>
          <a:p>
            <a:pPr marL="349250" indent="-349250" algn="ctr" defTabSz="931863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s-ES" sz="4400" dirty="0" smtClean="0">
                <a:latin typeface="Quorum Blk BT" panose="020E0804040705030404" pitchFamily="34" charset="0"/>
                <a:cs typeface="Calibri" pitchFamily="34" charset="0"/>
              </a:rPr>
              <a:t>Muchas gracias</a:t>
            </a:r>
            <a:endParaRPr lang="es-ES" sz="4400" dirty="0">
              <a:latin typeface="Quorum Blk BT" panose="020E0804040705030404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 descr="Papiro"/>
          <p:cNvSpPr>
            <a:spLocks noChangeArrowheads="1"/>
          </p:cNvSpPr>
          <p:nvPr/>
        </p:nvSpPr>
        <p:spPr bwMode="auto">
          <a:xfrm>
            <a:off x="428498" y="2843460"/>
            <a:ext cx="8774377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881" tIns="46941" rIns="93881" bIns="46941" anchor="ctr" anchorCtr="1">
            <a:spAutoFit/>
          </a:bodyPr>
          <a:lstStyle/>
          <a:p>
            <a:pPr algn="just" defTabSz="931863" fontAlgn="auto"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6000" dirty="0" smtClean="0">
                <a:latin typeface="Quorum Blk BT" panose="020E0804040705030404" pitchFamily="34" charset="0"/>
                <a:cs typeface="+mn-cs"/>
              </a:rPr>
              <a:t>Jurisdiccional</a:t>
            </a:r>
            <a:endParaRPr lang="es-MX" sz="6000" dirty="0">
              <a:latin typeface="Quorum Blk BT" panose="020E0804040705030404" pitchFamily="34" charset="0"/>
              <a:cs typeface="+mn-cs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853434" y="5517232"/>
            <a:ext cx="662523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sz="4400" dirty="0" smtClean="0"/>
              <a:t>4</a:t>
            </a:r>
            <a:endParaRPr lang="es-PY" sz="4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874411" y="620688"/>
            <a:ext cx="752508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28498" y="980728"/>
            <a:ext cx="984885" cy="54885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Jurisdiccional</a:t>
            </a:r>
            <a:endParaRPr lang="es-P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9165468" y="5733256"/>
            <a:ext cx="662523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sz="4400" dirty="0" smtClean="0"/>
              <a:t>5</a:t>
            </a:r>
            <a:endParaRPr lang="es-PY" sz="4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874411" y="476672"/>
            <a:ext cx="752508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11" y="1044232"/>
            <a:ext cx="7291057" cy="513886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012924" y="6551766"/>
            <a:ext cx="20922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100" dirty="0" smtClean="0"/>
              <a:t>* Datos estimados </a:t>
            </a:r>
            <a:endParaRPr lang="es-PY" sz="1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5157192"/>
            <a:ext cx="2333236" cy="160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89" y="3862603"/>
            <a:ext cx="2333235" cy="129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219634" y="1339557"/>
            <a:ext cx="984885" cy="54885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Jurisdiccional</a:t>
            </a:r>
            <a:endParaRPr lang="es-P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68624" y="476672"/>
            <a:ext cx="7908879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4608" y="1414517"/>
            <a:ext cx="8150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Inauguración de  Fiscalía Zonal de Minga </a:t>
            </a:r>
            <a:r>
              <a:rPr lang="es-PY" dirty="0" err="1" smtClean="0"/>
              <a:t>Porá</a:t>
            </a:r>
            <a:endParaRPr lang="es-PY" dirty="0" smtClean="0"/>
          </a:p>
          <a:p>
            <a:r>
              <a:rPr lang="es-PY" dirty="0" smtClean="0"/>
              <a:t>Donación de terreno con 3.150 mt2 y la construcción edilicia de 370 </a:t>
            </a:r>
            <a:r>
              <a:rPr lang="es-PY" dirty="0" err="1" smtClean="0"/>
              <a:t>mts</a:t>
            </a:r>
            <a:r>
              <a:rPr lang="es-PY" dirty="0" smtClean="0"/>
              <a:t>., se realizó acorde a las políticas del Ministerio Público por parte de la Municipalidad local</a:t>
            </a:r>
          </a:p>
          <a:p>
            <a:endParaRPr lang="es-PY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24" y="2276872"/>
            <a:ext cx="4680520" cy="310008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38" y="3284984"/>
            <a:ext cx="4129200" cy="2734924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9146241" y="5709564"/>
            <a:ext cx="662523" cy="6206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sz="4400" dirty="0" smtClean="0"/>
              <a:t>6</a:t>
            </a:r>
            <a:endParaRPr lang="es-PY" sz="4400" dirty="0"/>
          </a:p>
        </p:txBody>
      </p:sp>
    </p:spTree>
    <p:extLst>
      <p:ext uri="{BB962C8B-B14F-4D97-AF65-F5344CB8AC3E}">
        <p14:creationId xmlns:p14="http://schemas.microsoft.com/office/powerpoint/2010/main" val="37510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219634" y="1339557"/>
            <a:ext cx="984885" cy="54885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Jurisdiccional</a:t>
            </a:r>
            <a:endParaRPr lang="es-P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9243477" y="6237312"/>
            <a:ext cx="662523" cy="6206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sz="4400" dirty="0" smtClean="0"/>
              <a:t>7</a:t>
            </a:r>
            <a:endParaRPr lang="es-PY" sz="4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568624" y="476672"/>
            <a:ext cx="7908879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4609" y="1339557"/>
            <a:ext cx="8052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dirty="0" smtClean="0"/>
              <a:t>Nueva Sede de la Fiscalía Zonal en Ñemby </a:t>
            </a:r>
          </a:p>
          <a:p>
            <a:pPr algn="just"/>
            <a:r>
              <a:rPr lang="es-PY" sz="1600" dirty="0" smtClean="0"/>
              <a:t>Cuenta con infraestructura cumpliendo con la nueva política de Oficina de Denuncias, Administración, Unidades Penales y la Unidad Especializada en Hechos Punibles que involucran a adolescentes en conflicto con la Ley.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78" y="2911128"/>
            <a:ext cx="4434910" cy="33261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88" y="2911129"/>
            <a:ext cx="3264254" cy="183614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88" y="4706889"/>
            <a:ext cx="3264254" cy="183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 descr="Papiro"/>
          <p:cNvSpPr>
            <a:spLocks noChangeArrowheads="1"/>
          </p:cNvSpPr>
          <p:nvPr/>
        </p:nvSpPr>
        <p:spPr bwMode="auto">
          <a:xfrm>
            <a:off x="428498" y="2843460"/>
            <a:ext cx="8774377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881" tIns="46941" rIns="93881" bIns="46941" anchor="ctr" anchorCtr="1">
            <a:spAutoFit/>
          </a:bodyPr>
          <a:lstStyle/>
          <a:p>
            <a:pPr algn="just" defTabSz="931863" fontAlgn="auto"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Pct val="95000"/>
              <a:defRPr/>
            </a:pPr>
            <a:r>
              <a:rPr lang="es-MX" sz="6000" dirty="0">
                <a:latin typeface="Quorum Blk BT" panose="020E0804040705030404" pitchFamily="34" charset="0"/>
                <a:cs typeface="+mn-cs"/>
              </a:rPr>
              <a:t>Infraestructura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8853434" y="5517232"/>
            <a:ext cx="662523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sz="4400" dirty="0" smtClean="0"/>
              <a:t>8</a:t>
            </a:r>
            <a:endParaRPr lang="es-PY" sz="4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874411" y="620688"/>
            <a:ext cx="7525083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2" descr="Papiro"/>
          <p:cNvSpPr>
            <a:spLocks noChangeArrowheads="1"/>
          </p:cNvSpPr>
          <p:nvPr/>
        </p:nvSpPr>
        <p:spPr bwMode="auto">
          <a:xfrm>
            <a:off x="1165531" y="1152707"/>
            <a:ext cx="8774377" cy="40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81" tIns="46941" rIns="93881" bIns="46941" anchor="ctr" anchorCtr="1">
            <a:spAutoFit/>
          </a:bodyPr>
          <a:lstStyle/>
          <a:p>
            <a:pPr algn="ctr"/>
            <a:r>
              <a:rPr lang="es-PY" sz="2000" dirty="0">
                <a:latin typeface="Arial" panose="020B0604020202020204" pitchFamily="34" charset="0"/>
                <a:cs typeface="Arial" panose="020B0604020202020204" pitchFamily="34" charset="0"/>
              </a:rPr>
              <a:t>El Ministerio Público </a:t>
            </a:r>
            <a:r>
              <a:rPr lang="es-P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cuenta </a:t>
            </a:r>
            <a:r>
              <a:rPr lang="es-PY" sz="20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P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142 </a:t>
            </a:r>
            <a:r>
              <a:rPr lang="es-PY" sz="2000" dirty="0">
                <a:latin typeface="Arial" panose="020B0604020202020204" pitchFamily="34" charset="0"/>
                <a:cs typeface="Arial" panose="020B0604020202020204" pitchFamily="34" charset="0"/>
              </a:rPr>
              <a:t>sedes en todo el país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8931442" y="6237312"/>
            <a:ext cx="974558" cy="620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PY" sz="4400" dirty="0" smtClean="0"/>
              <a:t>9</a:t>
            </a:r>
            <a:endParaRPr lang="es-PY" sz="4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257365" y="486372"/>
            <a:ext cx="7914077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tx1"/>
                </a:solidFill>
                <a:latin typeface="Quorum Blk BT" panose="020E0804040705030404" pitchFamily="34" charset="0"/>
              </a:rPr>
              <a:t>Proyecto de Presupuesto </a:t>
            </a:r>
            <a:r>
              <a:rPr lang="es-PY" sz="3600" b="1" dirty="0" smtClean="0">
                <a:solidFill>
                  <a:schemeClr val="tx1"/>
                </a:solidFill>
                <a:latin typeface="Quorum Blk BT" panose="020E0804040705030404" pitchFamily="34" charset="0"/>
              </a:rPr>
              <a:t>2017</a:t>
            </a:r>
            <a:endParaRPr lang="es-PY" sz="3600" b="1" dirty="0">
              <a:solidFill>
                <a:schemeClr val="tx1"/>
              </a:solidFill>
              <a:latin typeface="Quorum Blk BT" panose="020E0804040705030404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7442457" y="2207240"/>
            <a:ext cx="2088232" cy="223224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1200" u="sng" dirty="0" smtClean="0"/>
              <a:t>Incluye</a:t>
            </a:r>
          </a:p>
          <a:p>
            <a:pPr marL="342900" indent="-342900">
              <a:buAutoNum type="alphaLcParenR"/>
            </a:pPr>
            <a:r>
              <a:rPr lang="es-PY" sz="1200" dirty="0" smtClean="0"/>
              <a:t>Sedes Fiscales</a:t>
            </a:r>
          </a:p>
          <a:p>
            <a:pPr marL="342900" indent="-342900">
              <a:buAutoNum type="alphaLcParenR"/>
            </a:pPr>
            <a:r>
              <a:rPr lang="es-PY" sz="1200" dirty="0" smtClean="0"/>
              <a:t>Fiscalía Adjunta</a:t>
            </a:r>
          </a:p>
          <a:p>
            <a:pPr marL="342900" indent="-342900">
              <a:buAutoNum type="alphaLcParenR"/>
            </a:pPr>
            <a:r>
              <a:rPr lang="es-PY" sz="1200" dirty="0" err="1" smtClean="0"/>
              <a:t>Dep</a:t>
            </a:r>
            <a:r>
              <a:rPr lang="es-PY" sz="1200" dirty="0" smtClean="0"/>
              <a:t>. de Evidencias</a:t>
            </a:r>
            <a:endParaRPr lang="es-PY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72480" y="980728"/>
            <a:ext cx="984885" cy="54885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endParaRPr lang="es-P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800" b="1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169024" y="311454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800" b="1" dirty="0" smtClean="0">
                <a:solidFill>
                  <a:schemeClr val="bg1"/>
                </a:solidFill>
              </a:rPr>
              <a:t>125</a:t>
            </a:r>
            <a:endParaRPr lang="es-PY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4090206"/>
            <a:ext cx="483393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3"/>
          <a:stretch/>
        </p:blipFill>
        <p:spPr bwMode="auto">
          <a:xfrm>
            <a:off x="1856656" y="1638190"/>
            <a:ext cx="4991333" cy="245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40632" y="4090206"/>
            <a:ext cx="576064" cy="24574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s-PY"/>
            </a:defPPr>
            <a:lvl1pPr>
              <a:defRPr sz="1200" u="sng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s-PY" sz="2400" b="1" u="none" dirty="0"/>
              <a:t>Locales alquilados</a:t>
            </a:r>
          </a:p>
        </p:txBody>
      </p:sp>
    </p:spTree>
    <p:extLst>
      <p:ext uri="{BB962C8B-B14F-4D97-AF65-F5344CB8AC3E}">
        <p14:creationId xmlns:p14="http://schemas.microsoft.com/office/powerpoint/2010/main" val="17562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4614</TotalTime>
  <Words>1138</Words>
  <Application>Microsoft Office PowerPoint</Application>
  <PresentationFormat>A4 (210 x 297 mm)</PresentationFormat>
  <Paragraphs>249</Paragraphs>
  <Slides>30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41" baseType="lpstr">
      <vt:lpstr>Microsoft YaHei</vt:lpstr>
      <vt:lpstr>Aharoni</vt:lpstr>
      <vt:lpstr>Albertus Extra Bold</vt:lpstr>
      <vt:lpstr>Arial</vt:lpstr>
      <vt:lpstr>Calibri</vt:lpstr>
      <vt:lpstr>Quorum Blk BT</vt:lpstr>
      <vt:lpstr>Times New Roman</vt:lpstr>
      <vt:lpstr>Wingdings</vt:lpstr>
      <vt:lpstr>Wingdings 3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Edith Marlene Arrua Sosa</dc:creator>
  <cp:lastModifiedBy>Berta Maria Auxiliadora Cardozo Reguera</cp:lastModifiedBy>
  <cp:revision>473</cp:revision>
  <cp:lastPrinted>2016-09-20T11:37:07Z</cp:lastPrinted>
  <dcterms:created xsi:type="dcterms:W3CDTF">2014-09-05T14:12:27Z</dcterms:created>
  <dcterms:modified xsi:type="dcterms:W3CDTF">2016-09-20T11:37:09Z</dcterms:modified>
</cp:coreProperties>
</file>