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docx" ContentType="application/vnd.openxmlformats-officedocument.wordprocessingml.document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xlsx" ContentType="application/vnd.openxmlformats-officedocument.spreadsheetml.sheet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7" r:id="rId2"/>
    <p:sldId id="283" r:id="rId3"/>
    <p:sldId id="287" r:id="rId4"/>
    <p:sldId id="293" r:id="rId5"/>
    <p:sldId id="284" r:id="rId6"/>
    <p:sldId id="288" r:id="rId7"/>
    <p:sldId id="289" r:id="rId8"/>
    <p:sldId id="277" r:id="rId9"/>
    <p:sldId id="291" r:id="rId10"/>
    <p:sldId id="290" r:id="rId11"/>
    <p:sldId id="292" r:id="rId12"/>
    <p:sldId id="286" r:id="rId13"/>
  </p:sldIdLst>
  <p:sldSz cx="9144000" cy="6858000" type="screen4x3"/>
  <p:notesSz cx="6858000" cy="92964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FFFF99"/>
    <a:srgbClr val="FFFF00"/>
    <a:srgbClr val="92B709"/>
    <a:srgbClr val="FFFFFF"/>
    <a:srgbClr val="582A04"/>
    <a:srgbClr val="DDDDDD"/>
    <a:srgbClr val="C0C0C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5808" autoAdjust="0"/>
    <p:restoredTop sz="99568" autoAdjust="0"/>
  </p:normalViewPr>
  <p:slideViewPr>
    <p:cSldViewPr>
      <p:cViewPr>
        <p:scale>
          <a:sx n="89" d="100"/>
          <a:sy n="89" d="100"/>
        </p:scale>
        <p:origin x="-1002" y="-5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Z:\google%20drive\LOURDES\A&#241;o%202016\Presupuesto%202016\Presupuesto%202016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Z:\google%20drive\LOURDES\A&#241;o%202016\Presupuesto%202016\Presupuesto%202016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Y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6.9892473118279716E-2"/>
          <c:y val="0.2695852534562212"/>
          <c:w val="0.56989247311828073"/>
          <c:h val="0.45622119815668205"/>
        </c:manualLayout>
      </c:layout>
      <c:pie3DChart>
        <c:varyColors val="1"/>
        <c:ser>
          <c:idx val="0"/>
          <c:order val="0"/>
          <c:explosion val="25"/>
          <c:dPt>
            <c:idx val="0"/>
            <c:explosion val="27"/>
          </c:dPt>
          <c:dLbls>
            <c:dLbl>
              <c:idx val="2"/>
              <c:layout>
                <c:manualLayout>
                  <c:x val="4.7789725209080085E-2"/>
                  <c:y val="2.7968148813957091E-17"/>
                </c:manualLayout>
              </c:layout>
              <c:dLblPos val="outEnd"/>
              <c:showPercent val="1"/>
            </c:dLbl>
            <c:txPr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s-PY"/>
              </a:p>
            </c:txPr>
            <c:dLblPos val="outEnd"/>
            <c:showPercent val="1"/>
            <c:showLeaderLines val="1"/>
          </c:dLbls>
          <c:cat>
            <c:strRef>
              <c:f>'COR CAP 10 (2)'!$C$10:$C$12</c:f>
              <c:strCache>
                <c:ptCount val="3"/>
                <c:pt idx="0">
                  <c:v>SERVICIOS PERSONALES</c:v>
                </c:pt>
                <c:pt idx="1">
                  <c:v>GASTOS CORRIENTES</c:v>
                </c:pt>
                <c:pt idx="2">
                  <c:v>GASTOS DE CAPITAL</c:v>
                </c:pt>
              </c:strCache>
            </c:strRef>
          </c:cat>
          <c:val>
            <c:numRef>
              <c:f>'COR CAP 10 (2)'!$F$10:$F$12</c:f>
              <c:numCache>
                <c:formatCode>#,##0</c:formatCode>
                <c:ptCount val="3"/>
                <c:pt idx="0">
                  <c:v>1842386473316</c:v>
                </c:pt>
                <c:pt idx="1">
                  <c:v>59705093241</c:v>
                </c:pt>
                <c:pt idx="2">
                  <c:v>0</c:v>
                </c:pt>
              </c:numCache>
            </c:numRef>
          </c:val>
        </c:ser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6969773939548061"/>
          <c:y val="0.28967062215814582"/>
          <c:w val="0.3159653430417973"/>
          <c:h val="0.32026320653580281"/>
        </c:manualLayout>
      </c:layout>
      <c:txPr>
        <a:bodyPr/>
        <a:lstStyle/>
        <a:p>
          <a:pPr>
            <a:defRPr sz="92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PY"/>
        </a:p>
      </c:txPr>
    </c:legend>
    <c:plotVisOnly val="1"/>
    <c:dispBlanksAs val="zero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PY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s-PY"/>
  <c:chart>
    <c:view3D>
      <c:rotX val="30"/>
      <c:perspective val="30"/>
    </c:view3D>
    <c:plotArea>
      <c:layout>
        <c:manualLayout>
          <c:layoutTarget val="inner"/>
          <c:xMode val="edge"/>
          <c:yMode val="edge"/>
          <c:x val="6.9892473118279744E-2"/>
          <c:y val="0.2695852534562212"/>
          <c:w val="0.56989247311828095"/>
          <c:h val="0.45622119815668205"/>
        </c:manualLayout>
      </c:layout>
      <c:pie3DChart>
        <c:varyColors val="1"/>
        <c:ser>
          <c:idx val="0"/>
          <c:order val="0"/>
          <c:explosion val="33"/>
          <c:dLbls>
            <c:txPr>
              <a:bodyPr/>
              <a:lstStyle/>
              <a:p>
                <a:pPr>
                  <a:defRPr sz="1600" b="0" i="0" u="none" strike="noStrike" baseline="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</a:defRPr>
                </a:pPr>
                <a:endParaRPr lang="es-PY"/>
              </a:p>
            </c:txPr>
            <c:dLblPos val="outEnd"/>
            <c:showPercent val="1"/>
            <c:showLeaderLines val="1"/>
          </c:dLbls>
          <c:cat>
            <c:strRef>
              <c:f>'POWER PROY'!$C$10:$C$12</c:f>
              <c:strCache>
                <c:ptCount val="3"/>
                <c:pt idx="0">
                  <c:v>SERVICIOS PERSONALES</c:v>
                </c:pt>
                <c:pt idx="1">
                  <c:v>GASTOS CORRIENTES</c:v>
                </c:pt>
                <c:pt idx="2">
                  <c:v>GASTOS DE CAPITAL</c:v>
                </c:pt>
              </c:strCache>
            </c:strRef>
          </c:cat>
          <c:val>
            <c:numRef>
              <c:f>'POWER PROY'!$F$10:$F$12</c:f>
              <c:numCache>
                <c:formatCode>#,##0</c:formatCode>
                <c:ptCount val="3"/>
                <c:pt idx="0">
                  <c:v>1885235775096</c:v>
                </c:pt>
                <c:pt idx="1">
                  <c:v>86705093241</c:v>
                </c:pt>
                <c:pt idx="2">
                  <c:v>0</c:v>
                </c:pt>
              </c:numCache>
            </c:numRef>
          </c:val>
        </c:ser>
      </c:pie3DChart>
      <c:spPr>
        <a:noFill/>
        <a:ln w="25400">
          <a:noFill/>
        </a:ln>
      </c:spPr>
    </c:plotArea>
    <c:legend>
      <c:legendPos val="r"/>
      <c:layout>
        <c:manualLayout>
          <c:xMode val="edge"/>
          <c:yMode val="edge"/>
          <c:x val="0.63759306438216834"/>
          <c:y val="0.29724682826427384"/>
          <c:w val="0.35518105485683066"/>
          <c:h val="0.22836518242237303"/>
        </c:manualLayout>
      </c:layout>
      <c:txPr>
        <a:bodyPr/>
        <a:lstStyle/>
        <a:p>
          <a:pPr>
            <a:defRPr sz="925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s-PY"/>
        </a:p>
      </c:txPr>
    </c:legend>
    <c:plotVisOnly val="1"/>
    <c:dispBlanksAs val="zero"/>
  </c:chart>
  <c:spPr>
    <a:noFill/>
    <a:ln>
      <a:noFill/>
    </a:ln>
  </c:spPr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s-PY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281E9E93-CFA6-4B02-93D0-BEF14943F228}" type="datetimeFigureOut">
              <a:rPr lang="es-ES"/>
              <a:pPr>
                <a:defRPr/>
              </a:pPr>
              <a:t>12/09/2016</a:t>
            </a:fld>
            <a:endParaRPr lang="es-ES" dirty="0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dirty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677AD78-BD10-4B81-957C-4E74538A90D6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xmlns="" val="2966506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s-ES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s-E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s-E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12</a:t>
            </a:fld>
            <a:endParaRPr lang="es-E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s-ES" dirty="0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s-ES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s-ES" dirty="0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s-ES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s-ES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s-E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s-ES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2 Marcador de notas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s-PY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DCA3DA2-6355-4858-8F3D-E3AA873B451B}" type="slidenum">
              <a:rPr lang="es-E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s-ES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66BD0E-B6AF-4AA9-865D-D918A8EA2D02}" type="datetimeFigureOut">
              <a:rPr lang="es-ES"/>
              <a:pPr>
                <a:defRPr/>
              </a:pPr>
              <a:t>12/09/2016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621016-EE25-4129-81C5-278736CF2998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AFD82-4689-4F42-9F86-CE100CDB38FC}" type="datetimeFigureOut">
              <a:rPr lang="es-ES"/>
              <a:pPr>
                <a:defRPr/>
              </a:pPr>
              <a:t>12/09/2016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FDE0FD-BDFC-4DD3-B555-7A5300DE5797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B4400C-C606-42FC-8247-CE4B698A6881}" type="datetimeFigureOut">
              <a:rPr lang="es-ES"/>
              <a:pPr>
                <a:defRPr/>
              </a:pPr>
              <a:t>12/09/2016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6B3F57-E5CF-4D87-8D58-B3879FE2736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A2B47F-995B-4F64-8446-E1DF608E39F3}" type="datetimeFigureOut">
              <a:rPr lang="es-ES"/>
              <a:pPr>
                <a:defRPr/>
              </a:pPr>
              <a:t>12/09/2016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06BD8F-4816-4F5C-AFCA-24C0E9C8AA0A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AB6FB-5256-4257-AB69-A4A157241E4A}" type="datetimeFigureOut">
              <a:rPr lang="es-ES"/>
              <a:pPr>
                <a:defRPr/>
              </a:pPr>
              <a:t>12/09/2016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03C55D-0C6C-4DFC-B65F-779A9DA80EAD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E68957-6A8C-425B-A7A8-A1E93308A1A6}" type="datetimeFigureOut">
              <a:rPr lang="es-ES"/>
              <a:pPr>
                <a:defRPr/>
              </a:pPr>
              <a:t>12/09/2016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300334-D33A-4995-B0A4-DAB7C8AEF532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B52417-2ADD-4B94-9121-2A5E3D4C97AB}" type="datetimeFigureOut">
              <a:rPr lang="es-ES"/>
              <a:pPr>
                <a:defRPr/>
              </a:pPr>
              <a:t>12/09/2016</a:t>
            </a:fld>
            <a:endParaRPr lang="es-ES" dirty="0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7D2A3-D814-43C9-B999-F488C603881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4C42BA-28B5-4DC0-9B5D-9D086B92D163}" type="datetimeFigureOut">
              <a:rPr lang="es-ES"/>
              <a:pPr>
                <a:defRPr/>
              </a:pPr>
              <a:t>12/09/2016</a:t>
            </a:fld>
            <a:endParaRPr lang="es-ES" dirty="0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1E5170-6A78-4996-BC53-AF519468BF01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0FEBAB-1E47-4F6F-85CD-7EE164AE894D}" type="datetimeFigureOut">
              <a:rPr lang="es-ES"/>
              <a:pPr>
                <a:defRPr/>
              </a:pPr>
              <a:t>12/09/2016</a:t>
            </a:fld>
            <a:endParaRPr lang="es-ES" dirty="0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12703D-8E69-49ED-B63F-C9B28BAB5453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632CA7-1BAC-4C81-AEE6-03E257577CC8}" type="datetimeFigureOut">
              <a:rPr lang="es-ES"/>
              <a:pPr>
                <a:defRPr/>
              </a:pPr>
              <a:t>12/09/2016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0ABE4B-34D9-44F7-8670-BB8095E41D2E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38478-21FD-4840-B472-3CFD3AA18766}" type="datetimeFigureOut">
              <a:rPr lang="es-ES"/>
              <a:pPr>
                <a:defRPr/>
              </a:pPr>
              <a:t>12/09/2016</a:t>
            </a:fld>
            <a:endParaRPr lang="es-ES" dirty="0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94E596-088E-4120-96B0-FF1782108FDE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A47F0A1-9EA1-4F69-BDF7-543DFDE5228C}" type="datetimeFigureOut">
              <a:rPr lang="es-ES"/>
              <a:pPr>
                <a:defRPr/>
              </a:pPr>
              <a:t>12/09/2016</a:t>
            </a:fld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0BAF5AB-7EB5-4ABD-AA1C-17A187658094}" type="slidenum">
              <a:rPr lang="es-ES"/>
              <a:pPr>
                <a:defRPr/>
              </a:pPr>
              <a:t>‹Nº›</a:t>
            </a:fld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package" Target="../embeddings/Documento_de_Microsoft_Office_Word1.docx"/><Relationship Id="rId4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package" Target="../embeddings/Hoja_de_c_lculo_de_Microsoft_Office_Excel2.xlsx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5" Type="http://schemas.openxmlformats.org/officeDocument/2006/relationships/package" Target="../embeddings/Documento_de_Microsoft_Office_Word3.docx"/><Relationship Id="rId4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package" Target="../embeddings/Documento_de_Microsoft_Office_Word4.docx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package" Target="../embeddings/Documento_de_Microsoft_Office_Word5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Fiscal  2017</a:t>
            </a:r>
            <a:endParaRPr lang="es-ES" sz="2400" b="1" dirty="0">
              <a:solidFill>
                <a:schemeClr val="accent1">
                  <a:lumMod val="50000"/>
                </a:schemeClr>
              </a:solidFill>
              <a:latin typeface="Copperplate Gothic Bold" pitchFamily="34" charset="0"/>
              <a:ea typeface="Kozuka Gothic Pro B" pitchFamily="34" charset="-128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 smtClean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DE PRESUPUESTO</a:t>
            </a:r>
          </a:p>
        </p:txBody>
      </p:sp>
      <p:pic>
        <p:nvPicPr>
          <p:cNvPr id="17" name="Picture 2" descr="https://encrypted-tbn0.gstatic.com/images?q=tbn:ANd9GcTZA38YCaV8_ZpDt6_JjYgwRLk1aX1OrlAn6v0aA-D1FrayKxW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873090"/>
            <a:ext cx="6693338" cy="4127546"/>
          </a:xfrm>
          <a:prstGeom prst="rect">
            <a:avLst/>
          </a:prstGeom>
          <a:noFill/>
        </p:spPr>
      </p:pic>
      <p:sp>
        <p:nvSpPr>
          <p:cNvPr id="20" name="19 CuadroTexto"/>
          <p:cNvSpPr txBox="1"/>
          <p:nvPr/>
        </p:nvSpPr>
        <p:spPr>
          <a:xfrm>
            <a:off x="1943064" y="5254650"/>
            <a:ext cx="573254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s-ES" sz="4000" b="1" kern="16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Copperplate Gothic Bold" pitchFamily="34" charset="0"/>
                <a:ea typeface="Kozuka Gothic Pro R" pitchFamily="34" charset="-128"/>
              </a:rPr>
              <a:t>POLICÍA   NACIONAL</a:t>
            </a: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Fiscal  2017</a:t>
            </a:r>
            <a:endParaRPr lang="es-ES" sz="2400" b="1" dirty="0">
              <a:solidFill>
                <a:schemeClr val="accent1">
                  <a:lumMod val="50000"/>
                </a:schemeClr>
              </a:solidFill>
              <a:latin typeface="Copperplate Gothic Bold" pitchFamily="34" charset="0"/>
              <a:ea typeface="Kozuka Gothic Pro B" pitchFamily="34" charset="-128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 smtClean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  DE  PRESUPUESTO</a:t>
            </a:r>
          </a:p>
        </p:txBody>
      </p:sp>
      <p:pic>
        <p:nvPicPr>
          <p:cNvPr id="11571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571612"/>
            <a:ext cx="7130295" cy="307183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Fiscal  2017</a:t>
            </a:r>
            <a:endParaRPr lang="es-ES" sz="2400" b="1" dirty="0">
              <a:solidFill>
                <a:schemeClr val="accent1">
                  <a:lumMod val="50000"/>
                </a:schemeClr>
              </a:solidFill>
              <a:latin typeface="Copperplate Gothic Bold" pitchFamily="34" charset="0"/>
              <a:ea typeface="Kozuka Gothic Pro B" pitchFamily="34" charset="-128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 smtClean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  DE  PRESUPUESTO</a:t>
            </a:r>
          </a:p>
        </p:txBody>
      </p:sp>
      <p:pic>
        <p:nvPicPr>
          <p:cNvPr id="94209" name="Picture 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1214422"/>
            <a:ext cx="7072361" cy="350046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Fiscal  2017</a:t>
            </a:r>
            <a:endParaRPr lang="es-ES" sz="2400" b="1" dirty="0">
              <a:solidFill>
                <a:schemeClr val="accent1">
                  <a:lumMod val="50000"/>
                </a:schemeClr>
              </a:solidFill>
              <a:latin typeface="Copperplate Gothic Bold" pitchFamily="34" charset="0"/>
              <a:ea typeface="Kozuka Gothic Pro B" pitchFamily="34" charset="-128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 smtClean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  DE  PRESUPUESTO</a:t>
            </a:r>
          </a:p>
        </p:txBody>
      </p:sp>
      <p:sp>
        <p:nvSpPr>
          <p:cNvPr id="11" name="10 Rectángulo"/>
          <p:cNvSpPr/>
          <p:nvPr/>
        </p:nvSpPr>
        <p:spPr>
          <a:xfrm>
            <a:off x="1113361" y="2967334"/>
            <a:ext cx="7030539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54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MUCHAS GRACIAS</a:t>
            </a:r>
            <a:endParaRPr lang="es-ES" sz="54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Fiscal  2017</a:t>
            </a:r>
            <a:endParaRPr lang="es-ES" sz="2400" b="1" dirty="0">
              <a:solidFill>
                <a:schemeClr val="accent1">
                  <a:lumMod val="50000"/>
                </a:schemeClr>
              </a:solidFill>
              <a:latin typeface="Copperplate Gothic Bold" pitchFamily="34" charset="0"/>
              <a:ea typeface="Kozuka Gothic Pro B" pitchFamily="34" charset="-128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 smtClean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  DE  PRESUPUESTO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1142976" y="1000108"/>
            <a:ext cx="685804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 smtClean="0">
                <a:latin typeface="Copperplate Gothic Bold" pitchFamily="34" charset="0"/>
              </a:rPr>
              <a:t>PORCENTAJE DE PARTICIPACION</a:t>
            </a:r>
          </a:p>
          <a:p>
            <a:pPr algn="ctr"/>
            <a:r>
              <a:rPr lang="es-PY" dirty="0" smtClean="0">
                <a:latin typeface="Copperplate Gothic Bold" pitchFamily="34" charset="0"/>
              </a:rPr>
              <a:t>FUENTE DE FINANCIAMIETO 10 -01 “RECURSOS DEL TESORO” ANTEPOROYECTO 2017</a:t>
            </a:r>
            <a:endParaRPr lang="es-PY" dirty="0">
              <a:latin typeface="Copperplate Gothic Bold" pitchFamily="34" charset="0"/>
            </a:endParaRPr>
          </a:p>
        </p:txBody>
      </p:sp>
      <p:graphicFrame>
        <p:nvGraphicFramePr>
          <p:cNvPr id="14" name="1 Gráfico"/>
          <p:cNvGraphicFramePr>
            <a:graphicFrameLocks/>
          </p:cNvGraphicFramePr>
          <p:nvPr/>
        </p:nvGraphicFramePr>
        <p:xfrm>
          <a:off x="2357422" y="1928802"/>
          <a:ext cx="4286280" cy="27384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6804" name="Object 4"/>
          <p:cNvGraphicFramePr>
            <a:graphicFrameLocks noChangeAspect="1"/>
          </p:cNvGraphicFramePr>
          <p:nvPr/>
        </p:nvGraphicFramePr>
        <p:xfrm>
          <a:off x="1785918" y="4572008"/>
          <a:ext cx="5618163" cy="1928826"/>
        </p:xfrm>
        <a:graphic>
          <a:graphicData uri="http://schemas.openxmlformats.org/presentationml/2006/ole">
            <p:oleObj spid="_x0000_s76804" name="Documento" r:id="rId5" imgW="5617569" imgH="1687265" progId="Word.Document.12">
              <p:embed/>
            </p:oleObj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Fiscal  2017</a:t>
            </a:r>
            <a:endParaRPr lang="es-ES" sz="2400" b="1" dirty="0">
              <a:solidFill>
                <a:schemeClr val="accent1">
                  <a:lumMod val="50000"/>
                </a:schemeClr>
              </a:solidFill>
              <a:latin typeface="Copperplate Gothic Bold" pitchFamily="34" charset="0"/>
              <a:ea typeface="Kozuka Gothic Pro B" pitchFamily="34" charset="-128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 smtClean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  DE  PRESUPUESTO</a:t>
            </a:r>
          </a:p>
        </p:txBody>
      </p:sp>
      <p:pic>
        <p:nvPicPr>
          <p:cNvPr id="1064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1357298"/>
            <a:ext cx="7207219" cy="314327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Fiscal  2017</a:t>
            </a:r>
            <a:endParaRPr lang="es-ES" sz="2400" b="1" dirty="0">
              <a:solidFill>
                <a:schemeClr val="accent1">
                  <a:lumMod val="50000"/>
                </a:schemeClr>
              </a:solidFill>
              <a:latin typeface="Copperplate Gothic Bold" pitchFamily="34" charset="0"/>
              <a:ea typeface="Kozuka Gothic Pro B" pitchFamily="34" charset="-128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 smtClean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  DE  PRESUPUESTO</a:t>
            </a:r>
          </a:p>
        </p:txBody>
      </p:sp>
      <p:graphicFrame>
        <p:nvGraphicFramePr>
          <p:cNvPr id="116740" name="Object 4"/>
          <p:cNvGraphicFramePr>
            <a:graphicFrameLocks noChangeAspect="1"/>
          </p:cNvGraphicFramePr>
          <p:nvPr/>
        </p:nvGraphicFramePr>
        <p:xfrm>
          <a:off x="1071538" y="1428736"/>
          <a:ext cx="7000924" cy="4071966"/>
        </p:xfrm>
        <a:graphic>
          <a:graphicData uri="http://schemas.openxmlformats.org/presentationml/2006/ole">
            <p:oleObj spid="_x0000_s116740" name="Hoja de cálculo" r:id="rId4" imgW="22286947" imgH="7269546" progId="Excel.Sheet.12">
              <p:embed/>
            </p:oleObj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Fiscal  2017</a:t>
            </a:r>
            <a:endParaRPr lang="es-ES" sz="2400" b="1" dirty="0">
              <a:solidFill>
                <a:schemeClr val="accent1">
                  <a:lumMod val="50000"/>
                </a:schemeClr>
              </a:solidFill>
              <a:latin typeface="Copperplate Gothic Bold" pitchFamily="34" charset="0"/>
              <a:ea typeface="Kozuka Gothic Pro B" pitchFamily="34" charset="-128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 smtClean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  DE  PRESUPUESTO</a:t>
            </a:r>
          </a:p>
        </p:txBody>
      </p:sp>
      <p:sp>
        <p:nvSpPr>
          <p:cNvPr id="12" name="11 CuadroTexto"/>
          <p:cNvSpPr txBox="1"/>
          <p:nvPr/>
        </p:nvSpPr>
        <p:spPr>
          <a:xfrm>
            <a:off x="1571604" y="1000108"/>
            <a:ext cx="60722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 smtClean="0">
                <a:latin typeface="Copperplate Gothic Bold" pitchFamily="34" charset="0"/>
              </a:rPr>
              <a:t>PORCENTAJE DE PARTICIPACION</a:t>
            </a:r>
          </a:p>
          <a:p>
            <a:pPr algn="ctr"/>
            <a:r>
              <a:rPr lang="es-PY" dirty="0" smtClean="0">
                <a:latin typeface="Copperplate Gothic Bold" pitchFamily="34" charset="0"/>
              </a:rPr>
              <a:t>FUENTE DE FINANCIAMIETO 10 -01 “RECURSOS DEL TESORO”</a:t>
            </a:r>
            <a:endParaRPr lang="es-PY" dirty="0">
              <a:latin typeface="Copperplate Gothic Bold" pitchFamily="34" charset="0"/>
            </a:endParaRPr>
          </a:p>
        </p:txBody>
      </p:sp>
      <p:graphicFrame>
        <p:nvGraphicFramePr>
          <p:cNvPr id="13" name="1 Gráfico"/>
          <p:cNvGraphicFramePr>
            <a:graphicFrameLocks/>
          </p:cNvGraphicFramePr>
          <p:nvPr/>
        </p:nvGraphicFramePr>
        <p:xfrm>
          <a:off x="2071670" y="2000240"/>
          <a:ext cx="4714908" cy="28575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76802" name="Object 2"/>
          <p:cNvGraphicFramePr>
            <a:graphicFrameLocks noChangeAspect="1"/>
          </p:cNvGraphicFramePr>
          <p:nvPr/>
        </p:nvGraphicFramePr>
        <p:xfrm>
          <a:off x="1428728" y="5000636"/>
          <a:ext cx="6286544" cy="1285884"/>
        </p:xfrm>
        <a:graphic>
          <a:graphicData uri="http://schemas.openxmlformats.org/presentationml/2006/ole">
            <p:oleObj spid="_x0000_s77826" name="Documento" r:id="rId5" imgW="5617569" imgH="906977" progId="Word.Document.12">
              <p:embed/>
            </p:oleObj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Fiscal  2017</a:t>
            </a:r>
            <a:endParaRPr lang="es-ES" sz="2400" b="1" dirty="0">
              <a:solidFill>
                <a:schemeClr val="accent1">
                  <a:lumMod val="50000"/>
                </a:schemeClr>
              </a:solidFill>
              <a:latin typeface="Copperplate Gothic Bold" pitchFamily="34" charset="0"/>
              <a:ea typeface="Kozuka Gothic Pro B" pitchFamily="34" charset="-128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 smtClean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  DE  PRESUPUESTO</a:t>
            </a:r>
          </a:p>
        </p:txBody>
      </p:sp>
      <p:pic>
        <p:nvPicPr>
          <p:cNvPr id="10752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1357298"/>
            <a:ext cx="7042866" cy="328614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Fiscal  2017</a:t>
            </a:r>
            <a:endParaRPr lang="es-ES" sz="2400" b="1" dirty="0">
              <a:solidFill>
                <a:schemeClr val="accent1">
                  <a:lumMod val="50000"/>
                </a:schemeClr>
              </a:solidFill>
              <a:latin typeface="Copperplate Gothic Bold" pitchFamily="34" charset="0"/>
              <a:ea typeface="Kozuka Gothic Pro B" pitchFamily="34" charset="-128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 smtClean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  DE  PRESUPUESTO</a:t>
            </a:r>
          </a:p>
        </p:txBody>
      </p:sp>
      <p:pic>
        <p:nvPicPr>
          <p:cNvPr id="11366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71538" y="1285860"/>
            <a:ext cx="7072361" cy="342681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Fiscal  2017</a:t>
            </a:r>
            <a:endParaRPr lang="es-ES" sz="2400" b="1" dirty="0">
              <a:solidFill>
                <a:schemeClr val="accent1">
                  <a:lumMod val="50000"/>
                </a:schemeClr>
              </a:solidFill>
              <a:latin typeface="Copperplate Gothic Bold" pitchFamily="34" charset="0"/>
              <a:ea typeface="Kozuka Gothic Pro B" pitchFamily="34" charset="-128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 smtClean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  DE  PRESUPUESTO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214414" y="1071546"/>
            <a:ext cx="6643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 smtClean="0">
                <a:latin typeface="Copperplate Gothic Bold" pitchFamily="34" charset="0"/>
              </a:rPr>
              <a:t>Decreto 8127/00 – Reglamentario Ley 1535/99 “De Administración Financiera del Estado”</a:t>
            </a:r>
            <a:endParaRPr lang="es-PY" dirty="0">
              <a:latin typeface="Copperplate Gothic Bold" pitchFamily="34" charset="0"/>
            </a:endParaRPr>
          </a:p>
        </p:txBody>
      </p:sp>
      <p:graphicFrame>
        <p:nvGraphicFramePr>
          <p:cNvPr id="94210" name="Object 2"/>
          <p:cNvGraphicFramePr>
            <a:graphicFrameLocks noChangeAspect="1"/>
          </p:cNvGraphicFramePr>
          <p:nvPr/>
        </p:nvGraphicFramePr>
        <p:xfrm>
          <a:off x="1071538" y="2071678"/>
          <a:ext cx="6929486" cy="2133609"/>
        </p:xfrm>
        <a:graphic>
          <a:graphicData uri="http://schemas.openxmlformats.org/presentationml/2006/ole">
            <p:oleObj spid="_x0000_s94210" name="Documento" r:id="rId4" imgW="5365321" imgH="1695543" progId="Word.Document.12">
              <p:embed/>
            </p:oleObj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24 Grupo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0" name="79 Rectángulo"/>
            <p:cNvSpPr/>
            <p:nvPr/>
          </p:nvSpPr>
          <p:spPr>
            <a:xfrm>
              <a:off x="0" y="0"/>
              <a:ext cx="1000125" cy="6858000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75000"/>
                    <a:shade val="30000"/>
                    <a:satMod val="115000"/>
                  </a:schemeClr>
                </a:gs>
                <a:gs pos="50000">
                  <a:schemeClr val="tx2">
                    <a:lumMod val="75000"/>
                    <a:shade val="67500"/>
                    <a:satMod val="115000"/>
                  </a:schemeClr>
                </a:gs>
                <a:gs pos="100000">
                  <a:schemeClr val="tx2">
                    <a:lumMod val="75000"/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1" name="80 Rectángulo"/>
            <p:cNvSpPr/>
            <p:nvPr/>
          </p:nvSpPr>
          <p:spPr>
            <a:xfrm>
              <a:off x="8143875" y="0"/>
              <a:ext cx="1000125" cy="68580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2" name="81 Rectángulo"/>
            <p:cNvSpPr/>
            <p:nvPr/>
          </p:nvSpPr>
          <p:spPr>
            <a:xfrm>
              <a:off x="4286250" y="0"/>
              <a:ext cx="571500" cy="35718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  <p:sp>
          <p:nvSpPr>
            <p:cNvPr id="83" name="82 Rectángulo"/>
            <p:cNvSpPr/>
            <p:nvPr/>
          </p:nvSpPr>
          <p:spPr>
            <a:xfrm>
              <a:off x="4286250" y="873125"/>
              <a:ext cx="571500" cy="71438"/>
            </a:xfrm>
            <a:prstGeom prst="rect">
              <a:avLst/>
            </a:prstGeom>
            <a:solidFill>
              <a:schemeClr val="tx2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s-ES" dirty="0"/>
            </a:p>
          </p:txBody>
        </p:sp>
      </p:grpSp>
      <p:sp>
        <p:nvSpPr>
          <p:cNvPr id="18" name="17 CuadroTexto"/>
          <p:cNvSpPr txBox="1"/>
          <p:nvPr/>
        </p:nvSpPr>
        <p:spPr>
          <a:xfrm>
            <a:off x="8332839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b="1" dirty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Ejercicio </a:t>
            </a:r>
            <a:r>
              <a:rPr lang="es-ES" sz="2400" b="1" dirty="0" smtClean="0">
                <a:solidFill>
                  <a:schemeClr val="accent1">
                    <a:lumMod val="50000"/>
                  </a:schemeClr>
                </a:solidFill>
                <a:latin typeface="Copperplate Gothic Bold" pitchFamily="34" charset="0"/>
                <a:ea typeface="Kozuka Gothic Pro B" pitchFamily="34" charset="-128"/>
              </a:rPr>
              <a:t>Fiscal  2017</a:t>
            </a:r>
            <a:endParaRPr lang="es-ES" sz="2400" b="1" dirty="0">
              <a:solidFill>
                <a:schemeClr val="accent1">
                  <a:lumMod val="50000"/>
                </a:schemeClr>
              </a:solidFill>
              <a:latin typeface="Copperplate Gothic Bold" pitchFamily="34" charset="0"/>
              <a:ea typeface="Kozuka Gothic Pro B" pitchFamily="34" charset="-128"/>
            </a:endParaRPr>
          </a:p>
        </p:txBody>
      </p:sp>
      <p:sp>
        <p:nvSpPr>
          <p:cNvPr id="21" name="20 CuadroTexto"/>
          <p:cNvSpPr txBox="1"/>
          <p:nvPr/>
        </p:nvSpPr>
        <p:spPr>
          <a:xfrm>
            <a:off x="153927" y="142830"/>
            <a:ext cx="553998" cy="6715170"/>
          </a:xfrm>
          <a:prstGeom prst="rect">
            <a:avLst/>
          </a:prstGeom>
          <a:noFill/>
        </p:spPr>
        <p:txBody>
          <a:bodyPr vert="vert27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600"/>
              </a:spcAft>
              <a:defRPr/>
            </a:pPr>
            <a:r>
              <a:rPr lang="es-ES" sz="2400" dirty="0" smtClean="0">
                <a:solidFill>
                  <a:schemeClr val="bg1"/>
                </a:solidFill>
                <a:latin typeface="Copperplate Gothic Bold" pitchFamily="34" charset="0"/>
                <a:ea typeface="Kozuka Gothic Pro B" pitchFamily="34" charset="-128"/>
              </a:rPr>
              <a:t>PROYECTO   DE  PRESUPUESTO</a:t>
            </a:r>
          </a:p>
        </p:txBody>
      </p:sp>
      <p:sp>
        <p:nvSpPr>
          <p:cNvPr id="13" name="12 CuadroTexto"/>
          <p:cNvSpPr txBox="1"/>
          <p:nvPr/>
        </p:nvSpPr>
        <p:spPr>
          <a:xfrm>
            <a:off x="1357290" y="928670"/>
            <a:ext cx="66437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PY" dirty="0" smtClean="0">
                <a:latin typeface="Copperplate Gothic Bold" pitchFamily="34" charset="0"/>
              </a:rPr>
              <a:t>Decreto 8127/00 – Reglamentario Ley 1535/99 “De Administración Financiera del Estado”</a:t>
            </a:r>
            <a:endParaRPr lang="es-PY" dirty="0">
              <a:latin typeface="Copperplate Gothic Bold" pitchFamily="34" charset="0"/>
            </a:endParaRPr>
          </a:p>
        </p:txBody>
      </p:sp>
      <p:graphicFrame>
        <p:nvGraphicFramePr>
          <p:cNvPr id="114691" name="Object 3"/>
          <p:cNvGraphicFramePr>
            <a:graphicFrameLocks noChangeAspect="1"/>
          </p:cNvGraphicFramePr>
          <p:nvPr/>
        </p:nvGraphicFramePr>
        <p:xfrm>
          <a:off x="1357290" y="1785926"/>
          <a:ext cx="6286544" cy="4786346"/>
        </p:xfrm>
        <a:graphic>
          <a:graphicData uri="http://schemas.openxmlformats.org/presentationml/2006/ole">
            <p:oleObj spid="_x0000_s114691" name="Documento" r:id="rId4" imgW="5365321" imgH="4257752" progId="Word.Document.12">
              <p:embed/>
            </p:oleObj>
          </a:graphicData>
        </a:graphic>
      </p:graphicFrame>
    </p:spTree>
  </p:cSld>
  <p:clrMapOvr>
    <a:masterClrMapping/>
  </p:clrMapOvr>
  <p:transition spd="slow"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7287</TotalTime>
  <Words>146</Words>
  <Application>Microsoft Office PowerPoint</Application>
  <PresentationFormat>Presentación en pantalla (4:3)</PresentationFormat>
  <Paragraphs>45</Paragraphs>
  <Slides>12</Slides>
  <Notes>12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incrustados</vt:lpstr>
      </vt:variant>
      <vt:variant>
        <vt:i4>3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Tema de Office</vt:lpstr>
      <vt:lpstr>Documento</vt:lpstr>
      <vt:lpstr>Documento de Microsoft Office Word</vt:lpstr>
      <vt:lpstr>Hoja de cálculo de Microsoft Office Excel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</vt:vector>
  </TitlesOfParts>
  <Company>MEC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Presupuesto</dc:title>
  <dc:creator>Lourdes Irala</dc:creator>
  <cp:lastModifiedBy>Lourdes</cp:lastModifiedBy>
  <cp:revision>867</cp:revision>
  <dcterms:created xsi:type="dcterms:W3CDTF">2009-08-07T12:52:29Z</dcterms:created>
  <dcterms:modified xsi:type="dcterms:W3CDTF">2016-09-12T12:28:52Z</dcterms:modified>
</cp:coreProperties>
</file>