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12"/>
  </p:notesMasterIdLst>
  <p:sldIdLst>
    <p:sldId id="271" r:id="rId2"/>
    <p:sldId id="258" r:id="rId3"/>
    <p:sldId id="260" r:id="rId4"/>
    <p:sldId id="266" r:id="rId5"/>
    <p:sldId id="268" r:id="rId6"/>
    <p:sldId id="269" r:id="rId7"/>
    <p:sldId id="281" r:id="rId8"/>
    <p:sldId id="282" r:id="rId9"/>
    <p:sldId id="283" r:id="rId10"/>
    <p:sldId id="284" r:id="rId11"/>
  </p:sldIdLst>
  <p:sldSz cx="9906000" cy="6858000" type="A4"/>
  <p:notesSz cx="6769100" cy="9906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Book Antiqua" panose="02040602050305030304" pitchFamily="18" charset="0"/>
      <p:regular r:id="rId17"/>
      <p:bold r:id="rId18"/>
      <p:italic r:id="rId19"/>
      <p:boldItalic r:id="rId20"/>
    </p:embeddedFont>
  </p:embeddedFontLst>
  <p:defaultTextStyle>
    <a:defPPr>
      <a:defRPr lang="es-P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66AE629D-BAB2-4FFA-880B-7FF6A7CC69E9}">
          <p14:sldIdLst>
            <p14:sldId id="271"/>
            <p14:sldId id="258"/>
            <p14:sldId id="260"/>
            <p14:sldId id="266"/>
            <p14:sldId id="268"/>
            <p14:sldId id="269"/>
            <p14:sldId id="281"/>
            <p14:sldId id="282"/>
            <p14:sldId id="283"/>
            <p14:sldId id="28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565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90" autoAdjust="0"/>
    <p:restoredTop sz="94660"/>
  </p:normalViewPr>
  <p:slideViewPr>
    <p:cSldViewPr>
      <p:cViewPr varScale="1">
        <p:scale>
          <a:sx n="92" d="100"/>
          <a:sy n="92" d="100"/>
        </p:scale>
        <p:origin x="-756" y="-102"/>
      </p:cViewPr>
      <p:guideLst>
        <p:guide orient="horz" pos="2160"/>
        <p:guide pos="288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P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lang="es-ES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PY" sz="2000" b="1" dirty="0">
                <a:latin typeface="Book Antiqua" panose="02040602050305030304" pitchFamily="18" charset="0"/>
              </a:rPr>
              <a:t>MINISTERIO</a:t>
            </a:r>
            <a:r>
              <a:rPr lang="es-PY" sz="2000" b="1" baseline="0" dirty="0">
                <a:latin typeface="Book Antiqua" panose="02040602050305030304" pitchFamily="18" charset="0"/>
              </a:rPr>
              <a:t> DEL INTERIOR </a:t>
            </a:r>
            <a:endParaRPr lang="es-PY" sz="2000" b="1" baseline="0" dirty="0" smtClean="0">
              <a:latin typeface="Book Antiqua" panose="02040602050305030304" pitchFamily="18" charset="0"/>
            </a:endParaRPr>
          </a:p>
          <a:p>
            <a:pPr algn="ctr">
              <a:defRPr lang="es-ES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PY" sz="2000" b="1" baseline="0" dirty="0" smtClean="0">
                <a:latin typeface="Book Antiqua" panose="02040602050305030304" pitchFamily="18" charset="0"/>
              </a:rPr>
              <a:t>PRESUPUESTO </a:t>
            </a:r>
            <a:r>
              <a:rPr lang="es-PY" sz="2000" b="1" baseline="0" dirty="0">
                <a:latin typeface="Book Antiqua" panose="02040602050305030304" pitchFamily="18" charset="0"/>
              </a:rPr>
              <a:t>2017</a:t>
            </a:r>
            <a:endParaRPr lang="es-PY" sz="2000" b="1" dirty="0">
              <a:latin typeface="Book Antiqua" panose="02040602050305030304" pitchFamily="18" charset="0"/>
            </a:endParaRPr>
          </a:p>
        </c:rich>
      </c:tx>
      <c:layout>
        <c:manualLayout>
          <c:xMode val="edge"/>
          <c:yMode val="edge"/>
          <c:x val="0.29569536893730358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302742706718654"/>
          <c:y val="0.19110159963158266"/>
          <c:w val="0.4442177442436866"/>
          <c:h val="0.82763824013523735"/>
        </c:manualLayout>
      </c:layout>
      <c:pieChart>
        <c:varyColors val="1"/>
        <c:ser>
          <c:idx val="1"/>
          <c:order val="0"/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tx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0070C0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3.2028428770928721E-2"/>
                  <c:y val="-2.0729979427655237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4.5516997033687501E-2"/>
                  <c:y val="1.9874657937938221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s-ES" sz="1800" b="1" i="0" u="none" strike="noStrike" kern="1200" baseline="0">
                    <a:solidFill>
                      <a:schemeClr val="tx1">
                        <a:lumMod val="90000"/>
                        <a:lumOff val="1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'MI1 (2)'!$E$4:$G$4</c:f>
              <c:strCache>
                <c:ptCount val="3"/>
                <c:pt idx="0">
                  <c:v>UAF1                                        Gs 51.314.245.449</c:v>
                </c:pt>
                <c:pt idx="1">
                  <c:v>SUB-UAF                   Gs. 36.927.630.697</c:v>
                </c:pt>
                <c:pt idx="2">
                  <c:v>UAF2                              Gs. 2.066.290.326.083</c:v>
                </c:pt>
              </c:strCache>
            </c:strRef>
          </c:cat>
          <c:val>
            <c:numRef>
              <c:f>'MI1 (2)'!$E$12:$G$12</c:f>
              <c:numCache>
                <c:formatCode>#,##0</c:formatCode>
                <c:ptCount val="3"/>
                <c:pt idx="0">
                  <c:v>51314245449</c:v>
                </c:pt>
                <c:pt idx="1">
                  <c:v>36927630697</c:v>
                </c:pt>
                <c:pt idx="2">
                  <c:v>2066290326083</c:v>
                </c:pt>
              </c:numCache>
            </c:numRef>
          </c:val>
        </c:ser>
        <c:ser>
          <c:idx val="0"/>
          <c:order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s-ES"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'MI1 (2)'!$E$4:$G$4</c:f>
              <c:strCache>
                <c:ptCount val="3"/>
                <c:pt idx="0">
                  <c:v>UAF1                                        Gs 51.314.245.449</c:v>
                </c:pt>
                <c:pt idx="1">
                  <c:v>SUB-UAF                   Gs. 36.927.630.697</c:v>
                </c:pt>
                <c:pt idx="2">
                  <c:v>UAF2                              Gs. 2.066.290.326.083</c:v>
                </c:pt>
              </c:strCache>
            </c:strRef>
          </c:cat>
          <c:val>
            <c:numRef>
              <c:f>'MI1 (2)'!$E$12:$G$12</c:f>
              <c:numCache>
                <c:formatCode>#,##0</c:formatCode>
                <c:ptCount val="3"/>
                <c:pt idx="0">
                  <c:v>51314245449</c:v>
                </c:pt>
                <c:pt idx="1">
                  <c:v>36927630697</c:v>
                </c:pt>
                <c:pt idx="2">
                  <c:v>2066290326083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8246402085645352E-2"/>
          <c:y val="0.2892983271968923"/>
          <c:w val="0.22500564311196472"/>
          <c:h val="0.556838747028125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lang="es-ES"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Y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Y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P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s-ES" sz="4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  <a:ea typeface="+mn-ea"/>
                <a:cs typeface="+mn-cs"/>
              </a:defRPr>
            </a:pPr>
            <a:r>
              <a:rPr lang="es-PY" sz="4000" b="1">
                <a:latin typeface="Book Antiqua" panose="02040602050305030304" pitchFamily="18" charset="0"/>
              </a:rPr>
              <a:t>UAF</a:t>
            </a:r>
            <a:r>
              <a:rPr lang="es-PY" sz="4000" b="1" baseline="0">
                <a:latin typeface="Book Antiqua" panose="02040602050305030304" pitchFamily="18" charset="0"/>
              </a:rPr>
              <a:t> 1</a:t>
            </a:r>
            <a:endParaRPr lang="es-PY" sz="4000" b="1">
              <a:latin typeface="Book Antiqua" panose="02040602050305030304" pitchFamily="18" charset="0"/>
            </a:endParaRPr>
          </a:p>
        </c:rich>
      </c:tx>
      <c:layout>
        <c:manualLayout>
          <c:xMode val="edge"/>
          <c:yMode val="edge"/>
          <c:x val="0.42034046174025469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27020888721235992"/>
          <c:y val="0.12508645361782972"/>
          <c:w val="0.46286017746520852"/>
          <c:h val="0.84097130835228029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rgbClr val="D565C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1"/>
              <c:layout>
                <c:manualLayout>
                  <c:x val="0.13175409450629522"/>
                  <c:y val="-7.9993263659280542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6.7246404146309349E-2"/>
                  <c:y val="5.2066397943264543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8.2063771553376033E-2"/>
                  <c:y val="0.1061580012236512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2.1862342599314993E-2"/>
                  <c:y val="0.12175779373496838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s-ES"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multiLvlStrRef>
              <c:f>'RESUMEN UAF 1'!$S$6:$T$12</c:f>
              <c:multiLvlStrCache>
                <c:ptCount val="7"/>
                <c:lvl>
                  <c:pt idx="0">
                    <c:v>Servicios Personales                Gs. 29.682.330.649</c:v>
                  </c:pt>
                  <c:pt idx="1">
                    <c:v>Servicios  No Personales         Gs. 11.545.900.000</c:v>
                  </c:pt>
                  <c:pt idx="2">
                    <c:v>Bienes de Cons. e Insumos     Gs. 2.132.968.000 </c:v>
                  </c:pt>
                  <c:pt idx="3">
                    <c:v>Bienes de Cambio                      Gs. 0</c:v>
                  </c:pt>
                  <c:pt idx="4">
                    <c:v>Inversión Fisica                           Gs. 5.380.000.000</c:v>
                  </c:pt>
                  <c:pt idx="5">
                    <c:v>Transferencias                             Gs. 0</c:v>
                  </c:pt>
                  <c:pt idx="6">
                    <c:v>Otros Gastos                                  Gs. 2.573.046.800</c:v>
                  </c:pt>
                </c:lvl>
                <c:lvl>
                  <c:pt idx="0">
                    <c:v>100</c:v>
                  </c:pt>
                  <c:pt idx="1">
                    <c:v>200</c:v>
                  </c:pt>
                  <c:pt idx="2">
                    <c:v>300</c:v>
                  </c:pt>
                  <c:pt idx="3">
                    <c:v>400</c:v>
                  </c:pt>
                  <c:pt idx="4">
                    <c:v>500</c:v>
                  </c:pt>
                  <c:pt idx="5">
                    <c:v>800</c:v>
                  </c:pt>
                  <c:pt idx="6">
                    <c:v>900</c:v>
                  </c:pt>
                </c:lvl>
              </c:multiLvlStrCache>
            </c:multiLvlStrRef>
          </c:cat>
          <c:val>
            <c:numRef>
              <c:f>'RESUMEN UAF 1'!$W$6:$W$12</c:f>
              <c:numCache>
                <c:formatCode>#,##0</c:formatCode>
                <c:ptCount val="7"/>
                <c:pt idx="0">
                  <c:v>29682330649</c:v>
                </c:pt>
                <c:pt idx="1">
                  <c:v>11545900000</c:v>
                </c:pt>
                <c:pt idx="2">
                  <c:v>2132968000</c:v>
                </c:pt>
                <c:pt idx="3">
                  <c:v>0</c:v>
                </c:pt>
                <c:pt idx="4">
                  <c:v>5380000000</c:v>
                </c:pt>
                <c:pt idx="5">
                  <c:v>0</c:v>
                </c:pt>
                <c:pt idx="6">
                  <c:v>2573046800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0670621146183498E-2"/>
          <c:y val="0.12448693037149397"/>
          <c:w val="0.16974427475327891"/>
          <c:h val="0.8608920213872950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lang="es-ES"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Y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Y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4015" cy="495855"/>
          </a:xfrm>
          <a:prstGeom prst="rect">
            <a:avLst/>
          </a:prstGeom>
        </p:spPr>
        <p:txBody>
          <a:bodyPr vert="horz" lIns="91153" tIns="45577" rIns="91153" bIns="45577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33506" y="0"/>
            <a:ext cx="2934015" cy="495855"/>
          </a:xfrm>
          <a:prstGeom prst="rect">
            <a:avLst/>
          </a:prstGeom>
        </p:spPr>
        <p:txBody>
          <a:bodyPr vert="horz" lIns="91153" tIns="45577" rIns="91153" bIns="45577" rtlCol="0"/>
          <a:lstStyle>
            <a:lvl1pPr algn="r">
              <a:defRPr sz="1200"/>
            </a:lvl1pPr>
          </a:lstStyle>
          <a:p>
            <a:fld id="{A004320A-05F9-4471-A507-EB9F4944A0AF}" type="datetimeFigureOut">
              <a:rPr lang="es-ES" smtClean="0"/>
              <a:pPr/>
              <a:t>12/09/2016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701675" y="742950"/>
            <a:ext cx="536575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53" tIns="45577" rIns="91153" bIns="45577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6594" y="4705074"/>
            <a:ext cx="5415913" cy="4457937"/>
          </a:xfrm>
          <a:prstGeom prst="rect">
            <a:avLst/>
          </a:prstGeom>
        </p:spPr>
        <p:txBody>
          <a:bodyPr vert="horz" lIns="91153" tIns="45577" rIns="91153" bIns="45577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08562"/>
            <a:ext cx="2934015" cy="495854"/>
          </a:xfrm>
          <a:prstGeom prst="rect">
            <a:avLst/>
          </a:prstGeom>
        </p:spPr>
        <p:txBody>
          <a:bodyPr vert="horz" lIns="91153" tIns="45577" rIns="91153" bIns="45577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33506" y="9408562"/>
            <a:ext cx="2934015" cy="495854"/>
          </a:xfrm>
          <a:prstGeom prst="rect">
            <a:avLst/>
          </a:prstGeom>
        </p:spPr>
        <p:txBody>
          <a:bodyPr vert="horz" lIns="91153" tIns="45577" rIns="91153" bIns="45577" rtlCol="0" anchor="b"/>
          <a:lstStyle>
            <a:lvl1pPr algn="r">
              <a:defRPr sz="1200"/>
            </a:lvl1pPr>
          </a:lstStyle>
          <a:p>
            <a:fld id="{C1753A04-B846-4E88-B682-8CB4B7C7386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9436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371601"/>
            <a:ext cx="850265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42950" y="3505200"/>
            <a:ext cx="69342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6E3D7-8B7D-4F12-A000-14DFD5B352E4}" type="datetimeFigureOut">
              <a:rPr lang="es-PY" smtClean="0"/>
              <a:pPr/>
              <a:t>12/09/2016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7FD8-FB5F-49B3-A84B-2D4753FBF798}" type="slidenum">
              <a:rPr lang="es-PY" smtClean="0"/>
              <a:pPr/>
              <a:t>‹Nº›</a:t>
            </a:fld>
            <a:endParaRPr lang="es-PY"/>
          </a:p>
        </p:txBody>
      </p:sp>
      <p:cxnSp>
        <p:nvCxnSpPr>
          <p:cNvPr id="8" name="Straight Connector 7"/>
          <p:cNvCxnSpPr/>
          <p:nvPr/>
        </p:nvCxnSpPr>
        <p:spPr>
          <a:xfrm>
            <a:off x="742950" y="3398520"/>
            <a:ext cx="850265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6E3D7-8B7D-4F12-A000-14DFD5B352E4}" type="datetimeFigureOut">
              <a:rPr lang="es-PY" smtClean="0"/>
              <a:pPr/>
              <a:t>12/09/2016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7FD8-FB5F-49B3-A84B-2D4753FBF79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609600"/>
            <a:ext cx="2228850" cy="5867400"/>
          </a:xfrm>
        </p:spPr>
        <p:txBody>
          <a:bodyPr vert="eaVert" anchor="b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609600"/>
            <a:ext cx="6521450" cy="58674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6E3D7-8B7D-4F12-A000-14DFD5B352E4}" type="datetimeFigureOut">
              <a:rPr lang="es-PY" smtClean="0"/>
              <a:pPr/>
              <a:t>12/09/2016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7FD8-FB5F-49B3-A84B-2D4753FBF79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6E3D7-8B7D-4F12-A000-14DFD5B352E4}" type="datetimeFigureOut">
              <a:rPr lang="es-PY" smtClean="0"/>
              <a:pPr/>
              <a:t>12/09/2016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7FD8-FB5F-49B3-A84B-2D4753FBF79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2362201"/>
            <a:ext cx="84201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4626865"/>
            <a:ext cx="84201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6E3D7-8B7D-4F12-A000-14DFD5B352E4}" type="datetimeFigureOut">
              <a:rPr lang="es-PY" smtClean="0"/>
              <a:pPr/>
              <a:t>12/09/2016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7FD8-FB5F-49B3-A84B-2D4753FBF798}" type="slidenum">
              <a:rPr lang="es-PY" smtClean="0"/>
              <a:pPr/>
              <a:t>‹Nº›</a:t>
            </a:fld>
            <a:endParaRPr lang="es-PY"/>
          </a:p>
        </p:txBody>
      </p:sp>
      <p:cxnSp>
        <p:nvCxnSpPr>
          <p:cNvPr id="7" name="Straight Connector 6"/>
          <p:cNvCxnSpPr/>
          <p:nvPr/>
        </p:nvCxnSpPr>
        <p:spPr>
          <a:xfrm>
            <a:off x="792480" y="4599432"/>
            <a:ext cx="850265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73352"/>
            <a:ext cx="437515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73352"/>
            <a:ext cx="437515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6E3D7-8B7D-4F12-A000-14DFD5B352E4}" type="datetimeFigureOut">
              <a:rPr lang="es-PY" smtClean="0"/>
              <a:pPr/>
              <a:t>12/09/2016</a:t>
            </a:fld>
            <a:endParaRPr lang="es-P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7FD8-FB5F-49B3-A84B-2D4753FBF79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76400"/>
            <a:ext cx="425958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438400"/>
            <a:ext cx="425958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1120" y="1676400"/>
            <a:ext cx="425958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1120" y="2438400"/>
            <a:ext cx="425958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6E3D7-8B7D-4F12-A000-14DFD5B352E4}" type="datetimeFigureOut">
              <a:rPr lang="es-PY" smtClean="0"/>
              <a:pPr/>
              <a:t>12/09/2016</a:t>
            </a:fld>
            <a:endParaRPr lang="es-P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7FD8-FB5F-49B3-A84B-2D4753FBF798}" type="slidenum">
              <a:rPr lang="es-PY" smtClean="0"/>
              <a:pPr/>
              <a:t>‹Nº›</a:t>
            </a:fld>
            <a:endParaRPr lang="es-PY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598850" y="4045790"/>
            <a:ext cx="4709160" cy="86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6E3D7-8B7D-4F12-A000-14DFD5B352E4}" type="datetimeFigureOut">
              <a:rPr lang="es-PY" smtClean="0"/>
              <a:pPr/>
              <a:t>12/09/2016</a:t>
            </a:fld>
            <a:endParaRPr lang="es-P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7FD8-FB5F-49B3-A84B-2D4753FBF79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6E3D7-8B7D-4F12-A000-14DFD5B352E4}" type="datetimeFigureOut">
              <a:rPr lang="es-PY" smtClean="0"/>
              <a:pPr/>
              <a:t>12/09/2016</a:t>
            </a:fld>
            <a:endParaRPr lang="es-P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7FD8-FB5F-49B3-A84B-2D4753FBF79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792080"/>
            <a:ext cx="2318004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9450" y="792080"/>
            <a:ext cx="619125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1" y="2130553"/>
            <a:ext cx="2318004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6E3D7-8B7D-4F12-A000-14DFD5B352E4}" type="datetimeFigureOut">
              <a:rPr lang="es-PY" smtClean="0"/>
              <a:pPr/>
              <a:t>12/09/2016</a:t>
            </a:fld>
            <a:endParaRPr lang="es-P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7FD8-FB5F-49B3-A84B-2D4753FBF798}" type="slidenum">
              <a:rPr lang="es-PY" smtClean="0"/>
              <a:pPr/>
              <a:t>‹Nº›</a:t>
            </a:fld>
            <a:endParaRPr lang="es-PY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218201" y="3580140"/>
            <a:ext cx="5577840" cy="172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792480"/>
            <a:ext cx="2321237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96827" y="838201"/>
            <a:ext cx="6396423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2133600"/>
            <a:ext cx="2318004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6E3D7-8B7D-4F12-A000-14DFD5B352E4}" type="datetimeFigureOut">
              <a:rPr lang="es-PY" smtClean="0"/>
              <a:pPr/>
              <a:t>12/09/2016</a:t>
            </a:fld>
            <a:endParaRPr lang="es-P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57FD8-FB5F-49B3-A84B-2D4753FBF79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906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533400"/>
            <a:ext cx="89154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9154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906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18288"/>
            <a:ext cx="31369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8806E3D7-8B7D-4F12-A000-14DFD5B352E4}" type="datetimeFigureOut">
              <a:rPr lang="es-PY" smtClean="0"/>
              <a:pPr/>
              <a:t>12/09/2016</a:t>
            </a:fld>
            <a:endParaRPr lang="es-P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14750" y="18288"/>
            <a:ext cx="44577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s-P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5000" y="18288"/>
            <a:ext cx="11557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56857FD8-FB5F-49B3-A84B-2D4753FBF79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8714" y="2204864"/>
            <a:ext cx="5460607" cy="3671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n 7" descr="Descripción: Descripción: C:\Users\Justicia Electoral\Desktop\Logos Bilingües\Ministerio del Interio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27"/>
          <a:stretch>
            <a:fillRect/>
          </a:stretch>
        </p:blipFill>
        <p:spPr bwMode="auto">
          <a:xfrm>
            <a:off x="200472" y="836712"/>
            <a:ext cx="2319197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 descr="Descripción: Descripción: C:\Users\Justicia Electoral\Desktop\Logos Bilingües\marc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320" y="787207"/>
            <a:ext cx="1506167" cy="112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56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38455" y="1380565"/>
            <a:ext cx="9738630" cy="980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>
              <a:solidFill>
                <a:srgbClr val="FFFFFF"/>
              </a:solidFill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075" y="476672"/>
            <a:ext cx="1716191" cy="909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4 Rectángulo"/>
          <p:cNvSpPr/>
          <p:nvPr/>
        </p:nvSpPr>
        <p:spPr>
          <a:xfrm>
            <a:off x="1208584" y="2786058"/>
            <a:ext cx="77228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3600" b="1" dirty="0" smtClean="0">
                <a:latin typeface="Book Antiqua" panose="02040602050305030304" pitchFamily="18" charset="0"/>
              </a:rPr>
              <a:t>¡¡MUCHAS GRACIAS!!</a:t>
            </a:r>
            <a:endParaRPr lang="es-MX" sz="3600" b="1" dirty="0">
              <a:latin typeface="Book Antiqua" panose="02040602050305030304" pitchFamily="18" charset="0"/>
            </a:endParaRPr>
          </a:p>
        </p:txBody>
      </p:sp>
      <p:pic>
        <p:nvPicPr>
          <p:cNvPr id="9" name="Imagen 8" descr="Descripción: Descripción: C:\Users\Justicia Electoral\Desktop\Logos Bilingües\Ministerio del Interio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27"/>
          <a:stretch>
            <a:fillRect/>
          </a:stretch>
        </p:blipFill>
        <p:spPr bwMode="auto">
          <a:xfrm>
            <a:off x="128464" y="451129"/>
            <a:ext cx="1910203" cy="889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11" descr="Descripción: Descripción: C:\Users\Justicia Electoral\Desktop\Logos Bilingües\marc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392" y="404664"/>
            <a:ext cx="1224136" cy="918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9148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38455" y="1380565"/>
            <a:ext cx="9738630" cy="980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graphicFrame>
        <p:nvGraphicFramePr>
          <p:cNvPr id="11" name="Tab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4242283"/>
              </p:ext>
            </p:extLst>
          </p:nvPr>
        </p:nvGraphicFramePr>
        <p:xfrm>
          <a:off x="194473" y="1772816"/>
          <a:ext cx="9511055" cy="46191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2020"/>
                <a:gridCol w="2716059"/>
                <a:gridCol w="1368042"/>
                <a:gridCol w="1430292"/>
                <a:gridCol w="1731406"/>
                <a:gridCol w="1693236"/>
              </a:tblGrid>
              <a:tr h="562794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s-PY" sz="2800" b="1" u="none" strike="noStrike" dirty="0">
                          <a:effectLst/>
                          <a:latin typeface="Book Antiqua" panose="02040602050305030304" pitchFamily="18" charset="0"/>
                        </a:rPr>
                        <a:t>MINISTERIO DEL INTERIOR</a:t>
                      </a:r>
                      <a:endParaRPr lang="es-PY" sz="28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174" marR="8174" marT="754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577381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s-PY" sz="2800" b="1" u="none" strike="noStrike" dirty="0">
                          <a:effectLst/>
                          <a:latin typeface="Book Antiqua" panose="02040602050305030304" pitchFamily="18" charset="0"/>
                        </a:rPr>
                        <a:t>Presupuesto Ejecutivo </a:t>
                      </a:r>
                      <a:r>
                        <a:rPr lang="es-PY" sz="28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2017</a:t>
                      </a:r>
                      <a:endParaRPr lang="es-PY" sz="28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174" marR="8174" marT="754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548278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NIVEL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174" marR="8174" marT="754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u="none" strike="noStrike" dirty="0">
                          <a:effectLst/>
                          <a:latin typeface="Book Antiqua" panose="02040602050305030304" pitchFamily="18" charset="0"/>
                        </a:rPr>
                        <a:t>DESCRIPCIÓN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174" marR="8174" marT="754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UAF 1</a:t>
                      </a:r>
                      <a:r>
                        <a:rPr lang="es-PY" sz="1200" b="1" u="none" strike="noStrike" baseline="0" dirty="0" smtClean="0">
                          <a:effectLst/>
                          <a:latin typeface="Book Antiqua" panose="02040602050305030304" pitchFamily="18" charset="0"/>
                        </a:rPr>
                        <a:t> MINISTERIO DEL INTERIOR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174" marR="8174" marT="754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SUB-UAF MIGRACIONES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174" marR="8174" marT="754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2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UAF 2                   POLICIA NACIONAL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174" marR="8174" marT="754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Book Antiqua" panose="02040602050305030304" pitchFamily="18" charset="0"/>
                        </a:rPr>
                        <a:t>TOTAL</a:t>
                      </a:r>
                      <a:endParaRPr lang="es-PY" sz="12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174" marR="8174" marT="754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6981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Servicios Personales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29.682.330.649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22.201.436.719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1.893.136.090.416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1.945.019.857.784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2578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Servicios  No Personales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11.545.900.000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2.951.771.566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50.392.940.876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64.890.612.442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2578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Bienes de Cons. e Insumos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2.132.968.000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1.274.422.412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92.014.002.442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95.421.392.854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2578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Bienes de Cambio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12.000.000.000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12.000.000.000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2578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Inversión Fisica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5.380.000.000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6.150.000.000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17.431.280.269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28.961.280.269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2578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800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Transferencias 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4.250.000.000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4.250.000.000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2578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900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Otros Gastos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2.573.046.800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100.000.000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1.316.012.080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3.989.058.880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498209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51.314.245.449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36.927.630.697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2.066.290.326.083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2.154.532.202.229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pic>
        <p:nvPicPr>
          <p:cNvPr id="13" name="Imagen 12"/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075" y="503368"/>
            <a:ext cx="1716191" cy="909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n 7" descr="Descripción: Descripción: C:\Users\Justicia Electoral\Desktop\Logos Bilingües\Ministerio del Interio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27"/>
          <a:stretch>
            <a:fillRect/>
          </a:stretch>
        </p:blipFill>
        <p:spPr bwMode="auto">
          <a:xfrm>
            <a:off x="128464" y="451129"/>
            <a:ext cx="1910203" cy="889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 descr="Descripción: Descripción: C:\Users\Justicia Electoral\Desktop\Logos Bilingües\marc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392" y="404664"/>
            <a:ext cx="1224136" cy="918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4384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38455" y="1380565"/>
            <a:ext cx="9738630" cy="980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>
              <a:solidFill>
                <a:srgbClr val="FFFFFF"/>
              </a:solidFill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075" y="503368"/>
            <a:ext cx="1716191" cy="909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2698483"/>
              </p:ext>
            </p:extLst>
          </p:nvPr>
        </p:nvGraphicFramePr>
        <p:xfrm>
          <a:off x="488504" y="1556792"/>
          <a:ext cx="9073008" cy="51007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9" name="Imagen 8" descr="Descripción: Descripción: C:\Users\Justicia Electoral\Desktop\Logos Bilingües\Ministerio del Interio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27"/>
          <a:stretch>
            <a:fillRect/>
          </a:stretch>
        </p:blipFill>
        <p:spPr bwMode="auto">
          <a:xfrm>
            <a:off x="128464" y="451129"/>
            <a:ext cx="1910203" cy="889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n 10" descr="Descripción: Descripción: C:\Users\Justicia Electoral\Desktop\Logos Bilingües\marca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392" y="404664"/>
            <a:ext cx="1224136" cy="918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50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38455" y="1380565"/>
            <a:ext cx="9738630" cy="980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>
              <a:solidFill>
                <a:srgbClr val="FFFFFF"/>
              </a:solidFill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1083" y="503368"/>
            <a:ext cx="1716191" cy="909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6563405"/>
              </p:ext>
            </p:extLst>
          </p:nvPr>
        </p:nvGraphicFramePr>
        <p:xfrm>
          <a:off x="920552" y="1772816"/>
          <a:ext cx="8208912" cy="45365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4315"/>
                <a:gridCol w="2571322"/>
                <a:gridCol w="1967725"/>
                <a:gridCol w="1388272"/>
                <a:gridCol w="1557278"/>
              </a:tblGrid>
              <a:tr h="451722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s-PY" sz="2400" b="1" u="none" strike="noStrike" dirty="0">
                          <a:effectLst/>
                          <a:latin typeface="Book Antiqua" panose="02040602050305030304" pitchFamily="18" charset="0"/>
                        </a:rPr>
                        <a:t>UAF </a:t>
                      </a:r>
                      <a:r>
                        <a:rPr lang="es-PY" sz="24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1 – MINISTERIO DEL INTERIOR</a:t>
                      </a:r>
                      <a:endParaRPr lang="es-PY" sz="2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570566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s-PY" sz="2400" b="1" u="none" strike="noStrike" dirty="0">
                          <a:effectLst/>
                          <a:latin typeface="Book Antiqua" panose="02040602050305030304" pitchFamily="18" charset="0"/>
                        </a:rPr>
                        <a:t>Presupuesto Ejecutivo </a:t>
                      </a:r>
                      <a:r>
                        <a:rPr lang="es-PY" sz="24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2017</a:t>
                      </a:r>
                    </a:p>
                  </a:txBody>
                  <a:tcPr marL="8204" marR="8204" marT="7573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947817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effectLst/>
                          <a:latin typeface="Book Antiqua" panose="02040602050305030304" pitchFamily="18" charset="0"/>
                        </a:rPr>
                        <a:t>NIVEL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effectLst/>
                          <a:latin typeface="Book Antiqua" panose="02040602050305030304" pitchFamily="18" charset="0"/>
                        </a:rPr>
                        <a:t>DESCRIPCIÓN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effectLst/>
                          <a:latin typeface="Book Antiqua" panose="02040602050305030304" pitchFamily="18" charset="0"/>
                        </a:rPr>
                        <a:t>PROGRAMA 001 ADMINISTRACIÓN GENERAL DEL MINISTERIO DEL </a:t>
                      </a:r>
                      <a:r>
                        <a:rPr lang="es-PY" sz="10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INTERIOR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effectLst/>
                          <a:latin typeface="Book Antiqua" panose="02040602050305030304" pitchFamily="18" charset="0"/>
                        </a:rPr>
                        <a:t>SUBPROGRAMA </a:t>
                      </a:r>
                      <a:r>
                        <a:rPr lang="es-PY" sz="10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008 </a:t>
                      </a:r>
                      <a:r>
                        <a:rPr lang="es-PY" sz="1000" b="1" u="none" strike="noStrike" dirty="0">
                          <a:effectLst/>
                          <a:latin typeface="Book Antiqua" panose="02040602050305030304" pitchFamily="18" charset="0"/>
                        </a:rPr>
                        <a:t>SEGURIDAD </a:t>
                      </a:r>
                      <a:r>
                        <a:rPr lang="es-PY" sz="10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CIUDADANA Y GOBERNABILIDAD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effectLst/>
                          <a:latin typeface="Book Antiqua" panose="02040602050305030304" pitchFamily="18" charset="0"/>
                        </a:rPr>
                        <a:t>TOTALES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20800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u="none" strike="noStrike">
                          <a:effectLst/>
                          <a:latin typeface="Book Antiqua" panose="02040602050305030304" pitchFamily="18" charset="0"/>
                        </a:rPr>
                        <a:t>100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u="none" strike="noStrike">
                          <a:effectLst/>
                          <a:latin typeface="Book Antiqua" panose="02040602050305030304" pitchFamily="18" charset="0"/>
                        </a:rPr>
                        <a:t>Servicios Personales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29.682.330.649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29.682.330.649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20800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u="none" strike="noStrike">
                          <a:effectLst/>
                          <a:latin typeface="Book Antiqua" panose="02040602050305030304" pitchFamily="18" charset="0"/>
                        </a:rPr>
                        <a:t>200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u="none" strike="noStrike" dirty="0">
                          <a:effectLst/>
                          <a:latin typeface="Book Antiqua" panose="02040602050305030304" pitchFamily="18" charset="0"/>
                        </a:rPr>
                        <a:t>Servicios  No Personales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7.795.400.000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3.750.500.000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11.545.900.000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20800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u="none" strike="noStrike">
                          <a:effectLst/>
                          <a:latin typeface="Book Antiqua" panose="02040602050305030304" pitchFamily="18" charset="0"/>
                        </a:rPr>
                        <a:t>300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u="none" strike="noStrike" dirty="0">
                          <a:effectLst/>
                          <a:latin typeface="Book Antiqua" panose="02040602050305030304" pitchFamily="18" charset="0"/>
                        </a:rPr>
                        <a:t>Bienes de </a:t>
                      </a:r>
                      <a:r>
                        <a:rPr lang="es-PY" sz="1400" b="1" u="none" strike="noStrike" dirty="0" err="1">
                          <a:effectLst/>
                          <a:latin typeface="Book Antiqua" panose="02040602050305030304" pitchFamily="18" charset="0"/>
                        </a:rPr>
                        <a:t>Cons</a:t>
                      </a:r>
                      <a:r>
                        <a:rPr lang="es-PY" sz="1400" b="1" u="none" strike="noStrike" dirty="0">
                          <a:effectLst/>
                          <a:latin typeface="Book Antiqua" panose="02040602050305030304" pitchFamily="18" charset="0"/>
                        </a:rPr>
                        <a:t>. e Insumos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1.403.895.000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729.073.000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2.132.968.000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20800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u="none" strike="noStrike">
                          <a:effectLst/>
                          <a:latin typeface="Book Antiqua" panose="02040602050305030304" pitchFamily="18" charset="0"/>
                        </a:rPr>
                        <a:t>400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u="none" strike="noStrike">
                          <a:effectLst/>
                          <a:latin typeface="Book Antiqua" panose="02040602050305030304" pitchFamily="18" charset="0"/>
                        </a:rPr>
                        <a:t>Bienes de Cambio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20800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u="none" strike="noStrike">
                          <a:effectLst/>
                          <a:latin typeface="Book Antiqua" panose="02040602050305030304" pitchFamily="18" charset="0"/>
                        </a:rPr>
                        <a:t>500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u="none" strike="noStrike" dirty="0">
                          <a:effectLst/>
                          <a:latin typeface="Book Antiqua" panose="02040602050305030304" pitchFamily="18" charset="0"/>
                        </a:rPr>
                        <a:t>Inversión </a:t>
                      </a:r>
                      <a:r>
                        <a:rPr lang="es-PY" sz="14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Física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2.595.000.000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2.785.000.000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5.380.000.000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20800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u="none" strike="noStrike">
                          <a:effectLst/>
                          <a:latin typeface="Book Antiqua" panose="02040602050305030304" pitchFamily="18" charset="0"/>
                        </a:rPr>
                        <a:t>800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u="none" strike="noStrike">
                          <a:effectLst/>
                          <a:latin typeface="Book Antiqua" panose="02040602050305030304" pitchFamily="18" charset="0"/>
                        </a:rPr>
                        <a:t>Transferencias 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20800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u="none" strike="noStrike">
                          <a:effectLst/>
                          <a:latin typeface="Book Antiqua" panose="02040602050305030304" pitchFamily="18" charset="0"/>
                        </a:rPr>
                        <a:t>900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1" u="none" strike="noStrike" dirty="0">
                          <a:effectLst/>
                          <a:latin typeface="Book Antiqua" panose="02040602050305030304" pitchFamily="18" charset="0"/>
                        </a:rPr>
                        <a:t>Otros Gastos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2.573.046.800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2.573.046.800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20800"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>
                          <a:effectLst/>
                        </a:rPr>
                        <a:t> </a:t>
                      </a:r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>
                          <a:effectLst/>
                        </a:rPr>
                        <a:t> </a:t>
                      </a:r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44.049.672.449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7.264.573.000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51.314.245.449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8" name="Imagen 7" descr="Descripción: Descripción: C:\Users\Justicia Electoral\Desktop\Logos Bilingües\Ministerio del Interio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27"/>
          <a:stretch>
            <a:fillRect/>
          </a:stretch>
        </p:blipFill>
        <p:spPr bwMode="auto">
          <a:xfrm>
            <a:off x="128464" y="451129"/>
            <a:ext cx="1910203" cy="889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 descr="Descripción: Descripción: C:\Users\Justicia Electoral\Desktop\Logos Bilingües\marc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392" y="422666"/>
            <a:ext cx="1224136" cy="918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0936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38455" y="1380565"/>
            <a:ext cx="9738630" cy="980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>
              <a:solidFill>
                <a:srgbClr val="FFFFFF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1083" y="503368"/>
            <a:ext cx="1716191" cy="909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8514585"/>
              </p:ext>
            </p:extLst>
          </p:nvPr>
        </p:nvGraphicFramePr>
        <p:xfrm>
          <a:off x="416496" y="1628800"/>
          <a:ext cx="9289032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Imagen 7" descr="Descripción: Descripción: C:\Users\Justicia Electoral\Desktop\Logos Bilingües\Ministerio del Interio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27"/>
          <a:stretch>
            <a:fillRect/>
          </a:stretch>
        </p:blipFill>
        <p:spPr bwMode="auto">
          <a:xfrm>
            <a:off x="128464" y="451129"/>
            <a:ext cx="1910203" cy="889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n 10" descr="Descripción: Descripción: C:\Users\Justicia Electoral\Desktop\Logos Bilingües\marca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392" y="422666"/>
            <a:ext cx="1224136" cy="918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81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38455" y="1380565"/>
            <a:ext cx="9738630" cy="980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>
              <a:solidFill>
                <a:srgbClr val="FFFFFF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1083" y="503368"/>
            <a:ext cx="1716191" cy="909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1538416"/>
              </p:ext>
            </p:extLst>
          </p:nvPr>
        </p:nvGraphicFramePr>
        <p:xfrm>
          <a:off x="920552" y="1772816"/>
          <a:ext cx="8060398" cy="43389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1211"/>
                <a:gridCol w="2524802"/>
                <a:gridCol w="1660531"/>
                <a:gridCol w="1634750"/>
                <a:gridCol w="1529104"/>
              </a:tblGrid>
              <a:tr h="432048">
                <a:tc gridSpan="5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20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 MINISTERIO</a:t>
                      </a:r>
                      <a:r>
                        <a:rPr lang="es-PY" sz="2000" b="1" u="none" strike="noStrike" baseline="0" dirty="0" smtClean="0">
                          <a:effectLst/>
                          <a:latin typeface="Book Antiqua" panose="02040602050305030304" pitchFamily="18" charset="0"/>
                        </a:rPr>
                        <a:t> DEL INTERIOR</a:t>
                      </a:r>
                      <a:r>
                        <a:rPr lang="es-PY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 </a:t>
                      </a:r>
                      <a:r>
                        <a:rPr lang="es-PY" sz="20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- PRESUPUESTO COMPARATIVO </a:t>
                      </a:r>
                      <a:endParaRPr lang="es-PY" sz="20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545716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s-PY" sz="2400" b="1" u="none" strike="noStrike" dirty="0">
                          <a:effectLst/>
                          <a:latin typeface="Book Antiqua" panose="02040602050305030304" pitchFamily="18" charset="0"/>
                        </a:rPr>
                        <a:t>Presupuesto Ejecutivo </a:t>
                      </a:r>
                      <a:r>
                        <a:rPr lang="es-PY" sz="24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2016 - 2017</a:t>
                      </a:r>
                      <a:endParaRPr lang="es-PY" sz="2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906537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effectLst/>
                          <a:latin typeface="Book Antiqua" panose="02040602050305030304" pitchFamily="18" charset="0"/>
                        </a:rPr>
                        <a:t>NIVEL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effectLst/>
                          <a:latin typeface="Book Antiqua" panose="02040602050305030304" pitchFamily="18" charset="0"/>
                        </a:rPr>
                        <a:t>DESCRIPCIÓN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PRESUPUESTO </a:t>
                      </a:r>
                    </a:p>
                    <a:p>
                      <a:pPr algn="ctr" fontAlgn="ctr"/>
                      <a:r>
                        <a:rPr lang="es-PY" sz="10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VIGENTE </a:t>
                      </a:r>
                      <a:r>
                        <a:rPr lang="es-PY" sz="1000" b="1" u="none" strike="noStrike" baseline="0" dirty="0" smtClean="0">
                          <a:effectLst/>
                          <a:latin typeface="Book Antiqua" panose="02040602050305030304" pitchFamily="18" charset="0"/>
                        </a:rPr>
                        <a:t>2016 31/08/2016</a:t>
                      </a:r>
                    </a:p>
                  </a:txBody>
                  <a:tcPr marL="8204" marR="8204" marT="75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PRESUPUESTO EJECUTIVO</a:t>
                      </a:r>
                      <a:r>
                        <a:rPr lang="es-PY" sz="1000" b="1" u="none" strike="noStrike" baseline="0" dirty="0" smtClean="0">
                          <a:effectLst/>
                          <a:latin typeface="Book Antiqua" panose="02040602050305030304" pitchFamily="18" charset="0"/>
                        </a:rPr>
                        <a:t> 2017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DIFERENCIA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0682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100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Servicios Personales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1.906.265.358.808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1.945.019.857.784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38.754.498.976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0682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200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Servicios  No Personales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107.988.048.867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64.890.612.442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-43.097.436.425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0682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300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 dirty="0">
                          <a:effectLst/>
                          <a:latin typeface="Book Antiqua" panose="02040602050305030304" pitchFamily="18" charset="0"/>
                        </a:rPr>
                        <a:t>Bienes de </a:t>
                      </a:r>
                      <a:r>
                        <a:rPr lang="es-PY" sz="1400" u="none" strike="noStrike" dirty="0" err="1">
                          <a:effectLst/>
                          <a:latin typeface="Book Antiqua" panose="02040602050305030304" pitchFamily="18" charset="0"/>
                        </a:rPr>
                        <a:t>Cons</a:t>
                      </a:r>
                      <a:r>
                        <a:rPr lang="es-PY" sz="1400" u="none" strike="noStrike" dirty="0">
                          <a:effectLst/>
                          <a:latin typeface="Book Antiqua" panose="02040602050305030304" pitchFamily="18" charset="0"/>
                        </a:rPr>
                        <a:t>. e Insumos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125.536.713.165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95.421.392.854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-30.115.320.311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0682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400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Bienes de Cambio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7.095.000.000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12.000.000.000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4.905.000.000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0682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500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 dirty="0">
                          <a:effectLst/>
                          <a:latin typeface="Book Antiqua" panose="02040602050305030304" pitchFamily="18" charset="0"/>
                        </a:rPr>
                        <a:t>Inversión </a:t>
                      </a:r>
                      <a:r>
                        <a:rPr lang="es-PY" sz="1400" u="none" strike="noStrike" dirty="0" smtClean="0">
                          <a:effectLst/>
                          <a:latin typeface="Book Antiqua" panose="02040602050305030304" pitchFamily="18" charset="0"/>
                        </a:rPr>
                        <a:t>Física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108.952.524.012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28.961.280.269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-79.991.243.743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0682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800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Transferencias 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2.041.814.433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4.250.000.000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2.208.185.567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0682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900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 dirty="0">
                          <a:effectLst/>
                          <a:latin typeface="Book Antiqua" panose="02040602050305030304" pitchFamily="18" charset="0"/>
                        </a:rPr>
                        <a:t>Otros Gastos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4.208.024.447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3.989.058.880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-218.965.567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06828"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>
                          <a:effectLst/>
                        </a:rPr>
                        <a:t> </a:t>
                      </a:r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>
                          <a:effectLst/>
                        </a:rPr>
                        <a:t> </a:t>
                      </a:r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2.262.087.483.732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2.154.532.202.229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-107.555.281.503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9" name="Imagen 8" descr="Descripción: Descripción: C:\Users\Justicia Electoral\Desktop\Logos Bilingües\Ministerio del Interio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27"/>
          <a:stretch>
            <a:fillRect/>
          </a:stretch>
        </p:blipFill>
        <p:spPr bwMode="auto">
          <a:xfrm>
            <a:off x="128464" y="451129"/>
            <a:ext cx="1910203" cy="889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n 10" descr="Descripción: Descripción: C:\Users\Justicia Electoral\Desktop\Logos Bilingües\marc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392" y="404664"/>
            <a:ext cx="1224136" cy="918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9680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38455" y="1380565"/>
            <a:ext cx="9738630" cy="980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>
              <a:solidFill>
                <a:srgbClr val="FFFFFF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1083" y="503368"/>
            <a:ext cx="1716191" cy="909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6306763"/>
              </p:ext>
            </p:extLst>
          </p:nvPr>
        </p:nvGraphicFramePr>
        <p:xfrm>
          <a:off x="920552" y="1772816"/>
          <a:ext cx="8060398" cy="45240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1211"/>
                <a:gridCol w="2524802"/>
                <a:gridCol w="1660531"/>
                <a:gridCol w="1634750"/>
                <a:gridCol w="1529104"/>
              </a:tblGrid>
              <a:tr h="432048">
                <a:tc gridSpan="5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20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 UAF</a:t>
                      </a:r>
                      <a:r>
                        <a:rPr lang="es-PY" sz="2000" b="1" u="none" strike="noStrike" baseline="0" dirty="0" smtClean="0">
                          <a:effectLst/>
                          <a:latin typeface="Book Antiqua" panose="02040602050305030304" pitchFamily="18" charset="0"/>
                        </a:rPr>
                        <a:t> 1 DIRECCION GENERAL DE ADMINISTRACION</a:t>
                      </a:r>
                      <a:r>
                        <a:rPr lang="es-PY" sz="20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 PRESUPUESTO COMPARATIVO </a:t>
                      </a:r>
                      <a:endParaRPr lang="es-PY" sz="20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545716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s-PY" sz="2400" b="1" u="none" strike="noStrike" dirty="0">
                          <a:effectLst/>
                          <a:latin typeface="Book Antiqua" panose="02040602050305030304" pitchFamily="18" charset="0"/>
                        </a:rPr>
                        <a:t>Presupuesto Ejecutivo </a:t>
                      </a:r>
                      <a:r>
                        <a:rPr lang="es-PY" sz="24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2016 - 2017</a:t>
                      </a:r>
                      <a:endParaRPr lang="es-PY" sz="2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906537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effectLst/>
                          <a:latin typeface="Book Antiqua" panose="02040602050305030304" pitchFamily="18" charset="0"/>
                        </a:rPr>
                        <a:t>NIVEL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effectLst/>
                          <a:latin typeface="Book Antiqua" panose="02040602050305030304" pitchFamily="18" charset="0"/>
                        </a:rPr>
                        <a:t>DESCRIPCIÓN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PRESUPUESTO </a:t>
                      </a:r>
                    </a:p>
                    <a:p>
                      <a:pPr algn="ctr" fontAlgn="ctr"/>
                      <a:r>
                        <a:rPr lang="es-PY" sz="10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VIGENTE </a:t>
                      </a:r>
                      <a:r>
                        <a:rPr lang="es-PY" sz="1000" b="1" u="none" strike="noStrike" baseline="0" dirty="0" smtClean="0">
                          <a:effectLst/>
                          <a:latin typeface="Book Antiqua" panose="02040602050305030304" pitchFamily="18" charset="0"/>
                        </a:rPr>
                        <a:t>2016 31/08/2016</a:t>
                      </a:r>
                    </a:p>
                  </a:txBody>
                  <a:tcPr marL="8204" marR="8204" marT="75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PRESUPUESTO EJECUTIVO</a:t>
                      </a:r>
                      <a:r>
                        <a:rPr lang="es-PY" sz="1000" b="1" u="none" strike="noStrike" baseline="0" dirty="0" smtClean="0">
                          <a:effectLst/>
                          <a:latin typeface="Book Antiqua" panose="02040602050305030304" pitchFamily="18" charset="0"/>
                        </a:rPr>
                        <a:t> 2017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DIFERENCIA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0682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100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Servicios Personales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29.217.896.329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29.682.330.649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464.434.320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0682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200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Servicios  No Personales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12.988.204.968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11.545.900.000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-1.442.304.968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0682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300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 dirty="0">
                          <a:effectLst/>
                          <a:latin typeface="Book Antiqua" panose="02040602050305030304" pitchFamily="18" charset="0"/>
                        </a:rPr>
                        <a:t>Bienes de </a:t>
                      </a:r>
                      <a:r>
                        <a:rPr lang="es-PY" sz="1400" u="none" strike="noStrike" dirty="0" err="1">
                          <a:effectLst/>
                          <a:latin typeface="Book Antiqua" panose="02040602050305030304" pitchFamily="18" charset="0"/>
                        </a:rPr>
                        <a:t>Cons</a:t>
                      </a:r>
                      <a:r>
                        <a:rPr lang="es-PY" sz="1400" u="none" strike="noStrike" dirty="0">
                          <a:effectLst/>
                          <a:latin typeface="Book Antiqua" panose="02040602050305030304" pitchFamily="18" charset="0"/>
                        </a:rPr>
                        <a:t>. e Insumos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2.449.038.000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2.132.968.000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-316.070.000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0682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400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Bienes de Cambio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0682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500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 dirty="0">
                          <a:effectLst/>
                          <a:latin typeface="Book Antiqua" panose="02040602050305030304" pitchFamily="18" charset="0"/>
                        </a:rPr>
                        <a:t>Inversión </a:t>
                      </a:r>
                      <a:r>
                        <a:rPr lang="es-PY" sz="1400" u="none" strike="noStrike" dirty="0" smtClean="0">
                          <a:effectLst/>
                          <a:latin typeface="Book Antiqua" panose="02040602050305030304" pitchFamily="18" charset="0"/>
                        </a:rPr>
                        <a:t>Física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60.631.136.550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5.380.000.000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-55.251.136.550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0682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800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Transferencias 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0682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900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 dirty="0">
                          <a:effectLst/>
                          <a:latin typeface="Book Antiqua" panose="02040602050305030304" pitchFamily="18" charset="0"/>
                        </a:rPr>
                        <a:t>Otros Gastos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1.581.046.800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2.573.046.800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992.000.000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06828"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>
                          <a:effectLst/>
                        </a:rPr>
                        <a:t> </a:t>
                      </a:r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>
                          <a:effectLst/>
                        </a:rPr>
                        <a:t> </a:t>
                      </a:r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106.867.322.647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51.314.245.449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-55.553.077.198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9" name="Imagen 8" descr="Descripción: Descripción: C:\Users\Justicia Electoral\Desktop\Logos Bilingües\Ministerio del Interio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27"/>
          <a:stretch>
            <a:fillRect/>
          </a:stretch>
        </p:blipFill>
        <p:spPr bwMode="auto">
          <a:xfrm>
            <a:off x="128464" y="451129"/>
            <a:ext cx="1910203" cy="889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n 10" descr="Descripción: Descripción: C:\Users\Justicia Electoral\Desktop\Logos Bilingües\marc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392" y="404664"/>
            <a:ext cx="1224136" cy="918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3331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38455" y="1380565"/>
            <a:ext cx="9738630" cy="980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>
              <a:solidFill>
                <a:srgbClr val="FFFFFF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1083" y="503368"/>
            <a:ext cx="1716191" cy="909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0937252"/>
              </p:ext>
            </p:extLst>
          </p:nvPr>
        </p:nvGraphicFramePr>
        <p:xfrm>
          <a:off x="920552" y="1772816"/>
          <a:ext cx="8060398" cy="45240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1211"/>
                <a:gridCol w="2524802"/>
                <a:gridCol w="1660531"/>
                <a:gridCol w="1634750"/>
                <a:gridCol w="1529104"/>
              </a:tblGrid>
              <a:tr h="432048">
                <a:tc gridSpan="5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20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 SUB</a:t>
                      </a:r>
                      <a:r>
                        <a:rPr lang="es-PY" sz="2000" b="1" u="none" strike="noStrike" baseline="0" dirty="0" smtClean="0">
                          <a:effectLst/>
                          <a:latin typeface="Book Antiqua" panose="02040602050305030304" pitchFamily="18" charset="0"/>
                        </a:rPr>
                        <a:t>-UAF DIRECCION GENERAL DE MIGRACIONES</a:t>
                      </a:r>
                      <a:r>
                        <a:rPr lang="es-PY" sz="20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 PRESUPUESTO COMPARATIVO </a:t>
                      </a:r>
                      <a:endParaRPr lang="es-PY" sz="20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545716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s-PY" sz="2400" b="1" u="none" strike="noStrike" dirty="0">
                          <a:effectLst/>
                          <a:latin typeface="Book Antiqua" panose="02040602050305030304" pitchFamily="18" charset="0"/>
                        </a:rPr>
                        <a:t>Presupuesto Ejecutivo </a:t>
                      </a:r>
                      <a:r>
                        <a:rPr lang="es-PY" sz="24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2016 - 2017</a:t>
                      </a:r>
                      <a:endParaRPr lang="es-PY" sz="2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906537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effectLst/>
                          <a:latin typeface="Book Antiqua" panose="02040602050305030304" pitchFamily="18" charset="0"/>
                        </a:rPr>
                        <a:t>NIVEL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effectLst/>
                          <a:latin typeface="Book Antiqua" panose="02040602050305030304" pitchFamily="18" charset="0"/>
                        </a:rPr>
                        <a:t>DESCRIPCIÓN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PRESUPUESTO </a:t>
                      </a:r>
                    </a:p>
                    <a:p>
                      <a:pPr algn="ctr" fontAlgn="ctr"/>
                      <a:r>
                        <a:rPr lang="es-PY" sz="10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VIGENTE </a:t>
                      </a:r>
                      <a:r>
                        <a:rPr lang="es-PY" sz="1000" b="1" u="none" strike="noStrike" baseline="0" dirty="0" smtClean="0">
                          <a:effectLst/>
                          <a:latin typeface="Book Antiqua" panose="02040602050305030304" pitchFamily="18" charset="0"/>
                        </a:rPr>
                        <a:t>2016 31/08/2016</a:t>
                      </a:r>
                    </a:p>
                  </a:txBody>
                  <a:tcPr marL="8204" marR="8204" marT="75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PRESUPUESTO EJECUTIVO</a:t>
                      </a:r>
                      <a:r>
                        <a:rPr lang="es-PY" sz="1000" b="1" u="none" strike="noStrike" baseline="0" dirty="0" smtClean="0">
                          <a:effectLst/>
                          <a:latin typeface="Book Antiqua" panose="02040602050305030304" pitchFamily="18" charset="0"/>
                        </a:rPr>
                        <a:t> 2017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DIFERENCIA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0682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100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Servicios Personales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21.707.536.719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22.201.436.719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493.900.000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0682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200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Servicios  No Personales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3.343.116.331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2.951.771.566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-391.344.765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0682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300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 dirty="0">
                          <a:effectLst/>
                          <a:latin typeface="Book Antiqua" panose="02040602050305030304" pitchFamily="18" charset="0"/>
                        </a:rPr>
                        <a:t>Bienes de </a:t>
                      </a:r>
                      <a:r>
                        <a:rPr lang="es-PY" sz="1400" u="none" strike="noStrike" dirty="0" err="1">
                          <a:effectLst/>
                          <a:latin typeface="Book Antiqua" panose="02040602050305030304" pitchFamily="18" charset="0"/>
                        </a:rPr>
                        <a:t>Cons</a:t>
                      </a:r>
                      <a:r>
                        <a:rPr lang="es-PY" sz="1400" u="none" strike="noStrike" dirty="0">
                          <a:effectLst/>
                          <a:latin typeface="Book Antiqua" panose="02040602050305030304" pitchFamily="18" charset="0"/>
                        </a:rPr>
                        <a:t>. e Insumos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1.249.275.000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1.274.422.412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25.147.412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0682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400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Bienes de Cambio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0682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500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 dirty="0">
                          <a:effectLst/>
                          <a:latin typeface="Book Antiqua" panose="02040602050305030304" pitchFamily="18" charset="0"/>
                        </a:rPr>
                        <a:t>Inversión </a:t>
                      </a:r>
                      <a:r>
                        <a:rPr lang="es-PY" sz="1400" u="none" strike="noStrike" dirty="0" smtClean="0">
                          <a:effectLst/>
                          <a:latin typeface="Book Antiqua" panose="02040602050305030304" pitchFamily="18" charset="0"/>
                        </a:rPr>
                        <a:t>Física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8.975.000.000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6.150.000.000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-2.825.000.000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0682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800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Transferencias 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1.395.000.000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4.250.000.000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2.855.000.000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0682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900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 dirty="0">
                          <a:effectLst/>
                          <a:latin typeface="Book Antiqua" panose="02040602050305030304" pitchFamily="18" charset="0"/>
                        </a:rPr>
                        <a:t>Otros Gastos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197.977.647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100.000.000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-97.977.647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06828"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>
                          <a:effectLst/>
                        </a:rPr>
                        <a:t> </a:t>
                      </a:r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>
                          <a:effectLst/>
                        </a:rPr>
                        <a:t> </a:t>
                      </a:r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36.867.905.697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36.927.630.697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59.725.000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9" name="Imagen 8" descr="Descripción: Descripción: C:\Users\Justicia Electoral\Desktop\Logos Bilingües\Ministerio del Interio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27"/>
          <a:stretch>
            <a:fillRect/>
          </a:stretch>
        </p:blipFill>
        <p:spPr bwMode="auto">
          <a:xfrm>
            <a:off x="128464" y="451129"/>
            <a:ext cx="1910203" cy="889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n 10" descr="Descripción: Descripción: C:\Users\Justicia Electoral\Desktop\Logos Bilingües\marc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392" y="404664"/>
            <a:ext cx="1224136" cy="918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7451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38455" y="1380565"/>
            <a:ext cx="9738630" cy="980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>
              <a:solidFill>
                <a:srgbClr val="FFFFFF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1083" y="503368"/>
            <a:ext cx="1716191" cy="909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0530144"/>
              </p:ext>
            </p:extLst>
          </p:nvPr>
        </p:nvGraphicFramePr>
        <p:xfrm>
          <a:off x="920552" y="1772816"/>
          <a:ext cx="8060398" cy="45240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1211"/>
                <a:gridCol w="2524802"/>
                <a:gridCol w="1660531"/>
                <a:gridCol w="1634750"/>
                <a:gridCol w="1529104"/>
              </a:tblGrid>
              <a:tr h="432048">
                <a:tc gridSpan="5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sz="20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 UAF 2 - COMANDANCIA</a:t>
                      </a:r>
                      <a:r>
                        <a:rPr lang="es-PY" sz="2000" b="1" u="none" strike="noStrike" baseline="0" dirty="0" smtClean="0">
                          <a:effectLst/>
                          <a:latin typeface="Book Antiqua" panose="02040602050305030304" pitchFamily="18" charset="0"/>
                        </a:rPr>
                        <a:t> DE LA POLICIA NACIONAL</a:t>
                      </a:r>
                      <a:r>
                        <a:rPr lang="es-PY" sz="20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 PRESUPUESTO COMPARATIVO </a:t>
                      </a:r>
                      <a:endParaRPr lang="es-PY" sz="20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545716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s-PY" sz="2400" b="1" u="none" strike="noStrike" dirty="0">
                          <a:effectLst/>
                          <a:latin typeface="Book Antiqua" panose="02040602050305030304" pitchFamily="18" charset="0"/>
                        </a:rPr>
                        <a:t>Presupuesto Ejecutivo </a:t>
                      </a:r>
                      <a:r>
                        <a:rPr lang="es-PY" sz="24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2016 - 2017</a:t>
                      </a:r>
                      <a:endParaRPr lang="es-PY" sz="2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906537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effectLst/>
                          <a:latin typeface="Book Antiqua" panose="02040602050305030304" pitchFamily="18" charset="0"/>
                        </a:rPr>
                        <a:t>NIVEL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>
                          <a:effectLst/>
                          <a:latin typeface="Book Antiqua" panose="02040602050305030304" pitchFamily="18" charset="0"/>
                        </a:rPr>
                        <a:t>DESCRIPCIÓN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PRESUPUESTO </a:t>
                      </a:r>
                    </a:p>
                    <a:p>
                      <a:pPr algn="ctr" fontAlgn="ctr"/>
                      <a:r>
                        <a:rPr lang="es-PY" sz="10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VIGENTE </a:t>
                      </a:r>
                      <a:r>
                        <a:rPr lang="es-PY" sz="1000" b="1" u="none" strike="noStrike" baseline="0" dirty="0" smtClean="0">
                          <a:effectLst/>
                          <a:latin typeface="Book Antiqua" panose="02040602050305030304" pitchFamily="18" charset="0"/>
                        </a:rPr>
                        <a:t>2016 31/08/2016</a:t>
                      </a:r>
                    </a:p>
                  </a:txBody>
                  <a:tcPr marL="8204" marR="8204" marT="75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PRESUPUESTO EJECUTIVO</a:t>
                      </a:r>
                      <a:r>
                        <a:rPr lang="es-PY" sz="1000" b="1" u="none" strike="noStrike" baseline="0" dirty="0" smtClean="0">
                          <a:effectLst/>
                          <a:latin typeface="Book Antiqua" panose="02040602050305030304" pitchFamily="18" charset="0"/>
                        </a:rPr>
                        <a:t> 2017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u="none" strike="noStrike" dirty="0" smtClean="0">
                          <a:effectLst/>
                          <a:latin typeface="Book Antiqua" panose="02040602050305030304" pitchFamily="18" charset="0"/>
                        </a:rPr>
                        <a:t>DIFERENCIA</a:t>
                      </a:r>
                      <a:endParaRPr lang="es-PY" sz="10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0682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100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Servicios Personales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1.855.339.925.760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1.893.136.090.416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37.796.164.656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0682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200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Servicios  No Personales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91.656.727.568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50.392.940.876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-41.263.786.692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0682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300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 dirty="0">
                          <a:effectLst/>
                          <a:latin typeface="Book Antiqua" panose="02040602050305030304" pitchFamily="18" charset="0"/>
                        </a:rPr>
                        <a:t>Bienes de </a:t>
                      </a:r>
                      <a:r>
                        <a:rPr lang="es-PY" sz="1400" u="none" strike="noStrike" dirty="0" err="1">
                          <a:effectLst/>
                          <a:latin typeface="Book Antiqua" panose="02040602050305030304" pitchFamily="18" charset="0"/>
                        </a:rPr>
                        <a:t>Cons</a:t>
                      </a:r>
                      <a:r>
                        <a:rPr lang="es-PY" sz="1400" u="none" strike="noStrike" dirty="0">
                          <a:effectLst/>
                          <a:latin typeface="Book Antiqua" panose="02040602050305030304" pitchFamily="18" charset="0"/>
                        </a:rPr>
                        <a:t>. e Insumos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121.838.400.165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92.014.002.442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-29.824.397.723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0682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400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Bienes de Cambio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7.095.000.000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12.000.000.000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4.905.000.000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0682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500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 dirty="0">
                          <a:effectLst/>
                          <a:latin typeface="Book Antiqua" panose="02040602050305030304" pitchFamily="18" charset="0"/>
                        </a:rPr>
                        <a:t>Inversión </a:t>
                      </a:r>
                      <a:r>
                        <a:rPr lang="es-PY" sz="1400" u="none" strike="noStrike" dirty="0" smtClean="0">
                          <a:effectLst/>
                          <a:latin typeface="Book Antiqua" panose="02040602050305030304" pitchFamily="18" charset="0"/>
                        </a:rPr>
                        <a:t>Física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39.346.387.462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17.431.280.269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-21.915.107.193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0682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800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Transferencias 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646.814.433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-646.814.433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06828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u="none" strike="noStrike">
                          <a:effectLst/>
                          <a:latin typeface="Book Antiqua" panose="02040602050305030304" pitchFamily="18" charset="0"/>
                        </a:rPr>
                        <a:t>900</a:t>
                      </a:r>
                      <a:endParaRPr lang="es-PY" sz="14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 dirty="0">
                          <a:effectLst/>
                          <a:latin typeface="Book Antiqua" panose="02040602050305030304" pitchFamily="18" charset="0"/>
                        </a:rPr>
                        <a:t>Otros Gastos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2.429.000.000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1.316.012.080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-1.112.987.920</a:t>
                      </a:r>
                    </a:p>
                  </a:txBody>
                  <a:tcPr marL="9525" marR="9525" marT="9525" marB="0" anchor="b">
                    <a:noFill/>
                  </a:tcPr>
                </a:tc>
              </a:tr>
              <a:tr h="306828"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>
                          <a:effectLst/>
                        </a:rPr>
                        <a:t> </a:t>
                      </a:r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>
                          <a:effectLst/>
                        </a:rPr>
                        <a:t> </a:t>
                      </a:r>
                      <a:endParaRPr lang="es-PY" sz="1000" b="1" i="0" u="none" strike="noStrike"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8204" marR="8204" marT="7573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2.118.352.255.388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2.066.290.326.083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-52.061.929.305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9" name="Imagen 8" descr="Descripción: Descripción: C:\Users\Justicia Electoral\Desktop\Logos Bilingües\Ministerio del Interio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27"/>
          <a:stretch>
            <a:fillRect/>
          </a:stretch>
        </p:blipFill>
        <p:spPr bwMode="auto">
          <a:xfrm>
            <a:off x="128464" y="451129"/>
            <a:ext cx="1910203" cy="889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n 10" descr="Descripción: Descripción: C:\Users\Justicia Electoral\Desktop\Logos Bilingües\marc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392" y="404664"/>
            <a:ext cx="1224136" cy="918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9549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dad">
  <a:themeElements>
    <a:clrScheme name="Personalizado 2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C00000"/>
      </a:hlink>
      <a:folHlink>
        <a:srgbClr val="A43925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da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iscurso" id="{A0B33C13-D419-461A-BBB8-2495B4B2FE33}" vid="{B52F0E81-F31D-4261-8C8A-74657E56FC2B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1267</TotalTime>
  <Words>490</Words>
  <Application>Microsoft Office PowerPoint</Application>
  <PresentationFormat>A4 (210 x 297 mm)</PresentationFormat>
  <Paragraphs>305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Arial</vt:lpstr>
      <vt:lpstr>Calibri</vt:lpstr>
      <vt:lpstr>Book Antiqua</vt:lpstr>
      <vt:lpstr>Claridad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DELL</dc:creator>
  <cp:lastModifiedBy>TERESA ALONSO</cp:lastModifiedBy>
  <cp:revision>119</cp:revision>
  <cp:lastPrinted>2016-09-12T12:49:08Z</cp:lastPrinted>
  <dcterms:created xsi:type="dcterms:W3CDTF">2015-09-07T15:31:05Z</dcterms:created>
  <dcterms:modified xsi:type="dcterms:W3CDTF">2016-09-12T18:05:24Z</dcterms:modified>
</cp:coreProperties>
</file>