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sldIdLst>
    <p:sldId id="257" r:id="rId2"/>
    <p:sldId id="278" r:id="rId3"/>
    <p:sldId id="304" r:id="rId4"/>
    <p:sldId id="280" r:id="rId5"/>
    <p:sldId id="305" r:id="rId6"/>
    <p:sldId id="286" r:id="rId7"/>
    <p:sldId id="294" r:id="rId8"/>
    <p:sldId id="284" r:id="rId9"/>
    <p:sldId id="288" r:id="rId10"/>
    <p:sldId id="285" r:id="rId11"/>
    <p:sldId id="287" r:id="rId12"/>
    <p:sldId id="325" r:id="rId13"/>
    <p:sldId id="326" r:id="rId14"/>
    <p:sldId id="290" r:id="rId15"/>
    <p:sldId id="302" r:id="rId16"/>
    <p:sldId id="319" r:id="rId17"/>
    <p:sldId id="320" r:id="rId18"/>
    <p:sldId id="321" r:id="rId19"/>
    <p:sldId id="295" r:id="rId20"/>
    <p:sldId id="269" r:id="rId21"/>
    <p:sldId id="277" r:id="rId22"/>
    <p:sldId id="318" r:id="rId23"/>
    <p:sldId id="327" r:id="rId24"/>
    <p:sldId id="322" r:id="rId25"/>
    <p:sldId id="323" r:id="rId26"/>
    <p:sldId id="324" r:id="rId27"/>
    <p:sldId id="314" r:id="rId28"/>
    <p:sldId id="315" r:id="rId29"/>
    <p:sldId id="317" r:id="rId30"/>
    <p:sldId id="316" r:id="rId31"/>
    <p:sldId id="313" r:id="rId32"/>
    <p:sldId id="310" r:id="rId33"/>
    <p:sldId id="307" r:id="rId34"/>
  </p:sldIdLst>
  <p:sldSz cx="9144000" cy="6858000" type="screen4x3"/>
  <p:notesSz cx="6797675" cy="9926638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COTIZANTES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c:spP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s-MX" dirty="0" smtClean="0">
                        <a:solidFill>
                          <a:schemeClr val="tx1"/>
                        </a:solidFill>
                      </a:rPr>
                      <a:t>708.806</a:t>
                    </a:r>
                    <a:endParaRPr lang="es-MX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MX">
                    <a:solidFill>
                      <a:schemeClr val="tx1"/>
                    </a:solidFill>
                  </a:defRPr>
                </a:pPr>
                <a:endParaRPr lang="es-PY"/>
              </a:p>
            </c:txPr>
            <c:showVal val="1"/>
          </c:dLbls>
          <c:cat>
            <c:strRef>
              <c:f>Hoja1!$A$2:$A$10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2016-AGOS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408484</c:v>
                </c:pt>
                <c:pt idx="1">
                  <c:v>487246</c:v>
                </c:pt>
                <c:pt idx="2">
                  <c:v>503879</c:v>
                </c:pt>
                <c:pt idx="3">
                  <c:v>575308</c:v>
                </c:pt>
                <c:pt idx="4">
                  <c:v>619863</c:v>
                </c:pt>
                <c:pt idx="5">
                  <c:v>646858</c:v>
                </c:pt>
                <c:pt idx="6">
                  <c:v>694172</c:v>
                </c:pt>
                <c:pt idx="7">
                  <c:v>708806</c:v>
                </c:pt>
                <c:pt idx="8">
                  <c:v>790380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BENEFICIARIOS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c:spP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s-MX" dirty="0" smtClean="0">
                        <a:solidFill>
                          <a:schemeClr val="tx1"/>
                        </a:solidFill>
                      </a:rPr>
                      <a:t>597.375</a:t>
                    </a:r>
                    <a:endParaRPr lang="es-MX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MX">
                    <a:solidFill>
                      <a:schemeClr val="tx1"/>
                    </a:solidFill>
                  </a:defRPr>
                </a:pPr>
                <a:endParaRPr lang="es-PY"/>
              </a:p>
            </c:txPr>
            <c:showVal val="1"/>
          </c:dLbls>
          <c:cat>
            <c:strRef>
              <c:f>Hoja1!$A$2:$A$10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2016-AGOS</c:v>
                </c:pt>
              </c:strCache>
            </c:strRef>
          </c:cat>
          <c:val>
            <c:numRef>
              <c:f>Hoja1!$C$2:$C$10</c:f>
              <c:numCache>
                <c:formatCode>#,##0</c:formatCode>
                <c:ptCount val="9"/>
                <c:pt idx="0">
                  <c:v>414894</c:v>
                </c:pt>
                <c:pt idx="1">
                  <c:v>473026</c:v>
                </c:pt>
                <c:pt idx="2">
                  <c:v>508647</c:v>
                </c:pt>
                <c:pt idx="3">
                  <c:v>549708</c:v>
                </c:pt>
                <c:pt idx="4">
                  <c:v>583227</c:v>
                </c:pt>
                <c:pt idx="5">
                  <c:v>629737</c:v>
                </c:pt>
                <c:pt idx="6">
                  <c:v>653704</c:v>
                </c:pt>
                <c:pt idx="7">
                  <c:v>597375</c:v>
                </c:pt>
                <c:pt idx="8">
                  <c:v>615732</c:v>
                </c:pt>
              </c:numCache>
            </c:numRef>
          </c:val>
        </c:ser>
        <c:gapWidth val="40"/>
        <c:overlap val="100"/>
        <c:axId val="73480064"/>
        <c:axId val="73481600"/>
      </c:barChart>
      <c:lineChart>
        <c:grouping val="standard"/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 w="28575">
                <a:solidFill>
                  <a:schemeClr val="bg1"/>
                </a:solidFill>
              </a:ln>
            </c:spPr>
          </c:marker>
          <c:dLbls>
            <c:dLbl>
              <c:idx val="4"/>
              <c:layout>
                <c:manualLayout>
                  <c:x val="3.1859708907624263E-3"/>
                  <c:y val="8.6579732434540271E-3"/>
                </c:manualLayout>
              </c:layout>
              <c:dLblPos val="t"/>
              <c:showVal val="1"/>
            </c:dLbl>
            <c:dLbl>
              <c:idx val="5"/>
              <c:layout>
                <c:manualLayout>
                  <c:x val="-9.5579126722870784E-3"/>
                  <c:y val="1.4429955405756721E-2"/>
                </c:manualLayout>
              </c:layout>
              <c:dLblPos val="t"/>
              <c:showVal val="1"/>
            </c:dLbl>
            <c:dLbl>
              <c:idx val="7"/>
              <c:layout>
                <c:manualLayout>
                  <c:x val="7.9649272269058501E-3"/>
                  <c:y val="-1.4429955405756721E-2"/>
                </c:manualLayout>
              </c:layout>
              <c:tx>
                <c:rich>
                  <a:bodyPr/>
                  <a:lstStyle/>
                  <a:p>
                    <a:r>
                      <a:rPr lang="es-MX" sz="1400" dirty="0"/>
                      <a:t> </a:t>
                    </a:r>
                    <a:r>
                      <a:rPr lang="es-MX" sz="1400" dirty="0" smtClean="0"/>
                      <a:t>1.306.181   </a:t>
                    </a:r>
                    <a:endParaRPr lang="es-MX" sz="1400" dirty="0"/>
                  </a:p>
                </c:rich>
              </c:tx>
              <c:dLblPos val="t"/>
              <c:showVal val="1"/>
            </c:dLbl>
            <c:dLbl>
              <c:idx val="8"/>
              <c:layout>
                <c:manualLayout>
                  <c:x val="4.7789563361435123E-3"/>
                  <c:y val="2.597391973036221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lang="es-MX"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s-PY"/>
              </a:p>
            </c:txPr>
            <c:dLblPos val="t"/>
            <c:showVal val="1"/>
          </c:dLbls>
          <c:cat>
            <c:strRef>
              <c:f>Hoja1!$A$2:$A$10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2016-AGOS</c:v>
                </c:pt>
              </c:strCache>
            </c:strRef>
          </c:cat>
          <c:val>
            <c:numRef>
              <c:f>Hoja1!$D$2:$D$10</c:f>
              <c:numCache>
                <c:formatCode>_-* #,##0\ _€_-;\-* #,##0\ _€_-;_-* "-"??\ _€_-;_-@_-</c:formatCode>
                <c:ptCount val="9"/>
                <c:pt idx="0">
                  <c:v>823378</c:v>
                </c:pt>
                <c:pt idx="1">
                  <c:v>960272</c:v>
                </c:pt>
                <c:pt idx="2">
                  <c:v>1012526</c:v>
                </c:pt>
                <c:pt idx="3">
                  <c:v>1125016</c:v>
                </c:pt>
                <c:pt idx="4">
                  <c:v>1203090</c:v>
                </c:pt>
                <c:pt idx="5">
                  <c:v>1276595</c:v>
                </c:pt>
                <c:pt idx="6">
                  <c:v>1347876</c:v>
                </c:pt>
                <c:pt idx="7">
                  <c:v>1306181</c:v>
                </c:pt>
                <c:pt idx="8">
                  <c:v>1406112</c:v>
                </c:pt>
              </c:numCache>
            </c:numRef>
          </c:val>
        </c:ser>
        <c:marker val="1"/>
        <c:axId val="73480064"/>
        <c:axId val="73481600"/>
      </c:lineChart>
      <c:catAx>
        <c:axId val="734800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5400"/>
        </c:spPr>
        <c:txPr>
          <a:bodyPr/>
          <a:lstStyle/>
          <a:p>
            <a:pPr>
              <a:defRPr lang="es-MX" b="0"/>
            </a:pPr>
            <a:endParaRPr lang="es-PY"/>
          </a:p>
        </c:txPr>
        <c:crossAx val="73481600"/>
        <c:crosses val="autoZero"/>
        <c:auto val="1"/>
        <c:lblAlgn val="ctr"/>
        <c:lblOffset val="100"/>
      </c:catAx>
      <c:valAx>
        <c:axId val="73481600"/>
        <c:scaling>
          <c:orientation val="minMax"/>
        </c:scaling>
        <c:axPos val="l"/>
        <c:majorGridlines/>
        <c:numFmt formatCode="#,##0" sourceLinked="1"/>
        <c:tickLblPos val="nextTo"/>
        <c:spPr>
          <a:ln>
            <a:noFill/>
          </a:ln>
        </c:spPr>
        <c:txPr>
          <a:bodyPr/>
          <a:lstStyle/>
          <a:p>
            <a:pPr>
              <a:defRPr lang="es-MX" b="0"/>
            </a:pPr>
            <a:endParaRPr lang="es-PY"/>
          </a:p>
        </c:txPr>
        <c:crossAx val="7348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242567280430198"/>
          <c:y val="4.8337850931970801E-2"/>
          <c:w val="0.41943715368912221"/>
          <c:h val="7.9587056605055731E-2"/>
        </c:manualLayout>
      </c:layout>
      <c:overlay val="1"/>
      <c:txPr>
        <a:bodyPr/>
        <a:lstStyle/>
        <a:p>
          <a:pPr>
            <a:defRPr lang="es-MX"/>
          </a:pPr>
          <a:endParaRPr lang="es-PY"/>
        </a:p>
      </c:txPr>
    </c:legend>
    <c:plotVisOnly val="1"/>
    <c:dispBlanksAs val="gap"/>
  </c:chart>
  <c:txPr>
    <a:bodyPr/>
    <a:lstStyle/>
    <a:p>
      <a:pPr>
        <a:defRPr sz="1200" b="1"/>
      </a:pPr>
      <a:endParaRPr lang="es-PY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5"/>
  <c:chart>
    <c:autoTitleDeleted val="1"/>
    <c:plotArea>
      <c:layout>
        <c:manualLayout>
          <c:layoutTarget val="inner"/>
          <c:xMode val="edge"/>
          <c:yMode val="edge"/>
          <c:x val="0.10224287936230193"/>
          <c:y val="3.3239118986137642E-2"/>
          <c:w val="0.88078181199572281"/>
          <c:h val="0.8379391478662645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EMPLEADORES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1"/>
              <c:layout>
                <c:manualLayout>
                  <c:x val="1.4814711124798458E-3"/>
                  <c:y val="2.2938907548074691E-2"/>
                </c:manualLayout>
              </c:layout>
              <c:showVal val="1"/>
            </c:dLbl>
            <c:dLbl>
              <c:idx val="3"/>
              <c:layout>
                <c:manualLayout>
                  <c:x val="4.4444133374394578E-3"/>
                  <c:y val="2.2938907548074691E-2"/>
                </c:manualLayout>
              </c:layout>
              <c:showVal val="1"/>
            </c:dLbl>
            <c:dLbl>
              <c:idx val="5"/>
              <c:layout>
                <c:manualLayout>
                  <c:x val="1.4814711124798193E-3"/>
                  <c:y val="1.146945377403733E-2"/>
                </c:manualLayout>
              </c:layout>
              <c:showVal val="1"/>
            </c:dLbl>
            <c:dLbl>
              <c:idx val="7"/>
              <c:layout>
                <c:manualLayout>
                  <c:x val="-1.4814711124799278E-3"/>
                  <c:y val="-1.7204180661055987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 sz="2000" b="1">
                    <a:solidFill>
                      <a:srgbClr val="C00000"/>
                    </a:solidFill>
                  </a:defRPr>
                </a:pPr>
                <a:endParaRPr lang="es-PY"/>
              </a:p>
            </c:txPr>
            <c:showVal val="1"/>
          </c:dLbls>
          <c:cat>
            <c:strRef>
              <c:f>Hoja1!$A$2:$A$10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2016-Agos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21111</c:v>
                </c:pt>
                <c:pt idx="1">
                  <c:v>25191</c:v>
                </c:pt>
                <c:pt idx="2">
                  <c:v>30301</c:v>
                </c:pt>
                <c:pt idx="3">
                  <c:v>34369</c:v>
                </c:pt>
                <c:pt idx="4">
                  <c:v>38346</c:v>
                </c:pt>
                <c:pt idx="5">
                  <c:v>44076</c:v>
                </c:pt>
                <c:pt idx="6">
                  <c:v>49748</c:v>
                </c:pt>
                <c:pt idx="7">
                  <c:v>65715</c:v>
                </c:pt>
                <c:pt idx="8">
                  <c:v>68708</c:v>
                </c:pt>
              </c:numCache>
            </c:numRef>
          </c:val>
        </c:ser>
        <c:gapWidth val="40"/>
        <c:axId val="74217728"/>
        <c:axId val="74219520"/>
      </c:barChart>
      <c:catAx>
        <c:axId val="74217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lang="es-ES" sz="1050" b="0"/>
            </a:pPr>
            <a:endParaRPr lang="es-PY"/>
          </a:p>
        </c:txPr>
        <c:crossAx val="74219520"/>
        <c:crosses val="autoZero"/>
        <c:auto val="1"/>
        <c:lblAlgn val="ctr"/>
        <c:lblOffset val="100"/>
      </c:catAx>
      <c:valAx>
        <c:axId val="7421952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s-ES" sz="1200"/>
            </a:pPr>
            <a:endParaRPr lang="es-PY"/>
          </a:p>
        </c:txPr>
        <c:crossAx val="74217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PY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Y"/>
  <c:style val="5"/>
  <c:chart>
    <c:autoTitleDeleted val="1"/>
    <c:plotArea>
      <c:layout>
        <c:manualLayout>
          <c:layoutTarget val="inner"/>
          <c:xMode val="edge"/>
          <c:yMode val="edge"/>
          <c:x val="0.10224287936230193"/>
          <c:y val="3.3239118986137656E-2"/>
          <c:w val="0.88078181199572292"/>
          <c:h val="0.8379391478662645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CONTRIBUCIONES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4814711124798193E-3"/>
                  <c:y val="1.720418066105598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7204180661055987E-2"/>
                </c:manualLayout>
              </c:layout>
              <c:showVal val="1"/>
            </c:dLbl>
            <c:dLbl>
              <c:idx val="4"/>
              <c:layout>
                <c:manualLayout>
                  <c:x val="-1.4814711124798193E-3"/>
                  <c:y val="8.6020903305280075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2.5806270991583984E-2"/>
                </c:manualLayout>
              </c:layout>
              <c:showVal val="1"/>
            </c:dLbl>
            <c:dLbl>
              <c:idx val="6"/>
              <c:layout>
                <c:manualLayout>
                  <c:x val="2.9629422249596391E-3"/>
                  <c:y val="1.146945377403733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1.720418066105597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 sz="2000" b="1">
                    <a:solidFill>
                      <a:srgbClr val="C00000"/>
                    </a:solidFill>
                  </a:defRPr>
                </a:pPr>
                <a:endParaRPr lang="es-PY"/>
              </a:p>
            </c:txPr>
            <c:showVal val="1"/>
          </c:dLbls>
          <c:cat>
            <c:strRef>
              <c:f>Hoja1!$A$2:$A$12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Proy. 2016</c:v>
                </c:pt>
              </c:strCache>
            </c:strRef>
          </c:cat>
          <c:val>
            <c:numRef>
              <c:f>Hoja1!$B$2:$B$12</c:f>
              <c:numCache>
                <c:formatCode>#,##0</c:formatCode>
                <c:ptCount val="11"/>
                <c:pt idx="0">
                  <c:v>1151.2975921480001</c:v>
                </c:pt>
                <c:pt idx="1">
                  <c:v>1325.0176807050002</c:v>
                </c:pt>
                <c:pt idx="2">
                  <c:v>1640.8372674070001</c:v>
                </c:pt>
                <c:pt idx="3">
                  <c:v>1867.1492382709996</c:v>
                </c:pt>
                <c:pt idx="4">
                  <c:v>2163.0204884979994</c:v>
                </c:pt>
                <c:pt idx="5">
                  <c:v>2653.3472243820001</c:v>
                </c:pt>
                <c:pt idx="6">
                  <c:v>3150.9867387730001</c:v>
                </c:pt>
                <c:pt idx="7">
                  <c:v>3551.0073013410001</c:v>
                </c:pt>
                <c:pt idx="8">
                  <c:v>4023</c:v>
                </c:pt>
                <c:pt idx="9">
                  <c:v>4502</c:v>
                </c:pt>
                <c:pt idx="10">
                  <c:v>4623</c:v>
                </c:pt>
              </c:numCache>
            </c:numRef>
          </c:val>
        </c:ser>
        <c:gapWidth val="40"/>
        <c:axId val="74789248"/>
        <c:axId val="74790784"/>
      </c:barChart>
      <c:catAx>
        <c:axId val="74789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lang="es-ES" sz="1050" b="0">
                <a:solidFill>
                  <a:schemeClr val="tx1"/>
                </a:solidFill>
              </a:defRPr>
            </a:pPr>
            <a:endParaRPr lang="es-PY"/>
          </a:p>
        </c:txPr>
        <c:crossAx val="74790784"/>
        <c:crosses val="autoZero"/>
        <c:auto val="1"/>
        <c:lblAlgn val="ctr"/>
        <c:lblOffset val="100"/>
      </c:catAx>
      <c:valAx>
        <c:axId val="7479078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s-ES" sz="1200">
                <a:solidFill>
                  <a:schemeClr val="tx1"/>
                </a:solidFill>
              </a:defRPr>
            </a:pPr>
            <a:endParaRPr lang="es-PY"/>
          </a:p>
        </c:txPr>
        <c:crossAx val="74789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PY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ACC9C-2DAE-4675-8599-2A6DAE721E41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69AE-E3BC-4BA5-80FD-5180150CC4B5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64F8-EFB8-487B-8A85-83D725BABC78}" type="slidenum">
              <a:rPr lang="es-PY" smtClean="0"/>
              <a:pPr/>
              <a:t>2</a:t>
            </a:fld>
            <a:endParaRPr lang="es-PY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64F8-EFB8-487B-8A85-83D725BABC78}" type="slidenum">
              <a:rPr lang="es-PY" smtClean="0"/>
              <a:pPr/>
              <a:t>3</a:t>
            </a:fld>
            <a:endParaRPr lang="es-PY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64F8-EFB8-487B-8A85-83D725BABC78}" type="slidenum">
              <a:rPr lang="es-PY" smtClean="0"/>
              <a:pPr/>
              <a:t>4</a:t>
            </a:fld>
            <a:endParaRPr lang="es-PY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69AE-E3BC-4BA5-80FD-5180150CC4B5}" type="slidenum">
              <a:rPr lang="es-PY" smtClean="0"/>
              <a:pPr/>
              <a:t>7</a:t>
            </a:fld>
            <a:endParaRPr lang="es-P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PY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9FEC91-AE1D-4045-ACB6-C7713D35BC97}" type="datetimeFigureOut">
              <a:rPr lang="es-PY" smtClean="0"/>
              <a:pPr/>
              <a:t>12/10/2016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Y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CED3836-9E9C-4C60-B6D7-730EB9A50391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714744" y="1285859"/>
            <a:ext cx="5500726" cy="171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Proyecto</a:t>
            </a:r>
            <a:r>
              <a:rPr kumimoji="0" lang="es-PY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PY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 Presupuesto 2017</a:t>
            </a:r>
            <a:endParaRPr kumimoji="0" lang="es-PY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571480"/>
            <a:ext cx="37147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3071809"/>
            <a:ext cx="9144000" cy="1285884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innerShdw blurRad="63500" dist="50800" dir="5400000">
                    <a:schemeClr val="tx1">
                      <a:lumMod val="95000"/>
                      <a:lumOff val="5000"/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INSTITUTO DE PREVISIÓN SOCIAL</a:t>
            </a:r>
            <a:endParaRPr kumimoji="0" lang="es-PY" sz="4000" b="1" i="0" u="none" strike="noStrike" kern="1200" cap="none" spc="0" normalizeH="0" baseline="0" noProof="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innerShdw blurRad="63500" dist="50800" dir="5400000">
                  <a:schemeClr val="tx1">
                    <a:lumMod val="95000"/>
                    <a:lumOff val="5000"/>
                    <a:alpha val="50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80724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2071678"/>
          <a:ext cx="8643997" cy="3013424"/>
        </p:xfrm>
        <a:graphic>
          <a:graphicData uri="http://schemas.openxmlformats.org/drawingml/2006/table">
            <a:tbl>
              <a:tblPr/>
              <a:tblGrid>
                <a:gridCol w="1500198"/>
                <a:gridCol w="2000264"/>
                <a:gridCol w="1857388"/>
                <a:gridCol w="1928826"/>
                <a:gridCol w="1357321"/>
              </a:tblGrid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RUBRO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PROYEC. EJECUTIVO 2017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2017 VS 2016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441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Grupo 100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1.186.610.293.447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1.225.335.106.332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s-PY" sz="1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1.326.563.699.973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2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0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Grupo 200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196.093.921.671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248.620.000.598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s-PY" sz="1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268.921.780.534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2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Grupo 300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783.371.594.571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873.186.996.859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s-PY" sz="1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1.297.354.526.246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2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Grupo 500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345.363.879.573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448.297.085.562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s-PY" sz="1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348.887.951.836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2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Grupo 800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62.976.561.130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76.576.561.130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s-PY" sz="1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159.977.782.090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2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Grupo </a:t>
                      </a:r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213.288.354.455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234.289.360.000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s-PY" sz="1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122.289.360.000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2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94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Totales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2.787.704.604.847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3.106.305.110.481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3.523.995.100.678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2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85721" y="1214430"/>
            <a:ext cx="8372476" cy="714372"/>
          </a:xfrm>
        </p:spPr>
        <p:txBody>
          <a:bodyPr>
            <a:normAutofit fontScale="90000"/>
          </a:bodyPr>
          <a:lstStyle/>
          <a:p>
            <a:pPr algn="ctr"/>
            <a:r>
              <a:rPr lang="es-PY" sz="2400" b="1" dirty="0" smtClean="0"/>
              <a:t>PROGRAMA 2 – SERVICIOS SOCIALES DE CALIDAD </a:t>
            </a:r>
            <a:br>
              <a:rPr lang="es-PY" sz="2400" b="1" dirty="0" smtClean="0"/>
            </a:br>
            <a:r>
              <a:rPr lang="es-PY" sz="2400" b="1" dirty="0" smtClean="0"/>
              <a:t> Gastos 2015 - 2016 - 2017</a:t>
            </a:r>
            <a:r>
              <a:rPr lang="es-PY" sz="2400" dirty="0" smtClean="0"/>
              <a:t> </a:t>
            </a:r>
            <a:endParaRPr lang="es-PY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14348" y="542926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Proyecto Ejecutivo: 631.540.340 Dólares</a:t>
            </a:r>
          </a:p>
          <a:p>
            <a:r>
              <a:rPr lang="es-PY" sz="1400" dirty="0" smtClean="0"/>
              <a:t>Tipo de Cambio: 5.580 </a:t>
            </a:r>
            <a:endParaRPr lang="es-PY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2844" y="1165846"/>
          <a:ext cx="8858312" cy="5338792"/>
        </p:xfrm>
        <a:graphic>
          <a:graphicData uri="http://schemas.openxmlformats.org/drawingml/2006/table">
            <a:tbl>
              <a:tblPr/>
              <a:tblGrid>
                <a:gridCol w="316152"/>
                <a:gridCol w="1469798"/>
                <a:gridCol w="1143008"/>
                <a:gridCol w="1214446"/>
                <a:gridCol w="571504"/>
                <a:gridCol w="1143008"/>
                <a:gridCol w="3000396"/>
              </a:tblGrid>
              <a:tr h="357191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000" b="1" i="0" u="none" strike="noStrike" dirty="0" smtClean="0">
                          <a:latin typeface="Arial"/>
                        </a:rPr>
                        <a:t>PRINCIPALES OBJETOS</a:t>
                      </a:r>
                      <a:r>
                        <a:rPr lang="es-PY" sz="1000" b="1" i="0" u="none" strike="noStrike" baseline="0" dirty="0" smtClean="0">
                          <a:latin typeface="Arial"/>
                        </a:rPr>
                        <a:t> DE GASTOS</a:t>
                      </a:r>
                      <a:r>
                        <a:rPr lang="es-PY" sz="1000" b="1" i="0" u="none" strike="noStrike" dirty="0" smtClean="0">
                          <a:latin typeface="Arial"/>
                        </a:rPr>
                        <a:t> – PROGRAMA</a:t>
                      </a:r>
                      <a:r>
                        <a:rPr lang="es-PY" sz="1000" b="1" i="0" u="none" strike="noStrike" baseline="0" dirty="0" smtClean="0">
                          <a:latin typeface="Arial"/>
                        </a:rPr>
                        <a:t> 2</a:t>
                      </a:r>
                      <a:endParaRPr lang="es-PY" sz="1000" b="1" i="0" u="none" strike="noStrike" dirty="0" smtClean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62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latin typeface="Arial"/>
                        </a:rPr>
                        <a:t>O.G.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latin typeface="Arial"/>
                        </a:rPr>
                        <a:t>DESCRIPCION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>
                          <a:latin typeface="Arial"/>
                        </a:rPr>
                        <a:t>MONTO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>
                          <a:latin typeface="Arial"/>
                        </a:rPr>
                        <a:t>MONTO PROYEC. EJECUTIVO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 smtClean="0">
                          <a:latin typeface="Arial"/>
                        </a:rPr>
                        <a:t>Variación</a:t>
                      </a:r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latin typeface="Arial"/>
                        </a:rPr>
                        <a:t>DETALLE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-Bonificación por Titulo y Especialidad.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891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Servicios Personales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1.225.335.106.332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1.326.563.699.973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8%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101.228.593.641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-Aporte Jubilatorio del Empleador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-Responsabilidad en el cargo de Distintas Dependencias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90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-Contratación del Personal de Blanco para Nuevos y Ampliaciones de Centros Asistenciales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07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Gastos por Serv. De Aseo, Mant. Y Repar.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110.341.176.776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126.655.646.505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16.314.469.729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-Mantenimiento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Equipos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Médicos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y Edificios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62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Otros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29.804.859.636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33.567.249.176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3.762.389.540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-Gastos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seguridad y vigilancia y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Provisión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Alimentos Terminados para Centros Asistenciales del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Área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Central e Interior del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País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02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250</a:t>
                      </a:r>
                      <a:endParaRPr lang="es-P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Alquileres</a:t>
                      </a:r>
                      <a:r>
                        <a:rPr lang="es-PY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y Derechos</a:t>
                      </a:r>
                      <a:endParaRPr lang="es-P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11.965.834.255</a:t>
                      </a:r>
                      <a:endParaRPr lang="es-P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11.595.055.000</a:t>
                      </a:r>
                      <a:endParaRPr lang="es-P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-3% </a:t>
                      </a:r>
                      <a:endParaRPr lang="es-P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-370.779.255</a:t>
                      </a:r>
                      <a:endParaRPr lang="es-P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s-PY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Alquiler de Edificios, Alquiler de Ambulancias (100 Unidades) </a:t>
                      </a:r>
                      <a:endParaRPr lang="es-PY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07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Servicios de Capacitación y Adiestramiento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770.000.000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1.365.699.930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595.699.930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-Gastos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capacitación del personal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Médico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5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Productos Alimenticios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13.969.151.875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14.970.531.374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1.001.379.499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-Compra de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alimentos para Centros Asistenciales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62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Productos e Instr. Químicos y Medicinales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833.797.976.106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1.059.007.065.354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225.209.089.248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-Adquisición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medicamentos e Instrumentales para el IPS, conforme a las Ampliaciones y Nuevos Centros Asistenciales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07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>
                          <a:latin typeface="Arial"/>
                        </a:rPr>
                        <a:t>Otras Transferencias Corriente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74.288.000.000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155.742.518.900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110%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81.454.518.900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>
                          <a:latin typeface="Arial"/>
                        </a:rPr>
                        <a:t>-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Subsidios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por maternidad conforme a la nueva Legislación, accidente de trabajo y enfermedad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07"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900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 OTROS</a:t>
                      </a:r>
                      <a:r>
                        <a:rPr lang="es-PY" sz="1000" b="0" i="0" u="none" strike="noStrike" baseline="0" dirty="0" smtClean="0">
                          <a:latin typeface="Arial"/>
                        </a:rPr>
                        <a:t> 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234.289.360.000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122.289360.000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-48%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-112.000.000.000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-La disminución</a:t>
                      </a:r>
                      <a:r>
                        <a:rPr lang="es-PY" sz="1000" b="0" i="0" u="none" strike="noStrike" baseline="0" dirty="0" smtClean="0">
                          <a:latin typeface="Arial"/>
                        </a:rPr>
                        <a:t> se debe a que se termina de pagar   la Cuota de Cesión de Deudas.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2022164"/>
          <a:ext cx="6096000" cy="2827415"/>
        </p:xfrm>
        <a:graphic>
          <a:graphicData uri="http://schemas.openxmlformats.org/drawingml/2006/table">
            <a:tbl>
              <a:tblPr/>
              <a:tblGrid>
                <a:gridCol w="904860"/>
                <a:gridCol w="1285884"/>
                <a:gridCol w="1406470"/>
                <a:gridCol w="1249393"/>
                <a:gridCol w="1249393"/>
              </a:tblGrid>
              <a:tr h="180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Meses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Items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64514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Total de Items de Cuadro Básico de Medicamentos (CBM)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de Items Disponibles (CBM) en toda la Red de Salud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Cero DASM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Cobertura del Cuadro Básico de Medicamentos - DASM</a:t>
                      </a:r>
                    </a:p>
                  </a:txBody>
                  <a:tcPr marL="9036" marR="9036" marT="9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9036" marR="9036" marT="9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85721" y="1214430"/>
            <a:ext cx="8372476" cy="714372"/>
          </a:xfrm>
        </p:spPr>
        <p:txBody>
          <a:bodyPr>
            <a:normAutofit/>
          </a:bodyPr>
          <a:lstStyle/>
          <a:p>
            <a:pPr algn="ctr"/>
            <a:r>
              <a:rPr lang="es-PY" sz="2400" b="1" dirty="0" smtClean="0"/>
              <a:t>CUADRO BÁSICO DE MEDICAMENTOS</a:t>
            </a:r>
            <a:endParaRPr lang="es-PY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500166" y="4929198"/>
            <a:ext cx="7929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100" dirty="0" smtClean="0"/>
              <a:t>AL MES DE SETIEMBRE/2016 ALCANZA 87% DE ITEMS CUBIERTO.</a:t>
            </a:r>
            <a:endParaRPr lang="es-PY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928926" y="1928802"/>
          <a:ext cx="2890852" cy="3905252"/>
        </p:xfrm>
        <a:graphic>
          <a:graphicData uri="http://schemas.openxmlformats.org/drawingml/2006/table">
            <a:tbl>
              <a:tblPr/>
              <a:tblGrid>
                <a:gridCol w="1546270"/>
                <a:gridCol w="1344582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es-PY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DEPARTAMENTO</a:t>
                      </a:r>
                      <a:endParaRPr lang="es-PY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CANTIDAD </a:t>
                      </a:r>
                    </a:p>
                    <a:p>
                      <a:pPr algn="ctr" fontAlgn="b"/>
                      <a:r>
                        <a:rPr lang="es-PY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15-AGO-16</a:t>
                      </a:r>
                      <a:endParaRPr lang="es-PY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ASUNCIÓN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8.159.007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CONCEPCIÓN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347.492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 PEDRO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202.369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CORDILLERA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111.937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GUAIRÁ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417.959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CAAGUAZÚ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297.428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CAAZAPÁ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61.364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ITAPÚA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480.472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MISIONES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277.647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PARAGUARÍ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171.824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ALTO PARANÁ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572.415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1.725.094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ÑEEMBUCÚ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91.576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AMAMBAY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189.924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CANINDEYÚ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PDTE. HAYES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134.816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BOQUERÓN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ALTO PARAGUAY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2016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13.304.979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7158" y="1126805"/>
            <a:ext cx="8372476" cy="714372"/>
          </a:xfrm>
        </p:spPr>
        <p:txBody>
          <a:bodyPr>
            <a:normAutofit/>
          </a:bodyPr>
          <a:lstStyle/>
          <a:p>
            <a:pPr algn="ctr"/>
            <a:r>
              <a:rPr lang="es-PY" sz="2400" b="1" dirty="0" smtClean="0"/>
              <a:t>PRESTACIONES DE LA RED ASISTENCIAL DE SALUD </a:t>
            </a:r>
            <a:endParaRPr lang="es-PY" sz="2400" b="1" dirty="0"/>
          </a:p>
        </p:txBody>
      </p:sp>
      <p:pic>
        <p:nvPicPr>
          <p:cNvPr id="6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000100" y="2643182"/>
          <a:ext cx="7000923" cy="1214447"/>
        </p:xfrm>
        <a:graphic>
          <a:graphicData uri="http://schemas.openxmlformats.org/drawingml/2006/table">
            <a:tbl>
              <a:tblPr/>
              <a:tblGrid>
                <a:gridCol w="1506210"/>
                <a:gridCol w="1948791"/>
                <a:gridCol w="1636579"/>
                <a:gridCol w="1909343"/>
              </a:tblGrid>
              <a:tr h="286365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Reposos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2.015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2.016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Proy</a:t>
                      </a:r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2.017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365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Beneficiarios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63.953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88.957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123.738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52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Importes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61.862.401.034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94.758.787.183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155.742.518.090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65">
                <a:tc>
                  <a:txBody>
                    <a:bodyPr/>
                    <a:lstStyle/>
                    <a:p>
                      <a:pPr algn="l" fontAlgn="b"/>
                      <a:endParaRPr lang="es-PY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4282" y="3714752"/>
          <a:ext cx="8572529" cy="2341220"/>
        </p:xfrm>
        <a:graphic>
          <a:graphicData uri="http://schemas.openxmlformats.org/drawingml/2006/table">
            <a:tbl>
              <a:tblPr/>
              <a:tblGrid>
                <a:gridCol w="1857388"/>
                <a:gridCol w="864021"/>
                <a:gridCol w="1279119"/>
                <a:gridCol w="857256"/>
                <a:gridCol w="190740"/>
                <a:gridCol w="1238020"/>
                <a:gridCol w="857256"/>
                <a:gridCol w="255184"/>
                <a:gridCol w="1173545"/>
              </a:tblGrid>
              <a:tr h="138043">
                <a:tc gridSpan="6"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435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Y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Concepto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2.015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Y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Proy</a:t>
                      </a:r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2.017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1043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Benef.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Importes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Benef.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Importes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Benef.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Importes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Y" sz="105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35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Maternidad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9.606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26.735.601.606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11.216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55.624.986.703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15.601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110.049.957.135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35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Enfermedad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48.400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27.853.539.139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71.483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30.780.394.808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99.431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36.435.666.440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35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Accidente de trabajo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5.152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6.439.436.786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5.788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7.514.642.157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8.051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8.200.395.331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Prorroga de Reposo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795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833.823.503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471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838.763.515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</a:t>
                      </a:r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655 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1.056.499.185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57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Totales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63.953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61.862.401.034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88.957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94.758.787.183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123.738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155.742.518.091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05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35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PY" dirty="0"/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PY" sz="2000" dirty="0"/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1419616"/>
            <a:ext cx="9107488" cy="5806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DETALLE  RUBRO 849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Pagos de Subsidios por Reposos de Enfermedad, Maternidad y Accidente de Trabajo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6184"/>
            <a:ext cx="80724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42910" y="2360284"/>
          <a:ext cx="7715304" cy="3140418"/>
        </p:xfrm>
        <a:graphic>
          <a:graphicData uri="http://schemas.openxmlformats.org/drawingml/2006/table">
            <a:tbl>
              <a:tblPr/>
              <a:tblGrid>
                <a:gridCol w="5357850"/>
                <a:gridCol w="2357454"/>
              </a:tblGrid>
              <a:tr h="56863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OBJETO DE 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MONTO 2017 EJECUTIVO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071">
                <a:tc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CONSTRUCCIONES  Y REMODELACIÓN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CENTROS ASISTENCIALES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200.000.000.000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060">
                <a:tc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ADQUISICION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MAQUINARIAS,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EQUIPOS Y HERRAMIENTAS EN GRAL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(Uso Hospitalario)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105.696.586.826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71">
                <a:tc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ADQUISICION </a:t>
                      </a:r>
                      <a:r>
                        <a:rPr lang="es-PY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 EQUIPOS DE </a:t>
                      </a:r>
                      <a:r>
                        <a:rPr lang="es-PY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OFICINA, ACTIVOS</a:t>
                      </a:r>
                      <a:r>
                        <a:rPr lang="es-PY" sz="18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INTANGIBLES Y OTROS GASTOS DE REPARACIÓN</a:t>
                      </a:r>
                      <a:r>
                        <a:rPr lang="es-PY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(Uso Hospitalario)</a:t>
                      </a:r>
                      <a:endParaRPr lang="es-PY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43.191.365.010</a:t>
                      </a:r>
                      <a:endParaRPr lang="es-PY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71">
                <a:tc>
                  <a:txBody>
                    <a:bodyPr/>
                    <a:lstStyle/>
                    <a:p>
                      <a:pPr algn="l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348.887.951.836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2 Título"/>
          <p:cNvSpPr txBox="1">
            <a:spLocks/>
          </p:cNvSpPr>
          <p:nvPr/>
        </p:nvSpPr>
        <p:spPr>
          <a:xfrm>
            <a:off x="214282" y="1214422"/>
            <a:ext cx="8501122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GRUPO 500 INVERSIÓN FÍSICA</a:t>
            </a:r>
            <a:endParaRPr kumimoji="0" lang="es-PY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557214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Proyecto Ejecutivo: 62.524.722 Dólares</a:t>
            </a:r>
          </a:p>
          <a:p>
            <a:r>
              <a:rPr lang="es-PY" sz="1400" dirty="0" smtClean="0"/>
              <a:t>Tipo de Cambio: 5.580 </a:t>
            </a:r>
            <a:endParaRPr lang="es-PY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0" y="1428736"/>
            <a:ext cx="9144000" cy="414340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OBRAS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857232"/>
            <a:ext cx="9144000" cy="12144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REPARACIONES VARIAS EN HOSPITAL CENTRAL</a:t>
            </a:r>
            <a:b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SALAS DE QUEMADOS</a:t>
            </a:r>
            <a:r>
              <a:rPr kumimoji="0" lang="es-PY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Y RESONANCIA MAGNÉTICA</a:t>
            </a:r>
            <a: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.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0178" name="Picture 2" descr="C:\Users\caacosta\Downloads\IMG_8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14818"/>
            <a:ext cx="3214710" cy="2500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0179" name="Picture 3" descr="C:\Users\caacosta\Downloads\IMG_8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00240"/>
            <a:ext cx="2357454" cy="235745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0180" name="Picture 4" descr="C:\Users\caacosta\Downloads\IMG_8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000240"/>
            <a:ext cx="2428892" cy="235745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0181" name="Picture 5" descr="C:\Users\caacosta\Downloads\IMG_83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49025"/>
            <a:ext cx="3500462" cy="25375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0182" name="Picture 6" descr="C:\Users\caacosta\Downloads\IMG_83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000258"/>
            <a:ext cx="2643173" cy="235743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0" y="1071546"/>
            <a:ext cx="9144000" cy="12144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REPARACIONES VARIAS EN HOSPITAL CENTRAL</a:t>
            </a:r>
            <a:b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7mo PISO DEL HOSPITAL CENTRAL </a:t>
            </a:r>
            <a:b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PY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SALAS DE QUIROFANO.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Picture 2" descr="\\King-julien\dip\Departamento de Gestion Ambiental\Gestión de Licencia Ambiental SEAM\DIGESA\RELEVAMIENTO 14-07-2016\IMG_5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20888"/>
            <a:ext cx="2045532" cy="272737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\\King-julien\dip\Departamento de Gestion Ambiental\Gestión de Licencia Ambiental SEAM\DIGESA\RELEVAMIENTO 14-07-2016\IMG_5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2727376" cy="204553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\\King-julien\dip\Departamento de Gestion Ambiental\Gestión de Licencia Ambiental SEAM\DIGESA\RELEVAMIENTO 14-07-2016\IMG_5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4580" y="2492896"/>
            <a:ext cx="2045532" cy="272737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\\King-julien\dip\Departamento de Gestion Ambiental\Gestión de Licencia Ambiental SEAM\DIGESA\RELEVAMIENTO 14-07-2016\IMG_56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13992"/>
            <a:ext cx="2045532" cy="272737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\\King-julien\dip\Departamento de Gestion Ambiental\Gestión de Licencia Ambiental SEAM\DIGESA\RELEVAMIENTO 14-07-2016\IMG_56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2332" y="4013992"/>
            <a:ext cx="2045532" cy="272737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36512" y="990988"/>
            <a:ext cx="9144000" cy="723500"/>
          </a:xfrm>
        </p:spPr>
        <p:txBody>
          <a:bodyPr>
            <a:noAutofit/>
          </a:bodyPr>
          <a:lstStyle/>
          <a:p>
            <a:pPr algn="ctr"/>
            <a:r>
              <a:rPr lang="es-PY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CONSTRUCCIÓN Y PROVISIÓN DE EQUIPOS PARA EL HOSPITAL REGIONAL DE CIUDAD DEL ESTE DEL IPS</a:t>
            </a: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42842" y="1659315"/>
          <a:ext cx="8715437" cy="121444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3286150"/>
                <a:gridCol w="2928958"/>
                <a:gridCol w="2500329"/>
              </a:tblGrid>
              <a:tr h="27824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MONTO DE INVERSION (Gs)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05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PORCENTAJE DE AVANCE </a:t>
                      </a:r>
                      <a:r>
                        <a:rPr kumimoji="0" lang="es-PY" sz="105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REAL</a:t>
                      </a:r>
                      <a:r>
                        <a:rPr kumimoji="0" lang="es-PY" sz="105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(%)</a:t>
                      </a:r>
                    </a:p>
                    <a:p>
                      <a:pPr marL="0" algn="ctr" rtl="0" eaLnBrk="1" fontAlgn="ctr" latinLnBrk="0" hangingPunct="1"/>
                      <a:endParaRPr kumimoji="0" lang="es-PY" sz="10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8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MONTO TOTAL</a:t>
                      </a:r>
                      <a:r>
                        <a:rPr lang="es-PY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CONTRATO + ADENDAS 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254.366.607.258</a:t>
                      </a:r>
                      <a:endParaRPr lang="es-PY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INTERNACIÓN</a:t>
                      </a:r>
                      <a:r>
                        <a:rPr kumimoji="0" lang="es-PY" sz="1100" b="1" u="none" strike="noStrike" kern="1200" dirty="0">
                          <a:latin typeface="+mn-lt"/>
                        </a:rPr>
                        <a:t>: </a:t>
                      </a:r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200 </a:t>
                      </a:r>
                      <a:r>
                        <a:rPr kumimoji="0" lang="es-PY" sz="1100" b="1" u="none" strike="noStrike" kern="1200" dirty="0">
                          <a:latin typeface="+mn-lt"/>
                        </a:rPr>
                        <a:t>unid/250 unid </a:t>
                      </a:r>
                      <a:br>
                        <a:rPr kumimoji="0" lang="es-PY" sz="1100" b="1" u="none" strike="noStrike" kern="1200" dirty="0">
                          <a:latin typeface="+mn-lt"/>
                        </a:rPr>
                      </a:br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U.T.I</a:t>
                      </a:r>
                      <a:r>
                        <a:rPr kumimoji="0" lang="es-PY" sz="1100" b="1" u="none" strike="noStrike" kern="1200" dirty="0">
                          <a:latin typeface="+mn-lt"/>
                        </a:rPr>
                        <a:t>.:   </a:t>
                      </a:r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36 </a:t>
                      </a:r>
                      <a:r>
                        <a:rPr kumimoji="0" lang="es-PY" sz="1100" b="1" u="none" strike="noStrike" kern="1200" dirty="0">
                          <a:latin typeface="+mn-lt"/>
                        </a:rPr>
                        <a:t>camas.</a:t>
                      </a:r>
                      <a:br>
                        <a:rPr kumimoji="0" lang="es-PY" sz="1100" b="1" u="none" strike="noStrike" kern="1200" dirty="0">
                          <a:latin typeface="+mn-lt"/>
                        </a:rPr>
                      </a:br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CONSULTA </a:t>
                      </a:r>
                      <a:r>
                        <a:rPr kumimoji="0" lang="es-PY" sz="1100" b="1" u="none" strike="noStrike" kern="1200" dirty="0">
                          <a:latin typeface="+mn-lt"/>
                        </a:rPr>
                        <a:t>EXTERNA: </a:t>
                      </a:r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30 </a:t>
                      </a:r>
                      <a:r>
                        <a:rPr kumimoji="0" lang="es-PY" sz="1100" b="1" u="none" strike="noStrike" kern="1200" dirty="0">
                          <a:latin typeface="+mn-lt"/>
                        </a:rPr>
                        <a:t>unid</a:t>
                      </a:r>
                      <a:br>
                        <a:rPr kumimoji="0" lang="es-PY" sz="1100" b="1" u="none" strike="noStrike" kern="1200" dirty="0">
                          <a:latin typeface="+mn-lt"/>
                        </a:rPr>
                      </a:br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QUIRÓFANOS</a:t>
                      </a:r>
                      <a:r>
                        <a:rPr kumimoji="0" lang="es-PY" sz="1100" b="1" u="none" strike="noStrike" kern="1200" dirty="0">
                          <a:latin typeface="+mn-lt"/>
                        </a:rPr>
                        <a:t>: </a:t>
                      </a:r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9 unid</a:t>
                      </a:r>
                      <a:endParaRPr kumimoji="0" lang="es-PY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49" marR="6494" marT="649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100" b="1" u="none" strike="noStrike" kern="1200" dirty="0" smtClean="0">
                          <a:latin typeface="+mn-lt"/>
                        </a:rPr>
                        <a:t>78,00</a:t>
                      </a:r>
                    </a:p>
                    <a:p>
                      <a:pPr marL="0" algn="ctr" rtl="0" eaLnBrk="1" fontAlgn="ctr" latinLnBrk="0" hangingPunct="1"/>
                      <a:endParaRPr kumimoji="0" lang="es-PY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49" marR="6494" marT="6494" marB="0" anchor="ctr"/>
                </a:tc>
              </a:tr>
            </a:tbl>
          </a:graphicData>
        </a:graphic>
      </p:graphicFrame>
      <p:pic>
        <p:nvPicPr>
          <p:cNvPr id="6" name="Picture 5" descr="IMG_6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92" y="4500570"/>
            <a:ext cx="4046187" cy="228601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caacosta\Downloads\270820133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00372"/>
            <a:ext cx="4714908" cy="221457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Picture 2" descr="IMG_63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56842"/>
            <a:ext cx="4143372" cy="230115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072066" y="314324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3600" b="1" dirty="0" smtClean="0">
                <a:solidFill>
                  <a:srgbClr val="FF0000"/>
                </a:solidFill>
              </a:rPr>
              <a:t>2013</a:t>
            </a:r>
            <a:endParaRPr lang="es-PY" sz="36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00958" y="464344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3600" b="1" dirty="0" smtClean="0">
                <a:solidFill>
                  <a:srgbClr val="FF0000"/>
                </a:solidFill>
              </a:rPr>
              <a:t>2016</a:t>
            </a:r>
            <a:endParaRPr lang="es-PY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1157234"/>
            <a:ext cx="7929618" cy="3843402"/>
          </a:xfrm>
        </p:spPr>
        <p:txBody>
          <a:bodyPr>
            <a:normAutofit/>
          </a:bodyPr>
          <a:lstStyle/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PY" sz="2000" dirty="0"/>
          </a:p>
        </p:txBody>
      </p:sp>
      <p:pic>
        <p:nvPicPr>
          <p:cNvPr id="8" name="1 Imagen" descr="HOJA barra_OFICIO_IPS 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6184"/>
            <a:ext cx="8072494" cy="12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714348" y="1571612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PY" sz="2400" b="1" dirty="0" smtClean="0"/>
              <a:t>IPS OJAPOVA'ERÃ̃</a:t>
            </a:r>
            <a:endParaRPr lang="es-PY" sz="2400" dirty="0" smtClean="0"/>
          </a:p>
          <a:p>
            <a:pPr algn="ctr">
              <a:buNone/>
            </a:pPr>
            <a:r>
              <a:rPr lang="es-PY" sz="2400" dirty="0" err="1" smtClean="0"/>
              <a:t>Omoañete</a:t>
            </a:r>
            <a:r>
              <a:rPr lang="es-PY" sz="2400" dirty="0" smtClean="0"/>
              <a:t> </a:t>
            </a:r>
            <a:r>
              <a:rPr lang="es-PY" sz="2400" dirty="0" err="1" smtClean="0"/>
              <a:t>hekopete</a:t>
            </a:r>
            <a:r>
              <a:rPr lang="es-PY" sz="2400" dirty="0" smtClean="0"/>
              <a:t> </a:t>
            </a:r>
            <a:r>
              <a:rPr lang="es-PY" sz="2400" dirty="0" err="1" smtClean="0"/>
              <a:t>umi</a:t>
            </a:r>
            <a:r>
              <a:rPr lang="es-PY" sz="2400" dirty="0" smtClean="0"/>
              <a:t> </a:t>
            </a:r>
            <a:r>
              <a:rPr lang="es-PY" sz="2400" dirty="0" err="1" smtClean="0"/>
              <a:t>pytyvô</a:t>
            </a:r>
            <a:r>
              <a:rPr lang="es-PY" sz="2400" dirty="0" smtClean="0"/>
              <a:t> Seguro Social-gua, </a:t>
            </a:r>
            <a:r>
              <a:rPr lang="es-PY" sz="2400" dirty="0" err="1" smtClean="0"/>
              <a:t>omyasâi</a:t>
            </a:r>
            <a:r>
              <a:rPr lang="es-PY" sz="2400" dirty="0" smtClean="0"/>
              <a:t> ha </a:t>
            </a:r>
            <a:r>
              <a:rPr lang="es-PY" sz="2400" dirty="0" err="1" smtClean="0"/>
              <a:t>ome’êvo</a:t>
            </a:r>
            <a:r>
              <a:rPr lang="es-PY" sz="2400" dirty="0" smtClean="0"/>
              <a:t> </a:t>
            </a:r>
            <a:r>
              <a:rPr lang="es-PY" sz="2400" dirty="0" err="1" smtClean="0"/>
              <a:t>pytyvô</a:t>
            </a:r>
            <a:r>
              <a:rPr lang="es-PY" sz="2400" dirty="0" smtClean="0"/>
              <a:t>, </a:t>
            </a:r>
            <a:r>
              <a:rPr lang="es-PY" sz="2400" dirty="0" err="1" smtClean="0"/>
              <a:t>viru</a:t>
            </a:r>
            <a:r>
              <a:rPr lang="es-PY" sz="2400" dirty="0" smtClean="0"/>
              <a:t> ha </a:t>
            </a:r>
            <a:r>
              <a:rPr lang="es-PY" sz="2400" dirty="0" err="1" smtClean="0"/>
              <a:t>tesâi</a:t>
            </a:r>
            <a:r>
              <a:rPr lang="es-PY" sz="2400" dirty="0" smtClean="0"/>
              <a:t> </a:t>
            </a:r>
            <a:r>
              <a:rPr lang="es-PY" sz="2400" dirty="0" err="1" smtClean="0"/>
              <a:t>omombaretévo</a:t>
            </a:r>
            <a:r>
              <a:rPr lang="es-PY" sz="2400" dirty="0" smtClean="0"/>
              <a:t> </a:t>
            </a:r>
            <a:r>
              <a:rPr lang="es-PY" sz="2400" dirty="0" err="1" smtClean="0"/>
              <a:t>umi</a:t>
            </a:r>
            <a:r>
              <a:rPr lang="es-PY" sz="2400" dirty="0" smtClean="0"/>
              <a:t> </a:t>
            </a:r>
            <a:r>
              <a:rPr lang="es-PY" sz="2400" dirty="0" err="1" smtClean="0"/>
              <a:t>mba’apohára</a:t>
            </a:r>
            <a:r>
              <a:rPr lang="es-PY" sz="2400" dirty="0" smtClean="0"/>
              <a:t> </a:t>
            </a:r>
            <a:r>
              <a:rPr lang="es-PY" sz="2400" dirty="0" err="1" smtClean="0"/>
              <a:t>reko</a:t>
            </a:r>
            <a:r>
              <a:rPr lang="es-PY" sz="2400" dirty="0" smtClean="0"/>
              <a:t>.</a:t>
            </a:r>
          </a:p>
          <a:p>
            <a:pPr algn="ctr">
              <a:buNone/>
            </a:pPr>
            <a:endParaRPr lang="es-PY" sz="2400" b="1" dirty="0" smtClean="0"/>
          </a:p>
          <a:p>
            <a:pPr algn="ctr">
              <a:buNone/>
            </a:pPr>
            <a:r>
              <a:rPr lang="es-PY" sz="2400" b="1" dirty="0" smtClean="0"/>
              <a:t>MISIÓN</a:t>
            </a:r>
            <a:endParaRPr lang="es-PY" sz="2400" dirty="0" smtClean="0"/>
          </a:p>
          <a:p>
            <a:pPr algn="ctr">
              <a:buNone/>
            </a:pPr>
            <a:r>
              <a:rPr lang="es-PY" sz="2400" dirty="0" smtClean="0"/>
              <a:t>Garantizar el acceso oportuno a los beneficios del Seguro Social, difundiendo y otorgando prestaciones sociales, económicas y de salud en bienestar de sus asegurados.</a:t>
            </a:r>
          </a:p>
          <a:p>
            <a:pPr algn="ctr">
              <a:buNone/>
            </a:pPr>
            <a:r>
              <a:rPr lang="es-PY" sz="2400" dirty="0" smtClean="0"/>
              <a:t>   </a:t>
            </a:r>
          </a:p>
        </p:txBody>
      </p:sp>
    </p:spTree>
    <p:extLst>
      <p:ext uri="{BB962C8B-B14F-4D97-AF65-F5344CB8AC3E}">
        <p14:creationId xmlns="" xmlns:p14="http://schemas.microsoft.com/office/powerpoint/2010/main" val="30410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caacosta\Downloads\IMG_8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664" y="4643446"/>
            <a:ext cx="3343517" cy="205653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C:\Users\acgarcia\AppData\Local\Microsoft\Windows\Temporary Internet Files\Content.Outlook\ZAAMOZSO\IMG_061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429000"/>
            <a:ext cx="4500594" cy="2411033"/>
          </a:xfrm>
          <a:prstGeom prst="rect">
            <a:avLst/>
          </a:prstGeom>
          <a:noFill/>
        </p:spPr>
      </p:pic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es-P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CONSTRUCCIÓN Y PROVISIÓN DE EQUIPOS  DE HOSPITAL DE INGAVI</a:t>
            </a:r>
            <a:endParaRPr lang="es-PY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5720" y="1928802"/>
          <a:ext cx="8501121" cy="153321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915205"/>
                <a:gridCol w="3498246"/>
                <a:gridCol w="2087670"/>
              </a:tblGrid>
              <a:tr h="40496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MONTO DE INVERSION (Gs)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PORCENTAJE DE AVANCE  REAL DE  OBRA (%)</a:t>
                      </a:r>
                    </a:p>
                    <a:p>
                      <a:pPr marL="0" algn="ctr" rtl="0" eaLnBrk="1" fontAlgn="ctr" latinLnBrk="0" hangingPunct="1"/>
                      <a:endParaRPr kumimoji="0" lang="es-PY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23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MONTO</a:t>
                      </a:r>
                      <a:r>
                        <a:rPr lang="es-PY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TOTAL CONTRATO + ADENDAS: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278.492.079.135</a:t>
                      </a:r>
                      <a:endParaRPr lang="es-PY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INTERNACIÓN: 224 unid/324 unid </a:t>
                      </a:r>
                    </a:p>
                    <a:p>
                      <a:pPr algn="l" fontAlgn="ctr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U.T.I.:34 camas.</a:t>
                      </a:r>
                    </a:p>
                    <a:p>
                      <a:pPr algn="l" fontAlgn="ctr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CONSULTA EXTERNA: 55 unid/80 unid</a:t>
                      </a:r>
                    </a:p>
                    <a:p>
                      <a:pPr algn="l" fontAlgn="ctr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QUIRÓFANOS: 9 unid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58449" marR="6494" marT="6494" marB="0" anchor="ctr"/>
                </a:tc>
              </a:tr>
            </a:tbl>
          </a:graphicData>
        </a:graphic>
      </p:graphicFrame>
      <p:pic>
        <p:nvPicPr>
          <p:cNvPr id="11271" name="Picture 7" descr="C:\Users\caacosta\Downloads\IMG_83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1" y="4329504"/>
            <a:ext cx="3542666" cy="236953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4857752" y="350043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3600" b="1" dirty="0" smtClean="0">
                <a:solidFill>
                  <a:srgbClr val="FF0000"/>
                </a:solidFill>
              </a:rPr>
              <a:t>2015</a:t>
            </a:r>
            <a:endParaRPr lang="es-PY" sz="36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286644" y="435769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3600" b="1" dirty="0" smtClean="0">
                <a:solidFill>
                  <a:srgbClr val="FF0000"/>
                </a:solidFill>
              </a:rPr>
              <a:t>2016</a:t>
            </a:r>
            <a:endParaRPr lang="es-PY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8.08.16\IMG_20160808_121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34980"/>
            <a:ext cx="2754296" cy="206572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D:\08.08.16\IMG_20160808_12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064" y="3434980"/>
            <a:ext cx="2754296" cy="206572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D:\08.08.16\IMG_20160808_122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8084" y="4724220"/>
            <a:ext cx="2754296" cy="206572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D:\08.08.16\IMG_20160808_122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784" y="4723196"/>
            <a:ext cx="2754296" cy="206572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568952" cy="857256"/>
          </a:xfrm>
        </p:spPr>
        <p:txBody>
          <a:bodyPr vert="horz" anchor="ctr">
            <a:noAutofit/>
          </a:bodyPr>
          <a:lstStyle/>
          <a:p>
            <a:pPr algn="ctr"/>
            <a:r>
              <a:rPr lang="es-PY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TERMINACIÓN DE LA OBRA DE LA UNIDAD DE TERAPIA INTENSIVA (UTI) Y LA UNIDAD CORONARIA (UCO) DEL HOSPITAL CENTRAL DEL IPS</a:t>
            </a:r>
          </a:p>
        </p:txBody>
      </p:sp>
      <p:pic>
        <p:nvPicPr>
          <p:cNvPr id="9" name="1 Imagen" descr="HOJA barra_OFICIO_IPS 20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8596" y="1926909"/>
          <a:ext cx="8286808" cy="143065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4482736"/>
                <a:gridCol w="3804072"/>
              </a:tblGrid>
              <a:tr h="3571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100" b="0" u="none" strike="noStrike" kern="1200" dirty="0">
                          <a:latin typeface="+mn-lt"/>
                        </a:rPr>
                        <a:t>DESCRIPCIÓN </a:t>
                      </a:r>
                      <a:endParaRPr kumimoji="0" lang="es-PY" sz="1100" b="0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100" b="0" u="none" strike="noStrike" kern="1200" dirty="0">
                          <a:latin typeface="+mn-lt"/>
                        </a:rPr>
                        <a:t>SUPERFICIE TOTAL A CONSTRUIR/AMPLIAR Y/O REFACCIONAR</a:t>
                      </a:r>
                      <a:endParaRPr kumimoji="0" lang="es-PY" sz="1100" b="0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73498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NUEVO</a:t>
                      </a:r>
                      <a:r>
                        <a:rPr lang="es-PY" sz="11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PROCESO DE LICITACION</a:t>
                      </a:r>
                      <a:endParaRPr lang="es-PY" sz="11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AMPLIACIÓN UNIDAD DE TERAPIA INTENSIVA: </a:t>
                      </a:r>
                    </a:p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 camas</a:t>
                      </a:r>
                    </a:p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UNIDAD CORONARIA: 24 camas                                                                                                       con esto se logrará tener 66 camas de UTI + 24 camas de UCO</a:t>
                      </a:r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endParaRPr lang="es-PY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Superficie a Construir y Refaccionar: </a:t>
                      </a:r>
                    </a:p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3.850 m²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428992" y="350043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3600" b="1" dirty="0" smtClean="0">
                <a:solidFill>
                  <a:srgbClr val="FF0000"/>
                </a:solidFill>
              </a:rPr>
              <a:t>2016</a:t>
            </a:r>
            <a:endParaRPr lang="es-PY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King-julien\dip\Departamento de Gestion Ambiental\Gestión de Licencia Ambiental SEAM\AMBIENTAL\32- HOGAR DE ANCIANOS\1- FISCALIZACIÓN AMBIENTAL\Fotos Fiscalización ambiental San Bernardino\Nueva imagen (1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3832248"/>
            <a:ext cx="9059863" cy="28829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39552" y="321129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Fachada principal </a:t>
            </a:r>
          </a:p>
          <a:p>
            <a:pPr algn="ctr"/>
            <a:r>
              <a:rPr lang="es-PY" b="1" dirty="0" smtClean="0"/>
              <a:t>Etapa Inicial de la Obra</a:t>
            </a:r>
            <a:endParaRPr lang="es-PY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508104" y="321129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Fachada principal </a:t>
            </a:r>
          </a:p>
          <a:p>
            <a:pPr algn="ctr"/>
            <a:r>
              <a:rPr lang="es-PY" b="1" dirty="0" smtClean="0"/>
              <a:t>Situación Actual</a:t>
            </a:r>
            <a:endParaRPr lang="es-PY" b="1" dirty="0"/>
          </a:p>
        </p:txBody>
      </p:sp>
      <p:pic>
        <p:nvPicPr>
          <p:cNvPr id="7" name="1 Imagen" descr="HOJA barra_OFICIO_IPS 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928670"/>
            <a:ext cx="8640960" cy="785818"/>
          </a:xfrm>
        </p:spPr>
        <p:txBody>
          <a:bodyPr>
            <a:noAutofit/>
          </a:bodyPr>
          <a:lstStyle/>
          <a:p>
            <a:pPr algn="ctr"/>
            <a:r>
              <a:rPr lang="es-PY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READECUACIÓN DEL EX  HOTEL CASINO SAN BERNARDINO COMO HOGAR DE ADULTOS MAYORES</a:t>
            </a:r>
            <a:endParaRPr lang="es-PY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14282" y="1709733"/>
          <a:ext cx="8715436" cy="150495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273668"/>
                <a:gridCol w="2246824"/>
                <a:gridCol w="2168214"/>
                <a:gridCol w="2026730"/>
              </a:tblGrid>
              <a:tr h="64769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MONTO DE INVERSION (Gs)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SUPERFICIE TOTAL A CONSTRUIR/AMPLIAR Y/O REFACCIONAR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05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PORCENTAJE DE AVANCE REAL DE OBRA (%)</a:t>
                      </a:r>
                    </a:p>
                    <a:p>
                      <a:pPr marL="0" algn="ctr" rtl="0" eaLnBrk="1" fontAlgn="ctr" latinLnBrk="0" hangingPunct="1"/>
                      <a:endParaRPr kumimoji="0" lang="es-PY" sz="10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MONTO</a:t>
                      </a:r>
                      <a:r>
                        <a:rPr lang="es-PY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CONTRATO: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47.190.000.000</a:t>
                      </a:r>
                      <a:endParaRPr lang="es-PY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Contará con 175 camas de alojamiento.</a:t>
                      </a:r>
                      <a:b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endParaRPr lang="es-PY" sz="11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CONSULTORIOS</a:t>
                      </a:r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 </a:t>
                      </a:r>
                      <a:b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unid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100" b="1" u="none" strike="noStrike" kern="1200" dirty="0" smtClean="0">
                          <a:latin typeface="+mn-lt"/>
                        </a:rPr>
                        <a:t>Superficie a Intervenir: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it-IT" sz="1100" b="1" u="none" strike="noStrike" kern="1200" dirty="0" smtClean="0">
                          <a:latin typeface="+mn-lt"/>
                        </a:rPr>
                        <a:t>17.427,30 m²</a:t>
                      </a:r>
                      <a:endParaRPr kumimoji="0" lang="es-PY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49" marR="6494" marT="649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</a:p>
                    <a:p>
                      <a:pPr marL="0" algn="ctr" rtl="0" eaLnBrk="1" fontAlgn="ctr" latinLnBrk="0" hangingPunct="1"/>
                      <a:endParaRPr kumimoji="0" lang="es-PY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49" marR="6494" marT="649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H:\IMG-20161011-WA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4048022" cy="30328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928670"/>
            <a:ext cx="8640960" cy="785818"/>
          </a:xfrm>
        </p:spPr>
        <p:txBody>
          <a:bodyPr>
            <a:noAutofit/>
          </a:bodyPr>
          <a:lstStyle/>
          <a:p>
            <a:pPr algn="ctr"/>
            <a:r>
              <a:rPr lang="es-PY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READECUACIÓN DEL EX  HOTEL CASINO SAN BERNARDINO COMO HOGAR DE ADULTOS MAYORES</a:t>
            </a:r>
            <a:endParaRPr lang="es-PY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pic>
        <p:nvPicPr>
          <p:cNvPr id="51202" name="Picture 2" descr="H:\IMG-20161011-WA0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3999006" cy="2996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1204" name="Picture 4" descr="H:\IMG-20161011-WA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214818"/>
            <a:ext cx="3309432" cy="24794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143290" y="1000108"/>
            <a:ext cx="9073008" cy="857256"/>
          </a:xfrm>
        </p:spPr>
        <p:txBody>
          <a:bodyPr>
            <a:noAutofit/>
          </a:bodyPr>
          <a:lstStyle/>
          <a:p>
            <a:pPr algn="ctr"/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CONSTRUCCIÓN Y PROVISIÓN DE EQUIPOS PARA LA UNIDAD SANITARIA DE SAN JUAN BAUTISTA MISIONES </a:t>
            </a:r>
            <a:endParaRPr lang="es-E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768" y="3000372"/>
            <a:ext cx="3286148" cy="20002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786322"/>
            <a:ext cx="3286148" cy="20002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324" y="3000372"/>
            <a:ext cx="3286148" cy="20002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786322"/>
            <a:ext cx="3286148" cy="20002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57158" y="1714488"/>
          <a:ext cx="8429684" cy="115340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199121"/>
                <a:gridCol w="2310003"/>
                <a:gridCol w="1960280"/>
                <a:gridCol w="1960280"/>
              </a:tblGrid>
              <a:tr h="40471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MONTO DE INVERSION (Gs)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SUPERFICIE TOTAL A CONSTRUIR/AMPLIAR Y/O REFACCIONAR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05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PORCENTAJE DE AVANCE REAL  DE OBRA (%)</a:t>
                      </a:r>
                    </a:p>
                    <a:p>
                      <a:pPr marL="0" algn="ctr" rtl="0" eaLnBrk="1" fontAlgn="ctr" latinLnBrk="0" hangingPunct="1"/>
                      <a:endParaRPr kumimoji="0" lang="es-PY" sz="10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6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MONTO TOTAL</a:t>
                      </a:r>
                      <a:r>
                        <a:rPr lang="es-PY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CONTRATO + ADENDAS: </a:t>
                      </a:r>
                    </a:p>
                    <a:p>
                      <a:pPr algn="ctr"/>
                      <a:r>
                        <a:rPr lang="es-ES" sz="1100" b="1" dirty="0" smtClean="0">
                          <a:latin typeface="+mn-lt"/>
                        </a:rPr>
                        <a:t>15.353.989.717</a:t>
                      </a:r>
                      <a:endParaRPr lang="es-ES" sz="1100" b="1" dirty="0">
                        <a:latin typeface="+mn-lt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Contará con 10 camas de internación.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100" b="1" u="none" strike="noStrike" kern="1200" dirty="0" smtClean="0">
                          <a:latin typeface="+mn-lt"/>
                        </a:rPr>
                        <a:t>Superficie a Constuir: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it-IT" sz="1100" b="1" u="none" strike="noStrike" kern="1200" dirty="0" smtClean="0">
                          <a:latin typeface="+mn-lt"/>
                        </a:rPr>
                        <a:t>3.972 m²</a:t>
                      </a:r>
                      <a:endParaRPr kumimoji="0" lang="es-PY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49" marR="6494" marT="649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  <a:endParaRPr lang="es-PY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49" marR="6494" marT="6494" marB="0" anchor="ctr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428992" y="292893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3600" b="1" dirty="0" smtClean="0">
                <a:solidFill>
                  <a:srgbClr val="FF0000"/>
                </a:solidFill>
              </a:rPr>
              <a:t>2016</a:t>
            </a:r>
            <a:endParaRPr lang="es-PY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2928958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643446"/>
            <a:ext cx="2880000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C:\Users\mimartinez\Desktop\Nueva carpeta\IMG_20160728_1327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2880000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1 Imagen" descr="HOJA barra_OFICIO_IPS 20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1081078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es-PY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REMODELACIÓN, AMPLIACIÓN Y PROVISIÓN DE EQUIPOS PARA HOSPITAL REGIONAL DE PEDRO JUAN CABALLERO</a:t>
            </a:r>
            <a:endParaRPr lang="es-PY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269264"/>
            <a:ext cx="2880000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14282" y="1928803"/>
          <a:ext cx="8643997" cy="128588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255031"/>
                <a:gridCol w="1959811"/>
                <a:gridCol w="2419038"/>
                <a:gridCol w="2010117"/>
              </a:tblGrid>
              <a:tr h="49700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MONTO DE INVERSION (Gs)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SUPERFICIE TOTAL A CONSTRUIR/AMPLIAR Y/O REFACCIONAR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PORCENTAJE DE AVANCE REAL DE OBRA (%)</a:t>
                      </a:r>
                    </a:p>
                    <a:p>
                      <a:pPr marL="0" algn="ctr" rtl="0" eaLnBrk="1" fontAlgn="ctr" latinLnBrk="0" hangingPunct="1"/>
                      <a:endParaRPr kumimoji="0" lang="es-PY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6469">
                <a:tc>
                  <a:txBody>
                    <a:bodyPr/>
                    <a:lstStyle/>
                    <a:p>
                      <a:pPr algn="ctr"/>
                      <a:r>
                        <a:rPr lang="es-PY" sz="1200" b="1" dirty="0" smtClean="0">
                          <a:latin typeface="+mn-lt"/>
                        </a:rPr>
                        <a:t>MONTO TOTAL</a:t>
                      </a:r>
                      <a:r>
                        <a:rPr lang="es-PY" sz="1200" b="1" baseline="0" dirty="0" smtClean="0">
                          <a:latin typeface="+mn-lt"/>
                        </a:rPr>
                        <a:t> CONTRATO + ADENDAS: 21.033.974.934</a:t>
                      </a:r>
                      <a:endParaRPr lang="es-PY" sz="1200" b="1" dirty="0">
                        <a:latin typeface="+mn-lt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Contará con 25 camas de internación.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200" b="1" u="none" strike="noStrike" kern="1200" dirty="0" smtClean="0">
                          <a:latin typeface="+mn-lt"/>
                        </a:rPr>
                        <a:t>Superficie a Ampliar y Refaccionar: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s-PY" sz="1200" b="1" u="none" strike="noStrike" kern="1200" dirty="0" smtClean="0">
                          <a:latin typeface="+mn-lt"/>
                        </a:rPr>
                        <a:t>5.346 m²</a:t>
                      </a:r>
                      <a:endParaRPr kumimoji="0" lang="es-PY" sz="12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49" marR="6494" marT="649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  <a:endParaRPr lang="es-PY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49" marR="6494" marT="6494" marB="0" anchor="ctr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428992" y="350043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3600" b="1" dirty="0" smtClean="0">
                <a:solidFill>
                  <a:srgbClr val="FF0000"/>
                </a:solidFill>
              </a:rPr>
              <a:t>2016</a:t>
            </a:r>
            <a:endParaRPr lang="es-PY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King-julien\dip\Departamento de Gestion Ambiental\Gestión de Licencia Ambiental SEAM\AMBIENTAL\14- BENJAMÍN ACEVAL\1- FISCALIZACIÓN AMBIENTAL\FOTOS\Visita Benjamin 27-02-15\IMG_2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2880000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\\King-julien\dip\Departamento de Gestion Ambiental\Gestión de Licencia Ambiental SEAM\AMBIENTAL\14- BENJAMÍN ACEVAL\1- FISCALIZACIÓN AMBIENTAL\FOTOS\Bejamín Aceval 28-05-2015\IMG_7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640654"/>
            <a:ext cx="2880000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\\King-julien\dip\Departamento de Gestion Ambiental\Gestión de Licencia Ambiental SEAM\AMBIENTAL\14- BENJAMÍN ACEVAL\1- FISCALIZACIÓN AMBIENTAL\FOTOS\Bejamín Aceval 28-05-2015\IMG_5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024" y="3143248"/>
            <a:ext cx="2880000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\\King-julien\dip\Departamento de Gestion Ambiental\Gestión de Licencia Ambiental SEAM\AMBIENTAL\14- BENJAMÍN ACEVAL\1- FISCALIZACIÓN AMBIENTAL\FOTOS\Bejamín Aceval 28-05-2015\IMG_5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643446"/>
            <a:ext cx="2880000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1 Imagen" descr="HOJA barra_OFICIO_IPS 20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1000108"/>
            <a:ext cx="8534752" cy="857256"/>
          </a:xfrm>
        </p:spPr>
        <p:txBody>
          <a:bodyPr>
            <a:noAutofit/>
          </a:bodyPr>
          <a:lstStyle/>
          <a:p>
            <a:pPr algn="ctr"/>
            <a:r>
              <a:rPr lang="es-PY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REMODELACIÓN, AMPLIACIÓN Y PROVISIÓN DE EQUIPOS PARA  UNIDAD SANITARIA DE BENJAMIN ACEVAL</a:t>
            </a:r>
            <a:endParaRPr lang="es-PY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85720" y="1783076"/>
          <a:ext cx="8535893" cy="128873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226829"/>
                <a:gridCol w="2339108"/>
                <a:gridCol w="1984978"/>
                <a:gridCol w="1984978"/>
              </a:tblGrid>
              <a:tr h="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MONTO DE INVERSION (Gs)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SUPERFICIE TOTAL A CONSTRUIR/AMPLIAR Y/O REFACCIONAR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PORCENTAJE DE AVANCE REAL DE OBRA (%)</a:t>
                      </a:r>
                    </a:p>
                    <a:p>
                      <a:pPr marL="0" algn="ctr" rtl="0" eaLnBrk="1" fontAlgn="ctr" latinLnBrk="0" hangingPunct="1"/>
                      <a:endParaRPr kumimoji="0" lang="es-PY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3600"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>
                          <a:latin typeface="+mn-lt"/>
                        </a:rPr>
                        <a:t>MONTO TOTAL</a:t>
                      </a:r>
                      <a:r>
                        <a:rPr lang="es-PY" sz="1400" b="1" baseline="0" dirty="0" smtClean="0">
                          <a:latin typeface="+mn-lt"/>
                        </a:rPr>
                        <a:t> CONTRATO + ADENDAS: 21.033.974.934</a:t>
                      </a:r>
                      <a:endParaRPr lang="es-PY" sz="1400" b="1" dirty="0">
                        <a:latin typeface="+mn-lt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Contará con 25 camas de internación.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400" b="1" u="none" strike="noStrike" kern="1200" dirty="0" smtClean="0">
                          <a:latin typeface="+mn-lt"/>
                        </a:rPr>
                        <a:t>Superficie a Ampliar y Refaccionar: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s-PY" sz="1400" b="1" u="none" strike="noStrike" kern="1200" dirty="0" smtClean="0">
                          <a:latin typeface="+mn-lt"/>
                        </a:rPr>
                        <a:t>5.346 m²</a:t>
                      </a:r>
                      <a:endParaRPr kumimoji="0" lang="es-PY" sz="1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49" marR="6494" marT="649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  <a:endParaRPr lang="es-PY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49" marR="6494" marT="6494" marB="0" anchor="ctr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428992" y="350043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3600" b="1" dirty="0" smtClean="0">
                <a:solidFill>
                  <a:srgbClr val="FF0000"/>
                </a:solidFill>
              </a:rPr>
              <a:t>2016</a:t>
            </a:r>
            <a:endParaRPr lang="es-PY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1071546"/>
            <a:ext cx="9144000" cy="450059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Inmueble Adquirido para Uso Hospitalario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640960" cy="785818"/>
          </a:xfrm>
        </p:spPr>
        <p:txBody>
          <a:bodyPr>
            <a:noAutofit/>
          </a:bodyPr>
          <a:lstStyle/>
          <a:p>
            <a:pPr algn="ctr"/>
            <a:r>
              <a:rPr lang="es-PY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ADQUISICIÓN DEL INMUEBLE DE LA UNIDAD SANITARIA DEL IPS EN LA CIUDAD DE CAAGUAZU</a:t>
            </a:r>
            <a:endParaRPr lang="es-PY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pic>
        <p:nvPicPr>
          <p:cNvPr id="45058" name="Picture 2" descr="C:\Users\caacosta\Downloads\Imagen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46182"/>
            <a:ext cx="4213712" cy="27146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5059" name="Picture 3" descr="C:\Users\caacosta\Downloads\IMG_7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45" y="3729504"/>
            <a:ext cx="4129304" cy="27528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455194" y="1924047"/>
          <a:ext cx="6688706" cy="150495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273668"/>
                <a:gridCol w="2246824"/>
                <a:gridCol w="2168214"/>
              </a:tblGrid>
              <a:tr h="64769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MONTO DE INVERSION (Gs)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</a:t>
                      </a: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PY" sz="105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  <a:r>
                        <a:rPr kumimoji="0" lang="es-PY" sz="105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Atenciones</a:t>
                      </a:r>
                      <a:endParaRPr kumimoji="0" lang="es-PY" sz="10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4" marR="6494" marT="64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Y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15.457. Millones</a:t>
                      </a:r>
                      <a:endParaRPr lang="es-PY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Cuenta con 10 consultorios.</a:t>
                      </a:r>
                    </a:p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Terapia Intensiva,</a:t>
                      </a:r>
                      <a:r>
                        <a:rPr lang="es-PY" sz="11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 Quirófano, Urgencia entre Otros Servicios</a:t>
                      </a:r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endParaRPr lang="es-PY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100" b="1" u="none" strike="noStrike" kern="1200" dirty="0" smtClean="0">
                          <a:latin typeface="+mn-lt"/>
                        </a:rPr>
                        <a:t>81.030 Servicios</a:t>
                      </a:r>
                      <a:r>
                        <a:rPr kumimoji="0" lang="it-IT" sz="1100" b="1" u="none" strike="noStrike" kern="1200" baseline="0" dirty="0" smtClean="0">
                          <a:latin typeface="+mn-lt"/>
                        </a:rPr>
                        <a:t> Prestados</a:t>
                      </a:r>
                      <a:endParaRPr kumimoji="0" lang="es-PY" sz="11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49" marR="6494" marT="649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568952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es-P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 TAMBIEN SE ENCUENTRAN EN PROCESO DE LICITACION OBRAS TALES COMO:</a:t>
            </a:r>
            <a:br>
              <a:rPr lang="es-P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PY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2000240"/>
          <a:ext cx="8572560" cy="3786213"/>
        </p:xfrm>
        <a:graphic>
          <a:graphicData uri="http://schemas.openxmlformats.org/drawingml/2006/table">
            <a:tbl>
              <a:tblPr/>
              <a:tblGrid>
                <a:gridCol w="3605361"/>
                <a:gridCol w="895233"/>
                <a:gridCol w="2050269"/>
                <a:gridCol w="2021697"/>
              </a:tblGrid>
              <a:tr h="6084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OBRA</a:t>
                      </a:r>
                    </a:p>
                  </a:txBody>
                  <a:tcPr marL="5992" marR="5992" marT="5992" marB="0" anchor="ctr">
                    <a:lnL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MONTO DE INVERSION (Gs) </a:t>
                      </a:r>
                      <a:r>
                        <a:rPr lang="es-PY" sz="9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</a:t>
                      </a:r>
                      <a:endParaRPr lang="es-PY" sz="9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5992" marR="5992" marT="5992" marB="0" anchor="ctr">
                    <a:lnL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DESCRIPCIÓN </a:t>
                      </a:r>
                      <a:r>
                        <a:rPr lang="es-PY" sz="9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</a:t>
                      </a:r>
                      <a:endParaRPr lang="es-PY" sz="9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5992" marR="5992" marT="5992" marB="0" anchor="ctr">
                    <a:lnL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SUPERFICIE TOTAL A CONSTRUIR/AMPLIAR Y/O REFACCIONAR</a:t>
                      </a:r>
                      <a:r>
                        <a:rPr lang="es-PY" sz="9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</a:t>
                      </a:r>
                      <a:endParaRPr lang="es-PY" sz="9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5992" marR="5992" marT="5992" marB="0" anchor="ctr">
                    <a:lnL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BE"/>
                    </a:solidFill>
                  </a:tcPr>
                </a:tc>
              </a:tr>
              <a:tr h="4958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solidFill>
                            <a:srgbClr val="444D2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/>
                        </a:rPr>
                        <a:t>AMPLIACIÓN Y REFORMA DE LA CLÍNICA YRENDAGUE  MARIANO ROQUE ALONSO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10.054.608.658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Contará con 6 camas de Observación.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Superficie Existente o Construida:1.965,58  m².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3EE"/>
                    </a:solidFill>
                  </a:tcPr>
                </a:tc>
              </a:tr>
              <a:tr h="38313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CONSULTA EXTERNA: 11 unid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Superficie a Regularizar: 456,10  m².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</a:tr>
              <a:tr h="5746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solidFill>
                            <a:srgbClr val="444D2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/>
                        </a:rPr>
                        <a:t>CONSTRUCCIÓN DEL HOSPITAL MATERNO INFANTIL DE IPS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348.000.000.000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Contará con 350 camas de internación y todos los servicios de un hospital especializado 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Superficie a construir : 50.000 m2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</a:tr>
              <a:tr h="5746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solidFill>
                            <a:srgbClr val="444D2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/>
                        </a:rPr>
                        <a:t>TERMINACIÓN DE LA OBRA DEL H.R. SAN PEDRO DE YCUAMANDIYÚ IPS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  <a:r>
                        <a:rPr lang="es-PY" sz="9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9.517.156.465</a:t>
                      </a:r>
                      <a:endParaRPr lang="es-PY" sz="9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Contará con 20 camas de internación y todos los servicios de un hospital regional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Superficie a refaccionar: 2378 m2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</a:tr>
              <a:tr h="5746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solidFill>
                            <a:srgbClr val="444D2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/>
                        </a:rPr>
                        <a:t>TERMINACIÓN DE LA OBRA DE US SAN ESTANISLAO IPS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  <a:r>
                        <a:rPr lang="es-PY" sz="9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9.800.000.000</a:t>
                      </a:r>
                      <a:endParaRPr lang="es-PY" sz="9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Contará con 20 camas de internación y con todos los servicios de una unidad sanitaria 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Superficie a refaccionar 1865 m2 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</a:tr>
              <a:tr h="5746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solidFill>
                            <a:srgbClr val="444D2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/>
                        </a:rPr>
                        <a:t>CONSTRUCCIÓN DEL HOSPITAL DÍA IPS (CON EQUIPAMIENTO)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319.000.000.000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Contará con 260 camas de internación y todos los servicios de un hospital especializado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948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Superficie a construir:4000 m2     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1157234"/>
            <a:ext cx="7929618" cy="914444"/>
          </a:xfrm>
        </p:spPr>
        <p:txBody>
          <a:bodyPr>
            <a:normAutofit/>
          </a:bodyPr>
          <a:lstStyle/>
          <a:p>
            <a:r>
              <a:rPr lang="es-ES" sz="2000" dirty="0" smtClean="0"/>
              <a:t>Población  Protegida por  la Seguridad Social</a:t>
            </a:r>
            <a:br>
              <a:rPr lang="es-ES" sz="2000" dirty="0" smtClean="0"/>
            </a:br>
            <a:r>
              <a:rPr lang="es-ES" sz="1200" dirty="0" smtClean="0">
                <a:solidFill>
                  <a:srgbClr val="FF6600"/>
                </a:solidFill>
              </a:rPr>
              <a:t> COTIZANTES Y BENEFICIARIOS</a:t>
            </a:r>
            <a:endParaRPr lang="es-PY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036557699"/>
              </p:ext>
            </p:extLst>
          </p:nvPr>
        </p:nvGraphicFramePr>
        <p:xfrm>
          <a:off x="642910" y="1928802"/>
          <a:ext cx="7972452" cy="440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1 Imagen" descr="HOJA barra_OFICIO_IPS 2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6184"/>
            <a:ext cx="80724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10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57224" y="2143116"/>
          <a:ext cx="7500990" cy="3760572"/>
        </p:xfrm>
        <a:graphic>
          <a:graphicData uri="http://schemas.openxmlformats.org/drawingml/2006/table">
            <a:tbl>
              <a:tblPr/>
              <a:tblGrid>
                <a:gridCol w="5906468"/>
                <a:gridCol w="1594522"/>
              </a:tblGrid>
              <a:tr h="3486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PRINCIPALES OBRAS A CONCLUIR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NUEVAS CAMAS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CIUDAD DEL ESTE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DE INGAVI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 DE TERAPIA INTENSIVA Y UNIDAD CORONARIA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 SANITARIA CAAGUAZU - MEDICENTER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AMPLIACIÓN DE H.R. CORONEL OVIEDO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AMPLIACIÓN DE U.S. SAN JUAN BAUTISTA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7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TERMINACIÓN DE OBRAS H.R. SAN PEDRO DEL YCUAMANDYYU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TERMINACIÓN DE OBRAS U.S. HERNANDARIAS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TERMINACIÓN DE OBRAS U.S. SAN ESTANISLAO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OBRAS COMPLEMENTARIAS HOSPITAL INGAVI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AMPLIACIÓN HOSPITAL DE LUQUE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CONSTRUCCION DEL HOSPITAL DIA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4"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CAMAS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1.405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568952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es-P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HABILITACIÓN DE NUEVAS CAMAS PARA INTERNACION  Y U.T.I.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2357430"/>
          <a:ext cx="8643997" cy="761622"/>
        </p:xfrm>
        <a:graphic>
          <a:graphicData uri="http://schemas.openxmlformats.org/drawingml/2006/table">
            <a:tbl>
              <a:tblPr/>
              <a:tblGrid>
                <a:gridCol w="1500198"/>
                <a:gridCol w="2000264"/>
                <a:gridCol w="1857388"/>
                <a:gridCol w="1928826"/>
                <a:gridCol w="1357321"/>
              </a:tblGrid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RUBRO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PROYEC. EJECUTIVO 2017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2017 VS 2016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299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Totales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2.033.457.499.817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2.424.851.668.577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2.335.475.083.511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2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7159" y="1142992"/>
            <a:ext cx="8301038" cy="928686"/>
          </a:xfrm>
        </p:spPr>
        <p:txBody>
          <a:bodyPr>
            <a:normAutofit/>
          </a:bodyPr>
          <a:lstStyle/>
          <a:p>
            <a:pPr algn="ctr"/>
            <a:r>
              <a:rPr lang="es-PY" sz="2400" b="1" dirty="0" smtClean="0"/>
              <a:t>PROGRAMA 3 – GESTION A JUBILADOS Y PENSIONADOS Gastos  2015 - 2016 - 2017</a:t>
            </a:r>
            <a:r>
              <a:rPr lang="es-PY" sz="2400" dirty="0" smtClean="0"/>
              <a:t> </a:t>
            </a:r>
            <a:endParaRPr lang="es-PY" sz="2400" dirty="0"/>
          </a:p>
        </p:txBody>
      </p:sp>
      <p:sp>
        <p:nvSpPr>
          <p:cNvPr id="7" name="6 Rectángulo"/>
          <p:cNvSpPr/>
          <p:nvPr/>
        </p:nvSpPr>
        <p:spPr>
          <a:xfrm>
            <a:off x="2357422" y="3500438"/>
            <a:ext cx="438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PAGOS A JUBILADOS Y PENSIONADOS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85851" y="4071942"/>
          <a:ext cx="6815186" cy="1264322"/>
        </p:xfrm>
        <a:graphic>
          <a:graphicData uri="http://schemas.openxmlformats.org/drawingml/2006/table">
            <a:tbl>
              <a:tblPr/>
              <a:tblGrid>
                <a:gridCol w="1777874"/>
                <a:gridCol w="1703797"/>
                <a:gridCol w="1694012"/>
                <a:gridCol w="1639503"/>
              </a:tblGrid>
              <a:tr h="632161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PROYECCION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2161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BENEFICIARIOS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51.313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54.749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501122" cy="5715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PY" sz="3200" b="1" dirty="0" smtClean="0"/>
              <a:t>RECURSOS HUMANOS</a:t>
            </a:r>
            <a:endParaRPr lang="es-PY" sz="3200" b="1" dirty="0"/>
          </a:p>
        </p:txBody>
      </p:sp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71604" y="3500438"/>
            <a:ext cx="7429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La modificación del anexo del personal incluye:</a:t>
            </a:r>
          </a:p>
          <a:p>
            <a:endParaRPr lang="es-PY" dirty="0" smtClean="0"/>
          </a:p>
          <a:p>
            <a:pPr>
              <a:buFont typeface="Wingdings" pitchFamily="2" charset="2"/>
              <a:buChar char="Ø"/>
            </a:pPr>
            <a:r>
              <a:rPr lang="es-PY" dirty="0" smtClean="0"/>
              <a:t> Regularizaciones de Jefaturas </a:t>
            </a:r>
          </a:p>
          <a:p>
            <a:pPr>
              <a:buFont typeface="Wingdings" pitchFamily="2" charset="2"/>
              <a:buChar char="Ø"/>
            </a:pPr>
            <a:r>
              <a:rPr lang="es-PY" dirty="0" smtClean="0"/>
              <a:t> Reordenamiento del Anexo del Personal</a:t>
            </a:r>
          </a:p>
          <a:p>
            <a:pPr>
              <a:buFont typeface="Wingdings" pitchFamily="2" charset="2"/>
              <a:buChar char="Ø"/>
            </a:pPr>
            <a:r>
              <a:rPr lang="es-PY" dirty="0" smtClean="0"/>
              <a:t> Creación de Gerencia Administrativa y Salud</a:t>
            </a:r>
          </a:p>
          <a:p>
            <a:pPr>
              <a:buFont typeface="Wingdings" pitchFamily="2" charset="2"/>
              <a:buChar char="Ø"/>
            </a:pPr>
            <a:r>
              <a:rPr lang="es-PY" dirty="0" smtClean="0"/>
              <a:t> En Gastos de Representación se prevé para Gerentes, Directores.</a:t>
            </a:r>
          </a:p>
          <a:p>
            <a:r>
              <a:rPr lang="es-PY" dirty="0" smtClean="0"/>
              <a:t>  </a:t>
            </a:r>
            <a:endParaRPr lang="es-PY" dirty="0"/>
          </a:p>
        </p:txBody>
      </p:sp>
      <p:sp>
        <p:nvSpPr>
          <p:cNvPr id="6" name="5 CuadroTexto"/>
          <p:cNvSpPr txBox="1"/>
          <p:nvPr/>
        </p:nvSpPr>
        <p:spPr>
          <a:xfrm>
            <a:off x="1571604" y="5237820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El impacto financiero de estas modificaciones con relación al ejercicio 2016 es:</a:t>
            </a:r>
          </a:p>
          <a:p>
            <a:pPr>
              <a:buFont typeface="Wingdings" pitchFamily="2" charset="2"/>
              <a:buChar char="Ø"/>
            </a:pPr>
            <a:endParaRPr lang="es-PY" dirty="0" smtClean="0"/>
          </a:p>
          <a:p>
            <a:pPr>
              <a:buFont typeface="Wingdings" pitchFamily="2" charset="2"/>
              <a:buChar char="Ø"/>
            </a:pPr>
            <a:r>
              <a:rPr lang="es-PY" dirty="0" smtClean="0"/>
              <a:t> </a:t>
            </a:r>
            <a:r>
              <a:rPr lang="es-PY" b="1" dirty="0" smtClean="0"/>
              <a:t>Programa de Administración Central G.11.286.165.762.-</a:t>
            </a:r>
          </a:p>
          <a:p>
            <a:pPr>
              <a:buFont typeface="Wingdings" pitchFamily="2" charset="2"/>
              <a:buChar char="Ø"/>
            </a:pPr>
            <a:endParaRPr lang="es-PY" b="1" dirty="0" smtClean="0"/>
          </a:p>
          <a:p>
            <a:pPr>
              <a:buFont typeface="Wingdings" pitchFamily="2" charset="2"/>
              <a:buChar char="Ø"/>
            </a:pPr>
            <a:r>
              <a:rPr lang="es-PY" b="1" dirty="0" smtClean="0"/>
              <a:t> Programa de Servicios Sociales de Calidad G.16.158.977.906. </a:t>
            </a:r>
            <a:endParaRPr lang="es-PY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280" y="2071678"/>
          <a:ext cx="8501122" cy="1357323"/>
        </p:xfrm>
        <a:graphic>
          <a:graphicData uri="http://schemas.openxmlformats.org/drawingml/2006/table">
            <a:tbl>
              <a:tblPr/>
              <a:tblGrid>
                <a:gridCol w="1357324"/>
                <a:gridCol w="1214446"/>
                <a:gridCol w="1071568"/>
                <a:gridCol w="1357324"/>
                <a:gridCol w="1214446"/>
                <a:gridCol w="1071568"/>
                <a:gridCol w="1214446"/>
              </a:tblGrid>
              <a:tr h="2997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Personal Permanente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Personal Contratado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Permanente / Contratado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911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Personal Administrativo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Personal Area Salud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Personal Administrativo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Personal Area Salud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468422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4.391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7.448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11.839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1.001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3.253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4.254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16.093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8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285860"/>
            <a:ext cx="8640960" cy="4214842"/>
          </a:xfrm>
        </p:spPr>
        <p:txBody>
          <a:bodyPr>
            <a:noAutofit/>
          </a:bodyPr>
          <a:lstStyle/>
          <a:p>
            <a:pPr algn="ctr"/>
            <a:r>
              <a:rPr lang="es-PY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 </a:t>
            </a:r>
            <a:r>
              <a:rPr lang="es-PY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FIN DE LA PRESENTACION </a:t>
            </a:r>
            <a:br>
              <a:rPr lang="es-PY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PY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PY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PY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PY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PY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MUCHAS GRACIAS!!!</a:t>
            </a:r>
            <a:br>
              <a:rPr lang="es-PY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endParaRPr lang="es-PY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7514593"/>
              </p:ext>
            </p:extLst>
          </p:nvPr>
        </p:nvGraphicFramePr>
        <p:xfrm>
          <a:off x="214282" y="1714488"/>
          <a:ext cx="857256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1 Imagen" descr="HOJA barra_OFICIO_IPS 2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6184"/>
            <a:ext cx="80724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57158" y="1071546"/>
            <a:ext cx="8229600" cy="7143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Firmas Patronales Activas</a:t>
            </a:r>
            <a:endParaRPr kumimoji="0" lang="es-PY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1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346561"/>
              </p:ext>
            </p:extLst>
          </p:nvPr>
        </p:nvGraphicFramePr>
        <p:xfrm>
          <a:off x="214282" y="1714488"/>
          <a:ext cx="857256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652038" y="107155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 Light" pitchFamily="34" charset="0"/>
                <a:ea typeface="+mj-ea"/>
                <a:cs typeface="+mj-cs"/>
              </a:rPr>
              <a:t>Histórico de</a:t>
            </a:r>
            <a:r>
              <a:rPr kumimoji="0" lang="es-E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 Light" pitchFamily="34" charset="0"/>
                <a:ea typeface="+mj-ea"/>
                <a:cs typeface="+mj-cs"/>
              </a:rPr>
              <a:t> Aportes - 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 Light" pitchFamily="34" charset="0"/>
                <a:ea typeface="+mj-ea"/>
                <a:cs typeface="+mj-cs"/>
              </a:rPr>
              <a:t>Contribuciones a la Seguridad Social</a:t>
            </a:r>
            <a:b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yriad Pro Light" pitchFamily="34" charset="0"/>
                <a:ea typeface="+mj-ea"/>
                <a:cs typeface="+mj-cs"/>
              </a:rPr>
            </a:b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BILLONES DE GUARANÍES </a:t>
            </a:r>
            <a:endParaRPr kumimoji="0" lang="es-PY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6184"/>
            <a:ext cx="80724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85786" y="6215082"/>
            <a:ext cx="757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 smtClean="0"/>
              <a:t>2015 Ingreso Extraordinario Deuda del MEC G. 238.579.098.701.- otros como La Nación y </a:t>
            </a:r>
            <a:r>
              <a:rPr lang="es-PY" sz="1200" dirty="0" err="1" smtClean="0"/>
              <a:t>Conmebol</a:t>
            </a:r>
            <a:r>
              <a:rPr lang="es-PY" sz="1200" dirty="0" smtClean="0"/>
              <a:t>.</a:t>
            </a:r>
            <a:endParaRPr lang="es-PY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5" y="2214555"/>
          <a:ext cx="8215371" cy="1357321"/>
        </p:xfrm>
        <a:graphic>
          <a:graphicData uri="http://schemas.openxmlformats.org/drawingml/2006/table">
            <a:tbl>
              <a:tblPr/>
              <a:tblGrid>
                <a:gridCol w="2166898"/>
                <a:gridCol w="2262259"/>
                <a:gridCol w="677186"/>
                <a:gridCol w="2394648"/>
                <a:gridCol w="714380"/>
              </a:tblGrid>
              <a:tr h="547691"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Ejecutivo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Variación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9630"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5.174.138.603.490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5.931.310.877.345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6.268.330.029.604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6184"/>
            <a:ext cx="8072494" cy="12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6512" y="1419616"/>
            <a:ext cx="9144000" cy="5091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INGRESOS PRESUPUESTADOS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HOJA barra_OFICIO_IPS 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6184"/>
            <a:ext cx="8072494" cy="12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596" y="1419616"/>
            <a:ext cx="8501122" cy="5091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GASTOS  2015 – 2016- 2017 EJECUTIVO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42910" y="2285992"/>
          <a:ext cx="7667998" cy="2857524"/>
        </p:xfrm>
        <a:graphic>
          <a:graphicData uri="http://schemas.openxmlformats.org/drawingml/2006/table">
            <a:tbl>
              <a:tblPr/>
              <a:tblGrid>
                <a:gridCol w="2571768"/>
                <a:gridCol w="1785950"/>
                <a:gridCol w="1643074"/>
                <a:gridCol w="1667206"/>
              </a:tblGrid>
              <a:tr h="4762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PROGRAMAS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Ejecutivo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ADMINISTRACIÓN GENERAL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337.976.498.826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385.154.098.287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393.859.845.414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SOCIALES DE CALIDAD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2.787.704.604.847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3.106.305.110.481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3.523.995.100.679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GESTIÓN A JUBILADOS Y PENSIONADOS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2.033.457.499.817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2.424.851.668.577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2.335.475.083.511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COADM. DE JUB. Y PEN. DEL FONDO PARLAMENTARIOS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15.000.000.000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15.000.000.000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15.000.000.000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5.174.138.603.490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5.931.310.877.345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6.268.330.029.604</a:t>
                      </a:r>
                    </a:p>
                  </a:txBody>
                  <a:tcPr marL="4709" marR="4709" marT="4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14348" y="542926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Proyecto Ejecutivo: 1.123.356.636 Dólares</a:t>
            </a:r>
          </a:p>
          <a:p>
            <a:r>
              <a:rPr lang="es-PY" sz="1400" dirty="0" smtClean="0"/>
              <a:t>Tipo de Cambio: 5.580 </a:t>
            </a:r>
            <a:endParaRPr lang="es-PY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61689" y="1142992"/>
            <a:ext cx="8353715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es-PY" sz="2400" b="1" dirty="0" smtClean="0"/>
              <a:t/>
            </a:r>
            <a:br>
              <a:rPr lang="es-PY" sz="2400" b="1" dirty="0" smtClean="0"/>
            </a:br>
            <a:r>
              <a:rPr lang="es-PY" sz="2400" b="1" dirty="0" smtClean="0"/>
              <a:t>PROGRAMA 1 – ADMINISTRACION GENERAL</a:t>
            </a:r>
            <a:br>
              <a:rPr lang="es-PY" sz="2400" b="1" dirty="0" smtClean="0"/>
            </a:br>
            <a:r>
              <a:rPr lang="es-PY" sz="2400" b="1" dirty="0" smtClean="0"/>
              <a:t>Gastos 2015 - 2016 - 2017</a:t>
            </a:r>
            <a:r>
              <a:rPr lang="es-PY" sz="2400" dirty="0" smtClean="0"/>
              <a:t> </a:t>
            </a:r>
            <a:endParaRPr lang="es-PY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7158" y="2143116"/>
          <a:ext cx="8429686" cy="2881872"/>
        </p:xfrm>
        <a:graphic>
          <a:graphicData uri="http://schemas.openxmlformats.org/drawingml/2006/table">
            <a:tbl>
              <a:tblPr/>
              <a:tblGrid>
                <a:gridCol w="1428762"/>
                <a:gridCol w="1874764"/>
                <a:gridCol w="2050464"/>
                <a:gridCol w="1861249"/>
                <a:gridCol w="1214447"/>
              </a:tblGrid>
              <a:tr h="52866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RUBRO</a:t>
                      </a:r>
                    </a:p>
                  </a:txBody>
                  <a:tcPr marL="5899" marR="5899" marT="5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5899" marR="5899" marT="5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PROYEC. EJECUTIVO 2017</a:t>
                      </a:r>
                    </a:p>
                  </a:txBody>
                  <a:tcPr marL="5899" marR="5899" marT="5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Var.2017</a:t>
                      </a:r>
                    </a:p>
                    <a:p>
                      <a:pPr algn="ctr" fontAlgn="b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VS 2016</a:t>
                      </a:r>
                    </a:p>
                  </a:txBody>
                  <a:tcPr marL="5899" marR="5899" marT="5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85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Grupo 100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228.498.551.712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249.773.738.827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255.516.396.854 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3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Grupo 200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43.578.759.759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77.980.644.335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s-PY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75.922.904.300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Grupo 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13.188.346.397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12.889.128.265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s-PY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15.414.026.028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Grupo 500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38.073.210.049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28.749.999.456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s-PY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29.164.901.088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Grupo 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800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10.121.617.400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12.121.617.400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PY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12.027.614.000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Grupo 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900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4.516.013.509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3.638.970.004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PY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5.814.003.144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22">
                <a:tc>
                  <a:txBody>
                    <a:bodyPr/>
                    <a:lstStyle/>
                    <a:p>
                      <a:pPr algn="l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Totales</a:t>
                      </a: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337.976.498.826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385.154.098.287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393.859.845.414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99" marR="5899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PY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kumimoji="0" lang="es-PY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14348" y="542926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Proyecto Ejecutivo: 70.584.201 Dólares</a:t>
            </a:r>
          </a:p>
          <a:p>
            <a:r>
              <a:rPr lang="es-PY" sz="1400" dirty="0" smtClean="0"/>
              <a:t>Tipo de Cambio: 5.580 </a:t>
            </a:r>
            <a:endParaRPr lang="es-PY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06" y="1214418"/>
          <a:ext cx="8858312" cy="4740566"/>
        </p:xfrm>
        <a:graphic>
          <a:graphicData uri="http://schemas.openxmlformats.org/drawingml/2006/table">
            <a:tbl>
              <a:tblPr/>
              <a:tblGrid>
                <a:gridCol w="522817"/>
                <a:gridCol w="1645358"/>
                <a:gridCol w="1117973"/>
                <a:gridCol w="1071570"/>
                <a:gridCol w="571504"/>
                <a:gridCol w="1143008"/>
                <a:gridCol w="2786082"/>
              </a:tblGrid>
              <a:tr h="31892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PY" sz="1050" b="1" i="0" u="none" strike="noStrike" dirty="0">
                          <a:latin typeface="Arial"/>
                        </a:rPr>
                        <a:t>PRINCIPALES </a:t>
                      </a:r>
                      <a:r>
                        <a:rPr lang="es-PY" sz="1050" b="1" i="0" u="none" strike="noStrike" dirty="0" smtClean="0">
                          <a:latin typeface="Arial"/>
                        </a:rPr>
                        <a:t>OBJETOS DE GASTOS – PROGRAMA</a:t>
                      </a:r>
                      <a:r>
                        <a:rPr lang="es-PY" sz="1050" b="1" i="0" u="none" strike="noStrike" baseline="0" dirty="0" smtClean="0">
                          <a:latin typeface="Arial"/>
                        </a:rPr>
                        <a:t> 1</a:t>
                      </a:r>
                      <a:endParaRPr lang="es-PY" sz="105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780291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latin typeface="Arial"/>
                        </a:rPr>
                        <a:t>O.G.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>
                          <a:latin typeface="Arial"/>
                        </a:rPr>
                        <a:t>DESCRIPCION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 smtClean="0">
                          <a:latin typeface="Arial"/>
                        </a:rPr>
                        <a:t>MONTO VIGENTE  2016</a:t>
                      </a:r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latin typeface="Arial"/>
                        </a:rPr>
                        <a:t>MONTO PROYEC. </a:t>
                      </a:r>
                      <a:r>
                        <a:rPr lang="es-PY" sz="1000" b="1" i="0" u="none" strike="noStrike" dirty="0" smtClean="0">
                          <a:latin typeface="Arial"/>
                        </a:rPr>
                        <a:t>EJECUTIVO 2017</a:t>
                      </a:r>
                      <a:endParaRPr lang="es-PY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latin typeface="Arial"/>
                        </a:rPr>
                        <a:t>INCREMENTO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latin typeface="Arial"/>
                        </a:rPr>
                        <a:t>DETALLE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09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>
                          <a:latin typeface="Arial"/>
                        </a:rPr>
                        <a:t>-Bonificación por Titulo y Especialidad.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098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Servicios Personales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249.773.738.827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255.516.396.854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5.742.658.027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>
                          <a:latin typeface="Arial"/>
                        </a:rPr>
                        <a:t>-Aporte Jubilatorio del Empleador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9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250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>
                          <a:latin typeface="Arial"/>
                        </a:rPr>
                        <a:t>Alquileres y Derechos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8.968.190.152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14.751.895.150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5.783.704.998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-Alquiler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equipos, impresoras y suscripción de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licencias. Ultima</a:t>
                      </a:r>
                      <a:r>
                        <a:rPr lang="es-PY" sz="1000" b="0" i="0" u="none" strike="noStrike" baseline="0" dirty="0" smtClean="0">
                          <a:latin typeface="Arial"/>
                        </a:rPr>
                        <a:t> adquisición de equipos informáticos año 2012.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9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>
                          <a:latin typeface="Arial"/>
                        </a:rPr>
                        <a:t>Otros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 dirty="0">
                          <a:latin typeface="Arial"/>
                        </a:rPr>
                        <a:t>9.651.665.240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10.129.266.004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477.600.764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-Gastos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seguridad y vigilancia, gastos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ceremoniales.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9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latin typeface="Arial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>
                          <a:latin typeface="Arial"/>
                        </a:rPr>
                        <a:t>Servicios de Capacitación y Adiestramiento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877.635.020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1.161.374.980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283.739.960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-Gastos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capacitación del personal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Administrativo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9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latin typeface="Arial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 smtClean="0">
                          <a:latin typeface="Arial"/>
                        </a:rPr>
                        <a:t>Combustibles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y Lubricantes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3.920.640.451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4.520.640.451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600.000.000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-Mismo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presupuesto aprobado 2016 para convenio con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Petropar – Reprogramación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9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>
                          <a:latin typeface="Arial"/>
                        </a:rPr>
                        <a:t>Adq. De Activos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Intangibles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6.046.029.911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10.703.500.000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4.657.470.089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-Adquisición de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software de Sistema de Adm. Financiera, AOP y Jubilaciones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9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>
                          <a:latin typeface="Arial"/>
                        </a:rPr>
                        <a:t>Pago de Impuestos, Tasas y Gastos Judiciales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1.488.970.004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3.384.003.144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 dirty="0">
                          <a:latin typeface="Arial"/>
                        </a:rPr>
                        <a:t>127%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000" b="0" i="0" u="none" strike="noStrike">
                          <a:latin typeface="Arial"/>
                        </a:rPr>
                        <a:t>1.895.033.140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 smtClean="0">
                          <a:latin typeface="Arial"/>
                        </a:rPr>
                        <a:t>-Gastos </a:t>
                      </a:r>
                      <a:r>
                        <a:rPr lang="es-PY" sz="1000" b="0" i="0" u="none" strike="noStrike" dirty="0">
                          <a:latin typeface="Arial"/>
                        </a:rPr>
                        <a:t>de Impuestos 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Vehiculares, tasas Especiales y Juicios Varios, traspaso</a:t>
                      </a:r>
                      <a:r>
                        <a:rPr lang="es-PY" sz="1000" b="0" i="0" u="none" strike="noStrike" baseline="0" dirty="0" smtClean="0">
                          <a:latin typeface="Arial"/>
                        </a:rPr>
                        <a:t> al programa 1</a:t>
                      </a:r>
                      <a:r>
                        <a:rPr lang="es-PY" sz="1000" b="0" i="0" u="none" strike="noStrike" dirty="0" smtClean="0">
                          <a:latin typeface="Arial"/>
                        </a:rPr>
                        <a:t>. </a:t>
                      </a:r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1 Imagen" descr="HOJA barra_OFICIO_IPS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8358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2881</TotalTime>
  <Words>1975</Words>
  <Application>Microsoft Office PowerPoint</Application>
  <PresentationFormat>Presentación en pantalla (4:3)</PresentationFormat>
  <Paragraphs>683</Paragraphs>
  <Slides>33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Equidad</vt:lpstr>
      <vt:lpstr>Diapositiva 1</vt:lpstr>
      <vt:lpstr>     </vt:lpstr>
      <vt:lpstr>Población  Protegida por  la Seguridad Social  COTIZANTES Y BENEFICIARIOS</vt:lpstr>
      <vt:lpstr>Diapositiva 4</vt:lpstr>
      <vt:lpstr>Diapositiva 5</vt:lpstr>
      <vt:lpstr>Diapositiva 6</vt:lpstr>
      <vt:lpstr>Diapositiva 7</vt:lpstr>
      <vt:lpstr> PROGRAMA 1 – ADMINISTRACION GENERAL Gastos 2015 - 2016 - 2017 </vt:lpstr>
      <vt:lpstr>Diapositiva 9</vt:lpstr>
      <vt:lpstr>PROGRAMA 2 – SERVICIOS SOCIALES DE CALIDAD   Gastos 2015 - 2016 - 2017 </vt:lpstr>
      <vt:lpstr>Diapositiva 11</vt:lpstr>
      <vt:lpstr>CUADRO BÁSICO DE MEDICAMENTOS</vt:lpstr>
      <vt:lpstr>PRESTACIONES DE LA RED ASISTENCIAL DE SALUD </vt:lpstr>
      <vt:lpstr>Diapositiva 14</vt:lpstr>
      <vt:lpstr>Diapositiva 15</vt:lpstr>
      <vt:lpstr>Diapositiva 16</vt:lpstr>
      <vt:lpstr>Diapositiva 17</vt:lpstr>
      <vt:lpstr>Diapositiva 18</vt:lpstr>
      <vt:lpstr>CONSTRUCCIÓN Y PROVISIÓN DE EQUIPOS PARA EL HOSPITAL REGIONAL DE CIUDAD DEL ESTE DEL IPS</vt:lpstr>
      <vt:lpstr>CONSTRUCCIÓN Y PROVISIÓN DE EQUIPOS  DE HOSPITAL DE INGAVI</vt:lpstr>
      <vt:lpstr>TERMINACIÓN DE LA OBRA DE LA UNIDAD DE TERAPIA INTENSIVA (UTI) Y LA UNIDAD CORONARIA (UCO) DEL HOSPITAL CENTRAL DEL IPS</vt:lpstr>
      <vt:lpstr> READECUACIÓN DEL EX  HOTEL CASINO SAN BERNARDINO COMO HOGAR DE ADULTOS MAYORES</vt:lpstr>
      <vt:lpstr> READECUACIÓN DEL EX  HOTEL CASINO SAN BERNARDINO COMO HOGAR DE ADULTOS MAYORES</vt:lpstr>
      <vt:lpstr> CONSTRUCCIÓN Y PROVISIÓN DE EQUIPOS PARA LA UNIDAD SANITARIA DE SAN JUAN BAUTISTA MISIONES </vt:lpstr>
      <vt:lpstr>REMODELACIÓN, AMPLIACIÓN Y PROVISIÓN DE EQUIPOS PARA HOSPITAL REGIONAL DE PEDRO JUAN CABALLERO</vt:lpstr>
      <vt:lpstr>REMODELACIÓN, AMPLIACIÓN Y PROVISIÓN DE EQUIPOS PARA  UNIDAD SANITARIA DE BENJAMIN ACEVAL</vt:lpstr>
      <vt:lpstr>Diapositiva 27</vt:lpstr>
      <vt:lpstr> ADQUISICIÓN DEL INMUEBLE DE LA UNIDAD SANITARIA DEL IPS EN LA CIUDAD DE CAAGUAZU</vt:lpstr>
      <vt:lpstr>ASI TAMBIEN SE ENCUENTRAN EN PROCESO DE LICITACION OBRAS TALES COMO: </vt:lpstr>
      <vt:lpstr>HABILITACIÓN DE NUEVAS CAMAS PARA INTERNACION  Y U.T.I.</vt:lpstr>
      <vt:lpstr>PROGRAMA 3 – GESTION A JUBILADOS Y PENSIONADOS Gastos  2015 - 2016 - 2017 </vt:lpstr>
      <vt:lpstr>RECURSOS HUMANOS</vt:lpstr>
      <vt:lpstr> FIN DE LA PRESENTACION     MUCHAS GRACIAS!!!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caacosta</dc:creator>
  <cp:lastModifiedBy>caacosta</cp:lastModifiedBy>
  <cp:revision>170</cp:revision>
  <dcterms:created xsi:type="dcterms:W3CDTF">2016-09-12T12:58:49Z</dcterms:created>
  <dcterms:modified xsi:type="dcterms:W3CDTF">2016-10-12T12:29:56Z</dcterms:modified>
</cp:coreProperties>
</file>