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10"/>
  </p:notesMasterIdLst>
  <p:handoutMasterIdLst>
    <p:handoutMasterId r:id="rId11"/>
  </p:handoutMasterIdLst>
  <p:sldIdLst>
    <p:sldId id="261" r:id="rId2"/>
    <p:sldId id="382" r:id="rId3"/>
    <p:sldId id="319" r:id="rId4"/>
    <p:sldId id="345" r:id="rId5"/>
    <p:sldId id="377" r:id="rId6"/>
    <p:sldId id="381" r:id="rId7"/>
    <p:sldId id="380" r:id="rId8"/>
    <p:sldId id="347" r:id="rId9"/>
  </p:sldIdLst>
  <p:sldSz cx="9144000" cy="5715000" type="screen16x10"/>
  <p:notesSz cx="6797675" cy="9926638"/>
  <p:defaultTextStyle>
    <a:defPPr>
      <a:defRPr lang="es-PY"/>
    </a:defPPr>
    <a:lvl1pPr marL="0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2419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04837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57256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09675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62094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14512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66932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19351" algn="l" defTabSz="9048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87BB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13" autoAdjust="0"/>
    <p:restoredTop sz="94660" autoAdjust="0"/>
  </p:normalViewPr>
  <p:slideViewPr>
    <p:cSldViewPr>
      <p:cViewPr varScale="1">
        <p:scale>
          <a:sx n="89" d="100"/>
          <a:sy n="89" d="100"/>
        </p:scale>
        <p:origin x="1074" y="7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1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68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81B5D12E-0357-4EAE-826D-4C75C714A083}" type="datetimeFigureOut">
              <a:rPr lang="es-PY" smtClean="0"/>
              <a:t>12/10/2016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90" y="9428165"/>
            <a:ext cx="2946400" cy="4968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9615113C-9928-4C84-92D6-D27F38DC3128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2322256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BFC65C40-9059-4DAD-BCEA-896F17653195}" type="datetimeFigureOut">
              <a:rPr lang="es-PY" smtClean="0"/>
              <a:t>12/10/2016</a:t>
            </a:fld>
            <a:endParaRPr lang="es-P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s-P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E5058A5F-70AF-4EF9-8FA5-A110F0D91DD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9055928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2419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04837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57256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09675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62094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14512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66932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19351" algn="l" defTabSz="9048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58A5F-70AF-4EF9-8FA5-A110F0D91DD9}" type="slidenum">
              <a:rPr lang="es-PY" smtClean="0"/>
              <a:t>1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723841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58A5F-70AF-4EF9-8FA5-A110F0D91DD9}" type="slidenum">
              <a:rPr lang="es-PY" smtClean="0"/>
              <a:t>3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65648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58A5F-70AF-4EF9-8FA5-A110F0D91DD9}" type="slidenum">
              <a:rPr lang="es-PY" smtClean="0"/>
              <a:t>4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899629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58A5F-70AF-4EF9-8FA5-A110F0D91DD9}" type="slidenum">
              <a:rPr lang="es-PY" smtClean="0"/>
              <a:t>5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240855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58A5F-70AF-4EF9-8FA5-A110F0D91DD9}" type="slidenum">
              <a:rPr lang="es-PY" smtClean="0"/>
              <a:t>7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240855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58A5F-70AF-4EF9-8FA5-A110F0D91DD9}" type="slidenum">
              <a:rPr lang="es-PY" smtClean="0"/>
              <a:t>8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723841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299915"/>
            <a:ext cx="7406640" cy="1226820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541720"/>
            <a:ext cx="7406640" cy="14605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sp>
        <p:nvSpPr>
          <p:cNvPr id="8" name="7 Elipse"/>
          <p:cNvSpPr/>
          <p:nvPr/>
        </p:nvSpPr>
        <p:spPr>
          <a:xfrm>
            <a:off x="921433" y="1178168"/>
            <a:ext cx="210312" cy="175260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120847"/>
            <a:ext cx="64008" cy="5334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28866"/>
            <a:ext cx="1828800" cy="487627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28867"/>
            <a:ext cx="5562600" cy="48762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 userDrawn="1"/>
        </p:nvSpPr>
        <p:spPr>
          <a:xfrm>
            <a:off x="1" y="5317776"/>
            <a:ext cx="899592" cy="397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84" tIns="45242" rIns="90484" bIns="45242" spcCol="0" rtlCol="0" anchor="ctr"/>
          <a:lstStyle/>
          <a:p>
            <a:pPr algn="ctr"/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397B4-3160-42C0-9CE7-B17B9C8FE53E}" type="datetime1">
              <a:rPr lang="es-PY" smtClean="0"/>
              <a:t>12/10/2016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750095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05024" y="0"/>
            <a:ext cx="8838975" cy="481236"/>
          </a:xfrm>
        </p:spPr>
        <p:txBody>
          <a:bodyPr>
            <a:normAutofit/>
          </a:bodyPr>
          <a:lstStyle>
            <a:lvl1pPr algn="ctr">
              <a:defRPr sz="24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PY" dirty="0"/>
          </a:p>
        </p:txBody>
      </p:sp>
      <p:pic>
        <p:nvPicPr>
          <p:cNvPr id="8" name="7 Imagen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-12355"/>
            <a:ext cx="1043612" cy="5896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3 Título"/>
          <p:cNvSpPr txBox="1">
            <a:spLocks/>
          </p:cNvSpPr>
          <p:nvPr userDrawn="1"/>
        </p:nvSpPr>
        <p:spPr>
          <a:xfrm>
            <a:off x="-26096" y="88"/>
            <a:ext cx="349624" cy="571491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vert270" lIns="0" tIns="45242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1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Y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2017</a:t>
            </a:r>
            <a:r>
              <a:rPr lang="es-PY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Proyecto de Presupuesto</a:t>
            </a:r>
            <a:endParaRPr lang="es-PY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2F13-41EE-463B-A3A2-C55B5FB68013}" type="datetime1">
              <a:rPr lang="es-PY" smtClean="0"/>
              <a:t>12/10/2016</a:t>
            </a:fld>
            <a:endParaRPr lang="es-PY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3"/>
          </p:nvPr>
        </p:nvSpPr>
        <p:spPr>
          <a:xfrm>
            <a:off x="467544" y="841375"/>
            <a:ext cx="5400675" cy="3024188"/>
          </a:xfrm>
        </p:spPr>
        <p:txBody>
          <a:bodyPr>
            <a:normAutofit/>
          </a:bodyPr>
          <a:lstStyle>
            <a:lvl1pPr>
              <a:defRPr sz="1900"/>
            </a:lvl1pPr>
            <a:lvl2pPr>
              <a:defRPr sz="19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22F13-41EE-463B-A3A2-C55B5FB68013}" type="datetime1">
              <a:rPr lang="es-PY" smtClean="0"/>
              <a:t>12/10/2016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pic>
        <p:nvPicPr>
          <p:cNvPr id="7" name="6 Imagen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-12355"/>
            <a:ext cx="1043612" cy="5896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3 Título"/>
          <p:cNvSpPr txBox="1">
            <a:spLocks/>
          </p:cNvSpPr>
          <p:nvPr userDrawn="1"/>
        </p:nvSpPr>
        <p:spPr>
          <a:xfrm>
            <a:off x="-26096" y="88"/>
            <a:ext cx="349624" cy="57149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vert270" lIns="0" tIns="45242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1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Y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2017</a:t>
            </a:r>
            <a:r>
              <a:rPr lang="es-PY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Proyecto de Presupuesto</a:t>
            </a:r>
            <a:endParaRPr lang="es-PY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45"/>
            <a:ext cx="6858000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166937"/>
            <a:ext cx="6400800" cy="1905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889000"/>
            <a:ext cx="6400800" cy="1258093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345547"/>
            <a:ext cx="210312" cy="175260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288225"/>
            <a:ext cx="64008" cy="5334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9525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270000"/>
            <a:ext cx="3657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270000"/>
            <a:ext cx="3657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300280"/>
            <a:ext cx="8229600" cy="9525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273565"/>
            <a:ext cx="4023360" cy="53340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273565"/>
            <a:ext cx="4023360" cy="53340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807780"/>
            <a:ext cx="4023360" cy="34290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807780"/>
            <a:ext cx="4023360" cy="34290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9525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5715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45"/>
            <a:ext cx="73152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0648"/>
            <a:ext cx="3810000" cy="968375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172470"/>
            <a:ext cx="3810000" cy="58208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778000"/>
            <a:ext cx="8153400" cy="3327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889000"/>
            <a:ext cx="2743200" cy="16510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sp>
        <p:nvSpPr>
          <p:cNvPr id="8" name="7 Rectángulo"/>
          <p:cNvSpPr/>
          <p:nvPr/>
        </p:nvSpPr>
        <p:spPr>
          <a:xfrm>
            <a:off x="762000" y="889000"/>
            <a:ext cx="4572000" cy="3810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952503"/>
            <a:ext cx="4419600" cy="2928776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795284"/>
            <a:ext cx="685800" cy="17025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780655"/>
            <a:ext cx="649224" cy="17025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000500"/>
            <a:ext cx="4419600" cy="635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679935"/>
            <a:ext cx="1638887" cy="1365739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7" y="17585"/>
            <a:ext cx="1702191" cy="141849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2" y="879231"/>
            <a:ext cx="1125717" cy="918853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4" y="-45"/>
            <a:ext cx="8131127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28865"/>
            <a:ext cx="7498080" cy="9525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206500"/>
            <a:ext cx="7498080" cy="40005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5254625"/>
            <a:ext cx="2133600" cy="396875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A02022-E9BF-49CE-8C74-A800555352E1}" type="datetime1">
              <a:rPr lang="es-PY" smtClean="0"/>
              <a:t>12/10/2016</a:t>
            </a:fld>
            <a:endParaRPr lang="es-PY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5254625"/>
            <a:ext cx="2895600" cy="396875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PY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5254625"/>
            <a:ext cx="457200" cy="396875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77A1C60-4C7A-47D5-9ECB-07901DBFAC13}" type="slidenum">
              <a:rPr lang="es-PY" smtClean="0"/>
              <a:t>‹Nº›</a:t>
            </a:fld>
            <a:endParaRPr lang="es-PY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45"/>
            <a:ext cx="73152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782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1</a:t>
            </a:fld>
            <a:endParaRPr lang="es-PY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85792" y="1345332"/>
            <a:ext cx="5770984" cy="541947"/>
          </a:xfrm>
        </p:spPr>
        <p:txBody>
          <a:bodyPr>
            <a:noAutofit/>
          </a:bodyPr>
          <a:lstStyle/>
          <a:p>
            <a:pPr algn="ctr"/>
            <a:r>
              <a:rPr lang="es-PY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Ministerio de la Defensa Pública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386792" y="4961186"/>
            <a:ext cx="1501494" cy="368367"/>
          </a:xfrm>
          <a:prstGeom prst="rect">
            <a:avLst/>
          </a:prstGeom>
          <a:noFill/>
        </p:spPr>
        <p:txBody>
          <a:bodyPr wrap="none" lIns="90484" tIns="45242" rIns="90484" bIns="45242" rtlCol="0">
            <a:spAutoFit/>
          </a:bodyPr>
          <a:lstStyle/>
          <a:p>
            <a:r>
              <a:rPr lang="es-PY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Poder Judicial</a:t>
            </a:r>
            <a:endParaRPr lang="es-PY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16201"/>
            <a:ext cx="1784999" cy="10423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4184015" y="3426302"/>
            <a:ext cx="1574538" cy="541947"/>
          </a:xfrm>
          <a:prstGeom prst="rect">
            <a:avLst/>
          </a:prstGeom>
        </p:spPr>
        <p:txBody>
          <a:bodyPr vert="horz" lIns="0" tIns="45242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Y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es-PY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2555776" y="2857500"/>
            <a:ext cx="4831016" cy="541947"/>
          </a:xfrm>
          <a:prstGeom prst="rect">
            <a:avLst/>
          </a:prstGeom>
        </p:spPr>
        <p:txBody>
          <a:bodyPr vert="horz" lIns="0" tIns="45242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Y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s-PY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royecto de </a:t>
            </a:r>
            <a:r>
              <a:rPr lang="es-PY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s-PY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resupuesto</a:t>
            </a:r>
          </a:p>
        </p:txBody>
      </p:sp>
    </p:spTree>
    <p:extLst>
      <p:ext uri="{BB962C8B-B14F-4D97-AF65-F5344CB8AC3E}">
        <p14:creationId xmlns:p14="http://schemas.microsoft.com/office/powerpoint/2010/main" val="234304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2</a:t>
            </a:fld>
            <a:endParaRPr lang="es-PY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2000" dirty="0" smtClean="0"/>
              <a:t>MATRIZ COMPARATIVA DE PRESUPUESTOS 2014 - 2016</a:t>
            </a:r>
            <a:endParaRPr lang="es-PY" sz="20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972238"/>
              </p:ext>
            </p:extLst>
          </p:nvPr>
        </p:nvGraphicFramePr>
        <p:xfrm>
          <a:off x="1547664" y="1417340"/>
          <a:ext cx="7065984" cy="3096345"/>
        </p:xfrm>
        <a:graphic>
          <a:graphicData uri="http://schemas.openxmlformats.org/drawingml/2006/table">
            <a:tbl>
              <a:tblPr/>
              <a:tblGrid>
                <a:gridCol w="1608263"/>
                <a:gridCol w="1369619"/>
                <a:gridCol w="2023299"/>
                <a:gridCol w="2064803"/>
              </a:tblGrid>
              <a:tr h="1238538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EJERCICIOS FISCALES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SOLICITADO MDP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APROBADO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DIFERENCIA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61926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348.836.635.160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257.416.625.377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-91.420.009.783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26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306.945.498.430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274.336.057.739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-32.609.440.691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26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277.643.024.210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265.657.658.163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-11.985.366.047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79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9712" y="26193"/>
            <a:ext cx="7498080" cy="952500"/>
          </a:xfrm>
        </p:spPr>
        <p:txBody>
          <a:bodyPr>
            <a:normAutofit/>
          </a:bodyPr>
          <a:lstStyle/>
          <a:p>
            <a:r>
              <a:rPr lang="es-PY" sz="2800" dirty="0" smtClean="0"/>
              <a:t>    Evolución </a:t>
            </a:r>
            <a:r>
              <a:rPr lang="es-PY" sz="2800" dirty="0"/>
              <a:t>de Casos Atendidos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3</a:t>
            </a:fld>
            <a:endParaRPr lang="es-PY" dirty="0"/>
          </a:p>
        </p:txBody>
      </p:sp>
      <p:sp>
        <p:nvSpPr>
          <p:cNvPr id="9" name="8 CuadroTexto"/>
          <p:cNvSpPr txBox="1"/>
          <p:nvPr/>
        </p:nvSpPr>
        <p:spPr>
          <a:xfrm>
            <a:off x="1356542" y="4917517"/>
            <a:ext cx="6650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/>
              <a:t>Obs</a:t>
            </a:r>
            <a:r>
              <a:rPr lang="es-MX" sz="1600" dirty="0" smtClean="0"/>
              <a:t>: Los casos atendidos en el primer semestre del 2.016 ascienden a 29.292</a:t>
            </a:r>
            <a:endParaRPr lang="es-PY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9" t="3538" r="6083" b="2855"/>
          <a:stretch/>
        </p:blipFill>
        <p:spPr bwMode="auto">
          <a:xfrm>
            <a:off x="1043607" y="913284"/>
            <a:ext cx="7276139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039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5025" y="625252"/>
            <a:ext cx="8838975" cy="481236"/>
          </a:xfrm>
        </p:spPr>
        <p:txBody>
          <a:bodyPr>
            <a:noAutofit/>
          </a:bodyPr>
          <a:lstStyle/>
          <a:p>
            <a:pPr algn="ctr"/>
            <a:r>
              <a:rPr lang="es-PY" sz="2800" dirty="0" smtClean="0"/>
              <a:t>  </a:t>
            </a:r>
            <a:r>
              <a:rPr lang="es-PY" sz="2400" dirty="0"/>
              <a:t>Crecimiento de Defensores Públicos y su impacto</a:t>
            </a:r>
            <a:br>
              <a:rPr lang="es-PY" sz="2400" dirty="0"/>
            </a:br>
            <a:r>
              <a:rPr lang="es-PY" sz="2400" dirty="0"/>
              <a:t> con relación a </a:t>
            </a:r>
            <a:r>
              <a:rPr lang="es-PY" sz="2400" dirty="0" smtClean="0"/>
              <a:t>los Presupuestos Aprobados </a:t>
            </a:r>
            <a:br>
              <a:rPr lang="es-PY" sz="2400" dirty="0" smtClean="0"/>
            </a:br>
            <a:r>
              <a:rPr lang="es-PY" sz="2400" dirty="0" smtClean="0"/>
              <a:t>2012- 2016</a:t>
            </a:r>
            <a:endParaRPr lang="es-PY" sz="24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4</a:t>
            </a:fld>
            <a:endParaRPr lang="es-PY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" t="16466" r="6385" b="15574"/>
          <a:stretch/>
        </p:blipFill>
        <p:spPr bwMode="auto">
          <a:xfrm>
            <a:off x="999886" y="1489348"/>
            <a:ext cx="7892593" cy="3749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853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1259632" y="265212"/>
            <a:ext cx="6768752" cy="481236"/>
          </a:xfrm>
        </p:spPr>
        <p:txBody>
          <a:bodyPr>
            <a:noAutofit/>
          </a:bodyPr>
          <a:lstStyle/>
          <a:p>
            <a:pPr algn="ctr"/>
            <a:r>
              <a:rPr lang="es-PY" sz="2800" dirty="0"/>
              <a:t>Comparativo Presupuesto Óptimo vs Proyecto del Ejecutivo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5</a:t>
            </a:fld>
            <a:endParaRPr lang="es-PY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01316"/>
            <a:ext cx="7992888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970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0"/>
            <a:ext cx="6984776" cy="952500"/>
          </a:xfrm>
        </p:spPr>
        <p:txBody>
          <a:bodyPr>
            <a:noAutofit/>
          </a:bodyPr>
          <a:lstStyle/>
          <a:p>
            <a:pPr algn="ctr"/>
            <a:r>
              <a:rPr lang="es-PY" sz="2400" dirty="0" smtClean="0"/>
              <a:t>Comparativo General del Recorte en el Proyecto del Ejecutivo</a:t>
            </a:r>
            <a:endParaRPr lang="es-PY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6</a:t>
            </a:fld>
            <a:endParaRPr lang="es-PY"/>
          </a:p>
        </p:txBody>
      </p:sp>
      <p:sp>
        <p:nvSpPr>
          <p:cNvPr id="3" name="2 CuadroTexto"/>
          <p:cNvSpPr txBox="1"/>
          <p:nvPr/>
        </p:nvSpPr>
        <p:spPr>
          <a:xfrm>
            <a:off x="6358317" y="805648"/>
            <a:ext cx="27363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Y" sz="1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Gs.</a:t>
            </a:r>
            <a:r>
              <a:rPr lang="es-PY" dirty="0" smtClean="0"/>
              <a:t> </a:t>
            </a:r>
            <a:r>
              <a:rPr lang="es-PY" sz="1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12.887.984.451</a:t>
            </a:r>
            <a:r>
              <a:rPr lang="es-PY" sz="1600" i="1" dirty="0"/>
              <a:t>disminuidos por el MH en el proyecto del Ejecutivo para el 2017 con relación al </a:t>
            </a:r>
            <a:r>
              <a:rPr lang="es-PY" sz="1600" i="1" dirty="0" smtClean="0"/>
              <a:t>Presupuesto Vigente 2016; requeridos para financiar  el pago de impuestos, tasas, patentes, estudios de histocompatibilidad e inmunogénetica (ADN), pericias y otros gastos que pudieran realizarse en el ejercicio de la representación de los Defensores Públicos y en los cuales mediare Orden Judicial,  Indemnizaciones: Teniendo en cuenta los casos de Retiro Voluntario que se hallan en trámite ante la Institución y otros gastos operativos necesarios para el Ejercicio Fiscal 2017. </a:t>
            </a:r>
            <a:endParaRPr lang="es-PY" sz="1600" i="1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844180"/>
            <a:ext cx="4608512" cy="276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07" y="992727"/>
            <a:ext cx="5306794" cy="1681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54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305025" y="193204"/>
            <a:ext cx="8838975" cy="481236"/>
          </a:xfrm>
        </p:spPr>
        <p:txBody>
          <a:bodyPr>
            <a:noAutofit/>
          </a:bodyPr>
          <a:lstStyle/>
          <a:p>
            <a:pPr algn="ctr"/>
            <a:r>
              <a:rPr lang="es-PY" sz="2800" dirty="0"/>
              <a:t>Comparativo General </a:t>
            </a:r>
            <a:r>
              <a:rPr lang="es-PY" sz="2800" dirty="0" smtClean="0"/>
              <a:t>de lo Requerido</a:t>
            </a:r>
            <a:endParaRPr lang="es-PY" sz="28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7</a:t>
            </a:fld>
            <a:endParaRPr lang="es-PY" dirty="0"/>
          </a:p>
        </p:txBody>
      </p:sp>
      <p:sp>
        <p:nvSpPr>
          <p:cNvPr id="20" name="19 CuadroTexto"/>
          <p:cNvSpPr txBox="1"/>
          <p:nvPr/>
        </p:nvSpPr>
        <p:spPr>
          <a:xfrm>
            <a:off x="6319315" y="1262104"/>
            <a:ext cx="2736304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Y" sz="155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Gs. 12.887.984.451</a:t>
            </a:r>
            <a:r>
              <a:rPr lang="es-PY" sz="1550" dirty="0" smtClean="0"/>
              <a:t>  </a:t>
            </a:r>
            <a:r>
              <a:rPr lang="es-PY" sz="1550" i="1" dirty="0"/>
              <a:t>Monto de gastos disminuidos por el M.H en el proyecto del Ejecutivo para el 2.017 con relación al Presupuesto Vigente 2016</a:t>
            </a:r>
            <a:r>
              <a:rPr lang="es-PY" sz="1550" i="1" dirty="0" smtClean="0"/>
              <a:t>.</a:t>
            </a:r>
          </a:p>
          <a:p>
            <a:pPr algn="r"/>
            <a:endParaRPr lang="es-PY" sz="1550" i="1" dirty="0" smtClean="0"/>
          </a:p>
          <a:p>
            <a:pPr algn="r"/>
            <a:r>
              <a:rPr lang="es-PY" sz="155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Gs. 32.454.633.314 </a:t>
            </a:r>
            <a:r>
              <a:rPr lang="es-PY" sz="1550" i="1" dirty="0" smtClean="0"/>
              <a:t> Monto requerido</a:t>
            </a:r>
            <a:r>
              <a:rPr lang="es-PY" sz="1550" b="1" i="1" dirty="0" smtClean="0"/>
              <a:t> </a:t>
            </a:r>
            <a:r>
              <a:rPr lang="es-PY" sz="1550" i="1" dirty="0" smtClean="0"/>
              <a:t>en gastos corrientes  para financiar las creaciones propuestas en el Anexo de Personal; y en gastos de Capital para financiar parte de la construcción de la futura Sede Central del MDP. </a:t>
            </a:r>
            <a:endParaRPr lang="es-PY" sz="1550" i="1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406" y="1463884"/>
            <a:ext cx="5240194" cy="3028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705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A1C60-4C7A-47D5-9ECB-07901DBFAC13}" type="slidenum">
              <a:rPr lang="es-PY" smtClean="0"/>
              <a:t>8</a:t>
            </a:fld>
            <a:endParaRPr lang="es-PY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9712" y="2209428"/>
            <a:ext cx="5770984" cy="541947"/>
          </a:xfrm>
        </p:spPr>
        <p:txBody>
          <a:bodyPr>
            <a:noAutofit/>
          </a:bodyPr>
          <a:lstStyle/>
          <a:p>
            <a:pPr algn="ctr" defTabSz="904837"/>
            <a:r>
              <a:rPr lang="es-PY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Muchas Gracias por la Atención</a:t>
            </a:r>
          </a:p>
        </p:txBody>
      </p:sp>
      <p:pic>
        <p:nvPicPr>
          <p:cNvPr id="4" name="3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026" y="4153644"/>
            <a:ext cx="1784999" cy="10423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194" name="Picture 2" descr="C:\Users\lamartinez\Desktop\9d69d3172ada4dcf1f2a96c955b795d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488" y="3145532"/>
            <a:ext cx="2038350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9566</TotalTime>
  <Words>266</Words>
  <Application>Microsoft Office PowerPoint</Application>
  <PresentationFormat>Presentación en pantalla (16:10)</PresentationFormat>
  <Paragraphs>46</Paragraphs>
  <Slides>8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Calibri</vt:lpstr>
      <vt:lpstr>Gill Sans MT</vt:lpstr>
      <vt:lpstr>Verdana</vt:lpstr>
      <vt:lpstr>Wingdings 2</vt:lpstr>
      <vt:lpstr>Solsticio</vt:lpstr>
      <vt:lpstr>Ministerio de la Defensa Pública</vt:lpstr>
      <vt:lpstr>MATRIZ COMPARATIVA DE PRESUPUESTOS 2014 - 2016</vt:lpstr>
      <vt:lpstr>    Evolución de Casos Atendidos </vt:lpstr>
      <vt:lpstr>  Crecimiento de Defensores Públicos y su impacto  con relación a los Presupuestos Aprobados  2012- 2016</vt:lpstr>
      <vt:lpstr>Comparativo Presupuesto Óptimo vs Proyecto del Ejecutivo</vt:lpstr>
      <vt:lpstr>Comparativo General del Recorte en el Proyecto del Ejecutivo</vt:lpstr>
      <vt:lpstr>Comparativo General de lo Requerido</vt:lpstr>
      <vt:lpstr>Muchas Gracias por la Atención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</dc:creator>
  <cp:lastModifiedBy>Eduardo Lopez</cp:lastModifiedBy>
  <cp:revision>256</cp:revision>
  <cp:lastPrinted>2016-10-11T11:36:17Z</cp:lastPrinted>
  <dcterms:created xsi:type="dcterms:W3CDTF">2015-09-02T15:16:45Z</dcterms:created>
  <dcterms:modified xsi:type="dcterms:W3CDTF">2016-10-12T12:34:22Z</dcterms:modified>
</cp:coreProperties>
</file>