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99" r:id="rId3"/>
    <p:sldId id="300" r:id="rId4"/>
    <p:sldId id="301" r:id="rId5"/>
    <p:sldId id="257" r:id="rId6"/>
    <p:sldId id="258" r:id="rId7"/>
    <p:sldId id="292" r:id="rId8"/>
    <p:sldId id="260" r:id="rId9"/>
    <p:sldId id="261" r:id="rId10"/>
    <p:sldId id="262" r:id="rId11"/>
    <p:sldId id="263" r:id="rId12"/>
    <p:sldId id="264" r:id="rId13"/>
    <p:sldId id="265" r:id="rId14"/>
    <p:sldId id="259" r:id="rId15"/>
    <p:sldId id="266" r:id="rId16"/>
    <p:sldId id="267" r:id="rId17"/>
    <p:sldId id="268" r:id="rId18"/>
    <p:sldId id="269" r:id="rId19"/>
    <p:sldId id="270" r:id="rId20"/>
    <p:sldId id="293" r:id="rId21"/>
    <p:sldId id="271" r:id="rId22"/>
    <p:sldId id="272" r:id="rId23"/>
    <p:sldId id="284" r:id="rId24"/>
    <p:sldId id="285" r:id="rId25"/>
    <p:sldId id="273" r:id="rId26"/>
    <p:sldId id="274" r:id="rId27"/>
    <p:sldId id="283" r:id="rId28"/>
    <p:sldId id="286" r:id="rId29"/>
    <p:sldId id="294" r:id="rId30"/>
    <p:sldId id="295" r:id="rId31"/>
    <p:sldId id="296" r:id="rId32"/>
    <p:sldId id="275" r:id="rId33"/>
    <p:sldId id="276" r:id="rId34"/>
    <p:sldId id="277" r:id="rId35"/>
    <p:sldId id="278" r:id="rId36"/>
    <p:sldId id="279" r:id="rId37"/>
    <p:sldId id="287" r:id="rId38"/>
    <p:sldId id="289" r:id="rId39"/>
    <p:sldId id="290" r:id="rId40"/>
    <p:sldId id="291" r:id="rId41"/>
    <p:sldId id="280" r:id="rId42"/>
    <p:sldId id="288" r:id="rId43"/>
    <p:sldId id="281" r:id="rId44"/>
    <p:sldId id="297" r:id="rId45"/>
    <p:sldId id="298" r:id="rId46"/>
    <p:sldId id="282"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1297255601566232"/>
          <c:w val="1"/>
          <c:h val="0.86761273365320368"/>
        </c:manualLayout>
      </c:layout>
      <c:pie3DChart>
        <c:varyColors val="1"/>
        <c:ser>
          <c:idx val="0"/>
          <c:order val="0"/>
          <c:tx>
            <c:strRef>
              <c:f>Hoja1!$B$1</c:f>
              <c:strCache>
                <c:ptCount val="1"/>
                <c:pt idx="0">
                  <c:v>Transferencias a Comisiones de Educaciòn - obierno Derlis Maidana </c:v>
                </c:pt>
              </c:strCache>
            </c:strRef>
          </c:tx>
          <c:explosion val="31"/>
          <c:dPt>
            <c:idx val="0"/>
            <c:bubble3D val="0"/>
            <c:spPr>
              <a:solidFill>
                <a:srgbClr val="FFC000"/>
              </a:solidFill>
            </c:spPr>
          </c:dPt>
          <c:dPt>
            <c:idx val="1"/>
            <c:bubble3D val="0"/>
            <c:spPr>
              <a:solidFill>
                <a:srgbClr val="FF0000"/>
              </a:solidFill>
            </c:spPr>
          </c:dPt>
          <c:dLbls>
            <c:delete val="1"/>
          </c:dLbls>
          <c:cat>
            <c:strRef>
              <c:f>Hoja1!$A$2:$A$5</c:f>
              <c:strCache>
                <c:ptCount val="2"/>
                <c:pt idx="0">
                  <c:v>San Juan </c:v>
                </c:pt>
                <c:pt idx="1">
                  <c:v>Nueve Distritos restantes</c:v>
                </c:pt>
              </c:strCache>
            </c:strRef>
          </c:cat>
          <c:val>
            <c:numRef>
              <c:f>Hoja1!$B$2:$B$5</c:f>
              <c:numCache>
                <c:formatCode>General</c:formatCode>
                <c:ptCount val="4"/>
                <c:pt idx="0">
                  <c:v>22</c:v>
                </c:pt>
                <c:pt idx="1">
                  <c:v>97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8.5950594861441249E-4"/>
          <c:w val="0.99866135684652324"/>
          <c:h val="0.76142532537605878"/>
        </c:manualLayout>
      </c:layout>
      <c:pie3DChart>
        <c:varyColors val="1"/>
        <c:ser>
          <c:idx val="0"/>
          <c:order val="0"/>
          <c:tx>
            <c:strRef>
              <c:f>Hoja1!$B$1</c:f>
              <c:strCache>
                <c:ptCount val="1"/>
                <c:pt idx="0">
                  <c:v>Transferencias a Comisiones de Educaciòn - obierno Derlis Maidana </c:v>
                </c:pt>
              </c:strCache>
            </c:strRef>
          </c:tx>
          <c:dPt>
            <c:idx val="0"/>
            <c:bubble3D val="0"/>
          </c:dPt>
          <c:dPt>
            <c:idx val="1"/>
            <c:bubble3D val="0"/>
            <c:spPr>
              <a:solidFill>
                <a:srgbClr val="FF0000"/>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050" b="1">
                    <a:solidFill>
                      <a:schemeClr val="bg1"/>
                    </a:solidFill>
                    <a:latin typeface="Arial" pitchFamily="34" charset="0"/>
                    <a:cs typeface="Arial" pitchFamily="34" charset="0"/>
                  </a:defRPr>
                </a:pPr>
                <a:endParaRPr lang="es-PY"/>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Hoja1!$A$2:$A$5</c:f>
              <c:strCache>
                <c:ptCount val="2"/>
                <c:pt idx="0">
                  <c:v>San Juan </c:v>
                </c:pt>
                <c:pt idx="1">
                  <c:v>Nueve Distritos restantes</c:v>
                </c:pt>
              </c:strCache>
            </c:strRef>
          </c:cat>
          <c:val>
            <c:numRef>
              <c:f>Hoja1!$B$2:$B$5</c:f>
              <c:numCache>
                <c:formatCode>General</c:formatCode>
                <c:ptCount val="4"/>
                <c:pt idx="0">
                  <c:v>0</c:v>
                </c:pt>
                <c:pt idx="1">
                  <c:v>97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7.4056970819823986E-2"/>
          <c:w val="1"/>
          <c:h val="0.9245300747404559"/>
        </c:manualLayout>
      </c:layout>
      <c:pie3DChart>
        <c:varyColors val="1"/>
        <c:ser>
          <c:idx val="0"/>
          <c:order val="0"/>
          <c:tx>
            <c:strRef>
              <c:f>'Hoja1'!$B$1</c:f>
              <c:strCache>
                <c:ptCount val="1"/>
                <c:pt idx="0">
                  <c:v>Iversiòn  en Becas</c:v>
                </c:pt>
              </c:strCache>
            </c:strRef>
          </c:tx>
          <c:explosion val="17"/>
          <c:dPt>
            <c:idx val="0"/>
            <c:bubble3D val="0"/>
            <c:spPr>
              <a:solidFill>
                <a:srgbClr val="FF0000"/>
              </a:solidFill>
            </c:spPr>
          </c:dPt>
          <c:dPt>
            <c:idx val="1"/>
            <c:bubble3D val="0"/>
            <c:spPr>
              <a:solidFill>
                <a:srgbClr val="FFC000"/>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'Hoja1'!$A$2:$A$5</c:f>
              <c:strCache>
                <c:ptCount val="2"/>
                <c:pt idx="0">
                  <c:v>Derlis Maidana 2años ocho meses</c:v>
                </c:pt>
                <c:pt idx="1">
                  <c:v>Otros Gobiernos 5años anteriores</c:v>
                </c:pt>
              </c:strCache>
            </c:strRef>
          </c:cat>
          <c:val>
            <c:numRef>
              <c:f>'Hoja1'!$B$2:$B$5</c:f>
              <c:numCache>
                <c:formatCode>General</c:formatCode>
                <c:ptCount val="4"/>
                <c:pt idx="0">
                  <c:v>4208000948</c:v>
                </c:pt>
                <c:pt idx="1">
                  <c:v>2986700000</c:v>
                </c:pt>
              </c:numCache>
            </c:numRef>
          </c:val>
        </c:ser>
        <c:dLbls>
          <c:showLegendKey val="0"/>
          <c:showVal val="0"/>
          <c:showCatName val="1"/>
          <c:showSerName val="0"/>
          <c:showPercent val="1"/>
          <c:showBubbleSize val="0"/>
          <c:showLeaderLines val="1"/>
        </c:dLbls>
      </c:pie3DChart>
    </c:plotArea>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tx1"/>
          </a:solidFill>
          <a:latin typeface="+mn-lt"/>
          <a:ea typeface="+mn-ea"/>
          <a:cs typeface="+mn-cs"/>
        </a:defRPr>
      </a:pPr>
      <a:endParaRPr lang="es-PY"/>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0.16952</cdr:x>
      <cdr:y>0.53334</cdr:y>
    </cdr:from>
    <cdr:to>
      <cdr:x>0.64149</cdr:x>
      <cdr:y>0.84896</cdr:y>
    </cdr:to>
    <cdr:sp macro="" textlink="">
      <cdr:nvSpPr>
        <cdr:cNvPr id="3" name="2 Rectángulo"/>
        <cdr:cNvSpPr/>
      </cdr:nvSpPr>
      <cdr:spPr>
        <a:xfrm xmlns:a="http://schemas.openxmlformats.org/drawingml/2006/main">
          <a:off x="603444" y="1234458"/>
          <a:ext cx="1680124" cy="73052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2400" b="1" dirty="0" smtClean="0"/>
            <a:t>GOBERNACIÓN</a:t>
          </a:r>
          <a:r>
            <a:rPr lang="es-ES" sz="2400" b="1" baseline="0" dirty="0" smtClean="0"/>
            <a:t> </a:t>
          </a:r>
          <a:endParaRPr lang="es-ES" sz="2400" b="1" baseline="0" dirty="0"/>
        </a:p>
        <a:p xmlns:a="http://schemas.openxmlformats.org/drawingml/2006/main">
          <a:pPr algn="ctr"/>
          <a:r>
            <a:rPr lang="es-ES" sz="2400" b="1" baseline="0" dirty="0"/>
            <a:t>81%</a:t>
          </a:r>
          <a:endParaRPr lang="es-ES" sz="2400" b="1" dirty="0"/>
        </a:p>
      </cdr:txBody>
    </cdr:sp>
  </cdr:relSizeAnchor>
  <cdr:relSizeAnchor xmlns:cdr="http://schemas.openxmlformats.org/drawingml/2006/chartDrawing">
    <cdr:from>
      <cdr:x>0.40816</cdr:x>
      <cdr:y>0.21429</cdr:y>
    </cdr:from>
    <cdr:to>
      <cdr:x>0.88013</cdr:x>
      <cdr:y>0.47059</cdr:y>
    </cdr:to>
    <cdr:sp macro="" textlink="">
      <cdr:nvSpPr>
        <cdr:cNvPr id="4" name="3 Rectángulo"/>
        <cdr:cNvSpPr/>
      </cdr:nvSpPr>
      <cdr:spPr>
        <a:xfrm xmlns:a="http://schemas.openxmlformats.org/drawingml/2006/main">
          <a:off x="2880320" y="1080120"/>
          <a:ext cx="3330590" cy="12918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1400" b="1" dirty="0">
              <a:solidFill>
                <a:schemeClr val="tx1"/>
              </a:solidFill>
            </a:rPr>
            <a:t>MUNICIPIOS</a:t>
          </a:r>
        </a:p>
        <a:p xmlns:a="http://schemas.openxmlformats.org/drawingml/2006/main">
          <a:pPr algn="ctr"/>
          <a:r>
            <a:rPr lang="es-ES" sz="1400" b="1" dirty="0">
              <a:solidFill>
                <a:schemeClr val="tx1"/>
              </a:solidFill>
            </a:rPr>
            <a:t>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5BED0-5B54-4DDC-8527-98B3989FB4F7}" type="datetimeFigureOut">
              <a:rPr lang="es-AR" smtClean="0"/>
              <a:t>23/09/2016</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E9DD3-0ED8-4EDE-BACD-9DA3F98C942B}" type="slidenum">
              <a:rPr lang="es-AR" smtClean="0"/>
              <a:t>‹Nº›</a:t>
            </a:fld>
            <a:endParaRPr lang="es-AR"/>
          </a:p>
        </p:txBody>
      </p:sp>
    </p:spTree>
    <p:extLst>
      <p:ext uri="{BB962C8B-B14F-4D97-AF65-F5344CB8AC3E}">
        <p14:creationId xmlns:p14="http://schemas.microsoft.com/office/powerpoint/2010/main" val="6110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73E9DD3-0ED8-4EDE-BACD-9DA3F98C942B}" type="slidenum">
              <a:rPr lang="es-AR" smtClean="0"/>
              <a:t>38</a:t>
            </a:fld>
            <a:endParaRPr lang="es-AR"/>
          </a:p>
        </p:txBody>
      </p:sp>
    </p:spTree>
    <p:extLst>
      <p:ext uri="{BB962C8B-B14F-4D97-AF65-F5344CB8AC3E}">
        <p14:creationId xmlns:p14="http://schemas.microsoft.com/office/powerpoint/2010/main" val="65390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662760-06BD-42FC-B871-530BF7007899}"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3B2721-3492-4999-85AD-F306A51CC995}" type="slidenum">
              <a:rPr lang="es-ES" smtClean="0"/>
              <a:t>‹Nº›</a:t>
            </a:fld>
            <a:endParaRPr lang="es-E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662760-06BD-42FC-B871-530BF7007899}"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662760-06BD-42FC-B871-530BF7007899}"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0662760-06BD-42FC-B871-530BF7007899}"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0662760-06BD-42FC-B871-530BF7007899}" type="datetimeFigureOut">
              <a:rPr lang="es-ES" smtClean="0"/>
              <a:t>23/09/2016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3B2721-3492-4999-85AD-F306A51CC995}" type="slidenum">
              <a:rPr lang="es-ES" smtClean="0"/>
              <a:t>‹Nº›</a:t>
            </a:fld>
            <a:endParaRPr lang="es-E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80662760-06BD-42FC-B871-530BF7007899}"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0662760-06BD-42FC-B871-530BF7007899}" type="datetimeFigureOut">
              <a:rPr lang="es-ES" smtClean="0"/>
              <a:t>23/09/2016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43B2721-3492-4999-85AD-F306A51CC995}" type="slidenum">
              <a:rPr lang="es-ES" smtClean="0"/>
              <a:t>‹Nº›</a:t>
            </a:fld>
            <a:endParaRPr lang="es-E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0662760-06BD-42FC-B871-530BF7007899}" type="datetimeFigureOut">
              <a:rPr lang="es-ES" smtClean="0"/>
              <a:t>23/09/2016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62760-06BD-42FC-B871-530BF7007899}" type="datetimeFigureOut">
              <a:rPr lang="es-ES" smtClean="0"/>
              <a:t>23/09/2016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662760-06BD-42FC-B871-530BF7007899}"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3B2721-3492-4999-85AD-F306A51CC995}" type="slidenum">
              <a:rPr lang="es-ES" smtClean="0"/>
              <a:t>‹Nº›</a:t>
            </a:fld>
            <a:endParaRPr lang="es-E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662760-06BD-42FC-B871-530BF7007899}" type="datetimeFigureOut">
              <a:rPr lang="es-ES" smtClean="0"/>
              <a:t>23/09/2016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3B2721-3492-4999-85AD-F306A51CC995}"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0662760-06BD-42FC-B871-530BF7007899}" type="datetimeFigureOut">
              <a:rPr lang="es-ES" smtClean="0"/>
              <a:t>23/09/2016</a:t>
            </a:fld>
            <a:endParaRPr lang="es-E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43B2721-3492-4999-85AD-F306A51CC995}" type="slidenum">
              <a:rPr lang="es-ES" smtClean="0"/>
              <a:t>‹Nº›</a:t>
            </a:fld>
            <a:endParaRPr lang="es-E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is H\Desktop\ta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7504" y="3356992"/>
            <a:ext cx="8928992"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4800" b="1" dirty="0" smtClean="0">
                <a:ln w="0"/>
                <a:solidFill>
                  <a:schemeClr val="accent1"/>
                </a:solidFill>
                <a:effectLst>
                  <a:outerShdw blurRad="38100" dist="25400" dir="5400000" algn="ctr" rotWithShape="0">
                    <a:srgbClr val="6E747A">
                      <a:alpha val="43000"/>
                    </a:srgbClr>
                  </a:outerShdw>
                </a:effectLst>
                <a:latin typeface="+mj-lt"/>
              </a:rPr>
              <a:t>PROYECTO DE PRESUPUESTO</a:t>
            </a:r>
            <a:endParaRPr lang="es-AR" sz="4800" b="1" dirty="0" smtClean="0">
              <a:ln w="0"/>
              <a:solidFill>
                <a:schemeClr val="accent1"/>
              </a:solidFill>
              <a:effectLst>
                <a:outerShdw blurRad="38100" dist="25400" dir="5400000" algn="ctr" rotWithShape="0">
                  <a:srgbClr val="6E747A">
                    <a:alpha val="43000"/>
                  </a:srgbClr>
                </a:outerShdw>
              </a:effectLst>
              <a:latin typeface="+mj-lt"/>
            </a:endParaRPr>
          </a:p>
          <a:p>
            <a:pPr algn="ctr"/>
            <a:r>
              <a:rPr lang="es-AR" sz="4800" b="1" dirty="0" smtClean="0">
                <a:ln w="0"/>
                <a:solidFill>
                  <a:schemeClr val="accent1"/>
                </a:solidFill>
                <a:effectLst>
                  <a:outerShdw blurRad="38100" dist="25400" dir="5400000" algn="ctr" rotWithShape="0">
                    <a:srgbClr val="6E747A">
                      <a:alpha val="43000"/>
                    </a:srgbClr>
                  </a:outerShdw>
                </a:effectLst>
                <a:latin typeface="+mj-lt"/>
              </a:rPr>
              <a:t>GOBIERNO DERLIS MAIDANA</a:t>
            </a:r>
          </a:p>
          <a:p>
            <a:pPr algn="ctr"/>
            <a:endParaRPr lang="es-AR" sz="4800" b="1" dirty="0" smtClean="0">
              <a:ln w="0"/>
              <a:solidFill>
                <a:schemeClr val="accent1"/>
              </a:solidFill>
              <a:effectLst>
                <a:outerShdw blurRad="38100" dist="25400" dir="5400000" algn="ctr" rotWithShape="0">
                  <a:srgbClr val="6E747A">
                    <a:alpha val="43000"/>
                  </a:srgbClr>
                </a:outerShdw>
              </a:effectLst>
              <a:latin typeface="+mj-lt"/>
            </a:endParaRPr>
          </a:p>
          <a:p>
            <a:pPr algn="ctr"/>
            <a:r>
              <a:rPr lang="es-AR" sz="4800" dirty="0" smtClean="0">
                <a:ln w="0"/>
                <a:solidFill>
                  <a:schemeClr val="tx1"/>
                </a:solidFill>
                <a:effectLst>
                  <a:outerShdw blurRad="38100" dist="25400" dir="5400000" algn="ctr" rotWithShape="0">
                    <a:srgbClr val="6E747A">
                      <a:alpha val="43000"/>
                    </a:srgbClr>
                  </a:outerShdw>
                </a:effectLst>
                <a:latin typeface="+mj-lt"/>
              </a:rPr>
              <a:t>EJERCICIO 2017</a:t>
            </a:r>
            <a:endParaRPr lang="es-AR" sz="4800" dirty="0">
              <a:ln w="0"/>
              <a:solidFill>
                <a:schemeClr val="tx1"/>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14544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3222550980"/>
              </p:ext>
            </p:extLst>
          </p:nvPr>
        </p:nvGraphicFramePr>
        <p:xfrm>
          <a:off x="1007604" y="1112550"/>
          <a:ext cx="705678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179512" y="404664"/>
            <a:ext cx="8712968" cy="707886"/>
          </a:xfrm>
          <a:prstGeom prst="rect">
            <a:avLst/>
          </a:prstGeom>
        </p:spPr>
        <p:txBody>
          <a:bodyPr wrap="square">
            <a:spAutoFit/>
          </a:bodyPr>
          <a:lstStyle/>
          <a:p>
            <a:pPr algn="ctr"/>
            <a:r>
              <a:rPr lang="es-ES" sz="2000" b="1" dirty="0">
                <a:solidFill>
                  <a:srgbClr val="C00000"/>
                </a:solidFill>
              </a:rPr>
              <a:t>PRESENCIA DE LA </a:t>
            </a:r>
            <a:r>
              <a:rPr lang="es-ES" sz="2000" b="1" dirty="0" smtClean="0">
                <a:solidFill>
                  <a:srgbClr val="C00000"/>
                </a:solidFill>
              </a:rPr>
              <a:t>GOBERNACIÓN </a:t>
            </a:r>
            <a:r>
              <a:rPr lang="es-ES" sz="2000" b="1" dirty="0">
                <a:solidFill>
                  <a:srgbClr val="C00000"/>
                </a:solidFill>
              </a:rPr>
              <a:t>EN EL PROGRAMA DEL ALMUERZO ESCOLAR</a:t>
            </a:r>
            <a:endParaRPr lang="es-ES" sz="2000" dirty="0">
              <a:solidFill>
                <a:srgbClr val="C00000"/>
              </a:solidFill>
            </a:endParaRPr>
          </a:p>
        </p:txBody>
      </p:sp>
      <p:pic>
        <p:nvPicPr>
          <p:cNvPr id="5122" name="Picture 2" descr="C:\Users\Luis H\Desktop\Cap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24" y="5762179"/>
            <a:ext cx="7585100" cy="90718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9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6280" y="548680"/>
            <a:ext cx="8712968" cy="2031325"/>
          </a:xfrm>
          <a:prstGeom prst="rect">
            <a:avLst/>
          </a:prstGeom>
          <a:ln>
            <a:solidFill>
              <a:srgbClr val="C00000"/>
            </a:solidFill>
          </a:ln>
        </p:spPr>
        <p:txBody>
          <a:bodyPr wrap="square">
            <a:spAutoFit/>
          </a:bodyPr>
          <a:lstStyle/>
          <a:p>
            <a:pPr algn="ctr"/>
            <a:r>
              <a:rPr lang="es-ES" b="1" dirty="0">
                <a:solidFill>
                  <a:srgbClr val="C00000"/>
                </a:solidFill>
              </a:rPr>
              <a:t>MERIENDA ESCOLAR, EN TODAS LAS INSTITUCIONES EDUCATIVAS DEL DEPARTAMENTO</a:t>
            </a:r>
            <a:r>
              <a:rPr lang="es-ES" b="1" dirty="0" smtClean="0">
                <a:solidFill>
                  <a:srgbClr val="C00000"/>
                </a:solidFill>
              </a:rPr>
              <a:t>.</a:t>
            </a:r>
          </a:p>
          <a:p>
            <a:pPr algn="just"/>
            <a:endParaRPr lang="es-ES" dirty="0">
              <a:solidFill>
                <a:srgbClr val="C00000"/>
              </a:solidFill>
            </a:endParaRPr>
          </a:p>
          <a:p>
            <a:pPr algn="just"/>
            <a:r>
              <a:rPr lang="es-ES" dirty="0"/>
              <a:t>CON PROGRAMA MERIENDA ALMUERZO ESCOLAR SE REALIZAN PROVISIONES DIARIAS DEL VASO LECHE, CON EL COMPLEMENTO DE CHIPITAS, GALLETITAS SALADAS Y DULCES, QUE CONTRIBUYE A LA MEJOR NUTRICION, DESARROLLO Y BIENESTAR DE LOS ESTUDIANTES DE MISIONES. </a:t>
            </a:r>
          </a:p>
        </p:txBody>
      </p:sp>
      <p:graphicFrame>
        <p:nvGraphicFramePr>
          <p:cNvPr id="3" name="2 Gráfico"/>
          <p:cNvGraphicFramePr/>
          <p:nvPr>
            <p:extLst>
              <p:ext uri="{D42A27DB-BD31-4B8C-83A1-F6EECF244321}">
                <p14:modId xmlns:p14="http://schemas.microsoft.com/office/powerpoint/2010/main" val="716268988"/>
              </p:ext>
            </p:extLst>
          </p:nvPr>
        </p:nvGraphicFramePr>
        <p:xfrm>
          <a:off x="2176500" y="2780928"/>
          <a:ext cx="4752528" cy="2919715"/>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979712" y="3105835"/>
            <a:ext cx="5184576" cy="1077218"/>
          </a:xfrm>
          <a:prstGeom prst="rect">
            <a:avLst/>
          </a:prstGeom>
        </p:spPr>
        <p:txBody>
          <a:bodyPr wrap="square">
            <a:spAutoFit/>
          </a:bodyPr>
          <a:lstStyle/>
          <a:p>
            <a:pPr algn="ctr"/>
            <a:r>
              <a:rPr lang="es-ES" sz="3200" b="1" dirty="0" smtClean="0">
                <a:solidFill>
                  <a:schemeClr val="bg1"/>
                </a:solidFill>
              </a:rPr>
              <a:t>GOBERNACIÓN </a:t>
            </a:r>
            <a:endParaRPr lang="es-ES" sz="3200" dirty="0">
              <a:solidFill>
                <a:schemeClr val="bg1"/>
              </a:solidFill>
            </a:endParaRPr>
          </a:p>
          <a:p>
            <a:pPr algn="ctr"/>
            <a:r>
              <a:rPr lang="es-ES" sz="3200" b="1" dirty="0">
                <a:solidFill>
                  <a:schemeClr val="bg1"/>
                </a:solidFill>
              </a:rPr>
              <a:t>100%</a:t>
            </a:r>
            <a:endParaRPr lang="es-ES" sz="3200" dirty="0">
              <a:solidFill>
                <a:schemeClr val="bg1"/>
              </a:solidFill>
            </a:endParaRPr>
          </a:p>
        </p:txBody>
      </p:sp>
      <p:pic>
        <p:nvPicPr>
          <p:cNvPr id="6146" name="Picture 2" descr="C:\Users\Luis H\Desktop\A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102433"/>
            <a:ext cx="6480719" cy="106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97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07566"/>
            <a:ext cx="9145016" cy="1077218"/>
          </a:xfrm>
          <a:prstGeom prst="rect">
            <a:avLst/>
          </a:prstGeom>
          <a:ln>
            <a:solidFill>
              <a:srgbClr val="C00000"/>
            </a:solidFill>
          </a:ln>
        </p:spPr>
        <p:txBody>
          <a:bodyPr wrap="square">
            <a:spAutoFit/>
          </a:bodyPr>
          <a:lstStyle/>
          <a:p>
            <a:pPr algn="ctr"/>
            <a:r>
              <a:rPr lang="es-ES" sz="3200" b="1" dirty="0" smtClean="0">
                <a:solidFill>
                  <a:srgbClr val="C00000"/>
                </a:solidFill>
              </a:rPr>
              <a:t>6.453 </a:t>
            </a:r>
            <a:r>
              <a:rPr lang="es-ES" sz="3200" b="1" dirty="0">
                <a:solidFill>
                  <a:srgbClr val="C00000"/>
                </a:solidFill>
              </a:rPr>
              <a:t>BECAS OTORGADAS EN 3 AÑOS DE GESTIÓN..!! </a:t>
            </a:r>
            <a:endParaRPr lang="es-ES" sz="3200" dirty="0">
              <a:solidFill>
                <a:srgbClr val="C00000"/>
              </a:solidFill>
            </a:endParaRPr>
          </a:p>
        </p:txBody>
      </p:sp>
      <p:graphicFrame>
        <p:nvGraphicFramePr>
          <p:cNvPr id="3" name="2 Gráfico"/>
          <p:cNvGraphicFramePr/>
          <p:nvPr>
            <p:extLst>
              <p:ext uri="{D42A27DB-BD31-4B8C-83A1-F6EECF244321}">
                <p14:modId xmlns:p14="http://schemas.microsoft.com/office/powerpoint/2010/main" val="252592218"/>
              </p:ext>
            </p:extLst>
          </p:nvPr>
        </p:nvGraphicFramePr>
        <p:xfrm>
          <a:off x="1619672" y="1700808"/>
          <a:ext cx="5518037"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755576" y="2537956"/>
            <a:ext cx="4572000" cy="738664"/>
          </a:xfrm>
          <a:prstGeom prst="rect">
            <a:avLst/>
          </a:prstGeom>
        </p:spPr>
        <p:txBody>
          <a:bodyPr>
            <a:spAutoFit/>
          </a:bodyPr>
          <a:lstStyle/>
          <a:p>
            <a:pPr algn="ctr">
              <a:defRPr sz="1100" b="1" i="0" u="none" strike="noStrike" kern="1200" baseline="0">
                <a:solidFill>
                  <a:prstClr val="white"/>
                </a:solidFill>
                <a:latin typeface="Arial" pitchFamily="34" charset="0"/>
                <a:ea typeface="+mn-ea"/>
                <a:cs typeface="Arial" pitchFamily="34" charset="0"/>
              </a:defRPr>
            </a:pPr>
            <a:r>
              <a:rPr lang="es-ES" sz="1400" dirty="0"/>
              <a:t>GOBIERNOS 5AÑOS </a:t>
            </a:r>
            <a:endParaRPr lang="es-ES" sz="1400" dirty="0" smtClean="0"/>
          </a:p>
          <a:p>
            <a:pPr algn="ctr">
              <a:defRPr sz="1100" b="1" i="0" u="none" strike="noStrike" kern="1200" baseline="0">
                <a:solidFill>
                  <a:prstClr val="white"/>
                </a:solidFill>
                <a:latin typeface="Arial" pitchFamily="34" charset="0"/>
                <a:ea typeface="+mn-ea"/>
                <a:cs typeface="Arial" pitchFamily="34" charset="0"/>
              </a:defRPr>
            </a:pPr>
            <a:r>
              <a:rPr lang="es-ES" sz="1400" dirty="0" smtClean="0"/>
              <a:t>ANTERIORES</a:t>
            </a:r>
            <a:r>
              <a:rPr lang="es-ES" sz="1400" dirty="0"/>
              <a:t>
41%</a:t>
            </a:r>
          </a:p>
        </p:txBody>
      </p:sp>
      <p:sp>
        <p:nvSpPr>
          <p:cNvPr id="5" name="4 Rectángulo"/>
          <p:cNvSpPr/>
          <p:nvPr/>
        </p:nvSpPr>
        <p:spPr>
          <a:xfrm>
            <a:off x="3049425" y="3443508"/>
            <a:ext cx="4572000" cy="523220"/>
          </a:xfrm>
          <a:prstGeom prst="rect">
            <a:avLst/>
          </a:prstGeom>
        </p:spPr>
        <p:txBody>
          <a:bodyPr>
            <a:spAutoFit/>
          </a:bodyPr>
          <a:lstStyle/>
          <a:p>
            <a:pPr algn="ctr">
              <a:defRPr sz="1100" b="1" i="0" u="none" strike="noStrike" kern="1200" baseline="0">
                <a:solidFill>
                  <a:prstClr val="white"/>
                </a:solidFill>
                <a:latin typeface="Arial" pitchFamily="34" charset="0"/>
                <a:ea typeface="+mn-ea"/>
                <a:cs typeface="Arial" pitchFamily="34" charset="0"/>
              </a:defRPr>
            </a:pPr>
            <a:r>
              <a:rPr lang="es-ES" sz="1400" dirty="0"/>
              <a:t>DERLIS MAIDANA 3 AÑOS
59%</a:t>
            </a:r>
          </a:p>
        </p:txBody>
      </p:sp>
      <p:sp>
        <p:nvSpPr>
          <p:cNvPr id="6" name="2 Marcador de contenido"/>
          <p:cNvSpPr txBox="1">
            <a:spLocks/>
          </p:cNvSpPr>
          <p:nvPr/>
        </p:nvSpPr>
        <p:spPr>
          <a:xfrm>
            <a:off x="1619673" y="5013176"/>
            <a:ext cx="5518036" cy="1080120"/>
          </a:xfrm>
          <a:prstGeom prst="rect">
            <a:avLst/>
          </a:prstGeom>
          <a:ln>
            <a:solidFill>
              <a:schemeClr val="accent1"/>
            </a:solidFill>
          </a:ln>
        </p:spPr>
        <p:txBody>
          <a:bodyPr wrap="square">
            <a:noAutofit/>
          </a:bodyPr>
          <a:lstStyle/>
          <a:p>
            <a:pPr>
              <a:spcAft>
                <a:spcPts val="0"/>
              </a:spcAft>
            </a:pPr>
            <a:r>
              <a:rPr lang="es-ES" sz="1600" b="1" kern="1200" dirty="0">
                <a:solidFill>
                  <a:srgbClr val="000000"/>
                </a:solidFill>
                <a:effectLst/>
                <a:latin typeface="Arial"/>
                <a:ea typeface="Times New Roman"/>
              </a:rPr>
              <a:t>5 AÑOS DE GOBIERNOS ANTERIORES</a:t>
            </a:r>
            <a:r>
              <a:rPr lang="es-ES" sz="1600" kern="1200" dirty="0">
                <a:solidFill>
                  <a:srgbClr val="000000"/>
                </a:solidFill>
                <a:effectLst/>
                <a:latin typeface="Arial"/>
                <a:ea typeface="Times New Roman"/>
              </a:rPr>
              <a:t/>
            </a:r>
            <a:br>
              <a:rPr lang="es-ES" sz="1600" kern="1200" dirty="0">
                <a:solidFill>
                  <a:srgbClr val="000000"/>
                </a:solidFill>
                <a:effectLst/>
                <a:latin typeface="Arial"/>
                <a:ea typeface="Times New Roman"/>
              </a:rPr>
            </a:br>
            <a:r>
              <a:rPr lang="es-ES" sz="1600" kern="1200" dirty="0">
                <a:solidFill>
                  <a:srgbClr val="000000"/>
                </a:solidFill>
                <a:effectLst/>
                <a:latin typeface="Arial"/>
                <a:ea typeface="Times New Roman"/>
              </a:rPr>
              <a:t> - MONTO DE INVERSION: </a:t>
            </a:r>
            <a:r>
              <a:rPr lang="es-ES" sz="1600" b="1" kern="1200" dirty="0">
                <a:solidFill>
                  <a:srgbClr val="C00000"/>
                </a:solidFill>
                <a:effectLst/>
                <a:latin typeface="Arial"/>
                <a:ea typeface="Times New Roman"/>
              </a:rPr>
              <a:t>3.570.700.000</a:t>
            </a:r>
            <a:endParaRPr lang="es-ES" sz="1600" dirty="0">
              <a:effectLst/>
              <a:latin typeface="Times New Roman"/>
              <a:ea typeface="Times New Roman"/>
            </a:endParaRPr>
          </a:p>
          <a:p>
            <a:pPr>
              <a:spcAft>
                <a:spcPts val="0"/>
              </a:spcAft>
            </a:pPr>
            <a:r>
              <a:rPr lang="es-ES" sz="1600" b="1" kern="1200" dirty="0">
                <a:effectLst/>
                <a:latin typeface="Arial"/>
                <a:ea typeface="Times New Roman"/>
              </a:rPr>
              <a:t>3 AÑOS </a:t>
            </a:r>
            <a:r>
              <a:rPr lang="es-ES" sz="1600" kern="1200" dirty="0">
                <a:solidFill>
                  <a:srgbClr val="000000"/>
                </a:solidFill>
                <a:effectLst/>
                <a:latin typeface="Arial"/>
                <a:ea typeface="Times New Roman"/>
              </a:rPr>
              <a:t>DE GOBIERNO – </a:t>
            </a:r>
            <a:r>
              <a:rPr lang="es-ES" sz="1600" b="1" kern="1200" dirty="0">
                <a:solidFill>
                  <a:srgbClr val="000000"/>
                </a:solidFill>
                <a:effectLst/>
                <a:latin typeface="Arial"/>
                <a:ea typeface="Times New Roman"/>
              </a:rPr>
              <a:t>DERLIS MAIDANA</a:t>
            </a:r>
            <a:r>
              <a:rPr lang="es-ES" sz="1600" kern="1200" dirty="0">
                <a:solidFill>
                  <a:srgbClr val="000000"/>
                </a:solidFill>
                <a:effectLst/>
                <a:latin typeface="Arial"/>
                <a:ea typeface="Times New Roman"/>
              </a:rPr>
              <a:t/>
            </a:r>
            <a:br>
              <a:rPr lang="es-ES" sz="1600" kern="1200" dirty="0">
                <a:solidFill>
                  <a:srgbClr val="000000"/>
                </a:solidFill>
                <a:effectLst/>
                <a:latin typeface="Arial"/>
                <a:ea typeface="Times New Roman"/>
              </a:rPr>
            </a:br>
            <a:r>
              <a:rPr lang="es-ES" sz="1600" kern="1200" dirty="0">
                <a:solidFill>
                  <a:srgbClr val="000000"/>
                </a:solidFill>
                <a:effectLst/>
                <a:latin typeface="Arial"/>
                <a:ea typeface="Times New Roman"/>
              </a:rPr>
              <a:t> - MONTO DE INVERSION: </a:t>
            </a:r>
            <a:r>
              <a:rPr lang="es-ES" sz="1600" b="1" kern="1200" dirty="0">
                <a:solidFill>
                  <a:srgbClr val="C00000"/>
                </a:solidFill>
                <a:effectLst/>
                <a:latin typeface="Arial"/>
                <a:ea typeface="Times New Roman"/>
              </a:rPr>
              <a:t>5. 208.000.948</a:t>
            </a:r>
            <a:r>
              <a:rPr lang="es-ES" sz="1600" b="1" kern="1200" dirty="0">
                <a:solidFill>
                  <a:srgbClr val="C00000"/>
                </a:solidFill>
                <a:effectLst/>
                <a:latin typeface="Calibri"/>
                <a:ea typeface="Times New Roman"/>
                <a:cs typeface="Times New Roman"/>
              </a:rPr>
              <a:t> </a:t>
            </a:r>
            <a:endParaRPr lang="es-ES" sz="1600" dirty="0">
              <a:effectLst/>
              <a:latin typeface="Times New Roman"/>
              <a:ea typeface="Times New Roman"/>
            </a:endParaRPr>
          </a:p>
        </p:txBody>
      </p:sp>
    </p:spTree>
    <p:extLst>
      <p:ext uri="{BB962C8B-B14F-4D97-AF65-F5344CB8AC3E}">
        <p14:creationId xmlns:p14="http://schemas.microsoft.com/office/powerpoint/2010/main" val="370816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537024"/>
            <a:ext cx="6696744" cy="584775"/>
          </a:xfrm>
          <a:prstGeom prst="rect">
            <a:avLst/>
          </a:prstGeom>
        </p:spPr>
        <p:txBody>
          <a:bodyPr wrap="square">
            <a:spAutoFit/>
          </a:bodyPr>
          <a:lstStyle/>
          <a:p>
            <a:pPr algn="ctr"/>
            <a:r>
              <a:rPr lang="es-ES" sz="3200" b="1" dirty="0">
                <a:solidFill>
                  <a:srgbClr val="C00000"/>
                </a:solidFill>
              </a:rPr>
              <a:t>PROGRAMA EDUCATIVO </a:t>
            </a:r>
            <a:endParaRPr lang="es-ES" sz="3200" dirty="0">
              <a:solidFill>
                <a:srgbClr val="C00000"/>
              </a:solidFill>
            </a:endParaRPr>
          </a:p>
        </p:txBody>
      </p:sp>
      <p:sp>
        <p:nvSpPr>
          <p:cNvPr id="3" name="2 Rectángulo"/>
          <p:cNvSpPr/>
          <p:nvPr/>
        </p:nvSpPr>
        <p:spPr>
          <a:xfrm>
            <a:off x="848172" y="1773382"/>
            <a:ext cx="7200800" cy="4154984"/>
          </a:xfrm>
          <a:prstGeom prst="rect">
            <a:avLst/>
          </a:prstGeom>
          <a:ln>
            <a:solidFill>
              <a:srgbClr val="C00000"/>
            </a:solidFill>
          </a:ln>
        </p:spPr>
        <p:txBody>
          <a:bodyPr wrap="square">
            <a:spAutoFit/>
          </a:bodyPr>
          <a:lstStyle/>
          <a:p>
            <a:r>
              <a:rPr lang="es-ES" sz="2400" b="1" dirty="0"/>
              <a:t>ENSEÑANZA PARA ALUMNO Y CAPACITACIÓN </a:t>
            </a:r>
            <a:r>
              <a:rPr lang="es-ES" sz="2400" b="1" dirty="0" smtClean="0"/>
              <a:t>DOCENTE.</a:t>
            </a:r>
          </a:p>
          <a:p>
            <a:endParaRPr lang="es-ES" sz="2400" dirty="0"/>
          </a:p>
          <a:p>
            <a:r>
              <a:rPr lang="es-ES" sz="2400" b="1" dirty="0"/>
              <a:t>1953</a:t>
            </a:r>
            <a:r>
              <a:rPr lang="es-ES" sz="2400" dirty="0"/>
              <a:t> niños de </a:t>
            </a:r>
            <a:r>
              <a:rPr lang="es-ES" sz="2400" b="1" dirty="0"/>
              <a:t>152</a:t>
            </a:r>
            <a:r>
              <a:rPr lang="es-ES" sz="2400" dirty="0"/>
              <a:t> instituciones y capacitación a </a:t>
            </a:r>
            <a:r>
              <a:rPr lang="es-ES" sz="2400" b="1" dirty="0"/>
              <a:t>181</a:t>
            </a:r>
            <a:r>
              <a:rPr lang="es-ES" sz="2400" dirty="0"/>
              <a:t> docentes </a:t>
            </a:r>
            <a:endParaRPr lang="es-ES" sz="2400" dirty="0" smtClean="0"/>
          </a:p>
          <a:p>
            <a:endParaRPr lang="es-ES" sz="2400" dirty="0"/>
          </a:p>
          <a:p>
            <a:r>
              <a:rPr lang="es-ES" sz="2400" b="1" dirty="0"/>
              <a:t>COBERTURA </a:t>
            </a:r>
            <a:endParaRPr lang="es-ES" sz="2400" dirty="0"/>
          </a:p>
          <a:p>
            <a:r>
              <a:rPr lang="es-ES" sz="2400" b="1" dirty="0"/>
              <a:t>Año: 2016:</a:t>
            </a:r>
            <a:r>
              <a:rPr lang="es-ES" sz="2400" dirty="0"/>
              <a:t> Primer Grado </a:t>
            </a:r>
            <a:r>
              <a:rPr lang="es-ES" sz="2400" b="1" dirty="0"/>
              <a:t>100%</a:t>
            </a:r>
            <a:r>
              <a:rPr lang="es-ES" sz="2400" dirty="0"/>
              <a:t>. De las Instituciones Educativas</a:t>
            </a:r>
          </a:p>
          <a:p>
            <a:r>
              <a:rPr lang="es-ES" sz="2400" b="1" dirty="0"/>
              <a:t>2017:</a:t>
            </a:r>
            <a:r>
              <a:rPr lang="es-ES" sz="2400" dirty="0"/>
              <a:t> Segundo Grado.</a:t>
            </a:r>
          </a:p>
          <a:p>
            <a:r>
              <a:rPr lang="es-ES" sz="2400" b="1" dirty="0"/>
              <a:t>2018:</a:t>
            </a:r>
            <a:r>
              <a:rPr lang="es-ES" sz="2400" dirty="0"/>
              <a:t> Tercer Grado.</a:t>
            </a:r>
          </a:p>
        </p:txBody>
      </p:sp>
      <p:sp>
        <p:nvSpPr>
          <p:cNvPr id="4" name="3 Rectángulo"/>
          <p:cNvSpPr/>
          <p:nvPr/>
        </p:nvSpPr>
        <p:spPr>
          <a:xfrm>
            <a:off x="1187624" y="1124744"/>
            <a:ext cx="6840760" cy="646331"/>
          </a:xfrm>
          <a:prstGeom prst="rect">
            <a:avLst/>
          </a:prstGeom>
        </p:spPr>
        <p:txBody>
          <a:bodyPr wrap="square">
            <a:spAutoFit/>
          </a:bodyPr>
          <a:lstStyle/>
          <a:p>
            <a:pPr algn="ctr"/>
            <a:r>
              <a:rPr lang="es-ES" sz="3600" b="1" dirty="0">
                <a:solidFill>
                  <a:srgbClr val="C00000"/>
                </a:solidFill>
              </a:rPr>
              <a:t>LEO, PIENSO, APRENDO.</a:t>
            </a:r>
            <a:endParaRPr lang="es-ES" sz="3600" dirty="0">
              <a:solidFill>
                <a:srgbClr val="C00000"/>
              </a:solidFill>
            </a:endParaRPr>
          </a:p>
        </p:txBody>
      </p:sp>
      <p:sp>
        <p:nvSpPr>
          <p:cNvPr id="5" name="4 Rectángulo"/>
          <p:cNvSpPr/>
          <p:nvPr/>
        </p:nvSpPr>
        <p:spPr>
          <a:xfrm>
            <a:off x="1064196" y="5928366"/>
            <a:ext cx="6768752"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S" sz="2800" b="1" dirty="0"/>
              <a:t>MONTO DE </a:t>
            </a:r>
            <a:r>
              <a:rPr lang="es-ES" sz="2800" b="1" dirty="0" smtClean="0"/>
              <a:t>INVERSIÓN</a:t>
            </a:r>
            <a:r>
              <a:rPr lang="es-ES" sz="2800" b="1" dirty="0"/>
              <a:t>: </a:t>
            </a:r>
            <a:r>
              <a:rPr lang="es-ES" sz="2800" b="1" dirty="0">
                <a:solidFill>
                  <a:srgbClr val="FFFF00"/>
                </a:solidFill>
              </a:rPr>
              <a:t>177.620.000</a:t>
            </a:r>
            <a:endParaRPr lang="es-ES" sz="2800" dirty="0">
              <a:solidFill>
                <a:srgbClr val="FFFF00"/>
              </a:solidFill>
            </a:endParaRPr>
          </a:p>
        </p:txBody>
      </p:sp>
    </p:spTree>
    <p:extLst>
      <p:ext uri="{BB962C8B-B14F-4D97-AF65-F5344CB8AC3E}">
        <p14:creationId xmlns:p14="http://schemas.microsoft.com/office/powerpoint/2010/main" val="231604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u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878251" cy="46085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55576" y="980728"/>
            <a:ext cx="453650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2400" b="1" dirty="0" smtClean="0"/>
              <a:t>INVERSIÓN EN EDUCACIÓN</a:t>
            </a:r>
            <a:endParaRPr lang="es-AR" sz="2400" b="1" dirty="0"/>
          </a:p>
        </p:txBody>
      </p:sp>
    </p:spTree>
    <p:extLst>
      <p:ext uri="{BB962C8B-B14F-4D97-AF65-F5344CB8AC3E}">
        <p14:creationId xmlns:p14="http://schemas.microsoft.com/office/powerpoint/2010/main" val="19214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4880" y="404664"/>
            <a:ext cx="8892480" cy="1200329"/>
          </a:xfrm>
          <a:prstGeom prst="rect">
            <a:avLst/>
          </a:prstGeom>
          <a:noFill/>
        </p:spPr>
        <p:txBody>
          <a:bodyPr wrap="square" lIns="91440" tIns="45720" rIns="91440" bIns="45720">
            <a:spAutoFit/>
          </a:bodyPr>
          <a:lstStyle/>
          <a:p>
            <a:pPr algn="ctr"/>
            <a:r>
              <a:rPr lang="es-E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AGUA POTABLE</a:t>
            </a:r>
            <a:endParaRPr lang="es-E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602668" y="1604993"/>
            <a:ext cx="8136904" cy="3477875"/>
          </a:xfrm>
          <a:prstGeom prst="rect">
            <a:avLst/>
          </a:prstGeom>
          <a:ln>
            <a:solidFill>
              <a:srgbClr val="C00000"/>
            </a:solidFill>
          </a:ln>
        </p:spPr>
        <p:txBody>
          <a:bodyPr wrap="square">
            <a:spAutoFit/>
          </a:bodyPr>
          <a:lstStyle/>
          <a:p>
            <a:pPr algn="ctr"/>
            <a:r>
              <a:rPr lang="es-ES" sz="2000" b="1" dirty="0">
                <a:solidFill>
                  <a:srgbClr val="C00000"/>
                </a:solidFill>
              </a:rPr>
              <a:t>MISIONES - </a:t>
            </a:r>
            <a:r>
              <a:rPr lang="es-ES" sz="2000" b="1" dirty="0" smtClean="0">
                <a:solidFill>
                  <a:srgbClr val="C00000"/>
                </a:solidFill>
              </a:rPr>
              <a:t>ÚNICO </a:t>
            </a:r>
            <a:r>
              <a:rPr lang="es-ES" sz="2000" b="1" dirty="0">
                <a:solidFill>
                  <a:srgbClr val="C00000"/>
                </a:solidFill>
              </a:rPr>
              <a:t>DEPARTAMENTO DEL PAIS, A PUNTO DE LLEGAR AL 100% EN COBERTURA DE AGUA POTABLE</a:t>
            </a:r>
            <a:r>
              <a:rPr lang="es-ES" sz="2000" b="1" dirty="0" smtClean="0">
                <a:solidFill>
                  <a:srgbClr val="C00000"/>
                </a:solidFill>
              </a:rPr>
              <a:t>.</a:t>
            </a:r>
          </a:p>
          <a:p>
            <a:pPr algn="ctr"/>
            <a:endParaRPr lang="es-ES" sz="2000" dirty="0"/>
          </a:p>
          <a:p>
            <a:pPr algn="just"/>
            <a:r>
              <a:rPr lang="es-ES" sz="2000" dirty="0"/>
              <a:t>CON LA VISIÓN DEL GOBERNADOR DERLIS MAIDANA, SE HA INVERTIDO FUERTEMENTE EN LA CONSTRUCCIÓN DE SISTEMAS  DE AGUA POTABLE, ANTE LA CRISIS  QUE MUCHOS CIUDADANOS DEBIAN RECORRER LARGAS DISTANCIAS EN BUSCA DEL LÍQUIDO VITAL;  POR ELLO CON LA </a:t>
            </a:r>
            <a:r>
              <a:rPr lang="es-ES" sz="2000" dirty="0" smtClean="0"/>
              <a:t>CONSTRUCIÓN </a:t>
            </a:r>
            <a:r>
              <a:rPr lang="es-ES" sz="2000" dirty="0"/>
              <a:t>Y MEJORAS DE LOS  SISTEMAS DE AGUA, ESTAMOS SOLO A TRES LOCALIDADES DE LOGRAR LA COBERTURA TOTAL, SINÓNIMO DE SALUD Y MEJOR CALIDAD DE VIDA DE LOS HABITANTES</a:t>
            </a:r>
          </a:p>
        </p:txBody>
      </p:sp>
    </p:spTree>
    <p:extLst>
      <p:ext uri="{BB962C8B-B14F-4D97-AF65-F5344CB8AC3E}">
        <p14:creationId xmlns:p14="http://schemas.microsoft.com/office/powerpoint/2010/main" val="4113807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973332_1703999056522844_3599835705419786933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7623"/>
            <a:ext cx="3191136" cy="547260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35896" y="1124744"/>
            <a:ext cx="5184576" cy="2376264"/>
          </a:xfrm>
          <a:prstGeom prst="rect">
            <a:avLst/>
          </a:prstGeom>
          <a:ln>
            <a:solidFill>
              <a:srgbClr val="C00000"/>
            </a:solidFill>
          </a:ln>
        </p:spPr>
        <p:txBody>
          <a:bodyPr wrap="square">
            <a:spAutoFit/>
          </a:bodyPr>
          <a:lstStyle/>
          <a:p>
            <a:r>
              <a:rPr lang="es-ES" b="1" dirty="0"/>
              <a:t>TOTAL DE OBRAS REALIZADAS:</a:t>
            </a:r>
            <a:r>
              <a:rPr lang="es-ES" dirty="0"/>
              <a:t> </a:t>
            </a:r>
            <a:r>
              <a:rPr lang="es-ES" b="1" dirty="0">
                <a:solidFill>
                  <a:srgbClr val="C00000"/>
                </a:solidFill>
              </a:rPr>
              <a:t>24</a:t>
            </a:r>
            <a:endParaRPr lang="es-ES" dirty="0">
              <a:solidFill>
                <a:srgbClr val="C00000"/>
              </a:solidFill>
            </a:endParaRPr>
          </a:p>
          <a:p>
            <a:r>
              <a:rPr lang="es-ES" b="1" dirty="0"/>
              <a:t>MONTO DE INVERSIÓN: </a:t>
            </a:r>
            <a:r>
              <a:rPr lang="es-ES" b="1" dirty="0">
                <a:solidFill>
                  <a:srgbClr val="C00000"/>
                </a:solidFill>
              </a:rPr>
              <a:t>1.962.254.729</a:t>
            </a:r>
            <a:r>
              <a:rPr lang="es-ES" dirty="0"/>
              <a:t>    </a:t>
            </a:r>
            <a:endParaRPr lang="es-ES" dirty="0" smtClean="0"/>
          </a:p>
          <a:p>
            <a:endParaRPr lang="es-ES" dirty="0"/>
          </a:p>
          <a:p>
            <a:r>
              <a:rPr lang="es-ES" dirty="0" smtClean="0"/>
              <a:t>OBRAS </a:t>
            </a:r>
            <a:r>
              <a:rPr lang="es-ES" dirty="0"/>
              <a:t>LICITADAS</a:t>
            </a:r>
          </a:p>
          <a:p>
            <a:r>
              <a:rPr lang="es-ES" dirty="0"/>
              <a:t>MONTO DE INVERSION</a:t>
            </a:r>
            <a:r>
              <a:rPr lang="es-ES" dirty="0">
                <a:solidFill>
                  <a:srgbClr val="C00000"/>
                </a:solidFill>
              </a:rPr>
              <a:t>: 1.225.389.486</a:t>
            </a:r>
            <a:r>
              <a:rPr lang="es-ES" dirty="0"/>
              <a:t> -  TRANSFERENCIA Y APORTE PARA </a:t>
            </a:r>
            <a:r>
              <a:rPr lang="es-ES" dirty="0" smtClean="0"/>
              <a:t>MODERNIZACIÓN</a:t>
            </a:r>
            <a:r>
              <a:rPr lang="es-ES" dirty="0"/>
              <a:t>, MEJORAMIENTO Y </a:t>
            </a:r>
            <a:r>
              <a:rPr lang="es-ES" dirty="0" smtClean="0"/>
              <a:t>AMPLIACIÓN  </a:t>
            </a:r>
            <a:r>
              <a:rPr lang="es-ES" dirty="0"/>
              <a:t>DE SISTEMAS EXISTENTES</a:t>
            </a:r>
          </a:p>
        </p:txBody>
      </p:sp>
      <p:pic>
        <p:nvPicPr>
          <p:cNvPr id="2050" name="Picture 2" descr="C:\Users\Luis H\Desktop\f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9" y="3933056"/>
            <a:ext cx="9007525" cy="26239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82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496944" cy="1107996"/>
          </a:xfrm>
          <a:prstGeom prst="rect">
            <a:avLst/>
          </a:prstGeom>
          <a:noFill/>
        </p:spPr>
        <p:txBody>
          <a:bodyPr wrap="square" lIns="91440" tIns="45720" rIns="91440" bIns="45720">
            <a:spAutoFit/>
          </a:bodyPr>
          <a:lstStyle/>
          <a:p>
            <a:pPr algn="ctr"/>
            <a:r>
              <a:rPr lang="es-E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VIVIENDA S</a:t>
            </a:r>
            <a:endParaRPr lang="es-E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251520" y="1497558"/>
            <a:ext cx="8712968" cy="923330"/>
          </a:xfrm>
          <a:prstGeom prst="rect">
            <a:avLst/>
          </a:prstGeom>
          <a:ln>
            <a:solidFill>
              <a:srgbClr val="C00000"/>
            </a:solidFill>
          </a:ln>
        </p:spPr>
        <p:txBody>
          <a:bodyPr wrap="square">
            <a:spAutoFit/>
          </a:bodyPr>
          <a:lstStyle/>
          <a:p>
            <a:pPr algn="ctr"/>
            <a:r>
              <a:rPr lang="es-ES" dirty="0"/>
              <a:t>DENTRO DE LA POLÍTICA DE LUCHA CONTRA LA POBREZA, HEMOS REALIZADO LA CONSTRUCCIÓN DE VIVIENDAS PARA PERSONAS DE ESCASOS RECURSOS ECONÓMICOS, BENEFICIANDO DIRECTAMENTE A SUS FAMILIAS.</a:t>
            </a:r>
          </a:p>
        </p:txBody>
      </p:sp>
      <p:sp>
        <p:nvSpPr>
          <p:cNvPr id="4" name="3 Rectángulo"/>
          <p:cNvSpPr/>
          <p:nvPr/>
        </p:nvSpPr>
        <p:spPr>
          <a:xfrm>
            <a:off x="2517303" y="2492896"/>
            <a:ext cx="4181401" cy="369332"/>
          </a:xfrm>
          <a:prstGeom prst="rect">
            <a:avLst/>
          </a:prstGeom>
        </p:spPr>
        <p:txBody>
          <a:bodyPr wrap="none">
            <a:spAutoFit/>
          </a:bodyPr>
          <a:lstStyle/>
          <a:p>
            <a:r>
              <a:rPr lang="es-ES" b="1" dirty="0">
                <a:solidFill>
                  <a:srgbClr val="C00000"/>
                </a:solidFill>
              </a:rPr>
              <a:t>RECURSOS PROPIOS Y GESTIONES</a:t>
            </a:r>
            <a:r>
              <a:rPr lang="es-ES" b="1" dirty="0"/>
              <a:t>.</a:t>
            </a:r>
            <a:endParaRPr lang="es-ES" dirty="0"/>
          </a:p>
        </p:txBody>
      </p:sp>
      <p:pic>
        <p:nvPicPr>
          <p:cNvPr id="9218" name="Picture 2" descr="C:\Users\Luis H\Desktop\ERER.JPG"/>
          <p:cNvPicPr>
            <a:picLocks noChangeAspect="1" noChangeArrowheads="1"/>
          </p:cNvPicPr>
          <p:nvPr/>
        </p:nvPicPr>
        <p:blipFill rotWithShape="1">
          <a:blip r:embed="rId2">
            <a:extLst>
              <a:ext uri="{28A0092B-C50C-407E-A947-70E740481C1C}">
                <a14:useLocalDpi xmlns:a14="http://schemas.microsoft.com/office/drawing/2010/main" val="0"/>
              </a:ext>
            </a:extLst>
          </a:blip>
          <a:srcRect t="7610" r="6530"/>
          <a:stretch/>
        </p:blipFill>
        <p:spPr bwMode="auto">
          <a:xfrm>
            <a:off x="1835696" y="2942793"/>
            <a:ext cx="5007025" cy="308705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1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G-20160719-WA0030"/>
          <p:cNvPicPr>
            <a:picLocks noChangeAspect="1" noChangeArrowheads="1"/>
          </p:cNvPicPr>
          <p:nvPr/>
        </p:nvPicPr>
        <p:blipFill>
          <a:blip r:embed="rId2">
            <a:extLst>
              <a:ext uri="{28A0092B-C50C-407E-A947-70E740481C1C}">
                <a14:useLocalDpi xmlns:a14="http://schemas.microsoft.com/office/drawing/2010/main" val="0"/>
              </a:ext>
            </a:extLst>
          </a:blip>
          <a:srcRect r="5246" b="4378"/>
          <a:stretch>
            <a:fillRect/>
          </a:stretch>
        </p:blipFill>
        <p:spPr bwMode="auto">
          <a:xfrm>
            <a:off x="547758" y="712142"/>
            <a:ext cx="8124210" cy="482453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5536678"/>
            <a:ext cx="8640960" cy="707886"/>
          </a:xfrm>
          <a:prstGeom prst="rect">
            <a:avLst/>
          </a:prstGeom>
        </p:spPr>
        <p:txBody>
          <a:bodyPr wrap="square">
            <a:spAutoFit/>
          </a:bodyPr>
          <a:lstStyle/>
          <a:p>
            <a:pPr algn="ctr"/>
            <a:r>
              <a:rPr lang="es-ES" sz="2000" dirty="0">
                <a:solidFill>
                  <a:srgbClr val="C00000"/>
                </a:solidFill>
              </a:rPr>
              <a:t>VIVIENDA PARA MADRES SOLTERAS.</a:t>
            </a:r>
          </a:p>
          <a:p>
            <a:pPr algn="ctr"/>
            <a:r>
              <a:rPr lang="es-ES" sz="2000" dirty="0">
                <a:solidFill>
                  <a:srgbClr val="C00000"/>
                </a:solidFill>
              </a:rPr>
              <a:t>MONSEÑOR PASTOR BOGARIN ARGAÑA</a:t>
            </a:r>
          </a:p>
        </p:txBody>
      </p:sp>
    </p:spTree>
    <p:extLst>
      <p:ext uri="{BB962C8B-B14F-4D97-AF65-F5344CB8AC3E}">
        <p14:creationId xmlns:p14="http://schemas.microsoft.com/office/powerpoint/2010/main" val="3032820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438" y="476672"/>
            <a:ext cx="9012057" cy="707886"/>
          </a:xfrm>
          <a:prstGeom prst="rect">
            <a:avLst/>
          </a:prstGeom>
          <a:ln>
            <a:solidFill>
              <a:srgbClr val="C00000"/>
            </a:solidFill>
          </a:ln>
        </p:spPr>
        <p:txBody>
          <a:bodyPr wrap="square">
            <a:spAutoFit/>
          </a:bodyPr>
          <a:lstStyle/>
          <a:p>
            <a:pPr algn="ctr"/>
            <a:r>
              <a:rPr lang="es-ES" sz="2000" b="1" dirty="0" smtClean="0">
                <a:solidFill>
                  <a:srgbClr val="C00000"/>
                </a:solidFill>
              </a:rPr>
              <a:t>COSTRUCCIÓN </a:t>
            </a:r>
            <a:r>
              <a:rPr lang="es-ES" sz="2000" b="1" dirty="0">
                <a:solidFill>
                  <a:srgbClr val="C00000"/>
                </a:solidFill>
              </a:rPr>
              <a:t>DE CALLES EMPEDRADAS PARA EL DESARROLLO ECONOMICO Y SOCIAL.</a:t>
            </a:r>
            <a:endParaRPr lang="es-ES" sz="2000" dirty="0">
              <a:solidFill>
                <a:srgbClr val="C00000"/>
              </a:solidFill>
            </a:endParaRPr>
          </a:p>
        </p:txBody>
      </p:sp>
      <p:pic>
        <p:nvPicPr>
          <p:cNvPr id="3" name="2 Imagen" descr="C:\Users\Luis H\AppData\Local\Microsoft\Windows\INetCache\Content.Word\10406881_1027159347334686_6183767120800960431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68760"/>
            <a:ext cx="3672408" cy="2263140"/>
          </a:xfrm>
          <a:prstGeom prst="rect">
            <a:avLst/>
          </a:prstGeom>
          <a:noFill/>
          <a:ln>
            <a:noFill/>
          </a:ln>
        </p:spPr>
      </p:pic>
      <p:pic>
        <p:nvPicPr>
          <p:cNvPr id="4" name="3 Imagen" descr="C:\Users\Luis H\AppData\Local\Microsoft\Windows\INetCache\Content.Word\11148050_811953568879641_2009917633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3960440" cy="2263140"/>
          </a:xfrm>
          <a:prstGeom prst="rect">
            <a:avLst/>
          </a:prstGeom>
          <a:noFill/>
          <a:ln>
            <a:noFill/>
          </a:ln>
        </p:spPr>
      </p:pic>
      <p:sp>
        <p:nvSpPr>
          <p:cNvPr id="6" name="5 Rectángulo"/>
          <p:cNvSpPr/>
          <p:nvPr/>
        </p:nvSpPr>
        <p:spPr>
          <a:xfrm>
            <a:off x="251520" y="3616102"/>
            <a:ext cx="8784975" cy="1969770"/>
          </a:xfrm>
          <a:prstGeom prst="rect">
            <a:avLst/>
          </a:prstGeom>
          <a:ln>
            <a:solidFill>
              <a:srgbClr val="C00000"/>
            </a:solidFill>
          </a:ln>
        </p:spPr>
        <p:txBody>
          <a:bodyPr wrap="square">
            <a:spAutoFit/>
          </a:bodyPr>
          <a:lstStyle/>
          <a:p>
            <a:pPr algn="just"/>
            <a:r>
              <a:rPr lang="es-ES" dirty="0"/>
              <a:t>LA GOBERNACIÓN DE MISIONES TRABAJA ARDUAMENTE PARA LOGRAR MEJORAR LA INFRAESTRUCTURA VIAL DE LOS DISTINTOS DISTRITOS, A TRAVES DE LA CONSTRUCCIÓN DE PAVIMENTOS TIPO EMPEDRADO CONFORME A UN PLAN DE PRIORIDADES EN EL DEPARTAMENTO</a:t>
            </a:r>
            <a:r>
              <a:rPr lang="es-ES" dirty="0" smtClean="0"/>
              <a:t>.</a:t>
            </a:r>
          </a:p>
          <a:p>
            <a:pPr algn="just"/>
            <a:r>
              <a:rPr lang="es-ES" dirty="0" smtClean="0"/>
              <a:t>HASTA EL MOMENTO EL GOBIERNO DEPARTAMENTAL HA INVERTIDO MAS DE </a:t>
            </a:r>
            <a:r>
              <a:rPr lang="es-ES" sz="3200" b="1" dirty="0" smtClean="0">
                <a:solidFill>
                  <a:srgbClr val="C00000"/>
                </a:solidFill>
              </a:rPr>
              <a:t>15.899.535.559</a:t>
            </a:r>
            <a:r>
              <a:rPr lang="es-ES" dirty="0" smtClean="0"/>
              <a:t> DE GS.</a:t>
            </a:r>
            <a:endParaRPr lang="es-ES" dirty="0"/>
          </a:p>
        </p:txBody>
      </p:sp>
    </p:spTree>
    <p:extLst>
      <p:ext uri="{BB962C8B-B14F-4D97-AF65-F5344CB8AC3E}">
        <p14:creationId xmlns:p14="http://schemas.microsoft.com/office/powerpoint/2010/main" val="3079195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5432047"/>
              </p:ext>
            </p:extLst>
          </p:nvPr>
        </p:nvGraphicFramePr>
        <p:xfrm>
          <a:off x="762000" y="476673"/>
          <a:ext cx="7543800" cy="5911958"/>
        </p:xfrm>
        <a:graphic>
          <a:graphicData uri="http://schemas.openxmlformats.org/drawingml/2006/table">
            <a:tbl>
              <a:tblPr>
                <a:tableStyleId>{5C22544A-7EE6-4342-B048-85BDC9FD1C3A}</a:tableStyleId>
              </a:tblPr>
              <a:tblGrid>
                <a:gridCol w="4260715"/>
                <a:gridCol w="2538919"/>
                <a:gridCol w="744166"/>
              </a:tblGrid>
              <a:tr h="429953">
                <a:tc gridSpan="3">
                  <a:txBody>
                    <a:bodyPr/>
                    <a:lstStyle/>
                    <a:p>
                      <a:pPr algn="ctr" fontAlgn="b"/>
                      <a:r>
                        <a:rPr lang="es-PY" sz="1800" u="sng" strike="noStrike" dirty="0">
                          <a:effectLst/>
                        </a:rPr>
                        <a:t>GOBERNACION DE MISIONES</a:t>
                      </a:r>
                      <a:endParaRPr lang="es-PY" sz="1800" b="1" i="0" u="sng" strike="noStrike" dirty="0">
                        <a:effectLst/>
                        <a:latin typeface="Arial"/>
                      </a:endParaRPr>
                    </a:p>
                  </a:txBody>
                  <a:tcPr marL="7291" marR="7291" marT="7291" marB="0" anchor="b"/>
                </a:tc>
                <a:tc hMerge="1">
                  <a:txBody>
                    <a:bodyPr/>
                    <a:lstStyle/>
                    <a:p>
                      <a:endParaRPr lang="es-PY"/>
                    </a:p>
                  </a:txBody>
                  <a:tcPr/>
                </a:tc>
                <a:tc hMerge="1">
                  <a:txBody>
                    <a:bodyPr/>
                    <a:lstStyle/>
                    <a:p>
                      <a:endParaRPr lang="es-PY"/>
                    </a:p>
                  </a:txBody>
                  <a:tcPr/>
                </a:tc>
              </a:tr>
              <a:tr h="190490">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r>
              <a:tr h="257971">
                <a:tc>
                  <a:txBody>
                    <a:bodyPr/>
                    <a:lstStyle/>
                    <a:p>
                      <a:pPr algn="l" fontAlgn="b"/>
                      <a:r>
                        <a:rPr lang="es-PY" sz="1100" u="sng" strike="noStrike">
                          <a:effectLst/>
                        </a:rPr>
                        <a:t> </a:t>
                      </a:r>
                      <a:endParaRPr lang="es-PY" sz="1100" b="1" i="0" u="sng" strike="noStrike">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r>
              <a:tr h="429953">
                <a:tc gridSpan="3">
                  <a:txBody>
                    <a:bodyPr/>
                    <a:lstStyle/>
                    <a:p>
                      <a:pPr algn="ctr" fontAlgn="b"/>
                      <a:r>
                        <a:rPr lang="es-PY" sz="1800" u="sng" strike="noStrike">
                          <a:effectLst/>
                        </a:rPr>
                        <a:t>PROYECTO DE PRESUPUESTO DE GASTOS - AÑO  2017</a:t>
                      </a:r>
                      <a:endParaRPr lang="es-PY" sz="1800" b="1" i="0" u="sng" strike="noStrike">
                        <a:effectLst/>
                        <a:latin typeface="Arial"/>
                      </a:endParaRPr>
                    </a:p>
                  </a:txBody>
                  <a:tcPr marL="7291" marR="7291" marT="7291" marB="0" anchor="b"/>
                </a:tc>
                <a:tc hMerge="1">
                  <a:txBody>
                    <a:bodyPr/>
                    <a:lstStyle/>
                    <a:p>
                      <a:endParaRPr lang="es-PY"/>
                    </a:p>
                  </a:txBody>
                  <a:tcPr/>
                </a:tc>
                <a:tc hMerge="1">
                  <a:txBody>
                    <a:bodyPr/>
                    <a:lstStyle/>
                    <a:p>
                      <a:endParaRPr lang="es-PY"/>
                    </a:p>
                  </a:txBody>
                  <a:tcPr/>
                </a:tc>
              </a:tr>
              <a:tr h="190490">
                <a:tc>
                  <a:txBody>
                    <a:bodyPr/>
                    <a:lstStyle/>
                    <a:p>
                      <a:pPr algn="r"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c>
                  <a:txBody>
                    <a:bodyPr/>
                    <a:lstStyle/>
                    <a:p>
                      <a:pPr algn="l" fontAlgn="b"/>
                      <a:r>
                        <a:rPr lang="es-PY" sz="800" u="none" strike="noStrike">
                          <a:effectLst/>
                        </a:rPr>
                        <a:t> </a:t>
                      </a:r>
                      <a:endParaRPr lang="es-PY" sz="800" b="0" i="0" u="none" strike="noStrike">
                        <a:solidFill>
                          <a:srgbClr val="1D1B10"/>
                        </a:solidFill>
                        <a:effectLst/>
                        <a:latin typeface="Arial"/>
                      </a:endParaRPr>
                    </a:p>
                  </a:txBody>
                  <a:tcPr marL="7291" marR="7291" marT="7291" marB="0" anchor="b"/>
                </a:tc>
              </a:tr>
              <a:tr h="462199">
                <a:tc>
                  <a:txBody>
                    <a:bodyPr/>
                    <a:lstStyle/>
                    <a:p>
                      <a:pPr algn="ctr" fontAlgn="b"/>
                      <a:r>
                        <a:rPr lang="es-PY" sz="2000" u="none" strike="noStrike">
                          <a:effectLst/>
                        </a:rPr>
                        <a:t> </a:t>
                      </a:r>
                      <a:endParaRPr lang="es-PY" sz="2000" b="1" i="0" u="none" strike="noStrike">
                        <a:solidFill>
                          <a:srgbClr val="1D1B10"/>
                        </a:solidFill>
                        <a:effectLst/>
                        <a:latin typeface="Arial"/>
                      </a:endParaRPr>
                    </a:p>
                  </a:txBody>
                  <a:tcPr marL="7291" marR="7291" marT="7291" marB="0" anchor="b"/>
                </a:tc>
                <a:tc>
                  <a:txBody>
                    <a:bodyPr/>
                    <a:lstStyle/>
                    <a:p>
                      <a:pPr algn="l" fontAlgn="b"/>
                      <a:r>
                        <a:rPr lang="es-PY" sz="2000" u="none" strike="noStrike">
                          <a:effectLst/>
                        </a:rPr>
                        <a:t>MONTO</a:t>
                      </a:r>
                      <a:endParaRPr lang="es-PY" sz="2000" b="0" i="0" u="none" strike="noStrike">
                        <a:solidFill>
                          <a:srgbClr val="1D1B10"/>
                        </a:solidFill>
                        <a:effectLst/>
                        <a:latin typeface="Arial"/>
                      </a:endParaRPr>
                    </a:p>
                  </a:txBody>
                  <a:tcPr marL="7291" marR="7291" marT="7291" marB="0" anchor="b"/>
                </a:tc>
                <a:tc>
                  <a:txBody>
                    <a:bodyPr/>
                    <a:lstStyle/>
                    <a:p>
                      <a:pPr algn="ctr" fontAlgn="b"/>
                      <a:r>
                        <a:rPr lang="es-PY" sz="2000" u="none" strike="noStrike">
                          <a:effectLst/>
                        </a:rPr>
                        <a:t>%</a:t>
                      </a:r>
                      <a:endParaRPr lang="es-PY" sz="2000" b="0" i="0" u="none" strike="noStrike">
                        <a:solidFill>
                          <a:srgbClr val="1D1B10"/>
                        </a:solidFill>
                        <a:effectLst/>
                        <a:latin typeface="Arial"/>
                      </a:endParaRPr>
                    </a:p>
                  </a:txBody>
                  <a:tcPr marL="7291" marR="7291" marT="7291" marB="0" anchor="b"/>
                </a:tc>
              </a:tr>
              <a:tr h="615065">
                <a:tc>
                  <a:txBody>
                    <a:bodyPr/>
                    <a:lstStyle/>
                    <a:p>
                      <a:pPr algn="l" fontAlgn="b"/>
                      <a:r>
                        <a:rPr lang="es-PY" sz="2000" u="none" strike="noStrike">
                          <a:effectLst/>
                        </a:rPr>
                        <a:t>TOTAL GRUPO 100 SERVICIOS PERSONALES</a:t>
                      </a:r>
                      <a:endParaRPr lang="es-PY" sz="2000" b="0" i="0" u="none" strike="noStrike">
                        <a:solidFill>
                          <a:srgbClr val="1D1B10"/>
                        </a:solidFill>
                        <a:effectLst/>
                        <a:latin typeface="Arial"/>
                      </a:endParaRPr>
                    </a:p>
                  </a:txBody>
                  <a:tcPr marL="7291" marR="7291" marT="7291" marB="0" anchor="b"/>
                </a:tc>
                <a:tc>
                  <a:txBody>
                    <a:bodyPr/>
                    <a:lstStyle/>
                    <a:p>
                      <a:pPr algn="r" fontAlgn="b"/>
                      <a:r>
                        <a:rPr lang="es-PY" sz="2000" u="sng" strike="noStrike" dirty="0">
                          <a:effectLst/>
                        </a:rPr>
                        <a:t>6.074.348.251</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11</a:t>
                      </a:r>
                      <a:endParaRPr lang="es-PY" sz="2000" b="0" i="0" u="none" strike="noStrike">
                        <a:solidFill>
                          <a:srgbClr val="1D1B10"/>
                        </a:solidFill>
                        <a:effectLst/>
                        <a:latin typeface="Arial"/>
                      </a:endParaRPr>
                    </a:p>
                  </a:txBody>
                  <a:tcPr marL="7291" marR="7291" marT="7291" marB="0" anchor="b"/>
                </a:tc>
              </a:tr>
              <a:tr h="730920">
                <a:tc>
                  <a:txBody>
                    <a:bodyPr/>
                    <a:lstStyle/>
                    <a:p>
                      <a:pPr algn="l" fontAlgn="b"/>
                      <a:r>
                        <a:rPr lang="es-PY" sz="2000" u="none" strike="noStrike" dirty="0">
                          <a:effectLst/>
                        </a:rPr>
                        <a:t>TOTAL GRUPO 200 SERVICIOS NO PERSONALES</a:t>
                      </a:r>
                      <a:endParaRPr lang="es-PY" sz="2000" b="0" i="0" u="none" strike="noStrike" dirty="0">
                        <a:solidFill>
                          <a:srgbClr val="1D1B10"/>
                        </a:solidFill>
                        <a:effectLst/>
                        <a:latin typeface="Arial"/>
                      </a:endParaRPr>
                    </a:p>
                  </a:txBody>
                  <a:tcPr marL="7291" marR="7291" marT="7291" marB="0" anchor="b"/>
                </a:tc>
                <a:tc>
                  <a:txBody>
                    <a:bodyPr/>
                    <a:lstStyle/>
                    <a:p>
                      <a:pPr algn="r" fontAlgn="b"/>
                      <a:r>
                        <a:rPr lang="es-PY" sz="2000" u="sng" strike="noStrike" dirty="0">
                          <a:effectLst/>
                        </a:rPr>
                        <a:t>2.126.004.681</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4</a:t>
                      </a:r>
                      <a:endParaRPr lang="es-PY" sz="2000" b="0" i="0" u="none" strike="noStrike">
                        <a:solidFill>
                          <a:srgbClr val="1D1B10"/>
                        </a:solidFill>
                        <a:effectLst/>
                        <a:latin typeface="Arial"/>
                      </a:endParaRPr>
                    </a:p>
                  </a:txBody>
                  <a:tcPr marL="7291" marR="7291" marT="7291" marB="0" anchor="b"/>
                </a:tc>
              </a:tr>
              <a:tr h="615065">
                <a:tc>
                  <a:txBody>
                    <a:bodyPr/>
                    <a:lstStyle/>
                    <a:p>
                      <a:pPr algn="l" fontAlgn="b"/>
                      <a:r>
                        <a:rPr lang="es-PY" sz="2000" u="none" strike="noStrike">
                          <a:effectLst/>
                        </a:rPr>
                        <a:t>TOTAL GRUPO 300 BIENES DE CONSUMO</a:t>
                      </a:r>
                      <a:endParaRPr lang="es-PY" sz="2000" b="0" i="0" u="none" strike="noStrike">
                        <a:solidFill>
                          <a:srgbClr val="1D1B10"/>
                        </a:solidFill>
                        <a:effectLst/>
                        <a:latin typeface="Arial"/>
                      </a:endParaRPr>
                    </a:p>
                  </a:txBody>
                  <a:tcPr marL="7291" marR="7291" marT="7291" marB="0" anchor="b"/>
                </a:tc>
                <a:tc>
                  <a:txBody>
                    <a:bodyPr/>
                    <a:lstStyle/>
                    <a:p>
                      <a:pPr algn="r" fontAlgn="b"/>
                      <a:r>
                        <a:rPr lang="es-PY" sz="2000" u="sng" strike="noStrike" dirty="0">
                          <a:effectLst/>
                        </a:rPr>
                        <a:t>2.865.931.554</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5</a:t>
                      </a:r>
                      <a:endParaRPr lang="es-PY" sz="2000" b="0" i="0" u="none" strike="noStrike">
                        <a:solidFill>
                          <a:srgbClr val="1D1B10"/>
                        </a:solidFill>
                        <a:effectLst/>
                        <a:latin typeface="Arial"/>
                      </a:endParaRPr>
                    </a:p>
                  </a:txBody>
                  <a:tcPr marL="7291" marR="7291" marT="7291" marB="0" anchor="b"/>
                </a:tc>
              </a:tr>
              <a:tr h="615065">
                <a:tc>
                  <a:txBody>
                    <a:bodyPr/>
                    <a:lstStyle/>
                    <a:p>
                      <a:pPr algn="l" fontAlgn="b"/>
                      <a:r>
                        <a:rPr lang="es-PY" sz="2000" u="none" strike="noStrike" dirty="0">
                          <a:effectLst/>
                        </a:rPr>
                        <a:t>TOTALGRUPO 500 INVERSION FISICA</a:t>
                      </a:r>
                      <a:endParaRPr lang="es-PY" sz="2000" b="0" i="0" u="none" strike="noStrike" dirty="0">
                        <a:solidFill>
                          <a:srgbClr val="1D1B10"/>
                        </a:solidFill>
                        <a:effectLst/>
                        <a:latin typeface="Arial"/>
                      </a:endParaRPr>
                    </a:p>
                  </a:txBody>
                  <a:tcPr marL="7291" marR="7291" marT="7291" marB="0" anchor="b"/>
                </a:tc>
                <a:tc>
                  <a:txBody>
                    <a:bodyPr/>
                    <a:lstStyle/>
                    <a:p>
                      <a:pPr algn="r" fontAlgn="b"/>
                      <a:r>
                        <a:rPr lang="es-PY" sz="2000" u="sng" strike="noStrike" dirty="0">
                          <a:effectLst/>
                        </a:rPr>
                        <a:t>20.627.120.813</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36</a:t>
                      </a:r>
                      <a:endParaRPr lang="es-PY" sz="2000" b="0" i="0" u="none" strike="noStrike">
                        <a:solidFill>
                          <a:srgbClr val="1D1B10"/>
                        </a:solidFill>
                        <a:effectLst/>
                        <a:latin typeface="Arial"/>
                      </a:endParaRPr>
                    </a:p>
                  </a:txBody>
                  <a:tcPr marL="7291" marR="7291" marT="7291" marB="0" anchor="b"/>
                </a:tc>
              </a:tr>
              <a:tr h="615065">
                <a:tc>
                  <a:txBody>
                    <a:bodyPr/>
                    <a:lstStyle/>
                    <a:p>
                      <a:pPr algn="l" fontAlgn="b"/>
                      <a:r>
                        <a:rPr lang="es-PY" sz="2000" u="none" strike="noStrike" dirty="0">
                          <a:effectLst/>
                        </a:rPr>
                        <a:t>TOTAL GRUPO 800 TRANSFERENCIAS</a:t>
                      </a:r>
                      <a:endParaRPr lang="es-PY" sz="2000" b="0" i="0" u="none" strike="noStrike" dirty="0">
                        <a:solidFill>
                          <a:srgbClr val="1D1B10"/>
                        </a:solidFill>
                        <a:effectLst/>
                        <a:latin typeface="Arial"/>
                      </a:endParaRPr>
                    </a:p>
                  </a:txBody>
                  <a:tcPr marL="7291" marR="7291" marT="7291" marB="0" anchor="b"/>
                </a:tc>
                <a:tc>
                  <a:txBody>
                    <a:bodyPr/>
                    <a:lstStyle/>
                    <a:p>
                      <a:pPr algn="r" fontAlgn="b"/>
                      <a:r>
                        <a:rPr lang="es-PY" sz="2000" u="sng" strike="noStrike" dirty="0">
                          <a:effectLst/>
                        </a:rPr>
                        <a:t>24.633.571.801</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43</a:t>
                      </a:r>
                      <a:endParaRPr lang="es-PY" sz="2000" b="0" i="0" u="none" strike="noStrike">
                        <a:solidFill>
                          <a:srgbClr val="1D1B10"/>
                        </a:solidFill>
                        <a:effectLst/>
                        <a:latin typeface="Arial"/>
                      </a:endParaRPr>
                    </a:p>
                  </a:txBody>
                  <a:tcPr marL="7291" marR="7291" marT="7291" marB="0" anchor="b"/>
                </a:tc>
              </a:tr>
              <a:tr h="376209">
                <a:tc>
                  <a:txBody>
                    <a:bodyPr/>
                    <a:lstStyle/>
                    <a:p>
                      <a:pPr algn="l" fontAlgn="b"/>
                      <a:r>
                        <a:rPr lang="es-PY" sz="2000" u="none" strike="noStrike">
                          <a:effectLst/>
                        </a:rPr>
                        <a:t>TOTAL GRUPO 900 OTROS GASTOS</a:t>
                      </a:r>
                      <a:endParaRPr lang="es-PY" sz="2000" b="0" i="0" u="none" strike="noStrike">
                        <a:solidFill>
                          <a:srgbClr val="1D1B10"/>
                        </a:solidFill>
                        <a:effectLst/>
                        <a:latin typeface="Arial"/>
                      </a:endParaRPr>
                    </a:p>
                  </a:txBody>
                  <a:tcPr marL="7291" marR="7291" marT="7291" marB="0" anchor="b"/>
                </a:tc>
                <a:tc>
                  <a:txBody>
                    <a:bodyPr/>
                    <a:lstStyle/>
                    <a:p>
                      <a:pPr algn="r" fontAlgn="b"/>
                      <a:r>
                        <a:rPr lang="es-PY" sz="2000" u="sng" strike="noStrike" dirty="0">
                          <a:effectLst/>
                        </a:rPr>
                        <a:t>350.000.000</a:t>
                      </a:r>
                      <a:endParaRPr lang="es-PY" sz="2000" b="1" i="0" u="sng" strike="noStrike" dirty="0">
                        <a:solidFill>
                          <a:srgbClr val="1D1B10"/>
                        </a:solidFill>
                        <a:effectLst/>
                        <a:latin typeface="Arial"/>
                      </a:endParaRPr>
                    </a:p>
                  </a:txBody>
                  <a:tcPr marL="7291" marR="7291" marT="7291" marB="0" anchor="b"/>
                </a:tc>
                <a:tc>
                  <a:txBody>
                    <a:bodyPr/>
                    <a:lstStyle/>
                    <a:p>
                      <a:pPr algn="ctr" fontAlgn="b"/>
                      <a:r>
                        <a:rPr lang="es-PY" sz="2000" u="none" strike="noStrike">
                          <a:effectLst/>
                        </a:rPr>
                        <a:t>1</a:t>
                      </a:r>
                      <a:endParaRPr lang="es-PY" sz="2000" b="0" i="0" u="none" strike="noStrike">
                        <a:solidFill>
                          <a:srgbClr val="1D1B10"/>
                        </a:solidFill>
                        <a:effectLst/>
                        <a:latin typeface="Arial"/>
                      </a:endParaRPr>
                    </a:p>
                  </a:txBody>
                  <a:tcPr marL="7291" marR="7291" marT="7291" marB="0" anchor="b"/>
                </a:tc>
              </a:tr>
              <a:tr h="376209">
                <a:tc>
                  <a:txBody>
                    <a:bodyPr/>
                    <a:lstStyle/>
                    <a:p>
                      <a:pPr algn="l" fontAlgn="b"/>
                      <a:r>
                        <a:rPr lang="es-PY" sz="2000" u="none" strike="noStrike" dirty="0">
                          <a:effectLst/>
                        </a:rPr>
                        <a:t>TOTAL PRESUPUESTO 2017</a:t>
                      </a:r>
                      <a:endParaRPr lang="es-PY" sz="2000" b="1" i="0" u="none" strike="noStrike" dirty="0">
                        <a:solidFill>
                          <a:srgbClr val="1D1B10"/>
                        </a:solidFill>
                        <a:effectLst/>
                        <a:latin typeface="Arial"/>
                      </a:endParaRPr>
                    </a:p>
                  </a:txBody>
                  <a:tcPr marL="7291" marR="7291" marT="7291" marB="0" anchor="b"/>
                </a:tc>
                <a:tc>
                  <a:txBody>
                    <a:bodyPr/>
                    <a:lstStyle/>
                    <a:p>
                      <a:pPr algn="r" fontAlgn="b"/>
                      <a:r>
                        <a:rPr lang="es-PY" sz="2000" u="none" strike="noStrike" dirty="0">
                          <a:effectLst/>
                        </a:rPr>
                        <a:t>56.676.977.100</a:t>
                      </a:r>
                      <a:endParaRPr lang="es-PY" sz="2000" b="1" i="0" u="none" strike="noStrike" dirty="0">
                        <a:solidFill>
                          <a:srgbClr val="1D1B10"/>
                        </a:solidFill>
                        <a:effectLst/>
                        <a:latin typeface="Arial"/>
                      </a:endParaRPr>
                    </a:p>
                  </a:txBody>
                  <a:tcPr marL="7291" marR="7291" marT="7291" marB="0" anchor="b"/>
                </a:tc>
                <a:tc>
                  <a:txBody>
                    <a:bodyPr/>
                    <a:lstStyle/>
                    <a:p>
                      <a:pPr algn="ctr" fontAlgn="b"/>
                      <a:r>
                        <a:rPr lang="es-PY" sz="2000" u="none" strike="noStrike" dirty="0">
                          <a:effectLst/>
                        </a:rPr>
                        <a:t>100</a:t>
                      </a:r>
                      <a:endParaRPr lang="es-PY" sz="2000" b="1" i="0" u="none" strike="noStrike" dirty="0">
                        <a:solidFill>
                          <a:srgbClr val="1D1B10"/>
                        </a:solidFill>
                        <a:effectLst/>
                        <a:latin typeface="Arial"/>
                      </a:endParaRPr>
                    </a:p>
                  </a:txBody>
                  <a:tcPr marL="7291" marR="7291" marT="7291" marB="0" anchor="b"/>
                </a:tc>
              </a:tr>
            </a:tbl>
          </a:graphicData>
        </a:graphic>
      </p:graphicFrame>
    </p:spTree>
    <p:extLst>
      <p:ext uri="{BB962C8B-B14F-4D97-AF65-F5344CB8AC3E}">
        <p14:creationId xmlns:p14="http://schemas.microsoft.com/office/powerpoint/2010/main" val="35357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uis H\Desktop\EDGFG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513869" cy="43924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1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9778" y="332656"/>
            <a:ext cx="8568952" cy="1938992"/>
          </a:xfrm>
          <a:prstGeom prst="rect">
            <a:avLst/>
          </a:prstGeom>
          <a:noFill/>
        </p:spPr>
        <p:txBody>
          <a:bodyPr wrap="squar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130 BAÑOS MODERNOS  CON </a:t>
            </a:r>
            <a:r>
              <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LAVADEROS  </a:t>
            </a: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PARA </a:t>
            </a:r>
            <a:r>
              <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FAMILIAS  </a:t>
            </a: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a:t>
            </a:r>
            <a:r>
              <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ESCASOS RECURSOS.</a:t>
            </a:r>
          </a:p>
        </p:txBody>
      </p:sp>
      <p:sp>
        <p:nvSpPr>
          <p:cNvPr id="3" name="2 Rectángulo"/>
          <p:cNvSpPr/>
          <p:nvPr/>
        </p:nvSpPr>
        <p:spPr>
          <a:xfrm>
            <a:off x="209778" y="2239705"/>
            <a:ext cx="8568952" cy="2031325"/>
          </a:xfrm>
          <a:prstGeom prst="rect">
            <a:avLst/>
          </a:prstGeom>
          <a:ln>
            <a:solidFill>
              <a:srgbClr val="C00000"/>
            </a:solidFill>
          </a:ln>
        </p:spPr>
        <p:txBody>
          <a:bodyPr wrap="square">
            <a:spAutoFit/>
          </a:bodyPr>
          <a:lstStyle/>
          <a:p>
            <a:pPr algn="just"/>
            <a:r>
              <a:rPr lang="es-ES" dirty="0"/>
              <a:t>MUCHAS FAMILIAS DEL DEPARTAMENTO, NO CONTABAN CON ALGO TAN PRIMORDIAL COMO UN BAÑO EN CONDICIONES DE SALUBRIDAD Y COMODIDAD. ES POR ELLO QUE EL GOBIERNO DEPARTAMENTAL DERLIS MAIDANA HA LLEVADO ADELANTE, COMO UNA DE LAS ESTRATEGIAS DE LA LUCHA CONTRA LA POBREZA, LA CONSTRUCCIÓN DE BAÑOS MODERNOS CON LAVADEROS BAJO TECHO PARA FAMILIAS DE ESASOS RECURSOS ECONOMICOS DE MISIONES. </a:t>
            </a:r>
          </a:p>
        </p:txBody>
      </p:sp>
      <p:pic>
        <p:nvPicPr>
          <p:cNvPr id="11266" name="Picture 2" descr="C:\Users\Luis H\Desktop\FGFG.JPG"/>
          <p:cNvPicPr>
            <a:picLocks noChangeAspect="1" noChangeArrowheads="1"/>
          </p:cNvPicPr>
          <p:nvPr/>
        </p:nvPicPr>
        <p:blipFill rotWithShape="1">
          <a:blip r:embed="rId2">
            <a:extLst>
              <a:ext uri="{28A0092B-C50C-407E-A947-70E740481C1C}">
                <a14:useLocalDpi xmlns:a14="http://schemas.microsoft.com/office/drawing/2010/main" val="0"/>
              </a:ext>
            </a:extLst>
          </a:blip>
          <a:srcRect t="9153" b="7143"/>
          <a:stretch/>
        </p:blipFill>
        <p:spPr bwMode="auto">
          <a:xfrm>
            <a:off x="1547664" y="4428257"/>
            <a:ext cx="6048671" cy="21779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3 Rectángulo"/>
          <p:cNvSpPr/>
          <p:nvPr/>
        </p:nvSpPr>
        <p:spPr>
          <a:xfrm>
            <a:off x="6786233" y="5589240"/>
            <a:ext cx="750346" cy="252028"/>
          </a:xfrm>
          <a:prstGeom prst="rec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t>70</a:t>
            </a:r>
            <a:endParaRPr lang="es-ES" b="1" dirty="0"/>
          </a:p>
        </p:txBody>
      </p:sp>
      <p:sp>
        <p:nvSpPr>
          <p:cNvPr id="6" name="5 Rectángulo"/>
          <p:cNvSpPr/>
          <p:nvPr/>
        </p:nvSpPr>
        <p:spPr>
          <a:xfrm>
            <a:off x="6804248" y="5913276"/>
            <a:ext cx="750346" cy="252028"/>
          </a:xfrm>
          <a:prstGeom prst="rect">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smtClean="0">
                <a:solidFill>
                  <a:srgbClr val="C00000"/>
                </a:solidFill>
              </a:rPr>
              <a:t>130</a:t>
            </a:r>
            <a:endParaRPr lang="es-ES" b="1" dirty="0">
              <a:solidFill>
                <a:srgbClr val="C00000"/>
              </a:solidFill>
            </a:endParaRPr>
          </a:p>
        </p:txBody>
      </p:sp>
    </p:spTree>
    <p:extLst>
      <p:ext uri="{BB962C8B-B14F-4D97-AF65-F5344CB8AC3E}">
        <p14:creationId xmlns:p14="http://schemas.microsoft.com/office/powerpoint/2010/main" val="1324074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8" y="233353"/>
            <a:ext cx="4464494" cy="1323439"/>
          </a:xfrm>
          <a:prstGeom prst="rect">
            <a:avLst/>
          </a:prstGeom>
          <a:noFill/>
        </p:spPr>
        <p:txBody>
          <a:bodyPr wrap="square" lIns="91440" tIns="45720" rIns="91440" bIns="45720">
            <a:spAutoFit/>
          </a:bodyPr>
          <a:lstStyle/>
          <a:p>
            <a:pPr algn="ctr"/>
            <a:r>
              <a:rPr lang="es-E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SALUD</a:t>
            </a:r>
            <a:endParaRPr lang="es-E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290" name="Picture 2" descr="C:\Users\Luis H\Desktop\REG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4" y="1340768"/>
            <a:ext cx="8568952" cy="530619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6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391860_203770209962918_8760651163890807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013635" cy="522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5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_GOB9538"/>
          <p:cNvPicPr>
            <a:picLocks noChangeAspect="1" noChangeArrowheads="1"/>
          </p:cNvPicPr>
          <p:nvPr/>
        </p:nvPicPr>
        <p:blipFill>
          <a:blip r:embed="rId2" cstate="print">
            <a:extLst>
              <a:ext uri="{28A0092B-C50C-407E-A947-70E740481C1C}">
                <a14:useLocalDpi xmlns:a14="http://schemas.microsoft.com/office/drawing/2010/main" val="0"/>
              </a:ext>
            </a:extLst>
          </a:blip>
          <a:srcRect r="-972" b="4691"/>
          <a:stretch>
            <a:fillRect/>
          </a:stretch>
        </p:blipFill>
        <p:spPr bwMode="auto">
          <a:xfrm>
            <a:off x="1004958" y="1052736"/>
            <a:ext cx="6984776" cy="497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0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22229" y="908720"/>
            <a:ext cx="5570108" cy="1446550"/>
          </a:xfrm>
          <a:prstGeom prst="rect">
            <a:avLst/>
          </a:prstGeom>
          <a:noFill/>
        </p:spPr>
        <p:txBody>
          <a:bodyPr wrap="square" lIns="91440" tIns="45720" rIns="91440" bIns="45720">
            <a:spAutoFit/>
          </a:bodyPr>
          <a:lstStyle/>
          <a:p>
            <a:pPr algn="ctr"/>
            <a:r>
              <a:rPr lang="es-E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DEPORTE</a:t>
            </a:r>
            <a:endParaRPr lang="es-E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282143" y="2550388"/>
            <a:ext cx="8568952" cy="2264081"/>
          </a:xfrm>
          <a:prstGeom prst="rect">
            <a:avLst/>
          </a:prstGeom>
          <a:ln>
            <a:solidFill>
              <a:srgbClr val="C00000"/>
            </a:solidFill>
          </a:ln>
        </p:spPr>
        <p:txBody>
          <a:bodyPr wrap="square">
            <a:spAutoFit/>
          </a:bodyPr>
          <a:lstStyle/>
          <a:p>
            <a:pPr algn="just">
              <a:lnSpc>
                <a:spcPct val="150000"/>
              </a:lnSpc>
            </a:pPr>
            <a:r>
              <a:rPr lang="es-ES" sz="1600" dirty="0"/>
              <a:t>SE HA DOTADO DE INFRAESTRUCTURAS A LAS INSTALACIONES DE CLUBES Y POLIDEPORTIVOS DE LOS DIFERENTES DISTRITOS, CON LA VISIÓN DE DOTAR DE ESPACIOS MODERNOS A LA AFICION DEPORTIVA, Y POR SOBRE TODO LOGRAR QUE  MISIONES SEA PROTAGONISTA DE GRANDES EVENTOS, HECHO CONSEGUIDO, CON LA REALIZACIÓN DE EVENTOS NACIONALES Y HASTA MUNDIALES, NUNCA ACONTECIDAS POR LA CARENCIA DE </a:t>
            </a:r>
            <a:r>
              <a:rPr lang="es-ES" sz="1600" dirty="0" smtClean="0"/>
              <a:t>INSFRAESTRUCTURA.</a:t>
            </a:r>
            <a:endParaRPr lang="es-ES" sz="1600" dirty="0"/>
          </a:p>
        </p:txBody>
      </p:sp>
    </p:spTree>
    <p:extLst>
      <p:ext uri="{BB962C8B-B14F-4D97-AF65-F5344CB8AC3E}">
        <p14:creationId xmlns:p14="http://schemas.microsoft.com/office/powerpoint/2010/main" val="249622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uis H\Desktop\FG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620688"/>
            <a:ext cx="9067078" cy="554461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80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3428352_878388248939487_4734162831430165113_n"/>
          <p:cNvPicPr>
            <a:picLocks noChangeAspect="1" noChangeArrowheads="1"/>
          </p:cNvPicPr>
          <p:nvPr/>
        </p:nvPicPr>
        <p:blipFill>
          <a:blip r:embed="rId2">
            <a:extLst>
              <a:ext uri="{28A0092B-C50C-407E-A947-70E740481C1C}">
                <a14:useLocalDpi xmlns:a14="http://schemas.microsoft.com/office/drawing/2010/main" val="0"/>
              </a:ext>
            </a:extLst>
          </a:blip>
          <a:srcRect l="50497" r="1134" b="38446"/>
          <a:stretch>
            <a:fillRect/>
          </a:stretch>
        </p:blipFill>
        <p:spPr bwMode="auto">
          <a:xfrm>
            <a:off x="539552" y="648785"/>
            <a:ext cx="823700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5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3495186_1041884175905291_7214077942672017334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96741"/>
            <a:ext cx="717652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35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43808" y="332656"/>
            <a:ext cx="3223961"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Seguridad</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569818" y="1988840"/>
            <a:ext cx="7848872" cy="3970318"/>
          </a:xfrm>
          <a:prstGeom prst="rect">
            <a:avLst/>
          </a:prstGeom>
          <a:ln>
            <a:solidFill>
              <a:schemeClr val="accent1"/>
            </a:solidFill>
          </a:ln>
        </p:spPr>
        <p:txBody>
          <a:bodyPr wrap="square">
            <a:spAutoFit/>
          </a:bodyPr>
          <a:lstStyle/>
          <a:p>
            <a:r>
              <a:rPr lang="es-ES" b="1" dirty="0" smtClean="0">
                <a:solidFill>
                  <a:srgbClr val="C00000"/>
                </a:solidFill>
              </a:rPr>
              <a:t>MAS DE 5 </a:t>
            </a:r>
            <a:r>
              <a:rPr lang="es-ES" b="1" dirty="0">
                <a:solidFill>
                  <a:srgbClr val="C00000"/>
                </a:solidFill>
              </a:rPr>
              <a:t>MIL MILLONES DE </a:t>
            </a:r>
            <a:r>
              <a:rPr lang="es-ES" b="1" dirty="0" smtClean="0">
                <a:solidFill>
                  <a:srgbClr val="C00000"/>
                </a:solidFill>
              </a:rPr>
              <a:t>GUARANÍES</a:t>
            </a:r>
          </a:p>
          <a:p>
            <a:endParaRPr lang="es-ES" dirty="0" smtClean="0">
              <a:solidFill>
                <a:srgbClr val="C00000"/>
              </a:solidFill>
            </a:endParaRPr>
          </a:p>
          <a:p>
            <a:pPr algn="just">
              <a:lnSpc>
                <a:spcPct val="150000"/>
              </a:lnSpc>
            </a:pPr>
            <a:r>
              <a:rPr lang="es-ES" sz="1600" dirty="0" smtClean="0">
                <a:solidFill>
                  <a:schemeClr val="tx1">
                    <a:lumMod val="95000"/>
                    <a:lumOff val="5000"/>
                  </a:schemeClr>
                </a:solidFill>
              </a:rPr>
              <a:t>HEMOS DOTADO DE MODERNAS INFRAESTRUCTURAS A LAS VARIAS COMISARIAS,</a:t>
            </a:r>
          </a:p>
          <a:p>
            <a:pPr algn="just">
              <a:lnSpc>
                <a:spcPct val="150000"/>
              </a:lnSpc>
            </a:pPr>
            <a:r>
              <a:rPr lang="es-ES" sz="1600" dirty="0" smtClean="0">
                <a:solidFill>
                  <a:schemeClr val="tx1">
                    <a:lumMod val="95000"/>
                    <a:lumOff val="5000"/>
                  </a:schemeClr>
                </a:solidFill>
              </a:rPr>
              <a:t>LA INSTALACIÓN DEL CENTRO DE ATENCIÓN DE LLAMADAS CON TECNOLOGÍA DE ÚLTIMA GENERACIÓN, GPS PARA PATRULLERAS, SISTEMA DE 20 CÁMARAS PARA VIDEO VIGILANCIA PÚBLICA CON SU SALA DE MONITOREO Y ALMACENAMIENTO DE DATOS, SISTEMA DE PROTECCIÓN PARA FUNCIONAMIENTO CONTINUO 24H/7D, INTERCONEXIÓN CON LOS OTROS CENTROS DEL PAÍS, INTEGRACIÓN DE SISTEMA DE RADIOCOMUNICACIÓN</a:t>
            </a:r>
          </a:p>
          <a:p>
            <a:pPr algn="just">
              <a:lnSpc>
                <a:spcPct val="150000"/>
              </a:lnSpc>
            </a:pPr>
            <a:r>
              <a:rPr lang="es-ES" sz="1600" dirty="0" smtClean="0">
                <a:solidFill>
                  <a:schemeClr val="tx1">
                    <a:lumMod val="95000"/>
                    <a:lumOff val="5000"/>
                  </a:schemeClr>
                </a:solidFill>
              </a:rPr>
              <a:t>Y SOPORTE TÉCNICO Y MANTENIMIENTO POR DOS AÑOS</a:t>
            </a:r>
            <a:endParaRPr lang="es-ES" sz="1600" dirty="0">
              <a:solidFill>
                <a:schemeClr val="tx1">
                  <a:lumMod val="95000"/>
                  <a:lumOff val="5000"/>
                </a:schemeClr>
              </a:solidFill>
            </a:endParaRPr>
          </a:p>
        </p:txBody>
      </p:sp>
    </p:spTree>
    <p:extLst>
      <p:ext uri="{BB962C8B-B14F-4D97-AF65-F5344CB8AC3E}">
        <p14:creationId xmlns:p14="http://schemas.microsoft.com/office/powerpoint/2010/main" val="150271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07834380"/>
              </p:ext>
            </p:extLst>
          </p:nvPr>
        </p:nvGraphicFramePr>
        <p:xfrm>
          <a:off x="762000" y="476674"/>
          <a:ext cx="7543799" cy="5616620"/>
        </p:xfrm>
        <a:graphic>
          <a:graphicData uri="http://schemas.openxmlformats.org/drawingml/2006/table">
            <a:tbl>
              <a:tblPr>
                <a:tableStyleId>{5C22544A-7EE6-4342-B048-85BDC9FD1C3A}</a:tableStyleId>
              </a:tblPr>
              <a:tblGrid>
                <a:gridCol w="4597003"/>
                <a:gridCol w="2278856"/>
                <a:gridCol w="667940"/>
              </a:tblGrid>
              <a:tr h="755659">
                <a:tc gridSpan="3">
                  <a:txBody>
                    <a:bodyPr/>
                    <a:lstStyle/>
                    <a:p>
                      <a:pPr algn="ctr" fontAlgn="b"/>
                      <a:r>
                        <a:rPr lang="es-PY" sz="2000" u="sng" strike="noStrike" dirty="0">
                          <a:effectLst/>
                        </a:rPr>
                        <a:t>GOBERNACION DE MISIONES</a:t>
                      </a:r>
                      <a:endParaRPr lang="es-PY" sz="2000" b="1" i="0" u="sng" strike="noStrike" dirty="0">
                        <a:effectLst/>
                        <a:latin typeface="Arial"/>
                      </a:endParaRPr>
                    </a:p>
                  </a:txBody>
                  <a:tcPr marL="6541" marR="6541" marT="6541" marB="0" anchor="b"/>
                </a:tc>
                <a:tc hMerge="1">
                  <a:txBody>
                    <a:bodyPr/>
                    <a:lstStyle/>
                    <a:p>
                      <a:endParaRPr lang="es-PY"/>
                    </a:p>
                  </a:txBody>
                  <a:tcPr/>
                </a:tc>
                <a:tc hMerge="1">
                  <a:txBody>
                    <a:bodyPr/>
                    <a:lstStyle/>
                    <a:p>
                      <a:endParaRPr lang="es-PY"/>
                    </a:p>
                  </a:txBody>
                  <a:tcPr/>
                </a:tc>
              </a:tr>
              <a:tr h="755659">
                <a:tc gridSpan="3">
                  <a:txBody>
                    <a:bodyPr/>
                    <a:lstStyle/>
                    <a:p>
                      <a:pPr algn="ctr" fontAlgn="b"/>
                      <a:r>
                        <a:rPr lang="es-PY" sz="2000" u="sng" strike="noStrike" dirty="0">
                          <a:effectLst/>
                        </a:rPr>
                        <a:t>COMPOSICION DE RUBROS CON MAYOR INVERSION</a:t>
                      </a:r>
                      <a:endParaRPr lang="es-PY" sz="2000" b="1" i="0" u="sng" strike="noStrike" dirty="0">
                        <a:effectLst/>
                        <a:latin typeface="Arial"/>
                      </a:endParaRPr>
                    </a:p>
                  </a:txBody>
                  <a:tcPr marL="6541" marR="6541" marT="6541" marB="0" anchor="b"/>
                </a:tc>
                <a:tc hMerge="1">
                  <a:txBody>
                    <a:bodyPr/>
                    <a:lstStyle/>
                    <a:p>
                      <a:endParaRPr lang="es-PY"/>
                    </a:p>
                  </a:txBody>
                  <a:tcPr/>
                </a:tc>
                <a:tc hMerge="1">
                  <a:txBody>
                    <a:bodyPr/>
                    <a:lstStyle/>
                    <a:p>
                      <a:endParaRPr lang="es-PY"/>
                    </a:p>
                  </a:txBody>
                  <a:tcPr/>
                </a:tc>
              </a:tr>
              <a:tr h="327007">
                <a:tc>
                  <a:txBody>
                    <a:bodyPr/>
                    <a:lstStyle/>
                    <a:p>
                      <a:pPr algn="r" fontAlgn="b"/>
                      <a:r>
                        <a:rPr lang="es-PY" sz="2000" u="none" strike="noStrike">
                          <a:effectLst/>
                        </a:rPr>
                        <a:t> </a:t>
                      </a:r>
                      <a:endParaRPr lang="es-PY" sz="2000" b="0" i="0" u="none" strike="noStrike">
                        <a:solidFill>
                          <a:srgbClr val="1D1B10"/>
                        </a:solidFill>
                        <a:effectLst/>
                        <a:latin typeface="Arial"/>
                      </a:endParaRPr>
                    </a:p>
                  </a:txBody>
                  <a:tcPr marL="6541" marR="6541" marT="6541" marB="0" anchor="b"/>
                </a:tc>
                <a:tc>
                  <a:txBody>
                    <a:bodyPr/>
                    <a:lstStyle/>
                    <a:p>
                      <a:pPr algn="l" fontAlgn="b"/>
                      <a:r>
                        <a:rPr lang="es-PY" sz="2000" u="none" strike="noStrike">
                          <a:effectLst/>
                        </a:rPr>
                        <a:t> </a:t>
                      </a:r>
                      <a:endParaRPr lang="es-PY" sz="2000" b="0" i="0" u="none" strike="noStrike">
                        <a:solidFill>
                          <a:srgbClr val="1D1B10"/>
                        </a:solidFill>
                        <a:effectLst/>
                        <a:latin typeface="Arial"/>
                      </a:endParaRPr>
                    </a:p>
                  </a:txBody>
                  <a:tcPr marL="6541" marR="6541" marT="6541" marB="0" anchor="b"/>
                </a:tc>
                <a:tc>
                  <a:txBody>
                    <a:bodyPr/>
                    <a:lstStyle/>
                    <a:p>
                      <a:pPr algn="l" fontAlgn="b"/>
                      <a:r>
                        <a:rPr lang="es-PY" sz="2000" u="none" strike="noStrike">
                          <a:effectLst/>
                        </a:rPr>
                        <a:t> </a:t>
                      </a:r>
                      <a:endParaRPr lang="es-PY" sz="2000" b="0" i="0" u="none" strike="noStrike">
                        <a:solidFill>
                          <a:srgbClr val="1D1B10"/>
                        </a:solidFill>
                        <a:effectLst/>
                        <a:latin typeface="Arial"/>
                      </a:endParaRPr>
                    </a:p>
                  </a:txBody>
                  <a:tcPr marL="6541" marR="6541" marT="6541" marB="0" anchor="b"/>
                </a:tc>
              </a:tr>
              <a:tr h="755659">
                <a:tc>
                  <a:txBody>
                    <a:bodyPr/>
                    <a:lstStyle/>
                    <a:p>
                      <a:pPr algn="l" fontAlgn="b"/>
                      <a:r>
                        <a:rPr lang="es-PY" sz="2000" u="none" strike="noStrike" dirty="0">
                          <a:effectLst/>
                        </a:rPr>
                        <a:t>TOTAL CONSTRUCCIONES</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18.135.596.087</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88</a:t>
                      </a:r>
                      <a:endParaRPr lang="es-PY" sz="2000" b="0" i="0" u="none" strike="noStrike">
                        <a:solidFill>
                          <a:srgbClr val="1D1B10"/>
                        </a:solidFill>
                        <a:effectLst/>
                        <a:latin typeface="Arial"/>
                      </a:endParaRPr>
                    </a:p>
                  </a:txBody>
                  <a:tcPr marL="6541" marR="6541" marT="6541" marB="0" anchor="b"/>
                </a:tc>
              </a:tr>
              <a:tr h="755659">
                <a:tc>
                  <a:txBody>
                    <a:bodyPr/>
                    <a:lstStyle/>
                    <a:p>
                      <a:pPr algn="l" fontAlgn="b"/>
                      <a:r>
                        <a:rPr lang="es-PY" sz="2000" u="none" strike="noStrike" dirty="0">
                          <a:effectLst/>
                        </a:rPr>
                        <a:t>TOTAL ADQUISICION DE MAQUINARIAS</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2.121.664.500</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10</a:t>
                      </a:r>
                      <a:endParaRPr lang="es-PY" sz="2000" b="0" i="0" u="none" strike="noStrike">
                        <a:solidFill>
                          <a:srgbClr val="1D1B10"/>
                        </a:solidFill>
                        <a:effectLst/>
                        <a:latin typeface="Arial"/>
                      </a:endParaRPr>
                    </a:p>
                  </a:txBody>
                  <a:tcPr marL="6541" marR="6541" marT="6541" marB="0" anchor="b"/>
                </a:tc>
              </a:tr>
              <a:tr h="755659">
                <a:tc>
                  <a:txBody>
                    <a:bodyPr/>
                    <a:lstStyle/>
                    <a:p>
                      <a:pPr algn="l" fontAlgn="b"/>
                      <a:r>
                        <a:rPr lang="es-PY" sz="2000" u="none" strike="noStrike">
                          <a:effectLst/>
                        </a:rPr>
                        <a:t>TOTAL ADQUISICION DE EQUIPOS DE OFICINA</a:t>
                      </a:r>
                      <a:endParaRPr lang="es-PY" sz="2000" b="0" i="0" u="none" strike="noStrike">
                        <a:solidFill>
                          <a:srgbClr val="1D1B10"/>
                        </a:solidFill>
                        <a:effectLst/>
                        <a:latin typeface="Arial"/>
                      </a:endParaRPr>
                    </a:p>
                  </a:txBody>
                  <a:tcPr marL="6541" marR="6541" marT="6541" marB="0" anchor="b"/>
                </a:tc>
                <a:tc>
                  <a:txBody>
                    <a:bodyPr/>
                    <a:lstStyle/>
                    <a:p>
                      <a:pPr algn="r" fontAlgn="b"/>
                      <a:r>
                        <a:rPr lang="es-PY" sz="2000" u="sng" strike="noStrike" dirty="0">
                          <a:effectLst/>
                        </a:rPr>
                        <a:t>169.860.226</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1</a:t>
                      </a:r>
                      <a:endParaRPr lang="es-PY" sz="2000" b="0" i="0" u="none" strike="noStrike">
                        <a:solidFill>
                          <a:srgbClr val="1D1B10"/>
                        </a:solidFill>
                        <a:effectLst/>
                        <a:latin typeface="Arial"/>
                      </a:endParaRPr>
                    </a:p>
                  </a:txBody>
                  <a:tcPr marL="6541" marR="6541" marT="6541" marB="0" anchor="b"/>
                </a:tc>
              </a:tr>
              <a:tr h="755659">
                <a:tc>
                  <a:txBody>
                    <a:bodyPr/>
                    <a:lstStyle/>
                    <a:p>
                      <a:pPr algn="l" fontAlgn="b"/>
                      <a:r>
                        <a:rPr lang="es-PY" sz="2000" u="none" strike="noStrike">
                          <a:effectLst/>
                        </a:rPr>
                        <a:t>TOTAL PROYECTOS DE INVERSION</a:t>
                      </a:r>
                      <a:endParaRPr lang="es-PY" sz="2000" b="0" i="0" u="none" strike="noStrike">
                        <a:solidFill>
                          <a:srgbClr val="1D1B10"/>
                        </a:solidFill>
                        <a:effectLst/>
                        <a:latin typeface="Arial"/>
                      </a:endParaRPr>
                    </a:p>
                  </a:txBody>
                  <a:tcPr marL="6541" marR="6541" marT="6541" marB="0" anchor="b"/>
                </a:tc>
                <a:tc>
                  <a:txBody>
                    <a:bodyPr/>
                    <a:lstStyle/>
                    <a:p>
                      <a:pPr algn="r" fontAlgn="b"/>
                      <a:r>
                        <a:rPr lang="es-PY" sz="2000" u="sng" strike="noStrike" dirty="0">
                          <a:effectLst/>
                        </a:rPr>
                        <a:t>200.000.000</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dirty="0">
                          <a:effectLst/>
                        </a:rPr>
                        <a:t>1</a:t>
                      </a:r>
                      <a:endParaRPr lang="es-PY" sz="2000" b="0" i="0" u="none" strike="noStrike" dirty="0">
                        <a:solidFill>
                          <a:srgbClr val="1D1B10"/>
                        </a:solidFill>
                        <a:effectLst/>
                        <a:latin typeface="Arial"/>
                      </a:endParaRPr>
                    </a:p>
                  </a:txBody>
                  <a:tcPr marL="6541" marR="6541" marT="6541" marB="0" anchor="b"/>
                </a:tc>
              </a:tr>
              <a:tr h="755659">
                <a:tc>
                  <a:txBody>
                    <a:bodyPr/>
                    <a:lstStyle/>
                    <a:p>
                      <a:pPr algn="l" fontAlgn="b"/>
                      <a:r>
                        <a:rPr lang="es-PY" sz="2000" u="none" strike="noStrike" dirty="0">
                          <a:effectLst/>
                        </a:rPr>
                        <a:t>GRUPO 500 INVERSION FISICA</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none" strike="noStrike">
                          <a:effectLst/>
                        </a:rPr>
                        <a:t>20.627.120.813</a:t>
                      </a:r>
                      <a:endParaRPr lang="es-PY" sz="2000" b="1" i="0" u="none" strike="noStrike">
                        <a:solidFill>
                          <a:srgbClr val="1D1B10"/>
                        </a:solidFill>
                        <a:effectLst/>
                        <a:latin typeface="Arial"/>
                      </a:endParaRPr>
                    </a:p>
                  </a:txBody>
                  <a:tcPr marL="6541" marR="6541" marT="6541" marB="0" anchor="b"/>
                </a:tc>
                <a:tc>
                  <a:txBody>
                    <a:bodyPr/>
                    <a:lstStyle/>
                    <a:p>
                      <a:pPr algn="ctr" fontAlgn="b"/>
                      <a:r>
                        <a:rPr lang="es-PY" sz="2000" u="none" strike="noStrike" dirty="0">
                          <a:effectLst/>
                        </a:rPr>
                        <a:t>100</a:t>
                      </a:r>
                      <a:endParaRPr lang="es-PY" sz="2000" b="0" i="0" u="none" strike="noStrike" dirty="0">
                        <a:solidFill>
                          <a:srgbClr val="1D1B10"/>
                        </a:solidFill>
                        <a:effectLst/>
                        <a:latin typeface="Arial"/>
                      </a:endParaRPr>
                    </a:p>
                  </a:txBody>
                  <a:tcPr marL="6541" marR="6541" marT="6541" marB="0" anchor="b"/>
                </a:tc>
              </a:tr>
            </a:tbl>
          </a:graphicData>
        </a:graphic>
      </p:graphicFrame>
    </p:spTree>
    <p:extLst>
      <p:ext uri="{BB962C8B-B14F-4D97-AF65-F5344CB8AC3E}">
        <p14:creationId xmlns:p14="http://schemas.microsoft.com/office/powerpoint/2010/main" val="310841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is H\Desktop\20160810_1725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984" y="404664"/>
            <a:ext cx="7259216" cy="544441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030979" y="6165304"/>
            <a:ext cx="4572000" cy="369332"/>
          </a:xfrm>
          <a:prstGeom prst="rect">
            <a:avLst/>
          </a:prstGeom>
        </p:spPr>
        <p:txBody>
          <a:bodyPr>
            <a:spAutoFit/>
          </a:bodyPr>
          <a:lstStyle/>
          <a:p>
            <a:r>
              <a:rPr lang="es-ES" b="1" dirty="0" smtClean="0">
                <a:solidFill>
                  <a:srgbClr val="C00000"/>
                </a:solidFill>
              </a:rPr>
              <a:t>COMISARIA MBURICARETA</a:t>
            </a:r>
            <a:endParaRPr lang="es-ES" b="1" dirty="0">
              <a:solidFill>
                <a:srgbClr val="C00000"/>
              </a:solidFill>
            </a:endParaRPr>
          </a:p>
        </p:txBody>
      </p:sp>
    </p:spTree>
    <p:extLst>
      <p:ext uri="{BB962C8B-B14F-4D97-AF65-F5344CB8AC3E}">
        <p14:creationId xmlns:p14="http://schemas.microsoft.com/office/powerpoint/2010/main" val="974752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uis H\Desktop\IMG-20160810-WA0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61" y="476672"/>
            <a:ext cx="8136904"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030979" y="6165304"/>
            <a:ext cx="4572000" cy="369332"/>
          </a:xfrm>
          <a:prstGeom prst="rect">
            <a:avLst/>
          </a:prstGeom>
        </p:spPr>
        <p:txBody>
          <a:bodyPr>
            <a:spAutoFit/>
          </a:bodyPr>
          <a:lstStyle/>
          <a:p>
            <a:r>
              <a:rPr lang="es-ES" b="1" dirty="0" smtClean="0">
                <a:solidFill>
                  <a:srgbClr val="C00000"/>
                </a:solidFill>
              </a:rPr>
              <a:t>COMISARIA SANTA RITA</a:t>
            </a:r>
            <a:endParaRPr lang="es-ES" b="1" dirty="0">
              <a:solidFill>
                <a:srgbClr val="C00000"/>
              </a:solidFill>
            </a:endParaRPr>
          </a:p>
        </p:txBody>
      </p:sp>
    </p:spTree>
    <p:extLst>
      <p:ext uri="{BB962C8B-B14F-4D97-AF65-F5344CB8AC3E}">
        <p14:creationId xmlns:p14="http://schemas.microsoft.com/office/powerpoint/2010/main" val="2596887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88640"/>
            <a:ext cx="6525095" cy="1446550"/>
          </a:xfrm>
          <a:prstGeom prst="rect">
            <a:avLst/>
          </a:prstGeom>
          <a:noFill/>
        </p:spPr>
        <p:txBody>
          <a:bodyPr wrap="square" lIns="91440" tIns="45720" rIns="91440" bIns="45720">
            <a:spAutoFit/>
          </a:bodyPr>
          <a:lstStyle/>
          <a:p>
            <a:pPr algn="ctr"/>
            <a:r>
              <a:rPr lang="es-E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CULTURA</a:t>
            </a:r>
            <a:endParaRPr lang="es-E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107504" y="1412776"/>
            <a:ext cx="8856984" cy="923330"/>
          </a:xfrm>
          <a:prstGeom prst="rect">
            <a:avLst/>
          </a:prstGeom>
          <a:ln>
            <a:solidFill>
              <a:srgbClr val="C00000"/>
            </a:solidFill>
          </a:ln>
        </p:spPr>
        <p:txBody>
          <a:bodyPr wrap="square">
            <a:spAutoFit/>
          </a:bodyPr>
          <a:lstStyle/>
          <a:p>
            <a:pPr algn="just"/>
            <a:r>
              <a:rPr lang="es-ES" dirty="0"/>
              <a:t>LA ADMINISTRACIÓN DEPARTAMENTAL HA ENFOCADO SU OBJETIVO EN EL FORTALECIMIENTO DE LA INFRAESTRUCTURA CULTURAL DE LAS INSTITUCIONES DEDICADAS A LA FORMACION DE NIÑOS, JOVENES Y ADULTOS.</a:t>
            </a:r>
          </a:p>
        </p:txBody>
      </p:sp>
      <p:pic>
        <p:nvPicPr>
          <p:cNvPr id="14338" name="Picture 2" descr="C:\Users\Luis H\Desktop\DD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56" y="2413338"/>
            <a:ext cx="7666079" cy="437902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6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uis H\Desktop\GH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8" y="620688"/>
            <a:ext cx="902640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47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332656"/>
            <a:ext cx="7115220" cy="1107996"/>
          </a:xfrm>
          <a:prstGeom prst="rect">
            <a:avLst/>
          </a:prstGeom>
          <a:noFill/>
        </p:spPr>
        <p:txBody>
          <a:bodyPr wrap="square" lIns="91440" tIns="45720" rIns="91440" bIns="45720">
            <a:spAutoFit/>
          </a:bodyPr>
          <a:lstStyle/>
          <a:p>
            <a:pPr algn="ctr"/>
            <a:r>
              <a:rPr lang="es-E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MAQUINARIAS</a:t>
            </a:r>
            <a:endParaRPr lang="es-E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2 Imagen" descr="C:\Users\Luis H\AppData\Local\Microsoft\Windows\INetCache\Content.Word\Compra de tractores para el Departamento de Misiones.jpg"/>
          <p:cNvPicPr/>
          <p:nvPr/>
        </p:nvPicPr>
        <p:blipFill>
          <a:blip r:embed="rId2">
            <a:extLst>
              <a:ext uri="{28A0092B-C50C-407E-A947-70E740481C1C}">
                <a14:useLocalDpi xmlns:a14="http://schemas.microsoft.com/office/drawing/2010/main" val="0"/>
              </a:ext>
            </a:extLst>
          </a:blip>
          <a:srcRect/>
          <a:stretch>
            <a:fillRect/>
          </a:stretch>
        </p:blipFill>
        <p:spPr bwMode="auto">
          <a:xfrm>
            <a:off x="1086680" y="1440652"/>
            <a:ext cx="7157727" cy="4004572"/>
          </a:xfrm>
          <a:prstGeom prst="rect">
            <a:avLst/>
          </a:prstGeom>
          <a:noFill/>
          <a:ln>
            <a:noFill/>
          </a:ln>
        </p:spPr>
      </p:pic>
    </p:spTree>
    <p:extLst>
      <p:ext uri="{BB962C8B-B14F-4D97-AF65-F5344CB8AC3E}">
        <p14:creationId xmlns:p14="http://schemas.microsoft.com/office/powerpoint/2010/main" val="2040639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quin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27421" cy="414233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37191" y="4619004"/>
            <a:ext cx="2232248" cy="523220"/>
          </a:xfrm>
          <a:prstGeom prst="rect">
            <a:avLst/>
          </a:prstGeom>
        </p:spPr>
        <p:txBody>
          <a:bodyPr wrap="square">
            <a:spAutoFit/>
          </a:bodyPr>
          <a:lstStyle/>
          <a:p>
            <a:r>
              <a:rPr lang="es-ES" sz="2800" dirty="0"/>
              <a:t>TOTAL: </a:t>
            </a:r>
            <a:r>
              <a:rPr lang="es-ES" sz="2800" b="1" dirty="0">
                <a:solidFill>
                  <a:srgbClr val="C00000"/>
                </a:solidFill>
              </a:rPr>
              <a:t>26</a:t>
            </a:r>
            <a:endParaRPr lang="es-ES" sz="2800" dirty="0">
              <a:solidFill>
                <a:srgbClr val="C00000"/>
              </a:solidFill>
            </a:endParaRPr>
          </a:p>
        </p:txBody>
      </p:sp>
      <p:sp>
        <p:nvSpPr>
          <p:cNvPr id="3" name="2 Rectángulo"/>
          <p:cNvSpPr/>
          <p:nvPr/>
        </p:nvSpPr>
        <p:spPr>
          <a:xfrm>
            <a:off x="916262" y="5301208"/>
            <a:ext cx="7650711" cy="523220"/>
          </a:xfrm>
          <a:prstGeom prst="rect">
            <a:avLst/>
          </a:prstGeom>
        </p:spPr>
        <p:txBody>
          <a:bodyPr wrap="square">
            <a:spAutoFit/>
          </a:bodyPr>
          <a:lstStyle/>
          <a:p>
            <a:r>
              <a:rPr lang="es-ES" sz="2800" dirty="0"/>
              <a:t>MONTO DE INVERSION: </a:t>
            </a:r>
            <a:r>
              <a:rPr lang="es-ES" sz="2800" b="1" dirty="0">
                <a:solidFill>
                  <a:srgbClr val="C00000"/>
                </a:solidFill>
              </a:rPr>
              <a:t>2.640.537.996</a:t>
            </a:r>
            <a:endParaRPr lang="es-ES" sz="2800" dirty="0">
              <a:solidFill>
                <a:srgbClr val="C00000"/>
              </a:solidFill>
            </a:endParaRPr>
          </a:p>
        </p:txBody>
      </p:sp>
    </p:spTree>
    <p:extLst>
      <p:ext uri="{BB962C8B-B14F-4D97-AF65-F5344CB8AC3E}">
        <p14:creationId xmlns:p14="http://schemas.microsoft.com/office/powerpoint/2010/main" val="1871083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88640"/>
            <a:ext cx="7141155"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MAG</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395536" y="1026602"/>
            <a:ext cx="8496944" cy="2893100"/>
          </a:xfrm>
          <a:prstGeom prst="rect">
            <a:avLst/>
          </a:prstGeom>
          <a:ln>
            <a:solidFill>
              <a:srgbClr val="C00000"/>
            </a:solidFill>
          </a:ln>
        </p:spPr>
        <p:txBody>
          <a:bodyPr wrap="square">
            <a:spAutoFit/>
          </a:bodyPr>
          <a:lstStyle/>
          <a:p>
            <a:r>
              <a:rPr lang="es-ES" sz="2000" b="1" dirty="0">
                <a:solidFill>
                  <a:srgbClr val="C00000"/>
                </a:solidFill>
              </a:rPr>
              <a:t>FORTALECIMIENTO A LA </a:t>
            </a:r>
            <a:r>
              <a:rPr lang="es-ES" sz="2000" b="1" dirty="0" smtClean="0">
                <a:solidFill>
                  <a:srgbClr val="C00000"/>
                </a:solidFill>
              </a:rPr>
              <a:t>PRODUCCIÓN </a:t>
            </a:r>
            <a:r>
              <a:rPr lang="es-ES" sz="2000" b="1" dirty="0">
                <a:solidFill>
                  <a:srgbClr val="C00000"/>
                </a:solidFill>
              </a:rPr>
              <a:t>AGRICOLA Y PECUARIA</a:t>
            </a:r>
            <a:endParaRPr lang="es-ES" sz="2000" dirty="0">
              <a:solidFill>
                <a:srgbClr val="C00000"/>
              </a:solidFill>
            </a:endParaRPr>
          </a:p>
          <a:p>
            <a:pPr algn="just"/>
            <a:r>
              <a:rPr lang="es-ES" dirty="0">
                <a:solidFill>
                  <a:srgbClr val="C00000"/>
                </a:solidFill>
              </a:rPr>
              <a:t>	</a:t>
            </a:r>
            <a:r>
              <a:rPr lang="es-ES" dirty="0"/>
              <a:t>CON LA  GESTIÓN DEL GOBERNADOR DERLIS MAIDANA SE HA LOGRADO CONSEGUIR LOS RECURSOS NECESARIOS PARA LA AYUDA A LOS PRODUCTORES AGRÍCOLAS Y PECUARIOS EN SUS DIVERSAS ACTIVIDADES Y LA ASISTENCIA OPORTUNA A LOS DAMNIFICADOS Y AFECTADOS POR LOS FENÓMENOS DE LA </a:t>
            </a:r>
            <a:r>
              <a:rPr lang="es-ES" dirty="0" smtClean="0"/>
              <a:t>NATURALEZA.</a:t>
            </a:r>
          </a:p>
          <a:p>
            <a:pPr algn="just"/>
            <a:r>
              <a:rPr lang="es-ES" dirty="0" smtClean="0">
                <a:solidFill>
                  <a:srgbClr val="C00000"/>
                </a:solidFill>
              </a:rPr>
              <a:t>GRACIAS A NUESTRAS GESTIONES EL MINISTERIO DE AGRICULTURA Y GANADERIA DESEMBOLSO ATRAVEZ DE SUS DIVERSOS PROGRAMAS:</a:t>
            </a:r>
          </a:p>
          <a:p>
            <a:pPr algn="just"/>
            <a:r>
              <a:rPr lang="es-ES" dirty="0" smtClean="0">
                <a:solidFill>
                  <a:srgbClr val="C00000"/>
                </a:solidFill>
              </a:rPr>
              <a:t>PPI, PRODERS, PAGRO, PRONAFOPE: CON UNA INVERSION TOTAL DE: 4.610.577.183</a:t>
            </a:r>
            <a:endParaRPr lang="es-ES" dirty="0">
              <a:solidFill>
                <a:srgbClr val="C00000"/>
              </a:solidFill>
            </a:endParaRPr>
          </a:p>
        </p:txBody>
      </p:sp>
      <p:pic>
        <p:nvPicPr>
          <p:cNvPr id="17411" name="Picture 3" descr="C:\Users\Luis H\Desktop\MAG.JPG"/>
          <p:cNvPicPr>
            <a:picLocks noChangeAspect="1" noChangeArrowheads="1"/>
          </p:cNvPicPr>
          <p:nvPr/>
        </p:nvPicPr>
        <p:blipFill rotWithShape="1">
          <a:blip r:embed="rId2">
            <a:extLst>
              <a:ext uri="{28A0092B-C50C-407E-A947-70E740481C1C}">
                <a14:useLocalDpi xmlns:a14="http://schemas.microsoft.com/office/drawing/2010/main" val="0"/>
              </a:ext>
            </a:extLst>
          </a:blip>
          <a:srcRect r="39802"/>
          <a:stretch/>
        </p:blipFill>
        <p:spPr bwMode="auto">
          <a:xfrm>
            <a:off x="2429583" y="4077072"/>
            <a:ext cx="4428849" cy="258776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87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s://scontent.fasu2-1.fna.fbcdn.net/v/t1.0-9/13686632_1738751666380916_3037397552103007210_n.jpg?oh=f9561fe1e2e3780ff528d11ea0bc962b&amp;oe=582C39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7632848" cy="4464496"/>
          </a:xfrm>
          <a:prstGeom prst="rect">
            <a:avLst/>
          </a:prstGeom>
          <a:noFill/>
          <a:ln>
            <a:noFill/>
          </a:ln>
        </p:spPr>
      </p:pic>
      <p:sp>
        <p:nvSpPr>
          <p:cNvPr id="3" name="2 Rectángulo"/>
          <p:cNvSpPr/>
          <p:nvPr/>
        </p:nvSpPr>
        <p:spPr>
          <a:xfrm>
            <a:off x="750284" y="5157192"/>
            <a:ext cx="7416824" cy="646331"/>
          </a:xfrm>
          <a:prstGeom prst="rect">
            <a:avLst/>
          </a:prstGeom>
        </p:spPr>
        <p:txBody>
          <a:bodyPr wrap="square">
            <a:spAutoFit/>
          </a:bodyPr>
          <a:lstStyle/>
          <a:p>
            <a:r>
              <a:rPr lang="es-ES" b="1" dirty="0"/>
              <a:t>PREPARACION MECANIZADA DE SUELO</a:t>
            </a:r>
            <a:endParaRPr lang="es-ES" dirty="0"/>
          </a:p>
          <a:p>
            <a:r>
              <a:rPr lang="es-ES" dirty="0" smtClean="0"/>
              <a:t>Mas de 60 mil Hectáreas de preparación de Suelo en esto 3 años.</a:t>
            </a:r>
            <a:endParaRPr lang="es-ES" dirty="0"/>
          </a:p>
        </p:txBody>
      </p:sp>
    </p:spTree>
    <p:extLst>
      <p:ext uri="{BB962C8B-B14F-4D97-AF65-F5344CB8AC3E}">
        <p14:creationId xmlns:p14="http://schemas.microsoft.com/office/powerpoint/2010/main" val="4177881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9666" y="404664"/>
            <a:ext cx="8424679"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Mujer Niñez y Adolescencia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p:cNvSpPr/>
          <p:nvPr/>
        </p:nvSpPr>
        <p:spPr>
          <a:xfrm>
            <a:off x="359666" y="1556791"/>
            <a:ext cx="8100766" cy="4524315"/>
          </a:xfrm>
          <a:prstGeom prst="rect">
            <a:avLst/>
          </a:prstGeom>
          <a:ln>
            <a:solidFill>
              <a:schemeClr val="accent1"/>
            </a:solidFill>
          </a:ln>
        </p:spPr>
        <p:txBody>
          <a:bodyPr wrap="square">
            <a:spAutoFit/>
          </a:bodyPr>
          <a:lstStyle/>
          <a:p>
            <a:r>
              <a:rPr lang="es-ES" b="1" dirty="0"/>
              <a:t>10- IGUALDAD DE OPORTUNIDADES Y EQUIDAD DE </a:t>
            </a:r>
            <a:r>
              <a:rPr lang="es-ES" b="1" dirty="0" smtClean="0"/>
              <a:t>GÉNERO </a:t>
            </a:r>
            <a:r>
              <a:rPr lang="es-ES" b="1" dirty="0"/>
              <a:t>(MUJER, NIÑEZ Y ADOLESCENCIA</a:t>
            </a:r>
            <a:r>
              <a:rPr lang="es-ES" b="1" dirty="0" smtClean="0"/>
              <a:t>)</a:t>
            </a:r>
          </a:p>
          <a:p>
            <a:endParaRPr lang="es-ES" dirty="0"/>
          </a:p>
          <a:p>
            <a:pPr algn="just"/>
            <a:r>
              <a:rPr lang="es-ES" dirty="0"/>
              <a:t>A </a:t>
            </a:r>
            <a:r>
              <a:rPr lang="es-ES" dirty="0" smtClean="0"/>
              <a:t>TRAVÉS </a:t>
            </a:r>
            <a:r>
              <a:rPr lang="es-ES" dirty="0"/>
              <a:t>DE LA SECRETARIA DEPARTAMENTAL DE LA NIÑEZ Y LA ADOLESCENCIA, EN COORDINACION CON OTRAS INSTITUCIONES ESTATALES,  SIGUIENDO LA POLITICA DEL GOBIERNO NACIONAL, SE VIENE EJECUTANDO PROYECTOS DE POLITICAS DE GENERO INCENTIVANDO LA FORMACION DE MUJERES EMPRENDEDORAS PROVEYENDO LAS HERRAMIENTAS NECESARIAS A TRAVES DE LOS RECURSOS DE LA GOBERNACION A DISTINTOS COMITES ORGANIZADOS. SE REALIZAN CAPACITACIONES, CURSOS Y CHARLAS DESTINADAS AL SECTOR MUJER.</a:t>
            </a:r>
          </a:p>
          <a:p>
            <a:pPr algn="just"/>
            <a:r>
              <a:rPr lang="es-ES" dirty="0"/>
              <a:t>SE REALIZARON GESTIONES ANTE LA SECRETARIA DE REPATRIADOS, PARA LA NACIONALIZACION DE HIJOS DE COMPATRIOTAS NACIDOS EN EL EXTRANJERO, EXONERACION DE PASAJES Y OTROS GASTOS PARA ESTUDIANTES BECADOS EN EL EXTERIOR.</a:t>
            </a:r>
          </a:p>
        </p:txBody>
      </p:sp>
    </p:spTree>
    <p:extLst>
      <p:ext uri="{BB962C8B-B14F-4D97-AF65-F5344CB8AC3E}">
        <p14:creationId xmlns:p14="http://schemas.microsoft.com/office/powerpoint/2010/main" val="2201990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3697070_1740949966161086_3206259432604240225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632848" cy="520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0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31525309"/>
              </p:ext>
            </p:extLst>
          </p:nvPr>
        </p:nvGraphicFramePr>
        <p:xfrm>
          <a:off x="762000" y="476673"/>
          <a:ext cx="7543799" cy="5729116"/>
        </p:xfrm>
        <a:graphic>
          <a:graphicData uri="http://schemas.openxmlformats.org/drawingml/2006/table">
            <a:tbl>
              <a:tblPr>
                <a:tableStyleId>{5C22544A-7EE6-4342-B048-85BDC9FD1C3A}</a:tableStyleId>
              </a:tblPr>
              <a:tblGrid>
                <a:gridCol w="4597003"/>
                <a:gridCol w="2278856"/>
                <a:gridCol w="667940"/>
              </a:tblGrid>
              <a:tr h="625900">
                <a:tc gridSpan="3">
                  <a:txBody>
                    <a:bodyPr/>
                    <a:lstStyle/>
                    <a:p>
                      <a:pPr algn="ctr" fontAlgn="b"/>
                      <a:r>
                        <a:rPr lang="es-PY" sz="2000" u="sng" strike="noStrike" dirty="0">
                          <a:effectLst/>
                        </a:rPr>
                        <a:t>GOBERNACION DE MISIONES</a:t>
                      </a:r>
                      <a:endParaRPr lang="es-PY" sz="2000" b="1" i="0" u="sng" strike="noStrike" dirty="0">
                        <a:effectLst/>
                        <a:latin typeface="Arial"/>
                      </a:endParaRPr>
                    </a:p>
                  </a:txBody>
                  <a:tcPr marL="6541" marR="6541" marT="6541" marB="0" anchor="b"/>
                </a:tc>
                <a:tc hMerge="1">
                  <a:txBody>
                    <a:bodyPr/>
                    <a:lstStyle/>
                    <a:p>
                      <a:endParaRPr lang="es-PY"/>
                    </a:p>
                  </a:txBody>
                  <a:tcPr/>
                </a:tc>
                <a:tc hMerge="1">
                  <a:txBody>
                    <a:bodyPr/>
                    <a:lstStyle/>
                    <a:p>
                      <a:endParaRPr lang="es-PY"/>
                    </a:p>
                  </a:txBody>
                  <a:tcPr/>
                </a:tc>
              </a:tr>
              <a:tr h="625900">
                <a:tc gridSpan="3">
                  <a:txBody>
                    <a:bodyPr/>
                    <a:lstStyle/>
                    <a:p>
                      <a:pPr algn="ctr" fontAlgn="b"/>
                      <a:r>
                        <a:rPr lang="es-PY" sz="2000" u="sng" strike="noStrike" dirty="0">
                          <a:effectLst/>
                        </a:rPr>
                        <a:t>COMPOSICION DE RUBROS CON MAYOR INVERSION</a:t>
                      </a:r>
                      <a:endParaRPr lang="es-PY" sz="2000" b="1" i="0" u="sng" strike="noStrike" dirty="0">
                        <a:effectLst/>
                        <a:latin typeface="Arial"/>
                      </a:endParaRPr>
                    </a:p>
                  </a:txBody>
                  <a:tcPr marL="6541" marR="6541" marT="6541" marB="0" anchor="b"/>
                </a:tc>
                <a:tc hMerge="1">
                  <a:txBody>
                    <a:bodyPr/>
                    <a:lstStyle/>
                    <a:p>
                      <a:endParaRPr lang="es-PY"/>
                    </a:p>
                  </a:txBody>
                  <a:tcPr/>
                </a:tc>
                <a:tc hMerge="1">
                  <a:txBody>
                    <a:bodyPr/>
                    <a:lstStyle/>
                    <a:p>
                      <a:endParaRPr lang="es-PY"/>
                    </a:p>
                  </a:txBody>
                  <a:tcPr/>
                </a:tc>
              </a:tr>
              <a:tr h="270855">
                <a:tc>
                  <a:txBody>
                    <a:bodyPr/>
                    <a:lstStyle/>
                    <a:p>
                      <a:pPr algn="r" fontAlgn="b"/>
                      <a:r>
                        <a:rPr lang="es-PY" sz="2000" u="none" strike="noStrike" dirty="0">
                          <a:effectLst/>
                        </a:rPr>
                        <a:t> </a:t>
                      </a:r>
                      <a:endParaRPr lang="es-PY" sz="2000" b="0" i="0" u="none" strike="noStrike" dirty="0">
                        <a:solidFill>
                          <a:srgbClr val="1D1B10"/>
                        </a:solidFill>
                        <a:effectLst/>
                        <a:latin typeface="Arial"/>
                      </a:endParaRPr>
                    </a:p>
                  </a:txBody>
                  <a:tcPr marL="6541" marR="6541" marT="6541" marB="0" anchor="b"/>
                </a:tc>
                <a:tc>
                  <a:txBody>
                    <a:bodyPr/>
                    <a:lstStyle/>
                    <a:p>
                      <a:pPr algn="l" fontAlgn="b"/>
                      <a:r>
                        <a:rPr lang="es-PY" sz="2000" u="none" strike="noStrike">
                          <a:effectLst/>
                        </a:rPr>
                        <a:t> </a:t>
                      </a:r>
                      <a:endParaRPr lang="es-PY" sz="2000" b="0" i="0" u="none" strike="noStrike">
                        <a:solidFill>
                          <a:srgbClr val="1D1B10"/>
                        </a:solidFill>
                        <a:effectLst/>
                        <a:latin typeface="Arial"/>
                      </a:endParaRPr>
                    </a:p>
                  </a:txBody>
                  <a:tcPr marL="6541" marR="6541" marT="6541" marB="0" anchor="b"/>
                </a:tc>
                <a:tc>
                  <a:txBody>
                    <a:bodyPr/>
                    <a:lstStyle/>
                    <a:p>
                      <a:pPr algn="l" fontAlgn="b"/>
                      <a:r>
                        <a:rPr lang="es-PY" sz="2000" u="none" strike="noStrike">
                          <a:effectLst/>
                        </a:rPr>
                        <a:t> </a:t>
                      </a:r>
                      <a:endParaRPr lang="es-PY" sz="2000" b="0" i="0" u="none" strike="noStrike">
                        <a:solidFill>
                          <a:srgbClr val="1D1B10"/>
                        </a:solidFill>
                        <a:effectLst/>
                        <a:latin typeface="Arial"/>
                      </a:endParaRPr>
                    </a:p>
                  </a:txBody>
                  <a:tcPr marL="6541" marR="6541" marT="6541" marB="0" anchor="b"/>
                </a:tc>
              </a:tr>
              <a:tr h="625900">
                <a:tc>
                  <a:txBody>
                    <a:bodyPr/>
                    <a:lstStyle/>
                    <a:p>
                      <a:pPr algn="l" fontAlgn="b"/>
                      <a:r>
                        <a:rPr lang="es-PY" sz="2000" u="none" strike="noStrike">
                          <a:effectLst/>
                        </a:rPr>
                        <a:t>TOTAL BECAS</a:t>
                      </a:r>
                      <a:endParaRPr lang="es-PY" sz="2000" b="0" i="0" u="none" strike="noStrike">
                        <a:solidFill>
                          <a:srgbClr val="1D1B10"/>
                        </a:solidFill>
                        <a:effectLst/>
                        <a:latin typeface="Arial"/>
                      </a:endParaRPr>
                    </a:p>
                  </a:txBody>
                  <a:tcPr marL="6541" marR="6541" marT="6541" marB="0" anchor="b"/>
                </a:tc>
                <a:tc>
                  <a:txBody>
                    <a:bodyPr/>
                    <a:lstStyle/>
                    <a:p>
                      <a:pPr algn="r" fontAlgn="b"/>
                      <a:r>
                        <a:rPr lang="es-PY" sz="2000" u="sng" strike="noStrike" dirty="0">
                          <a:effectLst/>
                        </a:rPr>
                        <a:t>1.800.000.000</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7</a:t>
                      </a:r>
                      <a:endParaRPr lang="es-PY" sz="2000" b="0" i="0" u="none" strike="noStrike">
                        <a:solidFill>
                          <a:srgbClr val="1D1B10"/>
                        </a:solidFill>
                        <a:effectLst/>
                        <a:latin typeface="Arial"/>
                      </a:endParaRPr>
                    </a:p>
                  </a:txBody>
                  <a:tcPr marL="6541" marR="6541" marT="6541" marB="0" anchor="b"/>
                </a:tc>
              </a:tr>
              <a:tr h="1036475">
                <a:tc>
                  <a:txBody>
                    <a:bodyPr/>
                    <a:lstStyle/>
                    <a:p>
                      <a:pPr algn="l" fontAlgn="b"/>
                      <a:r>
                        <a:rPr lang="es-PY" sz="2000" u="none" strike="noStrike" dirty="0">
                          <a:effectLst/>
                        </a:rPr>
                        <a:t>TOTAL TRANSFERENCIA PARA GASTOS DE ORGANIZACIÓN</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2.489.478.967</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10</a:t>
                      </a:r>
                      <a:endParaRPr lang="es-PY" sz="2000" b="0" i="0" u="none" strike="noStrike">
                        <a:solidFill>
                          <a:srgbClr val="1D1B10"/>
                        </a:solidFill>
                        <a:effectLst/>
                        <a:latin typeface="Arial"/>
                      </a:endParaRPr>
                    </a:p>
                  </a:txBody>
                  <a:tcPr marL="6541" marR="6541" marT="6541" marB="0" anchor="b"/>
                </a:tc>
              </a:tr>
              <a:tr h="625900">
                <a:tc>
                  <a:txBody>
                    <a:bodyPr/>
                    <a:lstStyle/>
                    <a:p>
                      <a:pPr algn="l" fontAlgn="b"/>
                      <a:r>
                        <a:rPr lang="es-PY" sz="2000" u="none" strike="noStrike" dirty="0">
                          <a:effectLst/>
                        </a:rPr>
                        <a:t>TOTAL SUBSIDIO Y ASISTENCIA SOCIAL</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250.000.000</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1</a:t>
                      </a:r>
                      <a:endParaRPr lang="es-PY" sz="2000" b="0" i="0" u="none" strike="noStrike">
                        <a:solidFill>
                          <a:srgbClr val="1D1B10"/>
                        </a:solidFill>
                        <a:effectLst/>
                        <a:latin typeface="Arial"/>
                      </a:endParaRPr>
                    </a:p>
                  </a:txBody>
                  <a:tcPr marL="6541" marR="6541" marT="6541" marB="0" anchor="b"/>
                </a:tc>
              </a:tr>
              <a:tr h="625900">
                <a:tc>
                  <a:txBody>
                    <a:bodyPr/>
                    <a:lstStyle/>
                    <a:p>
                      <a:pPr algn="l" fontAlgn="b"/>
                      <a:r>
                        <a:rPr lang="es-PY" sz="2000" u="none" strike="noStrike" dirty="0">
                          <a:effectLst/>
                        </a:rPr>
                        <a:t>TOTAL COMPLMENTO NUTRICIONAL Y ALMUERZO</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17.016.491.563</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69</a:t>
                      </a:r>
                      <a:endParaRPr lang="es-PY" sz="2000" b="0" i="0" u="none" strike="noStrike">
                        <a:solidFill>
                          <a:srgbClr val="1D1B10"/>
                        </a:solidFill>
                        <a:effectLst/>
                        <a:latin typeface="Arial"/>
                      </a:endParaRPr>
                    </a:p>
                  </a:txBody>
                  <a:tcPr marL="6541" marR="6541" marT="6541" marB="0" anchor="b"/>
                </a:tc>
              </a:tr>
              <a:tr h="625900">
                <a:tc>
                  <a:txBody>
                    <a:bodyPr/>
                    <a:lstStyle/>
                    <a:p>
                      <a:pPr algn="l" fontAlgn="b"/>
                      <a:r>
                        <a:rPr lang="es-PY" sz="2000" u="none" strike="noStrike" dirty="0">
                          <a:effectLst/>
                        </a:rPr>
                        <a:t>TOTAL APORTE PARA GASTOS DE CAPITAL </a:t>
                      </a:r>
                      <a:r>
                        <a:rPr lang="es-PY" sz="2000" u="none" strike="noStrike" dirty="0" err="1">
                          <a:effectLst/>
                        </a:rPr>
                        <a:t>CAPITAL</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sng" strike="noStrike" dirty="0">
                          <a:effectLst/>
                        </a:rPr>
                        <a:t>3.077.601.271</a:t>
                      </a:r>
                      <a:endParaRPr lang="es-PY" sz="2000" b="0" i="0" u="sng" strike="noStrike" dirty="0">
                        <a:solidFill>
                          <a:srgbClr val="1D1B10"/>
                        </a:solidFill>
                        <a:effectLst/>
                        <a:latin typeface="Arial"/>
                      </a:endParaRPr>
                    </a:p>
                  </a:txBody>
                  <a:tcPr marL="6541" marR="6541" marT="6541" marB="0" anchor="b"/>
                </a:tc>
                <a:tc>
                  <a:txBody>
                    <a:bodyPr/>
                    <a:lstStyle/>
                    <a:p>
                      <a:pPr algn="ctr" fontAlgn="b"/>
                      <a:r>
                        <a:rPr lang="es-PY" sz="2000" u="none" strike="noStrike">
                          <a:effectLst/>
                        </a:rPr>
                        <a:t>12</a:t>
                      </a:r>
                      <a:endParaRPr lang="es-PY" sz="2000" b="0" i="0" u="none" strike="noStrike">
                        <a:solidFill>
                          <a:srgbClr val="1D1B10"/>
                        </a:solidFill>
                        <a:effectLst/>
                        <a:latin typeface="Arial"/>
                      </a:endParaRPr>
                    </a:p>
                  </a:txBody>
                  <a:tcPr marL="6541" marR="6541" marT="6541" marB="0" anchor="b"/>
                </a:tc>
              </a:tr>
              <a:tr h="625900">
                <a:tc>
                  <a:txBody>
                    <a:bodyPr/>
                    <a:lstStyle/>
                    <a:p>
                      <a:pPr algn="l" fontAlgn="b"/>
                      <a:r>
                        <a:rPr lang="es-PY" sz="2000" u="none" strike="noStrike" dirty="0">
                          <a:effectLst/>
                        </a:rPr>
                        <a:t>TOTAL GRUPO 800 TRANSFERENCIAS</a:t>
                      </a:r>
                      <a:endParaRPr lang="es-PY" sz="2000" b="0" i="0" u="none" strike="noStrike" dirty="0">
                        <a:solidFill>
                          <a:srgbClr val="1D1B10"/>
                        </a:solidFill>
                        <a:effectLst/>
                        <a:latin typeface="Arial"/>
                      </a:endParaRPr>
                    </a:p>
                  </a:txBody>
                  <a:tcPr marL="6541" marR="6541" marT="6541" marB="0" anchor="b"/>
                </a:tc>
                <a:tc>
                  <a:txBody>
                    <a:bodyPr/>
                    <a:lstStyle/>
                    <a:p>
                      <a:pPr algn="r" fontAlgn="b"/>
                      <a:r>
                        <a:rPr lang="es-PY" sz="2000" u="none" strike="noStrike" dirty="0">
                          <a:effectLst/>
                        </a:rPr>
                        <a:t>24.633.571.801</a:t>
                      </a:r>
                      <a:endParaRPr lang="es-PY" sz="2000" b="1" i="0" u="none" strike="noStrike" dirty="0">
                        <a:solidFill>
                          <a:srgbClr val="1D1B10"/>
                        </a:solidFill>
                        <a:effectLst/>
                        <a:latin typeface="Arial"/>
                      </a:endParaRPr>
                    </a:p>
                  </a:txBody>
                  <a:tcPr marL="6541" marR="6541" marT="6541" marB="0" anchor="b"/>
                </a:tc>
                <a:tc>
                  <a:txBody>
                    <a:bodyPr/>
                    <a:lstStyle/>
                    <a:p>
                      <a:pPr algn="ctr" fontAlgn="b"/>
                      <a:r>
                        <a:rPr lang="es-PY" sz="2000" u="none" strike="noStrike" dirty="0">
                          <a:effectLst/>
                        </a:rPr>
                        <a:t>100</a:t>
                      </a:r>
                      <a:endParaRPr lang="es-PY" sz="2000" b="0" i="0" u="none" strike="noStrike" dirty="0">
                        <a:solidFill>
                          <a:srgbClr val="1D1B10"/>
                        </a:solidFill>
                        <a:effectLst/>
                        <a:latin typeface="Arial"/>
                      </a:endParaRPr>
                    </a:p>
                  </a:txBody>
                  <a:tcPr marL="6541" marR="6541" marT="6541" marB="0" anchor="b"/>
                </a:tc>
              </a:tr>
            </a:tbl>
          </a:graphicData>
        </a:graphic>
      </p:graphicFrame>
    </p:spTree>
    <p:extLst>
      <p:ext uri="{BB962C8B-B14F-4D97-AF65-F5344CB8AC3E}">
        <p14:creationId xmlns:p14="http://schemas.microsoft.com/office/powerpoint/2010/main" val="96497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3532902_1146976688656349_5975486599689415846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8" y="548680"/>
            <a:ext cx="7952991" cy="562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29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98357" y="260648"/>
            <a:ext cx="4147290"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TEKOPORÃ</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2 Rectángulo"/>
          <p:cNvSpPr/>
          <p:nvPr/>
        </p:nvSpPr>
        <p:spPr>
          <a:xfrm>
            <a:off x="107504" y="1183978"/>
            <a:ext cx="8856984" cy="1754326"/>
          </a:xfrm>
          <a:prstGeom prst="rect">
            <a:avLst/>
          </a:prstGeom>
          <a:ln>
            <a:solidFill>
              <a:srgbClr val="C00000"/>
            </a:solidFill>
          </a:ln>
        </p:spPr>
        <p:txBody>
          <a:bodyPr wrap="square">
            <a:spAutoFit/>
          </a:bodyPr>
          <a:lstStyle/>
          <a:p>
            <a:pPr algn="just"/>
            <a:r>
              <a:rPr lang="es-ES" dirty="0"/>
              <a:t>CON EL PROGRAMA </a:t>
            </a:r>
            <a:r>
              <a:rPr lang="es-ES" dirty="0" smtClean="0"/>
              <a:t>TEKOPORÃ </a:t>
            </a:r>
            <a:r>
              <a:rPr lang="es-ES" dirty="0"/>
              <a:t>DIRIGIDO A FAMILIAS EN SITUACIÓN DE EXTREMA POBREZA Y VULNERABILIDAD  ENTRE 0 A 18 AÑOS CON EL OBJETIVOS DE QUE LOS MISMOS EJERZAN SUS DERECHOS PARA MEJORAR SUS OPORTUNIDADES FUTURAS CON LAS GESTIONES </a:t>
            </a:r>
            <a:r>
              <a:rPr lang="es-ES" dirty="0" smtClean="0"/>
              <a:t>DE LA GOBERNACIÓN HEMOS </a:t>
            </a:r>
            <a:r>
              <a:rPr lang="es-ES" dirty="0"/>
              <a:t>LOGRADO AUMENTAR NOTABLEMENTE LA CANTIDAD DE BENEFICIARIOS EN RELACIÓN A LOS PERIODOS </a:t>
            </a:r>
            <a:r>
              <a:rPr lang="es-ES" dirty="0" smtClean="0"/>
              <a:t>ANTERIORES.</a:t>
            </a:r>
            <a:endParaRPr lang="es-ES" dirty="0"/>
          </a:p>
        </p:txBody>
      </p:sp>
      <p:pic>
        <p:nvPicPr>
          <p:cNvPr id="18434" name="Picture 2" descr="tekop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108" y="2909704"/>
            <a:ext cx="5515775" cy="274563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 name="3 Rectángulo"/>
          <p:cNvSpPr/>
          <p:nvPr/>
        </p:nvSpPr>
        <p:spPr>
          <a:xfrm>
            <a:off x="724992" y="5841673"/>
            <a:ext cx="5926360" cy="369332"/>
          </a:xfrm>
          <a:prstGeom prst="rect">
            <a:avLst/>
          </a:prstGeom>
        </p:spPr>
        <p:txBody>
          <a:bodyPr wrap="square">
            <a:spAutoFit/>
          </a:bodyPr>
          <a:lstStyle/>
          <a:p>
            <a:r>
              <a:rPr lang="es-ES" b="1" dirty="0"/>
              <a:t>PERIODOS ANTERIORES:    </a:t>
            </a:r>
            <a:r>
              <a:rPr lang="es-ES" b="1" dirty="0" smtClean="0"/>
              <a:t>  </a:t>
            </a:r>
            <a:r>
              <a:rPr lang="es-ES" b="1" dirty="0">
                <a:solidFill>
                  <a:srgbClr val="C00000"/>
                </a:solidFill>
              </a:rPr>
              <a:t>321</a:t>
            </a:r>
            <a:r>
              <a:rPr lang="es-ES" b="1" dirty="0"/>
              <a:t> BENEFICIARIOS</a:t>
            </a:r>
            <a:endParaRPr lang="es-ES" dirty="0"/>
          </a:p>
        </p:txBody>
      </p:sp>
      <p:sp>
        <p:nvSpPr>
          <p:cNvPr id="5" name="4 Rectángulo"/>
          <p:cNvSpPr/>
          <p:nvPr/>
        </p:nvSpPr>
        <p:spPr>
          <a:xfrm>
            <a:off x="724992" y="6212672"/>
            <a:ext cx="6858000" cy="369332"/>
          </a:xfrm>
          <a:prstGeom prst="rect">
            <a:avLst/>
          </a:prstGeom>
        </p:spPr>
        <p:txBody>
          <a:bodyPr wrap="square">
            <a:spAutoFit/>
          </a:bodyPr>
          <a:lstStyle/>
          <a:p>
            <a:r>
              <a:rPr lang="es-ES" b="1" dirty="0"/>
              <a:t>PERIODO DERLIS MAIDANA:   </a:t>
            </a:r>
            <a:r>
              <a:rPr lang="es-ES" b="1" dirty="0">
                <a:solidFill>
                  <a:srgbClr val="C00000"/>
                </a:solidFill>
              </a:rPr>
              <a:t>2.857</a:t>
            </a:r>
            <a:r>
              <a:rPr lang="es-ES" b="1" dirty="0"/>
              <a:t> BENEFICIARIOS</a:t>
            </a:r>
            <a:endParaRPr lang="es-ES" dirty="0"/>
          </a:p>
        </p:txBody>
      </p:sp>
    </p:spTree>
    <p:extLst>
      <p:ext uri="{BB962C8B-B14F-4D97-AF65-F5344CB8AC3E}">
        <p14:creationId xmlns:p14="http://schemas.microsoft.com/office/powerpoint/2010/main" val="996006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3" y="332656"/>
            <a:ext cx="7920878"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3ra Edad</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194" name="Picture 2" descr="C:\Users\Luis H\Desktop\ad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1276590"/>
            <a:ext cx="8001000"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29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uis H\Desktop\IMG-20160810-WA0011.jpg"/>
          <p:cNvPicPr>
            <a:picLocks noChangeAspect="1" noChangeArrowheads="1"/>
          </p:cNvPicPr>
          <p:nvPr/>
        </p:nvPicPr>
        <p:blipFill rotWithShape="1">
          <a:blip r:embed="rId2">
            <a:extLst>
              <a:ext uri="{28A0092B-C50C-407E-A947-70E740481C1C}">
                <a14:useLocalDpi xmlns:a14="http://schemas.microsoft.com/office/drawing/2010/main" val="0"/>
              </a:ext>
            </a:extLst>
          </a:blip>
          <a:srcRect r="19476"/>
          <a:stretch/>
        </p:blipFill>
        <p:spPr bwMode="auto">
          <a:xfrm>
            <a:off x="190500" y="836712"/>
            <a:ext cx="8560577" cy="496855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76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8460432" cy="5909310"/>
          </a:xfrm>
          <a:prstGeom prst="rect">
            <a:avLst/>
          </a:prstGeom>
        </p:spPr>
        <p:txBody>
          <a:bodyPr wrap="square">
            <a:spAutoFit/>
          </a:bodyPr>
          <a:lstStyle/>
          <a:p>
            <a:pPr algn="just"/>
            <a:r>
              <a:rPr lang="es-ES" b="1" dirty="0">
                <a:solidFill>
                  <a:srgbClr val="C00000"/>
                </a:solidFill>
              </a:rPr>
              <a:t>PLANES PARA EL FUTURO.</a:t>
            </a:r>
            <a:endParaRPr lang="es-ES" dirty="0">
              <a:solidFill>
                <a:srgbClr val="C00000"/>
              </a:solidFill>
            </a:endParaRPr>
          </a:p>
          <a:p>
            <a:pPr marL="285750" lvl="0" indent="-285750" algn="just">
              <a:buFont typeface="Arial" panose="020B0604020202020204" pitchFamily="34" charset="0"/>
              <a:buChar char="•"/>
            </a:pPr>
            <a:r>
              <a:rPr lang="es-ES" dirty="0"/>
              <a:t>CONSEGUIR QUE TODAS LAS ESCUELAS PÚBLICAS DE MISIONES, MEJOREN SUS CONDICIONES DE INFRAESTRUCTURA Y ESPECIALMENTE QUE EL 100% TENGAN COCINA COMEDOR.-</a:t>
            </a:r>
          </a:p>
          <a:p>
            <a:pPr algn="just"/>
            <a:endParaRPr lang="es-ES" dirty="0"/>
          </a:p>
          <a:p>
            <a:pPr marL="285750" lvl="0" indent="-285750" algn="just">
              <a:buFont typeface="Arial" panose="020B0604020202020204" pitchFamily="34" charset="0"/>
              <a:buChar char="•"/>
            </a:pPr>
            <a:r>
              <a:rPr lang="es-ES" dirty="0"/>
              <a:t>LLEGAR AL 100% DE CONSTRUCCIÓN DE SISTEMA DE AGUA POTABLE EN TODOS LOS DISTRITOS, COMPAÑÍAS Y ASENTAMIENTOS DEL 8VO DEPARTAMENTO.-</a:t>
            </a:r>
          </a:p>
          <a:p>
            <a:pPr algn="just"/>
            <a:endParaRPr lang="es-ES" dirty="0"/>
          </a:p>
          <a:p>
            <a:pPr marL="285750" lvl="0" indent="-285750" algn="just">
              <a:buFont typeface="Arial" panose="020B0604020202020204" pitchFamily="34" charset="0"/>
              <a:buChar char="•"/>
            </a:pPr>
            <a:r>
              <a:rPr lang="es-ES" dirty="0"/>
              <a:t>PROSEGUIR CON LOS PROGRAMAS </a:t>
            </a:r>
            <a:r>
              <a:rPr lang="es-ES" dirty="0" smtClean="0"/>
              <a:t> </a:t>
            </a:r>
            <a:r>
              <a:rPr lang="es-ES" dirty="0"/>
              <a:t>DE AYUDA A LA AGRICULTURA FAMILIAR CAMPESINA..-</a:t>
            </a:r>
          </a:p>
          <a:p>
            <a:pPr algn="just"/>
            <a:endParaRPr lang="es-ES" dirty="0"/>
          </a:p>
          <a:p>
            <a:pPr marL="285750" lvl="0" indent="-285750" algn="just">
              <a:buFont typeface="Arial" panose="020B0604020202020204" pitchFamily="34" charset="0"/>
              <a:buChar char="•"/>
            </a:pPr>
            <a:r>
              <a:rPr lang="es-ES" dirty="0"/>
              <a:t>MEJORAR OSTENSIBLEMENTE LA INFRAESTRUCTURA VIAL DE NUESTRO </a:t>
            </a:r>
          </a:p>
          <a:p>
            <a:pPr marL="285750" indent="-285750" algn="just">
              <a:buFont typeface="Arial" panose="020B0604020202020204" pitchFamily="34" charset="0"/>
              <a:buChar char="•"/>
            </a:pPr>
            <a:r>
              <a:rPr lang="es-ES" dirty="0"/>
              <a:t>DEPARTAMENTO GRACIAS A LA CONSTRUCCIÓN DE EMPEDRADOS Y ASFALTO Y EL MEJORAMIENTO DE LOS CAMINOS VECINALES  EN LOS DIFERENTES PUNTOS DEL DEPARTAMENTO.-</a:t>
            </a:r>
          </a:p>
          <a:p>
            <a:pPr algn="just"/>
            <a:endParaRPr lang="es-ES" dirty="0"/>
          </a:p>
          <a:p>
            <a:pPr marL="285750" lvl="0" indent="-285750" algn="just">
              <a:buFont typeface="Arial" panose="020B0604020202020204" pitchFamily="34" charset="0"/>
              <a:buChar char="•"/>
            </a:pPr>
            <a:r>
              <a:rPr lang="es-ES" dirty="0"/>
              <a:t>SEGUIR TRABAJANDO EN EL MEJORAMIENTO Y LA CONSTRUCCIÓN DE VIVIENDAS PARA PERSONAS DE ESCASOS RECURSOS DEL DEPARTAMENTO.-</a:t>
            </a:r>
          </a:p>
          <a:p>
            <a:r>
              <a:rPr lang="es-ES" dirty="0"/>
              <a:t> </a:t>
            </a:r>
          </a:p>
        </p:txBody>
      </p:sp>
    </p:spTree>
    <p:extLst>
      <p:ext uri="{BB962C8B-B14F-4D97-AF65-F5344CB8AC3E}">
        <p14:creationId xmlns:p14="http://schemas.microsoft.com/office/powerpoint/2010/main" val="831305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836712"/>
            <a:ext cx="8568952" cy="4801314"/>
          </a:xfrm>
          <a:prstGeom prst="rect">
            <a:avLst/>
          </a:prstGeom>
        </p:spPr>
        <p:txBody>
          <a:bodyPr wrap="square">
            <a:spAutoFit/>
          </a:bodyPr>
          <a:lstStyle/>
          <a:p>
            <a:pPr marL="285750" lvl="0" indent="-285750" algn="just">
              <a:buFont typeface="Arial" panose="020B0604020202020204" pitchFamily="34" charset="0"/>
              <a:buChar char="•"/>
            </a:pPr>
            <a:r>
              <a:rPr lang="es-ES" dirty="0"/>
              <a:t>SEGUIR TRABAJANDO POR LA PERSPECTIVA DE GÉNERO, MAYOR IGUALDAD PROPORCIONANDO RECURSOS A COMITÉS DE MUJERES ORGANIZADAS DEL DEPARTAMENTO.-</a:t>
            </a:r>
          </a:p>
          <a:p>
            <a:pPr algn="just"/>
            <a:r>
              <a:rPr lang="es-ES" dirty="0"/>
              <a:t> </a:t>
            </a:r>
          </a:p>
          <a:p>
            <a:pPr marL="285750" lvl="0" indent="-285750" algn="just">
              <a:buFont typeface="Arial" panose="020B0604020202020204" pitchFamily="34" charset="0"/>
              <a:buChar char="•"/>
            </a:pPr>
            <a:r>
              <a:rPr lang="es-ES" dirty="0"/>
              <a:t>SEGUIR OTORGANDO BECAS A LOS JÓVENES DEL DEPARTAMENTO BASADOS SIEMPRE CONSIDERANDO CRITERIOS DE EL PROMEDIO Y SITUACIÓN ECONÓMICA DEL SOLICITANTE.-</a:t>
            </a:r>
          </a:p>
          <a:p>
            <a:pPr algn="just"/>
            <a:r>
              <a:rPr lang="es-ES" dirty="0"/>
              <a:t> </a:t>
            </a:r>
          </a:p>
          <a:p>
            <a:pPr marL="285750" lvl="0" indent="-285750" algn="just">
              <a:buFont typeface="Arial" panose="020B0604020202020204" pitchFamily="34" charset="0"/>
              <a:buChar char="•"/>
            </a:pPr>
            <a:r>
              <a:rPr lang="es-ES" dirty="0"/>
              <a:t>SEGUIR CONSOLIDANDO EL ESTATUS DE MISIONES COMO EL DEPARTAMENTO MAS SEGURO DEL PARAGUAY.-</a:t>
            </a:r>
          </a:p>
          <a:p>
            <a:pPr algn="just"/>
            <a:r>
              <a:rPr lang="es-ES" dirty="0"/>
              <a:t> </a:t>
            </a:r>
          </a:p>
          <a:p>
            <a:pPr marL="285750" lvl="0" indent="-285750" algn="just">
              <a:buFont typeface="Arial" panose="020B0604020202020204" pitchFamily="34" charset="0"/>
              <a:buChar char="•"/>
            </a:pPr>
            <a:r>
              <a:rPr lang="es-ES" dirty="0"/>
              <a:t>SEGUIR GESTIONANDO MAYORES BENEFICIOS EN LAS DIVERSAS CARTERAS MINISTERIALES Y ANTE LA ENTIDAD BINACIONAL YACYRETA.-</a:t>
            </a:r>
          </a:p>
          <a:p>
            <a:pPr algn="just"/>
            <a:r>
              <a:rPr lang="es-ES" dirty="0"/>
              <a:t> </a:t>
            </a:r>
          </a:p>
          <a:p>
            <a:pPr marL="285750" lvl="0" indent="-285750" algn="just">
              <a:buFont typeface="Arial" panose="020B0604020202020204" pitchFamily="34" charset="0"/>
              <a:buChar char="•"/>
            </a:pPr>
            <a:r>
              <a:rPr lang="es-ES" dirty="0"/>
              <a:t> PROMOVER MAYOR  PARTICIPACIÓN CIUDADANA, </a:t>
            </a:r>
            <a:r>
              <a:rPr lang="es-ES"/>
              <a:t>DESCENTRALIZACIÓN </a:t>
            </a:r>
            <a:r>
              <a:rPr lang="es-ES" smtClean="0"/>
              <a:t>E </a:t>
            </a:r>
            <a:r>
              <a:rPr lang="es-ES" dirty="0"/>
              <a:t>INCLUSIÓN SOCIAL.-</a:t>
            </a:r>
          </a:p>
        </p:txBody>
      </p:sp>
    </p:spTree>
    <p:extLst>
      <p:ext uri="{BB962C8B-B14F-4D97-AF65-F5344CB8AC3E}">
        <p14:creationId xmlns:p14="http://schemas.microsoft.com/office/powerpoint/2010/main" val="897268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967334"/>
            <a:ext cx="7966792"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MUCHAS GRACIAS.!!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36377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9443" y="2204864"/>
            <a:ext cx="8352926" cy="1446550"/>
          </a:xfrm>
          <a:prstGeom prst="rect">
            <a:avLst/>
          </a:prstGeom>
          <a:noFill/>
        </p:spPr>
        <p:txBody>
          <a:bodyPr wrap="square" lIns="91440" tIns="45720" rIns="91440" bIns="45720">
            <a:spAutoFit/>
          </a:bodyPr>
          <a:lstStyle/>
          <a:p>
            <a:pPr algn="ctr"/>
            <a:r>
              <a:rPr lang="es-E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EDUCACIÓN</a:t>
            </a:r>
            <a:endParaRPr lang="es-E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0152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999464"/>
            <a:ext cx="8136904" cy="4247317"/>
          </a:xfrm>
          <a:prstGeom prst="rect">
            <a:avLst/>
          </a:prstGeom>
          <a:ln>
            <a:solidFill>
              <a:srgbClr val="C00000"/>
            </a:solidFill>
          </a:ln>
        </p:spPr>
        <p:txBody>
          <a:bodyPr wrap="square">
            <a:spAutoFit/>
          </a:bodyPr>
          <a:lstStyle/>
          <a:p>
            <a:pPr algn="just"/>
            <a:r>
              <a:rPr lang="es-ES" dirty="0"/>
              <a:t>En 3 años de gestión,  asumimos como uno de los principales compromisos el fortalecimiento de la Educación en el Departamento;  en base cuatro aristas fundamentales: INFRAESTRUCTURA, ALIMENTACIÓN  ESCOLAR, MEJORAR LA CALIDAD EDUCATIVA Y BECAS UNIVERSITARIAS.</a:t>
            </a:r>
          </a:p>
          <a:p>
            <a:pPr algn="just"/>
            <a:r>
              <a:rPr lang="es-ES" dirty="0"/>
              <a:t>El fundamento se sustenta en que los alumnos no pueden estar en aulas inseguras que apeligran su integridad física, baños y cocinas comedor, en estado insalubres e incluso inexistentes, niños y niñas que por falta de alimentación no logran un buen aprendizaje, así como la falta de un programa didáctico que permita a los estudiantes tener una mejor calidad educativa; y por último muchos jóvenes que por falta de recursos económicos no siguen una carrera universitaria.</a:t>
            </a:r>
          </a:p>
          <a:p>
            <a:pPr algn="just"/>
            <a:r>
              <a:rPr lang="es-ES" dirty="0"/>
              <a:t>Con estos objetivos exitosamente cumplidos, que a continuación lo detallamos,  consideramos que acompañamos a los niños, niñas y jóvenes durante todo el proceso educativo, cerrando el círculo desde el inicio escolar, hasta constituirse en profesionales útiles para sus familias y la sociedad; de esta manera logramos priorizar la EDUCACION que constituye la clave para el progreso del </a:t>
            </a:r>
            <a:r>
              <a:rPr lang="es-ES" dirty="0" smtClean="0"/>
              <a:t>País.</a:t>
            </a:r>
            <a:endParaRPr lang="es-ES" dirty="0"/>
          </a:p>
        </p:txBody>
      </p:sp>
    </p:spTree>
    <p:extLst>
      <p:ext uri="{BB962C8B-B14F-4D97-AF65-F5344CB8AC3E}">
        <p14:creationId xmlns:p14="http://schemas.microsoft.com/office/powerpoint/2010/main" val="350040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is H\Desktop\dg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3096344" cy="546984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779912" y="1550987"/>
            <a:ext cx="4572508" cy="3139321"/>
          </a:xfrm>
          <a:prstGeom prst="rect">
            <a:avLst/>
          </a:prstGeom>
          <a:ln>
            <a:solidFill>
              <a:srgbClr val="C00000"/>
            </a:solidFill>
          </a:ln>
        </p:spPr>
        <p:txBody>
          <a:bodyPr wrap="square">
            <a:spAutoFit/>
          </a:bodyPr>
          <a:lstStyle/>
          <a:p>
            <a:r>
              <a:rPr lang="es-ES" b="1" dirty="0">
                <a:solidFill>
                  <a:srgbClr val="C00000"/>
                </a:solidFill>
              </a:rPr>
              <a:t>CIFRA RECORD CON MÁS DE 177 OBRAS EJECUTADAS EN EDUCACIÓN</a:t>
            </a:r>
          </a:p>
          <a:p>
            <a:endParaRPr lang="es-ES" dirty="0" smtClean="0"/>
          </a:p>
          <a:p>
            <a:pPr algn="just"/>
            <a:r>
              <a:rPr lang="es-ES" dirty="0" smtClean="0"/>
              <a:t>EL </a:t>
            </a:r>
            <a:r>
              <a:rPr lang="es-ES" dirty="0"/>
              <a:t>GOBIERNO DERLIS MAIDANA HA REALIZADO UN SIN </a:t>
            </a:r>
            <a:r>
              <a:rPr lang="es-ES" dirty="0" smtClean="0"/>
              <a:t>NÚMERO </a:t>
            </a:r>
            <a:r>
              <a:rPr lang="es-ES" dirty="0"/>
              <a:t>DE CONSTRUCCIONES DE AULAS, CERCADO PERIMETRAL, COCINA COMEDOR, BAÑOS, REPARACIONES Y OTROS, PARA COMODIDAD, BIENESTAR Y SEGURIDAD DE LOS ESTUDIANTES Y DOCENTES DE MISIONES.</a:t>
            </a:r>
          </a:p>
        </p:txBody>
      </p:sp>
    </p:spTree>
    <p:extLst>
      <p:ext uri="{BB962C8B-B14F-4D97-AF65-F5344CB8AC3E}">
        <p14:creationId xmlns:p14="http://schemas.microsoft.com/office/powerpoint/2010/main" val="26321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8219" y="620688"/>
            <a:ext cx="8280920" cy="2031325"/>
          </a:xfrm>
          <a:prstGeom prst="rect">
            <a:avLst/>
          </a:prstGeom>
          <a:ln>
            <a:solidFill>
              <a:srgbClr val="C00000"/>
            </a:solidFill>
          </a:ln>
        </p:spPr>
        <p:txBody>
          <a:bodyPr wrap="square">
            <a:spAutoFit/>
          </a:bodyPr>
          <a:lstStyle/>
          <a:p>
            <a:r>
              <a:rPr lang="es-ES" b="1" dirty="0">
                <a:solidFill>
                  <a:srgbClr val="C00000"/>
                </a:solidFill>
              </a:rPr>
              <a:t>CIFRA RECORD CON MÁS DE 177 OBRAS EJECUTADAS EN EDUCACIÓN</a:t>
            </a:r>
          </a:p>
          <a:p>
            <a:endParaRPr lang="es-ES" dirty="0" smtClean="0"/>
          </a:p>
          <a:p>
            <a:pPr algn="just"/>
            <a:r>
              <a:rPr lang="es-ES" dirty="0" smtClean="0"/>
              <a:t>EL </a:t>
            </a:r>
            <a:r>
              <a:rPr lang="es-ES" dirty="0"/>
              <a:t>GOBIERNO DERLIS MAIDANA HA REALIZADO UN SIN NUMERO DE CONSTRUCCIONES DE AULAS, CERCADO PERIMETRAL, COCINA COMEDOR, BAÑOS, REPARACIONES Y OTROS, PARA COMODIDAD, BIENESTAR Y SEGURIDAD DE LOS ESTUDIANTES Y DOCENTES DE MISIONES.</a:t>
            </a:r>
          </a:p>
        </p:txBody>
      </p:sp>
      <p:pic>
        <p:nvPicPr>
          <p:cNvPr id="3074" name="Picture 2" descr="C:\Users\Luis H\Desktop\Cap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19" y="2737944"/>
            <a:ext cx="8421491" cy="208944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28239" y="4913322"/>
            <a:ext cx="7920880" cy="1077218"/>
          </a:xfrm>
          <a:prstGeom prst="rect">
            <a:avLst/>
          </a:prstGeom>
        </p:spPr>
        <p:txBody>
          <a:bodyPr wrap="square">
            <a:spAutoFit/>
          </a:bodyPr>
          <a:lstStyle/>
          <a:p>
            <a:pPr algn="ctr"/>
            <a:r>
              <a:rPr lang="es-ES" sz="3200" dirty="0" smtClean="0"/>
              <a:t>MONTO </a:t>
            </a:r>
            <a:r>
              <a:rPr lang="es-ES" sz="3200" dirty="0"/>
              <a:t>DE INVERSIÓN </a:t>
            </a:r>
            <a:r>
              <a:rPr lang="es-ES" sz="3200" dirty="0" smtClean="0"/>
              <a:t>TOTAL MAS DE: </a:t>
            </a:r>
            <a:r>
              <a:rPr lang="es-ES" sz="3200" b="1" dirty="0">
                <a:solidFill>
                  <a:srgbClr val="C00000"/>
                </a:solidFill>
              </a:rPr>
              <a:t>16.483.678.408</a:t>
            </a:r>
            <a:endParaRPr lang="es-ES" sz="3200" dirty="0">
              <a:solidFill>
                <a:srgbClr val="C00000"/>
              </a:solidFill>
            </a:endParaRPr>
          </a:p>
        </p:txBody>
      </p:sp>
    </p:spTree>
    <p:extLst>
      <p:ext uri="{BB962C8B-B14F-4D97-AF65-F5344CB8AC3E}">
        <p14:creationId xmlns:p14="http://schemas.microsoft.com/office/powerpoint/2010/main" val="1983753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5641" y="404664"/>
            <a:ext cx="8568952" cy="1077218"/>
          </a:xfrm>
          <a:prstGeom prst="rect">
            <a:avLst/>
          </a:prstGeom>
        </p:spPr>
        <p:txBody>
          <a:bodyPr wrap="square">
            <a:spAutoFit/>
          </a:bodyPr>
          <a:lstStyle/>
          <a:p>
            <a:pPr algn="ctr"/>
            <a:r>
              <a:rPr lang="es-ES" sz="3200" b="1" dirty="0">
                <a:solidFill>
                  <a:srgbClr val="C00000"/>
                </a:solidFill>
              </a:rPr>
              <a:t>ALMUERZO ESCOLAR 100% DE </a:t>
            </a:r>
            <a:r>
              <a:rPr lang="es-ES" sz="3200" b="1" dirty="0" smtClean="0">
                <a:solidFill>
                  <a:srgbClr val="C00000"/>
                </a:solidFill>
              </a:rPr>
              <a:t>COBERTURA.   </a:t>
            </a:r>
            <a:endParaRPr lang="es-ES" sz="3200" dirty="0">
              <a:solidFill>
                <a:srgbClr val="C00000"/>
              </a:solidFill>
            </a:endParaRPr>
          </a:p>
        </p:txBody>
      </p:sp>
      <p:sp>
        <p:nvSpPr>
          <p:cNvPr id="3" name="2 Rectángulo"/>
          <p:cNvSpPr/>
          <p:nvPr/>
        </p:nvSpPr>
        <p:spPr>
          <a:xfrm>
            <a:off x="295641" y="1602666"/>
            <a:ext cx="8568952" cy="1569660"/>
          </a:xfrm>
          <a:prstGeom prst="rect">
            <a:avLst/>
          </a:prstGeom>
          <a:ln>
            <a:solidFill>
              <a:srgbClr val="C00000"/>
            </a:solidFill>
          </a:ln>
        </p:spPr>
        <p:txBody>
          <a:bodyPr wrap="square">
            <a:spAutoFit/>
          </a:bodyPr>
          <a:lstStyle/>
          <a:p>
            <a:pPr algn="just"/>
            <a:r>
              <a:rPr lang="es-ES" sz="1600" dirty="0"/>
              <a:t>CON ESTE PROGRAMA SE HA IMPLEMENTADO LA MODALIDAD   PLATO FRESCO,  CON LAS INVERSIONES HECHAS POR LA GOBERNACIÓN SE </a:t>
            </a:r>
            <a:r>
              <a:rPr lang="es-ES" sz="1600" dirty="0" smtClean="0"/>
              <a:t>LOGRÓ INTERVENIR A </a:t>
            </a:r>
            <a:r>
              <a:rPr lang="es-ES" sz="1600" dirty="0"/>
              <a:t>TODAS LAS INSTITUCIONES DEL DEPARTAMENTO, BRINDANDO AL ESTUDIANTE MEJOR NUTRICIÓN, MAS ASISTENCIA A CLASES, MEJOR APRENDIZAJE. ASI MISMO SE LOGRA  EL AHORRO DE LA ECONOMÍA FAMILIAR, LA CREACIÓN DE PUESTOS DE TRABAJOS Y OTROS BENEFICIOS.</a:t>
            </a:r>
          </a:p>
        </p:txBody>
      </p:sp>
      <p:graphicFrame>
        <p:nvGraphicFramePr>
          <p:cNvPr id="4" name="3 Tabla"/>
          <p:cNvGraphicFramePr>
            <a:graphicFrameLocks noGrp="1"/>
          </p:cNvGraphicFramePr>
          <p:nvPr>
            <p:extLst>
              <p:ext uri="{D42A27DB-BD31-4B8C-83A1-F6EECF244321}">
                <p14:modId xmlns:p14="http://schemas.microsoft.com/office/powerpoint/2010/main" val="3494647489"/>
              </p:ext>
            </p:extLst>
          </p:nvPr>
        </p:nvGraphicFramePr>
        <p:xfrm>
          <a:off x="295463" y="3429000"/>
          <a:ext cx="8569130" cy="1872208"/>
        </p:xfrm>
        <a:graphic>
          <a:graphicData uri="http://schemas.openxmlformats.org/drawingml/2006/table">
            <a:tbl>
              <a:tblPr firstRow="1" firstCol="1" bandRow="1">
                <a:tableStyleId>{2D5ABB26-0587-4C30-8999-92F81FD0307C}</a:tableStyleId>
              </a:tblPr>
              <a:tblGrid>
                <a:gridCol w="4749058"/>
                <a:gridCol w="3820072"/>
              </a:tblGrid>
              <a:tr h="468052">
                <a:tc>
                  <a:txBody>
                    <a:bodyPr/>
                    <a:lstStyle/>
                    <a:p>
                      <a:pPr algn="l">
                        <a:lnSpc>
                          <a:spcPct val="115000"/>
                        </a:lnSpc>
                        <a:spcAft>
                          <a:spcPts val="0"/>
                        </a:spcAft>
                      </a:pPr>
                      <a:r>
                        <a:rPr lang="es-ES" sz="2000" b="1" dirty="0">
                          <a:effectLst/>
                        </a:rPr>
                        <a:t>TOTAL DE INSTITUCIONES:                                          </a:t>
                      </a:r>
                      <a:endParaRPr lang="es-ES" sz="2000" b="1" dirty="0">
                        <a:solidFill>
                          <a:sysClr val="windowText" lastClr="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2000" b="1" dirty="0">
                          <a:solidFill>
                            <a:schemeClr val="tx1">
                              <a:lumMod val="95000"/>
                              <a:lumOff val="5000"/>
                            </a:schemeClr>
                          </a:solidFill>
                          <a:effectLst/>
                        </a:rPr>
                        <a:t>118</a:t>
                      </a:r>
                      <a:endParaRPr lang="es-ES" sz="2000" b="1" dirty="0">
                        <a:solidFill>
                          <a:schemeClr val="tx1">
                            <a:lumMod val="95000"/>
                            <a:lumOff val="5000"/>
                          </a:schemeClr>
                        </a:solidFill>
                        <a:effectLst/>
                        <a:latin typeface="Calibri"/>
                        <a:ea typeface="Calibri"/>
                        <a:cs typeface="Times New Roman"/>
                      </a:endParaRPr>
                    </a:p>
                  </a:txBody>
                  <a:tcPr marL="68580" marR="68580" marT="0" marB="0"/>
                </a:tc>
              </a:tr>
              <a:tr h="468052">
                <a:tc>
                  <a:txBody>
                    <a:bodyPr/>
                    <a:lstStyle/>
                    <a:p>
                      <a:pPr algn="l">
                        <a:lnSpc>
                          <a:spcPct val="115000"/>
                        </a:lnSpc>
                        <a:spcAft>
                          <a:spcPts val="0"/>
                        </a:spcAft>
                      </a:pPr>
                      <a:r>
                        <a:rPr lang="es-ES" sz="2000" b="1" dirty="0">
                          <a:effectLst/>
                        </a:rPr>
                        <a:t>TOTAL DE ALUMNOS:                                           </a:t>
                      </a:r>
                      <a:endParaRPr lang="es-ES" sz="2000" b="1" dirty="0">
                        <a:solidFill>
                          <a:sysClr val="windowText" lastClr="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2000" b="1" dirty="0">
                          <a:solidFill>
                            <a:schemeClr val="tx1">
                              <a:lumMod val="95000"/>
                              <a:lumOff val="5000"/>
                            </a:schemeClr>
                          </a:solidFill>
                          <a:effectLst/>
                        </a:rPr>
                        <a:t>10.517</a:t>
                      </a:r>
                      <a:endParaRPr lang="es-ES" sz="2000" b="1" dirty="0">
                        <a:solidFill>
                          <a:schemeClr val="tx1">
                            <a:lumMod val="95000"/>
                            <a:lumOff val="5000"/>
                          </a:schemeClr>
                        </a:solidFill>
                        <a:effectLst/>
                        <a:latin typeface="Calibri"/>
                        <a:ea typeface="Calibri"/>
                        <a:cs typeface="Times New Roman"/>
                      </a:endParaRPr>
                    </a:p>
                  </a:txBody>
                  <a:tcPr marL="68580" marR="68580" marT="0" marB="0"/>
                </a:tc>
              </a:tr>
              <a:tr h="468052">
                <a:tc>
                  <a:txBody>
                    <a:bodyPr/>
                    <a:lstStyle/>
                    <a:p>
                      <a:pPr algn="l">
                        <a:lnSpc>
                          <a:spcPct val="115000"/>
                        </a:lnSpc>
                        <a:spcAft>
                          <a:spcPts val="0"/>
                        </a:spcAft>
                      </a:pPr>
                      <a:r>
                        <a:rPr lang="es-ES" sz="2000" b="1" dirty="0">
                          <a:effectLst/>
                        </a:rPr>
                        <a:t>MONTO DE INVERSION 2016</a:t>
                      </a:r>
                      <a:endParaRPr lang="es-ES" sz="2000" b="1" dirty="0">
                        <a:solidFill>
                          <a:sysClr val="windowText" lastClr="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2000" b="1" dirty="0">
                          <a:solidFill>
                            <a:schemeClr val="tx1">
                              <a:lumMod val="95000"/>
                              <a:lumOff val="5000"/>
                            </a:schemeClr>
                          </a:solidFill>
                          <a:effectLst/>
                        </a:rPr>
                        <a:t>14.723.222.788</a:t>
                      </a:r>
                      <a:endParaRPr lang="es-ES" sz="2000" b="1" dirty="0">
                        <a:solidFill>
                          <a:schemeClr val="tx1">
                            <a:lumMod val="95000"/>
                            <a:lumOff val="5000"/>
                          </a:schemeClr>
                        </a:solidFill>
                        <a:effectLst/>
                        <a:latin typeface="Calibri"/>
                        <a:ea typeface="Calibri"/>
                        <a:cs typeface="Times New Roman"/>
                      </a:endParaRPr>
                    </a:p>
                  </a:txBody>
                  <a:tcPr marL="68580" marR="68580" marT="0" marB="0"/>
                </a:tc>
              </a:tr>
              <a:tr h="468052">
                <a:tc>
                  <a:txBody>
                    <a:bodyPr/>
                    <a:lstStyle/>
                    <a:p>
                      <a:pPr algn="l">
                        <a:lnSpc>
                          <a:spcPct val="115000"/>
                        </a:lnSpc>
                        <a:spcAft>
                          <a:spcPts val="0"/>
                        </a:spcAft>
                      </a:pPr>
                      <a:r>
                        <a:rPr lang="es-ES" sz="2000" b="1" dirty="0">
                          <a:effectLst/>
                        </a:rPr>
                        <a:t>MONTO DE INVERSION 2013 - 2016</a:t>
                      </a:r>
                      <a:endParaRPr lang="es-ES" sz="2000" b="1" dirty="0">
                        <a:solidFill>
                          <a:sysClr val="windowText" lastClr="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2000" b="1" dirty="0">
                          <a:solidFill>
                            <a:schemeClr val="tx1">
                              <a:lumMod val="95000"/>
                              <a:lumOff val="5000"/>
                            </a:schemeClr>
                          </a:solidFill>
                          <a:effectLst/>
                        </a:rPr>
                        <a:t>30.660.547.158</a:t>
                      </a:r>
                      <a:endParaRPr lang="es-ES" sz="2000" b="1" dirty="0">
                        <a:solidFill>
                          <a:schemeClr val="tx1">
                            <a:lumMod val="95000"/>
                            <a:lumOff val="5000"/>
                          </a:schemeClr>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28763" y="2138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295641" y="3429000"/>
            <a:ext cx="8568952" cy="1944216"/>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noFill/>
            </a:endParaRPr>
          </a:p>
        </p:txBody>
      </p:sp>
    </p:spTree>
    <p:extLst>
      <p:ext uri="{BB962C8B-B14F-4D97-AF65-F5344CB8AC3E}">
        <p14:creationId xmlns:p14="http://schemas.microsoft.com/office/powerpoint/2010/main" val="219606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1102</TotalTime>
  <Words>1547</Words>
  <Application>Microsoft Office PowerPoint</Application>
  <PresentationFormat>Presentación en pantalla (4:3)</PresentationFormat>
  <Paragraphs>208</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NewsPrint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H</dc:creator>
  <cp:lastModifiedBy>Hacienda</cp:lastModifiedBy>
  <cp:revision>28</cp:revision>
  <dcterms:created xsi:type="dcterms:W3CDTF">2016-08-10T12:40:42Z</dcterms:created>
  <dcterms:modified xsi:type="dcterms:W3CDTF">2016-09-23T22:01:54Z</dcterms:modified>
</cp:coreProperties>
</file>